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83" r:id="rId2"/>
    <p:sldId id="299" r:id="rId3"/>
    <p:sldId id="300" r:id="rId4"/>
    <p:sldId id="301" r:id="rId5"/>
    <p:sldId id="304" r:id="rId6"/>
    <p:sldId id="305" r:id="rId7"/>
    <p:sldId id="280" r:id="rId8"/>
    <p:sldId id="308" r:id="rId9"/>
    <p:sldId id="408" r:id="rId10"/>
    <p:sldId id="407" r:id="rId11"/>
    <p:sldId id="409" r:id="rId12"/>
    <p:sldId id="310" r:id="rId13"/>
    <p:sldId id="306" r:id="rId14"/>
    <p:sldId id="324" r:id="rId15"/>
    <p:sldId id="326" r:id="rId16"/>
    <p:sldId id="277" r:id="rId17"/>
    <p:sldId id="268" r:id="rId18"/>
    <p:sldId id="350" r:id="rId19"/>
    <p:sldId id="362" r:id="rId20"/>
    <p:sldId id="358" r:id="rId21"/>
    <p:sldId id="359" r:id="rId22"/>
    <p:sldId id="386" r:id="rId23"/>
    <p:sldId id="320" r:id="rId24"/>
    <p:sldId id="319" r:id="rId25"/>
    <p:sldId id="340" r:id="rId26"/>
    <p:sldId id="322" r:id="rId27"/>
    <p:sldId id="328" r:id="rId28"/>
    <p:sldId id="410" r:id="rId29"/>
    <p:sldId id="344" r:id="rId30"/>
    <p:sldId id="389" r:id="rId31"/>
    <p:sldId id="388" r:id="rId32"/>
    <p:sldId id="387" r:id="rId33"/>
    <p:sldId id="274" r:id="rId34"/>
    <p:sldId id="315" r:id="rId35"/>
    <p:sldId id="349" r:id="rId36"/>
    <p:sldId id="327" r:id="rId37"/>
    <p:sldId id="403" r:id="rId38"/>
    <p:sldId id="405" r:id="rId39"/>
    <p:sldId id="313" r:id="rId40"/>
    <p:sldId id="365" r:id="rId41"/>
    <p:sldId id="366" r:id="rId42"/>
    <p:sldId id="376" r:id="rId43"/>
    <p:sldId id="372" r:id="rId44"/>
    <p:sldId id="406" r:id="rId45"/>
    <p:sldId id="395" r:id="rId46"/>
    <p:sldId id="397" r:id="rId47"/>
    <p:sldId id="392" r:id="rId48"/>
    <p:sldId id="394" r:id="rId49"/>
    <p:sldId id="391" r:id="rId50"/>
    <p:sldId id="399" r:id="rId51"/>
    <p:sldId id="390" r:id="rId52"/>
    <p:sldId id="286" r:id="rId53"/>
    <p:sldId id="383" r:id="rId54"/>
    <p:sldId id="367" r:id="rId55"/>
    <p:sldId id="329" r:id="rId56"/>
    <p:sldId id="312" r:id="rId57"/>
    <p:sldId id="368" r:id="rId58"/>
    <p:sldId id="384" r:id="rId59"/>
    <p:sldId id="385" r:id="rId60"/>
    <p:sldId id="363" r:id="rId61"/>
    <p:sldId id="339" r:id="rId62"/>
    <p:sldId id="370" r:id="rId63"/>
    <p:sldId id="371" r:id="rId6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0066FF"/>
    <a:srgbClr val="002164"/>
    <a:srgbClr val="001848"/>
    <a:srgbClr val="00153E"/>
    <a:srgbClr val="001132"/>
    <a:srgbClr val="000E2A"/>
    <a:srgbClr val="333333"/>
    <a:srgbClr val="0033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88391" autoAdjust="0"/>
  </p:normalViewPr>
  <p:slideViewPr>
    <p:cSldViewPr snapToGrid="0">
      <p:cViewPr>
        <p:scale>
          <a:sx n="80" d="100"/>
          <a:sy n="80" d="100"/>
        </p:scale>
        <p:origin x="1722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46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CD203-37D8-4397-8AF9-9068ABFF4EA2}" type="datetimeFigureOut">
              <a:rPr lang="fr-FR" smtClean="0"/>
              <a:t>20/11/2024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3E5FE0-C728-4E20-994D-B348611682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1638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Use of </a:t>
            </a:r>
            <a:r>
              <a:rPr lang="fr-FR" dirty="0" err="1" smtClean="0"/>
              <a:t>three</a:t>
            </a:r>
            <a:r>
              <a:rPr lang="fr-FR" baseline="0" dirty="0" smtClean="0"/>
              <a:t> GEM </a:t>
            </a:r>
            <a:r>
              <a:rPr lang="fr-FR" baseline="0" dirty="0" err="1" smtClean="0"/>
              <a:t>electrodes</a:t>
            </a:r>
            <a:r>
              <a:rPr lang="fr-FR" baseline="0" dirty="0" smtClean="0"/>
              <a:t> </a:t>
            </a:r>
            <a:r>
              <a:rPr lang="fr-FR" baseline="0" dirty="0" smtClean="0"/>
              <a:t>and </a:t>
            </a:r>
            <a:r>
              <a:rPr lang="fr-FR" baseline="0" dirty="0" smtClean="0"/>
              <a:t>an anode </a:t>
            </a:r>
            <a:r>
              <a:rPr lang="fr-FR" baseline="0" dirty="0" err="1" smtClean="0"/>
              <a:t>separated</a:t>
            </a:r>
            <a:r>
              <a:rPr lang="fr-FR" baseline="0" dirty="0" smtClean="0"/>
              <a:t> by 2mm gaps.</a:t>
            </a:r>
          </a:p>
          <a:p>
            <a:r>
              <a:rPr lang="fr-FR" baseline="0" dirty="0" smtClean="0"/>
              <a:t>A </a:t>
            </a:r>
            <a:r>
              <a:rPr lang="fr-FR" baseline="0" dirty="0" err="1" smtClean="0"/>
              <a:t>scheme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distributed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apropriated</a:t>
            </a:r>
            <a:r>
              <a:rPr lang="fr-FR" baseline="0" dirty="0" smtClean="0"/>
              <a:t> voltage to all </a:t>
            </a:r>
            <a:r>
              <a:rPr lang="fr-FR" baseline="0" dirty="0" err="1" smtClean="0"/>
              <a:t>electrodes</a:t>
            </a:r>
            <a:endParaRPr lang="fr-FR" baseline="0" dirty="0" smtClean="0"/>
          </a:p>
          <a:p>
            <a:r>
              <a:rPr lang="fr-FR" baseline="0" dirty="0" smtClean="0"/>
              <a:t>The detector gain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characterised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an Fe source.</a:t>
            </a:r>
          </a:p>
          <a:p>
            <a:r>
              <a:rPr lang="fr-FR" baseline="0" dirty="0" smtClean="0"/>
              <a:t>The maximum </a:t>
            </a:r>
            <a:r>
              <a:rPr lang="fr-FR" baseline="0" dirty="0" err="1" smtClean="0"/>
              <a:t>safe</a:t>
            </a:r>
            <a:r>
              <a:rPr lang="fr-FR" baseline="0" dirty="0" smtClean="0"/>
              <a:t> operating voltage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found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then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an alpha source Radon</a:t>
            </a:r>
          </a:p>
          <a:p>
            <a:r>
              <a:rPr lang="fr-FR" baseline="0" dirty="0" err="1" smtClean="0"/>
              <a:t>Amount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moisture</a:t>
            </a:r>
            <a:r>
              <a:rPr lang="fr-FR" baseline="0" dirty="0" smtClean="0"/>
              <a:t> in the </a:t>
            </a:r>
            <a:r>
              <a:rPr lang="fr-FR" baseline="0" dirty="0" err="1" smtClean="0"/>
              <a:t>gas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should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kept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below</a:t>
            </a:r>
            <a:r>
              <a:rPr lang="fr-FR" baseline="0" dirty="0" smtClean="0"/>
              <a:t> 50 ppm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9817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Staggered</a:t>
            </a:r>
            <a:r>
              <a:rPr lang="fr-FR" dirty="0" smtClean="0"/>
              <a:t>:</a:t>
            </a:r>
            <a:r>
              <a:rPr lang="fr-FR" baseline="0" dirty="0" smtClean="0"/>
              <a:t> pads in </a:t>
            </a:r>
            <a:r>
              <a:rPr lang="fr-FR" baseline="0" dirty="0" err="1" smtClean="0"/>
              <a:t>every</a:t>
            </a:r>
            <a:r>
              <a:rPr lang="fr-FR" baseline="0" dirty="0" smtClean="0"/>
              <a:t> second </a:t>
            </a:r>
            <a:r>
              <a:rPr lang="fr-FR" baseline="0" dirty="0" err="1" smtClean="0"/>
              <a:t>row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shifted</a:t>
            </a:r>
            <a:r>
              <a:rPr lang="fr-FR" baseline="0" dirty="0" smtClean="0"/>
              <a:t> by </a:t>
            </a:r>
            <a:r>
              <a:rPr lang="fr-FR" baseline="0" dirty="0" err="1" smtClean="0"/>
              <a:t>half</a:t>
            </a:r>
            <a:r>
              <a:rPr lang="fr-FR" baseline="0" dirty="0" smtClean="0"/>
              <a:t> pitch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4326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Depending</a:t>
            </a:r>
            <a:r>
              <a:rPr lang="fr-FR" baseline="0" dirty="0" smtClean="0"/>
              <a:t> on the </a:t>
            </a:r>
            <a:r>
              <a:rPr lang="fr-FR" baseline="0" dirty="0" err="1" smtClean="0"/>
              <a:t>insulator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substrate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kapton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pcb</a:t>
            </a:r>
            <a:r>
              <a:rPr lang="fr-FR" baseline="0" dirty="0" smtClean="0"/>
              <a:t>, or glass. 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hace</a:t>
            </a:r>
            <a:r>
              <a:rPr lang="fr-FR" baseline="0" dirty="0" smtClean="0"/>
              <a:t> standard gem, </a:t>
            </a:r>
            <a:r>
              <a:rPr lang="fr-FR" baseline="0" dirty="0" err="1" smtClean="0"/>
              <a:t>thick</a:t>
            </a:r>
            <a:r>
              <a:rPr lang="fr-FR" baseline="0" dirty="0" smtClean="0"/>
              <a:t> gem </a:t>
            </a:r>
            <a:r>
              <a:rPr lang="fr-FR" baseline="0" dirty="0" err="1" smtClean="0"/>
              <a:t>also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called</a:t>
            </a:r>
            <a:r>
              <a:rPr lang="fr-FR" baseline="0" dirty="0" smtClean="0"/>
              <a:t> Large </a:t>
            </a:r>
            <a:r>
              <a:rPr lang="fr-FR" baseline="0" dirty="0" err="1" smtClean="0"/>
              <a:t>electron</a:t>
            </a:r>
            <a:r>
              <a:rPr lang="fr-FR" baseline="0" dirty="0" smtClean="0"/>
              <a:t> multiplier. </a:t>
            </a:r>
          </a:p>
          <a:p>
            <a:r>
              <a:rPr lang="fr-FR" baseline="0" dirty="0" smtClean="0"/>
              <a:t>You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curve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them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obtained</a:t>
            </a:r>
            <a:r>
              <a:rPr lang="fr-FR" baseline="0" dirty="0" smtClean="0"/>
              <a:t> a </a:t>
            </a:r>
            <a:r>
              <a:rPr lang="fr-FR" baseline="0" dirty="0" err="1" smtClean="0"/>
              <a:t>cylindrical</a:t>
            </a:r>
            <a:r>
              <a:rPr lang="fr-FR" baseline="0" dirty="0" smtClean="0"/>
              <a:t> GEM or if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coupled</a:t>
            </a:r>
            <a:r>
              <a:rPr lang="fr-FR" baseline="0" dirty="0" smtClean="0"/>
              <a:t> GEM </a:t>
            </a:r>
            <a:r>
              <a:rPr lang="fr-FR" baseline="0" dirty="0" err="1" smtClean="0"/>
              <a:t>electodes</a:t>
            </a:r>
            <a:r>
              <a:rPr lang="fr-FR" baseline="0" dirty="0" smtClean="0"/>
              <a:t> to a </a:t>
            </a:r>
            <a:r>
              <a:rPr lang="fr-FR" baseline="0" dirty="0" err="1" smtClean="0"/>
              <a:t>Medipix</a:t>
            </a:r>
            <a:r>
              <a:rPr lang="fr-FR" baseline="0" dirty="0" smtClean="0"/>
              <a:t> chip o </a:t>
            </a:r>
            <a:r>
              <a:rPr lang="fr-FR" baseline="0" dirty="0" err="1" smtClean="0"/>
              <a:t>Timepix</a:t>
            </a:r>
            <a:r>
              <a:rPr lang="fr-FR" baseline="0" dirty="0" smtClean="0"/>
              <a:t> </a:t>
            </a:r>
            <a:r>
              <a:rPr lang="fr-FR" baseline="0" dirty="0" err="1" smtClean="0"/>
              <a:t>you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will</a:t>
            </a:r>
            <a:r>
              <a:rPr lang="fr-FR" baseline="0" dirty="0" smtClean="0"/>
              <a:t> have a GEMPIX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an </a:t>
            </a:r>
            <a:r>
              <a:rPr lang="fr-FR" baseline="0" dirty="0" err="1" smtClean="0"/>
              <a:t>extremely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pixelated</a:t>
            </a:r>
            <a:r>
              <a:rPr lang="fr-FR" baseline="0" dirty="0" smtClean="0"/>
              <a:t> structure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761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BF299C-A07F-48A5-A3A2-DA2A4CC98D7C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859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COMPASS 30 x 30 cm2</a:t>
            </a:r>
            <a:r>
              <a:rPr lang="en-US" sz="1200" baseline="0" dirty="0" smtClean="0"/>
              <a:t> with 2D readout</a:t>
            </a:r>
            <a:endParaRPr lang="en-US" sz="1200" dirty="0" smtClean="0"/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TOTEM TWO-ARMS FORWARD TRACKER IN CMS </a:t>
            </a:r>
            <a:endParaRPr lang="en-US" sz="1200" i="0" dirty="0" smtClean="0"/>
          </a:p>
          <a:p>
            <a:r>
              <a:rPr lang="en-US" sz="1200" dirty="0" smtClean="0"/>
              <a:t>Cylindrical</a:t>
            </a:r>
            <a:r>
              <a:rPr lang="en-US" sz="1200" baseline="0" dirty="0" smtClean="0"/>
              <a:t> </a:t>
            </a:r>
            <a:r>
              <a:rPr lang="en-US" sz="1200" dirty="0" smtClean="0"/>
              <a:t>Inner tracker</a:t>
            </a:r>
            <a:r>
              <a:rPr lang="en-US" sz="1200" baseline="0" dirty="0" smtClean="0"/>
              <a:t> for the </a:t>
            </a:r>
            <a:r>
              <a:rPr lang="en-US" sz="1200" baseline="0" dirty="0" err="1" smtClean="0"/>
              <a:t>Kloe</a:t>
            </a:r>
            <a:r>
              <a:rPr lang="en-US" sz="1200" baseline="0" dirty="0" smtClean="0"/>
              <a:t> 2 experiment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BONUS radial TPC at the CLAS experiment at JLAB</a:t>
            </a:r>
            <a:endParaRPr lang="en-US" sz="1200" i="0" baseline="0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3E5FE0-C728-4E20-994D-B3486116828A}" type="slidenum">
              <a:rPr lang="fr-FR" smtClean="0"/>
              <a:t>62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19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91AC6-FF9A-404F-9066-47C6E3F22092}" type="datetime1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019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4677F-AE92-4490-9AB1-5DE811A3A315}" type="datetime1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3401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9FD91-622E-45C2-8539-236D65ADAF69}" type="datetime1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899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560" cy="2387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fr-FR" sz="1800" b="0" strike="noStrike" spc="-1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fr-FR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96C0451-AC6F-4E32-86FB-2F78E796737F}" type="slidenum">
              <a:t>‹N°›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A4E82EBD-2FE4-4A21-9DA2-F1DA05600CC8}" type="datetime1">
              <a:rPr lang="fr-FR" smtClean="0"/>
              <a:t>20/11/2024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6216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B3EB6-8876-4709-931F-140B98421602}" type="datetime1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592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8BF1F-DAE2-455D-89FA-4AD563D66029}" type="datetime1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062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5ADDF-1E23-46D6-B9BE-EC990B9CEBF2}" type="datetime1">
              <a:rPr lang="fr-FR" smtClean="0"/>
              <a:t>20/11/2024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251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3502-27B0-4620-ABEC-B901C1E31AC1}" type="datetime1">
              <a:rPr lang="fr-FR" smtClean="0"/>
              <a:t>20/11/2024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1386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6B1AC-9BBB-4F8F-AF92-BC099D23033D}" type="datetime1">
              <a:rPr lang="fr-FR" smtClean="0"/>
              <a:t>20/11/2024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2183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80C52-FC27-4434-8DFE-9E17863A2739}" type="datetime1">
              <a:rPr lang="fr-FR" smtClean="0"/>
              <a:t>20/11/2024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878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48289-BA27-4C7A-A6D1-F6EDF4E39288}" type="datetime1">
              <a:rPr lang="fr-FR" smtClean="0"/>
              <a:t>20/11/2024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3809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0CA72-B515-406B-A8AB-BA1A620B974A}" type="datetime1">
              <a:rPr lang="fr-FR" smtClean="0"/>
              <a:t>20/11/2024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11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</a:t>
            </a:r>
            <a:r>
              <a:rPr lang="fr-FR" dirty="0" err="1" smtClean="0"/>
              <a:t>stylè</a:t>
            </a:r>
            <a:r>
              <a:rPr lang="fr-FR" dirty="0" smtClean="0"/>
              <a:t> </a:t>
            </a:r>
            <a:r>
              <a:rPr lang="fr-FR" dirty="0" err="1" smtClean="0"/>
              <a:t>è_dxse</a:t>
            </a:r>
            <a:r>
              <a:rPr lang="fr-FR" dirty="0" smtClean="0"/>
              <a:t>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F1721-61A6-4060-B2D5-A5E056E49336}" type="datetime1">
              <a:rPr lang="fr-FR" smtClean="0"/>
              <a:t>20/11/2024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6A89B-06C4-49E0-856E-D0F9382176A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17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g"/><Relationship Id="rId5" Type="http://schemas.openxmlformats.org/officeDocument/2006/relationships/image" Target="../media/image2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39595/overview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3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4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tifr.res.in/indico/sessionDisplay.py?sessionId=5&amp;confId=8491#20230214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39595/overview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tifr.res.in/indico/sessionDisplay.py?sessionId=5&amp;confId=8491#20230214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tifr.res.in/indico/sessionDisplay.py?sessionId=5&amp;confId=8491#20230214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.svg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86.png"/><Relationship Id="rId4" Type="http://schemas.openxmlformats.org/officeDocument/2006/relationships/image" Target="../media/image85.png"/><Relationship Id="rId14" Type="http://schemas.openxmlformats.org/officeDocument/2006/relationships/image" Target="../media/image2.png"/></Relationships>
</file>

<file path=ppt/slides/_rels/slide4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.svg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15" Type="http://schemas.openxmlformats.org/officeDocument/2006/relationships/image" Target="../media/image86.png"/><Relationship Id="rId4" Type="http://schemas.openxmlformats.org/officeDocument/2006/relationships/image" Target="../media/image85.png"/><Relationship Id="rId1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2.png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12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13.png"/><Relationship Id="rId5" Type="http://schemas.openxmlformats.org/officeDocument/2006/relationships/image" Target="../media/image9.jpeg"/><Relationship Id="rId10" Type="http://schemas.microsoft.com/office/2007/relationships/hdphoto" Target="../media/hdphoto2.wdp"/><Relationship Id="rId4" Type="http://schemas.openxmlformats.org/officeDocument/2006/relationships/image" Target="../media/image8.jpeg"/><Relationship Id="rId9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92.jpeg"/><Relationship Id="rId7" Type="http://schemas.openxmlformats.org/officeDocument/2006/relationships/image" Target="../media/image40.sv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39595/overview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2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g"/><Relationship Id="rId3" Type="http://schemas.openxmlformats.org/officeDocument/2006/relationships/image" Target="../media/image103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10" Type="http://schemas.openxmlformats.org/officeDocument/2006/relationships/image" Target="../media/image109.png"/><Relationship Id="rId4" Type="http://schemas.openxmlformats.org/officeDocument/2006/relationships/image" Target="../media/image104.jpg"/><Relationship Id="rId9" Type="http://schemas.openxmlformats.org/officeDocument/2006/relationships/image" Target="../media/image108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jpeg"/><Relationship Id="rId3" Type="http://schemas.openxmlformats.org/officeDocument/2006/relationships/image" Target="../media/image111.png"/><Relationship Id="rId7" Type="http://schemas.openxmlformats.org/officeDocument/2006/relationships/image" Target="../media/image2.png"/><Relationship Id="rId12" Type="http://schemas.openxmlformats.org/officeDocument/2006/relationships/image" Target="../media/image119.jpe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jpeg"/><Relationship Id="rId11" Type="http://schemas.openxmlformats.org/officeDocument/2006/relationships/image" Target="../media/image118.jpeg"/><Relationship Id="rId5" Type="http://schemas.openxmlformats.org/officeDocument/2006/relationships/image" Target="../media/image113.jpeg"/><Relationship Id="rId10" Type="http://schemas.openxmlformats.org/officeDocument/2006/relationships/image" Target="../media/image117.jpeg"/><Relationship Id="rId4" Type="http://schemas.openxmlformats.org/officeDocument/2006/relationships/image" Target="../media/image112.jpeg"/><Relationship Id="rId9" Type="http://schemas.openxmlformats.org/officeDocument/2006/relationships/image" Target="../media/image1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cds.cern.ch/record/2155685/files/CERN-THESIS-2016-041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81616" y="-1608756"/>
            <a:ext cx="9144000" cy="2387600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MPGD technologies 1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82884" y="2928135"/>
            <a:ext cx="11686859" cy="1524520"/>
          </a:xfrm>
          <a:solidFill>
            <a:schemeClr val="bg1"/>
          </a:solidFill>
        </p:spPr>
        <p:txBody>
          <a:bodyPr>
            <a:noAutofit/>
          </a:bodyPr>
          <a:lstStyle/>
          <a:p>
            <a:endParaRPr lang="fr-FR" sz="44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r>
              <a:rPr lang="fr-FR" sz="4800" b="1" dirty="0" smtClean="0">
                <a:solidFill>
                  <a:srgbClr val="00153E"/>
                </a:solidFill>
              </a:rPr>
              <a:t>Micro Pattern </a:t>
            </a:r>
            <a:r>
              <a:rPr lang="fr-FR" sz="4800" b="1" dirty="0" err="1" smtClean="0">
                <a:solidFill>
                  <a:srgbClr val="00153E"/>
                </a:solidFill>
              </a:rPr>
              <a:t>Gaseous</a:t>
            </a:r>
            <a:r>
              <a:rPr lang="fr-FR" sz="4800" b="1" dirty="0" smtClean="0">
                <a:solidFill>
                  <a:srgbClr val="00153E"/>
                </a:solidFill>
              </a:rPr>
              <a:t> Detectors </a:t>
            </a:r>
          </a:p>
          <a:p>
            <a:endParaRPr lang="fr-FR" sz="6000" b="1" dirty="0" smtClean="0">
              <a:solidFill>
                <a:srgbClr val="00153E"/>
              </a:solidFill>
            </a:endParaRPr>
          </a:p>
          <a:p>
            <a:r>
              <a:rPr lang="fr-FR" sz="4000" b="1" dirty="0" smtClean="0">
                <a:solidFill>
                  <a:srgbClr val="00153E"/>
                </a:solidFill>
              </a:rPr>
              <a:t>Esther Ferrer Ribas</a:t>
            </a:r>
          </a:p>
          <a:p>
            <a:r>
              <a:rPr lang="fr-FR" sz="4000" b="1" dirty="0" smtClean="0">
                <a:solidFill>
                  <a:srgbClr val="00153E"/>
                </a:solidFill>
              </a:rPr>
              <a:t>CEA/IRFU</a:t>
            </a:r>
            <a:endParaRPr lang="fr-FR" sz="4000" b="1" dirty="0" smtClean="0">
              <a:solidFill>
                <a:srgbClr val="00153E"/>
              </a:solidFill>
            </a:endParaRPr>
          </a:p>
          <a:p>
            <a:endParaRPr lang="fr-FR" sz="4000" b="1" dirty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  <a:p>
            <a:endParaRPr lang="fr-FR" sz="4000" b="1" dirty="0">
              <a:solidFill>
                <a:srgbClr val="00206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r="17155"/>
          <a:stretch/>
        </p:blipFill>
        <p:spPr>
          <a:xfrm>
            <a:off x="2091559" y="0"/>
            <a:ext cx="10100441" cy="2506675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5690948" cy="2502875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8416"/>
            <a:ext cx="1949116" cy="92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62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18CFB2-746E-D0C9-71BD-F8D96E881A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127" y="2748688"/>
            <a:ext cx="2397125" cy="17976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B7847A-85CF-2416-1156-DFACCAB298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803570"/>
            <a:ext cx="2405380" cy="18040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BD3946-2FBD-894E-4FC9-50EEFCA145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954" y="1659266"/>
            <a:ext cx="3360420" cy="32378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DD4A23-1E4F-C169-FB1F-BECEB2F1E647}"/>
              </a:ext>
            </a:extLst>
          </p:cNvPr>
          <p:cNvSpPr txBox="1"/>
          <p:nvPr/>
        </p:nvSpPr>
        <p:spPr>
          <a:xfrm>
            <a:off x="8748890" y="1106310"/>
            <a:ext cx="1659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STANDARD</a:t>
            </a:r>
          </a:p>
          <a:p>
            <a:r>
              <a:rPr lang="en-GB"/>
              <a:t>Double-Conical</a:t>
            </a:r>
          </a:p>
          <a:p>
            <a:r>
              <a:rPr lang="en-GB"/>
              <a:t>Hourglass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29E561-747F-B580-105C-74D509336899}"/>
              </a:ext>
            </a:extLst>
          </p:cNvPr>
          <p:cNvSpPr txBox="1"/>
          <p:nvPr/>
        </p:nvSpPr>
        <p:spPr>
          <a:xfrm>
            <a:off x="8748889" y="3278199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CYLINDRICAL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E28781-FBD5-D57A-2054-76B84E02C586}"/>
              </a:ext>
            </a:extLst>
          </p:cNvPr>
          <p:cNvSpPr txBox="1"/>
          <p:nvPr/>
        </p:nvSpPr>
        <p:spPr>
          <a:xfrm>
            <a:off x="8850489" y="5181600"/>
            <a:ext cx="1019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CONICAL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9FCF626-AE40-EDF7-3DAC-53AB9B563619}"/>
              </a:ext>
            </a:extLst>
          </p:cNvPr>
          <p:cNvSpPr/>
          <p:nvPr/>
        </p:nvSpPr>
        <p:spPr>
          <a:xfrm>
            <a:off x="6626579" y="3005885"/>
            <a:ext cx="456980" cy="45698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2076663" y="4658"/>
            <a:ext cx="10115337" cy="9097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Manufacturing</a:t>
            </a:r>
            <a:r>
              <a:rPr lang="fr-FR" sz="4800" b="1" dirty="0" smtClean="0">
                <a:solidFill>
                  <a:srgbClr val="00153E"/>
                </a:solidFill>
              </a:rPr>
              <a:t> of </a:t>
            </a:r>
            <a:r>
              <a:rPr lang="fr-FR" sz="4800" b="1" dirty="0" smtClean="0">
                <a:solidFill>
                  <a:srgbClr val="00153E"/>
                </a:solidFill>
              </a:rPr>
              <a:t>GEM: double </a:t>
            </a:r>
            <a:r>
              <a:rPr lang="fr-FR" sz="4800" b="1" dirty="0" err="1" smtClean="0">
                <a:solidFill>
                  <a:srgbClr val="00153E"/>
                </a:solidFill>
              </a:rPr>
              <a:t>mask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15" name="Espace réservé du contenu 3"/>
          <p:cNvSpPr txBox="1">
            <a:spLocks/>
          </p:cNvSpPr>
          <p:nvPr/>
        </p:nvSpPr>
        <p:spPr>
          <a:xfrm>
            <a:off x="115061" y="1016035"/>
            <a:ext cx="4702205" cy="4358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 err="1" smtClean="0">
                <a:solidFill>
                  <a:srgbClr val="00153E"/>
                </a:solidFill>
              </a:rPr>
              <a:t>From</a:t>
            </a:r>
            <a:r>
              <a:rPr lang="fr-FR" sz="2800" dirty="0" smtClean="0">
                <a:solidFill>
                  <a:srgbClr val="00153E"/>
                </a:solidFill>
              </a:rPr>
              <a:t> F. Sauli RD51 </a:t>
            </a:r>
            <a:r>
              <a:rPr lang="fr-FR" sz="2800" dirty="0" err="1" smtClean="0">
                <a:solidFill>
                  <a:srgbClr val="00153E"/>
                </a:solidFill>
              </a:rPr>
              <a:t>school</a:t>
            </a:r>
            <a:r>
              <a:rPr lang="fr-FR" sz="2800" dirty="0" smtClean="0">
                <a:solidFill>
                  <a:srgbClr val="00153E"/>
                </a:solidFill>
              </a:rPr>
              <a:t> 2023</a:t>
            </a:r>
            <a:endParaRPr lang="fr-FR" sz="3000" dirty="0">
              <a:solidFill>
                <a:srgbClr val="00153E"/>
              </a:solidFill>
            </a:endParaRPr>
          </a:p>
          <a:p>
            <a:pPr algn="l"/>
            <a:endParaRPr lang="en-US" sz="2800" dirty="0">
              <a:solidFill>
                <a:srgbClr val="00153E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1872" y="751183"/>
            <a:ext cx="2405380" cy="1816165"/>
          </a:xfrm>
          <a:prstGeom prst="rect">
            <a:avLst/>
          </a:prstGeom>
        </p:spPr>
      </p:pic>
      <p:sp>
        <p:nvSpPr>
          <p:cNvPr id="17" name="Espace réservé du contenu 3"/>
          <p:cNvSpPr txBox="1">
            <a:spLocks/>
          </p:cNvSpPr>
          <p:nvPr/>
        </p:nvSpPr>
        <p:spPr>
          <a:xfrm>
            <a:off x="115062" y="6020701"/>
            <a:ext cx="5976810" cy="692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rgbClr val="00153E"/>
                </a:solidFill>
              </a:rPr>
              <a:t>«</a:t>
            </a:r>
            <a:r>
              <a:rPr lang="fr-FR" dirty="0" smtClean="0">
                <a:solidFill>
                  <a:srgbClr val="00153E"/>
                </a:solidFill>
              </a:rPr>
              <a:t>  MPGD </a:t>
            </a:r>
            <a:r>
              <a:rPr lang="fr-FR" dirty="0" err="1" smtClean="0">
                <a:solidFill>
                  <a:srgbClr val="00153E"/>
                </a:solidFill>
              </a:rPr>
              <a:t>manufacturing</a:t>
            </a:r>
            <a:r>
              <a:rPr lang="fr-FR" dirty="0" smtClean="0">
                <a:solidFill>
                  <a:srgbClr val="00153E"/>
                </a:solidFill>
              </a:rPr>
              <a:t> » by </a:t>
            </a:r>
            <a:r>
              <a:rPr lang="en-US" dirty="0" smtClean="0">
                <a:solidFill>
                  <a:srgbClr val="00153E"/>
                </a:solidFill>
              </a:rPr>
              <a:t>Rui de Oliveira on 3/12</a:t>
            </a:r>
            <a:endParaRPr lang="fr-FR" dirty="0">
              <a:solidFill>
                <a:srgbClr val="00153E"/>
              </a:solidFill>
            </a:endParaRPr>
          </a:p>
          <a:p>
            <a:pPr algn="l"/>
            <a:endParaRPr lang="en-US" dirty="0">
              <a:solidFill>
                <a:srgbClr val="00153E"/>
              </a:solidFill>
            </a:endParaRP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71952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D27E0DB-C611-D056-0565-66A258DFAA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628436"/>
            <a:ext cx="2388870" cy="17913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18CFB2-746E-D0C9-71BD-F8D96E881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746" y="2564024"/>
            <a:ext cx="2397125" cy="17976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1B7847A-85CF-2416-1156-DFACCAB298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669271"/>
            <a:ext cx="2405380" cy="180403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DD4A23-1E4F-C169-FB1F-BECEB2F1E647}"/>
              </a:ext>
            </a:extLst>
          </p:cNvPr>
          <p:cNvSpPr txBox="1"/>
          <p:nvPr/>
        </p:nvSpPr>
        <p:spPr>
          <a:xfrm>
            <a:off x="8748890" y="1106310"/>
            <a:ext cx="1659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STANDARD</a:t>
            </a:r>
          </a:p>
          <a:p>
            <a:r>
              <a:rPr lang="en-GB"/>
              <a:t>Double-Conical</a:t>
            </a:r>
          </a:p>
          <a:p>
            <a:r>
              <a:rPr lang="en-GB"/>
              <a:t>Hourglass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29E561-747F-B580-105C-74D509336899}"/>
              </a:ext>
            </a:extLst>
          </p:cNvPr>
          <p:cNvSpPr txBox="1"/>
          <p:nvPr/>
        </p:nvSpPr>
        <p:spPr>
          <a:xfrm>
            <a:off x="8748889" y="3278199"/>
            <a:ext cx="1404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CYLINDRICAL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E28781-FBD5-D57A-2054-76B84E02C586}"/>
              </a:ext>
            </a:extLst>
          </p:cNvPr>
          <p:cNvSpPr txBox="1"/>
          <p:nvPr/>
        </p:nvSpPr>
        <p:spPr>
          <a:xfrm>
            <a:off x="8850489" y="5181600"/>
            <a:ext cx="1019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CONICAL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9FCF626-AE40-EDF7-3DAC-53AB9B563619}"/>
              </a:ext>
            </a:extLst>
          </p:cNvPr>
          <p:cNvSpPr/>
          <p:nvPr/>
        </p:nvSpPr>
        <p:spPr>
          <a:xfrm>
            <a:off x="6626579" y="3005885"/>
            <a:ext cx="456980" cy="45698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ous-titre 2"/>
          <p:cNvSpPr txBox="1">
            <a:spLocks/>
          </p:cNvSpPr>
          <p:nvPr/>
        </p:nvSpPr>
        <p:spPr>
          <a:xfrm>
            <a:off x="2076663" y="4658"/>
            <a:ext cx="10115337" cy="9097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Manufacturing</a:t>
            </a:r>
            <a:r>
              <a:rPr lang="fr-FR" sz="4800" b="1" dirty="0" smtClean="0">
                <a:solidFill>
                  <a:srgbClr val="00153E"/>
                </a:solidFill>
              </a:rPr>
              <a:t> of </a:t>
            </a:r>
            <a:r>
              <a:rPr lang="fr-FR" sz="4800" b="1" dirty="0" smtClean="0">
                <a:solidFill>
                  <a:srgbClr val="00153E"/>
                </a:solidFill>
              </a:rPr>
              <a:t>GEM: double </a:t>
            </a:r>
            <a:r>
              <a:rPr lang="fr-FR" sz="4800" b="1" dirty="0" err="1" smtClean="0">
                <a:solidFill>
                  <a:srgbClr val="00153E"/>
                </a:solidFill>
              </a:rPr>
              <a:t>mask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15" name="Espace réservé du contenu 3"/>
          <p:cNvSpPr txBox="1">
            <a:spLocks/>
          </p:cNvSpPr>
          <p:nvPr/>
        </p:nvSpPr>
        <p:spPr>
          <a:xfrm>
            <a:off x="712880" y="6125176"/>
            <a:ext cx="4702205" cy="4358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 err="1" smtClean="0">
                <a:solidFill>
                  <a:srgbClr val="00153E"/>
                </a:solidFill>
              </a:rPr>
              <a:t>From</a:t>
            </a:r>
            <a:r>
              <a:rPr lang="fr-FR" sz="2800" dirty="0" smtClean="0">
                <a:solidFill>
                  <a:srgbClr val="00153E"/>
                </a:solidFill>
              </a:rPr>
              <a:t> F. Sauli RD51 </a:t>
            </a:r>
            <a:r>
              <a:rPr lang="fr-FR" sz="2800" dirty="0" err="1" smtClean="0">
                <a:solidFill>
                  <a:srgbClr val="00153E"/>
                </a:solidFill>
              </a:rPr>
              <a:t>school</a:t>
            </a:r>
            <a:r>
              <a:rPr lang="fr-FR" sz="2800" dirty="0" smtClean="0">
                <a:solidFill>
                  <a:srgbClr val="00153E"/>
                </a:solidFill>
              </a:rPr>
              <a:t> 2023</a:t>
            </a:r>
            <a:endParaRPr lang="fr-FR" sz="3000" dirty="0">
              <a:solidFill>
                <a:srgbClr val="00153E"/>
              </a:solidFill>
            </a:endParaRPr>
          </a:p>
          <a:p>
            <a:pPr algn="l"/>
            <a:endParaRPr lang="en-US" sz="2800" dirty="0">
              <a:solidFill>
                <a:srgbClr val="00153E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16" name="Espace réservé du contenu 3"/>
          <p:cNvSpPr txBox="1">
            <a:spLocks/>
          </p:cNvSpPr>
          <p:nvPr/>
        </p:nvSpPr>
        <p:spPr>
          <a:xfrm>
            <a:off x="342586" y="1021903"/>
            <a:ext cx="5442791" cy="17699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b="1" dirty="0" smtClean="0">
                <a:solidFill>
                  <a:srgbClr val="00153E"/>
                </a:solidFill>
              </a:rPr>
              <a:t>Shape of the </a:t>
            </a:r>
            <a:r>
              <a:rPr lang="fr-FR" sz="2800" b="1" dirty="0" err="1" smtClean="0">
                <a:solidFill>
                  <a:srgbClr val="00153E"/>
                </a:solidFill>
              </a:rPr>
              <a:t>holes</a:t>
            </a:r>
            <a:r>
              <a:rPr lang="fr-FR" sz="2800" b="1" dirty="0" smtClean="0">
                <a:solidFill>
                  <a:srgbClr val="00153E"/>
                </a:solidFill>
              </a:rPr>
              <a:t> influence performance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b="1" dirty="0" smtClean="0">
                <a:solidFill>
                  <a:srgbClr val="00153E"/>
                </a:solidFill>
              </a:rPr>
              <a:t>Trade off: high gains/</a:t>
            </a:r>
            <a:r>
              <a:rPr lang="fr-FR" sz="2800" b="1" dirty="0" err="1" smtClean="0">
                <a:solidFill>
                  <a:srgbClr val="00153E"/>
                </a:solidFill>
              </a:rPr>
              <a:t>charging</a:t>
            </a:r>
            <a:r>
              <a:rPr lang="fr-FR" sz="2800" b="1" dirty="0" smtClean="0">
                <a:solidFill>
                  <a:srgbClr val="00153E"/>
                </a:solidFill>
              </a:rPr>
              <a:t> up </a:t>
            </a:r>
            <a:r>
              <a:rPr lang="fr-FR" sz="2800" b="1" dirty="0" err="1" smtClean="0">
                <a:solidFill>
                  <a:srgbClr val="00153E"/>
                </a:solidFill>
              </a:rPr>
              <a:t>effects</a:t>
            </a:r>
            <a:endParaRPr lang="fr-FR" sz="2800" b="1" dirty="0" smtClean="0">
              <a:solidFill>
                <a:srgbClr val="00153E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rgbClr val="00153E"/>
                </a:solidFill>
              </a:rPr>
              <a:t>Standard: patch for </a:t>
            </a:r>
            <a:r>
              <a:rPr lang="fr-FR" sz="2800" dirty="0" err="1" smtClean="0">
                <a:solidFill>
                  <a:srgbClr val="00153E"/>
                </a:solidFill>
              </a:rPr>
              <a:t>discharge</a:t>
            </a:r>
            <a:r>
              <a:rPr lang="fr-FR" sz="2800" dirty="0" smtClean="0">
                <a:solidFill>
                  <a:srgbClr val="00153E"/>
                </a:solidFill>
              </a:rPr>
              <a:t> longer/</a:t>
            </a:r>
            <a:r>
              <a:rPr lang="fr-FR" sz="2800" dirty="0" err="1" smtClean="0">
                <a:solidFill>
                  <a:srgbClr val="00153E"/>
                </a:solidFill>
              </a:rPr>
              <a:t>reaching</a:t>
            </a:r>
            <a:r>
              <a:rPr lang="fr-FR" sz="2800" dirty="0" smtClean="0">
                <a:solidFill>
                  <a:srgbClr val="00153E"/>
                </a:solidFill>
              </a:rPr>
              <a:t> </a:t>
            </a:r>
            <a:r>
              <a:rPr lang="fr-FR" sz="2800" dirty="0" err="1" smtClean="0">
                <a:solidFill>
                  <a:srgbClr val="00153E"/>
                </a:solidFill>
              </a:rPr>
              <a:t>higher</a:t>
            </a:r>
            <a:r>
              <a:rPr lang="fr-FR" sz="2800" dirty="0" smtClean="0">
                <a:solidFill>
                  <a:srgbClr val="00153E"/>
                </a:solidFill>
              </a:rPr>
              <a:t> gains but more </a:t>
            </a:r>
            <a:r>
              <a:rPr lang="fr-FR" sz="2800" dirty="0" err="1" smtClean="0">
                <a:solidFill>
                  <a:srgbClr val="00153E"/>
                </a:solidFill>
              </a:rPr>
              <a:t>insulator</a:t>
            </a:r>
            <a:r>
              <a:rPr lang="fr-FR" sz="2800" dirty="0" smtClean="0">
                <a:solidFill>
                  <a:srgbClr val="00153E"/>
                </a:solidFill>
              </a:rPr>
              <a:t> </a:t>
            </a:r>
            <a:r>
              <a:rPr lang="fr-FR" sz="2800" dirty="0" err="1" smtClean="0">
                <a:solidFill>
                  <a:srgbClr val="00153E"/>
                </a:solidFill>
              </a:rPr>
              <a:t>so</a:t>
            </a:r>
            <a:r>
              <a:rPr lang="fr-FR" sz="2800" dirty="0" smtClean="0">
                <a:solidFill>
                  <a:srgbClr val="00153E"/>
                </a:solidFill>
              </a:rPr>
              <a:t> more </a:t>
            </a:r>
            <a:r>
              <a:rPr lang="fr-FR" sz="2800" dirty="0" err="1" smtClean="0">
                <a:solidFill>
                  <a:srgbClr val="00153E"/>
                </a:solidFill>
              </a:rPr>
              <a:t>charging</a:t>
            </a:r>
            <a:r>
              <a:rPr lang="fr-FR" sz="2800" dirty="0" smtClean="0">
                <a:solidFill>
                  <a:srgbClr val="00153E"/>
                </a:solidFill>
              </a:rPr>
              <a:t> up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000" dirty="0">
              <a:solidFill>
                <a:srgbClr val="00153E"/>
              </a:solidFill>
            </a:endParaRPr>
          </a:p>
          <a:p>
            <a:pPr algn="l"/>
            <a:endParaRPr lang="fr-FR" sz="3000" dirty="0">
              <a:solidFill>
                <a:srgbClr val="00153E"/>
              </a:solidFill>
            </a:endParaRPr>
          </a:p>
          <a:p>
            <a:pPr algn="l"/>
            <a:endParaRPr lang="en-US" sz="2800" b="1" dirty="0">
              <a:solidFill>
                <a:srgbClr val="00153E"/>
              </a:solidFill>
            </a:endParaRPr>
          </a:p>
          <a:p>
            <a:pPr algn="l"/>
            <a:endParaRPr lang="en-US" dirty="0"/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DC4BAC30-0334-C796-022D-F9F0CC5855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2" y="2899339"/>
            <a:ext cx="4205171" cy="306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490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586" y="1450261"/>
            <a:ext cx="9762248" cy="4229421"/>
          </a:xfrm>
          <a:prstGeom prst="rect">
            <a:avLst/>
          </a:prstGeom>
        </p:spPr>
      </p:pic>
      <p:sp>
        <p:nvSpPr>
          <p:cNvPr id="6" name="Sous-titre 2"/>
          <p:cNvSpPr txBox="1">
            <a:spLocks/>
          </p:cNvSpPr>
          <p:nvPr/>
        </p:nvSpPr>
        <p:spPr>
          <a:xfrm>
            <a:off x="2070487" y="3800"/>
            <a:ext cx="9659058" cy="9105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Performance in single GEM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12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2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121513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Multi-GEM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13" name="Picture 4" descr="Dgem scheme.tif                                                0000C1DBNEW G3                         B6F39FBC:">
            <a:extLst>
              <a:ext uri="{FF2B5EF4-FFF2-40B4-BE49-F238E27FC236}">
                <a16:creationId xmlns:a16="http://schemas.microsoft.com/office/drawing/2014/main" id="{347F4DC2-2986-CF5E-DD7C-F37667874E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178" y="1280060"/>
            <a:ext cx="3615488" cy="2392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1" descr="TGEM SCHEMEB&amp;W.tif                                             0000C1DBNEW G3                         B6F39FBC:">
            <a:extLst>
              <a:ext uri="{FF2B5EF4-FFF2-40B4-BE49-F238E27FC236}">
                <a16:creationId xmlns:a16="http://schemas.microsoft.com/office/drawing/2014/main" id="{48830E29-E942-3243-5355-A238ACA16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026" y="3889233"/>
            <a:ext cx="3521174" cy="226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10">
            <a:extLst>
              <a:ext uri="{FF2B5EF4-FFF2-40B4-BE49-F238E27FC236}">
                <a16:creationId xmlns:a16="http://schemas.microsoft.com/office/drawing/2014/main" id="{0950EFE7-93CF-0764-13E6-390F99180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1851" y="5868825"/>
            <a:ext cx="6209411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2000" kern="1200" dirty="0">
                <a:solidFill>
                  <a:srgbClr val="001848"/>
                </a:solidFill>
              </a:rPr>
              <a:t>S. Bachmann et al, </a:t>
            </a:r>
            <a:r>
              <a:rPr lang="en-US" sz="2000" kern="1200" dirty="0" err="1" smtClean="0">
                <a:solidFill>
                  <a:srgbClr val="001848"/>
                </a:solidFill>
              </a:rPr>
              <a:t>Nucl</a:t>
            </a:r>
            <a:r>
              <a:rPr lang="en-US" sz="2000" kern="1200" dirty="0">
                <a:solidFill>
                  <a:srgbClr val="001848"/>
                </a:solidFill>
              </a:rPr>
              <a:t>. Instr. and Meth. </a:t>
            </a:r>
            <a:r>
              <a:rPr lang="en-US" sz="2000" kern="1200" dirty="0" smtClean="0">
                <a:solidFill>
                  <a:srgbClr val="001848"/>
                </a:solidFill>
              </a:rPr>
              <a:t>A479 (</a:t>
            </a:r>
            <a:r>
              <a:rPr lang="en-US" sz="2000" kern="1200" dirty="0">
                <a:solidFill>
                  <a:srgbClr val="001848"/>
                </a:solidFill>
              </a:rPr>
              <a:t>2002)294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5068" y="1703550"/>
            <a:ext cx="6422216" cy="41831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82322" y="764903"/>
            <a:ext cx="62096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fr-FR" dirty="0" smtClean="0">
                <a:solidFill>
                  <a:srgbClr val="002164"/>
                </a:solidFill>
              </a:rPr>
              <a:t>Cascade of GEM </a:t>
            </a:r>
            <a:r>
              <a:rPr lang="fr-FR" dirty="0" err="1" smtClean="0">
                <a:solidFill>
                  <a:srgbClr val="002164"/>
                </a:solidFill>
              </a:rPr>
              <a:t>electrodes</a:t>
            </a:r>
            <a:endParaRPr lang="fr-FR" dirty="0" smtClean="0">
              <a:solidFill>
                <a:srgbClr val="002164"/>
              </a:solidFill>
            </a:endParaRPr>
          </a:p>
          <a:p>
            <a:pPr marL="29718" indent="0">
              <a:buNone/>
            </a:pPr>
            <a:r>
              <a:rPr lang="fr-FR" dirty="0" err="1" smtClean="0">
                <a:solidFill>
                  <a:srgbClr val="002164"/>
                </a:solidFill>
              </a:rPr>
              <a:t>Allows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attaining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higher</a:t>
            </a:r>
            <a:r>
              <a:rPr lang="fr-FR" dirty="0" smtClean="0">
                <a:solidFill>
                  <a:srgbClr val="002164"/>
                </a:solidFill>
              </a:rPr>
              <a:t> gain  </a:t>
            </a:r>
            <a:r>
              <a:rPr lang="fr-FR" dirty="0" err="1" smtClean="0">
                <a:solidFill>
                  <a:srgbClr val="002164"/>
                </a:solidFill>
              </a:rPr>
              <a:t>with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each</a:t>
            </a:r>
            <a:r>
              <a:rPr lang="fr-FR" dirty="0" smtClean="0">
                <a:solidFill>
                  <a:srgbClr val="002164"/>
                </a:solidFill>
              </a:rPr>
              <a:t> GEM at </a:t>
            </a:r>
            <a:r>
              <a:rPr lang="fr-FR" dirty="0" err="1" smtClean="0">
                <a:solidFill>
                  <a:srgbClr val="002164"/>
                </a:solidFill>
              </a:rPr>
              <a:t>lower</a:t>
            </a:r>
            <a:r>
              <a:rPr lang="fr-FR" dirty="0" smtClean="0">
                <a:solidFill>
                  <a:srgbClr val="002164"/>
                </a:solidFill>
              </a:rPr>
              <a:t> voltage</a:t>
            </a:r>
          </a:p>
          <a:p>
            <a:pPr marL="29718" indent="0">
              <a:buNone/>
            </a:pPr>
            <a:r>
              <a:rPr lang="fr-FR" dirty="0" err="1" smtClean="0">
                <a:solidFill>
                  <a:srgbClr val="002164"/>
                </a:solidFill>
              </a:rPr>
              <a:t>Discharges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fr-FR" dirty="0" err="1" smtClean="0">
                <a:solidFill>
                  <a:srgbClr val="002164"/>
                </a:solidFill>
              </a:rPr>
              <a:t>disfavoured</a:t>
            </a:r>
            <a:endParaRPr lang="fr-FR" dirty="0" smtClean="0">
              <a:solidFill>
                <a:srgbClr val="002164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13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77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3800"/>
            <a:ext cx="10047941" cy="9105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 Rate </a:t>
            </a:r>
            <a:r>
              <a:rPr lang="fr-FR" sz="4800" b="1" dirty="0" err="1" smtClean="0">
                <a:solidFill>
                  <a:srgbClr val="00153E"/>
                </a:solidFill>
              </a:rPr>
              <a:t>capability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1193"/>
          <a:stretch/>
        </p:blipFill>
        <p:spPr>
          <a:xfrm>
            <a:off x="2767654" y="1450194"/>
            <a:ext cx="5958048" cy="432694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526468" y="5953000"/>
            <a:ext cx="487710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nl-NL" sz="2400" dirty="0">
                <a:solidFill>
                  <a:srgbClr val="001848"/>
                </a:solidFill>
              </a:rPr>
              <a:t>J. </a:t>
            </a:r>
            <a:r>
              <a:rPr lang="nl-NL" sz="2400" dirty="0" err="1">
                <a:solidFill>
                  <a:srgbClr val="001848"/>
                </a:solidFill>
              </a:rPr>
              <a:t>Benlloch</a:t>
            </a:r>
            <a:r>
              <a:rPr lang="nl-NL" sz="2400" dirty="0">
                <a:solidFill>
                  <a:srgbClr val="001848"/>
                </a:solidFill>
              </a:rPr>
              <a:t> et al, IEEE NS-45(1998)234</a:t>
            </a:r>
            <a:endParaRPr lang="fr-FR" sz="2400" dirty="0">
              <a:solidFill>
                <a:srgbClr val="001848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56537" y="2458832"/>
            <a:ext cx="1552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1848"/>
                </a:solidFill>
              </a:rPr>
              <a:t>5.9 </a:t>
            </a:r>
            <a:r>
              <a:rPr lang="en-US" dirty="0" err="1">
                <a:solidFill>
                  <a:srgbClr val="001848"/>
                </a:solidFill>
              </a:rPr>
              <a:t>keV</a:t>
            </a:r>
            <a:r>
              <a:rPr lang="en-US" dirty="0">
                <a:solidFill>
                  <a:srgbClr val="001848"/>
                </a:solidFill>
              </a:rPr>
              <a:t> </a:t>
            </a:r>
            <a:r>
              <a:rPr lang="en-US" dirty="0" smtClean="0">
                <a:solidFill>
                  <a:srgbClr val="001848"/>
                </a:solidFill>
              </a:rPr>
              <a:t>X-rays:</a:t>
            </a:r>
          </a:p>
          <a:p>
            <a:r>
              <a:rPr lang="en-US" dirty="0" smtClean="0">
                <a:solidFill>
                  <a:srgbClr val="001848"/>
                </a:solidFill>
              </a:rPr>
              <a:t> </a:t>
            </a:r>
            <a:r>
              <a:rPr lang="en-US" dirty="0">
                <a:solidFill>
                  <a:srgbClr val="001848"/>
                </a:solidFill>
              </a:rPr>
              <a:t>&gt; 2.10</a:t>
            </a:r>
            <a:r>
              <a:rPr lang="en-US" baseline="30000" dirty="0">
                <a:solidFill>
                  <a:srgbClr val="001848"/>
                </a:solidFill>
              </a:rPr>
              <a:t>6 </a:t>
            </a:r>
            <a:r>
              <a:rPr lang="en-US" dirty="0" smtClean="0">
                <a:solidFill>
                  <a:srgbClr val="001848"/>
                </a:solidFill>
              </a:rPr>
              <a:t>mm</a:t>
            </a:r>
            <a:r>
              <a:rPr lang="en-US" baseline="30000" dirty="0" smtClean="0">
                <a:solidFill>
                  <a:srgbClr val="001848"/>
                </a:solidFill>
              </a:rPr>
              <a:t>-2</a:t>
            </a:r>
            <a:endParaRPr lang="fr-FR" baseline="30000" dirty="0">
              <a:solidFill>
                <a:srgbClr val="001848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14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34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121513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 spatial </a:t>
            </a:r>
            <a:r>
              <a:rPr lang="fr-FR" sz="4800" b="1" dirty="0" err="1" smtClean="0">
                <a:solidFill>
                  <a:srgbClr val="00153E"/>
                </a:solidFill>
              </a:rPr>
              <a:t>resolution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0951" y="1056740"/>
            <a:ext cx="5669890" cy="515727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613132" y="6214010"/>
            <a:ext cx="357761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1848"/>
                </a:solidFill>
              </a:rPr>
              <a:t>F. </a:t>
            </a:r>
            <a:r>
              <a:rPr lang="en-US" sz="2000" dirty="0" smtClean="0">
                <a:solidFill>
                  <a:srgbClr val="001848"/>
                </a:solidFill>
              </a:rPr>
              <a:t>Sauli, NIM </a:t>
            </a:r>
            <a:r>
              <a:rPr lang="en-US" sz="2000" dirty="0">
                <a:solidFill>
                  <a:srgbClr val="001848"/>
                </a:solidFill>
              </a:rPr>
              <a:t>A 805 (2016) 2-24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15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85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ous-titre 2"/>
          <p:cNvSpPr txBox="1">
            <a:spLocks/>
          </p:cNvSpPr>
          <p:nvPr/>
        </p:nvSpPr>
        <p:spPr>
          <a:xfrm>
            <a:off x="2070487" y="-31523"/>
            <a:ext cx="1003743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 </a:t>
            </a:r>
            <a:r>
              <a:rPr lang="fr-FR" sz="4800" b="1" dirty="0" err="1" smtClean="0">
                <a:solidFill>
                  <a:srgbClr val="00153E"/>
                </a:solidFill>
              </a:rPr>
              <a:t>family</a:t>
            </a:r>
            <a:r>
              <a:rPr lang="fr-FR" sz="4800" b="1" dirty="0" smtClean="0">
                <a:solidFill>
                  <a:srgbClr val="00153E"/>
                </a:solidFill>
              </a:rPr>
              <a:t>  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49685" y="1293797"/>
            <a:ext cx="1951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164"/>
                </a:solidFill>
              </a:rPr>
              <a:t>THICKGEM/LEM</a:t>
            </a:r>
            <a:endParaRPr lang="fr-FR" b="1" dirty="0">
              <a:solidFill>
                <a:srgbClr val="002164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49684" y="416358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2164"/>
                </a:solidFill>
              </a:rPr>
              <a:t>GLASSGEM</a:t>
            </a:r>
            <a:endParaRPr lang="fr-FR" b="1" dirty="0">
              <a:solidFill>
                <a:srgbClr val="002164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338344" y="979085"/>
            <a:ext cx="1691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002164"/>
                </a:solidFill>
              </a:rPr>
              <a:t>Cylindrical</a:t>
            </a:r>
            <a:r>
              <a:rPr lang="fr-FR" b="1" dirty="0" smtClean="0">
                <a:solidFill>
                  <a:srgbClr val="002164"/>
                </a:solidFill>
              </a:rPr>
              <a:t> GEM</a:t>
            </a:r>
            <a:endParaRPr lang="fr-FR" b="1" dirty="0">
              <a:solidFill>
                <a:srgbClr val="002164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/>
          <a:srcRect l="9912" r="7683" b="14992"/>
          <a:stretch/>
        </p:blipFill>
        <p:spPr>
          <a:xfrm>
            <a:off x="147063" y="1672237"/>
            <a:ext cx="4309110" cy="189470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006" y="1382650"/>
            <a:ext cx="3037272" cy="225609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5"/>
          <a:srcRect l="707" t="-2898" r="-707" b="16421"/>
          <a:stretch/>
        </p:blipFill>
        <p:spPr>
          <a:xfrm>
            <a:off x="349685" y="4397075"/>
            <a:ext cx="3234348" cy="2046555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8344006" y="3840423"/>
            <a:ext cx="3343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2164"/>
                </a:solidFill>
              </a:rPr>
              <a:t>GEMPix</a:t>
            </a:r>
            <a:r>
              <a:rPr lang="fr-FR" b="1" dirty="0" smtClean="0">
                <a:solidFill>
                  <a:srgbClr val="002164"/>
                </a:solidFill>
              </a:rPr>
              <a:t>:</a:t>
            </a:r>
            <a:r>
              <a:rPr lang="fr-FR" dirty="0" smtClean="0">
                <a:solidFill>
                  <a:srgbClr val="002164"/>
                </a:solidFill>
              </a:rPr>
              <a:t> </a:t>
            </a:r>
            <a:r>
              <a:rPr lang="en-US" dirty="0">
                <a:solidFill>
                  <a:srgbClr val="002164"/>
                </a:solidFill>
              </a:rPr>
              <a:t>a triple GEM structure read by 50 micron pixels</a:t>
            </a:r>
            <a:endParaRPr lang="fr-FR" dirty="0">
              <a:solidFill>
                <a:srgbClr val="002164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06818" y="4442943"/>
            <a:ext cx="3037272" cy="2268438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8406818" y="6342049"/>
            <a:ext cx="2783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164"/>
                </a:solidFill>
              </a:rPr>
              <a:t>F. </a:t>
            </a:r>
            <a:r>
              <a:rPr lang="fr-FR" sz="1400" dirty="0" err="1" smtClean="0">
                <a:solidFill>
                  <a:srgbClr val="002164"/>
                </a:solidFill>
              </a:rPr>
              <a:t>Murtas</a:t>
            </a:r>
            <a:r>
              <a:rPr lang="fr-FR" sz="1400" dirty="0" smtClean="0">
                <a:solidFill>
                  <a:srgbClr val="002164"/>
                </a:solidFill>
              </a:rPr>
              <a:t>, JINST (2014) 9 C01058</a:t>
            </a:r>
            <a:endParaRPr lang="fr-FR" sz="1400" dirty="0">
              <a:solidFill>
                <a:srgbClr val="002164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349684" y="6523387"/>
            <a:ext cx="3570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164"/>
                </a:solidFill>
              </a:rPr>
              <a:t>Y. </a:t>
            </a:r>
            <a:r>
              <a:rPr lang="fr-FR" sz="1400" dirty="0" err="1" smtClean="0">
                <a:solidFill>
                  <a:srgbClr val="002164"/>
                </a:solidFill>
              </a:rPr>
              <a:t>Mitsuya</a:t>
            </a:r>
            <a:r>
              <a:rPr lang="fr-FR" sz="1400" dirty="0" smtClean="0">
                <a:solidFill>
                  <a:srgbClr val="002164"/>
                </a:solidFill>
              </a:rPr>
              <a:t> et al., NIM A 795 (2015) 156-159</a:t>
            </a:r>
            <a:endParaRPr lang="fr-FR" sz="1400" dirty="0">
              <a:solidFill>
                <a:srgbClr val="002164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4090" y="3535420"/>
            <a:ext cx="49537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001848"/>
                </a:solidFill>
              </a:rPr>
              <a:t>S. </a:t>
            </a:r>
            <a:r>
              <a:rPr lang="fr-FR" sz="1600" dirty="0" smtClean="0">
                <a:solidFill>
                  <a:srgbClr val="001848"/>
                </a:solidFill>
              </a:rPr>
              <a:t>Bressler et al. , </a:t>
            </a:r>
            <a:r>
              <a:rPr lang="en-US" sz="1600" dirty="0" smtClean="0">
                <a:solidFill>
                  <a:srgbClr val="001848"/>
                </a:solidFill>
              </a:rPr>
              <a:t>Progress  </a:t>
            </a:r>
            <a:r>
              <a:rPr lang="en-US" sz="1400" dirty="0">
                <a:solidFill>
                  <a:srgbClr val="002164"/>
                </a:solidFill>
              </a:rPr>
              <a:t>Particle</a:t>
            </a:r>
            <a:r>
              <a:rPr lang="en-US" sz="1600" dirty="0">
                <a:solidFill>
                  <a:srgbClr val="001848"/>
                </a:solidFill>
              </a:rPr>
              <a:t> and Nuclear Physics 130 (2023) 104029</a:t>
            </a:r>
            <a:endParaRPr lang="fr-FR" sz="1600" dirty="0">
              <a:solidFill>
                <a:srgbClr val="001848"/>
              </a:solidFill>
            </a:endParaRPr>
          </a:p>
        </p:txBody>
      </p:sp>
      <p:sp>
        <p:nvSpPr>
          <p:cNvPr id="21" name="Espace réservé du numéro de diapositive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16</a:t>
            </a:fld>
            <a:endParaRPr lang="fr-FR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62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730" y="1163751"/>
            <a:ext cx="7959191" cy="525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ous-titre 2"/>
          <p:cNvSpPr txBox="1">
            <a:spLocks/>
          </p:cNvSpPr>
          <p:nvPr/>
        </p:nvSpPr>
        <p:spPr>
          <a:xfrm>
            <a:off x="2081278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8492490" y="4834890"/>
            <a:ext cx="157734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823210" y="4996696"/>
            <a:ext cx="416052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821930" y="5544086"/>
            <a:ext cx="224790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7392631" y="5189488"/>
            <a:ext cx="1282739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823210" y="5721430"/>
            <a:ext cx="174879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17</a:t>
            </a:fld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93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3800"/>
            <a:ext cx="9909181" cy="9105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7" name="Picture 2" descr="D:\Micromegas\RD_Microbulk\Lorentz\25-4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28" y="2167847"/>
            <a:ext cx="5806286" cy="2684038"/>
          </a:xfrm>
          <a:prstGeom prst="rect">
            <a:avLst/>
          </a:prstGeom>
          <a:noFill/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790" y="1475890"/>
            <a:ext cx="5975878" cy="4067952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18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37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7432" y="1270620"/>
            <a:ext cx="6167658" cy="5211986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US" sz="2000" dirty="0">
                <a:solidFill>
                  <a:srgbClr val="00153E"/>
                </a:solidFill>
              </a:rPr>
              <a:t>Multiplication takes place in high E field (~ 40 kV/cm) between the anode and the mesh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153E"/>
                </a:solidFill>
              </a:rPr>
              <a:t>High gain (up to 10</a:t>
            </a:r>
            <a:r>
              <a:rPr lang="en-US" sz="2000" baseline="30000" dirty="0">
                <a:solidFill>
                  <a:srgbClr val="00153E"/>
                </a:solidFill>
              </a:rPr>
              <a:t>5</a:t>
            </a:r>
            <a:r>
              <a:rPr lang="en-US" sz="2000" dirty="0">
                <a:solidFill>
                  <a:srgbClr val="00153E"/>
                </a:solidFill>
              </a:rPr>
              <a:t> or more) 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153E"/>
                </a:solidFill>
              </a:rPr>
              <a:t>Single stage of amplification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153E"/>
                </a:solidFill>
              </a:rPr>
              <a:t>Fast signals (&lt; 1 ns)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153E"/>
                </a:solidFill>
              </a:rPr>
              <a:t>Fast &amp; natural ion collection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153E"/>
                </a:solidFill>
              </a:rPr>
              <a:t>Low ion backflow to the drift region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153E"/>
                </a:solidFill>
              </a:rPr>
              <a:t>Short recovery time (~150 ns)</a:t>
            </a:r>
          </a:p>
          <a:p>
            <a:pPr marL="266700" lvl="2" indent="0">
              <a:spcBef>
                <a:spcPts val="600"/>
              </a:spcBef>
              <a:buNone/>
            </a:pPr>
            <a:r>
              <a:rPr lang="en-US" dirty="0">
                <a:solidFill>
                  <a:srgbClr val="00153E"/>
                </a:solidFill>
                <a:sym typeface="Wingdings" panose="05000000000000000000" pitchFamily="2" charset="2"/>
              </a:rPr>
              <a:t>	       H</a:t>
            </a:r>
            <a:r>
              <a:rPr lang="en-US" dirty="0">
                <a:solidFill>
                  <a:srgbClr val="00153E"/>
                </a:solidFill>
              </a:rPr>
              <a:t>igh-rate capability (&gt;MHz) </a:t>
            </a:r>
          </a:p>
          <a:p>
            <a:pPr marL="476250" indent="-285750">
              <a:buFont typeface="Wingdings" panose="05000000000000000000" pitchFamily="2" charset="2"/>
              <a:buChar char="è"/>
            </a:pPr>
            <a:r>
              <a:rPr lang="en-US" sz="2000" dirty="0">
                <a:solidFill>
                  <a:srgbClr val="00153E"/>
                </a:solidFill>
              </a:rPr>
              <a:t>Signal is induced by both electron &amp; ion movement towards the anode / micromesh </a:t>
            </a:r>
          </a:p>
          <a:p>
            <a:pPr marL="742950" lvl="1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153E"/>
                </a:solidFill>
              </a:rPr>
              <a:t>Thin amplification gap (50-150 </a:t>
            </a:r>
            <a:r>
              <a:rPr lang="fr-FR" sz="2000" dirty="0">
                <a:solidFill>
                  <a:srgbClr val="00153E"/>
                </a:solidFill>
              </a:rPr>
              <a:t>µm)</a:t>
            </a:r>
            <a:r>
              <a:rPr lang="en-US" sz="2000" dirty="0">
                <a:solidFill>
                  <a:srgbClr val="00153E"/>
                </a:solidFill>
              </a:rPr>
              <a:t> </a:t>
            </a:r>
            <a:r>
              <a:rPr lang="en-US" sz="2000" dirty="0">
                <a:solidFill>
                  <a:srgbClr val="00153E"/>
                </a:solidFill>
                <a:sym typeface="Wingdings" panose="05000000000000000000" pitchFamily="2" charset="2"/>
              </a:rPr>
              <a:t>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153E"/>
                </a:solidFill>
              </a:rPr>
              <a:t>Small imperfections </a:t>
            </a:r>
            <a:r>
              <a:rPr lang="en-US" dirty="0">
                <a:solidFill>
                  <a:srgbClr val="00153E"/>
                </a:solidFill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00153E"/>
                </a:solidFill>
              </a:rPr>
              <a:t> no gain variations</a:t>
            </a:r>
          </a:p>
          <a:p>
            <a:pPr marL="266700" lvl="2" indent="0">
              <a:spcBef>
                <a:spcPts val="600"/>
              </a:spcBef>
              <a:buNone/>
            </a:pPr>
            <a:endParaRPr lang="en-US" sz="1200" dirty="0" smtClean="0"/>
          </a:p>
          <a:p>
            <a:pPr marL="190500">
              <a:spcBef>
                <a:spcPts val="600"/>
              </a:spcBef>
            </a:pPr>
            <a:endParaRPr lang="en-US" sz="2000" b="1" dirty="0">
              <a:solidFill>
                <a:srgbClr val="C00000"/>
              </a:solidFill>
            </a:endParaRPr>
          </a:p>
          <a:p>
            <a:pPr>
              <a:spcBef>
                <a:spcPts val="600"/>
              </a:spcBef>
            </a:pP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22" name="Image 1"/>
          <p:cNvPicPr>
            <a:picLocks noChangeAspect="1"/>
          </p:cNvPicPr>
          <p:nvPr/>
        </p:nvPicPr>
        <p:blipFill rotWithShape="1">
          <a:blip r:embed="rId2"/>
          <a:srcRect l="47917" t="57905" r="7916" b="7263"/>
          <a:stretch/>
        </p:blipFill>
        <p:spPr>
          <a:xfrm>
            <a:off x="7323909" y="4359919"/>
            <a:ext cx="4240008" cy="18800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354" y="1257487"/>
            <a:ext cx="4830718" cy="2742165"/>
          </a:xfrm>
          <a:prstGeom prst="rect">
            <a:avLst/>
          </a:prstGeom>
        </p:spPr>
      </p:pic>
      <p:sp>
        <p:nvSpPr>
          <p:cNvPr id="9" name="Sous-titre 2"/>
          <p:cNvSpPr txBox="1">
            <a:spLocks/>
          </p:cNvSpPr>
          <p:nvPr/>
        </p:nvSpPr>
        <p:spPr>
          <a:xfrm>
            <a:off x="2070487" y="3800"/>
            <a:ext cx="9909181" cy="9105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67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81616" y="-1608756"/>
            <a:ext cx="9144000" cy="2387600"/>
          </a:xfrm>
        </p:spPr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MPGD technologies 1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70487" y="3800"/>
            <a:ext cx="10305776" cy="116375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fr-FR" sz="7200" b="1" dirty="0" err="1" smtClean="0">
                <a:solidFill>
                  <a:srgbClr val="00153E"/>
                </a:solidFill>
              </a:rPr>
              <a:t>Outline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pPr algn="l"/>
            <a:endParaRPr lang="fr-FR" sz="4000" b="1" dirty="0">
              <a:solidFill>
                <a:srgbClr val="FF0000"/>
              </a:solidFill>
            </a:endParaRPr>
          </a:p>
          <a:p>
            <a:pPr algn="l"/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212458" y="1883140"/>
            <a:ext cx="9931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err="1" smtClean="0">
                <a:solidFill>
                  <a:srgbClr val="00153E"/>
                </a:solidFill>
              </a:rPr>
              <a:t>Birth</a:t>
            </a:r>
            <a:r>
              <a:rPr lang="fr-FR" sz="3200" b="1" dirty="0" smtClean="0">
                <a:solidFill>
                  <a:srgbClr val="00153E"/>
                </a:solidFill>
              </a:rPr>
              <a:t> of Micro Pattern </a:t>
            </a:r>
            <a:r>
              <a:rPr lang="fr-FR" sz="3200" b="1" dirty="0" err="1" smtClean="0">
                <a:solidFill>
                  <a:srgbClr val="00153E"/>
                </a:solidFill>
              </a:rPr>
              <a:t>Gaseous</a:t>
            </a:r>
            <a:r>
              <a:rPr lang="fr-FR" sz="3200" b="1" dirty="0" smtClean="0">
                <a:solidFill>
                  <a:srgbClr val="00153E"/>
                </a:solidFill>
              </a:rPr>
              <a:t> Detectors (MPGD)</a:t>
            </a:r>
          </a:p>
          <a:p>
            <a:endParaRPr lang="fr-FR" sz="3200" b="1" dirty="0" smtClean="0">
              <a:solidFill>
                <a:srgbClr val="00153E"/>
              </a:solidFill>
            </a:endParaRPr>
          </a:p>
          <a:p>
            <a:r>
              <a:rPr lang="fr-FR" sz="3200" b="1" dirty="0" err="1" smtClean="0">
                <a:solidFill>
                  <a:srgbClr val="00153E"/>
                </a:solidFill>
              </a:rPr>
              <a:t>Gas</a:t>
            </a:r>
            <a:r>
              <a:rPr lang="fr-FR" sz="3200" b="1" dirty="0" smtClean="0">
                <a:solidFill>
                  <a:srgbClr val="00153E"/>
                </a:solidFill>
              </a:rPr>
              <a:t> </a:t>
            </a:r>
            <a:r>
              <a:rPr lang="fr-FR" sz="3200" b="1" dirty="0">
                <a:solidFill>
                  <a:srgbClr val="00153E"/>
                </a:solidFill>
              </a:rPr>
              <a:t>Electron </a:t>
            </a:r>
            <a:r>
              <a:rPr lang="fr-FR" sz="3200" b="1" dirty="0" err="1" smtClean="0">
                <a:solidFill>
                  <a:srgbClr val="00153E"/>
                </a:solidFill>
              </a:rPr>
              <a:t>Multipliers</a:t>
            </a:r>
            <a:endParaRPr lang="fr-FR" sz="3200" b="1" dirty="0" smtClean="0">
              <a:solidFill>
                <a:srgbClr val="00153E"/>
              </a:solidFill>
            </a:endParaRPr>
          </a:p>
          <a:p>
            <a:endParaRPr lang="fr-FR" sz="3200" b="1" dirty="0">
              <a:solidFill>
                <a:srgbClr val="00153E"/>
              </a:solidFill>
            </a:endParaRPr>
          </a:p>
          <a:p>
            <a:r>
              <a:rPr lang="fr-FR" sz="3200" b="1" dirty="0" err="1">
                <a:solidFill>
                  <a:srgbClr val="00153E"/>
                </a:solidFill>
              </a:rPr>
              <a:t>Micromegas</a:t>
            </a:r>
            <a:endParaRPr lang="fr-FR" sz="3200" b="1" dirty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00153E"/>
              </a:solidFill>
            </a:endParaRPr>
          </a:p>
          <a:p>
            <a:r>
              <a:rPr lang="fr-FR" sz="3200" b="1" dirty="0" smtClean="0">
                <a:solidFill>
                  <a:srgbClr val="00153E"/>
                </a:solidFill>
              </a:rPr>
              <a:t>Micro </a:t>
            </a:r>
            <a:r>
              <a:rPr lang="fr-FR" sz="3200" b="1" dirty="0" err="1" smtClean="0">
                <a:solidFill>
                  <a:srgbClr val="00153E"/>
                </a:solidFill>
              </a:rPr>
              <a:t>Resistive</a:t>
            </a:r>
            <a:r>
              <a:rPr lang="fr-FR" sz="3200" b="1" dirty="0" smtClean="0">
                <a:solidFill>
                  <a:srgbClr val="00153E"/>
                </a:solidFill>
              </a:rPr>
              <a:t> </a:t>
            </a:r>
            <a:r>
              <a:rPr lang="fr-FR" sz="3200" b="1" dirty="0" err="1" smtClean="0">
                <a:solidFill>
                  <a:srgbClr val="00153E"/>
                </a:solidFill>
              </a:rPr>
              <a:t>Well</a:t>
            </a:r>
            <a:endParaRPr lang="fr-FR" sz="3200" b="1" dirty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00153E"/>
              </a:solidFill>
            </a:endParaRPr>
          </a:p>
          <a:p>
            <a:r>
              <a:rPr lang="fr-FR" sz="3200" b="1" dirty="0" smtClean="0">
                <a:solidFill>
                  <a:srgbClr val="00153E"/>
                </a:solidFill>
              </a:rPr>
              <a:t>Applications</a:t>
            </a:r>
            <a:endParaRPr lang="fr-FR" sz="3200" b="1" dirty="0">
              <a:solidFill>
                <a:srgbClr val="00153E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 61" descr="Une image contenant Rectangle, conception&#10;&#10;Description générée automatiquement">
            <a:extLst>
              <a:ext uri="{FF2B5EF4-FFF2-40B4-BE49-F238E27FC236}">
                <a16:creationId xmlns:a16="http://schemas.microsoft.com/office/drawing/2014/main" id="{90F487FA-87F8-5003-B658-36CF71721E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935" y="1807369"/>
            <a:ext cx="10117318" cy="5335304"/>
          </a:xfrm>
          <a:prstGeom prst="rect">
            <a:avLst/>
          </a:prstGeom>
        </p:spPr>
      </p:pic>
      <p:grpSp>
        <p:nvGrpSpPr>
          <p:cNvPr id="15" name="Groupe 14">
            <a:extLst>
              <a:ext uri="{FF2B5EF4-FFF2-40B4-BE49-F238E27FC236}">
                <a16:creationId xmlns:a16="http://schemas.microsoft.com/office/drawing/2014/main" id="{AFA53833-A563-955B-282F-226DD725526C}"/>
              </a:ext>
            </a:extLst>
          </p:cNvPr>
          <p:cNvGrpSpPr/>
          <p:nvPr/>
        </p:nvGrpSpPr>
        <p:grpSpPr>
          <a:xfrm>
            <a:off x="4324350" y="1333500"/>
            <a:ext cx="1724024" cy="1514475"/>
            <a:chOff x="4371975" y="514350"/>
            <a:chExt cx="1724024" cy="1514475"/>
          </a:xfrm>
        </p:grpSpPr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83410EBD-4050-CC27-ED07-782B2F819B3E}"/>
                </a:ext>
              </a:extLst>
            </p:cNvPr>
            <p:cNvCxnSpPr>
              <a:cxnSpLocks/>
            </p:cNvCxnSpPr>
            <p:nvPr/>
          </p:nvCxnSpPr>
          <p:spPr>
            <a:xfrm>
              <a:off x="4371975" y="514350"/>
              <a:ext cx="904875" cy="795338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none" w="sm" len="sm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0E0565F3-035E-B06E-684F-A4EF087A0F9E}"/>
                </a:ext>
              </a:extLst>
            </p:cNvPr>
            <p:cNvCxnSpPr>
              <a:cxnSpLocks/>
            </p:cNvCxnSpPr>
            <p:nvPr/>
          </p:nvCxnSpPr>
          <p:spPr>
            <a:xfrm>
              <a:off x="5643563" y="1633538"/>
              <a:ext cx="452436" cy="395287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none" w="sm" len="sm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Ellipse 15">
            <a:extLst>
              <a:ext uri="{FF2B5EF4-FFF2-40B4-BE49-F238E27FC236}">
                <a16:creationId xmlns:a16="http://schemas.microsoft.com/office/drawing/2014/main" id="{30095F1B-67A3-7AA3-B304-DEC2BA737D53}"/>
              </a:ext>
            </a:extLst>
          </p:cNvPr>
          <p:cNvSpPr/>
          <p:nvPr/>
        </p:nvSpPr>
        <p:spPr>
          <a:xfrm>
            <a:off x="5848428" y="2926625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F356D6B-F1CE-1161-BF76-ECDAEE700A9F}"/>
              </a:ext>
            </a:extLst>
          </p:cNvPr>
          <p:cNvSpPr/>
          <p:nvPr/>
        </p:nvSpPr>
        <p:spPr>
          <a:xfrm>
            <a:off x="6213689" y="2704677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317F2D0-A446-CB32-867A-4CADCDF81E94}"/>
              </a:ext>
            </a:extLst>
          </p:cNvPr>
          <p:cNvSpPr/>
          <p:nvPr/>
        </p:nvSpPr>
        <p:spPr>
          <a:xfrm>
            <a:off x="6001804" y="2857219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A8A585AD-D698-BEB6-E7F8-B4AC1DAAE5B9}"/>
              </a:ext>
            </a:extLst>
          </p:cNvPr>
          <p:cNvSpPr/>
          <p:nvPr/>
        </p:nvSpPr>
        <p:spPr>
          <a:xfrm>
            <a:off x="5980167" y="3042990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F037341-71DA-3F4A-8187-41917A2DC273}"/>
              </a:ext>
            </a:extLst>
          </p:cNvPr>
          <p:cNvSpPr/>
          <p:nvPr/>
        </p:nvSpPr>
        <p:spPr>
          <a:xfrm>
            <a:off x="6091425" y="2912832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609143DB-F88E-8706-6420-AC0048894F34}"/>
              </a:ext>
            </a:extLst>
          </p:cNvPr>
          <p:cNvSpPr/>
          <p:nvPr/>
        </p:nvSpPr>
        <p:spPr>
          <a:xfrm>
            <a:off x="6136169" y="2784730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7C869B25-12B5-B0F4-74CD-F1D72D714233}"/>
              </a:ext>
            </a:extLst>
          </p:cNvPr>
          <p:cNvSpPr/>
          <p:nvPr/>
        </p:nvSpPr>
        <p:spPr>
          <a:xfrm>
            <a:off x="6177689" y="3068528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55B65DE-91E3-D17A-62B0-CBB42411D7D6}"/>
              </a:ext>
            </a:extLst>
          </p:cNvPr>
          <p:cNvSpPr/>
          <p:nvPr/>
        </p:nvSpPr>
        <p:spPr>
          <a:xfrm>
            <a:off x="6270855" y="2897907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E145405D-C1BA-BD25-BCCA-554F4BDC3159}"/>
              </a:ext>
            </a:extLst>
          </p:cNvPr>
          <p:cNvSpPr/>
          <p:nvPr/>
        </p:nvSpPr>
        <p:spPr>
          <a:xfrm>
            <a:off x="5855369" y="2787814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D58DB8D-23A5-747F-AB84-16D59CCC68F6}"/>
              </a:ext>
            </a:extLst>
          </p:cNvPr>
          <p:cNvSpPr/>
          <p:nvPr/>
        </p:nvSpPr>
        <p:spPr>
          <a:xfrm>
            <a:off x="6177689" y="2863030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504D2053-3F9D-5E5E-B7BC-46440D750BBF}"/>
              </a:ext>
            </a:extLst>
          </p:cNvPr>
          <p:cNvSpPr/>
          <p:nvPr/>
        </p:nvSpPr>
        <p:spPr>
          <a:xfrm>
            <a:off x="6087267" y="2692350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ECC6D60-3EF8-6B28-6A2B-B07D5766F10B}"/>
              </a:ext>
            </a:extLst>
          </p:cNvPr>
          <p:cNvSpPr/>
          <p:nvPr/>
        </p:nvSpPr>
        <p:spPr>
          <a:xfrm>
            <a:off x="6149578" y="2983779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131D1D71-1C85-582F-4F52-227866338FE8}"/>
              </a:ext>
            </a:extLst>
          </p:cNvPr>
          <p:cNvSpPr/>
          <p:nvPr/>
        </p:nvSpPr>
        <p:spPr>
          <a:xfrm>
            <a:off x="6018926" y="2966368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019A3D7C-D22D-23E2-4128-F2E722B445A6}"/>
              </a:ext>
            </a:extLst>
          </p:cNvPr>
          <p:cNvSpPr/>
          <p:nvPr/>
        </p:nvSpPr>
        <p:spPr>
          <a:xfrm>
            <a:off x="5924579" y="2690673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E6AC3FEB-B873-20B5-18EF-458EDD9186E8}"/>
              </a:ext>
            </a:extLst>
          </p:cNvPr>
          <p:cNvSpPr/>
          <p:nvPr/>
        </p:nvSpPr>
        <p:spPr>
          <a:xfrm>
            <a:off x="6061673" y="3055779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BA1E20F4-F8F7-D4EE-3183-5663DF701616}"/>
              </a:ext>
            </a:extLst>
          </p:cNvPr>
          <p:cNvSpPr/>
          <p:nvPr/>
        </p:nvSpPr>
        <p:spPr>
          <a:xfrm>
            <a:off x="6232670" y="2986229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B82C837F-0942-1345-2847-2A41FEBC14DA}"/>
              </a:ext>
            </a:extLst>
          </p:cNvPr>
          <p:cNvSpPr/>
          <p:nvPr/>
        </p:nvSpPr>
        <p:spPr>
          <a:xfrm>
            <a:off x="6249689" y="2809585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81AE3EC-B9EC-E091-606A-DFA1A6019992}"/>
              </a:ext>
            </a:extLst>
          </p:cNvPr>
          <p:cNvSpPr/>
          <p:nvPr/>
        </p:nvSpPr>
        <p:spPr>
          <a:xfrm>
            <a:off x="5927078" y="2983779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A204A603-6155-EC92-5A38-852F0C96DA0A}"/>
              </a:ext>
            </a:extLst>
          </p:cNvPr>
          <p:cNvSpPr/>
          <p:nvPr/>
        </p:nvSpPr>
        <p:spPr>
          <a:xfrm>
            <a:off x="5916946" y="2845381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2E7CA18C-FE78-1E8D-9413-CA899D4A5ADF}"/>
              </a:ext>
            </a:extLst>
          </p:cNvPr>
          <p:cNvSpPr/>
          <p:nvPr/>
        </p:nvSpPr>
        <p:spPr>
          <a:xfrm>
            <a:off x="6028169" y="2780597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A297A864-4567-33EB-F7B5-DEB28583EC46}"/>
              </a:ext>
            </a:extLst>
          </p:cNvPr>
          <p:cNvSpPr/>
          <p:nvPr/>
        </p:nvSpPr>
        <p:spPr>
          <a:xfrm>
            <a:off x="6093750" y="2836070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ZoneTexte 58">
            <a:extLst>
              <a:ext uri="{FF2B5EF4-FFF2-40B4-BE49-F238E27FC236}">
                <a16:creationId xmlns:a16="http://schemas.microsoft.com/office/drawing/2014/main" id="{8B307751-DE71-B59E-AFA6-2CB339312C8B}"/>
              </a:ext>
            </a:extLst>
          </p:cNvPr>
          <p:cNvSpPr txBox="1"/>
          <p:nvPr/>
        </p:nvSpPr>
        <p:spPr>
          <a:xfrm>
            <a:off x="6314916" y="2631931"/>
            <a:ext cx="195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+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840EFD52-96B9-5B7A-B92A-74AA69D14997}"/>
              </a:ext>
            </a:extLst>
          </p:cNvPr>
          <p:cNvSpPr txBox="1"/>
          <p:nvPr/>
        </p:nvSpPr>
        <p:spPr>
          <a:xfrm>
            <a:off x="6319900" y="2799113"/>
            <a:ext cx="195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BBBF8F8-44D5-1FC9-7D21-CD75EC857EE2}"/>
              </a:ext>
            </a:extLst>
          </p:cNvPr>
          <p:cNvSpPr txBox="1"/>
          <p:nvPr/>
        </p:nvSpPr>
        <p:spPr>
          <a:xfrm>
            <a:off x="10089975" y="2006084"/>
            <a:ext cx="111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>
                <a:solidFill>
                  <a:schemeClr val="dk1"/>
                </a:solidFill>
              </a:rPr>
              <a:t>Cathode</a:t>
            </a:r>
            <a:endParaRPr lang="fr-FR" dirty="0"/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49427F94-CB63-375C-AFC2-8C671E9CA3B4}"/>
              </a:ext>
            </a:extLst>
          </p:cNvPr>
          <p:cNvCxnSpPr>
            <a:cxnSpLocks/>
          </p:cNvCxnSpPr>
          <p:nvPr/>
        </p:nvCxnSpPr>
        <p:spPr>
          <a:xfrm flipH="1">
            <a:off x="9427679" y="2190750"/>
            <a:ext cx="662296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29EDD03A-2CF7-6036-D0A6-A4499B4057BA}"/>
              </a:ext>
            </a:extLst>
          </p:cNvPr>
          <p:cNvSpPr txBox="1"/>
          <p:nvPr/>
        </p:nvSpPr>
        <p:spPr>
          <a:xfrm>
            <a:off x="10089975" y="3713684"/>
            <a:ext cx="111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 err="1">
                <a:solidFill>
                  <a:schemeClr val="dk1"/>
                </a:solidFill>
              </a:rPr>
              <a:t>Mesh</a:t>
            </a:r>
            <a:endParaRPr lang="fr-FR" dirty="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3C177328-9DC5-530A-B060-6B668987A045}"/>
              </a:ext>
            </a:extLst>
          </p:cNvPr>
          <p:cNvCxnSpPr>
            <a:cxnSpLocks/>
          </p:cNvCxnSpPr>
          <p:nvPr/>
        </p:nvCxnSpPr>
        <p:spPr>
          <a:xfrm flipH="1">
            <a:off x="9334500" y="3898350"/>
            <a:ext cx="755475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8943996F-628F-4C4F-2B09-4E83CA19B901}"/>
              </a:ext>
            </a:extLst>
          </p:cNvPr>
          <p:cNvSpPr txBox="1"/>
          <p:nvPr/>
        </p:nvSpPr>
        <p:spPr>
          <a:xfrm>
            <a:off x="9978335" y="4265953"/>
            <a:ext cx="1343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>
                <a:solidFill>
                  <a:schemeClr val="dk1"/>
                </a:solidFill>
              </a:rPr>
              <a:t>Anode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42D88F7C-BD31-F8DA-862F-50E10803260C}"/>
              </a:ext>
            </a:extLst>
          </p:cNvPr>
          <p:cNvCxnSpPr>
            <a:cxnSpLocks/>
          </p:cNvCxnSpPr>
          <p:nvPr/>
        </p:nvCxnSpPr>
        <p:spPr>
          <a:xfrm flipH="1" flipV="1">
            <a:off x="9239250" y="4450619"/>
            <a:ext cx="850725" cy="1729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02C8A593-E543-7219-1AD4-C36DC6BB3603}"/>
              </a:ext>
            </a:extLst>
          </p:cNvPr>
          <p:cNvSpPr txBox="1"/>
          <p:nvPr/>
        </p:nvSpPr>
        <p:spPr>
          <a:xfrm>
            <a:off x="10089974" y="5192710"/>
            <a:ext cx="111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pc="-1" dirty="0" err="1">
                <a:solidFill>
                  <a:schemeClr val="dk1"/>
                </a:solidFill>
              </a:rPr>
              <a:t>Pillars</a:t>
            </a:r>
            <a:endParaRPr lang="fr-FR" dirty="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CB2EFE4A-F22D-B1E1-DA86-7ED38393CB87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7800375" y="5377376"/>
            <a:ext cx="2289599" cy="0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3CF44FD6-B37D-3C84-26BF-078B05C6A721}"/>
              </a:ext>
            </a:extLst>
          </p:cNvPr>
          <p:cNvCxnSpPr>
            <a:cxnSpLocks/>
          </p:cNvCxnSpPr>
          <p:nvPr/>
        </p:nvCxnSpPr>
        <p:spPr>
          <a:xfrm flipH="1">
            <a:off x="1988439" y="2413516"/>
            <a:ext cx="1143" cy="2061505"/>
          </a:xfrm>
          <a:prstGeom prst="straightConnector1">
            <a:avLst/>
          </a:prstGeom>
          <a:ln>
            <a:solidFill>
              <a:srgbClr val="2B6A6C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5DA35C9A-4A47-3014-173C-81E7895A1765}"/>
              </a:ext>
            </a:extLst>
          </p:cNvPr>
          <p:cNvCxnSpPr>
            <a:cxnSpLocks/>
          </p:cNvCxnSpPr>
          <p:nvPr/>
        </p:nvCxnSpPr>
        <p:spPr>
          <a:xfrm>
            <a:off x="1988439" y="4652010"/>
            <a:ext cx="0" cy="424815"/>
          </a:xfrm>
          <a:prstGeom prst="straightConnector1">
            <a:avLst/>
          </a:prstGeom>
          <a:ln>
            <a:solidFill>
              <a:srgbClr val="2B6A6C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2A347BE3-8557-93C8-A7C8-B0AC20B56B67}"/>
              </a:ext>
            </a:extLst>
          </p:cNvPr>
          <p:cNvSpPr txBox="1"/>
          <p:nvPr/>
        </p:nvSpPr>
        <p:spPr>
          <a:xfrm>
            <a:off x="769212" y="3212264"/>
            <a:ext cx="123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>
                <a:solidFill>
                  <a:schemeClr val="dk1"/>
                </a:solidFill>
              </a:rPr>
              <a:t>~ mm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28728C2-B381-6D00-0483-043F52C436C8}"/>
              </a:ext>
            </a:extLst>
          </p:cNvPr>
          <p:cNvSpPr txBox="1"/>
          <p:nvPr/>
        </p:nvSpPr>
        <p:spPr>
          <a:xfrm>
            <a:off x="717099" y="4669994"/>
            <a:ext cx="1119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>
                <a:solidFill>
                  <a:schemeClr val="dk1"/>
                </a:solidFill>
              </a:rPr>
              <a:t>~ 100 µm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5A072E-F50D-6627-3B12-A216EF3223BB}"/>
              </a:ext>
            </a:extLst>
          </p:cNvPr>
          <p:cNvSpPr txBox="1"/>
          <p:nvPr/>
        </p:nvSpPr>
        <p:spPr>
          <a:xfrm>
            <a:off x="9762119" y="5605950"/>
            <a:ext cx="1775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 err="1">
                <a:solidFill>
                  <a:schemeClr val="dk1"/>
                </a:solidFill>
              </a:rPr>
              <a:t>Readout</a:t>
            </a:r>
            <a:r>
              <a:rPr lang="fr-FR" sz="1800" strike="noStrike" spc="-1" dirty="0">
                <a:solidFill>
                  <a:schemeClr val="dk1"/>
                </a:solidFill>
              </a:rPr>
              <a:t> pads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F4ADC36A-9FB8-AB99-73AE-75C7FAC22EEB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8437079" y="5790616"/>
            <a:ext cx="1325040" cy="1729"/>
          </a:xfrm>
          <a:prstGeom prst="straightConnector1">
            <a:avLst/>
          </a:prstGeom>
          <a:ln>
            <a:solidFill>
              <a:srgbClr val="FF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5874743D-6AA6-B478-16AA-0FA21869C720}"/>
              </a:ext>
            </a:extLst>
          </p:cNvPr>
          <p:cNvSpPr txBox="1"/>
          <p:nvPr/>
        </p:nvSpPr>
        <p:spPr>
          <a:xfrm>
            <a:off x="2542694" y="1259390"/>
            <a:ext cx="191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>
                <a:solidFill>
                  <a:srgbClr val="2B6A6C"/>
                </a:solidFill>
              </a:rPr>
              <a:t>Incident </a:t>
            </a:r>
            <a:r>
              <a:rPr lang="fr-FR" sz="1800" strike="noStrike" spc="-1" dirty="0" err="1">
                <a:solidFill>
                  <a:srgbClr val="2B6A6C"/>
                </a:solidFill>
              </a:rPr>
              <a:t>particle</a:t>
            </a:r>
            <a:endParaRPr lang="fr-FR" dirty="0">
              <a:solidFill>
                <a:srgbClr val="2B6A6C"/>
              </a:solidFill>
            </a:endParaRPr>
          </a:p>
        </p:txBody>
      </p:sp>
      <p:sp>
        <p:nvSpPr>
          <p:cNvPr id="47" name="Sous-titre 2"/>
          <p:cNvSpPr txBox="1">
            <a:spLocks/>
          </p:cNvSpPr>
          <p:nvPr/>
        </p:nvSpPr>
        <p:spPr>
          <a:xfrm>
            <a:off x="2070487" y="3800"/>
            <a:ext cx="9909181" cy="9105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48" name="Image 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8915698" y="623249"/>
            <a:ext cx="2621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66FF"/>
                </a:solidFill>
              </a:rPr>
              <a:t>A. Cools PhD animation</a:t>
            </a:r>
          </a:p>
        </p:txBody>
      </p:sp>
    </p:spTree>
    <p:extLst>
      <p:ext uri="{BB962C8B-B14F-4D97-AF65-F5344CB8AC3E}">
        <p14:creationId xmlns:p14="http://schemas.microsoft.com/office/powerpoint/2010/main" val="2977469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1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5" grpId="0" animBg="1"/>
      <p:bldP spid="50" grpId="0" animBg="1"/>
      <p:bldP spid="52" grpId="0" animBg="1"/>
      <p:bldP spid="54" grpId="0" animBg="1"/>
      <p:bldP spid="55" grpId="0" animBg="1"/>
      <p:bldP spid="59" grpId="0"/>
      <p:bldP spid="60" grpId="0"/>
      <p:bldP spid="2" grpId="0"/>
      <p:bldP spid="4" grpId="0"/>
      <p:bldP spid="6" grpId="0"/>
      <p:bldP spid="8" grpId="0"/>
      <p:bldP spid="25" grpId="0"/>
      <p:bldP spid="26" grpId="0"/>
      <p:bldP spid="11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Rectangle, conception&#10;&#10;Description générée automatiquement">
            <a:extLst>
              <a:ext uri="{FF2B5EF4-FFF2-40B4-BE49-F238E27FC236}">
                <a16:creationId xmlns:a16="http://schemas.microsoft.com/office/drawing/2014/main" id="{3A5EBA21-80D8-7468-C04C-FF734CBA98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29" y="1807369"/>
            <a:ext cx="10117318" cy="5335304"/>
          </a:xfrm>
          <a:prstGeom prst="rect">
            <a:avLst/>
          </a:prstGeom>
        </p:spPr>
      </p:pic>
      <p:grpSp>
        <p:nvGrpSpPr>
          <p:cNvPr id="15" name="Groupe 14">
            <a:extLst>
              <a:ext uri="{FF2B5EF4-FFF2-40B4-BE49-F238E27FC236}">
                <a16:creationId xmlns:a16="http://schemas.microsoft.com/office/drawing/2014/main" id="{AFA53833-A563-955B-282F-226DD725526C}"/>
              </a:ext>
            </a:extLst>
          </p:cNvPr>
          <p:cNvGrpSpPr/>
          <p:nvPr/>
        </p:nvGrpSpPr>
        <p:grpSpPr>
          <a:xfrm>
            <a:off x="4328544" y="1333500"/>
            <a:ext cx="1724024" cy="1514475"/>
            <a:chOff x="4371975" y="514350"/>
            <a:chExt cx="1724024" cy="1514475"/>
          </a:xfrm>
        </p:grpSpPr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83410EBD-4050-CC27-ED07-782B2F819B3E}"/>
                </a:ext>
              </a:extLst>
            </p:cNvPr>
            <p:cNvCxnSpPr>
              <a:cxnSpLocks/>
            </p:cNvCxnSpPr>
            <p:nvPr/>
          </p:nvCxnSpPr>
          <p:spPr>
            <a:xfrm>
              <a:off x="4371975" y="514350"/>
              <a:ext cx="904875" cy="795338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none" w="sm" len="sm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0E0565F3-035E-B06E-684F-A4EF087A0F9E}"/>
                </a:ext>
              </a:extLst>
            </p:cNvPr>
            <p:cNvCxnSpPr>
              <a:cxnSpLocks/>
            </p:cNvCxnSpPr>
            <p:nvPr/>
          </p:nvCxnSpPr>
          <p:spPr>
            <a:xfrm>
              <a:off x="5643563" y="1633538"/>
              <a:ext cx="452436" cy="395287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none" w="sm" len="sm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Ellipse 15">
            <a:extLst>
              <a:ext uri="{FF2B5EF4-FFF2-40B4-BE49-F238E27FC236}">
                <a16:creationId xmlns:a16="http://schemas.microsoft.com/office/drawing/2014/main" id="{30095F1B-67A3-7AA3-B304-DEC2BA737D53}"/>
              </a:ext>
            </a:extLst>
          </p:cNvPr>
          <p:cNvSpPr/>
          <p:nvPr/>
        </p:nvSpPr>
        <p:spPr>
          <a:xfrm>
            <a:off x="5852622" y="2926625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EF356D6B-F1CE-1161-BF76-ECDAEE700A9F}"/>
              </a:ext>
            </a:extLst>
          </p:cNvPr>
          <p:cNvSpPr/>
          <p:nvPr/>
        </p:nvSpPr>
        <p:spPr>
          <a:xfrm>
            <a:off x="6217883" y="2704677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9317F2D0-A446-CB32-867A-4CADCDF81E94}"/>
              </a:ext>
            </a:extLst>
          </p:cNvPr>
          <p:cNvSpPr/>
          <p:nvPr/>
        </p:nvSpPr>
        <p:spPr>
          <a:xfrm>
            <a:off x="6005998" y="2857219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A8A585AD-D698-BEB6-E7F8-B4AC1DAAE5B9}"/>
              </a:ext>
            </a:extLst>
          </p:cNvPr>
          <p:cNvSpPr/>
          <p:nvPr/>
        </p:nvSpPr>
        <p:spPr>
          <a:xfrm>
            <a:off x="5984361" y="3042990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F037341-71DA-3F4A-8187-41917A2DC273}"/>
              </a:ext>
            </a:extLst>
          </p:cNvPr>
          <p:cNvSpPr/>
          <p:nvPr/>
        </p:nvSpPr>
        <p:spPr>
          <a:xfrm>
            <a:off x="6095619" y="2912832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609143DB-F88E-8706-6420-AC0048894F34}"/>
              </a:ext>
            </a:extLst>
          </p:cNvPr>
          <p:cNvSpPr/>
          <p:nvPr/>
        </p:nvSpPr>
        <p:spPr>
          <a:xfrm>
            <a:off x="6140363" y="2784730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7C869B25-12B5-B0F4-74CD-F1D72D714233}"/>
              </a:ext>
            </a:extLst>
          </p:cNvPr>
          <p:cNvSpPr/>
          <p:nvPr/>
        </p:nvSpPr>
        <p:spPr>
          <a:xfrm>
            <a:off x="6181883" y="3068528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55B65DE-91E3-D17A-62B0-CBB42411D7D6}"/>
              </a:ext>
            </a:extLst>
          </p:cNvPr>
          <p:cNvSpPr/>
          <p:nvPr/>
        </p:nvSpPr>
        <p:spPr>
          <a:xfrm>
            <a:off x="6275049" y="2897907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E145405D-C1BA-BD25-BCCA-554F4BDC3159}"/>
              </a:ext>
            </a:extLst>
          </p:cNvPr>
          <p:cNvSpPr/>
          <p:nvPr/>
        </p:nvSpPr>
        <p:spPr>
          <a:xfrm>
            <a:off x="5859563" y="2787814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2D58DB8D-23A5-747F-AB84-16D59CCC68F6}"/>
              </a:ext>
            </a:extLst>
          </p:cNvPr>
          <p:cNvSpPr/>
          <p:nvPr/>
        </p:nvSpPr>
        <p:spPr>
          <a:xfrm>
            <a:off x="6181883" y="2863030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504D2053-3F9D-5E5E-B7BC-46440D750BBF}"/>
              </a:ext>
            </a:extLst>
          </p:cNvPr>
          <p:cNvSpPr/>
          <p:nvPr/>
        </p:nvSpPr>
        <p:spPr>
          <a:xfrm>
            <a:off x="6091461" y="2692350"/>
            <a:ext cx="72000" cy="72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ECC6D60-3EF8-6B28-6A2B-B07D5766F10B}"/>
              </a:ext>
            </a:extLst>
          </p:cNvPr>
          <p:cNvSpPr/>
          <p:nvPr/>
        </p:nvSpPr>
        <p:spPr>
          <a:xfrm>
            <a:off x="6153772" y="2983779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131D1D71-1C85-582F-4F52-227866338FE8}"/>
              </a:ext>
            </a:extLst>
          </p:cNvPr>
          <p:cNvSpPr/>
          <p:nvPr/>
        </p:nvSpPr>
        <p:spPr>
          <a:xfrm>
            <a:off x="6023120" y="2966368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019A3D7C-D22D-23E2-4128-F2E722B445A6}"/>
              </a:ext>
            </a:extLst>
          </p:cNvPr>
          <p:cNvSpPr/>
          <p:nvPr/>
        </p:nvSpPr>
        <p:spPr>
          <a:xfrm>
            <a:off x="5928773" y="2690673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E6AC3FEB-B873-20B5-18EF-458EDD9186E8}"/>
              </a:ext>
            </a:extLst>
          </p:cNvPr>
          <p:cNvSpPr/>
          <p:nvPr/>
        </p:nvSpPr>
        <p:spPr>
          <a:xfrm>
            <a:off x="6065867" y="3055779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BA1E20F4-F8F7-D4EE-3183-5663DF701616}"/>
              </a:ext>
            </a:extLst>
          </p:cNvPr>
          <p:cNvSpPr/>
          <p:nvPr/>
        </p:nvSpPr>
        <p:spPr>
          <a:xfrm>
            <a:off x="6236864" y="2986229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B82C837F-0942-1345-2847-2A41FEBC14DA}"/>
              </a:ext>
            </a:extLst>
          </p:cNvPr>
          <p:cNvSpPr/>
          <p:nvPr/>
        </p:nvSpPr>
        <p:spPr>
          <a:xfrm>
            <a:off x="6253883" y="2809585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981AE3EC-B9EC-E091-606A-DFA1A6019992}"/>
              </a:ext>
            </a:extLst>
          </p:cNvPr>
          <p:cNvSpPr/>
          <p:nvPr/>
        </p:nvSpPr>
        <p:spPr>
          <a:xfrm>
            <a:off x="5931272" y="2983779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A204A603-6155-EC92-5A38-852F0C96DA0A}"/>
              </a:ext>
            </a:extLst>
          </p:cNvPr>
          <p:cNvSpPr/>
          <p:nvPr/>
        </p:nvSpPr>
        <p:spPr>
          <a:xfrm>
            <a:off x="5921140" y="2845381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2E7CA18C-FE78-1E8D-9413-CA899D4A5ADF}"/>
              </a:ext>
            </a:extLst>
          </p:cNvPr>
          <p:cNvSpPr/>
          <p:nvPr/>
        </p:nvSpPr>
        <p:spPr>
          <a:xfrm>
            <a:off x="6032363" y="2780597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A297A864-4567-33EB-F7B5-DEB28583EC46}"/>
              </a:ext>
            </a:extLst>
          </p:cNvPr>
          <p:cNvSpPr/>
          <p:nvPr/>
        </p:nvSpPr>
        <p:spPr>
          <a:xfrm>
            <a:off x="6097944" y="2836070"/>
            <a:ext cx="72000" cy="72000"/>
          </a:xfrm>
          <a:prstGeom prst="ellipse">
            <a:avLst/>
          </a:pr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E36337C-F859-F368-760B-7C5C96B2EF32}"/>
              </a:ext>
            </a:extLst>
          </p:cNvPr>
          <p:cNvSpPr txBox="1"/>
          <p:nvPr/>
        </p:nvSpPr>
        <p:spPr>
          <a:xfrm>
            <a:off x="6319110" y="2631931"/>
            <a:ext cx="195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+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896558D-6E2A-BBFA-E86C-20BEEC47179D}"/>
              </a:ext>
            </a:extLst>
          </p:cNvPr>
          <p:cNvSpPr txBox="1"/>
          <p:nvPr/>
        </p:nvSpPr>
        <p:spPr>
          <a:xfrm>
            <a:off x="6345049" y="2799113"/>
            <a:ext cx="195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33A3196-C0E0-0F34-ED83-E3F6E0D68B2C}"/>
              </a:ext>
            </a:extLst>
          </p:cNvPr>
          <p:cNvSpPr txBox="1"/>
          <p:nvPr/>
        </p:nvSpPr>
        <p:spPr>
          <a:xfrm>
            <a:off x="2542694" y="1259390"/>
            <a:ext cx="1915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>
                <a:solidFill>
                  <a:srgbClr val="2B6A6C"/>
                </a:solidFill>
              </a:rPr>
              <a:t>Incident </a:t>
            </a:r>
            <a:r>
              <a:rPr lang="fr-FR" sz="1800" strike="noStrike" spc="-1" dirty="0" err="1">
                <a:solidFill>
                  <a:srgbClr val="2B6A6C"/>
                </a:solidFill>
              </a:rPr>
              <a:t>particle</a:t>
            </a:r>
            <a:endParaRPr lang="fr-FR" dirty="0">
              <a:solidFill>
                <a:srgbClr val="2B6A6C"/>
              </a:solidFill>
            </a:endParaRPr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C498B989-E844-25B6-9465-41D9F1F82D39}"/>
              </a:ext>
            </a:extLst>
          </p:cNvPr>
          <p:cNvSpPr/>
          <p:nvPr/>
        </p:nvSpPr>
        <p:spPr>
          <a:xfrm rot="16200000">
            <a:off x="671081" y="3363016"/>
            <a:ext cx="2070357" cy="233310"/>
          </a:xfrm>
          <a:prstGeom prst="rightArrow">
            <a:avLst>
              <a:gd name="adj1" fmla="val 50000"/>
              <a:gd name="adj2" fmla="val 89806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9C2FD96-DF26-456A-D54B-5CBD7F46AA7F}"/>
              </a:ext>
            </a:extLst>
          </p:cNvPr>
          <p:cNvSpPr txBox="1"/>
          <p:nvPr/>
        </p:nvSpPr>
        <p:spPr>
          <a:xfrm>
            <a:off x="1227994" y="3295005"/>
            <a:ext cx="195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4EDA7EE-322C-B174-98E6-E4FAE8E795A8}"/>
              </a:ext>
            </a:extLst>
          </p:cNvPr>
          <p:cNvSpPr txBox="1"/>
          <p:nvPr/>
        </p:nvSpPr>
        <p:spPr>
          <a:xfrm>
            <a:off x="187388" y="6233468"/>
            <a:ext cx="199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E ≈ 70 V/cm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41" name="Sous-titre 2"/>
          <p:cNvSpPr txBox="1">
            <a:spLocks/>
          </p:cNvSpPr>
          <p:nvPr/>
        </p:nvSpPr>
        <p:spPr>
          <a:xfrm>
            <a:off x="2070487" y="3800"/>
            <a:ext cx="9909181" cy="9105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42" name="Image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43" name="ZoneTexte 42"/>
          <p:cNvSpPr txBox="1"/>
          <p:nvPr/>
        </p:nvSpPr>
        <p:spPr>
          <a:xfrm>
            <a:off x="8915698" y="623249"/>
            <a:ext cx="2621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66FF"/>
                </a:solidFill>
              </a:rPr>
              <a:t>A. Cools PhD animation</a:t>
            </a:r>
          </a:p>
        </p:txBody>
      </p:sp>
    </p:spTree>
    <p:extLst>
      <p:ext uri="{BB962C8B-B14F-4D97-AF65-F5344CB8AC3E}">
        <p14:creationId xmlns:p14="http://schemas.microsoft.com/office/powerpoint/2010/main" val="2356760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-0.00069 L -0.00026 -0.00023 C -0.00026 -0.00254 -0.00039 -0.00417 -0.00039 -0.00579 C -0.00039 -0.00648 0.00079 -0.0125 0.00091 -0.01342 C -0.00117 -0.01759 -0.00039 -0.01458 0.00091 -0.01759 C 0.00131 -0.01829 0.00144 -0.01944 0.0017 -0.02014 C 0.00053 -0.03102 0.00196 -0.01597 0.00196 -0.02592 C 0.00196 -0.02731 0.00157 -0.0287 0.00131 -0.02986 C 0.00053 -0.03588 0.00079 -0.03449 -0.00026 -0.03889 C 0.00014 -0.0456 -0.00039 -0.03889 0.00079 -0.04329 C 0.00105 -0.04398 0.00091 -0.0456 0.00118 -0.04606 C 0.00144 -0.04676 0.00183 -0.04676 0.00209 -0.04745 C 0.00248 -0.04861 0.00287 -0.04954 0.00338 -0.05069 C 0.00312 -0.05185 0.00287 -0.05347 0.00261 -0.0544 C 0.00248 -0.05463 0.00209 -0.05463 0.00209 -0.05532 C 0.00209 -0.05602 0.00235 -0.05602 0.00261 -0.05648 C 0.00027 -0.05717 0.00144 -0.05579 0.00196 -0.05949 C 0.00196 -0.05995 0.00183 -0.06042 0.0017 -0.06088 C 0.0017 -0.06227 0.00157 -0.06319 0.00157 -0.06481 C 0.00157 -0.06551 0.00209 -0.06852 0.00222 -0.06898 C 0.00248 -0.07222 0.00235 -0.0706 0.00235 -0.07407 L 0.00235 -0.07384 " pathEditMode="relative" rAng="0" ptsTypes="AAAAAAAAAAAAAAAAAAAAAA">
                                      <p:cBhvr>
                                        <p:cTn id="19" dur="4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-3657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0.00069 L 0.00026 -0.00023 C 0.00026 -0.00208 5E-6 -0.00347 0.00013 -0.00486 C 0.00039 -0.00718 0.0013 -0.00903 0.00157 -0.01134 L 0.00182 -0.01296 C -0.00027 -0.02778 0.00182 -0.00856 0.00221 -0.02153 C 0.00234 -0.02639 0.0017 -0.03032 0.00104 -0.03472 C 0.0013 -0.0375 0.0013 -0.04005 0.00157 -0.04259 C 0.0017 -0.04352 0.00208 -0.04421 0.00221 -0.04491 C 0.00325 -0.04977 0.00078 -0.0419 0.00352 -0.04977 C 0.00352 -0.05046 0.0039 -0.05139 0.00377 -0.05208 C 0.00377 -0.05324 0.00325 -0.0537 0.00287 -0.0544 L 0.00325 -0.05463 " pathEditMode="relative" rAng="0" ptsTypes="AAAAAAAAAAAAA">
                                      <p:cBhvr>
                                        <p:cTn id="21" dur="4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268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-0.00047 L 0.00039 2.22222E-6 C 0.00026 -0.0044 -0.00026 -0.00834 -0.00026 -0.01227 C -0.00039 -0.01412 -0.00026 -0.01597 -2.29167E-6 -0.01759 C -2.29167E-6 -0.01829 -2.29167E-6 -0.01898 0.00039 -0.01898 C 0.00091 -0.01945 0.00183 -0.01945 0.00248 -0.01991 C 0.00248 -0.02084 0.00313 -0.02222 0.00274 -0.02292 C 0.00222 -0.02408 0.00117 -0.02408 0.00039 -0.02454 C -2.29167E-6 -0.025 -0.00026 -0.02523 -0.00065 -0.0257 C -0.00065 -0.02662 -0.00104 -0.02732 -0.00091 -0.02824 C -0.00091 -0.0294 -0.00065 -0.03079 -0.00026 -0.03218 C -0.00026 -0.03287 -0.00026 -0.0331 -2.29167E-6 -0.03334 C 0.00026 -0.03426 0.00065 -0.03496 0.00117 -0.03611 C 0.00156 -0.04259 0.00222 -0.0463 0.0013 -0.05324 C 0.00117 -0.05579 0.00026 -0.05787 -0.00026 -0.06019 C -2.29167E-6 -0.06158 0.00026 -0.06366 0.00065 -0.06528 C 0.00183 -0.06922 0.00196 -0.06528 0.00248 -0.07014 C 0.00248 -0.07199 0.00248 -0.07408 0.00248 -0.0757 L 0.00248 -0.07547 " pathEditMode="relative" rAng="0" ptsTypes="AAAAAAAAAAAAAAAAAAA">
                                      <p:cBhvr>
                                        <p:cTn id="23" dur="4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375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-0.00023 L 0.00026 -4.81481E-6 C 4.58333E-6 -0.00208 -0.00066 -0.00347 -0.00053 -0.00509 C -0.00053 -0.00648 0.00104 -0.00833 0.00208 -0.00949 C 0.00234 -0.01157 0.00234 -0.01365 0.0026 -0.01574 C 0.0026 -0.01666 0.00312 -0.01782 0.00312 -0.01875 C 0.00312 -0.02337 0.00286 -0.02824 0.0026 -0.03263 C 0.0026 -0.03449 0.00208 -0.03657 0.00182 -0.03842 C 0.00156 -0.03958 0.00156 -0.04074 0.0013 -0.04212 C 0.00156 -0.04421 0.00156 -0.04629 0.00182 -0.04837 C 0.0026 -0.05416 0.0026 -0.04722 0.0026 -0.05023 L 0.0026 -0.05 " pathEditMode="relative" rAng="0" ptsTypes="AAAAAAAAAAAA">
                                      <p:cBhvr>
                                        <p:cTn id="25" dur="4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252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023 L 0.00065 7.40741E-7 C 0.00013 -0.00162 -0.00026 -0.00301 -0.00078 -0.00417 C -0.00104 -0.00486 -0.00169 -0.00532 -0.00169 -0.00625 C -0.00195 -0.0088 -0.00182 -0.01157 -0.00195 -0.01412 C -0.00195 -0.01551 -0.00195 -0.0169 -0.00208 -0.01806 C -0.00234 -0.01875 -0.0026 -0.01898 -0.00286 -0.01945 C -0.0026 -0.02732 -0.00429 -0.03125 -0.00156 -0.03565 C -0.00104 -0.03634 -0.00052 -0.03704 0.00013 -0.03773 C -3.125E-6 -0.03889 -0.00013 -0.04028 -0.00026 -0.04144 C -0.00052 -0.0419 -0.00078 -0.04213 -0.00078 -0.04259 C -0.00104 -0.04329 -0.00117 -0.04537 -0.00117 -0.04583 C -0.00117 -0.04931 -0.00104 -0.05278 -0.00104 -0.05625 C -0.00091 -0.06088 -0.00104 -0.06597 -0.00078 -0.07083 C -0.00078 -0.0713 -0.00052 -0.07153 -0.00026 -0.07199 C 0.00013 -0.07407 0.00013 -0.07384 0.00013 -0.07546 L 0.00013 -0.07523 L 0.00013 -0.07546 " pathEditMode="relative" rAng="0" ptsTypes="AAAAAAAAAAAAAAAAAA">
                                      <p:cBhvr>
                                        <p:cTn id="27" dur="4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-375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47 L 0.00013 0.0007 C 0.00013 -0.00139 -0.00026 -0.00254 -2.70833E-6 -0.00416 C -2.70833E-6 -0.00509 0.00157 -0.00764 0.00196 -0.00833 C 0.0017 -0.01041 0.0017 -0.0125 0.0013 -0.01435 C -0.00026 -0.02222 -2.70833E-6 -0.02152 -0.0013 -0.02546 C -0.00117 -0.02569 -0.00117 -0.02615 -0.00065 -0.02639 C -0.00026 -0.02685 0.00013 -0.02731 0.00065 -0.02801 C 0.00091 -0.02847 0.00157 -0.03009 0.00157 -0.03101 C 0.0017 -0.03171 0.00248 -0.03356 0.00248 -0.03333 L 0.00248 -0.03356 " pathEditMode="relative" rAng="0" ptsTypes="AAAAAAAAAAA">
                                      <p:cBhvr>
                                        <p:cTn id="29" dur="4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169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0092 L -1.66667E-6 0.00116 C -0.00039 -0.00185 -0.00078 -0.00463 -0.00117 -0.00718 C -0.00143 -0.00787 -0.00182 -0.00833 -0.00195 -0.0088 C -0.00221 -0.00949 -0.00221 -0.00995 -0.00247 -0.01065 C -0.00247 -0.01111 -0.00273 -0.01134 -0.00273 -0.01158 C -0.00247 -0.01273 -0.00208 -0.01366 -0.00182 -0.01482 C -0.00169 -0.01528 -0.00156 -0.01574 -0.00143 -0.0162 C -0.0013 -0.01667 -0.0013 -0.01736 -0.00117 -0.01783 C -0.00208 -0.03079 -0.0013 -0.01667 -0.00117 -0.03565 C -0.00117 -0.04144 -0.0013 -0.04722 -0.00143 -0.05301 C -0.00156 -0.05509 -0.00143 -0.05486 -0.00195 -0.05486 L -0.00195 -0.05463 " pathEditMode="relative" rAng="0" ptsTypes="AAAAAAAAAAAAA">
                                      <p:cBhvr>
                                        <p:cTn id="31" dur="4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" y="-280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0023 L 0.00039 0.00046 C -0.00013 -0.00162 -0.00091 -0.00324 -0.00104 -0.00509 C -0.00117 -0.00787 -0.00104 -0.01088 -0.00065 -0.01366 C -0.00039 -0.01505 0.00039 -0.01574 0.00078 -0.0169 C 0.00157 -0.01945 0.00183 -0.02107 0.00235 -0.02338 C 0.00235 -0.025 0.00248 -0.02662 0.00248 -0.02824 C 0.00248 -0.03449 0.00248 -0.04074 0.00235 -0.04699 C 0.00235 -0.04815 0.00209 -0.05139 0.00196 -0.05255 C 0.00209 -0.05996 0.00183 -0.06343 0.00287 -0.06991 C 0.00313 -0.07084 0.00352 -0.07153 0.00365 -0.07246 C 0.00391 -0.07315 0.00391 -0.07431 0.0043 -0.07477 C 0.00456 -0.07523 0.00417 -0.07361 0.00404 -0.07315 L 0.00404 -0.07292 " pathEditMode="relative" rAng="0" ptsTypes="AAAAAAAAAAAAAA">
                                      <p:cBhvr>
                                        <p:cTn id="33" dur="4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-375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4.44444E-6 L -6.25E-7 0.00024 C 0.00026 -0.07685 0.00013 -0.04814 0.00013 -0.08657 L 0.00013 -0.08634 " pathEditMode="relative" rAng="0" ptsTypes="AAAA">
                                      <p:cBhvr>
                                        <p:cTn id="35" dur="4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32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0023 L -0.00013 0.00046 C -0.00026 -0.00347 -0.00065 -0.01968 -0.00118 -0.02639 C -0.00144 -0.02986 -0.00196 -0.03033 -0.00261 -0.03403 C -0.00274 -0.03449 -0.00274 -0.03519 -0.00274 -0.03565 C -0.00274 -0.03727 -0.00274 -0.03912 -0.00261 -0.04051 C -0.00248 -0.04144 -0.00222 -0.0419 -0.00196 -0.04259 C -0.00183 -0.04329 -0.00157 -0.04468 -0.00157 -0.04445 L -0.00157 -0.04468 " pathEditMode="relative" rAng="0" ptsTypes="AAAAAAAAA">
                                      <p:cBhvr>
                                        <p:cTn id="37" dur="4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2245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277 0.00013 0.00555 0.00026 0.0081 C 0.00039 0.01203 0.00065 0.00902 0.00026 0.01226 C 0.00039 0.01319 0.00039 0.01389 0.00039 0.01481 C 0.00052 0.01527 0.00078 0.01551 0.00091 0.0162 C 0.00091 0.01689 0.00065 0.01736 0.00065 0.01828 C 0.00052 0.01898 0.00052 0.0199 0.00039 0.0206 C 0.00143 0.03541 0.00039 0.02407 0.00247 0.03773 C 0.00247 0.03842 0.00247 0.03935 0.0026 0.04004 C 0.00286 0.04259 0.00338 0.0449 0.00403 0.04745 C 0.00416 0.04791 0.00429 0.04838 0.00455 0.04884 C 0.00416 0.05254 0.00429 0.04838 0.00494 0.05231 C 0.0052 0.0537 0.0052 0.05532 0.00533 0.05671 C 0.00507 0.05972 0.00455 0.06273 0.00481 0.06574 C 0.00494 0.0699 0.00573 0.07245 0.00664 0.07592 C 0.0069 0.07754 0.00703 0.07893 0.00716 0.08078 C 0.00768 0.09213 0.00677 0.0875 0.00794 0.09259 C 0.00794 0.09421 0.00794 0.09583 0.00807 0.09745 C 0.0082 0.09814 0.00859 0.09884 0.00872 0.09976 C 0.00989 0.10879 0.00846 0.1037 0.01002 0.10879 C 0.01002 0.10949 0.01015 0.10995 0.01028 0.11064 C 0.01028 0.11157 0.01028 0.11296 0.01041 0.11412 C 0.01054 0.11504 0.0108 0.11574 0.01106 0.11689 C 0.01132 0.11875 0.01158 0.12083 0.01184 0.12314 C 0.01211 0.12546 0.01211 0.12801 0.01263 0.13032 C 0.01289 0.13194 0.01367 0.13333 0.01432 0.13495 C 0.01419 0.13588 0.01406 0.13703 0.01393 0.13796 C 0.01367 0.13912 0.01328 0.14027 0.01315 0.14143 C 0.01315 0.14236 0.01341 0.14328 0.01354 0.14421 C 0.01367 0.1449 0.01367 0.1456 0.01367 0.14629 C 0.01367 0.14791 0.01367 0.1493 0.01354 0.15092 C 0.01354 0.15139 0.01328 0.15185 0.01341 0.15254 C 0.01354 0.15578 0.0138 0.15879 0.01419 0.16203 C 0.01445 0.16504 0.01419 0.16435 0.01523 0.16574 C 0.01536 0.16643 0.01536 0.16736 0.01549 0.16828 C 0.01549 0.16851 0.01575 0.16921 0.01575 0.16944 L 0.01549 0.16967 " pathEditMode="relative" rAng="0" ptsTypes="AAAAAAAAAAAAAAAAAAAAAAAAAAAAAAAAAAAAAA">
                                      <p:cBhvr>
                                        <p:cTn id="39" dur="2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8472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0.00046 L 1.875E-6 0.00069 C 0.00039 0.00393 0.00078 0.00741 0.00117 0.01111 C 0.0013 0.01157 0.0013 0.01203 0.00143 0.0125 C 0.00195 0.01319 0.00247 0.01389 0.00299 0.01481 C 0.00325 0.02129 0.00338 0.02778 0.00351 0.03426 C 0.00364 0.03657 0.00364 0.03912 0.00377 0.04166 C 0.0039 0.04305 0.00521 0.04606 0.00534 0.04676 C 0.0056 0.04722 0.00573 0.04791 0.00586 0.04861 C 0.00625 0.04953 0.00664 0.05023 0.0069 0.05139 C 0.00716 0.05208 0.00729 0.05324 0.00742 0.05416 C 0.00703 0.06134 0.00716 0.05532 0.00742 0.06111 C 0.00768 0.06504 0.00768 0.06898 0.00794 0.07315 C 0.00807 0.0743 0.0082 0.07569 0.00846 0.07685 C 0.00885 0.07778 0.00937 0.07824 0.00976 0.07916 C 0.01002 0.08009 0.01015 0.08125 0.01028 0.08241 C 0.01055 0.08403 0.01068 0.08611 0.01081 0.08796 C 0.01107 0.09236 0.01107 0.09676 0.01133 0.10139 C 0.01159 0.10324 0.01185 0.10509 0.01237 0.10694 C 0.01289 0.1081 0.01419 0.11018 0.01419 0.11041 C 0.01432 0.11273 0.01432 0.11528 0.01445 0.11805 C 0.01458 0.11875 0.01471 0.11944 0.01471 0.12037 C 0.01523 0.12384 0.01536 0.12477 0.01627 0.12824 C 0.01666 0.1294 0.01732 0.13055 0.01758 0.13194 C 0.0181 0.13356 0.01888 0.1375 0.01888 0.13773 C 0.01862 0.14166 0.01849 0.14606 0.01784 0.15046 C 0.01784 0.15139 0.01758 0.15231 0.01732 0.15324 C 0.01758 0.15532 0.01745 0.15764 0.01784 0.15972 C 0.01849 0.1625 0.01992 0.16458 0.02044 0.16759 L 0.0207 0.16898 C 0.02083 0.17037 0.02096 0.17153 0.02096 0.17315 C 0.02135 0.17824 0.02135 0.18356 0.02174 0.18889 C 0.02187 0.18935 0.022 0.18981 0.02226 0.19028 C 0.02265 0.19051 0.02305 0.19051 0.02331 0.19074 C 0.02357 0.1919 0.0237 0.19236 0.02383 0.19398 C 0.02396 0.19467 0.02396 0.19583 0.02409 0.19676 C 0.02435 0.19722 0.02461 0.19768 0.02487 0.19815 C 0.02526 0.19953 0.02513 0.19884 0.02513 0.2 L 0.02513 0.20023 " pathEditMode="relative" rAng="0" ptsTypes="AAAAAAAAAAAAAAAAAAAAAAAAAAAAAAAAAAAAAAA">
                                      <p:cBhvr>
                                        <p:cTn id="41" dur="2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997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0.00046 L -6.25E-7 0.00069 C -6.25E-7 0.00231 0.00013 0.00393 0.00026 0.00602 C 0.00039 0.01458 0.00039 0.02315 0.00078 0.03194 C 0.00078 0.03333 0.00091 0.03495 0.0013 0.03657 C 0.00169 0.03865 0.00247 0.04051 0.00313 0.04259 C 0.00365 0.04768 0.00612 0.06852 0.00651 0.07546 C 0.00651 0.07801 0.00625 0.08102 0.00625 0.08379 C 0.00651 0.0912 0.00651 0.09861 0.00703 0.10602 C 0.00703 0.10648 0.00755 0.10671 0.00781 0.1074 C 0.0082 0.10879 0.00872 0.11157 0.00912 0.11342 C 0.00912 0.11504 0.00938 0.11666 0.00938 0.11852 C 0.00885 0.125 0.00833 0.12268 0.00677 0.12777 C 0.00638 0.1287 0.00625 0.13009 0.00599 0.13148 C 0.00625 0.1331 0.00638 0.13472 0.00677 0.13657 C 0.0069 0.1375 0.00742 0.13819 0.00781 0.13935 C 0.00807 0.14004 0.00833 0.14097 0.00859 0.14213 C 0.00872 0.14259 0.00846 0.14352 0.00885 0.14398 C 0.00925 0.14444 0.0099 0.14444 0.01042 0.1449 C 0.0112 0.1456 0.01198 0.14676 0.01276 0.14768 C 0.01589 0.15555 0.01224 0.1449 0.0138 0.16296 C 0.01406 0.16666 0.01576 0.16967 0.01719 0.17268 C 0.01732 0.17384 0.01758 0.175 0.01771 0.17639 C 0.0181 0.18032 0.0181 0.18449 0.01875 0.18842 C 0.01888 0.18935 0.0194 0.18981 0.01979 0.19074 C 0.0194 0.19884 0.02018 0.19606 0.01927 0.19953 L 0.01927 0.19977 " pathEditMode="relative" rAng="0" ptsTypes="AAAAAAAAAAAAAAAAAAAAAAAAAAA">
                                      <p:cBhvr>
                                        <p:cTn id="43" dur="2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0" y="9954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023 L 0.00013 -1.11111E-6 C -4.58333E-6 0.00417 -4.58333E-6 0.00857 -0.00013 0.0132 C -0.00026 0.01921 -0.00078 0.025 -0.00065 0.03125 C -0.00065 0.03935 0.00079 0.05764 0.00144 0.06551 C 0.00118 0.0706 0.00105 0.07593 0.00092 0.08125 C 0.00079 0.08542 0.00027 0.08982 0.0004 0.09421 C 0.00053 0.09838 0.00118 0.10255 0.0017 0.10671 C -0.00273 0.12685 -0.00026 0.11065 0.00274 0.14745 C 0.00339 0.15509 0.003 0.1632 0.00404 0.17107 C 0.00443 0.17384 0.00925 0.17523 0.00977 0.1757 C 0.0099 0.1757 0.00977 0.17616 0.00977 0.17662 L 0.00977 0.17685 " pathEditMode="relative" rAng="0" ptsTypes="AAAAAAAAAAAAA">
                                      <p:cBhvr>
                                        <p:cTn id="45" dur="2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" y="8843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0.00047 C -0.00013 0.00602 0.00013 0.01158 -0.00026 0.01713 C -0.00065 0.02153 -0.00312 0.0257 -0.00234 0.0301 C -0.00156 0.03519 0.00183 0.03797 0.00391 0.04213 C -0.00039 0.06806 0.00287 0.04121 0.00313 0.0713 C 0.00313 0.0845 0.00196 0.10926 0.0013 0.125 C 0.00157 0.1257 0.00222 0.12639 0.00209 0.12732 C 0.00144 0.12917 -0.00026 0.1294 -0.00078 0.13149 C -0.00195 0.13496 -0.00221 0.13912 -0.00286 0.14306 C -0.00299 0.14537 -0.00351 0.14769 -0.00312 0.15 C -0.00234 0.15649 0.00078 0.15348 -0.00208 0.16204 C -0.00312 0.16459 -0.00468 0.16621 -0.00599 0.16852 C -0.0039 0.17871 -0.0039 0.17477 -0.0039 0.1801 " pathEditMode="relative" rAng="0" ptsTypes="AAAAAAAAAAAAA">
                                      <p:cBhvr>
                                        <p:cTn id="47" dur="2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8981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0.00047 L -0.00013 0.0007 C -0.00247 0.00741 -0.00533 0.01389 -0.0069 0.02176 C -0.00963 0.03496 -0.00872 0.04607 -0.0082 0.05973 C -0.01302 0.09352 -0.00794 0.05116 -0.00924 0.10787 C -0.0095 0.11505 -0.0108 0.12199 -0.01158 0.12917 C -0.01119 0.13565 -0.01067 0.14237 -0.01028 0.14908 C -0.01015 0.15394 -0.00976 0.1588 -0.00976 0.16389 C -0.00976 0.16482 -0.01028 0.16713 -0.01028 0.16737 L -0.01028 0.16713 " pathEditMode="relative" rAng="0" ptsTypes="AAAAAAAAAA">
                                      <p:cBhvr>
                                        <p:cTn id="49" dur="2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3" y="8333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91 0.00046 L -0.00091 0.00069 C -0.00104 0.00324 -0.00117 0.00625 -0.00117 0.00925 C -0.00143 0.01458 -0.00234 0.0199 -0.00195 0.02546 C -0.00156 0.03263 0.00026 0.03958 0.00144 0.04675 C -0.00377 0.12592 0.00313 0.02175 -0.00169 0.0912 C -0.00573 0.14837 -0.00234 0.10532 -0.00638 0.15462 C -0.00612 0.16666 -0.00664 0.17384 -0.00455 0.18472 C -0.00403 0.18796 -0.00299 0.1912 -0.00221 0.19444 L -0.00299 0.19768 L -0.00299 0.19791 L -0.00299 0.19768 " pathEditMode="relative" rAng="0" ptsTypes="AAAAAAAAAAAA">
                                      <p:cBhvr>
                                        <p:cTn id="51" dur="2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986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93 L 0.00013 0.00116 C -0.00494 0.06018 -0.00143 0.00393 -0.00169 0.05787 C -0.00182 0.06111 -0.00247 0.06458 -0.00273 0.06805 C -0.00338 0.0743 -0.00377 0.08055 -0.00429 0.08704 C -0.00364 0.10278 -0.0026 0.11875 -0.00221 0.13472 C -0.0013 0.18102 -0.00481 0.14722 -0.00091 0.17824 C -0.00117 0.18542 -0.00208 0.19259 -0.00169 0.2 C -0.00169 0.20255 0.00013 0.20694 0.00013 0.20718 L 0.00013 0.20694 " pathEditMode="relative" rAng="0" ptsTypes="AAAAAAAAAA">
                                      <p:cBhvr>
                                        <p:cTn id="53" dur="2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10301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07 L -0.00052 0.00093 C -0.00026 0.00579 -0.00013 0.01111 0.00026 0.01644 C 0.00091 0.02338 0.00326 0.04097 0.00404 0.04653 C 0.00039 0.05347 -0.0043 0.06181 -0.00573 0.07153 C -0.00638 0.07616 -0.00495 0.08125 -0.00469 0.08635 C -0.00664 0.09375 -0.01042 0.10047 -0.01068 0.10903 C -0.01172 0.14213 -0.00078 0.11528 -0.00911 0.13264 L -0.00807 0.1382 L -0.00807 0.13843 " pathEditMode="relative" rAng="0" ptsTypes="AAAAAAAAAA">
                                      <p:cBhvr>
                                        <p:cTn id="55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6" y="6875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0.00023 L 0.00026 0.00047 C 0.00247 0.0551 -0.00013 -0.02477 -0.00091 0.04514 C -0.00104 0.06181 -0.00013 0.07847 0.00026 0.09514 C -0.0013 0.11273 -0.00495 0.1301 -0.0043 0.14792 C -0.00404 0.15741 0.00065 0.16505 0.00287 0.17385 C 0.003 0.17454 0.00287 0.17523 0.00287 0.17616 L 0.00287 0.17639 " pathEditMode="relative" rAng="0" ptsTypes="AAAAAAAA">
                                      <p:cBhvr>
                                        <p:cTn id="57" dur="2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879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0.00047 L 4.16667E-6 -0.00024 C -0.00013 0.00208 -0.00013 0.00462 -0.00039 0.00717 C -0.00052 0.00902 -0.00144 0.01064 -0.00131 0.01273 C -0.00092 0.0199 0.00039 0.0243 0.00195 0.03032 C 0.00208 0.03194 0.00234 0.03379 0.00234 0.03541 C 0.00247 0.03888 0.00247 0.04236 0.0026 0.0456 C 0.0026 0.04768 0.00273 0.04953 0.00273 0.05162 C 0.00286 0.05763 0.00286 0.06412 0.00312 0.07013 C 0.00325 0.07129 0.00364 0.07175 0.0039 0.07268 C 0.00403 0.07314 0.00416 0.07384 0.00429 0.0743 C 0.00468 0.0831 0.00403 0.08217 0.00612 0.08819 C 0.00638 0.08935 0.0069 0.09004 0.00729 0.09097 C 0.00742 0.09259 0.00768 0.09398 0.00768 0.0956 C 0.00768 0.09722 0.00755 0.11087 0.00664 0.11643 C 0.00651 0.11782 0.00612 0.11921 0.00586 0.1206 C 0.00573 0.12476 0.00546 0.13078 0.00586 0.13495 C 0.00599 0.13564 0.00651 0.13611 0.0069 0.1368 C 0.00703 0.13726 0.00729 0.13773 0.00742 0.13819 C 0.00768 0.13912 0.00807 0.13981 0.0082 0.14074 C 0.00833 0.14097 0.00833 0.14143 0.00846 0.14189 C 0.00872 0.14259 0.00911 0.14305 0.00937 0.14375 C 0.01315 0.15578 0.00924 0.14537 0.01158 0.15162 C 0.01145 0.15347 0.01145 0.15532 0.01119 0.15717 C 0.01106 0.15763 0.01067 0.15763 0.01054 0.1581 C 0.01015 0.1618 0.01106 0.15902 0.01158 0.16134 C 0.01171 0.16203 0.01158 0.16273 0.01158 0.16365 L 0.01158 0.16412 " pathEditMode="relative" rAng="0" ptsTypes="AAAAAAAAAAAAAAAAAAAAAAAAAAAA">
                                      <p:cBhvr>
                                        <p:cTn id="59" dur="2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" y="8218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1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5" grpId="0" animBg="1"/>
      <p:bldP spid="50" grpId="0" animBg="1"/>
      <p:bldP spid="52" grpId="0" animBg="1"/>
      <p:bldP spid="54" grpId="0" animBg="1"/>
      <p:bldP spid="55" grpId="0" animBg="1"/>
      <p:bldP spid="2" grpId="0"/>
      <p:bldP spid="3" grpId="0"/>
      <p:bldP spid="6" grpId="0"/>
      <p:bldP spid="7" grpId="0" animBg="1"/>
      <p:bldP spid="8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490C37B-3411-E053-2E16-3C9BE5816F6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8"/>
          <a:stretch/>
        </p:blipFill>
        <p:spPr>
          <a:xfrm>
            <a:off x="2547821" y="1206648"/>
            <a:ext cx="8917830" cy="4471462"/>
          </a:xfrm>
          <a:prstGeom prst="rect">
            <a:avLst/>
          </a:prstGeom>
        </p:spPr>
      </p:pic>
      <p:sp>
        <p:nvSpPr>
          <p:cNvPr id="5" name="Forme libre : forme 74">
            <a:extLst>
              <a:ext uri="{FF2B5EF4-FFF2-40B4-BE49-F238E27FC236}">
                <a16:creationId xmlns:a16="http://schemas.microsoft.com/office/drawing/2014/main" id="{9B439D33-C02E-CA32-43F0-785F025C367F}"/>
              </a:ext>
            </a:extLst>
          </p:cNvPr>
          <p:cNvSpPr/>
          <p:nvPr/>
        </p:nvSpPr>
        <p:spPr>
          <a:xfrm flipV="1">
            <a:off x="8245596" y="4372283"/>
            <a:ext cx="2066515" cy="1970154"/>
          </a:xfrm>
          <a:custGeom>
            <a:avLst/>
            <a:gdLst>
              <a:gd name="connsiteX0" fmla="*/ 0 w 3820632"/>
              <a:gd name="connsiteY0" fmla="*/ 544086 h 544086"/>
              <a:gd name="connsiteX1" fmla="*/ 1488558 w 3820632"/>
              <a:gd name="connsiteY1" fmla="*/ 69165 h 544086"/>
              <a:gd name="connsiteX2" fmla="*/ 3820632 w 3820632"/>
              <a:gd name="connsiteY2" fmla="*/ 12458 h 54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0632" h="544086">
                <a:moveTo>
                  <a:pt x="0" y="544086"/>
                </a:moveTo>
                <a:cubicBezTo>
                  <a:pt x="425893" y="350928"/>
                  <a:pt x="851786" y="157770"/>
                  <a:pt x="1488558" y="69165"/>
                </a:cubicBezTo>
                <a:cubicBezTo>
                  <a:pt x="2125330" y="-19440"/>
                  <a:pt x="2972981" y="-3491"/>
                  <a:pt x="3820632" y="12458"/>
                </a:cubicBezTo>
              </a:path>
            </a:pathLst>
          </a:custGeom>
          <a:noFill/>
          <a:ln w="1905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6" name="Forme libre : forme 20">
            <a:extLst>
              <a:ext uri="{FF2B5EF4-FFF2-40B4-BE49-F238E27FC236}">
                <a16:creationId xmlns:a16="http://schemas.microsoft.com/office/drawing/2014/main" id="{474B0FE4-B776-BBDB-5DA8-064EBA971BFC}"/>
              </a:ext>
            </a:extLst>
          </p:cNvPr>
          <p:cNvSpPr/>
          <p:nvPr/>
        </p:nvSpPr>
        <p:spPr>
          <a:xfrm flipV="1">
            <a:off x="7933416" y="5264067"/>
            <a:ext cx="2388607" cy="1200330"/>
          </a:xfrm>
          <a:custGeom>
            <a:avLst/>
            <a:gdLst>
              <a:gd name="connsiteX0" fmla="*/ 0 w 3820632"/>
              <a:gd name="connsiteY0" fmla="*/ 544086 h 544086"/>
              <a:gd name="connsiteX1" fmla="*/ 1488558 w 3820632"/>
              <a:gd name="connsiteY1" fmla="*/ 69165 h 544086"/>
              <a:gd name="connsiteX2" fmla="*/ 3820632 w 3820632"/>
              <a:gd name="connsiteY2" fmla="*/ 12458 h 54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0632" h="544086">
                <a:moveTo>
                  <a:pt x="0" y="544086"/>
                </a:moveTo>
                <a:cubicBezTo>
                  <a:pt x="425893" y="350928"/>
                  <a:pt x="851786" y="157770"/>
                  <a:pt x="1488558" y="69165"/>
                </a:cubicBezTo>
                <a:cubicBezTo>
                  <a:pt x="2125330" y="-19440"/>
                  <a:pt x="2972981" y="-3491"/>
                  <a:pt x="3820632" y="12458"/>
                </a:cubicBezTo>
              </a:path>
            </a:pathLst>
          </a:custGeom>
          <a:noFill/>
          <a:ln w="1905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7" name="Forme libre : forme 22">
            <a:extLst>
              <a:ext uri="{FF2B5EF4-FFF2-40B4-BE49-F238E27FC236}">
                <a16:creationId xmlns:a16="http://schemas.microsoft.com/office/drawing/2014/main" id="{9608F74F-E00C-FC56-975F-65E5F16694D0}"/>
              </a:ext>
            </a:extLst>
          </p:cNvPr>
          <p:cNvSpPr/>
          <p:nvPr/>
        </p:nvSpPr>
        <p:spPr>
          <a:xfrm flipV="1">
            <a:off x="9057553" y="4372283"/>
            <a:ext cx="1254557" cy="1821134"/>
          </a:xfrm>
          <a:custGeom>
            <a:avLst/>
            <a:gdLst>
              <a:gd name="connsiteX0" fmla="*/ 0 w 3820632"/>
              <a:gd name="connsiteY0" fmla="*/ 544086 h 544086"/>
              <a:gd name="connsiteX1" fmla="*/ 1488558 w 3820632"/>
              <a:gd name="connsiteY1" fmla="*/ 69165 h 544086"/>
              <a:gd name="connsiteX2" fmla="*/ 3820632 w 3820632"/>
              <a:gd name="connsiteY2" fmla="*/ 12458 h 54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0632" h="544086">
                <a:moveTo>
                  <a:pt x="0" y="544086"/>
                </a:moveTo>
                <a:cubicBezTo>
                  <a:pt x="425893" y="350928"/>
                  <a:pt x="851786" y="157770"/>
                  <a:pt x="1488558" y="69165"/>
                </a:cubicBezTo>
                <a:cubicBezTo>
                  <a:pt x="2125330" y="-19440"/>
                  <a:pt x="2972981" y="-3491"/>
                  <a:pt x="3820632" y="12458"/>
                </a:cubicBezTo>
              </a:path>
            </a:pathLst>
          </a:custGeom>
          <a:noFill/>
          <a:ln w="1905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8" name="Forme libre : forme 23">
            <a:extLst>
              <a:ext uri="{FF2B5EF4-FFF2-40B4-BE49-F238E27FC236}">
                <a16:creationId xmlns:a16="http://schemas.microsoft.com/office/drawing/2014/main" id="{7C5E5D2F-DB8E-90BF-FF60-5F2DBCC0EC9D}"/>
              </a:ext>
            </a:extLst>
          </p:cNvPr>
          <p:cNvSpPr/>
          <p:nvPr/>
        </p:nvSpPr>
        <p:spPr>
          <a:xfrm flipV="1">
            <a:off x="9664042" y="5526754"/>
            <a:ext cx="648067" cy="483519"/>
          </a:xfrm>
          <a:custGeom>
            <a:avLst/>
            <a:gdLst>
              <a:gd name="connsiteX0" fmla="*/ 0 w 3820632"/>
              <a:gd name="connsiteY0" fmla="*/ 544086 h 544086"/>
              <a:gd name="connsiteX1" fmla="*/ 1488558 w 3820632"/>
              <a:gd name="connsiteY1" fmla="*/ 69165 h 544086"/>
              <a:gd name="connsiteX2" fmla="*/ 3820632 w 3820632"/>
              <a:gd name="connsiteY2" fmla="*/ 12458 h 54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0632" h="544086">
                <a:moveTo>
                  <a:pt x="0" y="544086"/>
                </a:moveTo>
                <a:cubicBezTo>
                  <a:pt x="425893" y="350928"/>
                  <a:pt x="851786" y="157770"/>
                  <a:pt x="1488558" y="69165"/>
                </a:cubicBezTo>
                <a:cubicBezTo>
                  <a:pt x="2125330" y="-19440"/>
                  <a:pt x="2972981" y="-3491"/>
                  <a:pt x="3820632" y="12458"/>
                </a:cubicBezTo>
              </a:path>
            </a:pathLst>
          </a:custGeom>
          <a:noFill/>
          <a:ln w="1905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9" name="Forme libre : forme 27">
            <a:extLst>
              <a:ext uri="{FF2B5EF4-FFF2-40B4-BE49-F238E27FC236}">
                <a16:creationId xmlns:a16="http://schemas.microsoft.com/office/drawing/2014/main" id="{6E3BF970-18C6-7AB2-C2D5-6E6F2C6D9319}"/>
              </a:ext>
            </a:extLst>
          </p:cNvPr>
          <p:cNvSpPr/>
          <p:nvPr/>
        </p:nvSpPr>
        <p:spPr>
          <a:xfrm flipV="1">
            <a:off x="6535318" y="3264211"/>
            <a:ext cx="3776792" cy="3295110"/>
          </a:xfrm>
          <a:custGeom>
            <a:avLst/>
            <a:gdLst>
              <a:gd name="connsiteX0" fmla="*/ 0 w 3820632"/>
              <a:gd name="connsiteY0" fmla="*/ 544086 h 544086"/>
              <a:gd name="connsiteX1" fmla="*/ 1488558 w 3820632"/>
              <a:gd name="connsiteY1" fmla="*/ 69165 h 544086"/>
              <a:gd name="connsiteX2" fmla="*/ 3820632 w 3820632"/>
              <a:gd name="connsiteY2" fmla="*/ 12458 h 54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0632" h="544086">
                <a:moveTo>
                  <a:pt x="0" y="544086"/>
                </a:moveTo>
                <a:cubicBezTo>
                  <a:pt x="425893" y="350928"/>
                  <a:pt x="851786" y="157770"/>
                  <a:pt x="1488558" y="69165"/>
                </a:cubicBezTo>
                <a:cubicBezTo>
                  <a:pt x="2125330" y="-19440"/>
                  <a:pt x="2972981" y="-3491"/>
                  <a:pt x="3820632" y="12458"/>
                </a:cubicBezTo>
              </a:path>
            </a:pathLst>
          </a:custGeom>
          <a:noFill/>
          <a:ln w="1905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0" name="Forme libre : forme 26">
            <a:extLst>
              <a:ext uri="{FF2B5EF4-FFF2-40B4-BE49-F238E27FC236}">
                <a16:creationId xmlns:a16="http://schemas.microsoft.com/office/drawing/2014/main" id="{6C44560B-E79D-7533-4B00-C81719F9D716}"/>
              </a:ext>
            </a:extLst>
          </p:cNvPr>
          <p:cNvSpPr/>
          <p:nvPr/>
        </p:nvSpPr>
        <p:spPr>
          <a:xfrm flipV="1">
            <a:off x="5303715" y="3930574"/>
            <a:ext cx="5007799" cy="2688199"/>
          </a:xfrm>
          <a:custGeom>
            <a:avLst/>
            <a:gdLst>
              <a:gd name="connsiteX0" fmla="*/ 0 w 3820632"/>
              <a:gd name="connsiteY0" fmla="*/ 544086 h 544086"/>
              <a:gd name="connsiteX1" fmla="*/ 1488558 w 3820632"/>
              <a:gd name="connsiteY1" fmla="*/ 69165 h 544086"/>
              <a:gd name="connsiteX2" fmla="*/ 3820632 w 3820632"/>
              <a:gd name="connsiteY2" fmla="*/ 12458 h 54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0632" h="544086">
                <a:moveTo>
                  <a:pt x="0" y="544086"/>
                </a:moveTo>
                <a:cubicBezTo>
                  <a:pt x="425893" y="350928"/>
                  <a:pt x="851786" y="157770"/>
                  <a:pt x="1488558" y="69165"/>
                </a:cubicBezTo>
                <a:cubicBezTo>
                  <a:pt x="2125330" y="-19440"/>
                  <a:pt x="2972981" y="-3491"/>
                  <a:pt x="3820632" y="12458"/>
                </a:cubicBezTo>
              </a:path>
            </a:pathLst>
          </a:custGeom>
          <a:noFill/>
          <a:ln w="1905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1" name="Forme libre : forme 28">
            <a:extLst>
              <a:ext uri="{FF2B5EF4-FFF2-40B4-BE49-F238E27FC236}">
                <a16:creationId xmlns:a16="http://schemas.microsoft.com/office/drawing/2014/main" id="{D27B2294-29EA-8854-39B0-E1CC29CE7B17}"/>
              </a:ext>
            </a:extLst>
          </p:cNvPr>
          <p:cNvSpPr/>
          <p:nvPr/>
        </p:nvSpPr>
        <p:spPr>
          <a:xfrm flipV="1">
            <a:off x="4457820" y="4302189"/>
            <a:ext cx="5864203" cy="2399269"/>
          </a:xfrm>
          <a:custGeom>
            <a:avLst/>
            <a:gdLst>
              <a:gd name="connsiteX0" fmla="*/ 0 w 3820632"/>
              <a:gd name="connsiteY0" fmla="*/ 544086 h 544086"/>
              <a:gd name="connsiteX1" fmla="*/ 1488558 w 3820632"/>
              <a:gd name="connsiteY1" fmla="*/ 69165 h 544086"/>
              <a:gd name="connsiteX2" fmla="*/ 3820632 w 3820632"/>
              <a:gd name="connsiteY2" fmla="*/ 12458 h 54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0632" h="544086">
                <a:moveTo>
                  <a:pt x="0" y="544086"/>
                </a:moveTo>
                <a:cubicBezTo>
                  <a:pt x="425893" y="350928"/>
                  <a:pt x="851786" y="157770"/>
                  <a:pt x="1488558" y="69165"/>
                </a:cubicBezTo>
                <a:cubicBezTo>
                  <a:pt x="2125330" y="-19440"/>
                  <a:pt x="2972981" y="-3491"/>
                  <a:pt x="3820632" y="12458"/>
                </a:cubicBezTo>
              </a:path>
            </a:pathLst>
          </a:custGeom>
          <a:noFill/>
          <a:ln w="1905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2" name="Forme libre : forme 29">
            <a:extLst>
              <a:ext uri="{FF2B5EF4-FFF2-40B4-BE49-F238E27FC236}">
                <a16:creationId xmlns:a16="http://schemas.microsoft.com/office/drawing/2014/main" id="{1CEB2539-1783-2ABB-CA5F-8F2119EBB2D7}"/>
              </a:ext>
            </a:extLst>
          </p:cNvPr>
          <p:cNvSpPr/>
          <p:nvPr/>
        </p:nvSpPr>
        <p:spPr>
          <a:xfrm flipV="1">
            <a:off x="9168483" y="3429168"/>
            <a:ext cx="1153540" cy="2680040"/>
          </a:xfrm>
          <a:custGeom>
            <a:avLst/>
            <a:gdLst>
              <a:gd name="connsiteX0" fmla="*/ 0 w 3820632"/>
              <a:gd name="connsiteY0" fmla="*/ 544086 h 544086"/>
              <a:gd name="connsiteX1" fmla="*/ 1488558 w 3820632"/>
              <a:gd name="connsiteY1" fmla="*/ 69165 h 544086"/>
              <a:gd name="connsiteX2" fmla="*/ 3820632 w 3820632"/>
              <a:gd name="connsiteY2" fmla="*/ 12458 h 544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20632" h="544086">
                <a:moveTo>
                  <a:pt x="0" y="544086"/>
                </a:moveTo>
                <a:cubicBezTo>
                  <a:pt x="425893" y="350928"/>
                  <a:pt x="851786" y="157770"/>
                  <a:pt x="1488558" y="69165"/>
                </a:cubicBezTo>
                <a:cubicBezTo>
                  <a:pt x="2125330" y="-19440"/>
                  <a:pt x="2972981" y="-3491"/>
                  <a:pt x="3820632" y="12458"/>
                </a:cubicBezTo>
              </a:path>
            </a:pathLst>
          </a:custGeom>
          <a:noFill/>
          <a:ln w="19050">
            <a:solidFill>
              <a:srgbClr val="FFC000">
                <a:alpha val="8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5C82189-7FD4-85BF-9958-D1902AB0423D}"/>
              </a:ext>
            </a:extLst>
          </p:cNvPr>
          <p:cNvSpPr/>
          <p:nvPr/>
        </p:nvSpPr>
        <p:spPr>
          <a:xfrm>
            <a:off x="7006736" y="1310726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4600C08-B53C-03F8-9A51-ACD66D59A146}"/>
              </a:ext>
            </a:extLst>
          </p:cNvPr>
          <p:cNvSpPr/>
          <p:nvPr/>
        </p:nvSpPr>
        <p:spPr>
          <a:xfrm>
            <a:off x="7117616" y="1470326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EA0AB9C3-4AF0-A1F0-BCE7-7699B1A4F6D0}"/>
              </a:ext>
            </a:extLst>
          </p:cNvPr>
          <p:cNvSpPr/>
          <p:nvPr/>
        </p:nvSpPr>
        <p:spPr>
          <a:xfrm>
            <a:off x="6907136" y="1470326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DF0D802E-EC50-37C6-578C-59D9C8E56888}"/>
              </a:ext>
            </a:extLst>
          </p:cNvPr>
          <p:cNvSpPr/>
          <p:nvPr/>
        </p:nvSpPr>
        <p:spPr>
          <a:xfrm>
            <a:off x="7297616" y="1560326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310544CC-DB97-6CB3-350C-C3692CF7EB5B}"/>
              </a:ext>
            </a:extLst>
          </p:cNvPr>
          <p:cNvSpPr/>
          <p:nvPr/>
        </p:nvSpPr>
        <p:spPr>
          <a:xfrm>
            <a:off x="7136666" y="1670164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63878AC8-C7DB-3033-DA32-3049A7820069}"/>
              </a:ext>
            </a:extLst>
          </p:cNvPr>
          <p:cNvSpPr/>
          <p:nvPr/>
        </p:nvSpPr>
        <p:spPr>
          <a:xfrm>
            <a:off x="6895857" y="1670164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5ED3089F-77C6-8CF5-426A-ADE981DF8C78}"/>
              </a:ext>
            </a:extLst>
          </p:cNvPr>
          <p:cNvSpPr/>
          <p:nvPr/>
        </p:nvSpPr>
        <p:spPr>
          <a:xfrm>
            <a:off x="6714925" y="1575785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A4629670-C12B-1454-7CD7-4F2129102FAE}"/>
              </a:ext>
            </a:extLst>
          </p:cNvPr>
          <p:cNvSpPr/>
          <p:nvPr/>
        </p:nvSpPr>
        <p:spPr>
          <a:xfrm>
            <a:off x="7437146" y="1705245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D7C9D899-2109-ECCB-4EDC-13CB5100097D}"/>
              </a:ext>
            </a:extLst>
          </p:cNvPr>
          <p:cNvSpPr/>
          <p:nvPr/>
        </p:nvSpPr>
        <p:spPr>
          <a:xfrm>
            <a:off x="7546045" y="1870002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CF78C43D-5EBE-3C43-1061-58B80FA38B3B}"/>
              </a:ext>
            </a:extLst>
          </p:cNvPr>
          <p:cNvSpPr/>
          <p:nvPr/>
        </p:nvSpPr>
        <p:spPr>
          <a:xfrm>
            <a:off x="7347146" y="1870002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3807E6E-4D26-0AF7-9C68-263EA1D0C9B2}"/>
              </a:ext>
            </a:extLst>
          </p:cNvPr>
          <p:cNvSpPr/>
          <p:nvPr/>
        </p:nvSpPr>
        <p:spPr>
          <a:xfrm>
            <a:off x="7136666" y="1870002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C586ACB-C73F-C10E-E180-7C7C7A41B2AC}"/>
              </a:ext>
            </a:extLst>
          </p:cNvPr>
          <p:cNvSpPr/>
          <p:nvPr/>
        </p:nvSpPr>
        <p:spPr>
          <a:xfrm>
            <a:off x="6935711" y="1870002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3AEC35DF-8E79-0DA0-0BB3-F0E02443C713}"/>
              </a:ext>
            </a:extLst>
          </p:cNvPr>
          <p:cNvSpPr/>
          <p:nvPr/>
        </p:nvSpPr>
        <p:spPr>
          <a:xfrm>
            <a:off x="6725231" y="1870002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3D5357D2-2BA6-DB6E-B834-0BE1758E7BAF}"/>
              </a:ext>
            </a:extLst>
          </p:cNvPr>
          <p:cNvSpPr/>
          <p:nvPr/>
        </p:nvSpPr>
        <p:spPr>
          <a:xfrm>
            <a:off x="6484422" y="1870002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82804E25-5C97-C97B-58EA-FC3C9C20A452}"/>
              </a:ext>
            </a:extLst>
          </p:cNvPr>
          <p:cNvSpPr/>
          <p:nvPr/>
        </p:nvSpPr>
        <p:spPr>
          <a:xfrm>
            <a:off x="6594761" y="1712975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BB08992-7464-6AEF-227C-8DB081E516F1}"/>
              </a:ext>
            </a:extLst>
          </p:cNvPr>
          <p:cNvSpPr/>
          <p:nvPr/>
        </p:nvSpPr>
        <p:spPr>
          <a:xfrm>
            <a:off x="7743503" y="188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6C2F9C4F-8604-BD5E-0BEB-1A34328C40FD}"/>
              </a:ext>
            </a:extLst>
          </p:cNvPr>
          <p:cNvSpPr/>
          <p:nvPr/>
        </p:nvSpPr>
        <p:spPr>
          <a:xfrm>
            <a:off x="7933416" y="188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7642B804-4F4C-64C8-1726-27A11803DCCC}"/>
              </a:ext>
            </a:extLst>
          </p:cNvPr>
          <p:cNvSpPr/>
          <p:nvPr/>
        </p:nvSpPr>
        <p:spPr>
          <a:xfrm>
            <a:off x="7995505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674BAEB5-CB1B-9D98-83B0-30CF644A8CC3}"/>
              </a:ext>
            </a:extLst>
          </p:cNvPr>
          <p:cNvSpPr/>
          <p:nvPr/>
        </p:nvSpPr>
        <p:spPr>
          <a:xfrm>
            <a:off x="7785025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D8D578D4-220F-3A76-1695-993402CD046F}"/>
              </a:ext>
            </a:extLst>
          </p:cNvPr>
          <p:cNvSpPr/>
          <p:nvPr/>
        </p:nvSpPr>
        <p:spPr>
          <a:xfrm>
            <a:off x="7584070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AC13F869-380E-7870-A779-6A82F38D1157}"/>
              </a:ext>
            </a:extLst>
          </p:cNvPr>
          <p:cNvSpPr/>
          <p:nvPr/>
        </p:nvSpPr>
        <p:spPr>
          <a:xfrm>
            <a:off x="7373590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58D9E72A-8453-73AE-EC6A-903069A03C98}"/>
              </a:ext>
            </a:extLst>
          </p:cNvPr>
          <p:cNvSpPr/>
          <p:nvPr/>
        </p:nvSpPr>
        <p:spPr>
          <a:xfrm>
            <a:off x="7132781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939748D9-89F5-62B1-3FB7-CA7C5B756F13}"/>
              </a:ext>
            </a:extLst>
          </p:cNvPr>
          <p:cNvSpPr/>
          <p:nvPr/>
        </p:nvSpPr>
        <p:spPr>
          <a:xfrm>
            <a:off x="7653503" y="1719839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73BFC194-940D-2A5B-644D-94B7741CC8F3}"/>
              </a:ext>
            </a:extLst>
          </p:cNvPr>
          <p:cNvSpPr/>
          <p:nvPr/>
        </p:nvSpPr>
        <p:spPr>
          <a:xfrm>
            <a:off x="6391196" y="1694176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049E5144-6A15-EC88-355B-DB2D0B8BDCEA}"/>
              </a:ext>
            </a:extLst>
          </p:cNvPr>
          <p:cNvSpPr/>
          <p:nvPr/>
        </p:nvSpPr>
        <p:spPr>
          <a:xfrm>
            <a:off x="6212674" y="1735746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D02A6D75-ED15-22B3-85FE-043213AAE517}"/>
              </a:ext>
            </a:extLst>
          </p:cNvPr>
          <p:cNvSpPr/>
          <p:nvPr/>
        </p:nvSpPr>
        <p:spPr>
          <a:xfrm>
            <a:off x="6946753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8130A139-9069-B5F0-E31A-29059310E89F}"/>
              </a:ext>
            </a:extLst>
          </p:cNvPr>
          <p:cNvSpPr/>
          <p:nvPr/>
        </p:nvSpPr>
        <p:spPr>
          <a:xfrm>
            <a:off x="6736273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F1D7170F-6D9C-3426-8C73-56F59788F9DC}"/>
              </a:ext>
            </a:extLst>
          </p:cNvPr>
          <p:cNvSpPr/>
          <p:nvPr/>
        </p:nvSpPr>
        <p:spPr>
          <a:xfrm>
            <a:off x="6535318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55B19A7E-E0D5-726D-E4EA-E7B59BC743F2}"/>
              </a:ext>
            </a:extLst>
          </p:cNvPr>
          <p:cNvSpPr/>
          <p:nvPr/>
        </p:nvSpPr>
        <p:spPr>
          <a:xfrm>
            <a:off x="6324838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11DCDB29-EDBA-EF52-2EEB-420F88A5FA27}"/>
              </a:ext>
            </a:extLst>
          </p:cNvPr>
          <p:cNvSpPr/>
          <p:nvPr/>
        </p:nvSpPr>
        <p:spPr>
          <a:xfrm>
            <a:off x="6084029" y="2064627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6AAA2914-F84E-1A3D-801F-6A24543885AB}"/>
              </a:ext>
            </a:extLst>
          </p:cNvPr>
          <p:cNvSpPr/>
          <p:nvPr/>
        </p:nvSpPr>
        <p:spPr>
          <a:xfrm>
            <a:off x="6203945" y="1919864"/>
            <a:ext cx="180000" cy="180000"/>
          </a:xfrm>
          <a:prstGeom prst="ellipse">
            <a:avLst/>
          </a:pr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733EE44B-95B3-0700-D8E8-E4ED7396FE6E}"/>
              </a:ext>
            </a:extLst>
          </p:cNvPr>
          <p:cNvSpPr txBox="1"/>
          <p:nvPr/>
        </p:nvSpPr>
        <p:spPr>
          <a:xfrm>
            <a:off x="6845216" y="734414"/>
            <a:ext cx="1119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strike="noStrike" spc="-1" dirty="0">
                <a:solidFill>
                  <a:srgbClr val="FF0000"/>
                </a:solidFill>
              </a:rPr>
              <a:t>e</a:t>
            </a:r>
            <a:r>
              <a:rPr lang="fr-FR" sz="3200" strike="noStrike" spc="-1" baseline="30000" dirty="0">
                <a:solidFill>
                  <a:srgbClr val="FF0000"/>
                </a:solidFill>
              </a:rPr>
              <a:t>-</a:t>
            </a:r>
            <a:endParaRPr lang="fr-FR" sz="3200" baseline="30000" dirty="0">
              <a:solidFill>
                <a:srgbClr val="FF0000"/>
              </a:solidFill>
            </a:endParaRPr>
          </a:p>
        </p:txBody>
      </p:sp>
      <p:sp>
        <p:nvSpPr>
          <p:cNvPr id="48" name="Rectangle : coins arrondis 47">
            <a:extLst>
              <a:ext uri="{FF2B5EF4-FFF2-40B4-BE49-F238E27FC236}">
                <a16:creationId xmlns:a16="http://schemas.microsoft.com/office/drawing/2014/main" id="{F0EDC58A-9C40-1DE6-2BED-8EDE89E81938}"/>
              </a:ext>
            </a:extLst>
          </p:cNvPr>
          <p:cNvSpPr/>
          <p:nvPr/>
        </p:nvSpPr>
        <p:spPr>
          <a:xfrm>
            <a:off x="10312110" y="5847605"/>
            <a:ext cx="1548031" cy="895445"/>
          </a:xfrm>
          <a:prstGeom prst="round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fr-FR" sz="1600" dirty="0" smtClean="0">
                <a:solidFill>
                  <a:srgbClr val="C00000"/>
                </a:solidFill>
              </a:rPr>
              <a:t>Electronics </a:t>
            </a:r>
            <a:endParaRPr lang="fr-FR" sz="1600" dirty="0">
              <a:solidFill>
                <a:srgbClr val="C00000"/>
              </a:solidFill>
            </a:endParaRP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5C0D94F7-EBCD-817F-6F18-D6066BA8C2E6}"/>
              </a:ext>
            </a:extLst>
          </p:cNvPr>
          <p:cNvSpPr txBox="1"/>
          <p:nvPr/>
        </p:nvSpPr>
        <p:spPr>
          <a:xfrm>
            <a:off x="700573" y="4417219"/>
            <a:ext cx="199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E ≈ </a:t>
            </a:r>
            <a:r>
              <a:rPr lang="fr-FR" dirty="0" smtClean="0">
                <a:solidFill>
                  <a:srgbClr val="0070C0"/>
                </a:solidFill>
              </a:rPr>
              <a:t>50 </a:t>
            </a:r>
            <a:r>
              <a:rPr lang="fr-FR" dirty="0">
                <a:solidFill>
                  <a:srgbClr val="0070C0"/>
                </a:solidFill>
              </a:rPr>
              <a:t>kV/cm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46" name="Sous-titre 2"/>
          <p:cNvSpPr txBox="1">
            <a:spLocks/>
          </p:cNvSpPr>
          <p:nvPr/>
        </p:nvSpPr>
        <p:spPr>
          <a:xfrm>
            <a:off x="2070487" y="3800"/>
            <a:ext cx="9909181" cy="9105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49" name="Imag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50" name="ZoneTexte 49"/>
          <p:cNvSpPr txBox="1"/>
          <p:nvPr/>
        </p:nvSpPr>
        <p:spPr>
          <a:xfrm>
            <a:off x="9425910" y="296707"/>
            <a:ext cx="2621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066FF"/>
                </a:solidFill>
              </a:rPr>
              <a:t>A. Cools PhD animation</a:t>
            </a:r>
          </a:p>
        </p:txBody>
      </p:sp>
    </p:spTree>
    <p:extLst>
      <p:ext uri="{BB962C8B-B14F-4D97-AF65-F5344CB8AC3E}">
        <p14:creationId xmlns:p14="http://schemas.microsoft.com/office/powerpoint/2010/main" val="72621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2.96296E-6 L 1.25E-6 0.00023 C 1.25E-6 0.00486 1.25E-6 0.01088 -0.00013 0.01621 C -0.00013 0.02477 -0.00026 0.01829 -0.00013 0.02547 C -0.00013 0.02755 -0.00013 0.02894 -0.00013 0.03079 C -0.00026 0.03172 -0.00026 0.03218 -0.00039 0.0338 C -0.00039 0.03542 -0.00026 0.03635 -0.00026 0.03843 C -0.00026 0.03982 -0.00026 0.0419 -0.00013 0.04352 C -0.00039 0.07547 -0.00013 0.0507 -0.00065 0.0801 C -0.00065 0.08172 -0.00065 0.0838 -0.00078 0.08542 C -0.00078 0.09074 -0.00091 0.0956 -0.00104 0.10139 C -0.00104 0.10232 -0.00117 0.10324 -0.00117 0.10417 C -0.00104 0.11204 -0.00117 0.10324 -0.0013 0.11158 C -0.0013 0.11459 -0.0013 0.11829 -0.00143 0.1213 C -0.0013 0.12755 -0.00117 0.13426 -0.00117 0.14051 C -0.0013 0.14977 -0.00156 0.1551 -0.00169 0.1625 C -0.00182 0.16621 -0.00182 0.16898 -0.00182 0.17315 C -0.00195 0.19746 -0.00169 0.1875 -0.00195 0.19815 C -0.00195 0.20185 -0.00195 0.20556 -0.00195 0.20903 C -0.00208 0.21042 -0.00221 0.21204 -0.00221 0.21389 C -0.00248 0.23334 -0.00208 0.22223 -0.00248 0.23334 C -0.00248 0.23496 -0.00248 0.23588 -0.00261 0.2375 C -0.00261 0.23935 -0.00261 0.24236 -0.00261 0.24491 C -0.00261 0.24676 -0.00274 0.24815 -0.00274 0.25093 C -0.00287 0.25486 -0.00287 0.25926 -0.003 0.26412 C -0.003 0.26945 -0.003 0.27477 -0.00313 0.27963 C -0.00313 0.28334 -0.00339 0.28611 -0.00352 0.28959 C -0.00352 0.29167 -0.00352 0.29398 -0.00339 0.29607 C -0.00339 0.29885 -0.00326 0.30139 -0.00326 0.30371 C -0.00326 0.30556 -0.00339 0.30764 -0.00339 0.30949 C -0.00339 0.31111 -0.00339 0.31273 -0.00339 0.31412 C -0.00339 0.3176 -0.00339 0.3206 -0.00339 0.32408 C -0.00339 0.32523 -0.00326 0.32593 -0.00339 0.32755 C -0.00339 0.33449 -0.00339 0.34098 -0.00352 0.34815 C -0.00352 0.35463 -0.00352 0.35301 -0.00378 0.35602 C -0.00378 0.35741 -0.00378 0.35949 -0.00378 0.36158 C -0.00378 0.36204 -0.00378 0.36366 -0.00378 0.36412 L -0.00378 0.36505 " pathEditMode="relative" rAng="0" ptsTypes="AAAAAAAAAAAAAAAAAAAAAAAAAAAAAAAAAAAAAA">
                                      <p:cBhvr>
                                        <p:cTn id="6" dur="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1824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7 C 0.00013 0.00486 0.00013 0.01042 0.00013 0.01574 C 0.00013 0.02338 0.00026 0.01736 0.00013 0.02385 C 0.00013 0.0257 0.00013 0.02709 0.00013 0.02894 C 0.00013 0.0301 0.00026 0.03056 0.00039 0.03172 C 0.00039 0.03334 0.00026 0.03426 0.00026 0.03611 C 0.00013 0.0375 0.00013 0.03959 0.00013 0.04074 C 0.00065 0.0706 0.00013 0.04769 0.00105 0.075 C 0.00105 0.07662 0.00105 0.07847 0.00118 0.07986 C 0.00131 0.08496 0.00144 0.08959 0.00183 0.09491 C 0.00183 0.09537 0.00196 0.09653 0.00209 0.09746 C 0.00183 0.10486 0.00196 0.09653 0.00222 0.1044 C 0.00235 0.10718 0.00235 0.11065 0.00235 0.11343 C 0.00222 0.11922 0.00209 0.12547 0.00209 0.13148 C 0.00222 0.13982 0.00261 0.14491 0.003 0.15185 C 0.00313 0.15533 0.00313 0.15834 0.00326 0.16158 C 0.00352 0.18449 0.003 0.17523 0.00365 0.18519 C 0.00365 0.18866 0.00365 0.1919 0.00365 0.19537 C 0.00378 0.1963 0.00391 0.19815 0.00404 0.19977 C 0.00456 0.21806 0.00391 0.20741 0.00456 0.21806 C 0.00456 0.21945 0.00469 0.22037 0.00469 0.22176 C 0.00469 0.22338 0.00469 0.22616 0.00482 0.22871 C 0.00482 0.23056 0.00495 0.23172 0.00508 0.23426 C 0.00521 0.2375 0.00534 0.24236 0.00547 0.24676 C 0.0056 0.25139 0.0056 0.25672 0.00573 0.26135 C 0.00586 0.26459 0.00625 0.26736 0.00651 0.27037 C 0.00651 0.27246 0.00651 0.27454 0.00638 0.27662 C 0.00625 0.27894 0.00612 0.28125 0.00599 0.28334 C 0.00599 0.28542 0.00612 0.28727 0.00625 0.28889 C 0.00625 0.29051 0.00625 0.2919 0.00625 0.29329 C 0.00625 0.29653 0.00625 0.29954 0.00625 0.30255 C 0.00625 0.30324 0.00612 0.3044 0.00612 0.30579 C 0.00625 0.3125 0.00638 0.31829 0.00651 0.32454 C 0.00664 0.33125 0.00651 0.32963 0.00703 0.33241 C 0.00703 0.3338 0.00703 0.33565 0.00716 0.3375 C 0.00716 0.33797 0.00743 0.33959 0.00743 0.34005 L 0.00716 0.34074 " pathEditMode="relative" rAng="0" ptsTypes="AAAAAAAAAAAAAAAAAAAAAAAAAAAAAAAAAAAAAA">
                                      <p:cBhvr>
                                        <p:cTn id="14" dur="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1701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59259E-6 L 4.16667E-6 0.00023 C 4.16667E-6 0.00486 4.16667E-6 0.01065 4.16667E-6 0.01597 C -0.00039 0.02431 -0.00052 0.01806 4.16667E-6 0.025 C -0.00039 0.02709 -0.00039 0.02847 -0.00039 0.03033 C -0.00039 0.03172 -0.00052 0.03195 -0.00079 0.03334 C -0.00079 0.03519 -0.00052 0.03611 -0.00052 0.03797 C -0.00039 0.03959 -0.00039 0.04144 -0.00039 0.04283 C -0.00118 0.07431 -0.00039 0.05 -0.0017 0.0794 C -0.0017 0.08079 -0.0017 0.08264 -0.00196 0.08449 C -0.00209 0.08959 -0.00235 0.09445 -0.00287 0.1 C -0.00287 0.1007 -0.00313 0.10209 -0.00326 0.10301 C -0.00287 0.11088 -0.00313 0.10209 -0.00352 0.11042 C -0.00365 0.11297 -0.00365 0.11667 -0.00365 0.11991 C -0.00352 0.12616 -0.00326 0.13264 -0.00326 0.13866 C -0.00352 0.14769 -0.00404 0.15301 -0.00456 0.16042 C -0.00482 0.16412 -0.00482 0.16736 -0.00495 0.17084 C -0.00534 0.19491 -0.00456 0.18519 -0.0056 0.19584 C -0.0056 0.19931 -0.0056 0.20301 -0.0056 0.20672 C -0.00573 0.20787 -0.00599 0.20926 -0.00612 0.21135 C -0.00691 0.23056 -0.00599 0.21922 -0.00691 0.23056 C -0.00691 0.23195 -0.00717 0.23264 -0.00717 0.23426 C -0.00717 0.23635 -0.00717 0.23935 -0.0073 0.2419 C -0.0073 0.24398 -0.00743 0.24491 -0.00769 0.24792 C -0.00782 0.25185 -0.00808 0.25625 -0.00821 0.26111 C -0.00847 0.26597 -0.00847 0.27153 -0.0086 0.27616 C -0.00886 0.27963 -0.00938 0.28264 -0.00977 0.28611 C -0.00977 0.2882 -0.00977 0.29028 -0.00964 0.2926 C -0.00938 0.29514 -0.00925 0.29746 -0.00899 0.29977 C -0.00899 0.30209 -0.00925 0.30394 -0.00938 0.30556 C -0.00938 0.30718 -0.00938 0.3088 -0.00938 0.31019 C -0.00938 0.31389 -0.00938 0.3169 -0.00938 0.32014 C -0.00938 0.32084 -0.00925 0.32199 -0.00925 0.32338 C -0.00938 0.33056 -0.00964 0.33681 -0.00977 0.34398 C -0.01003 0.35047 -0.00977 0.34885 -0.01055 0.35185 C -0.01055 0.35324 -0.01055 0.3551 -0.01081 0.35741 C -0.01081 0.35764 -0.01081 0.35926 -0.01081 0.35972 L -0.01081 0.36065 " pathEditMode="relative" rAng="0" ptsTypes="AAAAAAAAAAAAAAAAAAAAAAAAAAAAAAAAAAAAAA">
                                      <p:cBhvr>
                                        <p:cTn id="16" dur="6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7" y="1803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63 0.00013 0.01018 0.00013 0.01527 C 0.00013 0.02291 0.00039 0.01689 0.00013 0.02338 C 0.00013 0.02523 0.00013 0.02662 0.00013 0.02847 C 0.00013 0.02939 0.00039 0.02986 0.00065 0.03101 C 0.00065 0.03263 0.00039 0.03356 0.00039 0.03541 C 0.00013 0.0368 0.00013 0.03888 0.00013 0.04004 C 0.00117 0.06944 0.00013 0.04675 0.00195 0.07361 C 0.00195 0.07523 0.00195 0.07708 0.00221 0.07847 C 0.00247 0.08356 0.00273 0.08796 0.00351 0.09328 C 0.00351 0.09375 0.00377 0.0949 0.00403 0.09583 C 0.00351 0.103 0.00377 0.0949 0.00429 0.10254 C 0.00455 0.10532 0.00455 0.10879 0.00455 0.11157 C 0.00429 0.11713 0.00403 0.12338 0.00403 0.12939 C 0.00429 0.1375 0.00508 0.14259 0.00586 0.1493 C 0.00612 0.15277 0.00612 0.15578 0.00638 0.15902 C 0.0069 0.18148 0.00586 0.17245 0.00716 0.18217 C 0.00716 0.18564 0.00716 0.18888 0.00716 0.19213 C 0.00742 0.19328 0.00768 0.1949 0.00794 0.19652 C 0.00898 0.21458 0.00768 0.20416 0.00898 0.21458 C 0.00898 0.21597 0.00924 0.21689 0.00924 0.21805 C 0.00924 0.2199 0.00924 0.22268 0.0095 0.225 C 0.0095 0.22685 0.00976 0.228 0.01002 0.23055 C 0.01028 0.23356 0.01054 0.23842 0.0108 0.24282 C 0.01106 0.24745 0.01106 0.25254 0.01133 0.25717 C 0.01159 0.26041 0.01237 0.26296 0.01289 0.2662 C 0.01289 0.26805 0.01289 0.27013 0.01263 0.27222 C 0.01237 0.27453 0.01211 0.27685 0.01185 0.27893 C 0.01185 0.28055 0.01211 0.28263 0.01237 0.28449 C 0.01237 0.28611 0.01237 0.2875 0.01237 0.28865 C 0.01237 0.29166 0.01237 0.29467 0.01237 0.29768 C 0.01237 0.29861 0.01211 0.29953 0.01211 0.30092 C 0.01237 0.3074 0.01263 0.31319 0.01289 0.31967 C 0.01315 0.32592 0.01289 0.3243 0.01393 0.32708 C 0.01393 0.32847 0.01393 0.33032 0.01419 0.3324 C 0.01419 0.33263 0.01484 0.33425 0.01484 0.33472 L 0.01419 0.33541 " pathEditMode="relative" rAng="0" ptsTypes="AAAAAAAAAAAAAAAAAAAAAAAAAAAAAAAAAAAAAA">
                                      <p:cBhvr>
                                        <p:cTn id="30" dur="6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1675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7.40741E-7 L 4.16667E-6 0.00023 C 4.16667E-6 0.0044 4.16667E-6 0.00972 4.16667E-6 0.01481 C 0.00026 0.02245 0.00052 0.01667 4.16667E-6 0.02315 C 0.00026 0.025 0.00026 0.02639 0.00026 0.02824 C 0.00026 0.0294 0.00052 0.0294 0.00078 0.03079 C 0.00078 0.03241 0.00052 0.03333 0.00052 0.03518 C 0.00026 0.03657 0.00026 0.03843 0.00026 0.03958 C 0.00117 0.06875 0.00026 0.0463 0.00182 0.07338 C 0.00182 0.07477 0.00182 0.07662 0.00208 0.07824 C 0.00234 0.08287 0.00247 0.0875 0.00312 0.09259 C 0.00312 0.09329 0.00338 0.09444 0.00364 0.09537 C 0.00312 0.10255 0.00338 0.09444 0.0039 0.10208 C 0.00403 0.10463 0.00403 0.10787 0.00403 0.11088 C 0.0039 0.1169 0.00364 0.12268 0.00364 0.12824 C 0.0039 0.1368 0.00455 0.14167 0.0052 0.14838 C 0.00546 0.15185 0.00546 0.15486 0.00559 0.1581 C 0.00612 0.18055 0.0052 0.1713 0.00625 0.18125 C 0.00625 0.18472 0.00625 0.18773 0.00625 0.1912 C 0.00651 0.19236 0.00677 0.19375 0.0069 0.1956 C 0.00781 0.21343 0.00677 0.20324 0.00781 0.21343 C 0.00781 0.21481 0.00807 0.21551 0.00807 0.2169 C 0.00807 0.21875 0.00807 0.22153 0.00833 0.22384 C 0.00833 0.22569 0.00846 0.22685 0.00872 0.2294 C 0.00898 0.2331 0.00924 0.23704 0.00937 0.24167 C 0.00963 0.24606 0.00963 0.25139 0.00989 0.25555 C 0.01002 0.25903 0.01067 0.26157 0.01119 0.26505 C 0.01119 0.26667 0.01119 0.26875 0.01093 0.27083 C 0.01067 0.27338 0.01054 0.27523 0.01028 0.27755 C 0.01028 0.27963 0.01054 0.28148 0.01067 0.2831 C 0.01067 0.28449 0.01067 0.28588 0.01067 0.28727 C 0.01067 0.29051 0.01067 0.29329 0.01067 0.2963 C 0.01067 0.29699 0.01054 0.29792 0.01054 0.2993 C 0.01067 0.30579 0.01093 0.3118 0.01119 0.31829 C 0.01145 0.3243 0.01119 0.32292 0.01211 0.32546 C 0.01211 0.32685 0.01211 0.3287 0.01224 0.33079 C 0.01224 0.33102 0.0125 0.33264 0.0125 0.3331 L 0.01224 0.3338 " pathEditMode="relative" rAng="0" ptsTypes="AAAAAAAAAAAAAAAAAAAAAAAAAAAAAAAAAAAAAA">
                                      <p:cBhvr>
                                        <p:cTn id="32" dur="6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669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86 0.00013 0.01042 0.00013 0.01574 C 0.00013 0.02338 0.00026 0.01736 0.00013 0.02384 C 0.00013 0.02569 0.00013 0.02708 0.00013 0.02893 C 0.00013 0.03009 0.00026 0.03055 0.00039 0.03171 C 0.00039 0.03333 0.00026 0.03426 0.00026 0.03611 C 0.00013 0.0375 0.00013 0.03958 0.00013 0.04074 C 0.00066 0.0706 0.00013 0.04768 0.00105 0.075 C 0.00105 0.07662 0.00105 0.07847 0.00118 0.07986 C 0.00131 0.08495 0.00144 0.08958 0.00183 0.09491 C 0.00183 0.09537 0.00196 0.09653 0.00209 0.09745 C 0.00183 0.10486 0.00196 0.09653 0.00222 0.1044 C 0.00235 0.10718 0.00235 0.11065 0.00235 0.11343 C 0.00222 0.11921 0.00209 0.12546 0.00209 0.13148 C 0.00222 0.13981 0.00261 0.14491 0.003 0.15185 C 0.00313 0.15532 0.00313 0.15833 0.00326 0.16157 C 0.00352 0.18449 0.003 0.17523 0.00365 0.18518 C 0.00365 0.18866 0.00365 0.1919 0.00365 0.19537 C 0.00378 0.1963 0.00391 0.19815 0.00404 0.19977 C 0.00456 0.21805 0.00391 0.20741 0.00456 0.21805 C 0.00456 0.21944 0.00469 0.22037 0.00469 0.22176 C 0.00469 0.22338 0.00469 0.22616 0.00482 0.2287 C 0.00482 0.23055 0.00495 0.23171 0.00508 0.23426 C 0.00521 0.2375 0.00534 0.24236 0.00547 0.24676 C 0.0056 0.25139 0.0056 0.25671 0.00573 0.26134 C 0.00586 0.26458 0.00625 0.26736 0.00651 0.27037 C 0.00651 0.27245 0.00651 0.27454 0.00638 0.27662 C 0.00625 0.27893 0.00612 0.28125 0.00599 0.28333 C 0.00599 0.28542 0.00612 0.28727 0.00625 0.28889 C 0.00625 0.29051 0.00625 0.2919 0.00625 0.29329 C 0.00625 0.29653 0.00625 0.29954 0.00625 0.30255 C 0.00625 0.30324 0.00612 0.3044 0.00612 0.30579 C 0.00625 0.3125 0.00638 0.31829 0.00651 0.32477 C 0.00664 0.33125 0.00651 0.32963 0.00704 0.33241 C 0.00704 0.3338 0.00704 0.33565 0.00717 0.33773 C 0.00717 0.33796 0.00743 0.33958 0.00743 0.34005 L 0.00717 0.34074 " pathEditMode="relative" rAng="0" ptsTypes="AAAAAAAAAAAAAAAAAAAAAAAAAAAAAAAAAAAAAA">
                                      <p:cBhvr>
                                        <p:cTn id="34" dur="6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1701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7037E-7 L -6.25E-7 0.00023 C -6.25E-7 0.0044 -6.25E-7 0.00995 -6.25E-7 0.01482 C -0.00026 0.02245 -0.00039 0.01667 -6.25E-7 0.02315 C -0.00026 0.025 -0.00026 0.02639 -0.00026 0.02824 C -0.00026 0.0294 -0.00039 0.02963 -0.00052 0.03102 C -0.00052 0.03241 -0.00039 0.03333 -0.00039 0.03519 C -0.00026 0.03657 -0.00026 0.03843 -0.00026 0.03982 C -0.00078 0.06898 -0.00026 0.0463 -0.00117 0.07338 C -0.00117 0.07477 -0.00117 0.07662 -0.0013 0.07824 C -0.00143 0.0831 -0.00156 0.0875 -0.00195 0.09282 C -0.00195 0.09352 -0.00208 0.09444 -0.00221 0.09537 C -0.00195 0.10278 -0.00208 0.09444 -0.00234 0.10232 C -0.00247 0.10463 -0.00247 0.1081 -0.00247 0.11111 C -0.00234 0.1169 -0.00221 0.12292 -0.00221 0.12847 C -0.00234 0.13681 -0.00273 0.1419 -0.00312 0.14861 C -0.00325 0.15208 -0.00325 0.15509 -0.00338 0.15833 C -0.00365 0.18079 -0.00312 0.17153 -0.00378 0.18148 C -0.00378 0.18495 -0.00378 0.18796 -0.00378 0.19144 C -0.00391 0.19259 -0.00404 0.19398 -0.00417 0.19583 C -0.00469 0.21366 -0.00404 0.20347 -0.00469 0.21366 C -0.00469 0.21505 -0.00482 0.21574 -0.00482 0.21736 C -0.00482 0.21921 -0.00482 0.22176 -0.00495 0.22407 C -0.00495 0.22616 -0.00508 0.22732 -0.00521 0.22963 C -0.00534 0.23333 -0.00547 0.2375 -0.0056 0.2419 C -0.00573 0.24653 -0.00573 0.25162 -0.00586 0.25602 C -0.00599 0.25949 -0.00638 0.26181 -0.00664 0.26528 C -0.00664 0.26713 -0.00664 0.26921 -0.00651 0.2713 C -0.00638 0.27361 -0.00625 0.27569 -0.00612 0.27801 C -0.00612 0.28009 -0.00625 0.28194 -0.00638 0.28333 C -0.00638 0.28495 -0.00638 0.28634 -0.00638 0.28773 C -0.00638 0.29097 -0.00638 0.29352 -0.00638 0.29676 C -0.00638 0.29745 -0.00625 0.29838 -0.00625 0.29977 C -0.00638 0.30625 -0.00651 0.31227 -0.00664 0.31875 C -0.00677 0.32477 -0.00664 0.32338 -0.00716 0.32593 C -0.00716 0.32732 -0.00716 0.32917 -0.00729 0.33125 C -0.00729 0.33148 -0.00729 0.3331 -0.00729 0.33357 L -0.00729 0.33426 " pathEditMode="relative" rAng="0" ptsTypes="AAAAAAAAAAAAAAAAAAAAAAAAAAAAAAAAAAAAAA">
                                      <p:cBhvr>
                                        <p:cTn id="36" dur="6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6713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63 0.00013 0.01019 0.00013 0.01528 C 0.00013 0.02292 0.00039 0.0169 0.00013 0.02338 C 0.00013 0.02523 0.00013 0.02662 0.00013 0.02847 C 0.00013 0.0294 0.00039 0.02986 0.00065 0.03102 C 0.00065 0.03264 0.00039 0.03357 0.00039 0.03542 C 0.00013 0.03681 0.00013 0.03889 0.00013 0.04005 C 0.00117 0.06945 0.00013 0.04676 0.00195 0.07361 C 0.00195 0.07523 0.00195 0.07709 0.00221 0.07847 C 0.00247 0.08357 0.00273 0.08796 0.00351 0.09329 C 0.00351 0.09375 0.00377 0.09491 0.00403 0.09584 C 0.00351 0.10301 0.00377 0.09491 0.00429 0.10255 C 0.00455 0.10533 0.00455 0.1088 0.00455 0.11158 C 0.00429 0.11713 0.00403 0.12338 0.00403 0.1294 C 0.00429 0.1375 0.00507 0.14259 0.00585 0.14931 C 0.00612 0.15278 0.00612 0.15579 0.00638 0.15903 C 0.0069 0.18148 0.00585 0.17246 0.00716 0.18218 C 0.00716 0.18565 0.00716 0.18889 0.00716 0.19213 C 0.00742 0.19329 0.00768 0.19491 0.00794 0.19653 C 0.00898 0.21459 0.00768 0.20417 0.00898 0.21459 C 0.00898 0.21597 0.00924 0.2169 0.00924 0.21806 C 0.00924 0.21991 0.00924 0.22269 0.0095 0.225 C 0.0095 0.22685 0.00976 0.22801 0.01002 0.23056 C 0.01028 0.23357 0.01054 0.23843 0.0108 0.24283 C 0.01106 0.24746 0.01106 0.25255 0.01132 0.25718 C 0.01158 0.26042 0.01237 0.26296 0.01289 0.26621 C 0.01289 0.26806 0.01289 0.27014 0.01263 0.27222 C 0.01237 0.27454 0.0121 0.27685 0.01184 0.27894 C 0.01184 0.28056 0.0121 0.28264 0.01237 0.28449 C 0.01237 0.28611 0.01237 0.2875 0.01237 0.28866 C 0.01237 0.29167 0.01237 0.29468 0.01237 0.29769 C 0.01237 0.29861 0.0121 0.29954 0.0121 0.30093 C 0.01237 0.30741 0.01263 0.3132 0.01289 0.31968 C 0.01315 0.32593 0.01289 0.32431 0.01393 0.32709 C 0.01393 0.32847 0.01393 0.33033 0.01419 0.33241 C 0.01419 0.33264 0.01484 0.33426 0.01484 0.33472 L 0.01419 0.33542 " pathEditMode="relative" rAng="0" ptsTypes="AAAAAAAAAAAAAAAAAAAAAAAAAAAAAAAAAAAAAA">
                                      <p:cBhvr>
                                        <p:cTn id="62" dur="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16759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07407E-6 L 4.16667E-7 0.00023 C 4.16667E-7 0.00439 4.16667E-7 0.00972 4.16667E-7 0.01481 C 0.00026 0.02245 0.00052 0.01666 4.16667E-7 0.02314 C 0.00026 0.025 0.00026 0.02638 0.00026 0.02824 C 0.00026 0.02939 0.00052 0.02939 0.00078 0.03078 C 0.00078 0.0324 0.00052 0.03333 0.00052 0.03518 C 0.00026 0.03657 0.00026 0.03842 0.00026 0.03958 C 0.00117 0.06875 0.00026 0.04629 0.00182 0.07338 C 0.00182 0.07476 0.00182 0.07662 0.00208 0.07824 C 0.00234 0.08287 0.00247 0.0875 0.00312 0.09259 C 0.00312 0.09328 0.00339 0.09444 0.00365 0.09537 C 0.00312 0.10254 0.00339 0.09444 0.00391 0.10208 C 0.00404 0.10463 0.00404 0.10787 0.00404 0.11088 C 0.00391 0.11689 0.00365 0.12268 0.00365 0.12824 C 0.00391 0.1368 0.00456 0.14166 0.00521 0.14838 C 0.00547 0.15185 0.00547 0.15486 0.0056 0.1581 C 0.00612 0.18055 0.00521 0.17129 0.00625 0.18125 C 0.00625 0.18472 0.00625 0.18773 0.00625 0.1912 C 0.00651 0.19236 0.00677 0.19375 0.0069 0.1956 C 0.00781 0.21342 0.00677 0.20324 0.00781 0.21342 C 0.00781 0.21481 0.00807 0.21551 0.00807 0.21689 C 0.00807 0.21875 0.00807 0.22152 0.00833 0.22384 C 0.00833 0.22569 0.00846 0.22685 0.00872 0.22939 C 0.00898 0.2331 0.00924 0.23703 0.00937 0.24166 C 0.00964 0.24606 0.00964 0.25138 0.0099 0.25555 C 0.01003 0.25902 0.01068 0.26157 0.0112 0.26504 C 0.0112 0.26666 0.0112 0.26875 0.01094 0.27083 C 0.01068 0.27338 0.01055 0.27523 0.01029 0.27754 C 0.01029 0.27963 0.01055 0.28148 0.01068 0.2831 C 0.01068 0.28449 0.01068 0.28588 0.01068 0.28726 C 0.01068 0.29051 0.01068 0.29328 0.01068 0.29629 C 0.01068 0.29699 0.01055 0.29791 0.01055 0.2993 C 0.01068 0.30578 0.01094 0.3118 0.0112 0.31828 C 0.01146 0.3243 0.0112 0.32291 0.01211 0.32546 C 0.01211 0.32685 0.01211 0.3287 0.01224 0.33078 C 0.01224 0.33101 0.0125 0.33263 0.0125 0.3331 L 0.01224 0.33379 " pathEditMode="relative" rAng="0" ptsTypes="AAAAAAAAAAAAAAAAAAAAAAAAAAAAAAAAAAAAAA">
                                      <p:cBhvr>
                                        <p:cTn id="64" dur="6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669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86 0.00013 0.01041 0.00013 0.01574 C 0.00013 0.02338 0.00026 0.01736 0.00013 0.02384 C 0.00013 0.02569 0.00013 0.02708 0.00013 0.02893 C 0.00013 0.03009 0.00026 0.03055 0.00039 0.03171 C 0.00039 0.03333 0.00026 0.03426 0.00026 0.03611 C 0.00013 0.0375 0.00013 0.03958 0.00013 0.04074 C 0.00065 0.0706 0.00013 0.04768 0.00105 0.075 C 0.00105 0.07662 0.00105 0.07847 0.00118 0.07986 C 0.00131 0.08495 0.00144 0.08958 0.00183 0.0949 C 0.00183 0.09537 0.00196 0.09652 0.00209 0.09745 C 0.00183 0.10486 0.00196 0.09652 0.00222 0.10439 C 0.00235 0.10717 0.00235 0.11064 0.00235 0.11342 C 0.00222 0.11921 0.00209 0.12546 0.00209 0.13148 C 0.00222 0.13981 0.00261 0.1449 0.003 0.15185 C 0.00313 0.15532 0.00313 0.15833 0.00326 0.16157 C 0.00352 0.18449 0.003 0.17523 0.00365 0.18518 C 0.00365 0.18865 0.00365 0.19189 0.00365 0.19537 C 0.00378 0.19629 0.00391 0.19814 0.00404 0.19976 C 0.00456 0.21805 0.00391 0.2074 0.00456 0.21805 C 0.00456 0.21944 0.00469 0.22037 0.00469 0.22176 C 0.00469 0.22338 0.00469 0.22615 0.00482 0.2287 C 0.00482 0.23055 0.00495 0.23171 0.00508 0.23426 C 0.00521 0.2375 0.00534 0.24236 0.00547 0.24676 C 0.0056 0.25138 0.0056 0.25671 0.00573 0.26134 C 0.00586 0.26458 0.00625 0.26736 0.00651 0.27037 C 0.00651 0.27245 0.00651 0.27453 0.00638 0.27662 C 0.00625 0.27893 0.00612 0.28125 0.00599 0.28356 C 0.00599 0.28541 0.00612 0.28726 0.00625 0.28912 C 0.00625 0.29074 0.00625 0.29213 0.00625 0.29328 C 0.00625 0.29652 0.00625 0.29953 0.00625 0.30254 C 0.00625 0.30347 0.00612 0.30439 0.00612 0.30578 C 0.00625 0.3125 0.00638 0.31828 0.00651 0.32476 C 0.00664 0.33125 0.00651 0.32963 0.00703 0.3324 C 0.00703 0.33379 0.00703 0.33564 0.00717 0.33773 C 0.00717 0.33796 0.00743 0.33958 0.00743 0.34004 L 0.00717 0.34074 " pathEditMode="relative" rAng="0" ptsTypes="AAAAAAAAAAAAAAAAAAAAAAAAAAAAAAAAAAAAAA">
                                      <p:cBhvr>
                                        <p:cTn id="66" dur="6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1701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4.16667E-6 0.00023 C 4.16667E-6 0.00439 4.16667E-6 0.00995 4.16667E-6 0.01481 C -0.00026 0.02245 -0.00039 0.01666 4.16667E-6 0.02314 C -0.00026 0.025 -0.00026 0.02638 -0.00026 0.02824 C -0.00026 0.02939 -0.00039 0.02963 -0.00052 0.03101 C -0.00052 0.0324 -0.00039 0.03333 -0.00039 0.03518 C -0.00026 0.03657 -0.00026 0.03842 -0.00026 0.03981 C -0.00079 0.06898 -0.00026 0.04629 -0.00118 0.07338 C -0.00118 0.07476 -0.00118 0.07662 -0.00131 0.07824 C -0.00144 0.0831 -0.00157 0.0875 -0.00196 0.09282 C -0.00196 0.09351 -0.00209 0.09444 -0.00222 0.09537 C -0.00196 0.10277 -0.00209 0.09444 -0.00235 0.10231 C -0.00248 0.10463 -0.00248 0.1081 -0.00248 0.11111 C -0.00235 0.11689 -0.00222 0.12291 -0.00222 0.12847 C -0.00235 0.1368 -0.00274 0.14189 -0.00313 0.14861 C -0.00326 0.15208 -0.00326 0.15509 -0.00339 0.15833 C -0.00365 0.18078 -0.00313 0.17152 -0.00378 0.18148 C -0.00378 0.18495 -0.00378 0.18796 -0.00378 0.19143 C -0.00391 0.19259 -0.00404 0.19398 -0.00417 0.19583 C -0.00469 0.21365 -0.00404 0.20347 -0.00469 0.21365 C -0.00469 0.21504 -0.00482 0.21574 -0.00482 0.21736 C -0.00482 0.21921 -0.00482 0.22176 -0.00495 0.22407 C -0.00495 0.22615 -0.00508 0.22731 -0.00521 0.22963 C -0.00534 0.23333 -0.00547 0.2375 -0.0056 0.24189 C -0.00573 0.24652 -0.00573 0.25162 -0.00586 0.25601 C -0.00599 0.25949 -0.00638 0.2618 -0.00664 0.26527 C -0.00664 0.26713 -0.00664 0.26921 -0.00651 0.27129 C -0.00638 0.27361 -0.00625 0.27569 -0.00612 0.27801 C -0.00612 0.28009 -0.00625 0.28194 -0.00638 0.28333 C -0.00638 0.28495 -0.00638 0.28634 -0.00638 0.28773 C -0.00638 0.29097 -0.00638 0.29351 -0.00638 0.29676 C -0.00638 0.29745 -0.00625 0.29838 -0.00625 0.29976 C -0.00638 0.30625 -0.00651 0.31226 -0.00664 0.31875 C -0.00677 0.32476 -0.00664 0.32338 -0.00717 0.32592 C -0.00717 0.32731 -0.00717 0.32916 -0.0073 0.33125 C -0.0073 0.33148 -0.0073 0.3331 -0.0073 0.33356 L -0.0073 0.33426 " pathEditMode="relative" rAng="0" ptsTypes="AAAAAAAAAAAAAAAAAAAAAAAAAAAAAAAAAAAAAA">
                                      <p:cBhvr>
                                        <p:cTn id="68" dur="6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671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63 0.00013 0.01018 0.00013 0.01527 C 0.00013 0.02291 0.00039 0.01689 0.00013 0.02338 C 0.00013 0.02523 0.00013 0.02662 0.00013 0.02847 C 0.00013 0.02939 0.00039 0.02986 0.00065 0.03101 C 0.00065 0.03263 0.00039 0.03356 0.00039 0.03541 C 0.00013 0.0368 0.00013 0.03888 0.00013 0.04004 C 0.00117 0.06944 0.00013 0.04676 0.00195 0.07361 C 0.00195 0.07523 0.00195 0.07708 0.00221 0.07847 C 0.00247 0.08356 0.00273 0.08796 0.00352 0.09328 C 0.00352 0.09375 0.00378 0.0949 0.00404 0.09583 C 0.00352 0.10301 0.00378 0.0949 0.0043 0.10254 C 0.00456 0.10532 0.00456 0.10879 0.00456 0.11157 C 0.0043 0.11713 0.00404 0.12338 0.00404 0.12939 C 0.0043 0.1375 0.00508 0.14259 0.00586 0.1493 C 0.00612 0.15277 0.00612 0.15578 0.00638 0.15902 C 0.0069 0.18148 0.00586 0.17245 0.00716 0.18217 C 0.00716 0.18564 0.00716 0.18888 0.00716 0.19213 C 0.00742 0.19328 0.00768 0.1949 0.00794 0.19652 C 0.00898 0.21458 0.00768 0.20416 0.00898 0.21458 C 0.00898 0.21597 0.00924 0.21689 0.00924 0.21805 C 0.00924 0.2199 0.00924 0.22268 0.0095 0.225 C 0.0095 0.22685 0.00977 0.22801 0.01003 0.23055 C 0.01029 0.23356 0.01055 0.23842 0.01081 0.24282 C 0.01107 0.24745 0.01107 0.25254 0.01133 0.25717 C 0.01159 0.26041 0.01237 0.26296 0.01289 0.2662 C 0.01289 0.26805 0.01289 0.27013 0.01263 0.27222 C 0.01237 0.27453 0.01211 0.27685 0.01185 0.27893 C 0.01185 0.28078 0.01211 0.28263 0.01237 0.28449 C 0.01237 0.28611 0.01237 0.2875 0.01237 0.28865 C 0.01237 0.29166 0.01237 0.29467 0.01237 0.29768 C 0.01237 0.29861 0.01211 0.29953 0.01211 0.30092 C 0.01237 0.3074 0.01263 0.31319 0.01289 0.31967 C 0.01315 0.32592 0.01289 0.3243 0.01393 0.32708 C 0.01393 0.32847 0.01393 0.33032 0.01419 0.3324 C 0.01419 0.33263 0.01484 0.33426 0.01484 0.33472 L 0.01419 0.33541 " pathEditMode="relative" rAng="0" ptsTypes="AAAAAAAAAAAAAAAAAAAAAAAAAAAAAAAAAAAAAA">
                                      <p:cBhvr>
                                        <p:cTn id="70" dur="6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16759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4.07407E-6 L -1.875E-6 0.00023 C -1.875E-6 0.00439 -1.875E-6 0.00972 -1.875E-6 0.01481 C 0.00026 0.02245 0.00052 0.01666 -1.875E-6 0.02314 C 0.00026 0.025 0.00026 0.02638 0.00026 0.02824 C 0.00026 0.02939 0.00052 0.02939 0.00078 0.03078 C 0.00078 0.0324 0.00052 0.03333 0.00052 0.03518 C 0.00026 0.03657 0.00026 0.03842 0.00026 0.03958 C 0.00117 0.06875 0.00026 0.04629 0.00182 0.07338 C 0.00182 0.07476 0.00182 0.07662 0.00209 0.07824 C 0.00235 0.08287 0.00248 0.0875 0.00313 0.09259 C 0.00313 0.09328 0.00339 0.09444 0.00365 0.09537 C 0.00313 0.10254 0.00339 0.09444 0.00391 0.10208 C 0.00404 0.10463 0.00404 0.10787 0.00404 0.11088 C 0.00391 0.11689 0.00365 0.12268 0.00365 0.12824 C 0.00391 0.1368 0.00456 0.14166 0.00521 0.14838 C 0.00547 0.15185 0.00547 0.15486 0.0056 0.1581 C 0.00612 0.18055 0.00521 0.17129 0.00625 0.18125 C 0.00625 0.18472 0.00625 0.18773 0.00625 0.1912 C 0.00651 0.19236 0.00677 0.19375 0.0069 0.1956 C 0.00781 0.21342 0.00677 0.20324 0.00781 0.21342 C 0.00781 0.21481 0.00807 0.21551 0.00807 0.21689 C 0.00807 0.21875 0.00807 0.22152 0.00834 0.22384 C 0.00834 0.22569 0.00847 0.22685 0.00873 0.22939 C 0.00899 0.2331 0.00925 0.23703 0.00938 0.24166 C 0.00964 0.24606 0.00964 0.25138 0.0099 0.25555 C 0.01003 0.25902 0.01068 0.26157 0.0112 0.26504 C 0.0112 0.26666 0.0112 0.26875 0.01094 0.27083 C 0.01068 0.27338 0.01055 0.27523 0.01029 0.27754 C 0.01029 0.27963 0.01055 0.28148 0.01068 0.2831 C 0.01068 0.28449 0.01068 0.28588 0.01068 0.28726 C 0.01068 0.29051 0.01068 0.29328 0.01068 0.29629 C 0.01068 0.29699 0.01055 0.29791 0.01055 0.2993 C 0.01068 0.30578 0.01094 0.3118 0.0112 0.31828 C 0.01146 0.3243 0.0112 0.32291 0.01211 0.32546 C 0.01211 0.32685 0.01211 0.3287 0.01224 0.33078 C 0.01224 0.33101 0.0125 0.33263 0.0125 0.3331 L 0.01224 0.33379 " pathEditMode="relative" rAng="0" ptsTypes="AAAAAAAAAAAAAAAAAAAAAAAAAAAAAAAAAAAAAA">
                                      <p:cBhvr>
                                        <p:cTn id="72" dur="6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669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86 0.00013 0.01041 0.00013 0.01574 C 0.00013 0.02338 0.00026 0.01736 0.00013 0.02384 C 0.00013 0.02569 0.00013 0.02708 0.00013 0.02893 C 0.00013 0.03009 0.00026 0.03055 0.00039 0.03171 C 0.00039 0.03333 0.00026 0.03426 0.00026 0.03611 C 0.00013 0.0375 0.00013 0.03958 0.00013 0.04074 C 0.00065 0.0706 0.00013 0.04768 0.00104 0.075 C 0.00104 0.07662 0.00104 0.07847 0.00117 0.07986 C 0.0013 0.08495 0.00143 0.08958 0.00182 0.0949 C 0.00182 0.09537 0.00195 0.09652 0.00208 0.09745 C 0.00182 0.10486 0.00195 0.09652 0.00221 0.10439 C 0.00234 0.10717 0.00234 0.11064 0.00234 0.11342 C 0.00221 0.11921 0.00208 0.12546 0.00208 0.13148 C 0.00221 0.13981 0.0026 0.1449 0.003 0.15185 C 0.00313 0.15532 0.00313 0.15833 0.00326 0.16157 C 0.00352 0.18449 0.003 0.17523 0.00365 0.18518 C 0.00365 0.18865 0.00365 0.19189 0.00365 0.19537 C 0.00378 0.19629 0.00391 0.19814 0.00404 0.19976 C 0.00456 0.21805 0.00391 0.2074 0.00456 0.21805 C 0.00456 0.21944 0.00469 0.22037 0.00469 0.22176 C 0.00469 0.22338 0.00469 0.22615 0.00482 0.2287 C 0.00482 0.23055 0.00495 0.23171 0.00508 0.23426 C 0.00521 0.2375 0.00534 0.24236 0.00547 0.24676 C 0.0056 0.25138 0.0056 0.25671 0.00573 0.26134 C 0.00586 0.26458 0.00625 0.26736 0.00651 0.27037 C 0.00651 0.27245 0.00651 0.27453 0.00638 0.27662 C 0.00625 0.27893 0.00612 0.28125 0.00599 0.28356 C 0.00599 0.28541 0.00612 0.28726 0.00625 0.28912 C 0.00625 0.29074 0.00625 0.29213 0.00625 0.29328 C 0.00625 0.29652 0.00625 0.29953 0.00625 0.30254 C 0.00625 0.30347 0.00612 0.30439 0.00612 0.30578 C 0.00625 0.3125 0.00638 0.31828 0.00651 0.32476 C 0.00664 0.33125 0.00651 0.32963 0.00703 0.3324 C 0.00703 0.33379 0.00703 0.33564 0.00716 0.33773 C 0.00716 0.33796 0.00742 0.33958 0.00742 0.34004 L 0.00716 0.34074 " pathEditMode="relative" rAng="0" ptsTypes="AAAAAAAAAAAAAAAAAAAAAAAAAAAAAAAAAAAAAA">
                                      <p:cBhvr>
                                        <p:cTn id="74" dur="6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17014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7.40741E-7 L -4.79167E-6 0.00023 C -4.79167E-6 0.0044 -4.79167E-6 0.00995 -4.79167E-6 0.01481 C -0.00026 0.02245 -0.00039 0.01667 -4.79167E-6 0.02315 C -0.00026 0.025 -0.00026 0.02639 -0.00026 0.02824 C -0.00026 0.0294 -0.00039 0.02963 -0.00052 0.03102 C -0.00052 0.03241 -0.00039 0.03333 -0.00039 0.03518 C -0.00026 0.03657 -0.00026 0.03843 -0.00026 0.03981 C -0.00078 0.06898 -0.00026 0.0463 -0.00117 0.07338 C -0.00117 0.07477 -0.00117 0.07662 -0.0013 0.07824 C -0.00143 0.0831 -0.00156 0.0875 -0.00195 0.09282 C -0.00195 0.09352 -0.00208 0.09444 -0.00221 0.09537 C -0.00195 0.10278 -0.00208 0.09444 -0.00234 0.10231 C -0.00247 0.10463 -0.00247 0.1081 -0.00247 0.11111 C -0.00234 0.1169 -0.00221 0.12292 -0.00221 0.12847 C -0.00234 0.1368 -0.00273 0.1419 -0.00312 0.14861 C -0.00325 0.15208 -0.00325 0.15509 -0.00338 0.15833 C -0.00364 0.18079 -0.00312 0.17153 -0.00377 0.18148 C -0.00377 0.18495 -0.00377 0.18796 -0.00377 0.19143 C -0.0039 0.19259 -0.00403 0.19398 -0.00416 0.19583 C -0.00468 0.21366 -0.00403 0.20347 -0.00468 0.21366 C -0.00468 0.21505 -0.00481 0.21574 -0.00481 0.21736 C -0.00481 0.21921 -0.00481 0.22176 -0.00494 0.22407 C -0.00494 0.22616 -0.00507 0.22731 -0.0052 0.22963 C -0.00533 0.23333 -0.00546 0.2375 -0.00559 0.2419 C -0.00572 0.24653 -0.00572 0.25162 -0.00585 0.25602 C -0.00598 0.25949 -0.00638 0.2618 -0.00664 0.26528 C -0.00664 0.26713 -0.00664 0.26921 -0.00651 0.2713 C -0.00638 0.27361 -0.00625 0.27569 -0.00611 0.27801 C -0.00611 0.28009 -0.00625 0.28194 -0.00638 0.28333 C -0.00638 0.28495 -0.00638 0.28634 -0.00638 0.28773 C -0.00638 0.29097 -0.00638 0.29352 -0.00638 0.29676 C -0.00638 0.29745 -0.00625 0.29838 -0.00625 0.29977 C -0.00638 0.30625 -0.00651 0.31227 -0.00664 0.31875 C -0.00677 0.32477 -0.00664 0.32338 -0.00716 0.32593 C -0.00716 0.32731 -0.00716 0.32917 -0.00729 0.33125 C -0.00729 0.33148 -0.00729 0.3331 -0.00729 0.33356 L -0.00729 0.33426 " pathEditMode="relative" rAng="0" ptsTypes="AAAAAAAAAAAAAAAAAAAAAAAAAAAAAAAAAAAAAA">
                                      <p:cBhvr>
                                        <p:cTn id="76" dur="6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6713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63 0.00013 0.01018 0.00013 0.01528 C 0.00013 0.02292 0.00039 0.0169 0.00013 0.02338 C 0.00013 0.02523 0.00013 0.02662 0.00013 0.02847 C 0.00013 0.0294 0.00039 0.02986 0.00065 0.03102 C 0.00065 0.03264 0.00039 0.03356 0.00039 0.03542 C 0.00013 0.0368 0.00013 0.03889 0.00013 0.04005 C 0.00117 0.06944 0.00013 0.04676 0.00195 0.07361 C 0.00195 0.07523 0.00195 0.07708 0.00221 0.07847 C 0.00247 0.08356 0.00273 0.08796 0.00351 0.09329 C 0.00351 0.09375 0.00377 0.09491 0.00403 0.09583 C 0.00351 0.10301 0.00377 0.09491 0.00429 0.10255 C 0.00455 0.10532 0.00455 0.1088 0.00455 0.11157 C 0.00429 0.11713 0.00403 0.12338 0.00403 0.1294 C 0.00429 0.1375 0.00507 0.14259 0.00585 0.1493 C 0.00612 0.15278 0.00612 0.15579 0.00638 0.15903 C 0.0069 0.18148 0.00585 0.17245 0.00716 0.18218 C 0.00716 0.18565 0.00716 0.18889 0.00716 0.19213 C 0.00742 0.19329 0.00768 0.19491 0.00794 0.19653 C 0.00898 0.21458 0.00768 0.20417 0.00898 0.21458 C 0.00898 0.21597 0.00924 0.2169 0.00924 0.21805 C 0.00924 0.21991 0.00924 0.22268 0.0095 0.225 C 0.0095 0.22685 0.00976 0.22801 0.01002 0.23055 C 0.01028 0.23356 0.01054 0.23843 0.0108 0.24282 C 0.01106 0.24745 0.01106 0.25255 0.01132 0.25718 C 0.01158 0.26042 0.01237 0.26296 0.01289 0.2662 C 0.01289 0.26805 0.01289 0.27014 0.01263 0.27222 C 0.01237 0.27454 0.0121 0.27685 0.01184 0.27893 C 0.01184 0.28079 0.0121 0.28264 0.01237 0.28449 C 0.01237 0.28611 0.01237 0.2875 0.01237 0.28866 C 0.01237 0.29167 0.01237 0.29468 0.01237 0.29768 C 0.01237 0.29861 0.0121 0.29954 0.0121 0.30093 C 0.01237 0.30741 0.01263 0.31319 0.01289 0.31968 C 0.01315 0.32593 0.01289 0.3243 0.01393 0.32708 C 0.01393 0.32847 0.01393 0.33032 0.01419 0.33241 C 0.01419 0.33264 0.01484 0.33426 0.01484 0.33472 L 0.01419 0.33542 " pathEditMode="relative" rAng="0" ptsTypes="AAAAAAAAAAAAAAAAAAAAAAAAAAAAAAAAAAAAAA">
                                      <p:cBhvr>
                                        <p:cTn id="126" dur="6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16759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7.40741E-7 L -4.16667E-7 0.00023 C -4.16667E-7 0.0044 -4.16667E-7 0.00972 -4.16667E-7 0.01481 C 0.00026 0.02245 0.00052 0.01667 -4.16667E-7 0.02315 C 0.00026 0.025 0.00026 0.02639 0.00026 0.02824 C 0.00026 0.0294 0.00052 0.0294 0.00078 0.03079 C 0.00078 0.03241 0.00052 0.03333 0.00052 0.03518 C 0.00026 0.03657 0.00026 0.03843 0.00026 0.03958 C 0.00117 0.06875 0.00026 0.0463 0.00182 0.07338 C 0.00182 0.07477 0.00182 0.07662 0.00208 0.07824 C 0.00234 0.08287 0.00247 0.0875 0.00313 0.09259 C 0.00313 0.09329 0.00339 0.09444 0.00365 0.09537 C 0.00313 0.10255 0.00339 0.09444 0.00391 0.10208 C 0.00404 0.10463 0.00404 0.10787 0.00404 0.11088 C 0.00391 0.1169 0.00365 0.12268 0.00365 0.12824 C 0.00391 0.1368 0.00456 0.14167 0.00521 0.14838 C 0.00547 0.15185 0.00547 0.15486 0.0056 0.1581 C 0.00612 0.18055 0.00521 0.1713 0.00625 0.18125 C 0.00625 0.18472 0.00625 0.18773 0.00625 0.1912 C 0.00651 0.19236 0.00677 0.19375 0.0069 0.1956 C 0.00781 0.21343 0.00677 0.20324 0.00781 0.21343 C 0.00781 0.21481 0.00807 0.21551 0.00807 0.2169 C 0.00807 0.21875 0.00807 0.22153 0.00833 0.22384 C 0.00833 0.22569 0.00846 0.22685 0.00872 0.2294 C 0.00898 0.2331 0.00925 0.23704 0.00938 0.24167 C 0.00964 0.24606 0.00964 0.25139 0.0099 0.25555 C 0.01003 0.25903 0.01068 0.26157 0.0112 0.26505 C 0.0112 0.26667 0.0112 0.26875 0.01094 0.27083 C 0.01068 0.27338 0.01055 0.27523 0.01029 0.27755 C 0.01029 0.27963 0.01055 0.28148 0.01068 0.2831 C 0.01068 0.28449 0.01068 0.28588 0.01068 0.28727 C 0.01068 0.29051 0.01068 0.29329 0.01068 0.2963 C 0.01068 0.29699 0.01055 0.29792 0.01055 0.2993 C 0.01068 0.30579 0.01094 0.3118 0.0112 0.31829 C 0.01146 0.3243 0.0112 0.32292 0.01211 0.32546 C 0.01211 0.32685 0.01211 0.3287 0.01224 0.33079 C 0.01224 0.33102 0.0125 0.33264 0.0125 0.3331 L 0.01224 0.3338 " pathEditMode="relative" rAng="0" ptsTypes="AAAAAAAAAAAAAAAAAAAAAAAAAAAAAAAAAAAAAA">
                                      <p:cBhvr>
                                        <p:cTn id="128" dur="6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669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86 0.00013 0.01041 0.00013 0.01574 C 0.00013 0.02338 0.00026 0.01736 0.00013 0.02384 C 0.00013 0.02569 0.00013 0.02708 0.00013 0.02893 C 0.00013 0.03009 0.00026 0.03055 0.00039 0.03171 C 0.00039 0.03333 0.00026 0.03426 0.00026 0.03611 C 0.00013 0.0375 0.00013 0.03958 0.00013 0.04074 C 0.00065 0.0706 0.00013 0.04768 0.00104 0.075 C 0.00104 0.07662 0.00104 0.07847 0.00117 0.07986 C 0.0013 0.08495 0.00143 0.08958 0.00182 0.0949 C 0.00182 0.09537 0.00195 0.09652 0.00208 0.09745 C 0.00182 0.10486 0.00195 0.09652 0.00221 0.10439 C 0.00234 0.10717 0.00234 0.11064 0.00234 0.11342 C 0.00221 0.11921 0.00208 0.12546 0.00208 0.13148 C 0.00221 0.13981 0.0026 0.1449 0.00299 0.15185 C 0.00312 0.15532 0.00312 0.15833 0.00325 0.16157 C 0.00351 0.18449 0.00299 0.17523 0.00364 0.18518 C 0.00364 0.18865 0.00364 0.19189 0.00364 0.19537 C 0.00377 0.19629 0.0039 0.19814 0.00404 0.19977 C 0.00456 0.21805 0.0039 0.2074 0.00456 0.21805 C 0.00456 0.21944 0.00469 0.22037 0.00469 0.22176 C 0.00469 0.22338 0.00469 0.22615 0.00482 0.2287 C 0.00482 0.23055 0.00495 0.23171 0.00508 0.23426 C 0.00521 0.2375 0.00534 0.24236 0.00547 0.24676 C 0.0056 0.25139 0.0056 0.25671 0.00573 0.26134 C 0.00586 0.26458 0.00625 0.26736 0.00651 0.2706 C 0.00651 0.27245 0.00651 0.27453 0.00638 0.27662 C 0.00625 0.27893 0.00612 0.28125 0.00599 0.28356 C 0.00599 0.28541 0.00612 0.28727 0.00625 0.28912 C 0.00625 0.29074 0.00625 0.29213 0.00625 0.29328 C 0.00625 0.29652 0.00625 0.29953 0.00625 0.30254 C 0.00625 0.30347 0.00612 0.30439 0.00612 0.30578 C 0.00625 0.3125 0.00638 0.31828 0.00651 0.32477 C 0.00664 0.33125 0.00651 0.32963 0.00703 0.3324 C 0.00703 0.33379 0.00703 0.33564 0.00716 0.33773 C 0.00716 0.33796 0.00742 0.33958 0.00742 0.34004 L 0.00716 0.34074 " pathEditMode="relative" rAng="0" ptsTypes="AAAAAAAAAAAAAAAAAAAAAAAAAAAAAAAAAAAAAA">
                                      <p:cBhvr>
                                        <p:cTn id="130" dur="6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17014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3.33333E-6 L -1.04167E-6 0.00023 C -1.04167E-6 0.00439 -1.04167E-6 0.00995 -1.04167E-6 0.01481 C -0.00026 0.02245 -0.00039 0.01666 -1.04167E-6 0.02314 C -0.00026 0.025 -0.00026 0.02639 -0.00026 0.02824 C -0.00026 0.02939 -0.00039 0.02963 -0.00052 0.03102 C -0.00052 0.0324 -0.00039 0.03333 -0.00039 0.03518 C -0.00026 0.03657 -0.00026 0.03842 -0.00026 0.03981 C -0.00078 0.06898 -0.00026 0.04629 -0.00117 0.07338 C -0.00117 0.07477 -0.00117 0.07662 -0.0013 0.07824 C -0.00143 0.0831 -0.00156 0.0875 -0.00195 0.09282 C -0.00195 0.09352 -0.00208 0.09444 -0.00221 0.09537 C -0.00195 0.10277 -0.00208 0.09444 -0.00234 0.10231 C -0.00247 0.10463 -0.00247 0.1081 -0.00247 0.11111 C -0.00234 0.11689 -0.00221 0.12291 -0.00221 0.12847 C -0.00234 0.1368 -0.00273 0.14189 -0.00312 0.14861 C -0.00325 0.15208 -0.00325 0.15509 -0.00338 0.15833 C -0.00364 0.18078 -0.00312 0.17152 -0.00377 0.18148 C -0.00377 0.18495 -0.00377 0.18796 -0.00377 0.19143 C -0.00391 0.19259 -0.00404 0.19398 -0.00417 0.19583 C -0.00469 0.21365 -0.00404 0.20347 -0.00469 0.21365 C -0.00469 0.21504 -0.00482 0.21574 -0.00482 0.21736 C -0.00482 0.21921 -0.00482 0.22176 -0.00495 0.22407 C -0.00495 0.22615 -0.00508 0.22731 -0.00521 0.22963 C -0.00534 0.23333 -0.00547 0.2375 -0.0056 0.24189 C -0.00573 0.24652 -0.00573 0.25162 -0.00586 0.25602 C -0.00599 0.25949 -0.00638 0.2618 -0.00664 0.26527 C -0.00664 0.26713 -0.00664 0.26921 -0.00651 0.27129 C -0.00638 0.27361 -0.00625 0.27569 -0.00612 0.27801 C -0.00612 0.28009 -0.00625 0.28194 -0.00638 0.28333 C -0.00638 0.28495 -0.00638 0.28634 -0.00638 0.28773 C -0.00638 0.29097 -0.00638 0.29352 -0.00638 0.29676 C -0.00638 0.29745 -0.00625 0.29838 -0.00625 0.29977 C -0.00638 0.30625 -0.00651 0.31227 -0.00664 0.31875 C -0.00677 0.32477 -0.00664 0.32338 -0.00716 0.32592 C -0.00716 0.32731 -0.00716 0.32916 -0.00729 0.33125 C -0.00729 0.33148 -0.00729 0.3331 -0.00729 0.33356 L -0.00729 0.33426 " pathEditMode="relative" rAng="0" ptsTypes="AAAAAAAAAAAAAAAAAAAAAAAAAAAAAAAAAAAAAA">
                                      <p:cBhvr>
                                        <p:cTn id="132" dur="6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6713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63 0.00013 0.01018 0.00013 0.01527 C 0.00013 0.02291 0.0004 0.01689 0.00013 0.02338 C 0.00013 0.02523 0.00013 0.02662 0.00013 0.02847 C 0.00013 0.02939 0.0004 0.02986 0.00066 0.03102 C 0.00066 0.03264 0.0004 0.03356 0.0004 0.03541 C 0.00013 0.0368 0.00013 0.03889 0.00013 0.04004 C 0.00118 0.06944 0.00013 0.04676 0.00196 0.07361 C 0.00196 0.07523 0.00196 0.07708 0.00222 0.07847 C 0.00248 0.08356 0.00274 0.08796 0.00352 0.09328 C 0.00352 0.09375 0.00378 0.0949 0.00404 0.09583 C 0.00352 0.10301 0.00378 0.0949 0.0043 0.10254 C 0.00456 0.10532 0.00456 0.10879 0.00456 0.11157 C 0.0043 0.11713 0.00404 0.12338 0.00404 0.12939 C 0.0043 0.1375 0.00508 0.14259 0.00586 0.1493 C 0.00612 0.15277 0.00612 0.15578 0.00638 0.15902 C 0.00691 0.18148 0.00586 0.17245 0.00717 0.18217 C 0.00717 0.18564 0.00717 0.18889 0.00717 0.19213 C 0.00743 0.19328 0.00769 0.1949 0.00795 0.19652 C 0.00899 0.21458 0.00769 0.20416 0.00899 0.21458 C 0.00899 0.21597 0.00925 0.21689 0.00925 0.21805 C 0.00925 0.2199 0.00925 0.22268 0.00951 0.225 C 0.00951 0.22685 0.00977 0.22801 0.01003 0.23055 C 0.01029 0.23356 0.01055 0.23842 0.01081 0.24282 C 0.01107 0.24745 0.01107 0.25254 0.01133 0.25717 C 0.01159 0.26041 0.01237 0.26296 0.0129 0.2662 C 0.0129 0.26805 0.0129 0.27014 0.01263 0.27222 C 0.01237 0.27453 0.01211 0.27685 0.01185 0.27893 C 0.01185 0.28078 0.01211 0.28264 0.01237 0.28449 C 0.01237 0.28611 0.01237 0.2875 0.01237 0.28865 C 0.01237 0.29166 0.01237 0.29467 0.01237 0.29768 C 0.01237 0.29861 0.01211 0.29953 0.01211 0.30092 C 0.01237 0.3074 0.01263 0.31319 0.0129 0.31967 C 0.01316 0.32592 0.0129 0.3243 0.01394 0.32708 C 0.01394 0.32847 0.01394 0.33032 0.0142 0.3324 C 0.0142 0.33264 0.01485 0.33426 0.01485 0.33472 L 0.0142 0.33541 " pathEditMode="relative" rAng="0" ptsTypes="AAAAAAAAAAAAAAAAAAAAAAAAAAAAAAAAAAAAAA">
                                      <p:cBhvr>
                                        <p:cTn id="134" dur="6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1675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3.33333E-6 L 3.125E-6 0.00023 C 3.125E-6 0.00439 3.125E-6 0.00972 3.125E-6 0.01481 C 0.00026 0.02245 0.00052 0.01666 3.125E-6 0.02314 C 0.00026 0.025 0.00026 0.02639 0.00026 0.02824 C 0.00026 0.02939 0.00052 0.02939 0.00078 0.03078 C 0.00078 0.0324 0.00052 0.03333 0.00052 0.03518 C 0.00026 0.03657 0.00026 0.03842 0.00026 0.03958 C 0.00117 0.06875 0.00026 0.04629 0.00182 0.07338 C 0.00182 0.07477 0.00182 0.07662 0.00208 0.07824 C 0.00234 0.08287 0.00247 0.0875 0.00312 0.09259 C 0.00312 0.09328 0.00338 0.09444 0.00364 0.09537 C 0.00312 0.10254 0.00338 0.09444 0.0039 0.10208 C 0.00403 0.10463 0.00403 0.10787 0.00403 0.11088 C 0.0039 0.11689 0.00364 0.12268 0.00364 0.12824 C 0.0039 0.1368 0.00455 0.14166 0.00521 0.14838 C 0.00547 0.15185 0.00547 0.15486 0.0056 0.1581 C 0.00612 0.18055 0.00521 0.17129 0.00625 0.18125 C 0.00625 0.18472 0.00625 0.18773 0.00625 0.1912 C 0.00651 0.19236 0.00677 0.19375 0.0069 0.1956 C 0.00781 0.21342 0.00677 0.20324 0.00781 0.21342 C 0.00781 0.21481 0.00807 0.21551 0.00807 0.21689 C 0.00807 0.21875 0.00807 0.22152 0.00833 0.22384 C 0.00833 0.22569 0.00846 0.22685 0.00872 0.22939 C 0.00898 0.2331 0.00924 0.23703 0.00937 0.24166 C 0.00963 0.24606 0.00963 0.25139 0.00989 0.25555 C 0.01002 0.25902 0.01067 0.26157 0.01119 0.26504 C 0.01119 0.26666 0.01119 0.26875 0.01093 0.27083 C 0.01067 0.27338 0.01054 0.27523 0.01028 0.27754 C 0.01028 0.27963 0.01054 0.28148 0.01067 0.2831 C 0.01067 0.28449 0.01067 0.28588 0.01067 0.28727 C 0.01067 0.29051 0.01067 0.29328 0.01067 0.29629 C 0.01067 0.29699 0.01054 0.29791 0.01054 0.2993 C 0.01067 0.30578 0.01093 0.3118 0.01119 0.31828 C 0.01146 0.3243 0.01119 0.32291 0.01211 0.32546 C 0.01211 0.32685 0.01211 0.3287 0.01224 0.33078 C 0.01224 0.33102 0.0125 0.33264 0.0125 0.3331 L 0.01224 0.33379 " pathEditMode="relative" rAng="0" ptsTypes="AAAAAAAAAAAAAAAAAAAAAAAAAAAAAAAAAAAAAA">
                                      <p:cBhvr>
                                        <p:cTn id="136" dur="6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669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86 0.00013 0.01041 0.00013 0.01574 C 0.00013 0.02338 0.00026 0.01736 0.00013 0.02384 C 0.00013 0.02569 0.00013 0.02708 0.00013 0.02893 C 0.00013 0.03009 0.00026 0.03055 0.00039 0.03171 C 0.00039 0.03333 0.00026 0.03426 0.00026 0.03611 C 0.00013 0.0375 0.00013 0.03958 0.00013 0.04074 C 0.00065 0.0706 0.00013 0.04768 0.00104 0.075 C 0.00104 0.07662 0.00104 0.07847 0.00117 0.07986 C 0.0013 0.08495 0.00143 0.08958 0.00182 0.0949 C 0.00182 0.09537 0.00195 0.09652 0.00208 0.09745 C 0.00182 0.10486 0.00195 0.09652 0.00221 0.10439 C 0.00234 0.10717 0.00234 0.11064 0.00234 0.11342 C 0.00221 0.11921 0.00208 0.12546 0.00208 0.13148 C 0.00221 0.13981 0.0026 0.1449 0.00299 0.15185 C 0.00312 0.15532 0.00312 0.15833 0.00325 0.16157 C 0.00351 0.18449 0.00299 0.17523 0.00364 0.18518 C 0.00364 0.18865 0.00364 0.19189 0.00364 0.19537 C 0.00377 0.19629 0.0039 0.19814 0.00403 0.19977 C 0.00455 0.21805 0.0039 0.2074 0.00455 0.21805 C 0.00455 0.21944 0.00468 0.22037 0.00468 0.22176 C 0.00468 0.22338 0.00468 0.22615 0.00481 0.2287 C 0.00481 0.23055 0.00494 0.23171 0.00507 0.23426 C 0.0052 0.2375 0.00533 0.24236 0.00546 0.24676 C 0.00559 0.25139 0.00559 0.25671 0.00572 0.26134 C 0.00585 0.26458 0.00625 0.26736 0.00651 0.2706 C 0.00651 0.27245 0.00651 0.27453 0.00638 0.27662 C 0.00625 0.27893 0.00612 0.28125 0.00599 0.28356 C 0.00599 0.28541 0.00612 0.28727 0.00625 0.28912 C 0.00625 0.29074 0.00625 0.29213 0.00625 0.29328 C 0.00625 0.29652 0.00625 0.29953 0.00625 0.30254 C 0.00625 0.30347 0.00612 0.30439 0.00612 0.30578 C 0.00625 0.3125 0.00638 0.31828 0.00651 0.32477 C 0.00664 0.33125 0.00651 0.32963 0.00703 0.3324 C 0.00703 0.33379 0.00703 0.33564 0.00716 0.33773 C 0.00716 0.33796 0.00742 0.33958 0.00742 0.34004 L 0.00716 0.34074 " pathEditMode="relative" rAng="0" ptsTypes="AAAAAAAAAAAAAAAAAAAAAAAAAAAAAAAAAAAAAA">
                                      <p:cBhvr>
                                        <p:cTn id="138" dur="6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17014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81481E-6 L -3.75E-6 0.00023 C -3.75E-6 0.00439 -3.75E-6 0.00995 -3.75E-6 0.01481 C -0.00026 0.02245 -0.00039 0.01666 -3.75E-6 0.02314 C -0.00026 0.025 -0.00026 0.02638 -0.00026 0.02824 C -0.00026 0.02939 -0.00039 0.02962 -0.00052 0.03101 C -0.00052 0.0324 -0.00039 0.03333 -0.00039 0.03518 C -0.00026 0.03657 -0.00026 0.03842 -0.00026 0.03981 C -0.00078 0.06898 -0.00026 0.04629 -0.00117 0.07337 C -0.00117 0.07476 -0.00117 0.07662 -0.0013 0.07824 C -0.00143 0.0831 -0.00156 0.0875 -0.00195 0.09282 C -0.00195 0.09351 -0.00208 0.09444 -0.00221 0.09537 C -0.00195 0.10277 -0.00208 0.09444 -0.00234 0.10231 C -0.00247 0.10462 -0.00247 0.1081 -0.00247 0.11111 C -0.00234 0.11689 -0.00221 0.12291 -0.00221 0.12847 C -0.00234 0.1368 -0.00273 0.14189 -0.00312 0.14861 C -0.00325 0.15208 -0.00325 0.15509 -0.00338 0.15833 C -0.00364 0.18078 -0.00312 0.17152 -0.00377 0.18148 C -0.00377 0.18495 -0.00377 0.18796 -0.00377 0.19143 C -0.0039 0.19259 -0.00403 0.19398 -0.00416 0.19583 C -0.00468 0.21365 -0.00403 0.20347 -0.00468 0.21365 C -0.00468 0.21504 -0.00481 0.21574 -0.00481 0.21736 C -0.00481 0.21921 -0.00481 0.22175 -0.00494 0.22407 C -0.00494 0.22615 -0.00507 0.22731 -0.0052 0.22962 C -0.00533 0.23333 -0.00546 0.2375 -0.0056 0.24189 C -0.00573 0.24652 -0.00573 0.25162 -0.00586 0.25601 C -0.00599 0.25949 -0.00638 0.2618 -0.00664 0.26527 C -0.00664 0.26712 -0.00664 0.26921 -0.00651 0.27129 C -0.00638 0.27361 -0.00625 0.27569 -0.00612 0.278 C -0.00612 0.28009 -0.00625 0.28194 -0.00638 0.28333 C -0.00638 0.28495 -0.00638 0.28634 -0.00638 0.28773 C -0.00638 0.29097 -0.00638 0.29351 -0.00638 0.29675 C -0.00638 0.29745 -0.00625 0.29837 -0.00625 0.29976 C -0.00638 0.30625 -0.00651 0.31226 -0.00664 0.31875 C -0.00677 0.32476 -0.00664 0.32337 -0.00716 0.32592 C -0.00716 0.32731 -0.00716 0.32916 -0.00729 0.33125 C -0.00729 0.33148 -0.00729 0.3331 -0.00729 0.33356 L -0.00729 0.33425 " pathEditMode="relative" rAng="0" ptsTypes="AAAAAAAAAAAAAAAAAAAAAAAAAAAAAAAAAAAAAA">
                                      <p:cBhvr>
                                        <p:cTn id="140" dur="6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6713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63 0.00013 0.01019 0.00013 0.01528 C 0.00013 0.02292 0.00039 0.0169 0.00013 0.02338 C 0.00013 0.02523 0.00013 0.02662 0.00013 0.02847 C 0.00013 0.0294 0.00039 0.02986 0.00065 0.03102 C 0.00065 0.03264 0.00039 0.03357 0.00039 0.03542 C 0.00013 0.03681 0.00013 0.03889 0.00013 0.04005 C 0.00117 0.06945 0.00013 0.04676 0.00195 0.07361 C 0.00195 0.07523 0.00195 0.07708 0.00221 0.07847 C 0.00247 0.08357 0.00273 0.08796 0.00351 0.09329 C 0.00351 0.09375 0.00377 0.09491 0.00403 0.09583 C 0.00351 0.10301 0.00377 0.09491 0.0043 0.10255 C 0.00456 0.10533 0.00456 0.1088 0.00456 0.11158 C 0.0043 0.11713 0.00403 0.12338 0.00403 0.1294 C 0.0043 0.1375 0.00508 0.14259 0.00586 0.14931 C 0.00612 0.15278 0.00612 0.15579 0.00638 0.15903 C 0.0069 0.18148 0.00586 0.17246 0.00716 0.18218 C 0.00716 0.18565 0.00716 0.18889 0.00716 0.19213 C 0.00742 0.19329 0.00768 0.19491 0.00794 0.19653 C 0.00898 0.21458 0.00768 0.20417 0.00898 0.21458 C 0.00898 0.21597 0.00924 0.2169 0.00924 0.21806 C 0.00924 0.21991 0.00924 0.22269 0.0095 0.225 C 0.0095 0.22685 0.00976 0.22801 0.01002 0.23056 C 0.01028 0.23357 0.01055 0.23843 0.01081 0.24283 C 0.01107 0.24746 0.01107 0.25255 0.01133 0.25718 C 0.01159 0.26042 0.01237 0.26296 0.01289 0.26621 C 0.01289 0.26806 0.01289 0.27014 0.01263 0.27222 C 0.01237 0.27454 0.01211 0.27685 0.01185 0.27894 C 0.01185 0.28056 0.01211 0.28264 0.01237 0.28449 C 0.01237 0.28611 0.01237 0.2875 0.01237 0.28866 C 0.01237 0.29167 0.01237 0.29468 0.01237 0.29769 C 0.01237 0.29861 0.01211 0.29954 0.01211 0.30093 C 0.01237 0.30741 0.01263 0.3132 0.01289 0.31968 C 0.01315 0.32593 0.01289 0.32431 0.01393 0.32708 C 0.01393 0.32847 0.01393 0.33033 0.01419 0.33241 C 0.01419 0.33264 0.01484 0.33426 0.01484 0.33472 L 0.01419 0.33542 " pathEditMode="relative" rAng="0" ptsTypes="AAAAAAAAAAAAAAAAAAAAAAAAAAAAAAAAAAAAAA">
                                      <p:cBhvr>
                                        <p:cTn id="142" dur="6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16759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77556E-17 L -4.58333E-6 0.00023 C -4.58333E-6 0.0044 -4.58333E-6 0.00972 -4.58333E-6 0.01481 C 0.00027 0.02245 0.00053 0.01667 -4.58333E-6 0.02315 C 0.00027 0.025 0.00027 0.02639 0.00027 0.02824 C 0.00027 0.0294 0.00053 0.0294 0.00079 0.03079 C 0.00079 0.03241 0.00053 0.03333 0.00053 0.03519 C 0.00027 0.03657 0.00027 0.03843 0.00027 0.03958 C 0.00118 0.06875 0.00027 0.0463 0.00183 0.07338 C 0.00183 0.07477 0.00183 0.07662 0.00209 0.07824 C 0.00235 0.08287 0.00248 0.0875 0.00313 0.09259 C 0.00313 0.09329 0.00339 0.09444 0.00365 0.09537 C 0.00313 0.10255 0.00339 0.09444 0.00391 0.10208 C 0.00404 0.10463 0.00404 0.10787 0.00404 0.11088 C 0.00391 0.1169 0.00365 0.12269 0.00365 0.12824 C 0.00391 0.13681 0.00456 0.14167 0.00521 0.14838 C 0.00547 0.15185 0.00547 0.15486 0.0056 0.1581 C 0.00612 0.18056 0.00521 0.1713 0.00625 0.18125 C 0.00625 0.18472 0.00625 0.18773 0.00625 0.1912 C 0.00652 0.19236 0.00678 0.19375 0.00691 0.1956 C 0.00782 0.21343 0.00678 0.20324 0.00782 0.21343 C 0.00782 0.21481 0.00808 0.21551 0.00808 0.2169 C 0.00808 0.21875 0.00808 0.22153 0.00834 0.22384 C 0.00834 0.22569 0.00847 0.22685 0.00873 0.2294 C 0.00899 0.2331 0.00925 0.23704 0.00938 0.24167 C 0.00964 0.24606 0.00964 0.25139 0.0099 0.25556 C 0.01003 0.25903 0.01068 0.26157 0.0112 0.26505 C 0.0112 0.26667 0.0112 0.26875 0.01094 0.27083 C 0.01068 0.27338 0.01055 0.27523 0.01029 0.27755 C 0.01029 0.27963 0.01055 0.28148 0.01068 0.2831 C 0.01068 0.28449 0.01068 0.28588 0.01068 0.28727 C 0.01068 0.29051 0.01068 0.29329 0.01068 0.2963 C 0.01068 0.29699 0.01055 0.29792 0.01055 0.29931 C 0.01068 0.30579 0.01094 0.31181 0.0112 0.31829 C 0.01146 0.32431 0.0112 0.32292 0.01211 0.32546 C 0.01211 0.32685 0.01211 0.3287 0.01224 0.33079 C 0.01224 0.33102 0.0125 0.33264 0.0125 0.3331 L 0.01224 0.3338 " pathEditMode="relative" rAng="0" ptsTypes="AAAAAAAAAAAAAAAAAAAAAAAAAAAAAAAAAAAAAA">
                                      <p:cBhvr>
                                        <p:cTn id="144" dur="6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669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86 0.00013 0.01041 0.00013 0.01574 C 0.00013 0.02338 0.00026 0.01736 0.00013 0.02384 C 0.00013 0.02569 0.00013 0.02708 0.00013 0.02893 C 0.00013 0.03009 0.00026 0.03055 0.00039 0.03171 C 0.00039 0.03333 0.00026 0.03426 0.00026 0.03611 C 0.00013 0.0375 0.00013 0.03958 0.00013 0.04074 C 0.00065 0.0706 0.00013 0.04768 0.00104 0.075 C 0.00104 0.07662 0.00104 0.07847 0.00117 0.07986 C 0.0013 0.08495 0.00143 0.08958 0.00182 0.0949 C 0.00182 0.09537 0.00195 0.09652 0.00208 0.09745 C 0.00182 0.10486 0.00195 0.09652 0.00221 0.10439 C 0.00234 0.10717 0.00234 0.11064 0.00234 0.11342 C 0.00221 0.11921 0.00208 0.12546 0.00208 0.13148 C 0.00221 0.13981 0.00261 0.1449 0.003 0.15185 C 0.00313 0.15532 0.00313 0.15833 0.00326 0.16157 C 0.00352 0.18449 0.003 0.17523 0.00365 0.18518 C 0.00365 0.18865 0.00365 0.19189 0.00365 0.19537 C 0.00378 0.19629 0.00391 0.19814 0.00404 0.19977 C 0.00456 0.21805 0.00391 0.2074 0.00456 0.21805 C 0.00456 0.21944 0.00469 0.22037 0.00469 0.22176 C 0.00469 0.22338 0.00469 0.22615 0.00482 0.2287 C 0.00482 0.23055 0.00495 0.23171 0.00508 0.23426 C 0.00521 0.2375 0.00534 0.24236 0.00547 0.24676 C 0.0056 0.25139 0.0056 0.25671 0.00573 0.26134 C 0.00586 0.26458 0.00625 0.26736 0.00651 0.2706 C 0.00651 0.27245 0.00651 0.27453 0.00638 0.27662 C 0.00625 0.27893 0.00612 0.28125 0.00599 0.28356 C 0.00599 0.28541 0.00612 0.28727 0.00625 0.28912 C 0.00625 0.29074 0.00625 0.29213 0.00625 0.29328 C 0.00625 0.29652 0.00625 0.29953 0.00625 0.30254 C 0.00625 0.30347 0.00612 0.30439 0.00612 0.30578 C 0.00625 0.3125 0.00638 0.31828 0.00651 0.32477 C 0.00664 0.33125 0.00651 0.32963 0.00703 0.3324 C 0.00703 0.33379 0.00703 0.33564 0.00716 0.33773 C 0.00716 0.33796 0.00742 0.33958 0.00742 0.34004 L 0.00716 0.34074 " pathEditMode="relative" rAng="0" ptsTypes="AAAAAAAAAAAAAAAAAAAAAAAAAAAAAAAAAAAAAA">
                                      <p:cBhvr>
                                        <p:cTn id="146" dur="6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17014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-3.33333E-6 0.00023 C -3.33333E-6 0.00439 -3.33333E-6 0.00995 -3.33333E-6 0.01481 C -0.00026 0.02245 -0.00039 0.01666 -3.33333E-6 0.02314 C -0.00026 0.025 -0.00026 0.02639 -0.00026 0.02824 C -0.00026 0.02939 -0.00039 0.02963 -0.00052 0.03102 C -0.00052 0.0324 -0.00039 0.03333 -0.00039 0.03518 C -0.00026 0.03657 -0.00026 0.03842 -0.00026 0.03981 C -0.00078 0.06898 -0.00026 0.04629 -0.00117 0.07338 C -0.00117 0.07477 -0.00117 0.07662 -0.0013 0.07824 C -0.00143 0.0831 -0.00156 0.0875 -0.00195 0.09282 C -0.00195 0.09352 -0.00208 0.09444 -0.00221 0.09537 C -0.00195 0.10277 -0.00208 0.09444 -0.00234 0.10231 C -0.00247 0.10463 -0.00247 0.1081 -0.00247 0.11111 C -0.00234 0.11689 -0.00221 0.12291 -0.00221 0.12847 C -0.00234 0.1368 -0.00273 0.14189 -0.00312 0.14861 C -0.00325 0.15208 -0.00325 0.15509 -0.00338 0.15833 C -0.00364 0.18078 -0.00312 0.17152 -0.00377 0.18148 C -0.00377 0.18495 -0.00377 0.18796 -0.00377 0.19143 C -0.0039 0.19259 -0.00403 0.19398 -0.00416 0.19583 C -0.00468 0.21365 -0.00403 0.20347 -0.00468 0.21365 C -0.00468 0.21504 -0.00481 0.21574 -0.00481 0.21736 C -0.00481 0.21921 -0.00481 0.22176 -0.00494 0.22407 C -0.00494 0.22615 -0.00507 0.22731 -0.0052 0.22963 C -0.00534 0.23333 -0.00547 0.2375 -0.0056 0.24189 C -0.00573 0.24652 -0.00573 0.25162 -0.00586 0.25602 C -0.00599 0.25949 -0.00638 0.2618 -0.00664 0.26527 C -0.00664 0.26713 -0.00664 0.26921 -0.00651 0.27129 C -0.00638 0.27361 -0.00625 0.27569 -0.00612 0.27801 C -0.00612 0.28009 -0.00625 0.28194 -0.00638 0.28333 C -0.00638 0.28495 -0.00638 0.28634 -0.00638 0.28773 C -0.00638 0.29097 -0.00638 0.29352 -0.00638 0.29676 C -0.00638 0.29745 -0.00625 0.29838 -0.00625 0.29977 C -0.00638 0.30625 -0.00651 0.31227 -0.00664 0.31875 C -0.00677 0.32477 -0.00664 0.32338 -0.00716 0.32592 C -0.00716 0.32731 -0.00716 0.32916 -0.00729 0.33125 C -0.00729 0.33148 -0.00729 0.3331 -0.00729 0.33356 L -0.00729 0.33426 " pathEditMode="relative" rAng="0" ptsTypes="AAAAAAAAAAAAAAAAAAAAAAAAAAAAAAAAAAAAAA">
                                      <p:cBhvr>
                                        <p:cTn id="148" dur="6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6713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63 0.00013 0.01018 0.00013 0.01527 C 0.00013 0.02291 0.00039 0.01689 0.00013 0.02338 C 0.00013 0.02523 0.00013 0.02662 0.00013 0.02847 C 0.00013 0.02939 0.00039 0.02986 0.00065 0.03102 C 0.00065 0.03264 0.00039 0.03356 0.00039 0.03541 C 0.00013 0.0368 0.00013 0.03889 0.00013 0.04004 C 0.00117 0.06944 0.00013 0.04676 0.00195 0.07361 C 0.00195 0.07523 0.00195 0.07708 0.00221 0.07847 C 0.00247 0.08356 0.00273 0.08796 0.00351 0.09328 C 0.00351 0.09375 0.00377 0.0949 0.00403 0.09583 C 0.00351 0.10301 0.00377 0.0949 0.00429 0.10254 C 0.00455 0.10532 0.00455 0.10879 0.00455 0.11157 C 0.00429 0.11713 0.00403 0.12338 0.00403 0.12939 C 0.00429 0.1375 0.00508 0.14259 0.00586 0.1493 C 0.00612 0.15277 0.00612 0.15578 0.00638 0.15902 C 0.0069 0.18148 0.00586 0.17245 0.00716 0.18217 C 0.00716 0.18564 0.00716 0.18889 0.00716 0.19213 C 0.00742 0.19328 0.00768 0.1949 0.00794 0.19652 C 0.00898 0.21458 0.00768 0.20416 0.00898 0.21458 C 0.00898 0.21597 0.00924 0.21689 0.00924 0.21805 C 0.00924 0.2199 0.00924 0.22268 0.0095 0.225 C 0.0095 0.22685 0.00976 0.22801 0.01002 0.23055 C 0.01028 0.23356 0.01054 0.23842 0.0108 0.24282 C 0.01106 0.24745 0.01106 0.25254 0.01133 0.25717 C 0.01159 0.26041 0.01237 0.26296 0.01289 0.2662 C 0.01289 0.26805 0.01289 0.27014 0.01263 0.27222 C 0.01237 0.27453 0.01211 0.27685 0.01185 0.27893 C 0.01185 0.28078 0.01211 0.28264 0.01237 0.28449 C 0.01237 0.28611 0.01237 0.2875 0.01237 0.28865 C 0.01237 0.29166 0.01237 0.29467 0.01237 0.29768 C 0.01237 0.29861 0.01211 0.29953 0.01211 0.30092 C 0.01237 0.3074 0.01263 0.31319 0.01289 0.31967 C 0.01315 0.32592 0.01289 0.3243 0.01393 0.32708 C 0.01393 0.32847 0.01393 0.33032 0.01419 0.3324 C 0.01419 0.33264 0.01484 0.33426 0.01484 0.33472 L 0.01419 0.33541 " pathEditMode="relative" rAng="0" ptsTypes="AAAAAAAAAAAAAAAAAAAAAAAAAAAAAAAAAAAAAA">
                                      <p:cBhvr>
                                        <p:cTn id="150" dur="6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16759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3.33333E-6 L 6.25E-7 0.00023 C 6.25E-7 0.00439 6.25E-7 0.00972 6.25E-7 0.01481 C 0.00026 0.02245 0.00052 0.01666 6.25E-7 0.02314 C 0.00026 0.025 0.00026 0.02639 0.00026 0.02824 C 0.00026 0.02939 0.00052 0.02939 0.00078 0.03078 C 0.00078 0.0324 0.00052 0.03333 0.00052 0.03518 C 0.00026 0.03657 0.00026 0.03842 0.00026 0.03958 C 0.00117 0.06875 0.00026 0.04629 0.00182 0.07338 C 0.00182 0.07477 0.00182 0.07662 0.00208 0.07824 C 0.00234 0.08287 0.00247 0.0875 0.00312 0.09259 C 0.00312 0.09328 0.00338 0.09444 0.00365 0.09537 C 0.00312 0.10254 0.00338 0.09444 0.00391 0.10208 C 0.00404 0.10463 0.00404 0.10787 0.00404 0.11088 C 0.00391 0.11689 0.00365 0.12268 0.00365 0.12824 C 0.00391 0.1368 0.00456 0.14166 0.00521 0.14838 C 0.00547 0.15185 0.00547 0.15486 0.0056 0.1581 C 0.00612 0.18055 0.00521 0.17129 0.00625 0.18125 C 0.00625 0.18472 0.00625 0.18773 0.00625 0.1912 C 0.00651 0.19236 0.00677 0.19375 0.0069 0.1956 C 0.00781 0.21342 0.00677 0.20324 0.00781 0.21342 C 0.00781 0.21481 0.00807 0.21551 0.00807 0.21689 C 0.00807 0.21875 0.00807 0.22152 0.00833 0.22384 C 0.00833 0.22569 0.00846 0.22685 0.00872 0.22939 C 0.00898 0.2331 0.00924 0.23703 0.00937 0.24166 C 0.00963 0.24606 0.00963 0.25139 0.0099 0.25555 C 0.01003 0.25902 0.01068 0.26157 0.0112 0.26504 C 0.0112 0.26666 0.0112 0.26875 0.01094 0.27083 C 0.01068 0.27338 0.01055 0.27523 0.01029 0.27754 C 0.01029 0.27963 0.01055 0.28148 0.01068 0.2831 C 0.01068 0.28449 0.01068 0.28588 0.01068 0.28727 C 0.01068 0.29051 0.01068 0.29328 0.01068 0.29629 C 0.01068 0.29699 0.01055 0.29791 0.01055 0.2993 C 0.01068 0.30578 0.01094 0.3118 0.0112 0.31828 C 0.01146 0.3243 0.0112 0.32291 0.01211 0.32546 C 0.01211 0.32685 0.01211 0.3287 0.01224 0.33078 C 0.01224 0.33102 0.0125 0.33264 0.0125 0.3331 L 0.01224 0.33379 " pathEditMode="relative" rAng="0" ptsTypes="AAAAAAAAAAAAAAAAAAAAAAAAAAAAAAAAAAAAAA">
                                      <p:cBhvr>
                                        <p:cTn id="152" dur="6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5" y="16690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0.00023 L 0.00013 0.00046 C 0.00013 0.00486 0.00013 0.01041 0.00013 0.01574 C 0.00013 0.02338 0.00026 0.01736 0.00013 0.02384 C 0.00013 0.02569 0.00013 0.02708 0.00013 0.02893 C 0.00013 0.03009 0.00026 0.03055 0.00039 0.03171 C 0.00039 0.03333 0.00026 0.03426 0.00026 0.03611 C 0.00013 0.0375 0.00013 0.03958 0.00013 0.04074 C 0.00065 0.0706 0.00013 0.04768 0.00104 0.075 C 0.00104 0.07662 0.00104 0.07847 0.00117 0.07986 C 0.0013 0.08495 0.00143 0.08958 0.00182 0.0949 C 0.00182 0.09537 0.00195 0.09652 0.00208 0.09745 C 0.00182 0.10486 0.00195 0.09652 0.00221 0.10439 C 0.00234 0.10717 0.00234 0.11064 0.00234 0.11342 C 0.00221 0.11921 0.00208 0.12546 0.00208 0.13148 C 0.00221 0.13981 0.0026 0.1449 0.00299 0.15185 C 0.00312 0.15532 0.00312 0.15833 0.00325 0.16157 C 0.00351 0.18449 0.00299 0.17523 0.00364 0.18518 C 0.00364 0.18865 0.00364 0.19189 0.00364 0.19537 C 0.00377 0.19629 0.0039 0.19814 0.00403 0.19977 C 0.00456 0.21805 0.0039 0.2074 0.00456 0.21805 C 0.00456 0.21944 0.00469 0.22037 0.00469 0.22176 C 0.00469 0.22338 0.00469 0.22615 0.00482 0.2287 C 0.00482 0.23055 0.00495 0.23171 0.00508 0.23426 C 0.00521 0.2375 0.00534 0.24236 0.00547 0.24676 C 0.0056 0.25139 0.0056 0.25671 0.00573 0.26134 C 0.00586 0.26458 0.00625 0.26736 0.00651 0.2706 C 0.00651 0.27245 0.00651 0.27453 0.00638 0.27662 C 0.00625 0.27893 0.00612 0.28125 0.00599 0.28356 C 0.00599 0.28541 0.00612 0.28727 0.00625 0.28912 C 0.00625 0.29074 0.00625 0.29213 0.00625 0.29328 C 0.00625 0.29652 0.00625 0.29953 0.00625 0.30254 C 0.00625 0.30347 0.00612 0.30439 0.00612 0.30578 C 0.00625 0.3125 0.00638 0.31828 0.00651 0.32477 C 0.00664 0.33125 0.00651 0.32963 0.00703 0.3324 C 0.00703 0.33379 0.00703 0.33564 0.00716 0.33773 C 0.00716 0.33796 0.00742 0.33958 0.00742 0.34004 L 0.00716 0.34074 " pathEditMode="relative" rAng="0" ptsTypes="AAAAAAAAAAAAAAAAAAAAAAAAAAAAAAAAAAAAAA">
                                      <p:cBhvr>
                                        <p:cTn id="154" dur="6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17014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-3.54167E-6 0.00023 C -3.54167E-6 0.0044 -3.54167E-6 0.00996 -3.54167E-6 0.01482 C -0.00026 0.02246 -0.00039 0.01667 -3.54167E-6 0.02315 C -0.00026 0.025 -0.00026 0.02639 -0.00026 0.02824 C -0.00026 0.0294 -0.00039 0.02963 -0.00052 0.03102 C -0.00052 0.03241 -0.00039 0.03334 -0.00039 0.03519 C -0.00026 0.03658 -0.00026 0.03843 -0.00026 0.03982 C -0.00078 0.06898 -0.00026 0.0463 -0.00117 0.07338 C -0.00117 0.07477 -0.00117 0.07662 -0.0013 0.07824 C -0.00143 0.0831 -0.00156 0.0875 -0.00195 0.09283 C -0.00195 0.09352 -0.00208 0.09445 -0.00221 0.09537 C -0.00195 0.10278 -0.00208 0.09445 -0.00234 0.10232 C -0.00247 0.10463 -0.00247 0.1081 -0.00247 0.11111 C -0.00234 0.1169 -0.00221 0.12292 -0.00221 0.12847 C -0.00234 0.13681 -0.00273 0.1419 -0.00312 0.14861 C -0.00325 0.15209 -0.00325 0.15509 -0.00338 0.15834 C -0.00364 0.18079 -0.00312 0.17153 -0.00377 0.18148 C -0.00377 0.18496 -0.00377 0.18796 -0.00377 0.19144 C -0.0039 0.19259 -0.00403 0.19398 -0.00416 0.19584 C -0.00468 0.21366 -0.00403 0.20347 -0.00468 0.21366 C -0.00468 0.21505 -0.00481 0.21574 -0.00481 0.21736 C -0.00481 0.21921 -0.00481 0.22176 -0.00494 0.22408 C -0.00494 0.22616 -0.00507 0.22732 -0.0052 0.22963 C -0.00533 0.23334 -0.00547 0.2375 -0.0056 0.2419 C -0.00573 0.24653 -0.00573 0.25162 -0.00586 0.25602 C -0.00599 0.25949 -0.00638 0.26181 -0.00664 0.26528 C -0.00664 0.26713 -0.00664 0.26921 -0.00651 0.2713 C -0.00638 0.27361 -0.00625 0.2757 -0.00612 0.27801 C -0.00612 0.28009 -0.00625 0.28195 -0.00638 0.28334 C -0.00638 0.28496 -0.00638 0.28634 -0.00638 0.28773 C -0.00638 0.29097 -0.00638 0.29352 -0.00638 0.29676 C -0.00638 0.29746 -0.00625 0.29838 -0.00625 0.29977 C -0.00638 0.30625 -0.00651 0.31227 -0.00664 0.31875 C -0.00677 0.32477 -0.00664 0.32338 -0.00716 0.32593 C -0.00716 0.32732 -0.00716 0.32917 -0.00729 0.33125 C -0.00729 0.33148 -0.00729 0.3331 -0.00729 0.33357 L -0.00729 0.33426 " pathEditMode="relative" rAng="0" ptsTypes="AAAAAAAAAAAAAAAAAAAAAAAAAAAAAAAAAAAAAA">
                                      <p:cBhvr>
                                        <p:cTn id="156" dur="6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" y="16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/>
      <p:bldP spid="48" grpId="0" animBg="1"/>
      <p:bldP spid="45" grpId="0"/>
      <p:bldP spid="4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Manufacturing</a:t>
            </a:r>
            <a:r>
              <a:rPr lang="fr-FR" sz="4800" b="1" dirty="0" smtClean="0">
                <a:solidFill>
                  <a:srgbClr val="00153E"/>
                </a:solidFill>
              </a:rPr>
              <a:t> of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4" name="Picture 8" descr="bulk-micromegas-pr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4257" y="2084262"/>
            <a:ext cx="6049864" cy="409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8" descr="ph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6459" y="2003460"/>
            <a:ext cx="4775432" cy="357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7621371" y="6009960"/>
            <a:ext cx="40943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>
                <a:solidFill>
                  <a:srgbClr val="001848"/>
                </a:solidFill>
              </a:rPr>
              <a:t>I. Giomataris et al.,  NIM. A</a:t>
            </a:r>
            <a:r>
              <a:rPr lang="fr-FR" sz="1600" dirty="0">
                <a:solidFill>
                  <a:srgbClr val="001848"/>
                </a:solidFill>
              </a:rPr>
              <a:t> 560 (2006) 405-40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23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3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121513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Gain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-5400000">
            <a:off x="3578574" y="-821078"/>
            <a:ext cx="5349909" cy="865770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048547" y="6054519"/>
            <a:ext cx="759261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1848"/>
                </a:solidFill>
              </a:rPr>
              <a:t>David </a:t>
            </a:r>
            <a:r>
              <a:rPr lang="en-US" dirty="0" err="1" smtClean="0">
                <a:solidFill>
                  <a:srgbClr val="001848"/>
                </a:solidFill>
              </a:rPr>
              <a:t>Attié</a:t>
            </a:r>
            <a:r>
              <a:rPr lang="en-US" dirty="0" smtClean="0">
                <a:solidFill>
                  <a:srgbClr val="001848"/>
                </a:solidFill>
              </a:rPr>
              <a:t>, “Gaseous </a:t>
            </a:r>
            <a:r>
              <a:rPr lang="en-US" dirty="0">
                <a:solidFill>
                  <a:srgbClr val="001848"/>
                </a:solidFill>
              </a:rPr>
              <a:t>tracking detectors for academic and societal </a:t>
            </a:r>
            <a:r>
              <a:rPr lang="en-US" dirty="0" smtClean="0">
                <a:solidFill>
                  <a:srgbClr val="001848"/>
                </a:solidFill>
              </a:rPr>
              <a:t>applications”, Habilitation à </a:t>
            </a:r>
            <a:r>
              <a:rPr lang="en-US" dirty="0" err="1" smtClean="0">
                <a:solidFill>
                  <a:srgbClr val="001848"/>
                </a:solidFill>
              </a:rPr>
              <a:t>diriger</a:t>
            </a:r>
            <a:r>
              <a:rPr lang="en-US" dirty="0" smtClean="0">
                <a:solidFill>
                  <a:srgbClr val="001848"/>
                </a:solidFill>
              </a:rPr>
              <a:t> des </a:t>
            </a:r>
            <a:r>
              <a:rPr lang="en-US" dirty="0" err="1" smtClean="0">
                <a:solidFill>
                  <a:srgbClr val="001848"/>
                </a:solidFill>
              </a:rPr>
              <a:t>recherches</a:t>
            </a:r>
            <a:r>
              <a:rPr lang="en-US" dirty="0" smtClean="0">
                <a:solidFill>
                  <a:srgbClr val="001848"/>
                </a:solidFill>
              </a:rPr>
              <a:t>, </a:t>
            </a:r>
            <a:r>
              <a:rPr lang="en-US" dirty="0" smtClean="0">
                <a:solidFill>
                  <a:srgbClr val="001848"/>
                </a:solidFill>
              </a:rPr>
              <a:t>October </a:t>
            </a:r>
            <a:r>
              <a:rPr lang="en-US" dirty="0" smtClean="0">
                <a:solidFill>
                  <a:srgbClr val="001848"/>
                </a:solidFill>
              </a:rPr>
              <a:t>2022</a:t>
            </a:r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24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30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81260" y="0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spatial </a:t>
            </a:r>
            <a:r>
              <a:rPr lang="fr-FR" sz="4800" b="1" dirty="0" err="1" smtClean="0">
                <a:solidFill>
                  <a:srgbClr val="00153E"/>
                </a:solidFill>
              </a:rPr>
              <a:t>resolution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793" y="1610928"/>
            <a:ext cx="8943534" cy="403624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048547" y="6054519"/>
            <a:ext cx="759261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1848"/>
                </a:solidFill>
              </a:rPr>
              <a:t>David </a:t>
            </a:r>
            <a:r>
              <a:rPr lang="en-US" dirty="0" err="1" smtClean="0">
                <a:solidFill>
                  <a:srgbClr val="001848"/>
                </a:solidFill>
              </a:rPr>
              <a:t>Attié</a:t>
            </a:r>
            <a:r>
              <a:rPr lang="en-US" dirty="0" smtClean="0">
                <a:solidFill>
                  <a:srgbClr val="001848"/>
                </a:solidFill>
              </a:rPr>
              <a:t>, “Gaseous </a:t>
            </a:r>
            <a:r>
              <a:rPr lang="en-US" dirty="0">
                <a:solidFill>
                  <a:srgbClr val="001848"/>
                </a:solidFill>
              </a:rPr>
              <a:t>tracking detectors for academic and societal </a:t>
            </a:r>
            <a:r>
              <a:rPr lang="en-US" dirty="0" smtClean="0">
                <a:solidFill>
                  <a:srgbClr val="001848"/>
                </a:solidFill>
              </a:rPr>
              <a:t>applications”, Habilitation à </a:t>
            </a:r>
            <a:r>
              <a:rPr lang="en-US" dirty="0" err="1" smtClean="0">
                <a:solidFill>
                  <a:srgbClr val="001848"/>
                </a:solidFill>
              </a:rPr>
              <a:t>diriger</a:t>
            </a:r>
            <a:r>
              <a:rPr lang="en-US" dirty="0" smtClean="0">
                <a:solidFill>
                  <a:srgbClr val="001848"/>
                </a:solidFill>
              </a:rPr>
              <a:t> des </a:t>
            </a:r>
            <a:r>
              <a:rPr lang="en-US" dirty="0" err="1" smtClean="0">
                <a:solidFill>
                  <a:srgbClr val="001848"/>
                </a:solidFill>
              </a:rPr>
              <a:t>recherches</a:t>
            </a:r>
            <a:r>
              <a:rPr lang="en-US" dirty="0" smtClean="0">
                <a:solidFill>
                  <a:srgbClr val="001848"/>
                </a:solidFill>
              </a:rPr>
              <a:t>, </a:t>
            </a:r>
            <a:r>
              <a:rPr lang="en-US" dirty="0" err="1" smtClean="0">
                <a:solidFill>
                  <a:srgbClr val="001848"/>
                </a:solidFill>
              </a:rPr>
              <a:t>Octobre</a:t>
            </a:r>
            <a:r>
              <a:rPr lang="en-US" dirty="0" smtClean="0">
                <a:solidFill>
                  <a:srgbClr val="001848"/>
                </a:solidFill>
              </a:rPr>
              <a:t> 2022</a:t>
            </a:r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25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97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69320" y="0"/>
            <a:ext cx="1012268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rate </a:t>
            </a:r>
            <a:r>
              <a:rPr lang="fr-FR" sz="4800" b="1" dirty="0" err="1" smtClean="0">
                <a:solidFill>
                  <a:srgbClr val="00153E"/>
                </a:solidFill>
              </a:rPr>
              <a:t>capability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62290" y="1866934"/>
            <a:ext cx="42391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 smtClean="0">
                <a:solidFill>
                  <a:srgbClr val="001848"/>
                </a:solidFill>
              </a:rPr>
              <a:t>Current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increases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with</a:t>
            </a:r>
            <a:r>
              <a:rPr lang="fr-FR" sz="2400" dirty="0" smtClean="0">
                <a:solidFill>
                  <a:srgbClr val="001848"/>
                </a:solidFill>
              </a:rPr>
              <a:t> the flux</a:t>
            </a:r>
          </a:p>
          <a:p>
            <a:r>
              <a:rPr lang="fr-FR" sz="2400" dirty="0" smtClean="0">
                <a:solidFill>
                  <a:srgbClr val="001848"/>
                </a:solidFill>
              </a:rPr>
              <a:t>All </a:t>
            </a:r>
            <a:r>
              <a:rPr lang="fr-FR" sz="2400" dirty="0" err="1" smtClean="0">
                <a:solidFill>
                  <a:srgbClr val="001848"/>
                </a:solidFill>
              </a:rPr>
              <a:t>curves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parallel</a:t>
            </a:r>
            <a:endParaRPr lang="fr-FR" sz="2400" dirty="0" smtClean="0">
              <a:solidFill>
                <a:srgbClr val="001848"/>
              </a:solidFill>
            </a:endParaRPr>
          </a:p>
          <a:p>
            <a:r>
              <a:rPr lang="fr-FR" sz="2400" dirty="0" smtClean="0">
                <a:solidFill>
                  <a:srgbClr val="001848"/>
                </a:solidFill>
              </a:rPr>
              <a:t>Gain </a:t>
            </a:r>
            <a:r>
              <a:rPr lang="fr-FR" sz="2400" dirty="0" err="1" smtClean="0">
                <a:solidFill>
                  <a:srgbClr val="001848"/>
                </a:solidFill>
              </a:rPr>
              <a:t>independent</a:t>
            </a:r>
            <a:r>
              <a:rPr lang="fr-FR" sz="2400" dirty="0" smtClean="0">
                <a:solidFill>
                  <a:srgbClr val="001848"/>
                </a:solidFill>
              </a:rPr>
              <a:t> of the rate</a:t>
            </a:r>
          </a:p>
          <a:p>
            <a:r>
              <a:rPr lang="fr-FR" sz="2400" dirty="0" smtClean="0">
                <a:solidFill>
                  <a:srgbClr val="001848"/>
                </a:solidFill>
              </a:rPr>
              <a:t>No saturation </a:t>
            </a:r>
            <a:r>
              <a:rPr lang="fr-FR" sz="2400" dirty="0" err="1" smtClean="0">
                <a:solidFill>
                  <a:srgbClr val="001848"/>
                </a:solidFill>
              </a:rPr>
              <a:t>is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observed</a:t>
            </a:r>
            <a:endParaRPr lang="fr-FR" sz="2400" dirty="0">
              <a:solidFill>
                <a:srgbClr val="001848"/>
              </a:solidFill>
            </a:endParaRP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26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5875" y="1163751"/>
            <a:ext cx="4270684" cy="44277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9018" y="5460947"/>
            <a:ext cx="87910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1848"/>
                </a:solidFill>
              </a:rPr>
              <a:t>10 MeV protons</a:t>
            </a:r>
          </a:p>
          <a:p>
            <a:r>
              <a:rPr lang="en-US" sz="2400" dirty="0" smtClean="0">
                <a:solidFill>
                  <a:srgbClr val="001848"/>
                </a:solidFill>
              </a:rPr>
              <a:t>Particle fluxes</a:t>
            </a:r>
            <a:r>
              <a:rPr lang="en-US" sz="2400" dirty="0">
                <a:solidFill>
                  <a:srgbClr val="001848"/>
                </a:solidFill>
              </a:rPr>
              <a:t> from 4×10</a:t>
            </a:r>
            <a:r>
              <a:rPr lang="en-US" sz="2400" baseline="30000" dirty="0">
                <a:solidFill>
                  <a:srgbClr val="001848"/>
                </a:solidFill>
              </a:rPr>
              <a:t>2</a:t>
            </a:r>
            <a:r>
              <a:rPr lang="en-US" sz="2400" dirty="0">
                <a:solidFill>
                  <a:srgbClr val="001848"/>
                </a:solidFill>
              </a:rPr>
              <a:t> up to </a:t>
            </a:r>
            <a:r>
              <a:rPr lang="en-US" sz="2400" dirty="0" smtClean="0">
                <a:solidFill>
                  <a:srgbClr val="001848"/>
                </a:solidFill>
              </a:rPr>
              <a:t>2×10</a:t>
            </a:r>
            <a:r>
              <a:rPr lang="en-US" sz="2400" baseline="30000" dirty="0" smtClean="0">
                <a:solidFill>
                  <a:srgbClr val="001848"/>
                </a:solidFill>
              </a:rPr>
              <a:t>7</a:t>
            </a:r>
            <a:r>
              <a:rPr lang="en-US" sz="2400" dirty="0" smtClean="0">
                <a:solidFill>
                  <a:srgbClr val="001848"/>
                </a:solidFill>
              </a:rPr>
              <a:t>particles mm</a:t>
            </a:r>
            <a:r>
              <a:rPr lang="en-US" sz="2400" baseline="30000" dirty="0">
                <a:solidFill>
                  <a:srgbClr val="001848"/>
                </a:solidFill>
              </a:rPr>
              <a:t>−2</a:t>
            </a:r>
            <a:r>
              <a:rPr lang="en-US" sz="2400" dirty="0">
                <a:solidFill>
                  <a:srgbClr val="001848"/>
                </a:solidFill>
              </a:rPr>
              <a:t>s</a:t>
            </a:r>
            <a:r>
              <a:rPr lang="en-US" sz="2400" baseline="30000" dirty="0">
                <a:solidFill>
                  <a:srgbClr val="001848"/>
                </a:solidFill>
              </a:rPr>
              <a:t>−</a:t>
            </a:r>
            <a:r>
              <a:rPr lang="en-US" sz="2400" baseline="30000" dirty="0" smtClean="0">
                <a:solidFill>
                  <a:srgbClr val="001848"/>
                </a:solidFill>
              </a:rPr>
              <a:t>1</a:t>
            </a:r>
            <a:r>
              <a:rPr lang="en-US" sz="2400" dirty="0" smtClean="0">
                <a:solidFill>
                  <a:srgbClr val="001848"/>
                </a:solidFill>
              </a:rPr>
              <a:t> </a:t>
            </a:r>
          </a:p>
          <a:p>
            <a:r>
              <a:rPr lang="en-US" sz="2400" dirty="0" err="1" smtClean="0">
                <a:solidFill>
                  <a:srgbClr val="001848"/>
                </a:solidFill>
              </a:rPr>
              <a:t>Ar</a:t>
            </a:r>
            <a:r>
              <a:rPr lang="en-US" sz="2400" dirty="0" smtClean="0">
                <a:solidFill>
                  <a:srgbClr val="001848"/>
                </a:solidFill>
              </a:rPr>
              <a:t> </a:t>
            </a:r>
            <a:r>
              <a:rPr lang="en-US" sz="2400" dirty="0">
                <a:solidFill>
                  <a:srgbClr val="001848"/>
                </a:solidFill>
              </a:rPr>
              <a:t>+ 5% </a:t>
            </a:r>
            <a:r>
              <a:rPr lang="en-US" sz="2400" dirty="0" err="1" smtClean="0">
                <a:solidFill>
                  <a:srgbClr val="001848"/>
                </a:solidFill>
              </a:rPr>
              <a:t>isobutane</a:t>
            </a:r>
            <a:endParaRPr lang="fr-FR" sz="2400" dirty="0">
              <a:solidFill>
                <a:srgbClr val="00184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17318" y="4141051"/>
            <a:ext cx="5107424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fr-FR" sz="2400" dirty="0">
                <a:solidFill>
                  <a:srgbClr val="001848"/>
                </a:solidFill>
              </a:rPr>
              <a:t>G</a:t>
            </a:r>
            <a:r>
              <a:rPr lang="fr-FR" sz="2400" dirty="0" smtClean="0">
                <a:solidFill>
                  <a:srgbClr val="001848"/>
                </a:solidFill>
              </a:rPr>
              <a:t>. </a:t>
            </a:r>
            <a:r>
              <a:rPr lang="fr-FR" sz="2400" dirty="0" smtClean="0">
                <a:solidFill>
                  <a:srgbClr val="001848"/>
                </a:solidFill>
              </a:rPr>
              <a:t>Charpak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>
                <a:solidFill>
                  <a:srgbClr val="001848"/>
                </a:solidFill>
              </a:rPr>
              <a:t>et al. </a:t>
            </a:r>
            <a:r>
              <a:rPr lang="fr-FR" sz="2400" dirty="0" smtClean="0">
                <a:solidFill>
                  <a:srgbClr val="001848"/>
                </a:solidFill>
              </a:rPr>
              <a:t>NIMA</a:t>
            </a:r>
            <a:r>
              <a:rPr lang="fr-FR" sz="2400" dirty="0" smtClean="0">
                <a:solidFill>
                  <a:srgbClr val="001848"/>
                </a:solidFill>
              </a:rPr>
              <a:t> 1998  </a:t>
            </a:r>
            <a:r>
              <a:rPr lang="fr-FR" sz="2400" dirty="0" smtClean="0">
                <a:solidFill>
                  <a:srgbClr val="001848"/>
                </a:solidFill>
              </a:rPr>
              <a:t>412 47-60</a:t>
            </a:r>
            <a:endParaRPr lang="fr-FR" sz="2400" dirty="0">
              <a:solidFill>
                <a:srgbClr val="001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67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68155" y="1"/>
            <a:ext cx="10123845" cy="83629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Microbulk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7" name="Picture 3" descr="C:\Documents and Settings\tpapaeva\Desktop\Photos microscope\Micro Bulk\mesure juillet\mb anneau de garde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09054" y="1562519"/>
            <a:ext cx="2289885" cy="1717414"/>
          </a:xfrm>
          <a:prstGeom prst="rect">
            <a:avLst/>
          </a:prstGeom>
          <a:noFill/>
        </p:spPr>
      </p:pic>
      <p:pic>
        <p:nvPicPr>
          <p:cNvPr id="8" name="Picture 14" descr="PICT1666"/>
          <p:cNvPicPr>
            <a:picLocks noChangeAspect="1" noChangeArrowheads="1"/>
          </p:cNvPicPr>
          <p:nvPr/>
        </p:nvPicPr>
        <p:blipFill>
          <a:blip r:embed="rId3" cstate="print"/>
          <a:srcRect l="21655" t="34875" r="55125" b="36749"/>
          <a:stretch>
            <a:fillRect/>
          </a:stretch>
        </p:blipFill>
        <p:spPr bwMode="auto">
          <a:xfrm>
            <a:off x="9633576" y="3444319"/>
            <a:ext cx="2265363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10147271" y="836294"/>
            <a:ext cx="1528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1848"/>
                </a:solidFill>
              </a:rPr>
              <a:t>Pitch 100 µm, </a:t>
            </a:r>
          </a:p>
          <a:p>
            <a:r>
              <a:rPr lang="fr-FR" dirty="0" err="1" smtClean="0">
                <a:solidFill>
                  <a:srgbClr val="001848"/>
                </a:solidFill>
              </a:rPr>
              <a:t>Holes</a:t>
            </a:r>
            <a:r>
              <a:rPr lang="fr-FR" dirty="0" smtClean="0">
                <a:solidFill>
                  <a:srgbClr val="001848"/>
                </a:solidFill>
              </a:rPr>
              <a:t> 30 µm</a:t>
            </a:r>
            <a:endParaRPr lang="fr-FR" dirty="0">
              <a:solidFill>
                <a:srgbClr val="001848"/>
              </a:solidFill>
            </a:endParaRPr>
          </a:p>
        </p:txBody>
      </p:sp>
      <p:grpSp>
        <p:nvGrpSpPr>
          <p:cNvPr id="10" name="Group 110"/>
          <p:cNvGrpSpPr/>
          <p:nvPr/>
        </p:nvGrpSpPr>
        <p:grpSpPr>
          <a:xfrm>
            <a:off x="647439" y="1341605"/>
            <a:ext cx="6546735" cy="1228506"/>
            <a:chOff x="355600" y="533400"/>
            <a:chExt cx="7987080" cy="1967661"/>
          </a:xfrm>
        </p:grpSpPr>
        <p:grpSp>
          <p:nvGrpSpPr>
            <p:cNvPr id="11" name="Group 60"/>
            <p:cNvGrpSpPr>
              <a:grpSpLocks/>
            </p:cNvGrpSpPr>
            <p:nvPr/>
          </p:nvGrpSpPr>
          <p:grpSpPr bwMode="auto">
            <a:xfrm>
              <a:off x="355600" y="1676400"/>
              <a:ext cx="2235199" cy="58583"/>
              <a:chOff x="385" y="3769807"/>
              <a:chExt cx="1208" cy="58583"/>
            </a:xfrm>
          </p:grpSpPr>
          <p:sp>
            <p:nvSpPr>
              <p:cNvPr id="113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114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sp>
          <p:nvSpPr>
            <p:cNvPr id="12" name="Line 82"/>
            <p:cNvSpPr>
              <a:spLocks noChangeShapeType="1"/>
            </p:cNvSpPr>
            <p:nvPr/>
          </p:nvSpPr>
          <p:spPr bwMode="auto">
            <a:xfrm flipV="1">
              <a:off x="5943600" y="762000"/>
              <a:ext cx="914400" cy="427038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sp>
          <p:nvSpPr>
            <p:cNvPr id="13" name="Text Box 83"/>
            <p:cNvSpPr txBox="1">
              <a:spLocks noChangeArrowheads="1"/>
            </p:cNvSpPr>
            <p:nvPr/>
          </p:nvSpPr>
          <p:spPr bwMode="auto">
            <a:xfrm>
              <a:off x="7086600" y="533400"/>
              <a:ext cx="1228558" cy="739435"/>
            </a:xfrm>
            <a:prstGeom prst="rect">
              <a:avLst/>
            </a:prstGeom>
            <a:solidFill>
              <a:srgbClr val="CC3300"/>
            </a:solidFill>
            <a:ln w="9525">
              <a:solidFill>
                <a:srgbClr val="CC3300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+mj-lt"/>
                </a:rPr>
                <a:t>Micromesh</a:t>
              </a:r>
            </a:p>
            <a:p>
              <a:pPr algn="l">
                <a:defRPr/>
              </a:pPr>
              <a:r>
                <a:rPr lang="en-US" sz="1200" dirty="0" smtClean="0">
                  <a:latin typeface="+mj-lt"/>
                </a:rPr>
                <a:t>5 µm </a:t>
              </a:r>
              <a:r>
                <a:rPr lang="en-US" sz="1200" dirty="0">
                  <a:latin typeface="+mj-lt"/>
                </a:rPr>
                <a:t>copper</a:t>
              </a:r>
            </a:p>
          </p:txBody>
        </p:sp>
        <p:sp>
          <p:nvSpPr>
            <p:cNvPr id="14" name="Text Box 84"/>
            <p:cNvSpPr txBox="1">
              <a:spLocks noChangeArrowheads="1"/>
            </p:cNvSpPr>
            <p:nvPr/>
          </p:nvSpPr>
          <p:spPr bwMode="auto">
            <a:xfrm>
              <a:off x="6934200" y="1371600"/>
              <a:ext cx="1408480" cy="44366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 err="1">
                  <a:latin typeface="+mj-lt"/>
                </a:rPr>
                <a:t>Kapton</a:t>
              </a:r>
              <a:r>
                <a:rPr lang="en-US" sz="1200" dirty="0">
                  <a:latin typeface="+mj-lt"/>
                </a:rPr>
                <a:t> 50 µm</a:t>
              </a:r>
            </a:p>
          </p:txBody>
        </p:sp>
        <p:sp>
          <p:nvSpPr>
            <p:cNvPr id="15" name="Text Box 85"/>
            <p:cNvSpPr txBox="1">
              <a:spLocks noChangeArrowheads="1"/>
            </p:cNvSpPr>
            <p:nvPr/>
          </p:nvSpPr>
          <p:spPr bwMode="auto">
            <a:xfrm>
              <a:off x="6924676" y="2057400"/>
              <a:ext cx="1388924" cy="443661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200" dirty="0">
                  <a:latin typeface="+mj-lt"/>
                </a:rPr>
                <a:t>Readout pads</a:t>
              </a:r>
            </a:p>
          </p:txBody>
        </p:sp>
        <p:sp>
          <p:nvSpPr>
            <p:cNvPr id="16" name="Line 86"/>
            <p:cNvSpPr>
              <a:spLocks noChangeShapeType="1"/>
            </p:cNvSpPr>
            <p:nvPr/>
          </p:nvSpPr>
          <p:spPr bwMode="auto">
            <a:xfrm>
              <a:off x="6096000" y="1524000"/>
              <a:ext cx="720725" cy="0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atin typeface="+mj-lt"/>
              </a:endParaRPr>
            </a:p>
          </p:txBody>
        </p:sp>
        <p:sp>
          <p:nvSpPr>
            <p:cNvPr id="17" name="Line 87"/>
            <p:cNvSpPr>
              <a:spLocks noChangeShapeType="1"/>
            </p:cNvSpPr>
            <p:nvPr/>
          </p:nvSpPr>
          <p:spPr bwMode="auto">
            <a:xfrm>
              <a:off x="5867400" y="1752600"/>
              <a:ext cx="990600" cy="457200"/>
            </a:xfrm>
            <a:prstGeom prst="line">
              <a:avLst/>
            </a:prstGeom>
            <a:noFill/>
            <a:ln w="25400">
              <a:solidFill>
                <a:srgbClr val="FFCC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100">
                <a:latin typeface="+mj-lt"/>
              </a:endParaRPr>
            </a:p>
          </p:txBody>
        </p:sp>
        <p:grpSp>
          <p:nvGrpSpPr>
            <p:cNvPr id="18" name="Group 96"/>
            <p:cNvGrpSpPr>
              <a:grpSpLocks/>
            </p:cNvGrpSpPr>
            <p:nvPr/>
          </p:nvGrpSpPr>
          <p:grpSpPr bwMode="auto">
            <a:xfrm>
              <a:off x="381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104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1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2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05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1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106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19" name="Group 97"/>
            <p:cNvGrpSpPr>
              <a:grpSpLocks/>
            </p:cNvGrpSpPr>
            <p:nvPr/>
          </p:nvGrpSpPr>
          <p:grpSpPr bwMode="auto">
            <a:xfrm>
              <a:off x="1524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95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96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100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101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97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9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20" name="Group 60"/>
            <p:cNvGrpSpPr>
              <a:grpSpLocks/>
            </p:cNvGrpSpPr>
            <p:nvPr/>
          </p:nvGrpSpPr>
          <p:grpSpPr bwMode="auto">
            <a:xfrm>
              <a:off x="2641600" y="1676400"/>
              <a:ext cx="2235199" cy="58583"/>
              <a:chOff x="385" y="3769807"/>
              <a:chExt cx="1208" cy="58583"/>
            </a:xfrm>
          </p:grpSpPr>
          <p:sp>
            <p:nvSpPr>
              <p:cNvPr id="93" name="Rectangle 61"/>
              <p:cNvSpPr>
                <a:spLocks noChangeArrowheads="1"/>
              </p:cNvSpPr>
              <p:nvPr/>
            </p:nvSpPr>
            <p:spPr bwMode="auto">
              <a:xfrm>
                <a:off x="385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  <p:sp>
            <p:nvSpPr>
              <p:cNvPr id="94" name="Rectangle 62"/>
              <p:cNvSpPr>
                <a:spLocks noChangeArrowheads="1"/>
              </p:cNvSpPr>
              <p:nvPr/>
            </p:nvSpPr>
            <p:spPr bwMode="auto">
              <a:xfrm>
                <a:off x="1003" y="3769807"/>
                <a:ext cx="590" cy="58583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1100" dirty="0">
                  <a:latin typeface="+mj-lt"/>
                </a:endParaRPr>
              </a:p>
            </p:txBody>
          </p:sp>
        </p:grpSp>
        <p:grpSp>
          <p:nvGrpSpPr>
            <p:cNvPr id="21" name="Group 110"/>
            <p:cNvGrpSpPr>
              <a:grpSpLocks/>
            </p:cNvGrpSpPr>
            <p:nvPr/>
          </p:nvGrpSpPr>
          <p:grpSpPr bwMode="auto">
            <a:xfrm>
              <a:off x="2667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84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9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2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5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9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86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7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8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grpSp>
          <p:nvGrpSpPr>
            <p:cNvPr id="22" name="Group 120"/>
            <p:cNvGrpSpPr>
              <a:grpSpLocks/>
            </p:cNvGrpSpPr>
            <p:nvPr/>
          </p:nvGrpSpPr>
          <p:grpSpPr bwMode="auto">
            <a:xfrm>
              <a:off x="3810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75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2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3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76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80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81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77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78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9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  <p:sp>
          <p:nvSpPr>
            <p:cNvPr id="23" name="Rectangle 61"/>
            <p:cNvSpPr>
              <a:spLocks noChangeArrowheads="1"/>
            </p:cNvSpPr>
            <p:nvPr/>
          </p:nvSpPr>
          <p:spPr bwMode="auto">
            <a:xfrm>
              <a:off x="4927601" y="1676400"/>
              <a:ext cx="1092200" cy="58583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1100" dirty="0">
                <a:latin typeface="+mj-lt"/>
              </a:endParaRPr>
            </a:p>
          </p:txBody>
        </p:sp>
        <p:grpSp>
          <p:nvGrpSpPr>
            <p:cNvPr id="24" name="Group 133"/>
            <p:cNvGrpSpPr>
              <a:grpSpLocks/>
            </p:cNvGrpSpPr>
            <p:nvPr/>
          </p:nvGrpSpPr>
          <p:grpSpPr bwMode="auto">
            <a:xfrm>
              <a:off x="4953000" y="1270000"/>
              <a:ext cx="1066800" cy="406400"/>
              <a:chOff x="381000" y="1270317"/>
              <a:chExt cx="1066800" cy="406083"/>
            </a:xfrm>
          </p:grpSpPr>
          <p:grpSp>
            <p:nvGrpSpPr>
              <p:cNvPr id="66" name="Group 89"/>
              <p:cNvGrpSpPr>
                <a:grpSpLocks/>
              </p:cNvGrpSpPr>
              <p:nvPr/>
            </p:nvGrpSpPr>
            <p:grpSpPr bwMode="auto">
              <a:xfrm>
                <a:off x="381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73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4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7" name="Group 90"/>
              <p:cNvGrpSpPr>
                <a:grpSpLocks/>
              </p:cNvGrpSpPr>
              <p:nvPr/>
            </p:nvGrpSpPr>
            <p:grpSpPr bwMode="auto">
              <a:xfrm>
                <a:off x="762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71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2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  <p:grpSp>
            <p:nvGrpSpPr>
              <p:cNvPr id="68" name="Group 93"/>
              <p:cNvGrpSpPr>
                <a:grpSpLocks/>
              </p:cNvGrpSpPr>
              <p:nvPr/>
            </p:nvGrpSpPr>
            <p:grpSpPr bwMode="auto">
              <a:xfrm>
                <a:off x="1143000" y="1270317"/>
                <a:ext cx="304800" cy="406083"/>
                <a:chOff x="304800" y="1278256"/>
                <a:chExt cx="304800" cy="406083"/>
              </a:xfrm>
            </p:grpSpPr>
            <p:sp>
              <p:nvSpPr>
                <p:cNvPr id="69" name="Rectangle 13"/>
                <p:cNvSpPr>
                  <a:spLocks noChangeArrowheads="1"/>
                </p:cNvSpPr>
                <p:nvPr/>
              </p:nvSpPr>
              <p:spPr bwMode="auto">
                <a:xfrm>
                  <a:off x="385763" y="1324258"/>
                  <a:ext cx="142875" cy="360081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  <p:sp>
              <p:nvSpPr>
                <p:cNvPr id="70" name="Rectangle 21"/>
                <p:cNvSpPr>
                  <a:spLocks noChangeArrowheads="1"/>
                </p:cNvSpPr>
                <p:nvPr/>
              </p:nvSpPr>
              <p:spPr bwMode="auto">
                <a:xfrm>
                  <a:off x="304800" y="1278256"/>
                  <a:ext cx="304800" cy="46002"/>
                </a:xfrm>
                <a:prstGeom prst="rect">
                  <a:avLst/>
                </a:prstGeom>
                <a:solidFill>
                  <a:srgbClr val="FF66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 dirty="0">
                    <a:latin typeface="+mj-lt"/>
                  </a:endParaRPr>
                </a:p>
              </p:txBody>
            </p:sp>
          </p:grpSp>
        </p:grpSp>
      </p:grpSp>
      <p:sp>
        <p:nvSpPr>
          <p:cNvPr id="2" name="Rectangle 1"/>
          <p:cNvSpPr/>
          <p:nvPr/>
        </p:nvSpPr>
        <p:spPr>
          <a:xfrm>
            <a:off x="842034" y="2509710"/>
            <a:ext cx="424064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1848"/>
                </a:solidFill>
              </a:rPr>
              <a:t>S. Andriamonje et al. JINST </a:t>
            </a:r>
            <a:r>
              <a:rPr lang="fr-FR" dirty="0" smtClean="0">
                <a:solidFill>
                  <a:srgbClr val="001848"/>
                </a:solidFill>
              </a:rPr>
              <a:t>2010 </a:t>
            </a:r>
            <a:r>
              <a:rPr lang="fr-FR" dirty="0">
                <a:solidFill>
                  <a:srgbClr val="001848"/>
                </a:solidFill>
              </a:rPr>
              <a:t>5 </a:t>
            </a:r>
            <a:r>
              <a:rPr lang="fr-FR" dirty="0" smtClean="0">
                <a:solidFill>
                  <a:srgbClr val="001848"/>
                </a:solidFill>
              </a:rPr>
              <a:t>P02001</a:t>
            </a:r>
            <a:endParaRPr lang="fr-FR" dirty="0">
              <a:solidFill>
                <a:srgbClr val="001848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669" y="3160901"/>
            <a:ext cx="4359303" cy="3051512"/>
          </a:xfrm>
          <a:prstGeom prst="rect">
            <a:avLst/>
          </a:prstGeom>
        </p:spPr>
      </p:pic>
      <p:pic>
        <p:nvPicPr>
          <p:cNvPr id="115" name="Image 1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3477" y="3306045"/>
            <a:ext cx="5365602" cy="2906368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27</a:t>
            </a:fld>
            <a:endParaRPr lang="fr-FR"/>
          </a:p>
        </p:txBody>
      </p:sp>
      <p:pic>
        <p:nvPicPr>
          <p:cNvPr id="116" name="Image 1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332" y="-4271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104049" y="0"/>
            <a:ext cx="10087951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Resistive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249810" y="1073998"/>
            <a:ext cx="7002695" cy="22048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1848"/>
                </a:solidFill>
                <a:cs typeface="Arial" pitchFamily="34" charset="0"/>
              </a:rPr>
              <a:t>Resistive coating:</a:t>
            </a:r>
            <a:endParaRPr lang="en-US" sz="2400" baseline="30000" dirty="0">
              <a:solidFill>
                <a:srgbClr val="001848"/>
              </a:solidFill>
              <a:cs typeface="Arial" pitchFamily="34" charset="0"/>
            </a:endParaRP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1848"/>
                </a:solidFill>
                <a:cs typeface="Arial" pitchFamily="34" charset="0"/>
              </a:rPr>
              <a:t>Charge dispersion</a:t>
            </a:r>
          </a:p>
          <a:p>
            <a:pPr marL="800100" lvl="1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sz="2400" dirty="0" smtClean="0">
                <a:solidFill>
                  <a:srgbClr val="001848"/>
                </a:solidFill>
                <a:cs typeface="Arial" pitchFamily="34" charset="0"/>
              </a:rPr>
              <a:t>Spark protection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983" y="2173911"/>
            <a:ext cx="7328376" cy="40184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15000" y="6105024"/>
            <a:ext cx="4692315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1848"/>
                </a:solidFill>
              </a:rPr>
              <a:t>David </a:t>
            </a:r>
            <a:r>
              <a:rPr lang="en-US" sz="2400" dirty="0" err="1" smtClean="0">
                <a:solidFill>
                  <a:srgbClr val="001848"/>
                </a:solidFill>
              </a:rPr>
              <a:t>Attié</a:t>
            </a:r>
            <a:r>
              <a:rPr lang="en-US" sz="2400" dirty="0" smtClean="0">
                <a:solidFill>
                  <a:srgbClr val="001848"/>
                </a:solidFill>
              </a:rPr>
              <a:t>, HDR, October 2022</a:t>
            </a:r>
            <a:endParaRPr lang="fr-FR" sz="2400" dirty="0">
              <a:solidFill>
                <a:srgbClr val="001848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28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49517" y="1177782"/>
            <a:ext cx="608484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001848"/>
                </a:solidFill>
              </a:rPr>
              <a:t>A. </a:t>
            </a:r>
            <a:r>
              <a:rPr lang="fr-FR" sz="2400" dirty="0" err="1" smtClean="0">
                <a:solidFill>
                  <a:srgbClr val="001848"/>
                </a:solidFill>
              </a:rPr>
              <a:t>Bellerive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>
                <a:solidFill>
                  <a:srgbClr val="001848"/>
                </a:solidFill>
              </a:rPr>
              <a:t>et </a:t>
            </a:r>
            <a:r>
              <a:rPr lang="fr-FR" sz="2400" dirty="0" smtClean="0">
                <a:solidFill>
                  <a:srgbClr val="001848"/>
                </a:solidFill>
              </a:rPr>
              <a:t>al., </a:t>
            </a:r>
            <a:r>
              <a:rPr lang="fr-FR" sz="2400" dirty="0" err="1">
                <a:solidFill>
                  <a:srgbClr val="001848"/>
                </a:solidFill>
              </a:rPr>
              <a:t>eConf</a:t>
            </a:r>
            <a:r>
              <a:rPr lang="fr-FR" sz="2400" dirty="0">
                <a:solidFill>
                  <a:srgbClr val="001848"/>
                </a:solidFill>
              </a:rPr>
              <a:t> C050318 (2005) 0829</a:t>
            </a:r>
          </a:p>
        </p:txBody>
      </p:sp>
    </p:spTree>
    <p:extLst>
      <p:ext uri="{BB962C8B-B14F-4D97-AF65-F5344CB8AC3E}">
        <p14:creationId xmlns:p14="http://schemas.microsoft.com/office/powerpoint/2010/main" val="5587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104049" y="0"/>
            <a:ext cx="10087951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Resistive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strips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8" name="Image 3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89" b="3027"/>
          <a:stretch/>
        </p:blipFill>
        <p:spPr>
          <a:xfrm>
            <a:off x="938990" y="2767570"/>
            <a:ext cx="10158412" cy="309489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48927" y="6171684"/>
            <a:ext cx="530980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1848"/>
                </a:solidFill>
              </a:rPr>
              <a:t>T. </a:t>
            </a:r>
            <a:r>
              <a:rPr lang="en-US" dirty="0" err="1" smtClean="0">
                <a:solidFill>
                  <a:srgbClr val="001848"/>
                </a:solidFill>
              </a:rPr>
              <a:t>Alexopoulos</a:t>
            </a:r>
            <a:r>
              <a:rPr lang="en-US" dirty="0" smtClean="0">
                <a:solidFill>
                  <a:srgbClr val="001848"/>
                </a:solidFill>
              </a:rPr>
              <a:t> et al.,  NIM 1 640 (2011) 110-118</a:t>
            </a:r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29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2331" y="781949"/>
            <a:ext cx="654367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980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70487" y="0"/>
            <a:ext cx="10121513" cy="1163751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fr-FR" sz="4800" b="1" dirty="0" err="1" smtClean="0">
                <a:solidFill>
                  <a:srgbClr val="00153E"/>
                </a:solidFill>
              </a:rPr>
              <a:t>Birth</a:t>
            </a:r>
            <a:r>
              <a:rPr lang="fr-FR" sz="4800" b="1" dirty="0" smtClean="0">
                <a:solidFill>
                  <a:srgbClr val="00153E"/>
                </a:solidFill>
              </a:rPr>
              <a:t> of Micro Pattern </a:t>
            </a:r>
            <a:r>
              <a:rPr lang="fr-FR" sz="4800" b="1" dirty="0" err="1" smtClean="0">
                <a:solidFill>
                  <a:srgbClr val="00153E"/>
                </a:solidFill>
              </a:rPr>
              <a:t>Gaseous</a:t>
            </a:r>
            <a:r>
              <a:rPr lang="fr-FR" sz="4800" b="1" dirty="0" smtClean="0">
                <a:solidFill>
                  <a:srgbClr val="00153E"/>
                </a:solidFill>
              </a:rPr>
              <a:t> Detectors</a:t>
            </a:r>
          </a:p>
          <a:p>
            <a:pPr algn="l"/>
            <a:endParaRPr lang="fr-FR" sz="4000" b="1" dirty="0">
              <a:solidFill>
                <a:srgbClr val="FF0000"/>
              </a:solidFill>
            </a:endParaRPr>
          </a:p>
          <a:p>
            <a:pPr algn="l"/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374831" y="2198374"/>
            <a:ext cx="11724420" cy="3908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>
                <a:solidFill>
                  <a:srgbClr val="00153E"/>
                </a:solidFill>
              </a:rPr>
              <a:t>In the 90’s advances in microelectronics and photolithographic technology on flexible and standard PCB </a:t>
            </a:r>
            <a:r>
              <a:rPr lang="en-US" sz="2800" b="1" dirty="0" smtClean="0">
                <a:solidFill>
                  <a:srgbClr val="00153E"/>
                </a:solidFill>
              </a:rPr>
              <a:t>substrates favored </a:t>
            </a:r>
            <a:r>
              <a:rPr lang="en-US" sz="2800" b="1" dirty="0">
                <a:solidFill>
                  <a:srgbClr val="00153E"/>
                </a:solidFill>
              </a:rPr>
              <a:t>the </a:t>
            </a:r>
            <a:r>
              <a:rPr lang="en-US" sz="2800" b="1" dirty="0" smtClean="0">
                <a:solidFill>
                  <a:srgbClr val="00153E"/>
                </a:solidFill>
              </a:rPr>
              <a:t>invention</a:t>
            </a:r>
          </a:p>
          <a:p>
            <a:pPr algn="l"/>
            <a:endParaRPr lang="en-US" sz="2800" b="1" dirty="0">
              <a:solidFill>
                <a:srgbClr val="00153E"/>
              </a:solidFill>
            </a:endParaRPr>
          </a:p>
          <a:p>
            <a:pPr algn="l"/>
            <a:r>
              <a:rPr lang="en-US" sz="2800" b="1" dirty="0">
                <a:solidFill>
                  <a:srgbClr val="00153E"/>
                </a:solidFill>
              </a:rPr>
              <a:t>Pitch size of a few hundred microns, an order of magnitude improvement in granularity over wire </a:t>
            </a:r>
            <a:r>
              <a:rPr lang="en-US" sz="2800" b="1" dirty="0" smtClean="0">
                <a:solidFill>
                  <a:srgbClr val="00153E"/>
                </a:solidFill>
              </a:rPr>
              <a:t>chambers</a:t>
            </a:r>
            <a:endParaRPr lang="en-US" sz="2800" b="1" dirty="0">
              <a:solidFill>
                <a:srgbClr val="00153E"/>
              </a:solidFill>
            </a:endParaRPr>
          </a:p>
          <a:p>
            <a:pPr algn="l"/>
            <a:endParaRPr lang="en-US" sz="2800" b="1" dirty="0">
              <a:solidFill>
                <a:srgbClr val="00153E"/>
              </a:solidFill>
            </a:endParaRPr>
          </a:p>
          <a:p>
            <a:pPr algn="l"/>
            <a:r>
              <a:rPr lang="en-US" sz="2800" b="1" dirty="0" smtClean="0">
                <a:solidFill>
                  <a:srgbClr val="00153E"/>
                </a:solidFill>
              </a:rPr>
              <a:t>First Micro Pattern Gaseous Detector (MPGD):  Micro-strip Gas Counter (MSGC) </a:t>
            </a:r>
            <a:r>
              <a:rPr lang="en-US" sz="2800" b="1" dirty="0" err="1" smtClean="0">
                <a:solidFill>
                  <a:srgbClr val="00153E"/>
                </a:solidFill>
              </a:rPr>
              <a:t>Oed</a:t>
            </a:r>
            <a:r>
              <a:rPr lang="en-US" sz="2800" b="1" dirty="0" smtClean="0">
                <a:solidFill>
                  <a:srgbClr val="00153E"/>
                </a:solidFill>
              </a:rPr>
              <a:t>, </a:t>
            </a:r>
            <a:r>
              <a:rPr lang="en-US" sz="2800" b="1" dirty="0" smtClean="0">
                <a:solidFill>
                  <a:srgbClr val="00153E"/>
                </a:solidFill>
              </a:rPr>
              <a:t>1988</a:t>
            </a:r>
            <a:endParaRPr lang="en-US" sz="2800" b="1" dirty="0">
              <a:solidFill>
                <a:srgbClr val="00153E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8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104049" y="0"/>
            <a:ext cx="10087951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Resistive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30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913" y="1397720"/>
            <a:ext cx="9149030" cy="479353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9400177" y="1079499"/>
            <a:ext cx="2539478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/>
              <a:t>R. De </a:t>
            </a:r>
            <a:r>
              <a:rPr lang="fr-FR" dirty="0" smtClean="0"/>
              <a:t>Oliveira</a:t>
            </a:r>
            <a:endParaRPr lang="fr-FR" dirty="0" smtClean="0">
              <a:hlinkClick r:id="rId4"/>
            </a:endParaRPr>
          </a:p>
          <a:p>
            <a:r>
              <a:rPr lang="fr-FR" dirty="0" smtClean="0">
                <a:hlinkClick r:id="rId4"/>
              </a:rPr>
              <a:t>RD51 </a:t>
            </a:r>
            <a:r>
              <a:rPr lang="fr-FR" dirty="0" smtClean="0">
                <a:hlinkClick r:id="rId4"/>
              </a:rPr>
              <a:t>MPGD </a:t>
            </a:r>
            <a:r>
              <a:rPr lang="fr-FR" dirty="0" err="1" smtClean="0">
                <a:hlinkClick r:id="rId4"/>
              </a:rPr>
              <a:t>School</a:t>
            </a:r>
            <a:r>
              <a:rPr lang="fr-FR" dirty="0" smtClean="0">
                <a:hlinkClick r:id="rId4"/>
              </a:rPr>
              <a:t> </a:t>
            </a:r>
            <a:r>
              <a:rPr lang="fr-FR" dirty="0" smtClean="0">
                <a:hlinkClick r:id="rId4"/>
              </a:rPr>
              <a:t>2023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482314" y="6077247"/>
            <a:ext cx="449988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dirty="0" smtClean="0"/>
              <a:t>M. </a:t>
            </a:r>
            <a:r>
              <a:rPr lang="fr-FR" sz="2400" dirty="0" err="1" smtClean="0"/>
              <a:t>Alviggi</a:t>
            </a:r>
            <a:r>
              <a:rPr lang="fr-FR" sz="2400" dirty="0" smtClean="0"/>
              <a:t> et al., e-print:2411.1702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7495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ous-titre 2"/>
          <p:cNvSpPr txBox="1">
            <a:spLocks/>
          </p:cNvSpPr>
          <p:nvPr/>
        </p:nvSpPr>
        <p:spPr>
          <a:xfrm>
            <a:off x="2028788" y="-228599"/>
            <a:ext cx="10163212" cy="142435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Thermal </a:t>
            </a:r>
            <a:r>
              <a:rPr lang="fr-FR" sz="4800" b="1" dirty="0" err="1" smtClean="0">
                <a:solidFill>
                  <a:srgbClr val="00153E"/>
                </a:solidFill>
              </a:rPr>
              <a:t>Bonded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1600" b="1" dirty="0" smtClean="0">
              <a:solidFill>
                <a:srgbClr val="FF000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31</a:t>
            </a:fld>
            <a:endParaRPr lang="fr-FR"/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362769" y="5871971"/>
            <a:ext cx="543687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da-DK" sz="2400" dirty="0"/>
              <a:t>J. Feng et al 2021 NIM A 989 (2021) 16958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154"/>
            <a:ext cx="7843413" cy="4211418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7990129" y="2749033"/>
            <a:ext cx="39841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fr-FR" sz="1600" dirty="0" smtClean="0"/>
              <a:t>Stretching  of the </a:t>
            </a:r>
            <a:r>
              <a:rPr lang="fr-FR" sz="1600" dirty="0" err="1" smtClean="0"/>
              <a:t>mesh</a:t>
            </a:r>
            <a:endParaRPr lang="fr-FR" sz="1600" dirty="0" smtClean="0"/>
          </a:p>
          <a:p>
            <a:pPr marL="342900" indent="-342900">
              <a:buAutoNum type="alphaLcParenBoth"/>
            </a:pPr>
            <a:r>
              <a:rPr lang="fr-FR" sz="1600" dirty="0" err="1" smtClean="0"/>
              <a:t>Pre</a:t>
            </a:r>
            <a:r>
              <a:rPr lang="fr-FR" sz="1600" dirty="0" smtClean="0"/>
              <a:t>-setting the </a:t>
            </a:r>
            <a:r>
              <a:rPr lang="fr-FR" sz="1600" dirty="0" err="1" smtClean="0"/>
              <a:t>spacers</a:t>
            </a:r>
            <a:r>
              <a:rPr lang="fr-FR" sz="1600" dirty="0" smtClean="0"/>
              <a:t> on the anode</a:t>
            </a:r>
            <a:endParaRPr lang="fr-FR" sz="1600" dirty="0"/>
          </a:p>
          <a:p>
            <a:pPr marL="342900" indent="-342900">
              <a:buAutoNum type="alphaLcParenBoth"/>
            </a:pPr>
            <a:r>
              <a:rPr lang="fr-FR" sz="1600" dirty="0" smtClean="0"/>
              <a:t>Setting the </a:t>
            </a:r>
            <a:r>
              <a:rPr lang="fr-FR" sz="1600" dirty="0" err="1" smtClean="0"/>
              <a:t>borders</a:t>
            </a:r>
            <a:r>
              <a:rPr lang="fr-FR" sz="1600" dirty="0" smtClean="0"/>
              <a:t> for the </a:t>
            </a:r>
            <a:r>
              <a:rPr lang="fr-FR" sz="1600" dirty="0" err="1" smtClean="0"/>
              <a:t>mesh</a:t>
            </a:r>
            <a:r>
              <a:rPr lang="fr-FR" sz="1600" dirty="0" smtClean="0"/>
              <a:t> fixation</a:t>
            </a:r>
          </a:p>
          <a:p>
            <a:pPr marL="342900" indent="-342900">
              <a:buAutoNum type="alphaLcParenBoth"/>
            </a:pPr>
            <a:r>
              <a:rPr lang="fr-FR" sz="1600" dirty="0" err="1" smtClean="0"/>
              <a:t>Stacking</a:t>
            </a:r>
            <a:r>
              <a:rPr lang="fr-FR" sz="1600" dirty="0" smtClean="0"/>
              <a:t> the </a:t>
            </a:r>
            <a:r>
              <a:rPr lang="fr-FR" sz="1600" dirty="0" err="1" smtClean="0"/>
              <a:t>mesh</a:t>
            </a:r>
            <a:r>
              <a:rPr lang="fr-FR" sz="1600" dirty="0" smtClean="0"/>
              <a:t> </a:t>
            </a:r>
          </a:p>
          <a:p>
            <a:pPr marL="342900" indent="-342900">
              <a:buAutoNum type="alphaLcParenBoth"/>
            </a:pPr>
            <a:r>
              <a:rPr lang="fr-FR" sz="1600" dirty="0" smtClean="0"/>
              <a:t>Thermal </a:t>
            </a:r>
            <a:r>
              <a:rPr lang="fr-FR" sz="1600" dirty="0" err="1" smtClean="0"/>
              <a:t>bonding</a:t>
            </a:r>
            <a:r>
              <a:rPr lang="fr-FR" sz="1600" dirty="0" smtClean="0"/>
              <a:t> </a:t>
            </a:r>
            <a:r>
              <a:rPr lang="fr-FR" sz="1600" dirty="0" err="1" smtClean="0"/>
              <a:t>using</a:t>
            </a:r>
            <a:r>
              <a:rPr lang="fr-FR" sz="1600" dirty="0" smtClean="0"/>
              <a:t> a hot roller</a:t>
            </a:r>
          </a:p>
          <a:p>
            <a:pPr marL="342900" indent="-342900">
              <a:buAutoNum type="alphaLcParenBoth"/>
            </a:pPr>
            <a:r>
              <a:rPr lang="fr-FR" sz="1600" dirty="0" smtClean="0"/>
              <a:t>Complete </a:t>
            </a:r>
            <a:r>
              <a:rPr lang="fr-FR" sz="1600" dirty="0" err="1" smtClean="0"/>
              <a:t>view</a:t>
            </a:r>
            <a:r>
              <a:rPr lang="fr-FR" sz="1600" dirty="0" smtClean="0"/>
              <a:t> </a:t>
            </a:r>
            <a:r>
              <a:rPr lang="fr-FR" sz="1600" dirty="0" err="1" smtClean="0"/>
              <a:t>after</a:t>
            </a:r>
            <a:r>
              <a:rPr lang="fr-FR" sz="1600" dirty="0" smtClean="0"/>
              <a:t> full </a:t>
            </a:r>
            <a:r>
              <a:rPr lang="fr-FR" sz="1600" dirty="0" err="1" smtClean="0"/>
              <a:t>assembly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8711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ous-titre 2"/>
          <p:cNvSpPr txBox="1">
            <a:spLocks/>
          </p:cNvSpPr>
          <p:nvPr/>
        </p:nvSpPr>
        <p:spPr>
          <a:xfrm>
            <a:off x="2028788" y="-228599"/>
            <a:ext cx="10163212" cy="142435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Thermal </a:t>
            </a:r>
            <a:r>
              <a:rPr lang="fr-FR" sz="4800" b="1" dirty="0" err="1" smtClean="0">
                <a:solidFill>
                  <a:srgbClr val="00153E"/>
                </a:solidFill>
              </a:rPr>
              <a:t>Bonded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1600" b="1" dirty="0" smtClean="0">
              <a:solidFill>
                <a:srgbClr val="FF000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32</a:t>
            </a:fld>
            <a:endParaRPr lang="fr-FR"/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699727" y="872589"/>
            <a:ext cx="4114011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fr-FR" dirty="0"/>
              <a:t>G. Liang et al 2011 </a:t>
            </a:r>
            <a:r>
              <a:rPr lang="fr-FR" dirty="0" err="1"/>
              <a:t>Chinese</a:t>
            </a:r>
            <a:r>
              <a:rPr lang="fr-FR" dirty="0"/>
              <a:t> Phys. C 35 </a:t>
            </a:r>
            <a:r>
              <a:rPr lang="fr-FR" dirty="0" smtClean="0"/>
              <a:t>163</a:t>
            </a:r>
            <a:endParaRPr lang="da-DK" dirty="0" smtClean="0"/>
          </a:p>
          <a:p>
            <a:r>
              <a:rPr lang="da-DK" dirty="0" smtClean="0"/>
              <a:t>Z. Zhang et al 2014 JINST 9 C10028</a:t>
            </a:r>
            <a:endParaRPr lang="da-DK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743" y="1195755"/>
            <a:ext cx="4784118" cy="138158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45020" y="2985065"/>
            <a:ext cx="8976827" cy="312775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87980" y="6394174"/>
            <a:ext cx="414382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da-DK" dirty="0"/>
              <a:t>J. Feng et al 2021 NIM A 989 (2021) 16958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3376" y="2835638"/>
            <a:ext cx="4076700" cy="296350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1425" y="1668347"/>
            <a:ext cx="2736935" cy="132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à coins arrondis 8"/>
          <p:cNvSpPr/>
          <p:nvPr/>
        </p:nvSpPr>
        <p:spPr>
          <a:xfrm>
            <a:off x="2059304" y="2085498"/>
            <a:ext cx="1649730" cy="897732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TWO  </a:t>
            </a:r>
            <a:r>
              <a:rPr lang="fr-FR" sz="1400" dirty="0" err="1" smtClean="0">
                <a:solidFill>
                  <a:schemeClr val="tx1"/>
                </a:solidFill>
              </a:rPr>
              <a:t>mechanical</a:t>
            </a:r>
            <a:r>
              <a:rPr lang="fr-FR" sz="1400" dirty="0" smtClean="0">
                <a:solidFill>
                  <a:schemeClr val="tx1"/>
                </a:solidFill>
              </a:rPr>
              <a:t>  </a:t>
            </a:r>
            <a:r>
              <a:rPr lang="fr-FR" sz="1400" dirty="0" err="1" smtClean="0">
                <a:solidFill>
                  <a:schemeClr val="tx1"/>
                </a:solidFill>
              </a:rPr>
              <a:t>entities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90550" y="2051392"/>
            <a:ext cx="1143000" cy="9906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Mesh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Readout</a:t>
            </a:r>
            <a:r>
              <a:rPr lang="fr-FR" sz="1400" dirty="0" smtClean="0">
                <a:solidFill>
                  <a:schemeClr val="tx1"/>
                </a:solidFill>
              </a:rPr>
              <a:t> plane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985260" y="2085498"/>
            <a:ext cx="7368540" cy="910444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INTEGRATED: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ONE  single </a:t>
            </a:r>
            <a:r>
              <a:rPr lang="fr-FR" sz="1400" dirty="0" err="1" smtClean="0">
                <a:solidFill>
                  <a:schemeClr val="tx1"/>
                </a:solidFill>
              </a:rPr>
              <a:t>entity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590550" y="3105864"/>
            <a:ext cx="1134000" cy="9906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Type of </a:t>
            </a:r>
            <a:r>
              <a:rPr lang="fr-FR" sz="1400" dirty="0" err="1" smtClean="0">
                <a:solidFill>
                  <a:schemeClr val="tx1"/>
                </a:solidFill>
              </a:rPr>
              <a:t>mesh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973830" y="3105864"/>
            <a:ext cx="1733550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30 µm </a:t>
            </a: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Stainless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steel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5960744" y="3105864"/>
            <a:ext cx="1617417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1 µm 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Aluminium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7726680" y="3105864"/>
            <a:ext cx="1733550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5 µm </a:t>
            </a: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Copper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2040255" y="3105864"/>
            <a:ext cx="1626870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Any</a:t>
            </a:r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type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607694" y="4194810"/>
            <a:ext cx="1219200" cy="9906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Advantages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2059304" y="4183380"/>
            <a:ext cx="1577343" cy="15240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Demontability</a:t>
            </a:r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Large Surface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3985260" y="4149090"/>
            <a:ext cx="1626870" cy="155829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Robust</a:t>
            </a:r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Industrial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manufacturing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process</a:t>
            </a:r>
            <a:r>
              <a:rPr lang="fr-FR" sz="1400" dirty="0" smtClean="0">
                <a:solidFill>
                  <a:schemeClr val="tx1"/>
                </a:solidFill>
              </a:rPr>
              <a:t> (PCB)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7783830" y="4183380"/>
            <a:ext cx="1676400" cy="15240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Intrinsically</a:t>
            </a:r>
            <a:r>
              <a:rPr lang="fr-FR" sz="1400" dirty="0" smtClean="0">
                <a:solidFill>
                  <a:schemeClr val="tx1"/>
                </a:solidFill>
              </a:rPr>
              <a:t> Flexible</a:t>
            </a: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Low</a:t>
            </a:r>
            <a:r>
              <a:rPr lang="fr-FR" sz="1400" dirty="0" smtClean="0">
                <a:solidFill>
                  <a:schemeClr val="tx1"/>
                </a:solidFill>
              </a:rPr>
              <a:t> mass</a:t>
            </a: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Radiopure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5960743" y="4149090"/>
            <a:ext cx="1617417" cy="155829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Excellent </a:t>
            </a:r>
            <a:r>
              <a:rPr lang="fr-FR" sz="1400" dirty="0" err="1" smtClean="0">
                <a:solidFill>
                  <a:schemeClr val="tx1"/>
                </a:solidFill>
              </a:rPr>
              <a:t>energy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resolution</a:t>
            </a:r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endParaRPr lang="fr-FR" sz="1400" dirty="0" smtClean="0">
              <a:solidFill>
                <a:schemeClr val="tx1"/>
              </a:solidFill>
            </a:endParaRPr>
          </a:p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Single </a:t>
            </a:r>
            <a:r>
              <a:rPr lang="fr-FR" sz="1400" dirty="0" err="1" smtClean="0">
                <a:solidFill>
                  <a:schemeClr val="tx1"/>
                </a:solidFill>
              </a:rPr>
              <a:t>electron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efficiency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22" name="Picture 3" descr="ingrid on medipix9"/>
          <p:cNvPicPr>
            <a:picLocks noChangeAspect="1" noChangeArrowheads="1"/>
          </p:cNvPicPr>
          <p:nvPr/>
        </p:nvPicPr>
        <p:blipFill>
          <a:blip r:embed="rId3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8819" y="5838772"/>
            <a:ext cx="1352550" cy="1014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" descr="MM1_001_onstiff_side150dpi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3827" y="5788237"/>
            <a:ext cx="1131570" cy="1064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 descr="D:\Micromegas\CAST\Sunrise2013\Photos\20131115_SRC1_Lab\IMG_01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45780" y="5817302"/>
            <a:ext cx="1112520" cy="1040698"/>
          </a:xfrm>
          <a:prstGeom prst="rect">
            <a:avLst/>
          </a:prstGeom>
          <a:noFill/>
        </p:spPr>
      </p:pic>
      <p:pic>
        <p:nvPicPr>
          <p:cNvPr id="25" name="Picture 31" descr="MICROM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765" y="5793866"/>
            <a:ext cx="1310640" cy="1064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Sous-titre 2"/>
          <p:cNvSpPr txBox="1">
            <a:spLocks/>
          </p:cNvSpPr>
          <p:nvPr/>
        </p:nvSpPr>
        <p:spPr>
          <a:xfrm>
            <a:off x="2028788" y="-228599"/>
            <a:ext cx="10227707" cy="142435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6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family</a:t>
            </a:r>
            <a:endParaRPr lang="fr-FR" sz="4000" b="1" dirty="0" smtClean="0">
              <a:solidFill>
                <a:srgbClr val="00153E"/>
              </a:solidFill>
            </a:endParaRPr>
          </a:p>
          <a:p>
            <a:endParaRPr lang="fr-FR" sz="1600" b="1" dirty="0" smtClean="0">
              <a:solidFill>
                <a:srgbClr val="FF0000"/>
              </a:solidFill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2028789" y="1403135"/>
            <a:ext cx="1733550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Standard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1996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3973830" y="1414565"/>
            <a:ext cx="1733550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Bulk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2003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5844612" y="1421165"/>
            <a:ext cx="1733550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Ingrid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2005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31" name="Rectangle à coins arrondis 30"/>
          <p:cNvSpPr/>
          <p:nvPr/>
        </p:nvSpPr>
        <p:spPr>
          <a:xfrm>
            <a:off x="7726680" y="1429805"/>
            <a:ext cx="1733550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Microbulk</a:t>
            </a:r>
            <a:r>
              <a:rPr lang="fr-FR" sz="1400" b="1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2006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33</a:t>
            </a:fld>
            <a:endParaRPr lang="fr-FR"/>
          </a:p>
        </p:txBody>
      </p:sp>
      <p:pic>
        <p:nvPicPr>
          <p:cNvPr id="32" name="Imag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27" name="Rectangle à coins arrondis 26"/>
          <p:cNvSpPr/>
          <p:nvPr/>
        </p:nvSpPr>
        <p:spPr>
          <a:xfrm>
            <a:off x="9620250" y="1429805"/>
            <a:ext cx="1733550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Thermal </a:t>
            </a:r>
            <a:r>
              <a:rPr lang="fr-FR" sz="1400" b="1" dirty="0" err="1" smtClean="0">
                <a:solidFill>
                  <a:schemeClr val="bg1"/>
                </a:solidFill>
              </a:rPr>
              <a:t>Bonded</a:t>
            </a:r>
            <a:endParaRPr lang="fr-FR" sz="14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2011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9982199" y="0"/>
            <a:ext cx="2072951" cy="581875"/>
          </a:xfrm>
          <a:prstGeom prst="roundRect">
            <a:avLst/>
          </a:prstGeom>
          <a:solidFill>
            <a:srgbClr val="00216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dirty="0" smtClean="0">
                <a:solidFill>
                  <a:schemeClr val="bg1"/>
                </a:solidFill>
              </a:rPr>
              <a:t>XY </a:t>
            </a:r>
            <a:r>
              <a:rPr lang="fr-FR" sz="1400" b="1" dirty="0" err="1" smtClean="0">
                <a:solidFill>
                  <a:schemeClr val="bg1"/>
                </a:solidFill>
              </a:rPr>
              <a:t>Microbulk</a:t>
            </a:r>
            <a:r>
              <a:rPr lang="fr-FR" sz="1400" b="1" dirty="0" smtClean="0">
                <a:solidFill>
                  <a:schemeClr val="bg1"/>
                </a:solidFill>
              </a:rPr>
              <a:t>  (2012)</a:t>
            </a:r>
          </a:p>
          <a:p>
            <a:pPr algn="ctr"/>
            <a:r>
              <a:rPr lang="fr-FR" sz="1400" b="1" dirty="0" err="1" smtClean="0">
                <a:solidFill>
                  <a:schemeClr val="bg1"/>
                </a:solidFill>
              </a:rPr>
              <a:t>Piggyback</a:t>
            </a:r>
            <a:r>
              <a:rPr lang="fr-FR" sz="1400" b="1" dirty="0">
                <a:solidFill>
                  <a:schemeClr val="bg1"/>
                </a:solidFill>
              </a:rPr>
              <a:t> </a:t>
            </a:r>
            <a:r>
              <a:rPr lang="fr-FR" sz="1400" b="1" dirty="0" smtClean="0">
                <a:solidFill>
                  <a:schemeClr val="bg1"/>
                </a:solidFill>
              </a:rPr>
              <a:t>(20213)</a:t>
            </a:r>
            <a:endParaRPr lang="fr-FR" sz="1400" b="1" dirty="0">
              <a:solidFill>
                <a:schemeClr val="bg1"/>
              </a:solidFill>
            </a:endParaRPr>
          </a:p>
        </p:txBody>
      </p:sp>
      <p:sp>
        <p:nvSpPr>
          <p:cNvPr id="35" name="Rectangle à coins arrondis 34"/>
          <p:cNvSpPr/>
          <p:nvPr/>
        </p:nvSpPr>
        <p:spPr>
          <a:xfrm>
            <a:off x="9620250" y="3132461"/>
            <a:ext cx="1733550" cy="9144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chemeClr val="tx1"/>
                </a:solidFill>
              </a:rPr>
              <a:t>30 µm </a:t>
            </a:r>
          </a:p>
          <a:p>
            <a:pPr algn="ctr"/>
            <a:r>
              <a:rPr lang="fr-FR" sz="1400" dirty="0" err="1" smtClean="0">
                <a:solidFill>
                  <a:schemeClr val="tx1"/>
                </a:solidFill>
              </a:rPr>
              <a:t>Stainless</a:t>
            </a:r>
            <a:r>
              <a:rPr lang="fr-FR" sz="1400" dirty="0" smtClean="0">
                <a:solidFill>
                  <a:schemeClr val="tx1"/>
                </a:solidFill>
              </a:rPr>
              <a:t> </a:t>
            </a:r>
            <a:r>
              <a:rPr lang="fr-FR" sz="1400" dirty="0" err="1" smtClean="0">
                <a:solidFill>
                  <a:schemeClr val="tx1"/>
                </a:solidFill>
              </a:rPr>
              <a:t>steel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36" name="Rectangle à coins arrondis 35"/>
          <p:cNvSpPr/>
          <p:nvPr/>
        </p:nvSpPr>
        <p:spPr>
          <a:xfrm>
            <a:off x="9670983" y="4194810"/>
            <a:ext cx="1676400" cy="1524000"/>
          </a:xfrm>
          <a:prstGeom prst="roundRect">
            <a:avLst/>
          </a:prstGeom>
          <a:solidFill>
            <a:srgbClr val="CCECFF">
              <a:alpha val="3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Easy mass </a:t>
            </a:r>
            <a:r>
              <a:rPr lang="en-US" sz="1400" dirty="0">
                <a:solidFill>
                  <a:schemeClr val="tx1"/>
                </a:solidFill>
              </a:rPr>
              <a:t>production without the need for </a:t>
            </a:r>
            <a:r>
              <a:rPr lang="en-US" sz="1400" dirty="0" smtClean="0">
                <a:solidFill>
                  <a:schemeClr val="tx1"/>
                </a:solidFill>
              </a:rPr>
              <a:t>etching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High gains</a:t>
            </a:r>
            <a:endParaRPr lang="fr-FR" sz="1400" dirty="0">
              <a:solidFill>
                <a:schemeClr val="tx1"/>
              </a:solidFill>
            </a:endParaRPr>
          </a:p>
        </p:txBody>
      </p:sp>
      <p:pic>
        <p:nvPicPr>
          <p:cNvPr id="34" name="图片 22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8"/>
          <a:srcRect l="-343" t="-1150" r="18425" b="12173"/>
          <a:stretch/>
        </p:blipFill>
        <p:spPr>
          <a:xfrm>
            <a:off x="9972711" y="5719329"/>
            <a:ext cx="1092605" cy="113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5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070487" y="0"/>
            <a:ext cx="9921816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µ-</a:t>
            </a:r>
            <a:r>
              <a:rPr lang="fr-FR" sz="6000" b="1" dirty="0" err="1" smtClean="0">
                <a:solidFill>
                  <a:srgbClr val="00153E"/>
                </a:solidFill>
              </a:rPr>
              <a:t>Rwell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985" y="1195755"/>
            <a:ext cx="9961225" cy="3474617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337310" y="4812030"/>
            <a:ext cx="9086850" cy="17543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smtClean="0">
                <a:solidFill>
                  <a:srgbClr val="001848"/>
                </a:solidFill>
                <a:sym typeface="Wingdings"/>
              </a:rPr>
              <a:t>The µRWELL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is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composed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of a µ-RWELL PCB + Cathode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smtClean="0">
                <a:solidFill>
                  <a:srgbClr val="001848"/>
                </a:solidFill>
                <a:sym typeface="Wingdings"/>
              </a:rPr>
              <a:t> µRWELL PCB : amplification stage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coupled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to the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readout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PCB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through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 a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resistive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layer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Resistive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layer: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Diamond-Like-Carbon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with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a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resistivity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 20-100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MOhm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/square 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34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7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070487" y="0"/>
            <a:ext cx="10121513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µ-</a:t>
            </a:r>
            <a:r>
              <a:rPr lang="fr-FR" sz="4800" b="1" dirty="0" err="1" smtClean="0">
                <a:solidFill>
                  <a:srgbClr val="00153E"/>
                </a:solidFill>
              </a:rPr>
              <a:t>Rwell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Low</a:t>
            </a:r>
            <a:r>
              <a:rPr lang="fr-FR" sz="4800" b="1" dirty="0" smtClean="0">
                <a:solidFill>
                  <a:srgbClr val="00153E"/>
                </a:solidFill>
              </a:rPr>
              <a:t> rate: Single </a:t>
            </a:r>
            <a:r>
              <a:rPr lang="fr-FR" sz="4800" b="1" dirty="0" err="1" smtClean="0">
                <a:solidFill>
                  <a:srgbClr val="00153E"/>
                </a:solidFill>
              </a:rPr>
              <a:t>resistive</a:t>
            </a:r>
            <a:r>
              <a:rPr lang="fr-FR" sz="4800" b="1" dirty="0" smtClean="0">
                <a:solidFill>
                  <a:srgbClr val="00153E"/>
                </a:solidFill>
              </a:rPr>
              <a:t> layer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002060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256" y="2634898"/>
            <a:ext cx="4872889" cy="2843474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818939" y="1907326"/>
            <a:ext cx="4823872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Single </a:t>
            </a:r>
            <a:r>
              <a:rPr lang="fr-FR" sz="2400" b="1" dirty="0" err="1" smtClean="0">
                <a:solidFill>
                  <a:srgbClr val="001848"/>
                </a:solidFill>
                <a:cs typeface="Arial" pitchFamily="34" charset="0"/>
              </a:rPr>
              <a:t>resistive</a:t>
            </a: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layer (2014-1017)</a:t>
            </a:r>
            <a:endParaRPr lang="fr-FR" sz="24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5827536" y="914399"/>
            <a:ext cx="6364464" cy="501675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Based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on GEM fabrication techniques.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Micromegas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like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amplification and signal formation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2D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current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evacuation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based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on a single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resistive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layer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Grounding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around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the active area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For large area: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problem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the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path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of the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current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depends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on position=&gt; 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detector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inhomogeneity</a:t>
            </a:r>
            <a:endParaRPr lang="fr-FR" sz="2000" b="1" dirty="0" smtClean="0">
              <a:solidFill>
                <a:srgbClr val="001848"/>
              </a:solidFill>
              <a:cs typeface="Arial" pitchFamily="34" charset="0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Limited rate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capability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&lt; 100 kHz/cm</a:t>
            </a:r>
            <a:r>
              <a:rPr lang="fr-FR" sz="2000" b="1" baseline="30000" dirty="0" smtClean="0">
                <a:solidFill>
                  <a:srgbClr val="001848"/>
                </a:solidFill>
                <a:cs typeface="Arial" pitchFamily="34" charset="0"/>
              </a:rPr>
              <a:t>2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endParaRPr lang="fr-FR" sz="20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35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49707" y="6125517"/>
            <a:ext cx="7218946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AAAAAC+Times-Bold"/>
              </a:rPr>
              <a:t>G. </a:t>
            </a:r>
            <a:r>
              <a:rPr lang="en-US" sz="2400" dirty="0" err="1">
                <a:solidFill>
                  <a:srgbClr val="000000"/>
                </a:solidFill>
                <a:latin typeface="AAAAAC+Times-Bold"/>
              </a:rPr>
              <a:t>Bencivenni</a:t>
            </a:r>
            <a:r>
              <a:rPr lang="en-US" sz="2400" dirty="0">
                <a:solidFill>
                  <a:srgbClr val="000000"/>
                </a:solidFill>
                <a:latin typeface="AAAAAC+Times-Bold"/>
              </a:rPr>
              <a:t> et </a:t>
            </a:r>
            <a:r>
              <a:rPr lang="en-US" sz="2400" dirty="0" smtClean="0">
                <a:solidFill>
                  <a:srgbClr val="000000"/>
                </a:solidFill>
                <a:latin typeface="AAAAAC+Times-Bold"/>
              </a:rPr>
              <a:t>al, 2019 </a:t>
            </a:r>
            <a:r>
              <a:rPr lang="en-US" sz="2400" i="1" dirty="0">
                <a:solidFill>
                  <a:srgbClr val="000000"/>
                </a:solidFill>
                <a:latin typeface="AAAAAD+Times-BoldItalic"/>
              </a:rPr>
              <a:t>JINST </a:t>
            </a:r>
            <a:r>
              <a:rPr lang="en-US" sz="2400" dirty="0">
                <a:solidFill>
                  <a:srgbClr val="000000"/>
                </a:solidFill>
                <a:latin typeface="AAAAAC+Times-Bold"/>
              </a:rPr>
              <a:t>14 P05014 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07142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085627" y="-671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µ-</a:t>
            </a:r>
            <a:r>
              <a:rPr lang="fr-FR" sz="6000" b="1" dirty="0" err="1" smtClean="0">
                <a:solidFill>
                  <a:srgbClr val="00153E"/>
                </a:solidFill>
              </a:rPr>
              <a:t>Rwell</a:t>
            </a:r>
            <a:r>
              <a:rPr lang="fr-FR" sz="6000" b="1" dirty="0" smtClean="0">
                <a:solidFill>
                  <a:srgbClr val="00153E"/>
                </a:solidFill>
              </a:rPr>
              <a:t> high rate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28" y="1495534"/>
            <a:ext cx="2797959" cy="1801716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9671" y="750541"/>
            <a:ext cx="3719231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Double </a:t>
            </a:r>
            <a:r>
              <a:rPr lang="fr-FR" sz="2400" b="1" dirty="0" err="1" smtClean="0">
                <a:solidFill>
                  <a:srgbClr val="001848"/>
                </a:solidFill>
                <a:cs typeface="Arial" pitchFamily="34" charset="0"/>
              </a:rPr>
              <a:t>resistive</a:t>
            </a: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 layer</a:t>
            </a:r>
            <a:endParaRPr lang="fr-FR" sz="24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592387" y="2017504"/>
            <a:ext cx="273042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2164"/>
                </a:solidFill>
              </a:rPr>
              <a:t>M. Poli </a:t>
            </a:r>
            <a:r>
              <a:rPr lang="fr-FR" b="1" dirty="0" err="1" smtClean="0">
                <a:solidFill>
                  <a:srgbClr val="002164"/>
                </a:solidFill>
              </a:rPr>
              <a:t>Lener</a:t>
            </a:r>
            <a:r>
              <a:rPr lang="fr-FR" b="1" dirty="0" smtClean="0">
                <a:solidFill>
                  <a:srgbClr val="002164"/>
                </a:solidFill>
              </a:rPr>
              <a:t>, MPGD 2022 </a:t>
            </a:r>
            <a:endParaRPr lang="fr-FR" b="1" dirty="0">
              <a:solidFill>
                <a:srgbClr val="002164"/>
              </a:solidFill>
            </a:endParaRPr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108" y="1759008"/>
            <a:ext cx="3775221" cy="2970503"/>
          </a:xfrm>
          <a:prstGeom prst="rect">
            <a:avLst/>
          </a:prstGeom>
        </p:spPr>
      </p:pic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3754044" y="1058739"/>
            <a:ext cx="2858936" cy="7275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err="1" smtClean="0">
                <a:solidFill>
                  <a:srgbClr val="001848"/>
                </a:solidFill>
                <a:cs typeface="Arial" pitchFamily="34" charset="0"/>
              </a:rPr>
              <a:t>Silver</a:t>
            </a: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400" b="1" dirty="0" err="1" smtClean="0">
                <a:solidFill>
                  <a:srgbClr val="001848"/>
                </a:solidFill>
                <a:cs typeface="Arial" pitchFamily="34" charset="0"/>
              </a:rPr>
              <a:t>grid</a:t>
            </a:r>
            <a:endParaRPr lang="fr-FR" sz="2400" b="1" dirty="0" smtClean="0">
              <a:solidFill>
                <a:srgbClr val="001848"/>
              </a:solidFill>
              <a:sym typeface="Wingding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2544" y="3191971"/>
            <a:ext cx="3422312" cy="1480150"/>
          </a:xfrm>
          <a:prstGeom prst="rect">
            <a:avLst/>
          </a:prstGeom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7629562" y="2396392"/>
            <a:ext cx="3724238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PEP 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(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Patterning-Etching-Plating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)</a:t>
            </a:r>
            <a:endParaRPr lang="fr-FR" sz="20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148477" y="3474720"/>
            <a:ext cx="3297234" cy="18528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Very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good performance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Complex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manufacturing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due to the double matrix of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vias</a:t>
            </a:r>
            <a:endParaRPr lang="fr-FR" sz="2000" b="1" baseline="30000" dirty="0" smtClean="0">
              <a:solidFill>
                <a:srgbClr val="001848"/>
              </a:solidFill>
              <a:cs typeface="Arial" pitchFamily="34" charset="0"/>
            </a:endParaRPr>
          </a:p>
          <a:p>
            <a:pPr>
              <a:lnSpc>
                <a:spcPct val="200000"/>
              </a:lnSpc>
              <a:defRPr/>
            </a:pPr>
            <a:endParaRPr lang="fr-FR" sz="20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/>
        </p:nvSpPr>
        <p:spPr bwMode="auto">
          <a:xfrm>
            <a:off x="8350434" y="4783583"/>
            <a:ext cx="3297234" cy="193899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Single DLC layer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DLC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grounding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from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top by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kapton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etching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and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plating</a:t>
            </a:r>
            <a:endParaRPr lang="fr-FR" sz="2000" b="1" dirty="0">
              <a:solidFill>
                <a:srgbClr val="001848"/>
              </a:solidFill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No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alignment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problems</a:t>
            </a:r>
            <a:endParaRPr lang="fr-FR" sz="2000" b="1" dirty="0">
              <a:solidFill>
                <a:srgbClr val="001848"/>
              </a:solidFill>
              <a:cs typeface="Arial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fr-FR" sz="2000" b="1" dirty="0" err="1">
                <a:solidFill>
                  <a:srgbClr val="001848"/>
                </a:solidFill>
                <a:cs typeface="Arial" pitchFamily="34" charset="0"/>
              </a:rPr>
              <a:t>Scalable</a:t>
            </a:r>
            <a:r>
              <a:rPr lang="fr-FR" sz="2000" b="1" dirty="0">
                <a:solidFill>
                  <a:srgbClr val="001848"/>
                </a:solidFill>
                <a:cs typeface="Arial" pitchFamily="34" charset="0"/>
              </a:rPr>
              <a:t> to large 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sizes</a:t>
            </a:r>
            <a:endParaRPr lang="fr-FR" sz="2000" b="1" dirty="0">
              <a:solidFill>
                <a:srgbClr val="001848"/>
              </a:solidFill>
              <a:cs typeface="Arial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204357" y="4341684"/>
            <a:ext cx="41734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Good performance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2D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evacuation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scheme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by a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conductive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grid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(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screen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printed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or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etched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Alignment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of the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conductive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grid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pattern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with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 the amplification pattern </a:t>
            </a:r>
            <a:r>
              <a:rPr lang="fr-FR" sz="2000" b="1" dirty="0" err="1" smtClean="0">
                <a:solidFill>
                  <a:srgbClr val="001848"/>
                </a:solidFill>
                <a:cs typeface="Arial" pitchFamily="34" charset="0"/>
              </a:rPr>
              <a:t>difficult</a:t>
            </a:r>
            <a:endParaRPr lang="fr-FR" sz="2000" b="1" dirty="0">
              <a:solidFill>
                <a:srgbClr val="001848"/>
              </a:solidFill>
              <a:cs typeface="Arial" pitchFamily="34" charset="0"/>
            </a:endParaRPr>
          </a:p>
        </p:txBody>
      </p:sp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36</a:t>
            </a:fld>
            <a:endParaRPr lang="fr-FR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1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085627" y="-671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µ-</a:t>
            </a:r>
            <a:r>
              <a:rPr lang="fr-FR" sz="6000" b="1" dirty="0" err="1" smtClean="0">
                <a:solidFill>
                  <a:srgbClr val="00153E"/>
                </a:solidFill>
              </a:rPr>
              <a:t>Rwell</a:t>
            </a:r>
            <a:r>
              <a:rPr lang="fr-FR" sz="6000" b="1" dirty="0" smtClean="0">
                <a:solidFill>
                  <a:srgbClr val="00153E"/>
                </a:solidFill>
              </a:rPr>
              <a:t> high rate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37</a:t>
            </a:fld>
            <a:endParaRPr lang="fr-FR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962" y="1480916"/>
            <a:ext cx="3235050" cy="1844281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3546" y="1520827"/>
            <a:ext cx="3166441" cy="1849557"/>
          </a:xfrm>
          <a:prstGeom prst="rect">
            <a:avLst/>
          </a:prstGeom>
        </p:spPr>
      </p:pic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2512166" y="706924"/>
            <a:ext cx="3724238" cy="7275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PEP 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Groove</a:t>
            </a:r>
            <a:endParaRPr lang="fr-FR" sz="2000" b="1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8467762" y="712825"/>
            <a:ext cx="3106616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fr-FR" sz="2400" b="1" dirty="0" smtClean="0">
                <a:solidFill>
                  <a:srgbClr val="001848"/>
                </a:solidFill>
                <a:cs typeface="Arial" pitchFamily="34" charset="0"/>
              </a:rPr>
              <a:t>PEP </a:t>
            </a:r>
            <a:r>
              <a:rPr lang="fr-FR" sz="2000" b="1" dirty="0" smtClean="0">
                <a:solidFill>
                  <a:srgbClr val="001848"/>
                </a:solidFill>
                <a:cs typeface="Arial" pitchFamily="34" charset="0"/>
              </a:rPr>
              <a:t>Dot</a:t>
            </a:r>
            <a:endParaRPr lang="fr-FR" sz="2000" b="1" dirty="0" smtClean="0">
              <a:solidFill>
                <a:srgbClr val="001848"/>
              </a:solidFill>
              <a:sym typeface="Wingdings"/>
            </a:endParaRP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8343" y="1469115"/>
            <a:ext cx="2066657" cy="179212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5592" y="1520827"/>
            <a:ext cx="2650330" cy="1733789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4383" y="3367087"/>
            <a:ext cx="4996326" cy="335438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16378" y="3450492"/>
            <a:ext cx="4486275" cy="319087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7826522" y="135933"/>
            <a:ext cx="4241152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AAAAC+Times-Bold"/>
              </a:rPr>
              <a:t>G. </a:t>
            </a:r>
            <a:r>
              <a:rPr lang="en-US" dirty="0" err="1">
                <a:solidFill>
                  <a:srgbClr val="000000"/>
                </a:solidFill>
                <a:latin typeface="AAAAAC+Times-Bold"/>
              </a:rPr>
              <a:t>Bencivenni</a:t>
            </a:r>
            <a:r>
              <a:rPr lang="en-US" dirty="0">
                <a:solidFill>
                  <a:srgbClr val="000000"/>
                </a:solidFill>
                <a:latin typeface="AAAAAC+Times-Bold"/>
              </a:rPr>
              <a:t> et </a:t>
            </a:r>
            <a:r>
              <a:rPr lang="en-US" dirty="0" smtClean="0">
                <a:solidFill>
                  <a:srgbClr val="000000"/>
                </a:solidFill>
                <a:latin typeface="AAAAAC+Times-Bold"/>
              </a:rPr>
              <a:t>al, NIM A 1069 (2024) </a:t>
            </a:r>
            <a:r>
              <a:rPr lang="en-US" i="1" dirty="0" smtClean="0">
                <a:solidFill>
                  <a:srgbClr val="000000"/>
                </a:solidFill>
                <a:latin typeface="AAAAAD+Times-BoldItalic"/>
              </a:rPr>
              <a:t>169725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681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085627" y="-671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µ-</a:t>
            </a:r>
            <a:r>
              <a:rPr lang="fr-FR" sz="6000" b="1" dirty="0" err="1" smtClean="0">
                <a:solidFill>
                  <a:srgbClr val="00153E"/>
                </a:solidFill>
              </a:rPr>
              <a:t>Rwell</a:t>
            </a:r>
            <a:r>
              <a:rPr lang="fr-FR" sz="6000" b="1" dirty="0" smtClean="0">
                <a:solidFill>
                  <a:srgbClr val="00153E"/>
                </a:solidFill>
              </a:rPr>
              <a:t> high rate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6" name="Espace réservé du numéro de diapositive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38</a:t>
            </a:fld>
            <a:endParaRPr lang="fr-FR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475" y="1157042"/>
            <a:ext cx="7262487" cy="547235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8271691" y="2036922"/>
            <a:ext cx="3278625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AAAAC+Times-Bold"/>
              </a:rPr>
              <a:t>G. </a:t>
            </a:r>
            <a:r>
              <a:rPr lang="en-US" sz="2000" dirty="0" err="1">
                <a:solidFill>
                  <a:srgbClr val="000000"/>
                </a:solidFill>
                <a:latin typeface="AAAAAC+Times-Bold"/>
              </a:rPr>
              <a:t>Bencivenni</a:t>
            </a:r>
            <a:r>
              <a:rPr lang="en-US" sz="2000" dirty="0">
                <a:solidFill>
                  <a:srgbClr val="000000"/>
                </a:solidFill>
                <a:latin typeface="AAAAAC+Times-Bold"/>
              </a:rPr>
              <a:t> et </a:t>
            </a:r>
            <a:r>
              <a:rPr lang="en-US" sz="2000" dirty="0" smtClean="0">
                <a:solidFill>
                  <a:srgbClr val="000000"/>
                </a:solidFill>
                <a:latin typeface="AAAAAC+Times-Bold"/>
              </a:rPr>
              <a:t>al, 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AAAAAC+Times-Bold"/>
              </a:rPr>
              <a:t>NIM A 1069 (2024) </a:t>
            </a:r>
            <a:r>
              <a:rPr lang="en-US" sz="2000" i="1" dirty="0" smtClean="0">
                <a:solidFill>
                  <a:srgbClr val="000000"/>
                </a:solidFill>
                <a:latin typeface="AAAAAD+Times-BoldItalic"/>
              </a:rPr>
              <a:t>169725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1605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smtClean="0">
                <a:solidFill>
                  <a:srgbClr val="00153E"/>
                </a:solidFill>
              </a:rPr>
              <a:t>MPGD </a:t>
            </a:r>
            <a:r>
              <a:rPr lang="fr-FR" sz="7200" b="1" dirty="0" smtClean="0">
                <a:solidFill>
                  <a:srgbClr val="00153E"/>
                </a:solidFill>
              </a:rPr>
              <a:t>Applications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39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05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70487" y="0"/>
            <a:ext cx="10121513" cy="914399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fr-FR" sz="4800" b="1" dirty="0" smtClean="0">
                <a:solidFill>
                  <a:srgbClr val="00153E"/>
                </a:solidFill>
              </a:rPr>
              <a:t>MSGC</a:t>
            </a:r>
          </a:p>
          <a:p>
            <a:pPr algn="l"/>
            <a:endParaRPr lang="fr-FR" sz="4000" b="1" dirty="0">
              <a:solidFill>
                <a:srgbClr val="FF0000"/>
              </a:solidFill>
            </a:endParaRPr>
          </a:p>
          <a:p>
            <a:pPr algn="l"/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380934" y="1235953"/>
            <a:ext cx="8458786" cy="54855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 smtClean="0">
                <a:solidFill>
                  <a:srgbClr val="00153E"/>
                </a:solidFill>
              </a:rPr>
              <a:t>Performance</a:t>
            </a:r>
            <a:endParaRPr lang="en-US" b="1" dirty="0">
              <a:solidFill>
                <a:srgbClr val="00153E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153E"/>
                </a:solidFill>
              </a:rPr>
              <a:t>Intrinsic </a:t>
            </a:r>
            <a:r>
              <a:rPr lang="en-US" dirty="0">
                <a:solidFill>
                  <a:srgbClr val="00153E"/>
                </a:solidFill>
              </a:rPr>
              <a:t>high-rate capability (&gt;10</a:t>
            </a:r>
            <a:r>
              <a:rPr lang="en-US" baseline="30000" dirty="0">
                <a:solidFill>
                  <a:srgbClr val="00153E"/>
                </a:solidFill>
              </a:rPr>
              <a:t>6</a:t>
            </a:r>
            <a:r>
              <a:rPr lang="en-US" dirty="0">
                <a:solidFill>
                  <a:srgbClr val="00153E"/>
                </a:solidFill>
              </a:rPr>
              <a:t> Hz/mm</a:t>
            </a:r>
            <a:r>
              <a:rPr lang="en-US" baseline="30000" dirty="0">
                <a:solidFill>
                  <a:srgbClr val="00153E"/>
                </a:solidFill>
              </a:rPr>
              <a:t>2</a:t>
            </a:r>
            <a:r>
              <a:rPr lang="en-US" dirty="0">
                <a:solidFill>
                  <a:srgbClr val="00153E"/>
                </a:solidFill>
              </a:rPr>
              <a:t>),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153E"/>
                </a:solidFill>
              </a:rPr>
              <a:t>e</a:t>
            </a:r>
            <a:r>
              <a:rPr lang="en-US" dirty="0" smtClean="0">
                <a:solidFill>
                  <a:srgbClr val="00153E"/>
                </a:solidFill>
              </a:rPr>
              <a:t>xcellent </a:t>
            </a:r>
            <a:r>
              <a:rPr lang="en-US" dirty="0">
                <a:solidFill>
                  <a:srgbClr val="00153E"/>
                </a:solidFill>
              </a:rPr>
              <a:t>spatial resolution (down to </a:t>
            </a:r>
            <a:r>
              <a:rPr lang="el-GR" dirty="0">
                <a:solidFill>
                  <a:srgbClr val="00153E"/>
                </a:solidFill>
              </a:rPr>
              <a:t>30 μ</a:t>
            </a:r>
            <a:r>
              <a:rPr lang="fr-FR" dirty="0">
                <a:solidFill>
                  <a:srgbClr val="00153E"/>
                </a:solidFill>
              </a:rPr>
              <a:t>m),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00153E"/>
                </a:solidFill>
              </a:rPr>
              <a:t>m</a:t>
            </a:r>
            <a:r>
              <a:rPr lang="fr-FR" dirty="0" err="1" smtClean="0">
                <a:solidFill>
                  <a:srgbClr val="00153E"/>
                </a:solidFill>
              </a:rPr>
              <a:t>ultiparticle</a:t>
            </a:r>
            <a:r>
              <a:rPr lang="fr-FR" dirty="0" smtClean="0">
                <a:solidFill>
                  <a:srgbClr val="00153E"/>
                </a:solidFill>
              </a:rPr>
              <a:t> </a:t>
            </a:r>
            <a:r>
              <a:rPr lang="fr-FR" dirty="0" err="1">
                <a:solidFill>
                  <a:srgbClr val="00153E"/>
                </a:solidFill>
              </a:rPr>
              <a:t>resolution</a:t>
            </a:r>
            <a:r>
              <a:rPr lang="fr-FR" dirty="0">
                <a:solidFill>
                  <a:srgbClr val="00153E"/>
                </a:solidFill>
              </a:rPr>
              <a:t> (∼500 </a:t>
            </a:r>
            <a:r>
              <a:rPr lang="el-GR" dirty="0">
                <a:solidFill>
                  <a:srgbClr val="00153E"/>
                </a:solidFill>
              </a:rPr>
              <a:t>μ</a:t>
            </a:r>
            <a:r>
              <a:rPr lang="fr-FR" dirty="0">
                <a:solidFill>
                  <a:srgbClr val="00153E"/>
                </a:solidFill>
              </a:rPr>
              <a:t>m),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153E"/>
                </a:solidFill>
              </a:rPr>
              <a:t>single </a:t>
            </a:r>
            <a:r>
              <a:rPr lang="fr-FR" dirty="0" err="1">
                <a:solidFill>
                  <a:srgbClr val="00153E"/>
                </a:solidFill>
              </a:rPr>
              <a:t>photo-electron</a:t>
            </a:r>
            <a:r>
              <a:rPr lang="fr-FR" dirty="0">
                <a:solidFill>
                  <a:srgbClr val="00153E"/>
                </a:solidFill>
              </a:rPr>
              <a:t> time </a:t>
            </a:r>
            <a:r>
              <a:rPr lang="fr-FR" dirty="0" err="1">
                <a:solidFill>
                  <a:srgbClr val="00153E"/>
                </a:solidFill>
              </a:rPr>
              <a:t>resolution</a:t>
            </a:r>
            <a:r>
              <a:rPr lang="fr-FR" dirty="0">
                <a:solidFill>
                  <a:srgbClr val="00153E"/>
                </a:solidFill>
              </a:rPr>
              <a:t> </a:t>
            </a:r>
            <a:r>
              <a:rPr lang="en-US" dirty="0">
                <a:solidFill>
                  <a:srgbClr val="00153E"/>
                </a:solidFill>
              </a:rPr>
              <a:t>in the ns-range,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153E"/>
                </a:solidFill>
              </a:rPr>
              <a:t>large sensitive area and dynamic </a:t>
            </a:r>
            <a:r>
              <a:rPr lang="en-US" dirty="0" smtClean="0">
                <a:solidFill>
                  <a:srgbClr val="00153E"/>
                </a:solidFill>
              </a:rPr>
              <a:t>range.</a:t>
            </a:r>
            <a:endParaRPr lang="en-US" dirty="0">
              <a:solidFill>
                <a:srgbClr val="00153E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153E"/>
              </a:solidFill>
            </a:endParaRPr>
          </a:p>
          <a:p>
            <a:pPr algn="l"/>
            <a:r>
              <a:rPr lang="fr-FR" b="1" dirty="0">
                <a:solidFill>
                  <a:srgbClr val="00153E"/>
                </a:solidFill>
              </a:rPr>
              <a:t>Limitations: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153E"/>
                </a:solidFill>
              </a:rPr>
              <a:t>Destructive sparks,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153E"/>
                </a:solidFill>
              </a:rPr>
              <a:t>t</a:t>
            </a:r>
            <a:r>
              <a:rPr lang="en-US" dirty="0" smtClean="0">
                <a:solidFill>
                  <a:srgbClr val="00153E"/>
                </a:solidFill>
              </a:rPr>
              <a:t>ime-dependent </a:t>
            </a:r>
            <a:r>
              <a:rPr lang="en-US" dirty="0">
                <a:solidFill>
                  <a:srgbClr val="00153E"/>
                </a:solidFill>
              </a:rPr>
              <a:t>gain shifts (substrate polarization and charging up</a:t>
            </a:r>
            <a:r>
              <a:rPr lang="en-US" dirty="0" smtClean="0">
                <a:solidFill>
                  <a:srgbClr val="00153E"/>
                </a:solidFill>
              </a:rPr>
              <a:t>), </a:t>
            </a:r>
            <a:endParaRPr lang="en-US" dirty="0">
              <a:solidFill>
                <a:srgbClr val="00153E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153E"/>
                </a:solidFill>
              </a:rPr>
              <a:t>deterioration during sustained irradiation (“aging</a:t>
            </a:r>
            <a:r>
              <a:rPr lang="en-US" dirty="0" smtClean="0">
                <a:solidFill>
                  <a:srgbClr val="00153E"/>
                </a:solidFill>
              </a:rPr>
              <a:t>”).</a:t>
            </a:r>
            <a:endParaRPr lang="en-US" dirty="0">
              <a:solidFill>
                <a:srgbClr val="00153E"/>
              </a:solidFill>
            </a:endParaRPr>
          </a:p>
          <a:p>
            <a:pPr algn="l"/>
            <a:endParaRPr lang="fr-FR" dirty="0">
              <a:solidFill>
                <a:srgbClr val="00153E"/>
              </a:solidFill>
            </a:endParaRPr>
          </a:p>
          <a:p>
            <a:pPr algn="l"/>
            <a:endParaRPr lang="en-US" b="1" dirty="0">
              <a:solidFill>
                <a:srgbClr val="00153E"/>
              </a:solidFill>
            </a:endParaRPr>
          </a:p>
          <a:p>
            <a:pPr algn="l"/>
            <a:endParaRPr lang="en-US" sz="20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9298" y="3464819"/>
            <a:ext cx="3231984" cy="3126974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9298" y="1063080"/>
            <a:ext cx="3192406" cy="243188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8983075" y="6581001"/>
            <a:ext cx="3137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solidFill>
                  <a:srgbClr val="00153E"/>
                </a:solidFill>
              </a:rPr>
              <a:t> </a:t>
            </a:r>
            <a:r>
              <a:rPr lang="fr-FR" sz="1200" b="1" dirty="0" err="1" smtClean="0">
                <a:solidFill>
                  <a:srgbClr val="00153E"/>
                </a:solidFill>
              </a:rPr>
              <a:t>Credit</a:t>
            </a:r>
            <a:r>
              <a:rPr lang="fr-FR" sz="1200" b="1" dirty="0" smtClean="0">
                <a:solidFill>
                  <a:srgbClr val="00153E"/>
                </a:solidFill>
              </a:rPr>
              <a:t>: Sauli « </a:t>
            </a:r>
            <a:r>
              <a:rPr lang="fr-FR" sz="1200" b="1" dirty="0" err="1" smtClean="0">
                <a:solidFill>
                  <a:srgbClr val="00153E"/>
                </a:solidFill>
              </a:rPr>
              <a:t>Gaseous</a:t>
            </a:r>
            <a:r>
              <a:rPr lang="fr-FR" sz="1200" b="1" dirty="0" smtClean="0">
                <a:solidFill>
                  <a:srgbClr val="00153E"/>
                </a:solidFill>
              </a:rPr>
              <a:t> Radiation Detectors » </a:t>
            </a:r>
            <a:endParaRPr lang="fr-FR" sz="1200" b="1" dirty="0">
              <a:solidFill>
                <a:srgbClr val="00153E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35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smtClean="0">
                <a:solidFill>
                  <a:srgbClr val="00153E"/>
                </a:solidFill>
              </a:rPr>
              <a:t>MPGD @ </a:t>
            </a:r>
            <a:r>
              <a:rPr lang="fr-FR" sz="4800" b="1" dirty="0" smtClean="0">
                <a:solidFill>
                  <a:srgbClr val="00153E"/>
                </a:solidFill>
              </a:rPr>
              <a:t>CERN</a:t>
            </a:r>
            <a:r>
              <a:rPr lang="fr-FR" sz="6000" b="1" dirty="0" smtClean="0">
                <a:solidFill>
                  <a:srgbClr val="00153E"/>
                </a:solidFill>
              </a:rPr>
              <a:t> </a:t>
            </a:r>
            <a:r>
              <a:rPr lang="fr-FR" sz="6000" b="1" dirty="0" err="1" smtClean="0">
                <a:solidFill>
                  <a:srgbClr val="00153E"/>
                </a:solidFill>
              </a:rPr>
              <a:t>experiments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40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44" y="1187935"/>
            <a:ext cx="8415212" cy="535097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9428358" y="4235669"/>
            <a:ext cx="25433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M. </a:t>
            </a:r>
            <a:r>
              <a:rPr lang="fr-FR" dirty="0" err="1" smtClean="0"/>
              <a:t>Titov</a:t>
            </a:r>
            <a:endParaRPr lang="fr-FR" dirty="0" smtClean="0"/>
          </a:p>
          <a:p>
            <a:r>
              <a:rPr lang="fr-FR" dirty="0" err="1" smtClean="0">
                <a:hlinkClick r:id="rId4"/>
              </a:rPr>
              <a:t>Gaseous</a:t>
            </a:r>
            <a:r>
              <a:rPr lang="fr-FR" dirty="0" smtClean="0">
                <a:hlinkClick r:id="rId4"/>
              </a:rPr>
              <a:t> detector lecture</a:t>
            </a:r>
          </a:p>
          <a:p>
            <a:r>
              <a:rPr lang="fr-FR" dirty="0" smtClean="0">
                <a:hlinkClick r:id="rId4"/>
              </a:rPr>
              <a:t>at </a:t>
            </a:r>
            <a:r>
              <a:rPr lang="fr-FR" dirty="0">
                <a:hlinkClick r:id="rId4"/>
              </a:rPr>
              <a:t>the ICFA </a:t>
            </a:r>
            <a:r>
              <a:rPr lang="fr-FR" dirty="0" err="1">
                <a:hlinkClick r:id="rId4"/>
              </a:rPr>
              <a:t>school</a:t>
            </a:r>
            <a:r>
              <a:rPr lang="fr-FR" dirty="0">
                <a:hlinkClick r:id="rId4"/>
              </a:rPr>
              <a:t> </a:t>
            </a:r>
            <a:r>
              <a:rPr lang="fr-FR" dirty="0" smtClean="0">
                <a:hlinkClick r:id="rId4"/>
              </a:rPr>
              <a:t>2023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(Not up-to-date)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388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smtClean="0">
                <a:solidFill>
                  <a:srgbClr val="00153E"/>
                </a:solidFill>
              </a:rPr>
              <a:t>MPGD @ </a:t>
            </a:r>
            <a:r>
              <a:rPr lang="fr-FR" sz="7200" b="1" dirty="0" err="1" smtClean="0">
                <a:solidFill>
                  <a:srgbClr val="00153E"/>
                </a:solidFill>
              </a:rPr>
              <a:t>nuclear</a:t>
            </a:r>
            <a:r>
              <a:rPr lang="fr-FR" sz="7200" b="1" dirty="0" smtClean="0">
                <a:solidFill>
                  <a:srgbClr val="00153E"/>
                </a:solidFill>
              </a:rPr>
              <a:t> </a:t>
            </a:r>
            <a:r>
              <a:rPr lang="fr-FR" sz="7200" b="1" dirty="0" err="1" smtClean="0">
                <a:solidFill>
                  <a:srgbClr val="00153E"/>
                </a:solidFill>
              </a:rPr>
              <a:t>physics</a:t>
            </a:r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41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7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58" y="1549581"/>
            <a:ext cx="8572500" cy="498933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9601199" y="3194256"/>
            <a:ext cx="2141621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>
                <a:hlinkClick r:id="rId4"/>
              </a:rPr>
              <a:t>RD51 MPGD </a:t>
            </a:r>
            <a:r>
              <a:rPr lang="fr-FR" sz="2400" dirty="0" err="1" smtClean="0">
                <a:hlinkClick r:id="rId4"/>
              </a:rPr>
              <a:t>School</a:t>
            </a:r>
            <a:r>
              <a:rPr lang="fr-FR" sz="2400" dirty="0" smtClean="0">
                <a:hlinkClick r:id="rId4"/>
              </a:rPr>
              <a:t> </a:t>
            </a:r>
            <a:r>
              <a:rPr lang="fr-FR" sz="2400" dirty="0" smtClean="0">
                <a:hlinkClick r:id="rId4"/>
              </a:rPr>
              <a:t>2023</a:t>
            </a:r>
            <a:r>
              <a:rPr lang="fr-FR" sz="2400" dirty="0"/>
              <a:t> </a:t>
            </a:r>
            <a:r>
              <a:rPr lang="fr-FR" sz="2400" dirty="0" smtClean="0"/>
              <a:t>  </a:t>
            </a:r>
            <a:r>
              <a:rPr lang="fr-FR" sz="2400" dirty="0" smtClean="0"/>
              <a:t>M. Cortesi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6668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smtClean="0">
                <a:solidFill>
                  <a:srgbClr val="00153E"/>
                </a:solidFill>
              </a:rPr>
              <a:t>MPGD neutrino </a:t>
            </a:r>
            <a:r>
              <a:rPr lang="fr-FR" sz="7200" b="1" dirty="0" err="1" smtClean="0">
                <a:solidFill>
                  <a:srgbClr val="00153E"/>
                </a:solidFill>
              </a:rPr>
              <a:t>physics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42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643" y="1163752"/>
            <a:ext cx="7927760" cy="5455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9764670" y="3297206"/>
            <a:ext cx="25433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M. </a:t>
            </a:r>
            <a:r>
              <a:rPr lang="fr-FR" dirty="0" err="1" smtClean="0"/>
              <a:t>Titov</a:t>
            </a:r>
            <a:endParaRPr lang="fr-FR" dirty="0" smtClean="0"/>
          </a:p>
          <a:p>
            <a:r>
              <a:rPr lang="fr-FR" dirty="0" err="1" smtClean="0">
                <a:hlinkClick r:id="rId4"/>
              </a:rPr>
              <a:t>Gaseous</a:t>
            </a:r>
            <a:r>
              <a:rPr lang="fr-FR" dirty="0" smtClean="0">
                <a:hlinkClick r:id="rId4"/>
              </a:rPr>
              <a:t> detector lecture</a:t>
            </a:r>
          </a:p>
          <a:p>
            <a:r>
              <a:rPr lang="fr-FR" dirty="0" smtClean="0">
                <a:hlinkClick r:id="rId4"/>
              </a:rPr>
              <a:t>at </a:t>
            </a:r>
            <a:r>
              <a:rPr lang="fr-FR" dirty="0">
                <a:hlinkClick r:id="rId4"/>
              </a:rPr>
              <a:t>the ICFA </a:t>
            </a:r>
            <a:r>
              <a:rPr lang="fr-FR" dirty="0" err="1">
                <a:hlinkClick r:id="rId4"/>
              </a:rPr>
              <a:t>school</a:t>
            </a:r>
            <a:r>
              <a:rPr lang="fr-FR" dirty="0">
                <a:hlinkClick r:id="rId4"/>
              </a:rPr>
              <a:t> </a:t>
            </a:r>
            <a:r>
              <a:rPr lang="fr-FR" dirty="0" smtClean="0">
                <a:hlinkClick r:id="rId4"/>
              </a:rPr>
              <a:t>2023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(Not up-to-date)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007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5400" b="1" dirty="0" smtClean="0">
                <a:solidFill>
                  <a:srgbClr val="00153E"/>
                </a:solidFill>
              </a:rPr>
              <a:t>MPGD @ rare </a:t>
            </a:r>
            <a:r>
              <a:rPr lang="fr-FR" sz="5400" b="1" dirty="0" err="1" smtClean="0">
                <a:solidFill>
                  <a:srgbClr val="00153E"/>
                </a:solidFill>
              </a:rPr>
              <a:t>event</a:t>
            </a:r>
            <a:r>
              <a:rPr lang="fr-FR" sz="5400" b="1" dirty="0" smtClean="0">
                <a:solidFill>
                  <a:srgbClr val="00153E"/>
                </a:solidFill>
              </a:rPr>
              <a:t> </a:t>
            </a:r>
            <a:r>
              <a:rPr lang="fr-FR" sz="5400" b="1" dirty="0" err="1" smtClean="0">
                <a:solidFill>
                  <a:srgbClr val="00153E"/>
                </a:solidFill>
              </a:rPr>
              <a:t>detection</a:t>
            </a:r>
            <a:endParaRPr lang="fr-FR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43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070487" cy="910599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181" y="1045275"/>
            <a:ext cx="7913734" cy="542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9428358" y="4235669"/>
            <a:ext cx="25433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M. </a:t>
            </a:r>
            <a:r>
              <a:rPr lang="fr-FR" dirty="0" err="1" smtClean="0"/>
              <a:t>Titov</a:t>
            </a:r>
            <a:endParaRPr lang="fr-FR" dirty="0" smtClean="0"/>
          </a:p>
          <a:p>
            <a:r>
              <a:rPr lang="fr-FR" dirty="0" err="1" smtClean="0">
                <a:hlinkClick r:id="rId4"/>
              </a:rPr>
              <a:t>Gaseous</a:t>
            </a:r>
            <a:r>
              <a:rPr lang="fr-FR" dirty="0" smtClean="0">
                <a:hlinkClick r:id="rId4"/>
              </a:rPr>
              <a:t> detector lecture</a:t>
            </a:r>
          </a:p>
          <a:p>
            <a:r>
              <a:rPr lang="fr-FR" dirty="0" smtClean="0">
                <a:hlinkClick r:id="rId4"/>
              </a:rPr>
              <a:t>at </a:t>
            </a:r>
            <a:r>
              <a:rPr lang="fr-FR" dirty="0">
                <a:hlinkClick r:id="rId4"/>
              </a:rPr>
              <a:t>the ICFA </a:t>
            </a:r>
            <a:r>
              <a:rPr lang="fr-FR" dirty="0" err="1">
                <a:hlinkClick r:id="rId4"/>
              </a:rPr>
              <a:t>school</a:t>
            </a:r>
            <a:r>
              <a:rPr lang="fr-FR" dirty="0">
                <a:hlinkClick r:id="rId4"/>
              </a:rPr>
              <a:t> </a:t>
            </a:r>
            <a:r>
              <a:rPr lang="fr-FR" dirty="0" smtClean="0">
                <a:hlinkClick r:id="rId4"/>
              </a:rPr>
              <a:t>2023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(Not up-to-date)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3366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3800"/>
            <a:ext cx="9973124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err="1" smtClean="0">
                <a:solidFill>
                  <a:srgbClr val="00153E"/>
                </a:solidFill>
              </a:rPr>
              <a:t>Two</a:t>
            </a:r>
            <a:r>
              <a:rPr lang="fr-FR" sz="7200" b="1" dirty="0" smtClean="0">
                <a:solidFill>
                  <a:srgbClr val="00153E"/>
                </a:solidFill>
              </a:rPr>
              <a:t> </a:t>
            </a:r>
            <a:r>
              <a:rPr lang="fr-FR" sz="7200" b="1" dirty="0" err="1" smtClean="0">
                <a:solidFill>
                  <a:srgbClr val="00153E"/>
                </a:solidFill>
              </a:rPr>
              <a:t>chosen</a:t>
            </a:r>
            <a:r>
              <a:rPr lang="fr-FR" sz="7200" b="1" dirty="0" smtClean="0">
                <a:solidFill>
                  <a:srgbClr val="00153E"/>
                </a:solidFill>
              </a:rPr>
              <a:t> applications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44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241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Rectangle, conception&#10;&#10;Description générée automatiquement">
            <a:extLst>
              <a:ext uri="{FF2B5EF4-FFF2-40B4-BE49-F238E27FC236}">
                <a16:creationId xmlns:a16="http://schemas.microsoft.com/office/drawing/2014/main" id="{C6958146-284F-465E-95BD-9037E9B8B2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7" r="14933"/>
          <a:stretch/>
        </p:blipFill>
        <p:spPr>
          <a:xfrm>
            <a:off x="324518" y="1329258"/>
            <a:ext cx="2335396" cy="1630337"/>
          </a:xfrm>
          <a:prstGeom prst="rect">
            <a:avLst/>
          </a:prstGeom>
        </p:spPr>
      </p:pic>
      <p:sp>
        <p:nvSpPr>
          <p:cNvPr id="7" name="Espace réservé du numéro de diapositive 20"/>
          <p:cNvSpPr/>
          <p:nvPr/>
        </p:nvSpPr>
        <p:spPr>
          <a:xfrm>
            <a:off x="10998000" y="6487200"/>
            <a:ext cx="1017360" cy="324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 defTabSz="914400">
              <a:lnSpc>
                <a:spcPct val="100000"/>
              </a:lnSpc>
            </a:pPr>
            <a:r>
              <a:rPr lang="fr-FR" sz="1210" b="0" strike="noStrike" spc="-1">
                <a:solidFill>
                  <a:srgbClr val="666666"/>
                </a:solidFill>
                <a:latin typeface="Calibri"/>
                <a:ea typeface="DejaVu Sans"/>
              </a:rPr>
              <a:t> </a:t>
            </a:r>
            <a:fld id="{D4129B4E-E201-4B8D-9B05-8F93246C2D42}" type="slidenum">
              <a:rPr lang="fr-FR" sz="1210" b="0" strike="noStrike" spc="-1">
                <a:solidFill>
                  <a:srgbClr val="666666"/>
                </a:solidFill>
                <a:latin typeface="Calibri"/>
                <a:ea typeface="DejaVu Sans"/>
              </a:rPr>
              <a:t>45</a:t>
            </a:fld>
            <a:endParaRPr lang="fr-FR" sz="121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8CE16B9-E0FA-91F2-F09E-36C717BE4DC6}"/>
              </a:ext>
            </a:extLst>
          </p:cNvPr>
          <p:cNvGrpSpPr>
            <a:grpSpLocks noChangeAspect="1"/>
          </p:cNvGrpSpPr>
          <p:nvPr/>
        </p:nvGrpSpPr>
        <p:grpSpPr>
          <a:xfrm>
            <a:off x="252195" y="3984838"/>
            <a:ext cx="2335396" cy="2609052"/>
            <a:chOff x="1381844" y="3612230"/>
            <a:chExt cx="2225047" cy="2485772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C0ECF538-5CB7-FE3C-7634-E69E779FD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1844" y="3612230"/>
              <a:ext cx="2225047" cy="1232334"/>
            </a:xfrm>
            <a:prstGeom prst="rect">
              <a:avLst/>
            </a:prstGeom>
          </p:spPr>
        </p:pic>
        <p:pic>
          <p:nvPicPr>
            <p:cNvPr id="13" name="Graphique 3" descr="Caméra vidéo avec un remplissage uni">
              <a:extLst>
                <a:ext uri="{FF2B5EF4-FFF2-40B4-BE49-F238E27FC236}">
                  <a16:creationId xmlns:a16="http://schemas.microsoft.com/office/drawing/2014/main" id="{F9644EDA-B5F0-AB38-05E5-A760DDF1B1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 rot="5400000" flipH="1">
              <a:off x="2162493" y="5183602"/>
              <a:ext cx="914400" cy="914400"/>
            </a:xfrm>
            <a:prstGeom prst="rect">
              <a:avLst/>
            </a:prstGeom>
          </p:spPr>
        </p:pic>
        <p:sp>
          <p:nvSpPr>
            <p:cNvPr id="14" name="Larme 13">
              <a:extLst>
                <a:ext uri="{FF2B5EF4-FFF2-40B4-BE49-F238E27FC236}">
                  <a16:creationId xmlns:a16="http://schemas.microsoft.com/office/drawing/2014/main" id="{29B14360-BFCB-CD9E-A574-EA8FA02B2159}"/>
                </a:ext>
              </a:extLst>
            </p:cNvPr>
            <p:cNvSpPr/>
            <p:nvPr/>
          </p:nvSpPr>
          <p:spPr>
            <a:xfrm rot="18933612">
              <a:off x="2058855" y="4815548"/>
              <a:ext cx="819753" cy="838789"/>
            </a:xfrm>
            <a:prstGeom prst="teardrop">
              <a:avLst>
                <a:gd name="adj" fmla="val 127633"/>
              </a:avLst>
            </a:prstGeom>
            <a:gradFill flip="none" rotWithShape="1">
              <a:gsLst>
                <a:gs pos="0">
                  <a:srgbClr val="FFC000"/>
                </a:gs>
                <a:gs pos="74000">
                  <a:schemeClr val="accent4">
                    <a:lumMod val="0"/>
                    <a:lumOff val="100000"/>
                    <a:alpha val="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2527A1B2-6C25-8736-8939-9E58F9564774}"/>
              </a:ext>
            </a:extLst>
          </p:cNvPr>
          <p:cNvSpPr txBox="1"/>
          <p:nvPr/>
        </p:nvSpPr>
        <p:spPr>
          <a:xfrm>
            <a:off x="258379" y="977670"/>
            <a:ext cx="1792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Charge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41F82F1-B66E-418A-C0B3-B89EE247DD4C}"/>
              </a:ext>
            </a:extLst>
          </p:cNvPr>
          <p:cNvSpPr txBox="1"/>
          <p:nvPr/>
        </p:nvSpPr>
        <p:spPr>
          <a:xfrm>
            <a:off x="565018" y="3628985"/>
            <a:ext cx="1675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Optical </a:t>
            </a:r>
            <a:r>
              <a:rPr lang="fr-FR" dirty="0" err="1"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0" name="Connecteur : en arc 35">
            <a:extLst>
              <a:ext uri="{FF2B5EF4-FFF2-40B4-BE49-F238E27FC236}">
                <a16:creationId xmlns:a16="http://schemas.microsoft.com/office/drawing/2014/main" id="{BD61185E-803B-7668-C551-AFCFFA8E7D5D}"/>
              </a:ext>
            </a:extLst>
          </p:cNvPr>
          <p:cNvCxnSpPr/>
          <p:nvPr/>
        </p:nvCxnSpPr>
        <p:spPr>
          <a:xfrm rot="16200000" flipH="1">
            <a:off x="461919" y="2371746"/>
            <a:ext cx="626011" cy="576850"/>
          </a:xfrm>
          <a:prstGeom prst="curvedConnector3">
            <a:avLst/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 : en arc 36">
            <a:extLst>
              <a:ext uri="{FF2B5EF4-FFF2-40B4-BE49-F238E27FC236}">
                <a16:creationId xmlns:a16="http://schemas.microsoft.com/office/drawing/2014/main" id="{80B428B0-697B-8118-804E-DEBB84C536E4}"/>
              </a:ext>
            </a:extLst>
          </p:cNvPr>
          <p:cNvCxnSpPr>
            <a:cxnSpLocks/>
          </p:cNvCxnSpPr>
          <p:nvPr/>
        </p:nvCxnSpPr>
        <p:spPr>
          <a:xfrm rot="16200000" flipH="1">
            <a:off x="590217" y="2450420"/>
            <a:ext cx="597703" cy="447813"/>
          </a:xfrm>
          <a:prstGeom prst="curvedConnector3">
            <a:avLst>
              <a:gd name="adj1" fmla="val 41235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 : en arc 40">
            <a:extLst>
              <a:ext uri="{FF2B5EF4-FFF2-40B4-BE49-F238E27FC236}">
                <a16:creationId xmlns:a16="http://schemas.microsoft.com/office/drawing/2014/main" id="{90B61CF5-A8C9-05AD-D004-AB6E4140EAE3}"/>
              </a:ext>
            </a:extLst>
          </p:cNvPr>
          <p:cNvCxnSpPr>
            <a:cxnSpLocks/>
          </p:cNvCxnSpPr>
          <p:nvPr/>
        </p:nvCxnSpPr>
        <p:spPr>
          <a:xfrm rot="16200000" flipH="1">
            <a:off x="748225" y="2529367"/>
            <a:ext cx="580143" cy="307479"/>
          </a:xfrm>
          <a:prstGeom prst="curvedConnector3">
            <a:avLst>
              <a:gd name="adj1" fmla="val 39328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 : en arc 41">
            <a:extLst>
              <a:ext uri="{FF2B5EF4-FFF2-40B4-BE49-F238E27FC236}">
                <a16:creationId xmlns:a16="http://schemas.microsoft.com/office/drawing/2014/main" id="{B0DAD315-9753-82B9-285B-AC27B5A7FCDD}"/>
              </a:ext>
            </a:extLst>
          </p:cNvPr>
          <p:cNvCxnSpPr>
            <a:cxnSpLocks/>
          </p:cNvCxnSpPr>
          <p:nvPr/>
        </p:nvCxnSpPr>
        <p:spPr>
          <a:xfrm rot="16200000" flipH="1">
            <a:off x="883315" y="2601250"/>
            <a:ext cx="538249" cy="178440"/>
          </a:xfrm>
          <a:prstGeom prst="curvedConnector3">
            <a:avLst>
              <a:gd name="adj1" fmla="val 40267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 : en arc 46">
            <a:extLst>
              <a:ext uri="{FF2B5EF4-FFF2-40B4-BE49-F238E27FC236}">
                <a16:creationId xmlns:a16="http://schemas.microsoft.com/office/drawing/2014/main" id="{A2F7955D-6E81-745F-DFA9-45DAFBE8CDA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2643" y="2680059"/>
            <a:ext cx="515707" cy="43367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48">
            <a:extLst>
              <a:ext uri="{FF2B5EF4-FFF2-40B4-BE49-F238E27FC236}">
                <a16:creationId xmlns:a16="http://schemas.microsoft.com/office/drawing/2014/main" id="{BB715297-A8D2-EB21-2FB5-8AA45CA8AE9F}"/>
              </a:ext>
            </a:extLst>
          </p:cNvPr>
          <p:cNvSpPr/>
          <p:nvPr/>
        </p:nvSpPr>
        <p:spPr>
          <a:xfrm>
            <a:off x="762725" y="2972055"/>
            <a:ext cx="1240553" cy="572954"/>
          </a:xfrm>
          <a:prstGeom prst="round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>
                <a:solidFill>
                  <a:srgbClr val="C00000"/>
                </a:solidFill>
              </a:rPr>
              <a:t>Frontend and backend </a:t>
            </a:r>
            <a:r>
              <a:rPr lang="fr-FR" sz="1050" b="1" dirty="0" err="1">
                <a:solidFill>
                  <a:srgbClr val="C00000"/>
                </a:solidFill>
              </a:rPr>
              <a:t>electronics</a:t>
            </a:r>
            <a:endParaRPr lang="fr-FR" sz="1050" b="1" dirty="0">
              <a:solidFill>
                <a:srgbClr val="C00000"/>
              </a:solidFill>
            </a:endParaRPr>
          </a:p>
        </p:txBody>
      </p:sp>
      <p:cxnSp>
        <p:nvCxnSpPr>
          <p:cNvPr id="26" name="Connecteur : en arc 51">
            <a:extLst>
              <a:ext uri="{FF2B5EF4-FFF2-40B4-BE49-F238E27FC236}">
                <a16:creationId xmlns:a16="http://schemas.microsoft.com/office/drawing/2014/main" id="{06805A5B-34E9-65CB-CDE2-B54748DDD7F3}"/>
              </a:ext>
            </a:extLst>
          </p:cNvPr>
          <p:cNvCxnSpPr>
            <a:cxnSpLocks/>
          </p:cNvCxnSpPr>
          <p:nvPr/>
        </p:nvCxnSpPr>
        <p:spPr>
          <a:xfrm rot="5400000">
            <a:off x="1358814" y="2570767"/>
            <a:ext cx="456660" cy="333643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 : en arc 52">
            <a:extLst>
              <a:ext uri="{FF2B5EF4-FFF2-40B4-BE49-F238E27FC236}">
                <a16:creationId xmlns:a16="http://schemas.microsoft.com/office/drawing/2014/main" id="{9F78713B-BBE3-2C2E-71BC-442C197C9176}"/>
              </a:ext>
            </a:extLst>
          </p:cNvPr>
          <p:cNvCxnSpPr>
            <a:cxnSpLocks/>
          </p:cNvCxnSpPr>
          <p:nvPr/>
        </p:nvCxnSpPr>
        <p:spPr>
          <a:xfrm rot="5400000">
            <a:off x="1189867" y="2653352"/>
            <a:ext cx="481622" cy="130863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 : en arc 72">
            <a:extLst>
              <a:ext uri="{FF2B5EF4-FFF2-40B4-BE49-F238E27FC236}">
                <a16:creationId xmlns:a16="http://schemas.microsoft.com/office/drawing/2014/main" id="{3A5EA00D-7DF8-D237-D915-9A30758FC59B}"/>
              </a:ext>
            </a:extLst>
          </p:cNvPr>
          <p:cNvCxnSpPr>
            <a:cxnSpLocks/>
          </p:cNvCxnSpPr>
          <p:nvPr/>
        </p:nvCxnSpPr>
        <p:spPr>
          <a:xfrm rot="5400000">
            <a:off x="1495241" y="2544063"/>
            <a:ext cx="438450" cy="425511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 : en arc 76">
            <a:extLst>
              <a:ext uri="{FF2B5EF4-FFF2-40B4-BE49-F238E27FC236}">
                <a16:creationId xmlns:a16="http://schemas.microsoft.com/office/drawing/2014/main" id="{B372AFEE-B6BF-FC29-5800-5ED01228E725}"/>
              </a:ext>
            </a:extLst>
          </p:cNvPr>
          <p:cNvCxnSpPr>
            <a:cxnSpLocks/>
          </p:cNvCxnSpPr>
          <p:nvPr/>
        </p:nvCxnSpPr>
        <p:spPr>
          <a:xfrm rot="5400000">
            <a:off x="1776566" y="2571585"/>
            <a:ext cx="407249" cy="395939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5400" b="1" dirty="0" smtClean="0">
                <a:solidFill>
                  <a:srgbClr val="00153E"/>
                </a:solidFill>
              </a:rPr>
              <a:t>Charge and </a:t>
            </a:r>
            <a:r>
              <a:rPr lang="fr-FR" sz="5400" b="1" dirty="0" err="1" smtClean="0">
                <a:solidFill>
                  <a:srgbClr val="00153E"/>
                </a:solidFill>
              </a:rPr>
              <a:t>optical</a:t>
            </a:r>
            <a:r>
              <a:rPr lang="fr-FR" sz="5400" b="1" dirty="0" smtClean="0">
                <a:solidFill>
                  <a:srgbClr val="00153E"/>
                </a:solidFill>
              </a:rPr>
              <a:t> </a:t>
            </a:r>
            <a:r>
              <a:rPr lang="fr-FR" sz="5400" b="1" dirty="0" err="1" smtClean="0">
                <a:solidFill>
                  <a:srgbClr val="00153E"/>
                </a:solidFill>
              </a:rPr>
              <a:t>readout</a:t>
            </a:r>
            <a:endParaRPr lang="fr-FR" b="1" dirty="0" smtClean="0">
              <a:solidFill>
                <a:srgbClr val="002060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2070487" cy="910599"/>
          </a:xfrm>
          <a:prstGeom prst="rect">
            <a:avLst/>
          </a:prstGeom>
        </p:spPr>
      </p:pic>
      <p:sp>
        <p:nvSpPr>
          <p:cNvPr id="38" name="ZoneTexte 37"/>
          <p:cNvSpPr txBox="1"/>
          <p:nvPr/>
        </p:nvSpPr>
        <p:spPr>
          <a:xfrm>
            <a:off x="4269288" y="4048026"/>
            <a:ext cx="55925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Optical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MicroPattern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Gaseous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detectors  (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MPGDs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) relies on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recording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scintillation light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emitted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electron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avalanche multiplication </a:t>
            </a:r>
          </a:p>
          <a:p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Scintillation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spectrum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gas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mixtures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CF</a:t>
            </a:r>
            <a:r>
              <a:rPr lang="fr-FR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well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suited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readout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CCD or CMOS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imaging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sensors</a:t>
            </a:r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fr-FR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High spatial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resolution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can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obtained</a:t>
            </a:r>
            <a:r>
              <a:rPr lang="fr-FR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39" name="Image 38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36CB0EB0-332E-6089-9690-AA4A3E38106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618" y="991541"/>
            <a:ext cx="5439182" cy="2859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7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Rectangle, conception&#10;&#10;Description générée automatiquement">
            <a:extLst>
              <a:ext uri="{FF2B5EF4-FFF2-40B4-BE49-F238E27FC236}">
                <a16:creationId xmlns:a16="http://schemas.microsoft.com/office/drawing/2014/main" id="{C6958146-284F-465E-95BD-9037E9B8B2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27" r="14933"/>
          <a:stretch/>
        </p:blipFill>
        <p:spPr>
          <a:xfrm>
            <a:off x="324518" y="1329258"/>
            <a:ext cx="2335396" cy="1630337"/>
          </a:xfrm>
          <a:prstGeom prst="rect">
            <a:avLst/>
          </a:prstGeom>
        </p:spPr>
      </p:pic>
      <p:sp>
        <p:nvSpPr>
          <p:cNvPr id="7" name="Espace réservé du numéro de diapositive 20"/>
          <p:cNvSpPr/>
          <p:nvPr/>
        </p:nvSpPr>
        <p:spPr>
          <a:xfrm>
            <a:off x="10998000" y="6487200"/>
            <a:ext cx="1017360" cy="324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 defTabSz="914400">
              <a:lnSpc>
                <a:spcPct val="100000"/>
              </a:lnSpc>
            </a:pPr>
            <a:r>
              <a:rPr lang="fr-FR" sz="1210" b="0" strike="noStrike" spc="-1">
                <a:solidFill>
                  <a:srgbClr val="666666"/>
                </a:solidFill>
                <a:latin typeface="Calibri"/>
                <a:ea typeface="DejaVu Sans"/>
              </a:rPr>
              <a:t> </a:t>
            </a:r>
            <a:fld id="{D4129B4E-E201-4B8D-9B05-8F93246C2D42}" type="slidenum">
              <a:rPr lang="fr-FR" sz="1210" b="0" strike="noStrike" spc="-1">
                <a:solidFill>
                  <a:srgbClr val="666666"/>
                </a:solidFill>
                <a:latin typeface="Calibri"/>
                <a:ea typeface="DejaVu Sans"/>
              </a:rPr>
              <a:t>46</a:t>
            </a:fld>
            <a:endParaRPr lang="fr-FR" sz="1210" b="0" strike="noStrike" spc="-1">
              <a:solidFill>
                <a:srgbClr val="000000"/>
              </a:solidFill>
              <a:latin typeface="Arial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8CE16B9-E0FA-91F2-F09E-36C717BE4DC6}"/>
              </a:ext>
            </a:extLst>
          </p:cNvPr>
          <p:cNvGrpSpPr>
            <a:grpSpLocks noChangeAspect="1"/>
          </p:cNvGrpSpPr>
          <p:nvPr/>
        </p:nvGrpSpPr>
        <p:grpSpPr>
          <a:xfrm>
            <a:off x="252195" y="3984838"/>
            <a:ext cx="2335396" cy="2609052"/>
            <a:chOff x="1381844" y="3612230"/>
            <a:chExt cx="2225047" cy="2485772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C0ECF538-5CB7-FE3C-7634-E69E779FD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81844" y="3612230"/>
              <a:ext cx="2225047" cy="1232334"/>
            </a:xfrm>
            <a:prstGeom prst="rect">
              <a:avLst/>
            </a:prstGeom>
          </p:spPr>
        </p:pic>
        <p:pic>
          <p:nvPicPr>
            <p:cNvPr id="13" name="Graphique 3" descr="Caméra vidéo avec un remplissage uni">
              <a:extLst>
                <a:ext uri="{FF2B5EF4-FFF2-40B4-BE49-F238E27FC236}">
                  <a16:creationId xmlns:a16="http://schemas.microsoft.com/office/drawing/2014/main" id="{F9644EDA-B5F0-AB38-05E5-A760DDF1B1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13"/>
                </a:ext>
              </a:extLst>
            </a:blip>
            <a:stretch>
              <a:fillRect/>
            </a:stretch>
          </p:blipFill>
          <p:spPr>
            <a:xfrm rot="5400000" flipH="1">
              <a:off x="2162493" y="5183602"/>
              <a:ext cx="914400" cy="914400"/>
            </a:xfrm>
            <a:prstGeom prst="rect">
              <a:avLst/>
            </a:prstGeom>
          </p:spPr>
        </p:pic>
        <p:sp>
          <p:nvSpPr>
            <p:cNvPr id="14" name="Larme 13">
              <a:extLst>
                <a:ext uri="{FF2B5EF4-FFF2-40B4-BE49-F238E27FC236}">
                  <a16:creationId xmlns:a16="http://schemas.microsoft.com/office/drawing/2014/main" id="{29B14360-BFCB-CD9E-A574-EA8FA02B2159}"/>
                </a:ext>
              </a:extLst>
            </p:cNvPr>
            <p:cNvSpPr/>
            <p:nvPr/>
          </p:nvSpPr>
          <p:spPr>
            <a:xfrm rot="18933612">
              <a:off x="2058855" y="4815548"/>
              <a:ext cx="819753" cy="838789"/>
            </a:xfrm>
            <a:prstGeom prst="teardrop">
              <a:avLst>
                <a:gd name="adj" fmla="val 127633"/>
              </a:avLst>
            </a:prstGeom>
            <a:gradFill flip="none" rotWithShape="1">
              <a:gsLst>
                <a:gs pos="0">
                  <a:srgbClr val="FFC000"/>
                </a:gs>
                <a:gs pos="74000">
                  <a:schemeClr val="accent4">
                    <a:lumMod val="0"/>
                    <a:lumOff val="100000"/>
                    <a:alpha val="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ZoneTexte 14">
            <a:extLst>
              <a:ext uri="{FF2B5EF4-FFF2-40B4-BE49-F238E27FC236}">
                <a16:creationId xmlns:a16="http://schemas.microsoft.com/office/drawing/2014/main" id="{2527A1B2-6C25-8736-8939-9E58F9564774}"/>
              </a:ext>
            </a:extLst>
          </p:cNvPr>
          <p:cNvSpPr txBox="1"/>
          <p:nvPr/>
        </p:nvSpPr>
        <p:spPr>
          <a:xfrm>
            <a:off x="258379" y="977670"/>
            <a:ext cx="1792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/>
              <a:t>Charge </a:t>
            </a:r>
            <a:r>
              <a:rPr lang="fr-FR" sz="1800" strike="noStrike" spc="-1" dirty="0" err="1"/>
              <a:t>readout</a:t>
            </a:r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E41F82F1-B66E-418A-C0B3-B89EE247DD4C}"/>
              </a:ext>
            </a:extLst>
          </p:cNvPr>
          <p:cNvSpPr txBox="1"/>
          <p:nvPr/>
        </p:nvSpPr>
        <p:spPr>
          <a:xfrm>
            <a:off x="565018" y="3628985"/>
            <a:ext cx="1675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800" strike="noStrike" spc="-1" dirty="0"/>
              <a:t>Optical </a:t>
            </a:r>
            <a:r>
              <a:rPr lang="fr-FR" sz="1800" strike="noStrike" spc="-1" dirty="0" err="1"/>
              <a:t>readout</a:t>
            </a:r>
            <a:endParaRPr lang="fr-FR" dirty="0"/>
          </a:p>
        </p:txBody>
      </p:sp>
      <p:cxnSp>
        <p:nvCxnSpPr>
          <p:cNvPr id="20" name="Connecteur : en arc 35">
            <a:extLst>
              <a:ext uri="{FF2B5EF4-FFF2-40B4-BE49-F238E27FC236}">
                <a16:creationId xmlns:a16="http://schemas.microsoft.com/office/drawing/2014/main" id="{BD61185E-803B-7668-C551-AFCFFA8E7D5D}"/>
              </a:ext>
            </a:extLst>
          </p:cNvPr>
          <p:cNvCxnSpPr/>
          <p:nvPr/>
        </p:nvCxnSpPr>
        <p:spPr>
          <a:xfrm rot="16200000" flipH="1">
            <a:off x="461919" y="2371746"/>
            <a:ext cx="626011" cy="576850"/>
          </a:xfrm>
          <a:prstGeom prst="curvedConnector3">
            <a:avLst/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 : en arc 36">
            <a:extLst>
              <a:ext uri="{FF2B5EF4-FFF2-40B4-BE49-F238E27FC236}">
                <a16:creationId xmlns:a16="http://schemas.microsoft.com/office/drawing/2014/main" id="{80B428B0-697B-8118-804E-DEBB84C536E4}"/>
              </a:ext>
            </a:extLst>
          </p:cNvPr>
          <p:cNvCxnSpPr>
            <a:cxnSpLocks/>
          </p:cNvCxnSpPr>
          <p:nvPr/>
        </p:nvCxnSpPr>
        <p:spPr>
          <a:xfrm rot="16200000" flipH="1">
            <a:off x="590217" y="2450420"/>
            <a:ext cx="597703" cy="447813"/>
          </a:xfrm>
          <a:prstGeom prst="curvedConnector3">
            <a:avLst>
              <a:gd name="adj1" fmla="val 41235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 : en arc 40">
            <a:extLst>
              <a:ext uri="{FF2B5EF4-FFF2-40B4-BE49-F238E27FC236}">
                <a16:creationId xmlns:a16="http://schemas.microsoft.com/office/drawing/2014/main" id="{90B61CF5-A8C9-05AD-D004-AB6E4140EAE3}"/>
              </a:ext>
            </a:extLst>
          </p:cNvPr>
          <p:cNvCxnSpPr>
            <a:cxnSpLocks/>
          </p:cNvCxnSpPr>
          <p:nvPr/>
        </p:nvCxnSpPr>
        <p:spPr>
          <a:xfrm rot="16200000" flipH="1">
            <a:off x="748225" y="2529367"/>
            <a:ext cx="580143" cy="307479"/>
          </a:xfrm>
          <a:prstGeom prst="curvedConnector3">
            <a:avLst>
              <a:gd name="adj1" fmla="val 39328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 : en arc 41">
            <a:extLst>
              <a:ext uri="{FF2B5EF4-FFF2-40B4-BE49-F238E27FC236}">
                <a16:creationId xmlns:a16="http://schemas.microsoft.com/office/drawing/2014/main" id="{B0DAD315-9753-82B9-285B-AC27B5A7FCDD}"/>
              </a:ext>
            </a:extLst>
          </p:cNvPr>
          <p:cNvCxnSpPr>
            <a:cxnSpLocks/>
          </p:cNvCxnSpPr>
          <p:nvPr/>
        </p:nvCxnSpPr>
        <p:spPr>
          <a:xfrm rot="16200000" flipH="1">
            <a:off x="883315" y="2601250"/>
            <a:ext cx="538249" cy="178440"/>
          </a:xfrm>
          <a:prstGeom prst="curvedConnector3">
            <a:avLst>
              <a:gd name="adj1" fmla="val 40267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 : en arc 46">
            <a:extLst>
              <a:ext uri="{FF2B5EF4-FFF2-40B4-BE49-F238E27FC236}">
                <a16:creationId xmlns:a16="http://schemas.microsoft.com/office/drawing/2014/main" id="{A2F7955D-6E81-745F-DFA9-45DAFBE8CDA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2643" y="2680059"/>
            <a:ext cx="515707" cy="43367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48">
            <a:extLst>
              <a:ext uri="{FF2B5EF4-FFF2-40B4-BE49-F238E27FC236}">
                <a16:creationId xmlns:a16="http://schemas.microsoft.com/office/drawing/2014/main" id="{BB715297-A8D2-EB21-2FB5-8AA45CA8AE9F}"/>
              </a:ext>
            </a:extLst>
          </p:cNvPr>
          <p:cNvSpPr/>
          <p:nvPr/>
        </p:nvSpPr>
        <p:spPr>
          <a:xfrm>
            <a:off x="762725" y="2972055"/>
            <a:ext cx="1240553" cy="572954"/>
          </a:xfrm>
          <a:prstGeom prst="round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>
                <a:solidFill>
                  <a:srgbClr val="C00000"/>
                </a:solidFill>
              </a:rPr>
              <a:t>Frontend and backend </a:t>
            </a:r>
            <a:r>
              <a:rPr lang="fr-FR" sz="1050" b="1" dirty="0" err="1">
                <a:solidFill>
                  <a:srgbClr val="C00000"/>
                </a:solidFill>
              </a:rPr>
              <a:t>electronics</a:t>
            </a:r>
            <a:endParaRPr lang="fr-FR" sz="1050" b="1" dirty="0">
              <a:solidFill>
                <a:srgbClr val="C00000"/>
              </a:solidFill>
            </a:endParaRPr>
          </a:p>
        </p:txBody>
      </p:sp>
      <p:cxnSp>
        <p:nvCxnSpPr>
          <p:cNvPr id="26" name="Connecteur : en arc 51">
            <a:extLst>
              <a:ext uri="{FF2B5EF4-FFF2-40B4-BE49-F238E27FC236}">
                <a16:creationId xmlns:a16="http://schemas.microsoft.com/office/drawing/2014/main" id="{06805A5B-34E9-65CB-CDE2-B54748DDD7F3}"/>
              </a:ext>
            </a:extLst>
          </p:cNvPr>
          <p:cNvCxnSpPr>
            <a:cxnSpLocks/>
          </p:cNvCxnSpPr>
          <p:nvPr/>
        </p:nvCxnSpPr>
        <p:spPr>
          <a:xfrm rot="5400000">
            <a:off x="1358814" y="2570767"/>
            <a:ext cx="456660" cy="333643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 : en arc 52">
            <a:extLst>
              <a:ext uri="{FF2B5EF4-FFF2-40B4-BE49-F238E27FC236}">
                <a16:creationId xmlns:a16="http://schemas.microsoft.com/office/drawing/2014/main" id="{9F78713B-BBE3-2C2E-71BC-442C197C9176}"/>
              </a:ext>
            </a:extLst>
          </p:cNvPr>
          <p:cNvCxnSpPr>
            <a:cxnSpLocks/>
          </p:cNvCxnSpPr>
          <p:nvPr/>
        </p:nvCxnSpPr>
        <p:spPr>
          <a:xfrm rot="5400000">
            <a:off x="1189867" y="2653352"/>
            <a:ext cx="481622" cy="130863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 : en arc 72">
            <a:extLst>
              <a:ext uri="{FF2B5EF4-FFF2-40B4-BE49-F238E27FC236}">
                <a16:creationId xmlns:a16="http://schemas.microsoft.com/office/drawing/2014/main" id="{3A5EA00D-7DF8-D237-D915-9A30758FC59B}"/>
              </a:ext>
            </a:extLst>
          </p:cNvPr>
          <p:cNvCxnSpPr>
            <a:cxnSpLocks/>
          </p:cNvCxnSpPr>
          <p:nvPr/>
        </p:nvCxnSpPr>
        <p:spPr>
          <a:xfrm rot="5400000">
            <a:off x="1495241" y="2544063"/>
            <a:ext cx="438450" cy="425511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 : en arc 76">
            <a:extLst>
              <a:ext uri="{FF2B5EF4-FFF2-40B4-BE49-F238E27FC236}">
                <a16:creationId xmlns:a16="http://schemas.microsoft.com/office/drawing/2014/main" id="{B372AFEE-B6BF-FC29-5800-5ED01228E725}"/>
              </a:ext>
            </a:extLst>
          </p:cNvPr>
          <p:cNvCxnSpPr>
            <a:cxnSpLocks/>
          </p:cNvCxnSpPr>
          <p:nvPr/>
        </p:nvCxnSpPr>
        <p:spPr>
          <a:xfrm rot="5400000">
            <a:off x="1776566" y="2571585"/>
            <a:ext cx="407249" cy="395939"/>
          </a:xfrm>
          <a:prstGeom prst="curvedConnector3">
            <a:avLst>
              <a:gd name="adj1" fmla="val 50000"/>
            </a:avLst>
          </a:prstGeom>
          <a:ln w="6350">
            <a:solidFill>
              <a:srgbClr val="FFC000"/>
            </a:solidFill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5400" b="1" dirty="0" smtClean="0">
                <a:solidFill>
                  <a:srgbClr val="00153E"/>
                </a:solidFill>
              </a:rPr>
              <a:t>Charge and </a:t>
            </a:r>
            <a:r>
              <a:rPr lang="fr-FR" sz="5400" b="1" dirty="0" err="1" smtClean="0">
                <a:solidFill>
                  <a:srgbClr val="00153E"/>
                </a:solidFill>
              </a:rPr>
              <a:t>optical</a:t>
            </a:r>
            <a:r>
              <a:rPr lang="fr-FR" sz="5400" b="1" dirty="0" smtClean="0">
                <a:solidFill>
                  <a:srgbClr val="00153E"/>
                </a:solidFill>
              </a:rPr>
              <a:t> </a:t>
            </a:r>
            <a:r>
              <a:rPr lang="fr-FR" sz="5400" b="1" dirty="0" err="1" smtClean="0">
                <a:solidFill>
                  <a:srgbClr val="00153E"/>
                </a:solidFill>
              </a:rPr>
              <a:t>readout</a:t>
            </a:r>
            <a:endParaRPr lang="fr-FR" b="1" dirty="0" smtClean="0">
              <a:solidFill>
                <a:srgbClr val="002060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2070487" cy="910599"/>
          </a:xfrm>
          <a:prstGeom prst="rect">
            <a:avLst/>
          </a:prstGeom>
        </p:spPr>
      </p:pic>
      <p:pic>
        <p:nvPicPr>
          <p:cNvPr id="39" name="Image 38" descr="Une image contenant texte, ligne, Tracé, diagramme&#10;&#10;Description générée automatiquement">
            <a:extLst>
              <a:ext uri="{FF2B5EF4-FFF2-40B4-BE49-F238E27FC236}">
                <a16:creationId xmlns:a16="http://schemas.microsoft.com/office/drawing/2014/main" id="{36CB0EB0-332E-6089-9690-AA4A3E38106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618" y="991541"/>
            <a:ext cx="5439182" cy="2859607"/>
          </a:xfrm>
          <a:prstGeom prst="rect">
            <a:avLst/>
          </a:prstGeom>
        </p:spPr>
      </p:pic>
      <p:sp>
        <p:nvSpPr>
          <p:cNvPr id="30" name="ZoneTexte 9"/>
          <p:cNvSpPr/>
          <p:nvPr/>
        </p:nvSpPr>
        <p:spPr>
          <a:xfrm>
            <a:off x="3844395" y="4010021"/>
            <a:ext cx="5667830" cy="25838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142920" indent="-142920" defTabSz="914400">
              <a:lnSpc>
                <a:spcPct val="150000"/>
              </a:lnSpc>
              <a:buClr>
                <a:srgbClr val="2B6A6C"/>
              </a:buClr>
              <a:buFont typeface="Arial"/>
              <a:buChar char="•"/>
            </a:pPr>
            <a:r>
              <a:rPr lang="fr-FR" b="0" strike="noStrike" spc="-1" dirty="0"/>
              <a:t>Use of camera (</a:t>
            </a:r>
            <a:r>
              <a:rPr lang="fr-FR" b="1" strike="noStrike" spc="-1" dirty="0"/>
              <a:t>large </a:t>
            </a:r>
            <a:r>
              <a:rPr lang="fr-FR" b="1" strike="noStrike" spc="-1" dirty="0" err="1"/>
              <a:t>number</a:t>
            </a:r>
            <a:r>
              <a:rPr lang="fr-FR" b="1" strike="noStrike" spc="-1" dirty="0"/>
              <a:t> of pixels</a:t>
            </a:r>
            <a:r>
              <a:rPr lang="fr-FR" b="0" strike="noStrike" spc="-1" dirty="0"/>
              <a:t>, use of </a:t>
            </a:r>
            <a:r>
              <a:rPr lang="fr-FR" b="0" strike="noStrike" spc="-1" dirty="0" err="1"/>
              <a:t>lens</a:t>
            </a:r>
            <a:r>
              <a:rPr lang="fr-FR" b="0" strike="noStrike" spc="-1" dirty="0"/>
              <a:t> for </a:t>
            </a:r>
            <a:r>
              <a:rPr lang="fr-FR" b="1" strike="noStrike" spc="-1" dirty="0"/>
              <a:t>large </a:t>
            </a:r>
            <a:r>
              <a:rPr lang="fr-FR" b="1" strike="noStrike" spc="-1" dirty="0" err="1"/>
              <a:t>field</a:t>
            </a:r>
            <a:r>
              <a:rPr lang="fr-FR" b="1" strike="noStrike" spc="-1" dirty="0"/>
              <a:t> of </a:t>
            </a:r>
            <a:r>
              <a:rPr lang="fr-FR" b="1" strike="noStrike" spc="-1" dirty="0" err="1"/>
              <a:t>view</a:t>
            </a:r>
            <a:r>
              <a:rPr lang="fr-FR" b="0" strike="noStrike" spc="-1" dirty="0"/>
              <a:t>)</a:t>
            </a:r>
          </a:p>
          <a:p>
            <a:pPr marL="142920" indent="-142920" defTabSz="914400">
              <a:lnSpc>
                <a:spcPct val="200000"/>
              </a:lnSpc>
              <a:buClr>
                <a:srgbClr val="2B6A6C"/>
              </a:buClr>
              <a:buFont typeface="Arial"/>
              <a:buChar char="•"/>
            </a:pPr>
            <a:r>
              <a:rPr lang="fr-FR" b="1" strike="noStrike" spc="-1" dirty="0" err="1"/>
              <a:t>Easy</a:t>
            </a:r>
            <a:r>
              <a:rPr lang="fr-FR" b="1" strike="noStrike" spc="-1" dirty="0"/>
              <a:t> handling of the data </a:t>
            </a:r>
            <a:r>
              <a:rPr lang="fr-FR" b="0" strike="noStrike" spc="-1" dirty="0"/>
              <a:t>(light </a:t>
            </a:r>
            <a:r>
              <a:rPr lang="fr-FR" b="0" strike="noStrike" spc="-1" dirty="0" err="1"/>
              <a:t>intensity</a:t>
            </a:r>
            <a:r>
              <a:rPr lang="fr-FR" b="0" strike="noStrike" spc="-1" dirty="0"/>
              <a:t> matrix)</a:t>
            </a:r>
          </a:p>
          <a:p>
            <a:pPr marL="142920" indent="-142920" defTabSz="914400">
              <a:lnSpc>
                <a:spcPct val="200000"/>
              </a:lnSpc>
              <a:buClr>
                <a:srgbClr val="2B6A6C"/>
              </a:buClr>
              <a:buFont typeface="Arial"/>
              <a:buChar char="•"/>
            </a:pPr>
            <a:r>
              <a:rPr lang="fr-FR" b="1" strike="noStrike" spc="-1" dirty="0"/>
              <a:t>Online </a:t>
            </a:r>
            <a:r>
              <a:rPr lang="fr-FR" b="1" strike="noStrike" spc="-1" dirty="0" err="1"/>
              <a:t>imaging</a:t>
            </a:r>
            <a:r>
              <a:rPr lang="fr-FR" b="1" strike="noStrike" spc="-1" dirty="0"/>
              <a:t> </a:t>
            </a:r>
            <a:r>
              <a:rPr lang="fr-FR" b="0" strike="noStrike" spc="-1" dirty="0" err="1"/>
              <a:t>thanks</a:t>
            </a:r>
            <a:r>
              <a:rPr lang="fr-FR" b="0" strike="noStrike" spc="-1" dirty="0"/>
              <a:t> to </a:t>
            </a:r>
            <a:r>
              <a:rPr lang="fr-FR" b="0" strike="noStrike" spc="-1" dirty="0" err="1"/>
              <a:t>very</a:t>
            </a:r>
            <a:r>
              <a:rPr lang="fr-FR" b="0" strike="noStrike" spc="-1" dirty="0"/>
              <a:t> </a:t>
            </a:r>
            <a:r>
              <a:rPr lang="fr-FR" b="0" strike="noStrike" spc="-1" dirty="0" err="1"/>
              <a:t>low</a:t>
            </a:r>
            <a:r>
              <a:rPr lang="fr-FR" b="0" strike="noStrike" spc="-1" dirty="0"/>
              <a:t> data </a:t>
            </a:r>
            <a:r>
              <a:rPr lang="fr-FR" b="0" strike="noStrike" spc="-1" dirty="0" err="1"/>
              <a:t>processing</a:t>
            </a:r>
            <a:r>
              <a:rPr lang="fr-FR" b="0" strike="noStrike" spc="-1" dirty="0"/>
              <a:t> and light </a:t>
            </a:r>
            <a:r>
              <a:rPr lang="fr-FR" b="1" strike="noStrike" spc="-1" dirty="0" err="1"/>
              <a:t>integration</a:t>
            </a:r>
            <a:r>
              <a:rPr lang="fr-FR" b="1" strike="noStrike" spc="-1" dirty="0"/>
              <a:t> </a:t>
            </a:r>
            <a:r>
              <a:rPr lang="fr-FR" b="1" strike="noStrike" spc="-1" dirty="0" err="1"/>
              <a:t>approach</a:t>
            </a:r>
            <a:r>
              <a:rPr lang="fr-FR" b="1" strike="noStrike" spc="-1" dirty="0"/>
              <a:t> </a:t>
            </a:r>
            <a:endParaRPr lang="fr-FR" b="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286689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9973124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000" b="1" dirty="0" smtClean="0">
                <a:solidFill>
                  <a:srgbClr val="00153E"/>
                </a:solidFill>
              </a:rPr>
              <a:t>X-ray fluorescence </a:t>
            </a:r>
            <a:r>
              <a:rPr lang="fr-FR" sz="4000" b="1" dirty="0" err="1" smtClean="0">
                <a:solidFill>
                  <a:srgbClr val="00153E"/>
                </a:solidFill>
              </a:rPr>
              <a:t>with</a:t>
            </a:r>
            <a:r>
              <a:rPr lang="fr-FR" sz="4000" b="1" dirty="0" smtClean="0">
                <a:solidFill>
                  <a:srgbClr val="00153E"/>
                </a:solidFill>
              </a:rPr>
              <a:t> </a:t>
            </a:r>
            <a:r>
              <a:rPr lang="fr-FR" sz="4000" b="1" dirty="0" err="1" smtClean="0">
                <a:solidFill>
                  <a:srgbClr val="00153E"/>
                </a:solidFill>
              </a:rPr>
              <a:t>optically</a:t>
            </a:r>
            <a:r>
              <a:rPr lang="fr-FR" sz="4000" b="1" dirty="0">
                <a:solidFill>
                  <a:srgbClr val="00153E"/>
                </a:solidFill>
              </a:rPr>
              <a:t> </a:t>
            </a:r>
            <a:r>
              <a:rPr lang="fr-FR" sz="4000" b="1" dirty="0" err="1" smtClean="0">
                <a:solidFill>
                  <a:srgbClr val="00153E"/>
                </a:solidFill>
              </a:rPr>
              <a:t>read</a:t>
            </a:r>
            <a:r>
              <a:rPr lang="fr-FR" sz="4000" b="1" dirty="0" smtClean="0">
                <a:solidFill>
                  <a:srgbClr val="00153E"/>
                </a:solidFill>
              </a:rPr>
              <a:t>-out </a:t>
            </a:r>
            <a:r>
              <a:rPr lang="fr-FR" sz="4000" b="1" dirty="0" smtClean="0">
                <a:solidFill>
                  <a:srgbClr val="00153E"/>
                </a:solidFill>
              </a:rPr>
              <a:t>GEM</a:t>
            </a:r>
            <a:endParaRPr lang="fr-FR" sz="18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47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972606" y="5897756"/>
            <a:ext cx="4691510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fr-FR" sz="2000" dirty="0">
                <a:solidFill>
                  <a:srgbClr val="001848"/>
                </a:solidFill>
              </a:rPr>
              <a:t>F.M. </a:t>
            </a:r>
            <a:r>
              <a:rPr lang="fr-FR" sz="2000" dirty="0">
                <a:solidFill>
                  <a:srgbClr val="001848"/>
                </a:solidFill>
              </a:rPr>
              <a:t>Brunbauer et </a:t>
            </a:r>
            <a:r>
              <a:rPr lang="fr-FR" sz="2000" dirty="0" smtClean="0">
                <a:solidFill>
                  <a:srgbClr val="001848"/>
                </a:solidFill>
              </a:rPr>
              <a:t>al </a:t>
            </a:r>
            <a:r>
              <a:rPr lang="fr-FR" sz="2000" dirty="0">
                <a:solidFill>
                  <a:srgbClr val="001848"/>
                </a:solidFill>
              </a:rPr>
              <a:t>2018 JINST 13 T02006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r="56980"/>
          <a:stretch/>
        </p:blipFill>
        <p:spPr>
          <a:xfrm>
            <a:off x="334167" y="2047685"/>
            <a:ext cx="5044658" cy="3236495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932096" y="2047685"/>
            <a:ext cx="587088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 err="1" smtClean="0"/>
              <a:t>Materials</a:t>
            </a:r>
            <a:r>
              <a:rPr lang="fr-FR" sz="2800" dirty="0" smtClean="0"/>
              <a:t> are </a:t>
            </a:r>
            <a:r>
              <a:rPr lang="fr-FR" sz="2800" dirty="0" err="1" smtClean="0"/>
              <a:t>excited</a:t>
            </a:r>
            <a:r>
              <a:rPr lang="fr-FR" sz="2800" dirty="0" smtClean="0"/>
              <a:t> by X-rays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 err="1" smtClean="0"/>
              <a:t>Characteristic</a:t>
            </a:r>
            <a:r>
              <a:rPr lang="fr-FR" sz="2800" dirty="0" smtClean="0"/>
              <a:t> X-ray </a:t>
            </a:r>
            <a:r>
              <a:rPr lang="fr-FR" sz="2800" dirty="0" err="1" smtClean="0"/>
              <a:t>emisson</a:t>
            </a:r>
            <a:r>
              <a:rPr lang="fr-FR" sz="2800" dirty="0" smtClean="0"/>
              <a:t> </a:t>
            </a:r>
            <a:r>
              <a:rPr lang="fr-FR" sz="2800" dirty="0" err="1" smtClean="0"/>
              <a:t>is</a:t>
            </a:r>
            <a:r>
              <a:rPr lang="fr-FR" sz="2800" dirty="0" smtClean="0"/>
              <a:t> </a:t>
            </a:r>
            <a:r>
              <a:rPr lang="fr-FR" sz="2800" dirty="0" err="1" smtClean="0"/>
              <a:t>produced</a:t>
            </a:r>
            <a:endParaRPr lang="fr-FR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 smtClean="0"/>
              <a:t>X-ray fluorescence </a:t>
            </a:r>
            <a:r>
              <a:rPr lang="fr-FR" sz="2800" dirty="0" smtClean="0">
                <a:sym typeface="Wingdings" panose="05000000000000000000" pitchFamily="2" charset="2"/>
              </a:rPr>
              <a:t>identification of </a:t>
            </a:r>
            <a:r>
              <a:rPr lang="fr-FR" sz="2800" dirty="0" err="1" smtClean="0">
                <a:sym typeface="Wingdings" panose="05000000000000000000" pitchFamily="2" charset="2"/>
              </a:rPr>
              <a:t>different</a:t>
            </a:r>
            <a:r>
              <a:rPr lang="fr-FR" sz="2800" dirty="0" smtClean="0">
                <a:sym typeface="Wingdings" panose="05000000000000000000" pitchFamily="2" charset="2"/>
              </a:rPr>
              <a:t> </a:t>
            </a:r>
            <a:r>
              <a:rPr lang="fr-FR" sz="2800" dirty="0" err="1" smtClean="0">
                <a:sym typeface="Wingdings" panose="05000000000000000000" pitchFamily="2" charset="2"/>
              </a:rPr>
              <a:t>materials</a:t>
            </a:r>
            <a:r>
              <a:rPr lang="fr-FR" sz="2800" dirty="0" smtClean="0">
                <a:sym typeface="Wingdings" panose="05000000000000000000" pitchFamily="2" charset="2"/>
              </a:rPr>
              <a:t> in an image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 err="1" smtClean="0">
                <a:sym typeface="Wingdings" panose="05000000000000000000" pitchFamily="2" charset="2"/>
              </a:rPr>
              <a:t>Recorded</a:t>
            </a:r>
            <a:r>
              <a:rPr lang="fr-FR" sz="2800" dirty="0" smtClean="0">
                <a:sym typeface="Wingdings" panose="05000000000000000000" pitchFamily="2" charset="2"/>
              </a:rPr>
              <a:t> light </a:t>
            </a:r>
            <a:r>
              <a:rPr lang="fr-FR" sz="2800" dirty="0" err="1" smtClean="0">
                <a:sym typeface="Wingdings" panose="05000000000000000000" pitchFamily="2" charset="2"/>
              </a:rPr>
              <a:t>proportional</a:t>
            </a:r>
            <a:r>
              <a:rPr lang="fr-FR" sz="2800" dirty="0" smtClean="0">
                <a:sym typeface="Wingdings" panose="05000000000000000000" pitchFamily="2" charset="2"/>
              </a:rPr>
              <a:t> to the </a:t>
            </a:r>
            <a:r>
              <a:rPr lang="fr-FR" sz="2800" dirty="0" err="1" smtClean="0">
                <a:sym typeface="Wingdings" panose="05000000000000000000" pitchFamily="2" charset="2"/>
              </a:rPr>
              <a:t>energy</a:t>
            </a:r>
            <a:r>
              <a:rPr lang="fr-FR" sz="2800" dirty="0" smtClean="0">
                <a:sym typeface="Wingdings" panose="05000000000000000000" pitchFamily="2" charset="2"/>
              </a:rPr>
              <a:t> of the incident </a:t>
            </a:r>
            <a:r>
              <a:rPr lang="fr-FR" sz="2800" dirty="0" err="1" smtClean="0">
                <a:sym typeface="Wingdings" panose="05000000000000000000" pitchFamily="2" charset="2"/>
              </a:rPr>
              <a:t>particle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3067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48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3"/>
          <a:srcRect l="42405" b="19331"/>
          <a:stretch/>
        </p:blipFill>
        <p:spPr>
          <a:xfrm>
            <a:off x="3007895" y="3670152"/>
            <a:ext cx="7893133" cy="3051323"/>
          </a:xfrm>
          <a:prstGeom prst="rect">
            <a:avLst/>
          </a:prstGeom>
        </p:spPr>
      </p:pic>
      <p:sp>
        <p:nvSpPr>
          <p:cNvPr id="7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5400" b="1" dirty="0">
                <a:solidFill>
                  <a:srgbClr val="00153E"/>
                </a:solidFill>
              </a:rPr>
              <a:t>X-ray </a:t>
            </a:r>
            <a:r>
              <a:rPr lang="fr-FR" sz="5400" b="1" dirty="0" err="1" smtClean="0">
                <a:solidFill>
                  <a:srgbClr val="00153E"/>
                </a:solidFill>
              </a:rPr>
              <a:t>fluorecence</a:t>
            </a:r>
            <a:r>
              <a:rPr lang="fr-FR" sz="5400" b="1" dirty="0" smtClean="0">
                <a:solidFill>
                  <a:srgbClr val="00153E"/>
                </a:solidFill>
              </a:rPr>
              <a:t> </a:t>
            </a:r>
            <a:r>
              <a:rPr lang="fr-FR" sz="5400" b="1" dirty="0" err="1">
                <a:solidFill>
                  <a:srgbClr val="00153E"/>
                </a:solidFill>
              </a:rPr>
              <a:t>with</a:t>
            </a:r>
            <a:r>
              <a:rPr lang="fr-FR" sz="5400" b="1" dirty="0">
                <a:solidFill>
                  <a:srgbClr val="00153E"/>
                </a:solidFill>
              </a:rPr>
              <a:t> </a:t>
            </a:r>
            <a:r>
              <a:rPr lang="fr-FR" sz="5400" b="1" dirty="0" err="1">
                <a:solidFill>
                  <a:srgbClr val="00153E"/>
                </a:solidFill>
              </a:rPr>
              <a:t>optically</a:t>
            </a:r>
            <a:r>
              <a:rPr lang="fr-FR" sz="5400" b="1" dirty="0">
                <a:solidFill>
                  <a:srgbClr val="00153E"/>
                </a:solidFill>
              </a:rPr>
              <a:t> </a:t>
            </a:r>
            <a:r>
              <a:rPr lang="fr-FR" sz="5400" b="1" dirty="0" err="1">
                <a:solidFill>
                  <a:srgbClr val="00153E"/>
                </a:solidFill>
              </a:rPr>
              <a:t>read</a:t>
            </a:r>
            <a:r>
              <a:rPr lang="fr-FR" sz="5400" b="1" dirty="0">
                <a:solidFill>
                  <a:srgbClr val="00153E"/>
                </a:solidFill>
              </a:rPr>
              <a:t>-out GEM</a:t>
            </a:r>
            <a:endParaRPr lang="fr-FR" b="1" dirty="0">
              <a:solidFill>
                <a:srgbClr val="00206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15" y="2036653"/>
            <a:ext cx="4499811" cy="18014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448353" y="2484071"/>
            <a:ext cx="425898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001848"/>
                </a:solidFill>
              </a:rPr>
              <a:t>F.M. </a:t>
            </a:r>
            <a:r>
              <a:rPr lang="fr-FR" dirty="0">
                <a:solidFill>
                  <a:srgbClr val="001848"/>
                </a:solidFill>
              </a:rPr>
              <a:t>Brunbauer et </a:t>
            </a:r>
            <a:r>
              <a:rPr lang="fr-FR" dirty="0" smtClean="0">
                <a:solidFill>
                  <a:srgbClr val="001848"/>
                </a:solidFill>
              </a:rPr>
              <a:t>al. </a:t>
            </a:r>
            <a:r>
              <a:rPr lang="fr-FR" dirty="0">
                <a:solidFill>
                  <a:srgbClr val="001848"/>
                </a:solidFill>
              </a:rPr>
              <a:t>2018 JINST 13 T02006</a:t>
            </a:r>
          </a:p>
        </p:txBody>
      </p:sp>
    </p:spTree>
    <p:extLst>
      <p:ext uri="{BB962C8B-B14F-4D97-AF65-F5344CB8AC3E}">
        <p14:creationId xmlns:p14="http://schemas.microsoft.com/office/powerpoint/2010/main" val="255733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6" y="0"/>
            <a:ext cx="10009219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Beta </a:t>
            </a:r>
            <a:r>
              <a:rPr lang="fr-FR" sz="4800" b="1" dirty="0" err="1" smtClean="0">
                <a:solidFill>
                  <a:srgbClr val="00153E"/>
                </a:solidFill>
              </a:rPr>
              <a:t>imaging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with</a:t>
            </a:r>
            <a:r>
              <a:rPr lang="fr-FR" sz="4800" b="1" dirty="0" smtClean="0">
                <a:solidFill>
                  <a:srgbClr val="00153E"/>
                </a:solidFill>
              </a:rPr>
              <a:t>  Glass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24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49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6" name="Espace réservé du contenu 6"/>
          <p:cNvSpPr>
            <a:spLocks noGrp="1"/>
          </p:cNvSpPr>
          <p:nvPr>
            <p:ph idx="1"/>
          </p:nvPr>
        </p:nvSpPr>
        <p:spPr>
          <a:xfrm>
            <a:off x="391886" y="1334277"/>
            <a:ext cx="11400829" cy="5318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err="1" smtClean="0">
                <a:solidFill>
                  <a:srgbClr val="001848"/>
                </a:solidFill>
              </a:rPr>
              <a:t>Context</a:t>
            </a:r>
            <a:r>
              <a:rPr lang="fr-FR" dirty="0" smtClean="0">
                <a:solidFill>
                  <a:srgbClr val="001848"/>
                </a:solidFill>
              </a:rPr>
              <a:t>: </a:t>
            </a:r>
            <a:r>
              <a:rPr lang="fr-FR" dirty="0" err="1" smtClean="0">
                <a:solidFill>
                  <a:srgbClr val="001848"/>
                </a:solidFill>
              </a:rPr>
              <a:t>oncological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  <a:r>
              <a:rPr lang="fr-FR" dirty="0" err="1" smtClean="0">
                <a:solidFill>
                  <a:srgbClr val="001848"/>
                </a:solidFill>
              </a:rPr>
              <a:t>research</a:t>
            </a:r>
            <a:endParaRPr lang="fr-FR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fr-FR" dirty="0" err="1" smtClean="0">
                <a:solidFill>
                  <a:srgbClr val="001848"/>
                </a:solidFill>
              </a:rPr>
              <a:t>Drugs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  <a:r>
              <a:rPr lang="fr-FR" dirty="0" err="1" smtClean="0">
                <a:solidFill>
                  <a:srgbClr val="001848"/>
                </a:solidFill>
              </a:rPr>
              <a:t>labelled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  <a:r>
              <a:rPr lang="fr-FR" dirty="0" err="1" smtClean="0">
                <a:solidFill>
                  <a:srgbClr val="001848"/>
                </a:solidFill>
              </a:rPr>
              <a:t>with</a:t>
            </a:r>
            <a:r>
              <a:rPr lang="fr-FR" dirty="0" smtClean="0">
                <a:solidFill>
                  <a:srgbClr val="001848"/>
                </a:solidFill>
              </a:rPr>
              <a:t> tritium 3H</a:t>
            </a:r>
          </a:p>
          <a:p>
            <a:pPr marL="0" indent="0">
              <a:buNone/>
            </a:pPr>
            <a:r>
              <a:rPr lang="fr-FR" dirty="0" smtClean="0">
                <a:solidFill>
                  <a:srgbClr val="001848"/>
                </a:solidFill>
              </a:rPr>
              <a:t>Drug </a:t>
            </a:r>
            <a:r>
              <a:rPr lang="fr-FR" dirty="0" err="1" smtClean="0">
                <a:solidFill>
                  <a:srgbClr val="001848"/>
                </a:solidFill>
              </a:rPr>
              <a:t>efficiency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measurement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of 3H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activity</a:t>
            </a:r>
            <a:endParaRPr lang="fr-FR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rgbClr val="001848"/>
                </a:solidFill>
              </a:rPr>
              <a:t> </a:t>
            </a:r>
          </a:p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pPr marL="0" indent="0">
              <a:spcBef>
                <a:spcPct val="50000"/>
              </a:spcBef>
              <a:buNone/>
            </a:pPr>
            <a:endParaRPr lang="en-US" sz="2200" dirty="0" smtClean="0">
              <a:solidFill>
                <a:srgbClr val="001848"/>
              </a:solidFill>
            </a:endParaRPr>
          </a:p>
          <a:p>
            <a:endParaRPr lang="fr-FR" dirty="0" smtClean="0">
              <a:solidFill>
                <a:srgbClr val="001848"/>
              </a:solidFill>
            </a:endParaRPr>
          </a:p>
          <a:p>
            <a:pPr marL="457200" lvl="1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>
              <a:solidFill>
                <a:srgbClr val="001848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4911" y="873217"/>
            <a:ext cx="4465566" cy="387592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653" y="3259570"/>
            <a:ext cx="6041491" cy="327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8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time-projection-chambe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5902" y="2649413"/>
            <a:ext cx="1447800" cy="1201138"/>
          </a:xfrm>
          <a:prstGeom prst="rect">
            <a:avLst/>
          </a:prstGeom>
        </p:spPr>
      </p:pic>
      <p:pic>
        <p:nvPicPr>
          <p:cNvPr id="7" name="Image 6" descr="georges-charpak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082" y="1708509"/>
            <a:ext cx="864930" cy="940904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2251326" y="1125413"/>
            <a:ext cx="7225556" cy="430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49577" y="1711567"/>
            <a:ext cx="2841869" cy="952369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TPC</a:t>
            </a:r>
          </a:p>
          <a:p>
            <a:pPr algn="ctr"/>
            <a:r>
              <a:rPr lang="fr-FR" sz="1200" dirty="0" smtClean="0"/>
              <a:t>Time Projection </a:t>
            </a:r>
            <a:r>
              <a:rPr lang="fr-FR" sz="1200" dirty="0" err="1" smtClean="0"/>
              <a:t>Chamber</a:t>
            </a:r>
            <a:endParaRPr lang="fr-FR" sz="1200" dirty="0" smtClean="0"/>
          </a:p>
          <a:p>
            <a:pPr algn="ctr"/>
            <a:r>
              <a:rPr lang="fr-FR" sz="1200" dirty="0" smtClean="0"/>
              <a:t>D. R. </a:t>
            </a:r>
            <a:r>
              <a:rPr lang="fr-FR" sz="1200" dirty="0" err="1" smtClean="0"/>
              <a:t>Nygren</a:t>
            </a:r>
            <a:r>
              <a:rPr lang="fr-FR" sz="1200" dirty="0" smtClean="0"/>
              <a:t> et al., 1974</a:t>
            </a:r>
            <a:endParaRPr lang="fr-FR" sz="1200" dirty="0"/>
          </a:p>
        </p:txBody>
      </p:sp>
      <p:sp>
        <p:nvSpPr>
          <p:cNvPr id="10" name="Rectangle 9"/>
          <p:cNvSpPr/>
          <p:nvPr/>
        </p:nvSpPr>
        <p:spPr>
          <a:xfrm>
            <a:off x="3251411" y="3432024"/>
            <a:ext cx="2375665" cy="935109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MSGC</a:t>
            </a:r>
          </a:p>
          <a:p>
            <a:pPr algn="ctr"/>
            <a:r>
              <a:rPr lang="fr-FR" sz="1200" dirty="0" smtClean="0"/>
              <a:t>Micro-</a:t>
            </a:r>
            <a:r>
              <a:rPr lang="fr-FR" sz="1200" dirty="0" err="1" smtClean="0"/>
              <a:t>Strip</a:t>
            </a:r>
            <a:r>
              <a:rPr lang="fr-FR" sz="1200" dirty="0" smtClean="0"/>
              <a:t> </a:t>
            </a:r>
            <a:r>
              <a:rPr lang="fr-FR" sz="1200" dirty="0" err="1" smtClean="0"/>
              <a:t>Gas</a:t>
            </a:r>
            <a:r>
              <a:rPr lang="fr-FR" sz="1200" dirty="0" smtClean="0"/>
              <a:t> </a:t>
            </a:r>
            <a:r>
              <a:rPr lang="fr-FR" sz="1200" dirty="0" err="1" smtClean="0"/>
              <a:t>Chamber</a:t>
            </a:r>
            <a:r>
              <a:rPr lang="fr-FR" sz="1200" dirty="0" smtClean="0"/>
              <a:t> </a:t>
            </a:r>
          </a:p>
          <a:p>
            <a:pPr algn="ctr"/>
            <a:r>
              <a:rPr lang="fr-FR" sz="1200" dirty="0" smtClean="0"/>
              <a:t>A. </a:t>
            </a:r>
            <a:r>
              <a:rPr lang="fr-FR" sz="1200" dirty="0" err="1" smtClean="0"/>
              <a:t>Oed</a:t>
            </a:r>
            <a:r>
              <a:rPr lang="fr-FR" sz="1200" dirty="0" smtClean="0"/>
              <a:t>, 1988</a:t>
            </a:r>
            <a:endParaRPr lang="fr-FR" sz="1200" dirty="0"/>
          </a:p>
        </p:txBody>
      </p:sp>
      <p:sp>
        <p:nvSpPr>
          <p:cNvPr id="11" name="Rectangle 10"/>
          <p:cNvSpPr/>
          <p:nvPr/>
        </p:nvSpPr>
        <p:spPr>
          <a:xfrm>
            <a:off x="7838145" y="4779235"/>
            <a:ext cx="2291861" cy="635000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GEM</a:t>
            </a:r>
          </a:p>
          <a:p>
            <a:pPr algn="ctr"/>
            <a:r>
              <a:rPr lang="fr-FR" sz="1200" dirty="0" err="1" smtClean="0"/>
              <a:t>Gas</a:t>
            </a:r>
            <a:r>
              <a:rPr lang="fr-FR" sz="1200" dirty="0" smtClean="0"/>
              <a:t> Electron Multiplier</a:t>
            </a:r>
          </a:p>
          <a:p>
            <a:pPr algn="ctr"/>
            <a:r>
              <a:rPr lang="fr-FR" sz="1200" dirty="0" smtClean="0"/>
              <a:t>F. </a:t>
            </a:r>
            <a:r>
              <a:rPr lang="fr-FR" sz="1200" dirty="0" err="1" smtClean="0"/>
              <a:t>Sauli</a:t>
            </a:r>
            <a:r>
              <a:rPr lang="fr-FR" sz="1200" dirty="0" smtClean="0"/>
              <a:t>, 1997</a:t>
            </a:r>
            <a:endParaRPr lang="fr-FR" sz="1200" dirty="0"/>
          </a:p>
        </p:txBody>
      </p:sp>
      <p:sp>
        <p:nvSpPr>
          <p:cNvPr id="14" name="Flèche vers la droite 18"/>
          <p:cNvSpPr/>
          <p:nvPr/>
        </p:nvSpPr>
        <p:spPr>
          <a:xfrm rot="4261536">
            <a:off x="2238101" y="1879644"/>
            <a:ext cx="1350349" cy="2106343"/>
          </a:xfrm>
          <a:custGeom>
            <a:avLst/>
            <a:gdLst>
              <a:gd name="connsiteX0" fmla="*/ 0 w 1235554"/>
              <a:gd name="connsiteY0" fmla="*/ 128803 h 515211"/>
              <a:gd name="connsiteX1" fmla="*/ 977949 w 1235554"/>
              <a:gd name="connsiteY1" fmla="*/ 128803 h 515211"/>
              <a:gd name="connsiteX2" fmla="*/ 977949 w 1235554"/>
              <a:gd name="connsiteY2" fmla="*/ 0 h 515211"/>
              <a:gd name="connsiteX3" fmla="*/ 1235554 w 1235554"/>
              <a:gd name="connsiteY3" fmla="*/ 257606 h 515211"/>
              <a:gd name="connsiteX4" fmla="*/ 977949 w 1235554"/>
              <a:gd name="connsiteY4" fmla="*/ 515211 h 515211"/>
              <a:gd name="connsiteX5" fmla="*/ 977949 w 1235554"/>
              <a:gd name="connsiteY5" fmla="*/ 386408 h 515211"/>
              <a:gd name="connsiteX6" fmla="*/ 0 w 1235554"/>
              <a:gd name="connsiteY6" fmla="*/ 386408 h 515211"/>
              <a:gd name="connsiteX7" fmla="*/ 0 w 1235554"/>
              <a:gd name="connsiteY7" fmla="*/ 128803 h 515211"/>
              <a:gd name="connsiteX0" fmla="*/ 117601 w 1353155"/>
              <a:gd name="connsiteY0" fmla="*/ 128803 h 1612845"/>
              <a:gd name="connsiteX1" fmla="*/ 1095550 w 1353155"/>
              <a:gd name="connsiteY1" fmla="*/ 128803 h 1612845"/>
              <a:gd name="connsiteX2" fmla="*/ 1095550 w 1353155"/>
              <a:gd name="connsiteY2" fmla="*/ 0 h 1612845"/>
              <a:gd name="connsiteX3" fmla="*/ 1353155 w 1353155"/>
              <a:gd name="connsiteY3" fmla="*/ 257606 h 1612845"/>
              <a:gd name="connsiteX4" fmla="*/ 1095550 w 1353155"/>
              <a:gd name="connsiteY4" fmla="*/ 515211 h 1612845"/>
              <a:gd name="connsiteX5" fmla="*/ 1095550 w 1353155"/>
              <a:gd name="connsiteY5" fmla="*/ 386408 h 1612845"/>
              <a:gd name="connsiteX6" fmla="*/ 0 w 1353155"/>
              <a:gd name="connsiteY6" fmla="*/ 1612845 h 1612845"/>
              <a:gd name="connsiteX7" fmla="*/ 117601 w 1353155"/>
              <a:gd name="connsiteY7" fmla="*/ 128803 h 1612845"/>
              <a:gd name="connsiteX0" fmla="*/ 117601 w 1353155"/>
              <a:gd name="connsiteY0" fmla="*/ 128803 h 1612845"/>
              <a:gd name="connsiteX1" fmla="*/ 1095550 w 1353155"/>
              <a:gd name="connsiteY1" fmla="*/ 128803 h 1612845"/>
              <a:gd name="connsiteX2" fmla="*/ 1095550 w 1353155"/>
              <a:gd name="connsiteY2" fmla="*/ 0 h 1612845"/>
              <a:gd name="connsiteX3" fmla="*/ 1353155 w 1353155"/>
              <a:gd name="connsiteY3" fmla="*/ 257606 h 1612845"/>
              <a:gd name="connsiteX4" fmla="*/ 1095550 w 1353155"/>
              <a:gd name="connsiteY4" fmla="*/ 515211 h 1612845"/>
              <a:gd name="connsiteX5" fmla="*/ 1095550 w 1353155"/>
              <a:gd name="connsiteY5" fmla="*/ 386408 h 1612845"/>
              <a:gd name="connsiteX6" fmla="*/ 0 w 1353155"/>
              <a:gd name="connsiteY6" fmla="*/ 1612845 h 1612845"/>
              <a:gd name="connsiteX7" fmla="*/ 117601 w 1353155"/>
              <a:gd name="connsiteY7" fmla="*/ 128803 h 1612845"/>
              <a:gd name="connsiteX0" fmla="*/ 117601 w 1353155"/>
              <a:gd name="connsiteY0" fmla="*/ 128803 h 1612845"/>
              <a:gd name="connsiteX1" fmla="*/ 1095550 w 1353155"/>
              <a:gd name="connsiteY1" fmla="*/ 128803 h 1612845"/>
              <a:gd name="connsiteX2" fmla="*/ 1095550 w 1353155"/>
              <a:gd name="connsiteY2" fmla="*/ 0 h 1612845"/>
              <a:gd name="connsiteX3" fmla="*/ 1353155 w 1353155"/>
              <a:gd name="connsiteY3" fmla="*/ 257606 h 1612845"/>
              <a:gd name="connsiteX4" fmla="*/ 1095550 w 1353155"/>
              <a:gd name="connsiteY4" fmla="*/ 515211 h 1612845"/>
              <a:gd name="connsiteX5" fmla="*/ 1095550 w 1353155"/>
              <a:gd name="connsiteY5" fmla="*/ 386408 h 1612845"/>
              <a:gd name="connsiteX6" fmla="*/ 0 w 1353155"/>
              <a:gd name="connsiteY6" fmla="*/ 1612845 h 1612845"/>
              <a:gd name="connsiteX7" fmla="*/ 117601 w 1353155"/>
              <a:gd name="connsiteY7" fmla="*/ 128803 h 1612845"/>
              <a:gd name="connsiteX0" fmla="*/ 629270 w 1353155"/>
              <a:gd name="connsiteY0" fmla="*/ 0 h 1903545"/>
              <a:gd name="connsiteX1" fmla="*/ 1095550 w 1353155"/>
              <a:gd name="connsiteY1" fmla="*/ 419503 h 1903545"/>
              <a:gd name="connsiteX2" fmla="*/ 1095550 w 1353155"/>
              <a:gd name="connsiteY2" fmla="*/ 290700 h 1903545"/>
              <a:gd name="connsiteX3" fmla="*/ 1353155 w 1353155"/>
              <a:gd name="connsiteY3" fmla="*/ 548306 h 1903545"/>
              <a:gd name="connsiteX4" fmla="*/ 1095550 w 1353155"/>
              <a:gd name="connsiteY4" fmla="*/ 805911 h 1903545"/>
              <a:gd name="connsiteX5" fmla="*/ 1095550 w 1353155"/>
              <a:gd name="connsiteY5" fmla="*/ 677108 h 1903545"/>
              <a:gd name="connsiteX6" fmla="*/ 0 w 1353155"/>
              <a:gd name="connsiteY6" fmla="*/ 1903545 h 1903545"/>
              <a:gd name="connsiteX7" fmla="*/ 629270 w 1353155"/>
              <a:gd name="connsiteY7" fmla="*/ 0 h 1903545"/>
              <a:gd name="connsiteX0" fmla="*/ 629270 w 1353155"/>
              <a:gd name="connsiteY0" fmla="*/ 0 h 1903545"/>
              <a:gd name="connsiteX1" fmla="*/ 1095550 w 1353155"/>
              <a:gd name="connsiteY1" fmla="*/ 419503 h 1903545"/>
              <a:gd name="connsiteX2" fmla="*/ 1095550 w 1353155"/>
              <a:gd name="connsiteY2" fmla="*/ 290700 h 1903545"/>
              <a:gd name="connsiteX3" fmla="*/ 1353155 w 1353155"/>
              <a:gd name="connsiteY3" fmla="*/ 548306 h 1903545"/>
              <a:gd name="connsiteX4" fmla="*/ 1095550 w 1353155"/>
              <a:gd name="connsiteY4" fmla="*/ 805911 h 1903545"/>
              <a:gd name="connsiteX5" fmla="*/ 1095550 w 1353155"/>
              <a:gd name="connsiteY5" fmla="*/ 677108 h 1903545"/>
              <a:gd name="connsiteX6" fmla="*/ 0 w 1353155"/>
              <a:gd name="connsiteY6" fmla="*/ 1903545 h 1903545"/>
              <a:gd name="connsiteX7" fmla="*/ 629270 w 1353155"/>
              <a:gd name="connsiteY7" fmla="*/ 0 h 1903545"/>
              <a:gd name="connsiteX0" fmla="*/ 629270 w 1353155"/>
              <a:gd name="connsiteY0" fmla="*/ 0 h 1903545"/>
              <a:gd name="connsiteX1" fmla="*/ 1095550 w 1353155"/>
              <a:gd name="connsiteY1" fmla="*/ 419503 h 1903545"/>
              <a:gd name="connsiteX2" fmla="*/ 1095550 w 1353155"/>
              <a:gd name="connsiteY2" fmla="*/ 290700 h 1903545"/>
              <a:gd name="connsiteX3" fmla="*/ 1353155 w 1353155"/>
              <a:gd name="connsiteY3" fmla="*/ 548306 h 1903545"/>
              <a:gd name="connsiteX4" fmla="*/ 1095550 w 1353155"/>
              <a:gd name="connsiteY4" fmla="*/ 805911 h 1903545"/>
              <a:gd name="connsiteX5" fmla="*/ 1095550 w 1353155"/>
              <a:gd name="connsiteY5" fmla="*/ 677108 h 1903545"/>
              <a:gd name="connsiteX6" fmla="*/ 0 w 1353155"/>
              <a:gd name="connsiteY6" fmla="*/ 1903545 h 1903545"/>
              <a:gd name="connsiteX7" fmla="*/ 629270 w 1353155"/>
              <a:gd name="connsiteY7" fmla="*/ 0 h 1903545"/>
              <a:gd name="connsiteX0" fmla="*/ 705044 w 1353155"/>
              <a:gd name="connsiteY0" fmla="*/ 0 h 1902829"/>
              <a:gd name="connsiteX1" fmla="*/ 1095550 w 1353155"/>
              <a:gd name="connsiteY1" fmla="*/ 418787 h 1902829"/>
              <a:gd name="connsiteX2" fmla="*/ 1095550 w 1353155"/>
              <a:gd name="connsiteY2" fmla="*/ 289984 h 1902829"/>
              <a:gd name="connsiteX3" fmla="*/ 1353155 w 1353155"/>
              <a:gd name="connsiteY3" fmla="*/ 547590 h 1902829"/>
              <a:gd name="connsiteX4" fmla="*/ 1095550 w 1353155"/>
              <a:gd name="connsiteY4" fmla="*/ 805195 h 1902829"/>
              <a:gd name="connsiteX5" fmla="*/ 1095550 w 1353155"/>
              <a:gd name="connsiteY5" fmla="*/ 676392 h 1902829"/>
              <a:gd name="connsiteX6" fmla="*/ 0 w 1353155"/>
              <a:gd name="connsiteY6" fmla="*/ 1902829 h 1902829"/>
              <a:gd name="connsiteX7" fmla="*/ 705044 w 1353155"/>
              <a:gd name="connsiteY7" fmla="*/ 0 h 1902829"/>
              <a:gd name="connsiteX0" fmla="*/ 729820 w 1353155"/>
              <a:gd name="connsiteY0" fmla="*/ 0 h 1974889"/>
              <a:gd name="connsiteX1" fmla="*/ 1095550 w 1353155"/>
              <a:gd name="connsiteY1" fmla="*/ 490847 h 1974889"/>
              <a:gd name="connsiteX2" fmla="*/ 1095550 w 1353155"/>
              <a:gd name="connsiteY2" fmla="*/ 362044 h 1974889"/>
              <a:gd name="connsiteX3" fmla="*/ 1353155 w 1353155"/>
              <a:gd name="connsiteY3" fmla="*/ 619650 h 1974889"/>
              <a:gd name="connsiteX4" fmla="*/ 1095550 w 1353155"/>
              <a:gd name="connsiteY4" fmla="*/ 877255 h 1974889"/>
              <a:gd name="connsiteX5" fmla="*/ 1095550 w 1353155"/>
              <a:gd name="connsiteY5" fmla="*/ 748452 h 1974889"/>
              <a:gd name="connsiteX6" fmla="*/ 0 w 1353155"/>
              <a:gd name="connsiteY6" fmla="*/ 1974889 h 1974889"/>
              <a:gd name="connsiteX7" fmla="*/ 729820 w 1353155"/>
              <a:gd name="connsiteY7" fmla="*/ 0 h 1974889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27014 w 1350349"/>
              <a:gd name="connsiteY0" fmla="*/ 0 h 2103436"/>
              <a:gd name="connsiteX1" fmla="*/ 1092744 w 1350349"/>
              <a:gd name="connsiteY1" fmla="*/ 490847 h 2103436"/>
              <a:gd name="connsiteX2" fmla="*/ 1092744 w 1350349"/>
              <a:gd name="connsiteY2" fmla="*/ 362044 h 2103436"/>
              <a:gd name="connsiteX3" fmla="*/ 1350349 w 1350349"/>
              <a:gd name="connsiteY3" fmla="*/ 619650 h 2103436"/>
              <a:gd name="connsiteX4" fmla="*/ 1092744 w 1350349"/>
              <a:gd name="connsiteY4" fmla="*/ 877255 h 2103436"/>
              <a:gd name="connsiteX5" fmla="*/ 1092744 w 1350349"/>
              <a:gd name="connsiteY5" fmla="*/ 748452 h 2103436"/>
              <a:gd name="connsiteX6" fmla="*/ 0 w 1350349"/>
              <a:gd name="connsiteY6" fmla="*/ 2103436 h 2103436"/>
              <a:gd name="connsiteX7" fmla="*/ 727014 w 1350349"/>
              <a:gd name="connsiteY7" fmla="*/ 0 h 2103436"/>
              <a:gd name="connsiteX0" fmla="*/ 749158 w 1350349"/>
              <a:gd name="connsiteY0" fmla="*/ 0 h 2109252"/>
              <a:gd name="connsiteX1" fmla="*/ 1092744 w 1350349"/>
              <a:gd name="connsiteY1" fmla="*/ 496663 h 2109252"/>
              <a:gd name="connsiteX2" fmla="*/ 1092744 w 1350349"/>
              <a:gd name="connsiteY2" fmla="*/ 367860 h 2109252"/>
              <a:gd name="connsiteX3" fmla="*/ 1350349 w 1350349"/>
              <a:gd name="connsiteY3" fmla="*/ 625466 h 2109252"/>
              <a:gd name="connsiteX4" fmla="*/ 1092744 w 1350349"/>
              <a:gd name="connsiteY4" fmla="*/ 883071 h 2109252"/>
              <a:gd name="connsiteX5" fmla="*/ 1092744 w 1350349"/>
              <a:gd name="connsiteY5" fmla="*/ 754268 h 2109252"/>
              <a:gd name="connsiteX6" fmla="*/ 0 w 1350349"/>
              <a:gd name="connsiteY6" fmla="*/ 2109252 h 2109252"/>
              <a:gd name="connsiteX7" fmla="*/ 749158 w 1350349"/>
              <a:gd name="connsiteY7" fmla="*/ 0 h 2109252"/>
              <a:gd name="connsiteX0" fmla="*/ 725981 w 1350349"/>
              <a:gd name="connsiteY0" fmla="*/ 0 h 2100434"/>
              <a:gd name="connsiteX1" fmla="*/ 1092744 w 1350349"/>
              <a:gd name="connsiteY1" fmla="*/ 487845 h 2100434"/>
              <a:gd name="connsiteX2" fmla="*/ 1092744 w 1350349"/>
              <a:gd name="connsiteY2" fmla="*/ 359042 h 2100434"/>
              <a:gd name="connsiteX3" fmla="*/ 1350349 w 1350349"/>
              <a:gd name="connsiteY3" fmla="*/ 616648 h 2100434"/>
              <a:gd name="connsiteX4" fmla="*/ 1092744 w 1350349"/>
              <a:gd name="connsiteY4" fmla="*/ 874253 h 2100434"/>
              <a:gd name="connsiteX5" fmla="*/ 1092744 w 1350349"/>
              <a:gd name="connsiteY5" fmla="*/ 745450 h 2100434"/>
              <a:gd name="connsiteX6" fmla="*/ 0 w 1350349"/>
              <a:gd name="connsiteY6" fmla="*/ 2100434 h 2100434"/>
              <a:gd name="connsiteX7" fmla="*/ 725981 w 1350349"/>
              <a:gd name="connsiteY7" fmla="*/ 0 h 2100434"/>
              <a:gd name="connsiteX0" fmla="*/ 738928 w 1350349"/>
              <a:gd name="connsiteY0" fmla="*/ 0 h 2089267"/>
              <a:gd name="connsiteX1" fmla="*/ 1092744 w 1350349"/>
              <a:gd name="connsiteY1" fmla="*/ 476678 h 2089267"/>
              <a:gd name="connsiteX2" fmla="*/ 1092744 w 1350349"/>
              <a:gd name="connsiteY2" fmla="*/ 347875 h 2089267"/>
              <a:gd name="connsiteX3" fmla="*/ 1350349 w 1350349"/>
              <a:gd name="connsiteY3" fmla="*/ 605481 h 2089267"/>
              <a:gd name="connsiteX4" fmla="*/ 1092744 w 1350349"/>
              <a:gd name="connsiteY4" fmla="*/ 863086 h 2089267"/>
              <a:gd name="connsiteX5" fmla="*/ 1092744 w 1350349"/>
              <a:gd name="connsiteY5" fmla="*/ 734283 h 2089267"/>
              <a:gd name="connsiteX6" fmla="*/ 0 w 1350349"/>
              <a:gd name="connsiteY6" fmla="*/ 2089267 h 2089267"/>
              <a:gd name="connsiteX7" fmla="*/ 738928 w 1350349"/>
              <a:gd name="connsiteY7" fmla="*/ 0 h 2089267"/>
              <a:gd name="connsiteX0" fmla="*/ 725791 w 1350349"/>
              <a:gd name="connsiteY0" fmla="*/ 0 h 2080354"/>
              <a:gd name="connsiteX1" fmla="*/ 1092744 w 1350349"/>
              <a:gd name="connsiteY1" fmla="*/ 467765 h 2080354"/>
              <a:gd name="connsiteX2" fmla="*/ 1092744 w 1350349"/>
              <a:gd name="connsiteY2" fmla="*/ 338962 h 2080354"/>
              <a:gd name="connsiteX3" fmla="*/ 1350349 w 1350349"/>
              <a:gd name="connsiteY3" fmla="*/ 596568 h 2080354"/>
              <a:gd name="connsiteX4" fmla="*/ 1092744 w 1350349"/>
              <a:gd name="connsiteY4" fmla="*/ 854173 h 2080354"/>
              <a:gd name="connsiteX5" fmla="*/ 1092744 w 1350349"/>
              <a:gd name="connsiteY5" fmla="*/ 725370 h 2080354"/>
              <a:gd name="connsiteX6" fmla="*/ 0 w 1350349"/>
              <a:gd name="connsiteY6" fmla="*/ 2080354 h 2080354"/>
              <a:gd name="connsiteX7" fmla="*/ 725791 w 1350349"/>
              <a:gd name="connsiteY7" fmla="*/ 0 h 2080354"/>
              <a:gd name="connsiteX0" fmla="*/ 738834 w 1350349"/>
              <a:gd name="connsiteY0" fmla="*/ 0 h 2079227"/>
              <a:gd name="connsiteX1" fmla="*/ 1092744 w 1350349"/>
              <a:gd name="connsiteY1" fmla="*/ 466638 h 2079227"/>
              <a:gd name="connsiteX2" fmla="*/ 1092744 w 1350349"/>
              <a:gd name="connsiteY2" fmla="*/ 337835 h 2079227"/>
              <a:gd name="connsiteX3" fmla="*/ 1350349 w 1350349"/>
              <a:gd name="connsiteY3" fmla="*/ 595441 h 2079227"/>
              <a:gd name="connsiteX4" fmla="*/ 1092744 w 1350349"/>
              <a:gd name="connsiteY4" fmla="*/ 853046 h 2079227"/>
              <a:gd name="connsiteX5" fmla="*/ 1092744 w 1350349"/>
              <a:gd name="connsiteY5" fmla="*/ 724243 h 2079227"/>
              <a:gd name="connsiteX6" fmla="*/ 0 w 1350349"/>
              <a:gd name="connsiteY6" fmla="*/ 2079227 h 2079227"/>
              <a:gd name="connsiteX7" fmla="*/ 738834 w 1350349"/>
              <a:gd name="connsiteY7" fmla="*/ 0 h 2079227"/>
              <a:gd name="connsiteX0" fmla="*/ 738085 w 1350349"/>
              <a:gd name="connsiteY0" fmla="*/ 0 h 2106343"/>
              <a:gd name="connsiteX1" fmla="*/ 1092744 w 1350349"/>
              <a:gd name="connsiteY1" fmla="*/ 493754 h 2106343"/>
              <a:gd name="connsiteX2" fmla="*/ 1092744 w 1350349"/>
              <a:gd name="connsiteY2" fmla="*/ 364951 h 2106343"/>
              <a:gd name="connsiteX3" fmla="*/ 1350349 w 1350349"/>
              <a:gd name="connsiteY3" fmla="*/ 622557 h 2106343"/>
              <a:gd name="connsiteX4" fmla="*/ 1092744 w 1350349"/>
              <a:gd name="connsiteY4" fmla="*/ 880162 h 2106343"/>
              <a:gd name="connsiteX5" fmla="*/ 1092744 w 1350349"/>
              <a:gd name="connsiteY5" fmla="*/ 751359 h 2106343"/>
              <a:gd name="connsiteX6" fmla="*/ 0 w 1350349"/>
              <a:gd name="connsiteY6" fmla="*/ 2106343 h 2106343"/>
              <a:gd name="connsiteX7" fmla="*/ 738085 w 1350349"/>
              <a:gd name="connsiteY7" fmla="*/ 0 h 210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50349" h="2106343">
                <a:moveTo>
                  <a:pt x="738085" y="0"/>
                </a:moveTo>
                <a:cubicBezTo>
                  <a:pt x="580503" y="636013"/>
                  <a:pt x="832394" y="511681"/>
                  <a:pt x="1092744" y="493754"/>
                </a:cubicBezTo>
                <a:lnTo>
                  <a:pt x="1092744" y="364951"/>
                </a:lnTo>
                <a:lnTo>
                  <a:pt x="1350349" y="622557"/>
                </a:lnTo>
                <a:lnTo>
                  <a:pt x="1092744" y="880162"/>
                </a:lnTo>
                <a:lnTo>
                  <a:pt x="1092744" y="751359"/>
                </a:lnTo>
                <a:cubicBezTo>
                  <a:pt x="593726" y="886119"/>
                  <a:pt x="526375" y="736412"/>
                  <a:pt x="0" y="2106343"/>
                </a:cubicBezTo>
                <a:lnTo>
                  <a:pt x="738085" y="0"/>
                </a:lnTo>
                <a:close/>
              </a:path>
            </a:pathLst>
          </a:cu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1865245" y="1708509"/>
            <a:ext cx="2031832" cy="948716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MWPC</a:t>
            </a:r>
          </a:p>
          <a:p>
            <a:pPr algn="ctr"/>
            <a:r>
              <a:rPr lang="fr-FR" sz="1200" dirty="0" smtClean="0"/>
              <a:t>Multi-</a:t>
            </a:r>
            <a:r>
              <a:rPr lang="fr-FR" sz="1200" dirty="0" err="1" smtClean="0"/>
              <a:t>Wire</a:t>
            </a:r>
            <a:r>
              <a:rPr lang="fr-FR" sz="1200" dirty="0" smtClean="0"/>
              <a:t> </a:t>
            </a:r>
            <a:r>
              <a:rPr lang="fr-FR" sz="1200" dirty="0" err="1" smtClean="0"/>
              <a:t>Proportional</a:t>
            </a:r>
            <a:r>
              <a:rPr lang="fr-FR" sz="1200" dirty="0" smtClean="0"/>
              <a:t> </a:t>
            </a:r>
            <a:r>
              <a:rPr lang="fr-FR" sz="1200" dirty="0" err="1" smtClean="0"/>
              <a:t>Chamber</a:t>
            </a:r>
            <a:endParaRPr lang="fr-FR" sz="1200" dirty="0" smtClean="0"/>
          </a:p>
          <a:p>
            <a:pPr algn="ctr"/>
            <a:r>
              <a:rPr lang="fr-FR" sz="1200" dirty="0" smtClean="0"/>
              <a:t>G. Charpak et al., 1968</a:t>
            </a:r>
            <a:endParaRPr lang="fr-FR" sz="1200" dirty="0"/>
          </a:p>
        </p:txBody>
      </p:sp>
      <p:sp>
        <p:nvSpPr>
          <p:cNvPr id="16" name="Flèche vers la droite 20"/>
          <p:cNvSpPr/>
          <p:nvPr/>
        </p:nvSpPr>
        <p:spPr>
          <a:xfrm rot="6955941">
            <a:off x="3963971" y="4013136"/>
            <a:ext cx="1547896" cy="1189848"/>
          </a:xfrm>
          <a:custGeom>
            <a:avLst/>
            <a:gdLst>
              <a:gd name="connsiteX0" fmla="*/ 0 w 1421803"/>
              <a:gd name="connsiteY0" fmla="*/ 128803 h 515211"/>
              <a:gd name="connsiteX1" fmla="*/ 1164198 w 1421803"/>
              <a:gd name="connsiteY1" fmla="*/ 128803 h 515211"/>
              <a:gd name="connsiteX2" fmla="*/ 1164198 w 1421803"/>
              <a:gd name="connsiteY2" fmla="*/ 0 h 515211"/>
              <a:gd name="connsiteX3" fmla="*/ 1421803 w 1421803"/>
              <a:gd name="connsiteY3" fmla="*/ 257606 h 515211"/>
              <a:gd name="connsiteX4" fmla="*/ 1164198 w 1421803"/>
              <a:gd name="connsiteY4" fmla="*/ 515211 h 515211"/>
              <a:gd name="connsiteX5" fmla="*/ 1164198 w 1421803"/>
              <a:gd name="connsiteY5" fmla="*/ 386408 h 515211"/>
              <a:gd name="connsiteX6" fmla="*/ 0 w 1421803"/>
              <a:gd name="connsiteY6" fmla="*/ 386408 h 515211"/>
              <a:gd name="connsiteX7" fmla="*/ 0 w 1421803"/>
              <a:gd name="connsiteY7" fmla="*/ 128803 h 515211"/>
              <a:gd name="connsiteX0" fmla="*/ 0 w 1499691"/>
              <a:gd name="connsiteY0" fmla="*/ 0 h 662746"/>
              <a:gd name="connsiteX1" fmla="*/ 1242086 w 1499691"/>
              <a:gd name="connsiteY1" fmla="*/ 276338 h 662746"/>
              <a:gd name="connsiteX2" fmla="*/ 1242086 w 1499691"/>
              <a:gd name="connsiteY2" fmla="*/ 147535 h 662746"/>
              <a:gd name="connsiteX3" fmla="*/ 1499691 w 1499691"/>
              <a:gd name="connsiteY3" fmla="*/ 405141 h 662746"/>
              <a:gd name="connsiteX4" fmla="*/ 1242086 w 1499691"/>
              <a:gd name="connsiteY4" fmla="*/ 662746 h 662746"/>
              <a:gd name="connsiteX5" fmla="*/ 1242086 w 1499691"/>
              <a:gd name="connsiteY5" fmla="*/ 533943 h 662746"/>
              <a:gd name="connsiteX6" fmla="*/ 77888 w 1499691"/>
              <a:gd name="connsiteY6" fmla="*/ 533943 h 662746"/>
              <a:gd name="connsiteX7" fmla="*/ 0 w 1499691"/>
              <a:gd name="connsiteY7" fmla="*/ 0 h 662746"/>
              <a:gd name="connsiteX0" fmla="*/ 0 w 1499691"/>
              <a:gd name="connsiteY0" fmla="*/ 0 h 662746"/>
              <a:gd name="connsiteX1" fmla="*/ 1242086 w 1499691"/>
              <a:gd name="connsiteY1" fmla="*/ 276338 h 662746"/>
              <a:gd name="connsiteX2" fmla="*/ 1242086 w 1499691"/>
              <a:gd name="connsiteY2" fmla="*/ 147535 h 662746"/>
              <a:gd name="connsiteX3" fmla="*/ 1499691 w 1499691"/>
              <a:gd name="connsiteY3" fmla="*/ 405141 h 662746"/>
              <a:gd name="connsiteX4" fmla="*/ 1242086 w 1499691"/>
              <a:gd name="connsiteY4" fmla="*/ 662746 h 662746"/>
              <a:gd name="connsiteX5" fmla="*/ 1242086 w 1499691"/>
              <a:gd name="connsiteY5" fmla="*/ 533943 h 662746"/>
              <a:gd name="connsiteX6" fmla="*/ 77888 w 1499691"/>
              <a:gd name="connsiteY6" fmla="*/ 533943 h 662746"/>
              <a:gd name="connsiteX7" fmla="*/ 0 w 1499691"/>
              <a:gd name="connsiteY7" fmla="*/ 0 h 662746"/>
              <a:gd name="connsiteX0" fmla="*/ 34018 w 1421803"/>
              <a:gd name="connsiteY0" fmla="*/ 0 h 766590"/>
              <a:gd name="connsiteX1" fmla="*/ 1164198 w 1421803"/>
              <a:gd name="connsiteY1" fmla="*/ 380182 h 766590"/>
              <a:gd name="connsiteX2" fmla="*/ 1164198 w 1421803"/>
              <a:gd name="connsiteY2" fmla="*/ 251379 h 766590"/>
              <a:gd name="connsiteX3" fmla="*/ 1421803 w 1421803"/>
              <a:gd name="connsiteY3" fmla="*/ 508985 h 766590"/>
              <a:gd name="connsiteX4" fmla="*/ 1164198 w 1421803"/>
              <a:gd name="connsiteY4" fmla="*/ 766590 h 766590"/>
              <a:gd name="connsiteX5" fmla="*/ 1164198 w 1421803"/>
              <a:gd name="connsiteY5" fmla="*/ 637787 h 766590"/>
              <a:gd name="connsiteX6" fmla="*/ 0 w 1421803"/>
              <a:gd name="connsiteY6" fmla="*/ 637787 h 766590"/>
              <a:gd name="connsiteX7" fmla="*/ 34018 w 1421803"/>
              <a:gd name="connsiteY7" fmla="*/ 0 h 766590"/>
              <a:gd name="connsiteX0" fmla="*/ 0 w 1529162"/>
              <a:gd name="connsiteY0" fmla="*/ 0 h 694312"/>
              <a:gd name="connsiteX1" fmla="*/ 1271557 w 1529162"/>
              <a:gd name="connsiteY1" fmla="*/ 307904 h 694312"/>
              <a:gd name="connsiteX2" fmla="*/ 1271557 w 1529162"/>
              <a:gd name="connsiteY2" fmla="*/ 179101 h 694312"/>
              <a:gd name="connsiteX3" fmla="*/ 1529162 w 1529162"/>
              <a:gd name="connsiteY3" fmla="*/ 436707 h 694312"/>
              <a:gd name="connsiteX4" fmla="*/ 1271557 w 1529162"/>
              <a:gd name="connsiteY4" fmla="*/ 694312 h 694312"/>
              <a:gd name="connsiteX5" fmla="*/ 1271557 w 1529162"/>
              <a:gd name="connsiteY5" fmla="*/ 565509 h 694312"/>
              <a:gd name="connsiteX6" fmla="*/ 107359 w 1529162"/>
              <a:gd name="connsiteY6" fmla="*/ 565509 h 694312"/>
              <a:gd name="connsiteX7" fmla="*/ 0 w 1529162"/>
              <a:gd name="connsiteY7" fmla="*/ 0 h 694312"/>
              <a:gd name="connsiteX0" fmla="*/ 0 w 1529162"/>
              <a:gd name="connsiteY0" fmla="*/ 0 h 694312"/>
              <a:gd name="connsiteX1" fmla="*/ 1271557 w 1529162"/>
              <a:gd name="connsiteY1" fmla="*/ 307904 h 694312"/>
              <a:gd name="connsiteX2" fmla="*/ 1271557 w 1529162"/>
              <a:gd name="connsiteY2" fmla="*/ 179101 h 694312"/>
              <a:gd name="connsiteX3" fmla="*/ 1529162 w 1529162"/>
              <a:gd name="connsiteY3" fmla="*/ 436707 h 694312"/>
              <a:gd name="connsiteX4" fmla="*/ 1271557 w 1529162"/>
              <a:gd name="connsiteY4" fmla="*/ 694312 h 694312"/>
              <a:gd name="connsiteX5" fmla="*/ 1271557 w 1529162"/>
              <a:gd name="connsiteY5" fmla="*/ 565509 h 694312"/>
              <a:gd name="connsiteX6" fmla="*/ 107359 w 1529162"/>
              <a:gd name="connsiteY6" fmla="*/ 565509 h 694312"/>
              <a:gd name="connsiteX7" fmla="*/ 0 w 1529162"/>
              <a:gd name="connsiteY7" fmla="*/ 0 h 694312"/>
              <a:gd name="connsiteX0" fmla="*/ 0 w 1514729"/>
              <a:gd name="connsiteY0" fmla="*/ 0 h 715452"/>
              <a:gd name="connsiteX1" fmla="*/ 1257124 w 1514729"/>
              <a:gd name="connsiteY1" fmla="*/ 329044 h 715452"/>
              <a:gd name="connsiteX2" fmla="*/ 1257124 w 1514729"/>
              <a:gd name="connsiteY2" fmla="*/ 200241 h 715452"/>
              <a:gd name="connsiteX3" fmla="*/ 1514729 w 1514729"/>
              <a:gd name="connsiteY3" fmla="*/ 457847 h 715452"/>
              <a:gd name="connsiteX4" fmla="*/ 1257124 w 1514729"/>
              <a:gd name="connsiteY4" fmla="*/ 715452 h 715452"/>
              <a:gd name="connsiteX5" fmla="*/ 1257124 w 1514729"/>
              <a:gd name="connsiteY5" fmla="*/ 586649 h 715452"/>
              <a:gd name="connsiteX6" fmla="*/ 92926 w 1514729"/>
              <a:gd name="connsiteY6" fmla="*/ 586649 h 715452"/>
              <a:gd name="connsiteX7" fmla="*/ 0 w 1514729"/>
              <a:gd name="connsiteY7" fmla="*/ 0 h 715452"/>
              <a:gd name="connsiteX0" fmla="*/ 0 w 1557693"/>
              <a:gd name="connsiteY0" fmla="*/ 0 h 811065"/>
              <a:gd name="connsiteX1" fmla="*/ 1300088 w 1557693"/>
              <a:gd name="connsiteY1" fmla="*/ 424657 h 811065"/>
              <a:gd name="connsiteX2" fmla="*/ 1300088 w 1557693"/>
              <a:gd name="connsiteY2" fmla="*/ 295854 h 811065"/>
              <a:gd name="connsiteX3" fmla="*/ 1557693 w 1557693"/>
              <a:gd name="connsiteY3" fmla="*/ 553460 h 811065"/>
              <a:gd name="connsiteX4" fmla="*/ 1300088 w 1557693"/>
              <a:gd name="connsiteY4" fmla="*/ 811065 h 811065"/>
              <a:gd name="connsiteX5" fmla="*/ 1300088 w 1557693"/>
              <a:gd name="connsiteY5" fmla="*/ 682262 h 811065"/>
              <a:gd name="connsiteX6" fmla="*/ 135890 w 1557693"/>
              <a:gd name="connsiteY6" fmla="*/ 682262 h 811065"/>
              <a:gd name="connsiteX7" fmla="*/ 0 w 1557693"/>
              <a:gd name="connsiteY7" fmla="*/ 0 h 811065"/>
              <a:gd name="connsiteX0" fmla="*/ 0 w 1557693"/>
              <a:gd name="connsiteY0" fmla="*/ 0 h 811065"/>
              <a:gd name="connsiteX1" fmla="*/ 1300088 w 1557693"/>
              <a:gd name="connsiteY1" fmla="*/ 424657 h 811065"/>
              <a:gd name="connsiteX2" fmla="*/ 1300088 w 1557693"/>
              <a:gd name="connsiteY2" fmla="*/ 295854 h 811065"/>
              <a:gd name="connsiteX3" fmla="*/ 1557693 w 1557693"/>
              <a:gd name="connsiteY3" fmla="*/ 553460 h 811065"/>
              <a:gd name="connsiteX4" fmla="*/ 1300088 w 1557693"/>
              <a:gd name="connsiteY4" fmla="*/ 811065 h 811065"/>
              <a:gd name="connsiteX5" fmla="*/ 1300088 w 1557693"/>
              <a:gd name="connsiteY5" fmla="*/ 682262 h 811065"/>
              <a:gd name="connsiteX6" fmla="*/ 135890 w 1557693"/>
              <a:gd name="connsiteY6" fmla="*/ 682262 h 811065"/>
              <a:gd name="connsiteX7" fmla="*/ 0 w 1557693"/>
              <a:gd name="connsiteY7" fmla="*/ 0 h 811065"/>
              <a:gd name="connsiteX0" fmla="*/ 0 w 1557693"/>
              <a:gd name="connsiteY0" fmla="*/ 0 h 852215"/>
              <a:gd name="connsiteX1" fmla="*/ 1300088 w 1557693"/>
              <a:gd name="connsiteY1" fmla="*/ 424657 h 852215"/>
              <a:gd name="connsiteX2" fmla="*/ 1300088 w 1557693"/>
              <a:gd name="connsiteY2" fmla="*/ 295854 h 852215"/>
              <a:gd name="connsiteX3" fmla="*/ 1557693 w 1557693"/>
              <a:gd name="connsiteY3" fmla="*/ 553460 h 852215"/>
              <a:gd name="connsiteX4" fmla="*/ 1300088 w 1557693"/>
              <a:gd name="connsiteY4" fmla="*/ 811065 h 852215"/>
              <a:gd name="connsiteX5" fmla="*/ 1300088 w 1557693"/>
              <a:gd name="connsiteY5" fmla="*/ 682262 h 852215"/>
              <a:gd name="connsiteX6" fmla="*/ 352691 w 1557693"/>
              <a:gd name="connsiteY6" fmla="*/ 852215 h 852215"/>
              <a:gd name="connsiteX7" fmla="*/ 0 w 1557693"/>
              <a:gd name="connsiteY7" fmla="*/ 0 h 852215"/>
              <a:gd name="connsiteX0" fmla="*/ 0 w 1557693"/>
              <a:gd name="connsiteY0" fmla="*/ 0 h 852215"/>
              <a:gd name="connsiteX1" fmla="*/ 1300088 w 1557693"/>
              <a:gd name="connsiteY1" fmla="*/ 424657 h 852215"/>
              <a:gd name="connsiteX2" fmla="*/ 1300088 w 1557693"/>
              <a:gd name="connsiteY2" fmla="*/ 295854 h 852215"/>
              <a:gd name="connsiteX3" fmla="*/ 1557693 w 1557693"/>
              <a:gd name="connsiteY3" fmla="*/ 553460 h 852215"/>
              <a:gd name="connsiteX4" fmla="*/ 1300088 w 1557693"/>
              <a:gd name="connsiteY4" fmla="*/ 811065 h 852215"/>
              <a:gd name="connsiteX5" fmla="*/ 1300088 w 1557693"/>
              <a:gd name="connsiteY5" fmla="*/ 682262 h 852215"/>
              <a:gd name="connsiteX6" fmla="*/ 352691 w 1557693"/>
              <a:gd name="connsiteY6" fmla="*/ 852215 h 852215"/>
              <a:gd name="connsiteX7" fmla="*/ 0 w 1557693"/>
              <a:gd name="connsiteY7" fmla="*/ 0 h 852215"/>
              <a:gd name="connsiteX0" fmla="*/ 0 w 1557693"/>
              <a:gd name="connsiteY0" fmla="*/ 0 h 852215"/>
              <a:gd name="connsiteX1" fmla="*/ 1300088 w 1557693"/>
              <a:gd name="connsiteY1" fmla="*/ 424657 h 852215"/>
              <a:gd name="connsiteX2" fmla="*/ 1300088 w 1557693"/>
              <a:gd name="connsiteY2" fmla="*/ 295854 h 852215"/>
              <a:gd name="connsiteX3" fmla="*/ 1557693 w 1557693"/>
              <a:gd name="connsiteY3" fmla="*/ 553460 h 852215"/>
              <a:gd name="connsiteX4" fmla="*/ 1300088 w 1557693"/>
              <a:gd name="connsiteY4" fmla="*/ 811065 h 852215"/>
              <a:gd name="connsiteX5" fmla="*/ 1300088 w 1557693"/>
              <a:gd name="connsiteY5" fmla="*/ 682262 h 852215"/>
              <a:gd name="connsiteX6" fmla="*/ 352691 w 1557693"/>
              <a:gd name="connsiteY6" fmla="*/ 852215 h 852215"/>
              <a:gd name="connsiteX7" fmla="*/ 0 w 1557693"/>
              <a:gd name="connsiteY7" fmla="*/ 0 h 852215"/>
              <a:gd name="connsiteX0" fmla="*/ 0 w 1557693"/>
              <a:gd name="connsiteY0" fmla="*/ 0 h 1196868"/>
              <a:gd name="connsiteX1" fmla="*/ 1300088 w 1557693"/>
              <a:gd name="connsiteY1" fmla="*/ 424657 h 1196868"/>
              <a:gd name="connsiteX2" fmla="*/ 1300088 w 1557693"/>
              <a:gd name="connsiteY2" fmla="*/ 295854 h 1196868"/>
              <a:gd name="connsiteX3" fmla="*/ 1557693 w 1557693"/>
              <a:gd name="connsiteY3" fmla="*/ 553460 h 1196868"/>
              <a:gd name="connsiteX4" fmla="*/ 1300088 w 1557693"/>
              <a:gd name="connsiteY4" fmla="*/ 811065 h 1196868"/>
              <a:gd name="connsiteX5" fmla="*/ 1300088 w 1557693"/>
              <a:gd name="connsiteY5" fmla="*/ 682262 h 1196868"/>
              <a:gd name="connsiteX6" fmla="*/ 573243 w 1557693"/>
              <a:gd name="connsiteY6" fmla="*/ 1196868 h 1196868"/>
              <a:gd name="connsiteX7" fmla="*/ 0 w 1557693"/>
              <a:gd name="connsiteY7" fmla="*/ 0 h 1196868"/>
              <a:gd name="connsiteX0" fmla="*/ 0 w 1557693"/>
              <a:gd name="connsiteY0" fmla="*/ 0 h 1196868"/>
              <a:gd name="connsiteX1" fmla="*/ 1300088 w 1557693"/>
              <a:gd name="connsiteY1" fmla="*/ 424657 h 1196868"/>
              <a:gd name="connsiteX2" fmla="*/ 1300088 w 1557693"/>
              <a:gd name="connsiteY2" fmla="*/ 295854 h 1196868"/>
              <a:gd name="connsiteX3" fmla="*/ 1557693 w 1557693"/>
              <a:gd name="connsiteY3" fmla="*/ 553460 h 1196868"/>
              <a:gd name="connsiteX4" fmla="*/ 1300088 w 1557693"/>
              <a:gd name="connsiteY4" fmla="*/ 811065 h 1196868"/>
              <a:gd name="connsiteX5" fmla="*/ 1300088 w 1557693"/>
              <a:gd name="connsiteY5" fmla="*/ 682262 h 1196868"/>
              <a:gd name="connsiteX6" fmla="*/ 573243 w 1557693"/>
              <a:gd name="connsiteY6" fmla="*/ 1196868 h 1196868"/>
              <a:gd name="connsiteX7" fmla="*/ 0 w 1557693"/>
              <a:gd name="connsiteY7" fmla="*/ 0 h 1196868"/>
              <a:gd name="connsiteX0" fmla="*/ 0 w 1557693"/>
              <a:gd name="connsiteY0" fmla="*/ 0 h 1202736"/>
              <a:gd name="connsiteX1" fmla="*/ 1300088 w 1557693"/>
              <a:gd name="connsiteY1" fmla="*/ 424657 h 1202736"/>
              <a:gd name="connsiteX2" fmla="*/ 1300088 w 1557693"/>
              <a:gd name="connsiteY2" fmla="*/ 295854 h 1202736"/>
              <a:gd name="connsiteX3" fmla="*/ 1557693 w 1557693"/>
              <a:gd name="connsiteY3" fmla="*/ 553460 h 1202736"/>
              <a:gd name="connsiteX4" fmla="*/ 1300088 w 1557693"/>
              <a:gd name="connsiteY4" fmla="*/ 811065 h 1202736"/>
              <a:gd name="connsiteX5" fmla="*/ 1300088 w 1557693"/>
              <a:gd name="connsiteY5" fmla="*/ 682262 h 1202736"/>
              <a:gd name="connsiteX6" fmla="*/ 590218 w 1557693"/>
              <a:gd name="connsiteY6" fmla="*/ 1202736 h 1202736"/>
              <a:gd name="connsiteX7" fmla="*/ 0 w 1557693"/>
              <a:gd name="connsiteY7" fmla="*/ 0 h 1202736"/>
              <a:gd name="connsiteX0" fmla="*/ 0 w 1557693"/>
              <a:gd name="connsiteY0" fmla="*/ 0 h 1202736"/>
              <a:gd name="connsiteX1" fmla="*/ 1300088 w 1557693"/>
              <a:gd name="connsiteY1" fmla="*/ 424657 h 1202736"/>
              <a:gd name="connsiteX2" fmla="*/ 1300088 w 1557693"/>
              <a:gd name="connsiteY2" fmla="*/ 295854 h 1202736"/>
              <a:gd name="connsiteX3" fmla="*/ 1557693 w 1557693"/>
              <a:gd name="connsiteY3" fmla="*/ 553460 h 1202736"/>
              <a:gd name="connsiteX4" fmla="*/ 1300088 w 1557693"/>
              <a:gd name="connsiteY4" fmla="*/ 811065 h 1202736"/>
              <a:gd name="connsiteX5" fmla="*/ 1300088 w 1557693"/>
              <a:gd name="connsiteY5" fmla="*/ 682262 h 1202736"/>
              <a:gd name="connsiteX6" fmla="*/ 590218 w 1557693"/>
              <a:gd name="connsiteY6" fmla="*/ 1202736 h 1202736"/>
              <a:gd name="connsiteX7" fmla="*/ 0 w 1557693"/>
              <a:gd name="connsiteY7" fmla="*/ 0 h 1202736"/>
              <a:gd name="connsiteX0" fmla="*/ 0 w 1557693"/>
              <a:gd name="connsiteY0" fmla="*/ 0 h 1202736"/>
              <a:gd name="connsiteX1" fmla="*/ 1300088 w 1557693"/>
              <a:gd name="connsiteY1" fmla="*/ 424657 h 1202736"/>
              <a:gd name="connsiteX2" fmla="*/ 1300088 w 1557693"/>
              <a:gd name="connsiteY2" fmla="*/ 295854 h 1202736"/>
              <a:gd name="connsiteX3" fmla="*/ 1557693 w 1557693"/>
              <a:gd name="connsiteY3" fmla="*/ 553460 h 1202736"/>
              <a:gd name="connsiteX4" fmla="*/ 1300088 w 1557693"/>
              <a:gd name="connsiteY4" fmla="*/ 811065 h 1202736"/>
              <a:gd name="connsiteX5" fmla="*/ 1300088 w 1557693"/>
              <a:gd name="connsiteY5" fmla="*/ 682262 h 1202736"/>
              <a:gd name="connsiteX6" fmla="*/ 590218 w 1557693"/>
              <a:gd name="connsiteY6" fmla="*/ 1202736 h 1202736"/>
              <a:gd name="connsiteX7" fmla="*/ 0 w 1557693"/>
              <a:gd name="connsiteY7" fmla="*/ 0 h 1202736"/>
              <a:gd name="connsiteX0" fmla="*/ 0 w 1571500"/>
              <a:gd name="connsiteY0" fmla="*/ 0 h 1238388"/>
              <a:gd name="connsiteX1" fmla="*/ 1313895 w 1571500"/>
              <a:gd name="connsiteY1" fmla="*/ 460309 h 1238388"/>
              <a:gd name="connsiteX2" fmla="*/ 1313895 w 1571500"/>
              <a:gd name="connsiteY2" fmla="*/ 331506 h 1238388"/>
              <a:gd name="connsiteX3" fmla="*/ 1571500 w 1571500"/>
              <a:gd name="connsiteY3" fmla="*/ 589112 h 1238388"/>
              <a:gd name="connsiteX4" fmla="*/ 1313895 w 1571500"/>
              <a:gd name="connsiteY4" fmla="*/ 846717 h 1238388"/>
              <a:gd name="connsiteX5" fmla="*/ 1313895 w 1571500"/>
              <a:gd name="connsiteY5" fmla="*/ 717914 h 1238388"/>
              <a:gd name="connsiteX6" fmla="*/ 604025 w 1571500"/>
              <a:gd name="connsiteY6" fmla="*/ 1238388 h 1238388"/>
              <a:gd name="connsiteX7" fmla="*/ 0 w 1571500"/>
              <a:gd name="connsiteY7" fmla="*/ 0 h 1238388"/>
              <a:gd name="connsiteX0" fmla="*/ 0 w 1547896"/>
              <a:gd name="connsiteY0" fmla="*/ 0 h 1189848"/>
              <a:gd name="connsiteX1" fmla="*/ 1290291 w 1547896"/>
              <a:gd name="connsiteY1" fmla="*/ 411769 h 1189848"/>
              <a:gd name="connsiteX2" fmla="*/ 1290291 w 1547896"/>
              <a:gd name="connsiteY2" fmla="*/ 282966 h 1189848"/>
              <a:gd name="connsiteX3" fmla="*/ 1547896 w 1547896"/>
              <a:gd name="connsiteY3" fmla="*/ 540572 h 1189848"/>
              <a:gd name="connsiteX4" fmla="*/ 1290291 w 1547896"/>
              <a:gd name="connsiteY4" fmla="*/ 798177 h 1189848"/>
              <a:gd name="connsiteX5" fmla="*/ 1290291 w 1547896"/>
              <a:gd name="connsiteY5" fmla="*/ 669374 h 1189848"/>
              <a:gd name="connsiteX6" fmla="*/ 580421 w 1547896"/>
              <a:gd name="connsiteY6" fmla="*/ 1189848 h 1189848"/>
              <a:gd name="connsiteX7" fmla="*/ 0 w 1547896"/>
              <a:gd name="connsiteY7" fmla="*/ 0 h 1189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7896" h="1189848">
                <a:moveTo>
                  <a:pt x="0" y="0"/>
                </a:moveTo>
                <a:cubicBezTo>
                  <a:pt x="145215" y="388762"/>
                  <a:pt x="851404" y="384701"/>
                  <a:pt x="1290291" y="411769"/>
                </a:cubicBezTo>
                <a:lnTo>
                  <a:pt x="1290291" y="282966"/>
                </a:lnTo>
                <a:lnTo>
                  <a:pt x="1547896" y="540572"/>
                </a:lnTo>
                <a:lnTo>
                  <a:pt x="1290291" y="798177"/>
                </a:lnTo>
                <a:lnTo>
                  <a:pt x="1290291" y="669374"/>
                </a:lnTo>
                <a:cubicBezTo>
                  <a:pt x="948190" y="664675"/>
                  <a:pt x="367653" y="648824"/>
                  <a:pt x="580421" y="1189848"/>
                </a:cubicBezTo>
                <a:cubicBezTo>
                  <a:pt x="383682" y="788936"/>
                  <a:pt x="171041" y="413408"/>
                  <a:pt x="0" y="0"/>
                </a:cubicBezTo>
                <a:close/>
              </a:path>
            </a:pathLst>
          </a:cu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vers la droite 21"/>
          <p:cNvSpPr/>
          <p:nvPr/>
        </p:nvSpPr>
        <p:spPr>
          <a:xfrm rot="1410413">
            <a:off x="5426106" y="3810778"/>
            <a:ext cx="2562160" cy="1146834"/>
          </a:xfrm>
          <a:custGeom>
            <a:avLst/>
            <a:gdLst>
              <a:gd name="connsiteX0" fmla="*/ 0 w 1601393"/>
              <a:gd name="connsiteY0" fmla="*/ 128803 h 515211"/>
              <a:gd name="connsiteX1" fmla="*/ 1343788 w 1601393"/>
              <a:gd name="connsiteY1" fmla="*/ 128803 h 515211"/>
              <a:gd name="connsiteX2" fmla="*/ 1343788 w 1601393"/>
              <a:gd name="connsiteY2" fmla="*/ 0 h 515211"/>
              <a:gd name="connsiteX3" fmla="*/ 1601393 w 1601393"/>
              <a:gd name="connsiteY3" fmla="*/ 257606 h 515211"/>
              <a:gd name="connsiteX4" fmla="*/ 1343788 w 1601393"/>
              <a:gd name="connsiteY4" fmla="*/ 515211 h 515211"/>
              <a:gd name="connsiteX5" fmla="*/ 1343788 w 1601393"/>
              <a:gd name="connsiteY5" fmla="*/ 386408 h 515211"/>
              <a:gd name="connsiteX6" fmla="*/ 0 w 1601393"/>
              <a:gd name="connsiteY6" fmla="*/ 386408 h 515211"/>
              <a:gd name="connsiteX7" fmla="*/ 0 w 1601393"/>
              <a:gd name="connsiteY7" fmla="*/ 128803 h 515211"/>
              <a:gd name="connsiteX0" fmla="*/ 0 w 1705733"/>
              <a:gd name="connsiteY0" fmla="*/ 0 h 562614"/>
              <a:gd name="connsiteX1" fmla="*/ 1448128 w 1705733"/>
              <a:gd name="connsiteY1" fmla="*/ 176206 h 562614"/>
              <a:gd name="connsiteX2" fmla="*/ 1448128 w 1705733"/>
              <a:gd name="connsiteY2" fmla="*/ 47403 h 562614"/>
              <a:gd name="connsiteX3" fmla="*/ 1705733 w 1705733"/>
              <a:gd name="connsiteY3" fmla="*/ 305009 h 562614"/>
              <a:gd name="connsiteX4" fmla="*/ 1448128 w 1705733"/>
              <a:gd name="connsiteY4" fmla="*/ 562614 h 562614"/>
              <a:gd name="connsiteX5" fmla="*/ 1448128 w 1705733"/>
              <a:gd name="connsiteY5" fmla="*/ 433811 h 562614"/>
              <a:gd name="connsiteX6" fmla="*/ 104340 w 1705733"/>
              <a:gd name="connsiteY6" fmla="*/ 433811 h 562614"/>
              <a:gd name="connsiteX7" fmla="*/ 0 w 1705733"/>
              <a:gd name="connsiteY7" fmla="*/ 0 h 562614"/>
              <a:gd name="connsiteX0" fmla="*/ 0 w 1705733"/>
              <a:gd name="connsiteY0" fmla="*/ 0 h 562614"/>
              <a:gd name="connsiteX1" fmla="*/ 1448128 w 1705733"/>
              <a:gd name="connsiteY1" fmla="*/ 176206 h 562614"/>
              <a:gd name="connsiteX2" fmla="*/ 1448128 w 1705733"/>
              <a:gd name="connsiteY2" fmla="*/ 47403 h 562614"/>
              <a:gd name="connsiteX3" fmla="*/ 1705733 w 1705733"/>
              <a:gd name="connsiteY3" fmla="*/ 305009 h 562614"/>
              <a:gd name="connsiteX4" fmla="*/ 1448128 w 1705733"/>
              <a:gd name="connsiteY4" fmla="*/ 562614 h 562614"/>
              <a:gd name="connsiteX5" fmla="*/ 1448128 w 1705733"/>
              <a:gd name="connsiteY5" fmla="*/ 433811 h 562614"/>
              <a:gd name="connsiteX6" fmla="*/ 76502 w 1705733"/>
              <a:gd name="connsiteY6" fmla="*/ 529014 h 562614"/>
              <a:gd name="connsiteX7" fmla="*/ 0 w 1705733"/>
              <a:gd name="connsiteY7" fmla="*/ 0 h 562614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48404 w 1677635"/>
              <a:gd name="connsiteY6" fmla="*/ 575858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48404 w 1677635"/>
              <a:gd name="connsiteY6" fmla="*/ 575858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48404 w 1677635"/>
              <a:gd name="connsiteY6" fmla="*/ 575858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8026 w 1677635"/>
              <a:gd name="connsiteY6" fmla="*/ 582060 h 609458"/>
              <a:gd name="connsiteX7" fmla="*/ 0 w 1677635"/>
              <a:gd name="connsiteY7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74121 w 1677635"/>
              <a:gd name="connsiteY6" fmla="*/ 430438 h 609458"/>
              <a:gd name="connsiteX7" fmla="*/ 58026 w 1677635"/>
              <a:gd name="connsiteY7" fmla="*/ 582060 h 609458"/>
              <a:gd name="connsiteX8" fmla="*/ 0 w 1677635"/>
              <a:gd name="connsiteY8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74121 w 1677635"/>
              <a:gd name="connsiteY6" fmla="*/ 430438 h 609458"/>
              <a:gd name="connsiteX7" fmla="*/ 223473 w 1677635"/>
              <a:gd name="connsiteY7" fmla="*/ 579492 h 609458"/>
              <a:gd name="connsiteX8" fmla="*/ 58026 w 1677635"/>
              <a:gd name="connsiteY8" fmla="*/ 582060 h 609458"/>
              <a:gd name="connsiteX9" fmla="*/ 0 w 1677635"/>
              <a:gd name="connsiteY9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58179 w 1677635"/>
              <a:gd name="connsiteY6" fmla="*/ 489307 h 609458"/>
              <a:gd name="connsiteX7" fmla="*/ 223473 w 1677635"/>
              <a:gd name="connsiteY7" fmla="*/ 579492 h 609458"/>
              <a:gd name="connsiteX8" fmla="*/ 58026 w 1677635"/>
              <a:gd name="connsiteY8" fmla="*/ 582060 h 609458"/>
              <a:gd name="connsiteX9" fmla="*/ 0 w 1677635"/>
              <a:gd name="connsiteY9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58179 w 1677635"/>
              <a:gd name="connsiteY6" fmla="*/ 489307 h 609458"/>
              <a:gd name="connsiteX7" fmla="*/ 223473 w 1677635"/>
              <a:gd name="connsiteY7" fmla="*/ 579492 h 609458"/>
              <a:gd name="connsiteX8" fmla="*/ 58026 w 1677635"/>
              <a:gd name="connsiteY8" fmla="*/ 582060 h 609458"/>
              <a:gd name="connsiteX9" fmla="*/ 0 w 1677635"/>
              <a:gd name="connsiteY9" fmla="*/ 0 h 609458"/>
              <a:gd name="connsiteX0" fmla="*/ 0 w 1677635"/>
              <a:gd name="connsiteY0" fmla="*/ 0 h 609458"/>
              <a:gd name="connsiteX1" fmla="*/ 1420030 w 1677635"/>
              <a:gd name="connsiteY1" fmla="*/ 223050 h 609458"/>
              <a:gd name="connsiteX2" fmla="*/ 1420030 w 1677635"/>
              <a:gd name="connsiteY2" fmla="*/ 94247 h 609458"/>
              <a:gd name="connsiteX3" fmla="*/ 1677635 w 1677635"/>
              <a:gd name="connsiteY3" fmla="*/ 351853 h 609458"/>
              <a:gd name="connsiteX4" fmla="*/ 1420030 w 1677635"/>
              <a:gd name="connsiteY4" fmla="*/ 609458 h 609458"/>
              <a:gd name="connsiteX5" fmla="*/ 1420030 w 1677635"/>
              <a:gd name="connsiteY5" fmla="*/ 480655 h 609458"/>
              <a:gd name="connsiteX6" fmla="*/ 558179 w 1677635"/>
              <a:gd name="connsiteY6" fmla="*/ 489307 h 609458"/>
              <a:gd name="connsiteX7" fmla="*/ 58026 w 1677635"/>
              <a:gd name="connsiteY7" fmla="*/ 582060 h 609458"/>
              <a:gd name="connsiteX8" fmla="*/ 0 w 1677635"/>
              <a:gd name="connsiteY8" fmla="*/ 0 h 609458"/>
              <a:gd name="connsiteX0" fmla="*/ 0 w 1690169"/>
              <a:gd name="connsiteY0" fmla="*/ 0 h 614394"/>
              <a:gd name="connsiteX1" fmla="*/ 1432564 w 1690169"/>
              <a:gd name="connsiteY1" fmla="*/ 227986 h 614394"/>
              <a:gd name="connsiteX2" fmla="*/ 1432564 w 1690169"/>
              <a:gd name="connsiteY2" fmla="*/ 99183 h 614394"/>
              <a:gd name="connsiteX3" fmla="*/ 1690169 w 1690169"/>
              <a:gd name="connsiteY3" fmla="*/ 356789 h 614394"/>
              <a:gd name="connsiteX4" fmla="*/ 1432564 w 1690169"/>
              <a:gd name="connsiteY4" fmla="*/ 614394 h 614394"/>
              <a:gd name="connsiteX5" fmla="*/ 1432564 w 1690169"/>
              <a:gd name="connsiteY5" fmla="*/ 485591 h 614394"/>
              <a:gd name="connsiteX6" fmla="*/ 570713 w 1690169"/>
              <a:gd name="connsiteY6" fmla="*/ 494243 h 614394"/>
              <a:gd name="connsiteX7" fmla="*/ 70560 w 1690169"/>
              <a:gd name="connsiteY7" fmla="*/ 586996 h 614394"/>
              <a:gd name="connsiteX8" fmla="*/ 0 w 1690169"/>
              <a:gd name="connsiteY8" fmla="*/ 0 h 614394"/>
              <a:gd name="connsiteX0" fmla="*/ 0 w 1678523"/>
              <a:gd name="connsiteY0" fmla="*/ 0 h 619459"/>
              <a:gd name="connsiteX1" fmla="*/ 1420918 w 1678523"/>
              <a:gd name="connsiteY1" fmla="*/ 233051 h 619459"/>
              <a:gd name="connsiteX2" fmla="*/ 1420918 w 1678523"/>
              <a:gd name="connsiteY2" fmla="*/ 104248 h 619459"/>
              <a:gd name="connsiteX3" fmla="*/ 1678523 w 1678523"/>
              <a:gd name="connsiteY3" fmla="*/ 361854 h 619459"/>
              <a:gd name="connsiteX4" fmla="*/ 1420918 w 1678523"/>
              <a:gd name="connsiteY4" fmla="*/ 619459 h 619459"/>
              <a:gd name="connsiteX5" fmla="*/ 1420918 w 1678523"/>
              <a:gd name="connsiteY5" fmla="*/ 490656 h 619459"/>
              <a:gd name="connsiteX6" fmla="*/ 559067 w 1678523"/>
              <a:gd name="connsiteY6" fmla="*/ 499308 h 619459"/>
              <a:gd name="connsiteX7" fmla="*/ 58914 w 1678523"/>
              <a:gd name="connsiteY7" fmla="*/ 592061 h 619459"/>
              <a:gd name="connsiteX8" fmla="*/ 0 w 1678523"/>
              <a:gd name="connsiteY8" fmla="*/ 0 h 619459"/>
              <a:gd name="connsiteX0" fmla="*/ 0 w 1678523"/>
              <a:gd name="connsiteY0" fmla="*/ 56834 h 676293"/>
              <a:gd name="connsiteX1" fmla="*/ 1420918 w 1678523"/>
              <a:gd name="connsiteY1" fmla="*/ 289885 h 676293"/>
              <a:gd name="connsiteX2" fmla="*/ 1420918 w 1678523"/>
              <a:gd name="connsiteY2" fmla="*/ 161082 h 676293"/>
              <a:gd name="connsiteX3" fmla="*/ 1678523 w 1678523"/>
              <a:gd name="connsiteY3" fmla="*/ 418688 h 676293"/>
              <a:gd name="connsiteX4" fmla="*/ 1420918 w 1678523"/>
              <a:gd name="connsiteY4" fmla="*/ 676293 h 676293"/>
              <a:gd name="connsiteX5" fmla="*/ 1420918 w 1678523"/>
              <a:gd name="connsiteY5" fmla="*/ 547490 h 676293"/>
              <a:gd name="connsiteX6" fmla="*/ 559067 w 1678523"/>
              <a:gd name="connsiteY6" fmla="*/ 556142 h 676293"/>
              <a:gd name="connsiteX7" fmla="*/ 58914 w 1678523"/>
              <a:gd name="connsiteY7" fmla="*/ 648895 h 676293"/>
              <a:gd name="connsiteX8" fmla="*/ 0 w 1678523"/>
              <a:gd name="connsiteY8" fmla="*/ 56834 h 676293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559067 w 1678523"/>
              <a:gd name="connsiteY6" fmla="*/ 693589 h 813740"/>
              <a:gd name="connsiteX7" fmla="*/ 58914 w 1678523"/>
              <a:gd name="connsiteY7" fmla="*/ 786342 h 813740"/>
              <a:gd name="connsiteX8" fmla="*/ 0 w 1678523"/>
              <a:gd name="connsiteY8" fmla="*/ 194281 h 813740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690299 w 1678523"/>
              <a:gd name="connsiteY6" fmla="*/ 366447 h 813740"/>
              <a:gd name="connsiteX7" fmla="*/ 58914 w 1678523"/>
              <a:gd name="connsiteY7" fmla="*/ 786342 h 813740"/>
              <a:gd name="connsiteX8" fmla="*/ 0 w 1678523"/>
              <a:gd name="connsiteY8" fmla="*/ 194281 h 813740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690299 w 1678523"/>
              <a:gd name="connsiteY6" fmla="*/ 366447 h 813740"/>
              <a:gd name="connsiteX7" fmla="*/ 207282 w 1678523"/>
              <a:gd name="connsiteY7" fmla="*/ 777206 h 813740"/>
              <a:gd name="connsiteX8" fmla="*/ 0 w 1678523"/>
              <a:gd name="connsiteY8" fmla="*/ 194281 h 813740"/>
              <a:gd name="connsiteX0" fmla="*/ 0 w 1678523"/>
              <a:gd name="connsiteY0" fmla="*/ 194281 h 813740"/>
              <a:gd name="connsiteX1" fmla="*/ 1420918 w 1678523"/>
              <a:gd name="connsiteY1" fmla="*/ 427332 h 813740"/>
              <a:gd name="connsiteX2" fmla="*/ 1420918 w 1678523"/>
              <a:gd name="connsiteY2" fmla="*/ 298529 h 813740"/>
              <a:gd name="connsiteX3" fmla="*/ 1678523 w 1678523"/>
              <a:gd name="connsiteY3" fmla="*/ 556135 h 813740"/>
              <a:gd name="connsiteX4" fmla="*/ 1420918 w 1678523"/>
              <a:gd name="connsiteY4" fmla="*/ 813740 h 813740"/>
              <a:gd name="connsiteX5" fmla="*/ 1420918 w 1678523"/>
              <a:gd name="connsiteY5" fmla="*/ 684937 h 813740"/>
              <a:gd name="connsiteX6" fmla="*/ 690299 w 1678523"/>
              <a:gd name="connsiteY6" fmla="*/ 366447 h 813740"/>
              <a:gd name="connsiteX7" fmla="*/ 207282 w 1678523"/>
              <a:gd name="connsiteY7" fmla="*/ 777206 h 813740"/>
              <a:gd name="connsiteX8" fmla="*/ 0 w 1678523"/>
              <a:gd name="connsiteY8" fmla="*/ 194281 h 813740"/>
              <a:gd name="connsiteX0" fmla="*/ 0 w 1678523"/>
              <a:gd name="connsiteY0" fmla="*/ 220918 h 840377"/>
              <a:gd name="connsiteX1" fmla="*/ 1420918 w 1678523"/>
              <a:gd name="connsiteY1" fmla="*/ 453969 h 840377"/>
              <a:gd name="connsiteX2" fmla="*/ 1420918 w 1678523"/>
              <a:gd name="connsiteY2" fmla="*/ 325166 h 840377"/>
              <a:gd name="connsiteX3" fmla="*/ 1678523 w 1678523"/>
              <a:gd name="connsiteY3" fmla="*/ 582772 h 840377"/>
              <a:gd name="connsiteX4" fmla="*/ 1420918 w 1678523"/>
              <a:gd name="connsiteY4" fmla="*/ 840377 h 840377"/>
              <a:gd name="connsiteX5" fmla="*/ 1420918 w 1678523"/>
              <a:gd name="connsiteY5" fmla="*/ 711574 h 840377"/>
              <a:gd name="connsiteX6" fmla="*/ 690299 w 1678523"/>
              <a:gd name="connsiteY6" fmla="*/ 393084 h 840377"/>
              <a:gd name="connsiteX7" fmla="*/ 207282 w 1678523"/>
              <a:gd name="connsiteY7" fmla="*/ 803843 h 840377"/>
              <a:gd name="connsiteX8" fmla="*/ 0 w 1678523"/>
              <a:gd name="connsiteY8" fmla="*/ 220918 h 840377"/>
              <a:gd name="connsiteX0" fmla="*/ 0 w 1678523"/>
              <a:gd name="connsiteY0" fmla="*/ 220918 h 840377"/>
              <a:gd name="connsiteX1" fmla="*/ 1420918 w 1678523"/>
              <a:gd name="connsiteY1" fmla="*/ 453969 h 840377"/>
              <a:gd name="connsiteX2" fmla="*/ 1543580 w 1678523"/>
              <a:gd name="connsiteY2" fmla="*/ 264889 h 840377"/>
              <a:gd name="connsiteX3" fmla="*/ 1678523 w 1678523"/>
              <a:gd name="connsiteY3" fmla="*/ 582772 h 840377"/>
              <a:gd name="connsiteX4" fmla="*/ 1420918 w 1678523"/>
              <a:gd name="connsiteY4" fmla="*/ 840377 h 840377"/>
              <a:gd name="connsiteX5" fmla="*/ 1420918 w 1678523"/>
              <a:gd name="connsiteY5" fmla="*/ 711574 h 840377"/>
              <a:gd name="connsiteX6" fmla="*/ 690299 w 1678523"/>
              <a:gd name="connsiteY6" fmla="*/ 393084 h 840377"/>
              <a:gd name="connsiteX7" fmla="*/ 207282 w 1678523"/>
              <a:gd name="connsiteY7" fmla="*/ 803843 h 840377"/>
              <a:gd name="connsiteX8" fmla="*/ 0 w 1678523"/>
              <a:gd name="connsiteY8" fmla="*/ 220918 h 840377"/>
              <a:gd name="connsiteX0" fmla="*/ 0 w 1678523"/>
              <a:gd name="connsiteY0" fmla="*/ 231850 h 851309"/>
              <a:gd name="connsiteX1" fmla="*/ 1489019 w 1678523"/>
              <a:gd name="connsiteY1" fmla="*/ 414506 h 851309"/>
              <a:gd name="connsiteX2" fmla="*/ 1543580 w 1678523"/>
              <a:gd name="connsiteY2" fmla="*/ 275821 h 851309"/>
              <a:gd name="connsiteX3" fmla="*/ 1678523 w 1678523"/>
              <a:gd name="connsiteY3" fmla="*/ 593704 h 851309"/>
              <a:gd name="connsiteX4" fmla="*/ 1420918 w 1678523"/>
              <a:gd name="connsiteY4" fmla="*/ 851309 h 851309"/>
              <a:gd name="connsiteX5" fmla="*/ 1420918 w 1678523"/>
              <a:gd name="connsiteY5" fmla="*/ 722506 h 851309"/>
              <a:gd name="connsiteX6" fmla="*/ 690299 w 1678523"/>
              <a:gd name="connsiteY6" fmla="*/ 404016 h 851309"/>
              <a:gd name="connsiteX7" fmla="*/ 207282 w 1678523"/>
              <a:gd name="connsiteY7" fmla="*/ 814775 h 851309"/>
              <a:gd name="connsiteX8" fmla="*/ 0 w 1678523"/>
              <a:gd name="connsiteY8" fmla="*/ 231850 h 851309"/>
              <a:gd name="connsiteX0" fmla="*/ 0 w 1678523"/>
              <a:gd name="connsiteY0" fmla="*/ 231850 h 851309"/>
              <a:gd name="connsiteX1" fmla="*/ 1489019 w 1678523"/>
              <a:gd name="connsiteY1" fmla="*/ 414506 h 851309"/>
              <a:gd name="connsiteX2" fmla="*/ 1543580 w 1678523"/>
              <a:gd name="connsiteY2" fmla="*/ 275821 h 851309"/>
              <a:gd name="connsiteX3" fmla="*/ 1678523 w 1678523"/>
              <a:gd name="connsiteY3" fmla="*/ 593704 h 851309"/>
              <a:gd name="connsiteX4" fmla="*/ 1420918 w 1678523"/>
              <a:gd name="connsiteY4" fmla="*/ 851309 h 851309"/>
              <a:gd name="connsiteX5" fmla="*/ 1437737 w 1678523"/>
              <a:gd name="connsiteY5" fmla="*/ 594009 h 851309"/>
              <a:gd name="connsiteX6" fmla="*/ 690299 w 1678523"/>
              <a:gd name="connsiteY6" fmla="*/ 404016 h 851309"/>
              <a:gd name="connsiteX7" fmla="*/ 207282 w 1678523"/>
              <a:gd name="connsiteY7" fmla="*/ 814775 h 851309"/>
              <a:gd name="connsiteX8" fmla="*/ 0 w 1678523"/>
              <a:gd name="connsiteY8" fmla="*/ 231850 h 851309"/>
              <a:gd name="connsiteX0" fmla="*/ 0 w 1678523"/>
              <a:gd name="connsiteY0" fmla="*/ 231850 h 824175"/>
              <a:gd name="connsiteX1" fmla="*/ 1489019 w 1678523"/>
              <a:gd name="connsiteY1" fmla="*/ 414506 h 824175"/>
              <a:gd name="connsiteX2" fmla="*/ 1543580 w 1678523"/>
              <a:gd name="connsiteY2" fmla="*/ 275821 h 824175"/>
              <a:gd name="connsiteX3" fmla="*/ 1678523 w 1678523"/>
              <a:gd name="connsiteY3" fmla="*/ 593704 h 824175"/>
              <a:gd name="connsiteX4" fmla="*/ 1370132 w 1678523"/>
              <a:gd name="connsiteY4" fmla="*/ 710669 h 824175"/>
              <a:gd name="connsiteX5" fmla="*/ 1437737 w 1678523"/>
              <a:gd name="connsiteY5" fmla="*/ 594009 h 824175"/>
              <a:gd name="connsiteX6" fmla="*/ 690299 w 1678523"/>
              <a:gd name="connsiteY6" fmla="*/ 404016 h 824175"/>
              <a:gd name="connsiteX7" fmla="*/ 207282 w 1678523"/>
              <a:gd name="connsiteY7" fmla="*/ 814775 h 824175"/>
              <a:gd name="connsiteX8" fmla="*/ 0 w 1678523"/>
              <a:gd name="connsiteY8" fmla="*/ 231850 h 824175"/>
              <a:gd name="connsiteX0" fmla="*/ 0 w 1678523"/>
              <a:gd name="connsiteY0" fmla="*/ 231850 h 827162"/>
              <a:gd name="connsiteX1" fmla="*/ 1489019 w 1678523"/>
              <a:gd name="connsiteY1" fmla="*/ 414506 h 827162"/>
              <a:gd name="connsiteX2" fmla="*/ 1543580 w 1678523"/>
              <a:gd name="connsiteY2" fmla="*/ 275821 h 827162"/>
              <a:gd name="connsiteX3" fmla="*/ 1678523 w 1678523"/>
              <a:gd name="connsiteY3" fmla="*/ 593704 h 827162"/>
              <a:gd name="connsiteX4" fmla="*/ 1370132 w 1678523"/>
              <a:gd name="connsiteY4" fmla="*/ 710669 h 827162"/>
              <a:gd name="connsiteX5" fmla="*/ 1437737 w 1678523"/>
              <a:gd name="connsiteY5" fmla="*/ 594009 h 827162"/>
              <a:gd name="connsiteX6" fmla="*/ 690299 w 1678523"/>
              <a:gd name="connsiteY6" fmla="*/ 404016 h 827162"/>
              <a:gd name="connsiteX7" fmla="*/ 184370 w 1678523"/>
              <a:gd name="connsiteY7" fmla="*/ 817816 h 827162"/>
              <a:gd name="connsiteX8" fmla="*/ 0 w 1678523"/>
              <a:gd name="connsiteY8" fmla="*/ 231850 h 827162"/>
              <a:gd name="connsiteX0" fmla="*/ 0 w 1678523"/>
              <a:gd name="connsiteY0" fmla="*/ 231850 h 817816"/>
              <a:gd name="connsiteX1" fmla="*/ 1489019 w 1678523"/>
              <a:gd name="connsiteY1" fmla="*/ 414506 h 817816"/>
              <a:gd name="connsiteX2" fmla="*/ 1543580 w 1678523"/>
              <a:gd name="connsiteY2" fmla="*/ 275821 h 817816"/>
              <a:gd name="connsiteX3" fmla="*/ 1678523 w 1678523"/>
              <a:gd name="connsiteY3" fmla="*/ 593704 h 817816"/>
              <a:gd name="connsiteX4" fmla="*/ 1370132 w 1678523"/>
              <a:gd name="connsiteY4" fmla="*/ 710669 h 817816"/>
              <a:gd name="connsiteX5" fmla="*/ 1437737 w 1678523"/>
              <a:gd name="connsiteY5" fmla="*/ 594009 h 817816"/>
              <a:gd name="connsiteX6" fmla="*/ 690299 w 1678523"/>
              <a:gd name="connsiteY6" fmla="*/ 404016 h 817816"/>
              <a:gd name="connsiteX7" fmla="*/ 184370 w 1678523"/>
              <a:gd name="connsiteY7" fmla="*/ 817816 h 817816"/>
              <a:gd name="connsiteX8" fmla="*/ 0 w 1678523"/>
              <a:gd name="connsiteY8" fmla="*/ 231850 h 817816"/>
              <a:gd name="connsiteX0" fmla="*/ 0 w 1678523"/>
              <a:gd name="connsiteY0" fmla="*/ 231850 h 811224"/>
              <a:gd name="connsiteX1" fmla="*/ 1489019 w 1678523"/>
              <a:gd name="connsiteY1" fmla="*/ 414506 h 811224"/>
              <a:gd name="connsiteX2" fmla="*/ 1543580 w 1678523"/>
              <a:gd name="connsiteY2" fmla="*/ 275821 h 811224"/>
              <a:gd name="connsiteX3" fmla="*/ 1678523 w 1678523"/>
              <a:gd name="connsiteY3" fmla="*/ 593704 h 811224"/>
              <a:gd name="connsiteX4" fmla="*/ 1370132 w 1678523"/>
              <a:gd name="connsiteY4" fmla="*/ 710669 h 811224"/>
              <a:gd name="connsiteX5" fmla="*/ 1437737 w 1678523"/>
              <a:gd name="connsiteY5" fmla="*/ 594009 h 811224"/>
              <a:gd name="connsiteX6" fmla="*/ 690299 w 1678523"/>
              <a:gd name="connsiteY6" fmla="*/ 404016 h 811224"/>
              <a:gd name="connsiteX7" fmla="*/ 247287 w 1678523"/>
              <a:gd name="connsiteY7" fmla="*/ 811224 h 811224"/>
              <a:gd name="connsiteX8" fmla="*/ 0 w 1678523"/>
              <a:gd name="connsiteY8" fmla="*/ 231850 h 811224"/>
              <a:gd name="connsiteX0" fmla="*/ 0 w 1678523"/>
              <a:gd name="connsiteY0" fmla="*/ 231850 h 819959"/>
              <a:gd name="connsiteX1" fmla="*/ 1489019 w 1678523"/>
              <a:gd name="connsiteY1" fmla="*/ 414506 h 819959"/>
              <a:gd name="connsiteX2" fmla="*/ 1543580 w 1678523"/>
              <a:gd name="connsiteY2" fmla="*/ 275821 h 819959"/>
              <a:gd name="connsiteX3" fmla="*/ 1678523 w 1678523"/>
              <a:gd name="connsiteY3" fmla="*/ 593704 h 819959"/>
              <a:gd name="connsiteX4" fmla="*/ 1370132 w 1678523"/>
              <a:gd name="connsiteY4" fmla="*/ 710669 h 819959"/>
              <a:gd name="connsiteX5" fmla="*/ 1437737 w 1678523"/>
              <a:gd name="connsiteY5" fmla="*/ 594009 h 819959"/>
              <a:gd name="connsiteX6" fmla="*/ 690299 w 1678523"/>
              <a:gd name="connsiteY6" fmla="*/ 404016 h 819959"/>
              <a:gd name="connsiteX7" fmla="*/ 251087 w 1678523"/>
              <a:gd name="connsiteY7" fmla="*/ 819959 h 819959"/>
              <a:gd name="connsiteX8" fmla="*/ 0 w 1678523"/>
              <a:gd name="connsiteY8" fmla="*/ 231850 h 819959"/>
              <a:gd name="connsiteX0" fmla="*/ 0 w 1678523"/>
              <a:gd name="connsiteY0" fmla="*/ 231850 h 819959"/>
              <a:gd name="connsiteX1" fmla="*/ 1489019 w 1678523"/>
              <a:gd name="connsiteY1" fmla="*/ 414506 h 819959"/>
              <a:gd name="connsiteX2" fmla="*/ 1543580 w 1678523"/>
              <a:gd name="connsiteY2" fmla="*/ 275821 h 819959"/>
              <a:gd name="connsiteX3" fmla="*/ 1678523 w 1678523"/>
              <a:gd name="connsiteY3" fmla="*/ 593704 h 819959"/>
              <a:gd name="connsiteX4" fmla="*/ 1370132 w 1678523"/>
              <a:gd name="connsiteY4" fmla="*/ 710669 h 819959"/>
              <a:gd name="connsiteX5" fmla="*/ 1437737 w 1678523"/>
              <a:gd name="connsiteY5" fmla="*/ 594009 h 819959"/>
              <a:gd name="connsiteX6" fmla="*/ 690299 w 1678523"/>
              <a:gd name="connsiteY6" fmla="*/ 404016 h 819959"/>
              <a:gd name="connsiteX7" fmla="*/ 251087 w 1678523"/>
              <a:gd name="connsiteY7" fmla="*/ 819959 h 819959"/>
              <a:gd name="connsiteX8" fmla="*/ 0 w 1678523"/>
              <a:gd name="connsiteY8" fmla="*/ 231850 h 819959"/>
              <a:gd name="connsiteX0" fmla="*/ 0 w 1678523"/>
              <a:gd name="connsiteY0" fmla="*/ 231850 h 828792"/>
              <a:gd name="connsiteX1" fmla="*/ 1489019 w 1678523"/>
              <a:gd name="connsiteY1" fmla="*/ 414506 h 828792"/>
              <a:gd name="connsiteX2" fmla="*/ 1543580 w 1678523"/>
              <a:gd name="connsiteY2" fmla="*/ 275821 h 828792"/>
              <a:gd name="connsiteX3" fmla="*/ 1678523 w 1678523"/>
              <a:gd name="connsiteY3" fmla="*/ 593704 h 828792"/>
              <a:gd name="connsiteX4" fmla="*/ 1370132 w 1678523"/>
              <a:gd name="connsiteY4" fmla="*/ 710669 h 828792"/>
              <a:gd name="connsiteX5" fmla="*/ 1437737 w 1678523"/>
              <a:gd name="connsiteY5" fmla="*/ 594009 h 828792"/>
              <a:gd name="connsiteX6" fmla="*/ 251087 w 1678523"/>
              <a:gd name="connsiteY6" fmla="*/ 819959 h 828792"/>
              <a:gd name="connsiteX7" fmla="*/ 0 w 1678523"/>
              <a:gd name="connsiteY7" fmla="*/ 231850 h 828792"/>
              <a:gd name="connsiteX0" fmla="*/ 0 w 1678523"/>
              <a:gd name="connsiteY0" fmla="*/ 231850 h 819959"/>
              <a:gd name="connsiteX1" fmla="*/ 1489019 w 1678523"/>
              <a:gd name="connsiteY1" fmla="*/ 414506 h 819959"/>
              <a:gd name="connsiteX2" fmla="*/ 1543580 w 1678523"/>
              <a:gd name="connsiteY2" fmla="*/ 275821 h 819959"/>
              <a:gd name="connsiteX3" fmla="*/ 1678523 w 1678523"/>
              <a:gd name="connsiteY3" fmla="*/ 593704 h 819959"/>
              <a:gd name="connsiteX4" fmla="*/ 1370132 w 1678523"/>
              <a:gd name="connsiteY4" fmla="*/ 710669 h 819959"/>
              <a:gd name="connsiteX5" fmla="*/ 1437737 w 1678523"/>
              <a:gd name="connsiteY5" fmla="*/ 594009 h 819959"/>
              <a:gd name="connsiteX6" fmla="*/ 251087 w 1678523"/>
              <a:gd name="connsiteY6" fmla="*/ 819959 h 819959"/>
              <a:gd name="connsiteX7" fmla="*/ 0 w 1678523"/>
              <a:gd name="connsiteY7" fmla="*/ 231850 h 819959"/>
              <a:gd name="connsiteX0" fmla="*/ 0 w 1678523"/>
              <a:gd name="connsiteY0" fmla="*/ 75245 h 663354"/>
              <a:gd name="connsiteX1" fmla="*/ 1489019 w 1678523"/>
              <a:gd name="connsiteY1" fmla="*/ 257901 h 663354"/>
              <a:gd name="connsiteX2" fmla="*/ 1543580 w 1678523"/>
              <a:gd name="connsiteY2" fmla="*/ 119216 h 663354"/>
              <a:gd name="connsiteX3" fmla="*/ 1678523 w 1678523"/>
              <a:gd name="connsiteY3" fmla="*/ 437099 h 663354"/>
              <a:gd name="connsiteX4" fmla="*/ 1370132 w 1678523"/>
              <a:gd name="connsiteY4" fmla="*/ 554064 h 663354"/>
              <a:gd name="connsiteX5" fmla="*/ 1437737 w 1678523"/>
              <a:gd name="connsiteY5" fmla="*/ 437404 h 663354"/>
              <a:gd name="connsiteX6" fmla="*/ 251087 w 1678523"/>
              <a:gd name="connsiteY6" fmla="*/ 663354 h 663354"/>
              <a:gd name="connsiteX7" fmla="*/ 0 w 1678523"/>
              <a:gd name="connsiteY7" fmla="*/ 75245 h 663354"/>
              <a:gd name="connsiteX0" fmla="*/ 0 w 1678523"/>
              <a:gd name="connsiteY0" fmla="*/ 75245 h 663354"/>
              <a:gd name="connsiteX1" fmla="*/ 1489019 w 1678523"/>
              <a:gd name="connsiteY1" fmla="*/ 257901 h 663354"/>
              <a:gd name="connsiteX2" fmla="*/ 1543580 w 1678523"/>
              <a:gd name="connsiteY2" fmla="*/ 119216 h 663354"/>
              <a:gd name="connsiteX3" fmla="*/ 1678523 w 1678523"/>
              <a:gd name="connsiteY3" fmla="*/ 437099 h 663354"/>
              <a:gd name="connsiteX4" fmla="*/ 1370132 w 1678523"/>
              <a:gd name="connsiteY4" fmla="*/ 554064 h 663354"/>
              <a:gd name="connsiteX5" fmla="*/ 1437737 w 1678523"/>
              <a:gd name="connsiteY5" fmla="*/ 437404 h 663354"/>
              <a:gd name="connsiteX6" fmla="*/ 251087 w 1678523"/>
              <a:gd name="connsiteY6" fmla="*/ 663354 h 663354"/>
              <a:gd name="connsiteX7" fmla="*/ 0 w 1678523"/>
              <a:gd name="connsiteY7" fmla="*/ 75245 h 663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78523" h="663354">
                <a:moveTo>
                  <a:pt x="0" y="75245"/>
                </a:moveTo>
                <a:cubicBezTo>
                  <a:pt x="1003867" y="-119244"/>
                  <a:pt x="1214547" y="107438"/>
                  <a:pt x="1489019" y="257901"/>
                </a:cubicBezTo>
                <a:lnTo>
                  <a:pt x="1543580" y="119216"/>
                </a:lnTo>
                <a:lnTo>
                  <a:pt x="1678523" y="437099"/>
                </a:lnTo>
                <a:lnTo>
                  <a:pt x="1370132" y="554064"/>
                </a:lnTo>
                <a:lnTo>
                  <a:pt x="1437737" y="437404"/>
                </a:lnTo>
                <a:cubicBezTo>
                  <a:pt x="1288690" y="366617"/>
                  <a:pt x="772027" y="9295"/>
                  <a:pt x="251087" y="663354"/>
                </a:cubicBezTo>
                <a:lnTo>
                  <a:pt x="0" y="75245"/>
                </a:lnTo>
                <a:close/>
              </a:path>
            </a:pathLst>
          </a:cu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 descr="ayn02.jpg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62950" y="1737778"/>
            <a:ext cx="796297" cy="926157"/>
          </a:xfrm>
          <a:prstGeom prst="rect">
            <a:avLst/>
          </a:prstGeom>
        </p:spPr>
      </p:pic>
      <p:pic>
        <p:nvPicPr>
          <p:cNvPr id="22" name="Image 21" descr="gio-oed-msgc.jpg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1996" y="3432020"/>
            <a:ext cx="884490" cy="1684986"/>
          </a:xfrm>
          <a:prstGeom prst="rect">
            <a:avLst/>
          </a:prstGeom>
        </p:spPr>
      </p:pic>
      <p:grpSp>
        <p:nvGrpSpPr>
          <p:cNvPr id="23" name="Grouper 42"/>
          <p:cNvGrpSpPr/>
          <p:nvPr/>
        </p:nvGrpSpPr>
        <p:grpSpPr>
          <a:xfrm>
            <a:off x="2039818" y="3432020"/>
            <a:ext cx="1219200" cy="914400"/>
            <a:chOff x="4096830" y="1739551"/>
            <a:chExt cx="1317843" cy="1114282"/>
          </a:xfrm>
        </p:grpSpPr>
        <p:grpSp>
          <p:nvGrpSpPr>
            <p:cNvPr id="24" name="Group 1039"/>
            <p:cNvGrpSpPr>
              <a:grpSpLocks/>
            </p:cNvGrpSpPr>
            <p:nvPr/>
          </p:nvGrpSpPr>
          <p:grpSpPr bwMode="auto">
            <a:xfrm>
              <a:off x="4096830" y="1739551"/>
              <a:ext cx="1317843" cy="1114282"/>
              <a:chOff x="211" y="730"/>
              <a:chExt cx="1379" cy="1166"/>
            </a:xfrm>
          </p:grpSpPr>
          <p:pic>
            <p:nvPicPr>
              <p:cNvPr id="28" name="Picture 1034" descr="MSGC FIELD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" y="730"/>
                <a:ext cx="1223" cy="116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9" name="Text Box 1036"/>
              <p:cNvSpPr txBox="1">
                <a:spLocks noChangeArrowheads="1"/>
              </p:cNvSpPr>
              <p:nvPr/>
            </p:nvSpPr>
            <p:spPr bwMode="auto">
              <a:xfrm>
                <a:off x="683" y="1413"/>
                <a:ext cx="435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500" dirty="0">
                    <a:solidFill>
                      <a:schemeClr val="bg1"/>
                    </a:solidFill>
                  </a:rPr>
                  <a:t>ANODE </a:t>
                </a:r>
              </a:p>
            </p:txBody>
          </p:sp>
          <p:sp>
            <p:nvSpPr>
              <p:cNvPr id="30" name="Text Box 1037"/>
              <p:cNvSpPr txBox="1">
                <a:spLocks noChangeArrowheads="1"/>
              </p:cNvSpPr>
              <p:nvPr/>
            </p:nvSpPr>
            <p:spPr bwMode="auto">
              <a:xfrm>
                <a:off x="1075" y="1416"/>
                <a:ext cx="515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500" dirty="0">
                    <a:solidFill>
                      <a:schemeClr val="bg1"/>
                    </a:solidFill>
                  </a:rPr>
                  <a:t>CATHODE </a:t>
                </a:r>
              </a:p>
            </p:txBody>
          </p:sp>
          <p:sp>
            <p:nvSpPr>
              <p:cNvPr id="31" name="Text Box 1038"/>
              <p:cNvSpPr txBox="1">
                <a:spLocks noChangeArrowheads="1"/>
              </p:cNvSpPr>
              <p:nvPr/>
            </p:nvSpPr>
            <p:spPr bwMode="auto">
              <a:xfrm>
                <a:off x="211" y="1413"/>
                <a:ext cx="515" cy="1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ja-JP" sz="500" dirty="0">
                    <a:solidFill>
                      <a:schemeClr val="bg1"/>
                    </a:solidFill>
                  </a:rPr>
                  <a:t>CATHODE </a:t>
                </a:r>
              </a:p>
            </p:txBody>
          </p:sp>
        </p:grpSp>
        <p:sp>
          <p:nvSpPr>
            <p:cNvPr id="25" name="Text Box 1040"/>
            <p:cNvSpPr txBox="1">
              <a:spLocks noChangeArrowheads="1"/>
            </p:cNvSpPr>
            <p:nvPr/>
          </p:nvSpPr>
          <p:spPr bwMode="auto">
            <a:xfrm>
              <a:off x="4539878" y="2559587"/>
              <a:ext cx="428322" cy="1846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ja-JP" sz="600" dirty="0">
                  <a:solidFill>
                    <a:schemeClr val="bg1"/>
                  </a:solidFill>
                </a:rPr>
                <a:t>200 µm </a:t>
              </a:r>
            </a:p>
          </p:txBody>
        </p:sp>
        <p:sp>
          <p:nvSpPr>
            <p:cNvPr id="26" name="Line 1042"/>
            <p:cNvSpPr>
              <a:spLocks noChangeShapeType="1"/>
            </p:cNvSpPr>
            <p:nvPr/>
          </p:nvSpPr>
          <p:spPr bwMode="auto">
            <a:xfrm flipH="1">
              <a:off x="4170414" y="2677881"/>
              <a:ext cx="41446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" name="Line 1043"/>
            <p:cNvSpPr>
              <a:spLocks noChangeShapeType="1"/>
            </p:cNvSpPr>
            <p:nvPr/>
          </p:nvSpPr>
          <p:spPr bwMode="auto">
            <a:xfrm>
              <a:off x="4922513" y="2677881"/>
              <a:ext cx="4166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32" name="Image 31" descr="0407035_02-A5-at-72-dpi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7596" y="5379900"/>
            <a:ext cx="2174455" cy="1445760"/>
          </a:xfrm>
          <a:prstGeom prst="rect">
            <a:avLst/>
          </a:prstGeom>
        </p:spPr>
      </p:pic>
      <p:sp>
        <p:nvSpPr>
          <p:cNvPr id="33" name="Signalisation droite 30"/>
          <p:cNvSpPr/>
          <p:nvPr/>
        </p:nvSpPr>
        <p:spPr>
          <a:xfrm>
            <a:off x="9759530" y="4778370"/>
            <a:ext cx="844464" cy="635000"/>
          </a:xfrm>
          <a:prstGeom prst="homePlate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4" name="Image 33" descr="Ioannis1.jpg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607" y="5375912"/>
            <a:ext cx="871380" cy="1188845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2399369" y="5383625"/>
            <a:ext cx="2820670" cy="635000"/>
          </a:xfrm>
          <a:prstGeom prst="rect">
            <a:avLst/>
          </a:pr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/>
              <a:t>MICROMEGAS</a:t>
            </a:r>
          </a:p>
          <a:p>
            <a:pPr algn="ctr"/>
            <a:r>
              <a:rPr lang="fr-FR" sz="1200" dirty="0" smtClean="0"/>
              <a:t>MICRO-</a:t>
            </a:r>
            <a:r>
              <a:rPr lang="fr-FR" sz="1200" dirty="0" err="1" smtClean="0"/>
              <a:t>MEsh</a:t>
            </a:r>
            <a:r>
              <a:rPr lang="fr-FR" sz="1200" dirty="0" smtClean="0"/>
              <a:t> </a:t>
            </a:r>
            <a:r>
              <a:rPr lang="fr-FR" sz="1200" dirty="0" err="1" smtClean="0"/>
              <a:t>GAseous</a:t>
            </a:r>
            <a:r>
              <a:rPr lang="fr-FR" sz="1200" dirty="0" smtClean="0"/>
              <a:t> Structure  </a:t>
            </a:r>
          </a:p>
          <a:p>
            <a:pPr algn="ctr"/>
            <a:r>
              <a:rPr lang="fr-FR" sz="1200" dirty="0" smtClean="0"/>
              <a:t>I. </a:t>
            </a:r>
            <a:r>
              <a:rPr lang="fr-FR" sz="1200" dirty="0" err="1" smtClean="0"/>
              <a:t>Giomataris</a:t>
            </a:r>
            <a:r>
              <a:rPr lang="fr-FR" sz="1200" dirty="0" smtClean="0"/>
              <a:t> et al., 1996</a:t>
            </a:r>
            <a:endParaRPr lang="fr-FR" sz="1200" dirty="0"/>
          </a:p>
        </p:txBody>
      </p:sp>
      <p:sp>
        <p:nvSpPr>
          <p:cNvPr id="40" name="ZoneTexte 39"/>
          <p:cNvSpPr txBox="1"/>
          <p:nvPr/>
        </p:nvSpPr>
        <p:spPr>
          <a:xfrm>
            <a:off x="123037" y="3446384"/>
            <a:ext cx="21029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 smtClean="0">
                <a:solidFill>
                  <a:srgbClr val="00153E"/>
                </a:solidFill>
              </a:rPr>
              <a:t>MPGD</a:t>
            </a:r>
            <a:endParaRPr lang="fr-FR" sz="4400" b="1" dirty="0">
              <a:solidFill>
                <a:srgbClr val="00153E"/>
              </a:solidFill>
            </a:endParaRPr>
          </a:p>
        </p:txBody>
      </p:sp>
      <p:sp>
        <p:nvSpPr>
          <p:cNvPr id="41" name="Flèche vers la droite 6"/>
          <p:cNvSpPr/>
          <p:nvPr/>
        </p:nvSpPr>
        <p:spPr>
          <a:xfrm>
            <a:off x="4757239" y="1775959"/>
            <a:ext cx="2317637" cy="745183"/>
          </a:xfrm>
          <a:custGeom>
            <a:avLst/>
            <a:gdLst>
              <a:gd name="connsiteX0" fmla="*/ 0 w 1612900"/>
              <a:gd name="connsiteY0" fmla="*/ 93980 h 375920"/>
              <a:gd name="connsiteX1" fmla="*/ 1424940 w 1612900"/>
              <a:gd name="connsiteY1" fmla="*/ 93980 h 375920"/>
              <a:gd name="connsiteX2" fmla="*/ 1424940 w 1612900"/>
              <a:gd name="connsiteY2" fmla="*/ 0 h 375920"/>
              <a:gd name="connsiteX3" fmla="*/ 1612900 w 1612900"/>
              <a:gd name="connsiteY3" fmla="*/ 187960 h 375920"/>
              <a:gd name="connsiteX4" fmla="*/ 1424940 w 1612900"/>
              <a:gd name="connsiteY4" fmla="*/ 375920 h 375920"/>
              <a:gd name="connsiteX5" fmla="*/ 1424940 w 1612900"/>
              <a:gd name="connsiteY5" fmla="*/ 281940 h 375920"/>
              <a:gd name="connsiteX6" fmla="*/ 0 w 1612900"/>
              <a:gd name="connsiteY6" fmla="*/ 281940 h 375920"/>
              <a:gd name="connsiteX7" fmla="*/ 0 w 1612900"/>
              <a:gd name="connsiteY7" fmla="*/ 93980 h 375920"/>
              <a:gd name="connsiteX0" fmla="*/ 0 w 1623060"/>
              <a:gd name="connsiteY0" fmla="*/ 0 h 464820"/>
              <a:gd name="connsiteX1" fmla="*/ 1435100 w 1623060"/>
              <a:gd name="connsiteY1" fmla="*/ 182880 h 464820"/>
              <a:gd name="connsiteX2" fmla="*/ 1435100 w 1623060"/>
              <a:gd name="connsiteY2" fmla="*/ 88900 h 464820"/>
              <a:gd name="connsiteX3" fmla="*/ 1623060 w 1623060"/>
              <a:gd name="connsiteY3" fmla="*/ 276860 h 464820"/>
              <a:gd name="connsiteX4" fmla="*/ 1435100 w 1623060"/>
              <a:gd name="connsiteY4" fmla="*/ 464820 h 464820"/>
              <a:gd name="connsiteX5" fmla="*/ 1435100 w 1623060"/>
              <a:gd name="connsiteY5" fmla="*/ 370840 h 464820"/>
              <a:gd name="connsiteX6" fmla="*/ 10160 w 1623060"/>
              <a:gd name="connsiteY6" fmla="*/ 370840 h 464820"/>
              <a:gd name="connsiteX7" fmla="*/ 0 w 1623060"/>
              <a:gd name="connsiteY7" fmla="*/ 0 h 464820"/>
              <a:gd name="connsiteX0" fmla="*/ 10160 w 1633220"/>
              <a:gd name="connsiteY0" fmla="*/ 0 h 563880"/>
              <a:gd name="connsiteX1" fmla="*/ 1445260 w 1633220"/>
              <a:gd name="connsiteY1" fmla="*/ 182880 h 563880"/>
              <a:gd name="connsiteX2" fmla="*/ 1445260 w 1633220"/>
              <a:gd name="connsiteY2" fmla="*/ 88900 h 563880"/>
              <a:gd name="connsiteX3" fmla="*/ 1633220 w 1633220"/>
              <a:gd name="connsiteY3" fmla="*/ 276860 h 563880"/>
              <a:gd name="connsiteX4" fmla="*/ 1445260 w 1633220"/>
              <a:gd name="connsiteY4" fmla="*/ 464820 h 563880"/>
              <a:gd name="connsiteX5" fmla="*/ 1445260 w 1633220"/>
              <a:gd name="connsiteY5" fmla="*/ 370840 h 563880"/>
              <a:gd name="connsiteX6" fmla="*/ 0 w 1633220"/>
              <a:gd name="connsiteY6" fmla="*/ 563880 h 563880"/>
              <a:gd name="connsiteX7" fmla="*/ 10160 w 1633220"/>
              <a:gd name="connsiteY7" fmla="*/ 0 h 563880"/>
              <a:gd name="connsiteX0" fmla="*/ 10160 w 1633220"/>
              <a:gd name="connsiteY0" fmla="*/ 0 h 563880"/>
              <a:gd name="connsiteX1" fmla="*/ 1445260 w 1633220"/>
              <a:gd name="connsiteY1" fmla="*/ 182880 h 563880"/>
              <a:gd name="connsiteX2" fmla="*/ 1445260 w 1633220"/>
              <a:gd name="connsiteY2" fmla="*/ 88900 h 563880"/>
              <a:gd name="connsiteX3" fmla="*/ 1633220 w 1633220"/>
              <a:gd name="connsiteY3" fmla="*/ 276860 h 563880"/>
              <a:gd name="connsiteX4" fmla="*/ 1445260 w 1633220"/>
              <a:gd name="connsiteY4" fmla="*/ 464820 h 563880"/>
              <a:gd name="connsiteX5" fmla="*/ 1445260 w 1633220"/>
              <a:gd name="connsiteY5" fmla="*/ 370840 h 563880"/>
              <a:gd name="connsiteX6" fmla="*/ 0 w 1633220"/>
              <a:gd name="connsiteY6" fmla="*/ 563880 h 563880"/>
              <a:gd name="connsiteX7" fmla="*/ 10160 w 1633220"/>
              <a:gd name="connsiteY7" fmla="*/ 0 h 563880"/>
              <a:gd name="connsiteX0" fmla="*/ 13335 w 1633220"/>
              <a:gd name="connsiteY0" fmla="*/ 0 h 592455"/>
              <a:gd name="connsiteX1" fmla="*/ 1445260 w 1633220"/>
              <a:gd name="connsiteY1" fmla="*/ 211455 h 592455"/>
              <a:gd name="connsiteX2" fmla="*/ 1445260 w 1633220"/>
              <a:gd name="connsiteY2" fmla="*/ 117475 h 592455"/>
              <a:gd name="connsiteX3" fmla="*/ 1633220 w 1633220"/>
              <a:gd name="connsiteY3" fmla="*/ 305435 h 592455"/>
              <a:gd name="connsiteX4" fmla="*/ 1445260 w 1633220"/>
              <a:gd name="connsiteY4" fmla="*/ 493395 h 592455"/>
              <a:gd name="connsiteX5" fmla="*/ 1445260 w 1633220"/>
              <a:gd name="connsiteY5" fmla="*/ 399415 h 592455"/>
              <a:gd name="connsiteX6" fmla="*/ 0 w 1633220"/>
              <a:gd name="connsiteY6" fmla="*/ 592455 h 592455"/>
              <a:gd name="connsiteX7" fmla="*/ 13335 w 1633220"/>
              <a:gd name="connsiteY7" fmla="*/ 0 h 592455"/>
              <a:gd name="connsiteX0" fmla="*/ 16510 w 1636395"/>
              <a:gd name="connsiteY0" fmla="*/ 0 h 611505"/>
              <a:gd name="connsiteX1" fmla="*/ 1448435 w 1636395"/>
              <a:gd name="connsiteY1" fmla="*/ 211455 h 611505"/>
              <a:gd name="connsiteX2" fmla="*/ 1448435 w 1636395"/>
              <a:gd name="connsiteY2" fmla="*/ 117475 h 611505"/>
              <a:gd name="connsiteX3" fmla="*/ 1636395 w 1636395"/>
              <a:gd name="connsiteY3" fmla="*/ 305435 h 611505"/>
              <a:gd name="connsiteX4" fmla="*/ 1448435 w 1636395"/>
              <a:gd name="connsiteY4" fmla="*/ 493395 h 611505"/>
              <a:gd name="connsiteX5" fmla="*/ 1448435 w 1636395"/>
              <a:gd name="connsiteY5" fmla="*/ 399415 h 611505"/>
              <a:gd name="connsiteX6" fmla="*/ 0 w 1636395"/>
              <a:gd name="connsiteY6" fmla="*/ 611505 h 611505"/>
              <a:gd name="connsiteX7" fmla="*/ 16510 w 1636395"/>
              <a:gd name="connsiteY7" fmla="*/ 0 h 611505"/>
              <a:gd name="connsiteX0" fmla="*/ 16510 w 1636395"/>
              <a:gd name="connsiteY0" fmla="*/ 0 h 624205"/>
              <a:gd name="connsiteX1" fmla="*/ 1448435 w 1636395"/>
              <a:gd name="connsiteY1" fmla="*/ 224155 h 624205"/>
              <a:gd name="connsiteX2" fmla="*/ 1448435 w 1636395"/>
              <a:gd name="connsiteY2" fmla="*/ 130175 h 624205"/>
              <a:gd name="connsiteX3" fmla="*/ 1636395 w 1636395"/>
              <a:gd name="connsiteY3" fmla="*/ 318135 h 624205"/>
              <a:gd name="connsiteX4" fmla="*/ 1448435 w 1636395"/>
              <a:gd name="connsiteY4" fmla="*/ 506095 h 624205"/>
              <a:gd name="connsiteX5" fmla="*/ 1448435 w 1636395"/>
              <a:gd name="connsiteY5" fmla="*/ 412115 h 624205"/>
              <a:gd name="connsiteX6" fmla="*/ 0 w 1636395"/>
              <a:gd name="connsiteY6" fmla="*/ 624205 h 624205"/>
              <a:gd name="connsiteX7" fmla="*/ 16510 w 1636395"/>
              <a:gd name="connsiteY7" fmla="*/ 0 h 624205"/>
              <a:gd name="connsiteX0" fmla="*/ 16510 w 1636395"/>
              <a:gd name="connsiteY0" fmla="*/ 0 h 624205"/>
              <a:gd name="connsiteX1" fmla="*/ 1448435 w 1636395"/>
              <a:gd name="connsiteY1" fmla="*/ 224155 h 624205"/>
              <a:gd name="connsiteX2" fmla="*/ 1448435 w 1636395"/>
              <a:gd name="connsiteY2" fmla="*/ 130175 h 624205"/>
              <a:gd name="connsiteX3" fmla="*/ 1636395 w 1636395"/>
              <a:gd name="connsiteY3" fmla="*/ 318135 h 624205"/>
              <a:gd name="connsiteX4" fmla="*/ 1448435 w 1636395"/>
              <a:gd name="connsiteY4" fmla="*/ 506095 h 624205"/>
              <a:gd name="connsiteX5" fmla="*/ 1448435 w 1636395"/>
              <a:gd name="connsiteY5" fmla="*/ 412115 h 624205"/>
              <a:gd name="connsiteX6" fmla="*/ 0 w 1636395"/>
              <a:gd name="connsiteY6" fmla="*/ 624205 h 624205"/>
              <a:gd name="connsiteX7" fmla="*/ 16510 w 1636395"/>
              <a:gd name="connsiteY7" fmla="*/ 0 h 624205"/>
              <a:gd name="connsiteX0" fmla="*/ 43762 w 1663647"/>
              <a:gd name="connsiteY0" fmla="*/ 0 h 624205"/>
              <a:gd name="connsiteX1" fmla="*/ 1475687 w 1663647"/>
              <a:gd name="connsiteY1" fmla="*/ 224155 h 624205"/>
              <a:gd name="connsiteX2" fmla="*/ 1475687 w 1663647"/>
              <a:gd name="connsiteY2" fmla="*/ 130175 h 624205"/>
              <a:gd name="connsiteX3" fmla="*/ 1663647 w 1663647"/>
              <a:gd name="connsiteY3" fmla="*/ 318135 h 624205"/>
              <a:gd name="connsiteX4" fmla="*/ 1475687 w 1663647"/>
              <a:gd name="connsiteY4" fmla="*/ 506095 h 624205"/>
              <a:gd name="connsiteX5" fmla="*/ 1475687 w 1663647"/>
              <a:gd name="connsiteY5" fmla="*/ 412115 h 624205"/>
              <a:gd name="connsiteX6" fmla="*/ 27252 w 1663647"/>
              <a:gd name="connsiteY6" fmla="*/ 624205 h 624205"/>
              <a:gd name="connsiteX7" fmla="*/ 43762 w 1663647"/>
              <a:gd name="connsiteY7" fmla="*/ 0 h 624205"/>
              <a:gd name="connsiteX0" fmla="*/ 38834 w 1658719"/>
              <a:gd name="connsiteY0" fmla="*/ 0 h 636905"/>
              <a:gd name="connsiteX1" fmla="*/ 1470759 w 1658719"/>
              <a:gd name="connsiteY1" fmla="*/ 224155 h 636905"/>
              <a:gd name="connsiteX2" fmla="*/ 1470759 w 1658719"/>
              <a:gd name="connsiteY2" fmla="*/ 130175 h 636905"/>
              <a:gd name="connsiteX3" fmla="*/ 1658719 w 1658719"/>
              <a:gd name="connsiteY3" fmla="*/ 318135 h 636905"/>
              <a:gd name="connsiteX4" fmla="*/ 1470759 w 1658719"/>
              <a:gd name="connsiteY4" fmla="*/ 506095 h 636905"/>
              <a:gd name="connsiteX5" fmla="*/ 1470759 w 1658719"/>
              <a:gd name="connsiteY5" fmla="*/ 412115 h 636905"/>
              <a:gd name="connsiteX6" fmla="*/ 28674 w 1658719"/>
              <a:gd name="connsiteY6" fmla="*/ 636905 h 636905"/>
              <a:gd name="connsiteX7" fmla="*/ 38834 w 1658719"/>
              <a:gd name="connsiteY7" fmla="*/ 0 h 636905"/>
              <a:gd name="connsiteX0" fmla="*/ 38834 w 1658719"/>
              <a:gd name="connsiteY0" fmla="*/ 0 h 624205"/>
              <a:gd name="connsiteX1" fmla="*/ 1470759 w 1658719"/>
              <a:gd name="connsiteY1" fmla="*/ 224155 h 624205"/>
              <a:gd name="connsiteX2" fmla="*/ 1470759 w 1658719"/>
              <a:gd name="connsiteY2" fmla="*/ 130175 h 624205"/>
              <a:gd name="connsiteX3" fmla="*/ 1658719 w 1658719"/>
              <a:gd name="connsiteY3" fmla="*/ 318135 h 624205"/>
              <a:gd name="connsiteX4" fmla="*/ 1470759 w 1658719"/>
              <a:gd name="connsiteY4" fmla="*/ 506095 h 624205"/>
              <a:gd name="connsiteX5" fmla="*/ 1470759 w 1658719"/>
              <a:gd name="connsiteY5" fmla="*/ 412115 h 624205"/>
              <a:gd name="connsiteX6" fmla="*/ 28674 w 1658719"/>
              <a:gd name="connsiteY6" fmla="*/ 624205 h 624205"/>
              <a:gd name="connsiteX7" fmla="*/ 38834 w 1658719"/>
              <a:gd name="connsiteY7" fmla="*/ 0 h 624205"/>
              <a:gd name="connsiteX0" fmla="*/ 38834 w 1658719"/>
              <a:gd name="connsiteY0" fmla="*/ 0 h 624205"/>
              <a:gd name="connsiteX1" fmla="*/ 1470759 w 1658719"/>
              <a:gd name="connsiteY1" fmla="*/ 224155 h 624205"/>
              <a:gd name="connsiteX2" fmla="*/ 1470759 w 1658719"/>
              <a:gd name="connsiteY2" fmla="*/ 130175 h 624205"/>
              <a:gd name="connsiteX3" fmla="*/ 1658719 w 1658719"/>
              <a:gd name="connsiteY3" fmla="*/ 318135 h 624205"/>
              <a:gd name="connsiteX4" fmla="*/ 1470759 w 1658719"/>
              <a:gd name="connsiteY4" fmla="*/ 506095 h 624205"/>
              <a:gd name="connsiteX5" fmla="*/ 1470759 w 1658719"/>
              <a:gd name="connsiteY5" fmla="*/ 412115 h 624205"/>
              <a:gd name="connsiteX6" fmla="*/ 28674 w 1658719"/>
              <a:gd name="connsiteY6" fmla="*/ 624205 h 624205"/>
              <a:gd name="connsiteX7" fmla="*/ 38834 w 1658719"/>
              <a:gd name="connsiteY7" fmla="*/ 0 h 624205"/>
              <a:gd name="connsiteX0" fmla="*/ 38834 w 1658719"/>
              <a:gd name="connsiteY0" fmla="*/ 0 h 624205"/>
              <a:gd name="connsiteX1" fmla="*/ 734795 w 1658719"/>
              <a:gd name="connsiteY1" fmla="*/ 173356 h 624205"/>
              <a:gd name="connsiteX2" fmla="*/ 1470759 w 1658719"/>
              <a:gd name="connsiteY2" fmla="*/ 224155 h 624205"/>
              <a:gd name="connsiteX3" fmla="*/ 1470759 w 1658719"/>
              <a:gd name="connsiteY3" fmla="*/ 130175 h 624205"/>
              <a:gd name="connsiteX4" fmla="*/ 1658719 w 1658719"/>
              <a:gd name="connsiteY4" fmla="*/ 318135 h 624205"/>
              <a:gd name="connsiteX5" fmla="*/ 1470759 w 1658719"/>
              <a:gd name="connsiteY5" fmla="*/ 506095 h 624205"/>
              <a:gd name="connsiteX6" fmla="*/ 1470759 w 1658719"/>
              <a:gd name="connsiteY6" fmla="*/ 412115 h 624205"/>
              <a:gd name="connsiteX7" fmla="*/ 28674 w 1658719"/>
              <a:gd name="connsiteY7" fmla="*/ 624205 h 624205"/>
              <a:gd name="connsiteX8" fmla="*/ 38834 w 1658719"/>
              <a:gd name="connsiteY8" fmla="*/ 0 h 624205"/>
              <a:gd name="connsiteX0" fmla="*/ 30025 w 1661804"/>
              <a:gd name="connsiteY0" fmla="*/ 0 h 624205"/>
              <a:gd name="connsiteX1" fmla="*/ 737880 w 1661804"/>
              <a:gd name="connsiteY1" fmla="*/ 173356 h 624205"/>
              <a:gd name="connsiteX2" fmla="*/ 1473844 w 1661804"/>
              <a:gd name="connsiteY2" fmla="*/ 224155 h 624205"/>
              <a:gd name="connsiteX3" fmla="*/ 1473844 w 1661804"/>
              <a:gd name="connsiteY3" fmla="*/ 130175 h 624205"/>
              <a:gd name="connsiteX4" fmla="*/ 1661804 w 1661804"/>
              <a:gd name="connsiteY4" fmla="*/ 318135 h 624205"/>
              <a:gd name="connsiteX5" fmla="*/ 1473844 w 1661804"/>
              <a:gd name="connsiteY5" fmla="*/ 506095 h 624205"/>
              <a:gd name="connsiteX6" fmla="*/ 1473844 w 1661804"/>
              <a:gd name="connsiteY6" fmla="*/ 412115 h 624205"/>
              <a:gd name="connsiteX7" fmla="*/ 31759 w 1661804"/>
              <a:gd name="connsiteY7" fmla="*/ 624205 h 624205"/>
              <a:gd name="connsiteX8" fmla="*/ 30025 w 1661804"/>
              <a:gd name="connsiteY8" fmla="*/ 0 h 624205"/>
              <a:gd name="connsiteX0" fmla="*/ 42280 w 1674059"/>
              <a:gd name="connsiteY0" fmla="*/ 0 h 627380"/>
              <a:gd name="connsiteX1" fmla="*/ 750135 w 1674059"/>
              <a:gd name="connsiteY1" fmla="*/ 173356 h 627380"/>
              <a:gd name="connsiteX2" fmla="*/ 1486099 w 1674059"/>
              <a:gd name="connsiteY2" fmla="*/ 224155 h 627380"/>
              <a:gd name="connsiteX3" fmla="*/ 1486099 w 1674059"/>
              <a:gd name="connsiteY3" fmla="*/ 130175 h 627380"/>
              <a:gd name="connsiteX4" fmla="*/ 1674059 w 1674059"/>
              <a:gd name="connsiteY4" fmla="*/ 318135 h 627380"/>
              <a:gd name="connsiteX5" fmla="*/ 1486099 w 1674059"/>
              <a:gd name="connsiteY5" fmla="*/ 506095 h 627380"/>
              <a:gd name="connsiteX6" fmla="*/ 1486099 w 1674059"/>
              <a:gd name="connsiteY6" fmla="*/ 412115 h 627380"/>
              <a:gd name="connsiteX7" fmla="*/ 27660 w 1674059"/>
              <a:gd name="connsiteY7" fmla="*/ 627380 h 627380"/>
              <a:gd name="connsiteX8" fmla="*/ 42280 w 1674059"/>
              <a:gd name="connsiteY8" fmla="*/ 0 h 627380"/>
              <a:gd name="connsiteX0" fmla="*/ 25874 w 1657653"/>
              <a:gd name="connsiteY0" fmla="*/ 0 h 630555"/>
              <a:gd name="connsiteX1" fmla="*/ 733729 w 1657653"/>
              <a:gd name="connsiteY1" fmla="*/ 173356 h 630555"/>
              <a:gd name="connsiteX2" fmla="*/ 1469693 w 1657653"/>
              <a:gd name="connsiteY2" fmla="*/ 224155 h 630555"/>
              <a:gd name="connsiteX3" fmla="*/ 1469693 w 1657653"/>
              <a:gd name="connsiteY3" fmla="*/ 130175 h 630555"/>
              <a:gd name="connsiteX4" fmla="*/ 1657653 w 1657653"/>
              <a:gd name="connsiteY4" fmla="*/ 318135 h 630555"/>
              <a:gd name="connsiteX5" fmla="*/ 1469693 w 1657653"/>
              <a:gd name="connsiteY5" fmla="*/ 506095 h 630555"/>
              <a:gd name="connsiteX6" fmla="*/ 1469693 w 1657653"/>
              <a:gd name="connsiteY6" fmla="*/ 412115 h 630555"/>
              <a:gd name="connsiteX7" fmla="*/ 33555 w 1657653"/>
              <a:gd name="connsiteY7" fmla="*/ 630555 h 630555"/>
              <a:gd name="connsiteX8" fmla="*/ 25874 w 1657653"/>
              <a:gd name="connsiteY8" fmla="*/ 0 h 630555"/>
              <a:gd name="connsiteX0" fmla="*/ 22890 w 1659129"/>
              <a:gd name="connsiteY0" fmla="*/ 0 h 633730"/>
              <a:gd name="connsiteX1" fmla="*/ 735205 w 1659129"/>
              <a:gd name="connsiteY1" fmla="*/ 176531 h 633730"/>
              <a:gd name="connsiteX2" fmla="*/ 1471169 w 1659129"/>
              <a:gd name="connsiteY2" fmla="*/ 227330 h 633730"/>
              <a:gd name="connsiteX3" fmla="*/ 1471169 w 1659129"/>
              <a:gd name="connsiteY3" fmla="*/ 133350 h 633730"/>
              <a:gd name="connsiteX4" fmla="*/ 1659129 w 1659129"/>
              <a:gd name="connsiteY4" fmla="*/ 321310 h 633730"/>
              <a:gd name="connsiteX5" fmla="*/ 1471169 w 1659129"/>
              <a:gd name="connsiteY5" fmla="*/ 509270 h 633730"/>
              <a:gd name="connsiteX6" fmla="*/ 1471169 w 1659129"/>
              <a:gd name="connsiteY6" fmla="*/ 415290 h 633730"/>
              <a:gd name="connsiteX7" fmla="*/ 35031 w 1659129"/>
              <a:gd name="connsiteY7" fmla="*/ 633730 h 633730"/>
              <a:gd name="connsiteX8" fmla="*/ 22890 w 1659129"/>
              <a:gd name="connsiteY8" fmla="*/ 0 h 633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59129" h="633730">
                <a:moveTo>
                  <a:pt x="22890" y="0"/>
                </a:moveTo>
                <a:cubicBezTo>
                  <a:pt x="186085" y="26035"/>
                  <a:pt x="572010" y="150496"/>
                  <a:pt x="735205" y="176531"/>
                </a:cubicBezTo>
                <a:lnTo>
                  <a:pt x="1471169" y="227330"/>
                </a:lnTo>
                <a:lnTo>
                  <a:pt x="1471169" y="133350"/>
                </a:lnTo>
                <a:lnTo>
                  <a:pt x="1659129" y="321310"/>
                </a:lnTo>
                <a:lnTo>
                  <a:pt x="1471169" y="509270"/>
                </a:lnTo>
                <a:lnTo>
                  <a:pt x="1471169" y="415290"/>
                </a:lnTo>
                <a:cubicBezTo>
                  <a:pt x="1002116" y="412962"/>
                  <a:pt x="709189" y="321098"/>
                  <a:pt x="35031" y="633730"/>
                </a:cubicBezTo>
                <a:cubicBezTo>
                  <a:pt x="-32491" y="422487"/>
                  <a:pt x="17387" y="208068"/>
                  <a:pt x="22890" y="0"/>
                </a:cubicBezTo>
                <a:close/>
              </a:path>
            </a:pathLst>
          </a:custGeom>
          <a:solidFill>
            <a:srgbClr val="00153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2" name="Image 41" descr="Wire_MPWPC.png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3092" y="1729153"/>
            <a:ext cx="934108" cy="902830"/>
          </a:xfrm>
          <a:prstGeom prst="rect">
            <a:avLst/>
          </a:prstGeom>
        </p:spPr>
      </p:pic>
      <p:pic>
        <p:nvPicPr>
          <p:cNvPr id="43" name="Picture 31" descr="MICROM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80" y="5375913"/>
            <a:ext cx="1464239" cy="1188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Sous-titre 2"/>
          <p:cNvSpPr txBox="1">
            <a:spLocks/>
          </p:cNvSpPr>
          <p:nvPr/>
        </p:nvSpPr>
        <p:spPr>
          <a:xfrm>
            <a:off x="2070487" y="0"/>
            <a:ext cx="10121513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Birth</a:t>
            </a:r>
            <a:r>
              <a:rPr lang="fr-FR" sz="4800" b="1" dirty="0" smtClean="0">
                <a:solidFill>
                  <a:srgbClr val="00153E"/>
                </a:solidFill>
              </a:rPr>
              <a:t> of MPGD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</a:t>
            </a:fld>
            <a:endParaRPr lang="fr-FR"/>
          </a:p>
        </p:txBody>
      </p:sp>
      <p:pic>
        <p:nvPicPr>
          <p:cNvPr id="38" name="Image 3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78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50</a:t>
            </a:fld>
            <a:endParaRPr lang="fr-FR"/>
          </a:p>
        </p:txBody>
      </p:sp>
      <p:sp>
        <p:nvSpPr>
          <p:cNvPr id="3" name="Espace réservé du numéro de diapositive 20"/>
          <p:cNvSpPr/>
          <p:nvPr/>
        </p:nvSpPr>
        <p:spPr>
          <a:xfrm>
            <a:off x="10998000" y="6487200"/>
            <a:ext cx="1017360" cy="3240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 defTabSz="914400">
              <a:lnSpc>
                <a:spcPct val="100000"/>
              </a:lnSpc>
            </a:pPr>
            <a:r>
              <a:rPr lang="fr-FR" sz="1210" b="0" strike="noStrike" spc="-1">
                <a:solidFill>
                  <a:srgbClr val="666666"/>
                </a:solidFill>
                <a:ea typeface="DejaVu Sans"/>
              </a:rPr>
              <a:t> </a:t>
            </a:r>
            <a:fld id="{95E8FC10-12DD-45EC-9AEC-BCB353550470}" type="slidenum">
              <a:rPr lang="fr-FR" sz="1210" b="0" strike="noStrike" spc="-1">
                <a:solidFill>
                  <a:srgbClr val="666666"/>
                </a:solidFill>
                <a:ea typeface="DejaVu Sans"/>
              </a:rPr>
              <a:t>50</a:t>
            </a:fld>
            <a:endParaRPr lang="fr-FR" sz="1210" b="0" strike="noStrike" spc="-1">
              <a:solidFill>
                <a:srgbClr val="000000"/>
              </a:solidFill>
            </a:endParaRPr>
          </a:p>
        </p:txBody>
      </p:sp>
      <p:pic>
        <p:nvPicPr>
          <p:cNvPr id="4" name="Image 38"/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8320122" y="408408"/>
            <a:ext cx="2453258" cy="4008854"/>
          </a:xfrm>
          <a:prstGeom prst="rect">
            <a:avLst/>
          </a:prstGeom>
          <a:ln w="0">
            <a:noFill/>
          </a:ln>
        </p:spPr>
      </p:pic>
      <p:pic>
        <p:nvPicPr>
          <p:cNvPr id="5" name="Picture 2"/>
          <p:cNvPicPr/>
          <p:nvPr/>
        </p:nvPicPr>
        <p:blipFill>
          <a:blip r:embed="rId3"/>
          <a:srcRect l="20857" t="8537" r="13111" b="412"/>
          <a:stretch/>
        </p:blipFill>
        <p:spPr>
          <a:xfrm rot="5400000">
            <a:off x="8091127" y="4173752"/>
            <a:ext cx="1296720" cy="2383920"/>
          </a:xfrm>
          <a:prstGeom prst="rect">
            <a:avLst/>
          </a:prstGeom>
          <a:ln w="0">
            <a:noFill/>
          </a:ln>
        </p:spPr>
      </p:pic>
      <p:sp>
        <p:nvSpPr>
          <p:cNvPr id="6" name="ZoneTexte 13">
            <a:extLst>
              <a:ext uri="{FF2B5EF4-FFF2-40B4-BE49-F238E27FC236}">
                <a16:creationId xmlns:a16="http://schemas.microsoft.com/office/drawing/2014/main" id="{9A1E46D4-61C5-0DAE-E772-E8476FA8F8DB}"/>
              </a:ext>
            </a:extLst>
          </p:cNvPr>
          <p:cNvSpPr/>
          <p:nvPr/>
        </p:nvSpPr>
        <p:spPr>
          <a:xfrm>
            <a:off x="9540571" y="1031288"/>
            <a:ext cx="1074240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600" strike="noStrike" spc="-1" dirty="0">
                <a:solidFill>
                  <a:srgbClr val="FF0000"/>
                </a:solidFill>
              </a:rPr>
              <a:t>Camera</a:t>
            </a:r>
          </a:p>
        </p:txBody>
      </p:sp>
      <p:sp>
        <p:nvSpPr>
          <p:cNvPr id="7" name="ZoneTexte 13">
            <a:extLst>
              <a:ext uri="{FF2B5EF4-FFF2-40B4-BE49-F238E27FC236}">
                <a16:creationId xmlns:a16="http://schemas.microsoft.com/office/drawing/2014/main" id="{14C873D7-325E-A7C8-05EF-EC8F890D8800}"/>
              </a:ext>
            </a:extLst>
          </p:cNvPr>
          <p:cNvSpPr/>
          <p:nvPr/>
        </p:nvSpPr>
        <p:spPr>
          <a:xfrm>
            <a:off x="9540571" y="2202404"/>
            <a:ext cx="1323962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600" strike="noStrike" spc="-1" dirty="0" err="1">
                <a:solidFill>
                  <a:srgbClr val="FF0000"/>
                </a:solidFill>
              </a:rPr>
              <a:t>Micromegas</a:t>
            </a:r>
            <a:endParaRPr lang="fr-FR" sz="1600" strike="noStrike" spc="-1" dirty="0">
              <a:solidFill>
                <a:srgbClr val="FF0000"/>
              </a:solidFill>
            </a:endParaRPr>
          </a:p>
        </p:txBody>
      </p:sp>
      <p:sp>
        <p:nvSpPr>
          <p:cNvPr id="8" name="ZoneTexte 13">
            <a:extLst>
              <a:ext uri="{FF2B5EF4-FFF2-40B4-BE49-F238E27FC236}">
                <a16:creationId xmlns:a16="http://schemas.microsoft.com/office/drawing/2014/main" id="{3283DC94-7E01-4ABA-F490-90830B4D59D2}"/>
              </a:ext>
            </a:extLst>
          </p:cNvPr>
          <p:cNvSpPr/>
          <p:nvPr/>
        </p:nvSpPr>
        <p:spPr>
          <a:xfrm>
            <a:off x="6579750" y="4226621"/>
            <a:ext cx="1506763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fr-FR" sz="1600" strike="noStrike" spc="-1" dirty="0" err="1">
                <a:solidFill>
                  <a:srgbClr val="FF0000"/>
                </a:solidFill>
              </a:rPr>
              <a:t>Sample</a:t>
            </a:r>
            <a:r>
              <a:rPr lang="fr-FR" sz="1600" strike="noStrike" spc="-1" dirty="0">
                <a:solidFill>
                  <a:srgbClr val="FF0000"/>
                </a:solidFill>
              </a:rPr>
              <a:t> </a:t>
            </a:r>
            <a:r>
              <a:rPr lang="fr-FR" sz="1600" strike="noStrike" spc="-1" dirty="0" err="1">
                <a:solidFill>
                  <a:srgbClr val="FF0000"/>
                </a:solidFill>
              </a:rPr>
              <a:t>holder</a:t>
            </a:r>
            <a:endParaRPr lang="fr-FR" sz="1600" strike="noStrike" spc="-1" dirty="0">
              <a:solidFill>
                <a:srgbClr val="FF0000"/>
              </a:solidFill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7A203F5-6CE7-9E17-F2FB-E2B0F6A25E81}"/>
              </a:ext>
            </a:extLst>
          </p:cNvPr>
          <p:cNvCxnSpPr>
            <a:cxnSpLocks/>
          </p:cNvCxnSpPr>
          <p:nvPr/>
        </p:nvCxnSpPr>
        <p:spPr>
          <a:xfrm flipH="1">
            <a:off x="9664746" y="2477949"/>
            <a:ext cx="184150" cy="420588"/>
          </a:xfrm>
          <a:prstGeom prst="line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AF5F90A4-139B-E3E0-BB9A-63A71E847ABB}"/>
              </a:ext>
            </a:extLst>
          </p:cNvPr>
          <p:cNvCxnSpPr>
            <a:cxnSpLocks/>
          </p:cNvCxnSpPr>
          <p:nvPr/>
        </p:nvCxnSpPr>
        <p:spPr>
          <a:xfrm>
            <a:off x="8105298" y="4417262"/>
            <a:ext cx="442234" cy="831810"/>
          </a:xfrm>
          <a:prstGeom prst="line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81E663F6-02C2-C602-B236-32D17F97B273}"/>
              </a:ext>
            </a:extLst>
          </p:cNvPr>
          <p:cNvCxnSpPr>
            <a:cxnSpLocks/>
          </p:cNvCxnSpPr>
          <p:nvPr/>
        </p:nvCxnSpPr>
        <p:spPr>
          <a:xfrm flipV="1">
            <a:off x="8098740" y="4190822"/>
            <a:ext cx="370573" cy="226440"/>
          </a:xfrm>
          <a:prstGeom prst="line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37"/>
          <p:cNvCxnSpPr>
            <a:cxnSpLocks/>
          </p:cNvCxnSpPr>
          <p:nvPr/>
        </p:nvCxnSpPr>
        <p:spPr>
          <a:xfrm>
            <a:off x="5074908" y="2539504"/>
            <a:ext cx="3543087" cy="1183794"/>
          </a:xfrm>
          <a:prstGeom prst="straightConnector1">
            <a:avLst/>
          </a:prstGeom>
          <a:ln w="12700">
            <a:solidFill>
              <a:srgbClr val="FF0000"/>
            </a:solidFill>
            <a:miter/>
            <a:tailEnd type="triangle" w="lg" len="lg"/>
          </a:ln>
        </p:spPr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99D98329-E91B-76CD-89F2-7418AC95BCBD}"/>
              </a:ext>
            </a:extLst>
          </p:cNvPr>
          <p:cNvSpPr txBox="1"/>
          <p:nvPr/>
        </p:nvSpPr>
        <p:spPr>
          <a:xfrm>
            <a:off x="3552630" y="2968719"/>
            <a:ext cx="886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strike="noStrike" spc="-1" dirty="0">
                <a:solidFill>
                  <a:srgbClr val="FF0000"/>
                </a:solidFill>
              </a:rPr>
              <a:t>e</a:t>
            </a:r>
            <a:r>
              <a:rPr lang="fr-FR" sz="2400" strike="noStrike" spc="-1" baseline="30000" dirty="0">
                <a:solidFill>
                  <a:srgbClr val="FF0000"/>
                </a:solidFill>
              </a:rPr>
              <a:t>-</a:t>
            </a:r>
            <a:endParaRPr lang="fr-FR" sz="2400" baseline="30000" dirty="0">
              <a:solidFill>
                <a:srgbClr val="FF0000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B03A616-5C83-8349-1D65-6A21A5D14AB1}"/>
              </a:ext>
            </a:extLst>
          </p:cNvPr>
          <p:cNvSpPr txBox="1"/>
          <p:nvPr/>
        </p:nvSpPr>
        <p:spPr>
          <a:xfrm>
            <a:off x="3995071" y="3393956"/>
            <a:ext cx="1042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strike="noStrike" spc="-1" dirty="0">
                <a:solidFill>
                  <a:srgbClr val="FC8808"/>
                </a:solidFill>
              </a:rPr>
              <a:t>Light</a:t>
            </a:r>
            <a:endParaRPr lang="fr-FR" sz="1600" dirty="0">
              <a:solidFill>
                <a:srgbClr val="FC8808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5CA8621-38DD-1940-2A77-19AB89C81A3C}"/>
              </a:ext>
            </a:extLst>
          </p:cNvPr>
          <p:cNvSpPr txBox="1"/>
          <p:nvPr/>
        </p:nvSpPr>
        <p:spPr>
          <a:xfrm>
            <a:off x="3575053" y="2464934"/>
            <a:ext cx="1567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spc="-1" dirty="0">
                <a:solidFill>
                  <a:srgbClr val="2B6A6C"/>
                </a:solidFill>
                <a:uFill>
                  <a:solidFill>
                    <a:srgbClr val="FC9724"/>
                  </a:solidFill>
                </a:uFill>
                <a:latin typeface="+mn-lt"/>
              </a:rPr>
              <a:t>β</a:t>
            </a:r>
            <a:endParaRPr lang="fr-FR" sz="2800" dirty="0">
              <a:solidFill>
                <a:srgbClr val="2B6A6C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9C421BD8-C5E9-3F3F-FACE-74CB3420B256}"/>
              </a:ext>
            </a:extLst>
          </p:cNvPr>
          <p:cNvGrpSpPr/>
          <p:nvPr/>
        </p:nvGrpSpPr>
        <p:grpSpPr>
          <a:xfrm>
            <a:off x="1464434" y="2423677"/>
            <a:ext cx="4317990" cy="4183228"/>
            <a:chOff x="1464434" y="2423677"/>
            <a:chExt cx="4317990" cy="4183228"/>
          </a:xfrm>
        </p:grpSpPr>
        <p:sp>
          <p:nvSpPr>
            <p:cNvPr id="19" name="Larme 18">
              <a:extLst>
                <a:ext uri="{FF2B5EF4-FFF2-40B4-BE49-F238E27FC236}">
                  <a16:creationId xmlns:a16="http://schemas.microsoft.com/office/drawing/2014/main" id="{A5AE216F-CB36-E0CB-1D29-84AB9F135CB4}"/>
                </a:ext>
              </a:extLst>
            </p:cNvPr>
            <p:cNvSpPr>
              <a:spLocks noChangeAspect="1"/>
            </p:cNvSpPr>
            <p:nvPr/>
          </p:nvSpPr>
          <p:spPr>
            <a:xfrm rot="18850734">
              <a:off x="3227086" y="3624357"/>
              <a:ext cx="954037" cy="965419"/>
            </a:xfrm>
            <a:prstGeom prst="teardrop">
              <a:avLst>
                <a:gd name="adj" fmla="val 200000"/>
              </a:avLst>
            </a:prstGeom>
            <a:solidFill>
              <a:srgbClr val="FF0000">
                <a:alpha val="65000"/>
              </a:srgbClr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171B4638-642F-8653-92B3-CED4B19E7272}"/>
                </a:ext>
              </a:extLst>
            </p:cNvPr>
            <p:cNvGrpSpPr/>
            <p:nvPr/>
          </p:nvGrpSpPr>
          <p:grpSpPr>
            <a:xfrm flipH="1">
              <a:off x="3215431" y="2478138"/>
              <a:ext cx="362960" cy="382675"/>
              <a:chOff x="1783407" y="2508407"/>
              <a:chExt cx="259351" cy="273438"/>
            </a:xfrm>
          </p:grpSpPr>
          <p:cxnSp>
            <p:nvCxnSpPr>
              <p:cNvPr id="42" name="Connecteur droit avec flèche 41">
                <a:extLst>
                  <a:ext uri="{FF2B5EF4-FFF2-40B4-BE49-F238E27FC236}">
                    <a16:creationId xmlns:a16="http://schemas.microsoft.com/office/drawing/2014/main" id="{BC9C7FEC-8DFB-2EFE-05FE-DD2F537D58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3407" y="2521463"/>
                <a:ext cx="77693" cy="260382"/>
              </a:xfrm>
              <a:prstGeom prst="straightConnector1">
                <a:avLst/>
              </a:prstGeom>
              <a:ln>
                <a:solidFill>
                  <a:srgbClr val="2B6A6C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necteur droit avec flèche 42">
                <a:extLst>
                  <a:ext uri="{FF2B5EF4-FFF2-40B4-BE49-F238E27FC236}">
                    <a16:creationId xmlns:a16="http://schemas.microsoft.com/office/drawing/2014/main" id="{71EA56CC-FF13-A4E9-CAAD-BA23234302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38513" y="2508407"/>
                <a:ext cx="204245" cy="219499"/>
              </a:xfrm>
              <a:prstGeom prst="straightConnector1">
                <a:avLst/>
              </a:prstGeom>
              <a:ln>
                <a:solidFill>
                  <a:srgbClr val="2B6A6C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809FEE54-3D07-B894-4CE2-EE025AA2144F}"/>
                </a:ext>
              </a:extLst>
            </p:cNvPr>
            <p:cNvCxnSpPr>
              <a:cxnSpLocks/>
            </p:cNvCxnSpPr>
            <p:nvPr/>
          </p:nvCxnSpPr>
          <p:spPr>
            <a:xfrm>
              <a:off x="3783102" y="2492715"/>
              <a:ext cx="108731" cy="364403"/>
            </a:xfrm>
            <a:prstGeom prst="straightConnector1">
              <a:avLst/>
            </a:prstGeom>
            <a:ln>
              <a:solidFill>
                <a:srgbClr val="2B6A6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296208B9-0B3B-3FF2-53B5-B2725FE22C8C}"/>
                </a:ext>
              </a:extLst>
            </p:cNvPr>
            <p:cNvCxnSpPr>
              <a:cxnSpLocks/>
            </p:cNvCxnSpPr>
            <p:nvPr/>
          </p:nvCxnSpPr>
          <p:spPr>
            <a:xfrm>
              <a:off x="3860223" y="2479203"/>
              <a:ext cx="285839" cy="307187"/>
            </a:xfrm>
            <a:prstGeom prst="straightConnector1">
              <a:avLst/>
            </a:prstGeom>
            <a:ln>
              <a:solidFill>
                <a:srgbClr val="2B6A6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34E35BD4-A5D6-DC52-9045-9F117844C987}"/>
                </a:ext>
              </a:extLst>
            </p:cNvPr>
            <p:cNvSpPr/>
            <p:nvPr/>
          </p:nvSpPr>
          <p:spPr>
            <a:xfrm>
              <a:off x="2071146" y="2434600"/>
              <a:ext cx="463386" cy="7109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0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E70460D-1293-1CC5-81B3-193877EAD543}"/>
                </a:ext>
              </a:extLst>
            </p:cNvPr>
            <p:cNvSpPr/>
            <p:nvPr/>
          </p:nvSpPr>
          <p:spPr>
            <a:xfrm>
              <a:off x="1464434" y="3777499"/>
              <a:ext cx="3630881" cy="28294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5" name="Ellipse 24">
              <a:extLst>
                <a:ext uri="{FF2B5EF4-FFF2-40B4-BE49-F238E27FC236}">
                  <a16:creationId xmlns:a16="http://schemas.microsoft.com/office/drawing/2014/main" id="{A5E7157F-06E4-0220-C844-F32762FEA279}"/>
                </a:ext>
              </a:extLst>
            </p:cNvPr>
            <p:cNvSpPr/>
            <p:nvPr/>
          </p:nvSpPr>
          <p:spPr>
            <a:xfrm>
              <a:off x="4826576" y="2431885"/>
              <a:ext cx="417798" cy="7109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600"/>
            </a:p>
          </p:txBody>
        </p:sp>
        <p:pic>
          <p:nvPicPr>
            <p:cNvPr id="26" name="Graphique 14" descr="Caméra vidéo avec un remplissage uni">
              <a:extLst>
                <a:ext uri="{FF2B5EF4-FFF2-40B4-BE49-F238E27FC236}">
                  <a16:creationId xmlns:a16="http://schemas.microsoft.com/office/drawing/2014/main" id="{C68958FC-2210-02A8-128F-D6A0EECDB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7"/>
                </a:ext>
              </a:extLst>
            </a:blip>
            <a:stretch>
              <a:fillRect/>
            </a:stretch>
          </p:blipFill>
          <p:spPr>
            <a:xfrm rot="5400000" flipH="1">
              <a:off x="3458885" y="4717352"/>
              <a:ext cx="723925" cy="723926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361A8C2-8847-EDEC-6F45-1A77E52E9D3D}"/>
                </a:ext>
              </a:extLst>
            </p:cNvPr>
            <p:cNvSpPr/>
            <p:nvPr/>
          </p:nvSpPr>
          <p:spPr>
            <a:xfrm>
              <a:off x="1766694" y="4231627"/>
              <a:ext cx="4015730" cy="202490"/>
            </a:xfrm>
            <a:prstGeom prst="rect">
              <a:avLst/>
            </a:prstGeom>
            <a:solidFill>
              <a:schemeClr val="bg2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CE1F0A3F-0B76-5AEB-C5E5-EC61E2B10EED}"/>
                </a:ext>
              </a:extLst>
            </p:cNvPr>
            <p:cNvSpPr/>
            <p:nvPr/>
          </p:nvSpPr>
          <p:spPr>
            <a:xfrm>
              <a:off x="1899460" y="4178416"/>
              <a:ext cx="3750199" cy="53212"/>
            </a:xfrm>
            <a:prstGeom prst="rect">
              <a:avLst/>
            </a:prstGeom>
            <a:solidFill>
              <a:srgbClr val="9FD8D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9" name="Trapèze 28">
              <a:extLst>
                <a:ext uri="{FF2B5EF4-FFF2-40B4-BE49-F238E27FC236}">
                  <a16:creationId xmlns:a16="http://schemas.microsoft.com/office/drawing/2014/main" id="{71C0CEE9-5D5F-3D53-B6B6-70242BC66514}"/>
                </a:ext>
              </a:extLst>
            </p:cNvPr>
            <p:cNvSpPr/>
            <p:nvPr/>
          </p:nvSpPr>
          <p:spPr>
            <a:xfrm>
              <a:off x="3263191" y="3778242"/>
              <a:ext cx="874213" cy="400174"/>
            </a:xfrm>
            <a:prstGeom prst="trapezoid">
              <a:avLst>
                <a:gd name="adj" fmla="val 21430"/>
              </a:avLst>
            </a:prstGeom>
            <a:solidFill>
              <a:srgbClr val="FF0000">
                <a:alpha val="65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 dirty="0"/>
            </a:p>
          </p:txBody>
        </p: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2660059-0821-C36C-F6E1-F52E56F18672}"/>
                </a:ext>
              </a:extLst>
            </p:cNvPr>
            <p:cNvCxnSpPr>
              <a:cxnSpLocks/>
            </p:cNvCxnSpPr>
            <p:nvPr/>
          </p:nvCxnSpPr>
          <p:spPr>
            <a:xfrm>
              <a:off x="1899460" y="3754940"/>
              <a:ext cx="3750199" cy="0"/>
            </a:xfrm>
            <a:prstGeom prst="line">
              <a:avLst/>
            </a:prstGeom>
            <a:ln w="41275">
              <a:solidFill>
                <a:srgbClr val="404040"/>
              </a:solidFill>
              <a:prstDash val="sysDas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orme libre 26">
              <a:extLst>
                <a:ext uri="{FF2B5EF4-FFF2-40B4-BE49-F238E27FC236}">
                  <a16:creationId xmlns:a16="http://schemas.microsoft.com/office/drawing/2014/main" id="{2F6DC52B-A8AF-30A4-849F-F20695F81BCF}"/>
                </a:ext>
              </a:extLst>
            </p:cNvPr>
            <p:cNvSpPr/>
            <p:nvPr/>
          </p:nvSpPr>
          <p:spPr>
            <a:xfrm rot="5999773" flipH="1">
              <a:off x="4177395" y="3713450"/>
              <a:ext cx="42622" cy="438138"/>
            </a:xfrm>
            <a:custGeom>
              <a:avLst/>
              <a:gdLst>
                <a:gd name="textAreaLeft" fmla="*/ -360 w 45720"/>
                <a:gd name="textAreaRight" fmla="*/ 45720 w 45720"/>
                <a:gd name="textAreaTop" fmla="*/ 0 h 114120"/>
                <a:gd name="textAreaBottom" fmla="*/ 114480 h 114120"/>
              </a:gdLst>
              <a:ahLst/>
              <a:cxnLst/>
              <a:rect l="textAreaLeft" t="textAreaTop" r="textAreaRight" b="textAreaBottom"/>
              <a:pathLst>
                <a:path w="205955" h="738023">
                  <a:moveTo>
                    <a:pt x="0" y="4493"/>
                  </a:moveTo>
                  <a:cubicBezTo>
                    <a:pt x="11723" y="-531"/>
                    <a:pt x="23446" y="-5555"/>
                    <a:pt x="50242" y="14542"/>
                  </a:cubicBezTo>
                  <a:cubicBezTo>
                    <a:pt x="77038" y="34639"/>
                    <a:pt x="167473" y="89905"/>
                    <a:pt x="160774" y="125074"/>
                  </a:cubicBezTo>
                  <a:cubicBezTo>
                    <a:pt x="154075" y="160243"/>
                    <a:pt x="11723" y="187038"/>
                    <a:pt x="10048" y="225557"/>
                  </a:cubicBezTo>
                  <a:cubicBezTo>
                    <a:pt x="8373" y="264076"/>
                    <a:pt x="142351" y="315993"/>
                    <a:pt x="150725" y="356186"/>
                  </a:cubicBezTo>
                  <a:cubicBezTo>
                    <a:pt x="159099" y="396379"/>
                    <a:pt x="51916" y="421501"/>
                    <a:pt x="60290" y="466718"/>
                  </a:cubicBezTo>
                  <a:cubicBezTo>
                    <a:pt x="68664" y="511935"/>
                    <a:pt x="184220" y="582274"/>
                    <a:pt x="200967" y="627491"/>
                  </a:cubicBezTo>
                  <a:cubicBezTo>
                    <a:pt x="217714" y="672709"/>
                    <a:pt x="189244" y="705366"/>
                    <a:pt x="160774" y="738023"/>
                  </a:cubicBezTo>
                </a:path>
              </a:pathLst>
            </a:custGeom>
            <a:noFill/>
            <a:ln w="19050">
              <a:solidFill>
                <a:srgbClr val="FC8808"/>
              </a:solidFill>
              <a:miter/>
              <a:headEnd type="triangle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 anchorCtr="1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40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32" name="Forme libre 26">
              <a:extLst>
                <a:ext uri="{FF2B5EF4-FFF2-40B4-BE49-F238E27FC236}">
                  <a16:creationId xmlns:a16="http://schemas.microsoft.com/office/drawing/2014/main" id="{ECBCB23B-7B11-6E00-F934-02A791596395}"/>
                </a:ext>
              </a:extLst>
            </p:cNvPr>
            <p:cNvSpPr/>
            <p:nvPr/>
          </p:nvSpPr>
          <p:spPr>
            <a:xfrm rot="5999773" flipH="1">
              <a:off x="4196982" y="4027889"/>
              <a:ext cx="107422" cy="321139"/>
            </a:xfrm>
            <a:custGeom>
              <a:avLst/>
              <a:gdLst>
                <a:gd name="textAreaLeft" fmla="*/ -360 w 45720"/>
                <a:gd name="textAreaRight" fmla="*/ 45720 w 45720"/>
                <a:gd name="textAreaTop" fmla="*/ 0 h 114120"/>
                <a:gd name="textAreaBottom" fmla="*/ 114480 h 114120"/>
              </a:gdLst>
              <a:ahLst/>
              <a:cxnLst/>
              <a:rect l="textAreaLeft" t="textAreaTop" r="textAreaRight" b="textAreaBottom"/>
              <a:pathLst>
                <a:path w="205955" h="738023">
                  <a:moveTo>
                    <a:pt x="0" y="4493"/>
                  </a:moveTo>
                  <a:cubicBezTo>
                    <a:pt x="11723" y="-531"/>
                    <a:pt x="23446" y="-5555"/>
                    <a:pt x="50242" y="14542"/>
                  </a:cubicBezTo>
                  <a:cubicBezTo>
                    <a:pt x="77038" y="34639"/>
                    <a:pt x="167473" y="89905"/>
                    <a:pt x="160774" y="125074"/>
                  </a:cubicBezTo>
                  <a:cubicBezTo>
                    <a:pt x="154075" y="160243"/>
                    <a:pt x="11723" y="187038"/>
                    <a:pt x="10048" y="225557"/>
                  </a:cubicBezTo>
                  <a:cubicBezTo>
                    <a:pt x="8373" y="264076"/>
                    <a:pt x="142351" y="315993"/>
                    <a:pt x="150725" y="356186"/>
                  </a:cubicBezTo>
                  <a:cubicBezTo>
                    <a:pt x="159099" y="396379"/>
                    <a:pt x="51916" y="421501"/>
                    <a:pt x="60290" y="466718"/>
                  </a:cubicBezTo>
                  <a:cubicBezTo>
                    <a:pt x="68664" y="511935"/>
                    <a:pt x="184220" y="582274"/>
                    <a:pt x="200967" y="627491"/>
                  </a:cubicBezTo>
                  <a:cubicBezTo>
                    <a:pt x="217714" y="672709"/>
                    <a:pt x="189244" y="705366"/>
                    <a:pt x="160774" y="738023"/>
                  </a:cubicBezTo>
                </a:path>
              </a:pathLst>
            </a:custGeom>
            <a:noFill/>
            <a:ln w="19050">
              <a:solidFill>
                <a:srgbClr val="FC8808"/>
              </a:solidFill>
              <a:miter/>
              <a:headEnd type="triangle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 anchorCtr="1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40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33" name="Forme libre 26">
              <a:extLst>
                <a:ext uri="{FF2B5EF4-FFF2-40B4-BE49-F238E27FC236}">
                  <a16:creationId xmlns:a16="http://schemas.microsoft.com/office/drawing/2014/main" id="{89335D03-02C8-EC09-5ACA-074C4BC1F207}"/>
                </a:ext>
              </a:extLst>
            </p:cNvPr>
            <p:cNvSpPr/>
            <p:nvPr/>
          </p:nvSpPr>
          <p:spPr>
            <a:xfrm rot="2489915">
              <a:off x="3891783" y="3378922"/>
              <a:ext cx="60776" cy="429511"/>
            </a:xfrm>
            <a:custGeom>
              <a:avLst/>
              <a:gdLst>
                <a:gd name="textAreaLeft" fmla="*/ -360 w 45720"/>
                <a:gd name="textAreaRight" fmla="*/ 45720 w 45720"/>
                <a:gd name="textAreaTop" fmla="*/ 0 h 114120"/>
                <a:gd name="textAreaBottom" fmla="*/ 114480 h 114120"/>
              </a:gdLst>
              <a:ahLst/>
              <a:cxnLst/>
              <a:rect l="textAreaLeft" t="textAreaTop" r="textAreaRight" b="textAreaBottom"/>
              <a:pathLst>
                <a:path w="205955" h="738023">
                  <a:moveTo>
                    <a:pt x="0" y="4493"/>
                  </a:moveTo>
                  <a:cubicBezTo>
                    <a:pt x="11723" y="-531"/>
                    <a:pt x="23446" y="-5555"/>
                    <a:pt x="50242" y="14542"/>
                  </a:cubicBezTo>
                  <a:cubicBezTo>
                    <a:pt x="77038" y="34639"/>
                    <a:pt x="167473" y="89905"/>
                    <a:pt x="160774" y="125074"/>
                  </a:cubicBezTo>
                  <a:cubicBezTo>
                    <a:pt x="154075" y="160243"/>
                    <a:pt x="11723" y="187038"/>
                    <a:pt x="10048" y="225557"/>
                  </a:cubicBezTo>
                  <a:cubicBezTo>
                    <a:pt x="8373" y="264076"/>
                    <a:pt x="142351" y="315993"/>
                    <a:pt x="150725" y="356186"/>
                  </a:cubicBezTo>
                  <a:cubicBezTo>
                    <a:pt x="159099" y="396379"/>
                    <a:pt x="51916" y="421501"/>
                    <a:pt x="60290" y="466718"/>
                  </a:cubicBezTo>
                  <a:cubicBezTo>
                    <a:pt x="68664" y="511935"/>
                    <a:pt x="184220" y="582274"/>
                    <a:pt x="200967" y="627491"/>
                  </a:cubicBezTo>
                  <a:cubicBezTo>
                    <a:pt x="217714" y="672709"/>
                    <a:pt x="189244" y="705366"/>
                    <a:pt x="160774" y="738023"/>
                  </a:cubicBezTo>
                </a:path>
              </a:pathLst>
            </a:custGeom>
            <a:noFill/>
            <a:ln w="19050">
              <a:solidFill>
                <a:srgbClr val="FC8808"/>
              </a:solidFill>
              <a:miter/>
              <a:headEnd type="triangle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 anchorCtr="1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40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34" name="Forme libre 26">
              <a:extLst>
                <a:ext uri="{FF2B5EF4-FFF2-40B4-BE49-F238E27FC236}">
                  <a16:creationId xmlns:a16="http://schemas.microsoft.com/office/drawing/2014/main" id="{74672123-ADB9-98E9-DA27-9D65DE8569BA}"/>
                </a:ext>
              </a:extLst>
            </p:cNvPr>
            <p:cNvSpPr/>
            <p:nvPr/>
          </p:nvSpPr>
          <p:spPr>
            <a:xfrm rot="19865028">
              <a:off x="3353993" y="3484266"/>
              <a:ext cx="96958" cy="373165"/>
            </a:xfrm>
            <a:custGeom>
              <a:avLst/>
              <a:gdLst>
                <a:gd name="textAreaLeft" fmla="*/ -360 w 45720"/>
                <a:gd name="textAreaRight" fmla="*/ 45720 w 45720"/>
                <a:gd name="textAreaTop" fmla="*/ 0 h 114120"/>
                <a:gd name="textAreaBottom" fmla="*/ 114480 h 114120"/>
              </a:gdLst>
              <a:ahLst/>
              <a:cxnLst/>
              <a:rect l="textAreaLeft" t="textAreaTop" r="textAreaRight" b="textAreaBottom"/>
              <a:pathLst>
                <a:path w="205955" h="738023">
                  <a:moveTo>
                    <a:pt x="0" y="4493"/>
                  </a:moveTo>
                  <a:cubicBezTo>
                    <a:pt x="11723" y="-531"/>
                    <a:pt x="23446" y="-5555"/>
                    <a:pt x="50242" y="14542"/>
                  </a:cubicBezTo>
                  <a:cubicBezTo>
                    <a:pt x="77038" y="34639"/>
                    <a:pt x="167473" y="89905"/>
                    <a:pt x="160774" y="125074"/>
                  </a:cubicBezTo>
                  <a:cubicBezTo>
                    <a:pt x="154075" y="160243"/>
                    <a:pt x="11723" y="187038"/>
                    <a:pt x="10048" y="225557"/>
                  </a:cubicBezTo>
                  <a:cubicBezTo>
                    <a:pt x="8373" y="264076"/>
                    <a:pt x="142351" y="315993"/>
                    <a:pt x="150725" y="356186"/>
                  </a:cubicBezTo>
                  <a:cubicBezTo>
                    <a:pt x="159099" y="396379"/>
                    <a:pt x="51916" y="421501"/>
                    <a:pt x="60290" y="466718"/>
                  </a:cubicBezTo>
                  <a:cubicBezTo>
                    <a:pt x="68664" y="511935"/>
                    <a:pt x="184220" y="582274"/>
                    <a:pt x="200967" y="627491"/>
                  </a:cubicBezTo>
                  <a:cubicBezTo>
                    <a:pt x="217714" y="672709"/>
                    <a:pt x="189244" y="705366"/>
                    <a:pt x="160774" y="738023"/>
                  </a:cubicBezTo>
                </a:path>
              </a:pathLst>
            </a:custGeom>
            <a:noFill/>
            <a:ln w="19050">
              <a:solidFill>
                <a:srgbClr val="FC8808"/>
              </a:solidFill>
              <a:miter/>
              <a:headEnd type="triangle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 anchorCtr="1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40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35" name="Forme libre 26">
              <a:extLst>
                <a:ext uri="{FF2B5EF4-FFF2-40B4-BE49-F238E27FC236}">
                  <a16:creationId xmlns:a16="http://schemas.microsoft.com/office/drawing/2014/main" id="{EF7EFAE0-08FF-F64A-B703-22658087EB6F}"/>
                </a:ext>
              </a:extLst>
            </p:cNvPr>
            <p:cNvSpPr/>
            <p:nvPr/>
          </p:nvSpPr>
          <p:spPr>
            <a:xfrm rot="15096413">
              <a:off x="3176973" y="3765473"/>
              <a:ext cx="69619" cy="415803"/>
            </a:xfrm>
            <a:custGeom>
              <a:avLst/>
              <a:gdLst>
                <a:gd name="textAreaLeft" fmla="*/ -360 w 45720"/>
                <a:gd name="textAreaRight" fmla="*/ 45720 w 45720"/>
                <a:gd name="textAreaTop" fmla="*/ 0 h 114120"/>
                <a:gd name="textAreaBottom" fmla="*/ 114480 h 114120"/>
              </a:gdLst>
              <a:ahLst/>
              <a:cxnLst/>
              <a:rect l="textAreaLeft" t="textAreaTop" r="textAreaRight" b="textAreaBottom"/>
              <a:pathLst>
                <a:path w="205955" h="738023">
                  <a:moveTo>
                    <a:pt x="0" y="4493"/>
                  </a:moveTo>
                  <a:cubicBezTo>
                    <a:pt x="11723" y="-531"/>
                    <a:pt x="23446" y="-5555"/>
                    <a:pt x="50242" y="14542"/>
                  </a:cubicBezTo>
                  <a:cubicBezTo>
                    <a:pt x="77038" y="34639"/>
                    <a:pt x="167473" y="89905"/>
                    <a:pt x="160774" y="125074"/>
                  </a:cubicBezTo>
                  <a:cubicBezTo>
                    <a:pt x="154075" y="160243"/>
                    <a:pt x="11723" y="187038"/>
                    <a:pt x="10048" y="225557"/>
                  </a:cubicBezTo>
                  <a:cubicBezTo>
                    <a:pt x="8373" y="264076"/>
                    <a:pt x="142351" y="315993"/>
                    <a:pt x="150725" y="356186"/>
                  </a:cubicBezTo>
                  <a:cubicBezTo>
                    <a:pt x="159099" y="396379"/>
                    <a:pt x="51916" y="421501"/>
                    <a:pt x="60290" y="466718"/>
                  </a:cubicBezTo>
                  <a:cubicBezTo>
                    <a:pt x="68664" y="511935"/>
                    <a:pt x="184220" y="582274"/>
                    <a:pt x="200967" y="627491"/>
                  </a:cubicBezTo>
                  <a:cubicBezTo>
                    <a:pt x="217714" y="672709"/>
                    <a:pt x="189244" y="705366"/>
                    <a:pt x="160774" y="738023"/>
                  </a:cubicBezTo>
                </a:path>
              </a:pathLst>
            </a:custGeom>
            <a:noFill/>
            <a:ln w="19050">
              <a:solidFill>
                <a:srgbClr val="FC8808"/>
              </a:solidFill>
              <a:miter/>
              <a:headEnd type="triangle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 anchorCtr="1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400" b="0" strike="noStrike" spc="-1" dirty="0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36" name="Forme libre 26">
              <a:extLst>
                <a:ext uri="{FF2B5EF4-FFF2-40B4-BE49-F238E27FC236}">
                  <a16:creationId xmlns:a16="http://schemas.microsoft.com/office/drawing/2014/main" id="{6F91FAE5-247E-1EB9-E64F-7C60F83747E7}"/>
                </a:ext>
              </a:extLst>
            </p:cNvPr>
            <p:cNvSpPr/>
            <p:nvPr/>
          </p:nvSpPr>
          <p:spPr>
            <a:xfrm rot="15096413">
              <a:off x="3131496" y="3985526"/>
              <a:ext cx="71518" cy="356458"/>
            </a:xfrm>
            <a:custGeom>
              <a:avLst/>
              <a:gdLst>
                <a:gd name="textAreaLeft" fmla="*/ -360 w 45720"/>
                <a:gd name="textAreaRight" fmla="*/ 45720 w 45720"/>
                <a:gd name="textAreaTop" fmla="*/ 0 h 114120"/>
                <a:gd name="textAreaBottom" fmla="*/ 114480 h 114120"/>
              </a:gdLst>
              <a:ahLst/>
              <a:cxnLst/>
              <a:rect l="textAreaLeft" t="textAreaTop" r="textAreaRight" b="textAreaBottom"/>
              <a:pathLst>
                <a:path w="205955" h="738023">
                  <a:moveTo>
                    <a:pt x="0" y="4493"/>
                  </a:moveTo>
                  <a:cubicBezTo>
                    <a:pt x="11723" y="-531"/>
                    <a:pt x="23446" y="-5555"/>
                    <a:pt x="50242" y="14542"/>
                  </a:cubicBezTo>
                  <a:cubicBezTo>
                    <a:pt x="77038" y="34639"/>
                    <a:pt x="167473" y="89905"/>
                    <a:pt x="160774" y="125074"/>
                  </a:cubicBezTo>
                  <a:cubicBezTo>
                    <a:pt x="154075" y="160243"/>
                    <a:pt x="11723" y="187038"/>
                    <a:pt x="10048" y="225557"/>
                  </a:cubicBezTo>
                  <a:cubicBezTo>
                    <a:pt x="8373" y="264076"/>
                    <a:pt x="142351" y="315993"/>
                    <a:pt x="150725" y="356186"/>
                  </a:cubicBezTo>
                  <a:cubicBezTo>
                    <a:pt x="159099" y="396379"/>
                    <a:pt x="51916" y="421501"/>
                    <a:pt x="60290" y="466718"/>
                  </a:cubicBezTo>
                  <a:cubicBezTo>
                    <a:pt x="68664" y="511935"/>
                    <a:pt x="184220" y="582274"/>
                    <a:pt x="200967" y="627491"/>
                  </a:cubicBezTo>
                  <a:cubicBezTo>
                    <a:pt x="217714" y="672709"/>
                    <a:pt x="189244" y="705366"/>
                    <a:pt x="160774" y="738023"/>
                  </a:cubicBezTo>
                </a:path>
              </a:pathLst>
            </a:custGeom>
            <a:noFill/>
            <a:ln w="19050">
              <a:solidFill>
                <a:srgbClr val="FC8808"/>
              </a:solidFill>
              <a:miter/>
              <a:headEnd type="triangle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 anchorCtr="1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60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37" name="Forme libre 26">
              <a:extLst>
                <a:ext uri="{FF2B5EF4-FFF2-40B4-BE49-F238E27FC236}">
                  <a16:creationId xmlns:a16="http://schemas.microsoft.com/office/drawing/2014/main" id="{FEDB4EF9-24CD-E23B-43B5-FD344E2E3200}"/>
                </a:ext>
              </a:extLst>
            </p:cNvPr>
            <p:cNvSpPr/>
            <p:nvPr/>
          </p:nvSpPr>
          <p:spPr>
            <a:xfrm rot="11035080">
              <a:off x="3508630" y="4075144"/>
              <a:ext cx="55754" cy="342152"/>
            </a:xfrm>
            <a:custGeom>
              <a:avLst/>
              <a:gdLst>
                <a:gd name="textAreaLeft" fmla="*/ -360 w 45720"/>
                <a:gd name="textAreaRight" fmla="*/ 45720 w 45720"/>
                <a:gd name="textAreaTop" fmla="*/ 0 h 114120"/>
                <a:gd name="textAreaBottom" fmla="*/ 114480 h 114120"/>
              </a:gdLst>
              <a:ahLst/>
              <a:cxnLst/>
              <a:rect l="textAreaLeft" t="textAreaTop" r="textAreaRight" b="textAreaBottom"/>
              <a:pathLst>
                <a:path w="205955" h="738023">
                  <a:moveTo>
                    <a:pt x="0" y="4493"/>
                  </a:moveTo>
                  <a:cubicBezTo>
                    <a:pt x="11723" y="-531"/>
                    <a:pt x="23446" y="-5555"/>
                    <a:pt x="50242" y="14542"/>
                  </a:cubicBezTo>
                  <a:cubicBezTo>
                    <a:pt x="77038" y="34639"/>
                    <a:pt x="167473" y="89905"/>
                    <a:pt x="160774" y="125074"/>
                  </a:cubicBezTo>
                  <a:cubicBezTo>
                    <a:pt x="154075" y="160243"/>
                    <a:pt x="11723" y="187038"/>
                    <a:pt x="10048" y="225557"/>
                  </a:cubicBezTo>
                  <a:cubicBezTo>
                    <a:pt x="8373" y="264076"/>
                    <a:pt x="142351" y="315993"/>
                    <a:pt x="150725" y="356186"/>
                  </a:cubicBezTo>
                  <a:cubicBezTo>
                    <a:pt x="159099" y="396379"/>
                    <a:pt x="51916" y="421501"/>
                    <a:pt x="60290" y="466718"/>
                  </a:cubicBezTo>
                  <a:cubicBezTo>
                    <a:pt x="68664" y="511935"/>
                    <a:pt x="184220" y="582274"/>
                    <a:pt x="200967" y="627491"/>
                  </a:cubicBezTo>
                  <a:cubicBezTo>
                    <a:pt x="217714" y="672709"/>
                    <a:pt x="189244" y="705366"/>
                    <a:pt x="160774" y="738023"/>
                  </a:cubicBezTo>
                </a:path>
              </a:pathLst>
            </a:custGeom>
            <a:noFill/>
            <a:ln w="19050">
              <a:solidFill>
                <a:srgbClr val="FC8808"/>
              </a:solidFill>
              <a:miter/>
              <a:headEnd type="triangle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 anchorCtr="1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40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sp>
          <p:nvSpPr>
            <p:cNvPr id="38" name="Forme libre 26">
              <a:extLst>
                <a:ext uri="{FF2B5EF4-FFF2-40B4-BE49-F238E27FC236}">
                  <a16:creationId xmlns:a16="http://schemas.microsoft.com/office/drawing/2014/main" id="{DBE19638-3477-CE1F-8D37-D116F95F1DEB}"/>
                </a:ext>
              </a:extLst>
            </p:cNvPr>
            <p:cNvSpPr/>
            <p:nvPr/>
          </p:nvSpPr>
          <p:spPr>
            <a:xfrm rot="11095846" flipH="1">
              <a:off x="3856667" y="4084748"/>
              <a:ext cx="96151" cy="378983"/>
            </a:xfrm>
            <a:custGeom>
              <a:avLst/>
              <a:gdLst>
                <a:gd name="textAreaLeft" fmla="*/ -360 w 45720"/>
                <a:gd name="textAreaRight" fmla="*/ 45720 w 45720"/>
                <a:gd name="textAreaTop" fmla="*/ 0 h 114120"/>
                <a:gd name="textAreaBottom" fmla="*/ 114480 h 114120"/>
              </a:gdLst>
              <a:ahLst/>
              <a:cxnLst/>
              <a:rect l="textAreaLeft" t="textAreaTop" r="textAreaRight" b="textAreaBottom"/>
              <a:pathLst>
                <a:path w="205955" h="738023">
                  <a:moveTo>
                    <a:pt x="0" y="4493"/>
                  </a:moveTo>
                  <a:cubicBezTo>
                    <a:pt x="11723" y="-531"/>
                    <a:pt x="23446" y="-5555"/>
                    <a:pt x="50242" y="14542"/>
                  </a:cubicBezTo>
                  <a:cubicBezTo>
                    <a:pt x="77038" y="34639"/>
                    <a:pt x="167473" y="89905"/>
                    <a:pt x="160774" y="125074"/>
                  </a:cubicBezTo>
                  <a:cubicBezTo>
                    <a:pt x="154075" y="160243"/>
                    <a:pt x="11723" y="187038"/>
                    <a:pt x="10048" y="225557"/>
                  </a:cubicBezTo>
                  <a:cubicBezTo>
                    <a:pt x="8373" y="264076"/>
                    <a:pt x="142351" y="315993"/>
                    <a:pt x="150725" y="356186"/>
                  </a:cubicBezTo>
                  <a:cubicBezTo>
                    <a:pt x="159099" y="396379"/>
                    <a:pt x="51916" y="421501"/>
                    <a:pt x="60290" y="466718"/>
                  </a:cubicBezTo>
                  <a:cubicBezTo>
                    <a:pt x="68664" y="511935"/>
                    <a:pt x="184220" y="582274"/>
                    <a:pt x="200967" y="627491"/>
                  </a:cubicBezTo>
                  <a:cubicBezTo>
                    <a:pt x="217714" y="672709"/>
                    <a:pt x="189244" y="705366"/>
                    <a:pt x="160774" y="738023"/>
                  </a:cubicBezTo>
                </a:path>
              </a:pathLst>
            </a:custGeom>
            <a:noFill/>
            <a:ln w="19050">
              <a:solidFill>
                <a:srgbClr val="FC8808"/>
              </a:solidFill>
              <a:miter/>
              <a:headEnd type="triangle" w="lg" len="lg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 anchorCtr="1">
              <a:noAutofit/>
            </a:bodyPr>
            <a:lstStyle/>
            <a:p>
              <a:pPr defTabSz="914400">
                <a:lnSpc>
                  <a:spcPct val="100000"/>
                </a:lnSpc>
              </a:pPr>
              <a:endParaRPr lang="fr-FR" sz="1400" b="0" strike="noStrike" spc="-1">
                <a:solidFill>
                  <a:schemeClr val="dk1"/>
                </a:solidFill>
                <a:latin typeface="Calibri"/>
              </a:endParaRPr>
            </a:p>
          </p:txBody>
        </p:sp>
        <p:cxnSp>
          <p:nvCxnSpPr>
            <p:cNvPr id="39" name="Connecteur droit avec flèche 38">
              <a:extLst>
                <a:ext uri="{FF2B5EF4-FFF2-40B4-BE49-F238E27FC236}">
                  <a16:creationId xmlns:a16="http://schemas.microsoft.com/office/drawing/2014/main" id="{3A54C398-697B-40C8-CFC7-319EB4F1AC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678987" y="2503575"/>
              <a:ext cx="809" cy="403054"/>
            </a:xfrm>
            <a:prstGeom prst="straightConnector1">
              <a:avLst/>
            </a:prstGeom>
            <a:ln>
              <a:solidFill>
                <a:srgbClr val="2B6A6C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E6E011BB-E867-2B3F-CD77-3CCF1CC0A44C}"/>
                </a:ext>
              </a:extLst>
            </p:cNvPr>
            <p:cNvSpPr/>
            <p:nvPr/>
          </p:nvSpPr>
          <p:spPr>
            <a:xfrm>
              <a:off x="3474035" y="2431292"/>
              <a:ext cx="417798" cy="71094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3600"/>
            </a:p>
          </p:txBody>
        </p: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C5F346CF-3E4A-C788-2269-E4E708505CFE}"/>
                </a:ext>
              </a:extLst>
            </p:cNvPr>
            <p:cNvCxnSpPr>
              <a:cxnSpLocks/>
            </p:cNvCxnSpPr>
            <p:nvPr/>
          </p:nvCxnSpPr>
          <p:spPr>
            <a:xfrm>
              <a:off x="1871650" y="2423677"/>
              <a:ext cx="3750199" cy="0"/>
            </a:xfrm>
            <a:prstGeom prst="line">
              <a:avLst/>
            </a:prstGeom>
            <a:ln w="47625">
              <a:solidFill>
                <a:srgbClr val="404040"/>
              </a:solidFill>
              <a:prstDash val="solid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Connecteur droit avec flèche 2">
            <a:extLst>
              <a:ext uri="{FF2B5EF4-FFF2-40B4-BE49-F238E27FC236}">
                <a16:creationId xmlns:a16="http://schemas.microsoft.com/office/drawing/2014/main" id="{F9A5B6CE-6811-8999-B560-21AD138A7DD2}"/>
              </a:ext>
            </a:extLst>
          </p:cNvPr>
          <p:cNvCxnSpPr>
            <a:cxnSpLocks/>
          </p:cNvCxnSpPr>
          <p:nvPr/>
        </p:nvCxnSpPr>
        <p:spPr>
          <a:xfrm>
            <a:off x="5610667" y="2469271"/>
            <a:ext cx="0" cy="1185791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</p:cxnSp>
      <p:sp>
        <p:nvSpPr>
          <p:cNvPr id="45" name="ZoneTexte 15">
            <a:extLst>
              <a:ext uri="{FF2B5EF4-FFF2-40B4-BE49-F238E27FC236}">
                <a16:creationId xmlns:a16="http://schemas.microsoft.com/office/drawing/2014/main" id="{6ECBCDBD-61C3-4E8E-4E18-278C578193AE}"/>
              </a:ext>
            </a:extLst>
          </p:cNvPr>
          <p:cNvSpPr/>
          <p:nvPr/>
        </p:nvSpPr>
        <p:spPr>
          <a:xfrm>
            <a:off x="5556884" y="2940510"/>
            <a:ext cx="649080" cy="256642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35640" tIns="35640" rIns="35640" bIns="35640" numCol="1" spcCol="38160" anchor="ctr">
            <a:spAutoFit/>
          </a:bodyPr>
          <a:lstStyle/>
          <a:p>
            <a:pPr algn="ctr" defTabSz="410760">
              <a:lnSpc>
                <a:spcPct val="100000"/>
              </a:lnSpc>
            </a:pPr>
            <a:r>
              <a:rPr lang="fr-FR" sz="1200" b="1" strike="noStrike" spc="-1" dirty="0">
                <a:latin typeface="Calibri"/>
              </a:rPr>
              <a:t>6 mm</a:t>
            </a:r>
            <a:endParaRPr lang="fr-FR" sz="1200" b="0" strike="noStrike" spc="-1" dirty="0">
              <a:latin typeface="Arial"/>
            </a:endParaRPr>
          </a:p>
        </p:txBody>
      </p:sp>
      <p:cxnSp>
        <p:nvCxnSpPr>
          <p:cNvPr id="46" name="Connecteur droit avec flèche 2">
            <a:extLst>
              <a:ext uri="{FF2B5EF4-FFF2-40B4-BE49-F238E27FC236}">
                <a16:creationId xmlns:a16="http://schemas.microsoft.com/office/drawing/2014/main" id="{A14A092A-2981-CA70-5A96-C67F11B4CFA7}"/>
              </a:ext>
            </a:extLst>
          </p:cNvPr>
          <p:cNvCxnSpPr>
            <a:cxnSpLocks/>
          </p:cNvCxnSpPr>
          <p:nvPr/>
        </p:nvCxnSpPr>
        <p:spPr>
          <a:xfrm>
            <a:off x="9353527" y="2035610"/>
            <a:ext cx="107451" cy="933109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</p:cxnSp>
      <p:sp>
        <p:nvSpPr>
          <p:cNvPr id="47" name="ZoneTexte 15">
            <a:extLst>
              <a:ext uri="{FF2B5EF4-FFF2-40B4-BE49-F238E27FC236}">
                <a16:creationId xmlns:a16="http://schemas.microsoft.com/office/drawing/2014/main" id="{739A37F3-0DF5-A1E9-375C-7C106324862D}"/>
              </a:ext>
            </a:extLst>
          </p:cNvPr>
          <p:cNvSpPr/>
          <p:nvPr/>
        </p:nvSpPr>
        <p:spPr>
          <a:xfrm>
            <a:off x="8832819" y="2364394"/>
            <a:ext cx="649080" cy="256642"/>
          </a:xfrm>
          <a:prstGeom prst="rect">
            <a:avLst/>
          </a:prstGeom>
          <a:noFill/>
          <a:ln w="127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35640" tIns="35640" rIns="35640" bIns="35640" numCol="1" spcCol="38160" anchor="ctr">
            <a:spAutoFit/>
          </a:bodyPr>
          <a:lstStyle/>
          <a:p>
            <a:pPr algn="ctr" defTabSz="410760">
              <a:lnSpc>
                <a:spcPct val="100000"/>
              </a:lnSpc>
            </a:pPr>
            <a:r>
              <a:rPr lang="fr-FR" sz="1200" b="1" spc="-1" dirty="0">
                <a:latin typeface="Calibri"/>
              </a:rPr>
              <a:t>2</a:t>
            </a:r>
            <a:r>
              <a:rPr lang="fr-FR" sz="1200" b="1" strike="noStrike" spc="-1" dirty="0">
                <a:latin typeface="Calibri"/>
              </a:rPr>
              <a:t>0 cm</a:t>
            </a:r>
            <a:endParaRPr lang="fr-FR" sz="1200" b="0" strike="noStrike" spc="-1" dirty="0">
              <a:latin typeface="Arial"/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7165933D-46C8-3A53-47AD-B4BE631F65B6}"/>
              </a:ext>
            </a:extLst>
          </p:cNvPr>
          <p:cNvSpPr txBox="1"/>
          <p:nvPr/>
        </p:nvSpPr>
        <p:spPr>
          <a:xfrm>
            <a:off x="813133" y="2070302"/>
            <a:ext cx="983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strike="noStrike" spc="-1" dirty="0"/>
              <a:t>Cathode</a:t>
            </a:r>
            <a:endParaRPr lang="fr-FR" sz="1600" dirty="0"/>
          </a:p>
        </p:txBody>
      </p:sp>
      <p:sp>
        <p:nvSpPr>
          <p:cNvPr id="49" name="ZoneTexte 38"/>
          <p:cNvSpPr/>
          <p:nvPr/>
        </p:nvSpPr>
        <p:spPr>
          <a:xfrm>
            <a:off x="226026" y="5596913"/>
            <a:ext cx="8522880" cy="93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marL="285840" indent="-285840" defTabSz="914400">
              <a:lnSpc>
                <a:spcPct val="150000"/>
              </a:lnSpc>
              <a:spcAft>
                <a:spcPts val="601"/>
              </a:spcAft>
              <a:buClr>
                <a:srgbClr val="2B6A6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1800" b="0" strike="noStrike" spc="-1" baseline="30000" dirty="0">
                <a:solidFill>
                  <a:schemeClr val="tx2"/>
                </a:solidFill>
              </a:rPr>
              <a:t>3</a:t>
            </a:r>
            <a:r>
              <a:rPr lang="en-GB" sz="1800" b="0" strike="noStrike" spc="-1" dirty="0">
                <a:solidFill>
                  <a:schemeClr val="tx2"/>
                </a:solidFill>
              </a:rPr>
              <a:t>H </a:t>
            </a:r>
            <a:r>
              <a:rPr lang="en-GB" spc="-1" dirty="0">
                <a:solidFill>
                  <a:schemeClr val="tx2"/>
                </a:solidFill>
              </a:rPr>
              <a:t>concentration  ↔ Sample activity (</a:t>
            </a:r>
            <a:r>
              <a:rPr lang="en-GB" spc="-1" dirty="0" err="1">
                <a:solidFill>
                  <a:schemeClr val="tx2"/>
                </a:solidFill>
              </a:rPr>
              <a:t>Bq</a:t>
            </a:r>
            <a:r>
              <a:rPr lang="en-GB" spc="-1" dirty="0">
                <a:solidFill>
                  <a:schemeClr val="tx2"/>
                </a:solidFill>
              </a:rPr>
              <a:t>)</a:t>
            </a:r>
            <a:endParaRPr lang="fr-FR" spc="-1" dirty="0">
              <a:solidFill>
                <a:schemeClr val="tx2"/>
              </a:solidFill>
            </a:endParaRPr>
          </a:p>
          <a:p>
            <a:pPr marL="285840" indent="-285840" defTabSz="914400">
              <a:lnSpc>
                <a:spcPct val="150000"/>
              </a:lnSpc>
              <a:spcAft>
                <a:spcPts val="601"/>
              </a:spcAft>
              <a:buClr>
                <a:srgbClr val="2B6A6C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pc="-1" dirty="0">
                <a:solidFill>
                  <a:schemeClr val="tx2"/>
                </a:solidFill>
              </a:rPr>
              <a:t>Assess the a</a:t>
            </a:r>
            <a:r>
              <a:rPr lang="en-GB" sz="1800" b="0" strike="noStrike" spc="-1" dirty="0">
                <a:solidFill>
                  <a:schemeClr val="tx2"/>
                </a:solidFill>
              </a:rPr>
              <a:t>ctivity measurement sensitivity and dynamic range →  Activities: 0.1 </a:t>
            </a:r>
            <a:r>
              <a:rPr lang="en-GB" sz="1800" b="0" strike="noStrike" spc="-1" dirty="0" err="1">
                <a:solidFill>
                  <a:schemeClr val="tx2"/>
                </a:solidFill>
              </a:rPr>
              <a:t>Bq</a:t>
            </a:r>
            <a:r>
              <a:rPr lang="en-GB" sz="1800" b="0" strike="noStrike" spc="-1" dirty="0">
                <a:solidFill>
                  <a:schemeClr val="tx2"/>
                </a:solidFill>
              </a:rPr>
              <a:t>, 1 </a:t>
            </a:r>
            <a:r>
              <a:rPr lang="en-GB" sz="1800" b="0" strike="noStrike" spc="-1" dirty="0" err="1">
                <a:solidFill>
                  <a:schemeClr val="tx2"/>
                </a:solidFill>
              </a:rPr>
              <a:t>Bq</a:t>
            </a:r>
            <a:r>
              <a:rPr lang="en-GB" sz="1800" b="0" strike="noStrike" spc="-1" dirty="0">
                <a:solidFill>
                  <a:schemeClr val="tx2"/>
                </a:solidFill>
              </a:rPr>
              <a:t> and 10 </a:t>
            </a:r>
            <a:r>
              <a:rPr lang="en-GB" sz="1800" b="0" strike="noStrike" spc="-1" dirty="0" err="1">
                <a:solidFill>
                  <a:schemeClr val="tx2"/>
                </a:solidFill>
              </a:rPr>
              <a:t>Bq</a:t>
            </a:r>
            <a:endParaRPr lang="fr-FR" sz="1800" b="0" strike="noStrike" spc="-1" dirty="0">
              <a:solidFill>
                <a:schemeClr val="tx2"/>
              </a:solidFill>
            </a:endParaRP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962FA31F-6183-560A-5C5C-81CAC90CF088}"/>
              </a:ext>
            </a:extLst>
          </p:cNvPr>
          <p:cNvSpPr txBox="1"/>
          <p:nvPr/>
        </p:nvSpPr>
        <p:spPr>
          <a:xfrm>
            <a:off x="813133" y="3547785"/>
            <a:ext cx="983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strike="noStrike" spc="-1" dirty="0" err="1">
                <a:solidFill>
                  <a:schemeClr val="dk1"/>
                </a:solidFill>
              </a:rPr>
              <a:t>Mesh</a:t>
            </a:r>
            <a:endParaRPr lang="fr-FR" sz="1600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E135E981-C52F-11FF-5340-5FD5FB9861C6}"/>
              </a:ext>
            </a:extLst>
          </p:cNvPr>
          <p:cNvSpPr txBox="1"/>
          <p:nvPr/>
        </p:nvSpPr>
        <p:spPr>
          <a:xfrm>
            <a:off x="801665" y="4310572"/>
            <a:ext cx="983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strike="noStrike" spc="-1" dirty="0">
                <a:solidFill>
                  <a:srgbClr val="404040"/>
                </a:solidFill>
              </a:rPr>
              <a:t>Glass</a:t>
            </a:r>
            <a:endParaRPr lang="fr-FR" sz="1600" dirty="0">
              <a:solidFill>
                <a:srgbClr val="404040"/>
              </a:solidFill>
            </a:endParaRP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4BB92ACB-870B-98F8-E1F1-0C02133038CF}"/>
              </a:ext>
            </a:extLst>
          </p:cNvPr>
          <p:cNvSpPr txBox="1"/>
          <p:nvPr/>
        </p:nvSpPr>
        <p:spPr>
          <a:xfrm>
            <a:off x="813133" y="4040898"/>
            <a:ext cx="983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strike="noStrike" spc="-1" dirty="0">
                <a:solidFill>
                  <a:srgbClr val="9FD8D9"/>
                </a:solidFill>
              </a:rPr>
              <a:t>ITO</a:t>
            </a:r>
            <a:endParaRPr lang="fr-FR" sz="1600" b="1" dirty="0">
              <a:solidFill>
                <a:srgbClr val="9FD8D9"/>
              </a:solidFill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1DC7C258-ADE5-24DA-AE22-E8006410D5AF}"/>
              </a:ext>
            </a:extLst>
          </p:cNvPr>
          <p:cNvSpPr txBox="1"/>
          <p:nvPr/>
        </p:nvSpPr>
        <p:spPr>
          <a:xfrm>
            <a:off x="646982" y="2501235"/>
            <a:ext cx="1292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strike="noStrike" spc="-1" baseline="30000" dirty="0">
                <a:solidFill>
                  <a:srgbClr val="00B050"/>
                </a:solidFill>
              </a:rPr>
              <a:t>3</a:t>
            </a:r>
            <a:r>
              <a:rPr lang="fr-FR" sz="1600" strike="noStrike" spc="-1" dirty="0">
                <a:solidFill>
                  <a:srgbClr val="00B050"/>
                </a:solidFill>
              </a:rPr>
              <a:t>H glucose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460EA558-C4A0-F039-F097-13837AF97420}"/>
              </a:ext>
            </a:extLst>
          </p:cNvPr>
          <p:cNvSpPr txBox="1"/>
          <p:nvPr/>
        </p:nvSpPr>
        <p:spPr>
          <a:xfrm>
            <a:off x="4238095" y="4957471"/>
            <a:ext cx="886547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strike="noStrike" spc="-1" dirty="0">
                <a:solidFill>
                  <a:schemeClr val="dk1"/>
                </a:solidFill>
              </a:rPr>
              <a:t>Camera</a:t>
            </a:r>
            <a:endParaRPr lang="fr-FR" sz="1400" dirty="0"/>
          </a:p>
        </p:txBody>
      </p:sp>
      <p:sp>
        <p:nvSpPr>
          <p:cNvPr id="57" name="Sous-titre 2"/>
          <p:cNvSpPr txBox="1">
            <a:spLocks/>
          </p:cNvSpPr>
          <p:nvPr/>
        </p:nvSpPr>
        <p:spPr>
          <a:xfrm>
            <a:off x="2070486" y="0"/>
            <a:ext cx="10009219" cy="9143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Beta </a:t>
            </a:r>
            <a:r>
              <a:rPr lang="fr-FR" sz="4800" b="1" dirty="0" err="1" smtClean="0">
                <a:solidFill>
                  <a:srgbClr val="00153E"/>
                </a:solidFill>
              </a:rPr>
              <a:t>imaging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with</a:t>
            </a:r>
            <a:r>
              <a:rPr lang="fr-FR" sz="4800" b="1" dirty="0" smtClean="0">
                <a:solidFill>
                  <a:srgbClr val="00153E"/>
                </a:solidFill>
              </a:rPr>
              <a:t>  Glass </a:t>
            </a: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endParaRPr lang="fr-FR" sz="2400" b="1" dirty="0" smtClean="0">
              <a:solidFill>
                <a:srgbClr val="002060"/>
              </a:solidFill>
            </a:endParaRPr>
          </a:p>
        </p:txBody>
      </p:sp>
      <p:pic>
        <p:nvPicPr>
          <p:cNvPr id="58" name="Image 5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59" name="ZoneTexte 58"/>
          <p:cNvSpPr txBox="1"/>
          <p:nvPr/>
        </p:nvSpPr>
        <p:spPr>
          <a:xfrm>
            <a:off x="392891" y="1010448"/>
            <a:ext cx="413098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A. Cools PhD 2024 Université Paris-Saclay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9482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4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33333E-6 L -0.00118 -0.23564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1178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3" grpId="0"/>
      <p:bldP spid="14" grpId="0"/>
      <p:bldP spid="15" grpId="0"/>
      <p:bldP spid="45" grpId="0"/>
      <p:bldP spid="47" grpId="0"/>
      <p:bldP spid="48" grpId="0"/>
      <p:bldP spid="50" grpId="0"/>
      <p:bldP spid="51" grpId="0"/>
      <p:bldP spid="52" grpId="0"/>
      <p:bldP spid="53" grpId="0"/>
      <p:bldP spid="5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5400" b="1" dirty="0" smtClean="0">
                <a:solidFill>
                  <a:srgbClr val="00153E"/>
                </a:solidFill>
              </a:rPr>
              <a:t>Beta </a:t>
            </a:r>
            <a:r>
              <a:rPr lang="fr-FR" sz="5400" b="1" dirty="0" err="1" smtClean="0">
                <a:solidFill>
                  <a:srgbClr val="00153E"/>
                </a:solidFill>
              </a:rPr>
              <a:t>imaging</a:t>
            </a:r>
            <a:r>
              <a:rPr lang="fr-FR" sz="5400" b="1" dirty="0" smtClean="0">
                <a:solidFill>
                  <a:srgbClr val="00153E"/>
                </a:solidFill>
              </a:rPr>
              <a:t> </a:t>
            </a:r>
            <a:r>
              <a:rPr lang="fr-FR" sz="5400" b="1" dirty="0" err="1" smtClean="0">
                <a:solidFill>
                  <a:srgbClr val="00153E"/>
                </a:solidFill>
              </a:rPr>
              <a:t>with</a:t>
            </a:r>
            <a:r>
              <a:rPr lang="fr-FR" sz="5400" b="1" dirty="0" smtClean="0">
                <a:solidFill>
                  <a:srgbClr val="00153E"/>
                </a:solidFill>
              </a:rPr>
              <a:t> </a:t>
            </a:r>
            <a:r>
              <a:rPr lang="fr-FR" sz="5400" b="1" dirty="0" err="1" smtClean="0">
                <a:solidFill>
                  <a:srgbClr val="00153E"/>
                </a:solidFill>
              </a:rPr>
              <a:t>Micromegas</a:t>
            </a:r>
            <a:endParaRPr lang="fr-FR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51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7" name="Image 12"/>
          <p:cNvPicPr/>
          <p:nvPr/>
        </p:nvPicPr>
        <p:blipFill>
          <a:blip r:embed="rId3"/>
          <a:stretch/>
        </p:blipFill>
        <p:spPr>
          <a:xfrm>
            <a:off x="-1236362" y="966628"/>
            <a:ext cx="9565105" cy="5417747"/>
          </a:xfrm>
          <a:prstGeom prst="rect">
            <a:avLst/>
          </a:prstGeom>
          <a:ln w="0">
            <a:noFill/>
          </a:ln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749D2225-ED35-3781-2C63-8826DE6AEA9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916" t="17852" r="50917" b="40815"/>
          <a:stretch/>
        </p:blipFill>
        <p:spPr>
          <a:xfrm>
            <a:off x="8768266" y="914399"/>
            <a:ext cx="2741391" cy="2346159"/>
          </a:xfrm>
          <a:prstGeom prst="rect">
            <a:avLst/>
          </a:prstGeom>
        </p:spPr>
      </p:pic>
      <p:sp>
        <p:nvSpPr>
          <p:cNvPr id="13" name="ZoneTexte 8"/>
          <p:cNvSpPr/>
          <p:nvPr/>
        </p:nvSpPr>
        <p:spPr>
          <a:xfrm>
            <a:off x="2033348" y="6080507"/>
            <a:ext cx="3726418" cy="293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ctr" defTabSz="914400">
              <a:lnSpc>
                <a:spcPct val="100000"/>
              </a:lnSpc>
            </a:pPr>
            <a:r>
              <a:rPr lang="en-GB" sz="1400" b="0" strike="noStrike" spc="-1" dirty="0">
                <a:solidFill>
                  <a:srgbClr val="000000"/>
                </a:solidFill>
                <a:ea typeface="Noto Sans CJK SC"/>
              </a:rPr>
              <a:t>Light intensity profile over time</a:t>
            </a:r>
          </a:p>
          <a:p>
            <a:pPr algn="ctr" defTabSz="914400">
              <a:lnSpc>
                <a:spcPct val="100000"/>
              </a:lnSpc>
            </a:pPr>
            <a:r>
              <a:rPr lang="en-GB" sz="1400" spc="-1" dirty="0">
                <a:solidFill>
                  <a:srgbClr val="2B6A6C"/>
                </a:solidFill>
              </a:rPr>
              <a:t>5 s exposure time frames for 1h acquisition</a:t>
            </a:r>
            <a:r>
              <a:rPr lang="en-GB" sz="1400" b="0" strike="noStrike" spc="-1" dirty="0">
                <a:solidFill>
                  <a:srgbClr val="000000"/>
                </a:solidFill>
                <a:ea typeface="Noto Sans CJK SC"/>
              </a:rPr>
              <a:t> </a:t>
            </a:r>
            <a:endParaRPr lang="fr-FR" sz="1400" b="0" strike="noStrike" spc="-1" dirty="0">
              <a:solidFill>
                <a:srgbClr val="000000"/>
              </a:solidFill>
            </a:endParaRPr>
          </a:p>
          <a:p>
            <a:pPr algn="ctr" defTabSz="914400">
              <a:lnSpc>
                <a:spcPct val="100000"/>
              </a:lnSpc>
            </a:pPr>
            <a:r>
              <a:rPr lang="fr-FR" sz="1400" b="0" strike="noStrike" spc="-1" dirty="0">
                <a:solidFill>
                  <a:srgbClr val="2B6A6C"/>
                </a:solidFill>
              </a:rPr>
              <a:t>Gain ~ 10</a:t>
            </a:r>
            <a:r>
              <a:rPr lang="fr-FR" sz="1400" b="0" strike="noStrike" spc="-1" baseline="30000" dirty="0">
                <a:solidFill>
                  <a:srgbClr val="2B6A6C"/>
                </a:solidFill>
              </a:rPr>
              <a:t>4</a:t>
            </a:r>
            <a:endParaRPr lang="fr-FR" sz="1200" b="0" strike="noStrike" spc="-1" baseline="30000" dirty="0">
              <a:solidFill>
                <a:srgbClr val="2B6A6C"/>
              </a:solidFill>
            </a:endParaRPr>
          </a:p>
          <a:p>
            <a:pPr defTabSz="914400">
              <a:lnSpc>
                <a:spcPct val="100000"/>
              </a:lnSpc>
            </a:pPr>
            <a:endParaRPr lang="fr-FR" sz="900" b="0" strike="noStrike" spc="-1" dirty="0">
              <a:solidFill>
                <a:srgbClr val="000000"/>
              </a:solidFill>
            </a:endParaRPr>
          </a:p>
        </p:txBody>
      </p:sp>
      <p:sp>
        <p:nvSpPr>
          <p:cNvPr id="14" name="ZoneTexte 23">
            <a:extLst>
              <a:ext uri="{FF2B5EF4-FFF2-40B4-BE49-F238E27FC236}">
                <a16:creationId xmlns:a16="http://schemas.microsoft.com/office/drawing/2014/main" id="{15FC8051-DF82-A51F-5212-2AFBABEB6E93}"/>
              </a:ext>
            </a:extLst>
          </p:cNvPr>
          <p:cNvSpPr/>
          <p:nvPr/>
        </p:nvSpPr>
        <p:spPr>
          <a:xfrm>
            <a:off x="7421740" y="6138661"/>
            <a:ext cx="4162926" cy="3678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nl-NL" dirty="0">
                <a:solidFill>
                  <a:srgbClr val="001848"/>
                </a:solidFill>
              </a:rPr>
              <a:t>A. Cools et al NIMA  (</a:t>
            </a:r>
            <a:r>
              <a:rPr lang="nl-NL" dirty="0">
                <a:solidFill>
                  <a:srgbClr val="001848"/>
                </a:solidFill>
              </a:rPr>
              <a:t>2023)1048 </a:t>
            </a:r>
            <a:r>
              <a:rPr lang="nl-NL" dirty="0">
                <a:solidFill>
                  <a:srgbClr val="001848"/>
                </a:solidFill>
              </a:rPr>
              <a:t>167910</a:t>
            </a:r>
            <a:endParaRPr lang="fr-FR" dirty="0">
              <a:solidFill>
                <a:srgbClr val="001848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1740" y="3478247"/>
            <a:ext cx="4176713" cy="2660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43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err="1" smtClean="0">
                <a:solidFill>
                  <a:srgbClr val="00153E"/>
                </a:solidFill>
              </a:rPr>
              <a:t>Summary</a:t>
            </a:r>
            <a:r>
              <a:rPr lang="fr-FR" sz="7200" b="1" dirty="0" smtClean="0">
                <a:solidFill>
                  <a:srgbClr val="00153E"/>
                </a:solidFill>
              </a:rPr>
              <a:t> 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002060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421104" y="1100826"/>
            <a:ext cx="11345779" cy="53184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dirty="0" err="1" smtClean="0">
                <a:solidFill>
                  <a:srgbClr val="001848"/>
                </a:solidFill>
              </a:rPr>
              <a:t>MPGDs</a:t>
            </a:r>
            <a:r>
              <a:rPr lang="fr-FR" dirty="0" smtClean="0">
                <a:solidFill>
                  <a:srgbClr val="001848"/>
                </a:solidFill>
              </a:rPr>
              <a:t>, GEM and </a:t>
            </a:r>
            <a:r>
              <a:rPr lang="fr-FR" dirty="0" err="1" smtClean="0">
                <a:solidFill>
                  <a:srgbClr val="001848"/>
                </a:solidFill>
              </a:rPr>
              <a:t>Micromegas</a:t>
            </a:r>
            <a:r>
              <a:rPr lang="fr-FR" dirty="0" smtClean="0">
                <a:solidFill>
                  <a:srgbClr val="001848"/>
                </a:solidFill>
              </a:rPr>
              <a:t>, 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  <a:r>
              <a:rPr lang="fr-FR" dirty="0" smtClean="0">
                <a:solidFill>
                  <a:srgbClr val="001848"/>
                </a:solidFill>
              </a:rPr>
              <a:t>are mature technologies</a:t>
            </a:r>
          </a:p>
          <a:p>
            <a:pPr marL="0" indent="0">
              <a:spcBef>
                <a:spcPct val="50000"/>
              </a:spcBef>
              <a:buNone/>
            </a:pPr>
            <a:endParaRPr lang="en-US" sz="2200" dirty="0" smtClean="0">
              <a:solidFill>
                <a:srgbClr val="001848"/>
              </a:solidFill>
            </a:endParaRPr>
          </a:p>
          <a:p>
            <a:pPr marL="0" indent="0">
              <a:spcBef>
                <a:spcPct val="50000"/>
              </a:spcBef>
              <a:buNone/>
            </a:pPr>
            <a:r>
              <a:rPr lang="en-US" sz="2200" dirty="0" smtClean="0">
                <a:solidFill>
                  <a:srgbClr val="001848"/>
                </a:solidFill>
              </a:rPr>
              <a:t>Thin </a:t>
            </a:r>
            <a:r>
              <a:rPr lang="en-US" sz="2200" dirty="0">
                <a:solidFill>
                  <a:srgbClr val="001848"/>
                </a:solidFill>
              </a:rPr>
              <a:t>amplification region (~100 </a:t>
            </a:r>
            <a:r>
              <a:rPr lang="el-GR" sz="2200" dirty="0">
                <a:solidFill>
                  <a:srgbClr val="001848"/>
                </a:solidFill>
              </a:rPr>
              <a:t>μ</a:t>
            </a:r>
            <a:r>
              <a:rPr lang="en-US" sz="2200" dirty="0">
                <a:solidFill>
                  <a:srgbClr val="001848"/>
                </a:solidFill>
              </a:rPr>
              <a:t>m), well separated from conversion / drift </a:t>
            </a:r>
            <a:r>
              <a:rPr lang="en-US" sz="2200" dirty="0">
                <a:solidFill>
                  <a:srgbClr val="001848"/>
                </a:solidFill>
              </a:rPr>
              <a:t>region</a:t>
            </a:r>
          </a:p>
          <a:p>
            <a:pPr marL="0" indent="0">
              <a:lnSpc>
                <a:spcPct val="120000"/>
              </a:lnSpc>
              <a:spcBef>
                <a:spcPct val="50000"/>
              </a:spcBef>
              <a:buNone/>
            </a:pPr>
            <a:endParaRPr lang="en-US" sz="2200" dirty="0">
              <a:solidFill>
                <a:srgbClr val="001848"/>
              </a:solidFill>
            </a:endParaRP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sz="2100" dirty="0">
                <a:solidFill>
                  <a:srgbClr val="001848"/>
                </a:solidFill>
                <a:sym typeface="Wingdings" panose="05000000000000000000" pitchFamily="2" charset="2"/>
              </a:rPr>
              <a:t>Fast collection of positive ions (~100 </a:t>
            </a:r>
            <a:r>
              <a:rPr lang="en-US" sz="2100" dirty="0" smtClean="0">
                <a:solidFill>
                  <a:srgbClr val="001848"/>
                </a:solidFill>
                <a:sym typeface="Wingdings" panose="05000000000000000000" pitchFamily="2" charset="2"/>
              </a:rPr>
              <a:t>ns)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sz="2100" dirty="0" smtClean="0">
                <a:solidFill>
                  <a:srgbClr val="001848"/>
                </a:solidFill>
                <a:sym typeface="Wingdings" panose="05000000000000000000" pitchFamily="2" charset="2"/>
              </a:rPr>
              <a:t>Fast </a:t>
            </a:r>
            <a:r>
              <a:rPr lang="en-US" sz="2100" dirty="0">
                <a:solidFill>
                  <a:srgbClr val="001848"/>
                </a:solidFill>
                <a:sym typeface="Wingdings" panose="05000000000000000000" pitchFamily="2" charset="2"/>
              </a:rPr>
              <a:t>signals  (~ ns)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sz="2100" dirty="0">
                <a:solidFill>
                  <a:srgbClr val="001848"/>
                </a:solidFill>
                <a:sym typeface="Wingdings" panose="05000000000000000000" pitchFamily="2" charset="2"/>
              </a:rPr>
              <a:t>High gain  (~</a:t>
            </a:r>
            <a:r>
              <a:rPr lang="en-US" sz="2100" dirty="0" smtClean="0">
                <a:solidFill>
                  <a:srgbClr val="001848"/>
                </a:solidFill>
                <a:sym typeface="Wingdings" panose="05000000000000000000" pitchFamily="2" charset="2"/>
              </a:rPr>
              <a:t>10</a:t>
            </a:r>
            <a:r>
              <a:rPr lang="en-US" sz="2100" baseline="30000" dirty="0" smtClean="0">
                <a:solidFill>
                  <a:srgbClr val="001848"/>
                </a:solidFill>
                <a:sym typeface="Wingdings" panose="05000000000000000000" pitchFamily="2" charset="2"/>
              </a:rPr>
              <a:t>5</a:t>
            </a:r>
            <a:r>
              <a:rPr lang="en-US" sz="2100" dirty="0" smtClean="0">
                <a:solidFill>
                  <a:srgbClr val="001848"/>
                </a:solidFill>
                <a:sym typeface="Wingdings" panose="05000000000000000000" pitchFamily="2" charset="2"/>
              </a:rPr>
              <a:t>)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sz="2100" dirty="0" smtClean="0">
                <a:solidFill>
                  <a:srgbClr val="001848"/>
                </a:solidFill>
                <a:sym typeface="Wingdings" panose="05000000000000000000" pitchFamily="2" charset="2"/>
              </a:rPr>
              <a:t>High </a:t>
            </a:r>
            <a:r>
              <a:rPr lang="en-US" sz="2100" dirty="0">
                <a:solidFill>
                  <a:srgbClr val="001848"/>
                </a:solidFill>
                <a:sym typeface="Wingdings" panose="05000000000000000000" pitchFamily="2" charset="2"/>
              </a:rPr>
              <a:t>spatial resolution (~30 </a:t>
            </a:r>
            <a:r>
              <a:rPr lang="el-GR" sz="2100" dirty="0">
                <a:solidFill>
                  <a:srgbClr val="001848"/>
                </a:solidFill>
                <a:sym typeface="Wingdings" panose="05000000000000000000" pitchFamily="2" charset="2"/>
              </a:rPr>
              <a:t>μ</a:t>
            </a:r>
            <a:r>
              <a:rPr lang="en-US" sz="2100" dirty="0">
                <a:solidFill>
                  <a:srgbClr val="001848"/>
                </a:solidFill>
                <a:sym typeface="Wingdings" panose="05000000000000000000" pitchFamily="2" charset="2"/>
              </a:rPr>
              <a:t>m</a:t>
            </a:r>
            <a:r>
              <a:rPr lang="en-US" sz="2100" dirty="0" smtClean="0">
                <a:solidFill>
                  <a:srgbClr val="001848"/>
                </a:solidFill>
                <a:sym typeface="Wingdings" panose="05000000000000000000" pitchFamily="2" charset="2"/>
              </a:rPr>
              <a:t>)</a:t>
            </a:r>
            <a:endParaRPr lang="en-US" sz="2100" dirty="0" smtClean="0">
              <a:solidFill>
                <a:srgbClr val="001848"/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100" dirty="0" smtClean="0">
                <a:solidFill>
                  <a:srgbClr val="001848"/>
                </a:solidFill>
              </a:rPr>
              <a:t>High </a:t>
            </a:r>
            <a:r>
              <a:rPr lang="en-US" sz="2100" dirty="0">
                <a:solidFill>
                  <a:srgbClr val="001848"/>
                </a:solidFill>
              </a:rPr>
              <a:t>rate capability (~MHz/mm</a:t>
            </a:r>
            <a:r>
              <a:rPr lang="en-US" sz="2100" baseline="30000" dirty="0">
                <a:solidFill>
                  <a:srgbClr val="001848"/>
                </a:solidFill>
              </a:rPr>
              <a:t>2</a:t>
            </a:r>
            <a:r>
              <a:rPr lang="en-US" sz="2100" dirty="0">
                <a:solidFill>
                  <a:srgbClr val="001848"/>
                </a:solidFill>
              </a:rPr>
              <a:t>) </a:t>
            </a:r>
            <a:endParaRPr lang="en-US" sz="2100" dirty="0">
              <a:solidFill>
                <a:srgbClr val="001848"/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100" dirty="0">
                <a:solidFill>
                  <a:srgbClr val="001848"/>
                </a:solidFill>
              </a:rPr>
              <a:t>Low </a:t>
            </a:r>
            <a:r>
              <a:rPr lang="en-US" sz="2100" dirty="0">
                <a:solidFill>
                  <a:srgbClr val="001848"/>
                </a:solidFill>
              </a:rPr>
              <a:t>ion backflow (~ 1</a:t>
            </a:r>
            <a:r>
              <a:rPr lang="en-US" sz="2100" dirty="0" smtClean="0">
                <a:solidFill>
                  <a:srgbClr val="001848"/>
                </a:solidFill>
              </a:rPr>
              <a:t>%)</a:t>
            </a:r>
            <a:endParaRPr lang="en-US" sz="2100" dirty="0">
              <a:solidFill>
                <a:srgbClr val="001848"/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100" dirty="0">
                <a:solidFill>
                  <a:srgbClr val="001848"/>
                </a:solidFill>
              </a:rPr>
              <a:t>More </a:t>
            </a:r>
            <a:r>
              <a:rPr lang="en-US" sz="2100" dirty="0">
                <a:solidFill>
                  <a:srgbClr val="001848"/>
                </a:solidFill>
              </a:rPr>
              <a:t>robust than </a:t>
            </a:r>
            <a:r>
              <a:rPr lang="en-US" sz="2100" dirty="0" smtClean="0">
                <a:solidFill>
                  <a:srgbClr val="001848"/>
                </a:solidFill>
              </a:rPr>
              <a:t>wires</a:t>
            </a:r>
            <a:endParaRPr lang="en-US" sz="2100" dirty="0">
              <a:solidFill>
                <a:srgbClr val="001848"/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100" dirty="0">
                <a:solidFill>
                  <a:srgbClr val="001848"/>
                </a:solidFill>
              </a:rPr>
              <a:t>Better </a:t>
            </a:r>
            <a:r>
              <a:rPr lang="en-US" sz="2100" dirty="0">
                <a:solidFill>
                  <a:srgbClr val="001848"/>
                </a:solidFill>
              </a:rPr>
              <a:t>ageing / radiation </a:t>
            </a:r>
            <a:r>
              <a:rPr lang="en-US" sz="2100" dirty="0" smtClean="0">
                <a:solidFill>
                  <a:srgbClr val="001848"/>
                </a:solidFill>
              </a:rPr>
              <a:t>hardness</a:t>
            </a:r>
            <a:endParaRPr lang="en-US" sz="2100" dirty="0">
              <a:solidFill>
                <a:srgbClr val="001848"/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100" dirty="0">
                <a:solidFill>
                  <a:srgbClr val="001848"/>
                </a:solidFill>
              </a:rPr>
              <a:t>Large </a:t>
            </a:r>
            <a:r>
              <a:rPr lang="en-US" sz="2100" dirty="0">
                <a:solidFill>
                  <a:srgbClr val="001848"/>
                </a:solidFill>
              </a:rPr>
              <a:t>area scalability </a:t>
            </a:r>
            <a:endParaRPr lang="en-US" sz="2100" dirty="0">
              <a:solidFill>
                <a:srgbClr val="001848"/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100" dirty="0">
                <a:solidFill>
                  <a:srgbClr val="001848"/>
                </a:solidFill>
              </a:rPr>
              <a:t>Fabrication </a:t>
            </a:r>
            <a:r>
              <a:rPr lang="en-US" sz="2100" dirty="0">
                <a:solidFill>
                  <a:srgbClr val="001848"/>
                </a:solidFill>
              </a:rPr>
              <a:t>simplicity / lower cost </a:t>
            </a:r>
            <a:endParaRPr lang="en-US" sz="2100" dirty="0">
              <a:solidFill>
                <a:srgbClr val="001848"/>
              </a:solidFill>
            </a:endParaRPr>
          </a:p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US" sz="2100" dirty="0">
                <a:solidFill>
                  <a:srgbClr val="001848"/>
                </a:solidFill>
              </a:rPr>
              <a:t>Versatility </a:t>
            </a:r>
            <a:r>
              <a:rPr lang="en-US" sz="2100" dirty="0">
                <a:solidFill>
                  <a:srgbClr val="001848"/>
                </a:solidFill>
              </a:rPr>
              <a:t>(tracking, TPC, imaging)</a:t>
            </a:r>
          </a:p>
          <a:p>
            <a:endParaRPr lang="fr-FR" sz="2200" dirty="0">
              <a:solidFill>
                <a:srgbClr val="001848"/>
              </a:solidFill>
            </a:endParaRPr>
          </a:p>
          <a:p>
            <a:pPr marL="457200" lvl="1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52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24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err="1" smtClean="0">
                <a:solidFill>
                  <a:srgbClr val="00153E"/>
                </a:solidFill>
              </a:rPr>
              <a:t>Summary</a:t>
            </a:r>
            <a:r>
              <a:rPr lang="fr-FR" sz="7200" b="1" dirty="0" smtClean="0">
                <a:solidFill>
                  <a:srgbClr val="00153E"/>
                </a:solidFill>
              </a:rPr>
              <a:t> 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002060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502920" y="1051034"/>
            <a:ext cx="11373770" cy="58069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r>
              <a:rPr lang="fr-FR" dirty="0" err="1" smtClean="0">
                <a:solidFill>
                  <a:srgbClr val="001848"/>
                </a:solidFill>
              </a:rPr>
              <a:t>MPGDs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  <a:r>
              <a:rPr lang="fr-FR" dirty="0" err="1" smtClean="0">
                <a:solidFill>
                  <a:srgbClr val="001848"/>
                </a:solidFill>
              </a:rPr>
              <a:t>today</a:t>
            </a:r>
            <a:r>
              <a:rPr lang="fr-FR" dirty="0" smtClean="0">
                <a:solidFill>
                  <a:srgbClr val="001848"/>
                </a:solidFill>
              </a:rPr>
              <a:t>: GEM, </a:t>
            </a:r>
            <a:r>
              <a:rPr lang="fr-FR" dirty="0" err="1" smtClean="0">
                <a:solidFill>
                  <a:srgbClr val="001848"/>
                </a:solidFill>
              </a:rPr>
              <a:t>Micromegas</a:t>
            </a:r>
            <a:r>
              <a:rPr lang="fr-FR" dirty="0">
                <a:solidFill>
                  <a:srgbClr val="001848"/>
                </a:solidFill>
              </a:rPr>
              <a:t> </a:t>
            </a:r>
            <a:r>
              <a:rPr lang="fr-FR" dirty="0" smtClean="0">
                <a:solidFill>
                  <a:srgbClr val="001848"/>
                </a:solidFill>
              </a:rPr>
              <a:t>and µ</a:t>
            </a:r>
            <a:r>
              <a:rPr lang="fr-FR" dirty="0" err="1" smtClean="0">
                <a:solidFill>
                  <a:srgbClr val="001848"/>
                </a:solidFill>
              </a:rPr>
              <a:t>RWell</a:t>
            </a:r>
            <a:r>
              <a:rPr lang="fr-FR" dirty="0" smtClean="0">
                <a:solidFill>
                  <a:srgbClr val="001848"/>
                </a:solidFill>
              </a:rPr>
              <a:t>  </a:t>
            </a:r>
          </a:p>
          <a:p>
            <a:endParaRPr lang="fr-FR" dirty="0" smtClean="0">
              <a:solidFill>
                <a:srgbClr val="001848"/>
              </a:solidFill>
            </a:endParaRPr>
          </a:p>
          <a:p>
            <a:r>
              <a:rPr lang="fr-FR" dirty="0" smtClean="0">
                <a:solidFill>
                  <a:srgbClr val="001848"/>
                </a:solidFill>
              </a:rPr>
              <a:t>Versatile, adaptable 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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wide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range of applications </a:t>
            </a:r>
          </a:p>
          <a:p>
            <a:pPr marL="457200" lvl="1" indent="0">
              <a:buNone/>
            </a:pPr>
            <a:endParaRPr lang="fr-FR" dirty="0" smtClean="0">
              <a:solidFill>
                <a:srgbClr val="001848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High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Energy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Physics </a:t>
            </a:r>
          </a:p>
          <a:p>
            <a:pPr marL="457200" lvl="1" indent="0">
              <a:buNone/>
            </a:pP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Nuclear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Physics</a:t>
            </a:r>
          </a:p>
          <a:p>
            <a:pPr marL="457200" lvl="1" indent="0">
              <a:buNone/>
            </a:pP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Rare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event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detection</a:t>
            </a:r>
            <a:endParaRPr lang="fr-FR" dirty="0" smtClean="0">
              <a:solidFill>
                <a:srgbClr val="001848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Neutrino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physics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</a:t>
            </a:r>
          </a:p>
          <a:p>
            <a:pPr marL="457200" lvl="1" indent="0">
              <a:buNone/>
            </a:pP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Polarimetry</a:t>
            </a:r>
            <a:endParaRPr lang="fr-FR" dirty="0">
              <a:solidFill>
                <a:srgbClr val="001848"/>
              </a:solidFill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Applications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beyond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fundamental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research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: Muon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tommography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,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Medical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Physics, Neutron </a:t>
            </a:r>
            <a:r>
              <a:rPr lang="fr-FR" dirty="0" err="1" smtClean="0">
                <a:solidFill>
                  <a:srgbClr val="001848"/>
                </a:solidFill>
                <a:sym typeface="Wingdings" panose="05000000000000000000" pitchFamily="2" charset="2"/>
              </a:rPr>
              <a:t>detection</a:t>
            </a:r>
            <a:r>
              <a:rPr lang="fr-FR" dirty="0" smtClean="0">
                <a:solidFill>
                  <a:srgbClr val="001848"/>
                </a:solidFill>
                <a:sym typeface="Wingdings" panose="05000000000000000000" pitchFamily="2" charset="2"/>
              </a:rPr>
              <a:t> </a:t>
            </a:r>
          </a:p>
          <a:p>
            <a:pPr marL="457200" lvl="1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53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6828309" y="3954517"/>
            <a:ext cx="5227333" cy="461665"/>
          </a:xfrm>
          <a:prstGeom prst="rect">
            <a:avLst/>
          </a:prstGeom>
          <a:solidFill>
            <a:srgbClr val="DEEBF7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dirty="0" err="1" smtClean="0"/>
              <a:t>Talks</a:t>
            </a:r>
            <a:r>
              <a:rPr lang="fr-FR" sz="2400" dirty="0" smtClean="0"/>
              <a:t> by </a:t>
            </a:r>
            <a:r>
              <a:rPr lang="fr-FR" sz="2400" b="1" dirty="0" smtClean="0"/>
              <a:t>P. </a:t>
            </a:r>
            <a:r>
              <a:rPr lang="fr-FR" sz="2400" b="1" dirty="0" smtClean="0"/>
              <a:t>Iengo, M. Cortesi, J. </a:t>
            </a:r>
            <a:r>
              <a:rPr lang="fr-FR" sz="2400" b="1" dirty="0" err="1" smtClean="0"/>
              <a:t>Bortfeld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80333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0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smtClean="0">
                <a:solidFill>
                  <a:srgbClr val="00153E"/>
                </a:solidFill>
              </a:rPr>
              <a:t>Perspectives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002060"/>
              </a:solidFill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502920" y="1051034"/>
            <a:ext cx="11373770" cy="47191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dirty="0" smtClean="0">
              <a:solidFill>
                <a:srgbClr val="001848"/>
              </a:solidFill>
              <a:sym typeface="Wingdings" panose="05000000000000000000" pitchFamily="2" charset="2"/>
            </a:endParaRPr>
          </a:p>
          <a:p>
            <a:r>
              <a:rPr lang="fr-FR" dirty="0" err="1" smtClean="0">
                <a:solidFill>
                  <a:srgbClr val="001848"/>
                </a:solidFill>
              </a:rPr>
              <a:t>Challenging</a:t>
            </a:r>
            <a:r>
              <a:rPr lang="fr-FR" dirty="0" smtClean="0">
                <a:solidFill>
                  <a:srgbClr val="001848"/>
                </a:solidFill>
              </a:rPr>
              <a:t> R&amp;D</a:t>
            </a:r>
          </a:p>
          <a:p>
            <a:pPr lvl="1"/>
            <a:r>
              <a:rPr lang="fr-FR" dirty="0" smtClean="0">
                <a:solidFill>
                  <a:srgbClr val="001848"/>
                </a:solidFill>
              </a:rPr>
              <a:t>Optical </a:t>
            </a:r>
            <a:r>
              <a:rPr lang="fr-FR" dirty="0" err="1" smtClean="0">
                <a:solidFill>
                  <a:srgbClr val="001848"/>
                </a:solidFill>
              </a:rPr>
              <a:t>readout</a:t>
            </a:r>
            <a:endParaRPr lang="fr-FR" dirty="0" smtClean="0">
              <a:solidFill>
                <a:srgbClr val="001848"/>
              </a:solidFill>
            </a:endParaRPr>
          </a:p>
          <a:p>
            <a:pPr lvl="1"/>
            <a:r>
              <a:rPr lang="fr-FR" dirty="0">
                <a:solidFill>
                  <a:srgbClr val="001848"/>
                </a:solidFill>
              </a:rPr>
              <a:t>H</a:t>
            </a:r>
            <a:r>
              <a:rPr lang="fr-FR" dirty="0" smtClean="0">
                <a:solidFill>
                  <a:srgbClr val="001848"/>
                </a:solidFill>
              </a:rPr>
              <a:t>igh </a:t>
            </a:r>
            <a:r>
              <a:rPr lang="fr-FR" dirty="0" smtClean="0">
                <a:solidFill>
                  <a:srgbClr val="001848"/>
                </a:solidFill>
              </a:rPr>
              <a:t>rates/</a:t>
            </a:r>
            <a:r>
              <a:rPr lang="fr-FR" dirty="0" err="1" smtClean="0">
                <a:solidFill>
                  <a:srgbClr val="001848"/>
                </a:solidFill>
              </a:rPr>
              <a:t>Ageing</a:t>
            </a:r>
            <a:endParaRPr lang="fr-FR" dirty="0" smtClean="0">
              <a:solidFill>
                <a:srgbClr val="001848"/>
              </a:solidFill>
            </a:endParaRPr>
          </a:p>
          <a:p>
            <a:pPr lvl="1"/>
            <a:r>
              <a:rPr lang="fr-FR" dirty="0" smtClean="0">
                <a:solidFill>
                  <a:srgbClr val="001848"/>
                </a:solidFill>
              </a:rPr>
              <a:t>Large areas</a:t>
            </a:r>
            <a:endParaRPr lang="fr-FR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r>
              <a:rPr lang="fr-FR" dirty="0" smtClean="0">
                <a:solidFill>
                  <a:srgbClr val="001848"/>
                </a:solidFill>
              </a:rPr>
              <a:t>R&amp;D for future </a:t>
            </a:r>
            <a:r>
              <a:rPr lang="fr-FR" dirty="0" err="1" smtClean="0">
                <a:solidFill>
                  <a:srgbClr val="001848"/>
                </a:solidFill>
              </a:rPr>
              <a:t>colliders</a:t>
            </a:r>
            <a:r>
              <a:rPr lang="fr-FR" dirty="0" smtClean="0">
                <a:solidFill>
                  <a:srgbClr val="001848"/>
                </a:solidFill>
              </a:rPr>
              <a:t>: Future </a:t>
            </a:r>
            <a:r>
              <a:rPr lang="fr-FR" dirty="0" err="1" smtClean="0">
                <a:solidFill>
                  <a:srgbClr val="001848"/>
                </a:solidFill>
              </a:rPr>
              <a:t>Cicular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  <a:r>
              <a:rPr lang="fr-FR" dirty="0" err="1" smtClean="0">
                <a:solidFill>
                  <a:srgbClr val="001848"/>
                </a:solidFill>
              </a:rPr>
              <a:t>collider</a:t>
            </a:r>
            <a:r>
              <a:rPr lang="fr-FR" dirty="0" smtClean="0">
                <a:solidFill>
                  <a:srgbClr val="001848"/>
                </a:solidFill>
              </a:rPr>
              <a:t> (FCC),</a:t>
            </a:r>
            <a:r>
              <a:rPr lang="fr-FR" dirty="0" err="1" smtClean="0">
                <a:solidFill>
                  <a:srgbClr val="001848"/>
                </a:solidFill>
              </a:rPr>
              <a:t>Cicular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  <a:r>
              <a:rPr lang="fr-FR" dirty="0" err="1" smtClean="0">
                <a:solidFill>
                  <a:srgbClr val="001848"/>
                </a:solidFill>
              </a:rPr>
              <a:t>electron</a:t>
            </a:r>
            <a:r>
              <a:rPr lang="fr-FR" dirty="0" smtClean="0">
                <a:solidFill>
                  <a:srgbClr val="001848"/>
                </a:solidFill>
              </a:rPr>
              <a:t> positron </a:t>
            </a:r>
            <a:r>
              <a:rPr lang="fr-FR" dirty="0" err="1" smtClean="0">
                <a:solidFill>
                  <a:srgbClr val="001848"/>
                </a:solidFill>
              </a:rPr>
              <a:t>collider</a:t>
            </a:r>
            <a:r>
              <a:rPr lang="fr-FR" dirty="0" smtClean="0">
                <a:solidFill>
                  <a:srgbClr val="001848"/>
                </a:solidFill>
              </a:rPr>
              <a:t> (CEPC),  Electron Ion </a:t>
            </a:r>
            <a:r>
              <a:rPr lang="fr-FR" dirty="0" err="1" smtClean="0">
                <a:solidFill>
                  <a:srgbClr val="001848"/>
                </a:solidFill>
              </a:rPr>
              <a:t>Collider</a:t>
            </a:r>
            <a:r>
              <a:rPr lang="fr-FR" dirty="0" smtClean="0">
                <a:solidFill>
                  <a:srgbClr val="001848"/>
                </a:solidFill>
              </a:rPr>
              <a:t> (EIC)…</a:t>
            </a:r>
          </a:p>
          <a:p>
            <a:pPr lvl="1"/>
            <a:r>
              <a:rPr lang="fr-FR" dirty="0" err="1" smtClean="0">
                <a:solidFill>
                  <a:srgbClr val="001848"/>
                </a:solidFill>
              </a:rPr>
              <a:t>Trackers</a:t>
            </a:r>
            <a:r>
              <a:rPr lang="fr-FR" dirty="0" smtClean="0">
                <a:solidFill>
                  <a:srgbClr val="001848"/>
                </a:solidFill>
              </a:rPr>
              <a:t> </a:t>
            </a:r>
          </a:p>
          <a:p>
            <a:pPr lvl="1"/>
            <a:r>
              <a:rPr lang="fr-FR" dirty="0" smtClean="0">
                <a:solidFill>
                  <a:srgbClr val="001848"/>
                </a:solidFill>
              </a:rPr>
              <a:t>Muon detectors</a:t>
            </a:r>
            <a:endParaRPr lang="fr-FR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rgbClr val="001848"/>
              </a:solidFill>
            </a:endParaRPr>
          </a:p>
          <a:p>
            <a:endParaRPr lang="fr-FR" dirty="0">
              <a:solidFill>
                <a:srgbClr val="001848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54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5759668" y="1891620"/>
            <a:ext cx="464764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 smtClean="0">
                <a:hlinkClick r:id="rId3"/>
              </a:rPr>
              <a:t>RD51 MPGD </a:t>
            </a:r>
            <a:r>
              <a:rPr lang="fr-FR" sz="2400" dirty="0" err="1" smtClean="0">
                <a:hlinkClick r:id="rId3"/>
              </a:rPr>
              <a:t>School</a:t>
            </a:r>
            <a:r>
              <a:rPr lang="fr-FR" sz="2400" dirty="0" smtClean="0">
                <a:hlinkClick r:id="rId3"/>
              </a:rPr>
              <a:t> </a:t>
            </a:r>
            <a:r>
              <a:rPr lang="fr-FR" sz="2400" dirty="0" smtClean="0">
                <a:hlinkClick r:id="rId3"/>
              </a:rPr>
              <a:t>2023</a:t>
            </a:r>
            <a:r>
              <a:rPr lang="fr-FR" sz="2400" dirty="0"/>
              <a:t> </a:t>
            </a:r>
            <a:r>
              <a:rPr lang="fr-FR" sz="2400" dirty="0" smtClean="0"/>
              <a:t>  </a:t>
            </a:r>
            <a:r>
              <a:rPr lang="fr-FR" sz="2400" dirty="0" smtClean="0"/>
              <a:t>E</a:t>
            </a:r>
            <a:r>
              <a:rPr lang="fr-FR" sz="2400" dirty="0" smtClean="0"/>
              <a:t>. Oliveri</a:t>
            </a:r>
            <a:endParaRPr lang="fr-FR" sz="2400" dirty="0"/>
          </a:p>
        </p:txBody>
      </p:sp>
      <p:sp>
        <p:nvSpPr>
          <p:cNvPr id="9" name="ZoneTexte 8"/>
          <p:cNvSpPr txBox="1"/>
          <p:nvPr/>
        </p:nvSpPr>
        <p:spPr>
          <a:xfrm>
            <a:off x="6266633" y="4852534"/>
            <a:ext cx="219066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dirty="0" smtClean="0"/>
              <a:t>Talk D</a:t>
            </a:r>
            <a:r>
              <a:rPr lang="fr-FR" sz="2400" dirty="0" smtClean="0"/>
              <a:t>. </a:t>
            </a:r>
            <a:r>
              <a:rPr lang="fr-FR" sz="2400" smtClean="0"/>
              <a:t>Gonzalez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1347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463182" y="3252510"/>
            <a:ext cx="8321040" cy="85725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000" b="1" dirty="0" err="1" smtClean="0">
                <a:solidFill>
                  <a:srgbClr val="00153E"/>
                </a:solidFill>
              </a:rPr>
              <a:t>Acknowledgements</a:t>
            </a:r>
            <a:r>
              <a:rPr lang="fr-FR" sz="4000" b="1" dirty="0" smtClean="0">
                <a:solidFill>
                  <a:srgbClr val="00153E"/>
                </a:solidFill>
              </a:rPr>
              <a:t> </a:t>
            </a:r>
            <a:endParaRPr lang="fr-FR" sz="3600" b="1" dirty="0" smtClean="0">
              <a:solidFill>
                <a:srgbClr val="00153E"/>
              </a:solidFill>
            </a:endParaRPr>
          </a:p>
          <a:p>
            <a:pPr marL="0" indent="0">
              <a:buNone/>
            </a:pPr>
            <a:endParaRPr lang="fr-FR" sz="1400" b="1" dirty="0" smtClean="0">
              <a:solidFill>
                <a:srgbClr val="FF0000"/>
              </a:solidFill>
            </a:endParaRPr>
          </a:p>
        </p:txBody>
      </p:sp>
      <p:sp>
        <p:nvSpPr>
          <p:cNvPr id="4" name="Espace réservé du contenu 6"/>
          <p:cNvSpPr>
            <a:spLocks noGrp="1"/>
          </p:cNvSpPr>
          <p:nvPr>
            <p:ph idx="1"/>
          </p:nvPr>
        </p:nvSpPr>
        <p:spPr>
          <a:xfrm>
            <a:off x="463183" y="4434500"/>
            <a:ext cx="10577984" cy="12272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3600" dirty="0" smtClean="0">
                <a:solidFill>
                  <a:srgbClr val="001848"/>
                </a:solidFill>
              </a:rPr>
              <a:t>D. </a:t>
            </a:r>
            <a:r>
              <a:rPr lang="fr-FR" sz="3600" dirty="0" err="1" smtClean="0">
                <a:solidFill>
                  <a:srgbClr val="001848"/>
                </a:solidFill>
              </a:rPr>
              <a:t>Attié</a:t>
            </a:r>
            <a:r>
              <a:rPr lang="fr-FR" sz="3600" dirty="0" smtClean="0">
                <a:solidFill>
                  <a:srgbClr val="001848"/>
                </a:solidFill>
              </a:rPr>
              <a:t>, F. Jeanneau, </a:t>
            </a:r>
            <a:r>
              <a:rPr lang="fr-FR" sz="3600" dirty="0" smtClean="0">
                <a:solidFill>
                  <a:srgbClr val="001848"/>
                </a:solidFill>
              </a:rPr>
              <a:t> Y. Giomataris, </a:t>
            </a:r>
            <a:r>
              <a:rPr lang="fr-FR" sz="3600" dirty="0" smtClean="0">
                <a:solidFill>
                  <a:srgbClr val="001848"/>
                </a:solidFill>
              </a:rPr>
              <a:t>E. Oliveri, </a:t>
            </a:r>
            <a:endParaRPr lang="fr-FR" sz="3600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fr-FR" sz="3600" dirty="0" smtClean="0">
                <a:solidFill>
                  <a:srgbClr val="001848"/>
                </a:solidFill>
              </a:rPr>
              <a:t>T </a:t>
            </a:r>
            <a:r>
              <a:rPr lang="fr-FR" sz="3600" dirty="0" smtClean="0">
                <a:solidFill>
                  <a:srgbClr val="001848"/>
                </a:solidFill>
              </a:rPr>
              <a:t>.Papaevangelou,  </a:t>
            </a:r>
            <a:r>
              <a:rPr lang="fr-FR" sz="3600" dirty="0">
                <a:solidFill>
                  <a:srgbClr val="001848"/>
                </a:solidFill>
              </a:rPr>
              <a:t>F. </a:t>
            </a:r>
            <a:r>
              <a:rPr lang="fr-FR" sz="3600" dirty="0" smtClean="0">
                <a:solidFill>
                  <a:srgbClr val="001848"/>
                </a:solidFill>
              </a:rPr>
              <a:t>Sauli, M. </a:t>
            </a:r>
            <a:r>
              <a:rPr lang="fr-FR" sz="3600" dirty="0" err="1" smtClean="0">
                <a:solidFill>
                  <a:srgbClr val="001848"/>
                </a:solidFill>
              </a:rPr>
              <a:t>Titov</a:t>
            </a:r>
            <a:r>
              <a:rPr lang="fr-FR" sz="3600" dirty="0" smtClean="0">
                <a:solidFill>
                  <a:srgbClr val="001848"/>
                </a:solidFill>
              </a:rPr>
              <a:t>, M. Vandenbroucke</a:t>
            </a:r>
            <a:endParaRPr lang="fr-FR" sz="3600" dirty="0">
              <a:solidFill>
                <a:srgbClr val="001848"/>
              </a:solidFill>
            </a:endParaRPr>
          </a:p>
          <a:p>
            <a:pPr marL="457200" lvl="1" indent="0">
              <a:buNone/>
            </a:pPr>
            <a:endParaRPr lang="fr-FR" sz="2800" dirty="0" smtClean="0">
              <a:solidFill>
                <a:srgbClr val="001848"/>
              </a:solidFill>
            </a:endParaRPr>
          </a:p>
          <a:p>
            <a:endParaRPr lang="fr-FR" sz="3600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sz="3600" dirty="0" smtClean="0">
              <a:solidFill>
                <a:srgbClr val="001848"/>
              </a:solidFill>
            </a:endParaRPr>
          </a:p>
          <a:p>
            <a:endParaRPr lang="fr-FR" sz="3600" dirty="0">
              <a:solidFill>
                <a:srgbClr val="001848"/>
              </a:solidFill>
            </a:endParaRPr>
          </a:p>
        </p:txBody>
      </p:sp>
      <p:sp>
        <p:nvSpPr>
          <p:cNvPr id="7" name="Sous-titre 2"/>
          <p:cNvSpPr txBox="1">
            <a:spLocks/>
          </p:cNvSpPr>
          <p:nvPr/>
        </p:nvSpPr>
        <p:spPr>
          <a:xfrm>
            <a:off x="2035418" y="32002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err="1" smtClean="0">
                <a:solidFill>
                  <a:srgbClr val="00153E"/>
                </a:solidFill>
              </a:rPr>
              <a:t>Thanks</a:t>
            </a:r>
            <a:r>
              <a:rPr lang="fr-FR" sz="7200" b="1" dirty="0" smtClean="0">
                <a:solidFill>
                  <a:srgbClr val="00153E"/>
                </a:solidFill>
              </a:rPr>
              <a:t>!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55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94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180474" y="1187336"/>
            <a:ext cx="11868954" cy="53337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fr-FR" sz="2400" dirty="0" smtClean="0">
                <a:solidFill>
                  <a:srgbClr val="001848"/>
                </a:solidFill>
              </a:rPr>
              <a:t>F. Sauli and A. Sharma, «Micro-</a:t>
            </a:r>
            <a:r>
              <a:rPr lang="fr-FR" sz="2400" dirty="0" err="1" smtClean="0">
                <a:solidFill>
                  <a:srgbClr val="001848"/>
                </a:solidFill>
              </a:rPr>
              <a:t>patern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Gaseous</a:t>
            </a:r>
            <a:r>
              <a:rPr lang="fr-FR" sz="2400" dirty="0" smtClean="0">
                <a:solidFill>
                  <a:srgbClr val="001848"/>
                </a:solidFill>
              </a:rPr>
              <a:t>  Detectors», </a:t>
            </a:r>
            <a:r>
              <a:rPr lang="fr-FR" sz="2400" i="1" dirty="0" err="1" smtClean="0">
                <a:solidFill>
                  <a:srgbClr val="001848"/>
                </a:solidFill>
              </a:rPr>
              <a:t>Ann.Rev.Nucl.Part.Sci</a:t>
            </a:r>
            <a:r>
              <a:rPr lang="fr-FR" sz="2400" i="1" dirty="0">
                <a:solidFill>
                  <a:srgbClr val="001848"/>
                </a:solidFill>
              </a:rPr>
              <a:t>.</a:t>
            </a:r>
            <a:r>
              <a:rPr lang="fr-FR" sz="2400" dirty="0">
                <a:solidFill>
                  <a:srgbClr val="001848"/>
                </a:solidFill>
              </a:rPr>
              <a:t> 49 (1999) 341-388</a:t>
            </a:r>
          </a:p>
          <a:p>
            <a:pPr marL="0" indent="0">
              <a:buNone/>
            </a:pPr>
            <a:endParaRPr lang="en-US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1848"/>
                </a:solidFill>
              </a:rPr>
              <a:t>Y. Giomataris</a:t>
            </a:r>
            <a:r>
              <a:rPr lang="en-US" sz="2400" dirty="0">
                <a:solidFill>
                  <a:srgbClr val="001848"/>
                </a:solidFill>
              </a:rPr>
              <a:t>, </a:t>
            </a:r>
            <a:r>
              <a:rPr lang="en-US" sz="2400" dirty="0" smtClean="0">
                <a:solidFill>
                  <a:srgbClr val="001848"/>
                </a:solidFill>
              </a:rPr>
              <a:t>“Development </a:t>
            </a:r>
            <a:r>
              <a:rPr lang="en-US" sz="2400" dirty="0">
                <a:solidFill>
                  <a:srgbClr val="001848"/>
                </a:solidFill>
              </a:rPr>
              <a:t>and prospects of the new gaseous detector </a:t>
            </a:r>
            <a:r>
              <a:rPr lang="en-US" sz="2400" dirty="0" err="1">
                <a:solidFill>
                  <a:srgbClr val="001848"/>
                </a:solidFill>
              </a:rPr>
              <a:t>Micromegas</a:t>
            </a:r>
            <a:r>
              <a:rPr lang="en-US" sz="2400" dirty="0">
                <a:solidFill>
                  <a:srgbClr val="001848"/>
                </a:solidFill>
              </a:rPr>
              <a:t>”, NIM A 419 (1998) 239-250</a:t>
            </a:r>
            <a:endParaRPr lang="fr-FR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1848"/>
                </a:solidFill>
              </a:rPr>
              <a:t>F</a:t>
            </a:r>
            <a:r>
              <a:rPr lang="en-US" sz="2400" dirty="0">
                <a:solidFill>
                  <a:srgbClr val="001848"/>
                </a:solidFill>
              </a:rPr>
              <a:t>. Sauli, </a:t>
            </a:r>
            <a:r>
              <a:rPr lang="en-US" sz="2400" dirty="0" smtClean="0">
                <a:solidFill>
                  <a:srgbClr val="001848"/>
                </a:solidFill>
              </a:rPr>
              <a:t>“The </a:t>
            </a:r>
            <a:r>
              <a:rPr lang="en-US" sz="2400" dirty="0">
                <a:solidFill>
                  <a:srgbClr val="001848"/>
                </a:solidFill>
              </a:rPr>
              <a:t>gas electron multiplier (GEM): Operating principles and applications</a:t>
            </a:r>
            <a:r>
              <a:rPr lang="en-US" sz="2400" dirty="0" smtClean="0">
                <a:solidFill>
                  <a:srgbClr val="001848"/>
                </a:solidFill>
              </a:rPr>
              <a:t>”, NIM A 805 (2016) 2-24</a:t>
            </a:r>
            <a:endParaRPr lang="en-US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sz="2400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fr-FR" sz="2400" dirty="0" smtClean="0">
                <a:solidFill>
                  <a:srgbClr val="001848"/>
                </a:solidFill>
              </a:rPr>
              <a:t>S</a:t>
            </a:r>
            <a:r>
              <a:rPr lang="fr-FR" sz="2400" dirty="0">
                <a:solidFill>
                  <a:srgbClr val="001848"/>
                </a:solidFill>
              </a:rPr>
              <a:t>. Bressler, </a:t>
            </a:r>
            <a:r>
              <a:rPr lang="fr-FR" sz="2400" dirty="0" smtClean="0">
                <a:solidFill>
                  <a:srgbClr val="001848"/>
                </a:solidFill>
              </a:rPr>
              <a:t>«</a:t>
            </a:r>
            <a:r>
              <a:rPr lang="en-US" sz="2400" dirty="0" smtClean="0">
                <a:solidFill>
                  <a:srgbClr val="001848"/>
                </a:solidFill>
              </a:rPr>
              <a:t>The </a:t>
            </a:r>
            <a:r>
              <a:rPr lang="en-US" sz="2400" dirty="0">
                <a:solidFill>
                  <a:srgbClr val="001848"/>
                </a:solidFill>
              </a:rPr>
              <a:t>Thick Gas Electron Multiplier and its derivatives: Physics, technologies and </a:t>
            </a:r>
            <a:r>
              <a:rPr lang="en-US" sz="2400" dirty="0" smtClean="0">
                <a:solidFill>
                  <a:srgbClr val="001848"/>
                </a:solidFill>
              </a:rPr>
              <a:t>applications,  Progress  Particle and Nuclear Physics 130 (2023) 104029</a:t>
            </a:r>
            <a:endParaRPr lang="fr-FR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sz="2400" dirty="0" smtClean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fr-FR" sz="2400" dirty="0" smtClean="0">
                <a:solidFill>
                  <a:srgbClr val="001848"/>
                </a:solidFill>
              </a:rPr>
              <a:t>D</a:t>
            </a:r>
            <a:r>
              <a:rPr lang="fr-FR" sz="2400" dirty="0">
                <a:solidFill>
                  <a:srgbClr val="001848"/>
                </a:solidFill>
              </a:rPr>
              <a:t>. </a:t>
            </a:r>
            <a:r>
              <a:rPr lang="fr-FR" sz="2400" dirty="0" err="1">
                <a:solidFill>
                  <a:srgbClr val="001848"/>
                </a:solidFill>
              </a:rPr>
              <a:t>Attié</a:t>
            </a:r>
            <a:r>
              <a:rPr lang="fr-FR" sz="2400" dirty="0">
                <a:solidFill>
                  <a:srgbClr val="001848"/>
                </a:solidFill>
              </a:rPr>
              <a:t> et al., « </a:t>
            </a:r>
            <a:r>
              <a:rPr lang="en-US" sz="2400" dirty="0">
                <a:solidFill>
                  <a:srgbClr val="001848"/>
                </a:solidFill>
              </a:rPr>
              <a:t>Current Status and Future Developments of </a:t>
            </a:r>
            <a:r>
              <a:rPr lang="en-US" sz="2400" dirty="0" err="1">
                <a:solidFill>
                  <a:srgbClr val="001848"/>
                </a:solidFill>
              </a:rPr>
              <a:t>Micromegas</a:t>
            </a:r>
            <a:r>
              <a:rPr lang="en-US" sz="2400" dirty="0">
                <a:solidFill>
                  <a:srgbClr val="001848"/>
                </a:solidFill>
              </a:rPr>
              <a:t> Detectors for Physics and Applications”, </a:t>
            </a:r>
            <a:r>
              <a:rPr lang="fr-FR" sz="2400" dirty="0" err="1">
                <a:solidFill>
                  <a:srgbClr val="001848"/>
                </a:solidFill>
              </a:rPr>
              <a:t>Appl.Sciences</a:t>
            </a:r>
            <a:r>
              <a:rPr lang="fr-FR" sz="2400" dirty="0">
                <a:solidFill>
                  <a:srgbClr val="001848"/>
                </a:solidFill>
              </a:rPr>
              <a:t> 11 (2021) 12, </a:t>
            </a:r>
            <a:r>
              <a:rPr lang="fr-FR" sz="2400" dirty="0" smtClean="0">
                <a:solidFill>
                  <a:srgbClr val="001848"/>
                </a:solidFill>
              </a:rPr>
              <a:t>5362</a:t>
            </a:r>
          </a:p>
          <a:p>
            <a:pPr marL="0" indent="0">
              <a:buNone/>
            </a:pPr>
            <a:endParaRPr lang="fr-FR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fr-FR" sz="2400" dirty="0" err="1" smtClean="0">
                <a:solidFill>
                  <a:srgbClr val="001848"/>
                </a:solidFill>
              </a:rPr>
              <a:t>Gaseous</a:t>
            </a:r>
            <a:r>
              <a:rPr lang="fr-FR" sz="2400" dirty="0" smtClean="0">
                <a:solidFill>
                  <a:srgbClr val="001848"/>
                </a:solidFill>
              </a:rPr>
              <a:t> Radiation Detectors, </a:t>
            </a:r>
            <a:r>
              <a:rPr lang="fr-FR" sz="2400" dirty="0" err="1" smtClean="0">
                <a:solidFill>
                  <a:srgbClr val="001848"/>
                </a:solidFill>
              </a:rPr>
              <a:t>Fundamental</a:t>
            </a:r>
            <a:r>
              <a:rPr lang="fr-FR" sz="2400" dirty="0" smtClean="0">
                <a:solidFill>
                  <a:srgbClr val="001848"/>
                </a:solidFill>
              </a:rPr>
              <a:t> and Applications, Fabio Sauli, Cambridge </a:t>
            </a:r>
            <a:r>
              <a:rPr lang="fr-FR" sz="2400" dirty="0" err="1" smtClean="0">
                <a:solidFill>
                  <a:srgbClr val="001848"/>
                </a:solidFill>
              </a:rPr>
              <a:t>Monographs</a:t>
            </a:r>
            <a:r>
              <a:rPr lang="fr-FR" sz="2400" dirty="0" smtClean="0">
                <a:solidFill>
                  <a:srgbClr val="001848"/>
                </a:solidFill>
              </a:rPr>
              <a:t> on </a:t>
            </a:r>
            <a:r>
              <a:rPr lang="fr-FR" sz="2400" dirty="0" err="1" smtClean="0">
                <a:solidFill>
                  <a:srgbClr val="001848"/>
                </a:solidFill>
              </a:rPr>
              <a:t>Particle</a:t>
            </a:r>
            <a:r>
              <a:rPr lang="fr-FR" sz="2400" dirty="0" smtClean="0">
                <a:solidFill>
                  <a:srgbClr val="001848"/>
                </a:solidFill>
              </a:rPr>
              <a:t> Physics, </a:t>
            </a:r>
            <a:r>
              <a:rPr lang="fr-FR" sz="2400" dirty="0" err="1" smtClean="0">
                <a:solidFill>
                  <a:srgbClr val="001848"/>
                </a:solidFill>
              </a:rPr>
              <a:t>Nuclear</a:t>
            </a:r>
            <a:r>
              <a:rPr lang="fr-FR" sz="2400" dirty="0" smtClean="0">
                <a:solidFill>
                  <a:srgbClr val="001848"/>
                </a:solidFill>
              </a:rPr>
              <a:t> Physics and </a:t>
            </a:r>
            <a:r>
              <a:rPr lang="fr-FR" sz="2400" dirty="0" err="1" smtClean="0">
                <a:solidFill>
                  <a:srgbClr val="001848"/>
                </a:solidFill>
              </a:rPr>
              <a:t>Cosmology</a:t>
            </a:r>
            <a:r>
              <a:rPr lang="fr-FR" sz="2400" dirty="0" smtClean="0">
                <a:solidFill>
                  <a:srgbClr val="001848"/>
                </a:solidFill>
              </a:rPr>
              <a:t>, Cambridge </a:t>
            </a:r>
            <a:r>
              <a:rPr lang="fr-FR" sz="2400" dirty="0" err="1" smtClean="0">
                <a:solidFill>
                  <a:srgbClr val="001848"/>
                </a:solidFill>
              </a:rPr>
              <a:t>University</a:t>
            </a:r>
            <a:r>
              <a:rPr lang="fr-FR" sz="2400" dirty="0" smtClean="0">
                <a:solidFill>
                  <a:srgbClr val="001848"/>
                </a:solidFill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</a:rPr>
              <a:t>Press</a:t>
            </a:r>
            <a:endParaRPr lang="fr-FR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rgbClr val="001848"/>
                </a:solidFill>
              </a:rPr>
              <a:t>Micro-Pattern </a:t>
            </a:r>
            <a:r>
              <a:rPr lang="en-US" sz="2400" dirty="0">
                <a:solidFill>
                  <a:srgbClr val="001848"/>
                </a:solidFill>
              </a:rPr>
              <a:t>Gaseous </a:t>
            </a:r>
            <a:r>
              <a:rPr lang="en-US" sz="2400" dirty="0">
                <a:solidFill>
                  <a:srgbClr val="001848"/>
                </a:solidFill>
              </a:rPr>
              <a:t>Detectors: Principles </a:t>
            </a:r>
            <a:r>
              <a:rPr lang="en-US" sz="2400" dirty="0">
                <a:solidFill>
                  <a:srgbClr val="001848"/>
                </a:solidFill>
              </a:rPr>
              <a:t>of Operation and </a:t>
            </a:r>
            <a:r>
              <a:rPr lang="en-US" sz="2400" dirty="0">
                <a:solidFill>
                  <a:srgbClr val="001848"/>
                </a:solidFill>
              </a:rPr>
              <a:t>Applications, Fabio Sauli, World Scientific</a:t>
            </a:r>
            <a:endParaRPr lang="en-US" sz="2400" dirty="0">
              <a:solidFill>
                <a:srgbClr val="001848"/>
              </a:solidFill>
            </a:endParaRPr>
          </a:p>
          <a:p>
            <a:pPr marL="0" indent="0">
              <a:buNone/>
            </a:pPr>
            <a:endParaRPr lang="fr-FR" sz="2400" dirty="0">
              <a:solidFill>
                <a:srgbClr val="001848"/>
              </a:solidFill>
            </a:endParaRP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2070487" y="-157320"/>
            <a:ext cx="10305776" cy="118733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err="1" smtClean="0">
                <a:solidFill>
                  <a:srgbClr val="00153E"/>
                </a:solidFill>
              </a:rPr>
              <a:t>Further</a:t>
            </a:r>
            <a:r>
              <a:rPr lang="fr-FR" sz="9600" b="1" dirty="0" smtClean="0">
                <a:solidFill>
                  <a:srgbClr val="00153E"/>
                </a:solidFill>
              </a:rPr>
              <a:t> </a:t>
            </a:r>
            <a:r>
              <a:rPr lang="fr-FR" sz="7200" b="1" dirty="0" err="1" smtClean="0">
                <a:solidFill>
                  <a:srgbClr val="00153E"/>
                </a:solidFill>
              </a:rPr>
              <a:t>reading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56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00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ous-titre 2"/>
          <p:cNvSpPr txBox="1">
            <a:spLocks/>
          </p:cNvSpPr>
          <p:nvPr/>
        </p:nvSpPr>
        <p:spPr>
          <a:xfrm>
            <a:off x="1604494" y="3206126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err="1" smtClean="0">
                <a:solidFill>
                  <a:srgbClr val="00153E"/>
                </a:solidFill>
              </a:rPr>
              <a:t>Spare</a:t>
            </a:r>
            <a:endParaRPr lang="fr-FR" sz="6600" b="1" dirty="0" smtClean="0">
              <a:solidFill>
                <a:srgbClr val="00153E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002060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57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10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1794"/>
            <a:ext cx="10121513" cy="91260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  </a:t>
            </a:r>
            <a:r>
              <a:rPr lang="fr-FR" sz="4800" b="1" dirty="0" err="1" smtClean="0">
                <a:solidFill>
                  <a:srgbClr val="00153E"/>
                </a:solidFill>
              </a:rPr>
              <a:t>Properties</a:t>
            </a:r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92748" y="1339385"/>
            <a:ext cx="10493067" cy="466281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High Rate </a:t>
            </a:r>
            <a:r>
              <a:rPr lang="en-US" b="1" dirty="0" smtClean="0">
                <a:cs typeface="Arial" pitchFamily="34" charset="0"/>
              </a:rPr>
              <a:t>Capability 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 </a:t>
            </a:r>
            <a:r>
              <a:rPr lang="en-US" dirty="0">
                <a:cs typeface="Arial" pitchFamily="34" charset="0"/>
              </a:rPr>
              <a:t>MHz/mm</a:t>
            </a:r>
            <a:r>
              <a:rPr lang="en-US" baseline="30000" dirty="0">
                <a:cs typeface="Arial" pitchFamily="34" charset="0"/>
              </a:rPr>
              <a:t>2  </a:t>
            </a:r>
            <a:r>
              <a:rPr lang="en-US" dirty="0">
                <a:cs typeface="Arial" pitchFamily="34" charset="0"/>
              </a:rPr>
              <a:t>(MIP - Minimum Ionizing Particles, 2MeV cm</a:t>
            </a:r>
            <a:r>
              <a:rPr lang="en-US" baseline="30000" dirty="0">
                <a:cs typeface="Arial" pitchFamily="34" charset="0"/>
              </a:rPr>
              <a:t>2 </a:t>
            </a:r>
            <a:r>
              <a:rPr lang="en-US" dirty="0">
                <a:cs typeface="Arial" pitchFamily="34" charset="0"/>
              </a:rPr>
              <a:t>/g</a:t>
            </a:r>
            <a:r>
              <a:rPr lang="en-US" dirty="0" smtClean="0">
                <a:cs typeface="Arial" pitchFamily="34" charset="0"/>
              </a:rPr>
              <a:t>)</a:t>
            </a:r>
            <a:endParaRPr lang="en-US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High </a:t>
            </a:r>
            <a:r>
              <a:rPr lang="en-US" b="1" dirty="0" smtClean="0">
                <a:cs typeface="Arial" pitchFamily="34" charset="0"/>
              </a:rPr>
              <a:t>Gain 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dirty="0" smtClean="0">
                <a:cs typeface="Arial" pitchFamily="34" charset="0"/>
              </a:rPr>
              <a:t>Up </a:t>
            </a:r>
            <a:r>
              <a:rPr lang="en-US" dirty="0">
                <a:cs typeface="Arial" pitchFamily="34" charset="0"/>
              </a:rPr>
              <a:t>to 10</a:t>
            </a:r>
            <a:r>
              <a:rPr lang="en-US" baseline="30000" dirty="0">
                <a:cs typeface="Arial" pitchFamily="34" charset="0"/>
              </a:rPr>
              <a:t>5 </a:t>
            </a:r>
            <a:r>
              <a:rPr lang="en-US" dirty="0">
                <a:cs typeface="Arial" pitchFamily="34" charset="0"/>
              </a:rPr>
              <a:t>-10</a:t>
            </a:r>
            <a:r>
              <a:rPr lang="en-US" baseline="30000" dirty="0">
                <a:cs typeface="Arial" pitchFamily="34" charset="0"/>
              </a:rPr>
              <a:t>6   </a:t>
            </a:r>
            <a:endParaRPr lang="en-US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High Space </a:t>
            </a:r>
            <a:r>
              <a:rPr lang="en-US" b="1" dirty="0" smtClean="0">
                <a:cs typeface="Arial" pitchFamily="34" charset="0"/>
              </a:rPr>
              <a:t>Resolution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dirty="0" smtClean="0">
                <a:cs typeface="Arial" pitchFamily="34" charset="0"/>
              </a:rPr>
              <a:t> </a:t>
            </a:r>
            <a:r>
              <a:rPr lang="en-US" dirty="0">
                <a:cs typeface="Arial" pitchFamily="34" charset="0"/>
              </a:rPr>
              <a:t>&lt;</a:t>
            </a:r>
            <a:r>
              <a:rPr lang="en-US" dirty="0" smtClean="0">
                <a:cs typeface="Arial" pitchFamily="34" charset="0"/>
              </a:rPr>
              <a:t>100 </a:t>
            </a:r>
            <a:r>
              <a:rPr lang="en-US" dirty="0" smtClean="0"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US" dirty="0" smtClean="0">
                <a:cs typeface="Arial" pitchFamily="34" charset="0"/>
              </a:rPr>
              <a:t>m</a:t>
            </a:r>
            <a:endParaRPr lang="en-US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Good Time </a:t>
            </a:r>
            <a:r>
              <a:rPr lang="en-US" b="1" dirty="0" smtClean="0">
                <a:cs typeface="Arial" pitchFamily="34" charset="0"/>
              </a:rPr>
              <a:t>Resolution 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dirty="0" smtClean="0">
                <a:cs typeface="Arial" pitchFamily="34" charset="0"/>
              </a:rPr>
              <a:t>In </a:t>
            </a:r>
            <a:r>
              <a:rPr lang="en-US" dirty="0">
                <a:cs typeface="Arial" pitchFamily="34" charset="0"/>
              </a:rPr>
              <a:t>general few ns , sub-ns in specific configuration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Good Energy </a:t>
            </a:r>
            <a:r>
              <a:rPr lang="en-US" b="1" dirty="0" smtClean="0">
                <a:cs typeface="Arial" pitchFamily="34" charset="0"/>
              </a:rPr>
              <a:t>Resolution</a:t>
            </a:r>
            <a:r>
              <a:rPr lang="en-US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dirty="0">
                <a:cs typeface="Arial" pitchFamily="34" charset="0"/>
              </a:rPr>
              <a:t>10-20% FWHM @ soft X-Ray (</a:t>
            </a:r>
            <a:r>
              <a:rPr lang="en-US" dirty="0" smtClean="0">
                <a:cs typeface="Arial" pitchFamily="34" charset="0"/>
              </a:rPr>
              <a:t>6 </a:t>
            </a:r>
            <a:r>
              <a:rPr lang="en-US" dirty="0" err="1" smtClean="0">
                <a:cs typeface="Arial" pitchFamily="34" charset="0"/>
              </a:rPr>
              <a:t>KeV</a:t>
            </a:r>
            <a:r>
              <a:rPr lang="en-US" dirty="0" smtClean="0">
                <a:cs typeface="Arial" pitchFamily="34" charset="0"/>
              </a:rPr>
              <a:t>)</a:t>
            </a:r>
            <a:endParaRPr lang="en-US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Excellent Radiation  </a:t>
            </a:r>
            <a:r>
              <a:rPr lang="en-US" b="1" dirty="0" smtClean="0">
                <a:cs typeface="Arial" pitchFamily="34" charset="0"/>
              </a:rPr>
              <a:t>Hardness</a:t>
            </a:r>
            <a:endParaRPr lang="en-US" b="1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Good Ageing </a:t>
            </a:r>
            <a:r>
              <a:rPr lang="en-US" b="1" dirty="0" smtClean="0">
                <a:cs typeface="Arial" pitchFamily="34" charset="0"/>
              </a:rPr>
              <a:t>Properties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cs typeface="Arial" pitchFamily="34" charset="0"/>
              </a:rPr>
              <a:t>Ion </a:t>
            </a:r>
            <a:r>
              <a:rPr lang="en-US" b="1" dirty="0">
                <a:cs typeface="Arial" pitchFamily="34" charset="0"/>
              </a:rPr>
              <a:t>Backflow </a:t>
            </a:r>
            <a:r>
              <a:rPr lang="en-US" b="1" dirty="0" smtClean="0">
                <a:cs typeface="Arial" pitchFamily="34" charset="0"/>
              </a:rPr>
              <a:t>Reduction   </a:t>
            </a:r>
            <a:r>
              <a:rPr lang="en-US" b="1" dirty="0" smtClean="0">
                <a:cs typeface="Arial" pitchFamily="34" charset="0"/>
                <a:sym typeface="Wingdings" panose="05000000000000000000" pitchFamily="2" charset="2"/>
              </a:rPr>
              <a:t></a:t>
            </a:r>
            <a:r>
              <a:rPr lang="en-US" b="1" dirty="0" smtClean="0">
                <a:cs typeface="Arial" pitchFamily="34" charset="0"/>
              </a:rPr>
              <a:t> ~</a:t>
            </a:r>
            <a:r>
              <a:rPr lang="en-US" dirty="0" smtClean="0">
                <a:cs typeface="Arial" pitchFamily="34" charset="0"/>
              </a:rPr>
              <a:t>% level,  </a:t>
            </a:r>
            <a:r>
              <a:rPr lang="en-US" dirty="0">
                <a:cs typeface="Arial" pitchFamily="34" charset="0"/>
              </a:rPr>
              <a:t>below % in particular </a:t>
            </a:r>
            <a:r>
              <a:rPr lang="en-US" dirty="0" smtClean="0">
                <a:cs typeface="Arial" pitchFamily="34" charset="0"/>
              </a:rPr>
              <a:t>configurations</a:t>
            </a:r>
            <a:endParaRPr lang="en-US" b="1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Large size</a:t>
            </a:r>
            <a:endParaRPr lang="en-US" b="1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cs typeface="Arial" pitchFamily="34" charset="0"/>
              </a:rPr>
              <a:t>Low m</a:t>
            </a:r>
            <a:r>
              <a:rPr lang="en-US" b="1" dirty="0" smtClean="0">
                <a:cs typeface="Arial" pitchFamily="34" charset="0"/>
              </a:rPr>
              <a:t>aterial budget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Low cost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857" y="1878050"/>
            <a:ext cx="3931363" cy="2966869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58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8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6" y="3800"/>
            <a:ext cx="10067335" cy="11599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4800" b="1" dirty="0" smtClean="0">
                <a:solidFill>
                  <a:srgbClr val="00153E"/>
                </a:solidFill>
              </a:rPr>
              <a:t> </a:t>
            </a:r>
            <a:r>
              <a:rPr lang="fr-FR" sz="4800" b="1" dirty="0" err="1" smtClean="0">
                <a:solidFill>
                  <a:srgbClr val="00153E"/>
                </a:solidFill>
              </a:rPr>
              <a:t>properties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955795" y="981571"/>
            <a:ext cx="7002695" cy="563231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High gain ( &gt;10</a:t>
            </a:r>
            <a:r>
              <a:rPr lang="en-US" b="1" baseline="30000" dirty="0" smtClean="0">
                <a:solidFill>
                  <a:srgbClr val="001848"/>
                </a:solidFill>
                <a:cs typeface="Arial" pitchFamily="34" charset="0"/>
              </a:rPr>
              <a:t>4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)</a:t>
            </a:r>
            <a:endParaRPr lang="en-US" b="1" baseline="30000" dirty="0">
              <a:solidFill>
                <a:srgbClr val="001848"/>
              </a:solidFill>
              <a:cs typeface="Arial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Good energy (11% @ 6 </a:t>
            </a:r>
            <a:r>
              <a:rPr lang="en-US" b="1" dirty="0" err="1" smtClean="0">
                <a:solidFill>
                  <a:srgbClr val="001848"/>
                </a:solidFill>
                <a:cs typeface="Arial" pitchFamily="34" charset="0"/>
              </a:rPr>
              <a:t>keV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) and time resolution (&lt; 1 ns)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Good spatial resolution (~100 µm)</a:t>
            </a:r>
            <a:endParaRPr lang="en-US" b="1" dirty="0">
              <a:solidFill>
                <a:srgbClr val="001848"/>
              </a:solidFill>
              <a:cs typeface="Arial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Reduced ion feedback &lt; 1%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Radiation hardness (10</a:t>
            </a:r>
            <a:r>
              <a:rPr lang="en-US" b="1" baseline="30000" dirty="0" smtClean="0">
                <a:solidFill>
                  <a:srgbClr val="001848"/>
                </a:solidFill>
                <a:cs typeface="Arial" pitchFamily="34" charset="0"/>
              </a:rPr>
              <a:t>6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 p/cm</a:t>
            </a:r>
            <a:r>
              <a:rPr lang="en-US" b="1" baseline="30000" dirty="0" smtClean="0">
                <a:solidFill>
                  <a:srgbClr val="001848"/>
                </a:solidFill>
                <a:cs typeface="Arial" pitchFamily="34" charset="0"/>
              </a:rPr>
              <a:t>2</a:t>
            </a:r>
            <a:r>
              <a:rPr lang="en-US" b="1" dirty="0" smtClean="0">
                <a:solidFill>
                  <a:srgbClr val="001848"/>
                </a:solidFill>
                <a:cs typeface="Arial" pitchFamily="34" charset="0"/>
              </a:rPr>
              <a:t>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err="1">
                <a:solidFill>
                  <a:srgbClr val="001848"/>
                </a:solidFill>
              </a:rPr>
              <a:t>Fast</a:t>
            </a:r>
            <a:r>
              <a:rPr lang="fr-FR" b="1" dirty="0">
                <a:solidFill>
                  <a:srgbClr val="001848"/>
                </a:solidFill>
              </a:rPr>
              <a:t> ion collection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 </a:t>
            </a:r>
            <a:r>
              <a:rPr lang="fr-FR" b="1" dirty="0" err="1">
                <a:solidFill>
                  <a:srgbClr val="001848"/>
                </a:solidFill>
                <a:sym typeface="Wingdings"/>
              </a:rPr>
              <a:t>operation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 at high </a:t>
            </a:r>
            <a:r>
              <a:rPr lang="fr-FR" b="1" dirty="0" smtClean="0">
                <a:solidFill>
                  <a:srgbClr val="001848"/>
                </a:solidFill>
                <a:sym typeface="Wingdings"/>
              </a:rPr>
              <a:t>flux</a:t>
            </a:r>
            <a:endParaRPr lang="en-US" b="1" dirty="0"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US" b="1" dirty="0">
                <a:cs typeface="Arial" pitchFamily="34" charset="0"/>
              </a:rPr>
              <a:t>Good Ageing Properties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 smtClean="0">
                <a:cs typeface="Arial" pitchFamily="34" charset="0"/>
              </a:rPr>
              <a:t>Large </a:t>
            </a:r>
            <a:r>
              <a:rPr lang="en-US" b="1" dirty="0">
                <a:cs typeface="Arial" pitchFamily="34" charset="0"/>
              </a:rPr>
              <a:t>size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cs typeface="Arial" pitchFamily="34" charset="0"/>
              </a:rPr>
              <a:t>Low material budget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cs typeface="Arial" pitchFamily="34" charset="0"/>
              </a:rPr>
              <a:t>Low </a:t>
            </a:r>
            <a:r>
              <a:rPr lang="en-US" b="1" dirty="0" smtClean="0">
                <a:cs typeface="Arial" pitchFamily="34" charset="0"/>
              </a:rPr>
              <a:t>cost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b="1" dirty="0" err="1">
                <a:solidFill>
                  <a:srgbClr val="001848"/>
                </a:solidFill>
                <a:sym typeface="Wingdings"/>
              </a:rPr>
              <a:t>Cope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>
                <a:solidFill>
                  <a:srgbClr val="001848"/>
                </a:solidFill>
                <a:sym typeface="Wingdings"/>
              </a:rPr>
              <a:t>with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>
                <a:solidFill>
                  <a:srgbClr val="001848"/>
                </a:solidFill>
                <a:sym typeface="Wingdings"/>
              </a:rPr>
              <a:t>sparks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: </a:t>
            </a:r>
            <a:r>
              <a:rPr lang="fr-FR" b="1" dirty="0" err="1">
                <a:solidFill>
                  <a:srgbClr val="001848"/>
                </a:solidFill>
                <a:sym typeface="Wingdings"/>
              </a:rPr>
              <a:t>resistive</a:t>
            </a:r>
            <a:r>
              <a:rPr lang="fr-FR" b="1" dirty="0">
                <a:solidFill>
                  <a:srgbClr val="001848"/>
                </a:solidFill>
                <a:sym typeface="Wingdings"/>
              </a:rPr>
              <a:t> </a:t>
            </a:r>
            <a:r>
              <a:rPr lang="fr-FR" b="1" dirty="0" err="1" smtClean="0">
                <a:solidFill>
                  <a:srgbClr val="001848"/>
                </a:solidFill>
                <a:sym typeface="Wingdings"/>
              </a:rPr>
              <a:t>coating</a:t>
            </a:r>
            <a:endParaRPr lang="fr-FR" b="1" dirty="0" smtClean="0">
              <a:solidFill>
                <a:srgbClr val="001848"/>
              </a:solidFill>
              <a:sym typeface="Wingdings"/>
            </a:endParaRPr>
          </a:p>
        </p:txBody>
      </p:sp>
      <p:pic>
        <p:nvPicPr>
          <p:cNvPr id="8" name="Picture 38" descr="ph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5039" y="2098878"/>
            <a:ext cx="4775432" cy="3579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59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36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32002"/>
            <a:ext cx="10585940" cy="116375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Gas</a:t>
            </a:r>
            <a:r>
              <a:rPr lang="fr-FR" sz="4800" b="1" dirty="0" smtClean="0">
                <a:solidFill>
                  <a:srgbClr val="00153E"/>
                </a:solidFill>
              </a:rPr>
              <a:t> Electron Multiplier (GEM)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911" y="1195753"/>
            <a:ext cx="8418844" cy="545426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7680960" y="4457700"/>
            <a:ext cx="2480310" cy="32361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312670" y="4737378"/>
            <a:ext cx="3710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312670" y="4683800"/>
            <a:ext cx="3710940" cy="31599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334250" y="5038964"/>
            <a:ext cx="2827020" cy="31599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312670" y="5297455"/>
            <a:ext cx="1242060" cy="315992"/>
          </a:xfrm>
          <a:prstGeom prst="rect">
            <a:avLst/>
          </a:prstGeom>
          <a:solidFill>
            <a:srgbClr val="0070C0">
              <a:alpha val="16863"/>
            </a:srgbClr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6</a:t>
            </a:fld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10636"/>
            <a:ext cx="10121513" cy="90376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Ingrid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448" y="1362182"/>
            <a:ext cx="3854962" cy="253365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4695" y="1495175"/>
            <a:ext cx="3371850" cy="2533650"/>
          </a:xfrm>
          <a:prstGeom prst="rect">
            <a:avLst/>
          </a:prstGeom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154784" y="4028825"/>
            <a:ext cx="8600846" cy="23083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Mesh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is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directly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built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on the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silicon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pixel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readout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chip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High gain and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small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pixel size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allow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single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electron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detection</a:t>
            </a:r>
            <a:endParaRPr lang="fr-FR" sz="2400" dirty="0" smtClean="0">
              <a:solidFill>
                <a:srgbClr val="001848"/>
              </a:solidFill>
              <a:cs typeface="Arial" pitchFamily="34" charset="0"/>
              <a:sym typeface="Wingdings"/>
            </a:endParaRP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  <a:defRPr/>
            </a:pP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High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resitive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silicon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oxide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layer protection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against</a:t>
            </a:r>
            <a:r>
              <a:rPr lang="fr-FR" sz="2400" dirty="0" smtClean="0">
                <a:solidFill>
                  <a:srgbClr val="001848"/>
                </a:solidFill>
                <a:cs typeface="Arial" pitchFamily="34" charset="0"/>
                <a:sym typeface="Wingdings"/>
              </a:rPr>
              <a:t> </a:t>
            </a:r>
            <a:r>
              <a:rPr lang="fr-FR" sz="2400" dirty="0" err="1" smtClean="0">
                <a:solidFill>
                  <a:srgbClr val="001848"/>
                </a:solidFill>
                <a:cs typeface="Arial" pitchFamily="34" charset="0"/>
                <a:sym typeface="Wingdings"/>
              </a:rPr>
              <a:t>discharges</a:t>
            </a:r>
            <a:endParaRPr lang="fr-FR" sz="2400" dirty="0" smtClean="0">
              <a:solidFill>
                <a:srgbClr val="001848"/>
              </a:solidFill>
              <a:sym typeface="Wingding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65756" y="517420"/>
            <a:ext cx="6426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M.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Chefdeville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 et al.,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Nucl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Instr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Meth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Phys.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Res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A 556, 490 (2006) </a:t>
            </a:r>
          </a:p>
          <a:p>
            <a:r>
              <a:rPr lang="fr-FR" sz="1600" dirty="0" smtClean="0">
                <a:solidFill>
                  <a:srgbClr val="001848"/>
                </a:solidFill>
                <a:cs typeface="Arial" pitchFamily="34" charset="0"/>
              </a:rPr>
              <a:t>H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van der Graaf,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Nucl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Instr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Meth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Phys. </a:t>
            </a:r>
            <a:r>
              <a:rPr lang="fr-FR" sz="1600" dirty="0" err="1">
                <a:solidFill>
                  <a:srgbClr val="001848"/>
                </a:solidFill>
                <a:cs typeface="Arial" pitchFamily="34" charset="0"/>
              </a:rPr>
              <a:t>Res</a:t>
            </a:r>
            <a:r>
              <a:rPr lang="fr-FR" sz="1600" dirty="0">
                <a:solidFill>
                  <a:srgbClr val="001848"/>
                </a:solidFill>
                <a:cs typeface="Arial" pitchFamily="34" charset="0"/>
              </a:rPr>
              <a:t>. A 580, 1023 (2007)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60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03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297106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000" b="1" dirty="0" err="1" smtClean="0">
                <a:solidFill>
                  <a:srgbClr val="00153E"/>
                </a:solidFill>
              </a:rPr>
              <a:t>Hybrid</a:t>
            </a:r>
            <a:r>
              <a:rPr lang="fr-FR" sz="4000" b="1" dirty="0" smtClean="0">
                <a:solidFill>
                  <a:srgbClr val="00153E"/>
                </a:solidFill>
              </a:rPr>
              <a:t> </a:t>
            </a:r>
            <a:r>
              <a:rPr lang="fr-FR" sz="4000" b="1" dirty="0" err="1" smtClean="0">
                <a:solidFill>
                  <a:srgbClr val="00153E"/>
                </a:solidFill>
              </a:rPr>
              <a:t>Implementation</a:t>
            </a:r>
            <a:r>
              <a:rPr lang="fr-FR" sz="4000" b="1" dirty="0" smtClean="0">
                <a:solidFill>
                  <a:srgbClr val="00153E"/>
                </a:solidFill>
              </a:rPr>
              <a:t>: GEM + </a:t>
            </a:r>
            <a:r>
              <a:rPr lang="fr-FR" sz="4000" b="1" dirty="0" err="1" smtClean="0">
                <a:solidFill>
                  <a:srgbClr val="00153E"/>
                </a:solidFill>
              </a:rPr>
              <a:t>Micromegas</a:t>
            </a:r>
            <a:endParaRPr lang="fr-FR" sz="4000" b="1" dirty="0" smtClean="0">
              <a:solidFill>
                <a:srgbClr val="00153E"/>
              </a:solidFill>
            </a:endParaRPr>
          </a:p>
          <a:p>
            <a:endParaRPr lang="fr-FR" sz="4400" b="1" dirty="0" smtClean="0">
              <a:solidFill>
                <a:srgbClr val="FF0000"/>
              </a:solidFill>
            </a:endParaRPr>
          </a:p>
          <a:p>
            <a:endParaRPr lang="fr-FR" sz="4400" b="1" dirty="0" smtClean="0">
              <a:solidFill>
                <a:srgbClr val="002060"/>
              </a:solidFill>
            </a:endParaRPr>
          </a:p>
        </p:txBody>
      </p:sp>
      <p:pic>
        <p:nvPicPr>
          <p:cNvPr id="17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7225" y="3310924"/>
            <a:ext cx="3038987" cy="3217362"/>
          </a:xfrm>
          <a:prstGeom prst="rect">
            <a:avLst/>
          </a:prstGeom>
        </p:spPr>
      </p:pic>
      <p:pic>
        <p:nvPicPr>
          <p:cNvPr id="18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274" y="1163752"/>
            <a:ext cx="3683381" cy="205139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5140" y="3624905"/>
            <a:ext cx="3724677" cy="3114943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4910" y="974957"/>
            <a:ext cx="6753225" cy="24765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3405" y="3919531"/>
            <a:ext cx="3124730" cy="2000149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61</a:t>
            </a:fld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45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186396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7200" b="1" dirty="0" smtClean="0">
                <a:solidFill>
                  <a:srgbClr val="00153E"/>
                </a:solidFill>
              </a:rPr>
              <a:t> GEM </a:t>
            </a:r>
            <a:r>
              <a:rPr lang="fr-FR" sz="7200" b="1" dirty="0" err="1" smtClean="0">
                <a:solidFill>
                  <a:srgbClr val="00153E"/>
                </a:solidFill>
              </a:rPr>
              <a:t>Implementations</a:t>
            </a:r>
            <a:endParaRPr lang="fr-FR" sz="80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5178" y="1309827"/>
            <a:ext cx="1127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COMPASS</a:t>
            </a:r>
            <a:endParaRPr lang="fr-FR" b="1" dirty="0">
              <a:solidFill>
                <a:srgbClr val="001848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493194" y="1265914"/>
            <a:ext cx="1587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TOTEM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0734E19B-C08F-396E-0EAD-B67C0275F4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634"/>
          <a:stretch/>
        </p:blipFill>
        <p:spPr>
          <a:xfrm>
            <a:off x="75178" y="1679160"/>
            <a:ext cx="3108080" cy="2271853"/>
          </a:xfrm>
          <a:prstGeom prst="rect">
            <a:avLst/>
          </a:prstGeom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5BE34AA9-8086-E7E7-2378-7235984122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3194" y="1677416"/>
            <a:ext cx="2682606" cy="2285510"/>
          </a:xfrm>
          <a:prstGeom prst="rect">
            <a:avLst/>
          </a:prstGeom>
        </p:spPr>
      </p:pic>
      <p:pic>
        <p:nvPicPr>
          <p:cNvPr id="12" name="Picture 6"/>
          <p:cNvPicPr>
            <a:picLocks noChangeAspect="1"/>
          </p:cNvPicPr>
          <p:nvPr/>
        </p:nvPicPr>
        <p:blipFill rotWithShape="1">
          <a:blip r:embed="rId5"/>
          <a:srcRect r="61810" b="24215"/>
          <a:stretch/>
        </p:blipFill>
        <p:spPr>
          <a:xfrm>
            <a:off x="6175800" y="1480681"/>
            <a:ext cx="3634635" cy="2639373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 flipH="1">
            <a:off x="6553371" y="1235918"/>
            <a:ext cx="1189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KLOE-2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2591" y="4895981"/>
            <a:ext cx="2527271" cy="1907374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2854069" y="4424488"/>
            <a:ext cx="206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BONUS RADIAL TPC</a:t>
            </a:r>
            <a:endParaRPr lang="fr-FR" b="1" dirty="0">
              <a:solidFill>
                <a:srgbClr val="001848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62</a:t>
            </a:fld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pic>
        <p:nvPicPr>
          <p:cNvPr id="16" name="Picture 1">
            <a:extLst>
              <a:ext uri="{FF2B5EF4-FFF2-40B4-BE49-F238E27FC236}">
                <a16:creationId xmlns:a16="http://schemas.microsoft.com/office/drawing/2014/main" id="{4B690023-026E-86C5-61D5-CB0CAD5DAB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2474" y="4903502"/>
            <a:ext cx="3181453" cy="1817973"/>
          </a:xfrm>
          <a:prstGeom prst="rect">
            <a:avLst/>
          </a:prstGeom>
        </p:spPr>
      </p:pic>
      <p:sp>
        <p:nvSpPr>
          <p:cNvPr id="17" name="ZoneTexte 16"/>
          <p:cNvSpPr txBox="1"/>
          <p:nvPr/>
        </p:nvSpPr>
        <p:spPr>
          <a:xfrm flipH="1">
            <a:off x="6269145" y="4398209"/>
            <a:ext cx="2444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ALICE  TPC UPGRADE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18" name="Picture 10"/>
          <p:cNvPicPr>
            <a:picLocks noChangeAspect="1"/>
          </p:cNvPicPr>
          <p:nvPr/>
        </p:nvPicPr>
        <p:blipFill rotWithShape="1">
          <a:blip r:embed="rId9"/>
          <a:srcRect l="12853" r="12735" b="14437"/>
          <a:stretch/>
        </p:blipFill>
        <p:spPr>
          <a:xfrm>
            <a:off x="63011" y="4940682"/>
            <a:ext cx="2560638" cy="191731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180810" y="4531108"/>
            <a:ext cx="170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HBD for PHENIX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20" name="Picture 15"/>
          <p:cNvPicPr>
            <a:picLocks noChangeAspect="1"/>
          </p:cNvPicPr>
          <p:nvPr/>
        </p:nvPicPr>
        <p:blipFill rotWithShape="1">
          <a:blip r:embed="rId10"/>
          <a:srcRect b="17684"/>
          <a:stretch/>
        </p:blipFill>
        <p:spPr>
          <a:xfrm>
            <a:off x="9574993" y="4767541"/>
            <a:ext cx="2617007" cy="2035814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9810435" y="4486224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LHCB</a:t>
            </a:r>
            <a:endParaRPr lang="fr-FR" b="1" dirty="0">
              <a:solidFill>
                <a:srgbClr val="001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00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63658" y="1"/>
            <a:ext cx="10305776" cy="116375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6000" b="1" dirty="0" err="1" smtClean="0">
                <a:solidFill>
                  <a:srgbClr val="00153E"/>
                </a:solidFill>
              </a:rPr>
              <a:t>Micromegas</a:t>
            </a:r>
            <a:r>
              <a:rPr lang="fr-FR" sz="6000" b="1" dirty="0" smtClean="0">
                <a:solidFill>
                  <a:srgbClr val="00153E"/>
                </a:solidFill>
              </a:rPr>
              <a:t> </a:t>
            </a:r>
            <a:r>
              <a:rPr lang="fr-FR" sz="6000" b="1" dirty="0" err="1" smtClean="0">
                <a:solidFill>
                  <a:srgbClr val="00153E"/>
                </a:solidFill>
              </a:rPr>
              <a:t>Implementations</a:t>
            </a:r>
            <a:endParaRPr lang="fr-FR" sz="6000" b="1" dirty="0" smtClean="0">
              <a:solidFill>
                <a:srgbClr val="00153E"/>
              </a:solidFill>
            </a:endParaRPr>
          </a:p>
          <a:p>
            <a:endParaRPr lang="fr-FR" sz="6000" b="1" dirty="0" smtClean="0">
              <a:solidFill>
                <a:srgbClr val="FF0000"/>
              </a:solidFill>
            </a:endParaRPr>
          </a:p>
          <a:p>
            <a:endParaRPr lang="fr-FR" sz="6000" b="1" dirty="0" smtClean="0">
              <a:solidFill>
                <a:srgbClr val="00206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72550" y="1143534"/>
            <a:ext cx="1127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COMPASS</a:t>
            </a:r>
            <a:endParaRPr lang="fr-FR" b="1" dirty="0">
              <a:solidFill>
                <a:srgbClr val="001848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077554" y="1042698"/>
            <a:ext cx="666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/>
              <a:t>CAST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9648318" y="1103341"/>
            <a:ext cx="705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NTOF</a:t>
            </a:r>
            <a:endParaRPr lang="fr-FR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5709409" y="1103341"/>
            <a:ext cx="561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T2K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2753711" y="1103341"/>
            <a:ext cx="127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CLAS12</a:t>
            </a:r>
            <a:endParaRPr lang="fr-FR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9409" y="1538241"/>
            <a:ext cx="1189650" cy="179285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50" y="1512866"/>
            <a:ext cx="2414183" cy="1818229"/>
          </a:xfrm>
          <a:prstGeom prst="rect">
            <a:avLst/>
          </a:prstGeom>
        </p:spPr>
      </p:pic>
      <p:pic>
        <p:nvPicPr>
          <p:cNvPr id="17" name="Picture 4" descr="D:\Micromegas\CAST\Sunrise2013\Photos\20131115_SRC1_Lab\IMG_01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4011" y="1586300"/>
            <a:ext cx="1762736" cy="1762736"/>
          </a:xfrm>
          <a:prstGeom prst="rect">
            <a:avLst/>
          </a:prstGeom>
          <a:noFill/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1118" y="1512865"/>
            <a:ext cx="2423952" cy="1818229"/>
          </a:xfrm>
          <a:prstGeom prst="rect">
            <a:avLst/>
          </a:prstGeom>
        </p:spPr>
      </p:pic>
      <p:pic>
        <p:nvPicPr>
          <p:cNvPr id="26" name="Picture 12" descr="mum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52969" y="1571857"/>
            <a:ext cx="1836835" cy="17002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63</a:t>
            </a:fld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3743217" y="2749671"/>
            <a:ext cx="1316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ATLAS-NSW</a:t>
            </a:r>
            <a:endParaRPr lang="fr-FR" b="1" dirty="0"/>
          </a:p>
        </p:txBody>
      </p:sp>
      <p:grpSp>
        <p:nvGrpSpPr>
          <p:cNvPr id="18" name="Image"/>
          <p:cNvGrpSpPr/>
          <p:nvPr/>
        </p:nvGrpSpPr>
        <p:grpSpPr>
          <a:xfrm>
            <a:off x="3430604" y="4278945"/>
            <a:ext cx="2862331" cy="2077405"/>
            <a:chOff x="0" y="0"/>
            <a:chExt cx="8913176" cy="6221794"/>
          </a:xfrm>
        </p:grpSpPr>
        <p:pic>
          <p:nvPicPr>
            <p:cNvPr id="19" name="Image" descr="Image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7000" y="88900"/>
              <a:ext cx="8659177" cy="589159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0" name="Image" descr="Image"/>
            <p:cNvPicPr>
              <a:picLocks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8913177" cy="6221795"/>
            </a:xfrm>
            <a:prstGeom prst="rect">
              <a:avLst/>
            </a:prstGeom>
            <a:effectLst/>
          </p:spPr>
        </p:pic>
      </p:grpSp>
      <p:pic>
        <p:nvPicPr>
          <p:cNvPr id="21" name="Image 20">
            <a:extLst>
              <a:ext uri="{FF2B5EF4-FFF2-40B4-BE49-F238E27FC236}">
                <a16:creationId xmlns:a16="http://schemas.microsoft.com/office/drawing/2014/main" id="{08A5760E-0369-817C-E864-31AAD0CB7B2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329" y="4326532"/>
            <a:ext cx="2887646" cy="192509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8825535" y="3832946"/>
            <a:ext cx="32766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>
                <a:solidFill>
                  <a:srgbClr val="001848"/>
                </a:solidFill>
              </a:rPr>
              <a:t>ND280 upgrade High-Angle </a:t>
            </a:r>
            <a:r>
              <a:rPr lang="fr-FR" b="1" dirty="0" err="1">
                <a:solidFill>
                  <a:srgbClr val="001848"/>
                </a:solidFill>
              </a:rPr>
              <a:t>TPCs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14" y="4255821"/>
            <a:ext cx="3100917" cy="206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ZoneTexte 24"/>
          <p:cNvSpPr txBox="1"/>
          <p:nvPr/>
        </p:nvSpPr>
        <p:spPr>
          <a:xfrm>
            <a:off x="238944" y="3734109"/>
            <a:ext cx="123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ACTAR-TPC</a:t>
            </a:r>
            <a:endParaRPr lang="fr-FR" b="1" dirty="0">
              <a:solidFill>
                <a:srgbClr val="001848"/>
              </a:solidFill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35058" y="4179294"/>
            <a:ext cx="1686527" cy="2248703"/>
          </a:xfrm>
          <a:prstGeom prst="rect">
            <a:avLst/>
          </a:prstGeom>
        </p:spPr>
      </p:pic>
      <p:sp>
        <p:nvSpPr>
          <p:cNvPr id="28" name="ZoneTexte 27"/>
          <p:cNvSpPr txBox="1"/>
          <p:nvPr/>
        </p:nvSpPr>
        <p:spPr>
          <a:xfrm>
            <a:off x="6497925" y="373201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>
              <a:defRPr>
                <a:solidFill>
                  <a:srgbClr val="001848"/>
                </a:solidFill>
              </a:defRPr>
            </a:lvl1pPr>
          </a:lstStyle>
          <a:p>
            <a:r>
              <a:rPr lang="fr-FR" b="1" dirty="0" smtClean="0"/>
              <a:t>MINOS</a:t>
            </a:r>
            <a:endParaRPr lang="fr-FR" b="1" dirty="0"/>
          </a:p>
        </p:txBody>
      </p:sp>
      <p:sp>
        <p:nvSpPr>
          <p:cNvPr id="29" name="ZoneTexte 28"/>
          <p:cNvSpPr txBox="1"/>
          <p:nvPr/>
        </p:nvSpPr>
        <p:spPr>
          <a:xfrm>
            <a:off x="3622775" y="3785359"/>
            <a:ext cx="130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001848"/>
                </a:solidFill>
              </a:rPr>
              <a:t>ATLAS-NSW</a:t>
            </a:r>
            <a:endParaRPr lang="fr-FR" b="1" dirty="0">
              <a:solidFill>
                <a:srgbClr val="0018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07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41406"/>
            <a:ext cx="10041028" cy="87299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65" y="1720750"/>
            <a:ext cx="4065762" cy="369614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257" y="1841336"/>
            <a:ext cx="4540406" cy="342649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13042" y="1277975"/>
            <a:ext cx="109003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en-GB" sz="2000" dirty="0">
                <a:solidFill>
                  <a:srgbClr val="002164"/>
                </a:solidFill>
              </a:rPr>
              <a:t>A thin, metal-clad polymer foil chemically perforated by a high density of holes, typically 100/mm</a:t>
            </a:r>
            <a:r>
              <a:rPr lang="en-GB" sz="2000" baseline="30000" dirty="0">
                <a:solidFill>
                  <a:srgbClr val="002164"/>
                </a:solidFill>
              </a:rPr>
              <a:t>2</a:t>
            </a:r>
            <a:r>
              <a:rPr lang="en-GB" sz="2000" dirty="0">
                <a:solidFill>
                  <a:srgbClr val="002164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365760" y="5634990"/>
            <a:ext cx="10709910" cy="937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en-GB" dirty="0" smtClean="0">
                <a:solidFill>
                  <a:srgbClr val="002164"/>
                </a:solidFill>
              </a:rPr>
              <a:t>Large </a:t>
            </a:r>
            <a:r>
              <a:rPr lang="el-GR" dirty="0" smtClean="0">
                <a:solidFill>
                  <a:srgbClr val="002164"/>
                </a:solidFill>
              </a:rPr>
              <a:t>Δ</a:t>
            </a:r>
            <a:r>
              <a:rPr lang="en-GB" dirty="0" smtClean="0">
                <a:solidFill>
                  <a:srgbClr val="002164"/>
                </a:solidFill>
              </a:rPr>
              <a:t>V between the two sides of the foil</a:t>
            </a:r>
            <a:r>
              <a:rPr lang="en-GB" dirty="0">
                <a:solidFill>
                  <a:srgbClr val="002164"/>
                </a:solidFill>
                <a:sym typeface="Wingdings" panose="05000000000000000000" pitchFamily="2" charset="2"/>
              </a:rPr>
              <a:t> </a:t>
            </a:r>
            <a:r>
              <a:rPr lang="en-GB" dirty="0" smtClean="0">
                <a:solidFill>
                  <a:srgbClr val="002164"/>
                </a:solidFill>
                <a:sym typeface="Wingdings" panose="05000000000000000000" pitchFamily="2" charset="2"/>
              </a:rPr>
              <a:t>creates a high field</a:t>
            </a:r>
          </a:p>
          <a:p>
            <a:pPr marL="29718" indent="0">
              <a:buNone/>
            </a:pPr>
            <a:r>
              <a:rPr lang="en-GB" dirty="0" smtClean="0">
                <a:solidFill>
                  <a:srgbClr val="002164"/>
                </a:solidFill>
                <a:sym typeface="Wingdings" panose="05000000000000000000" pitchFamily="2" charset="2"/>
              </a:rPr>
              <a:t>Electrons released in the upper region, drift towards the holes acquiring enough energy to provoke ionisations</a:t>
            </a:r>
          </a:p>
          <a:p>
            <a:pPr marL="29718" indent="0">
              <a:buNone/>
            </a:pPr>
            <a:r>
              <a:rPr lang="en-GB" dirty="0" smtClean="0">
                <a:solidFill>
                  <a:srgbClr val="002164"/>
                </a:solidFill>
                <a:sym typeface="Wingdings" panose="05000000000000000000" pitchFamily="2" charset="2"/>
              </a:rPr>
              <a:t>Large fraction of electrons are transferred into the lower section</a:t>
            </a:r>
            <a:endParaRPr lang="en-GB" dirty="0">
              <a:solidFill>
                <a:srgbClr val="002164"/>
              </a:solidFill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7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92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 txBox="1">
            <a:spLocks/>
          </p:cNvSpPr>
          <p:nvPr/>
        </p:nvSpPr>
        <p:spPr>
          <a:xfrm>
            <a:off x="2070487" y="3800"/>
            <a:ext cx="10585940" cy="91059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smtClean="0">
                <a:solidFill>
                  <a:srgbClr val="00153E"/>
                </a:solidFill>
              </a:rPr>
              <a:t>GEM</a:t>
            </a: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99134" y="1379955"/>
            <a:ext cx="101462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718" indent="0">
              <a:buNone/>
            </a:pPr>
            <a:r>
              <a:rPr lang="en-US" sz="2400" dirty="0">
                <a:solidFill>
                  <a:srgbClr val="001848"/>
                </a:solidFill>
              </a:rPr>
              <a:t>Full decoupling of amplification stage (</a:t>
            </a:r>
            <a:r>
              <a:rPr lang="en-US" sz="2400" dirty="0" smtClean="0">
                <a:solidFill>
                  <a:srgbClr val="001848"/>
                </a:solidFill>
              </a:rPr>
              <a:t>GEM) and </a:t>
            </a:r>
            <a:r>
              <a:rPr lang="en-US" sz="2400" dirty="0">
                <a:solidFill>
                  <a:srgbClr val="001848"/>
                </a:solidFill>
              </a:rPr>
              <a:t>readout stage (PCB, anode</a:t>
            </a:r>
            <a:r>
              <a:rPr lang="en-US" sz="2400" dirty="0" smtClean="0">
                <a:solidFill>
                  <a:srgbClr val="001848"/>
                </a:solidFill>
              </a:rPr>
              <a:t>)</a:t>
            </a:r>
          </a:p>
          <a:p>
            <a:pPr marL="29718" indent="0">
              <a:buNone/>
            </a:pPr>
            <a:endParaRPr lang="en-US" sz="2400" dirty="0" smtClean="0">
              <a:solidFill>
                <a:srgbClr val="001848"/>
              </a:solidFill>
            </a:endParaRPr>
          </a:p>
          <a:p>
            <a:pPr marL="29718" indent="0">
              <a:buNone/>
            </a:pPr>
            <a:r>
              <a:rPr lang="en-US" sz="2400" dirty="0" smtClean="0">
                <a:solidFill>
                  <a:srgbClr val="001848"/>
                </a:solidFill>
              </a:rPr>
              <a:t>Amplification and readout structures can be optimized independently</a:t>
            </a:r>
            <a:endParaRPr lang="en-US" sz="2400" dirty="0">
              <a:solidFill>
                <a:srgbClr val="001848"/>
              </a:solidFill>
            </a:endParaRPr>
          </a:p>
          <a:p>
            <a:pPr marL="29718" indent="0">
              <a:buNone/>
            </a:pPr>
            <a:endParaRPr lang="en-GB" sz="2400" dirty="0">
              <a:solidFill>
                <a:srgbClr val="001848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134" y="2688559"/>
            <a:ext cx="4381308" cy="3263710"/>
          </a:xfrm>
          <a:prstGeom prst="rect">
            <a:avLst/>
          </a:prstGeom>
        </p:spPr>
      </p:pic>
      <p:pic>
        <p:nvPicPr>
          <p:cNvPr id="11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0442" y="2735601"/>
            <a:ext cx="4966036" cy="316962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99134" y="6075177"/>
            <a:ext cx="9788702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i="1" dirty="0" smtClean="0">
                <a:solidFill>
                  <a:schemeClr val="tx2"/>
                </a:solidFill>
              </a:rPr>
              <a:t>“</a:t>
            </a:r>
            <a:r>
              <a:rPr lang="en-GB" sz="1600" dirty="0" smtClean="0">
                <a:solidFill>
                  <a:srgbClr val="001848"/>
                </a:solidFill>
              </a:rPr>
              <a:t>Study </a:t>
            </a:r>
            <a:r>
              <a:rPr lang="en-GB" sz="1600" dirty="0">
                <a:solidFill>
                  <a:srgbClr val="001848"/>
                </a:solidFill>
              </a:rPr>
              <a:t>of long-term sustained operation of gaseous detectors for the high rate environment in CMS”, </a:t>
            </a:r>
            <a:r>
              <a:rPr lang="en-GB" sz="1600" dirty="0" smtClean="0">
                <a:solidFill>
                  <a:srgbClr val="001848"/>
                </a:solidFill>
              </a:rPr>
              <a:t>J. </a:t>
            </a:r>
            <a:r>
              <a:rPr lang="en-GB" sz="1600" dirty="0">
                <a:solidFill>
                  <a:srgbClr val="001848"/>
                </a:solidFill>
              </a:rPr>
              <a:t>Merlin, </a:t>
            </a:r>
            <a:endParaRPr lang="en-GB" sz="1600" dirty="0" smtClean="0">
              <a:solidFill>
                <a:srgbClr val="001848"/>
              </a:solidFill>
            </a:endParaRPr>
          </a:p>
          <a:p>
            <a:r>
              <a:rPr lang="en-GB" sz="1600" dirty="0" smtClean="0">
                <a:solidFill>
                  <a:srgbClr val="001848"/>
                </a:solidFill>
              </a:rPr>
              <a:t>CERN </a:t>
            </a:r>
            <a:r>
              <a:rPr lang="en-GB" sz="1600" dirty="0">
                <a:solidFill>
                  <a:srgbClr val="001848"/>
                </a:solidFill>
              </a:rPr>
              <a:t>PHD </a:t>
            </a:r>
            <a:r>
              <a:rPr lang="en-GB" sz="1600" dirty="0" smtClean="0">
                <a:solidFill>
                  <a:srgbClr val="001848"/>
                </a:solidFill>
              </a:rPr>
              <a:t>theses</a:t>
            </a:r>
            <a:r>
              <a:rPr lang="en-GB" sz="2000" dirty="0" smtClean="0">
                <a:solidFill>
                  <a:schemeClr val="tx2"/>
                </a:solidFill>
              </a:rPr>
              <a:t>, </a:t>
            </a:r>
            <a:r>
              <a:rPr lang="en-GB" sz="1600" dirty="0" smtClean="0">
                <a:solidFill>
                  <a:schemeClr val="tx2"/>
                </a:solidFill>
                <a:hlinkClick r:id="rId4"/>
              </a:rPr>
              <a:t>https</a:t>
            </a:r>
            <a:r>
              <a:rPr lang="en-GB" sz="1600" dirty="0">
                <a:solidFill>
                  <a:schemeClr val="tx2"/>
                </a:solidFill>
                <a:hlinkClick r:id="rId4"/>
              </a:rPr>
              <a:t>://cds.cern.ch/record/2155685/files/CERN-THESIS-2016-041.pdf</a:t>
            </a:r>
            <a:r>
              <a:rPr lang="en-GB" sz="1600" dirty="0">
                <a:solidFill>
                  <a:schemeClr val="tx2"/>
                </a:solidFill>
              </a:rPr>
              <a:t> </a:t>
            </a:r>
            <a:endParaRPr lang="fr-FR" sz="16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6A89B-06C4-49E0-856E-D0F9382176A8}" type="slidenum">
              <a:rPr lang="fr-FR" smtClean="0"/>
              <a:t>8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99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AE00B36-A6FF-AE06-3146-DE85E39EF2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43" y="2053415"/>
            <a:ext cx="2888099" cy="22013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1D5874-8D25-7404-A3BB-E8B5143A9E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039" y="2053415"/>
            <a:ext cx="2900413" cy="214921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ous-titre 2"/>
          <p:cNvSpPr txBox="1">
            <a:spLocks/>
          </p:cNvSpPr>
          <p:nvPr/>
        </p:nvSpPr>
        <p:spPr>
          <a:xfrm>
            <a:off x="2076663" y="4658"/>
            <a:ext cx="10115337" cy="9097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4800" b="1" dirty="0" err="1" smtClean="0">
                <a:solidFill>
                  <a:srgbClr val="00153E"/>
                </a:solidFill>
              </a:rPr>
              <a:t>Manufacturing</a:t>
            </a:r>
            <a:r>
              <a:rPr lang="fr-FR" sz="4800" b="1" dirty="0" smtClean="0">
                <a:solidFill>
                  <a:srgbClr val="00153E"/>
                </a:solidFill>
              </a:rPr>
              <a:t> of </a:t>
            </a:r>
            <a:r>
              <a:rPr lang="fr-FR" sz="4800" b="1" dirty="0" smtClean="0">
                <a:solidFill>
                  <a:srgbClr val="00153E"/>
                </a:solidFill>
              </a:rPr>
              <a:t>GEM: single </a:t>
            </a:r>
            <a:r>
              <a:rPr lang="fr-FR" sz="4800" b="1" dirty="0" err="1" smtClean="0">
                <a:solidFill>
                  <a:srgbClr val="00153E"/>
                </a:solidFill>
              </a:rPr>
              <a:t>mask</a:t>
            </a:r>
            <a:endParaRPr lang="fr-FR" sz="4800" b="1" dirty="0" smtClean="0">
              <a:solidFill>
                <a:srgbClr val="00153E"/>
              </a:solidFill>
            </a:endParaRPr>
          </a:p>
          <a:p>
            <a:endParaRPr lang="fr-FR" sz="4000" b="1" dirty="0" smtClean="0">
              <a:solidFill>
                <a:srgbClr val="FF0000"/>
              </a:solidFill>
            </a:endParaRPr>
          </a:p>
          <a:p>
            <a:endParaRPr lang="fr-FR" sz="4000" b="1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00"/>
            <a:ext cx="2070487" cy="910599"/>
          </a:xfrm>
          <a:prstGeom prst="rect">
            <a:avLst/>
          </a:prstGeom>
        </p:spPr>
      </p:pic>
      <p:sp>
        <p:nvSpPr>
          <p:cNvPr id="7" name="Espace réservé du contenu 3"/>
          <p:cNvSpPr txBox="1">
            <a:spLocks/>
          </p:cNvSpPr>
          <p:nvPr/>
        </p:nvSpPr>
        <p:spPr>
          <a:xfrm>
            <a:off x="977574" y="6037488"/>
            <a:ext cx="4702205" cy="4358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 err="1" smtClean="0">
                <a:solidFill>
                  <a:srgbClr val="00153E"/>
                </a:solidFill>
              </a:rPr>
              <a:t>From</a:t>
            </a:r>
            <a:r>
              <a:rPr lang="fr-FR" sz="2800" dirty="0" smtClean="0">
                <a:solidFill>
                  <a:srgbClr val="00153E"/>
                </a:solidFill>
              </a:rPr>
              <a:t> F. Sauli RD51 </a:t>
            </a:r>
            <a:r>
              <a:rPr lang="fr-FR" sz="2800" dirty="0" err="1" smtClean="0">
                <a:solidFill>
                  <a:srgbClr val="00153E"/>
                </a:solidFill>
              </a:rPr>
              <a:t>school</a:t>
            </a:r>
            <a:r>
              <a:rPr lang="fr-FR" sz="2800" dirty="0" smtClean="0">
                <a:solidFill>
                  <a:srgbClr val="00153E"/>
                </a:solidFill>
              </a:rPr>
              <a:t> 2023</a:t>
            </a:r>
            <a:endParaRPr lang="fr-FR" sz="3000" dirty="0">
              <a:solidFill>
                <a:srgbClr val="00153E"/>
              </a:solidFill>
            </a:endParaRPr>
          </a:p>
          <a:p>
            <a:pPr algn="l"/>
            <a:endParaRPr lang="en-US" sz="2800" dirty="0">
              <a:solidFill>
                <a:srgbClr val="00153E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6978317" y="1151731"/>
            <a:ext cx="5113420" cy="52167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2800" dirty="0" smtClean="0">
                <a:solidFill>
                  <a:srgbClr val="00153E"/>
                </a:solidFill>
              </a:rPr>
              <a:t>Large size detectors</a:t>
            </a:r>
            <a:endParaRPr lang="en-US" sz="3000" dirty="0">
              <a:solidFill>
                <a:srgbClr val="00153E"/>
              </a:solidFill>
            </a:endParaRPr>
          </a:p>
          <a:p>
            <a:pPr algn="l"/>
            <a:endParaRPr lang="fr-FR" sz="3000" dirty="0">
              <a:solidFill>
                <a:srgbClr val="00153E"/>
              </a:solidFill>
            </a:endParaRPr>
          </a:p>
          <a:p>
            <a:pPr algn="l"/>
            <a:endParaRPr lang="en-US" sz="2800" dirty="0">
              <a:solidFill>
                <a:srgbClr val="00153E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10" name="Espace réservé du contenu 3"/>
          <p:cNvSpPr txBox="1">
            <a:spLocks/>
          </p:cNvSpPr>
          <p:nvPr/>
        </p:nvSpPr>
        <p:spPr>
          <a:xfrm>
            <a:off x="7134331" y="2781561"/>
            <a:ext cx="4620522" cy="6929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>
                <a:solidFill>
                  <a:srgbClr val="00153E"/>
                </a:solidFill>
              </a:rPr>
              <a:t>«</a:t>
            </a:r>
            <a:r>
              <a:rPr lang="fr-FR" dirty="0" smtClean="0">
                <a:solidFill>
                  <a:srgbClr val="00153E"/>
                </a:solidFill>
              </a:rPr>
              <a:t>  MPGD </a:t>
            </a:r>
            <a:r>
              <a:rPr lang="fr-FR" dirty="0" err="1" smtClean="0">
                <a:solidFill>
                  <a:srgbClr val="00153E"/>
                </a:solidFill>
              </a:rPr>
              <a:t>manufacturing</a:t>
            </a:r>
            <a:r>
              <a:rPr lang="fr-FR" dirty="0" smtClean="0">
                <a:solidFill>
                  <a:srgbClr val="00153E"/>
                </a:solidFill>
              </a:rPr>
              <a:t> » by </a:t>
            </a:r>
            <a:r>
              <a:rPr lang="en-US" dirty="0" smtClean="0">
                <a:solidFill>
                  <a:srgbClr val="00153E"/>
                </a:solidFill>
              </a:rPr>
              <a:t>Rui de Oliveira on 3/12</a:t>
            </a:r>
            <a:endParaRPr lang="fr-FR" dirty="0">
              <a:solidFill>
                <a:srgbClr val="00153E"/>
              </a:solidFill>
            </a:endParaRPr>
          </a:p>
          <a:p>
            <a:pPr algn="l"/>
            <a:endParaRPr lang="en-US" dirty="0">
              <a:solidFill>
                <a:srgbClr val="00153E"/>
              </a:solidFill>
            </a:endParaRP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712514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ICID" val="{03602dc8-9460-41d9-a6cf-d89d4f3afed3}"/>
  <p:tag name="KSO_WM_UNIT_PLACING_PICTURE_USER_VIEWPORT" val="{&quot;height&quot;:7308,&quot;width&quot;:7649}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35933</TotalTime>
  <Words>2553</Words>
  <Application>Microsoft Office PowerPoint</Application>
  <PresentationFormat>Grand écran</PresentationFormat>
  <Paragraphs>556</Paragraphs>
  <Slides>63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63</vt:i4>
      </vt:variant>
    </vt:vector>
  </HeadingPairs>
  <TitlesOfParts>
    <vt:vector size="74" baseType="lpstr">
      <vt:lpstr>游ゴシック</vt:lpstr>
      <vt:lpstr>AAAAAC+Times-Bold</vt:lpstr>
      <vt:lpstr>AAAAAD+Times-BoldItalic</vt:lpstr>
      <vt:lpstr>Arial</vt:lpstr>
      <vt:lpstr>Calibri</vt:lpstr>
      <vt:lpstr>Calibri Light</vt:lpstr>
      <vt:lpstr>DejaVu Sans</vt:lpstr>
      <vt:lpstr>Noto Sans CJK SC</vt:lpstr>
      <vt:lpstr>Symbol</vt:lpstr>
      <vt:lpstr>Wingdings</vt:lpstr>
      <vt:lpstr>Thème Office</vt:lpstr>
      <vt:lpstr>MPGD technologies 1</vt:lpstr>
      <vt:lpstr>MPGD technologies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Introduction to MPGD  Start from wire chambers. Issues Development of PhotolitopgraphyMSGC Birth of MPGD Motivations for their development Family of technology Show the d</dc:title>
  <dc:creator>FERRER RIBAS Esther</dc:creator>
  <cp:lastModifiedBy>FERRER RIBAS Esther</cp:lastModifiedBy>
  <cp:revision>305</cp:revision>
  <dcterms:created xsi:type="dcterms:W3CDTF">2023-03-28T20:25:59Z</dcterms:created>
  <dcterms:modified xsi:type="dcterms:W3CDTF">2024-11-28T06:11:02Z</dcterms:modified>
</cp:coreProperties>
</file>