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4" r:id="rId2"/>
    <p:sldMasterId id="2147483686" r:id="rId3"/>
  </p:sldMasterIdLst>
  <p:notesMasterIdLst>
    <p:notesMasterId r:id="rId70"/>
  </p:notesMasterIdLst>
  <p:sldIdLst>
    <p:sldId id="606" r:id="rId4"/>
    <p:sldId id="958" r:id="rId5"/>
    <p:sldId id="959" r:id="rId6"/>
    <p:sldId id="741" r:id="rId7"/>
    <p:sldId id="712" r:id="rId8"/>
    <p:sldId id="713" r:id="rId9"/>
    <p:sldId id="733" r:id="rId10"/>
    <p:sldId id="647" r:id="rId11"/>
    <p:sldId id="648" r:id="rId12"/>
    <p:sldId id="650" r:id="rId13"/>
    <p:sldId id="651" r:id="rId14"/>
    <p:sldId id="652" r:id="rId15"/>
    <p:sldId id="654" r:id="rId16"/>
    <p:sldId id="655" r:id="rId17"/>
    <p:sldId id="667" r:id="rId18"/>
    <p:sldId id="679" r:id="rId19"/>
    <p:sldId id="680" r:id="rId20"/>
    <p:sldId id="681" r:id="rId21"/>
    <p:sldId id="677" r:id="rId22"/>
    <p:sldId id="715" r:id="rId23"/>
    <p:sldId id="717" r:id="rId24"/>
    <p:sldId id="716" r:id="rId25"/>
    <p:sldId id="745" r:id="rId26"/>
    <p:sldId id="693" r:id="rId27"/>
    <p:sldId id="746" r:id="rId28"/>
    <p:sldId id="723" r:id="rId29"/>
    <p:sldId id="747" r:id="rId30"/>
    <p:sldId id="649" r:id="rId31"/>
    <p:sldId id="728" r:id="rId32"/>
    <p:sldId id="748" r:id="rId33"/>
    <p:sldId id="665" r:id="rId34"/>
    <p:sldId id="672" r:id="rId35"/>
    <p:sldId id="335" r:id="rId36"/>
    <p:sldId id="668" r:id="rId37"/>
    <p:sldId id="671" r:id="rId38"/>
    <p:sldId id="597" r:id="rId39"/>
    <p:sldId id="598" r:id="rId40"/>
    <p:sldId id="685" r:id="rId41"/>
    <p:sldId id="395" r:id="rId42"/>
    <p:sldId id="686" r:id="rId43"/>
    <p:sldId id="687" r:id="rId44"/>
    <p:sldId id="535" r:id="rId45"/>
    <p:sldId id="688" r:id="rId46"/>
    <p:sldId id="961" r:id="rId47"/>
    <p:sldId id="439" r:id="rId48"/>
    <p:sldId id="436" r:id="rId49"/>
    <p:sldId id="437" r:id="rId50"/>
    <p:sldId id="729" r:id="rId51"/>
    <p:sldId id="960" r:id="rId52"/>
    <p:sldId id="779" r:id="rId53"/>
    <p:sldId id="780" r:id="rId54"/>
    <p:sldId id="706" r:id="rId55"/>
    <p:sldId id="763" r:id="rId56"/>
    <p:sldId id="764" r:id="rId57"/>
    <p:sldId id="781" r:id="rId58"/>
    <p:sldId id="953" r:id="rId59"/>
    <p:sldId id="905" r:id="rId60"/>
    <p:sldId id="850" r:id="rId61"/>
    <p:sldId id="852" r:id="rId62"/>
    <p:sldId id="856" r:id="rId63"/>
    <p:sldId id="954" r:id="rId64"/>
    <p:sldId id="834" r:id="rId65"/>
    <p:sldId id="957" r:id="rId66"/>
    <p:sldId id="906" r:id="rId67"/>
    <p:sldId id="939" r:id="rId68"/>
    <p:sldId id="962"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97"/>
    <p:restoredTop sz="96281"/>
  </p:normalViewPr>
  <p:slideViewPr>
    <p:cSldViewPr snapToGrid="0" snapToObjects="1">
      <p:cViewPr>
        <p:scale>
          <a:sx n="126" d="100"/>
          <a:sy n="126" d="100"/>
        </p:scale>
        <p:origin x="1808" y="15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tableStyles" Target="tableStyles.xml"/><Relationship Id="rId5" Type="http://schemas.openxmlformats.org/officeDocument/2006/relationships/slide" Target="slides/slide2.xml"/><Relationship Id="rId61" Type="http://schemas.openxmlformats.org/officeDocument/2006/relationships/slide" Target="slides/slide58.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9049EF-9F20-6B4F-A15E-B82830640239}" type="datetimeFigureOut">
              <a:rPr lang="en-GB" smtClean="0"/>
              <a:t>29/11/2024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24689D-A017-8043-8BD8-7A97D56369A7}" type="slidenum">
              <a:rPr lang="en-GB" smtClean="0"/>
              <a:t>‹#›</a:t>
            </a:fld>
            <a:endParaRPr lang="en-GB"/>
          </a:p>
        </p:txBody>
      </p:sp>
    </p:spTree>
    <p:extLst>
      <p:ext uri="{BB962C8B-B14F-4D97-AF65-F5344CB8AC3E}">
        <p14:creationId xmlns:p14="http://schemas.microsoft.com/office/powerpoint/2010/main" val="5133318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84138" y="742950"/>
            <a:ext cx="6604000" cy="3714750"/>
          </a:xfrm>
          <a:prstGeom prst="rect">
            <a:avLst/>
          </a:prstGeom>
          <a:noFill/>
          <a:ln>
            <a:solidFill>
              <a:srgbClr val="000000"/>
            </a:solidFill>
            <a:miter lim="800000"/>
            <a:headEnd/>
            <a:tailEnd/>
          </a:ln>
        </p:spPr>
      </p:sp>
      <p:sp>
        <p:nvSpPr>
          <p:cNvPr id="62467" name="Rectangle 3"/>
          <p:cNvSpPr>
            <a:spLocks noGrp="1" noChangeArrowheads="1"/>
          </p:cNvSpPr>
          <p:nvPr>
            <p:ph type="body" idx="1"/>
          </p:nvPr>
        </p:nvSpPr>
        <p:spPr bwMode="auto">
          <a:xfrm>
            <a:off x="903288" y="4705350"/>
            <a:ext cx="4962525" cy="4457700"/>
          </a:xfrm>
          <a:prstGeom prst="rect">
            <a:avLst/>
          </a:prstGeom>
          <a:noFill/>
          <a:ln w="12700">
            <a:miter lim="800000"/>
            <a:headEnd type="none" w="sm" len="sm"/>
            <a:tailEnd type="none" w="sm" len="sm"/>
          </a:ln>
        </p:spPr>
        <p:txBody>
          <a:bodyPr lIns="91717" tIns="45859" rIns="91717" bIns="45859"/>
          <a:lstStyle/>
          <a:p>
            <a:endParaRPr lang="en-US"/>
          </a:p>
        </p:txBody>
      </p:sp>
    </p:spTree>
    <p:extLst>
      <p:ext uri="{BB962C8B-B14F-4D97-AF65-F5344CB8AC3E}">
        <p14:creationId xmlns:p14="http://schemas.microsoft.com/office/powerpoint/2010/main" val="24152927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4920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32AF10-0531-E20A-3351-5A1D7A2E1D5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A8EEB6-FC4C-AD60-EF9F-742AC2F5A7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15BC6D8-1C37-D659-3728-C22419BD6022}"/>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3F7A3C74-B053-B706-27A5-BADC3088A3B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2129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2A60AA-C884-F0DC-CDC6-3390FA35D5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9038EB5-DA00-4C50-1FE6-F64D7999EA5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E6A15B-F49F-DBC7-F58B-2171FE72F4F3}"/>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604FB02A-B923-280C-B41A-2CD099645FC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69444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434C3-AEBD-B13E-F580-F0E63310F8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380ACE-46F0-5801-41F7-7C5FACF398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B8E483-E4DE-CD7C-9F14-5123089E471B}"/>
              </a:ext>
            </a:extLst>
          </p:cNvPr>
          <p:cNvSpPr>
            <a:spLocks noGrp="1"/>
          </p:cNvSpPr>
          <p:nvPr>
            <p:ph type="body" idx="1"/>
          </p:nvPr>
        </p:nvSpPr>
        <p:spPr/>
        <p:txBody>
          <a:bodyPr/>
          <a:lstStyle/>
          <a:p>
            <a:endParaRPr lang="en-BE" dirty="0"/>
          </a:p>
        </p:txBody>
      </p:sp>
      <p:sp>
        <p:nvSpPr>
          <p:cNvPr id="4" name="Slide Number Placeholder 3">
            <a:extLst>
              <a:ext uri="{FF2B5EF4-FFF2-40B4-BE49-F238E27FC236}">
                <a16:creationId xmlns:a16="http://schemas.microsoft.com/office/drawing/2014/main" id="{BB0803E2-EEAF-90A4-A74E-DA6A79DB2CE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931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86940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3131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BE"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66962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5" name="Rectangle 15"/>
          <p:cNvSpPr>
            <a:spLocks noGrp="1" noChangeArrowheads="1"/>
          </p:cNvSpPr>
          <p:nvPr>
            <p:ph type="sldNum" sz="quarter" idx="11"/>
          </p:nvPr>
        </p:nvSpPr>
        <p:spPr>
          <a:ln/>
        </p:spPr>
        <p:txBody>
          <a:bodyPr/>
          <a:lstStyle>
            <a:lvl1pPr>
              <a:defRPr/>
            </a:lvl1pPr>
          </a:lstStyle>
          <a:p>
            <a:pPr>
              <a:defRPr/>
            </a:pPr>
            <a:fld id="{E857223F-C94E-4DFE-BA72-6D1C06BFF808}"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4050581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5" name="Rectangle 15"/>
          <p:cNvSpPr>
            <a:spLocks noGrp="1" noChangeArrowheads="1"/>
          </p:cNvSpPr>
          <p:nvPr>
            <p:ph type="sldNum" sz="quarter" idx="11"/>
          </p:nvPr>
        </p:nvSpPr>
        <p:spPr>
          <a:ln/>
        </p:spPr>
        <p:txBody>
          <a:bodyPr/>
          <a:lstStyle>
            <a:lvl1pPr>
              <a:defRPr/>
            </a:lvl1pPr>
          </a:lstStyle>
          <a:p>
            <a:pPr>
              <a:defRPr/>
            </a:pPr>
            <a:fld id="{B01688F3-2DB2-40A6-94CF-DC4846358A1C}"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302293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5" name="Rectangle 15"/>
          <p:cNvSpPr>
            <a:spLocks noGrp="1" noChangeArrowheads="1"/>
          </p:cNvSpPr>
          <p:nvPr>
            <p:ph type="sldNum" sz="quarter" idx="11"/>
          </p:nvPr>
        </p:nvSpPr>
        <p:spPr>
          <a:ln/>
        </p:spPr>
        <p:txBody>
          <a:bodyPr/>
          <a:lstStyle>
            <a:lvl1pPr>
              <a:defRPr/>
            </a:lvl1pPr>
          </a:lstStyle>
          <a:p>
            <a:pPr>
              <a:defRPr/>
            </a:pPr>
            <a:fld id="{60891A9C-A867-46FB-83AB-C9ECFE36EBDC}"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15543707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10/14/24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Signals, Noise and Signal processing  in Particle Detectors, W. Riegler/CERN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0997143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10/14/24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Signals, Noise and Signal processing  in Particle Detectors, W. Riegler/CERN</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998990778"/>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5" name="Rectangle 15"/>
          <p:cNvSpPr>
            <a:spLocks noGrp="1" noChangeArrowheads="1"/>
          </p:cNvSpPr>
          <p:nvPr>
            <p:ph type="sldNum" sz="quarter" idx="11"/>
          </p:nvPr>
        </p:nvSpPr>
        <p:spPr>
          <a:ln/>
        </p:spPr>
        <p:txBody>
          <a:bodyPr/>
          <a:lstStyle>
            <a:lvl1pPr>
              <a:defRPr/>
            </a:lvl1pPr>
          </a:lstStyle>
          <a:p>
            <a:pPr>
              <a:defRPr/>
            </a:pPr>
            <a:fld id="{E857223F-C94E-4DFE-BA72-6D1C06BFF808}"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4137487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p:txBody>
          <a:bodyPr/>
          <a:lstStyle>
            <a:lvl1pPr>
              <a:defRPr/>
            </a:lvl1pPr>
          </a:lstStyle>
          <a:p>
            <a:pPr>
              <a:defRPr/>
            </a:pPr>
            <a:r>
              <a:rPr lang="en-US">
                <a:solidFill>
                  <a:srgbClr val="000000"/>
                </a:solidFill>
              </a:rPr>
              <a:t>10/14/24</a:t>
            </a:r>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a:latin typeface="+mj-lt"/>
              </a:defRPr>
            </a:lvl1pPr>
          </a:lstStyle>
          <a:p>
            <a:pPr>
              <a:defRPr/>
            </a:pPr>
            <a:fld id="{AB4AE3A6-72E1-4052-B2AD-299F6F6A5451}"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24283857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5" name="Rectangle 15"/>
          <p:cNvSpPr>
            <a:spLocks noGrp="1" noChangeArrowheads="1"/>
          </p:cNvSpPr>
          <p:nvPr>
            <p:ph type="sldNum" sz="quarter" idx="11"/>
          </p:nvPr>
        </p:nvSpPr>
        <p:spPr>
          <a:ln/>
        </p:spPr>
        <p:txBody>
          <a:bodyPr/>
          <a:lstStyle>
            <a:lvl1pPr>
              <a:defRPr/>
            </a:lvl1pPr>
          </a:lstStyle>
          <a:p>
            <a:pPr>
              <a:defRPr/>
            </a:pPr>
            <a:fld id="{1D1AC671-ECCC-4E53-A84E-DCB5FD7F5A31}"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7876833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6" name="Rectangle 15"/>
          <p:cNvSpPr>
            <a:spLocks noGrp="1" noChangeArrowheads="1"/>
          </p:cNvSpPr>
          <p:nvPr>
            <p:ph type="sldNum" sz="quarter" idx="11"/>
          </p:nvPr>
        </p:nvSpPr>
        <p:spPr>
          <a:ln/>
        </p:spPr>
        <p:txBody>
          <a:bodyPr/>
          <a:lstStyle>
            <a:lvl1pPr>
              <a:defRPr/>
            </a:lvl1pPr>
          </a:lstStyle>
          <a:p>
            <a:pPr>
              <a:defRPr/>
            </a:pPr>
            <a:fld id="{F2EB983B-B825-45E4-92D4-06C220976238}"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25267518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8" name="Rectangle 15"/>
          <p:cNvSpPr>
            <a:spLocks noGrp="1" noChangeArrowheads="1"/>
          </p:cNvSpPr>
          <p:nvPr>
            <p:ph type="sldNum" sz="quarter" idx="11"/>
          </p:nvPr>
        </p:nvSpPr>
        <p:spPr>
          <a:ln/>
        </p:spPr>
        <p:txBody>
          <a:bodyPr/>
          <a:lstStyle>
            <a:lvl1pPr>
              <a:defRPr/>
            </a:lvl1pPr>
          </a:lstStyle>
          <a:p>
            <a:pPr>
              <a:defRPr/>
            </a:pPr>
            <a:fld id="{AD50D15F-9292-4FAF-969F-CE3258BF9305}" type="slidenum">
              <a:rPr lang="en-US">
                <a:solidFill>
                  <a:srgbClr val="000000"/>
                </a:solidFill>
              </a:rPr>
              <a:pPr>
                <a:defRPr/>
              </a:pPr>
              <a:t>‹#›</a:t>
            </a:fld>
            <a:endParaRPr lang="en-US">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38997440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4" name="Rectangle 15"/>
          <p:cNvSpPr>
            <a:spLocks noGrp="1" noChangeArrowheads="1"/>
          </p:cNvSpPr>
          <p:nvPr>
            <p:ph type="sldNum" sz="quarter" idx="11"/>
          </p:nvPr>
        </p:nvSpPr>
        <p:spPr>
          <a:ln/>
        </p:spPr>
        <p:txBody>
          <a:bodyPr/>
          <a:lstStyle>
            <a:lvl1pPr>
              <a:defRPr/>
            </a:lvl1pPr>
          </a:lstStyle>
          <a:p>
            <a:pPr>
              <a:defRPr/>
            </a:pPr>
            <a:fld id="{FABBC7D2-1598-46B5-99AC-7F0CABACEFCD}" type="slidenum">
              <a:rPr lang="en-US">
                <a:solidFill>
                  <a:srgbClr val="000000"/>
                </a:solidFill>
              </a:rPr>
              <a:pPr>
                <a:defRPr/>
              </a:pPr>
              <a:t>‹#›</a:t>
            </a:fld>
            <a:endParaRPr lang="en-US">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3654442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p:txBody>
          <a:bodyPr/>
          <a:lstStyle>
            <a:lvl1pPr>
              <a:defRPr/>
            </a:lvl1pPr>
          </a:lstStyle>
          <a:p>
            <a:pPr>
              <a:defRPr/>
            </a:pPr>
            <a:r>
              <a:rPr lang="en-US">
                <a:solidFill>
                  <a:srgbClr val="000000"/>
                </a:solidFill>
              </a:rPr>
              <a:t>10/14/24</a:t>
            </a:r>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a:latin typeface="+mj-lt"/>
              </a:defRPr>
            </a:lvl1pPr>
          </a:lstStyle>
          <a:p>
            <a:pPr>
              <a:defRPr/>
            </a:pPr>
            <a:fld id="{AB4AE3A6-72E1-4052-B2AD-299F6F6A5451}"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26895622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xfrm>
            <a:off x="0" y="6569764"/>
            <a:ext cx="1625600" cy="288235"/>
          </a:xfrm>
          <a:ln/>
        </p:spPr>
        <p:txBody>
          <a:bodyPr/>
          <a:lstStyle>
            <a:lvl1pPr>
              <a:defRPr sz="1000">
                <a:solidFill>
                  <a:schemeClr val="accent3">
                    <a:lumMod val="50000"/>
                  </a:schemeClr>
                </a:solidFill>
                <a:latin typeface="+mj-lt"/>
              </a:defRPr>
            </a:lvl1pPr>
          </a:lstStyle>
          <a:p>
            <a:pPr>
              <a:defRPr/>
            </a:pPr>
            <a:r>
              <a:rPr lang="en-US"/>
              <a:t>10/14/24</a:t>
            </a:r>
            <a:endParaRPr lang="en-US" dirty="0"/>
          </a:p>
        </p:txBody>
      </p:sp>
      <p:sp>
        <p:nvSpPr>
          <p:cNvPr id="3" name="Rectangle 15"/>
          <p:cNvSpPr>
            <a:spLocks noGrp="1" noChangeArrowheads="1"/>
          </p:cNvSpPr>
          <p:nvPr>
            <p:ph type="sldNum" sz="quarter" idx="11"/>
          </p:nvPr>
        </p:nvSpPr>
        <p:spPr>
          <a:xfrm>
            <a:off x="11463382" y="6557554"/>
            <a:ext cx="711200" cy="300446"/>
          </a:xfrm>
          <a:ln/>
        </p:spPr>
        <p:txBody>
          <a:bodyPr/>
          <a:lstStyle>
            <a:lvl1pPr>
              <a:defRPr>
                <a:solidFill>
                  <a:schemeClr val="accent3">
                    <a:lumMod val="50000"/>
                  </a:schemeClr>
                </a:solidFill>
                <a:latin typeface="+mj-lt"/>
              </a:defRPr>
            </a:lvl1pPr>
          </a:lstStyle>
          <a:p>
            <a:pPr>
              <a:defRPr/>
            </a:pPr>
            <a:fld id="{7139EE62-D25E-4D29-9274-D0BC29529B49}" type="slidenum">
              <a:rPr lang="en-US" smtClean="0"/>
              <a:pPr>
                <a:defRPr/>
              </a:pPr>
              <a:t>‹#›</a:t>
            </a:fld>
            <a:endParaRPr lang="en-US" dirty="0"/>
          </a:p>
        </p:txBody>
      </p:sp>
      <p:sp>
        <p:nvSpPr>
          <p:cNvPr id="4" name="Rectangle 3"/>
          <p:cNvSpPr>
            <a:spLocks noGrp="1" noChangeArrowheads="1"/>
          </p:cNvSpPr>
          <p:nvPr>
            <p:ph type="ftr" sz="quarter" idx="12"/>
          </p:nvPr>
        </p:nvSpPr>
        <p:spPr>
          <a:xfrm>
            <a:off x="4934857" y="6566262"/>
            <a:ext cx="2032000" cy="291737"/>
          </a:xfrm>
          <a:ln/>
        </p:spPr>
        <p:txBody>
          <a:bodyPr/>
          <a:lstStyle>
            <a:lvl1pPr>
              <a:defRPr>
                <a:solidFill>
                  <a:schemeClr val="accent3">
                    <a:lumMod val="50000"/>
                  </a:schemeClr>
                </a:solidFill>
              </a:defRPr>
            </a:lvl1pPr>
          </a:lstStyle>
          <a:p>
            <a:pPr>
              <a:defRPr/>
            </a:pPr>
            <a:r>
              <a:rPr lang="en-US"/>
              <a:t>Signals, Noise and Signal processing  in Particle Detectors, W. Riegler/CERN</a:t>
            </a:r>
            <a:endParaRPr lang="en-US" dirty="0"/>
          </a:p>
        </p:txBody>
      </p:sp>
    </p:spTree>
    <p:extLst>
      <p:ext uri="{BB962C8B-B14F-4D97-AF65-F5344CB8AC3E}">
        <p14:creationId xmlns:p14="http://schemas.microsoft.com/office/powerpoint/2010/main" val="27195722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6" name="Rectangle 15"/>
          <p:cNvSpPr>
            <a:spLocks noGrp="1" noChangeArrowheads="1"/>
          </p:cNvSpPr>
          <p:nvPr>
            <p:ph type="sldNum" sz="quarter" idx="11"/>
          </p:nvPr>
        </p:nvSpPr>
        <p:spPr>
          <a:ln/>
        </p:spPr>
        <p:txBody>
          <a:bodyPr/>
          <a:lstStyle>
            <a:lvl1pPr>
              <a:defRPr/>
            </a:lvl1pPr>
          </a:lstStyle>
          <a:p>
            <a:pPr>
              <a:defRPr/>
            </a:pPr>
            <a:fld id="{9BB9C3AF-607F-4143-A1A6-E1B13CE6EBF6}"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42005963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6" name="Rectangle 15"/>
          <p:cNvSpPr>
            <a:spLocks noGrp="1" noChangeArrowheads="1"/>
          </p:cNvSpPr>
          <p:nvPr>
            <p:ph type="sldNum" sz="quarter" idx="11"/>
          </p:nvPr>
        </p:nvSpPr>
        <p:spPr>
          <a:ln/>
        </p:spPr>
        <p:txBody>
          <a:bodyPr/>
          <a:lstStyle>
            <a:lvl1pPr>
              <a:defRPr/>
            </a:lvl1pPr>
          </a:lstStyle>
          <a:p>
            <a:pPr>
              <a:defRPr/>
            </a:pPr>
            <a:fld id="{17C35B30-C783-461C-9997-EBCCAD90200A}"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3960029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5" name="Rectangle 15"/>
          <p:cNvSpPr>
            <a:spLocks noGrp="1" noChangeArrowheads="1"/>
          </p:cNvSpPr>
          <p:nvPr>
            <p:ph type="sldNum" sz="quarter" idx="11"/>
          </p:nvPr>
        </p:nvSpPr>
        <p:spPr>
          <a:ln/>
        </p:spPr>
        <p:txBody>
          <a:bodyPr/>
          <a:lstStyle>
            <a:lvl1pPr>
              <a:defRPr/>
            </a:lvl1pPr>
          </a:lstStyle>
          <a:p>
            <a:pPr>
              <a:defRPr/>
            </a:pPr>
            <a:fld id="{B01688F3-2DB2-40A6-94CF-DC4846358A1C}"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88502336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5" name="Rectangle 15"/>
          <p:cNvSpPr>
            <a:spLocks noGrp="1" noChangeArrowheads="1"/>
          </p:cNvSpPr>
          <p:nvPr>
            <p:ph type="sldNum" sz="quarter" idx="11"/>
          </p:nvPr>
        </p:nvSpPr>
        <p:spPr>
          <a:ln/>
        </p:spPr>
        <p:txBody>
          <a:bodyPr/>
          <a:lstStyle>
            <a:lvl1pPr>
              <a:defRPr/>
            </a:lvl1pPr>
          </a:lstStyle>
          <a:p>
            <a:pPr>
              <a:defRPr/>
            </a:pPr>
            <a:fld id="{60891A9C-A867-46FB-83AB-C9ECFE36EBDC}"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38669955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12/2/19</a:t>
            </a:r>
          </a:p>
        </p:txBody>
      </p:sp>
      <p:sp>
        <p:nvSpPr>
          <p:cNvPr id="5" name="Rectangle 15"/>
          <p:cNvSpPr>
            <a:spLocks noGrp="1" noChangeArrowheads="1"/>
          </p:cNvSpPr>
          <p:nvPr>
            <p:ph type="sldNum" sz="quarter" idx="11"/>
          </p:nvPr>
        </p:nvSpPr>
        <p:spPr>
          <a:ln/>
        </p:spPr>
        <p:txBody>
          <a:bodyPr/>
          <a:lstStyle>
            <a:lvl1pPr>
              <a:defRPr/>
            </a:lvl1pPr>
          </a:lstStyle>
          <a:p>
            <a:pPr>
              <a:defRPr/>
            </a:pPr>
            <a:fld id="{E857223F-C94E-4DFE-BA72-6D1C06BFF808}"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in Particle Detectors, W. Riegler/CERN</a:t>
            </a:r>
          </a:p>
        </p:txBody>
      </p:sp>
    </p:spTree>
    <p:extLst>
      <p:ext uri="{BB962C8B-B14F-4D97-AF65-F5344CB8AC3E}">
        <p14:creationId xmlns:p14="http://schemas.microsoft.com/office/powerpoint/2010/main" val="22514068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p:txBody>
          <a:bodyPr/>
          <a:lstStyle>
            <a:lvl1pPr>
              <a:defRPr/>
            </a:lvl1pPr>
          </a:lstStyle>
          <a:p>
            <a:pPr>
              <a:defRPr/>
            </a:pPr>
            <a:r>
              <a:rPr lang="en-US">
                <a:solidFill>
                  <a:srgbClr val="000000"/>
                </a:solidFill>
              </a:rPr>
              <a:t>12/2/19</a:t>
            </a:r>
          </a:p>
        </p:txBody>
      </p:sp>
      <p:sp>
        <p:nvSpPr>
          <p:cNvPr id="5" name="Rectangle 15"/>
          <p:cNvSpPr>
            <a:spLocks noGrp="1" noChangeArrowheads="1"/>
          </p:cNvSpPr>
          <p:nvPr>
            <p:ph type="sldNum" sz="quarter" idx="11"/>
          </p:nvPr>
        </p:nvSpPr>
        <p:spPr>
          <a:xfrm>
            <a:off x="11480800" y="6477000"/>
            <a:ext cx="711200" cy="457200"/>
          </a:xfrm>
        </p:spPr>
        <p:txBody>
          <a:bodyPr/>
          <a:lstStyle>
            <a:lvl1pPr>
              <a:defRPr sz="1200">
                <a:latin typeface="+mj-lt"/>
              </a:defRPr>
            </a:lvl1pPr>
          </a:lstStyle>
          <a:p>
            <a:pPr>
              <a:defRPr/>
            </a:pPr>
            <a:fld id="{AB4AE3A6-72E1-4052-B2AD-299F6F6A5451}"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xfrm>
            <a:off x="-101600" y="6477000"/>
            <a:ext cx="2032000" cy="457200"/>
          </a:xfrm>
        </p:spPr>
        <p:txBody>
          <a:bodyPr/>
          <a:lstStyle>
            <a:lvl1pPr>
              <a:defRPr/>
            </a:lvl1pPr>
          </a:lstStyle>
          <a:p>
            <a:pPr>
              <a:defRPr/>
            </a:pPr>
            <a:r>
              <a:rPr lang="en-US">
                <a:solidFill>
                  <a:srgbClr val="000000"/>
                </a:solidFill>
              </a:rPr>
              <a:t>Signals in Particle Detectors, W. Riegler/CERN</a:t>
            </a:r>
          </a:p>
        </p:txBody>
      </p:sp>
    </p:spTree>
    <p:extLst>
      <p:ext uri="{BB962C8B-B14F-4D97-AF65-F5344CB8AC3E}">
        <p14:creationId xmlns:p14="http://schemas.microsoft.com/office/powerpoint/2010/main" val="144942637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12/2/19</a:t>
            </a:r>
          </a:p>
        </p:txBody>
      </p:sp>
      <p:sp>
        <p:nvSpPr>
          <p:cNvPr id="5" name="Rectangle 15"/>
          <p:cNvSpPr>
            <a:spLocks noGrp="1" noChangeArrowheads="1"/>
          </p:cNvSpPr>
          <p:nvPr>
            <p:ph type="sldNum" sz="quarter" idx="11"/>
          </p:nvPr>
        </p:nvSpPr>
        <p:spPr>
          <a:ln/>
        </p:spPr>
        <p:txBody>
          <a:bodyPr/>
          <a:lstStyle>
            <a:lvl1pPr>
              <a:defRPr/>
            </a:lvl1pPr>
          </a:lstStyle>
          <a:p>
            <a:pPr>
              <a:defRPr/>
            </a:pPr>
            <a:fld id="{1D1AC671-ECCC-4E53-A84E-DCB5FD7F5A31}"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in Particle Detectors, W. Riegler/CERN</a:t>
            </a:r>
          </a:p>
        </p:txBody>
      </p:sp>
    </p:spTree>
    <p:extLst>
      <p:ext uri="{BB962C8B-B14F-4D97-AF65-F5344CB8AC3E}">
        <p14:creationId xmlns:p14="http://schemas.microsoft.com/office/powerpoint/2010/main" val="364846438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12/2/19</a:t>
            </a:r>
          </a:p>
        </p:txBody>
      </p:sp>
      <p:sp>
        <p:nvSpPr>
          <p:cNvPr id="6" name="Rectangle 15"/>
          <p:cNvSpPr>
            <a:spLocks noGrp="1" noChangeArrowheads="1"/>
          </p:cNvSpPr>
          <p:nvPr>
            <p:ph type="sldNum" sz="quarter" idx="11"/>
          </p:nvPr>
        </p:nvSpPr>
        <p:spPr>
          <a:ln/>
        </p:spPr>
        <p:txBody>
          <a:bodyPr/>
          <a:lstStyle>
            <a:lvl1pPr>
              <a:defRPr/>
            </a:lvl1pPr>
          </a:lstStyle>
          <a:p>
            <a:pPr>
              <a:defRPr/>
            </a:pPr>
            <a:fld id="{F2EB983B-B825-45E4-92D4-06C220976238}"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in Particle Detectors, W. Riegler/CERN</a:t>
            </a:r>
          </a:p>
        </p:txBody>
      </p:sp>
    </p:spTree>
    <p:extLst>
      <p:ext uri="{BB962C8B-B14F-4D97-AF65-F5344CB8AC3E}">
        <p14:creationId xmlns:p14="http://schemas.microsoft.com/office/powerpoint/2010/main" val="1940155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12/2/19</a:t>
            </a:r>
          </a:p>
        </p:txBody>
      </p:sp>
      <p:sp>
        <p:nvSpPr>
          <p:cNvPr id="8" name="Rectangle 15"/>
          <p:cNvSpPr>
            <a:spLocks noGrp="1" noChangeArrowheads="1"/>
          </p:cNvSpPr>
          <p:nvPr>
            <p:ph type="sldNum" sz="quarter" idx="11"/>
          </p:nvPr>
        </p:nvSpPr>
        <p:spPr>
          <a:ln/>
        </p:spPr>
        <p:txBody>
          <a:bodyPr/>
          <a:lstStyle>
            <a:lvl1pPr>
              <a:defRPr/>
            </a:lvl1pPr>
          </a:lstStyle>
          <a:p>
            <a:pPr>
              <a:defRPr/>
            </a:pPr>
            <a:fld id="{AD50D15F-9292-4FAF-969F-CE3258BF9305}" type="slidenum">
              <a:rPr lang="en-US">
                <a:solidFill>
                  <a:srgbClr val="000000"/>
                </a:solidFill>
              </a:rPr>
              <a:pPr>
                <a:defRPr/>
              </a:pPr>
              <a:t>‹#›</a:t>
            </a:fld>
            <a:endParaRPr lang="en-US">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in Particle Detectors, W. Riegler/CERN</a:t>
            </a:r>
          </a:p>
        </p:txBody>
      </p:sp>
    </p:spTree>
    <p:extLst>
      <p:ext uri="{BB962C8B-B14F-4D97-AF65-F5344CB8AC3E}">
        <p14:creationId xmlns:p14="http://schemas.microsoft.com/office/powerpoint/2010/main" val="15763765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5"/>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5" name="Rectangle 15"/>
          <p:cNvSpPr>
            <a:spLocks noGrp="1" noChangeArrowheads="1"/>
          </p:cNvSpPr>
          <p:nvPr>
            <p:ph type="sldNum" sz="quarter" idx="11"/>
          </p:nvPr>
        </p:nvSpPr>
        <p:spPr>
          <a:ln/>
        </p:spPr>
        <p:txBody>
          <a:bodyPr/>
          <a:lstStyle>
            <a:lvl1pPr>
              <a:defRPr/>
            </a:lvl1pPr>
          </a:lstStyle>
          <a:p>
            <a:pPr>
              <a:defRPr/>
            </a:pPr>
            <a:fld id="{1D1AC671-ECCC-4E53-A84E-DCB5FD7F5A31}"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2648937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12/2/19</a:t>
            </a:r>
          </a:p>
        </p:txBody>
      </p:sp>
      <p:sp>
        <p:nvSpPr>
          <p:cNvPr id="4" name="Rectangle 15"/>
          <p:cNvSpPr>
            <a:spLocks noGrp="1" noChangeArrowheads="1"/>
          </p:cNvSpPr>
          <p:nvPr>
            <p:ph type="sldNum" sz="quarter" idx="11"/>
          </p:nvPr>
        </p:nvSpPr>
        <p:spPr>
          <a:ln/>
        </p:spPr>
        <p:txBody>
          <a:bodyPr/>
          <a:lstStyle>
            <a:lvl1pPr>
              <a:defRPr/>
            </a:lvl1pPr>
          </a:lstStyle>
          <a:p>
            <a:pPr>
              <a:defRPr/>
            </a:pPr>
            <a:fld id="{FABBC7D2-1598-46B5-99AC-7F0CABACEFCD}" type="slidenum">
              <a:rPr lang="en-US">
                <a:solidFill>
                  <a:srgbClr val="000000"/>
                </a:solidFill>
              </a:rPr>
              <a:pPr>
                <a:defRPr/>
              </a:pPr>
              <a:t>‹#›</a:t>
            </a:fld>
            <a:endParaRPr lang="en-US">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in Particle Detectors, W. Riegler/CERN</a:t>
            </a:r>
          </a:p>
        </p:txBody>
      </p:sp>
    </p:spTree>
    <p:extLst>
      <p:ext uri="{BB962C8B-B14F-4D97-AF65-F5344CB8AC3E}">
        <p14:creationId xmlns:p14="http://schemas.microsoft.com/office/powerpoint/2010/main" val="28628938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xfrm>
            <a:off x="0" y="6569764"/>
            <a:ext cx="1625600" cy="288235"/>
          </a:xfrm>
          <a:ln/>
        </p:spPr>
        <p:txBody>
          <a:bodyPr/>
          <a:lstStyle>
            <a:lvl1pPr>
              <a:defRPr sz="1000">
                <a:solidFill>
                  <a:schemeClr val="accent3">
                    <a:lumMod val="50000"/>
                  </a:schemeClr>
                </a:solidFill>
                <a:latin typeface="+mj-lt"/>
              </a:defRPr>
            </a:lvl1pPr>
          </a:lstStyle>
          <a:p>
            <a:pPr>
              <a:defRPr/>
            </a:pPr>
            <a:r>
              <a:rPr lang="en-US"/>
              <a:t>12/2/19</a:t>
            </a:r>
            <a:endParaRPr lang="en-US" dirty="0"/>
          </a:p>
        </p:txBody>
      </p:sp>
      <p:sp>
        <p:nvSpPr>
          <p:cNvPr id="3" name="Rectangle 15"/>
          <p:cNvSpPr>
            <a:spLocks noGrp="1" noChangeArrowheads="1"/>
          </p:cNvSpPr>
          <p:nvPr>
            <p:ph type="sldNum" sz="quarter" idx="11"/>
          </p:nvPr>
        </p:nvSpPr>
        <p:spPr>
          <a:xfrm>
            <a:off x="11463382" y="6557554"/>
            <a:ext cx="711200" cy="300446"/>
          </a:xfrm>
          <a:ln/>
        </p:spPr>
        <p:txBody>
          <a:bodyPr/>
          <a:lstStyle>
            <a:lvl1pPr>
              <a:defRPr>
                <a:solidFill>
                  <a:schemeClr val="accent3">
                    <a:lumMod val="50000"/>
                  </a:schemeClr>
                </a:solidFill>
                <a:latin typeface="+mj-lt"/>
              </a:defRPr>
            </a:lvl1pPr>
          </a:lstStyle>
          <a:p>
            <a:pPr>
              <a:defRPr/>
            </a:pPr>
            <a:fld id="{7139EE62-D25E-4D29-9274-D0BC29529B49}" type="slidenum">
              <a:rPr lang="en-US" smtClean="0"/>
              <a:pPr>
                <a:defRPr/>
              </a:pPr>
              <a:t>‹#›</a:t>
            </a:fld>
            <a:endParaRPr lang="en-US" dirty="0"/>
          </a:p>
        </p:txBody>
      </p:sp>
      <p:sp>
        <p:nvSpPr>
          <p:cNvPr id="4" name="Rectangle 3"/>
          <p:cNvSpPr>
            <a:spLocks noGrp="1" noChangeArrowheads="1"/>
          </p:cNvSpPr>
          <p:nvPr>
            <p:ph type="ftr" sz="quarter" idx="12"/>
          </p:nvPr>
        </p:nvSpPr>
        <p:spPr>
          <a:xfrm>
            <a:off x="4934857" y="6566262"/>
            <a:ext cx="2032000" cy="291737"/>
          </a:xfrm>
          <a:ln/>
        </p:spPr>
        <p:txBody>
          <a:bodyPr/>
          <a:lstStyle>
            <a:lvl1pPr>
              <a:defRPr>
                <a:solidFill>
                  <a:schemeClr val="accent3">
                    <a:lumMod val="50000"/>
                  </a:schemeClr>
                </a:solidFill>
              </a:defRPr>
            </a:lvl1pPr>
          </a:lstStyle>
          <a:p>
            <a:pPr>
              <a:defRPr/>
            </a:pPr>
            <a:r>
              <a:rPr lang="en-US" dirty="0"/>
              <a:t>Signals in Particle Detectors, W. </a:t>
            </a:r>
            <a:r>
              <a:rPr lang="en-US" dirty="0" err="1"/>
              <a:t>Riegler</a:t>
            </a:r>
            <a:r>
              <a:rPr lang="en-US" dirty="0"/>
              <a:t>/CERN</a:t>
            </a:r>
          </a:p>
        </p:txBody>
      </p:sp>
    </p:spTree>
    <p:extLst>
      <p:ext uri="{BB962C8B-B14F-4D97-AF65-F5344CB8AC3E}">
        <p14:creationId xmlns:p14="http://schemas.microsoft.com/office/powerpoint/2010/main" val="7109909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12/2/19</a:t>
            </a:r>
          </a:p>
        </p:txBody>
      </p:sp>
      <p:sp>
        <p:nvSpPr>
          <p:cNvPr id="6" name="Rectangle 15"/>
          <p:cNvSpPr>
            <a:spLocks noGrp="1" noChangeArrowheads="1"/>
          </p:cNvSpPr>
          <p:nvPr>
            <p:ph type="sldNum" sz="quarter" idx="11"/>
          </p:nvPr>
        </p:nvSpPr>
        <p:spPr>
          <a:ln/>
        </p:spPr>
        <p:txBody>
          <a:bodyPr/>
          <a:lstStyle>
            <a:lvl1pPr>
              <a:defRPr/>
            </a:lvl1pPr>
          </a:lstStyle>
          <a:p>
            <a:pPr>
              <a:defRPr/>
            </a:pPr>
            <a:fld id="{9BB9C3AF-607F-4143-A1A6-E1B13CE6EBF6}"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in Particle Detectors, W. Riegler/CERN</a:t>
            </a:r>
          </a:p>
        </p:txBody>
      </p:sp>
    </p:spTree>
    <p:extLst>
      <p:ext uri="{BB962C8B-B14F-4D97-AF65-F5344CB8AC3E}">
        <p14:creationId xmlns:p14="http://schemas.microsoft.com/office/powerpoint/2010/main" val="7314158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12/2/19</a:t>
            </a:r>
          </a:p>
        </p:txBody>
      </p:sp>
      <p:sp>
        <p:nvSpPr>
          <p:cNvPr id="6" name="Rectangle 15"/>
          <p:cNvSpPr>
            <a:spLocks noGrp="1" noChangeArrowheads="1"/>
          </p:cNvSpPr>
          <p:nvPr>
            <p:ph type="sldNum" sz="quarter" idx="11"/>
          </p:nvPr>
        </p:nvSpPr>
        <p:spPr>
          <a:ln/>
        </p:spPr>
        <p:txBody>
          <a:bodyPr/>
          <a:lstStyle>
            <a:lvl1pPr>
              <a:defRPr/>
            </a:lvl1pPr>
          </a:lstStyle>
          <a:p>
            <a:pPr>
              <a:defRPr/>
            </a:pPr>
            <a:fld id="{17C35B30-C783-461C-9997-EBCCAD90200A}"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in Particle Detectors, W. Riegler/CERN</a:t>
            </a:r>
          </a:p>
        </p:txBody>
      </p:sp>
    </p:spTree>
    <p:extLst>
      <p:ext uri="{BB962C8B-B14F-4D97-AF65-F5344CB8AC3E}">
        <p14:creationId xmlns:p14="http://schemas.microsoft.com/office/powerpoint/2010/main" val="27865122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12/2/19</a:t>
            </a:r>
          </a:p>
        </p:txBody>
      </p:sp>
      <p:sp>
        <p:nvSpPr>
          <p:cNvPr id="5" name="Rectangle 15"/>
          <p:cNvSpPr>
            <a:spLocks noGrp="1" noChangeArrowheads="1"/>
          </p:cNvSpPr>
          <p:nvPr>
            <p:ph type="sldNum" sz="quarter" idx="11"/>
          </p:nvPr>
        </p:nvSpPr>
        <p:spPr>
          <a:ln/>
        </p:spPr>
        <p:txBody>
          <a:bodyPr/>
          <a:lstStyle>
            <a:lvl1pPr>
              <a:defRPr/>
            </a:lvl1pPr>
          </a:lstStyle>
          <a:p>
            <a:pPr>
              <a:defRPr/>
            </a:pPr>
            <a:fld id="{B01688F3-2DB2-40A6-94CF-DC4846358A1C}"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in Particle Detectors, W. Riegler/CERN</a:t>
            </a:r>
          </a:p>
        </p:txBody>
      </p:sp>
    </p:spTree>
    <p:extLst>
      <p:ext uri="{BB962C8B-B14F-4D97-AF65-F5344CB8AC3E}">
        <p14:creationId xmlns:p14="http://schemas.microsoft.com/office/powerpoint/2010/main" val="1129518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381000"/>
            <a:ext cx="2590800" cy="5715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1" y="381000"/>
            <a:ext cx="7569200" cy="5715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12/2/19</a:t>
            </a:r>
          </a:p>
        </p:txBody>
      </p:sp>
      <p:sp>
        <p:nvSpPr>
          <p:cNvPr id="5" name="Rectangle 15"/>
          <p:cNvSpPr>
            <a:spLocks noGrp="1" noChangeArrowheads="1"/>
          </p:cNvSpPr>
          <p:nvPr>
            <p:ph type="sldNum" sz="quarter" idx="11"/>
          </p:nvPr>
        </p:nvSpPr>
        <p:spPr>
          <a:ln/>
        </p:spPr>
        <p:txBody>
          <a:bodyPr/>
          <a:lstStyle>
            <a:lvl1pPr>
              <a:defRPr/>
            </a:lvl1pPr>
          </a:lstStyle>
          <a:p>
            <a:pPr>
              <a:defRPr/>
            </a:pPr>
            <a:fld id="{60891A9C-A867-46FB-83AB-C9ECFE36EBDC}" type="slidenum">
              <a:rPr lang="en-US">
                <a:solidFill>
                  <a:srgbClr val="000000"/>
                </a:solidFill>
              </a:rPr>
              <a:pPr>
                <a:defRPr/>
              </a:pPr>
              <a:t>‹#›</a:t>
            </a:fld>
            <a:endParaRPr lang="en-US">
              <a:solidFill>
                <a:srgbClr val="000000"/>
              </a:solidFill>
            </a:endParaRPr>
          </a:p>
        </p:txBody>
      </p:sp>
      <p:sp>
        <p:nvSpPr>
          <p:cNvPr id="6"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in Particle Detectors, W. Riegler/CERN</a:t>
            </a:r>
          </a:p>
        </p:txBody>
      </p:sp>
    </p:spTree>
    <p:extLst>
      <p:ext uri="{BB962C8B-B14F-4D97-AF65-F5344CB8AC3E}">
        <p14:creationId xmlns:p14="http://schemas.microsoft.com/office/powerpoint/2010/main" val="3531730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6" name="Rectangle 15"/>
          <p:cNvSpPr>
            <a:spLocks noGrp="1" noChangeArrowheads="1"/>
          </p:cNvSpPr>
          <p:nvPr>
            <p:ph type="sldNum" sz="quarter" idx="11"/>
          </p:nvPr>
        </p:nvSpPr>
        <p:spPr>
          <a:ln/>
        </p:spPr>
        <p:txBody>
          <a:bodyPr/>
          <a:lstStyle>
            <a:lvl1pPr>
              <a:defRPr/>
            </a:lvl1pPr>
          </a:lstStyle>
          <a:p>
            <a:pPr>
              <a:defRPr/>
            </a:pPr>
            <a:fld id="{F2EB983B-B825-45E4-92D4-06C220976238}"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3300648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8" name="Rectangle 15"/>
          <p:cNvSpPr>
            <a:spLocks noGrp="1" noChangeArrowheads="1"/>
          </p:cNvSpPr>
          <p:nvPr>
            <p:ph type="sldNum" sz="quarter" idx="11"/>
          </p:nvPr>
        </p:nvSpPr>
        <p:spPr>
          <a:ln/>
        </p:spPr>
        <p:txBody>
          <a:bodyPr/>
          <a:lstStyle>
            <a:lvl1pPr>
              <a:defRPr/>
            </a:lvl1pPr>
          </a:lstStyle>
          <a:p>
            <a:pPr>
              <a:defRPr/>
            </a:pPr>
            <a:fld id="{AD50D15F-9292-4FAF-969F-CE3258BF9305}" type="slidenum">
              <a:rPr lang="en-US">
                <a:solidFill>
                  <a:srgbClr val="000000"/>
                </a:solidFill>
              </a:rPr>
              <a:pPr>
                <a:defRPr/>
              </a:pPr>
              <a:t>‹#›</a:t>
            </a:fld>
            <a:endParaRPr lang="en-US">
              <a:solidFill>
                <a:srgbClr val="000000"/>
              </a:solidFill>
            </a:endParaRPr>
          </a:p>
        </p:txBody>
      </p:sp>
      <p:sp>
        <p:nvSpPr>
          <p:cNvPr id="9"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1542521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4" name="Rectangle 15"/>
          <p:cNvSpPr>
            <a:spLocks noGrp="1" noChangeArrowheads="1"/>
          </p:cNvSpPr>
          <p:nvPr>
            <p:ph type="sldNum" sz="quarter" idx="11"/>
          </p:nvPr>
        </p:nvSpPr>
        <p:spPr>
          <a:ln/>
        </p:spPr>
        <p:txBody>
          <a:bodyPr/>
          <a:lstStyle>
            <a:lvl1pPr>
              <a:defRPr/>
            </a:lvl1pPr>
          </a:lstStyle>
          <a:p>
            <a:pPr>
              <a:defRPr/>
            </a:pPr>
            <a:fld id="{FABBC7D2-1598-46B5-99AC-7F0CABACEFCD}" type="slidenum">
              <a:rPr lang="en-US">
                <a:solidFill>
                  <a:srgbClr val="000000"/>
                </a:solidFill>
              </a:rPr>
              <a:pPr>
                <a:defRPr/>
              </a:pPr>
              <a:t>‹#›</a:t>
            </a:fld>
            <a:endParaRPr lang="en-US">
              <a:solidFill>
                <a:srgbClr val="000000"/>
              </a:solidFill>
            </a:endParaRPr>
          </a:p>
        </p:txBody>
      </p:sp>
      <p:sp>
        <p:nvSpPr>
          <p:cNvPr id="5"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40058449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xfrm>
            <a:off x="0" y="6569764"/>
            <a:ext cx="1625600" cy="288235"/>
          </a:xfrm>
          <a:ln/>
        </p:spPr>
        <p:txBody>
          <a:bodyPr/>
          <a:lstStyle>
            <a:lvl1pPr>
              <a:defRPr sz="1000">
                <a:solidFill>
                  <a:schemeClr val="accent3">
                    <a:lumMod val="50000"/>
                  </a:schemeClr>
                </a:solidFill>
                <a:latin typeface="+mj-lt"/>
              </a:defRPr>
            </a:lvl1pPr>
          </a:lstStyle>
          <a:p>
            <a:pPr>
              <a:defRPr/>
            </a:pPr>
            <a:r>
              <a:rPr lang="en-US"/>
              <a:t>10/14/24</a:t>
            </a:r>
            <a:endParaRPr lang="en-US" dirty="0"/>
          </a:p>
        </p:txBody>
      </p:sp>
      <p:sp>
        <p:nvSpPr>
          <p:cNvPr id="3" name="Rectangle 15"/>
          <p:cNvSpPr>
            <a:spLocks noGrp="1" noChangeArrowheads="1"/>
          </p:cNvSpPr>
          <p:nvPr>
            <p:ph type="sldNum" sz="quarter" idx="11"/>
          </p:nvPr>
        </p:nvSpPr>
        <p:spPr>
          <a:xfrm>
            <a:off x="11463382" y="6557554"/>
            <a:ext cx="711200" cy="300446"/>
          </a:xfrm>
          <a:ln/>
        </p:spPr>
        <p:txBody>
          <a:bodyPr/>
          <a:lstStyle>
            <a:lvl1pPr>
              <a:defRPr>
                <a:solidFill>
                  <a:schemeClr val="accent3">
                    <a:lumMod val="50000"/>
                  </a:schemeClr>
                </a:solidFill>
                <a:latin typeface="+mj-lt"/>
              </a:defRPr>
            </a:lvl1pPr>
          </a:lstStyle>
          <a:p>
            <a:pPr>
              <a:defRPr/>
            </a:pPr>
            <a:fld id="{7139EE62-D25E-4D29-9274-D0BC29529B49}" type="slidenum">
              <a:rPr lang="en-US" smtClean="0"/>
              <a:pPr>
                <a:defRPr/>
              </a:pPr>
              <a:t>‹#›</a:t>
            </a:fld>
            <a:endParaRPr lang="en-US" dirty="0"/>
          </a:p>
        </p:txBody>
      </p:sp>
      <p:sp>
        <p:nvSpPr>
          <p:cNvPr id="4" name="Rectangle 3"/>
          <p:cNvSpPr>
            <a:spLocks noGrp="1" noChangeArrowheads="1"/>
          </p:cNvSpPr>
          <p:nvPr>
            <p:ph type="ftr" sz="quarter" idx="12"/>
          </p:nvPr>
        </p:nvSpPr>
        <p:spPr>
          <a:xfrm>
            <a:off x="4934857" y="6566262"/>
            <a:ext cx="2032000" cy="291737"/>
          </a:xfrm>
          <a:ln/>
        </p:spPr>
        <p:txBody>
          <a:bodyPr/>
          <a:lstStyle>
            <a:lvl1pPr>
              <a:defRPr>
                <a:solidFill>
                  <a:schemeClr val="accent3">
                    <a:lumMod val="50000"/>
                  </a:schemeClr>
                </a:solidFill>
              </a:defRPr>
            </a:lvl1pPr>
          </a:lstStyle>
          <a:p>
            <a:pPr>
              <a:defRPr/>
            </a:pPr>
            <a:r>
              <a:rPr lang="en-US"/>
              <a:t>Signals, Noise and Signal processing  in Particle Detectors, W. Riegler/CERN</a:t>
            </a:r>
            <a:endParaRPr lang="en-US" dirty="0"/>
          </a:p>
        </p:txBody>
      </p:sp>
    </p:spTree>
    <p:extLst>
      <p:ext uri="{BB962C8B-B14F-4D97-AF65-F5344CB8AC3E}">
        <p14:creationId xmlns:p14="http://schemas.microsoft.com/office/powerpoint/2010/main" val="1041736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4" y="273052"/>
            <a:ext cx="6815668"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6" name="Rectangle 15"/>
          <p:cNvSpPr>
            <a:spLocks noGrp="1" noChangeArrowheads="1"/>
          </p:cNvSpPr>
          <p:nvPr>
            <p:ph type="sldNum" sz="quarter" idx="11"/>
          </p:nvPr>
        </p:nvSpPr>
        <p:spPr>
          <a:ln/>
        </p:spPr>
        <p:txBody>
          <a:bodyPr/>
          <a:lstStyle>
            <a:lvl1pPr>
              <a:defRPr/>
            </a:lvl1pPr>
          </a:lstStyle>
          <a:p>
            <a:pPr>
              <a:defRPr/>
            </a:pPr>
            <a:fld id="{9BB9C3AF-607F-4143-A1A6-E1B13CE6EBF6}"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2971375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r>
              <a:rPr lang="en-US">
                <a:solidFill>
                  <a:srgbClr val="000000"/>
                </a:solidFill>
              </a:rPr>
              <a:t>10/14/24</a:t>
            </a:r>
          </a:p>
        </p:txBody>
      </p:sp>
      <p:sp>
        <p:nvSpPr>
          <p:cNvPr id="6" name="Rectangle 15"/>
          <p:cNvSpPr>
            <a:spLocks noGrp="1" noChangeArrowheads="1"/>
          </p:cNvSpPr>
          <p:nvPr>
            <p:ph type="sldNum" sz="quarter" idx="11"/>
          </p:nvPr>
        </p:nvSpPr>
        <p:spPr>
          <a:ln/>
        </p:spPr>
        <p:txBody>
          <a:bodyPr/>
          <a:lstStyle>
            <a:lvl1pPr>
              <a:defRPr/>
            </a:lvl1pPr>
          </a:lstStyle>
          <a:p>
            <a:pPr>
              <a:defRPr/>
            </a:pPr>
            <a:fld id="{17C35B30-C783-461C-9997-EBCCAD90200A}" type="slidenum">
              <a:rPr lang="en-US">
                <a:solidFill>
                  <a:srgbClr val="000000"/>
                </a:solidFill>
              </a:rPr>
              <a:pPr>
                <a:defRPr/>
              </a:pPr>
              <a:t>‹#›</a:t>
            </a:fld>
            <a:endParaRPr lang="en-US">
              <a:solidFill>
                <a:srgbClr val="000000"/>
              </a:solidFill>
            </a:endParaRPr>
          </a:p>
        </p:txBody>
      </p:sp>
      <p:sp>
        <p:nvSpPr>
          <p:cNvPr id="7" name="Rectangle 3"/>
          <p:cNvSpPr>
            <a:spLocks noGrp="1" noChangeArrowheads="1"/>
          </p:cNvSpPr>
          <p:nvPr>
            <p:ph type="ftr" sz="quarter" idx="12"/>
          </p:nvPr>
        </p:nvSpPr>
        <p:spPr>
          <a:ln/>
        </p:spPr>
        <p:txBody>
          <a:bodyPr/>
          <a:lstStyle>
            <a:lvl1pPr>
              <a:defRPr/>
            </a:lvl1pPr>
          </a:lstStyle>
          <a:p>
            <a:pPr>
              <a:defRPr/>
            </a:pPr>
            <a:r>
              <a:rPr lang="en-US">
                <a:solidFill>
                  <a:srgbClr val="000000"/>
                </a:solidFill>
              </a:rPr>
              <a:t>Signals, Noise and Signal processing  in Particle Detectors, W. Riegler/CERN</a:t>
            </a:r>
          </a:p>
        </p:txBody>
      </p:sp>
    </p:spTree>
    <p:extLst>
      <p:ext uri="{BB962C8B-B14F-4D97-AF65-F5344CB8AC3E}">
        <p14:creationId xmlns:p14="http://schemas.microsoft.com/office/powerpoint/2010/main" val="3800456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a:defRPr/>
            </a:pPr>
            <a:r>
              <a:rPr lang="en-US">
                <a:solidFill>
                  <a:srgbClr val="000000"/>
                </a:solidFill>
              </a:rPr>
              <a:t>10/14/24</a:t>
            </a:r>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a:defRPr/>
            </a:pPr>
            <a:fld id="{76D2897A-2A7A-4378-864C-CFB4657A69B9}" type="slidenum">
              <a:rPr lang="en-US">
                <a:solidFill>
                  <a:srgbClr val="000000"/>
                </a:solidFill>
              </a:rPr>
              <a:pPr>
                <a:defRPr/>
              </a:pPr>
              <a:t>‹#›</a:t>
            </a:fld>
            <a:endParaRPr lang="en-US">
              <a:solidFill>
                <a:srgbClr val="000000"/>
              </a:solidFill>
            </a:endParaRPr>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a:defRPr/>
            </a:pPr>
            <a:r>
              <a:rPr lang="en-US">
                <a:solidFill>
                  <a:srgbClr val="000000"/>
                </a:solidFill>
              </a:rPr>
              <a:t>Signals, Noise and Signal processing  in Particle Detectors, 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a:lnSpc>
                <a:spcPct val="90000"/>
              </a:lnSpc>
              <a:spcBef>
                <a:spcPct val="30000"/>
              </a:spcBef>
              <a:buClr>
                <a:srgbClr val="008000"/>
              </a:buClr>
              <a:buSzPct val="70000"/>
              <a:buFont typeface="Wingdings" pitchFamily="2" charset="2"/>
              <a:buNone/>
              <a:defRPr/>
            </a:pPr>
            <a:endParaRPr lang="en-US" sz="1500" b="1">
              <a:solidFill>
                <a:srgbClr val="000000"/>
              </a:solidFill>
              <a:latin typeface="Arial" pitchFamily="34" charset="0"/>
            </a:endParaRPr>
          </a:p>
        </p:txBody>
      </p:sp>
    </p:spTree>
    <p:extLst>
      <p:ext uri="{BB962C8B-B14F-4D97-AF65-F5344CB8AC3E}">
        <p14:creationId xmlns:p14="http://schemas.microsoft.com/office/powerpoint/2010/main" val="37013207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a:defRPr/>
            </a:pPr>
            <a:r>
              <a:rPr lang="en-US">
                <a:solidFill>
                  <a:srgbClr val="000000"/>
                </a:solidFill>
              </a:rPr>
              <a:t>10/14/24</a:t>
            </a:r>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a:defRPr/>
            </a:pPr>
            <a:fld id="{76D2897A-2A7A-4378-864C-CFB4657A69B9}" type="slidenum">
              <a:rPr lang="en-US">
                <a:solidFill>
                  <a:srgbClr val="000000"/>
                </a:solidFill>
              </a:rPr>
              <a:pPr>
                <a:defRPr/>
              </a:pPr>
              <a:t>‹#›</a:t>
            </a:fld>
            <a:endParaRPr lang="en-US">
              <a:solidFill>
                <a:srgbClr val="000000"/>
              </a:solidFill>
            </a:endParaRPr>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a:defRPr/>
            </a:pPr>
            <a:r>
              <a:rPr lang="en-US">
                <a:solidFill>
                  <a:srgbClr val="000000"/>
                </a:solidFill>
              </a:rPr>
              <a:t>Signals, Noise and Signal processing  in Particle Detectors, 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a:lnSpc>
                <a:spcPct val="90000"/>
              </a:lnSpc>
              <a:spcBef>
                <a:spcPct val="30000"/>
              </a:spcBef>
              <a:buClr>
                <a:srgbClr val="008000"/>
              </a:buClr>
              <a:buSzPct val="70000"/>
              <a:buFont typeface="Wingdings" pitchFamily="2" charset="2"/>
              <a:buNone/>
              <a:defRPr/>
            </a:pPr>
            <a:endParaRPr lang="en-US" sz="1500" b="1">
              <a:solidFill>
                <a:srgbClr val="000000"/>
              </a:solidFill>
              <a:latin typeface="Arial" pitchFamily="34" charset="0"/>
            </a:endParaRPr>
          </a:p>
        </p:txBody>
      </p:sp>
    </p:spTree>
    <p:extLst>
      <p:ext uri="{BB962C8B-B14F-4D97-AF65-F5344CB8AC3E}">
        <p14:creationId xmlns:p14="http://schemas.microsoft.com/office/powerpoint/2010/main" val="1756361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10566400" y="0"/>
            <a:ext cx="162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nSpc>
                <a:spcPct val="100000"/>
              </a:lnSpc>
              <a:spcBef>
                <a:spcPct val="0"/>
              </a:spcBef>
              <a:buClrTx/>
              <a:buSzTx/>
              <a:buFontTx/>
              <a:buNone/>
              <a:defRPr sz="1400" b="0">
                <a:latin typeface="Times New Roman" pitchFamily="18" charset="0"/>
              </a:defRPr>
            </a:lvl1pPr>
          </a:lstStyle>
          <a:p>
            <a:pPr>
              <a:defRPr/>
            </a:pPr>
            <a:r>
              <a:rPr lang="en-US">
                <a:solidFill>
                  <a:srgbClr val="000000"/>
                </a:solidFill>
              </a:rPr>
              <a:t>12/2/19</a:t>
            </a:r>
          </a:p>
        </p:txBody>
      </p:sp>
      <p:sp>
        <p:nvSpPr>
          <p:cNvPr id="1029" name="Rectangle 5"/>
          <p:cNvSpPr>
            <a:spLocks noGrp="1" noChangeArrowheads="1"/>
          </p:cNvSpPr>
          <p:nvPr>
            <p:ph type="title"/>
          </p:nvPr>
        </p:nvSpPr>
        <p:spPr bwMode="auto">
          <a:xfrm>
            <a:off x="1727200" y="381000"/>
            <a:ext cx="80264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dirty="0"/>
              <a:t>Slide Title</a:t>
            </a:r>
          </a:p>
        </p:txBody>
      </p:sp>
      <p:sp>
        <p:nvSpPr>
          <p:cNvPr id="1030" name="Rectangle 6"/>
          <p:cNvSpPr>
            <a:spLocks noGrp="1" noChangeArrowheads="1"/>
          </p:cNvSpPr>
          <p:nvPr>
            <p:ph type="body" idx="1"/>
          </p:nvPr>
        </p:nvSpPr>
        <p:spPr bwMode="auto">
          <a:xfrm>
            <a:off x="914400" y="1981200"/>
            <a:ext cx="10363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1039" name="Rectangle 15"/>
          <p:cNvSpPr>
            <a:spLocks noGrp="1" noChangeArrowheads="1"/>
          </p:cNvSpPr>
          <p:nvPr>
            <p:ph type="sldNum" sz="quarter" idx="4"/>
          </p:nvPr>
        </p:nvSpPr>
        <p:spPr bwMode="auto">
          <a:xfrm>
            <a:off x="11379200" y="6477000"/>
            <a:ext cx="711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lnSpc>
                <a:spcPct val="100000"/>
              </a:lnSpc>
              <a:spcBef>
                <a:spcPct val="0"/>
              </a:spcBef>
              <a:buClrTx/>
              <a:buSzTx/>
              <a:buFontTx/>
              <a:buNone/>
              <a:defRPr sz="1000" b="0">
                <a:latin typeface="Times New Roman" pitchFamily="18" charset="0"/>
              </a:defRPr>
            </a:lvl1pPr>
          </a:lstStyle>
          <a:p>
            <a:pPr>
              <a:defRPr/>
            </a:pPr>
            <a:fld id="{76D2897A-2A7A-4378-864C-CFB4657A69B9}" type="slidenum">
              <a:rPr lang="en-US">
                <a:solidFill>
                  <a:srgbClr val="000000"/>
                </a:solidFill>
              </a:rPr>
              <a:pPr>
                <a:defRPr/>
              </a:pPr>
              <a:t>‹#›</a:t>
            </a:fld>
            <a:endParaRPr lang="en-US">
              <a:solidFill>
                <a:srgbClr val="000000"/>
              </a:solidFill>
            </a:endParaRPr>
          </a:p>
        </p:txBody>
      </p:sp>
      <p:sp>
        <p:nvSpPr>
          <p:cNvPr id="1027" name="Rectangle 3"/>
          <p:cNvSpPr>
            <a:spLocks noGrp="1" noChangeArrowheads="1"/>
          </p:cNvSpPr>
          <p:nvPr>
            <p:ph type="ftr" sz="quarter" idx="3"/>
          </p:nvPr>
        </p:nvSpPr>
        <p:spPr bwMode="auto">
          <a:xfrm>
            <a:off x="-203200" y="6477000"/>
            <a:ext cx="2032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lnSpc>
                <a:spcPct val="100000"/>
              </a:lnSpc>
              <a:spcBef>
                <a:spcPct val="0"/>
              </a:spcBef>
              <a:buClrTx/>
              <a:buSzTx/>
              <a:buFontTx/>
              <a:buNone/>
              <a:defRPr sz="1000" b="0">
                <a:latin typeface="+mj-lt"/>
              </a:defRPr>
            </a:lvl1pPr>
          </a:lstStyle>
          <a:p>
            <a:pPr>
              <a:defRPr/>
            </a:pPr>
            <a:r>
              <a:rPr lang="en-US">
                <a:solidFill>
                  <a:srgbClr val="000000"/>
                </a:solidFill>
              </a:rPr>
              <a:t>Signals in Particle Detectors, W. Riegler/CERN</a:t>
            </a:r>
          </a:p>
        </p:txBody>
      </p:sp>
      <p:sp>
        <p:nvSpPr>
          <p:cNvPr id="1044" name="Line 20"/>
          <p:cNvSpPr>
            <a:spLocks noChangeShapeType="1"/>
          </p:cNvSpPr>
          <p:nvPr/>
        </p:nvSpPr>
        <p:spPr bwMode="auto">
          <a:xfrm>
            <a:off x="0" y="1295400"/>
            <a:ext cx="0" cy="0"/>
          </a:xfrm>
          <a:prstGeom prst="line">
            <a:avLst/>
          </a:prstGeom>
          <a:noFill/>
          <a:ln w="9525">
            <a:noFill/>
            <a:round/>
            <a:headEnd/>
            <a:tailEnd/>
          </a:ln>
          <a:effectLst/>
        </p:spPr>
        <p:txBody>
          <a:bodyPr wrap="none" lIns="92075" tIns="46038" rIns="92075" bIns="46038" anchor="ctr"/>
          <a:lstStyle/>
          <a:p>
            <a:pPr>
              <a:lnSpc>
                <a:spcPct val="90000"/>
              </a:lnSpc>
              <a:spcBef>
                <a:spcPct val="30000"/>
              </a:spcBef>
              <a:buClr>
                <a:srgbClr val="008000"/>
              </a:buClr>
              <a:buSzPct val="70000"/>
              <a:buFont typeface="Wingdings" pitchFamily="2" charset="2"/>
              <a:buNone/>
              <a:defRPr/>
            </a:pPr>
            <a:endParaRPr lang="en-US" sz="1500" b="1">
              <a:solidFill>
                <a:srgbClr val="000000"/>
              </a:solidFill>
              <a:latin typeface="Arial" pitchFamily="34" charset="0"/>
            </a:endParaRPr>
          </a:p>
        </p:txBody>
      </p:sp>
    </p:spTree>
    <p:extLst>
      <p:ext uri="{BB962C8B-B14F-4D97-AF65-F5344CB8AC3E}">
        <p14:creationId xmlns:p14="http://schemas.microsoft.com/office/powerpoint/2010/main" val="330385436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p:titleStyle>
    <p:bodyStyle>
      <a:lvl1pPr marL="384175" indent="-384175" algn="l" rtl="0" eaLnBrk="0" fontAlgn="base" hangingPunct="0">
        <a:lnSpc>
          <a:spcPct val="90000"/>
        </a:lnSpc>
        <a:spcBef>
          <a:spcPct val="30000"/>
        </a:spcBef>
        <a:spcAft>
          <a:spcPct val="0"/>
        </a:spcAft>
        <a:buClr>
          <a:srgbClr val="008000"/>
        </a:buClr>
        <a:buSzPct val="70000"/>
        <a:buFont typeface="Wingdings" pitchFamily="2" charset="2"/>
        <a:buChar char="u"/>
        <a:defRPr sz="2000" b="1">
          <a:solidFill>
            <a:srgbClr val="0000FF"/>
          </a:solidFill>
          <a:effectLst>
            <a:outerShdw blurRad="38100" dist="38100" dir="2700000" algn="tl">
              <a:srgbClr val="C0C0C0"/>
            </a:outerShdw>
          </a:effectLst>
          <a:latin typeface="+mn-lt"/>
          <a:ea typeface="+mn-ea"/>
          <a:cs typeface="+mn-cs"/>
        </a:defRPr>
      </a:lvl1pPr>
      <a:lvl2pPr marL="855663" indent="-280988" algn="l" rtl="0" eaLnBrk="0" fontAlgn="base" hangingPunct="0">
        <a:lnSpc>
          <a:spcPct val="90000"/>
        </a:lnSpc>
        <a:spcBef>
          <a:spcPct val="30000"/>
        </a:spcBef>
        <a:spcAft>
          <a:spcPct val="0"/>
        </a:spcAft>
        <a:buClr>
          <a:srgbClr val="008000"/>
        </a:buClr>
        <a:buSzPct val="70000"/>
        <a:buFont typeface="Wingdings" pitchFamily="2" charset="2"/>
        <a:buChar char="n"/>
        <a:defRPr sz="1700" b="1">
          <a:solidFill>
            <a:schemeClr val="tx1"/>
          </a:solidFill>
          <a:latin typeface="+mn-lt"/>
        </a:defRPr>
      </a:lvl2pPr>
      <a:lvl3pPr marL="1330325" indent="-192088"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712913" indent="-192088" algn="l" rtl="0" eaLnBrk="0" fontAlgn="base" hangingPunct="0">
        <a:lnSpc>
          <a:spcPct val="90000"/>
        </a:lnSpc>
        <a:spcBef>
          <a:spcPct val="30000"/>
        </a:spcBef>
        <a:spcAft>
          <a:spcPct val="0"/>
        </a:spcAft>
        <a:buClr>
          <a:schemeClr val="tx2"/>
        </a:buClr>
        <a:buSzPct val="70000"/>
        <a:buFont typeface="Wingdings" pitchFamily="2" charset="2"/>
        <a:buChar char="u"/>
        <a:defRPr sz="1400" b="1">
          <a:solidFill>
            <a:srgbClr val="0000FF"/>
          </a:solidFill>
          <a:latin typeface="+mn-lt"/>
        </a:defRPr>
      </a:lvl4pPr>
      <a:lvl5pPr marL="2097088" indent="-192088" algn="l" rtl="0" eaLnBrk="0" fontAlgn="base" hangingPunct="0">
        <a:lnSpc>
          <a:spcPct val="90000"/>
        </a:lnSpc>
        <a:spcBef>
          <a:spcPct val="30000"/>
        </a:spcBef>
        <a:spcAft>
          <a:spcPct val="0"/>
        </a:spcAft>
        <a:buChar char="»"/>
        <a:defRPr sz="1400" b="1">
          <a:solidFill>
            <a:srgbClr val="0000FF"/>
          </a:solidFill>
          <a:latin typeface="+mn-lt"/>
        </a:defRPr>
      </a:lvl5pPr>
      <a:lvl6pPr marL="2554288" indent="-192088" algn="l" rtl="0" eaLnBrk="0" fontAlgn="base" hangingPunct="0">
        <a:lnSpc>
          <a:spcPct val="90000"/>
        </a:lnSpc>
        <a:spcBef>
          <a:spcPct val="30000"/>
        </a:spcBef>
        <a:spcAft>
          <a:spcPct val="0"/>
        </a:spcAft>
        <a:defRPr sz="1400" b="1">
          <a:solidFill>
            <a:srgbClr val="0000FF"/>
          </a:solidFill>
          <a:latin typeface="+mn-lt"/>
        </a:defRPr>
      </a:lvl6pPr>
      <a:lvl7pPr marL="3011488" indent="-192088" algn="l" rtl="0" eaLnBrk="0" fontAlgn="base" hangingPunct="0">
        <a:lnSpc>
          <a:spcPct val="90000"/>
        </a:lnSpc>
        <a:spcBef>
          <a:spcPct val="30000"/>
        </a:spcBef>
        <a:spcAft>
          <a:spcPct val="0"/>
        </a:spcAft>
        <a:defRPr sz="1400" b="1">
          <a:solidFill>
            <a:srgbClr val="0000FF"/>
          </a:solidFill>
          <a:latin typeface="+mn-lt"/>
        </a:defRPr>
      </a:lvl7pPr>
      <a:lvl8pPr marL="3468688" indent="-192088" algn="l" rtl="0" eaLnBrk="0" fontAlgn="base" hangingPunct="0">
        <a:lnSpc>
          <a:spcPct val="90000"/>
        </a:lnSpc>
        <a:spcBef>
          <a:spcPct val="30000"/>
        </a:spcBef>
        <a:spcAft>
          <a:spcPct val="0"/>
        </a:spcAft>
        <a:defRPr sz="1400" b="1">
          <a:solidFill>
            <a:srgbClr val="0000FF"/>
          </a:solidFill>
          <a:latin typeface="+mn-lt"/>
        </a:defRPr>
      </a:lvl8pPr>
      <a:lvl9pPr marL="3925888" indent="-192088"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werner.riegler@cern.ch" TargetMode="External"/><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wmf"/><Relationship Id="rId1" Type="http://schemas.openxmlformats.org/officeDocument/2006/relationships/slideLayout" Target="../slideLayouts/slideLayout7.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9.png"/><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tiff"/><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5" Type="http://schemas.openxmlformats.org/officeDocument/2006/relationships/image" Target="../media/image59.png"/><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png"/><Relationship Id="rId2" Type="http://schemas.openxmlformats.org/officeDocument/2006/relationships/image" Target="../media/image64.png"/><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png"/><Relationship Id="rId4" Type="http://schemas.openxmlformats.org/officeDocument/2006/relationships/image" Target="../media/image66.png"/><Relationship Id="rId9" Type="http://schemas.openxmlformats.org/officeDocument/2006/relationships/image" Target="../media/image71.png"/></Relationships>
</file>

<file path=ppt/slides/_rels/slide28.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67.png"/><Relationship Id="rId7" Type="http://schemas.openxmlformats.org/officeDocument/2006/relationships/image" Target="../media/image75.png"/><Relationship Id="rId2" Type="http://schemas.openxmlformats.org/officeDocument/2006/relationships/image" Target="../media/image66.png"/><Relationship Id="rId1" Type="http://schemas.openxmlformats.org/officeDocument/2006/relationships/slideLayout" Target="../slideLayouts/slideLayout7.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2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 Id="rId4" Type="http://schemas.openxmlformats.org/officeDocument/2006/relationships/image" Target="../media/image79.png"/></Relationships>
</file>

<file path=ppt/slides/_rels/slide3.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 Id="rId5" Type="http://schemas.openxmlformats.org/officeDocument/2006/relationships/image" Target="../media/image83.png"/><Relationship Id="rId4" Type="http://schemas.openxmlformats.org/officeDocument/2006/relationships/image" Target="../media/image82.png"/></Relationships>
</file>

<file path=ppt/slides/_rels/slide3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7.xml"/><Relationship Id="rId5" Type="http://schemas.openxmlformats.org/officeDocument/2006/relationships/image" Target="../media/image87.png"/><Relationship Id="rId4" Type="http://schemas.openxmlformats.org/officeDocument/2006/relationships/image" Target="../media/image8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jpeg"/><Relationship Id="rId7" Type="http://schemas.openxmlformats.org/officeDocument/2006/relationships/image" Target="../media/image93.png"/><Relationship Id="rId2" Type="http://schemas.openxmlformats.org/officeDocument/2006/relationships/image" Target="../media/image88.png"/><Relationship Id="rId1" Type="http://schemas.openxmlformats.org/officeDocument/2006/relationships/slideLayout" Target="../slideLayouts/slideLayout7.xml"/><Relationship Id="rId6" Type="http://schemas.openxmlformats.org/officeDocument/2006/relationships/image" Target="../media/image92.png"/><Relationship Id="rId5" Type="http://schemas.openxmlformats.org/officeDocument/2006/relationships/image" Target="../media/image91.png"/><Relationship Id="rId10" Type="http://schemas.openxmlformats.org/officeDocument/2006/relationships/image" Target="../media/image96.png"/><Relationship Id="rId4" Type="http://schemas.openxmlformats.org/officeDocument/2006/relationships/image" Target="../media/image90.wmf"/><Relationship Id="rId9" Type="http://schemas.openxmlformats.org/officeDocument/2006/relationships/image" Target="../media/image95.png"/></Relationships>
</file>

<file path=ppt/slides/_rels/slide34.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image" Target="../media/image97.png"/><Relationship Id="rId1" Type="http://schemas.openxmlformats.org/officeDocument/2006/relationships/slideLayout" Target="../slideLayouts/slideLayout7.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05.emf"/><Relationship Id="rId2" Type="http://schemas.openxmlformats.org/officeDocument/2006/relationships/image" Target="../media/image104.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07.tiff"/><Relationship Id="rId7" Type="http://schemas.openxmlformats.org/officeDocument/2006/relationships/image" Target="../media/image111.png"/><Relationship Id="rId2" Type="http://schemas.openxmlformats.org/officeDocument/2006/relationships/image" Target="../media/image106.tiff"/><Relationship Id="rId1" Type="http://schemas.openxmlformats.org/officeDocument/2006/relationships/slideLayout" Target="../slideLayouts/slideLayout7.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tif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13.tiff"/><Relationship Id="rId2" Type="http://schemas.openxmlformats.org/officeDocument/2006/relationships/image" Target="../media/image112.tiff"/><Relationship Id="rId1" Type="http://schemas.openxmlformats.org/officeDocument/2006/relationships/slideLayout" Target="../slideLayouts/slideLayout7.xml"/><Relationship Id="rId5" Type="http://schemas.openxmlformats.org/officeDocument/2006/relationships/image" Target="../media/image115.tiff"/><Relationship Id="rId4" Type="http://schemas.openxmlformats.org/officeDocument/2006/relationships/image" Target="../media/image114.tif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2" Type="http://schemas.openxmlformats.org/officeDocument/2006/relationships/image" Target="../media/image112.tif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8" Type="http://schemas.openxmlformats.org/officeDocument/2006/relationships/image" Target="../media/image121.png"/><Relationship Id="rId3" Type="http://schemas.openxmlformats.org/officeDocument/2006/relationships/image" Target="../media/image117.png"/><Relationship Id="rId7" Type="http://schemas.openxmlformats.org/officeDocument/2006/relationships/image" Target="../media/image120.png"/><Relationship Id="rId2" Type="http://schemas.openxmlformats.org/officeDocument/2006/relationships/image" Target="../media/image116.png"/><Relationship Id="rId1" Type="http://schemas.openxmlformats.org/officeDocument/2006/relationships/slideLayout" Target="../slideLayouts/slideLayout7.xml"/><Relationship Id="rId6" Type="http://schemas.openxmlformats.org/officeDocument/2006/relationships/image" Target="../media/image119.png"/><Relationship Id="rId11" Type="http://schemas.openxmlformats.org/officeDocument/2006/relationships/image" Target="../media/image124.png"/><Relationship Id="rId5" Type="http://schemas.openxmlformats.org/officeDocument/2006/relationships/image" Target="../media/image118.png"/><Relationship Id="rId10" Type="http://schemas.openxmlformats.org/officeDocument/2006/relationships/image" Target="../media/image123.png"/><Relationship Id="rId4" Type="http://schemas.openxmlformats.org/officeDocument/2006/relationships/image" Target="../media/image2.png"/><Relationship Id="rId9" Type="http://schemas.openxmlformats.org/officeDocument/2006/relationships/image" Target="../media/image122.png"/></Relationships>
</file>

<file path=ppt/slides/_rels/slide43.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25.emf"/><Relationship Id="rId1" Type="http://schemas.openxmlformats.org/officeDocument/2006/relationships/slideLayout" Target="../slideLayouts/slideLayout7.xml"/><Relationship Id="rId6" Type="http://schemas.openxmlformats.org/officeDocument/2006/relationships/image" Target="../media/image129.png"/><Relationship Id="rId5" Type="http://schemas.openxmlformats.org/officeDocument/2006/relationships/image" Target="../media/image128.png"/><Relationship Id="rId4" Type="http://schemas.openxmlformats.org/officeDocument/2006/relationships/image" Target="../media/image127.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133.png"/><Relationship Id="rId7" Type="http://schemas.openxmlformats.org/officeDocument/2006/relationships/image" Target="../media/image137.png"/><Relationship Id="rId2" Type="http://schemas.openxmlformats.org/officeDocument/2006/relationships/image" Target="../media/image132.png"/><Relationship Id="rId1" Type="http://schemas.openxmlformats.org/officeDocument/2006/relationships/slideLayout" Target="../slideLayouts/slideLayout7.xml"/><Relationship Id="rId6" Type="http://schemas.openxmlformats.org/officeDocument/2006/relationships/image" Target="../media/image136.png"/><Relationship Id="rId5" Type="http://schemas.openxmlformats.org/officeDocument/2006/relationships/image" Target="../media/image135.png"/><Relationship Id="rId4" Type="http://schemas.openxmlformats.org/officeDocument/2006/relationships/image" Target="../media/image134.png"/></Relationships>
</file>

<file path=ppt/slides/_rels/slide47.xml.rels><?xml version="1.0" encoding="UTF-8" standalone="yes"?>
<Relationships xmlns="http://schemas.openxmlformats.org/package/2006/relationships"><Relationship Id="rId8" Type="http://schemas.openxmlformats.org/officeDocument/2006/relationships/image" Target="../media/image144.png"/><Relationship Id="rId3" Type="http://schemas.openxmlformats.org/officeDocument/2006/relationships/image" Target="../media/image139.png"/><Relationship Id="rId7" Type="http://schemas.openxmlformats.org/officeDocument/2006/relationships/image" Target="../media/image143.png"/><Relationship Id="rId2" Type="http://schemas.openxmlformats.org/officeDocument/2006/relationships/image" Target="../media/image138.png"/><Relationship Id="rId1" Type="http://schemas.openxmlformats.org/officeDocument/2006/relationships/slideLayout" Target="../slideLayouts/slideLayout7.xml"/><Relationship Id="rId6" Type="http://schemas.openxmlformats.org/officeDocument/2006/relationships/image" Target="../media/image142.png"/><Relationship Id="rId11" Type="http://schemas.openxmlformats.org/officeDocument/2006/relationships/image" Target="../media/image137.png"/><Relationship Id="rId5" Type="http://schemas.openxmlformats.org/officeDocument/2006/relationships/image" Target="../media/image141.png"/><Relationship Id="rId10" Type="http://schemas.openxmlformats.org/officeDocument/2006/relationships/image" Target="../media/image146.png"/><Relationship Id="rId4" Type="http://schemas.openxmlformats.org/officeDocument/2006/relationships/image" Target="../media/image140.png"/><Relationship Id="rId9" Type="http://schemas.openxmlformats.org/officeDocument/2006/relationships/image" Target="../media/image145.png"/></Relationships>
</file>

<file path=ppt/slides/_rels/slide48.xml.rels><?xml version="1.0" encoding="UTF-8" standalone="yes"?>
<Relationships xmlns="http://schemas.openxmlformats.org/package/2006/relationships"><Relationship Id="rId3" Type="http://schemas.openxmlformats.org/officeDocument/2006/relationships/image" Target="../media/image148.jpeg"/><Relationship Id="rId2" Type="http://schemas.openxmlformats.org/officeDocument/2006/relationships/image" Target="../media/image147.jpeg"/><Relationship Id="rId1" Type="http://schemas.openxmlformats.org/officeDocument/2006/relationships/slideLayout" Target="../slideLayouts/slideLayout7.xml"/><Relationship Id="rId6" Type="http://schemas.openxmlformats.org/officeDocument/2006/relationships/image" Target="../media/image151.png"/><Relationship Id="rId5" Type="http://schemas.openxmlformats.org/officeDocument/2006/relationships/image" Target="../media/image150.jpeg"/><Relationship Id="rId4" Type="http://schemas.openxmlformats.org/officeDocument/2006/relationships/image" Target="../media/image149.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31.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50.xml.rels><?xml version="1.0" encoding="UTF-8" standalone="yes"?>
<Relationships xmlns="http://schemas.openxmlformats.org/package/2006/relationships"><Relationship Id="rId8" Type="http://schemas.openxmlformats.org/officeDocument/2006/relationships/image" Target="../media/image158.png"/><Relationship Id="rId3" Type="http://schemas.openxmlformats.org/officeDocument/2006/relationships/image" Target="../media/image153.png"/><Relationship Id="rId7" Type="http://schemas.openxmlformats.org/officeDocument/2006/relationships/image" Target="../media/image157.png"/><Relationship Id="rId2" Type="http://schemas.openxmlformats.org/officeDocument/2006/relationships/image" Target="../media/image152.png"/><Relationship Id="rId1" Type="http://schemas.openxmlformats.org/officeDocument/2006/relationships/slideLayout" Target="../slideLayouts/slideLayout7.xml"/><Relationship Id="rId6" Type="http://schemas.openxmlformats.org/officeDocument/2006/relationships/image" Target="../media/image156.png"/><Relationship Id="rId5" Type="http://schemas.openxmlformats.org/officeDocument/2006/relationships/image" Target="../media/image155.png"/><Relationship Id="rId4" Type="http://schemas.openxmlformats.org/officeDocument/2006/relationships/image" Target="../media/image154.png"/></Relationships>
</file>

<file path=ppt/slides/_rels/slide51.xml.rels><?xml version="1.0" encoding="UTF-8" standalone="yes"?>
<Relationships xmlns="http://schemas.openxmlformats.org/package/2006/relationships"><Relationship Id="rId3" Type="http://schemas.openxmlformats.org/officeDocument/2006/relationships/image" Target="../media/image159.png"/><Relationship Id="rId7" Type="http://schemas.openxmlformats.org/officeDocument/2006/relationships/image" Target="../media/image163.png"/><Relationship Id="rId2" Type="http://schemas.openxmlformats.org/officeDocument/2006/relationships/image" Target="../media/image158.png"/><Relationship Id="rId1" Type="http://schemas.openxmlformats.org/officeDocument/2006/relationships/slideLayout" Target="../slideLayouts/slideLayout7.xml"/><Relationship Id="rId6" Type="http://schemas.openxmlformats.org/officeDocument/2006/relationships/image" Target="../media/image162.png"/><Relationship Id="rId5" Type="http://schemas.openxmlformats.org/officeDocument/2006/relationships/image" Target="../media/image161.png"/><Relationship Id="rId4" Type="http://schemas.openxmlformats.org/officeDocument/2006/relationships/image" Target="../media/image160.png"/></Relationships>
</file>

<file path=ppt/slides/_rels/slide52.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7.xml"/><Relationship Id="rId5" Type="http://schemas.openxmlformats.org/officeDocument/2006/relationships/image" Target="../media/image168.png"/><Relationship Id="rId4" Type="http://schemas.openxmlformats.org/officeDocument/2006/relationships/image" Target="../media/image167.png"/></Relationships>
</file>

<file path=ppt/slides/_rels/slide54.xml.rels><?xml version="1.0" encoding="UTF-8" standalone="yes"?>
<Relationships xmlns="http://schemas.openxmlformats.org/package/2006/relationships"><Relationship Id="rId3" Type="http://schemas.openxmlformats.org/officeDocument/2006/relationships/image" Target="../media/image170.png"/><Relationship Id="rId2" Type="http://schemas.openxmlformats.org/officeDocument/2006/relationships/image" Target="../media/image169.png"/><Relationship Id="rId1" Type="http://schemas.openxmlformats.org/officeDocument/2006/relationships/slideLayout" Target="../slideLayouts/slideLayout7.xml"/><Relationship Id="rId4" Type="http://schemas.openxmlformats.org/officeDocument/2006/relationships/image" Target="../media/image171.png"/></Relationships>
</file>

<file path=ppt/slides/_rels/slide55.xml.rels><?xml version="1.0" encoding="UTF-8" standalone="yes"?>
<Relationships xmlns="http://schemas.openxmlformats.org/package/2006/relationships"><Relationship Id="rId3" Type="http://schemas.openxmlformats.org/officeDocument/2006/relationships/image" Target="../media/image173.png"/><Relationship Id="rId2" Type="http://schemas.openxmlformats.org/officeDocument/2006/relationships/image" Target="../media/image172.tif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17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8" Type="http://schemas.openxmlformats.org/officeDocument/2006/relationships/image" Target="../media/image180.jpg"/><Relationship Id="rId13" Type="http://schemas.openxmlformats.org/officeDocument/2006/relationships/image" Target="../media/image1510.png"/><Relationship Id="rId3" Type="http://schemas.openxmlformats.org/officeDocument/2006/relationships/image" Target="../media/image175.gif"/><Relationship Id="rId7" Type="http://schemas.openxmlformats.org/officeDocument/2006/relationships/image" Target="../media/image179.png"/><Relationship Id="rId12" Type="http://schemas.openxmlformats.org/officeDocument/2006/relationships/image" Target="../media/image1410.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78.png"/><Relationship Id="rId11" Type="http://schemas.openxmlformats.org/officeDocument/2006/relationships/image" Target="../media/image1310.png"/><Relationship Id="rId5" Type="http://schemas.openxmlformats.org/officeDocument/2006/relationships/image" Target="../media/image177.png"/><Relationship Id="rId15" Type="http://schemas.openxmlformats.org/officeDocument/2006/relationships/image" Target="../media/image611.png"/><Relationship Id="rId10" Type="http://schemas.openxmlformats.org/officeDocument/2006/relationships/image" Target="../media/image1210.png"/><Relationship Id="rId4" Type="http://schemas.openxmlformats.org/officeDocument/2006/relationships/image" Target="../media/image176.png"/><Relationship Id="rId9" Type="http://schemas.openxmlformats.org/officeDocument/2006/relationships/image" Target="../media/image112.png"/><Relationship Id="rId14" Type="http://schemas.openxmlformats.org/officeDocument/2006/relationships/image" Target="../media/image181.png"/></Relationships>
</file>

<file path=ppt/slides/_rels/slide58.xml.rels><?xml version="1.0" encoding="UTF-8" standalone="yes"?>
<Relationships xmlns="http://schemas.openxmlformats.org/package/2006/relationships"><Relationship Id="rId8" Type="http://schemas.openxmlformats.org/officeDocument/2006/relationships/image" Target="../media/image182.png"/><Relationship Id="rId3" Type="http://schemas.openxmlformats.org/officeDocument/2006/relationships/image" Target="../media/image176.png"/><Relationship Id="rId7"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78.png"/><Relationship Id="rId5" Type="http://schemas.openxmlformats.org/officeDocument/2006/relationships/image" Target="../media/image177.png"/><Relationship Id="rId4" Type="http://schemas.openxmlformats.org/officeDocument/2006/relationships/image" Target="../media/image179.png"/><Relationship Id="rId9" Type="http://schemas.openxmlformats.org/officeDocument/2006/relationships/image" Target="../media/image183.png"/></Relationships>
</file>

<file path=ppt/slides/_rels/slide59.xml.rels><?xml version="1.0" encoding="UTF-8" standalone="yes"?>
<Relationships xmlns="http://schemas.openxmlformats.org/package/2006/relationships"><Relationship Id="rId8" Type="http://schemas.openxmlformats.org/officeDocument/2006/relationships/image" Target="../media/image178.png"/><Relationship Id="rId3" Type="http://schemas.openxmlformats.org/officeDocument/2006/relationships/image" Target="../media/image176.png"/><Relationship Id="rId7" Type="http://schemas.openxmlformats.org/officeDocument/2006/relationships/image" Target="../media/image177.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85.png"/><Relationship Id="rId11" Type="http://schemas.openxmlformats.org/officeDocument/2006/relationships/image" Target="../media/image188.jpeg"/><Relationship Id="rId5" Type="http://schemas.openxmlformats.org/officeDocument/2006/relationships/image" Target="../media/image184.png"/><Relationship Id="rId10" Type="http://schemas.openxmlformats.org/officeDocument/2006/relationships/image" Target="../media/image187.png"/><Relationship Id="rId4" Type="http://schemas.openxmlformats.org/officeDocument/2006/relationships/image" Target="../media/image179.png"/><Relationship Id="rId9" Type="http://schemas.openxmlformats.org/officeDocument/2006/relationships/image" Target="../media/image186.jp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8" Type="http://schemas.openxmlformats.org/officeDocument/2006/relationships/image" Target="../media/image630.png"/><Relationship Id="rId13" Type="http://schemas.openxmlformats.org/officeDocument/2006/relationships/image" Target="../media/image178.png"/><Relationship Id="rId3" Type="http://schemas.openxmlformats.org/officeDocument/2006/relationships/image" Target="../media/image176.png"/><Relationship Id="rId7" Type="http://schemas.openxmlformats.org/officeDocument/2006/relationships/image" Target="../media/image610.png"/><Relationship Id="rId12" Type="http://schemas.openxmlformats.org/officeDocument/2006/relationships/image" Target="../media/image177.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580.png"/><Relationship Id="rId11" Type="http://schemas.openxmlformats.org/officeDocument/2006/relationships/image" Target="../media/image681.png"/><Relationship Id="rId5" Type="http://schemas.openxmlformats.org/officeDocument/2006/relationships/image" Target="../media/image189.png"/><Relationship Id="rId10" Type="http://schemas.openxmlformats.org/officeDocument/2006/relationships/image" Target="../media/image650.png"/><Relationship Id="rId4" Type="http://schemas.openxmlformats.org/officeDocument/2006/relationships/image" Target="../media/image179.png"/><Relationship Id="rId9" Type="http://schemas.openxmlformats.org/officeDocument/2006/relationships/image" Target="../media/image640.png"/><Relationship Id="rId14" Type="http://schemas.openxmlformats.org/officeDocument/2006/relationships/image" Target="../media/image480.png"/></Relationships>
</file>

<file path=ppt/slides/_rels/slide61.xml.rels><?xml version="1.0" encoding="UTF-8" standalone="yes"?>
<Relationships xmlns="http://schemas.openxmlformats.org/package/2006/relationships"><Relationship Id="rId2" Type="http://schemas.openxmlformats.org/officeDocument/2006/relationships/image" Target="../media/image190.png"/><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8" Type="http://schemas.openxmlformats.org/officeDocument/2006/relationships/image" Target="../media/image245.png"/><Relationship Id="rId3" Type="http://schemas.openxmlformats.org/officeDocument/2006/relationships/image" Target="../media/image191.gif"/><Relationship Id="rId7" Type="http://schemas.openxmlformats.org/officeDocument/2006/relationships/image" Target="../media/image193.gif"/><Relationship Id="rId12" Type="http://schemas.openxmlformats.org/officeDocument/2006/relationships/image" Target="../media/image194.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79.png"/><Relationship Id="rId11" Type="http://schemas.openxmlformats.org/officeDocument/2006/relationships/image" Target="../media/image2710.png"/><Relationship Id="rId5" Type="http://schemas.openxmlformats.org/officeDocument/2006/relationships/image" Target="../media/image176.png"/><Relationship Id="rId15" Type="http://schemas.openxmlformats.org/officeDocument/2006/relationships/image" Target="../media/image306.png"/><Relationship Id="rId10" Type="http://schemas.openxmlformats.org/officeDocument/2006/relationships/image" Target="../media/image2610.png"/><Relationship Id="rId4" Type="http://schemas.openxmlformats.org/officeDocument/2006/relationships/image" Target="../media/image192.gif"/><Relationship Id="rId9" Type="http://schemas.openxmlformats.org/officeDocument/2006/relationships/image" Target="../media/image250.png"/><Relationship Id="rId14" Type="http://schemas.openxmlformats.org/officeDocument/2006/relationships/image" Target="../media/image290.png"/></Relationships>
</file>

<file path=ppt/slides/_rels/slide63.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8" Type="http://schemas.openxmlformats.org/officeDocument/2006/relationships/image" Target="../media/image178.png"/><Relationship Id="rId3" Type="http://schemas.openxmlformats.org/officeDocument/2006/relationships/image" Target="../media/image196.png"/><Relationship Id="rId7" Type="http://schemas.openxmlformats.org/officeDocument/2006/relationships/image" Target="../media/image177.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76.png"/><Relationship Id="rId5" Type="http://schemas.openxmlformats.org/officeDocument/2006/relationships/image" Target="../media/image198.emf"/><Relationship Id="rId4" Type="http://schemas.openxmlformats.org/officeDocument/2006/relationships/image" Target="../media/image197.gif"/><Relationship Id="rId9" Type="http://schemas.openxmlformats.org/officeDocument/2006/relationships/image" Target="../media/image179.png"/></Relationships>
</file>

<file path=ppt/slides/_rels/slide65.xml.rels><?xml version="1.0" encoding="UTF-8" standalone="yes"?>
<Relationships xmlns="http://schemas.openxmlformats.org/package/2006/relationships"><Relationship Id="rId8" Type="http://schemas.openxmlformats.org/officeDocument/2006/relationships/image" Target="../media/image200.png"/><Relationship Id="rId3" Type="http://schemas.openxmlformats.org/officeDocument/2006/relationships/image" Target="../media/image176.png"/><Relationship Id="rId7" Type="http://schemas.openxmlformats.org/officeDocument/2006/relationships/image" Target="../media/image199.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179.png"/><Relationship Id="rId5" Type="http://schemas.openxmlformats.org/officeDocument/2006/relationships/image" Target="../media/image178.png"/><Relationship Id="rId4" Type="http://schemas.openxmlformats.org/officeDocument/2006/relationships/image" Target="../media/image177.png"/><Relationship Id="rId9" Type="http://schemas.openxmlformats.org/officeDocument/2006/relationships/image" Target="../media/image201.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4"/>
          <p:cNvSpPr>
            <a:spLocks noGrp="1"/>
          </p:cNvSpPr>
          <p:nvPr>
            <p:ph type="sldNum" sz="quarter" idx="11"/>
          </p:nvPr>
        </p:nvSpPr>
        <p:spPr>
          <a:noFill/>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EBCA16F1-1CA4-4B05-803A-D2AC89D6745E}" type="slidenum">
              <a:rPr kumimoji="0" lang="en-US" sz="10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a:t>
            </a:fld>
            <a:endParaRPr kumimoji="0" lang="en-US" sz="1000" b="0" i="0" u="none" strike="noStrike" kern="1200" cap="none" spc="0" normalizeH="0" baseline="0" noProof="0">
              <a:ln>
                <a:noFill/>
              </a:ln>
              <a:solidFill>
                <a:srgbClr val="000000"/>
              </a:solidFill>
              <a:effectLst/>
              <a:uLnTx/>
              <a:uFillTx/>
              <a:latin typeface="Arial"/>
              <a:ea typeface="+mn-ea"/>
              <a:cs typeface="+mn-cs"/>
            </a:endParaRPr>
          </a:p>
        </p:txBody>
      </p:sp>
      <p:sp>
        <p:nvSpPr>
          <p:cNvPr id="4100" name="Rectangle 4"/>
          <p:cNvSpPr>
            <a:spLocks noGrp="1" noChangeArrowheads="1"/>
          </p:cNvSpPr>
          <p:nvPr>
            <p:ph type="title" idx="4294967295"/>
          </p:nvPr>
        </p:nvSpPr>
        <p:spPr>
          <a:xfrm>
            <a:off x="0" y="1524000"/>
            <a:ext cx="12192000" cy="838200"/>
          </a:xfrm>
          <a:noFill/>
        </p:spPr>
        <p:txBody>
          <a:bodyPr/>
          <a:lstStyle/>
          <a:p>
            <a:r>
              <a:rPr lang="en-US" dirty="0">
                <a:effectLst/>
              </a:rPr>
              <a:t>Signal Induction</a:t>
            </a:r>
            <a:br>
              <a:rPr lang="en-US" dirty="0">
                <a:effectLst/>
              </a:rPr>
            </a:br>
            <a:endParaRPr lang="en-US" dirty="0">
              <a:effectLst/>
            </a:endParaRPr>
          </a:p>
        </p:txBody>
      </p:sp>
      <p:sp>
        <p:nvSpPr>
          <p:cNvPr id="3077" name="Text Box 9"/>
          <p:cNvSpPr txBox="1">
            <a:spLocks noChangeArrowheads="1"/>
          </p:cNvSpPr>
          <p:nvPr/>
        </p:nvSpPr>
        <p:spPr bwMode="auto">
          <a:xfrm>
            <a:off x="1447800" y="2971800"/>
            <a:ext cx="9144000" cy="1191738"/>
          </a:xfrm>
          <a:prstGeom prst="rect">
            <a:avLst/>
          </a:prstGeom>
          <a:noFill/>
          <a:ln w="9525">
            <a:noFill/>
            <a:miter lim="800000"/>
            <a:headEnd/>
            <a:tailEnd/>
          </a:ln>
        </p:spPr>
        <p:txBody>
          <a:bodyPr lIns="92075" tIns="46038" rIns="92075" bIns="46038">
            <a:spAutoFit/>
          </a:bodyPr>
          <a:lstStyle/>
          <a:p>
            <a:pPr marL="0" marR="0" lvl="0" indent="0" algn="ctr"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r>
              <a:rPr kumimoji="0" lang="en-US" sz="1800" b="0" i="0" u="none" strike="noStrike" kern="1200" cap="none" spc="0" normalizeH="0" baseline="0" noProof="0" dirty="0">
                <a:ln>
                  <a:noFill/>
                </a:ln>
                <a:solidFill>
                  <a:srgbClr val="002060"/>
                </a:solidFill>
                <a:effectLst/>
                <a:uLnTx/>
                <a:uFillTx/>
                <a:latin typeface="Arial" pitchFamily="34" charset="0"/>
                <a:ea typeface="+mn-ea"/>
                <a:cs typeface="+mn-cs"/>
              </a:rPr>
              <a:t>DRD1 Gaseous Detector School</a:t>
            </a:r>
          </a:p>
          <a:p>
            <a:pPr marL="0" marR="0" lvl="0" indent="0" algn="ctr"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r>
              <a:rPr kumimoji="0" lang="en-US" sz="1600" b="0" i="0" u="none" strike="noStrike" kern="1200" cap="none" spc="0" normalizeH="0" baseline="0" noProof="0" dirty="0">
                <a:ln>
                  <a:noFill/>
                </a:ln>
                <a:solidFill>
                  <a:srgbClr val="000000"/>
                </a:solidFill>
                <a:effectLst/>
                <a:uLnTx/>
                <a:uFillTx/>
                <a:latin typeface="Arial" pitchFamily="34" charset="0"/>
                <a:ea typeface="+mn-ea"/>
                <a:cs typeface="+mn-cs"/>
              </a:rPr>
              <a:t>Werner </a:t>
            </a:r>
            <a:r>
              <a:rPr kumimoji="0" lang="en-US" sz="1600" b="0" i="0" u="none" strike="noStrike" kern="1200" cap="none" spc="0" normalizeH="0" baseline="0" noProof="0" dirty="0" err="1">
                <a:ln>
                  <a:noFill/>
                </a:ln>
                <a:solidFill>
                  <a:srgbClr val="000000"/>
                </a:solidFill>
                <a:effectLst/>
                <a:uLnTx/>
                <a:uFillTx/>
                <a:latin typeface="Arial" pitchFamily="34" charset="0"/>
                <a:ea typeface="+mn-ea"/>
                <a:cs typeface="+mn-cs"/>
              </a:rPr>
              <a:t>Riegler</a:t>
            </a:r>
            <a:r>
              <a:rPr kumimoji="0" lang="en-US" sz="1600" b="0" i="0" u="none" strike="noStrike" kern="1200" cap="none" spc="0" normalizeH="0" baseline="0" noProof="0" dirty="0">
                <a:ln>
                  <a:noFill/>
                </a:ln>
                <a:solidFill>
                  <a:srgbClr val="000000"/>
                </a:solidFill>
                <a:effectLst/>
                <a:uLnTx/>
                <a:uFillTx/>
                <a:latin typeface="Arial" pitchFamily="34" charset="0"/>
                <a:ea typeface="+mn-ea"/>
                <a:cs typeface="+mn-cs"/>
              </a:rPr>
              <a:t>, CERN,  </a:t>
            </a:r>
            <a:r>
              <a:rPr kumimoji="0" lang="en-US" sz="1400" b="0" i="0" u="none" strike="noStrike" kern="1200" cap="none" spc="0" normalizeH="0" baseline="0" noProof="0" dirty="0">
                <a:ln>
                  <a:noFill/>
                </a:ln>
                <a:solidFill>
                  <a:srgbClr val="009D00">
                    <a:lumMod val="50000"/>
                  </a:srgbClr>
                </a:solidFill>
                <a:effectLst/>
                <a:uLnTx/>
                <a:uFillTx/>
                <a:latin typeface="Arial" pitchFamily="34" charset="0"/>
                <a:ea typeface="+mn-ea"/>
                <a:cs typeface="+mn-cs"/>
                <a:hlinkClick r:id="rId3"/>
              </a:rPr>
              <a:t>werner.riegler@cern.ch</a:t>
            </a:r>
            <a:endParaRPr kumimoji="0" lang="en-US" sz="1400" b="0" i="0" u="none" strike="noStrike" kern="1200" cap="none" spc="0" normalizeH="0" baseline="0" noProof="0" dirty="0">
              <a:ln>
                <a:noFill/>
              </a:ln>
              <a:solidFill>
                <a:srgbClr val="009D00">
                  <a:lumMod val="50000"/>
                </a:srgbClr>
              </a:solidFill>
              <a:effectLst/>
              <a:uLnTx/>
              <a:uFillTx/>
              <a:latin typeface="Arial" pitchFamily="34" charset="0"/>
              <a:ea typeface="+mn-ea"/>
              <a:cs typeface="+mn-cs"/>
            </a:endParaRPr>
          </a:p>
          <a:p>
            <a:pPr marL="0" marR="0" lvl="0" indent="0" algn="ctr"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endParaRPr kumimoji="0" lang="en-US" sz="1400" b="0" i="0" u="none" strike="noStrike" kern="1200" cap="none" spc="0" normalizeH="0" baseline="0" noProof="0" dirty="0">
              <a:ln>
                <a:noFill/>
              </a:ln>
              <a:solidFill>
                <a:srgbClr val="009D00">
                  <a:lumMod val="50000"/>
                </a:srgbClr>
              </a:solidFill>
              <a:effectLst/>
              <a:uLnTx/>
              <a:uFillTx/>
              <a:latin typeface="Arial" pitchFamily="34" charset="0"/>
              <a:ea typeface="+mn-ea"/>
              <a:cs typeface="+mn-cs"/>
            </a:endParaRPr>
          </a:p>
          <a:p>
            <a:pPr marL="0" marR="0" lvl="0" indent="0" algn="ctr"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r>
              <a:rPr kumimoji="0" lang="en-US" sz="1600" b="0" i="0" u="none" strike="noStrike" kern="1200" cap="none" spc="0" normalizeH="0" baseline="0" noProof="0" dirty="0">
                <a:ln>
                  <a:noFill/>
                </a:ln>
                <a:solidFill>
                  <a:srgbClr val="009D00"/>
                </a:solidFill>
                <a:effectLst/>
                <a:uLnTx/>
                <a:uFillTx/>
                <a:latin typeface="Arial" pitchFamily="34" charset="0"/>
                <a:ea typeface="+mn-ea"/>
                <a:cs typeface="+mn-cs"/>
              </a:rPr>
              <a:t> </a:t>
            </a:r>
            <a:r>
              <a:rPr kumimoji="0" lang="en-US" sz="1600" b="0" i="0" u="none" strike="noStrike" kern="1200" cap="none" spc="0" normalizeH="0" baseline="0" noProof="0" dirty="0">
                <a:ln>
                  <a:noFill/>
                </a:ln>
                <a:solidFill>
                  <a:srgbClr val="000000"/>
                </a:solidFill>
                <a:effectLst/>
                <a:uLnTx/>
                <a:uFillTx/>
                <a:latin typeface="Arial" pitchFamily="34" charset="0"/>
                <a:ea typeface="+mn-ea"/>
                <a:cs typeface="+mn-cs"/>
              </a:rPr>
              <a:t>Nov. 29 2024 </a:t>
            </a:r>
          </a:p>
        </p:txBody>
      </p:sp>
      <p:sp>
        <p:nvSpPr>
          <p:cNvPr id="2" name="Date Placeholder 1">
            <a:extLst>
              <a:ext uri="{FF2B5EF4-FFF2-40B4-BE49-F238E27FC236}">
                <a16:creationId xmlns:a16="http://schemas.microsoft.com/office/drawing/2014/main" id="{5EBEA79C-81AE-5C46-AAAC-0EF34D3FDC60}"/>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a:ea typeface="+mn-ea"/>
                <a:cs typeface="+mn-cs"/>
              </a:rPr>
              <a:t>10/14/24</a:t>
            </a:r>
            <a:endParaRPr kumimoji="0" lang="en-US" sz="1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905758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48DB660-7C3F-EE42-B663-3DEB2A5E781C}"/>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10/14/24</a:t>
            </a: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120D92E-868E-7D49-A634-C46761FC73F9}" type="slidenum">
              <a:rPr kumimoji="0" lang="en-US" altLang="en-US" sz="1000" b="0" i="0" u="none" strike="noStrike" kern="1200" cap="none" spc="0" normalizeH="0" baseline="0" noProof="0">
                <a:ln>
                  <a:noFill/>
                </a:ln>
                <a:solidFill>
                  <a:srgbClr val="898989"/>
                </a:solidFill>
                <a:effectLst/>
                <a:uLnTx/>
                <a:uFillTx/>
                <a:latin typeface="Calibri"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US" altLang="en-US" sz="1000" b="0" i="0" u="none" strike="noStrike" kern="1200" cap="none" spc="0" normalizeH="0" baseline="0" noProof="0">
              <a:ln>
                <a:noFill/>
              </a:ln>
              <a:solidFill>
                <a:srgbClr val="898989"/>
              </a:solidFill>
              <a:effectLst/>
              <a:uLnTx/>
              <a:uFillTx/>
              <a:latin typeface="Calibri" charset="0"/>
              <a:ea typeface="+mn-ea"/>
              <a:cs typeface="+mn-cs"/>
            </a:endParaRPr>
          </a:p>
        </p:txBody>
      </p:sp>
      <p:sp>
        <p:nvSpPr>
          <p:cNvPr id="7" name="Rectangle 6"/>
          <p:cNvSpPr/>
          <p:nvPr/>
        </p:nvSpPr>
        <p:spPr>
          <a:xfrm>
            <a:off x="1905000" y="1219201"/>
            <a:ext cx="8610600" cy="2917722"/>
          </a:xfrm>
          <a:prstGeom prst="rect">
            <a:avLst/>
          </a:prstGeom>
        </p:spPr>
        <p:txBody>
          <a:bodyPr>
            <a:spAutoFit/>
          </a:body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r>
              <a:rPr kumimoji="0" lang="en-US" sz="1800" b="0" i="0" u="none" strike="noStrike" kern="1200" cap="none" spc="0" normalizeH="0" baseline="0" noProof="0" dirty="0">
                <a:ln>
                  <a:noFill/>
                </a:ln>
                <a:solidFill>
                  <a:srgbClr val="002060"/>
                </a:solidFill>
                <a:effectLst/>
                <a:uLnTx/>
                <a:uFillTx/>
                <a:latin typeface="Arial" pitchFamily="34" charset="0"/>
                <a:ea typeface="+mn-ea"/>
                <a:cs typeface="+mn-cs"/>
              </a:rPr>
              <a:t>In order to find the charge induced on an electrode we therefore have to</a:t>
            </a: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endParaRPr kumimoji="0" lang="en-US" sz="1800" b="0" i="0" u="none" strike="noStrike" kern="1200" cap="none" spc="0" normalizeH="0" baseline="0" noProof="0" dirty="0">
              <a:ln>
                <a:noFill/>
              </a:ln>
              <a:solidFill>
                <a:srgbClr val="FFFFFF">
                  <a:lumMod val="50000"/>
                </a:srgbClr>
              </a:solidFill>
              <a:effectLst/>
              <a:uLnTx/>
              <a:uFillTx/>
              <a:latin typeface="Arial" pitchFamily="34" charset="0"/>
              <a:ea typeface="+mn-ea"/>
              <a:cs typeface="+mn-cs"/>
            </a:endParaRPr>
          </a:p>
          <a:p>
            <a:pPr marL="342900" marR="0" lvl="0" indent="-342900" algn="l" defTabSz="914400" rtl="0" eaLnBrk="0" fontAlgn="base" latinLnBrk="0" hangingPunct="0">
              <a:lnSpc>
                <a:spcPct val="90000"/>
              </a:lnSpc>
              <a:spcBef>
                <a:spcPct val="30000"/>
              </a:spcBef>
              <a:spcAft>
                <a:spcPct val="0"/>
              </a:spcAft>
              <a:buClr>
                <a:srgbClr val="008000"/>
              </a:buClr>
              <a:buSzPct val="70000"/>
              <a:buFont typeface="Wingdings" pitchFamily="2" charset="2"/>
              <a:buAutoNum type="alphaLcParenR"/>
              <a:tabLst/>
              <a:defRPr/>
            </a:pPr>
            <a:r>
              <a:rPr kumimoji="0" lang="en-US" sz="1800" b="0" i="0" u="none" strike="noStrike" kern="1200" cap="none" spc="0" normalizeH="0" baseline="0" noProof="0" dirty="0">
                <a:ln>
                  <a:noFill/>
                </a:ln>
                <a:solidFill>
                  <a:srgbClr val="009D00">
                    <a:lumMod val="50000"/>
                  </a:srgbClr>
                </a:solidFill>
                <a:effectLst/>
                <a:uLnTx/>
                <a:uFillTx/>
                <a:latin typeface="Arial" pitchFamily="34" charset="0"/>
                <a:ea typeface="+mn-ea"/>
                <a:cs typeface="+mn-cs"/>
                <a:sym typeface="Wingdings" pitchFamily="2" charset="2"/>
              </a:rPr>
              <a:t>Solve the Poisson equation with boundary condition that </a:t>
            </a:r>
            <a:r>
              <a:rPr kumimoji="0" lang="en-US" sz="1800" b="0" i="0" u="none" strike="noStrike" kern="1200" cap="none" spc="0" normalizeH="0" baseline="0" noProof="0" dirty="0">
                <a:ln>
                  <a:noFill/>
                </a:ln>
                <a:solidFill>
                  <a:srgbClr val="009D00">
                    <a:lumMod val="50000"/>
                  </a:srgbClr>
                </a:solidFill>
                <a:effectLst/>
                <a:uLnTx/>
                <a:uFillTx/>
                <a:latin typeface="Arial" pitchFamily="34" charset="0"/>
                <a:ea typeface="+mn-ea"/>
                <a:cs typeface="+mn-cs"/>
                <a:sym typeface="Mathematica1"/>
              </a:rPr>
              <a:t>𝜑</a:t>
            </a:r>
            <a:r>
              <a:rPr kumimoji="0" lang="en-US" sz="1800" b="0" i="0" u="none" strike="noStrike" kern="1200" cap="none" spc="0" normalizeH="0" baseline="0" noProof="0" dirty="0">
                <a:ln>
                  <a:noFill/>
                </a:ln>
                <a:solidFill>
                  <a:srgbClr val="009D00">
                    <a:lumMod val="50000"/>
                  </a:srgbClr>
                </a:solidFill>
                <a:effectLst/>
                <a:uLnTx/>
                <a:uFillTx/>
                <a:latin typeface="Arial" pitchFamily="34" charset="0"/>
                <a:ea typeface="+mn-ea"/>
                <a:cs typeface="+mn-cs"/>
                <a:sym typeface="Wingdings" pitchFamily="2" charset="2"/>
              </a:rPr>
              <a:t>=0 on the conductor surface.</a:t>
            </a:r>
          </a:p>
          <a:p>
            <a:pPr marL="342900" marR="0" lvl="0" indent="-342900" algn="l" defTabSz="914400" rtl="0" eaLnBrk="0" fontAlgn="base" latinLnBrk="0" hangingPunct="0">
              <a:lnSpc>
                <a:spcPct val="90000"/>
              </a:lnSpc>
              <a:spcBef>
                <a:spcPct val="30000"/>
              </a:spcBef>
              <a:spcAft>
                <a:spcPct val="0"/>
              </a:spcAft>
              <a:buClr>
                <a:srgbClr val="008000"/>
              </a:buClr>
              <a:buSzPct val="70000"/>
              <a:buFont typeface="Wingdings" pitchFamily="2" charset="2"/>
              <a:buAutoNum type="alphaLcParenR"/>
              <a:tabLst/>
              <a:defRPr/>
            </a:pP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sym typeface="Wingdings" pitchFamily="2" charset="2"/>
            </a:endParaRPr>
          </a:p>
          <a:p>
            <a:pPr marL="342900" marR="0" lvl="0" indent="-342900" algn="l" defTabSz="914400" rtl="0" eaLnBrk="0" fontAlgn="base" latinLnBrk="0" hangingPunct="0">
              <a:lnSpc>
                <a:spcPct val="90000"/>
              </a:lnSpc>
              <a:spcBef>
                <a:spcPct val="30000"/>
              </a:spcBef>
              <a:spcAft>
                <a:spcPct val="0"/>
              </a:spcAft>
              <a:buClr>
                <a:srgbClr val="008000"/>
              </a:buClr>
              <a:buSzPct val="70000"/>
              <a:buFont typeface="Wingdings" pitchFamily="2" charset="2"/>
              <a:buAutoNum type="alphaLcParenR"/>
              <a:tabLst/>
              <a:defRPr/>
            </a:pPr>
            <a:r>
              <a:rPr kumimoji="0" lang="en-US" sz="1800" b="0" i="0" u="none" strike="noStrike" kern="1200" cap="none" spc="0" normalizeH="0" baseline="0" noProof="0" dirty="0">
                <a:ln>
                  <a:noFill/>
                </a:ln>
                <a:solidFill>
                  <a:srgbClr val="002060"/>
                </a:solidFill>
                <a:effectLst/>
                <a:uLnTx/>
                <a:uFillTx/>
                <a:latin typeface="Arial" pitchFamily="34" charset="0"/>
                <a:ea typeface="+mn-ea"/>
                <a:cs typeface="+mn-cs"/>
                <a:sym typeface="Wingdings" pitchFamily="2" charset="2"/>
              </a:rPr>
              <a:t>Calculate the electric field E on the surface of the conductor</a:t>
            </a:r>
          </a:p>
          <a:p>
            <a:pPr marL="342900" marR="0" lvl="0" indent="-342900" algn="l" defTabSz="914400" rtl="0" eaLnBrk="0" fontAlgn="base" latinLnBrk="0" hangingPunct="0">
              <a:lnSpc>
                <a:spcPct val="90000"/>
              </a:lnSpc>
              <a:spcBef>
                <a:spcPct val="30000"/>
              </a:spcBef>
              <a:spcAft>
                <a:spcPct val="0"/>
              </a:spcAft>
              <a:buClr>
                <a:srgbClr val="008000"/>
              </a:buClr>
              <a:buSzPct val="70000"/>
              <a:buFont typeface="Wingdings" pitchFamily="2" charset="2"/>
              <a:buAutoNum type="alphaLcParenR"/>
              <a:tabLst/>
              <a:defRPr/>
            </a:pPr>
            <a:endParaRPr kumimoji="0" lang="en-US" sz="1800" b="0" i="0" u="none" strike="noStrike" kern="1200" cap="none" spc="0" normalizeH="0" baseline="0" noProof="0" dirty="0">
              <a:ln>
                <a:noFill/>
              </a:ln>
              <a:solidFill>
                <a:srgbClr val="009900"/>
              </a:solidFill>
              <a:effectLst/>
              <a:uLnTx/>
              <a:uFillTx/>
              <a:latin typeface="Arial" pitchFamily="34" charset="0"/>
              <a:ea typeface="+mn-ea"/>
              <a:cs typeface="+mn-cs"/>
              <a:sym typeface="Wingdings" pitchFamily="2" charset="2"/>
            </a:endParaRPr>
          </a:p>
          <a:p>
            <a:pPr marL="342900" marR="0" lvl="0" indent="-342900" algn="l" defTabSz="914400" rtl="0" eaLnBrk="0" fontAlgn="base" latinLnBrk="0" hangingPunct="0">
              <a:lnSpc>
                <a:spcPct val="90000"/>
              </a:lnSpc>
              <a:spcBef>
                <a:spcPct val="30000"/>
              </a:spcBef>
              <a:spcAft>
                <a:spcPct val="0"/>
              </a:spcAft>
              <a:buClr>
                <a:srgbClr val="008000"/>
              </a:buClr>
              <a:buSzPct val="70000"/>
              <a:buFont typeface="Wingdings" pitchFamily="2" charset="2"/>
              <a:buAutoNum type="alphaLcParenR"/>
              <a:tabLst/>
              <a:defRPr/>
            </a:pPr>
            <a:r>
              <a:rPr kumimoji="0" lang="en-US" sz="1800" b="0" i="0" u="none" strike="noStrike" kern="1200" cap="none" spc="0" normalizeH="0" baseline="0" noProof="0" dirty="0">
                <a:ln>
                  <a:noFill/>
                </a:ln>
                <a:solidFill>
                  <a:srgbClr val="009D00">
                    <a:lumMod val="50000"/>
                  </a:srgbClr>
                </a:solidFill>
                <a:effectLst/>
                <a:uLnTx/>
                <a:uFillTx/>
                <a:latin typeface="Arial" pitchFamily="34" charset="0"/>
                <a:ea typeface="+mn-ea"/>
                <a:cs typeface="+mn-cs"/>
                <a:sym typeface="Wingdings" pitchFamily="2" charset="2"/>
              </a:rPr>
              <a:t>Integrate </a:t>
            </a:r>
            <a:r>
              <a:rPr kumimoji="0" lang="en-US" altLang="en-US" sz="1800" b="0" i="0" u="none" strike="noStrike" kern="1200" cap="none" spc="0" normalizeH="0" baseline="0" noProof="0" dirty="0" err="1">
                <a:ln>
                  <a:noFill/>
                </a:ln>
                <a:solidFill>
                  <a:srgbClr val="009D00">
                    <a:lumMod val="50000"/>
                  </a:srgbClr>
                </a:solidFill>
                <a:effectLst/>
                <a:uLnTx/>
                <a:uFillTx/>
                <a:latin typeface="Arial" charset="0"/>
                <a:ea typeface="+mn-ea"/>
                <a:cs typeface="+mn-cs"/>
                <a:sym typeface="Mathematica1" charset="0"/>
              </a:rPr>
              <a:t>σ</a:t>
            </a:r>
            <a:r>
              <a:rPr kumimoji="0" lang="en-US" sz="1800" b="0" i="0" u="none" strike="noStrike" kern="1200" cap="none" spc="0" normalizeH="0" baseline="0" noProof="0" dirty="0">
                <a:ln>
                  <a:noFill/>
                </a:ln>
                <a:solidFill>
                  <a:srgbClr val="009D00">
                    <a:lumMod val="50000"/>
                  </a:srgbClr>
                </a:solidFill>
                <a:effectLst/>
                <a:uLnTx/>
                <a:uFillTx/>
                <a:latin typeface="Arial" pitchFamily="34" charset="0"/>
                <a:ea typeface="+mn-ea"/>
                <a:cs typeface="+mn-cs"/>
                <a:sym typeface="Wingdings" pitchFamily="2" charset="2"/>
              </a:rPr>
              <a:t>=e</a:t>
            </a:r>
            <a:r>
              <a:rPr kumimoji="0" lang="en-US" sz="1800" b="0" i="0" u="none" strike="noStrike" kern="1200" cap="none" spc="0" normalizeH="0" baseline="-25000" noProof="0" dirty="0">
                <a:ln>
                  <a:noFill/>
                </a:ln>
                <a:solidFill>
                  <a:srgbClr val="009D00">
                    <a:lumMod val="50000"/>
                  </a:srgbClr>
                </a:solidFill>
                <a:effectLst/>
                <a:uLnTx/>
                <a:uFillTx/>
                <a:latin typeface="Arial" pitchFamily="34" charset="0"/>
                <a:ea typeface="+mn-ea"/>
                <a:cs typeface="+mn-cs"/>
                <a:sym typeface="Wingdings" pitchFamily="2" charset="2"/>
              </a:rPr>
              <a:t>0</a:t>
            </a:r>
            <a:r>
              <a:rPr kumimoji="0" lang="en-US" sz="1800" b="0" i="0" u="none" strike="noStrike" kern="1200" cap="none" spc="0" normalizeH="0" baseline="0" noProof="0" dirty="0">
                <a:ln>
                  <a:noFill/>
                </a:ln>
                <a:solidFill>
                  <a:srgbClr val="009D00">
                    <a:lumMod val="50000"/>
                  </a:srgbClr>
                </a:solidFill>
                <a:effectLst/>
                <a:uLnTx/>
                <a:uFillTx/>
                <a:latin typeface="Arial" pitchFamily="34" charset="0"/>
                <a:ea typeface="+mn-ea"/>
                <a:cs typeface="+mn-cs"/>
                <a:sym typeface="Wingdings" pitchFamily="2" charset="2"/>
              </a:rPr>
              <a:t>E over the electrode surface</a:t>
            </a:r>
          </a:p>
          <a:p>
            <a:pPr marL="342900" marR="0" lvl="0" indent="-342900" algn="l" defTabSz="914400" rtl="0" eaLnBrk="0" fontAlgn="base" latinLnBrk="0" hangingPunct="0">
              <a:lnSpc>
                <a:spcPct val="90000"/>
              </a:lnSpc>
              <a:spcBef>
                <a:spcPct val="30000"/>
              </a:spcBef>
              <a:spcAft>
                <a:spcPct val="0"/>
              </a:spcAft>
              <a:buClr>
                <a:srgbClr val="008000"/>
              </a:buClr>
              <a:buSzPct val="70000"/>
              <a:buFont typeface="Wingdings" pitchFamily="2" charset="2"/>
              <a:buAutoNum type="alphaLcParenR"/>
              <a:tabLst/>
              <a:defRPr/>
            </a:pPr>
            <a:endParaRPr kumimoji="0" lang="en-US" sz="1800" b="1" i="0" u="none" strike="noStrike" kern="1200" cap="none" spc="0" normalizeH="0" baseline="0" noProof="0" dirty="0">
              <a:ln>
                <a:noFill/>
              </a:ln>
              <a:solidFill>
                <a:srgbClr val="009900"/>
              </a:solidFill>
              <a:effectLst/>
              <a:uLnTx/>
              <a:uFillTx/>
              <a:latin typeface="Arial" pitchFamily="34" charset="0"/>
              <a:ea typeface="+mn-ea"/>
              <a:cs typeface="+mn-cs"/>
            </a:endParaRPr>
          </a:p>
        </p:txBody>
      </p:sp>
      <p:sp>
        <p:nvSpPr>
          <p:cNvPr id="16391" name="Line 4"/>
          <p:cNvSpPr>
            <a:spLocks noChangeShapeType="1"/>
          </p:cNvSpPr>
          <p:nvPr/>
        </p:nvSpPr>
        <p:spPr bwMode="auto">
          <a:xfrm>
            <a:off x="3351214" y="5016501"/>
            <a:ext cx="109537" cy="53975"/>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6392" name="Freeform 5"/>
          <p:cNvSpPr>
            <a:spLocks/>
          </p:cNvSpPr>
          <p:nvPr/>
        </p:nvSpPr>
        <p:spPr bwMode="auto">
          <a:xfrm>
            <a:off x="3187701" y="4910139"/>
            <a:ext cx="919163" cy="1355725"/>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6393" name="Line 6"/>
          <p:cNvSpPr>
            <a:spLocks noChangeShapeType="1"/>
          </p:cNvSpPr>
          <p:nvPr/>
        </p:nvSpPr>
        <p:spPr bwMode="auto">
          <a:xfrm>
            <a:off x="2590800" y="5654675"/>
            <a:ext cx="5867400" cy="0"/>
          </a:xfrm>
          <a:prstGeom prst="line">
            <a:avLst/>
          </a:prstGeom>
          <a:noFill/>
          <a:ln w="1270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6394" name="Oval 8"/>
          <p:cNvSpPr>
            <a:spLocks noChangeArrowheads="1"/>
          </p:cNvSpPr>
          <p:nvPr/>
        </p:nvSpPr>
        <p:spPr bwMode="auto">
          <a:xfrm>
            <a:off x="5470526" y="4273550"/>
            <a:ext cx="161925" cy="15875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16395" name="Text Box 10"/>
          <p:cNvSpPr txBox="1">
            <a:spLocks noChangeArrowheads="1"/>
          </p:cNvSpPr>
          <p:nvPr/>
        </p:nvSpPr>
        <p:spPr bwMode="auto">
          <a:xfrm>
            <a:off x="5741988" y="4221163"/>
            <a:ext cx="373500" cy="42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2400" b="1" i="0" u="none" strike="noStrike" kern="1200" cap="none" spc="0" normalizeH="0" baseline="0" noProof="0">
                <a:ln>
                  <a:noFill/>
                </a:ln>
                <a:solidFill>
                  <a:prstClr val="black"/>
                </a:solidFill>
                <a:effectLst/>
                <a:uLnTx/>
                <a:uFillTx/>
                <a:latin typeface="Arial" charset="0"/>
                <a:ea typeface="+mn-ea"/>
                <a:cs typeface="+mn-cs"/>
              </a:rPr>
              <a:t>q</a:t>
            </a:r>
          </a:p>
        </p:txBody>
      </p:sp>
      <p:sp>
        <p:nvSpPr>
          <p:cNvPr id="16396" name="Line 15"/>
          <p:cNvSpPr>
            <a:spLocks noChangeShapeType="1"/>
          </p:cNvSpPr>
          <p:nvPr/>
        </p:nvSpPr>
        <p:spPr bwMode="auto">
          <a:xfrm>
            <a:off x="5416550" y="61849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6397" name="Line 16"/>
          <p:cNvSpPr>
            <a:spLocks noChangeShapeType="1"/>
          </p:cNvSpPr>
          <p:nvPr/>
        </p:nvSpPr>
        <p:spPr bwMode="auto">
          <a:xfrm>
            <a:off x="5524500" y="5654676"/>
            <a:ext cx="0" cy="530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6398" name="Line 17"/>
          <p:cNvSpPr>
            <a:spLocks noChangeShapeType="1"/>
          </p:cNvSpPr>
          <p:nvPr/>
        </p:nvSpPr>
        <p:spPr bwMode="auto">
          <a:xfrm>
            <a:off x="5416550" y="6184900"/>
            <a:ext cx="2159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6399" name="Line 18"/>
          <p:cNvSpPr>
            <a:spLocks noChangeShapeType="1"/>
          </p:cNvSpPr>
          <p:nvPr/>
        </p:nvSpPr>
        <p:spPr bwMode="auto">
          <a:xfrm>
            <a:off x="5470525" y="6237288"/>
            <a:ext cx="1079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6400" name="Line 19"/>
          <p:cNvSpPr>
            <a:spLocks noChangeShapeType="1"/>
          </p:cNvSpPr>
          <p:nvPr/>
        </p:nvSpPr>
        <p:spPr bwMode="auto">
          <a:xfrm>
            <a:off x="5524500" y="6291263"/>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6401" name="Text Box 24"/>
          <p:cNvSpPr txBox="1">
            <a:spLocks noChangeArrowheads="1"/>
          </p:cNvSpPr>
          <p:nvPr/>
        </p:nvSpPr>
        <p:spPr bwMode="auto">
          <a:xfrm>
            <a:off x="7415214" y="4883150"/>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grpSp>
        <p:nvGrpSpPr>
          <p:cNvPr id="16402" name="Group 36"/>
          <p:cNvGrpSpPr>
            <a:grpSpLocks/>
          </p:cNvGrpSpPr>
          <p:nvPr/>
        </p:nvGrpSpPr>
        <p:grpSpPr bwMode="auto">
          <a:xfrm>
            <a:off x="2590800" y="4964113"/>
            <a:ext cx="5854700" cy="595312"/>
            <a:chOff x="214313" y="3854453"/>
            <a:chExt cx="8212137" cy="855664"/>
          </a:xfrm>
        </p:grpSpPr>
        <p:sp>
          <p:nvSpPr>
            <p:cNvPr id="77"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sp>
          <p:nvSpPr>
            <p:cNvPr id="78"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grpSp>
      <p:cxnSp>
        <p:nvCxnSpPr>
          <p:cNvPr id="65" name="Straight Arrow Connector 64"/>
          <p:cNvCxnSpPr>
            <a:cxnSpLocks noChangeShapeType="1"/>
          </p:cNvCxnSpPr>
          <p:nvPr/>
        </p:nvCxnSpPr>
        <p:spPr bwMode="auto">
          <a:xfrm rot="5400000">
            <a:off x="5974557" y="4963319"/>
            <a:ext cx="1273175" cy="1588"/>
          </a:xfrm>
          <a:prstGeom prst="straightConnector1">
            <a:avLst/>
          </a:prstGeom>
          <a:noFill/>
          <a:ln w="2540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6404" name="Rectangle 65"/>
          <p:cNvSpPr>
            <a:spLocks noChangeArrowheads="1"/>
          </p:cNvSpPr>
          <p:nvPr/>
        </p:nvSpPr>
        <p:spPr bwMode="auto">
          <a:xfrm>
            <a:off x="6719889" y="4751389"/>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y’</a:t>
            </a: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6405" name="TextBox 66"/>
          <p:cNvSpPr txBox="1">
            <a:spLocks noChangeArrowheads="1"/>
          </p:cNvSpPr>
          <p:nvPr/>
        </p:nvSpPr>
        <p:spPr bwMode="auto">
          <a:xfrm>
            <a:off x="5199063" y="4191001"/>
            <a:ext cx="364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charset="0"/>
                <a:ea typeface="+mn-ea"/>
                <a:cs typeface="+mn-cs"/>
              </a:rPr>
              <a:t>+</a:t>
            </a:r>
          </a:p>
        </p:txBody>
      </p:sp>
      <p:sp>
        <p:nvSpPr>
          <p:cNvPr id="16406" name="TextBox 67"/>
          <p:cNvSpPr txBox="1">
            <a:spLocks noChangeArrowheads="1"/>
          </p:cNvSpPr>
          <p:nvPr/>
        </p:nvSpPr>
        <p:spPr bwMode="auto">
          <a:xfrm>
            <a:off x="5143500" y="5316539"/>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6407" name="TextBox 68"/>
          <p:cNvSpPr txBox="1">
            <a:spLocks noChangeArrowheads="1"/>
          </p:cNvSpPr>
          <p:nvPr/>
        </p:nvSpPr>
        <p:spPr bwMode="auto">
          <a:xfrm>
            <a:off x="4872038" y="5316539"/>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6408" name="TextBox 69"/>
          <p:cNvSpPr txBox="1">
            <a:spLocks noChangeArrowheads="1"/>
          </p:cNvSpPr>
          <p:nvPr/>
        </p:nvSpPr>
        <p:spPr bwMode="auto">
          <a:xfrm>
            <a:off x="5307013" y="5316539"/>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6409" name="TextBox 70"/>
          <p:cNvSpPr txBox="1">
            <a:spLocks noChangeArrowheads="1"/>
          </p:cNvSpPr>
          <p:nvPr/>
        </p:nvSpPr>
        <p:spPr bwMode="auto">
          <a:xfrm>
            <a:off x="5916613" y="5316539"/>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6410" name="TextBox 71"/>
          <p:cNvSpPr txBox="1">
            <a:spLocks noChangeArrowheads="1"/>
          </p:cNvSpPr>
          <p:nvPr/>
        </p:nvSpPr>
        <p:spPr bwMode="auto">
          <a:xfrm>
            <a:off x="5416550" y="5316539"/>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6411" name="TextBox 72"/>
          <p:cNvSpPr txBox="1">
            <a:spLocks noChangeArrowheads="1"/>
          </p:cNvSpPr>
          <p:nvPr/>
        </p:nvSpPr>
        <p:spPr bwMode="auto">
          <a:xfrm>
            <a:off x="5688013" y="5316539"/>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6412" name="TextBox 73"/>
          <p:cNvSpPr txBox="1">
            <a:spLocks noChangeArrowheads="1"/>
          </p:cNvSpPr>
          <p:nvPr/>
        </p:nvSpPr>
        <p:spPr bwMode="auto">
          <a:xfrm>
            <a:off x="5524500" y="5316539"/>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6413" name="TextBox 74"/>
          <p:cNvSpPr txBox="1">
            <a:spLocks noChangeArrowheads="1"/>
          </p:cNvSpPr>
          <p:nvPr/>
        </p:nvSpPr>
        <p:spPr bwMode="auto">
          <a:xfrm>
            <a:off x="6351588" y="5316539"/>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6414" name="TextBox 75"/>
          <p:cNvSpPr txBox="1">
            <a:spLocks noChangeArrowheads="1"/>
          </p:cNvSpPr>
          <p:nvPr/>
        </p:nvSpPr>
        <p:spPr bwMode="auto">
          <a:xfrm>
            <a:off x="4492625" y="5316539"/>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35" name="TextBox 26">
            <a:extLst>
              <a:ext uri="{FF2B5EF4-FFF2-40B4-BE49-F238E27FC236}">
                <a16:creationId xmlns:a16="http://schemas.microsoft.com/office/drawing/2014/main" id="{CF568238-B441-FC42-818E-27C498CE2B72}"/>
              </a:ext>
            </a:extLst>
          </p:cNvPr>
          <p:cNvSpPr txBox="1">
            <a:spLocks noChangeArrowheads="1"/>
          </p:cNvSpPr>
          <p:nvPr/>
        </p:nvSpPr>
        <p:spPr bwMode="auto">
          <a:xfrm>
            <a:off x="0" y="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Induced charge on an infinite plane</a:t>
            </a:r>
          </a:p>
        </p:txBody>
      </p:sp>
    </p:spTree>
    <p:extLst>
      <p:ext uri="{BB962C8B-B14F-4D97-AF65-F5344CB8AC3E}">
        <p14:creationId xmlns:p14="http://schemas.microsoft.com/office/powerpoint/2010/main" val="2919931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Oval 8"/>
          <p:cNvSpPr>
            <a:spLocks noChangeArrowheads="1"/>
          </p:cNvSpPr>
          <p:nvPr/>
        </p:nvSpPr>
        <p:spPr bwMode="auto">
          <a:xfrm>
            <a:off x="3581400" y="1752600"/>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17412" name="Text Box 12"/>
          <p:cNvSpPr txBox="1">
            <a:spLocks noChangeArrowheads="1"/>
          </p:cNvSpPr>
          <p:nvPr/>
        </p:nvSpPr>
        <p:spPr bwMode="auto">
          <a:xfrm>
            <a:off x="1676400" y="838200"/>
            <a:ext cx="85344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a:ln>
                  <a:noFill/>
                </a:ln>
                <a:solidFill>
                  <a:srgbClr val="002060"/>
                </a:solidFill>
                <a:effectLst/>
                <a:uLnTx/>
                <a:uFillTx/>
                <a:latin typeface="Arial" charset="0"/>
                <a:ea typeface="+mn-ea"/>
                <a:cs typeface="+mn-cs"/>
              </a:rPr>
              <a:t>The solution for the field of a point charge in front of a metal plate is equal to the solution of the charge together with a (negative) mirror charge at y=-y’.</a:t>
            </a:r>
          </a:p>
        </p:txBody>
      </p:sp>
      <p:sp>
        <p:nvSpPr>
          <p:cNvPr id="5" name="Date Placeholder 4">
            <a:extLst>
              <a:ext uri="{FF2B5EF4-FFF2-40B4-BE49-F238E27FC236}">
                <a16:creationId xmlns:a16="http://schemas.microsoft.com/office/drawing/2014/main" id="{D9125E2E-70BD-D644-A45B-562F85A7E06F}"/>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10/14/24</a:t>
            </a:r>
          </a:p>
        </p:txBody>
      </p:sp>
      <p:sp>
        <p:nvSpPr>
          <p:cNvPr id="48154" name="Slide Number Placeholder 25"/>
          <p:cNvSpPr>
            <a:spLocks noGrp="1"/>
          </p:cNvSpPr>
          <p:nvPr>
            <p:ph type="sldNum" sz="quarter" idx="11"/>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BC7F625-602F-4F4F-B87D-4DC168A46A7E}" type="slidenum">
              <a:rPr kumimoji="0" lang="en-US" altLang="en-US" sz="1000" b="0" i="0" u="none" strike="noStrike" kern="1200" cap="none" spc="0" normalizeH="0" baseline="0" noProof="0">
                <a:ln>
                  <a:noFill/>
                </a:ln>
                <a:solidFill>
                  <a:srgbClr val="898989"/>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US" altLang="en-US" sz="1000" b="0" i="0" u="none" strike="noStrike" kern="1200" cap="none" spc="0" normalizeH="0" baseline="0" noProof="0">
              <a:ln>
                <a:noFill/>
              </a:ln>
              <a:solidFill>
                <a:srgbClr val="898989"/>
              </a:solidFill>
              <a:effectLst/>
              <a:uLnTx/>
              <a:uFillTx/>
              <a:latin typeface="Arial" charset="0"/>
              <a:ea typeface="+mn-ea"/>
              <a:cs typeface="+mn-cs"/>
            </a:endParaRPr>
          </a:p>
        </p:txBody>
      </p:sp>
      <p:cxnSp>
        <p:nvCxnSpPr>
          <p:cNvPr id="39" name="Straight Arrow Connector 38"/>
          <p:cNvCxnSpPr>
            <a:cxnSpLocks noChangeShapeType="1"/>
          </p:cNvCxnSpPr>
          <p:nvPr/>
        </p:nvCxnSpPr>
        <p:spPr bwMode="auto">
          <a:xfrm rot="5400000">
            <a:off x="3390901" y="2628901"/>
            <a:ext cx="1752600" cy="3175"/>
          </a:xfrm>
          <a:prstGeom prst="straightConnector1">
            <a:avLst/>
          </a:prstGeom>
          <a:noFill/>
          <a:ln w="2540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7416" name="TextBox 40"/>
          <p:cNvSpPr txBox="1">
            <a:spLocks noChangeArrowheads="1"/>
          </p:cNvSpPr>
          <p:nvPr/>
        </p:nvSpPr>
        <p:spPr bwMode="auto">
          <a:xfrm>
            <a:off x="3048000" y="1600200"/>
            <a:ext cx="5357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charset="0"/>
                <a:ea typeface="+mn-ea"/>
                <a:cs typeface="+mn-cs"/>
              </a:rPr>
              <a:t>+q</a:t>
            </a:r>
          </a:p>
        </p:txBody>
      </p:sp>
      <p:grpSp>
        <p:nvGrpSpPr>
          <p:cNvPr id="17417" name="Group 31"/>
          <p:cNvGrpSpPr>
            <a:grpSpLocks/>
          </p:cNvGrpSpPr>
          <p:nvPr/>
        </p:nvGrpSpPr>
        <p:grpSpPr bwMode="auto">
          <a:xfrm>
            <a:off x="1676400" y="2362200"/>
            <a:ext cx="4038600" cy="2133600"/>
            <a:chOff x="228600" y="3166765"/>
            <a:chExt cx="8229600" cy="2133600"/>
          </a:xfrm>
        </p:grpSpPr>
        <p:sp>
          <p:nvSpPr>
            <p:cNvPr id="17436" name="Line 4"/>
            <p:cNvSpPr>
              <a:spLocks noChangeShapeType="1"/>
            </p:cNvSpPr>
            <p:nvPr/>
          </p:nvSpPr>
          <p:spPr bwMode="auto">
            <a:xfrm>
              <a:off x="1295400" y="3471565"/>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7437" name="Freeform 5"/>
            <p:cNvSpPr>
              <a:spLocks/>
            </p:cNvSpPr>
            <p:nvPr/>
          </p:nvSpPr>
          <p:spPr bwMode="auto">
            <a:xfrm>
              <a:off x="1066800" y="3319165"/>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7438" name="Line 6"/>
            <p:cNvSpPr>
              <a:spLocks noChangeShapeType="1"/>
            </p:cNvSpPr>
            <p:nvPr/>
          </p:nvSpPr>
          <p:spPr bwMode="auto">
            <a:xfrm>
              <a:off x="228600" y="4385965"/>
              <a:ext cx="8229600" cy="1588"/>
            </a:xfrm>
            <a:prstGeom prst="line">
              <a:avLst/>
            </a:prstGeom>
            <a:noFill/>
            <a:ln w="1270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7439" name="Line 15"/>
            <p:cNvSpPr>
              <a:spLocks noChangeShapeType="1"/>
            </p:cNvSpPr>
            <p:nvPr/>
          </p:nvSpPr>
          <p:spPr bwMode="auto">
            <a:xfrm>
              <a:off x="4191000" y="514796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7440" name="Line 16"/>
            <p:cNvSpPr>
              <a:spLocks noChangeShapeType="1"/>
            </p:cNvSpPr>
            <p:nvPr/>
          </p:nvSpPr>
          <p:spPr bwMode="auto">
            <a:xfrm>
              <a:off x="4343400" y="4385965"/>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7441" name="Line 17"/>
            <p:cNvSpPr>
              <a:spLocks noChangeShapeType="1"/>
            </p:cNvSpPr>
            <p:nvPr/>
          </p:nvSpPr>
          <p:spPr bwMode="auto">
            <a:xfrm>
              <a:off x="4191000" y="5147965"/>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7442" name="Line 18"/>
            <p:cNvSpPr>
              <a:spLocks noChangeShapeType="1"/>
            </p:cNvSpPr>
            <p:nvPr/>
          </p:nvSpPr>
          <p:spPr bwMode="auto">
            <a:xfrm>
              <a:off x="4267200" y="5224165"/>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7443" name="Line 19"/>
            <p:cNvSpPr>
              <a:spLocks noChangeShapeType="1"/>
            </p:cNvSpPr>
            <p:nvPr/>
          </p:nvSpPr>
          <p:spPr bwMode="auto">
            <a:xfrm>
              <a:off x="4343400" y="530036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7444" name="Text Box 24"/>
            <p:cNvSpPr txBox="1">
              <a:spLocks noChangeArrowheads="1"/>
            </p:cNvSpPr>
            <p:nvPr/>
          </p:nvSpPr>
          <p:spPr bwMode="auto">
            <a:xfrm>
              <a:off x="6994525" y="3279478"/>
              <a:ext cx="37643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grpSp>
          <p:nvGrpSpPr>
            <p:cNvPr id="17445" name="Group 36"/>
            <p:cNvGrpSpPr>
              <a:grpSpLocks/>
            </p:cNvGrpSpPr>
            <p:nvPr/>
          </p:nvGrpSpPr>
          <p:grpSpPr bwMode="auto">
            <a:xfrm>
              <a:off x="228600" y="3395365"/>
              <a:ext cx="8212137" cy="855664"/>
              <a:chOff x="214313" y="3854453"/>
              <a:chExt cx="8212137" cy="855664"/>
            </a:xfrm>
          </p:grpSpPr>
          <p:sp>
            <p:nvSpPr>
              <p:cNvPr id="131080"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sp>
            <p:nvSpPr>
              <p:cNvPr id="131081"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grpSp>
        <p:sp>
          <p:nvSpPr>
            <p:cNvPr id="17446" name="Rectangle 39"/>
            <p:cNvSpPr>
              <a:spLocks noChangeArrowheads="1"/>
            </p:cNvSpPr>
            <p:nvPr/>
          </p:nvSpPr>
          <p:spPr bwMode="auto">
            <a:xfrm>
              <a:off x="5663242" y="3166765"/>
              <a:ext cx="7682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y’</a:t>
              </a: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7447" name="TextBox 41"/>
            <p:cNvSpPr txBox="1">
              <a:spLocks noChangeArrowheads="1"/>
            </p:cNvSpPr>
            <p:nvPr/>
          </p:nvSpPr>
          <p:spPr bwMode="auto">
            <a:xfrm>
              <a:off x="3810000" y="4004965"/>
              <a:ext cx="585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7448" name="TextBox 42"/>
            <p:cNvSpPr txBox="1">
              <a:spLocks noChangeArrowheads="1"/>
            </p:cNvSpPr>
            <p:nvPr/>
          </p:nvSpPr>
          <p:spPr bwMode="auto">
            <a:xfrm>
              <a:off x="3429001" y="4004965"/>
              <a:ext cx="585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7449" name="TextBox 43"/>
            <p:cNvSpPr txBox="1">
              <a:spLocks noChangeArrowheads="1"/>
            </p:cNvSpPr>
            <p:nvPr/>
          </p:nvSpPr>
          <p:spPr bwMode="auto">
            <a:xfrm>
              <a:off x="4038600" y="4004965"/>
              <a:ext cx="585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7450" name="TextBox 44"/>
            <p:cNvSpPr txBox="1">
              <a:spLocks noChangeArrowheads="1"/>
            </p:cNvSpPr>
            <p:nvPr/>
          </p:nvSpPr>
          <p:spPr bwMode="auto">
            <a:xfrm>
              <a:off x="4894343" y="4004965"/>
              <a:ext cx="585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7451" name="TextBox 45"/>
            <p:cNvSpPr txBox="1">
              <a:spLocks noChangeArrowheads="1"/>
            </p:cNvSpPr>
            <p:nvPr/>
          </p:nvSpPr>
          <p:spPr bwMode="auto">
            <a:xfrm>
              <a:off x="4191000" y="4004965"/>
              <a:ext cx="585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7452" name="TextBox 46"/>
            <p:cNvSpPr txBox="1">
              <a:spLocks noChangeArrowheads="1"/>
            </p:cNvSpPr>
            <p:nvPr/>
          </p:nvSpPr>
          <p:spPr bwMode="auto">
            <a:xfrm>
              <a:off x="4571999" y="4004965"/>
              <a:ext cx="585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7453" name="TextBox 47"/>
            <p:cNvSpPr txBox="1">
              <a:spLocks noChangeArrowheads="1"/>
            </p:cNvSpPr>
            <p:nvPr/>
          </p:nvSpPr>
          <p:spPr bwMode="auto">
            <a:xfrm>
              <a:off x="4343400" y="4004965"/>
              <a:ext cx="585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7454" name="TextBox 48"/>
            <p:cNvSpPr txBox="1">
              <a:spLocks noChangeArrowheads="1"/>
            </p:cNvSpPr>
            <p:nvPr/>
          </p:nvSpPr>
          <p:spPr bwMode="auto">
            <a:xfrm>
              <a:off x="5503942" y="4004965"/>
              <a:ext cx="585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7455" name="TextBox 49"/>
            <p:cNvSpPr txBox="1">
              <a:spLocks noChangeArrowheads="1"/>
            </p:cNvSpPr>
            <p:nvPr/>
          </p:nvSpPr>
          <p:spPr bwMode="auto">
            <a:xfrm>
              <a:off x="2895601" y="4004965"/>
              <a:ext cx="5853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grpSp>
      <p:sp>
        <p:nvSpPr>
          <p:cNvPr id="17419" name="TextBox 35"/>
          <p:cNvSpPr txBox="1">
            <a:spLocks noChangeArrowheads="1"/>
          </p:cNvSpPr>
          <p:nvPr/>
        </p:nvSpPr>
        <p:spPr bwMode="auto">
          <a:xfrm>
            <a:off x="5867400" y="2590800"/>
            <a:ext cx="4254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3200" b="0" i="0" u="none" strike="noStrike" kern="1200" cap="none" spc="0" normalizeH="0" baseline="0" noProof="0">
                <a:ln>
                  <a:noFill/>
                </a:ln>
                <a:solidFill>
                  <a:srgbClr val="FF0000"/>
                </a:solidFill>
                <a:effectLst/>
                <a:uLnTx/>
                <a:uFillTx/>
                <a:latin typeface="Arial" charset="0"/>
                <a:ea typeface="+mn-ea"/>
                <a:cs typeface="+mn-cs"/>
              </a:rPr>
              <a:t>=</a:t>
            </a:r>
          </a:p>
        </p:txBody>
      </p:sp>
      <p:sp>
        <p:nvSpPr>
          <p:cNvPr id="17420" name="Oval 8"/>
          <p:cNvSpPr>
            <a:spLocks noChangeArrowheads="1"/>
          </p:cNvSpPr>
          <p:nvPr/>
        </p:nvSpPr>
        <p:spPr bwMode="auto">
          <a:xfrm>
            <a:off x="7697788" y="1751013"/>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17426" name="Oval 8"/>
          <p:cNvSpPr>
            <a:spLocks noChangeArrowheads="1"/>
          </p:cNvSpPr>
          <p:nvPr/>
        </p:nvSpPr>
        <p:spPr bwMode="auto">
          <a:xfrm>
            <a:off x="7696200" y="5181600"/>
            <a:ext cx="228600" cy="228600"/>
          </a:xfrm>
          <a:prstGeom prst="ellipse">
            <a:avLst/>
          </a:pr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0000"/>
              </a:solidFill>
              <a:effectLst/>
              <a:uLnTx/>
              <a:uFillTx/>
              <a:latin typeface="Arial" charset="0"/>
              <a:ea typeface="+mn-ea"/>
              <a:cs typeface="+mn-cs"/>
            </a:endParaRPr>
          </a:p>
        </p:txBody>
      </p:sp>
      <p:cxnSp>
        <p:nvCxnSpPr>
          <p:cNvPr id="58" name="Straight Connector 57"/>
          <p:cNvCxnSpPr/>
          <p:nvPr/>
        </p:nvCxnSpPr>
        <p:spPr>
          <a:xfrm rot="5400000">
            <a:off x="5899944" y="3575844"/>
            <a:ext cx="3810000" cy="11112"/>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428" name="TextBox 59"/>
          <p:cNvSpPr txBox="1">
            <a:spLocks noChangeArrowheads="1"/>
          </p:cNvSpPr>
          <p:nvPr/>
        </p:nvSpPr>
        <p:spPr bwMode="auto">
          <a:xfrm>
            <a:off x="7239000" y="5029200"/>
            <a:ext cx="4587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060"/>
                </a:solidFill>
                <a:effectLst/>
                <a:uLnTx/>
                <a:uFillTx/>
                <a:latin typeface="Arial" charset="0"/>
                <a:ea typeface="+mn-ea"/>
                <a:cs typeface="+mn-cs"/>
              </a:rPr>
              <a:t>-q</a:t>
            </a:r>
          </a:p>
        </p:txBody>
      </p:sp>
      <p:sp>
        <p:nvSpPr>
          <p:cNvPr id="17429" name="Rectangle 60"/>
          <p:cNvSpPr>
            <a:spLocks noChangeArrowheads="1"/>
          </p:cNvSpPr>
          <p:nvPr/>
        </p:nvSpPr>
        <p:spPr bwMode="auto">
          <a:xfrm>
            <a:off x="8001000" y="1676400"/>
            <a:ext cx="8515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(x’, y’)</a:t>
            </a: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cxnSp>
        <p:nvCxnSpPr>
          <p:cNvPr id="63" name="Straight Connector 62"/>
          <p:cNvCxnSpPr/>
          <p:nvPr/>
        </p:nvCxnSpPr>
        <p:spPr>
          <a:xfrm rot="10800000">
            <a:off x="1524000" y="3581400"/>
            <a:ext cx="42672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433" name="TextBox 66"/>
          <p:cNvSpPr txBox="1">
            <a:spLocks noChangeArrowheads="1"/>
          </p:cNvSpPr>
          <p:nvPr/>
        </p:nvSpPr>
        <p:spPr bwMode="auto">
          <a:xfrm>
            <a:off x="7162801" y="2286001"/>
            <a:ext cx="3905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prstClr val="black"/>
                </a:solidFill>
                <a:effectLst/>
                <a:uLnTx/>
                <a:uFillTx/>
                <a:latin typeface="Arial" charset="0"/>
                <a:ea typeface="+mn-ea"/>
                <a:cs typeface="+mn-cs"/>
              </a:rPr>
              <a:t>E</a:t>
            </a:r>
          </a:p>
        </p:txBody>
      </p:sp>
      <p:sp>
        <p:nvSpPr>
          <p:cNvPr id="17435" name="Rectangle 68"/>
          <p:cNvSpPr>
            <a:spLocks noChangeArrowheads="1"/>
          </p:cNvSpPr>
          <p:nvPr/>
        </p:nvSpPr>
        <p:spPr bwMode="auto">
          <a:xfrm>
            <a:off x="609600" y="5257800"/>
            <a:ext cx="400141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400" b="0" i="0" u="none" strike="noStrike" kern="1200" cap="none" spc="0" normalizeH="0" baseline="0" noProof="0">
                <a:ln>
                  <a:noFill/>
                </a:ln>
                <a:solidFill>
                  <a:srgbClr val="002060"/>
                </a:solidFill>
                <a:effectLst/>
                <a:uLnTx/>
                <a:uFillTx/>
                <a:latin typeface="Arial" charset="0"/>
                <a:ea typeface="+mn-ea"/>
                <a:cs typeface="+mn-cs"/>
              </a:rPr>
              <a:t>The potential for the above problem is therefore:</a:t>
            </a:r>
            <a:endParaRPr kumimoji="0" lang="en-US" altLang="en-US" sz="1400" b="0" i="0" u="none" strike="noStrike" kern="1200" cap="none" spc="0" normalizeH="0" baseline="0" noProof="0">
              <a:ln>
                <a:noFill/>
              </a:ln>
              <a:solidFill>
                <a:prstClr val="black"/>
              </a:solidFill>
              <a:effectLst/>
              <a:uLnTx/>
              <a:uFillTx/>
              <a:latin typeface="Arial" charset="0"/>
              <a:ea typeface="+mn-ea"/>
              <a:cs typeface="+mn-cs"/>
            </a:endParaRPr>
          </a:p>
        </p:txBody>
      </p:sp>
      <p:cxnSp>
        <p:nvCxnSpPr>
          <p:cNvPr id="50" name="Straight Connector 49"/>
          <p:cNvCxnSpPr/>
          <p:nvPr/>
        </p:nvCxnSpPr>
        <p:spPr>
          <a:xfrm flipH="1">
            <a:off x="6705600" y="1524000"/>
            <a:ext cx="11112" cy="25908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52" name="Straight Connector 51"/>
          <p:cNvCxnSpPr/>
          <p:nvPr/>
        </p:nvCxnSpPr>
        <p:spPr>
          <a:xfrm flipH="1">
            <a:off x="6553200" y="3581400"/>
            <a:ext cx="34290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54" name="Rectangle 60"/>
          <p:cNvSpPr>
            <a:spLocks noChangeArrowheads="1"/>
          </p:cNvSpPr>
          <p:nvPr/>
        </p:nvSpPr>
        <p:spPr bwMode="auto">
          <a:xfrm>
            <a:off x="8001000" y="5105400"/>
            <a:ext cx="92845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(x’, -y’)</a:t>
            </a: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4" name="TextBox 3"/>
          <p:cNvSpPr txBox="1"/>
          <p:nvPr/>
        </p:nvSpPr>
        <p:spPr>
          <a:xfrm>
            <a:off x="6405518" y="14478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57" name="TextBox 56"/>
          <p:cNvSpPr txBox="1"/>
          <p:nvPr/>
        </p:nvSpPr>
        <p:spPr>
          <a:xfrm>
            <a:off x="9753600" y="3593068"/>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a:t>
            </a:r>
          </a:p>
        </p:txBody>
      </p:sp>
      <p:sp>
        <p:nvSpPr>
          <p:cNvPr id="59" name="TextBox 40"/>
          <p:cNvSpPr txBox="1">
            <a:spLocks noChangeArrowheads="1"/>
          </p:cNvSpPr>
          <p:nvPr/>
        </p:nvSpPr>
        <p:spPr bwMode="auto">
          <a:xfrm>
            <a:off x="7086600" y="1600200"/>
            <a:ext cx="5357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charset="0"/>
                <a:ea typeface="+mn-ea"/>
                <a:cs typeface="+mn-cs"/>
              </a:rPr>
              <a:t>+q</a:t>
            </a:r>
          </a:p>
        </p:txBody>
      </p:sp>
      <p:pic>
        <p:nvPicPr>
          <p:cNvPr id="2" name="Picture 1">
            <a:extLst>
              <a:ext uri="{FF2B5EF4-FFF2-40B4-BE49-F238E27FC236}">
                <a16:creationId xmlns:a16="http://schemas.microsoft.com/office/drawing/2014/main" id="{E4322E0D-A65C-C649-ADF5-A8238011A521}"/>
              </a:ext>
            </a:extLst>
          </p:cNvPr>
          <p:cNvPicPr>
            <a:picLocks noChangeAspect="1"/>
          </p:cNvPicPr>
          <p:nvPr/>
        </p:nvPicPr>
        <p:blipFill>
          <a:blip r:embed="rId2"/>
          <a:stretch>
            <a:fillRect/>
          </a:stretch>
        </p:blipFill>
        <p:spPr>
          <a:xfrm>
            <a:off x="1420948" y="5763192"/>
            <a:ext cx="9352280" cy="631190"/>
          </a:xfrm>
          <a:prstGeom prst="rect">
            <a:avLst/>
          </a:prstGeom>
        </p:spPr>
      </p:pic>
      <p:sp>
        <p:nvSpPr>
          <p:cNvPr id="49" name="TextBox 26">
            <a:extLst>
              <a:ext uri="{FF2B5EF4-FFF2-40B4-BE49-F238E27FC236}">
                <a16:creationId xmlns:a16="http://schemas.microsoft.com/office/drawing/2014/main" id="{6334709C-210D-9549-8542-577CB15D7E0A}"/>
              </a:ext>
            </a:extLst>
          </p:cNvPr>
          <p:cNvSpPr txBox="1">
            <a:spLocks noChangeArrowheads="1"/>
          </p:cNvSpPr>
          <p:nvPr/>
        </p:nvSpPr>
        <p:spPr bwMode="auto">
          <a:xfrm>
            <a:off x="0" y="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Induced charge on an infinite plane</a:t>
            </a:r>
          </a:p>
        </p:txBody>
      </p:sp>
    </p:spTree>
    <p:extLst>
      <p:ext uri="{BB962C8B-B14F-4D97-AF65-F5344CB8AC3E}">
        <p14:creationId xmlns:p14="http://schemas.microsoft.com/office/powerpoint/2010/main" val="29170963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Line 4"/>
          <p:cNvSpPr>
            <a:spLocks noChangeShapeType="1"/>
          </p:cNvSpPr>
          <p:nvPr/>
        </p:nvSpPr>
        <p:spPr bwMode="auto">
          <a:xfrm>
            <a:off x="2819400" y="4827588"/>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8435" name="Freeform 5"/>
          <p:cNvSpPr>
            <a:spLocks/>
          </p:cNvSpPr>
          <p:nvPr/>
        </p:nvSpPr>
        <p:spPr bwMode="auto">
          <a:xfrm>
            <a:off x="2590800" y="4860925"/>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8436" name="Line 6"/>
          <p:cNvSpPr>
            <a:spLocks noChangeShapeType="1"/>
          </p:cNvSpPr>
          <p:nvPr/>
        </p:nvSpPr>
        <p:spPr bwMode="auto">
          <a:xfrm>
            <a:off x="1752600" y="5741989"/>
            <a:ext cx="8229600" cy="1587"/>
          </a:xfrm>
          <a:prstGeom prst="line">
            <a:avLst/>
          </a:prstGeom>
          <a:noFill/>
          <a:ln w="1270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8437" name="Oval 8"/>
          <p:cNvSpPr>
            <a:spLocks noChangeArrowheads="1"/>
          </p:cNvSpPr>
          <p:nvPr/>
        </p:nvSpPr>
        <p:spPr bwMode="auto">
          <a:xfrm>
            <a:off x="5791200" y="3929063"/>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18439" name="Text Box 12"/>
          <p:cNvSpPr txBox="1">
            <a:spLocks noChangeArrowheads="1"/>
          </p:cNvSpPr>
          <p:nvPr/>
        </p:nvSpPr>
        <p:spPr bwMode="auto">
          <a:xfrm>
            <a:off x="1752600" y="914401"/>
            <a:ext cx="8534400" cy="168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a:ln>
                  <a:noFill/>
                </a:ln>
                <a:solidFill>
                  <a:srgbClr val="002060"/>
                </a:solidFill>
                <a:effectLst/>
                <a:uLnTx/>
                <a:uFillTx/>
                <a:latin typeface="Arial" charset="0"/>
                <a:ea typeface="+mn-ea"/>
                <a:cs typeface="+mn-cs"/>
              </a:rPr>
              <a:t>We therefore find a surface charge density of</a:t>
            </a: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a:ln>
                  <a:noFill/>
                </a:ln>
                <a:solidFill>
                  <a:srgbClr val="006600"/>
                </a:solidFill>
                <a:effectLst/>
                <a:uLnTx/>
                <a:uFillTx/>
                <a:latin typeface="Arial" charset="0"/>
                <a:ea typeface="+mn-ea"/>
                <a:cs typeface="+mn-cs"/>
              </a:rPr>
              <a:t>And therefore a total induced charge of </a:t>
            </a:r>
          </a:p>
        </p:txBody>
      </p:sp>
      <p:sp>
        <p:nvSpPr>
          <p:cNvPr id="18440" name="Line 15"/>
          <p:cNvSpPr>
            <a:spLocks noChangeShapeType="1"/>
          </p:cNvSpPr>
          <p:nvPr/>
        </p:nvSpPr>
        <p:spPr bwMode="auto">
          <a:xfrm>
            <a:off x="5715000" y="646112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8441" name="Line 16"/>
          <p:cNvSpPr>
            <a:spLocks noChangeShapeType="1"/>
          </p:cNvSpPr>
          <p:nvPr/>
        </p:nvSpPr>
        <p:spPr bwMode="auto">
          <a:xfrm>
            <a:off x="5867400" y="5699125"/>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8442" name="Line 17"/>
          <p:cNvSpPr>
            <a:spLocks noChangeShapeType="1"/>
          </p:cNvSpPr>
          <p:nvPr/>
        </p:nvSpPr>
        <p:spPr bwMode="auto">
          <a:xfrm>
            <a:off x="5715000" y="6461125"/>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8443" name="Line 18"/>
          <p:cNvSpPr>
            <a:spLocks noChangeShapeType="1"/>
          </p:cNvSpPr>
          <p:nvPr/>
        </p:nvSpPr>
        <p:spPr bwMode="auto">
          <a:xfrm>
            <a:off x="5791200" y="6537325"/>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8444" name="Line 19"/>
          <p:cNvSpPr>
            <a:spLocks noChangeShapeType="1"/>
          </p:cNvSpPr>
          <p:nvPr/>
        </p:nvSpPr>
        <p:spPr bwMode="auto">
          <a:xfrm>
            <a:off x="5867400" y="661352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8445" name="Text Box 24"/>
          <p:cNvSpPr txBox="1">
            <a:spLocks noChangeArrowheads="1"/>
          </p:cNvSpPr>
          <p:nvPr/>
        </p:nvSpPr>
        <p:spPr bwMode="auto">
          <a:xfrm>
            <a:off x="8518525" y="4635501"/>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 name="Date Placeholder 1">
            <a:extLst>
              <a:ext uri="{FF2B5EF4-FFF2-40B4-BE49-F238E27FC236}">
                <a16:creationId xmlns:a16="http://schemas.microsoft.com/office/drawing/2014/main" id="{64D94F58-1B9F-A445-8FBC-76247CBB9709}"/>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10/14/24</a:t>
            </a:r>
          </a:p>
        </p:txBody>
      </p:sp>
      <p:sp>
        <p:nvSpPr>
          <p:cNvPr id="48154" name="Slide Number Placeholder 25"/>
          <p:cNvSpPr>
            <a:spLocks noGrp="1"/>
          </p:cNvSpPr>
          <p:nvPr>
            <p:ph type="sldNum" sz="quarter" idx="11"/>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BF3F962-FA34-8648-8B20-5EC5C9B3586C}" type="slidenum">
              <a:rPr kumimoji="0" lang="en-US" altLang="en-US" sz="1000" b="0" i="0" u="none" strike="noStrike" kern="1200" cap="none" spc="0" normalizeH="0" baseline="0" noProof="0">
                <a:ln>
                  <a:noFill/>
                </a:ln>
                <a:solidFill>
                  <a:srgbClr val="898989"/>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en-US" altLang="en-US" sz="1000" b="0" i="0" u="none" strike="noStrike" kern="1200" cap="none" spc="0" normalizeH="0" baseline="0" noProof="0">
              <a:ln>
                <a:noFill/>
              </a:ln>
              <a:solidFill>
                <a:srgbClr val="898989"/>
              </a:solidFill>
              <a:effectLst/>
              <a:uLnTx/>
              <a:uFillTx/>
              <a:latin typeface="Arial" charset="0"/>
              <a:ea typeface="+mn-ea"/>
              <a:cs typeface="+mn-cs"/>
            </a:endParaRPr>
          </a:p>
        </p:txBody>
      </p:sp>
      <p:grpSp>
        <p:nvGrpSpPr>
          <p:cNvPr id="18449" name="Group 36"/>
          <p:cNvGrpSpPr>
            <a:grpSpLocks/>
          </p:cNvGrpSpPr>
          <p:nvPr/>
        </p:nvGrpSpPr>
        <p:grpSpPr bwMode="auto">
          <a:xfrm>
            <a:off x="1752600" y="4751388"/>
            <a:ext cx="8212138" cy="855662"/>
            <a:chOff x="214313" y="3854453"/>
            <a:chExt cx="8212137" cy="855664"/>
          </a:xfrm>
        </p:grpSpPr>
        <p:sp>
          <p:nvSpPr>
            <p:cNvPr id="131080"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sp>
          <p:nvSpPr>
            <p:cNvPr id="131081"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grpSp>
      <p:cxnSp>
        <p:nvCxnSpPr>
          <p:cNvPr id="39" name="Straight Arrow Connector 38"/>
          <p:cNvCxnSpPr>
            <a:cxnSpLocks noChangeShapeType="1"/>
          </p:cNvCxnSpPr>
          <p:nvPr/>
        </p:nvCxnSpPr>
        <p:spPr bwMode="auto">
          <a:xfrm rot="5400000">
            <a:off x="6577013" y="4851401"/>
            <a:ext cx="1627188" cy="1587"/>
          </a:xfrm>
          <a:prstGeom prst="straightConnector1">
            <a:avLst/>
          </a:prstGeom>
          <a:noFill/>
          <a:ln w="2540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8451" name="Rectangle 39"/>
          <p:cNvSpPr>
            <a:spLocks noChangeArrowheads="1"/>
          </p:cNvSpPr>
          <p:nvPr/>
        </p:nvSpPr>
        <p:spPr bwMode="auto">
          <a:xfrm>
            <a:off x="7543801" y="4446588"/>
            <a:ext cx="3770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y’</a:t>
            </a: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8452" name="TextBox 40"/>
          <p:cNvSpPr txBox="1">
            <a:spLocks noChangeArrowheads="1"/>
          </p:cNvSpPr>
          <p:nvPr/>
        </p:nvSpPr>
        <p:spPr bwMode="auto">
          <a:xfrm>
            <a:off x="5257800" y="3733800"/>
            <a:ext cx="5357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charset="0"/>
                <a:ea typeface="+mn-ea"/>
                <a:cs typeface="+mn-cs"/>
              </a:rPr>
              <a:t>+q</a:t>
            </a:r>
          </a:p>
        </p:txBody>
      </p:sp>
      <p:sp>
        <p:nvSpPr>
          <p:cNvPr id="18453" name="TextBox 41"/>
          <p:cNvSpPr txBox="1">
            <a:spLocks noChangeArrowheads="1"/>
          </p:cNvSpPr>
          <p:nvPr/>
        </p:nvSpPr>
        <p:spPr bwMode="auto">
          <a:xfrm>
            <a:off x="53340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8454" name="TextBox 42"/>
          <p:cNvSpPr txBox="1">
            <a:spLocks noChangeArrowheads="1"/>
          </p:cNvSpPr>
          <p:nvPr/>
        </p:nvSpPr>
        <p:spPr bwMode="auto">
          <a:xfrm>
            <a:off x="49530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8455" name="TextBox 43"/>
          <p:cNvSpPr txBox="1">
            <a:spLocks noChangeArrowheads="1"/>
          </p:cNvSpPr>
          <p:nvPr/>
        </p:nvSpPr>
        <p:spPr bwMode="auto">
          <a:xfrm>
            <a:off x="55626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8456" name="TextBox 44"/>
          <p:cNvSpPr txBox="1">
            <a:spLocks noChangeArrowheads="1"/>
          </p:cNvSpPr>
          <p:nvPr/>
        </p:nvSpPr>
        <p:spPr bwMode="auto">
          <a:xfrm>
            <a:off x="6418264" y="5360988"/>
            <a:ext cx="2873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8457" name="TextBox 45"/>
          <p:cNvSpPr txBox="1">
            <a:spLocks noChangeArrowheads="1"/>
          </p:cNvSpPr>
          <p:nvPr/>
        </p:nvSpPr>
        <p:spPr bwMode="auto">
          <a:xfrm>
            <a:off x="57150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8458" name="TextBox 46"/>
          <p:cNvSpPr txBox="1">
            <a:spLocks noChangeArrowheads="1"/>
          </p:cNvSpPr>
          <p:nvPr/>
        </p:nvSpPr>
        <p:spPr bwMode="auto">
          <a:xfrm>
            <a:off x="60960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8459" name="TextBox 47"/>
          <p:cNvSpPr txBox="1">
            <a:spLocks noChangeArrowheads="1"/>
          </p:cNvSpPr>
          <p:nvPr/>
        </p:nvSpPr>
        <p:spPr bwMode="auto">
          <a:xfrm>
            <a:off x="58674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8460" name="TextBox 48"/>
          <p:cNvSpPr txBox="1">
            <a:spLocks noChangeArrowheads="1"/>
          </p:cNvSpPr>
          <p:nvPr/>
        </p:nvSpPr>
        <p:spPr bwMode="auto">
          <a:xfrm>
            <a:off x="7027864" y="5360988"/>
            <a:ext cx="2873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8461" name="TextBox 49"/>
          <p:cNvSpPr txBox="1">
            <a:spLocks noChangeArrowheads="1"/>
          </p:cNvSpPr>
          <p:nvPr/>
        </p:nvSpPr>
        <p:spPr bwMode="auto">
          <a:xfrm>
            <a:off x="44196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37" name="Text Box 73"/>
          <p:cNvSpPr txBox="1">
            <a:spLocks noChangeArrowheads="1"/>
          </p:cNvSpPr>
          <p:nvPr/>
        </p:nvSpPr>
        <p:spPr bwMode="auto">
          <a:xfrm>
            <a:off x="3200400" y="5181600"/>
            <a:ext cx="838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Q</a:t>
            </a:r>
            <a:r>
              <a:rPr kumimoji="0" lang="en-US" altLang="en-US" sz="1800" b="1" i="0" u="none" strike="noStrike" kern="1200" cap="none" spc="0" normalizeH="0" baseline="30000" noProof="0">
                <a:ln>
                  <a:noFill/>
                </a:ln>
                <a:solidFill>
                  <a:prstClr val="black"/>
                </a:solidFill>
                <a:effectLst/>
                <a:uLnTx/>
                <a:uFillTx/>
                <a:latin typeface="Arial" charset="0"/>
                <a:ea typeface="+mn-ea"/>
                <a:cs typeface="+mn-cs"/>
              </a:rPr>
              <a:t>ind</a:t>
            </a:r>
            <a:endParaRPr kumimoji="0" lang="en-US" altLang="en-US" sz="1800" b="1" i="0" u="none" strike="noStrike" kern="1200" cap="none" spc="0" normalizeH="0" baseline="0" noProof="0">
              <a:ln>
                <a:noFill/>
              </a:ln>
              <a:solidFill>
                <a:prstClr val="black"/>
              </a:solidFill>
              <a:effectLst/>
              <a:uLnTx/>
              <a:uFillTx/>
              <a:latin typeface="Arial" charset="0"/>
              <a:ea typeface="+mn-ea"/>
              <a:cs typeface="+mn-cs"/>
            </a:endParaRPr>
          </a:p>
        </p:txBody>
      </p:sp>
      <p:pic>
        <p:nvPicPr>
          <p:cNvPr id="5" name="Picture 4">
            <a:extLst>
              <a:ext uri="{FF2B5EF4-FFF2-40B4-BE49-F238E27FC236}">
                <a16:creationId xmlns:a16="http://schemas.microsoft.com/office/drawing/2014/main" id="{0C8CEF99-BCAE-0F45-900D-3AAB0713305B}"/>
              </a:ext>
            </a:extLst>
          </p:cNvPr>
          <p:cNvPicPr>
            <a:picLocks noChangeAspect="1"/>
          </p:cNvPicPr>
          <p:nvPr/>
        </p:nvPicPr>
        <p:blipFill>
          <a:blip r:embed="rId2"/>
          <a:stretch>
            <a:fillRect/>
          </a:stretch>
        </p:blipFill>
        <p:spPr>
          <a:xfrm>
            <a:off x="2620433" y="1428750"/>
            <a:ext cx="6027420" cy="631190"/>
          </a:xfrm>
          <a:prstGeom prst="rect">
            <a:avLst/>
          </a:prstGeom>
        </p:spPr>
      </p:pic>
      <p:pic>
        <p:nvPicPr>
          <p:cNvPr id="6" name="Picture 5">
            <a:extLst>
              <a:ext uri="{FF2B5EF4-FFF2-40B4-BE49-F238E27FC236}">
                <a16:creationId xmlns:a16="http://schemas.microsoft.com/office/drawing/2014/main" id="{EDE9330D-72EA-5D4A-ADC5-EEE4938938BD}"/>
              </a:ext>
            </a:extLst>
          </p:cNvPr>
          <p:cNvPicPr>
            <a:picLocks noChangeAspect="1"/>
          </p:cNvPicPr>
          <p:nvPr/>
        </p:nvPicPr>
        <p:blipFill>
          <a:blip r:embed="rId3"/>
          <a:stretch>
            <a:fillRect/>
          </a:stretch>
        </p:blipFill>
        <p:spPr>
          <a:xfrm>
            <a:off x="4036483" y="2859616"/>
            <a:ext cx="3689350" cy="631190"/>
          </a:xfrm>
          <a:prstGeom prst="rect">
            <a:avLst/>
          </a:prstGeom>
        </p:spPr>
      </p:pic>
      <p:sp>
        <p:nvSpPr>
          <p:cNvPr id="34" name="TextBox 26">
            <a:extLst>
              <a:ext uri="{FF2B5EF4-FFF2-40B4-BE49-F238E27FC236}">
                <a16:creationId xmlns:a16="http://schemas.microsoft.com/office/drawing/2014/main" id="{0029C471-4ED4-C74F-96E0-4B63D02DC013}"/>
              </a:ext>
            </a:extLst>
          </p:cNvPr>
          <p:cNvSpPr txBox="1">
            <a:spLocks noChangeArrowheads="1"/>
          </p:cNvSpPr>
          <p:nvPr/>
        </p:nvSpPr>
        <p:spPr bwMode="auto">
          <a:xfrm>
            <a:off x="0" y="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Induced charge on an infinite plane</a:t>
            </a:r>
          </a:p>
        </p:txBody>
      </p:sp>
    </p:spTree>
    <p:extLst>
      <p:ext uri="{BB962C8B-B14F-4D97-AF65-F5344CB8AC3E}">
        <p14:creationId xmlns:p14="http://schemas.microsoft.com/office/powerpoint/2010/main" val="915383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Line 4"/>
          <p:cNvSpPr>
            <a:spLocks noChangeShapeType="1"/>
          </p:cNvSpPr>
          <p:nvPr/>
        </p:nvSpPr>
        <p:spPr bwMode="auto">
          <a:xfrm>
            <a:off x="2819400" y="4495800"/>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0483" name="Freeform 5"/>
          <p:cNvSpPr>
            <a:spLocks/>
          </p:cNvSpPr>
          <p:nvPr/>
        </p:nvSpPr>
        <p:spPr bwMode="auto">
          <a:xfrm>
            <a:off x="2590800" y="4343400"/>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0484" name="Line 6"/>
          <p:cNvSpPr>
            <a:spLocks noChangeShapeType="1"/>
          </p:cNvSpPr>
          <p:nvPr/>
        </p:nvSpPr>
        <p:spPr bwMode="auto">
          <a:xfrm>
            <a:off x="1752600" y="5410200"/>
            <a:ext cx="8229600" cy="158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0485" name="Oval 8"/>
          <p:cNvSpPr>
            <a:spLocks noChangeArrowheads="1"/>
          </p:cNvSpPr>
          <p:nvPr/>
        </p:nvSpPr>
        <p:spPr bwMode="auto">
          <a:xfrm>
            <a:off x="5715000" y="2286000"/>
            <a:ext cx="228600" cy="228600"/>
          </a:xfrm>
          <a:prstGeom prst="ellipse">
            <a:avLst/>
          </a:prstGeom>
          <a:solidFill>
            <a:srgbClr val="00269E"/>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0486" name="Oval 9"/>
          <p:cNvSpPr>
            <a:spLocks noChangeArrowheads="1"/>
          </p:cNvSpPr>
          <p:nvPr/>
        </p:nvSpPr>
        <p:spPr bwMode="auto">
          <a:xfrm>
            <a:off x="5715000" y="2895600"/>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0487" name="Text Box 10"/>
          <p:cNvSpPr txBox="1">
            <a:spLocks noChangeArrowheads="1"/>
          </p:cNvSpPr>
          <p:nvPr/>
        </p:nvSpPr>
        <p:spPr bwMode="auto">
          <a:xfrm>
            <a:off x="6080125" y="2127250"/>
            <a:ext cx="373500" cy="42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2400" b="1" i="0" u="none" strike="noStrike" kern="1200" cap="none" spc="0" normalizeH="0" baseline="0" noProof="0">
                <a:ln>
                  <a:noFill/>
                </a:ln>
                <a:solidFill>
                  <a:prstClr val="black"/>
                </a:solidFill>
                <a:effectLst/>
                <a:uLnTx/>
                <a:uFillTx/>
                <a:latin typeface="Arial" charset="0"/>
                <a:ea typeface="+mn-ea"/>
                <a:cs typeface="+mn-cs"/>
              </a:rPr>
              <a:t>q</a:t>
            </a:r>
          </a:p>
        </p:txBody>
      </p:sp>
      <p:sp>
        <p:nvSpPr>
          <p:cNvPr id="20488" name="Text Box 11"/>
          <p:cNvSpPr txBox="1">
            <a:spLocks noChangeArrowheads="1"/>
          </p:cNvSpPr>
          <p:nvPr/>
        </p:nvSpPr>
        <p:spPr bwMode="auto">
          <a:xfrm>
            <a:off x="6096000" y="2743200"/>
            <a:ext cx="373500" cy="42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2400" b="1" i="0" u="none" strike="noStrike" kern="1200" cap="none" spc="0" normalizeH="0" baseline="0" noProof="0">
                <a:ln>
                  <a:noFill/>
                </a:ln>
                <a:solidFill>
                  <a:prstClr val="black"/>
                </a:solidFill>
                <a:effectLst/>
                <a:uLnTx/>
                <a:uFillTx/>
                <a:latin typeface="Arial" charset="0"/>
                <a:ea typeface="+mn-ea"/>
                <a:cs typeface="+mn-cs"/>
              </a:rPr>
              <a:t>q</a:t>
            </a:r>
          </a:p>
        </p:txBody>
      </p:sp>
      <p:sp>
        <p:nvSpPr>
          <p:cNvPr id="20489" name="Text Box 12"/>
          <p:cNvSpPr txBox="1">
            <a:spLocks noChangeArrowheads="1"/>
          </p:cNvSpPr>
          <p:nvPr/>
        </p:nvSpPr>
        <p:spPr bwMode="auto">
          <a:xfrm>
            <a:off x="1049867" y="829733"/>
            <a:ext cx="9753600" cy="85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285750" marR="0" lvl="0" indent="-285750" algn="l" defTabSz="914400" rtl="0" eaLnBrk="0" fontAlgn="base" latinLnBrk="0" hangingPunct="0">
              <a:lnSpc>
                <a:spcPct val="90000"/>
              </a:lnSpc>
              <a:spcBef>
                <a:spcPct val="30000"/>
              </a:spcBef>
              <a:spcAft>
                <a:spcPct val="0"/>
              </a:spcAft>
              <a:buClr>
                <a:srgbClr val="008000"/>
              </a:buClr>
              <a:buSzPct val="70000"/>
              <a:buFont typeface="Arial" charset="0"/>
              <a:buChar char="•"/>
              <a:tabLst/>
              <a:defRPr/>
            </a:pPr>
            <a:r>
              <a:rPr kumimoji="0" lang="en-US" altLang="en-US" sz="1500" b="0" i="0" u="none" strike="noStrike" kern="1200" cap="none" spc="0" normalizeH="0" baseline="0" noProof="0" dirty="0">
                <a:ln>
                  <a:noFill/>
                </a:ln>
                <a:solidFill>
                  <a:srgbClr val="000066"/>
                </a:solidFill>
                <a:effectLst/>
                <a:uLnTx/>
                <a:uFillTx/>
                <a:latin typeface="Arial" charset="0"/>
                <a:ea typeface="+mn-ea"/>
                <a:cs typeface="+mn-cs"/>
              </a:rPr>
              <a:t>Moving</a:t>
            </a:r>
            <a:r>
              <a:rPr kumimoji="0" lang="en-US" altLang="en-US" sz="1500" b="1" i="0" u="none" strike="noStrike" kern="1200" cap="none" spc="0" normalizeH="0" baseline="0" noProof="0" dirty="0">
                <a:ln>
                  <a:noFill/>
                </a:ln>
                <a:solidFill>
                  <a:srgbClr val="000066"/>
                </a:solidFill>
                <a:effectLst/>
                <a:uLnTx/>
                <a:uFillTx/>
                <a:latin typeface="Arial" charset="0"/>
                <a:ea typeface="+mn-ea"/>
                <a:cs typeface="+mn-cs"/>
              </a:rPr>
              <a:t> </a:t>
            </a:r>
            <a:r>
              <a:rPr kumimoji="0" lang="en-US" altLang="en-US" sz="1500" b="0" i="0" u="none" strike="noStrike" kern="1200" cap="none" spc="0" normalizeH="0" baseline="0" noProof="0" dirty="0">
                <a:ln>
                  <a:noFill/>
                </a:ln>
                <a:solidFill>
                  <a:srgbClr val="000066"/>
                </a:solidFill>
                <a:effectLst/>
                <a:uLnTx/>
                <a:uFillTx/>
                <a:latin typeface="Arial" charset="0"/>
                <a:ea typeface="+mn-ea"/>
                <a:cs typeface="+mn-cs"/>
              </a:rPr>
              <a:t>the</a:t>
            </a:r>
            <a:r>
              <a:rPr kumimoji="0" lang="en-US" altLang="en-US" sz="1500" b="1" i="0" u="none" strike="noStrike" kern="1200" cap="none" spc="0" normalizeH="0" baseline="0" noProof="0" dirty="0">
                <a:ln>
                  <a:noFill/>
                </a:ln>
                <a:solidFill>
                  <a:srgbClr val="000066"/>
                </a:solidFill>
                <a:effectLst/>
                <a:uLnTx/>
                <a:uFillTx/>
                <a:latin typeface="Arial" charset="0"/>
                <a:ea typeface="+mn-ea"/>
                <a:cs typeface="+mn-cs"/>
              </a:rPr>
              <a:t> </a:t>
            </a:r>
            <a:r>
              <a:rPr kumimoji="0" lang="en-US" altLang="en-US" sz="1500" b="0" i="0" u="none" strike="noStrike" kern="1200" cap="none" spc="0" normalizeH="0" baseline="0" noProof="0" dirty="0">
                <a:ln>
                  <a:noFill/>
                </a:ln>
                <a:solidFill>
                  <a:srgbClr val="000066"/>
                </a:solidFill>
                <a:effectLst/>
                <a:uLnTx/>
                <a:uFillTx/>
                <a:latin typeface="Arial" charset="0"/>
                <a:ea typeface="+mn-ea"/>
                <a:cs typeface="+mn-cs"/>
              </a:rPr>
              <a:t>point charge closer to the metal plate, the surface charge distribution becomes more peaked</a:t>
            </a:r>
          </a:p>
          <a:p>
            <a:pPr marL="285750" marR="0" lvl="0" indent="-285750" algn="l" defTabSz="914400" rtl="0" eaLnBrk="0" fontAlgn="base" latinLnBrk="0" hangingPunct="0">
              <a:lnSpc>
                <a:spcPct val="90000"/>
              </a:lnSpc>
              <a:spcBef>
                <a:spcPct val="30000"/>
              </a:spcBef>
              <a:spcAft>
                <a:spcPct val="0"/>
              </a:spcAft>
              <a:buClr>
                <a:srgbClr val="008000"/>
              </a:buClr>
              <a:buSzPct val="70000"/>
              <a:buFont typeface="Arial" charset="0"/>
              <a:buChar char="•"/>
              <a:tabLst/>
              <a:defRPr/>
            </a:pPr>
            <a:r>
              <a:rPr kumimoji="0" lang="en-US" altLang="en-US" sz="1500" b="0" i="0" u="none" strike="noStrike" kern="1200" cap="none" spc="0" normalizeH="0" baseline="0" noProof="0" dirty="0">
                <a:ln>
                  <a:noFill/>
                </a:ln>
                <a:solidFill>
                  <a:srgbClr val="000066"/>
                </a:solidFill>
                <a:effectLst/>
                <a:uLnTx/>
                <a:uFillTx/>
                <a:latin typeface="Arial" charset="0"/>
                <a:ea typeface="+mn-ea"/>
                <a:cs typeface="+mn-cs"/>
              </a:rPr>
              <a:t>The total induced charge is however always equal to –q, </a:t>
            </a:r>
          </a:p>
          <a:p>
            <a:pPr marL="285750" marR="0" lvl="0" indent="-285750" algn="l" defTabSz="914400" rtl="0" eaLnBrk="0" fontAlgn="base" latinLnBrk="0" hangingPunct="0">
              <a:lnSpc>
                <a:spcPct val="90000"/>
              </a:lnSpc>
              <a:spcBef>
                <a:spcPct val="30000"/>
              </a:spcBef>
              <a:spcAft>
                <a:spcPct val="0"/>
              </a:spcAft>
              <a:buClr>
                <a:srgbClr val="008000"/>
              </a:buClr>
              <a:buSzPct val="70000"/>
              <a:buFont typeface="Arial" charset="0"/>
              <a:buChar char="•"/>
              <a:tabLst/>
              <a:defRPr/>
            </a:pPr>
            <a:r>
              <a:rPr kumimoji="0" lang="en-US" altLang="en-US" sz="1500" b="0" i="0" u="none" strike="noStrike" kern="1200" cap="none" spc="0" normalizeH="0" baseline="0" noProof="0" dirty="0">
                <a:ln>
                  <a:noFill/>
                </a:ln>
                <a:solidFill>
                  <a:srgbClr val="000066"/>
                </a:solidFill>
                <a:effectLst/>
                <a:uLnTx/>
                <a:uFillTx/>
                <a:latin typeface="Arial" charset="0"/>
                <a:ea typeface="+mn-ea"/>
                <a:cs typeface="+mn-cs"/>
              </a:rPr>
              <a:t>The charge is just rearranged on the surface and no current is flowing between the plate and ground.. </a:t>
            </a:r>
          </a:p>
        </p:txBody>
      </p:sp>
      <p:sp>
        <p:nvSpPr>
          <p:cNvPr id="20492" name="Line 15"/>
          <p:cNvSpPr>
            <a:spLocks noChangeShapeType="1"/>
          </p:cNvSpPr>
          <p:nvPr/>
        </p:nvSpPr>
        <p:spPr bwMode="auto">
          <a:xfrm>
            <a:off x="6350000" y="61722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0493" name="Line 16"/>
          <p:cNvSpPr>
            <a:spLocks noChangeShapeType="1"/>
          </p:cNvSpPr>
          <p:nvPr/>
        </p:nvSpPr>
        <p:spPr bwMode="auto">
          <a:xfrm>
            <a:off x="6502400" y="54102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0494" name="Line 17"/>
          <p:cNvSpPr>
            <a:spLocks noChangeShapeType="1"/>
          </p:cNvSpPr>
          <p:nvPr/>
        </p:nvSpPr>
        <p:spPr bwMode="auto">
          <a:xfrm>
            <a:off x="6350000" y="61722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0495" name="Line 18"/>
          <p:cNvSpPr>
            <a:spLocks noChangeShapeType="1"/>
          </p:cNvSpPr>
          <p:nvPr/>
        </p:nvSpPr>
        <p:spPr bwMode="auto">
          <a:xfrm>
            <a:off x="6426200" y="62484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0496" name="Line 19"/>
          <p:cNvSpPr>
            <a:spLocks noChangeShapeType="1"/>
          </p:cNvSpPr>
          <p:nvPr/>
        </p:nvSpPr>
        <p:spPr bwMode="auto">
          <a:xfrm>
            <a:off x="6502400" y="6324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0497" name="Text Box 21"/>
          <p:cNvSpPr txBox="1">
            <a:spLocks noChangeArrowheads="1"/>
          </p:cNvSpPr>
          <p:nvPr/>
        </p:nvSpPr>
        <p:spPr bwMode="auto">
          <a:xfrm>
            <a:off x="6576423" y="5671459"/>
            <a:ext cx="743793"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800" b="1" i="0" u="none" strike="noStrike" kern="1200" cap="none" spc="0" normalizeH="0" baseline="0" noProof="0" dirty="0">
                <a:ln>
                  <a:noFill/>
                </a:ln>
                <a:solidFill>
                  <a:prstClr val="black"/>
                </a:solidFill>
                <a:effectLst/>
                <a:uLnTx/>
                <a:uFillTx/>
                <a:latin typeface="Arial" charset="0"/>
                <a:ea typeface="+mn-ea"/>
                <a:cs typeface="+mn-cs"/>
              </a:rPr>
              <a:t>I(t)=0</a:t>
            </a:r>
          </a:p>
        </p:txBody>
      </p:sp>
      <p:sp>
        <p:nvSpPr>
          <p:cNvPr id="20498" name="Text Box 24"/>
          <p:cNvSpPr txBox="1">
            <a:spLocks noChangeArrowheads="1"/>
          </p:cNvSpPr>
          <p:nvPr/>
        </p:nvSpPr>
        <p:spPr bwMode="auto">
          <a:xfrm>
            <a:off x="8518525" y="43037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48154" name="Slide Number Placeholder 25"/>
          <p:cNvSpPr>
            <a:spLocks noGrp="1"/>
          </p:cNvSpPr>
          <p:nvPr>
            <p:ph type="sldNum" sz="quarter" idx="11"/>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204AB3E-33E2-8B4A-BEE0-3F2DFA494C54}" type="slidenum">
              <a:rPr kumimoji="0" lang="en-US" altLang="en-US" sz="1000" b="0" i="0" u="none" strike="noStrike" kern="1200" cap="none" spc="0" normalizeH="0" baseline="0" noProof="0">
                <a:ln>
                  <a:noFill/>
                </a:ln>
                <a:solidFill>
                  <a:srgbClr val="898989"/>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US" altLang="en-US" sz="1000" b="0" i="0" u="none" strike="noStrike" kern="1200" cap="none" spc="0" normalizeH="0" baseline="0" noProof="0">
              <a:ln>
                <a:noFill/>
              </a:ln>
              <a:solidFill>
                <a:srgbClr val="898989"/>
              </a:solidFill>
              <a:effectLst/>
              <a:uLnTx/>
              <a:uFillTx/>
              <a:latin typeface="Arial" charset="0"/>
              <a:ea typeface="+mn-ea"/>
              <a:cs typeface="+mn-cs"/>
            </a:endParaRPr>
          </a:p>
        </p:txBody>
      </p:sp>
      <p:grpSp>
        <p:nvGrpSpPr>
          <p:cNvPr id="20502" name="Group 26"/>
          <p:cNvGrpSpPr>
            <a:grpSpLocks/>
          </p:cNvGrpSpPr>
          <p:nvPr/>
        </p:nvGrpSpPr>
        <p:grpSpPr bwMode="auto">
          <a:xfrm>
            <a:off x="1752600" y="3657600"/>
            <a:ext cx="8212138" cy="1720850"/>
            <a:chOff x="214313" y="2989264"/>
            <a:chExt cx="8212137" cy="1720853"/>
          </a:xfrm>
        </p:grpSpPr>
        <p:sp>
          <p:nvSpPr>
            <p:cNvPr id="28" name="Freeform 6"/>
            <p:cNvSpPr>
              <a:spLocks/>
            </p:cNvSpPr>
            <p:nvPr/>
          </p:nvSpPr>
          <p:spPr bwMode="auto">
            <a:xfrm>
              <a:off x="214313" y="2989264"/>
              <a:ext cx="4151313" cy="1720853"/>
            </a:xfrm>
            <a:custGeom>
              <a:avLst/>
              <a:gdLst>
                <a:gd name="T0" fmla="*/ 0 w 2615"/>
                <a:gd name="T1" fmla="*/ 1084 h 1084"/>
                <a:gd name="T2" fmla="*/ 99 w 2615"/>
                <a:gd name="T3" fmla="*/ 1084 h 1084"/>
                <a:gd name="T4" fmla="*/ 212 w 2615"/>
                <a:gd name="T5" fmla="*/ 1084 h 1084"/>
                <a:gd name="T6" fmla="*/ 326 w 2615"/>
                <a:gd name="T7" fmla="*/ 1084 h 1084"/>
                <a:gd name="T8" fmla="*/ 439 w 2615"/>
                <a:gd name="T9" fmla="*/ 1084 h 1084"/>
                <a:gd name="T10" fmla="*/ 645 w 2615"/>
                <a:gd name="T11" fmla="*/ 1084 h 1084"/>
                <a:gd name="T12" fmla="*/ 758 w 2615"/>
                <a:gd name="T13" fmla="*/ 1084 h 1084"/>
                <a:gd name="T14" fmla="*/ 857 w 2615"/>
                <a:gd name="T15" fmla="*/ 1084 h 1084"/>
                <a:gd name="T16" fmla="*/ 963 w 2615"/>
                <a:gd name="T17" fmla="*/ 1084 h 1084"/>
                <a:gd name="T18" fmla="*/ 1077 w 2615"/>
                <a:gd name="T19" fmla="*/ 1084 h 1084"/>
                <a:gd name="T20" fmla="*/ 1183 w 2615"/>
                <a:gd name="T21" fmla="*/ 1084 h 1084"/>
                <a:gd name="T22" fmla="*/ 1297 w 2615"/>
                <a:gd name="T23" fmla="*/ 1084 h 1084"/>
                <a:gd name="T24" fmla="*/ 1403 w 2615"/>
                <a:gd name="T25" fmla="*/ 1084 h 1084"/>
                <a:gd name="T26" fmla="*/ 1502 w 2615"/>
                <a:gd name="T27" fmla="*/ 1077 h 1084"/>
                <a:gd name="T28" fmla="*/ 1559 w 2615"/>
                <a:gd name="T29" fmla="*/ 1077 h 1084"/>
                <a:gd name="T30" fmla="*/ 1608 w 2615"/>
                <a:gd name="T31" fmla="*/ 1077 h 1084"/>
                <a:gd name="T32" fmla="*/ 1715 w 2615"/>
                <a:gd name="T33" fmla="*/ 1070 h 1084"/>
                <a:gd name="T34" fmla="*/ 1764 w 2615"/>
                <a:gd name="T35" fmla="*/ 1070 h 1084"/>
                <a:gd name="T36" fmla="*/ 1821 w 2615"/>
                <a:gd name="T37" fmla="*/ 1063 h 1084"/>
                <a:gd name="T38" fmla="*/ 1871 w 2615"/>
                <a:gd name="T39" fmla="*/ 1063 h 1084"/>
                <a:gd name="T40" fmla="*/ 1920 w 2615"/>
                <a:gd name="T41" fmla="*/ 1055 h 1084"/>
                <a:gd name="T42" fmla="*/ 1977 w 2615"/>
                <a:gd name="T43" fmla="*/ 1048 h 1084"/>
                <a:gd name="T44" fmla="*/ 2027 w 2615"/>
                <a:gd name="T45" fmla="*/ 1034 h 1084"/>
                <a:gd name="T46" fmla="*/ 2076 w 2615"/>
                <a:gd name="T47" fmla="*/ 1020 h 1084"/>
                <a:gd name="T48" fmla="*/ 2104 w 2615"/>
                <a:gd name="T49" fmla="*/ 1013 h 1084"/>
                <a:gd name="T50" fmla="*/ 2140 w 2615"/>
                <a:gd name="T51" fmla="*/ 999 h 1084"/>
                <a:gd name="T52" fmla="*/ 2168 w 2615"/>
                <a:gd name="T53" fmla="*/ 985 h 1084"/>
                <a:gd name="T54" fmla="*/ 2190 w 2615"/>
                <a:gd name="T55" fmla="*/ 970 h 1084"/>
                <a:gd name="T56" fmla="*/ 2246 w 2615"/>
                <a:gd name="T57" fmla="*/ 921 h 1084"/>
                <a:gd name="T58" fmla="*/ 2275 w 2615"/>
                <a:gd name="T59" fmla="*/ 892 h 1084"/>
                <a:gd name="T60" fmla="*/ 2296 w 2615"/>
                <a:gd name="T61" fmla="*/ 857 h 1084"/>
                <a:gd name="T62" fmla="*/ 2324 w 2615"/>
                <a:gd name="T63" fmla="*/ 807 h 1084"/>
                <a:gd name="T64" fmla="*/ 2360 w 2615"/>
                <a:gd name="T65" fmla="*/ 737 h 1084"/>
                <a:gd name="T66" fmla="*/ 2409 w 2615"/>
                <a:gd name="T67" fmla="*/ 588 h 1084"/>
                <a:gd name="T68" fmla="*/ 2459 w 2615"/>
                <a:gd name="T69" fmla="*/ 396 h 1084"/>
                <a:gd name="T70" fmla="*/ 2508 w 2615"/>
                <a:gd name="T71" fmla="*/ 170 h 1084"/>
                <a:gd name="T72" fmla="*/ 2530 w 2615"/>
                <a:gd name="T73" fmla="*/ 120 h 1084"/>
                <a:gd name="T74" fmla="*/ 2544 w 2615"/>
                <a:gd name="T75" fmla="*/ 63 h 1084"/>
                <a:gd name="T76" fmla="*/ 2551 w 2615"/>
                <a:gd name="T77" fmla="*/ 49 h 1084"/>
                <a:gd name="T78" fmla="*/ 2558 w 2615"/>
                <a:gd name="T79" fmla="*/ 28 h 1084"/>
                <a:gd name="T80" fmla="*/ 2565 w 2615"/>
                <a:gd name="T81" fmla="*/ 21 h 1084"/>
                <a:gd name="T82" fmla="*/ 2572 w 2615"/>
                <a:gd name="T83" fmla="*/ 7 h 1084"/>
                <a:gd name="T84" fmla="*/ 2579 w 2615"/>
                <a:gd name="T85" fmla="*/ 7 h 1084"/>
                <a:gd name="T86" fmla="*/ 2586 w 2615"/>
                <a:gd name="T87" fmla="*/ 0 h 1084"/>
                <a:gd name="T88" fmla="*/ 2594 w 2615"/>
                <a:gd name="T89" fmla="*/ 0 h 1084"/>
                <a:gd name="T90" fmla="*/ 2594 w 2615"/>
                <a:gd name="T91" fmla="*/ 0 h 1084"/>
                <a:gd name="T92" fmla="*/ 2601 w 2615"/>
                <a:gd name="T93" fmla="*/ 7 h 1084"/>
                <a:gd name="T94" fmla="*/ 2601 w 2615"/>
                <a:gd name="T95" fmla="*/ 14 h 1084"/>
                <a:gd name="T96" fmla="*/ 2608 w 2615"/>
                <a:gd name="T97" fmla="*/ 21 h 1084"/>
                <a:gd name="T98" fmla="*/ 2615 w 2615"/>
                <a:gd name="T99" fmla="*/ 35 h 108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615"/>
                <a:gd name="T151" fmla="*/ 0 h 1084"/>
                <a:gd name="T152" fmla="*/ 2615 w 2615"/>
                <a:gd name="T153" fmla="*/ 1084 h 108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615" h="1084">
                  <a:moveTo>
                    <a:pt x="0" y="1084"/>
                  </a:moveTo>
                  <a:lnTo>
                    <a:pt x="99" y="1084"/>
                  </a:lnTo>
                  <a:lnTo>
                    <a:pt x="212" y="1084"/>
                  </a:lnTo>
                  <a:lnTo>
                    <a:pt x="326" y="1084"/>
                  </a:lnTo>
                  <a:lnTo>
                    <a:pt x="439" y="1084"/>
                  </a:lnTo>
                  <a:lnTo>
                    <a:pt x="645" y="1084"/>
                  </a:lnTo>
                  <a:lnTo>
                    <a:pt x="758" y="1084"/>
                  </a:lnTo>
                  <a:lnTo>
                    <a:pt x="857" y="1084"/>
                  </a:lnTo>
                  <a:lnTo>
                    <a:pt x="963" y="1084"/>
                  </a:lnTo>
                  <a:lnTo>
                    <a:pt x="1077" y="1084"/>
                  </a:lnTo>
                  <a:lnTo>
                    <a:pt x="1183" y="1084"/>
                  </a:lnTo>
                  <a:lnTo>
                    <a:pt x="1297" y="1084"/>
                  </a:lnTo>
                  <a:lnTo>
                    <a:pt x="1403" y="1084"/>
                  </a:lnTo>
                  <a:lnTo>
                    <a:pt x="1502" y="1077"/>
                  </a:lnTo>
                  <a:lnTo>
                    <a:pt x="1559" y="1077"/>
                  </a:lnTo>
                  <a:lnTo>
                    <a:pt x="1608" y="1077"/>
                  </a:lnTo>
                  <a:lnTo>
                    <a:pt x="1715" y="1070"/>
                  </a:lnTo>
                  <a:lnTo>
                    <a:pt x="1764" y="1070"/>
                  </a:lnTo>
                  <a:lnTo>
                    <a:pt x="1821" y="1063"/>
                  </a:lnTo>
                  <a:lnTo>
                    <a:pt x="1871" y="1063"/>
                  </a:lnTo>
                  <a:lnTo>
                    <a:pt x="1920" y="1055"/>
                  </a:lnTo>
                  <a:lnTo>
                    <a:pt x="1977" y="1048"/>
                  </a:lnTo>
                  <a:lnTo>
                    <a:pt x="2027" y="1034"/>
                  </a:lnTo>
                  <a:lnTo>
                    <a:pt x="2076" y="1020"/>
                  </a:lnTo>
                  <a:lnTo>
                    <a:pt x="2104" y="1013"/>
                  </a:lnTo>
                  <a:lnTo>
                    <a:pt x="2140" y="999"/>
                  </a:lnTo>
                  <a:lnTo>
                    <a:pt x="2168" y="985"/>
                  </a:lnTo>
                  <a:lnTo>
                    <a:pt x="2190" y="970"/>
                  </a:lnTo>
                  <a:lnTo>
                    <a:pt x="2246" y="921"/>
                  </a:lnTo>
                  <a:lnTo>
                    <a:pt x="2275" y="892"/>
                  </a:lnTo>
                  <a:lnTo>
                    <a:pt x="2296" y="857"/>
                  </a:lnTo>
                  <a:lnTo>
                    <a:pt x="2324" y="807"/>
                  </a:lnTo>
                  <a:lnTo>
                    <a:pt x="2360" y="737"/>
                  </a:lnTo>
                  <a:lnTo>
                    <a:pt x="2409" y="588"/>
                  </a:lnTo>
                  <a:lnTo>
                    <a:pt x="2459" y="396"/>
                  </a:lnTo>
                  <a:lnTo>
                    <a:pt x="2508" y="170"/>
                  </a:lnTo>
                  <a:lnTo>
                    <a:pt x="2530" y="120"/>
                  </a:lnTo>
                  <a:lnTo>
                    <a:pt x="2544" y="63"/>
                  </a:lnTo>
                  <a:lnTo>
                    <a:pt x="2551" y="49"/>
                  </a:lnTo>
                  <a:lnTo>
                    <a:pt x="2558" y="28"/>
                  </a:lnTo>
                  <a:lnTo>
                    <a:pt x="2565" y="21"/>
                  </a:lnTo>
                  <a:lnTo>
                    <a:pt x="2572" y="7"/>
                  </a:lnTo>
                  <a:lnTo>
                    <a:pt x="2579" y="7"/>
                  </a:lnTo>
                  <a:lnTo>
                    <a:pt x="2586" y="0"/>
                  </a:lnTo>
                  <a:lnTo>
                    <a:pt x="2594" y="0"/>
                  </a:lnTo>
                  <a:lnTo>
                    <a:pt x="2601" y="7"/>
                  </a:lnTo>
                  <a:lnTo>
                    <a:pt x="2601" y="14"/>
                  </a:lnTo>
                  <a:lnTo>
                    <a:pt x="2608" y="21"/>
                  </a:lnTo>
                  <a:lnTo>
                    <a:pt x="2615" y="35"/>
                  </a:lnTo>
                </a:path>
              </a:pathLst>
            </a:custGeom>
            <a:noFill/>
            <a:ln w="25400">
              <a:solidFill>
                <a:srgbClr val="FF0000"/>
              </a:solidFill>
              <a:miter lim="800000"/>
              <a:headEnd/>
              <a:tailEnd/>
            </a:ln>
            <a:effectLst>
              <a:outerShdw blurRad="635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sp>
          <p:nvSpPr>
            <p:cNvPr id="29" name="Freeform 7"/>
            <p:cNvSpPr>
              <a:spLocks/>
            </p:cNvSpPr>
            <p:nvPr/>
          </p:nvSpPr>
          <p:spPr bwMode="auto">
            <a:xfrm>
              <a:off x="4365625" y="3044827"/>
              <a:ext cx="4060825" cy="1665290"/>
            </a:xfrm>
            <a:custGeom>
              <a:avLst/>
              <a:gdLst>
                <a:gd name="T0" fmla="*/ 0 w 2558"/>
                <a:gd name="T1" fmla="*/ 0 h 1049"/>
                <a:gd name="T2" fmla="*/ 7 w 2558"/>
                <a:gd name="T3" fmla="*/ 7 h 1049"/>
                <a:gd name="T4" fmla="*/ 35 w 2558"/>
                <a:gd name="T5" fmla="*/ 92 h 1049"/>
                <a:gd name="T6" fmla="*/ 64 w 2558"/>
                <a:gd name="T7" fmla="*/ 206 h 1049"/>
                <a:gd name="T8" fmla="*/ 120 w 2558"/>
                <a:gd name="T9" fmla="*/ 461 h 1049"/>
                <a:gd name="T10" fmla="*/ 177 w 2558"/>
                <a:gd name="T11" fmla="*/ 645 h 1049"/>
                <a:gd name="T12" fmla="*/ 205 w 2558"/>
                <a:gd name="T13" fmla="*/ 716 h 1049"/>
                <a:gd name="T14" fmla="*/ 234 w 2558"/>
                <a:gd name="T15" fmla="*/ 772 h 1049"/>
                <a:gd name="T16" fmla="*/ 269 w 2558"/>
                <a:gd name="T17" fmla="*/ 829 h 1049"/>
                <a:gd name="T18" fmla="*/ 297 w 2558"/>
                <a:gd name="T19" fmla="*/ 865 h 1049"/>
                <a:gd name="T20" fmla="*/ 347 w 2558"/>
                <a:gd name="T21" fmla="*/ 921 h 1049"/>
                <a:gd name="T22" fmla="*/ 375 w 2558"/>
                <a:gd name="T23" fmla="*/ 935 h 1049"/>
                <a:gd name="T24" fmla="*/ 404 w 2558"/>
                <a:gd name="T25" fmla="*/ 957 h 1049"/>
                <a:gd name="T26" fmla="*/ 460 w 2558"/>
                <a:gd name="T27" fmla="*/ 978 h 1049"/>
                <a:gd name="T28" fmla="*/ 489 w 2558"/>
                <a:gd name="T29" fmla="*/ 992 h 1049"/>
                <a:gd name="T30" fmla="*/ 517 w 2558"/>
                <a:gd name="T31" fmla="*/ 999 h 1049"/>
                <a:gd name="T32" fmla="*/ 574 w 2558"/>
                <a:gd name="T33" fmla="*/ 1013 h 1049"/>
                <a:gd name="T34" fmla="*/ 631 w 2558"/>
                <a:gd name="T35" fmla="*/ 1020 h 1049"/>
                <a:gd name="T36" fmla="*/ 680 w 2558"/>
                <a:gd name="T37" fmla="*/ 1028 h 1049"/>
                <a:gd name="T38" fmla="*/ 737 w 2558"/>
                <a:gd name="T39" fmla="*/ 1028 h 1049"/>
                <a:gd name="T40" fmla="*/ 786 w 2558"/>
                <a:gd name="T41" fmla="*/ 1035 h 1049"/>
                <a:gd name="T42" fmla="*/ 836 w 2558"/>
                <a:gd name="T43" fmla="*/ 1035 h 1049"/>
                <a:gd name="T44" fmla="*/ 935 w 2558"/>
                <a:gd name="T45" fmla="*/ 1042 h 1049"/>
                <a:gd name="T46" fmla="*/ 999 w 2558"/>
                <a:gd name="T47" fmla="*/ 1042 h 1049"/>
                <a:gd name="T48" fmla="*/ 1049 w 2558"/>
                <a:gd name="T49" fmla="*/ 1042 h 1049"/>
                <a:gd name="T50" fmla="*/ 1162 w 2558"/>
                <a:gd name="T51" fmla="*/ 1049 h 1049"/>
                <a:gd name="T52" fmla="*/ 1261 w 2558"/>
                <a:gd name="T53" fmla="*/ 1049 h 1049"/>
                <a:gd name="T54" fmla="*/ 1368 w 2558"/>
                <a:gd name="T55" fmla="*/ 1049 h 1049"/>
                <a:gd name="T56" fmla="*/ 1481 w 2558"/>
                <a:gd name="T57" fmla="*/ 1049 h 1049"/>
                <a:gd name="T58" fmla="*/ 1587 w 2558"/>
                <a:gd name="T59" fmla="*/ 1049 h 1049"/>
                <a:gd name="T60" fmla="*/ 1701 w 2558"/>
                <a:gd name="T61" fmla="*/ 1049 h 1049"/>
                <a:gd name="T62" fmla="*/ 1807 w 2558"/>
                <a:gd name="T63" fmla="*/ 1049 h 1049"/>
                <a:gd name="T64" fmla="*/ 1906 w 2558"/>
                <a:gd name="T65" fmla="*/ 1049 h 1049"/>
                <a:gd name="T66" fmla="*/ 2119 w 2558"/>
                <a:gd name="T67" fmla="*/ 1049 h 1049"/>
                <a:gd name="T68" fmla="*/ 2239 w 2558"/>
                <a:gd name="T69" fmla="*/ 1049 h 1049"/>
                <a:gd name="T70" fmla="*/ 2346 w 2558"/>
                <a:gd name="T71" fmla="*/ 1049 h 1049"/>
                <a:gd name="T72" fmla="*/ 2551 w 2558"/>
                <a:gd name="T73" fmla="*/ 1049 h 1049"/>
                <a:gd name="T74" fmla="*/ 2558 w 2558"/>
                <a:gd name="T75" fmla="*/ 1049 h 104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558"/>
                <a:gd name="T115" fmla="*/ 0 h 1049"/>
                <a:gd name="T116" fmla="*/ 2558 w 2558"/>
                <a:gd name="T117" fmla="*/ 1049 h 104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558" h="1049">
                  <a:moveTo>
                    <a:pt x="0" y="0"/>
                  </a:moveTo>
                  <a:lnTo>
                    <a:pt x="7" y="7"/>
                  </a:lnTo>
                  <a:lnTo>
                    <a:pt x="35" y="92"/>
                  </a:lnTo>
                  <a:lnTo>
                    <a:pt x="64" y="206"/>
                  </a:lnTo>
                  <a:lnTo>
                    <a:pt x="120" y="461"/>
                  </a:lnTo>
                  <a:lnTo>
                    <a:pt x="177" y="645"/>
                  </a:lnTo>
                  <a:lnTo>
                    <a:pt x="205" y="716"/>
                  </a:lnTo>
                  <a:lnTo>
                    <a:pt x="234" y="772"/>
                  </a:lnTo>
                  <a:lnTo>
                    <a:pt x="269" y="829"/>
                  </a:lnTo>
                  <a:lnTo>
                    <a:pt x="297" y="865"/>
                  </a:lnTo>
                  <a:lnTo>
                    <a:pt x="347" y="921"/>
                  </a:lnTo>
                  <a:lnTo>
                    <a:pt x="375" y="935"/>
                  </a:lnTo>
                  <a:lnTo>
                    <a:pt x="404" y="957"/>
                  </a:lnTo>
                  <a:lnTo>
                    <a:pt x="460" y="978"/>
                  </a:lnTo>
                  <a:lnTo>
                    <a:pt x="489" y="992"/>
                  </a:lnTo>
                  <a:lnTo>
                    <a:pt x="517" y="999"/>
                  </a:lnTo>
                  <a:lnTo>
                    <a:pt x="574" y="1013"/>
                  </a:lnTo>
                  <a:lnTo>
                    <a:pt x="631" y="1020"/>
                  </a:lnTo>
                  <a:lnTo>
                    <a:pt x="680" y="1028"/>
                  </a:lnTo>
                  <a:lnTo>
                    <a:pt x="737" y="1028"/>
                  </a:lnTo>
                  <a:lnTo>
                    <a:pt x="786" y="1035"/>
                  </a:lnTo>
                  <a:lnTo>
                    <a:pt x="836" y="1035"/>
                  </a:lnTo>
                  <a:lnTo>
                    <a:pt x="935" y="1042"/>
                  </a:lnTo>
                  <a:lnTo>
                    <a:pt x="999" y="1042"/>
                  </a:lnTo>
                  <a:lnTo>
                    <a:pt x="1049" y="1042"/>
                  </a:lnTo>
                  <a:lnTo>
                    <a:pt x="1162" y="1049"/>
                  </a:lnTo>
                  <a:lnTo>
                    <a:pt x="1261" y="1049"/>
                  </a:lnTo>
                  <a:lnTo>
                    <a:pt x="1368" y="1049"/>
                  </a:lnTo>
                  <a:lnTo>
                    <a:pt x="1481" y="1049"/>
                  </a:lnTo>
                  <a:lnTo>
                    <a:pt x="1587" y="1049"/>
                  </a:lnTo>
                  <a:lnTo>
                    <a:pt x="1701" y="1049"/>
                  </a:lnTo>
                  <a:lnTo>
                    <a:pt x="1807" y="1049"/>
                  </a:lnTo>
                  <a:lnTo>
                    <a:pt x="1906" y="1049"/>
                  </a:lnTo>
                  <a:lnTo>
                    <a:pt x="2119" y="1049"/>
                  </a:lnTo>
                  <a:lnTo>
                    <a:pt x="2239" y="1049"/>
                  </a:lnTo>
                  <a:lnTo>
                    <a:pt x="2346" y="1049"/>
                  </a:lnTo>
                  <a:lnTo>
                    <a:pt x="2551" y="1049"/>
                  </a:lnTo>
                  <a:lnTo>
                    <a:pt x="2558" y="1049"/>
                  </a:lnTo>
                </a:path>
              </a:pathLst>
            </a:custGeom>
            <a:noFill/>
            <a:ln w="25400">
              <a:solidFill>
                <a:srgbClr val="FF0000"/>
              </a:solidFill>
              <a:miter lim="800000"/>
              <a:headEnd/>
              <a:tailEnd/>
            </a:ln>
            <a:effectLst>
              <a:outerShdw blurRad="635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grpSp>
      <p:grpSp>
        <p:nvGrpSpPr>
          <p:cNvPr id="20503" name="Group 29"/>
          <p:cNvGrpSpPr>
            <a:grpSpLocks/>
          </p:cNvGrpSpPr>
          <p:nvPr/>
        </p:nvGrpSpPr>
        <p:grpSpPr bwMode="auto">
          <a:xfrm>
            <a:off x="1738314" y="4464051"/>
            <a:ext cx="8212137" cy="855663"/>
            <a:chOff x="214313" y="3854453"/>
            <a:chExt cx="8212137" cy="855664"/>
          </a:xfrm>
        </p:grpSpPr>
        <p:sp>
          <p:nvSpPr>
            <p:cNvPr id="31"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rgbClr val="0033CC"/>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sp>
          <p:nvSpPr>
            <p:cNvPr id="32"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rgbClr val="0033CC"/>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grpSp>
      <p:cxnSp>
        <p:nvCxnSpPr>
          <p:cNvPr id="30" name="Straight Connector 29"/>
          <p:cNvCxnSpPr>
            <a:cxnSpLocks/>
          </p:cNvCxnSpPr>
          <p:nvPr/>
        </p:nvCxnSpPr>
        <p:spPr>
          <a:xfrm>
            <a:off x="5867400" y="2057400"/>
            <a:ext cx="0" cy="3385457"/>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33" name="Straight Connector 32"/>
          <p:cNvCxnSpPr/>
          <p:nvPr/>
        </p:nvCxnSpPr>
        <p:spPr>
          <a:xfrm flipH="1">
            <a:off x="4876800" y="5410200"/>
            <a:ext cx="56388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35" name="TextBox 34"/>
          <p:cNvSpPr txBox="1"/>
          <p:nvPr/>
        </p:nvSpPr>
        <p:spPr>
          <a:xfrm>
            <a:off x="5334000" y="19812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36" name="TextBox 35"/>
          <p:cNvSpPr txBox="1"/>
          <p:nvPr/>
        </p:nvSpPr>
        <p:spPr>
          <a:xfrm>
            <a:off x="10287000" y="54102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a:t>
            </a:r>
          </a:p>
        </p:txBody>
      </p:sp>
      <p:sp>
        <p:nvSpPr>
          <p:cNvPr id="6" name="TextBox 5"/>
          <p:cNvSpPr txBox="1"/>
          <p:nvPr/>
        </p:nvSpPr>
        <p:spPr>
          <a:xfrm>
            <a:off x="1010471" y="2396584"/>
            <a:ext cx="2871299" cy="32316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500" b="0" i="0" u="none" strike="noStrike" kern="1200" cap="none" spc="0" normalizeH="0" baseline="0" noProof="0" dirty="0">
                <a:ln>
                  <a:noFill/>
                </a:ln>
                <a:solidFill>
                  <a:srgbClr val="002060"/>
                </a:solidFill>
                <a:effectLst/>
                <a:uLnTx/>
                <a:uFillTx/>
                <a:latin typeface="Arial" charset="0"/>
                <a:ea typeface="+mn-ea"/>
                <a:cs typeface="+mn-cs"/>
              </a:rPr>
              <a:t>Charge at position x’=0, y’, z’=0</a:t>
            </a:r>
          </a:p>
        </p:txBody>
      </p:sp>
      <p:pic>
        <p:nvPicPr>
          <p:cNvPr id="2" name="Picture 1">
            <a:extLst>
              <a:ext uri="{FF2B5EF4-FFF2-40B4-BE49-F238E27FC236}">
                <a16:creationId xmlns:a16="http://schemas.microsoft.com/office/drawing/2014/main" id="{01F8A98F-F922-CD4B-A20D-4BAB50C9B88C}"/>
              </a:ext>
            </a:extLst>
          </p:cNvPr>
          <p:cNvPicPr>
            <a:picLocks noChangeAspect="1"/>
          </p:cNvPicPr>
          <p:nvPr/>
        </p:nvPicPr>
        <p:blipFill>
          <a:blip r:embed="rId2"/>
          <a:stretch>
            <a:fillRect/>
          </a:stretch>
        </p:blipFill>
        <p:spPr>
          <a:xfrm>
            <a:off x="1098550" y="3409950"/>
            <a:ext cx="3689350" cy="631190"/>
          </a:xfrm>
          <a:prstGeom prst="rect">
            <a:avLst/>
          </a:prstGeom>
        </p:spPr>
      </p:pic>
      <p:pic>
        <p:nvPicPr>
          <p:cNvPr id="3" name="Picture 2">
            <a:extLst>
              <a:ext uri="{FF2B5EF4-FFF2-40B4-BE49-F238E27FC236}">
                <a16:creationId xmlns:a16="http://schemas.microsoft.com/office/drawing/2014/main" id="{9002B886-87D2-C345-86FE-715E5B9801E7}"/>
              </a:ext>
            </a:extLst>
          </p:cNvPr>
          <p:cNvPicPr>
            <a:picLocks noChangeAspect="1"/>
          </p:cNvPicPr>
          <p:nvPr/>
        </p:nvPicPr>
        <p:blipFill>
          <a:blip r:embed="rId3"/>
          <a:stretch>
            <a:fillRect/>
          </a:stretch>
        </p:blipFill>
        <p:spPr>
          <a:xfrm>
            <a:off x="7253818" y="3418417"/>
            <a:ext cx="3689350" cy="631190"/>
          </a:xfrm>
          <a:prstGeom prst="rect">
            <a:avLst/>
          </a:prstGeom>
        </p:spPr>
      </p:pic>
      <p:sp>
        <p:nvSpPr>
          <p:cNvPr id="37" name="TextBox 26">
            <a:extLst>
              <a:ext uri="{FF2B5EF4-FFF2-40B4-BE49-F238E27FC236}">
                <a16:creationId xmlns:a16="http://schemas.microsoft.com/office/drawing/2014/main" id="{E6685420-77C9-3143-B5CE-E0D1DFECBA31}"/>
              </a:ext>
            </a:extLst>
          </p:cNvPr>
          <p:cNvSpPr txBox="1">
            <a:spLocks noChangeArrowheads="1"/>
          </p:cNvSpPr>
          <p:nvPr/>
        </p:nvSpPr>
        <p:spPr bwMode="auto">
          <a:xfrm>
            <a:off x="0" y="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Induced charge on an infinite plane</a:t>
            </a:r>
          </a:p>
        </p:txBody>
      </p:sp>
      <p:sp>
        <p:nvSpPr>
          <p:cNvPr id="4" name="Date Placeholder 3">
            <a:extLst>
              <a:ext uri="{FF2B5EF4-FFF2-40B4-BE49-F238E27FC236}">
                <a16:creationId xmlns:a16="http://schemas.microsoft.com/office/drawing/2014/main" id="{D7F88292-87A2-A845-BA5E-C64376E04FC6}"/>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a:ea typeface="+mn-ea"/>
                <a:cs typeface="+mn-cs"/>
              </a:rPr>
              <a:t>10/14/24</a:t>
            </a:r>
            <a:endParaRPr kumimoji="0" lang="en-US" sz="1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093082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Line 5"/>
          <p:cNvSpPr>
            <a:spLocks noChangeShapeType="1"/>
          </p:cNvSpPr>
          <p:nvPr/>
        </p:nvSpPr>
        <p:spPr bwMode="auto">
          <a:xfrm>
            <a:off x="2819400" y="2743200"/>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07" name="Freeform 6"/>
          <p:cNvSpPr>
            <a:spLocks/>
          </p:cNvSpPr>
          <p:nvPr/>
        </p:nvSpPr>
        <p:spPr bwMode="auto">
          <a:xfrm>
            <a:off x="2590800" y="2667000"/>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08" name="Line 7"/>
          <p:cNvSpPr>
            <a:spLocks noChangeShapeType="1"/>
          </p:cNvSpPr>
          <p:nvPr/>
        </p:nvSpPr>
        <p:spPr bwMode="auto">
          <a:xfrm>
            <a:off x="50292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10" name="Oval 9"/>
          <p:cNvSpPr>
            <a:spLocks noChangeArrowheads="1"/>
          </p:cNvSpPr>
          <p:nvPr/>
        </p:nvSpPr>
        <p:spPr bwMode="auto">
          <a:xfrm>
            <a:off x="4267200" y="5486400"/>
            <a:ext cx="914400" cy="9144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11" name="Oval 10"/>
          <p:cNvSpPr>
            <a:spLocks noChangeArrowheads="1"/>
          </p:cNvSpPr>
          <p:nvPr/>
        </p:nvSpPr>
        <p:spPr bwMode="auto">
          <a:xfrm>
            <a:off x="5715000" y="1143000"/>
            <a:ext cx="228600" cy="228600"/>
          </a:xfrm>
          <a:prstGeom prst="ellipse">
            <a:avLst/>
          </a:prstGeom>
          <a:solidFill>
            <a:srgbClr val="0000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2060"/>
              </a:solidFill>
              <a:effectLst/>
              <a:uLnTx/>
              <a:uFillTx/>
              <a:latin typeface="Arial" charset="0"/>
              <a:ea typeface="+mn-ea"/>
              <a:cs typeface="+mn-cs"/>
            </a:endParaRPr>
          </a:p>
        </p:txBody>
      </p:sp>
      <p:sp>
        <p:nvSpPr>
          <p:cNvPr id="21513" name="Text Box 12"/>
          <p:cNvSpPr txBox="1">
            <a:spLocks noChangeArrowheads="1"/>
          </p:cNvSpPr>
          <p:nvPr/>
        </p:nvSpPr>
        <p:spPr bwMode="auto">
          <a:xfrm>
            <a:off x="5334000" y="990600"/>
            <a:ext cx="373500" cy="42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2400" b="1" i="0" u="none" strike="noStrike" kern="1200" cap="none" spc="0" normalizeH="0" baseline="0" noProof="0" dirty="0">
                <a:ln>
                  <a:noFill/>
                </a:ln>
                <a:solidFill>
                  <a:srgbClr val="002060"/>
                </a:solidFill>
                <a:effectLst/>
                <a:uLnTx/>
                <a:uFillTx/>
                <a:latin typeface="Arial" charset="0"/>
                <a:ea typeface="+mn-ea"/>
                <a:cs typeface="+mn-cs"/>
              </a:rPr>
              <a:t>q</a:t>
            </a:r>
          </a:p>
        </p:txBody>
      </p:sp>
      <p:sp>
        <p:nvSpPr>
          <p:cNvPr id="21514" name="Text Box 13"/>
          <p:cNvSpPr txBox="1">
            <a:spLocks noChangeArrowheads="1"/>
          </p:cNvSpPr>
          <p:nvPr/>
        </p:nvSpPr>
        <p:spPr bwMode="auto">
          <a:xfrm>
            <a:off x="381000" y="1066800"/>
            <a:ext cx="3962400" cy="12009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a:ln>
                  <a:noFill/>
                </a:ln>
                <a:solidFill>
                  <a:srgbClr val="000066"/>
                </a:solidFill>
                <a:effectLst/>
                <a:uLnTx/>
                <a:uFillTx/>
                <a:latin typeface="Arial" charset="0"/>
                <a:ea typeface="+mn-ea"/>
                <a:cs typeface="+mn-cs"/>
              </a:rPr>
              <a:t>If we segment the grounded metal plate and if we ground the individual strips, the surface charge density doesn’t change with respect to the continuous metal plate.</a:t>
            </a: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1" i="0" u="none" strike="noStrike" kern="1200" cap="none" spc="0" normalizeH="0" baseline="0" noProof="0">
              <a:ln>
                <a:noFill/>
              </a:ln>
              <a:solidFill>
                <a:prstClr val="black"/>
              </a:solidFill>
              <a:effectLst/>
              <a:uLnTx/>
              <a:uFillTx/>
              <a:latin typeface="Arial" charset="0"/>
              <a:ea typeface="+mn-ea"/>
              <a:cs typeface="+mn-cs"/>
            </a:endParaRPr>
          </a:p>
        </p:txBody>
      </p:sp>
      <p:sp>
        <p:nvSpPr>
          <p:cNvPr id="21517" name="Line 16"/>
          <p:cNvSpPr>
            <a:spLocks noChangeShapeType="1"/>
          </p:cNvSpPr>
          <p:nvPr/>
        </p:nvSpPr>
        <p:spPr bwMode="auto">
          <a:xfrm>
            <a:off x="5486400" y="3962400"/>
            <a:ext cx="46482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19" name="Line 18"/>
          <p:cNvSpPr>
            <a:spLocks noChangeShapeType="1"/>
          </p:cNvSpPr>
          <p:nvPr/>
        </p:nvSpPr>
        <p:spPr bwMode="auto">
          <a:xfrm>
            <a:off x="46482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21" name="Line 20"/>
          <p:cNvSpPr>
            <a:spLocks noChangeShapeType="1"/>
          </p:cNvSpPr>
          <p:nvPr/>
        </p:nvSpPr>
        <p:spPr bwMode="auto">
          <a:xfrm>
            <a:off x="1371600" y="3962400"/>
            <a:ext cx="32004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26" name="Line 25"/>
          <p:cNvSpPr>
            <a:spLocks noChangeShapeType="1"/>
          </p:cNvSpPr>
          <p:nvPr/>
        </p:nvSpPr>
        <p:spPr bwMode="auto">
          <a:xfrm>
            <a:off x="51816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27" name="Line 26"/>
          <p:cNvSpPr>
            <a:spLocks noChangeShapeType="1"/>
          </p:cNvSpPr>
          <p:nvPr/>
        </p:nvSpPr>
        <p:spPr bwMode="auto">
          <a:xfrm>
            <a:off x="50292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28" name="Line 27"/>
          <p:cNvSpPr>
            <a:spLocks noChangeShapeType="1"/>
          </p:cNvSpPr>
          <p:nvPr/>
        </p:nvSpPr>
        <p:spPr bwMode="auto">
          <a:xfrm>
            <a:off x="51054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29" name="Line 28"/>
          <p:cNvSpPr>
            <a:spLocks noChangeShapeType="1"/>
          </p:cNvSpPr>
          <p:nvPr/>
        </p:nvSpPr>
        <p:spPr bwMode="auto">
          <a:xfrm>
            <a:off x="5181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0" name="Line 29"/>
          <p:cNvSpPr>
            <a:spLocks noChangeShapeType="1"/>
          </p:cNvSpPr>
          <p:nvPr/>
        </p:nvSpPr>
        <p:spPr bwMode="auto">
          <a:xfrm>
            <a:off x="31242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1" name="Line 30"/>
          <p:cNvSpPr>
            <a:spLocks noChangeShapeType="1"/>
          </p:cNvSpPr>
          <p:nvPr/>
        </p:nvSpPr>
        <p:spPr bwMode="auto">
          <a:xfrm>
            <a:off x="32766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2" name="Line 31"/>
          <p:cNvSpPr>
            <a:spLocks noChangeShapeType="1"/>
          </p:cNvSpPr>
          <p:nvPr/>
        </p:nvSpPr>
        <p:spPr bwMode="auto">
          <a:xfrm>
            <a:off x="31242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3" name="Line 32"/>
          <p:cNvSpPr>
            <a:spLocks noChangeShapeType="1"/>
          </p:cNvSpPr>
          <p:nvPr/>
        </p:nvSpPr>
        <p:spPr bwMode="auto">
          <a:xfrm>
            <a:off x="32004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4" name="Line 33"/>
          <p:cNvSpPr>
            <a:spLocks noChangeShapeType="1"/>
          </p:cNvSpPr>
          <p:nvPr/>
        </p:nvSpPr>
        <p:spPr bwMode="auto">
          <a:xfrm>
            <a:off x="3276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8" name="Line 37"/>
          <p:cNvSpPr>
            <a:spLocks noChangeShapeType="1"/>
          </p:cNvSpPr>
          <p:nvPr/>
        </p:nvSpPr>
        <p:spPr bwMode="auto">
          <a:xfrm>
            <a:off x="2514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43" name="Line 42"/>
          <p:cNvSpPr>
            <a:spLocks noChangeShapeType="1"/>
          </p:cNvSpPr>
          <p:nvPr/>
        </p:nvSpPr>
        <p:spPr bwMode="auto">
          <a:xfrm>
            <a:off x="41148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74" name="Text Box 73"/>
          <p:cNvSpPr txBox="1">
            <a:spLocks noChangeArrowheads="1"/>
          </p:cNvSpPr>
          <p:nvPr/>
        </p:nvSpPr>
        <p:spPr bwMode="auto">
          <a:xfrm>
            <a:off x="4724400" y="3657600"/>
            <a:ext cx="838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Q</a:t>
            </a:r>
            <a:r>
              <a:rPr kumimoji="0" lang="en-US" altLang="en-US" sz="1800" b="1" i="0" u="none" strike="noStrike" kern="1200" cap="none" spc="0" normalizeH="0" baseline="30000" noProof="0">
                <a:ln>
                  <a:noFill/>
                </a:ln>
                <a:solidFill>
                  <a:prstClr val="black"/>
                </a:solidFill>
                <a:effectLst/>
                <a:uLnTx/>
                <a:uFillTx/>
                <a:latin typeface="Arial" charset="0"/>
                <a:ea typeface="+mn-ea"/>
                <a:cs typeface="+mn-cs"/>
              </a:rPr>
              <a:t>ind</a:t>
            </a:r>
            <a:endParaRPr kumimoji="0" lang="en-US" altLang="en-US" sz="1800" b="1" i="0" u="none" strike="noStrike" kern="1200" cap="none" spc="0" normalizeH="0" baseline="0" noProof="0">
              <a:ln>
                <a:noFill/>
              </a:ln>
              <a:solidFill>
                <a:prstClr val="black"/>
              </a:solidFill>
              <a:effectLst/>
              <a:uLnTx/>
              <a:uFillTx/>
              <a:latin typeface="Arial" charset="0"/>
              <a:ea typeface="+mn-ea"/>
              <a:cs typeface="+mn-cs"/>
            </a:endParaRPr>
          </a:p>
        </p:txBody>
      </p:sp>
      <p:sp>
        <p:nvSpPr>
          <p:cNvPr id="21577" name="Rectangle 81"/>
          <p:cNvSpPr>
            <a:spLocks noChangeArrowheads="1"/>
          </p:cNvSpPr>
          <p:nvPr/>
        </p:nvSpPr>
        <p:spPr bwMode="auto">
          <a:xfrm>
            <a:off x="7305135" y="1066800"/>
            <a:ext cx="4724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5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The charge induced on the individual strips is now depending on the position (x’, y’) </a:t>
            </a:r>
            <a:r>
              <a:rPr kumimoji="0" lang="en-US" altLang="en-US" sz="1500" b="0" i="0" u="none" strike="noStrike" kern="1200" cap="none" spc="0" normalizeH="0" baseline="-25000" noProof="0" dirty="0">
                <a:ln>
                  <a:noFill/>
                </a:ln>
                <a:solidFill>
                  <a:srgbClr val="009D00">
                    <a:lumMod val="50000"/>
                  </a:srgbClr>
                </a:solidFill>
                <a:effectLst/>
                <a:uLnTx/>
                <a:uFillTx/>
                <a:latin typeface="Arial" charset="0"/>
                <a:ea typeface="+mn-ea"/>
                <a:cs typeface="+mn-cs"/>
              </a:rPr>
              <a:t> </a:t>
            </a:r>
            <a:r>
              <a:rPr kumimoji="0" lang="en-US" alt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 of the charge.</a:t>
            </a:r>
          </a:p>
          <a:p>
            <a:pPr marL="0" marR="0" lvl="0" indent="0" algn="l" defTabSz="914400" rtl="0" eaLnBrk="0" fontAlgn="base" latinLnBrk="0" hangingPunct="0">
              <a:lnSpc>
                <a:spcPct val="90000"/>
              </a:lnSpc>
              <a:spcBef>
                <a:spcPct val="50000"/>
              </a:spcBef>
              <a:spcAft>
                <a:spcPct val="0"/>
              </a:spcAft>
              <a:buClr>
                <a:srgbClr val="008000"/>
              </a:buClr>
              <a:buSzPct val="70000"/>
              <a:buFont typeface="Wingdings" charset="2"/>
              <a:buNone/>
              <a:tabLst/>
              <a:defRPr/>
            </a:pPr>
            <a:endParaRPr kumimoji="0" lang="en-US" altLang="en-US" sz="1500" b="1" i="0" u="none" strike="noStrike" kern="1200" cap="none" spc="0" normalizeH="0" baseline="0" noProof="0" dirty="0">
              <a:ln>
                <a:noFill/>
              </a:ln>
              <a:solidFill>
                <a:srgbClr val="009900"/>
              </a:solidFill>
              <a:effectLst/>
              <a:uLnTx/>
              <a:uFillTx/>
              <a:latin typeface="Arial" charset="0"/>
              <a:ea typeface="+mn-ea"/>
              <a:cs typeface="+mn-cs"/>
            </a:endParaRPr>
          </a:p>
        </p:txBody>
      </p:sp>
      <p:sp>
        <p:nvSpPr>
          <p:cNvPr id="49232" name="Slide Number Placeholder 79"/>
          <p:cNvSpPr>
            <a:spLocks noGrp="1"/>
          </p:cNvSpPr>
          <p:nvPr>
            <p:ph type="sldNum" sz="quarter" idx="11"/>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DF6B78B-2295-6346-B231-FFBEADDFDCFF}" type="slidenum">
              <a:rPr kumimoji="0" lang="en-US" altLang="en-US" sz="1000" b="0" i="0" u="none" strike="noStrike" kern="1200" cap="none" spc="0" normalizeH="0" baseline="0" noProof="0">
                <a:ln>
                  <a:noFill/>
                </a:ln>
                <a:solidFill>
                  <a:srgbClr val="898989"/>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US" altLang="en-US" sz="1000" b="0" i="0" u="none" strike="noStrike" kern="1200" cap="none" spc="0" normalizeH="0" baseline="0" noProof="0">
              <a:ln>
                <a:noFill/>
              </a:ln>
              <a:solidFill>
                <a:srgbClr val="898989"/>
              </a:solidFill>
              <a:effectLst/>
              <a:uLnTx/>
              <a:uFillTx/>
              <a:latin typeface="Arial" charset="0"/>
              <a:ea typeface="+mn-ea"/>
              <a:cs typeface="+mn-cs"/>
            </a:endParaRPr>
          </a:p>
        </p:txBody>
      </p:sp>
      <p:cxnSp>
        <p:nvCxnSpPr>
          <p:cNvPr id="80" name="Straight Connector 79"/>
          <p:cNvCxnSpPr/>
          <p:nvPr/>
        </p:nvCxnSpPr>
        <p:spPr>
          <a:xfrm>
            <a:off x="5029200" y="609600"/>
            <a:ext cx="0" cy="35814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p:nvCxnSpPr>
        <p:spPr>
          <a:xfrm flipH="1">
            <a:off x="4038600" y="3962400"/>
            <a:ext cx="70104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82" name="TextBox 81"/>
          <p:cNvSpPr txBox="1"/>
          <p:nvPr/>
        </p:nvSpPr>
        <p:spPr>
          <a:xfrm>
            <a:off x="4724400" y="5334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83" name="TextBox 82"/>
          <p:cNvSpPr txBox="1"/>
          <p:nvPr/>
        </p:nvSpPr>
        <p:spPr>
          <a:xfrm>
            <a:off x="9677400" y="39624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a:t>
            </a:r>
          </a:p>
        </p:txBody>
      </p:sp>
      <p:sp>
        <p:nvSpPr>
          <p:cNvPr id="4" name="TextBox 3"/>
          <p:cNvSpPr txBox="1"/>
          <p:nvPr/>
        </p:nvSpPr>
        <p:spPr>
          <a:xfrm>
            <a:off x="5105400" y="2286000"/>
            <a:ext cx="620683"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-w/2</a:t>
            </a:r>
          </a:p>
        </p:txBody>
      </p:sp>
      <p:sp>
        <p:nvSpPr>
          <p:cNvPr id="87" name="TextBox 86"/>
          <p:cNvSpPr txBox="1"/>
          <p:nvPr/>
        </p:nvSpPr>
        <p:spPr>
          <a:xfrm>
            <a:off x="4267200" y="2286000"/>
            <a:ext cx="620683"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-w/2</a:t>
            </a:r>
          </a:p>
        </p:txBody>
      </p:sp>
      <p:cxnSp>
        <p:nvCxnSpPr>
          <p:cNvPr id="91" name="Straight Connector 90"/>
          <p:cNvCxnSpPr/>
          <p:nvPr/>
        </p:nvCxnSpPr>
        <p:spPr>
          <a:xfrm>
            <a:off x="5486400" y="2667000"/>
            <a:ext cx="0" cy="144780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2" name="Straight Connector 91"/>
          <p:cNvCxnSpPr/>
          <p:nvPr/>
        </p:nvCxnSpPr>
        <p:spPr>
          <a:xfrm>
            <a:off x="4572000" y="2590800"/>
            <a:ext cx="0" cy="167640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95" name="Line 29"/>
          <p:cNvSpPr>
            <a:spLocks noChangeShapeType="1"/>
          </p:cNvSpPr>
          <p:nvPr/>
        </p:nvSpPr>
        <p:spPr bwMode="auto">
          <a:xfrm>
            <a:off x="77724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96" name="Line 30"/>
          <p:cNvSpPr>
            <a:spLocks noChangeShapeType="1"/>
          </p:cNvSpPr>
          <p:nvPr/>
        </p:nvSpPr>
        <p:spPr bwMode="auto">
          <a:xfrm>
            <a:off x="79248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97" name="Line 31"/>
          <p:cNvSpPr>
            <a:spLocks noChangeShapeType="1"/>
          </p:cNvSpPr>
          <p:nvPr/>
        </p:nvSpPr>
        <p:spPr bwMode="auto">
          <a:xfrm>
            <a:off x="77724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98" name="Line 32"/>
          <p:cNvSpPr>
            <a:spLocks noChangeShapeType="1"/>
          </p:cNvSpPr>
          <p:nvPr/>
        </p:nvSpPr>
        <p:spPr bwMode="auto">
          <a:xfrm>
            <a:off x="78486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99" name="Line 33"/>
          <p:cNvSpPr>
            <a:spLocks noChangeShapeType="1"/>
          </p:cNvSpPr>
          <p:nvPr/>
        </p:nvSpPr>
        <p:spPr bwMode="auto">
          <a:xfrm>
            <a:off x="79248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45" name="Rectangle 60"/>
          <p:cNvSpPr>
            <a:spLocks noChangeArrowheads="1"/>
          </p:cNvSpPr>
          <p:nvPr/>
        </p:nvSpPr>
        <p:spPr bwMode="auto">
          <a:xfrm>
            <a:off x="5943600" y="1066800"/>
            <a:ext cx="8002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0" i="0" u="none" strike="noStrike" kern="1200" cap="none" spc="0" normalizeH="0" baseline="0" noProof="0">
                <a:ln>
                  <a:noFill/>
                </a:ln>
                <a:solidFill>
                  <a:prstClr val="black"/>
                </a:solidFill>
                <a:effectLst/>
                <a:uLnTx/>
                <a:uFillTx/>
                <a:latin typeface="Arial" charset="0"/>
                <a:ea typeface="+mn-ea"/>
                <a:cs typeface="+mn-cs"/>
              </a:rPr>
              <a:t>(x’, y’)</a:t>
            </a:r>
          </a:p>
        </p:txBody>
      </p:sp>
      <p:grpSp>
        <p:nvGrpSpPr>
          <p:cNvPr id="46" name="Group 36"/>
          <p:cNvGrpSpPr>
            <a:grpSpLocks/>
          </p:cNvGrpSpPr>
          <p:nvPr/>
        </p:nvGrpSpPr>
        <p:grpSpPr bwMode="auto">
          <a:xfrm>
            <a:off x="1752600" y="3048000"/>
            <a:ext cx="8212138" cy="855663"/>
            <a:chOff x="214313" y="3854453"/>
            <a:chExt cx="8212137" cy="855664"/>
          </a:xfrm>
        </p:grpSpPr>
        <p:sp>
          <p:nvSpPr>
            <p:cNvPr id="47"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5">
                  <a:lumMod val="25000"/>
                </a:schemeClr>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sp>
          <p:nvSpPr>
            <p:cNvPr id="48"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5">
                  <a:lumMod val="25000"/>
                </a:schemeClr>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grpSp>
      <p:pic>
        <p:nvPicPr>
          <p:cNvPr id="2" name="Picture 1">
            <a:extLst>
              <a:ext uri="{FF2B5EF4-FFF2-40B4-BE49-F238E27FC236}">
                <a16:creationId xmlns:a16="http://schemas.microsoft.com/office/drawing/2014/main" id="{4C10E25C-E87A-5F4F-A744-F8C6C9513EA9}"/>
              </a:ext>
            </a:extLst>
          </p:cNvPr>
          <p:cNvPicPr>
            <a:picLocks noChangeAspect="1"/>
          </p:cNvPicPr>
          <p:nvPr/>
        </p:nvPicPr>
        <p:blipFill>
          <a:blip r:embed="rId2"/>
          <a:stretch>
            <a:fillRect/>
          </a:stretch>
        </p:blipFill>
        <p:spPr>
          <a:xfrm>
            <a:off x="6332267" y="2290314"/>
            <a:ext cx="5151120" cy="548640"/>
          </a:xfrm>
          <a:prstGeom prst="rect">
            <a:avLst/>
          </a:prstGeom>
        </p:spPr>
      </p:pic>
      <p:pic>
        <p:nvPicPr>
          <p:cNvPr id="5" name="Picture 4">
            <a:extLst>
              <a:ext uri="{FF2B5EF4-FFF2-40B4-BE49-F238E27FC236}">
                <a16:creationId xmlns:a16="http://schemas.microsoft.com/office/drawing/2014/main" id="{CAA0500D-E451-3444-B539-647F05BC1A6F}"/>
              </a:ext>
            </a:extLst>
          </p:cNvPr>
          <p:cNvPicPr>
            <a:picLocks noChangeAspect="1"/>
          </p:cNvPicPr>
          <p:nvPr/>
        </p:nvPicPr>
        <p:blipFill>
          <a:blip r:embed="rId3"/>
          <a:stretch>
            <a:fillRect/>
          </a:stretch>
        </p:blipFill>
        <p:spPr>
          <a:xfrm>
            <a:off x="2652862" y="5473461"/>
            <a:ext cx="6781800" cy="548640"/>
          </a:xfrm>
          <a:prstGeom prst="rect">
            <a:avLst/>
          </a:prstGeom>
        </p:spPr>
      </p:pic>
      <p:sp>
        <p:nvSpPr>
          <p:cNvPr id="49" name="TextBox 26">
            <a:extLst>
              <a:ext uri="{FF2B5EF4-FFF2-40B4-BE49-F238E27FC236}">
                <a16:creationId xmlns:a16="http://schemas.microsoft.com/office/drawing/2014/main" id="{6FB7EF5A-7726-2345-B398-A35C7CAAA527}"/>
              </a:ext>
            </a:extLst>
          </p:cNvPr>
          <p:cNvSpPr txBox="1">
            <a:spLocks noChangeArrowheads="1"/>
          </p:cNvSpPr>
          <p:nvPr/>
        </p:nvSpPr>
        <p:spPr bwMode="auto">
          <a:xfrm>
            <a:off x="0" y="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Induced charge on strip electrode</a:t>
            </a:r>
          </a:p>
        </p:txBody>
      </p:sp>
      <p:sp>
        <p:nvSpPr>
          <p:cNvPr id="3" name="Date Placeholder 2">
            <a:extLst>
              <a:ext uri="{FF2B5EF4-FFF2-40B4-BE49-F238E27FC236}">
                <a16:creationId xmlns:a16="http://schemas.microsoft.com/office/drawing/2014/main" id="{4C5CCBDC-5802-454A-9E3F-7D3454B533DE}"/>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a:ea typeface="+mn-ea"/>
                <a:cs typeface="+mn-cs"/>
              </a:rPr>
              <a:t>10/14/24</a:t>
            </a:r>
            <a:endParaRPr kumimoji="0" lang="en-US" sz="1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907561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Line 5"/>
          <p:cNvSpPr>
            <a:spLocks noChangeShapeType="1"/>
          </p:cNvSpPr>
          <p:nvPr/>
        </p:nvSpPr>
        <p:spPr bwMode="auto">
          <a:xfrm>
            <a:off x="2005012" y="2743200"/>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07" name="Freeform 6"/>
          <p:cNvSpPr>
            <a:spLocks/>
          </p:cNvSpPr>
          <p:nvPr/>
        </p:nvSpPr>
        <p:spPr bwMode="auto">
          <a:xfrm>
            <a:off x="3810000" y="1905000"/>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08" name="Line 7"/>
          <p:cNvSpPr>
            <a:spLocks noChangeShapeType="1"/>
          </p:cNvSpPr>
          <p:nvPr/>
        </p:nvSpPr>
        <p:spPr bwMode="auto">
          <a:xfrm>
            <a:off x="50292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pic>
        <p:nvPicPr>
          <p:cNvPr id="2150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612" y="1295400"/>
            <a:ext cx="8662988" cy="259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Oval 9"/>
          <p:cNvSpPr>
            <a:spLocks noChangeArrowheads="1"/>
          </p:cNvSpPr>
          <p:nvPr/>
        </p:nvSpPr>
        <p:spPr bwMode="auto">
          <a:xfrm>
            <a:off x="4267200" y="5486400"/>
            <a:ext cx="914400" cy="9144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11" name="Oval 10"/>
          <p:cNvSpPr>
            <a:spLocks noChangeArrowheads="1"/>
          </p:cNvSpPr>
          <p:nvPr/>
        </p:nvSpPr>
        <p:spPr bwMode="auto">
          <a:xfrm>
            <a:off x="4900612" y="838200"/>
            <a:ext cx="228600" cy="228600"/>
          </a:xfrm>
          <a:prstGeom prst="ellipse">
            <a:avLst/>
          </a:prstGeom>
          <a:solidFill>
            <a:srgbClr val="0000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2060"/>
              </a:solidFill>
              <a:effectLst/>
              <a:uLnTx/>
              <a:uFillTx/>
              <a:latin typeface="Arial" charset="0"/>
              <a:ea typeface="+mn-ea"/>
              <a:cs typeface="+mn-cs"/>
            </a:endParaRPr>
          </a:p>
        </p:txBody>
      </p:sp>
      <p:sp>
        <p:nvSpPr>
          <p:cNvPr id="21512" name="Oval 11"/>
          <p:cNvSpPr>
            <a:spLocks noChangeArrowheads="1"/>
          </p:cNvSpPr>
          <p:nvPr/>
        </p:nvSpPr>
        <p:spPr bwMode="auto">
          <a:xfrm>
            <a:off x="4900612" y="1447800"/>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13" name="Text Box 12"/>
          <p:cNvSpPr txBox="1">
            <a:spLocks noChangeArrowheads="1"/>
          </p:cNvSpPr>
          <p:nvPr/>
        </p:nvSpPr>
        <p:spPr bwMode="auto">
          <a:xfrm>
            <a:off x="4595812" y="990600"/>
            <a:ext cx="373500" cy="425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2400" b="1" i="0" u="none" strike="noStrike" kern="1200" cap="none" spc="0" normalizeH="0" baseline="0" noProof="0">
                <a:ln>
                  <a:noFill/>
                </a:ln>
                <a:solidFill>
                  <a:prstClr val="black"/>
                </a:solidFill>
                <a:effectLst/>
                <a:uLnTx/>
                <a:uFillTx/>
                <a:latin typeface="Arial" charset="0"/>
                <a:ea typeface="+mn-ea"/>
                <a:cs typeface="+mn-cs"/>
              </a:rPr>
              <a:t>q</a:t>
            </a:r>
          </a:p>
        </p:txBody>
      </p:sp>
      <p:sp>
        <p:nvSpPr>
          <p:cNvPr id="21514" name="Text Box 13"/>
          <p:cNvSpPr txBox="1">
            <a:spLocks noChangeArrowheads="1"/>
          </p:cNvSpPr>
          <p:nvPr/>
        </p:nvSpPr>
        <p:spPr bwMode="auto">
          <a:xfrm>
            <a:off x="457200" y="1066800"/>
            <a:ext cx="3429000" cy="508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a:ln>
                  <a:noFill/>
                </a:ln>
                <a:solidFill>
                  <a:srgbClr val="000066"/>
                </a:solidFill>
                <a:effectLst/>
                <a:uLnTx/>
                <a:uFillTx/>
                <a:latin typeface="Arial" charset="0"/>
                <a:ea typeface="+mn-ea"/>
                <a:cs typeface="+mn-cs"/>
              </a:rPr>
              <a:t>If the charge is moving with a velocity v towards the strip we have </a:t>
            </a:r>
          </a:p>
        </p:txBody>
      </p:sp>
      <p:sp>
        <p:nvSpPr>
          <p:cNvPr id="21517" name="Line 16"/>
          <p:cNvSpPr>
            <a:spLocks noChangeShapeType="1"/>
          </p:cNvSpPr>
          <p:nvPr/>
        </p:nvSpPr>
        <p:spPr bwMode="auto">
          <a:xfrm>
            <a:off x="5486400" y="3962400"/>
            <a:ext cx="46482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19" name="Line 18"/>
          <p:cNvSpPr>
            <a:spLocks noChangeShapeType="1"/>
          </p:cNvSpPr>
          <p:nvPr/>
        </p:nvSpPr>
        <p:spPr bwMode="auto">
          <a:xfrm>
            <a:off x="4672012"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21" name="Line 20"/>
          <p:cNvSpPr>
            <a:spLocks noChangeShapeType="1"/>
          </p:cNvSpPr>
          <p:nvPr/>
        </p:nvSpPr>
        <p:spPr bwMode="auto">
          <a:xfrm>
            <a:off x="1371600" y="3962400"/>
            <a:ext cx="32004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26" name="Line 25"/>
          <p:cNvSpPr>
            <a:spLocks noChangeShapeType="1"/>
          </p:cNvSpPr>
          <p:nvPr/>
        </p:nvSpPr>
        <p:spPr bwMode="auto">
          <a:xfrm>
            <a:off x="51816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27" name="Line 26"/>
          <p:cNvSpPr>
            <a:spLocks noChangeShapeType="1"/>
          </p:cNvSpPr>
          <p:nvPr/>
        </p:nvSpPr>
        <p:spPr bwMode="auto">
          <a:xfrm>
            <a:off x="50292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28" name="Line 27"/>
          <p:cNvSpPr>
            <a:spLocks noChangeShapeType="1"/>
          </p:cNvSpPr>
          <p:nvPr/>
        </p:nvSpPr>
        <p:spPr bwMode="auto">
          <a:xfrm>
            <a:off x="51054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29" name="Line 28"/>
          <p:cNvSpPr>
            <a:spLocks noChangeShapeType="1"/>
          </p:cNvSpPr>
          <p:nvPr/>
        </p:nvSpPr>
        <p:spPr bwMode="auto">
          <a:xfrm>
            <a:off x="5181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0" name="Line 29"/>
          <p:cNvSpPr>
            <a:spLocks noChangeShapeType="1"/>
          </p:cNvSpPr>
          <p:nvPr/>
        </p:nvSpPr>
        <p:spPr bwMode="auto">
          <a:xfrm>
            <a:off x="31242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1" name="Line 30"/>
          <p:cNvSpPr>
            <a:spLocks noChangeShapeType="1"/>
          </p:cNvSpPr>
          <p:nvPr/>
        </p:nvSpPr>
        <p:spPr bwMode="auto">
          <a:xfrm>
            <a:off x="32766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2" name="Line 31"/>
          <p:cNvSpPr>
            <a:spLocks noChangeShapeType="1"/>
          </p:cNvSpPr>
          <p:nvPr/>
        </p:nvSpPr>
        <p:spPr bwMode="auto">
          <a:xfrm>
            <a:off x="31242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3" name="Line 32"/>
          <p:cNvSpPr>
            <a:spLocks noChangeShapeType="1"/>
          </p:cNvSpPr>
          <p:nvPr/>
        </p:nvSpPr>
        <p:spPr bwMode="auto">
          <a:xfrm>
            <a:off x="32004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4" name="Line 33"/>
          <p:cNvSpPr>
            <a:spLocks noChangeShapeType="1"/>
          </p:cNvSpPr>
          <p:nvPr/>
        </p:nvSpPr>
        <p:spPr bwMode="auto">
          <a:xfrm>
            <a:off x="3276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38" name="Line 37"/>
          <p:cNvSpPr>
            <a:spLocks noChangeShapeType="1"/>
          </p:cNvSpPr>
          <p:nvPr/>
        </p:nvSpPr>
        <p:spPr bwMode="auto">
          <a:xfrm>
            <a:off x="2514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43" name="Line 42"/>
          <p:cNvSpPr>
            <a:spLocks noChangeShapeType="1"/>
          </p:cNvSpPr>
          <p:nvPr/>
        </p:nvSpPr>
        <p:spPr bwMode="auto">
          <a:xfrm>
            <a:off x="41148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69" name="Line 68"/>
          <p:cNvSpPr>
            <a:spLocks noChangeShapeType="1"/>
          </p:cNvSpPr>
          <p:nvPr/>
        </p:nvSpPr>
        <p:spPr bwMode="auto">
          <a:xfrm>
            <a:off x="5334000" y="10668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1570" name="Text Box 69"/>
          <p:cNvSpPr txBox="1">
            <a:spLocks noChangeArrowheads="1"/>
          </p:cNvSpPr>
          <p:nvPr/>
        </p:nvSpPr>
        <p:spPr bwMode="auto">
          <a:xfrm>
            <a:off x="5418137" y="1158875"/>
            <a:ext cx="31115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1" i="0" u="none" strike="noStrike" kern="1200" cap="none" spc="0" normalizeH="0" baseline="0" noProof="0">
                <a:ln>
                  <a:noFill/>
                </a:ln>
                <a:solidFill>
                  <a:prstClr val="black"/>
                </a:solidFill>
                <a:effectLst/>
                <a:uLnTx/>
                <a:uFillTx/>
                <a:latin typeface="Arial" charset="0"/>
                <a:ea typeface="+mn-ea"/>
                <a:cs typeface="+mn-cs"/>
              </a:rPr>
              <a:t>V</a:t>
            </a:r>
          </a:p>
        </p:txBody>
      </p:sp>
      <p:sp>
        <p:nvSpPr>
          <p:cNvPr id="21574" name="Text Box 73"/>
          <p:cNvSpPr txBox="1">
            <a:spLocks noChangeArrowheads="1"/>
          </p:cNvSpPr>
          <p:nvPr/>
        </p:nvSpPr>
        <p:spPr bwMode="auto">
          <a:xfrm>
            <a:off x="4724400" y="3581400"/>
            <a:ext cx="838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800" b="1" i="0" u="none" strike="noStrike" kern="1200" cap="none" spc="0" normalizeH="0" baseline="0" noProof="0" err="1">
                <a:ln>
                  <a:noFill/>
                </a:ln>
                <a:solidFill>
                  <a:prstClr val="black"/>
                </a:solidFill>
                <a:effectLst/>
                <a:uLnTx/>
                <a:uFillTx/>
                <a:latin typeface="Arial" charset="0"/>
                <a:ea typeface="+mn-ea"/>
                <a:cs typeface="+mn-cs"/>
              </a:rPr>
              <a:t>Q</a:t>
            </a:r>
            <a:r>
              <a:rPr kumimoji="0" lang="en-US" altLang="en-US" sz="1800" b="1" i="0" u="none" strike="noStrike" kern="1200" cap="none" spc="0" normalizeH="0" baseline="30000" noProof="0" err="1">
                <a:ln>
                  <a:noFill/>
                </a:ln>
                <a:solidFill>
                  <a:prstClr val="black"/>
                </a:solidFill>
                <a:effectLst/>
                <a:uLnTx/>
                <a:uFillTx/>
                <a:latin typeface="Arial" charset="0"/>
                <a:ea typeface="+mn-ea"/>
                <a:cs typeface="+mn-cs"/>
              </a:rPr>
              <a:t>ind</a:t>
            </a: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(t)</a:t>
            </a:r>
          </a:p>
        </p:txBody>
      </p:sp>
      <p:sp>
        <p:nvSpPr>
          <p:cNvPr id="6" name="Date Placeholder 5">
            <a:extLst>
              <a:ext uri="{FF2B5EF4-FFF2-40B4-BE49-F238E27FC236}">
                <a16:creationId xmlns:a16="http://schemas.microsoft.com/office/drawing/2014/main" id="{81476708-9FBF-1E43-AAB2-408BD39EEC5D}"/>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10/14/24</a:t>
            </a:r>
          </a:p>
        </p:txBody>
      </p:sp>
      <p:sp>
        <p:nvSpPr>
          <p:cNvPr id="49232" name="Slide Number Placeholder 79"/>
          <p:cNvSpPr>
            <a:spLocks noGrp="1"/>
          </p:cNvSpPr>
          <p:nvPr>
            <p:ph type="sldNum" sz="quarter" idx="11"/>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1DF6B78B-2295-6346-B231-FFBEADDFDCFF}" type="slidenum">
              <a:rPr kumimoji="0" lang="en-US" altLang="en-US" sz="1000" b="0" i="0" u="none" strike="noStrike" kern="1200" cap="none" spc="0" normalizeH="0" baseline="0" noProof="0">
                <a:ln>
                  <a:noFill/>
                </a:ln>
                <a:solidFill>
                  <a:srgbClr val="898989"/>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US" altLang="en-US" sz="1000" b="0" i="0" u="none" strike="noStrike" kern="1200" cap="none" spc="0" normalizeH="0" baseline="0" noProof="0">
              <a:ln>
                <a:noFill/>
              </a:ln>
              <a:solidFill>
                <a:srgbClr val="898989"/>
              </a:solidFill>
              <a:effectLst/>
              <a:uLnTx/>
              <a:uFillTx/>
              <a:latin typeface="Arial" charset="0"/>
              <a:ea typeface="+mn-ea"/>
              <a:cs typeface="+mn-cs"/>
            </a:endParaRPr>
          </a:p>
        </p:txBody>
      </p:sp>
      <p:cxnSp>
        <p:nvCxnSpPr>
          <p:cNvPr id="80" name="Straight Connector 79"/>
          <p:cNvCxnSpPr/>
          <p:nvPr/>
        </p:nvCxnSpPr>
        <p:spPr>
          <a:xfrm>
            <a:off x="5029200" y="609600"/>
            <a:ext cx="0" cy="33528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81" name="Straight Connector 80"/>
          <p:cNvCxnSpPr/>
          <p:nvPr/>
        </p:nvCxnSpPr>
        <p:spPr>
          <a:xfrm flipH="1">
            <a:off x="4038600" y="3962400"/>
            <a:ext cx="70104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82" name="TextBox 81"/>
          <p:cNvSpPr txBox="1"/>
          <p:nvPr/>
        </p:nvSpPr>
        <p:spPr>
          <a:xfrm>
            <a:off x="3910012" y="5334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83" name="TextBox 82"/>
          <p:cNvSpPr txBox="1"/>
          <p:nvPr/>
        </p:nvSpPr>
        <p:spPr>
          <a:xfrm>
            <a:off x="9677400" y="39624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a:t>
            </a:r>
          </a:p>
        </p:txBody>
      </p:sp>
      <p:sp>
        <p:nvSpPr>
          <p:cNvPr id="4" name="TextBox 3"/>
          <p:cNvSpPr txBox="1"/>
          <p:nvPr/>
        </p:nvSpPr>
        <p:spPr>
          <a:xfrm>
            <a:off x="5129212" y="2286000"/>
            <a:ext cx="620683"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-w/2</a:t>
            </a:r>
          </a:p>
        </p:txBody>
      </p:sp>
      <p:sp>
        <p:nvSpPr>
          <p:cNvPr id="87" name="TextBox 86"/>
          <p:cNvSpPr txBox="1"/>
          <p:nvPr/>
        </p:nvSpPr>
        <p:spPr>
          <a:xfrm>
            <a:off x="4291012" y="2286000"/>
            <a:ext cx="620683"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-w/2</a:t>
            </a:r>
          </a:p>
        </p:txBody>
      </p:sp>
      <p:cxnSp>
        <p:nvCxnSpPr>
          <p:cNvPr id="91" name="Straight Connector 90"/>
          <p:cNvCxnSpPr/>
          <p:nvPr/>
        </p:nvCxnSpPr>
        <p:spPr>
          <a:xfrm>
            <a:off x="5486400" y="2667000"/>
            <a:ext cx="0" cy="144780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92" name="Straight Connector 91"/>
          <p:cNvCxnSpPr/>
          <p:nvPr/>
        </p:nvCxnSpPr>
        <p:spPr>
          <a:xfrm>
            <a:off x="4572000" y="2590800"/>
            <a:ext cx="0" cy="152400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95" name="Line 29"/>
          <p:cNvSpPr>
            <a:spLocks noChangeShapeType="1"/>
          </p:cNvSpPr>
          <p:nvPr/>
        </p:nvSpPr>
        <p:spPr bwMode="auto">
          <a:xfrm>
            <a:off x="77724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96" name="Line 30"/>
          <p:cNvSpPr>
            <a:spLocks noChangeShapeType="1"/>
          </p:cNvSpPr>
          <p:nvPr/>
        </p:nvSpPr>
        <p:spPr bwMode="auto">
          <a:xfrm>
            <a:off x="79248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97" name="Line 31"/>
          <p:cNvSpPr>
            <a:spLocks noChangeShapeType="1"/>
          </p:cNvSpPr>
          <p:nvPr/>
        </p:nvSpPr>
        <p:spPr bwMode="auto">
          <a:xfrm>
            <a:off x="77724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98" name="Line 32"/>
          <p:cNvSpPr>
            <a:spLocks noChangeShapeType="1"/>
          </p:cNvSpPr>
          <p:nvPr/>
        </p:nvSpPr>
        <p:spPr bwMode="auto">
          <a:xfrm>
            <a:off x="78486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99" name="Line 33"/>
          <p:cNvSpPr>
            <a:spLocks noChangeShapeType="1"/>
          </p:cNvSpPr>
          <p:nvPr/>
        </p:nvSpPr>
        <p:spPr bwMode="auto">
          <a:xfrm>
            <a:off x="79248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48" name="Text Box 73"/>
          <p:cNvSpPr txBox="1">
            <a:spLocks noChangeArrowheads="1"/>
          </p:cNvSpPr>
          <p:nvPr/>
        </p:nvSpPr>
        <p:spPr bwMode="auto">
          <a:xfrm>
            <a:off x="5257800" y="4191000"/>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I</a:t>
            </a:r>
            <a:r>
              <a:rPr kumimoji="0" lang="en-US" altLang="en-US" sz="1800" b="1" i="0" u="none" strike="noStrike" kern="1200" cap="none" spc="0" normalizeH="0" baseline="30000" noProof="0">
                <a:ln>
                  <a:noFill/>
                </a:ln>
                <a:solidFill>
                  <a:prstClr val="black"/>
                </a:solidFill>
                <a:effectLst/>
                <a:uLnTx/>
                <a:uFillTx/>
                <a:latin typeface="Arial" charset="0"/>
                <a:ea typeface="+mn-ea"/>
                <a:cs typeface="+mn-cs"/>
              </a:rPr>
              <a:t>ind</a:t>
            </a: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(t)</a:t>
            </a:r>
          </a:p>
        </p:txBody>
      </p:sp>
      <p:sp>
        <p:nvSpPr>
          <p:cNvPr id="50" name="Line 70"/>
          <p:cNvSpPr>
            <a:spLocks noChangeShapeType="1"/>
          </p:cNvSpPr>
          <p:nvPr/>
        </p:nvSpPr>
        <p:spPr bwMode="auto">
          <a:xfrm>
            <a:off x="5257800" y="4191000"/>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51" name="Line 70"/>
          <p:cNvSpPr>
            <a:spLocks noChangeShapeType="1"/>
          </p:cNvSpPr>
          <p:nvPr/>
        </p:nvSpPr>
        <p:spPr bwMode="auto">
          <a:xfrm>
            <a:off x="8077200" y="4191000"/>
            <a:ext cx="0" cy="3048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52" name="Line 70"/>
          <p:cNvSpPr>
            <a:spLocks noChangeShapeType="1"/>
          </p:cNvSpPr>
          <p:nvPr/>
        </p:nvSpPr>
        <p:spPr bwMode="auto">
          <a:xfrm>
            <a:off x="3048000" y="4114800"/>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59" name="Rectangle 81"/>
          <p:cNvSpPr>
            <a:spLocks noChangeArrowheads="1"/>
          </p:cNvSpPr>
          <p:nvPr/>
        </p:nvSpPr>
        <p:spPr bwMode="auto">
          <a:xfrm>
            <a:off x="6585857" y="985157"/>
            <a:ext cx="4724400" cy="11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5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dirty="0">
                <a:ln>
                  <a:noFill/>
                </a:ln>
                <a:solidFill>
                  <a:srgbClr val="002060"/>
                </a:solidFill>
                <a:effectLst/>
                <a:uLnTx/>
                <a:uFillTx/>
                <a:latin typeface="Arial" charset="0"/>
                <a:ea typeface="+mn-ea"/>
                <a:cs typeface="+mn-cs"/>
              </a:rPr>
              <a:t>While the charge is moving there is a current flowing between the strip and ground</a:t>
            </a:r>
            <a:r>
              <a:rPr kumimoji="0" lang="en-US" altLang="en-US" sz="1500" b="0" i="0" u="none" strike="noStrike" kern="1200" cap="none" spc="0" normalizeH="0" baseline="0" noProof="0" dirty="0">
                <a:ln>
                  <a:noFill/>
                </a:ln>
                <a:solidFill>
                  <a:srgbClr val="008000"/>
                </a:solidFill>
                <a:effectLst/>
                <a:uLnTx/>
                <a:uFillTx/>
                <a:latin typeface="Arial" charset="0"/>
                <a:ea typeface="+mn-ea"/>
                <a:cs typeface="+mn-cs"/>
              </a:rPr>
              <a:t>.</a:t>
            </a:r>
          </a:p>
          <a:p>
            <a:pPr marL="0" marR="0" lvl="0" indent="0" algn="l" defTabSz="914400" rtl="0" eaLnBrk="0" fontAlgn="base" latinLnBrk="0" hangingPunct="0">
              <a:lnSpc>
                <a:spcPct val="90000"/>
              </a:lnSpc>
              <a:spcBef>
                <a:spcPct val="5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dirty="0">
                <a:ln>
                  <a:noFill/>
                </a:ln>
                <a:solidFill>
                  <a:srgbClr val="008000"/>
                </a:solidFill>
                <a:effectLst/>
                <a:uLnTx/>
                <a:uFillTx/>
                <a:latin typeface="Arial" charset="0"/>
                <a:ea typeface="+mn-ea"/>
                <a:cs typeface="+mn-cs"/>
                <a:sym typeface="Wingdings" charset="2"/>
              </a:rPr>
              <a:t> The </a:t>
            </a:r>
            <a:r>
              <a:rPr kumimoji="0" lang="en-US" altLang="en-US" sz="1500" b="0" i="0" u="none" strike="noStrike" kern="1200" cap="none" spc="0" normalizeH="0" baseline="0" noProof="0" dirty="0">
                <a:ln>
                  <a:noFill/>
                </a:ln>
                <a:solidFill>
                  <a:srgbClr val="FF0000"/>
                </a:solidFill>
                <a:effectLst/>
                <a:uLnTx/>
                <a:uFillTx/>
                <a:latin typeface="Arial" charset="0"/>
                <a:ea typeface="+mn-ea"/>
                <a:cs typeface="+mn-cs"/>
                <a:sym typeface="Wingdings" charset="2"/>
              </a:rPr>
              <a:t>movement </a:t>
            </a:r>
            <a:r>
              <a:rPr kumimoji="0" lang="en-US" altLang="en-US" sz="1500" b="0" i="0" u="none" strike="noStrike" kern="1200" cap="none" spc="0" normalizeH="0" baseline="0" noProof="0" dirty="0">
                <a:ln>
                  <a:noFill/>
                </a:ln>
                <a:solidFill>
                  <a:srgbClr val="008000"/>
                </a:solidFill>
                <a:effectLst/>
                <a:uLnTx/>
                <a:uFillTx/>
                <a:latin typeface="Arial" charset="0"/>
                <a:ea typeface="+mn-ea"/>
                <a:cs typeface="+mn-cs"/>
                <a:sym typeface="Wingdings" charset="2"/>
              </a:rPr>
              <a:t>of the charge </a:t>
            </a:r>
            <a:r>
              <a:rPr kumimoji="0" lang="en-US" altLang="en-US" sz="1500" b="0" i="0" u="none" strike="noStrike" kern="1200" cap="none" spc="0" normalizeH="0" baseline="0" noProof="0" dirty="0">
                <a:ln>
                  <a:noFill/>
                </a:ln>
                <a:solidFill>
                  <a:srgbClr val="FF0000"/>
                </a:solidFill>
                <a:effectLst/>
                <a:uLnTx/>
                <a:uFillTx/>
                <a:latin typeface="Arial" charset="0"/>
                <a:ea typeface="+mn-ea"/>
                <a:cs typeface="+mn-cs"/>
                <a:sym typeface="Wingdings" charset="2"/>
              </a:rPr>
              <a:t>induces </a:t>
            </a:r>
            <a:r>
              <a:rPr kumimoji="0" lang="en-US" altLang="en-US" sz="1500" b="0" i="0" u="none" strike="noStrike" kern="1200" cap="none" spc="0" normalizeH="0" baseline="0" noProof="0" dirty="0">
                <a:ln>
                  <a:noFill/>
                </a:ln>
                <a:solidFill>
                  <a:srgbClr val="008000"/>
                </a:solidFill>
                <a:effectLst/>
                <a:uLnTx/>
                <a:uFillTx/>
                <a:latin typeface="Arial" charset="0"/>
                <a:ea typeface="+mn-ea"/>
                <a:cs typeface="+mn-cs"/>
                <a:sym typeface="Wingdings" charset="2"/>
              </a:rPr>
              <a:t>a current. </a:t>
            </a:r>
          </a:p>
          <a:p>
            <a:pPr marL="0" marR="0" lvl="0" indent="0" algn="l" defTabSz="914400" rtl="0" eaLnBrk="0" fontAlgn="base" latinLnBrk="0" hangingPunct="0">
              <a:lnSpc>
                <a:spcPct val="90000"/>
              </a:lnSpc>
              <a:spcBef>
                <a:spcPct val="50000"/>
              </a:spcBef>
              <a:spcAft>
                <a:spcPct val="0"/>
              </a:spcAft>
              <a:buClr>
                <a:srgbClr val="008000"/>
              </a:buClr>
              <a:buSzPct val="70000"/>
              <a:buFont typeface="Wingdings" charset="2"/>
              <a:buNone/>
              <a:tabLst/>
              <a:defRPr/>
            </a:pPr>
            <a:endParaRPr kumimoji="0" lang="en-US" altLang="en-US" sz="1500" b="1" i="0" u="none" strike="noStrike" kern="1200" cap="none" spc="0" normalizeH="0" baseline="0" noProof="0" dirty="0">
              <a:ln>
                <a:noFill/>
              </a:ln>
              <a:solidFill>
                <a:srgbClr val="009900"/>
              </a:solidFill>
              <a:effectLst/>
              <a:uLnTx/>
              <a:uFillTx/>
              <a:latin typeface="Arial" charset="0"/>
              <a:ea typeface="+mn-ea"/>
              <a:cs typeface="+mn-cs"/>
            </a:endParaRPr>
          </a:p>
        </p:txBody>
      </p:sp>
      <p:sp>
        <p:nvSpPr>
          <p:cNvPr id="61" name="TextBox 60"/>
          <p:cNvSpPr txBox="1"/>
          <p:nvPr/>
        </p:nvSpPr>
        <p:spPr>
          <a:xfrm>
            <a:off x="5181600" y="685800"/>
            <a:ext cx="38504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y</a:t>
            </a:r>
            <a:r>
              <a:rPr kumimoji="0" lang="en-GB" sz="1800" b="0" i="0" u="none" strike="noStrike" kern="1200" cap="none" spc="0" normalizeH="0" baseline="-25000" noProof="0">
                <a:ln>
                  <a:noFill/>
                </a:ln>
                <a:solidFill>
                  <a:srgbClr val="000000"/>
                </a:solidFill>
                <a:effectLst/>
                <a:uLnTx/>
                <a:uFillTx/>
                <a:latin typeface="Arial" charset="0"/>
                <a:ea typeface="+mn-ea"/>
                <a:cs typeface="+mn-cs"/>
              </a:rPr>
              <a:t>0</a:t>
            </a:r>
            <a:endParaRPr kumimoji="0" lang="en-GB" sz="1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2" name="Picture 11"/>
          <p:cNvPicPr>
            <a:picLocks noChangeAspect="1"/>
          </p:cNvPicPr>
          <p:nvPr/>
        </p:nvPicPr>
        <p:blipFill>
          <a:blip r:embed="rId3"/>
          <a:stretch>
            <a:fillRect/>
          </a:stretch>
        </p:blipFill>
        <p:spPr>
          <a:xfrm>
            <a:off x="1066800" y="1905000"/>
            <a:ext cx="1323090" cy="393700"/>
          </a:xfrm>
          <a:prstGeom prst="rect">
            <a:avLst/>
          </a:prstGeom>
        </p:spPr>
      </p:pic>
      <p:pic>
        <p:nvPicPr>
          <p:cNvPr id="2" name="Picture 1">
            <a:extLst>
              <a:ext uri="{FF2B5EF4-FFF2-40B4-BE49-F238E27FC236}">
                <a16:creationId xmlns:a16="http://schemas.microsoft.com/office/drawing/2014/main" id="{30BCBBAB-8215-F34F-8EF5-D2C7434B4FD1}"/>
              </a:ext>
            </a:extLst>
          </p:cNvPr>
          <p:cNvPicPr>
            <a:picLocks noChangeAspect="1"/>
          </p:cNvPicPr>
          <p:nvPr/>
        </p:nvPicPr>
        <p:blipFill>
          <a:blip r:embed="rId4"/>
          <a:stretch>
            <a:fillRect/>
          </a:stretch>
        </p:blipFill>
        <p:spPr>
          <a:xfrm>
            <a:off x="852338" y="5144698"/>
            <a:ext cx="3093720" cy="487680"/>
          </a:xfrm>
          <a:prstGeom prst="rect">
            <a:avLst/>
          </a:prstGeom>
        </p:spPr>
      </p:pic>
      <p:pic>
        <p:nvPicPr>
          <p:cNvPr id="3" name="Picture 2">
            <a:extLst>
              <a:ext uri="{FF2B5EF4-FFF2-40B4-BE49-F238E27FC236}">
                <a16:creationId xmlns:a16="http://schemas.microsoft.com/office/drawing/2014/main" id="{9716533A-0261-BE45-8705-8BDF862B2BA3}"/>
              </a:ext>
            </a:extLst>
          </p:cNvPr>
          <p:cNvPicPr>
            <a:picLocks noChangeAspect="1"/>
          </p:cNvPicPr>
          <p:nvPr/>
        </p:nvPicPr>
        <p:blipFill>
          <a:blip r:embed="rId5"/>
          <a:stretch>
            <a:fillRect/>
          </a:stretch>
        </p:blipFill>
        <p:spPr>
          <a:xfrm>
            <a:off x="1039483" y="5725423"/>
            <a:ext cx="4297680" cy="525780"/>
          </a:xfrm>
          <a:prstGeom prst="rect">
            <a:avLst/>
          </a:prstGeom>
        </p:spPr>
      </p:pic>
      <p:pic>
        <p:nvPicPr>
          <p:cNvPr id="55" name="Picture 54">
            <a:extLst>
              <a:ext uri="{FF2B5EF4-FFF2-40B4-BE49-F238E27FC236}">
                <a16:creationId xmlns:a16="http://schemas.microsoft.com/office/drawing/2014/main" id="{974FC3A9-81FC-164B-A5CC-FA57E72160AE}"/>
              </a:ext>
            </a:extLst>
          </p:cNvPr>
          <p:cNvPicPr>
            <a:picLocks noChangeAspect="1"/>
          </p:cNvPicPr>
          <p:nvPr/>
        </p:nvPicPr>
        <p:blipFill>
          <a:blip r:embed="rId6"/>
          <a:stretch>
            <a:fillRect/>
          </a:stretch>
        </p:blipFill>
        <p:spPr>
          <a:xfrm>
            <a:off x="6571412" y="2274601"/>
            <a:ext cx="2461260" cy="548640"/>
          </a:xfrm>
          <a:prstGeom prst="rect">
            <a:avLst/>
          </a:prstGeom>
        </p:spPr>
      </p:pic>
      <p:sp>
        <p:nvSpPr>
          <p:cNvPr id="53" name="TextBox 26">
            <a:extLst>
              <a:ext uri="{FF2B5EF4-FFF2-40B4-BE49-F238E27FC236}">
                <a16:creationId xmlns:a16="http://schemas.microsoft.com/office/drawing/2014/main" id="{DC80950F-34EC-AD45-9C24-FE2002E68928}"/>
              </a:ext>
            </a:extLst>
          </p:cNvPr>
          <p:cNvSpPr txBox="1">
            <a:spLocks noChangeArrowheads="1"/>
          </p:cNvSpPr>
          <p:nvPr/>
        </p:nvSpPr>
        <p:spPr bwMode="auto">
          <a:xfrm>
            <a:off x="0" y="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Induced current on strip electrode</a:t>
            </a:r>
          </a:p>
        </p:txBody>
      </p:sp>
    </p:spTree>
    <p:extLst>
      <p:ext uri="{BB962C8B-B14F-4D97-AF65-F5344CB8AC3E}">
        <p14:creationId xmlns:p14="http://schemas.microsoft.com/office/powerpoint/2010/main" val="18561578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p:nvPr/>
        </p:nvSpPr>
        <p:spPr>
          <a:xfrm>
            <a:off x="1518457" y="1212011"/>
            <a:ext cx="1584176" cy="1080120"/>
          </a:xfrm>
          <a:custGeom>
            <a:avLst/>
            <a:gdLst>
              <a:gd name="connsiteX0" fmla="*/ 115475 w 942851"/>
              <a:gd name="connsiteY0" fmla="*/ 57519 h 766276"/>
              <a:gd name="connsiteX1" fmla="*/ 1175 w 942851"/>
              <a:gd name="connsiteY1" fmla="*/ 354699 h 766276"/>
              <a:gd name="connsiteX2" fmla="*/ 81185 w 942851"/>
              <a:gd name="connsiteY2" fmla="*/ 583299 h 766276"/>
              <a:gd name="connsiteX3" fmla="*/ 435515 w 942851"/>
              <a:gd name="connsiteY3" fmla="*/ 766179 h 766276"/>
              <a:gd name="connsiteX4" fmla="*/ 629825 w 942851"/>
              <a:gd name="connsiteY4" fmla="*/ 606159 h 766276"/>
              <a:gd name="connsiteX5" fmla="*/ 927005 w 942851"/>
              <a:gd name="connsiteY5" fmla="*/ 434709 h 766276"/>
              <a:gd name="connsiteX6" fmla="*/ 869855 w 942851"/>
              <a:gd name="connsiteY6" fmla="*/ 206109 h 766276"/>
              <a:gd name="connsiteX7" fmla="*/ 595535 w 942851"/>
              <a:gd name="connsiteY7" fmla="*/ 68949 h 766276"/>
              <a:gd name="connsiteX8" fmla="*/ 412655 w 942851"/>
              <a:gd name="connsiteY8" fmla="*/ 34659 h 766276"/>
              <a:gd name="connsiteX9" fmla="*/ 206915 w 942851"/>
              <a:gd name="connsiteY9" fmla="*/ 369 h 766276"/>
              <a:gd name="connsiteX10" fmla="*/ 115475 w 942851"/>
              <a:gd name="connsiteY10" fmla="*/ 57519 h 766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851" h="766276">
                <a:moveTo>
                  <a:pt x="115475" y="57519"/>
                </a:moveTo>
                <a:cubicBezTo>
                  <a:pt x="81185" y="116574"/>
                  <a:pt x="6890" y="267069"/>
                  <a:pt x="1175" y="354699"/>
                </a:cubicBezTo>
                <a:cubicBezTo>
                  <a:pt x="-4540" y="442329"/>
                  <a:pt x="8795" y="514719"/>
                  <a:pt x="81185" y="583299"/>
                </a:cubicBezTo>
                <a:cubicBezTo>
                  <a:pt x="153575" y="651879"/>
                  <a:pt x="344075" y="762369"/>
                  <a:pt x="435515" y="766179"/>
                </a:cubicBezTo>
                <a:cubicBezTo>
                  <a:pt x="526955" y="769989"/>
                  <a:pt x="547910" y="661404"/>
                  <a:pt x="629825" y="606159"/>
                </a:cubicBezTo>
                <a:cubicBezTo>
                  <a:pt x="711740" y="550914"/>
                  <a:pt x="887000" y="501384"/>
                  <a:pt x="927005" y="434709"/>
                </a:cubicBezTo>
                <a:cubicBezTo>
                  <a:pt x="967010" y="368034"/>
                  <a:pt x="925100" y="267069"/>
                  <a:pt x="869855" y="206109"/>
                </a:cubicBezTo>
                <a:cubicBezTo>
                  <a:pt x="814610" y="145149"/>
                  <a:pt x="671735" y="97524"/>
                  <a:pt x="595535" y="68949"/>
                </a:cubicBezTo>
                <a:cubicBezTo>
                  <a:pt x="519335" y="40374"/>
                  <a:pt x="412655" y="34659"/>
                  <a:pt x="412655" y="34659"/>
                </a:cubicBezTo>
                <a:cubicBezTo>
                  <a:pt x="347885" y="23229"/>
                  <a:pt x="260255" y="-3441"/>
                  <a:pt x="206915" y="369"/>
                </a:cubicBezTo>
                <a:cubicBezTo>
                  <a:pt x="153575" y="4179"/>
                  <a:pt x="149765" y="-1536"/>
                  <a:pt x="115475" y="57519"/>
                </a:cubicBezTo>
                <a:close/>
              </a:path>
            </a:pathLst>
          </a:cu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7" name="TextBox 6"/>
          <p:cNvSpPr txBox="1"/>
          <p:nvPr/>
        </p:nvSpPr>
        <p:spPr>
          <a:xfrm>
            <a:off x="1852249" y="1500043"/>
            <a:ext cx="792205" cy="46166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srgbClr val="000000"/>
                </a:solidFill>
                <a:effectLst/>
                <a:uLnTx/>
                <a:uFillTx/>
                <a:latin typeface="Arial" charset="0"/>
                <a:ea typeface="+mn-ea"/>
                <a:cs typeface="+mn-cs"/>
              </a:rPr>
              <a:t>⍴(x) </a:t>
            </a:r>
          </a:p>
        </p:txBody>
      </p:sp>
      <p:sp>
        <p:nvSpPr>
          <p:cNvPr id="9" name="Freeform 8"/>
          <p:cNvSpPr/>
          <p:nvPr/>
        </p:nvSpPr>
        <p:spPr>
          <a:xfrm rot="11770451">
            <a:off x="7593137" y="1082813"/>
            <a:ext cx="1584176" cy="1080120"/>
          </a:xfrm>
          <a:custGeom>
            <a:avLst/>
            <a:gdLst>
              <a:gd name="connsiteX0" fmla="*/ 115475 w 942851"/>
              <a:gd name="connsiteY0" fmla="*/ 57519 h 766276"/>
              <a:gd name="connsiteX1" fmla="*/ 1175 w 942851"/>
              <a:gd name="connsiteY1" fmla="*/ 354699 h 766276"/>
              <a:gd name="connsiteX2" fmla="*/ 81185 w 942851"/>
              <a:gd name="connsiteY2" fmla="*/ 583299 h 766276"/>
              <a:gd name="connsiteX3" fmla="*/ 435515 w 942851"/>
              <a:gd name="connsiteY3" fmla="*/ 766179 h 766276"/>
              <a:gd name="connsiteX4" fmla="*/ 629825 w 942851"/>
              <a:gd name="connsiteY4" fmla="*/ 606159 h 766276"/>
              <a:gd name="connsiteX5" fmla="*/ 927005 w 942851"/>
              <a:gd name="connsiteY5" fmla="*/ 434709 h 766276"/>
              <a:gd name="connsiteX6" fmla="*/ 869855 w 942851"/>
              <a:gd name="connsiteY6" fmla="*/ 206109 h 766276"/>
              <a:gd name="connsiteX7" fmla="*/ 595535 w 942851"/>
              <a:gd name="connsiteY7" fmla="*/ 68949 h 766276"/>
              <a:gd name="connsiteX8" fmla="*/ 412655 w 942851"/>
              <a:gd name="connsiteY8" fmla="*/ 34659 h 766276"/>
              <a:gd name="connsiteX9" fmla="*/ 206915 w 942851"/>
              <a:gd name="connsiteY9" fmla="*/ 369 h 766276"/>
              <a:gd name="connsiteX10" fmla="*/ 115475 w 942851"/>
              <a:gd name="connsiteY10" fmla="*/ 57519 h 766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851" h="766276">
                <a:moveTo>
                  <a:pt x="115475" y="57519"/>
                </a:moveTo>
                <a:cubicBezTo>
                  <a:pt x="81185" y="116574"/>
                  <a:pt x="6890" y="267069"/>
                  <a:pt x="1175" y="354699"/>
                </a:cubicBezTo>
                <a:cubicBezTo>
                  <a:pt x="-4540" y="442329"/>
                  <a:pt x="8795" y="514719"/>
                  <a:pt x="81185" y="583299"/>
                </a:cubicBezTo>
                <a:cubicBezTo>
                  <a:pt x="153575" y="651879"/>
                  <a:pt x="344075" y="762369"/>
                  <a:pt x="435515" y="766179"/>
                </a:cubicBezTo>
                <a:cubicBezTo>
                  <a:pt x="526955" y="769989"/>
                  <a:pt x="547910" y="661404"/>
                  <a:pt x="629825" y="606159"/>
                </a:cubicBezTo>
                <a:cubicBezTo>
                  <a:pt x="711740" y="550914"/>
                  <a:pt x="887000" y="501384"/>
                  <a:pt x="927005" y="434709"/>
                </a:cubicBezTo>
                <a:cubicBezTo>
                  <a:pt x="967010" y="368034"/>
                  <a:pt x="925100" y="267069"/>
                  <a:pt x="869855" y="206109"/>
                </a:cubicBezTo>
                <a:cubicBezTo>
                  <a:pt x="814610" y="145149"/>
                  <a:pt x="671735" y="97524"/>
                  <a:pt x="595535" y="68949"/>
                </a:cubicBezTo>
                <a:cubicBezTo>
                  <a:pt x="519335" y="40374"/>
                  <a:pt x="412655" y="34659"/>
                  <a:pt x="412655" y="34659"/>
                </a:cubicBezTo>
                <a:cubicBezTo>
                  <a:pt x="347885" y="23229"/>
                  <a:pt x="260255" y="-3441"/>
                  <a:pt x="206915" y="369"/>
                </a:cubicBezTo>
                <a:cubicBezTo>
                  <a:pt x="153575" y="4179"/>
                  <a:pt x="149765" y="-1536"/>
                  <a:pt x="115475" y="57519"/>
                </a:cubicBezTo>
                <a:close/>
              </a:path>
            </a:pathLst>
          </a:cu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TextBox 9"/>
          <p:cNvSpPr txBox="1"/>
          <p:nvPr/>
        </p:nvSpPr>
        <p:spPr>
          <a:xfrm>
            <a:off x="8166397" y="1386705"/>
            <a:ext cx="792205" cy="46166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Arial" charset="0"/>
                <a:ea typeface="+mn-ea"/>
                <a:cs typeface="+mn-cs"/>
              </a:rPr>
              <a:t>⍴(x) </a:t>
            </a:r>
          </a:p>
        </p:txBody>
      </p:sp>
      <p:sp>
        <p:nvSpPr>
          <p:cNvPr id="22" name="Rectangle 2"/>
          <p:cNvSpPr>
            <a:spLocks noChangeArrowheads="1"/>
          </p:cNvSpPr>
          <p:nvPr/>
        </p:nvSpPr>
        <p:spPr bwMode="auto">
          <a:xfrm>
            <a:off x="0" y="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mn-ea"/>
                <a:cs typeface="+mn-cs"/>
              </a:rPr>
              <a:t>Reciprocity theorem</a:t>
            </a:r>
          </a:p>
        </p:txBody>
      </p:sp>
      <p:sp>
        <p:nvSpPr>
          <p:cNvPr id="24" name="Rectangle 23"/>
          <p:cNvSpPr/>
          <p:nvPr/>
        </p:nvSpPr>
        <p:spPr>
          <a:xfrm>
            <a:off x="1108495" y="4806351"/>
            <a:ext cx="9753600" cy="1708160"/>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2060"/>
                </a:solidFill>
                <a:effectLst/>
                <a:uLnTx/>
                <a:uFillTx/>
                <a:latin typeface="Arial" charset="0"/>
                <a:ea typeface="+mn-ea"/>
                <a:cs typeface="+mn-cs"/>
              </a:rPr>
              <a:t>This is simply a result of the fact that the Coulomb force depends only on the relative distance of the charges and not on absolute position in space.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The expressions can be interpreted as the work needed to move one charge distribution in the electric field of the other charge distribution, </a:t>
            </a:r>
            <a:r>
              <a:rPr kumimoji="0" lang="en-US" sz="1500" b="0" i="0" u="none" strike="noStrike" kern="1200" cap="none" spc="0" normalizeH="0" baseline="0" noProof="0" dirty="0" err="1">
                <a:ln>
                  <a:noFill/>
                </a:ln>
                <a:solidFill>
                  <a:srgbClr val="009D00">
                    <a:lumMod val="50000"/>
                  </a:srgbClr>
                </a:solidFill>
                <a:effectLst/>
                <a:uLnTx/>
                <a:uFillTx/>
                <a:latin typeface="Arial" charset="0"/>
                <a:ea typeface="+mn-ea"/>
                <a:cs typeface="+mn-cs"/>
              </a:rPr>
              <a:t>actio</a:t>
            </a:r>
            <a:r>
              <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 = </a:t>
            </a:r>
            <a:r>
              <a:rPr kumimoji="0" lang="en-US" sz="1500" b="0" i="0" u="none" strike="noStrike" kern="1200" cap="none" spc="0" normalizeH="0" baseline="0" noProof="0" dirty="0" err="1">
                <a:ln>
                  <a:noFill/>
                </a:ln>
                <a:solidFill>
                  <a:srgbClr val="009D00">
                    <a:lumMod val="50000"/>
                  </a:srgbClr>
                </a:solidFill>
                <a:effectLst/>
                <a:uLnTx/>
                <a:uFillTx/>
                <a:latin typeface="Arial" charset="0"/>
                <a:ea typeface="+mn-ea"/>
                <a:cs typeface="+mn-cs"/>
              </a:rPr>
              <a:t>reactio</a:t>
            </a:r>
            <a:endPar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2060"/>
                </a:solidFill>
                <a:effectLst/>
                <a:uLnTx/>
                <a:uFillTx/>
                <a:latin typeface="Arial" charset="0"/>
                <a:ea typeface="+mn-ea"/>
                <a:cs typeface="+mn-cs"/>
              </a:rPr>
              <a:t>Sounds like a trivial statement, but has very practical consequences.</a:t>
            </a:r>
          </a:p>
        </p:txBody>
      </p:sp>
      <p:sp>
        <p:nvSpPr>
          <p:cNvPr id="26" name="TextBox 25"/>
          <p:cNvSpPr txBox="1"/>
          <p:nvPr/>
        </p:nvSpPr>
        <p:spPr>
          <a:xfrm>
            <a:off x="8864082" y="3872204"/>
            <a:ext cx="184731"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charset="0"/>
              <a:ea typeface="+mn-ea"/>
              <a:cs typeface="+mn-cs"/>
            </a:endParaRPr>
          </a:p>
        </p:txBody>
      </p:sp>
      <p:cxnSp>
        <p:nvCxnSpPr>
          <p:cNvPr id="3" name="Straight Connector 2">
            <a:extLst>
              <a:ext uri="{FF2B5EF4-FFF2-40B4-BE49-F238E27FC236}">
                <a16:creationId xmlns:a16="http://schemas.microsoft.com/office/drawing/2014/main" id="{B334B0F3-4A1E-DA41-8085-A7D354CFB457}"/>
              </a:ext>
            </a:extLst>
          </p:cNvPr>
          <p:cNvCxnSpPr/>
          <p:nvPr/>
        </p:nvCxnSpPr>
        <p:spPr>
          <a:xfrm>
            <a:off x="8271709" y="1530096"/>
            <a:ext cx="152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E4B8828D-22A0-6644-9A06-1CE3D98883D1}"/>
              </a:ext>
            </a:extLst>
          </p:cNvPr>
          <p:cNvPicPr>
            <a:picLocks noChangeAspect="1"/>
          </p:cNvPicPr>
          <p:nvPr/>
        </p:nvPicPr>
        <p:blipFill rotWithShape="1">
          <a:blip r:embed="rId2"/>
          <a:srcRect l="69354" t="15265" r="1611" b="9752"/>
          <a:stretch/>
        </p:blipFill>
        <p:spPr>
          <a:xfrm>
            <a:off x="6463323" y="633046"/>
            <a:ext cx="1406770" cy="226647"/>
          </a:xfrm>
          <a:prstGeom prst="rect">
            <a:avLst/>
          </a:prstGeom>
        </p:spPr>
      </p:pic>
      <p:pic>
        <p:nvPicPr>
          <p:cNvPr id="5" name="Picture 4">
            <a:extLst>
              <a:ext uri="{FF2B5EF4-FFF2-40B4-BE49-F238E27FC236}">
                <a16:creationId xmlns:a16="http://schemas.microsoft.com/office/drawing/2014/main" id="{2538F8D5-E243-644C-AAE9-40E13BDDF8D3}"/>
              </a:ext>
            </a:extLst>
          </p:cNvPr>
          <p:cNvPicPr>
            <a:picLocks noChangeAspect="1"/>
          </p:cNvPicPr>
          <p:nvPr/>
        </p:nvPicPr>
        <p:blipFill>
          <a:blip r:embed="rId3"/>
          <a:stretch>
            <a:fillRect/>
          </a:stretch>
        </p:blipFill>
        <p:spPr>
          <a:xfrm>
            <a:off x="2820479" y="1994259"/>
            <a:ext cx="1943100" cy="510540"/>
          </a:xfrm>
          <a:prstGeom prst="rect">
            <a:avLst/>
          </a:prstGeom>
        </p:spPr>
      </p:pic>
      <p:pic>
        <p:nvPicPr>
          <p:cNvPr id="8" name="Picture 7">
            <a:extLst>
              <a:ext uri="{FF2B5EF4-FFF2-40B4-BE49-F238E27FC236}">
                <a16:creationId xmlns:a16="http://schemas.microsoft.com/office/drawing/2014/main" id="{B715128A-DC9A-7E41-B375-6A0BD6C40F0D}"/>
              </a:ext>
            </a:extLst>
          </p:cNvPr>
          <p:cNvPicPr>
            <a:picLocks noChangeAspect="1"/>
          </p:cNvPicPr>
          <p:nvPr/>
        </p:nvPicPr>
        <p:blipFill>
          <a:blip r:embed="rId4"/>
          <a:stretch>
            <a:fillRect/>
          </a:stretch>
        </p:blipFill>
        <p:spPr>
          <a:xfrm>
            <a:off x="9204026" y="1933874"/>
            <a:ext cx="1943100" cy="510540"/>
          </a:xfrm>
          <a:prstGeom prst="rect">
            <a:avLst/>
          </a:prstGeom>
        </p:spPr>
      </p:pic>
      <p:pic>
        <p:nvPicPr>
          <p:cNvPr id="11" name="Picture 10">
            <a:extLst>
              <a:ext uri="{FF2B5EF4-FFF2-40B4-BE49-F238E27FC236}">
                <a16:creationId xmlns:a16="http://schemas.microsoft.com/office/drawing/2014/main" id="{21FEFC0D-AC87-8C47-81FE-028824C45045}"/>
              </a:ext>
            </a:extLst>
          </p:cNvPr>
          <p:cNvPicPr>
            <a:picLocks noChangeAspect="1"/>
          </p:cNvPicPr>
          <p:nvPr/>
        </p:nvPicPr>
        <p:blipFill>
          <a:blip r:embed="rId5"/>
          <a:stretch>
            <a:fillRect/>
          </a:stretch>
        </p:blipFill>
        <p:spPr>
          <a:xfrm>
            <a:off x="3351122" y="3029429"/>
            <a:ext cx="5654040" cy="510540"/>
          </a:xfrm>
          <a:prstGeom prst="rect">
            <a:avLst/>
          </a:prstGeom>
        </p:spPr>
      </p:pic>
      <p:pic>
        <p:nvPicPr>
          <p:cNvPr id="13" name="Picture 12">
            <a:extLst>
              <a:ext uri="{FF2B5EF4-FFF2-40B4-BE49-F238E27FC236}">
                <a16:creationId xmlns:a16="http://schemas.microsoft.com/office/drawing/2014/main" id="{FA47ED8C-2D8C-5047-B9D1-496987989569}"/>
              </a:ext>
            </a:extLst>
          </p:cNvPr>
          <p:cNvPicPr>
            <a:picLocks noChangeAspect="1"/>
          </p:cNvPicPr>
          <p:nvPr/>
        </p:nvPicPr>
        <p:blipFill>
          <a:blip r:embed="rId6"/>
          <a:stretch>
            <a:fillRect/>
          </a:stretch>
        </p:blipFill>
        <p:spPr>
          <a:xfrm>
            <a:off x="4523828" y="3932770"/>
            <a:ext cx="3070860" cy="510540"/>
          </a:xfrm>
          <a:prstGeom prst="rect">
            <a:avLst/>
          </a:prstGeom>
        </p:spPr>
      </p:pic>
      <p:sp>
        <p:nvSpPr>
          <p:cNvPr id="14" name="Rectangle 13">
            <a:extLst>
              <a:ext uri="{FF2B5EF4-FFF2-40B4-BE49-F238E27FC236}">
                <a16:creationId xmlns:a16="http://schemas.microsoft.com/office/drawing/2014/main" id="{891EE9D9-4DF7-3140-9DF7-8D1B863DFA4B}"/>
              </a:ext>
            </a:extLst>
          </p:cNvPr>
          <p:cNvSpPr/>
          <p:nvPr/>
        </p:nvSpPr>
        <p:spPr>
          <a:xfrm>
            <a:off x="3499136" y="563658"/>
            <a:ext cx="3022559" cy="323165"/>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2060"/>
                </a:solidFill>
                <a:effectLst/>
                <a:uLnTx/>
                <a:uFillTx/>
                <a:latin typeface="Arial" charset="0"/>
                <a:ea typeface="+mn-ea"/>
                <a:cs typeface="+mn-cs"/>
              </a:rPr>
              <a:t>Two arbitrary charge distributions</a:t>
            </a:r>
            <a:endParaRPr kumimoji="0" lang="en-GB" sz="15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2" name="Slide Number Placeholder 11">
            <a:extLst>
              <a:ext uri="{FF2B5EF4-FFF2-40B4-BE49-F238E27FC236}">
                <a16:creationId xmlns:a16="http://schemas.microsoft.com/office/drawing/2014/main" id="{3F231A0D-A046-D740-8CD8-14BBA2C342BE}"/>
              </a:ext>
            </a:extLst>
          </p:cNvPr>
          <p:cNvSpPr>
            <a:spLocks noGrp="1"/>
          </p:cNvSpPr>
          <p:nvPr>
            <p:ph type="sldNum"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39EE62-D25E-4D29-9274-D0BC29529B49}" type="slidenum">
              <a:rPr kumimoji="0" lang="en-US" sz="10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en-US" sz="1000" b="0" i="0" u="none" strike="noStrike" kern="1200" cap="none" spc="0" normalizeH="0" baseline="0" noProof="0">
              <a:ln>
                <a:noFill/>
              </a:ln>
              <a:solidFill>
                <a:srgbClr val="000000"/>
              </a:solidFill>
              <a:effectLst/>
              <a:uLnTx/>
              <a:uFillTx/>
              <a:latin typeface="Arial"/>
              <a:ea typeface="+mn-ea"/>
              <a:cs typeface="+mn-cs"/>
            </a:endParaRPr>
          </a:p>
        </p:txBody>
      </p:sp>
      <p:sp>
        <p:nvSpPr>
          <p:cNvPr id="15" name="Date Placeholder 14">
            <a:extLst>
              <a:ext uri="{FF2B5EF4-FFF2-40B4-BE49-F238E27FC236}">
                <a16:creationId xmlns:a16="http://schemas.microsoft.com/office/drawing/2014/main" id="{2B897FFF-6808-104D-8B60-30E0C1CB9B8B}"/>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a:ea typeface="+mn-ea"/>
                <a:cs typeface="+mn-cs"/>
              </a:rPr>
              <a:t>10/14/24</a:t>
            </a:r>
            <a:endParaRPr kumimoji="0" lang="en-US" sz="1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8474587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50707C62-FA87-1D44-8C55-357742F3CC75}"/>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10/14/24</a:t>
            </a:r>
          </a:p>
        </p:txBody>
      </p:sp>
      <p:sp>
        <p:nvSpPr>
          <p:cNvPr id="4" name="Slide Number Placeholder 3"/>
          <p:cNvSpPr>
            <a:spLocks noGrp="1"/>
          </p:cNvSpPr>
          <p:nvPr>
            <p:ph type="sldNum"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87ED4B0-E0EC-7445-A92F-4D2D12810046}" type="slidenum">
              <a:rPr kumimoji="0" lang="en-US" altLang="en-US" sz="1000" b="0" i="0" u="none" strike="noStrike" kern="1200" cap="none" spc="0" normalizeH="0" baseline="0" noProof="0" smtClean="0">
                <a:ln>
                  <a:noFill/>
                </a:ln>
                <a:solidFill>
                  <a:srgbClr val="FFFFFF">
                    <a:lumMod val="50000"/>
                  </a:srgbClr>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en-US" altLang="en-US" sz="1000" b="0" i="0" u="none" strike="noStrike" kern="1200" cap="none" spc="0" normalizeH="0" baseline="0" noProof="0">
              <a:ln>
                <a:noFill/>
              </a:ln>
              <a:solidFill>
                <a:srgbClr val="FFFFFF">
                  <a:lumMod val="50000"/>
                </a:srgbClr>
              </a:solidFill>
              <a:effectLst/>
              <a:uLnTx/>
              <a:uFillTx/>
              <a:latin typeface="Arial"/>
              <a:ea typeface="+mn-ea"/>
              <a:cs typeface="+mn-cs"/>
            </a:endParaRPr>
          </a:p>
        </p:txBody>
      </p:sp>
      <p:sp>
        <p:nvSpPr>
          <p:cNvPr id="5" name="Rectangle 2"/>
          <p:cNvSpPr>
            <a:spLocks noChangeArrowheads="1"/>
          </p:cNvSpPr>
          <p:nvPr/>
        </p:nvSpPr>
        <p:spPr bwMode="auto">
          <a:xfrm>
            <a:off x="0" y="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mn-ea"/>
                <a:cs typeface="+mn-cs"/>
              </a:rPr>
              <a:t>Reciprocity theorem</a:t>
            </a:r>
          </a:p>
        </p:txBody>
      </p:sp>
      <p:cxnSp>
        <p:nvCxnSpPr>
          <p:cNvPr id="7" name="Straight Connector 6"/>
          <p:cNvCxnSpPr/>
          <p:nvPr/>
        </p:nvCxnSpPr>
        <p:spPr>
          <a:xfrm flipH="1">
            <a:off x="1376318" y="1295400"/>
            <a:ext cx="11112" cy="25908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flipH="1">
            <a:off x="1223918" y="3352800"/>
            <a:ext cx="34290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1076236" y="12192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10" name="TextBox 9"/>
          <p:cNvSpPr txBox="1"/>
          <p:nvPr/>
        </p:nvSpPr>
        <p:spPr>
          <a:xfrm>
            <a:off x="4424318" y="35052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a:t>
            </a:r>
          </a:p>
        </p:txBody>
      </p:sp>
      <p:cxnSp>
        <p:nvCxnSpPr>
          <p:cNvPr id="11" name="Straight Connector 10"/>
          <p:cNvCxnSpPr/>
          <p:nvPr/>
        </p:nvCxnSpPr>
        <p:spPr>
          <a:xfrm flipH="1">
            <a:off x="7467600" y="1295400"/>
            <a:ext cx="11112" cy="25908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flipH="1">
            <a:off x="7315200" y="3352800"/>
            <a:ext cx="34290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7167518" y="12192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14" name="TextBox 13"/>
          <p:cNvSpPr txBox="1"/>
          <p:nvPr/>
        </p:nvSpPr>
        <p:spPr>
          <a:xfrm>
            <a:off x="10515600" y="35052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a:t>
            </a:r>
          </a:p>
        </p:txBody>
      </p:sp>
      <p:sp>
        <p:nvSpPr>
          <p:cNvPr id="15" name="TextBox 14"/>
          <p:cNvSpPr txBox="1"/>
          <p:nvPr/>
        </p:nvSpPr>
        <p:spPr>
          <a:xfrm>
            <a:off x="1676400" y="1524000"/>
            <a:ext cx="44916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Q</a:t>
            </a:r>
            <a:r>
              <a:rPr kumimoji="0" lang="en-GB" sz="1800" b="0" i="0" u="none" strike="noStrike" kern="1200" cap="none" spc="0" normalizeH="0" baseline="-25000" noProof="0">
                <a:ln>
                  <a:noFill/>
                </a:ln>
                <a:solidFill>
                  <a:srgbClr val="000000"/>
                </a:solidFill>
                <a:effectLst/>
                <a:uLnTx/>
                <a:uFillTx/>
                <a:latin typeface="Arial" charset="0"/>
                <a:ea typeface="+mn-ea"/>
                <a:cs typeface="+mn-cs"/>
              </a:rPr>
              <a:t>1</a:t>
            </a:r>
          </a:p>
        </p:txBody>
      </p:sp>
      <p:sp>
        <p:nvSpPr>
          <p:cNvPr id="18" name="TextBox 17"/>
          <p:cNvSpPr txBox="1"/>
          <p:nvPr/>
        </p:nvSpPr>
        <p:spPr>
          <a:xfrm>
            <a:off x="2286000" y="1676400"/>
            <a:ext cx="1067921"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a:t>
            </a:r>
            <a:r>
              <a:rPr kumimoji="0" lang="en-GB" sz="1800" b="0" i="0" u="none" strike="noStrike" kern="1200" cap="none" spc="0" normalizeH="0" baseline="-25000" noProof="0">
                <a:ln>
                  <a:noFill/>
                </a:ln>
                <a:solidFill>
                  <a:srgbClr val="000000"/>
                </a:solidFill>
                <a:effectLst/>
                <a:uLnTx/>
                <a:uFillTx/>
                <a:latin typeface="Arial" charset="0"/>
                <a:ea typeface="+mn-ea"/>
                <a:cs typeface="+mn-cs"/>
              </a:rPr>
              <a:t>1</a:t>
            </a:r>
            <a:r>
              <a:rPr kumimoji="0" lang="en-GB" sz="1800" b="0" i="0" u="none" strike="noStrike" kern="1200" cap="none" spc="0" normalizeH="0" baseline="0" noProof="0">
                <a:ln>
                  <a:noFill/>
                </a:ln>
                <a:solidFill>
                  <a:srgbClr val="000000"/>
                </a:solidFill>
                <a:effectLst/>
                <a:uLnTx/>
                <a:uFillTx/>
                <a:latin typeface="Arial" charset="0"/>
                <a:ea typeface="+mn-ea"/>
                <a:cs typeface="+mn-cs"/>
              </a:rPr>
              <a:t>,y</a:t>
            </a:r>
            <a:r>
              <a:rPr kumimoji="0" lang="en-GB" sz="1800" b="0" i="0" u="none" strike="noStrike" kern="1200" cap="none" spc="0" normalizeH="0" baseline="-25000" noProof="0">
                <a:ln>
                  <a:noFill/>
                </a:ln>
                <a:solidFill>
                  <a:srgbClr val="000000"/>
                </a:solidFill>
                <a:effectLst/>
                <a:uLnTx/>
                <a:uFillTx/>
                <a:latin typeface="Arial" charset="0"/>
                <a:ea typeface="+mn-ea"/>
                <a:cs typeface="+mn-cs"/>
              </a:rPr>
              <a:t>1</a:t>
            </a:r>
            <a:r>
              <a:rPr kumimoji="0" lang="en-GB" sz="1800" b="0" i="0" u="none" strike="noStrike" kern="1200" cap="none" spc="0" normalizeH="0" baseline="0" noProof="0">
                <a:ln>
                  <a:noFill/>
                </a:ln>
                <a:solidFill>
                  <a:srgbClr val="000000"/>
                </a:solidFill>
                <a:effectLst/>
                <a:uLnTx/>
                <a:uFillTx/>
                <a:latin typeface="Arial" charset="0"/>
                <a:ea typeface="+mn-ea"/>
                <a:cs typeface="+mn-cs"/>
              </a:rPr>
              <a:t>,z</a:t>
            </a:r>
            <a:r>
              <a:rPr kumimoji="0" lang="en-GB" sz="1800" b="0" i="0" u="none" strike="noStrike" kern="1200" cap="none" spc="0" normalizeH="0" baseline="-25000" noProof="0">
                <a:ln>
                  <a:noFill/>
                </a:ln>
                <a:solidFill>
                  <a:srgbClr val="000000"/>
                </a:solidFill>
                <a:effectLst/>
                <a:uLnTx/>
                <a:uFillTx/>
                <a:latin typeface="Arial" charset="0"/>
                <a:ea typeface="+mn-ea"/>
                <a:cs typeface="+mn-cs"/>
              </a:rPr>
              <a:t>1</a:t>
            </a:r>
            <a:r>
              <a:rPr kumimoji="0" lang="en-GB" sz="1800" b="0" i="0" u="none" strike="noStrike" kern="1200" cap="none" spc="0" normalizeH="0" baseline="0" noProof="0">
                <a:ln>
                  <a:noFill/>
                </a:ln>
                <a:solidFill>
                  <a:srgbClr val="000000"/>
                </a:solidFill>
                <a:effectLst/>
                <a:uLnTx/>
                <a:uFillTx/>
                <a:latin typeface="Arial" charset="0"/>
                <a:ea typeface="+mn-ea"/>
                <a:cs typeface="+mn-cs"/>
              </a:rPr>
              <a:t>)</a:t>
            </a:r>
          </a:p>
        </p:txBody>
      </p:sp>
      <p:sp>
        <p:nvSpPr>
          <p:cNvPr id="19" name="Oval 10"/>
          <p:cNvSpPr>
            <a:spLocks noChangeAspect="1" noChangeArrowheads="1"/>
          </p:cNvSpPr>
          <p:nvPr/>
        </p:nvSpPr>
        <p:spPr bwMode="auto">
          <a:xfrm>
            <a:off x="2057400" y="1981200"/>
            <a:ext cx="144000" cy="144000"/>
          </a:xfrm>
          <a:prstGeom prst="ellipse">
            <a:avLst/>
          </a:prstGeom>
          <a:solidFill>
            <a:srgbClr val="0000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2060"/>
              </a:solidFill>
              <a:effectLst/>
              <a:uLnTx/>
              <a:uFillTx/>
              <a:latin typeface="Arial" charset="0"/>
              <a:ea typeface="+mn-ea"/>
              <a:cs typeface="+mn-cs"/>
            </a:endParaRPr>
          </a:p>
        </p:txBody>
      </p:sp>
      <p:sp>
        <p:nvSpPr>
          <p:cNvPr id="20" name="TextBox 19"/>
          <p:cNvSpPr txBox="1"/>
          <p:nvPr/>
        </p:nvSpPr>
        <p:spPr>
          <a:xfrm>
            <a:off x="7772400" y="1981200"/>
            <a:ext cx="44916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Q</a:t>
            </a:r>
            <a:r>
              <a:rPr kumimoji="0" lang="en-GB" sz="1800" b="0" i="0" u="none" strike="noStrike" kern="1200" cap="none" spc="0" normalizeH="0" baseline="-25000" noProof="0">
                <a:ln>
                  <a:noFill/>
                </a:ln>
                <a:solidFill>
                  <a:srgbClr val="000000"/>
                </a:solidFill>
                <a:effectLst/>
                <a:uLnTx/>
                <a:uFillTx/>
                <a:latin typeface="Arial" charset="0"/>
                <a:ea typeface="+mn-ea"/>
                <a:cs typeface="+mn-cs"/>
              </a:rPr>
              <a:t>2</a:t>
            </a:r>
          </a:p>
        </p:txBody>
      </p:sp>
      <p:sp>
        <p:nvSpPr>
          <p:cNvPr id="21" name="TextBox 20"/>
          <p:cNvSpPr txBox="1"/>
          <p:nvPr/>
        </p:nvSpPr>
        <p:spPr>
          <a:xfrm>
            <a:off x="8382000" y="2209800"/>
            <a:ext cx="1067921"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a:t>
            </a:r>
            <a:r>
              <a:rPr kumimoji="0" lang="en-GB" sz="1800" b="0" i="0" u="none" strike="noStrike" kern="1200" cap="none" spc="0" normalizeH="0" baseline="-25000" noProof="0">
                <a:ln>
                  <a:noFill/>
                </a:ln>
                <a:solidFill>
                  <a:srgbClr val="000000"/>
                </a:solidFill>
                <a:effectLst/>
                <a:uLnTx/>
                <a:uFillTx/>
                <a:latin typeface="Arial" charset="0"/>
                <a:ea typeface="+mn-ea"/>
                <a:cs typeface="+mn-cs"/>
              </a:rPr>
              <a:t>2</a:t>
            </a:r>
            <a:r>
              <a:rPr kumimoji="0" lang="en-GB" sz="1800" b="0" i="0" u="none" strike="noStrike" kern="1200" cap="none" spc="0" normalizeH="0" baseline="0" noProof="0">
                <a:ln>
                  <a:noFill/>
                </a:ln>
                <a:solidFill>
                  <a:srgbClr val="000000"/>
                </a:solidFill>
                <a:effectLst/>
                <a:uLnTx/>
                <a:uFillTx/>
                <a:latin typeface="Arial" charset="0"/>
                <a:ea typeface="+mn-ea"/>
                <a:cs typeface="+mn-cs"/>
              </a:rPr>
              <a:t>,y</a:t>
            </a:r>
            <a:r>
              <a:rPr kumimoji="0" lang="en-GB" sz="1800" b="0" i="0" u="none" strike="noStrike" kern="1200" cap="none" spc="0" normalizeH="0" baseline="-25000" noProof="0">
                <a:ln>
                  <a:noFill/>
                </a:ln>
                <a:solidFill>
                  <a:srgbClr val="000000"/>
                </a:solidFill>
                <a:effectLst/>
                <a:uLnTx/>
                <a:uFillTx/>
                <a:latin typeface="Arial" charset="0"/>
                <a:ea typeface="+mn-ea"/>
                <a:cs typeface="+mn-cs"/>
              </a:rPr>
              <a:t>2</a:t>
            </a:r>
            <a:r>
              <a:rPr kumimoji="0" lang="en-GB" sz="1800" b="0" i="0" u="none" strike="noStrike" kern="1200" cap="none" spc="0" normalizeH="0" baseline="0" noProof="0">
                <a:ln>
                  <a:noFill/>
                </a:ln>
                <a:solidFill>
                  <a:srgbClr val="000000"/>
                </a:solidFill>
                <a:effectLst/>
                <a:uLnTx/>
                <a:uFillTx/>
                <a:latin typeface="Arial" charset="0"/>
                <a:ea typeface="+mn-ea"/>
                <a:cs typeface="+mn-cs"/>
              </a:rPr>
              <a:t>,z</a:t>
            </a:r>
            <a:r>
              <a:rPr kumimoji="0" lang="en-GB" sz="1800" b="0" i="0" u="none" strike="noStrike" kern="1200" cap="none" spc="0" normalizeH="0" baseline="-25000" noProof="0">
                <a:ln>
                  <a:noFill/>
                </a:ln>
                <a:solidFill>
                  <a:srgbClr val="000000"/>
                </a:solidFill>
                <a:effectLst/>
                <a:uLnTx/>
                <a:uFillTx/>
                <a:latin typeface="Arial" charset="0"/>
                <a:ea typeface="+mn-ea"/>
                <a:cs typeface="+mn-cs"/>
              </a:rPr>
              <a:t>2</a:t>
            </a:r>
            <a:r>
              <a:rPr kumimoji="0" lang="en-GB" sz="1800" b="0" i="0" u="none" strike="noStrike" kern="1200" cap="none" spc="0" normalizeH="0" baseline="0" noProof="0">
                <a:ln>
                  <a:noFill/>
                </a:ln>
                <a:solidFill>
                  <a:srgbClr val="000000"/>
                </a:solidFill>
                <a:effectLst/>
                <a:uLnTx/>
                <a:uFillTx/>
                <a:latin typeface="Arial" charset="0"/>
                <a:ea typeface="+mn-ea"/>
                <a:cs typeface="+mn-cs"/>
              </a:rPr>
              <a:t>)</a:t>
            </a:r>
          </a:p>
        </p:txBody>
      </p:sp>
      <p:sp>
        <p:nvSpPr>
          <p:cNvPr id="22" name="Oval 10"/>
          <p:cNvSpPr>
            <a:spLocks noChangeAspect="1" noChangeArrowheads="1"/>
          </p:cNvSpPr>
          <p:nvPr/>
        </p:nvSpPr>
        <p:spPr bwMode="auto">
          <a:xfrm>
            <a:off x="8153400" y="2438400"/>
            <a:ext cx="144000" cy="144000"/>
          </a:xfrm>
          <a:prstGeom prst="ellipse">
            <a:avLst/>
          </a:prstGeom>
          <a:solidFill>
            <a:srgbClr val="0000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2060"/>
              </a:solidFill>
              <a:effectLst/>
              <a:uLnTx/>
              <a:uFillTx/>
              <a:latin typeface="Arial" charset="0"/>
              <a:ea typeface="+mn-ea"/>
              <a:cs typeface="+mn-cs"/>
            </a:endParaRPr>
          </a:p>
        </p:txBody>
      </p:sp>
      <p:sp>
        <p:nvSpPr>
          <p:cNvPr id="26" name="Rectangle 25"/>
          <p:cNvSpPr/>
          <p:nvPr/>
        </p:nvSpPr>
        <p:spPr>
          <a:xfrm>
            <a:off x="381000" y="381000"/>
            <a:ext cx="2895600" cy="323165"/>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a:ln>
                  <a:noFill/>
                </a:ln>
                <a:solidFill>
                  <a:srgbClr val="002060"/>
                </a:solidFill>
                <a:effectLst/>
                <a:uLnTx/>
                <a:uFillTx/>
                <a:latin typeface="Arial" charset="0"/>
                <a:ea typeface="+mn-ea"/>
                <a:cs typeface="+mn-cs"/>
              </a:rPr>
              <a:t>Example: two point charges</a:t>
            </a:r>
          </a:p>
        </p:txBody>
      </p:sp>
      <p:sp>
        <p:nvSpPr>
          <p:cNvPr id="29" name="Rectangle 28"/>
          <p:cNvSpPr/>
          <p:nvPr/>
        </p:nvSpPr>
        <p:spPr>
          <a:xfrm>
            <a:off x="838200" y="5943600"/>
            <a:ext cx="2895600" cy="323165"/>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a:ln>
                  <a:noFill/>
                </a:ln>
                <a:solidFill>
                  <a:srgbClr val="002060"/>
                </a:solidFill>
                <a:effectLst/>
                <a:uLnTx/>
                <a:uFillTx/>
                <a:latin typeface="Arial" charset="0"/>
                <a:ea typeface="+mn-ea"/>
                <a:cs typeface="+mn-cs"/>
                <a:sym typeface="Wingdings"/>
              </a:rPr>
              <a:t> Correct but not really useful</a:t>
            </a:r>
            <a:endParaRPr kumimoji="0" lang="en-US" sz="1500" b="0" i="0" u="none" strike="noStrike" kern="1200" cap="none" spc="0" normalizeH="0" baseline="0" noProof="0">
              <a:ln>
                <a:noFill/>
              </a:ln>
              <a:solidFill>
                <a:srgbClr val="002060"/>
              </a:solidFill>
              <a:effectLst/>
              <a:uLnTx/>
              <a:uFillTx/>
              <a:latin typeface="Arial" charset="0"/>
              <a:ea typeface="+mn-ea"/>
              <a:cs typeface="+mn-cs"/>
            </a:endParaRPr>
          </a:p>
        </p:txBody>
      </p:sp>
      <p:cxnSp>
        <p:nvCxnSpPr>
          <p:cNvPr id="30" name="Straight Connector 29"/>
          <p:cNvCxnSpPr/>
          <p:nvPr/>
        </p:nvCxnSpPr>
        <p:spPr>
          <a:xfrm>
            <a:off x="2133600" y="1981200"/>
            <a:ext cx="0" cy="137160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2" name="Straight Connector 31"/>
          <p:cNvCxnSpPr/>
          <p:nvPr/>
        </p:nvCxnSpPr>
        <p:spPr>
          <a:xfrm>
            <a:off x="8229600" y="2286000"/>
            <a:ext cx="0" cy="137160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3" name="Straight Connector 32"/>
          <p:cNvCxnSpPr/>
          <p:nvPr/>
        </p:nvCxnSpPr>
        <p:spPr>
          <a:xfrm flipH="1">
            <a:off x="7010400" y="2514600"/>
            <a:ext cx="1371600"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35" name="Straight Connector 34"/>
          <p:cNvCxnSpPr/>
          <p:nvPr/>
        </p:nvCxnSpPr>
        <p:spPr>
          <a:xfrm flipH="1">
            <a:off x="1066800" y="2057400"/>
            <a:ext cx="1371600" cy="0"/>
          </a:xfrm>
          <a:prstGeom prst="line">
            <a:avLst/>
          </a:prstGeom>
          <a:ln>
            <a:prstDash val="dash"/>
          </a:ln>
        </p:spPr>
        <p:style>
          <a:lnRef idx="1">
            <a:schemeClr val="dk1"/>
          </a:lnRef>
          <a:fillRef idx="0">
            <a:schemeClr val="dk1"/>
          </a:fillRef>
          <a:effectRef idx="0">
            <a:schemeClr val="dk1"/>
          </a:effectRef>
          <a:fontRef idx="minor">
            <a:schemeClr val="tx1"/>
          </a:fontRef>
        </p:style>
      </p:cxnSp>
      <p:pic>
        <p:nvPicPr>
          <p:cNvPr id="16" name="Picture 15">
            <a:extLst>
              <a:ext uri="{FF2B5EF4-FFF2-40B4-BE49-F238E27FC236}">
                <a16:creationId xmlns:a16="http://schemas.microsoft.com/office/drawing/2014/main" id="{A7037901-F1CC-2D46-A56B-8E3FF2E919A0}"/>
              </a:ext>
            </a:extLst>
          </p:cNvPr>
          <p:cNvPicPr>
            <a:picLocks noChangeAspect="1"/>
          </p:cNvPicPr>
          <p:nvPr/>
        </p:nvPicPr>
        <p:blipFill>
          <a:blip r:embed="rId2"/>
          <a:stretch>
            <a:fillRect/>
          </a:stretch>
        </p:blipFill>
        <p:spPr>
          <a:xfrm>
            <a:off x="1220695" y="4133102"/>
            <a:ext cx="3688080" cy="510540"/>
          </a:xfrm>
          <a:prstGeom prst="rect">
            <a:avLst/>
          </a:prstGeom>
        </p:spPr>
      </p:pic>
      <p:pic>
        <p:nvPicPr>
          <p:cNvPr id="17" name="Picture 16">
            <a:extLst>
              <a:ext uri="{FF2B5EF4-FFF2-40B4-BE49-F238E27FC236}">
                <a16:creationId xmlns:a16="http://schemas.microsoft.com/office/drawing/2014/main" id="{9467FA63-08BF-BF4B-A347-BF5C31AC5B71}"/>
              </a:ext>
            </a:extLst>
          </p:cNvPr>
          <p:cNvPicPr>
            <a:picLocks noChangeAspect="1"/>
          </p:cNvPicPr>
          <p:nvPr/>
        </p:nvPicPr>
        <p:blipFill>
          <a:blip r:embed="rId3"/>
          <a:stretch>
            <a:fillRect/>
          </a:stretch>
        </p:blipFill>
        <p:spPr>
          <a:xfrm>
            <a:off x="7227047" y="4133103"/>
            <a:ext cx="3688080" cy="510540"/>
          </a:xfrm>
          <a:prstGeom prst="rect">
            <a:avLst/>
          </a:prstGeom>
        </p:spPr>
      </p:pic>
      <p:pic>
        <p:nvPicPr>
          <p:cNvPr id="27" name="Picture 26">
            <a:extLst>
              <a:ext uri="{FF2B5EF4-FFF2-40B4-BE49-F238E27FC236}">
                <a16:creationId xmlns:a16="http://schemas.microsoft.com/office/drawing/2014/main" id="{0B9D7A3B-3763-5747-A7D0-5DA2E1ECB93B}"/>
              </a:ext>
            </a:extLst>
          </p:cNvPr>
          <p:cNvPicPr>
            <a:picLocks noChangeAspect="1"/>
          </p:cNvPicPr>
          <p:nvPr/>
        </p:nvPicPr>
        <p:blipFill>
          <a:blip r:embed="rId4"/>
          <a:stretch>
            <a:fillRect/>
          </a:stretch>
        </p:blipFill>
        <p:spPr>
          <a:xfrm>
            <a:off x="4526056" y="5074397"/>
            <a:ext cx="2766060" cy="510540"/>
          </a:xfrm>
          <a:prstGeom prst="rect">
            <a:avLst/>
          </a:prstGeom>
        </p:spPr>
      </p:pic>
      <p:pic>
        <p:nvPicPr>
          <p:cNvPr id="34" name="Picture 33">
            <a:extLst>
              <a:ext uri="{FF2B5EF4-FFF2-40B4-BE49-F238E27FC236}">
                <a16:creationId xmlns:a16="http://schemas.microsoft.com/office/drawing/2014/main" id="{ADC8ED66-7785-AC4B-848A-27EFC5E24094}"/>
              </a:ext>
            </a:extLst>
          </p:cNvPr>
          <p:cNvPicPr>
            <a:picLocks noChangeAspect="1"/>
          </p:cNvPicPr>
          <p:nvPr/>
        </p:nvPicPr>
        <p:blipFill>
          <a:blip r:embed="rId5"/>
          <a:stretch>
            <a:fillRect/>
          </a:stretch>
        </p:blipFill>
        <p:spPr>
          <a:xfrm>
            <a:off x="8864355" y="117253"/>
            <a:ext cx="3070860" cy="510540"/>
          </a:xfrm>
          <a:prstGeom prst="rect">
            <a:avLst/>
          </a:prstGeom>
        </p:spPr>
      </p:pic>
    </p:spTree>
    <p:extLst>
      <p:ext uri="{BB962C8B-B14F-4D97-AF65-F5344CB8AC3E}">
        <p14:creationId xmlns:p14="http://schemas.microsoft.com/office/powerpoint/2010/main" val="32346685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0347BC87-7244-7948-A109-956985EB810E}"/>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10/14/24</a:t>
            </a:r>
          </a:p>
        </p:txBody>
      </p:sp>
      <p:sp>
        <p:nvSpPr>
          <p:cNvPr id="4" name="Slide Number Placeholder 3"/>
          <p:cNvSpPr>
            <a:spLocks noGrp="1"/>
          </p:cNvSpPr>
          <p:nvPr>
            <p:ph type="sldNum"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87ED4B0-E0EC-7445-A92F-4D2D12810046}" type="slidenum">
              <a:rPr kumimoji="0" lang="en-US" altLang="en-US" sz="1000" b="0" i="0" u="none" strike="noStrike" kern="1200" cap="none" spc="0" normalizeH="0" baseline="0" noProof="0" smtClean="0">
                <a:ln>
                  <a:noFill/>
                </a:ln>
                <a:solidFill>
                  <a:srgbClr val="FFFFFF">
                    <a:lumMod val="50000"/>
                  </a:srgbClr>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en-US" altLang="en-US" sz="1000" b="0" i="0" u="none" strike="noStrike" kern="1200" cap="none" spc="0" normalizeH="0" baseline="0" noProof="0">
              <a:ln>
                <a:noFill/>
              </a:ln>
              <a:solidFill>
                <a:srgbClr val="FFFFFF">
                  <a:lumMod val="50000"/>
                </a:srgbClr>
              </a:solidFill>
              <a:effectLst/>
              <a:uLnTx/>
              <a:uFillTx/>
              <a:latin typeface="Arial"/>
              <a:ea typeface="+mn-ea"/>
              <a:cs typeface="+mn-cs"/>
            </a:endParaRPr>
          </a:p>
        </p:txBody>
      </p:sp>
      <p:sp>
        <p:nvSpPr>
          <p:cNvPr id="5" name="Rectangle 2"/>
          <p:cNvSpPr>
            <a:spLocks noChangeArrowheads="1"/>
          </p:cNvSpPr>
          <p:nvPr/>
        </p:nvSpPr>
        <p:spPr bwMode="auto">
          <a:xfrm>
            <a:off x="0" y="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FF0000"/>
                </a:solidFill>
                <a:effectLst/>
                <a:uLnTx/>
                <a:uFillTx/>
                <a:latin typeface="Arial" charset="0"/>
                <a:ea typeface="+mn-ea"/>
                <a:cs typeface="+mn-cs"/>
              </a:rPr>
              <a:t>Reciprocity</a:t>
            </a:r>
          </a:p>
        </p:txBody>
      </p:sp>
      <p:cxnSp>
        <p:nvCxnSpPr>
          <p:cNvPr id="7" name="Straight Connector 6"/>
          <p:cNvCxnSpPr/>
          <p:nvPr/>
        </p:nvCxnSpPr>
        <p:spPr>
          <a:xfrm flipH="1">
            <a:off x="1138282" y="1143000"/>
            <a:ext cx="11112" cy="25908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flipH="1">
            <a:off x="985882" y="3200400"/>
            <a:ext cx="34290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838200" y="10668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10" name="TextBox 9"/>
          <p:cNvSpPr txBox="1"/>
          <p:nvPr/>
        </p:nvSpPr>
        <p:spPr>
          <a:xfrm>
            <a:off x="4186282" y="3352800"/>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a:t>
            </a:r>
          </a:p>
        </p:txBody>
      </p:sp>
      <p:cxnSp>
        <p:nvCxnSpPr>
          <p:cNvPr id="11" name="Straight Connector 10"/>
          <p:cNvCxnSpPr/>
          <p:nvPr/>
        </p:nvCxnSpPr>
        <p:spPr>
          <a:xfrm flipH="1">
            <a:off x="7467600" y="1111365"/>
            <a:ext cx="11112" cy="25908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flipH="1">
            <a:off x="7315200" y="3168765"/>
            <a:ext cx="34290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13" name="TextBox 12"/>
          <p:cNvSpPr txBox="1"/>
          <p:nvPr/>
        </p:nvSpPr>
        <p:spPr>
          <a:xfrm>
            <a:off x="7167518" y="1035165"/>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14" name="TextBox 13"/>
          <p:cNvSpPr txBox="1"/>
          <p:nvPr/>
        </p:nvSpPr>
        <p:spPr>
          <a:xfrm>
            <a:off x="10515600" y="3321165"/>
            <a:ext cx="30008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a:t>
            </a:r>
          </a:p>
        </p:txBody>
      </p:sp>
      <p:sp>
        <p:nvSpPr>
          <p:cNvPr id="22" name="Oval 10"/>
          <p:cNvSpPr>
            <a:spLocks noChangeAspect="1" noChangeArrowheads="1"/>
          </p:cNvSpPr>
          <p:nvPr/>
        </p:nvSpPr>
        <p:spPr bwMode="auto">
          <a:xfrm>
            <a:off x="2733764" y="1295400"/>
            <a:ext cx="144000" cy="144000"/>
          </a:xfrm>
          <a:prstGeom prst="ellipse">
            <a:avLst/>
          </a:prstGeom>
          <a:solidFill>
            <a:srgbClr val="FF0000"/>
          </a:solidFill>
          <a:ln>
            <a:noFill/>
          </a:ln>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2060"/>
              </a:solidFill>
              <a:effectLst/>
              <a:uLnTx/>
              <a:uFillTx/>
              <a:latin typeface="Arial" charset="0"/>
              <a:ea typeface="+mn-ea"/>
              <a:cs typeface="+mn-cs"/>
            </a:endParaRPr>
          </a:p>
        </p:txBody>
      </p:sp>
      <p:sp>
        <p:nvSpPr>
          <p:cNvPr id="26" name="Rectangle 25"/>
          <p:cNvSpPr/>
          <p:nvPr/>
        </p:nvSpPr>
        <p:spPr>
          <a:xfrm>
            <a:off x="381000" y="228600"/>
            <a:ext cx="4191000" cy="553998"/>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a:ln>
                  <a:noFill/>
                </a:ln>
                <a:solidFill>
                  <a:srgbClr val="002060"/>
                </a:solidFill>
                <a:effectLst/>
                <a:uLnTx/>
                <a:uFillTx/>
                <a:latin typeface="Arial" charset="0"/>
                <a:ea typeface="+mn-ea"/>
                <a:cs typeface="+mn-cs"/>
              </a:rPr>
              <a:t>Grounded metal electrode of arbitrary shape</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a:ln>
                  <a:noFill/>
                </a:ln>
                <a:solidFill>
                  <a:srgbClr val="002060"/>
                </a:solidFill>
                <a:effectLst/>
                <a:uLnTx/>
                <a:uFillTx/>
                <a:latin typeface="Arial" charset="0"/>
                <a:ea typeface="+mn-ea"/>
                <a:cs typeface="+mn-cs"/>
              </a:rPr>
              <a:t>Point charge q at (x’, y’, z’)</a:t>
            </a:r>
          </a:p>
        </p:txBody>
      </p:sp>
      <p:sp>
        <p:nvSpPr>
          <p:cNvPr id="29" name="Rectangle 28"/>
          <p:cNvSpPr/>
          <p:nvPr/>
        </p:nvSpPr>
        <p:spPr>
          <a:xfrm>
            <a:off x="6477000" y="4800600"/>
            <a:ext cx="5029200" cy="1015663"/>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a:ln>
                  <a:noFill/>
                </a:ln>
                <a:solidFill>
                  <a:srgbClr val="FF0000"/>
                </a:solidFill>
                <a:effectLst/>
                <a:uLnTx/>
                <a:uFillTx/>
                <a:latin typeface="Arial" charset="0"/>
                <a:ea typeface="+mn-ea"/>
                <a:cs typeface="+mn-cs"/>
                <a:sym typeface="Wingdings"/>
              </a:rPr>
              <a:t> Knowing the potential for the electrode at voltage V</a:t>
            </a:r>
            <a:r>
              <a:rPr kumimoji="0" lang="en-US" sz="1500" b="0" i="0" u="none" strike="noStrike" kern="1200" cap="none" spc="0" normalizeH="0" baseline="-25000" noProof="0">
                <a:ln>
                  <a:noFill/>
                </a:ln>
                <a:solidFill>
                  <a:srgbClr val="FF0000"/>
                </a:solidFill>
                <a:effectLst/>
                <a:uLnTx/>
                <a:uFillTx/>
                <a:latin typeface="Arial" charset="0"/>
                <a:ea typeface="+mn-ea"/>
                <a:cs typeface="+mn-cs"/>
                <a:sym typeface="Wingdings"/>
              </a:rPr>
              <a:t>0</a:t>
            </a:r>
            <a:r>
              <a:rPr kumimoji="0" lang="en-US" sz="1500" b="0" i="0" u="none" strike="noStrike" kern="1200" cap="none" spc="0" normalizeH="0" baseline="0" noProof="0">
                <a:ln>
                  <a:noFill/>
                </a:ln>
                <a:solidFill>
                  <a:srgbClr val="FF0000"/>
                </a:solidFill>
                <a:effectLst/>
                <a:uLnTx/>
                <a:uFillTx/>
                <a:latin typeface="Arial" charset="0"/>
                <a:ea typeface="+mn-ea"/>
                <a:cs typeface="+mn-cs"/>
                <a:sym typeface="Wingdings"/>
              </a:rPr>
              <a:t> in absence of any external charges we can directly calculate the charge induced on the grounded electrode in presence of a point charge !!</a:t>
            </a:r>
            <a:endParaRPr kumimoji="0" lang="en-US" sz="1500" b="0" i="0" u="none" strike="noStrike" kern="1200" cap="none" spc="0" normalizeH="0" baseline="0" noProof="0">
              <a:ln>
                <a:noFill/>
              </a:ln>
              <a:solidFill>
                <a:srgbClr val="FF0000"/>
              </a:solidFill>
              <a:effectLst/>
              <a:uLnTx/>
              <a:uFillTx/>
              <a:latin typeface="Arial" charset="0"/>
              <a:ea typeface="+mn-ea"/>
              <a:cs typeface="+mn-cs"/>
            </a:endParaRPr>
          </a:p>
        </p:txBody>
      </p:sp>
      <p:sp>
        <p:nvSpPr>
          <p:cNvPr id="31" name="Freeform 30"/>
          <p:cNvSpPr/>
          <p:nvPr/>
        </p:nvSpPr>
        <p:spPr>
          <a:xfrm>
            <a:off x="1514564" y="1752600"/>
            <a:ext cx="1437754" cy="1074559"/>
          </a:xfrm>
          <a:custGeom>
            <a:avLst/>
            <a:gdLst>
              <a:gd name="connsiteX0" fmla="*/ 103659 w 1437754"/>
              <a:gd name="connsiteY0" fmla="*/ 346335 h 1074559"/>
              <a:gd name="connsiteX1" fmla="*/ 168973 w 1437754"/>
              <a:gd name="connsiteY1" fmla="*/ 915503 h 1074559"/>
              <a:gd name="connsiteX2" fmla="*/ 766132 w 1437754"/>
              <a:gd name="connsiteY2" fmla="*/ 1064792 h 1074559"/>
              <a:gd name="connsiteX3" fmla="*/ 1372622 w 1437754"/>
              <a:gd name="connsiteY3" fmla="*/ 700899 h 1074559"/>
              <a:gd name="connsiteX4" fmla="*/ 1381953 w 1437754"/>
              <a:gd name="connsiteY4" fmla="*/ 271690 h 1074559"/>
              <a:gd name="connsiteX5" fmla="*/ 1027390 w 1437754"/>
              <a:gd name="connsiteY5" fmla="*/ 290352 h 1074559"/>
              <a:gd name="connsiteX6" fmla="*/ 831447 w 1437754"/>
              <a:gd name="connsiteY6" fmla="*/ 355666 h 1074559"/>
              <a:gd name="connsiteX7" fmla="*/ 560859 w 1437754"/>
              <a:gd name="connsiteY7" fmla="*/ 290352 h 1074559"/>
              <a:gd name="connsiteX8" fmla="*/ 392908 w 1437754"/>
              <a:gd name="connsiteY8" fmla="*/ 75748 h 1074559"/>
              <a:gd name="connsiteX9" fmla="*/ 150312 w 1437754"/>
              <a:gd name="connsiteY9" fmla="*/ 1103 h 1074559"/>
              <a:gd name="connsiteX10" fmla="*/ 1022 w 1437754"/>
              <a:gd name="connsiteY10" fmla="*/ 122401 h 1074559"/>
              <a:gd name="connsiteX11" fmla="*/ 84998 w 1437754"/>
              <a:gd name="connsiteY11" fmla="*/ 290352 h 1074559"/>
              <a:gd name="connsiteX12" fmla="*/ 103659 w 1437754"/>
              <a:gd name="connsiteY12" fmla="*/ 346335 h 1074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7754" h="1074559">
                <a:moveTo>
                  <a:pt x="103659" y="346335"/>
                </a:moveTo>
                <a:cubicBezTo>
                  <a:pt x="117655" y="450527"/>
                  <a:pt x="58561" y="795760"/>
                  <a:pt x="168973" y="915503"/>
                </a:cubicBezTo>
                <a:cubicBezTo>
                  <a:pt x="279385" y="1035246"/>
                  <a:pt x="565524" y="1100559"/>
                  <a:pt x="766132" y="1064792"/>
                </a:cubicBezTo>
                <a:cubicBezTo>
                  <a:pt x="966740" y="1029025"/>
                  <a:pt x="1269985" y="833083"/>
                  <a:pt x="1372622" y="700899"/>
                </a:cubicBezTo>
                <a:cubicBezTo>
                  <a:pt x="1475259" y="568715"/>
                  <a:pt x="1439492" y="340114"/>
                  <a:pt x="1381953" y="271690"/>
                </a:cubicBezTo>
                <a:cubicBezTo>
                  <a:pt x="1324414" y="203266"/>
                  <a:pt x="1119141" y="276356"/>
                  <a:pt x="1027390" y="290352"/>
                </a:cubicBezTo>
                <a:cubicBezTo>
                  <a:pt x="935639" y="304348"/>
                  <a:pt x="909202" y="355666"/>
                  <a:pt x="831447" y="355666"/>
                </a:cubicBezTo>
                <a:cubicBezTo>
                  <a:pt x="753692" y="355666"/>
                  <a:pt x="633949" y="337005"/>
                  <a:pt x="560859" y="290352"/>
                </a:cubicBezTo>
                <a:cubicBezTo>
                  <a:pt x="487769" y="243699"/>
                  <a:pt x="461333" y="123956"/>
                  <a:pt x="392908" y="75748"/>
                </a:cubicBezTo>
                <a:cubicBezTo>
                  <a:pt x="324483" y="27540"/>
                  <a:pt x="215626" y="-6672"/>
                  <a:pt x="150312" y="1103"/>
                </a:cubicBezTo>
                <a:cubicBezTo>
                  <a:pt x="84998" y="8878"/>
                  <a:pt x="11908" y="74193"/>
                  <a:pt x="1022" y="122401"/>
                </a:cubicBezTo>
                <a:cubicBezTo>
                  <a:pt x="-9864" y="170609"/>
                  <a:pt x="69447" y="249919"/>
                  <a:pt x="84998" y="290352"/>
                </a:cubicBezTo>
                <a:cubicBezTo>
                  <a:pt x="100549" y="330784"/>
                  <a:pt x="89663" y="242143"/>
                  <a:pt x="103659" y="346335"/>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6" name="TextBox 15"/>
          <p:cNvSpPr txBox="1"/>
          <p:nvPr/>
        </p:nvSpPr>
        <p:spPr>
          <a:xfrm>
            <a:off x="2438400" y="914400"/>
            <a:ext cx="312906"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FF0000"/>
                </a:solidFill>
                <a:effectLst/>
                <a:uLnTx/>
                <a:uFillTx/>
                <a:latin typeface="Arial" charset="0"/>
                <a:ea typeface="+mn-ea"/>
                <a:cs typeface="+mn-cs"/>
              </a:rPr>
              <a:t>q</a:t>
            </a:r>
          </a:p>
        </p:txBody>
      </p:sp>
      <p:sp>
        <p:nvSpPr>
          <p:cNvPr id="34" name="Line 34"/>
          <p:cNvSpPr>
            <a:spLocks noChangeShapeType="1"/>
          </p:cNvSpPr>
          <p:nvPr/>
        </p:nvSpPr>
        <p:spPr bwMode="auto">
          <a:xfrm>
            <a:off x="2971800" y="22098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36" name="Line 35"/>
          <p:cNvSpPr>
            <a:spLocks noChangeShapeType="1"/>
          </p:cNvSpPr>
          <p:nvPr/>
        </p:nvSpPr>
        <p:spPr bwMode="auto">
          <a:xfrm>
            <a:off x="2819400" y="29718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37" name="Line 36"/>
          <p:cNvSpPr>
            <a:spLocks noChangeShapeType="1"/>
          </p:cNvSpPr>
          <p:nvPr/>
        </p:nvSpPr>
        <p:spPr bwMode="auto">
          <a:xfrm>
            <a:off x="2895600" y="30480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38" name="Line 37"/>
          <p:cNvSpPr>
            <a:spLocks noChangeShapeType="1"/>
          </p:cNvSpPr>
          <p:nvPr/>
        </p:nvSpPr>
        <p:spPr bwMode="auto">
          <a:xfrm>
            <a:off x="2971800" y="31242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39" name="Freeform 38"/>
          <p:cNvSpPr/>
          <p:nvPr/>
        </p:nvSpPr>
        <p:spPr>
          <a:xfrm>
            <a:off x="8001000" y="1568565"/>
            <a:ext cx="1437754" cy="1074559"/>
          </a:xfrm>
          <a:custGeom>
            <a:avLst/>
            <a:gdLst>
              <a:gd name="connsiteX0" fmla="*/ 103659 w 1437754"/>
              <a:gd name="connsiteY0" fmla="*/ 346335 h 1074559"/>
              <a:gd name="connsiteX1" fmla="*/ 168973 w 1437754"/>
              <a:gd name="connsiteY1" fmla="*/ 915503 h 1074559"/>
              <a:gd name="connsiteX2" fmla="*/ 766132 w 1437754"/>
              <a:gd name="connsiteY2" fmla="*/ 1064792 h 1074559"/>
              <a:gd name="connsiteX3" fmla="*/ 1372622 w 1437754"/>
              <a:gd name="connsiteY3" fmla="*/ 700899 h 1074559"/>
              <a:gd name="connsiteX4" fmla="*/ 1381953 w 1437754"/>
              <a:gd name="connsiteY4" fmla="*/ 271690 h 1074559"/>
              <a:gd name="connsiteX5" fmla="*/ 1027390 w 1437754"/>
              <a:gd name="connsiteY5" fmla="*/ 290352 h 1074559"/>
              <a:gd name="connsiteX6" fmla="*/ 831447 w 1437754"/>
              <a:gd name="connsiteY6" fmla="*/ 355666 h 1074559"/>
              <a:gd name="connsiteX7" fmla="*/ 560859 w 1437754"/>
              <a:gd name="connsiteY7" fmla="*/ 290352 h 1074559"/>
              <a:gd name="connsiteX8" fmla="*/ 392908 w 1437754"/>
              <a:gd name="connsiteY8" fmla="*/ 75748 h 1074559"/>
              <a:gd name="connsiteX9" fmla="*/ 150312 w 1437754"/>
              <a:gd name="connsiteY9" fmla="*/ 1103 h 1074559"/>
              <a:gd name="connsiteX10" fmla="*/ 1022 w 1437754"/>
              <a:gd name="connsiteY10" fmla="*/ 122401 h 1074559"/>
              <a:gd name="connsiteX11" fmla="*/ 84998 w 1437754"/>
              <a:gd name="connsiteY11" fmla="*/ 290352 h 1074559"/>
              <a:gd name="connsiteX12" fmla="*/ 103659 w 1437754"/>
              <a:gd name="connsiteY12" fmla="*/ 346335 h 10745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37754" h="1074559">
                <a:moveTo>
                  <a:pt x="103659" y="346335"/>
                </a:moveTo>
                <a:cubicBezTo>
                  <a:pt x="117655" y="450527"/>
                  <a:pt x="58561" y="795760"/>
                  <a:pt x="168973" y="915503"/>
                </a:cubicBezTo>
                <a:cubicBezTo>
                  <a:pt x="279385" y="1035246"/>
                  <a:pt x="565524" y="1100559"/>
                  <a:pt x="766132" y="1064792"/>
                </a:cubicBezTo>
                <a:cubicBezTo>
                  <a:pt x="966740" y="1029025"/>
                  <a:pt x="1269985" y="833083"/>
                  <a:pt x="1372622" y="700899"/>
                </a:cubicBezTo>
                <a:cubicBezTo>
                  <a:pt x="1475259" y="568715"/>
                  <a:pt x="1439492" y="340114"/>
                  <a:pt x="1381953" y="271690"/>
                </a:cubicBezTo>
                <a:cubicBezTo>
                  <a:pt x="1324414" y="203266"/>
                  <a:pt x="1119141" y="276356"/>
                  <a:pt x="1027390" y="290352"/>
                </a:cubicBezTo>
                <a:cubicBezTo>
                  <a:pt x="935639" y="304348"/>
                  <a:pt x="909202" y="355666"/>
                  <a:pt x="831447" y="355666"/>
                </a:cubicBezTo>
                <a:cubicBezTo>
                  <a:pt x="753692" y="355666"/>
                  <a:pt x="633949" y="337005"/>
                  <a:pt x="560859" y="290352"/>
                </a:cubicBezTo>
                <a:cubicBezTo>
                  <a:pt x="487769" y="243699"/>
                  <a:pt x="461333" y="123956"/>
                  <a:pt x="392908" y="75748"/>
                </a:cubicBezTo>
                <a:cubicBezTo>
                  <a:pt x="324483" y="27540"/>
                  <a:pt x="215626" y="-6672"/>
                  <a:pt x="150312" y="1103"/>
                </a:cubicBezTo>
                <a:cubicBezTo>
                  <a:pt x="84998" y="8878"/>
                  <a:pt x="11908" y="74193"/>
                  <a:pt x="1022" y="122401"/>
                </a:cubicBezTo>
                <a:cubicBezTo>
                  <a:pt x="-9864" y="170609"/>
                  <a:pt x="69447" y="249919"/>
                  <a:pt x="84998" y="290352"/>
                </a:cubicBezTo>
                <a:cubicBezTo>
                  <a:pt x="100549" y="330784"/>
                  <a:pt x="89663" y="242143"/>
                  <a:pt x="103659" y="346335"/>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7" name="TextBox 16"/>
          <p:cNvSpPr txBox="1"/>
          <p:nvPr/>
        </p:nvSpPr>
        <p:spPr>
          <a:xfrm>
            <a:off x="9525000" y="1797165"/>
            <a:ext cx="423514"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V</a:t>
            </a:r>
            <a:r>
              <a:rPr kumimoji="0" lang="en-GB" sz="1800" b="0" i="0" u="none" strike="noStrike" kern="1200" cap="none" spc="0" normalizeH="0" baseline="-25000" noProof="0">
                <a:ln>
                  <a:noFill/>
                </a:ln>
                <a:solidFill>
                  <a:srgbClr val="000000"/>
                </a:solidFill>
                <a:effectLst/>
                <a:uLnTx/>
                <a:uFillTx/>
                <a:latin typeface="Arial" charset="0"/>
                <a:ea typeface="+mn-ea"/>
                <a:cs typeface="+mn-cs"/>
              </a:rPr>
              <a:t>0</a:t>
            </a:r>
          </a:p>
        </p:txBody>
      </p:sp>
      <p:sp>
        <p:nvSpPr>
          <p:cNvPr id="40" name="TextBox 39"/>
          <p:cNvSpPr txBox="1"/>
          <p:nvPr/>
        </p:nvSpPr>
        <p:spPr>
          <a:xfrm>
            <a:off x="3048000" y="1981200"/>
            <a:ext cx="601447"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V=0</a:t>
            </a:r>
            <a:endParaRPr kumimoji="0" lang="en-GB" sz="1800" b="0" i="0" u="none" strike="noStrike" kern="1200" cap="none" spc="0" normalizeH="0" baseline="-25000" noProof="0">
              <a:ln>
                <a:noFill/>
              </a:ln>
              <a:solidFill>
                <a:srgbClr val="000000"/>
              </a:solidFill>
              <a:effectLst/>
              <a:uLnTx/>
              <a:uFillTx/>
              <a:latin typeface="Arial" charset="0"/>
              <a:ea typeface="+mn-ea"/>
              <a:cs typeface="+mn-cs"/>
            </a:endParaRPr>
          </a:p>
        </p:txBody>
      </p:sp>
      <p:sp>
        <p:nvSpPr>
          <p:cNvPr id="41" name="TextBox 40"/>
          <p:cNvSpPr txBox="1"/>
          <p:nvPr/>
        </p:nvSpPr>
        <p:spPr>
          <a:xfrm>
            <a:off x="2895600" y="1219200"/>
            <a:ext cx="1095172"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 y’, z’)</a:t>
            </a:r>
          </a:p>
        </p:txBody>
      </p:sp>
      <p:pic>
        <p:nvPicPr>
          <p:cNvPr id="32" name="Picture 31">
            <a:extLst>
              <a:ext uri="{FF2B5EF4-FFF2-40B4-BE49-F238E27FC236}">
                <a16:creationId xmlns:a16="http://schemas.microsoft.com/office/drawing/2014/main" id="{0AF02952-A4FF-EB48-A8B9-4D9448A2D25D}"/>
              </a:ext>
            </a:extLst>
          </p:cNvPr>
          <p:cNvPicPr>
            <a:picLocks noChangeAspect="1"/>
          </p:cNvPicPr>
          <p:nvPr/>
        </p:nvPicPr>
        <p:blipFill>
          <a:blip r:embed="rId2"/>
          <a:stretch>
            <a:fillRect/>
          </a:stretch>
        </p:blipFill>
        <p:spPr>
          <a:xfrm>
            <a:off x="8864355" y="117253"/>
            <a:ext cx="3070860" cy="510540"/>
          </a:xfrm>
          <a:prstGeom prst="rect">
            <a:avLst/>
          </a:prstGeom>
        </p:spPr>
      </p:pic>
      <p:pic>
        <p:nvPicPr>
          <p:cNvPr id="15" name="Picture 14">
            <a:extLst>
              <a:ext uri="{FF2B5EF4-FFF2-40B4-BE49-F238E27FC236}">
                <a16:creationId xmlns:a16="http://schemas.microsoft.com/office/drawing/2014/main" id="{D31CAE40-022C-8A42-8610-0DC7CA26D1DD}"/>
              </a:ext>
            </a:extLst>
          </p:cNvPr>
          <p:cNvPicPr>
            <a:picLocks noChangeAspect="1"/>
          </p:cNvPicPr>
          <p:nvPr/>
        </p:nvPicPr>
        <p:blipFill>
          <a:blip r:embed="rId3"/>
          <a:stretch>
            <a:fillRect/>
          </a:stretch>
        </p:blipFill>
        <p:spPr>
          <a:xfrm>
            <a:off x="928594" y="3905997"/>
            <a:ext cx="4711700" cy="311150"/>
          </a:xfrm>
          <a:prstGeom prst="rect">
            <a:avLst/>
          </a:prstGeom>
        </p:spPr>
      </p:pic>
      <p:pic>
        <p:nvPicPr>
          <p:cNvPr id="18" name="Picture 17">
            <a:extLst>
              <a:ext uri="{FF2B5EF4-FFF2-40B4-BE49-F238E27FC236}">
                <a16:creationId xmlns:a16="http://schemas.microsoft.com/office/drawing/2014/main" id="{861C92BB-7D9B-F54D-9966-C646AF72E734}"/>
              </a:ext>
            </a:extLst>
          </p:cNvPr>
          <p:cNvPicPr>
            <a:picLocks noChangeAspect="1"/>
          </p:cNvPicPr>
          <p:nvPr/>
        </p:nvPicPr>
        <p:blipFill>
          <a:blip r:embed="rId4"/>
          <a:stretch>
            <a:fillRect/>
          </a:stretch>
        </p:blipFill>
        <p:spPr>
          <a:xfrm>
            <a:off x="7165415" y="3923927"/>
            <a:ext cx="3636010" cy="311150"/>
          </a:xfrm>
          <a:prstGeom prst="rect">
            <a:avLst/>
          </a:prstGeom>
        </p:spPr>
      </p:pic>
      <p:pic>
        <p:nvPicPr>
          <p:cNvPr id="19" name="Picture 18">
            <a:extLst>
              <a:ext uri="{FF2B5EF4-FFF2-40B4-BE49-F238E27FC236}">
                <a16:creationId xmlns:a16="http://schemas.microsoft.com/office/drawing/2014/main" id="{C9F8CF9D-B500-1D49-A0AC-7D48611C0F7F}"/>
              </a:ext>
            </a:extLst>
          </p:cNvPr>
          <p:cNvPicPr>
            <a:picLocks noChangeAspect="1"/>
          </p:cNvPicPr>
          <p:nvPr/>
        </p:nvPicPr>
        <p:blipFill>
          <a:blip r:embed="rId5"/>
          <a:stretch>
            <a:fillRect/>
          </a:stretch>
        </p:blipFill>
        <p:spPr>
          <a:xfrm>
            <a:off x="853514" y="4592544"/>
            <a:ext cx="5021580" cy="1744980"/>
          </a:xfrm>
          <a:prstGeom prst="rect">
            <a:avLst/>
          </a:prstGeom>
        </p:spPr>
      </p:pic>
      <p:cxnSp>
        <p:nvCxnSpPr>
          <p:cNvPr id="23" name="Straight Connector 22">
            <a:extLst>
              <a:ext uri="{FF2B5EF4-FFF2-40B4-BE49-F238E27FC236}">
                <a16:creationId xmlns:a16="http://schemas.microsoft.com/office/drawing/2014/main" id="{7F8EE625-1934-2F49-B898-AD74D2EF4AEE}"/>
              </a:ext>
            </a:extLst>
          </p:cNvPr>
          <p:cNvCxnSpPr/>
          <p:nvPr/>
        </p:nvCxnSpPr>
        <p:spPr bwMode="auto">
          <a:xfrm>
            <a:off x="9226451" y="3958217"/>
            <a:ext cx="180000" cy="0"/>
          </a:xfrm>
          <a:prstGeom prst="line">
            <a:avLst/>
          </a:prstGeom>
          <a:noFill/>
          <a:ln w="19050" cap="flat" cmpd="sng" algn="ctr">
            <a:solidFill>
              <a:srgbClr val="002060"/>
            </a:solidFill>
            <a:prstDash val="solid"/>
            <a:round/>
            <a:headEnd type="none" w="med" len="med"/>
            <a:tailEnd type="none" w="med" len="med"/>
          </a:ln>
          <a:effectLst/>
        </p:spPr>
      </p:cxnSp>
    </p:spTree>
    <p:extLst>
      <p:ext uri="{BB962C8B-B14F-4D97-AF65-F5344CB8AC3E}">
        <p14:creationId xmlns:p14="http://schemas.microsoft.com/office/powerpoint/2010/main" val="1833205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Oval 34"/>
          <p:cNvSpPr>
            <a:spLocks noChangeAspect="1"/>
          </p:cNvSpPr>
          <p:nvPr/>
        </p:nvSpPr>
        <p:spPr>
          <a:xfrm>
            <a:off x="7086600" y="2307397"/>
            <a:ext cx="1143000" cy="1143000"/>
          </a:xfrm>
          <a:prstGeom prst="ellipse">
            <a:avLst/>
          </a:prstGeom>
          <a:gradFill>
            <a:gsLst>
              <a:gs pos="0">
                <a:schemeClr val="bg1">
                  <a:lumMod val="5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9525">
            <a:solidFill>
              <a:schemeClr val="dk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5" name="Date Placeholder 4">
            <a:extLst>
              <a:ext uri="{FF2B5EF4-FFF2-40B4-BE49-F238E27FC236}">
                <a16:creationId xmlns:a16="http://schemas.microsoft.com/office/drawing/2014/main" id="{79B1B4CD-95C4-9643-8BB6-02F127818022}"/>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10/14/24</a:t>
            </a:r>
          </a:p>
        </p:txBody>
      </p:sp>
      <p:sp>
        <p:nvSpPr>
          <p:cNvPr id="4" name="Slide Number Placeholder 3"/>
          <p:cNvSpPr>
            <a:spLocks noGrp="1"/>
          </p:cNvSpPr>
          <p:nvPr>
            <p:ph type="sldNum"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87ED4B0-E0EC-7445-A92F-4D2D12810046}" type="slidenum">
              <a:rPr kumimoji="0" lang="en-US" altLang="en-US" sz="1000" b="0" i="0" u="none" strike="noStrike" kern="1200" cap="none" spc="0" normalizeH="0" baseline="0" noProof="0" smtClean="0">
                <a:ln>
                  <a:noFill/>
                </a:ln>
                <a:solidFill>
                  <a:srgbClr val="FFFFFF">
                    <a:lumMod val="50000"/>
                  </a:srgbClr>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0" lang="en-US" altLang="en-US" sz="1000" b="0" i="0" u="none" strike="noStrike" kern="1200" cap="none" spc="0" normalizeH="0" baseline="0" noProof="0">
              <a:ln>
                <a:noFill/>
              </a:ln>
              <a:solidFill>
                <a:srgbClr val="FFFFFF">
                  <a:lumMod val="50000"/>
                </a:srgbClr>
              </a:solidFill>
              <a:effectLst/>
              <a:uLnTx/>
              <a:uFillTx/>
              <a:latin typeface="Arial"/>
              <a:ea typeface="+mn-ea"/>
              <a:cs typeface="+mn-cs"/>
            </a:endParaRPr>
          </a:p>
        </p:txBody>
      </p:sp>
      <p:pic>
        <p:nvPicPr>
          <p:cNvPr id="6" name="Picture 5"/>
          <p:cNvPicPr>
            <a:picLocks noChangeAspect="1"/>
          </p:cNvPicPr>
          <p:nvPr/>
        </p:nvPicPr>
        <p:blipFill rotWithShape="1">
          <a:blip r:embed="rId2"/>
          <a:srcRect r="6445"/>
          <a:stretch/>
        </p:blipFill>
        <p:spPr>
          <a:xfrm rot="10800000">
            <a:off x="1371600" y="1469197"/>
            <a:ext cx="2708988" cy="2895600"/>
          </a:xfrm>
          <a:prstGeom prst="rect">
            <a:avLst/>
          </a:prstGeom>
        </p:spPr>
      </p:pic>
      <p:cxnSp>
        <p:nvCxnSpPr>
          <p:cNvPr id="7" name="Straight Connector 6"/>
          <p:cNvCxnSpPr/>
          <p:nvPr/>
        </p:nvCxnSpPr>
        <p:spPr>
          <a:xfrm>
            <a:off x="1946988" y="1164397"/>
            <a:ext cx="0" cy="335280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flipH="1">
            <a:off x="1261188" y="2916997"/>
            <a:ext cx="4267200" cy="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sp>
        <p:nvSpPr>
          <p:cNvPr id="9" name="TextBox 8"/>
          <p:cNvSpPr txBox="1"/>
          <p:nvPr/>
        </p:nvSpPr>
        <p:spPr>
          <a:xfrm>
            <a:off x="3013788" y="2993197"/>
            <a:ext cx="261610"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Arial" charset="0"/>
                <a:ea typeface="+mn-ea"/>
                <a:cs typeface="+mn-cs"/>
              </a:rPr>
              <a:t>r</a:t>
            </a:r>
          </a:p>
        </p:txBody>
      </p:sp>
      <p:cxnSp>
        <p:nvCxnSpPr>
          <p:cNvPr id="10" name="Straight Connector 9"/>
          <p:cNvCxnSpPr/>
          <p:nvPr/>
        </p:nvCxnSpPr>
        <p:spPr>
          <a:xfrm flipH="1">
            <a:off x="1946988" y="1240597"/>
            <a:ext cx="2057400" cy="167640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3166188" y="2459797"/>
            <a:ext cx="312906"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FF0000"/>
                </a:solidFill>
                <a:effectLst/>
                <a:uLnTx/>
                <a:uFillTx/>
                <a:latin typeface="Arial" charset="0"/>
                <a:ea typeface="+mn-ea"/>
                <a:cs typeface="+mn-cs"/>
              </a:rPr>
              <a:t>q</a:t>
            </a:r>
          </a:p>
        </p:txBody>
      </p:sp>
      <p:sp>
        <p:nvSpPr>
          <p:cNvPr id="15" name="TextBox 14"/>
          <p:cNvSpPr txBox="1"/>
          <p:nvPr/>
        </p:nvSpPr>
        <p:spPr>
          <a:xfrm>
            <a:off x="1108788" y="2231197"/>
            <a:ext cx="436338"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2060"/>
                </a:solidFill>
                <a:effectLst/>
                <a:uLnTx/>
                <a:uFillTx/>
                <a:latin typeface="Arial" charset="0"/>
                <a:ea typeface="+mn-ea"/>
                <a:cs typeface="+mn-cs"/>
              </a:rPr>
              <a:t>R</a:t>
            </a:r>
            <a:r>
              <a:rPr kumimoji="0" lang="en-GB" sz="1800" b="0" i="0" u="none" strike="noStrike" kern="1200" cap="none" spc="0" normalizeH="0" baseline="-25000" noProof="0">
                <a:ln>
                  <a:noFill/>
                </a:ln>
                <a:solidFill>
                  <a:srgbClr val="002060"/>
                </a:solidFill>
                <a:effectLst/>
                <a:uLnTx/>
                <a:uFillTx/>
                <a:latin typeface="Arial" charset="0"/>
                <a:ea typeface="+mn-ea"/>
                <a:cs typeface="+mn-cs"/>
              </a:rPr>
              <a:t>1</a:t>
            </a:r>
          </a:p>
        </p:txBody>
      </p:sp>
      <p:cxnSp>
        <p:nvCxnSpPr>
          <p:cNvPr id="16" name="Straight Connector 15"/>
          <p:cNvCxnSpPr/>
          <p:nvPr/>
        </p:nvCxnSpPr>
        <p:spPr>
          <a:xfrm>
            <a:off x="1489788" y="2612197"/>
            <a:ext cx="457200" cy="30480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sp>
        <p:nvSpPr>
          <p:cNvPr id="17" name="Line 34"/>
          <p:cNvSpPr>
            <a:spLocks noChangeShapeType="1"/>
          </p:cNvSpPr>
          <p:nvPr/>
        </p:nvSpPr>
        <p:spPr bwMode="auto">
          <a:xfrm>
            <a:off x="1337388" y="2916997"/>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8" name="Line 35"/>
          <p:cNvSpPr>
            <a:spLocks noChangeShapeType="1"/>
          </p:cNvSpPr>
          <p:nvPr/>
        </p:nvSpPr>
        <p:spPr bwMode="auto">
          <a:xfrm>
            <a:off x="1184988" y="3678997"/>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9" name="Line 36"/>
          <p:cNvSpPr>
            <a:spLocks noChangeShapeType="1"/>
          </p:cNvSpPr>
          <p:nvPr/>
        </p:nvSpPr>
        <p:spPr bwMode="auto">
          <a:xfrm>
            <a:off x="1261188" y="3755197"/>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20" name="TextBox 19"/>
          <p:cNvSpPr txBox="1"/>
          <p:nvPr/>
        </p:nvSpPr>
        <p:spPr>
          <a:xfrm>
            <a:off x="651588" y="2916997"/>
            <a:ext cx="83820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err="1">
                <a:ln>
                  <a:noFill/>
                </a:ln>
                <a:solidFill>
                  <a:srgbClr val="000000"/>
                </a:solidFill>
                <a:effectLst/>
                <a:uLnTx/>
                <a:uFillTx/>
                <a:latin typeface="Arial" charset="0"/>
                <a:ea typeface="+mn-ea"/>
                <a:cs typeface="+mn-cs"/>
              </a:rPr>
              <a:t>Q</a:t>
            </a:r>
            <a:r>
              <a:rPr kumimoji="0" lang="en-GB" sz="1800" b="0" i="0" u="none" strike="noStrike" kern="1200" cap="none" spc="0" normalizeH="0" baseline="30000" noProof="0" err="1">
                <a:ln>
                  <a:noFill/>
                </a:ln>
                <a:solidFill>
                  <a:srgbClr val="000000"/>
                </a:solidFill>
                <a:effectLst/>
                <a:uLnTx/>
                <a:uFillTx/>
                <a:latin typeface="Arial" charset="0"/>
                <a:ea typeface="+mn-ea"/>
                <a:cs typeface="+mn-cs"/>
              </a:rPr>
              <a:t>ind</a:t>
            </a:r>
            <a:r>
              <a:rPr kumimoji="0" lang="en-GB" sz="1800" b="0" i="0" u="none" strike="noStrike" kern="1200" cap="none" spc="0" normalizeH="0" baseline="30000" noProof="0">
                <a:ln>
                  <a:noFill/>
                </a:ln>
                <a:solidFill>
                  <a:srgbClr val="000000"/>
                </a:solidFill>
                <a:effectLst/>
                <a:uLnTx/>
                <a:uFillTx/>
                <a:latin typeface="Arial" charset="0"/>
                <a:ea typeface="+mn-ea"/>
                <a:cs typeface="+mn-cs"/>
              </a:rPr>
              <a:t> </a:t>
            </a:r>
          </a:p>
        </p:txBody>
      </p:sp>
      <p:sp>
        <p:nvSpPr>
          <p:cNvPr id="21" name="Rectangle 2"/>
          <p:cNvSpPr>
            <a:spLocks noChangeArrowheads="1"/>
          </p:cNvSpPr>
          <p:nvPr/>
        </p:nvSpPr>
        <p:spPr bwMode="auto">
          <a:xfrm>
            <a:off x="0" y="13382"/>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mn-ea"/>
                <a:cs typeface="+mn-cs"/>
              </a:rPr>
              <a:t>Induced charge on a grounded sphere</a:t>
            </a:r>
          </a:p>
        </p:txBody>
      </p:sp>
      <p:cxnSp>
        <p:nvCxnSpPr>
          <p:cNvPr id="24" name="Straight Connector 23"/>
          <p:cNvCxnSpPr/>
          <p:nvPr/>
        </p:nvCxnSpPr>
        <p:spPr>
          <a:xfrm>
            <a:off x="7658100" y="1164397"/>
            <a:ext cx="0" cy="274320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flipH="1">
            <a:off x="6934200" y="2878897"/>
            <a:ext cx="4267200" cy="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sp>
        <p:nvSpPr>
          <p:cNvPr id="26" name="TextBox 25"/>
          <p:cNvSpPr txBox="1"/>
          <p:nvPr/>
        </p:nvSpPr>
        <p:spPr>
          <a:xfrm>
            <a:off x="8610600" y="2916997"/>
            <a:ext cx="261610"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r</a:t>
            </a:r>
          </a:p>
        </p:txBody>
      </p:sp>
      <p:sp>
        <p:nvSpPr>
          <p:cNvPr id="29" name="TextBox 28"/>
          <p:cNvSpPr txBox="1"/>
          <p:nvPr/>
        </p:nvSpPr>
        <p:spPr>
          <a:xfrm>
            <a:off x="6781800" y="2231197"/>
            <a:ext cx="436338"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2060"/>
                </a:solidFill>
                <a:effectLst/>
                <a:uLnTx/>
                <a:uFillTx/>
                <a:latin typeface="Arial" charset="0"/>
                <a:ea typeface="+mn-ea"/>
                <a:cs typeface="+mn-cs"/>
              </a:rPr>
              <a:t>R</a:t>
            </a:r>
            <a:r>
              <a:rPr kumimoji="0" lang="en-GB" sz="1800" b="0" i="0" u="none" strike="noStrike" kern="1200" cap="none" spc="0" normalizeH="0" baseline="-25000" noProof="0">
                <a:ln>
                  <a:noFill/>
                </a:ln>
                <a:solidFill>
                  <a:srgbClr val="002060"/>
                </a:solidFill>
                <a:effectLst/>
                <a:uLnTx/>
                <a:uFillTx/>
                <a:latin typeface="Arial" charset="0"/>
                <a:ea typeface="+mn-ea"/>
                <a:cs typeface="+mn-cs"/>
              </a:rPr>
              <a:t>1</a:t>
            </a:r>
          </a:p>
        </p:txBody>
      </p:sp>
      <p:cxnSp>
        <p:nvCxnSpPr>
          <p:cNvPr id="30" name="Straight Connector 29"/>
          <p:cNvCxnSpPr/>
          <p:nvPr/>
        </p:nvCxnSpPr>
        <p:spPr>
          <a:xfrm>
            <a:off x="7239000" y="2535997"/>
            <a:ext cx="457200" cy="38100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sp>
        <p:nvSpPr>
          <p:cNvPr id="39" name="TextBox 38"/>
          <p:cNvSpPr txBox="1"/>
          <p:nvPr/>
        </p:nvSpPr>
        <p:spPr>
          <a:xfrm>
            <a:off x="8077200" y="2154997"/>
            <a:ext cx="423514"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V</a:t>
            </a:r>
            <a:r>
              <a:rPr kumimoji="0" lang="en-GB" sz="1800" b="0" i="0" u="none" strike="noStrike" kern="1200" cap="none" spc="0" normalizeH="0" baseline="-25000" noProof="0">
                <a:ln>
                  <a:noFill/>
                </a:ln>
                <a:solidFill>
                  <a:srgbClr val="000000"/>
                </a:solidFill>
                <a:effectLst/>
                <a:uLnTx/>
                <a:uFillTx/>
                <a:latin typeface="Arial" charset="0"/>
                <a:ea typeface="+mn-ea"/>
                <a:cs typeface="+mn-cs"/>
              </a:rPr>
              <a:t>0</a:t>
            </a:r>
          </a:p>
        </p:txBody>
      </p:sp>
      <p:pic>
        <p:nvPicPr>
          <p:cNvPr id="13" name="Picture 12">
            <a:extLst>
              <a:ext uri="{FF2B5EF4-FFF2-40B4-BE49-F238E27FC236}">
                <a16:creationId xmlns:a16="http://schemas.microsoft.com/office/drawing/2014/main" id="{C217F911-3F05-8341-9471-3C3157F7D2F7}"/>
              </a:ext>
            </a:extLst>
          </p:cNvPr>
          <p:cNvPicPr>
            <a:picLocks noChangeAspect="1"/>
          </p:cNvPicPr>
          <p:nvPr/>
        </p:nvPicPr>
        <p:blipFill>
          <a:blip r:embed="rId3"/>
          <a:stretch>
            <a:fillRect/>
          </a:stretch>
        </p:blipFill>
        <p:spPr>
          <a:xfrm>
            <a:off x="9188450" y="1750839"/>
            <a:ext cx="1431290" cy="515620"/>
          </a:xfrm>
          <a:prstGeom prst="rect">
            <a:avLst/>
          </a:prstGeom>
        </p:spPr>
      </p:pic>
      <p:grpSp>
        <p:nvGrpSpPr>
          <p:cNvPr id="27" name="Group 26">
            <a:extLst>
              <a:ext uri="{FF2B5EF4-FFF2-40B4-BE49-F238E27FC236}">
                <a16:creationId xmlns:a16="http://schemas.microsoft.com/office/drawing/2014/main" id="{011E3641-CCCB-6741-8893-2E0F972F04EE}"/>
              </a:ext>
            </a:extLst>
          </p:cNvPr>
          <p:cNvGrpSpPr/>
          <p:nvPr/>
        </p:nvGrpSpPr>
        <p:grpSpPr>
          <a:xfrm>
            <a:off x="4748915" y="4588841"/>
            <a:ext cx="2972971" cy="598659"/>
            <a:chOff x="5163130" y="4651460"/>
            <a:chExt cx="2972971" cy="598659"/>
          </a:xfrm>
        </p:grpSpPr>
        <p:pic>
          <p:nvPicPr>
            <p:cNvPr id="11" name="Picture 10">
              <a:extLst>
                <a:ext uri="{FF2B5EF4-FFF2-40B4-BE49-F238E27FC236}">
                  <a16:creationId xmlns:a16="http://schemas.microsoft.com/office/drawing/2014/main" id="{A479FDB6-B4EA-594E-BB2C-C8BFFDC1EEB6}"/>
                </a:ext>
              </a:extLst>
            </p:cNvPr>
            <p:cNvPicPr>
              <a:picLocks noChangeAspect="1"/>
            </p:cNvPicPr>
            <p:nvPr/>
          </p:nvPicPr>
          <p:blipFill rotWithShape="1">
            <a:blip r:embed="rId4"/>
            <a:srcRect l="27532"/>
            <a:stretch/>
          </p:blipFill>
          <p:spPr>
            <a:xfrm>
              <a:off x="5892800" y="4728365"/>
              <a:ext cx="1374986" cy="441960"/>
            </a:xfrm>
            <a:prstGeom prst="rect">
              <a:avLst/>
            </a:prstGeom>
          </p:spPr>
        </p:pic>
        <p:pic>
          <p:nvPicPr>
            <p:cNvPr id="33" name="Picture 32">
              <a:extLst>
                <a:ext uri="{FF2B5EF4-FFF2-40B4-BE49-F238E27FC236}">
                  <a16:creationId xmlns:a16="http://schemas.microsoft.com/office/drawing/2014/main" id="{677CC03D-F7B6-344B-B036-5FC089B142D7}"/>
                </a:ext>
              </a:extLst>
            </p:cNvPr>
            <p:cNvPicPr>
              <a:picLocks noChangeAspect="1"/>
            </p:cNvPicPr>
            <p:nvPr/>
          </p:nvPicPr>
          <p:blipFill rotWithShape="1">
            <a:blip r:embed="rId5"/>
            <a:srcRect r="79964"/>
            <a:stretch/>
          </p:blipFill>
          <p:spPr>
            <a:xfrm>
              <a:off x="5163130" y="4670999"/>
              <a:ext cx="800009" cy="579120"/>
            </a:xfrm>
            <a:prstGeom prst="rect">
              <a:avLst/>
            </a:prstGeom>
          </p:spPr>
        </p:pic>
        <p:pic>
          <p:nvPicPr>
            <p:cNvPr id="34" name="Picture 33">
              <a:extLst>
                <a:ext uri="{FF2B5EF4-FFF2-40B4-BE49-F238E27FC236}">
                  <a16:creationId xmlns:a16="http://schemas.microsoft.com/office/drawing/2014/main" id="{1881D50D-4578-9B4A-BA1B-6829661ACA0C}"/>
                </a:ext>
              </a:extLst>
            </p:cNvPr>
            <p:cNvPicPr>
              <a:picLocks noChangeAspect="1"/>
            </p:cNvPicPr>
            <p:nvPr/>
          </p:nvPicPr>
          <p:blipFill rotWithShape="1">
            <a:blip r:embed="rId5"/>
            <a:srcRect l="78658"/>
            <a:stretch/>
          </p:blipFill>
          <p:spPr>
            <a:xfrm>
              <a:off x="7283938" y="4651460"/>
              <a:ext cx="852163" cy="579120"/>
            </a:xfrm>
            <a:prstGeom prst="rect">
              <a:avLst/>
            </a:prstGeom>
          </p:spPr>
        </p:pic>
      </p:grpSp>
    </p:spTree>
    <p:extLst>
      <p:ext uri="{BB962C8B-B14F-4D97-AF65-F5344CB8AC3E}">
        <p14:creationId xmlns:p14="http://schemas.microsoft.com/office/powerpoint/2010/main" val="1749245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F3810E-F52A-624A-B85D-B2AF1A6944BC}"/>
              </a:ext>
            </a:extLst>
          </p:cNvPr>
          <p:cNvSpPr>
            <a:spLocks noGrp="1"/>
          </p:cNvSpPr>
          <p:nvPr>
            <p:ph type="dt" sz="half" idx="10"/>
          </p:nvPr>
        </p:nvSpPr>
        <p:spPr/>
        <p:txBody>
          <a:bodyPr/>
          <a:lstStyle/>
          <a:p>
            <a:pPr>
              <a:defRPr/>
            </a:pPr>
            <a:r>
              <a:rPr lang="en-US"/>
              <a:t>10/14/24</a:t>
            </a:r>
            <a:endParaRPr lang="en-US" dirty="0"/>
          </a:p>
        </p:txBody>
      </p:sp>
      <p:sp>
        <p:nvSpPr>
          <p:cNvPr id="3" name="Slide Number Placeholder 2">
            <a:extLst>
              <a:ext uri="{FF2B5EF4-FFF2-40B4-BE49-F238E27FC236}">
                <a16:creationId xmlns:a16="http://schemas.microsoft.com/office/drawing/2014/main" id="{47F20DA1-1D57-9D4B-84E7-AE5A12069A94}"/>
              </a:ext>
            </a:extLst>
          </p:cNvPr>
          <p:cNvSpPr>
            <a:spLocks noGrp="1"/>
          </p:cNvSpPr>
          <p:nvPr>
            <p:ph type="sldNum" sz="quarter" idx="11"/>
          </p:nvPr>
        </p:nvSpPr>
        <p:spPr/>
        <p:txBody>
          <a:bodyPr/>
          <a:lstStyle/>
          <a:p>
            <a:pPr>
              <a:defRPr/>
            </a:pPr>
            <a:fld id="{7139EE62-D25E-4D29-9274-D0BC29529B49}" type="slidenum">
              <a:rPr lang="en-US" smtClean="0"/>
              <a:pPr>
                <a:defRPr/>
              </a:pPr>
              <a:t>2</a:t>
            </a:fld>
            <a:endParaRPr lang="en-US" dirty="0"/>
          </a:p>
        </p:txBody>
      </p:sp>
      <p:grpSp>
        <p:nvGrpSpPr>
          <p:cNvPr id="15" name="Group 14">
            <a:extLst>
              <a:ext uri="{FF2B5EF4-FFF2-40B4-BE49-F238E27FC236}">
                <a16:creationId xmlns:a16="http://schemas.microsoft.com/office/drawing/2014/main" id="{84559E76-4296-E045-8D41-1CAAAD6D47AE}"/>
              </a:ext>
            </a:extLst>
          </p:cNvPr>
          <p:cNvGrpSpPr/>
          <p:nvPr/>
        </p:nvGrpSpPr>
        <p:grpSpPr>
          <a:xfrm>
            <a:off x="337125" y="1529784"/>
            <a:ext cx="2880190" cy="2415755"/>
            <a:chOff x="444635" y="364506"/>
            <a:chExt cx="3498427" cy="2824936"/>
          </a:xfrm>
        </p:grpSpPr>
        <p:sp>
          <p:nvSpPr>
            <p:cNvPr id="16" name="Freeform 15">
              <a:extLst>
                <a:ext uri="{FF2B5EF4-FFF2-40B4-BE49-F238E27FC236}">
                  <a16:creationId xmlns:a16="http://schemas.microsoft.com/office/drawing/2014/main" id="{A06F3B45-C55C-0A49-A9BE-ED8CB0377C31}"/>
                </a:ext>
              </a:extLst>
            </p:cNvPr>
            <p:cNvSpPr>
              <a:spLocks noChangeAspect="1"/>
            </p:cNvSpPr>
            <p:nvPr/>
          </p:nvSpPr>
          <p:spPr>
            <a:xfrm>
              <a:off x="1007886" y="545186"/>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no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0C7722C0-159D-B14C-BCE0-7144F2B78DFD}"/>
                </a:ext>
              </a:extLst>
            </p:cNvPr>
            <p:cNvSpPr>
              <a:spLocks noChangeAspect="1"/>
            </p:cNvSpPr>
            <p:nvPr/>
          </p:nvSpPr>
          <p:spPr>
            <a:xfrm rot="19294940">
              <a:off x="1344939" y="1204638"/>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C013A715-8C16-9E42-ADCB-AE67288ED82B}"/>
                </a:ext>
              </a:extLst>
            </p:cNvPr>
            <p:cNvSpPr>
              <a:spLocks noChangeAspect="1"/>
            </p:cNvSpPr>
            <p:nvPr/>
          </p:nvSpPr>
          <p:spPr>
            <a:xfrm rot="1840192">
              <a:off x="2585961" y="1082345"/>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7531814F-AB7F-4E43-82DB-4D603738A1B7}"/>
                </a:ext>
              </a:extLst>
            </p:cNvPr>
            <p:cNvSpPr>
              <a:spLocks noChangeAspect="1"/>
            </p:cNvSpPr>
            <p:nvPr/>
          </p:nvSpPr>
          <p:spPr>
            <a:xfrm rot="587790">
              <a:off x="2163090" y="2167007"/>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a:extLst>
                <a:ext uri="{FF2B5EF4-FFF2-40B4-BE49-F238E27FC236}">
                  <a16:creationId xmlns:a16="http://schemas.microsoft.com/office/drawing/2014/main" id="{99BD4859-4E54-8144-BB84-DDCDBD20242F}"/>
                </a:ext>
              </a:extLst>
            </p:cNvPr>
            <p:cNvSpPr txBox="1">
              <a:spLocks noChangeAspect="1"/>
            </p:cNvSpPr>
            <p:nvPr/>
          </p:nvSpPr>
          <p:spPr>
            <a:xfrm>
              <a:off x="1466655" y="1340180"/>
              <a:ext cx="754962" cy="272985"/>
            </a:xfrm>
            <a:prstGeom prst="rect">
              <a:avLst/>
            </a:prstGeom>
            <a:noFill/>
          </p:spPr>
          <p:txBody>
            <a:bodyPr wrap="square" rtlCol="0">
              <a:spAutoFit/>
            </a:bodyPr>
            <a:lstStyle/>
            <a:p>
              <a:r>
                <a:rPr lang="en-GB"/>
                <a:t>Q</a:t>
              </a:r>
              <a:r>
                <a:rPr lang="en-GB" baseline="30000"/>
                <a:t>ind</a:t>
              </a:r>
              <a:r>
                <a:rPr lang="en-GB" baseline="-25000"/>
                <a:t>1</a:t>
              </a:r>
              <a:endParaRPr lang="en-GB"/>
            </a:p>
          </p:txBody>
        </p:sp>
        <p:grpSp>
          <p:nvGrpSpPr>
            <p:cNvPr id="21" name="Group 20">
              <a:extLst>
                <a:ext uri="{FF2B5EF4-FFF2-40B4-BE49-F238E27FC236}">
                  <a16:creationId xmlns:a16="http://schemas.microsoft.com/office/drawing/2014/main" id="{87765FAE-C3FE-5249-8CD9-254A311EF683}"/>
                </a:ext>
              </a:extLst>
            </p:cNvPr>
            <p:cNvGrpSpPr>
              <a:grpSpLocks noChangeAspect="1"/>
            </p:cNvGrpSpPr>
            <p:nvPr/>
          </p:nvGrpSpPr>
          <p:grpSpPr>
            <a:xfrm rot="10800000">
              <a:off x="2118751" y="1018812"/>
              <a:ext cx="115950" cy="66575"/>
              <a:chOff x="755576" y="4365104"/>
              <a:chExt cx="288032" cy="144016"/>
            </a:xfrm>
          </p:grpSpPr>
          <p:cxnSp>
            <p:nvCxnSpPr>
              <p:cNvPr id="65" name="Straight Connector 64">
                <a:extLst>
                  <a:ext uri="{FF2B5EF4-FFF2-40B4-BE49-F238E27FC236}">
                    <a16:creationId xmlns:a16="http://schemas.microsoft.com/office/drawing/2014/main" id="{CFD8676C-8FC5-A644-B97C-320A89C71A9D}"/>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6" name="Straight Connector 65">
                <a:extLst>
                  <a:ext uri="{FF2B5EF4-FFF2-40B4-BE49-F238E27FC236}">
                    <a16:creationId xmlns:a16="http://schemas.microsoft.com/office/drawing/2014/main" id="{CC8CF4ED-66E7-5845-8486-61017112AE33}"/>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7" name="Straight Connector 66">
                <a:extLst>
                  <a:ext uri="{FF2B5EF4-FFF2-40B4-BE49-F238E27FC236}">
                    <a16:creationId xmlns:a16="http://schemas.microsoft.com/office/drawing/2014/main" id="{BF89B5A8-A5FC-8F46-8C49-8C5E79DB1982}"/>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22" name="Straight Connector 21">
              <a:extLst>
                <a:ext uri="{FF2B5EF4-FFF2-40B4-BE49-F238E27FC236}">
                  <a16:creationId xmlns:a16="http://schemas.microsoft.com/office/drawing/2014/main" id="{B228895E-19B0-604E-ABE0-3EFBBF73FDDC}"/>
                </a:ext>
              </a:extLst>
            </p:cNvPr>
            <p:cNvCxnSpPr>
              <a:cxnSpLocks noChangeAspect="1"/>
            </p:cNvCxnSpPr>
            <p:nvPr/>
          </p:nvCxnSpPr>
          <p:spPr>
            <a:xfrm>
              <a:off x="2154027" y="1071515"/>
              <a:ext cx="0" cy="33287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23" name="Group 22">
              <a:extLst>
                <a:ext uri="{FF2B5EF4-FFF2-40B4-BE49-F238E27FC236}">
                  <a16:creationId xmlns:a16="http://schemas.microsoft.com/office/drawing/2014/main" id="{9BC54C24-1FAA-C846-B359-E61D62135521}"/>
                </a:ext>
              </a:extLst>
            </p:cNvPr>
            <p:cNvGrpSpPr>
              <a:grpSpLocks noChangeAspect="1"/>
            </p:cNvGrpSpPr>
            <p:nvPr/>
          </p:nvGrpSpPr>
          <p:grpSpPr>
            <a:xfrm rot="10800000">
              <a:off x="2102255" y="2416770"/>
              <a:ext cx="115950" cy="399450"/>
              <a:chOff x="6668616" y="4725144"/>
              <a:chExt cx="288032" cy="864096"/>
            </a:xfrm>
          </p:grpSpPr>
          <p:grpSp>
            <p:nvGrpSpPr>
              <p:cNvPr id="60" name="Group 59">
                <a:extLst>
                  <a:ext uri="{FF2B5EF4-FFF2-40B4-BE49-F238E27FC236}">
                    <a16:creationId xmlns:a16="http://schemas.microsoft.com/office/drawing/2014/main" id="{89D4E975-EDC8-264F-8C95-EE11293A69D6}"/>
                  </a:ext>
                </a:extLst>
              </p:cNvPr>
              <p:cNvGrpSpPr/>
              <p:nvPr/>
            </p:nvGrpSpPr>
            <p:grpSpPr>
              <a:xfrm rot="10800000">
                <a:off x="6668616" y="4725144"/>
                <a:ext cx="288032" cy="144016"/>
                <a:chOff x="755576" y="4365104"/>
                <a:chExt cx="288032" cy="144016"/>
              </a:xfrm>
            </p:grpSpPr>
            <p:cxnSp>
              <p:nvCxnSpPr>
                <p:cNvPr id="62" name="Straight Connector 61">
                  <a:extLst>
                    <a:ext uri="{FF2B5EF4-FFF2-40B4-BE49-F238E27FC236}">
                      <a16:creationId xmlns:a16="http://schemas.microsoft.com/office/drawing/2014/main" id="{A0735BAE-572F-C142-8463-B0E29EC523CF}"/>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3" name="Straight Connector 62">
                  <a:extLst>
                    <a:ext uri="{FF2B5EF4-FFF2-40B4-BE49-F238E27FC236}">
                      <a16:creationId xmlns:a16="http://schemas.microsoft.com/office/drawing/2014/main" id="{D4567432-A8FC-9047-937A-97B65D79253C}"/>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64" name="Straight Connector 63">
                  <a:extLst>
                    <a:ext uri="{FF2B5EF4-FFF2-40B4-BE49-F238E27FC236}">
                      <a16:creationId xmlns:a16="http://schemas.microsoft.com/office/drawing/2014/main" id="{9EBFFA2B-C64F-A34B-AFF9-9F942DFF9C9E}"/>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61" name="Straight Connector 60">
                <a:extLst>
                  <a:ext uri="{FF2B5EF4-FFF2-40B4-BE49-F238E27FC236}">
                    <a16:creationId xmlns:a16="http://schemas.microsoft.com/office/drawing/2014/main" id="{CC96AF15-2FDA-994E-98FC-BA7E54AD4391}"/>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4" name="TextBox 23">
              <a:extLst>
                <a:ext uri="{FF2B5EF4-FFF2-40B4-BE49-F238E27FC236}">
                  <a16:creationId xmlns:a16="http://schemas.microsoft.com/office/drawing/2014/main" id="{951D4660-267A-A74F-8589-40E96A2FEC59}"/>
                </a:ext>
              </a:extLst>
            </p:cNvPr>
            <p:cNvSpPr txBox="1">
              <a:spLocks noChangeAspect="1"/>
            </p:cNvSpPr>
            <p:nvPr/>
          </p:nvSpPr>
          <p:spPr>
            <a:xfrm>
              <a:off x="2634009" y="1168142"/>
              <a:ext cx="754962" cy="272985"/>
            </a:xfrm>
            <a:prstGeom prst="rect">
              <a:avLst/>
            </a:prstGeom>
            <a:noFill/>
          </p:spPr>
          <p:txBody>
            <a:bodyPr wrap="square" rtlCol="0">
              <a:spAutoFit/>
            </a:bodyPr>
            <a:lstStyle/>
            <a:p>
              <a:r>
                <a:rPr lang="en-GB"/>
                <a:t>Q</a:t>
              </a:r>
              <a:r>
                <a:rPr lang="en-GB" baseline="30000"/>
                <a:t>ind</a:t>
              </a:r>
              <a:r>
                <a:rPr lang="en-GB" baseline="-25000"/>
                <a:t>2</a:t>
              </a:r>
              <a:endParaRPr lang="en-GB"/>
            </a:p>
          </p:txBody>
        </p:sp>
        <p:sp>
          <p:nvSpPr>
            <p:cNvPr id="25" name="TextBox 24">
              <a:extLst>
                <a:ext uri="{FF2B5EF4-FFF2-40B4-BE49-F238E27FC236}">
                  <a16:creationId xmlns:a16="http://schemas.microsoft.com/office/drawing/2014/main" id="{8E251C56-EC6E-8D4E-811A-F22C0080D24F}"/>
                </a:ext>
              </a:extLst>
            </p:cNvPr>
            <p:cNvSpPr txBox="1">
              <a:spLocks noChangeAspect="1"/>
            </p:cNvSpPr>
            <p:nvPr/>
          </p:nvSpPr>
          <p:spPr>
            <a:xfrm>
              <a:off x="2232583" y="2292287"/>
              <a:ext cx="765806" cy="272985"/>
            </a:xfrm>
            <a:prstGeom prst="rect">
              <a:avLst/>
            </a:prstGeom>
            <a:noFill/>
          </p:spPr>
          <p:txBody>
            <a:bodyPr wrap="square" rtlCol="0">
              <a:spAutoFit/>
            </a:bodyPr>
            <a:lstStyle/>
            <a:p>
              <a:r>
                <a:rPr lang="en-GB"/>
                <a:t>Q</a:t>
              </a:r>
              <a:r>
                <a:rPr lang="en-GB" baseline="30000"/>
                <a:t>ind</a:t>
              </a:r>
              <a:r>
                <a:rPr lang="en-GB" baseline="-25000"/>
                <a:t>3</a:t>
              </a:r>
              <a:endParaRPr lang="en-GB"/>
            </a:p>
          </p:txBody>
        </p:sp>
        <p:grpSp>
          <p:nvGrpSpPr>
            <p:cNvPr id="26" name="Group 25">
              <a:extLst>
                <a:ext uri="{FF2B5EF4-FFF2-40B4-BE49-F238E27FC236}">
                  <a16:creationId xmlns:a16="http://schemas.microsoft.com/office/drawing/2014/main" id="{C2D75326-1394-1D4D-A3DC-13E7E86F140D}"/>
                </a:ext>
              </a:extLst>
            </p:cNvPr>
            <p:cNvGrpSpPr>
              <a:grpSpLocks noChangeAspect="1"/>
            </p:cNvGrpSpPr>
            <p:nvPr/>
          </p:nvGrpSpPr>
          <p:grpSpPr>
            <a:xfrm rot="10800000">
              <a:off x="3295529" y="1473305"/>
              <a:ext cx="115950" cy="399450"/>
              <a:chOff x="6668616" y="4725144"/>
              <a:chExt cx="288032" cy="864096"/>
            </a:xfrm>
          </p:grpSpPr>
          <p:grpSp>
            <p:nvGrpSpPr>
              <p:cNvPr id="55" name="Group 54">
                <a:extLst>
                  <a:ext uri="{FF2B5EF4-FFF2-40B4-BE49-F238E27FC236}">
                    <a16:creationId xmlns:a16="http://schemas.microsoft.com/office/drawing/2014/main" id="{9D192E04-3F96-BE40-B7D1-F2013B01FA5B}"/>
                  </a:ext>
                </a:extLst>
              </p:cNvPr>
              <p:cNvGrpSpPr/>
              <p:nvPr/>
            </p:nvGrpSpPr>
            <p:grpSpPr>
              <a:xfrm rot="10800000">
                <a:off x="6668616" y="4725144"/>
                <a:ext cx="288032" cy="144016"/>
                <a:chOff x="755576" y="4365104"/>
                <a:chExt cx="288032" cy="144016"/>
              </a:xfrm>
            </p:grpSpPr>
            <p:cxnSp>
              <p:nvCxnSpPr>
                <p:cNvPr id="57" name="Straight Connector 56">
                  <a:extLst>
                    <a:ext uri="{FF2B5EF4-FFF2-40B4-BE49-F238E27FC236}">
                      <a16:creationId xmlns:a16="http://schemas.microsoft.com/office/drawing/2014/main" id="{68F68406-3B2E-7B42-955C-C83EC4AAA6AD}"/>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8" name="Straight Connector 57">
                  <a:extLst>
                    <a:ext uri="{FF2B5EF4-FFF2-40B4-BE49-F238E27FC236}">
                      <a16:creationId xmlns:a16="http://schemas.microsoft.com/office/drawing/2014/main" id="{954419F2-1854-EC4C-AD2B-5ACA06E7DD6A}"/>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a:extLst>
                    <a:ext uri="{FF2B5EF4-FFF2-40B4-BE49-F238E27FC236}">
                      <a16:creationId xmlns:a16="http://schemas.microsoft.com/office/drawing/2014/main" id="{E5A86E1D-7142-A540-AADA-A6AE1967B507}"/>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56" name="Straight Connector 55">
                <a:extLst>
                  <a:ext uri="{FF2B5EF4-FFF2-40B4-BE49-F238E27FC236}">
                    <a16:creationId xmlns:a16="http://schemas.microsoft.com/office/drawing/2014/main" id="{7F304325-5AA3-0B4A-B0FE-758AEDE480BB}"/>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27" name="Straight Connector 26">
              <a:extLst>
                <a:ext uri="{FF2B5EF4-FFF2-40B4-BE49-F238E27FC236}">
                  <a16:creationId xmlns:a16="http://schemas.microsoft.com/office/drawing/2014/main" id="{B8DAA794-451E-894F-894A-F3A417372E53}"/>
                </a:ext>
              </a:extLst>
            </p:cNvPr>
            <p:cNvCxnSpPr>
              <a:cxnSpLocks noChangeAspect="1"/>
            </p:cNvCxnSpPr>
            <p:nvPr/>
          </p:nvCxnSpPr>
          <p:spPr>
            <a:xfrm>
              <a:off x="457171" y="3189442"/>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338E42AE-C2BE-1446-9AB7-FA5528317906}"/>
                </a:ext>
              </a:extLst>
            </p:cNvPr>
            <p:cNvSpPr txBox="1">
              <a:spLocks noChangeAspect="1"/>
            </p:cNvSpPr>
            <p:nvPr/>
          </p:nvSpPr>
          <p:spPr>
            <a:xfrm>
              <a:off x="444635" y="1497291"/>
              <a:ext cx="243524" cy="369332"/>
            </a:xfrm>
            <a:prstGeom prst="rect">
              <a:avLst/>
            </a:prstGeom>
            <a:noFill/>
          </p:spPr>
          <p:txBody>
            <a:bodyPr wrap="square" rtlCol="0">
              <a:spAutoFit/>
            </a:bodyPr>
            <a:lstStyle/>
            <a:p>
              <a:r>
                <a:rPr lang="de-DE" err="1"/>
                <a:t>y</a:t>
              </a:r>
              <a:endParaRPr lang="de-DE"/>
            </a:p>
          </p:txBody>
        </p:sp>
        <p:sp>
          <p:nvSpPr>
            <p:cNvPr id="29" name="TextBox 28">
              <a:extLst>
                <a:ext uri="{FF2B5EF4-FFF2-40B4-BE49-F238E27FC236}">
                  <a16:creationId xmlns:a16="http://schemas.microsoft.com/office/drawing/2014/main" id="{FC610986-1171-654B-A7C6-68BF1E2135A0}"/>
                </a:ext>
              </a:extLst>
            </p:cNvPr>
            <p:cNvSpPr txBox="1">
              <a:spLocks noChangeAspect="1"/>
            </p:cNvSpPr>
            <p:nvPr/>
          </p:nvSpPr>
          <p:spPr>
            <a:xfrm>
              <a:off x="2777766" y="364506"/>
              <a:ext cx="832701" cy="369332"/>
            </a:xfrm>
            <a:prstGeom prst="rect">
              <a:avLst/>
            </a:prstGeom>
            <a:noFill/>
          </p:spPr>
          <p:txBody>
            <a:bodyPr wrap="square" rtlCol="0">
              <a:spAutoFit/>
            </a:bodyPr>
            <a:lstStyle/>
            <a:p>
              <a:r>
                <a:rPr lang="en-GB"/>
                <a:t>Q</a:t>
              </a:r>
              <a:r>
                <a:rPr lang="en-GB" baseline="30000"/>
                <a:t>ind</a:t>
              </a:r>
              <a:r>
                <a:rPr lang="en-GB" baseline="-25000"/>
                <a:t>0</a:t>
              </a:r>
              <a:endParaRPr lang="en-GB"/>
            </a:p>
          </p:txBody>
        </p:sp>
        <p:sp>
          <p:nvSpPr>
            <p:cNvPr id="30" name="Oval 8">
              <a:extLst>
                <a:ext uri="{FF2B5EF4-FFF2-40B4-BE49-F238E27FC236}">
                  <a16:creationId xmlns:a16="http://schemas.microsoft.com/office/drawing/2014/main" id="{687F7D78-9389-C14B-96D7-24C00262E262}"/>
                </a:ext>
              </a:extLst>
            </p:cNvPr>
            <p:cNvSpPr>
              <a:spLocks noChangeAspect="1" noChangeArrowheads="1"/>
            </p:cNvSpPr>
            <p:nvPr/>
          </p:nvSpPr>
          <p:spPr bwMode="auto">
            <a:xfrm>
              <a:off x="2172092" y="1808378"/>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31" name="TextBox 30">
              <a:extLst>
                <a:ext uri="{FF2B5EF4-FFF2-40B4-BE49-F238E27FC236}">
                  <a16:creationId xmlns:a16="http://schemas.microsoft.com/office/drawing/2014/main" id="{DB7F01C4-DDB2-4041-9904-7AE73C599740}"/>
                </a:ext>
              </a:extLst>
            </p:cNvPr>
            <p:cNvSpPr txBox="1">
              <a:spLocks noChangeAspect="1" noChangeArrowheads="1"/>
            </p:cNvSpPr>
            <p:nvPr/>
          </p:nvSpPr>
          <p:spPr bwMode="auto">
            <a:xfrm>
              <a:off x="2122129" y="1511634"/>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grpSp>
          <p:nvGrpSpPr>
            <p:cNvPr id="32" name="Group 31">
              <a:extLst>
                <a:ext uri="{FF2B5EF4-FFF2-40B4-BE49-F238E27FC236}">
                  <a16:creationId xmlns:a16="http://schemas.microsoft.com/office/drawing/2014/main" id="{7BCCD277-47E0-B342-BCEC-C6549F4836A0}"/>
                </a:ext>
              </a:extLst>
            </p:cNvPr>
            <p:cNvGrpSpPr>
              <a:grpSpLocks noChangeAspect="1"/>
            </p:cNvGrpSpPr>
            <p:nvPr/>
          </p:nvGrpSpPr>
          <p:grpSpPr>
            <a:xfrm rot="10800000">
              <a:off x="3194286" y="2273619"/>
              <a:ext cx="115950" cy="399450"/>
              <a:chOff x="6668616" y="4725144"/>
              <a:chExt cx="288032" cy="864096"/>
            </a:xfrm>
          </p:grpSpPr>
          <p:grpSp>
            <p:nvGrpSpPr>
              <p:cNvPr id="50" name="Group 49">
                <a:extLst>
                  <a:ext uri="{FF2B5EF4-FFF2-40B4-BE49-F238E27FC236}">
                    <a16:creationId xmlns:a16="http://schemas.microsoft.com/office/drawing/2014/main" id="{17005C3C-7FE0-DC49-9E84-4CD476251394}"/>
                  </a:ext>
                </a:extLst>
              </p:cNvPr>
              <p:cNvGrpSpPr/>
              <p:nvPr/>
            </p:nvGrpSpPr>
            <p:grpSpPr>
              <a:xfrm rot="10800000">
                <a:off x="6668616" y="4725144"/>
                <a:ext cx="288032" cy="144016"/>
                <a:chOff x="755576" y="4365104"/>
                <a:chExt cx="288032" cy="144016"/>
              </a:xfrm>
            </p:grpSpPr>
            <p:cxnSp>
              <p:nvCxnSpPr>
                <p:cNvPr id="52" name="Straight Connector 51">
                  <a:extLst>
                    <a:ext uri="{FF2B5EF4-FFF2-40B4-BE49-F238E27FC236}">
                      <a16:creationId xmlns:a16="http://schemas.microsoft.com/office/drawing/2014/main" id="{64BEB170-C30F-8C4A-85A7-6234A58102DD}"/>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3" name="Straight Connector 52">
                  <a:extLst>
                    <a:ext uri="{FF2B5EF4-FFF2-40B4-BE49-F238E27FC236}">
                      <a16:creationId xmlns:a16="http://schemas.microsoft.com/office/drawing/2014/main" id="{0C0EE0F2-1C04-AB40-8C4A-8B23790EDAD8}"/>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4" name="Straight Connector 53">
                  <a:extLst>
                    <a:ext uri="{FF2B5EF4-FFF2-40B4-BE49-F238E27FC236}">
                      <a16:creationId xmlns:a16="http://schemas.microsoft.com/office/drawing/2014/main" id="{E25F3A17-CBD1-1548-9FDD-FB434976A84C}"/>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51" name="Straight Connector 50">
                <a:extLst>
                  <a:ext uri="{FF2B5EF4-FFF2-40B4-BE49-F238E27FC236}">
                    <a16:creationId xmlns:a16="http://schemas.microsoft.com/office/drawing/2014/main" id="{EA8D3DAD-D2C0-FB40-AB79-230E956A536A}"/>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33" name="TextBox 32">
              <a:extLst>
                <a:ext uri="{FF2B5EF4-FFF2-40B4-BE49-F238E27FC236}">
                  <a16:creationId xmlns:a16="http://schemas.microsoft.com/office/drawing/2014/main" id="{3C97485D-5AF5-FE4A-838F-B727BFED4C83}"/>
                </a:ext>
              </a:extLst>
            </p:cNvPr>
            <p:cNvSpPr txBox="1">
              <a:spLocks noChangeAspect="1"/>
            </p:cNvSpPr>
            <p:nvPr/>
          </p:nvSpPr>
          <p:spPr>
            <a:xfrm>
              <a:off x="1199562" y="1903432"/>
              <a:ext cx="930897" cy="369332"/>
            </a:xfrm>
            <a:prstGeom prst="rect">
              <a:avLst/>
            </a:prstGeom>
            <a:noFill/>
          </p:spPr>
          <p:txBody>
            <a:bodyPr wrap="square" rtlCol="0">
              <a:spAutoFit/>
            </a:bodyPr>
            <a:lstStyle/>
            <a:p>
              <a:r>
                <a:rPr lang="en-GB"/>
                <a:t>V</a:t>
              </a:r>
              <a:r>
                <a:rPr lang="en-GB" baseline="-25000"/>
                <a:t>1</a:t>
              </a:r>
              <a:r>
                <a:rPr lang="en-GB"/>
                <a:t>=0</a:t>
              </a:r>
            </a:p>
          </p:txBody>
        </p:sp>
        <p:sp>
          <p:nvSpPr>
            <p:cNvPr id="34" name="TextBox 33">
              <a:extLst>
                <a:ext uri="{FF2B5EF4-FFF2-40B4-BE49-F238E27FC236}">
                  <a16:creationId xmlns:a16="http://schemas.microsoft.com/office/drawing/2014/main" id="{31E48DFA-21BA-D54A-86C9-66CEBCB3EE7D}"/>
                </a:ext>
              </a:extLst>
            </p:cNvPr>
            <p:cNvSpPr txBox="1">
              <a:spLocks noChangeAspect="1"/>
            </p:cNvSpPr>
            <p:nvPr/>
          </p:nvSpPr>
          <p:spPr>
            <a:xfrm>
              <a:off x="2923880" y="798924"/>
              <a:ext cx="818560" cy="369332"/>
            </a:xfrm>
            <a:prstGeom prst="rect">
              <a:avLst/>
            </a:prstGeom>
            <a:noFill/>
          </p:spPr>
          <p:txBody>
            <a:bodyPr wrap="square" rtlCol="0">
              <a:spAutoFit/>
            </a:bodyPr>
            <a:lstStyle/>
            <a:p>
              <a:r>
                <a:rPr lang="en-GB"/>
                <a:t>V</a:t>
              </a:r>
              <a:r>
                <a:rPr lang="en-GB" baseline="-25000"/>
                <a:t>2</a:t>
              </a:r>
              <a:r>
                <a:rPr lang="en-GB"/>
                <a:t>=0</a:t>
              </a:r>
            </a:p>
          </p:txBody>
        </p:sp>
        <p:sp>
          <p:nvSpPr>
            <p:cNvPr id="35" name="TextBox 34">
              <a:extLst>
                <a:ext uri="{FF2B5EF4-FFF2-40B4-BE49-F238E27FC236}">
                  <a16:creationId xmlns:a16="http://schemas.microsoft.com/office/drawing/2014/main" id="{C8ADE8AE-0F32-A844-9E62-5065D919D833}"/>
                </a:ext>
              </a:extLst>
            </p:cNvPr>
            <p:cNvSpPr txBox="1">
              <a:spLocks noChangeAspect="1"/>
            </p:cNvSpPr>
            <p:nvPr/>
          </p:nvSpPr>
          <p:spPr>
            <a:xfrm>
              <a:off x="2317424" y="2694498"/>
              <a:ext cx="689728" cy="369332"/>
            </a:xfrm>
            <a:prstGeom prst="rect">
              <a:avLst/>
            </a:prstGeom>
            <a:noFill/>
          </p:spPr>
          <p:txBody>
            <a:bodyPr wrap="square" rtlCol="0">
              <a:spAutoFit/>
            </a:bodyPr>
            <a:lstStyle/>
            <a:p>
              <a:r>
                <a:rPr lang="en-GB"/>
                <a:t>V</a:t>
              </a:r>
              <a:r>
                <a:rPr lang="en-GB" baseline="-25000"/>
                <a:t>3</a:t>
              </a:r>
              <a:r>
                <a:rPr lang="en-GB"/>
                <a:t>=0</a:t>
              </a:r>
            </a:p>
          </p:txBody>
        </p:sp>
        <p:sp>
          <p:nvSpPr>
            <p:cNvPr id="36" name="TextBox 35">
              <a:extLst>
                <a:ext uri="{FF2B5EF4-FFF2-40B4-BE49-F238E27FC236}">
                  <a16:creationId xmlns:a16="http://schemas.microsoft.com/office/drawing/2014/main" id="{C3C7B4DD-A84B-AC42-8149-A7C2BC563117}"/>
                </a:ext>
              </a:extLst>
            </p:cNvPr>
            <p:cNvSpPr txBox="1">
              <a:spLocks noChangeAspect="1"/>
            </p:cNvSpPr>
            <p:nvPr/>
          </p:nvSpPr>
          <p:spPr>
            <a:xfrm>
              <a:off x="3102990" y="2776981"/>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37" name="Straight Connector 36">
              <a:extLst>
                <a:ext uri="{FF2B5EF4-FFF2-40B4-BE49-F238E27FC236}">
                  <a16:creationId xmlns:a16="http://schemas.microsoft.com/office/drawing/2014/main" id="{A1AADBC9-0A7E-4745-A141-977E917CCE2F}"/>
                </a:ext>
              </a:extLst>
            </p:cNvPr>
            <p:cNvCxnSpPr>
              <a:cxnSpLocks noChangeAspect="1"/>
            </p:cNvCxnSpPr>
            <p:nvPr/>
          </p:nvCxnSpPr>
          <p:spPr>
            <a:xfrm rot="16200000">
              <a:off x="-220651" y="2500582"/>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B35C9AC5-E610-5446-936E-35C9CDB2DAD1}"/>
                </a:ext>
              </a:extLst>
            </p:cNvPr>
            <p:cNvSpPr txBox="1"/>
            <p:nvPr/>
          </p:nvSpPr>
          <p:spPr>
            <a:xfrm>
              <a:off x="2404554" y="1844960"/>
              <a:ext cx="473206" cy="323165"/>
            </a:xfrm>
            <a:prstGeom prst="rect">
              <a:avLst/>
            </a:prstGeom>
            <a:noFill/>
          </p:spPr>
          <p:txBody>
            <a:bodyPr wrap="none" rtlCol="0">
              <a:spAutoFit/>
            </a:bodyPr>
            <a:lstStyle/>
            <a:p>
              <a:r>
                <a:rPr lang="en-GB" sz="1500" b="1" dirty="0"/>
                <a:t>x</a:t>
              </a:r>
              <a:r>
                <a:rPr lang="en-GB" sz="1500" dirty="0"/>
                <a:t>(t)</a:t>
              </a:r>
            </a:p>
          </p:txBody>
        </p:sp>
        <p:cxnSp>
          <p:nvCxnSpPr>
            <p:cNvPr id="39" name="Straight Arrow Connector 38">
              <a:extLst>
                <a:ext uri="{FF2B5EF4-FFF2-40B4-BE49-F238E27FC236}">
                  <a16:creationId xmlns:a16="http://schemas.microsoft.com/office/drawing/2014/main" id="{697A6A99-438F-DF4F-A2A4-FD72B1BF1CB5}"/>
                </a:ext>
              </a:extLst>
            </p:cNvPr>
            <p:cNvCxnSpPr>
              <a:cxnSpLocks noChangeShapeType="1"/>
            </p:cNvCxnSpPr>
            <p:nvPr/>
          </p:nvCxnSpPr>
          <p:spPr bwMode="auto">
            <a:xfrm rot="5400000">
              <a:off x="3318890" y="1600545"/>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40" name="TextBox 59">
              <a:extLst>
                <a:ext uri="{FF2B5EF4-FFF2-40B4-BE49-F238E27FC236}">
                  <a16:creationId xmlns:a16="http://schemas.microsoft.com/office/drawing/2014/main" id="{EB1AA364-4FC2-9842-84FB-6AD1C177BA41}"/>
                </a:ext>
              </a:extLst>
            </p:cNvPr>
            <p:cNvSpPr txBox="1">
              <a:spLocks noChangeArrowheads="1"/>
            </p:cNvSpPr>
            <p:nvPr/>
          </p:nvSpPr>
          <p:spPr bwMode="auto">
            <a:xfrm>
              <a:off x="3351001" y="1100350"/>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2</a:t>
              </a:r>
              <a:r>
                <a:rPr lang="en-US" altLang="en-US" sz="1600" b="1">
                  <a:solidFill>
                    <a:srgbClr val="006600"/>
                  </a:solidFill>
                </a:rPr>
                <a:t>(t)</a:t>
              </a:r>
            </a:p>
          </p:txBody>
        </p:sp>
        <p:cxnSp>
          <p:nvCxnSpPr>
            <p:cNvPr id="41" name="Straight Arrow Connector 40">
              <a:extLst>
                <a:ext uri="{FF2B5EF4-FFF2-40B4-BE49-F238E27FC236}">
                  <a16:creationId xmlns:a16="http://schemas.microsoft.com/office/drawing/2014/main" id="{0693E503-06C7-3340-9284-A4B0DCBED708}"/>
                </a:ext>
              </a:extLst>
            </p:cNvPr>
            <p:cNvCxnSpPr>
              <a:cxnSpLocks noChangeShapeType="1"/>
            </p:cNvCxnSpPr>
            <p:nvPr/>
          </p:nvCxnSpPr>
          <p:spPr bwMode="auto">
            <a:xfrm flipV="1">
              <a:off x="2271859" y="1161021"/>
              <a:ext cx="2604" cy="337841"/>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42" name="Straight Arrow Connector 41">
              <a:extLst>
                <a:ext uri="{FF2B5EF4-FFF2-40B4-BE49-F238E27FC236}">
                  <a16:creationId xmlns:a16="http://schemas.microsoft.com/office/drawing/2014/main" id="{BA5A21BD-8AC0-E34C-B043-649552A7A559}"/>
                </a:ext>
              </a:extLst>
            </p:cNvPr>
            <p:cNvCxnSpPr>
              <a:cxnSpLocks noChangeShapeType="1"/>
            </p:cNvCxnSpPr>
            <p:nvPr/>
          </p:nvCxnSpPr>
          <p:spPr bwMode="auto">
            <a:xfrm rot="5400000">
              <a:off x="1783894" y="2582505"/>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43" name="TextBox 59">
              <a:extLst>
                <a:ext uri="{FF2B5EF4-FFF2-40B4-BE49-F238E27FC236}">
                  <a16:creationId xmlns:a16="http://schemas.microsoft.com/office/drawing/2014/main" id="{EE016EE2-9085-5E4D-AF6E-FF88F53F1F4A}"/>
                </a:ext>
              </a:extLst>
            </p:cNvPr>
            <p:cNvSpPr txBox="1">
              <a:spLocks noChangeArrowheads="1"/>
            </p:cNvSpPr>
            <p:nvPr/>
          </p:nvSpPr>
          <p:spPr bwMode="auto">
            <a:xfrm>
              <a:off x="1448360" y="2327407"/>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solidFill>
                    <a:srgbClr val="006600"/>
                  </a:solidFill>
                </a:rPr>
                <a:t>I</a:t>
              </a:r>
              <a:r>
                <a:rPr lang="en-US" altLang="en-US" sz="1600" b="1" baseline="-25000" dirty="0">
                  <a:solidFill>
                    <a:srgbClr val="006600"/>
                  </a:solidFill>
                </a:rPr>
                <a:t>3</a:t>
              </a:r>
              <a:r>
                <a:rPr lang="en-US" altLang="en-US" sz="1600" b="1" dirty="0">
                  <a:solidFill>
                    <a:srgbClr val="006600"/>
                  </a:solidFill>
                </a:rPr>
                <a:t>(t)</a:t>
              </a:r>
            </a:p>
          </p:txBody>
        </p:sp>
        <p:sp>
          <p:nvSpPr>
            <p:cNvPr id="44" name="TextBox 59">
              <a:extLst>
                <a:ext uri="{FF2B5EF4-FFF2-40B4-BE49-F238E27FC236}">
                  <a16:creationId xmlns:a16="http://schemas.microsoft.com/office/drawing/2014/main" id="{C21CB1A2-1989-C547-B029-7C5A6C784632}"/>
                </a:ext>
              </a:extLst>
            </p:cNvPr>
            <p:cNvSpPr txBox="1">
              <a:spLocks noChangeArrowheads="1"/>
            </p:cNvSpPr>
            <p:nvPr/>
          </p:nvSpPr>
          <p:spPr bwMode="auto">
            <a:xfrm>
              <a:off x="2232356" y="1301457"/>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1</a:t>
              </a:r>
              <a:r>
                <a:rPr lang="en-US" altLang="en-US" sz="1600" b="1">
                  <a:solidFill>
                    <a:srgbClr val="006600"/>
                  </a:solidFill>
                </a:rPr>
                <a:t>(t)</a:t>
              </a:r>
            </a:p>
          </p:txBody>
        </p:sp>
        <p:sp>
          <p:nvSpPr>
            <p:cNvPr id="45" name="TextBox 59">
              <a:extLst>
                <a:ext uri="{FF2B5EF4-FFF2-40B4-BE49-F238E27FC236}">
                  <a16:creationId xmlns:a16="http://schemas.microsoft.com/office/drawing/2014/main" id="{6E0081E2-42F3-2846-8DA1-AA0D9AFF0445}"/>
                </a:ext>
              </a:extLst>
            </p:cNvPr>
            <p:cNvSpPr txBox="1">
              <a:spLocks noChangeArrowheads="1"/>
            </p:cNvSpPr>
            <p:nvPr/>
          </p:nvSpPr>
          <p:spPr bwMode="auto">
            <a:xfrm>
              <a:off x="3418559" y="2280271"/>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0</a:t>
              </a:r>
              <a:r>
                <a:rPr lang="en-US" altLang="en-US" sz="1600" b="1">
                  <a:solidFill>
                    <a:srgbClr val="006600"/>
                  </a:solidFill>
                </a:rPr>
                <a:t>(t)</a:t>
              </a:r>
            </a:p>
          </p:txBody>
        </p:sp>
        <p:cxnSp>
          <p:nvCxnSpPr>
            <p:cNvPr id="46" name="Straight Arrow Connector 45">
              <a:extLst>
                <a:ext uri="{FF2B5EF4-FFF2-40B4-BE49-F238E27FC236}">
                  <a16:creationId xmlns:a16="http://schemas.microsoft.com/office/drawing/2014/main" id="{0B63D9E0-F654-4441-8A1F-EA861641B160}"/>
                </a:ext>
              </a:extLst>
            </p:cNvPr>
            <p:cNvCxnSpPr>
              <a:cxnSpLocks noChangeShapeType="1"/>
            </p:cNvCxnSpPr>
            <p:nvPr/>
          </p:nvCxnSpPr>
          <p:spPr bwMode="auto">
            <a:xfrm rot="5400000">
              <a:off x="3197912" y="2469383"/>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47" name="Freeform 46">
              <a:extLst>
                <a:ext uri="{FF2B5EF4-FFF2-40B4-BE49-F238E27FC236}">
                  <a16:creationId xmlns:a16="http://schemas.microsoft.com/office/drawing/2014/main" id="{451EE617-EFC0-5547-828C-E79F7E900AD4}"/>
                </a:ext>
              </a:extLst>
            </p:cNvPr>
            <p:cNvSpPr/>
            <p:nvPr/>
          </p:nvSpPr>
          <p:spPr>
            <a:xfrm>
              <a:off x="2215300" y="1847654"/>
              <a:ext cx="733384" cy="186629"/>
            </a:xfrm>
            <a:custGeom>
              <a:avLst/>
              <a:gdLst>
                <a:gd name="connsiteX0" fmla="*/ 0 w 876921"/>
                <a:gd name="connsiteY0" fmla="*/ 0 h 190515"/>
                <a:gd name="connsiteX1" fmla="*/ 254524 w 876921"/>
                <a:gd name="connsiteY1" fmla="*/ 94268 h 190515"/>
                <a:gd name="connsiteX2" fmla="*/ 367645 w 876921"/>
                <a:gd name="connsiteY2" fmla="*/ 56560 h 190515"/>
                <a:gd name="connsiteX3" fmla="*/ 556181 w 876921"/>
                <a:gd name="connsiteY3" fmla="*/ 9426 h 190515"/>
                <a:gd name="connsiteX4" fmla="*/ 829559 w 876921"/>
                <a:gd name="connsiteY4" fmla="*/ 169682 h 190515"/>
                <a:gd name="connsiteX5" fmla="*/ 876693 w 876921"/>
                <a:gd name="connsiteY5" fmla="*/ 188536 h 19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6921" h="190515">
                  <a:moveTo>
                    <a:pt x="0" y="0"/>
                  </a:moveTo>
                  <a:cubicBezTo>
                    <a:pt x="96625" y="42420"/>
                    <a:pt x="193250" y="84841"/>
                    <a:pt x="254524" y="94268"/>
                  </a:cubicBezTo>
                  <a:cubicBezTo>
                    <a:pt x="315798" y="103695"/>
                    <a:pt x="317369" y="70700"/>
                    <a:pt x="367645" y="56560"/>
                  </a:cubicBezTo>
                  <a:cubicBezTo>
                    <a:pt x="417921" y="42420"/>
                    <a:pt x="479195" y="-9428"/>
                    <a:pt x="556181" y="9426"/>
                  </a:cubicBezTo>
                  <a:cubicBezTo>
                    <a:pt x="633167" y="28280"/>
                    <a:pt x="776140" y="139830"/>
                    <a:pt x="829559" y="169682"/>
                  </a:cubicBezTo>
                  <a:cubicBezTo>
                    <a:pt x="882978" y="199534"/>
                    <a:pt x="876693" y="188536"/>
                    <a:pt x="876693" y="1885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8">
              <a:extLst>
                <a:ext uri="{FF2B5EF4-FFF2-40B4-BE49-F238E27FC236}">
                  <a16:creationId xmlns:a16="http://schemas.microsoft.com/office/drawing/2014/main" id="{FF02C372-476D-1F41-B6CB-E6F1C192DDC1}"/>
                </a:ext>
              </a:extLst>
            </p:cNvPr>
            <p:cNvSpPr>
              <a:spLocks noChangeAspect="1" noChangeArrowheads="1"/>
            </p:cNvSpPr>
            <p:nvPr/>
          </p:nvSpPr>
          <p:spPr bwMode="auto">
            <a:xfrm>
              <a:off x="2896697" y="1983218"/>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49" name="TextBox 48">
              <a:extLst>
                <a:ext uri="{FF2B5EF4-FFF2-40B4-BE49-F238E27FC236}">
                  <a16:creationId xmlns:a16="http://schemas.microsoft.com/office/drawing/2014/main" id="{78A63B27-05D5-9649-9891-05805624B6F7}"/>
                </a:ext>
              </a:extLst>
            </p:cNvPr>
            <p:cNvSpPr txBox="1">
              <a:spLocks noChangeAspect="1" noChangeArrowheads="1"/>
            </p:cNvSpPr>
            <p:nvPr/>
          </p:nvSpPr>
          <p:spPr bwMode="auto">
            <a:xfrm>
              <a:off x="2864735" y="1739472"/>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grpSp>
      <p:grpSp>
        <p:nvGrpSpPr>
          <p:cNvPr id="84" name="Group 83">
            <a:extLst>
              <a:ext uri="{FF2B5EF4-FFF2-40B4-BE49-F238E27FC236}">
                <a16:creationId xmlns:a16="http://schemas.microsoft.com/office/drawing/2014/main" id="{78D7953F-AD81-5E40-889F-BEACC459109C}"/>
              </a:ext>
            </a:extLst>
          </p:cNvPr>
          <p:cNvGrpSpPr>
            <a:grpSpLocks noChangeAspect="1"/>
          </p:cNvGrpSpPr>
          <p:nvPr/>
        </p:nvGrpSpPr>
        <p:grpSpPr>
          <a:xfrm>
            <a:off x="3647464" y="1615020"/>
            <a:ext cx="2193580" cy="2341122"/>
            <a:chOff x="4500281" y="3225975"/>
            <a:chExt cx="2784512" cy="2971800"/>
          </a:xfrm>
        </p:grpSpPr>
        <p:sp>
          <p:nvSpPr>
            <p:cNvPr id="68" name="Rectangle 5">
              <a:extLst>
                <a:ext uri="{FF2B5EF4-FFF2-40B4-BE49-F238E27FC236}">
                  <a16:creationId xmlns:a16="http://schemas.microsoft.com/office/drawing/2014/main" id="{6D2FC5BB-7704-7646-B49B-616BE2B4E552}"/>
                </a:ext>
              </a:extLst>
            </p:cNvPr>
            <p:cNvSpPr>
              <a:spLocks noChangeArrowheads="1"/>
            </p:cNvSpPr>
            <p:nvPr/>
          </p:nvSpPr>
          <p:spPr bwMode="auto">
            <a:xfrm>
              <a:off x="5113337" y="3606975"/>
              <a:ext cx="1371600" cy="2590800"/>
            </a:xfrm>
            <a:prstGeom prst="rect">
              <a:avLst/>
            </a:prstGeom>
            <a:solidFill>
              <a:schemeClr val="bg2">
                <a:lumMod val="60000"/>
                <a:lumOff val="40000"/>
              </a:schemeClr>
            </a:solidFill>
            <a:ln w="9525">
              <a:solidFill>
                <a:schemeClr val="tx1"/>
              </a:solidFill>
              <a:miter lim="800000"/>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US" altLang="en-US" sz="1800">
                <a:latin typeface="Calibri" panose="020F0502020204030204" pitchFamily="34" charset="0"/>
              </a:endParaRPr>
            </a:p>
          </p:txBody>
        </p:sp>
        <p:sp>
          <p:nvSpPr>
            <p:cNvPr id="69" name="Text Box 13">
              <a:extLst>
                <a:ext uri="{FF2B5EF4-FFF2-40B4-BE49-F238E27FC236}">
                  <a16:creationId xmlns:a16="http://schemas.microsoft.com/office/drawing/2014/main" id="{77232DA9-EDE7-754F-B8A5-716F9ED37972}"/>
                </a:ext>
              </a:extLst>
            </p:cNvPr>
            <p:cNvSpPr txBox="1">
              <a:spLocks noChangeArrowheads="1"/>
            </p:cNvSpPr>
            <p:nvPr/>
          </p:nvSpPr>
          <p:spPr bwMode="auto">
            <a:xfrm>
              <a:off x="5113337" y="3911775"/>
              <a:ext cx="13731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solidFill>
                    <a:srgbClr val="FF0000"/>
                  </a:solidFill>
                  <a:latin typeface="Calibri" panose="020F0502020204030204" pitchFamily="34" charset="0"/>
                </a:rPr>
                <a:t>X X   X X    X</a:t>
              </a:r>
            </a:p>
          </p:txBody>
        </p:sp>
        <p:sp>
          <p:nvSpPr>
            <p:cNvPr id="70" name="Text Box 14">
              <a:extLst>
                <a:ext uri="{FF2B5EF4-FFF2-40B4-BE49-F238E27FC236}">
                  <a16:creationId xmlns:a16="http://schemas.microsoft.com/office/drawing/2014/main" id="{B3FE1223-602B-D241-B41B-ED3AD50091A7}"/>
                </a:ext>
              </a:extLst>
            </p:cNvPr>
            <p:cNvSpPr txBox="1">
              <a:spLocks noChangeArrowheads="1"/>
            </p:cNvSpPr>
            <p:nvPr/>
          </p:nvSpPr>
          <p:spPr bwMode="auto">
            <a:xfrm>
              <a:off x="5113337" y="4292775"/>
              <a:ext cx="1295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solidFill>
                    <a:srgbClr val="FF0000"/>
                  </a:solidFill>
                  <a:latin typeface="Calibri" panose="020F0502020204030204" pitchFamily="34" charset="0"/>
                </a:rPr>
                <a:t>XX     X     X</a:t>
              </a:r>
            </a:p>
          </p:txBody>
        </p:sp>
        <p:sp>
          <p:nvSpPr>
            <p:cNvPr id="71" name="Text Box 15">
              <a:extLst>
                <a:ext uri="{FF2B5EF4-FFF2-40B4-BE49-F238E27FC236}">
                  <a16:creationId xmlns:a16="http://schemas.microsoft.com/office/drawing/2014/main" id="{01CB928E-A270-2047-B408-2023CA261600}"/>
                </a:ext>
              </a:extLst>
            </p:cNvPr>
            <p:cNvSpPr txBox="1">
              <a:spLocks noChangeArrowheads="1"/>
            </p:cNvSpPr>
            <p:nvPr/>
          </p:nvSpPr>
          <p:spPr bwMode="auto">
            <a:xfrm>
              <a:off x="5113337" y="4673775"/>
              <a:ext cx="15033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solidFill>
                    <a:srgbClr val="FF0000"/>
                  </a:solidFill>
                  <a:latin typeface="Calibri" panose="020F0502020204030204" pitchFamily="34" charset="0"/>
                </a:rPr>
                <a:t>X   X         X    </a:t>
              </a:r>
            </a:p>
          </p:txBody>
        </p:sp>
        <p:sp>
          <p:nvSpPr>
            <p:cNvPr id="72" name="Text Box 16">
              <a:extLst>
                <a:ext uri="{FF2B5EF4-FFF2-40B4-BE49-F238E27FC236}">
                  <a16:creationId xmlns:a16="http://schemas.microsoft.com/office/drawing/2014/main" id="{D16AE514-F45F-B047-BBCA-912AFA6F2617}"/>
                </a:ext>
              </a:extLst>
            </p:cNvPr>
            <p:cNvSpPr txBox="1">
              <a:spLocks noChangeArrowheads="1"/>
            </p:cNvSpPr>
            <p:nvPr/>
          </p:nvSpPr>
          <p:spPr bwMode="auto">
            <a:xfrm>
              <a:off x="5113337" y="5054775"/>
              <a:ext cx="16795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solidFill>
                    <a:srgbClr val="FF0000"/>
                  </a:solidFill>
                  <a:latin typeface="Calibri" panose="020F0502020204030204" pitchFamily="34" charset="0"/>
                </a:rPr>
                <a:t>XXX   X     XX    </a:t>
              </a:r>
            </a:p>
          </p:txBody>
        </p:sp>
        <p:sp>
          <p:nvSpPr>
            <p:cNvPr id="73" name="Text Box 17">
              <a:extLst>
                <a:ext uri="{FF2B5EF4-FFF2-40B4-BE49-F238E27FC236}">
                  <a16:creationId xmlns:a16="http://schemas.microsoft.com/office/drawing/2014/main" id="{E4CC884A-EDA3-B049-88B3-884B006DCA6F}"/>
                </a:ext>
              </a:extLst>
            </p:cNvPr>
            <p:cNvSpPr txBox="1">
              <a:spLocks noChangeArrowheads="1"/>
            </p:cNvSpPr>
            <p:nvPr/>
          </p:nvSpPr>
          <p:spPr bwMode="auto">
            <a:xfrm>
              <a:off x="5113337" y="5435775"/>
              <a:ext cx="14303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solidFill>
                    <a:srgbClr val="FF0000"/>
                  </a:solidFill>
                  <a:latin typeface="Calibri" panose="020F0502020204030204" pitchFamily="34" charset="0"/>
                </a:rPr>
                <a:t>X       XXX   X</a:t>
              </a:r>
            </a:p>
          </p:txBody>
        </p:sp>
        <p:sp>
          <p:nvSpPr>
            <p:cNvPr id="74" name="Text Box 18">
              <a:extLst>
                <a:ext uri="{FF2B5EF4-FFF2-40B4-BE49-F238E27FC236}">
                  <a16:creationId xmlns:a16="http://schemas.microsoft.com/office/drawing/2014/main" id="{7570ACCB-BD64-7E49-80A5-F4F386C57E8A}"/>
                </a:ext>
              </a:extLst>
            </p:cNvPr>
            <p:cNvSpPr txBox="1">
              <a:spLocks noChangeArrowheads="1"/>
            </p:cNvSpPr>
            <p:nvPr/>
          </p:nvSpPr>
          <p:spPr bwMode="auto">
            <a:xfrm>
              <a:off x="4506365" y="3596465"/>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b="1" dirty="0">
                  <a:latin typeface="Calibri" panose="020F0502020204030204" pitchFamily="34" charset="0"/>
                </a:rPr>
                <a:t>E</a:t>
              </a:r>
            </a:p>
          </p:txBody>
        </p:sp>
        <p:sp>
          <p:nvSpPr>
            <p:cNvPr id="75" name="Text Box 19">
              <a:extLst>
                <a:ext uri="{FF2B5EF4-FFF2-40B4-BE49-F238E27FC236}">
                  <a16:creationId xmlns:a16="http://schemas.microsoft.com/office/drawing/2014/main" id="{C58E7A88-CD54-7446-B374-6B2F0434415D}"/>
                </a:ext>
              </a:extLst>
            </p:cNvPr>
            <p:cNvSpPr txBox="1">
              <a:spLocks noChangeArrowheads="1"/>
            </p:cNvSpPr>
            <p:nvPr/>
          </p:nvSpPr>
          <p:spPr bwMode="auto">
            <a:xfrm>
              <a:off x="6605343" y="3603800"/>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b="1" dirty="0">
                  <a:latin typeface="Calibri" panose="020F0502020204030204" pitchFamily="34" charset="0"/>
                </a:rPr>
                <a:t>E - </a:t>
              </a:r>
              <a:r>
                <a:rPr lang="en-US" altLang="en-US" sz="1800" b="1" dirty="0">
                  <a:latin typeface="Calibri" panose="020F0502020204030204" pitchFamily="34" charset="0"/>
                  <a:sym typeface="Symbol" pitchFamily="2" charset="2"/>
                </a:rPr>
                <a:t></a:t>
              </a:r>
            </a:p>
          </p:txBody>
        </p:sp>
        <p:sp>
          <p:nvSpPr>
            <p:cNvPr id="76" name="Rectangle 20">
              <a:extLst>
                <a:ext uri="{FF2B5EF4-FFF2-40B4-BE49-F238E27FC236}">
                  <a16:creationId xmlns:a16="http://schemas.microsoft.com/office/drawing/2014/main" id="{F83C1E77-6295-9E40-A120-A4E4DE56D5E2}"/>
                </a:ext>
              </a:extLst>
            </p:cNvPr>
            <p:cNvSpPr>
              <a:spLocks noChangeArrowheads="1"/>
            </p:cNvSpPr>
            <p:nvPr/>
          </p:nvSpPr>
          <p:spPr bwMode="auto">
            <a:xfrm>
              <a:off x="5646737" y="3606975"/>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b="1">
                  <a:latin typeface="Calibri" panose="020F0502020204030204" pitchFamily="34" charset="0"/>
                  <a:sym typeface="Symbol" pitchFamily="2" charset="2"/>
                </a:rPr>
                <a:t></a:t>
              </a:r>
            </a:p>
          </p:txBody>
        </p:sp>
        <p:sp>
          <p:nvSpPr>
            <p:cNvPr id="77" name="Rectangle 25">
              <a:extLst>
                <a:ext uri="{FF2B5EF4-FFF2-40B4-BE49-F238E27FC236}">
                  <a16:creationId xmlns:a16="http://schemas.microsoft.com/office/drawing/2014/main" id="{B8AFF3D9-8485-0843-90D4-4E68C001A452}"/>
                </a:ext>
              </a:extLst>
            </p:cNvPr>
            <p:cNvSpPr>
              <a:spLocks noChangeArrowheads="1"/>
            </p:cNvSpPr>
            <p:nvPr/>
          </p:nvSpPr>
          <p:spPr bwMode="auto">
            <a:xfrm>
              <a:off x="4884737" y="3225975"/>
              <a:ext cx="18780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latin typeface="Calibri" panose="020F0502020204030204" pitchFamily="34" charset="0"/>
                  <a:sym typeface="Symbol" pitchFamily="2" charset="2"/>
                </a:rPr>
                <a:t>x=0                 x=D</a:t>
              </a:r>
            </a:p>
          </p:txBody>
        </p:sp>
        <p:cxnSp>
          <p:nvCxnSpPr>
            <p:cNvPr id="78" name="Straight Connector 77">
              <a:extLst>
                <a:ext uri="{FF2B5EF4-FFF2-40B4-BE49-F238E27FC236}">
                  <a16:creationId xmlns:a16="http://schemas.microsoft.com/office/drawing/2014/main" id="{DFEB447C-9F56-A040-A3E4-ADD41B0017FF}"/>
                </a:ext>
              </a:extLst>
            </p:cNvPr>
            <p:cNvCxnSpPr/>
            <p:nvPr/>
          </p:nvCxnSpPr>
          <p:spPr>
            <a:xfrm>
              <a:off x="4552836" y="4084444"/>
              <a:ext cx="2520000" cy="0"/>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B2110476-661C-1244-88E8-88BBA47497DF}"/>
                </a:ext>
              </a:extLst>
            </p:cNvPr>
            <p:cNvCxnSpPr/>
            <p:nvPr/>
          </p:nvCxnSpPr>
          <p:spPr>
            <a:xfrm>
              <a:off x="4547578" y="4457559"/>
              <a:ext cx="2520000" cy="0"/>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BEFCE97D-C9A1-384B-BCDE-36CE4C94B0AC}"/>
                </a:ext>
              </a:extLst>
            </p:cNvPr>
            <p:cNvCxnSpPr/>
            <p:nvPr/>
          </p:nvCxnSpPr>
          <p:spPr>
            <a:xfrm>
              <a:off x="4542321" y="4830671"/>
              <a:ext cx="2520000" cy="0"/>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BE69807F-7C1D-0441-8F69-B539A3252E51}"/>
                </a:ext>
              </a:extLst>
            </p:cNvPr>
            <p:cNvCxnSpPr/>
            <p:nvPr/>
          </p:nvCxnSpPr>
          <p:spPr>
            <a:xfrm>
              <a:off x="4547575" y="5224807"/>
              <a:ext cx="2520000" cy="0"/>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3B903C1D-340D-A14E-87ED-CC35F6B59AE0}"/>
                </a:ext>
              </a:extLst>
            </p:cNvPr>
            <p:cNvCxnSpPr/>
            <p:nvPr/>
          </p:nvCxnSpPr>
          <p:spPr>
            <a:xfrm>
              <a:off x="4500281" y="5608427"/>
              <a:ext cx="2520000" cy="0"/>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83" name="Picture 82">
            <a:extLst>
              <a:ext uri="{FF2B5EF4-FFF2-40B4-BE49-F238E27FC236}">
                <a16:creationId xmlns:a16="http://schemas.microsoft.com/office/drawing/2014/main" id="{0B5F3CB4-D833-294F-9AD6-F44BD49D9C42}"/>
              </a:ext>
            </a:extLst>
          </p:cNvPr>
          <p:cNvPicPr>
            <a:picLocks noChangeAspect="1"/>
          </p:cNvPicPr>
          <p:nvPr/>
        </p:nvPicPr>
        <p:blipFill>
          <a:blip r:embed="rId2"/>
          <a:stretch>
            <a:fillRect/>
          </a:stretch>
        </p:blipFill>
        <p:spPr>
          <a:xfrm>
            <a:off x="6084434" y="2155279"/>
            <a:ext cx="3001171" cy="1857328"/>
          </a:xfrm>
          <a:prstGeom prst="rect">
            <a:avLst/>
          </a:prstGeom>
        </p:spPr>
      </p:pic>
      <p:sp>
        <p:nvSpPr>
          <p:cNvPr id="85" name="TextBox 26">
            <a:extLst>
              <a:ext uri="{FF2B5EF4-FFF2-40B4-BE49-F238E27FC236}">
                <a16:creationId xmlns:a16="http://schemas.microsoft.com/office/drawing/2014/main" id="{4DB7A7C3-C3C7-E74E-A94F-1CB095CC5414}"/>
              </a:ext>
            </a:extLst>
          </p:cNvPr>
          <p:cNvSpPr txBox="1">
            <a:spLocks noChangeArrowheads="1"/>
          </p:cNvSpPr>
          <p:nvPr/>
        </p:nvSpPr>
        <p:spPr bwMode="auto">
          <a:xfrm>
            <a:off x="0" y="24544"/>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Outline</a:t>
            </a:r>
          </a:p>
        </p:txBody>
      </p:sp>
      <p:pic>
        <p:nvPicPr>
          <p:cNvPr id="86" name="Picture 85" descr="A screenshot of a diagram&#10;&#10;Description automatically generated">
            <a:extLst>
              <a:ext uri="{FF2B5EF4-FFF2-40B4-BE49-F238E27FC236}">
                <a16:creationId xmlns:a16="http://schemas.microsoft.com/office/drawing/2014/main" id="{1002EA1F-8605-3040-AE47-32EB7710159F}"/>
              </a:ext>
            </a:extLst>
          </p:cNvPr>
          <p:cNvPicPr>
            <a:picLocks noChangeAspect="1"/>
          </p:cNvPicPr>
          <p:nvPr/>
        </p:nvPicPr>
        <p:blipFill>
          <a:blip r:embed="rId3"/>
          <a:stretch>
            <a:fillRect/>
          </a:stretch>
        </p:blipFill>
        <p:spPr>
          <a:xfrm>
            <a:off x="9085605" y="829595"/>
            <a:ext cx="3053395" cy="3581425"/>
          </a:xfrm>
          <a:prstGeom prst="rect">
            <a:avLst/>
          </a:prstGeom>
        </p:spPr>
      </p:pic>
      <p:sp>
        <p:nvSpPr>
          <p:cNvPr id="87" name="TextBox 86">
            <a:extLst>
              <a:ext uri="{FF2B5EF4-FFF2-40B4-BE49-F238E27FC236}">
                <a16:creationId xmlns:a16="http://schemas.microsoft.com/office/drawing/2014/main" id="{AC86F427-5F40-C741-AAD2-1FF7EBA265B6}"/>
              </a:ext>
            </a:extLst>
          </p:cNvPr>
          <p:cNvSpPr txBox="1"/>
          <p:nvPr/>
        </p:nvSpPr>
        <p:spPr>
          <a:xfrm>
            <a:off x="569844" y="5037856"/>
            <a:ext cx="2373652" cy="923330"/>
          </a:xfrm>
          <a:prstGeom prst="rect">
            <a:avLst/>
          </a:prstGeom>
          <a:noFill/>
        </p:spPr>
        <p:txBody>
          <a:bodyPr wrap="square" rtlCol="0">
            <a:spAutoFit/>
          </a:bodyPr>
          <a:lstStyle/>
          <a:p>
            <a:r>
              <a:rPr lang="en-GB" dirty="0">
                <a:solidFill>
                  <a:srgbClr val="002060"/>
                </a:solidFill>
              </a:rPr>
              <a:t>Signal induction principles and theorems</a:t>
            </a:r>
          </a:p>
        </p:txBody>
      </p:sp>
      <p:sp>
        <p:nvSpPr>
          <p:cNvPr id="88" name="TextBox 87">
            <a:extLst>
              <a:ext uri="{FF2B5EF4-FFF2-40B4-BE49-F238E27FC236}">
                <a16:creationId xmlns:a16="http://schemas.microsoft.com/office/drawing/2014/main" id="{C18987FC-6BAE-1A4C-81A6-E16173C4F23B}"/>
              </a:ext>
            </a:extLst>
          </p:cNvPr>
          <p:cNvSpPr txBox="1"/>
          <p:nvPr/>
        </p:nvSpPr>
        <p:spPr>
          <a:xfrm>
            <a:off x="3453239" y="5037856"/>
            <a:ext cx="2373652" cy="923330"/>
          </a:xfrm>
          <a:prstGeom prst="rect">
            <a:avLst/>
          </a:prstGeom>
          <a:noFill/>
        </p:spPr>
        <p:txBody>
          <a:bodyPr wrap="square" rtlCol="0">
            <a:spAutoFit/>
          </a:bodyPr>
          <a:lstStyle/>
          <a:p>
            <a:r>
              <a:rPr lang="en-GB" dirty="0">
                <a:solidFill>
                  <a:schemeClr val="accent6">
                    <a:lumMod val="50000"/>
                  </a:schemeClr>
                </a:solidFill>
              </a:rPr>
              <a:t>Energy Loss, charge deposit, transport properties</a:t>
            </a:r>
          </a:p>
        </p:txBody>
      </p:sp>
      <p:sp>
        <p:nvSpPr>
          <p:cNvPr id="89" name="TextBox 88">
            <a:extLst>
              <a:ext uri="{FF2B5EF4-FFF2-40B4-BE49-F238E27FC236}">
                <a16:creationId xmlns:a16="http://schemas.microsoft.com/office/drawing/2014/main" id="{AECB36F0-DAA1-FB40-A321-AB3BBC4B0285}"/>
              </a:ext>
            </a:extLst>
          </p:cNvPr>
          <p:cNvSpPr txBox="1"/>
          <p:nvPr/>
        </p:nvSpPr>
        <p:spPr>
          <a:xfrm>
            <a:off x="6336634" y="5037856"/>
            <a:ext cx="2373652" cy="923330"/>
          </a:xfrm>
          <a:prstGeom prst="rect">
            <a:avLst/>
          </a:prstGeom>
          <a:noFill/>
        </p:spPr>
        <p:txBody>
          <a:bodyPr wrap="square" rtlCol="0">
            <a:spAutoFit/>
          </a:bodyPr>
          <a:lstStyle/>
          <a:p>
            <a:r>
              <a:rPr lang="en-GB" dirty="0">
                <a:solidFill>
                  <a:srgbClr val="002060"/>
                </a:solidFill>
              </a:rPr>
              <a:t>Examples: Wire chambers, GEMs, Micromegas</a:t>
            </a:r>
          </a:p>
        </p:txBody>
      </p:sp>
      <p:sp>
        <p:nvSpPr>
          <p:cNvPr id="90" name="TextBox 89">
            <a:extLst>
              <a:ext uri="{FF2B5EF4-FFF2-40B4-BE49-F238E27FC236}">
                <a16:creationId xmlns:a16="http://schemas.microsoft.com/office/drawing/2014/main" id="{1C536E6E-A057-9248-94AD-D9828E1F5946}"/>
              </a:ext>
            </a:extLst>
          </p:cNvPr>
          <p:cNvSpPr txBox="1"/>
          <p:nvPr/>
        </p:nvSpPr>
        <p:spPr>
          <a:xfrm>
            <a:off x="9425476" y="4899357"/>
            <a:ext cx="2373652" cy="1200329"/>
          </a:xfrm>
          <a:prstGeom prst="rect">
            <a:avLst/>
          </a:prstGeom>
          <a:noFill/>
        </p:spPr>
        <p:txBody>
          <a:bodyPr wrap="square" rtlCol="0">
            <a:spAutoFit/>
          </a:bodyPr>
          <a:lstStyle/>
          <a:p>
            <a:r>
              <a:rPr lang="en-GB" dirty="0">
                <a:solidFill>
                  <a:schemeClr val="accent6">
                    <a:lumMod val="50000"/>
                  </a:schemeClr>
                </a:solidFill>
              </a:rPr>
              <a:t>Theorems and examples for detectors with resistive elements</a:t>
            </a:r>
          </a:p>
        </p:txBody>
      </p:sp>
    </p:spTree>
    <p:extLst>
      <p:ext uri="{BB962C8B-B14F-4D97-AF65-F5344CB8AC3E}">
        <p14:creationId xmlns:p14="http://schemas.microsoft.com/office/powerpoint/2010/main" val="25041812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14">
            <a:extLst>
              <a:ext uri="{FF2B5EF4-FFF2-40B4-BE49-F238E27FC236}">
                <a16:creationId xmlns:a16="http://schemas.microsoft.com/office/drawing/2014/main" id="{19EC1616-6F70-A54C-9BE8-A40635547D51}"/>
              </a:ext>
            </a:extLst>
          </p:cNvPr>
          <p:cNvSpPr>
            <a:spLocks noGrp="1"/>
          </p:cNvSpPr>
          <p:nvPr>
            <p:ph type="dt" sz="half" idx="10"/>
          </p:nvPr>
        </p:nvSpPr>
        <p:spPr/>
        <p:txBody>
          <a:bodyPr/>
          <a:lstStyle/>
          <a:p>
            <a:pPr>
              <a:defRPr/>
            </a:pPr>
            <a:r>
              <a:rPr lang="en-US">
                <a:solidFill>
                  <a:prstClr val="black">
                    <a:tint val="75000"/>
                  </a:prstClr>
                </a:solidFill>
              </a:rPr>
              <a:t>10/14/24</a:t>
            </a:r>
          </a:p>
        </p:txBody>
      </p:sp>
      <p:sp>
        <p:nvSpPr>
          <p:cNvPr id="4" name="Slide Number Placeholder 3"/>
          <p:cNvSpPr>
            <a:spLocks noGrp="1"/>
          </p:cNvSpPr>
          <p:nvPr>
            <p:ph type="sldNum" sz="quarter" idx="11"/>
          </p:nvPr>
        </p:nvSpPr>
        <p:spPr/>
        <p:txBody>
          <a:bodyPr/>
          <a:lstStyle/>
          <a:p>
            <a:fld id="{A87ED4B0-E0EC-7445-A92F-4D2D12810046}" type="slidenum">
              <a:rPr lang="en-US" altLang="en-US" smtClean="0"/>
              <a:pPr/>
              <a:t>20</a:t>
            </a:fld>
            <a:endParaRPr lang="en-US" altLang="en-US"/>
          </a:p>
        </p:txBody>
      </p:sp>
      <p:sp>
        <p:nvSpPr>
          <p:cNvPr id="5" name="Freeform 4"/>
          <p:cNvSpPr>
            <a:spLocks noChangeAspect="1"/>
          </p:cNvSpPr>
          <p:nvPr/>
        </p:nvSpPr>
        <p:spPr>
          <a:xfrm>
            <a:off x="1007886" y="545186"/>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no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a:spLocks noChangeAspect="1"/>
          </p:cNvSpPr>
          <p:nvPr/>
        </p:nvSpPr>
        <p:spPr>
          <a:xfrm rot="19294940">
            <a:off x="1344939" y="1204638"/>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p:cNvSpPr>
            <a:spLocks noChangeAspect="1"/>
          </p:cNvSpPr>
          <p:nvPr/>
        </p:nvSpPr>
        <p:spPr>
          <a:xfrm rot="1840192">
            <a:off x="2585961" y="1082345"/>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p:cNvSpPr>
            <a:spLocks noChangeAspect="1"/>
          </p:cNvSpPr>
          <p:nvPr/>
        </p:nvSpPr>
        <p:spPr>
          <a:xfrm rot="587790">
            <a:off x="2163090" y="2167007"/>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a:spLocks noChangeAspect="1"/>
          </p:cNvSpPr>
          <p:nvPr/>
        </p:nvSpPr>
        <p:spPr>
          <a:xfrm>
            <a:off x="1466655" y="1340180"/>
            <a:ext cx="754962" cy="272985"/>
          </a:xfrm>
          <a:prstGeom prst="rect">
            <a:avLst/>
          </a:prstGeom>
          <a:noFill/>
        </p:spPr>
        <p:txBody>
          <a:bodyPr wrap="square" rtlCol="0">
            <a:spAutoFit/>
          </a:bodyPr>
          <a:lstStyle/>
          <a:p>
            <a:r>
              <a:rPr lang="en-GB"/>
              <a:t>Q</a:t>
            </a:r>
            <a:r>
              <a:rPr lang="en-GB" baseline="30000"/>
              <a:t>ind</a:t>
            </a:r>
            <a:r>
              <a:rPr lang="en-GB" baseline="-25000"/>
              <a:t>1</a:t>
            </a:r>
            <a:endParaRPr lang="en-GB"/>
          </a:p>
        </p:txBody>
      </p:sp>
      <p:grpSp>
        <p:nvGrpSpPr>
          <p:cNvPr id="10" name="Group 9"/>
          <p:cNvGrpSpPr>
            <a:grpSpLocks noChangeAspect="1"/>
          </p:cNvGrpSpPr>
          <p:nvPr/>
        </p:nvGrpSpPr>
        <p:grpSpPr>
          <a:xfrm rot="10800000">
            <a:off x="2118751" y="1018812"/>
            <a:ext cx="115950" cy="66575"/>
            <a:chOff x="755576" y="4365104"/>
            <a:chExt cx="288032" cy="144016"/>
          </a:xfrm>
        </p:grpSpPr>
        <p:cxnSp>
          <p:nvCxnSpPr>
            <p:cNvPr id="11" name="Straight Connector 10"/>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 name="Straight Connector 13"/>
          <p:cNvCxnSpPr>
            <a:cxnSpLocks noChangeAspect="1"/>
          </p:cNvCxnSpPr>
          <p:nvPr/>
        </p:nvCxnSpPr>
        <p:spPr>
          <a:xfrm>
            <a:off x="2154027" y="1071515"/>
            <a:ext cx="0" cy="33287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21" name="Group 20"/>
          <p:cNvGrpSpPr>
            <a:grpSpLocks noChangeAspect="1"/>
          </p:cNvGrpSpPr>
          <p:nvPr/>
        </p:nvGrpSpPr>
        <p:grpSpPr>
          <a:xfrm rot="10800000">
            <a:off x="2102255" y="2416770"/>
            <a:ext cx="115950" cy="399450"/>
            <a:chOff x="6668616" y="4725144"/>
            <a:chExt cx="288032" cy="864096"/>
          </a:xfrm>
        </p:grpSpPr>
        <p:grpSp>
          <p:nvGrpSpPr>
            <p:cNvPr id="22" name="Group 21"/>
            <p:cNvGrpSpPr/>
            <p:nvPr/>
          </p:nvGrpSpPr>
          <p:grpSpPr>
            <a:xfrm rot="10800000">
              <a:off x="6668616" y="4725144"/>
              <a:ext cx="288032" cy="144016"/>
              <a:chOff x="755576" y="4365104"/>
              <a:chExt cx="288032" cy="144016"/>
            </a:xfrm>
          </p:grpSpPr>
          <p:cxnSp>
            <p:nvCxnSpPr>
              <p:cNvPr id="24" name="Straight Connector 23"/>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23" name="Straight Connector 22"/>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7" name="TextBox 26"/>
          <p:cNvSpPr txBox="1">
            <a:spLocks noChangeAspect="1"/>
          </p:cNvSpPr>
          <p:nvPr/>
        </p:nvSpPr>
        <p:spPr>
          <a:xfrm>
            <a:off x="2634009" y="1168142"/>
            <a:ext cx="754962" cy="272985"/>
          </a:xfrm>
          <a:prstGeom prst="rect">
            <a:avLst/>
          </a:prstGeom>
          <a:noFill/>
        </p:spPr>
        <p:txBody>
          <a:bodyPr wrap="square" rtlCol="0">
            <a:spAutoFit/>
          </a:bodyPr>
          <a:lstStyle/>
          <a:p>
            <a:r>
              <a:rPr lang="en-GB"/>
              <a:t>Q</a:t>
            </a:r>
            <a:r>
              <a:rPr lang="en-GB" baseline="30000"/>
              <a:t>ind</a:t>
            </a:r>
            <a:r>
              <a:rPr lang="en-GB" baseline="-25000"/>
              <a:t>2</a:t>
            </a:r>
            <a:endParaRPr lang="en-GB"/>
          </a:p>
        </p:txBody>
      </p:sp>
      <p:sp>
        <p:nvSpPr>
          <p:cNvPr id="28" name="TextBox 27"/>
          <p:cNvSpPr txBox="1">
            <a:spLocks noChangeAspect="1"/>
          </p:cNvSpPr>
          <p:nvPr/>
        </p:nvSpPr>
        <p:spPr>
          <a:xfrm>
            <a:off x="2232583" y="2292287"/>
            <a:ext cx="765806" cy="272985"/>
          </a:xfrm>
          <a:prstGeom prst="rect">
            <a:avLst/>
          </a:prstGeom>
          <a:noFill/>
        </p:spPr>
        <p:txBody>
          <a:bodyPr wrap="square" rtlCol="0">
            <a:spAutoFit/>
          </a:bodyPr>
          <a:lstStyle/>
          <a:p>
            <a:r>
              <a:rPr lang="en-GB"/>
              <a:t>Q</a:t>
            </a:r>
            <a:r>
              <a:rPr lang="en-GB" baseline="30000"/>
              <a:t>ind</a:t>
            </a:r>
            <a:r>
              <a:rPr lang="en-GB" baseline="-25000"/>
              <a:t>3</a:t>
            </a:r>
            <a:endParaRPr lang="en-GB"/>
          </a:p>
        </p:txBody>
      </p:sp>
      <p:grpSp>
        <p:nvGrpSpPr>
          <p:cNvPr id="29" name="Group 28"/>
          <p:cNvGrpSpPr>
            <a:grpSpLocks noChangeAspect="1"/>
          </p:cNvGrpSpPr>
          <p:nvPr/>
        </p:nvGrpSpPr>
        <p:grpSpPr>
          <a:xfrm rot="10800000">
            <a:off x="3295529" y="1473305"/>
            <a:ext cx="115950" cy="399450"/>
            <a:chOff x="6668616" y="4725144"/>
            <a:chExt cx="288032" cy="864096"/>
          </a:xfrm>
        </p:grpSpPr>
        <p:grpSp>
          <p:nvGrpSpPr>
            <p:cNvPr id="30" name="Group 29"/>
            <p:cNvGrpSpPr/>
            <p:nvPr/>
          </p:nvGrpSpPr>
          <p:grpSpPr>
            <a:xfrm rot="10800000">
              <a:off x="6668616" y="4725144"/>
              <a:ext cx="288032" cy="144016"/>
              <a:chOff x="755576" y="4365104"/>
              <a:chExt cx="288032" cy="144016"/>
            </a:xfrm>
          </p:grpSpPr>
          <p:cxnSp>
            <p:nvCxnSpPr>
              <p:cNvPr id="32" name="Straight Connector 31"/>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31" name="Straight Connector 30"/>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35" name="Straight Connector 34"/>
          <p:cNvCxnSpPr>
            <a:cxnSpLocks noChangeAspect="1"/>
          </p:cNvCxnSpPr>
          <p:nvPr/>
        </p:nvCxnSpPr>
        <p:spPr>
          <a:xfrm>
            <a:off x="457171" y="3189442"/>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37" name="TextBox 36"/>
          <p:cNvSpPr txBox="1">
            <a:spLocks noChangeAspect="1"/>
          </p:cNvSpPr>
          <p:nvPr/>
        </p:nvSpPr>
        <p:spPr>
          <a:xfrm>
            <a:off x="1542072" y="3071568"/>
            <a:ext cx="230170" cy="369332"/>
          </a:xfrm>
          <a:prstGeom prst="rect">
            <a:avLst/>
          </a:prstGeom>
          <a:noFill/>
        </p:spPr>
        <p:txBody>
          <a:bodyPr wrap="square" rtlCol="0">
            <a:spAutoFit/>
          </a:bodyPr>
          <a:lstStyle/>
          <a:p>
            <a:r>
              <a:rPr lang="de-DE"/>
              <a:t>x</a:t>
            </a:r>
          </a:p>
        </p:txBody>
      </p:sp>
      <p:sp>
        <p:nvSpPr>
          <p:cNvPr id="38" name="TextBox 37"/>
          <p:cNvSpPr txBox="1">
            <a:spLocks noChangeAspect="1"/>
          </p:cNvSpPr>
          <p:nvPr/>
        </p:nvSpPr>
        <p:spPr>
          <a:xfrm>
            <a:off x="444635" y="1497291"/>
            <a:ext cx="243524" cy="369332"/>
          </a:xfrm>
          <a:prstGeom prst="rect">
            <a:avLst/>
          </a:prstGeom>
          <a:noFill/>
        </p:spPr>
        <p:txBody>
          <a:bodyPr wrap="square" rtlCol="0">
            <a:spAutoFit/>
          </a:bodyPr>
          <a:lstStyle/>
          <a:p>
            <a:r>
              <a:rPr lang="de-DE" err="1"/>
              <a:t>y</a:t>
            </a:r>
            <a:endParaRPr lang="de-DE"/>
          </a:p>
        </p:txBody>
      </p:sp>
      <p:sp>
        <p:nvSpPr>
          <p:cNvPr id="39" name="TextBox 38"/>
          <p:cNvSpPr txBox="1">
            <a:spLocks noChangeAspect="1"/>
          </p:cNvSpPr>
          <p:nvPr/>
        </p:nvSpPr>
        <p:spPr>
          <a:xfrm>
            <a:off x="2777766" y="364506"/>
            <a:ext cx="832701" cy="369332"/>
          </a:xfrm>
          <a:prstGeom prst="rect">
            <a:avLst/>
          </a:prstGeom>
          <a:noFill/>
        </p:spPr>
        <p:txBody>
          <a:bodyPr wrap="square" rtlCol="0">
            <a:spAutoFit/>
          </a:bodyPr>
          <a:lstStyle/>
          <a:p>
            <a:r>
              <a:rPr lang="en-GB"/>
              <a:t>Q</a:t>
            </a:r>
            <a:r>
              <a:rPr lang="en-GB" baseline="30000"/>
              <a:t>ind</a:t>
            </a:r>
            <a:r>
              <a:rPr lang="en-GB" baseline="-25000"/>
              <a:t>0</a:t>
            </a:r>
            <a:endParaRPr lang="en-GB"/>
          </a:p>
        </p:txBody>
      </p:sp>
      <p:sp>
        <p:nvSpPr>
          <p:cNvPr id="40" name="Oval 8"/>
          <p:cNvSpPr>
            <a:spLocks noChangeAspect="1" noChangeArrowheads="1"/>
          </p:cNvSpPr>
          <p:nvPr/>
        </p:nvSpPr>
        <p:spPr bwMode="auto">
          <a:xfrm>
            <a:off x="2172092" y="1808378"/>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41" name="TextBox 40"/>
          <p:cNvSpPr txBox="1">
            <a:spLocks noChangeAspect="1" noChangeArrowheads="1"/>
          </p:cNvSpPr>
          <p:nvPr/>
        </p:nvSpPr>
        <p:spPr bwMode="auto">
          <a:xfrm>
            <a:off x="2249077" y="1523216"/>
            <a:ext cx="2867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dirty="0">
                <a:solidFill>
                  <a:srgbClr val="FF0000"/>
                </a:solidFill>
              </a:rPr>
              <a:t>q</a:t>
            </a:r>
          </a:p>
        </p:txBody>
      </p:sp>
      <p:grpSp>
        <p:nvGrpSpPr>
          <p:cNvPr id="54" name="Group 53"/>
          <p:cNvGrpSpPr>
            <a:grpSpLocks noChangeAspect="1"/>
          </p:cNvGrpSpPr>
          <p:nvPr/>
        </p:nvGrpSpPr>
        <p:grpSpPr>
          <a:xfrm rot="10800000">
            <a:off x="3194286" y="2273619"/>
            <a:ext cx="115950" cy="399450"/>
            <a:chOff x="6668616" y="4725144"/>
            <a:chExt cx="288032" cy="864096"/>
          </a:xfrm>
        </p:grpSpPr>
        <p:grpSp>
          <p:nvGrpSpPr>
            <p:cNvPr id="55" name="Group 54"/>
            <p:cNvGrpSpPr/>
            <p:nvPr/>
          </p:nvGrpSpPr>
          <p:grpSpPr>
            <a:xfrm rot="10800000">
              <a:off x="6668616" y="4725144"/>
              <a:ext cx="288032" cy="144016"/>
              <a:chOff x="755576" y="4365104"/>
              <a:chExt cx="288032" cy="144016"/>
            </a:xfrm>
          </p:grpSpPr>
          <p:cxnSp>
            <p:nvCxnSpPr>
              <p:cNvPr id="57" name="Straight Connector 56"/>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56" name="Straight Connector 55"/>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60" name="TextBox 59"/>
          <p:cNvSpPr txBox="1">
            <a:spLocks noChangeAspect="1"/>
          </p:cNvSpPr>
          <p:nvPr/>
        </p:nvSpPr>
        <p:spPr>
          <a:xfrm>
            <a:off x="1199562" y="1903432"/>
            <a:ext cx="930897" cy="369332"/>
          </a:xfrm>
          <a:prstGeom prst="rect">
            <a:avLst/>
          </a:prstGeom>
          <a:noFill/>
        </p:spPr>
        <p:txBody>
          <a:bodyPr wrap="square" rtlCol="0">
            <a:spAutoFit/>
          </a:bodyPr>
          <a:lstStyle/>
          <a:p>
            <a:r>
              <a:rPr lang="en-GB"/>
              <a:t>V</a:t>
            </a:r>
            <a:r>
              <a:rPr lang="en-GB" baseline="-25000"/>
              <a:t>1</a:t>
            </a:r>
            <a:r>
              <a:rPr lang="en-GB"/>
              <a:t>=0</a:t>
            </a:r>
          </a:p>
        </p:txBody>
      </p:sp>
      <p:sp>
        <p:nvSpPr>
          <p:cNvPr id="61" name="TextBox 60"/>
          <p:cNvSpPr txBox="1">
            <a:spLocks noChangeAspect="1"/>
          </p:cNvSpPr>
          <p:nvPr/>
        </p:nvSpPr>
        <p:spPr>
          <a:xfrm>
            <a:off x="2264004" y="742363"/>
            <a:ext cx="818560" cy="369332"/>
          </a:xfrm>
          <a:prstGeom prst="rect">
            <a:avLst/>
          </a:prstGeom>
          <a:noFill/>
        </p:spPr>
        <p:txBody>
          <a:bodyPr wrap="square" rtlCol="0">
            <a:spAutoFit/>
          </a:bodyPr>
          <a:lstStyle/>
          <a:p>
            <a:r>
              <a:rPr lang="en-GB"/>
              <a:t>V</a:t>
            </a:r>
            <a:r>
              <a:rPr lang="en-GB" baseline="-25000"/>
              <a:t>2</a:t>
            </a:r>
            <a:r>
              <a:rPr lang="en-GB"/>
              <a:t>=0</a:t>
            </a:r>
          </a:p>
        </p:txBody>
      </p:sp>
      <p:sp>
        <p:nvSpPr>
          <p:cNvPr id="62" name="TextBox 61"/>
          <p:cNvSpPr txBox="1">
            <a:spLocks noChangeAspect="1"/>
          </p:cNvSpPr>
          <p:nvPr/>
        </p:nvSpPr>
        <p:spPr>
          <a:xfrm>
            <a:off x="2317424" y="2694498"/>
            <a:ext cx="689728" cy="369332"/>
          </a:xfrm>
          <a:prstGeom prst="rect">
            <a:avLst/>
          </a:prstGeom>
          <a:noFill/>
        </p:spPr>
        <p:txBody>
          <a:bodyPr wrap="square" rtlCol="0">
            <a:spAutoFit/>
          </a:bodyPr>
          <a:lstStyle/>
          <a:p>
            <a:r>
              <a:rPr lang="en-GB"/>
              <a:t>V</a:t>
            </a:r>
            <a:r>
              <a:rPr lang="en-GB" baseline="-25000"/>
              <a:t>3</a:t>
            </a:r>
            <a:r>
              <a:rPr lang="en-GB"/>
              <a:t>=0</a:t>
            </a:r>
          </a:p>
        </p:txBody>
      </p:sp>
      <p:sp>
        <p:nvSpPr>
          <p:cNvPr id="63" name="TextBox 62"/>
          <p:cNvSpPr txBox="1">
            <a:spLocks noChangeAspect="1"/>
          </p:cNvSpPr>
          <p:nvPr/>
        </p:nvSpPr>
        <p:spPr>
          <a:xfrm>
            <a:off x="3253818" y="2183093"/>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93" name="Straight Connector 92"/>
          <p:cNvCxnSpPr>
            <a:cxnSpLocks noChangeAspect="1"/>
          </p:cNvCxnSpPr>
          <p:nvPr/>
        </p:nvCxnSpPr>
        <p:spPr>
          <a:xfrm rot="16200000">
            <a:off x="-220651" y="2500582"/>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95" name="Rectangle 2"/>
          <p:cNvSpPr>
            <a:spLocks noChangeArrowheads="1"/>
          </p:cNvSpPr>
          <p:nvPr/>
        </p:nvSpPr>
        <p:spPr bwMode="auto">
          <a:xfrm>
            <a:off x="0" y="311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800" b="1">
                <a:solidFill>
                  <a:srgbClr val="FF0000"/>
                </a:solidFill>
              </a:rPr>
              <a:t>Theorem, induced charge</a:t>
            </a:r>
          </a:p>
        </p:txBody>
      </p:sp>
      <p:sp>
        <p:nvSpPr>
          <p:cNvPr id="85" name="TextBox 84"/>
          <p:cNvSpPr txBox="1"/>
          <p:nvPr/>
        </p:nvSpPr>
        <p:spPr>
          <a:xfrm>
            <a:off x="4890407" y="824060"/>
            <a:ext cx="6186767" cy="5262979"/>
          </a:xfrm>
          <a:prstGeom prst="rect">
            <a:avLst/>
          </a:prstGeom>
          <a:noFill/>
        </p:spPr>
        <p:txBody>
          <a:bodyPr wrap="square" rtlCol="0">
            <a:spAutoFit/>
          </a:bodyPr>
          <a:lstStyle/>
          <a:p>
            <a:r>
              <a:rPr lang="en-US" sz="1600" dirty="0">
                <a:solidFill>
                  <a:srgbClr val="002060"/>
                </a:solidFill>
              </a:rPr>
              <a:t>The </a:t>
            </a:r>
            <a:r>
              <a:rPr lang="en-US" sz="1600" dirty="0">
                <a:solidFill>
                  <a:srgbClr val="FF0000"/>
                </a:solidFill>
              </a:rPr>
              <a:t>charge</a:t>
            </a:r>
            <a:r>
              <a:rPr lang="en-US" sz="1600" dirty="0">
                <a:solidFill>
                  <a:srgbClr val="002060"/>
                </a:solidFill>
              </a:rPr>
              <a:t> induced on a </a:t>
            </a:r>
            <a:r>
              <a:rPr lang="en-US" sz="1600" dirty="0">
                <a:solidFill>
                  <a:srgbClr val="FF0000"/>
                </a:solidFill>
              </a:rPr>
              <a:t>grounded</a:t>
            </a:r>
            <a:r>
              <a:rPr lang="en-US" sz="1600" dirty="0">
                <a:solidFill>
                  <a:srgbClr val="002060"/>
                </a:solidFill>
              </a:rPr>
              <a:t> conducting electrode by a point charge q at position </a:t>
            </a:r>
            <a:r>
              <a:rPr lang="en-US" sz="1600" b="1" dirty="0">
                <a:solidFill>
                  <a:srgbClr val="002060"/>
                </a:solidFill>
              </a:rPr>
              <a:t>x </a:t>
            </a:r>
            <a:r>
              <a:rPr lang="en-US" sz="1600" dirty="0">
                <a:solidFill>
                  <a:srgbClr val="002060"/>
                </a:solidFill>
              </a:rPr>
              <a:t>can be calculated the following way: </a:t>
            </a:r>
          </a:p>
          <a:p>
            <a:endParaRPr lang="en-US" sz="1600" dirty="0">
              <a:solidFill>
                <a:srgbClr val="002060"/>
              </a:solidFill>
            </a:endParaRPr>
          </a:p>
          <a:p>
            <a:r>
              <a:rPr lang="en-US" sz="1600" dirty="0">
                <a:solidFill>
                  <a:schemeClr val="accent6">
                    <a:lumMod val="50000"/>
                  </a:schemeClr>
                </a:solidFill>
              </a:rPr>
              <a:t>Remove the point charge, put the electrode in question to potential </a:t>
            </a:r>
            <a:r>
              <a:rPr lang="en-US" sz="1600" dirty="0" err="1">
                <a:solidFill>
                  <a:schemeClr val="accent6">
                    <a:lumMod val="50000"/>
                  </a:schemeClr>
                </a:solidFill>
              </a:rPr>
              <a:t>V</a:t>
            </a:r>
            <a:r>
              <a:rPr lang="en-US" sz="1600" baseline="-25000" dirty="0" err="1">
                <a:solidFill>
                  <a:schemeClr val="accent6">
                    <a:lumMod val="50000"/>
                  </a:schemeClr>
                </a:solidFill>
              </a:rPr>
              <a:t>w</a:t>
            </a:r>
            <a:r>
              <a:rPr lang="en-US" sz="1600" baseline="-25000" dirty="0">
                <a:solidFill>
                  <a:schemeClr val="accent6">
                    <a:lumMod val="50000"/>
                  </a:schemeClr>
                </a:solidFill>
              </a:rPr>
              <a:t> </a:t>
            </a:r>
            <a:r>
              <a:rPr lang="en-US" sz="1600" dirty="0">
                <a:solidFill>
                  <a:schemeClr val="accent6">
                    <a:lumMod val="50000"/>
                  </a:schemeClr>
                </a:solidFill>
              </a:rPr>
              <a:t>while keeping all other electrodes at ground potential.</a:t>
            </a:r>
          </a:p>
          <a:p>
            <a:endParaRPr lang="en-US" sz="1600" dirty="0">
              <a:solidFill>
                <a:schemeClr val="accent6">
                  <a:lumMod val="50000"/>
                </a:schemeClr>
              </a:solidFill>
            </a:endParaRPr>
          </a:p>
          <a:p>
            <a:r>
              <a:rPr lang="en-US" sz="1600" dirty="0">
                <a:solidFill>
                  <a:srgbClr val="002060"/>
                </a:solidFill>
              </a:rPr>
              <a:t>This defines the weighting potential </a:t>
            </a:r>
            <a:r>
              <a:rPr lang="en-GB" sz="1600" dirty="0">
                <a:solidFill>
                  <a:srgbClr val="002060"/>
                </a:solidFill>
              </a:rPr>
              <a:t>𝜓</a:t>
            </a:r>
            <a:r>
              <a:rPr lang="en-GB" sz="1600" baseline="-25000" dirty="0">
                <a:solidFill>
                  <a:srgbClr val="002060"/>
                </a:solidFill>
              </a:rPr>
              <a:t>n</a:t>
            </a:r>
            <a:r>
              <a:rPr lang="en-GB" sz="1600" dirty="0">
                <a:solidFill>
                  <a:srgbClr val="002060"/>
                </a:solidFill>
              </a:rPr>
              <a:t>(</a:t>
            </a:r>
            <a:r>
              <a:rPr lang="en-GB" sz="1600" b="1" dirty="0">
                <a:solidFill>
                  <a:srgbClr val="002060"/>
                </a:solidFill>
              </a:rPr>
              <a:t>x</a:t>
            </a:r>
            <a:r>
              <a:rPr lang="en-GB" sz="1600" dirty="0">
                <a:solidFill>
                  <a:srgbClr val="002060"/>
                </a:solidFill>
              </a:rPr>
              <a:t>) of this electrode and the induced charge is</a:t>
            </a:r>
          </a:p>
          <a:p>
            <a:endParaRPr lang="en-GB" sz="1600" dirty="0">
              <a:solidFill>
                <a:srgbClr val="002060"/>
              </a:solidFill>
            </a:endParaRPr>
          </a:p>
          <a:p>
            <a:endParaRPr lang="en-GB" sz="1600" dirty="0">
              <a:solidFill>
                <a:srgbClr val="002060"/>
              </a:solidFill>
            </a:endParaRPr>
          </a:p>
          <a:p>
            <a:endParaRPr lang="en-GB" sz="1600" dirty="0">
              <a:solidFill>
                <a:srgbClr val="002060"/>
              </a:solidFill>
            </a:endParaRPr>
          </a:p>
          <a:p>
            <a:r>
              <a:rPr lang="en-GB" sz="1600" dirty="0">
                <a:solidFill>
                  <a:schemeClr val="accent6">
                    <a:lumMod val="50000"/>
                  </a:schemeClr>
                </a:solidFill>
              </a:rPr>
              <a:t>We therefore do not have to solve the Poisson equation for a point charge but we just have to solve the Laplace equation for the given boundary conditions on the electrodes. </a:t>
            </a:r>
          </a:p>
          <a:p>
            <a:endParaRPr lang="en-GB" sz="1600" dirty="0">
              <a:solidFill>
                <a:schemeClr val="accent3">
                  <a:lumMod val="50000"/>
                </a:schemeClr>
              </a:solidFill>
            </a:endParaRPr>
          </a:p>
          <a:p>
            <a:r>
              <a:rPr lang="en-GB" sz="1600" dirty="0">
                <a:solidFill>
                  <a:srgbClr val="002060"/>
                </a:solidFill>
              </a:rPr>
              <a:t>For detectors with long electrode, like wire chambers, RPCs, silicon strip detectors, we only have to solve the 2D Laplace equation instead of the 3D Poisson equation.</a:t>
            </a:r>
          </a:p>
          <a:p>
            <a:endParaRPr lang="en-GB" sz="1600" dirty="0">
              <a:solidFill>
                <a:srgbClr val="002060"/>
              </a:solidFill>
            </a:endParaRPr>
          </a:p>
          <a:p>
            <a:r>
              <a:rPr lang="en-GB" sz="1600" dirty="0">
                <a:solidFill>
                  <a:schemeClr val="accent6">
                    <a:lumMod val="50000"/>
                  </a:schemeClr>
                </a:solidFill>
              </a:rPr>
              <a:t>Specifically for numeric field calculations this is much easier and numerically stable.</a:t>
            </a:r>
          </a:p>
        </p:txBody>
      </p:sp>
      <p:sp>
        <p:nvSpPr>
          <p:cNvPr id="96" name="Freeform 95"/>
          <p:cNvSpPr>
            <a:spLocks noChangeAspect="1"/>
          </p:cNvSpPr>
          <p:nvPr/>
        </p:nvSpPr>
        <p:spPr>
          <a:xfrm>
            <a:off x="877483" y="3657602"/>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no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Oval 96"/>
          <p:cNvSpPr>
            <a:spLocks noChangeAspect="1"/>
          </p:cNvSpPr>
          <p:nvPr/>
        </p:nvSpPr>
        <p:spPr>
          <a:xfrm rot="19294940">
            <a:off x="1214536" y="4317054"/>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Oval 97"/>
          <p:cNvSpPr>
            <a:spLocks noChangeAspect="1"/>
          </p:cNvSpPr>
          <p:nvPr/>
        </p:nvSpPr>
        <p:spPr>
          <a:xfrm rot="1840192">
            <a:off x="2455558" y="4194761"/>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Oval 98"/>
          <p:cNvSpPr>
            <a:spLocks noChangeAspect="1"/>
          </p:cNvSpPr>
          <p:nvPr/>
        </p:nvSpPr>
        <p:spPr>
          <a:xfrm rot="587790">
            <a:off x="2032687" y="5279423"/>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35" name="Group 134"/>
          <p:cNvGrpSpPr>
            <a:grpSpLocks noChangeAspect="1"/>
          </p:cNvGrpSpPr>
          <p:nvPr/>
        </p:nvGrpSpPr>
        <p:grpSpPr>
          <a:xfrm rot="10800000">
            <a:off x="1971852" y="5529186"/>
            <a:ext cx="115950" cy="399450"/>
            <a:chOff x="6668616" y="4725144"/>
            <a:chExt cx="288032" cy="864096"/>
          </a:xfrm>
        </p:grpSpPr>
        <p:grpSp>
          <p:nvGrpSpPr>
            <p:cNvPr id="136" name="Group 135"/>
            <p:cNvGrpSpPr/>
            <p:nvPr/>
          </p:nvGrpSpPr>
          <p:grpSpPr>
            <a:xfrm rot="10800000">
              <a:off x="6668616" y="4725144"/>
              <a:ext cx="288032" cy="144016"/>
              <a:chOff x="755576" y="4365104"/>
              <a:chExt cx="288032" cy="144016"/>
            </a:xfrm>
          </p:grpSpPr>
          <p:cxnSp>
            <p:nvCxnSpPr>
              <p:cNvPr id="138" name="Straight Connector 137"/>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37" name="Straight Connector 136"/>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43" name="Group 142"/>
          <p:cNvGrpSpPr>
            <a:grpSpLocks noChangeAspect="1"/>
          </p:cNvGrpSpPr>
          <p:nvPr/>
        </p:nvGrpSpPr>
        <p:grpSpPr>
          <a:xfrm rot="10800000">
            <a:off x="3165126" y="4585721"/>
            <a:ext cx="115950" cy="399450"/>
            <a:chOff x="6668616" y="4725144"/>
            <a:chExt cx="288032" cy="864096"/>
          </a:xfrm>
        </p:grpSpPr>
        <p:grpSp>
          <p:nvGrpSpPr>
            <p:cNvPr id="144" name="Group 143"/>
            <p:cNvGrpSpPr/>
            <p:nvPr/>
          </p:nvGrpSpPr>
          <p:grpSpPr>
            <a:xfrm rot="10800000">
              <a:off x="6668616" y="4725144"/>
              <a:ext cx="288032" cy="144016"/>
              <a:chOff x="755576" y="4365104"/>
              <a:chExt cx="288032" cy="144016"/>
            </a:xfrm>
          </p:grpSpPr>
          <p:cxnSp>
            <p:nvCxnSpPr>
              <p:cNvPr id="146" name="Straight Connector 145"/>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8" name="Straight Connector 147"/>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5" name="Straight Connector 144"/>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9" name="Straight Connector 148"/>
          <p:cNvCxnSpPr>
            <a:cxnSpLocks noChangeAspect="1"/>
          </p:cNvCxnSpPr>
          <p:nvPr/>
        </p:nvCxnSpPr>
        <p:spPr>
          <a:xfrm>
            <a:off x="402184" y="6301858"/>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50" name="TextBox 149"/>
          <p:cNvSpPr txBox="1">
            <a:spLocks noChangeAspect="1"/>
          </p:cNvSpPr>
          <p:nvPr/>
        </p:nvSpPr>
        <p:spPr>
          <a:xfrm>
            <a:off x="1487085" y="6183984"/>
            <a:ext cx="230170" cy="369332"/>
          </a:xfrm>
          <a:prstGeom prst="rect">
            <a:avLst/>
          </a:prstGeom>
          <a:noFill/>
        </p:spPr>
        <p:txBody>
          <a:bodyPr wrap="square" rtlCol="0">
            <a:spAutoFit/>
          </a:bodyPr>
          <a:lstStyle/>
          <a:p>
            <a:r>
              <a:rPr lang="de-DE"/>
              <a:t>x</a:t>
            </a:r>
          </a:p>
        </p:txBody>
      </p:sp>
      <p:sp>
        <p:nvSpPr>
          <p:cNvPr id="151" name="TextBox 150"/>
          <p:cNvSpPr txBox="1">
            <a:spLocks noChangeAspect="1"/>
          </p:cNvSpPr>
          <p:nvPr/>
        </p:nvSpPr>
        <p:spPr>
          <a:xfrm>
            <a:off x="380221" y="4609707"/>
            <a:ext cx="243524" cy="369332"/>
          </a:xfrm>
          <a:prstGeom prst="rect">
            <a:avLst/>
          </a:prstGeom>
          <a:noFill/>
        </p:spPr>
        <p:txBody>
          <a:bodyPr wrap="square" rtlCol="0">
            <a:spAutoFit/>
          </a:bodyPr>
          <a:lstStyle/>
          <a:p>
            <a:r>
              <a:rPr lang="de-DE" err="1"/>
              <a:t>y</a:t>
            </a:r>
            <a:endParaRPr lang="de-DE"/>
          </a:p>
        </p:txBody>
      </p:sp>
      <p:sp>
        <p:nvSpPr>
          <p:cNvPr id="152" name="TextBox 151"/>
          <p:cNvSpPr txBox="1">
            <a:spLocks noChangeAspect="1"/>
          </p:cNvSpPr>
          <p:nvPr/>
        </p:nvSpPr>
        <p:spPr>
          <a:xfrm>
            <a:off x="2647363" y="3476922"/>
            <a:ext cx="832701" cy="369332"/>
          </a:xfrm>
          <a:prstGeom prst="rect">
            <a:avLst/>
          </a:prstGeom>
          <a:noFill/>
        </p:spPr>
        <p:txBody>
          <a:bodyPr wrap="square" rtlCol="0">
            <a:spAutoFit/>
          </a:bodyPr>
          <a:lstStyle/>
          <a:p>
            <a:r>
              <a:rPr lang="en-GB"/>
              <a:t>Q</a:t>
            </a:r>
            <a:r>
              <a:rPr lang="en-GB" baseline="30000"/>
              <a:t>ind</a:t>
            </a:r>
            <a:r>
              <a:rPr lang="en-GB" baseline="-25000"/>
              <a:t>0</a:t>
            </a:r>
            <a:endParaRPr lang="en-GB"/>
          </a:p>
        </p:txBody>
      </p:sp>
      <p:grpSp>
        <p:nvGrpSpPr>
          <p:cNvPr id="155" name="Group 154"/>
          <p:cNvGrpSpPr>
            <a:grpSpLocks noChangeAspect="1"/>
          </p:cNvGrpSpPr>
          <p:nvPr/>
        </p:nvGrpSpPr>
        <p:grpSpPr>
          <a:xfrm rot="10800000">
            <a:off x="3063883" y="5386035"/>
            <a:ext cx="115950" cy="399450"/>
            <a:chOff x="6668616" y="4725144"/>
            <a:chExt cx="288032" cy="864096"/>
          </a:xfrm>
        </p:grpSpPr>
        <p:grpSp>
          <p:nvGrpSpPr>
            <p:cNvPr id="156" name="Group 155"/>
            <p:cNvGrpSpPr/>
            <p:nvPr/>
          </p:nvGrpSpPr>
          <p:grpSpPr>
            <a:xfrm rot="10800000">
              <a:off x="6668616" y="4725144"/>
              <a:ext cx="288032" cy="144016"/>
              <a:chOff x="755576" y="4365104"/>
              <a:chExt cx="288032" cy="144016"/>
            </a:xfrm>
          </p:grpSpPr>
          <p:cxnSp>
            <p:nvCxnSpPr>
              <p:cNvPr id="158" name="Straight Connector 157"/>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9" name="Straight Connector 158"/>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0" name="Straight Connector 159"/>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57" name="Straight Connector 156"/>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61" name="TextBox 160"/>
          <p:cNvSpPr txBox="1">
            <a:spLocks noChangeAspect="1"/>
          </p:cNvSpPr>
          <p:nvPr/>
        </p:nvSpPr>
        <p:spPr>
          <a:xfrm>
            <a:off x="1069159" y="5015848"/>
            <a:ext cx="930897" cy="369332"/>
          </a:xfrm>
          <a:prstGeom prst="rect">
            <a:avLst/>
          </a:prstGeom>
          <a:noFill/>
        </p:spPr>
        <p:txBody>
          <a:bodyPr wrap="square" rtlCol="0">
            <a:spAutoFit/>
          </a:bodyPr>
          <a:lstStyle/>
          <a:p>
            <a:r>
              <a:rPr lang="en-GB"/>
              <a:t>V</a:t>
            </a:r>
            <a:r>
              <a:rPr lang="en-GB" baseline="-25000"/>
              <a:t>1</a:t>
            </a:r>
            <a:r>
              <a:rPr lang="en-GB"/>
              <a:t>=</a:t>
            </a:r>
            <a:r>
              <a:rPr lang="en-GB" err="1"/>
              <a:t>V</a:t>
            </a:r>
            <a:r>
              <a:rPr lang="en-GB" baseline="-25000" err="1"/>
              <a:t>w</a:t>
            </a:r>
            <a:endParaRPr lang="en-GB" baseline="-25000"/>
          </a:p>
        </p:txBody>
      </p:sp>
      <p:sp>
        <p:nvSpPr>
          <p:cNvPr id="162" name="TextBox 161"/>
          <p:cNvSpPr txBox="1">
            <a:spLocks noChangeAspect="1"/>
          </p:cNvSpPr>
          <p:nvPr/>
        </p:nvSpPr>
        <p:spPr>
          <a:xfrm>
            <a:off x="1973349" y="3873633"/>
            <a:ext cx="818560" cy="369332"/>
          </a:xfrm>
          <a:prstGeom prst="rect">
            <a:avLst/>
          </a:prstGeom>
          <a:noFill/>
        </p:spPr>
        <p:txBody>
          <a:bodyPr wrap="square" rtlCol="0">
            <a:spAutoFit/>
          </a:bodyPr>
          <a:lstStyle/>
          <a:p>
            <a:r>
              <a:rPr lang="en-GB"/>
              <a:t>V</a:t>
            </a:r>
            <a:r>
              <a:rPr lang="en-GB" baseline="-25000"/>
              <a:t>2</a:t>
            </a:r>
            <a:r>
              <a:rPr lang="en-GB"/>
              <a:t>=0</a:t>
            </a:r>
          </a:p>
        </p:txBody>
      </p:sp>
      <p:sp>
        <p:nvSpPr>
          <p:cNvPr id="163" name="TextBox 162"/>
          <p:cNvSpPr txBox="1">
            <a:spLocks noChangeAspect="1"/>
          </p:cNvSpPr>
          <p:nvPr/>
        </p:nvSpPr>
        <p:spPr>
          <a:xfrm>
            <a:off x="2187021" y="5806914"/>
            <a:ext cx="689728" cy="369332"/>
          </a:xfrm>
          <a:prstGeom prst="rect">
            <a:avLst/>
          </a:prstGeom>
          <a:noFill/>
        </p:spPr>
        <p:txBody>
          <a:bodyPr wrap="square" rtlCol="0">
            <a:spAutoFit/>
          </a:bodyPr>
          <a:lstStyle/>
          <a:p>
            <a:r>
              <a:rPr lang="en-GB"/>
              <a:t>V</a:t>
            </a:r>
            <a:r>
              <a:rPr lang="en-GB" baseline="-25000"/>
              <a:t>3</a:t>
            </a:r>
            <a:r>
              <a:rPr lang="en-GB"/>
              <a:t>=0</a:t>
            </a:r>
          </a:p>
        </p:txBody>
      </p:sp>
      <p:sp>
        <p:nvSpPr>
          <p:cNvPr id="164" name="TextBox 163"/>
          <p:cNvSpPr txBox="1">
            <a:spLocks noChangeAspect="1"/>
          </p:cNvSpPr>
          <p:nvPr/>
        </p:nvSpPr>
        <p:spPr>
          <a:xfrm>
            <a:off x="3123415" y="5295509"/>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165" name="Straight Connector 164"/>
          <p:cNvCxnSpPr>
            <a:cxnSpLocks noChangeAspect="1"/>
          </p:cNvCxnSpPr>
          <p:nvPr/>
        </p:nvCxnSpPr>
        <p:spPr>
          <a:xfrm rot="16200000">
            <a:off x="-275638" y="5612998"/>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1983525" y="4724342"/>
            <a:ext cx="777777" cy="369332"/>
          </a:xfrm>
          <a:prstGeom prst="rect">
            <a:avLst/>
          </a:prstGeom>
        </p:spPr>
        <p:txBody>
          <a:bodyPr wrap="none">
            <a:spAutoFit/>
          </a:bodyPr>
          <a:lstStyle/>
          <a:p>
            <a:r>
              <a:rPr lang="en-GB"/>
              <a:t>𝜓</a:t>
            </a:r>
            <a:r>
              <a:rPr lang="en-GB" baseline="-25000"/>
              <a:t>1</a:t>
            </a:r>
            <a:r>
              <a:rPr lang="en-GB"/>
              <a:t>(</a:t>
            </a:r>
            <a:r>
              <a:rPr lang="en-GB" b="1"/>
              <a:t>x</a:t>
            </a:r>
            <a:r>
              <a:rPr lang="en-GB"/>
              <a:t>) </a:t>
            </a:r>
          </a:p>
        </p:txBody>
      </p:sp>
      <p:pic>
        <p:nvPicPr>
          <p:cNvPr id="2" name="Picture 1">
            <a:extLst>
              <a:ext uri="{FF2B5EF4-FFF2-40B4-BE49-F238E27FC236}">
                <a16:creationId xmlns:a16="http://schemas.microsoft.com/office/drawing/2014/main" id="{81FB8388-FA4A-DF4A-B800-ACBAA674B66F}"/>
              </a:ext>
            </a:extLst>
          </p:cNvPr>
          <p:cNvPicPr>
            <a:picLocks noChangeAspect="1"/>
          </p:cNvPicPr>
          <p:nvPr/>
        </p:nvPicPr>
        <p:blipFill>
          <a:blip r:embed="rId2"/>
          <a:stretch>
            <a:fillRect/>
          </a:stretch>
        </p:blipFill>
        <p:spPr>
          <a:xfrm>
            <a:off x="6812430" y="2857606"/>
            <a:ext cx="1836420" cy="495300"/>
          </a:xfrm>
          <a:prstGeom prst="rect">
            <a:avLst/>
          </a:prstGeom>
        </p:spPr>
      </p:pic>
    </p:spTree>
    <p:extLst>
      <p:ext uri="{BB962C8B-B14F-4D97-AF65-F5344CB8AC3E}">
        <p14:creationId xmlns:p14="http://schemas.microsoft.com/office/powerpoint/2010/main" val="13702428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BA918F5-52F4-0446-9FBA-655BB12E1EE2}"/>
              </a:ext>
            </a:extLst>
          </p:cNvPr>
          <p:cNvSpPr>
            <a:spLocks noGrp="1"/>
          </p:cNvSpPr>
          <p:nvPr>
            <p:ph type="dt" sz="half" idx="10"/>
          </p:nvPr>
        </p:nvSpPr>
        <p:spPr/>
        <p:txBody>
          <a:bodyPr/>
          <a:lstStyle/>
          <a:p>
            <a:pPr>
              <a:defRPr/>
            </a:pPr>
            <a:r>
              <a:rPr lang="en-US">
                <a:solidFill>
                  <a:prstClr val="black">
                    <a:tint val="75000"/>
                  </a:prstClr>
                </a:solidFill>
              </a:rPr>
              <a:t>10/14/24</a:t>
            </a:r>
          </a:p>
        </p:txBody>
      </p:sp>
      <p:sp>
        <p:nvSpPr>
          <p:cNvPr id="4" name="Slide Number Placeholder 3"/>
          <p:cNvSpPr>
            <a:spLocks noGrp="1"/>
          </p:cNvSpPr>
          <p:nvPr>
            <p:ph type="sldNum" sz="quarter" idx="11"/>
          </p:nvPr>
        </p:nvSpPr>
        <p:spPr/>
        <p:txBody>
          <a:bodyPr/>
          <a:lstStyle/>
          <a:p>
            <a:fld id="{A87ED4B0-E0EC-7445-A92F-4D2D12810046}" type="slidenum">
              <a:rPr lang="en-US" altLang="en-US" smtClean="0"/>
              <a:pPr/>
              <a:t>21</a:t>
            </a:fld>
            <a:endParaRPr lang="en-US" altLang="en-US"/>
          </a:p>
        </p:txBody>
      </p:sp>
      <p:sp>
        <p:nvSpPr>
          <p:cNvPr id="5" name="Freeform 4"/>
          <p:cNvSpPr>
            <a:spLocks noChangeAspect="1"/>
          </p:cNvSpPr>
          <p:nvPr/>
        </p:nvSpPr>
        <p:spPr>
          <a:xfrm>
            <a:off x="1007886" y="545186"/>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no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a:spLocks noChangeAspect="1"/>
          </p:cNvSpPr>
          <p:nvPr/>
        </p:nvSpPr>
        <p:spPr>
          <a:xfrm rot="19294940">
            <a:off x="1344939" y="1204638"/>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p:cNvSpPr>
            <a:spLocks noChangeAspect="1"/>
          </p:cNvSpPr>
          <p:nvPr/>
        </p:nvSpPr>
        <p:spPr>
          <a:xfrm rot="1840192">
            <a:off x="2585961" y="1082345"/>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p:cNvSpPr>
            <a:spLocks noChangeAspect="1"/>
          </p:cNvSpPr>
          <p:nvPr/>
        </p:nvSpPr>
        <p:spPr>
          <a:xfrm rot="587790">
            <a:off x="2163090" y="2167007"/>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a:spLocks noChangeAspect="1"/>
          </p:cNvSpPr>
          <p:nvPr/>
        </p:nvSpPr>
        <p:spPr>
          <a:xfrm>
            <a:off x="1466655" y="1340180"/>
            <a:ext cx="754962" cy="272985"/>
          </a:xfrm>
          <a:prstGeom prst="rect">
            <a:avLst/>
          </a:prstGeom>
          <a:noFill/>
        </p:spPr>
        <p:txBody>
          <a:bodyPr wrap="square" rtlCol="0">
            <a:spAutoFit/>
          </a:bodyPr>
          <a:lstStyle/>
          <a:p>
            <a:r>
              <a:rPr lang="en-GB"/>
              <a:t>Q</a:t>
            </a:r>
            <a:r>
              <a:rPr lang="en-GB" baseline="30000"/>
              <a:t>ind</a:t>
            </a:r>
            <a:r>
              <a:rPr lang="en-GB" baseline="-25000"/>
              <a:t>1</a:t>
            </a:r>
            <a:endParaRPr lang="en-GB"/>
          </a:p>
        </p:txBody>
      </p:sp>
      <p:grpSp>
        <p:nvGrpSpPr>
          <p:cNvPr id="10" name="Group 9"/>
          <p:cNvGrpSpPr>
            <a:grpSpLocks noChangeAspect="1"/>
          </p:cNvGrpSpPr>
          <p:nvPr/>
        </p:nvGrpSpPr>
        <p:grpSpPr>
          <a:xfrm rot="10800000">
            <a:off x="2118751" y="1018812"/>
            <a:ext cx="115950" cy="66575"/>
            <a:chOff x="755576" y="4365104"/>
            <a:chExt cx="288032" cy="144016"/>
          </a:xfrm>
        </p:grpSpPr>
        <p:cxnSp>
          <p:nvCxnSpPr>
            <p:cNvPr id="11" name="Straight Connector 10"/>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 name="Straight Connector 13"/>
          <p:cNvCxnSpPr>
            <a:cxnSpLocks noChangeAspect="1"/>
          </p:cNvCxnSpPr>
          <p:nvPr/>
        </p:nvCxnSpPr>
        <p:spPr>
          <a:xfrm>
            <a:off x="2154027" y="1071515"/>
            <a:ext cx="0" cy="33287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21" name="Group 20"/>
          <p:cNvGrpSpPr>
            <a:grpSpLocks noChangeAspect="1"/>
          </p:cNvGrpSpPr>
          <p:nvPr/>
        </p:nvGrpSpPr>
        <p:grpSpPr>
          <a:xfrm rot="10800000">
            <a:off x="2102255" y="2416770"/>
            <a:ext cx="115950" cy="399450"/>
            <a:chOff x="6668616" y="4725144"/>
            <a:chExt cx="288032" cy="864096"/>
          </a:xfrm>
        </p:grpSpPr>
        <p:grpSp>
          <p:nvGrpSpPr>
            <p:cNvPr id="22" name="Group 21"/>
            <p:cNvGrpSpPr/>
            <p:nvPr/>
          </p:nvGrpSpPr>
          <p:grpSpPr>
            <a:xfrm rot="10800000">
              <a:off x="6668616" y="4725144"/>
              <a:ext cx="288032" cy="144016"/>
              <a:chOff x="755576" y="4365104"/>
              <a:chExt cx="288032" cy="144016"/>
            </a:xfrm>
          </p:grpSpPr>
          <p:cxnSp>
            <p:nvCxnSpPr>
              <p:cNvPr id="24" name="Straight Connector 23"/>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23" name="Straight Connector 22"/>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7" name="TextBox 26"/>
          <p:cNvSpPr txBox="1">
            <a:spLocks noChangeAspect="1"/>
          </p:cNvSpPr>
          <p:nvPr/>
        </p:nvSpPr>
        <p:spPr>
          <a:xfrm>
            <a:off x="2634009" y="1168142"/>
            <a:ext cx="754962" cy="272985"/>
          </a:xfrm>
          <a:prstGeom prst="rect">
            <a:avLst/>
          </a:prstGeom>
          <a:noFill/>
        </p:spPr>
        <p:txBody>
          <a:bodyPr wrap="square" rtlCol="0">
            <a:spAutoFit/>
          </a:bodyPr>
          <a:lstStyle/>
          <a:p>
            <a:r>
              <a:rPr lang="en-GB"/>
              <a:t>Q</a:t>
            </a:r>
            <a:r>
              <a:rPr lang="en-GB" baseline="30000"/>
              <a:t>ind</a:t>
            </a:r>
            <a:r>
              <a:rPr lang="en-GB" baseline="-25000"/>
              <a:t>2</a:t>
            </a:r>
            <a:endParaRPr lang="en-GB"/>
          </a:p>
        </p:txBody>
      </p:sp>
      <p:sp>
        <p:nvSpPr>
          <p:cNvPr id="28" name="TextBox 27"/>
          <p:cNvSpPr txBox="1">
            <a:spLocks noChangeAspect="1"/>
          </p:cNvSpPr>
          <p:nvPr/>
        </p:nvSpPr>
        <p:spPr>
          <a:xfrm>
            <a:off x="2232583" y="2292287"/>
            <a:ext cx="765806" cy="272985"/>
          </a:xfrm>
          <a:prstGeom prst="rect">
            <a:avLst/>
          </a:prstGeom>
          <a:noFill/>
        </p:spPr>
        <p:txBody>
          <a:bodyPr wrap="square" rtlCol="0">
            <a:spAutoFit/>
          </a:bodyPr>
          <a:lstStyle/>
          <a:p>
            <a:r>
              <a:rPr lang="en-GB"/>
              <a:t>Q</a:t>
            </a:r>
            <a:r>
              <a:rPr lang="en-GB" baseline="30000"/>
              <a:t>ind</a:t>
            </a:r>
            <a:r>
              <a:rPr lang="en-GB" baseline="-25000"/>
              <a:t>3</a:t>
            </a:r>
            <a:endParaRPr lang="en-GB"/>
          </a:p>
        </p:txBody>
      </p:sp>
      <p:grpSp>
        <p:nvGrpSpPr>
          <p:cNvPr id="29" name="Group 28"/>
          <p:cNvGrpSpPr>
            <a:grpSpLocks noChangeAspect="1"/>
          </p:cNvGrpSpPr>
          <p:nvPr/>
        </p:nvGrpSpPr>
        <p:grpSpPr>
          <a:xfrm rot="10800000">
            <a:off x="3295529" y="1473305"/>
            <a:ext cx="115950" cy="399450"/>
            <a:chOff x="6668616" y="4725144"/>
            <a:chExt cx="288032" cy="864096"/>
          </a:xfrm>
        </p:grpSpPr>
        <p:grpSp>
          <p:nvGrpSpPr>
            <p:cNvPr id="30" name="Group 29"/>
            <p:cNvGrpSpPr/>
            <p:nvPr/>
          </p:nvGrpSpPr>
          <p:grpSpPr>
            <a:xfrm rot="10800000">
              <a:off x="6668616" y="4725144"/>
              <a:ext cx="288032" cy="144016"/>
              <a:chOff x="755576" y="4365104"/>
              <a:chExt cx="288032" cy="144016"/>
            </a:xfrm>
          </p:grpSpPr>
          <p:cxnSp>
            <p:nvCxnSpPr>
              <p:cNvPr id="32" name="Straight Connector 31"/>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31" name="Straight Connector 30"/>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35" name="Straight Connector 34"/>
          <p:cNvCxnSpPr>
            <a:cxnSpLocks noChangeAspect="1"/>
          </p:cNvCxnSpPr>
          <p:nvPr/>
        </p:nvCxnSpPr>
        <p:spPr>
          <a:xfrm>
            <a:off x="457171" y="3189442"/>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37" name="TextBox 36"/>
          <p:cNvSpPr txBox="1">
            <a:spLocks noChangeAspect="1"/>
          </p:cNvSpPr>
          <p:nvPr/>
        </p:nvSpPr>
        <p:spPr>
          <a:xfrm>
            <a:off x="1542072" y="3071568"/>
            <a:ext cx="230170" cy="369332"/>
          </a:xfrm>
          <a:prstGeom prst="rect">
            <a:avLst/>
          </a:prstGeom>
          <a:noFill/>
        </p:spPr>
        <p:txBody>
          <a:bodyPr wrap="square" rtlCol="0">
            <a:spAutoFit/>
          </a:bodyPr>
          <a:lstStyle/>
          <a:p>
            <a:r>
              <a:rPr lang="de-DE"/>
              <a:t>x</a:t>
            </a:r>
          </a:p>
        </p:txBody>
      </p:sp>
      <p:sp>
        <p:nvSpPr>
          <p:cNvPr id="38" name="TextBox 37"/>
          <p:cNvSpPr txBox="1">
            <a:spLocks noChangeAspect="1"/>
          </p:cNvSpPr>
          <p:nvPr/>
        </p:nvSpPr>
        <p:spPr>
          <a:xfrm>
            <a:off x="444635" y="1497291"/>
            <a:ext cx="243524" cy="369332"/>
          </a:xfrm>
          <a:prstGeom prst="rect">
            <a:avLst/>
          </a:prstGeom>
          <a:noFill/>
        </p:spPr>
        <p:txBody>
          <a:bodyPr wrap="square" rtlCol="0">
            <a:spAutoFit/>
          </a:bodyPr>
          <a:lstStyle/>
          <a:p>
            <a:r>
              <a:rPr lang="de-DE" err="1"/>
              <a:t>y</a:t>
            </a:r>
            <a:endParaRPr lang="de-DE"/>
          </a:p>
        </p:txBody>
      </p:sp>
      <p:sp>
        <p:nvSpPr>
          <p:cNvPr id="39" name="TextBox 38"/>
          <p:cNvSpPr txBox="1">
            <a:spLocks noChangeAspect="1"/>
          </p:cNvSpPr>
          <p:nvPr/>
        </p:nvSpPr>
        <p:spPr>
          <a:xfrm>
            <a:off x="2777766" y="364506"/>
            <a:ext cx="832701" cy="369332"/>
          </a:xfrm>
          <a:prstGeom prst="rect">
            <a:avLst/>
          </a:prstGeom>
          <a:noFill/>
        </p:spPr>
        <p:txBody>
          <a:bodyPr wrap="square" rtlCol="0">
            <a:spAutoFit/>
          </a:bodyPr>
          <a:lstStyle/>
          <a:p>
            <a:r>
              <a:rPr lang="en-GB"/>
              <a:t>Q</a:t>
            </a:r>
            <a:r>
              <a:rPr lang="en-GB" baseline="30000"/>
              <a:t>ind</a:t>
            </a:r>
            <a:r>
              <a:rPr lang="en-GB" baseline="-25000"/>
              <a:t>0</a:t>
            </a:r>
            <a:endParaRPr lang="en-GB"/>
          </a:p>
        </p:txBody>
      </p:sp>
      <p:sp>
        <p:nvSpPr>
          <p:cNvPr id="40" name="Oval 8"/>
          <p:cNvSpPr>
            <a:spLocks noChangeAspect="1" noChangeArrowheads="1"/>
          </p:cNvSpPr>
          <p:nvPr/>
        </p:nvSpPr>
        <p:spPr bwMode="auto">
          <a:xfrm>
            <a:off x="2172092" y="1808378"/>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41" name="TextBox 40"/>
          <p:cNvSpPr txBox="1">
            <a:spLocks noChangeAspect="1" noChangeArrowheads="1"/>
          </p:cNvSpPr>
          <p:nvPr/>
        </p:nvSpPr>
        <p:spPr bwMode="auto">
          <a:xfrm>
            <a:off x="2249077" y="1523216"/>
            <a:ext cx="2867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a:solidFill>
                  <a:srgbClr val="FF0000"/>
                </a:solidFill>
              </a:rPr>
              <a:t>q</a:t>
            </a:r>
          </a:p>
        </p:txBody>
      </p:sp>
      <p:grpSp>
        <p:nvGrpSpPr>
          <p:cNvPr id="54" name="Group 53"/>
          <p:cNvGrpSpPr>
            <a:grpSpLocks noChangeAspect="1"/>
          </p:cNvGrpSpPr>
          <p:nvPr/>
        </p:nvGrpSpPr>
        <p:grpSpPr>
          <a:xfrm rot="10800000">
            <a:off x="3194286" y="2273619"/>
            <a:ext cx="115950" cy="399450"/>
            <a:chOff x="6668616" y="4725144"/>
            <a:chExt cx="288032" cy="864096"/>
          </a:xfrm>
        </p:grpSpPr>
        <p:grpSp>
          <p:nvGrpSpPr>
            <p:cNvPr id="55" name="Group 54"/>
            <p:cNvGrpSpPr/>
            <p:nvPr/>
          </p:nvGrpSpPr>
          <p:grpSpPr>
            <a:xfrm rot="10800000">
              <a:off x="6668616" y="4725144"/>
              <a:ext cx="288032" cy="144016"/>
              <a:chOff x="755576" y="4365104"/>
              <a:chExt cx="288032" cy="144016"/>
            </a:xfrm>
          </p:grpSpPr>
          <p:cxnSp>
            <p:nvCxnSpPr>
              <p:cNvPr id="57" name="Straight Connector 56"/>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56" name="Straight Connector 55"/>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60" name="TextBox 59"/>
          <p:cNvSpPr txBox="1">
            <a:spLocks noChangeAspect="1"/>
          </p:cNvSpPr>
          <p:nvPr/>
        </p:nvSpPr>
        <p:spPr>
          <a:xfrm>
            <a:off x="1199562" y="1903432"/>
            <a:ext cx="930897" cy="369332"/>
          </a:xfrm>
          <a:prstGeom prst="rect">
            <a:avLst/>
          </a:prstGeom>
          <a:noFill/>
        </p:spPr>
        <p:txBody>
          <a:bodyPr wrap="square" rtlCol="0">
            <a:spAutoFit/>
          </a:bodyPr>
          <a:lstStyle/>
          <a:p>
            <a:r>
              <a:rPr lang="en-GB"/>
              <a:t>V</a:t>
            </a:r>
            <a:r>
              <a:rPr lang="en-GB" baseline="-25000"/>
              <a:t>1</a:t>
            </a:r>
            <a:r>
              <a:rPr lang="en-GB"/>
              <a:t>=0</a:t>
            </a:r>
          </a:p>
        </p:txBody>
      </p:sp>
      <p:sp>
        <p:nvSpPr>
          <p:cNvPr id="61" name="TextBox 60"/>
          <p:cNvSpPr txBox="1">
            <a:spLocks noChangeAspect="1"/>
          </p:cNvSpPr>
          <p:nvPr/>
        </p:nvSpPr>
        <p:spPr>
          <a:xfrm>
            <a:off x="2264004" y="742363"/>
            <a:ext cx="818560" cy="369332"/>
          </a:xfrm>
          <a:prstGeom prst="rect">
            <a:avLst/>
          </a:prstGeom>
          <a:noFill/>
        </p:spPr>
        <p:txBody>
          <a:bodyPr wrap="square" rtlCol="0">
            <a:spAutoFit/>
          </a:bodyPr>
          <a:lstStyle/>
          <a:p>
            <a:r>
              <a:rPr lang="en-GB"/>
              <a:t>V</a:t>
            </a:r>
            <a:r>
              <a:rPr lang="en-GB" baseline="-25000"/>
              <a:t>2</a:t>
            </a:r>
            <a:r>
              <a:rPr lang="en-GB"/>
              <a:t>=0</a:t>
            </a:r>
          </a:p>
        </p:txBody>
      </p:sp>
      <p:sp>
        <p:nvSpPr>
          <p:cNvPr id="62" name="TextBox 61"/>
          <p:cNvSpPr txBox="1">
            <a:spLocks noChangeAspect="1"/>
          </p:cNvSpPr>
          <p:nvPr/>
        </p:nvSpPr>
        <p:spPr>
          <a:xfrm>
            <a:off x="2317424" y="2694498"/>
            <a:ext cx="689728" cy="369332"/>
          </a:xfrm>
          <a:prstGeom prst="rect">
            <a:avLst/>
          </a:prstGeom>
          <a:noFill/>
        </p:spPr>
        <p:txBody>
          <a:bodyPr wrap="square" rtlCol="0">
            <a:spAutoFit/>
          </a:bodyPr>
          <a:lstStyle/>
          <a:p>
            <a:r>
              <a:rPr lang="en-GB"/>
              <a:t>V</a:t>
            </a:r>
            <a:r>
              <a:rPr lang="en-GB" baseline="-25000"/>
              <a:t>3</a:t>
            </a:r>
            <a:r>
              <a:rPr lang="en-GB"/>
              <a:t>=0</a:t>
            </a:r>
          </a:p>
        </p:txBody>
      </p:sp>
      <p:sp>
        <p:nvSpPr>
          <p:cNvPr id="63" name="TextBox 62"/>
          <p:cNvSpPr txBox="1">
            <a:spLocks noChangeAspect="1"/>
          </p:cNvSpPr>
          <p:nvPr/>
        </p:nvSpPr>
        <p:spPr>
          <a:xfrm>
            <a:off x="3253818" y="2183093"/>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93" name="Straight Connector 92"/>
          <p:cNvCxnSpPr>
            <a:cxnSpLocks noChangeAspect="1"/>
          </p:cNvCxnSpPr>
          <p:nvPr/>
        </p:nvCxnSpPr>
        <p:spPr>
          <a:xfrm rot="16200000">
            <a:off x="-220651" y="2500582"/>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95" name="Rectangle 2"/>
          <p:cNvSpPr>
            <a:spLocks noChangeArrowheads="1"/>
          </p:cNvSpPr>
          <p:nvPr/>
        </p:nvSpPr>
        <p:spPr bwMode="auto">
          <a:xfrm>
            <a:off x="1904214" y="3110"/>
            <a:ext cx="10287786"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800" b="1">
                <a:solidFill>
                  <a:srgbClr val="FF0000"/>
                </a:solidFill>
              </a:rPr>
              <a:t>Theorem, sum of induced charges</a:t>
            </a:r>
          </a:p>
        </p:txBody>
      </p:sp>
      <p:sp>
        <p:nvSpPr>
          <p:cNvPr id="96" name="Freeform 95"/>
          <p:cNvSpPr>
            <a:spLocks noChangeAspect="1"/>
          </p:cNvSpPr>
          <p:nvPr/>
        </p:nvSpPr>
        <p:spPr>
          <a:xfrm>
            <a:off x="877483" y="3657602"/>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no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Oval 96"/>
          <p:cNvSpPr>
            <a:spLocks noChangeAspect="1"/>
          </p:cNvSpPr>
          <p:nvPr/>
        </p:nvSpPr>
        <p:spPr>
          <a:xfrm rot="19294940">
            <a:off x="1214536" y="4317054"/>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Oval 97"/>
          <p:cNvSpPr>
            <a:spLocks noChangeAspect="1"/>
          </p:cNvSpPr>
          <p:nvPr/>
        </p:nvSpPr>
        <p:spPr>
          <a:xfrm rot="1840192">
            <a:off x="2455558" y="4194761"/>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Oval 98"/>
          <p:cNvSpPr>
            <a:spLocks noChangeAspect="1"/>
          </p:cNvSpPr>
          <p:nvPr/>
        </p:nvSpPr>
        <p:spPr>
          <a:xfrm rot="587790">
            <a:off x="2032687" y="5279423"/>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35" name="Group 134"/>
          <p:cNvGrpSpPr>
            <a:grpSpLocks noChangeAspect="1"/>
          </p:cNvGrpSpPr>
          <p:nvPr/>
        </p:nvGrpSpPr>
        <p:grpSpPr>
          <a:xfrm rot="10800000">
            <a:off x="1971852" y="5529186"/>
            <a:ext cx="115950" cy="399450"/>
            <a:chOff x="6668616" y="4725144"/>
            <a:chExt cx="288032" cy="864096"/>
          </a:xfrm>
        </p:grpSpPr>
        <p:grpSp>
          <p:nvGrpSpPr>
            <p:cNvPr id="136" name="Group 135"/>
            <p:cNvGrpSpPr/>
            <p:nvPr/>
          </p:nvGrpSpPr>
          <p:grpSpPr>
            <a:xfrm rot="10800000">
              <a:off x="6668616" y="4725144"/>
              <a:ext cx="288032" cy="144016"/>
              <a:chOff x="755576" y="4365104"/>
              <a:chExt cx="288032" cy="144016"/>
            </a:xfrm>
          </p:grpSpPr>
          <p:cxnSp>
            <p:nvCxnSpPr>
              <p:cNvPr id="138" name="Straight Connector 137"/>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37" name="Straight Connector 136"/>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43" name="Group 142"/>
          <p:cNvGrpSpPr>
            <a:grpSpLocks noChangeAspect="1"/>
          </p:cNvGrpSpPr>
          <p:nvPr/>
        </p:nvGrpSpPr>
        <p:grpSpPr>
          <a:xfrm rot="10800000">
            <a:off x="3165126" y="4585721"/>
            <a:ext cx="115950" cy="399450"/>
            <a:chOff x="6668616" y="4725144"/>
            <a:chExt cx="288032" cy="864096"/>
          </a:xfrm>
        </p:grpSpPr>
        <p:grpSp>
          <p:nvGrpSpPr>
            <p:cNvPr id="144" name="Group 143"/>
            <p:cNvGrpSpPr/>
            <p:nvPr/>
          </p:nvGrpSpPr>
          <p:grpSpPr>
            <a:xfrm rot="10800000">
              <a:off x="6668616" y="4725144"/>
              <a:ext cx="288032" cy="144016"/>
              <a:chOff x="755576" y="4365104"/>
              <a:chExt cx="288032" cy="144016"/>
            </a:xfrm>
          </p:grpSpPr>
          <p:cxnSp>
            <p:nvCxnSpPr>
              <p:cNvPr id="146" name="Straight Connector 145"/>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8" name="Straight Connector 147"/>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5" name="Straight Connector 144"/>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9" name="Straight Connector 148"/>
          <p:cNvCxnSpPr>
            <a:cxnSpLocks noChangeAspect="1"/>
          </p:cNvCxnSpPr>
          <p:nvPr/>
        </p:nvCxnSpPr>
        <p:spPr>
          <a:xfrm>
            <a:off x="402184" y="6301858"/>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50" name="TextBox 149"/>
          <p:cNvSpPr txBox="1">
            <a:spLocks noChangeAspect="1"/>
          </p:cNvSpPr>
          <p:nvPr/>
        </p:nvSpPr>
        <p:spPr>
          <a:xfrm>
            <a:off x="1487085" y="6183984"/>
            <a:ext cx="230170" cy="369332"/>
          </a:xfrm>
          <a:prstGeom prst="rect">
            <a:avLst/>
          </a:prstGeom>
          <a:noFill/>
        </p:spPr>
        <p:txBody>
          <a:bodyPr wrap="square" rtlCol="0">
            <a:spAutoFit/>
          </a:bodyPr>
          <a:lstStyle/>
          <a:p>
            <a:r>
              <a:rPr lang="de-DE"/>
              <a:t>x</a:t>
            </a:r>
          </a:p>
        </p:txBody>
      </p:sp>
      <p:sp>
        <p:nvSpPr>
          <p:cNvPr id="151" name="TextBox 150"/>
          <p:cNvSpPr txBox="1">
            <a:spLocks noChangeAspect="1"/>
          </p:cNvSpPr>
          <p:nvPr/>
        </p:nvSpPr>
        <p:spPr>
          <a:xfrm>
            <a:off x="380221" y="4609707"/>
            <a:ext cx="243524" cy="369332"/>
          </a:xfrm>
          <a:prstGeom prst="rect">
            <a:avLst/>
          </a:prstGeom>
          <a:noFill/>
        </p:spPr>
        <p:txBody>
          <a:bodyPr wrap="square" rtlCol="0">
            <a:spAutoFit/>
          </a:bodyPr>
          <a:lstStyle/>
          <a:p>
            <a:r>
              <a:rPr lang="de-DE" err="1"/>
              <a:t>y</a:t>
            </a:r>
            <a:endParaRPr lang="de-DE"/>
          </a:p>
        </p:txBody>
      </p:sp>
      <p:sp>
        <p:nvSpPr>
          <p:cNvPr id="152" name="TextBox 151"/>
          <p:cNvSpPr txBox="1">
            <a:spLocks noChangeAspect="1"/>
          </p:cNvSpPr>
          <p:nvPr/>
        </p:nvSpPr>
        <p:spPr>
          <a:xfrm>
            <a:off x="2647363" y="3476922"/>
            <a:ext cx="832701" cy="369332"/>
          </a:xfrm>
          <a:prstGeom prst="rect">
            <a:avLst/>
          </a:prstGeom>
          <a:noFill/>
        </p:spPr>
        <p:txBody>
          <a:bodyPr wrap="square" rtlCol="0">
            <a:spAutoFit/>
          </a:bodyPr>
          <a:lstStyle/>
          <a:p>
            <a:r>
              <a:rPr lang="en-GB"/>
              <a:t>Q</a:t>
            </a:r>
            <a:r>
              <a:rPr lang="en-GB" baseline="30000"/>
              <a:t>ind</a:t>
            </a:r>
            <a:r>
              <a:rPr lang="en-GB" baseline="-25000"/>
              <a:t>0</a:t>
            </a:r>
            <a:endParaRPr lang="en-GB"/>
          </a:p>
        </p:txBody>
      </p:sp>
      <p:grpSp>
        <p:nvGrpSpPr>
          <p:cNvPr id="155" name="Group 154"/>
          <p:cNvGrpSpPr>
            <a:grpSpLocks noChangeAspect="1"/>
          </p:cNvGrpSpPr>
          <p:nvPr/>
        </p:nvGrpSpPr>
        <p:grpSpPr>
          <a:xfrm rot="10800000">
            <a:off x="3063883" y="5386035"/>
            <a:ext cx="115950" cy="399450"/>
            <a:chOff x="6668616" y="4725144"/>
            <a:chExt cx="288032" cy="864096"/>
          </a:xfrm>
        </p:grpSpPr>
        <p:grpSp>
          <p:nvGrpSpPr>
            <p:cNvPr id="156" name="Group 155"/>
            <p:cNvGrpSpPr/>
            <p:nvPr/>
          </p:nvGrpSpPr>
          <p:grpSpPr>
            <a:xfrm rot="10800000">
              <a:off x="6668616" y="4725144"/>
              <a:ext cx="288032" cy="144016"/>
              <a:chOff x="755576" y="4365104"/>
              <a:chExt cx="288032" cy="144016"/>
            </a:xfrm>
          </p:grpSpPr>
          <p:cxnSp>
            <p:nvCxnSpPr>
              <p:cNvPr id="158" name="Straight Connector 157"/>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9" name="Straight Connector 158"/>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0" name="Straight Connector 159"/>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57" name="Straight Connector 156"/>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61" name="TextBox 160"/>
          <p:cNvSpPr txBox="1">
            <a:spLocks noChangeAspect="1"/>
          </p:cNvSpPr>
          <p:nvPr/>
        </p:nvSpPr>
        <p:spPr>
          <a:xfrm>
            <a:off x="1069159" y="5015848"/>
            <a:ext cx="930897" cy="369332"/>
          </a:xfrm>
          <a:prstGeom prst="rect">
            <a:avLst/>
          </a:prstGeom>
          <a:noFill/>
        </p:spPr>
        <p:txBody>
          <a:bodyPr wrap="square" rtlCol="0">
            <a:spAutoFit/>
          </a:bodyPr>
          <a:lstStyle/>
          <a:p>
            <a:r>
              <a:rPr lang="en-GB"/>
              <a:t>V</a:t>
            </a:r>
            <a:r>
              <a:rPr lang="en-GB" baseline="-25000"/>
              <a:t>1</a:t>
            </a:r>
            <a:r>
              <a:rPr lang="en-GB"/>
              <a:t>=</a:t>
            </a:r>
            <a:r>
              <a:rPr lang="en-GB" err="1"/>
              <a:t>V</a:t>
            </a:r>
            <a:r>
              <a:rPr lang="en-GB" baseline="-25000" err="1"/>
              <a:t>w</a:t>
            </a:r>
            <a:endParaRPr lang="en-GB" baseline="-25000"/>
          </a:p>
        </p:txBody>
      </p:sp>
      <p:sp>
        <p:nvSpPr>
          <p:cNvPr id="162" name="TextBox 161"/>
          <p:cNvSpPr txBox="1">
            <a:spLocks noChangeAspect="1"/>
          </p:cNvSpPr>
          <p:nvPr/>
        </p:nvSpPr>
        <p:spPr>
          <a:xfrm>
            <a:off x="1973349" y="3873633"/>
            <a:ext cx="818560" cy="369332"/>
          </a:xfrm>
          <a:prstGeom prst="rect">
            <a:avLst/>
          </a:prstGeom>
          <a:noFill/>
        </p:spPr>
        <p:txBody>
          <a:bodyPr wrap="square" rtlCol="0">
            <a:spAutoFit/>
          </a:bodyPr>
          <a:lstStyle/>
          <a:p>
            <a:r>
              <a:rPr lang="en-GB"/>
              <a:t>V</a:t>
            </a:r>
            <a:r>
              <a:rPr lang="en-GB" baseline="-25000"/>
              <a:t>2</a:t>
            </a:r>
            <a:r>
              <a:rPr lang="en-GB"/>
              <a:t>=0</a:t>
            </a:r>
          </a:p>
        </p:txBody>
      </p:sp>
      <p:sp>
        <p:nvSpPr>
          <p:cNvPr id="163" name="TextBox 162"/>
          <p:cNvSpPr txBox="1">
            <a:spLocks noChangeAspect="1"/>
          </p:cNvSpPr>
          <p:nvPr/>
        </p:nvSpPr>
        <p:spPr>
          <a:xfrm>
            <a:off x="2187021" y="5806914"/>
            <a:ext cx="689728" cy="369332"/>
          </a:xfrm>
          <a:prstGeom prst="rect">
            <a:avLst/>
          </a:prstGeom>
          <a:noFill/>
        </p:spPr>
        <p:txBody>
          <a:bodyPr wrap="square" rtlCol="0">
            <a:spAutoFit/>
          </a:bodyPr>
          <a:lstStyle/>
          <a:p>
            <a:r>
              <a:rPr lang="en-GB"/>
              <a:t>V</a:t>
            </a:r>
            <a:r>
              <a:rPr lang="en-GB" baseline="-25000"/>
              <a:t>3</a:t>
            </a:r>
            <a:r>
              <a:rPr lang="en-GB"/>
              <a:t>=0</a:t>
            </a:r>
          </a:p>
        </p:txBody>
      </p:sp>
      <p:sp>
        <p:nvSpPr>
          <p:cNvPr id="164" name="TextBox 163"/>
          <p:cNvSpPr txBox="1">
            <a:spLocks noChangeAspect="1"/>
          </p:cNvSpPr>
          <p:nvPr/>
        </p:nvSpPr>
        <p:spPr>
          <a:xfrm>
            <a:off x="3123415" y="5295509"/>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165" name="Straight Connector 164"/>
          <p:cNvCxnSpPr>
            <a:cxnSpLocks noChangeAspect="1"/>
          </p:cNvCxnSpPr>
          <p:nvPr/>
        </p:nvCxnSpPr>
        <p:spPr>
          <a:xfrm rot="16200000">
            <a:off x="-275638" y="5612998"/>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1983525" y="4724342"/>
            <a:ext cx="777777" cy="369332"/>
          </a:xfrm>
          <a:prstGeom prst="rect">
            <a:avLst/>
          </a:prstGeom>
        </p:spPr>
        <p:txBody>
          <a:bodyPr wrap="none">
            <a:spAutoFit/>
          </a:bodyPr>
          <a:lstStyle/>
          <a:p>
            <a:r>
              <a:rPr lang="en-GB"/>
              <a:t>𝜓</a:t>
            </a:r>
            <a:r>
              <a:rPr lang="en-GB" baseline="-25000"/>
              <a:t>1</a:t>
            </a:r>
            <a:r>
              <a:rPr lang="en-GB"/>
              <a:t>(</a:t>
            </a:r>
            <a:r>
              <a:rPr lang="en-GB" b="1"/>
              <a:t>x</a:t>
            </a:r>
            <a:r>
              <a:rPr lang="en-GB"/>
              <a:t>) </a:t>
            </a:r>
          </a:p>
        </p:txBody>
      </p:sp>
      <p:sp>
        <p:nvSpPr>
          <p:cNvPr id="79" name="TextBox 78"/>
          <p:cNvSpPr txBox="1"/>
          <p:nvPr/>
        </p:nvSpPr>
        <p:spPr>
          <a:xfrm>
            <a:off x="4996207" y="1047945"/>
            <a:ext cx="5986019" cy="5262979"/>
          </a:xfrm>
          <a:prstGeom prst="rect">
            <a:avLst/>
          </a:prstGeom>
          <a:noFill/>
        </p:spPr>
        <p:txBody>
          <a:bodyPr wrap="square" rtlCol="0">
            <a:spAutoFit/>
          </a:bodyPr>
          <a:lstStyle/>
          <a:p>
            <a:r>
              <a:rPr lang="en-US" sz="1600" dirty="0">
                <a:solidFill>
                  <a:srgbClr val="002060"/>
                </a:solidFill>
              </a:rPr>
              <a:t>The sum of all induced charges is defined by the sum of all weighting potentials </a:t>
            </a:r>
          </a:p>
          <a:p>
            <a:endParaRPr lang="en-US" sz="1600" dirty="0">
              <a:solidFill>
                <a:srgbClr val="002060"/>
              </a:solidFill>
            </a:endParaRPr>
          </a:p>
          <a:p>
            <a:endParaRPr lang="en-US" sz="1600" dirty="0">
              <a:solidFill>
                <a:srgbClr val="002060"/>
              </a:solidFill>
            </a:endParaRPr>
          </a:p>
          <a:p>
            <a:endParaRPr lang="en-US" sz="1600" dirty="0">
              <a:solidFill>
                <a:srgbClr val="002060"/>
              </a:solidFill>
            </a:endParaRPr>
          </a:p>
          <a:p>
            <a:endParaRPr lang="en-US" sz="1600" dirty="0">
              <a:solidFill>
                <a:srgbClr val="002060"/>
              </a:solidFill>
            </a:endParaRPr>
          </a:p>
          <a:p>
            <a:endParaRPr lang="en-US" sz="1600" dirty="0">
              <a:solidFill>
                <a:srgbClr val="002060"/>
              </a:solidFill>
            </a:endParaRPr>
          </a:p>
          <a:p>
            <a:r>
              <a:rPr lang="en-US" sz="1600" dirty="0">
                <a:solidFill>
                  <a:schemeClr val="accent6">
                    <a:lumMod val="50000"/>
                  </a:schemeClr>
                </a:solidFill>
              </a:rPr>
              <a:t>This sum is related to the situation where all electrodes are put to voltage </a:t>
            </a:r>
            <a:r>
              <a:rPr lang="en-US" sz="1600" dirty="0" err="1">
                <a:solidFill>
                  <a:schemeClr val="accent6">
                    <a:lumMod val="50000"/>
                  </a:schemeClr>
                </a:solidFill>
              </a:rPr>
              <a:t>V</a:t>
            </a:r>
            <a:r>
              <a:rPr lang="en-US" sz="1600" baseline="-25000" dirty="0" err="1">
                <a:solidFill>
                  <a:schemeClr val="accent6">
                    <a:lumMod val="50000"/>
                  </a:schemeClr>
                </a:solidFill>
              </a:rPr>
              <a:t>w</a:t>
            </a:r>
            <a:r>
              <a:rPr lang="en-US" sz="1600" dirty="0">
                <a:solidFill>
                  <a:schemeClr val="accent6">
                    <a:lumMod val="50000"/>
                  </a:schemeClr>
                </a:solidFill>
              </a:rPr>
              <a:t>. This will however result in a constant potential </a:t>
            </a:r>
            <a:r>
              <a:rPr lang="en-US" sz="1600" dirty="0" err="1">
                <a:solidFill>
                  <a:schemeClr val="accent6">
                    <a:lumMod val="50000"/>
                  </a:schemeClr>
                </a:solidFill>
              </a:rPr>
              <a:t>V</a:t>
            </a:r>
            <a:r>
              <a:rPr lang="en-US" sz="1600" baseline="-25000" dirty="0" err="1">
                <a:solidFill>
                  <a:schemeClr val="accent6">
                    <a:lumMod val="50000"/>
                  </a:schemeClr>
                </a:solidFill>
              </a:rPr>
              <a:t>w</a:t>
            </a:r>
            <a:r>
              <a:rPr lang="en-US" sz="1600" baseline="-25000" dirty="0">
                <a:solidFill>
                  <a:schemeClr val="accent6">
                    <a:lumMod val="50000"/>
                  </a:schemeClr>
                </a:solidFill>
              </a:rPr>
              <a:t> </a:t>
            </a:r>
            <a:r>
              <a:rPr lang="en-US" sz="1600" dirty="0">
                <a:solidFill>
                  <a:schemeClr val="accent6">
                    <a:lumMod val="50000"/>
                  </a:schemeClr>
                </a:solidFill>
              </a:rPr>
              <a:t>in the entire volume between the electrodes, so we have</a:t>
            </a:r>
          </a:p>
          <a:p>
            <a:endParaRPr lang="en-US" sz="1600" dirty="0">
              <a:solidFill>
                <a:schemeClr val="accent3">
                  <a:lumMod val="50000"/>
                </a:schemeClr>
              </a:solidFill>
            </a:endParaRPr>
          </a:p>
          <a:p>
            <a:endParaRPr lang="en-US" sz="1600" dirty="0">
              <a:solidFill>
                <a:srgbClr val="002060"/>
              </a:solidFill>
            </a:endParaRPr>
          </a:p>
          <a:p>
            <a:endParaRPr lang="en-US" sz="1600" dirty="0">
              <a:solidFill>
                <a:srgbClr val="002060"/>
              </a:solidFill>
            </a:endParaRPr>
          </a:p>
          <a:p>
            <a:endParaRPr lang="en-US" sz="1600" dirty="0">
              <a:solidFill>
                <a:srgbClr val="002060"/>
              </a:solidFill>
            </a:endParaRPr>
          </a:p>
          <a:p>
            <a:endParaRPr lang="en-US" sz="1600" dirty="0">
              <a:solidFill>
                <a:srgbClr val="002060"/>
              </a:solidFill>
            </a:endParaRPr>
          </a:p>
          <a:p>
            <a:r>
              <a:rPr lang="en-US" sz="1600" dirty="0">
                <a:solidFill>
                  <a:srgbClr val="002060"/>
                </a:solidFill>
              </a:rPr>
              <a:t>The sum of all charges induced by a charge q is equal to </a:t>
            </a:r>
            <a:r>
              <a:rPr lang="mr-IN" sz="1600" dirty="0">
                <a:solidFill>
                  <a:srgbClr val="002060"/>
                </a:solidFill>
              </a:rPr>
              <a:t>–</a:t>
            </a:r>
            <a:r>
              <a:rPr lang="en-US" sz="1600" dirty="0">
                <a:solidFill>
                  <a:srgbClr val="002060"/>
                </a:solidFill>
              </a:rPr>
              <a:t>q, in case the geometry is such that one electrode encloses all others.</a:t>
            </a:r>
          </a:p>
          <a:p>
            <a:endParaRPr lang="en-US" sz="1600" dirty="0">
              <a:solidFill>
                <a:srgbClr val="002060"/>
              </a:solidFill>
            </a:endParaRPr>
          </a:p>
          <a:p>
            <a:r>
              <a:rPr lang="en-US" sz="1600" dirty="0">
                <a:solidFill>
                  <a:srgbClr val="002060"/>
                </a:solidFill>
              </a:rPr>
              <a:t> </a:t>
            </a:r>
          </a:p>
          <a:p>
            <a:endParaRPr lang="en-US" sz="1600" dirty="0">
              <a:solidFill>
                <a:srgbClr val="002060"/>
              </a:solidFill>
            </a:endParaRPr>
          </a:p>
        </p:txBody>
      </p:sp>
      <p:pic>
        <p:nvPicPr>
          <p:cNvPr id="15" name="Picture 14">
            <a:extLst>
              <a:ext uri="{FF2B5EF4-FFF2-40B4-BE49-F238E27FC236}">
                <a16:creationId xmlns:a16="http://schemas.microsoft.com/office/drawing/2014/main" id="{4F80AB74-6436-334B-8AE0-DFE218C19464}"/>
              </a:ext>
            </a:extLst>
          </p:cNvPr>
          <p:cNvPicPr>
            <a:picLocks noChangeAspect="1"/>
          </p:cNvPicPr>
          <p:nvPr/>
        </p:nvPicPr>
        <p:blipFill>
          <a:blip r:embed="rId2"/>
          <a:stretch>
            <a:fillRect/>
          </a:stretch>
        </p:blipFill>
        <p:spPr>
          <a:xfrm>
            <a:off x="6468783" y="1854574"/>
            <a:ext cx="2392680" cy="662940"/>
          </a:xfrm>
          <a:prstGeom prst="rect">
            <a:avLst/>
          </a:prstGeom>
        </p:spPr>
      </p:pic>
      <p:pic>
        <p:nvPicPr>
          <p:cNvPr id="16" name="Picture 15">
            <a:extLst>
              <a:ext uri="{FF2B5EF4-FFF2-40B4-BE49-F238E27FC236}">
                <a16:creationId xmlns:a16="http://schemas.microsoft.com/office/drawing/2014/main" id="{24F443D8-8EBF-084F-8E7D-8F086053C2D9}"/>
              </a:ext>
            </a:extLst>
          </p:cNvPr>
          <p:cNvPicPr>
            <a:picLocks noChangeAspect="1"/>
          </p:cNvPicPr>
          <p:nvPr/>
        </p:nvPicPr>
        <p:blipFill>
          <a:blip r:embed="rId3"/>
          <a:stretch>
            <a:fillRect/>
          </a:stretch>
        </p:blipFill>
        <p:spPr>
          <a:xfrm>
            <a:off x="6244664" y="3786842"/>
            <a:ext cx="3124200" cy="624840"/>
          </a:xfrm>
          <a:prstGeom prst="rect">
            <a:avLst/>
          </a:prstGeom>
        </p:spPr>
      </p:pic>
    </p:spTree>
    <p:extLst>
      <p:ext uri="{BB962C8B-B14F-4D97-AF65-F5344CB8AC3E}">
        <p14:creationId xmlns:p14="http://schemas.microsoft.com/office/powerpoint/2010/main" val="10855298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A87ED4B0-E0EC-7445-A92F-4D2D12810046}" type="slidenum">
              <a:rPr lang="en-US" altLang="en-US" smtClean="0"/>
              <a:pPr/>
              <a:t>22</a:t>
            </a:fld>
            <a:endParaRPr lang="en-US" altLang="en-US"/>
          </a:p>
        </p:txBody>
      </p:sp>
      <p:sp>
        <p:nvSpPr>
          <p:cNvPr id="37" name="TextBox 36"/>
          <p:cNvSpPr txBox="1">
            <a:spLocks noChangeAspect="1"/>
          </p:cNvSpPr>
          <p:nvPr/>
        </p:nvSpPr>
        <p:spPr>
          <a:xfrm>
            <a:off x="1542072" y="3071568"/>
            <a:ext cx="230170" cy="369332"/>
          </a:xfrm>
          <a:prstGeom prst="rect">
            <a:avLst/>
          </a:prstGeom>
          <a:noFill/>
        </p:spPr>
        <p:txBody>
          <a:bodyPr wrap="square" rtlCol="0">
            <a:spAutoFit/>
          </a:bodyPr>
          <a:lstStyle/>
          <a:p>
            <a:r>
              <a:rPr lang="de-DE"/>
              <a:t>x</a:t>
            </a:r>
          </a:p>
        </p:txBody>
      </p:sp>
      <p:sp>
        <p:nvSpPr>
          <p:cNvPr id="95" name="Rectangle 2"/>
          <p:cNvSpPr>
            <a:spLocks noChangeArrowheads="1"/>
          </p:cNvSpPr>
          <p:nvPr/>
        </p:nvSpPr>
        <p:spPr bwMode="auto">
          <a:xfrm>
            <a:off x="0" y="311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800" b="1" dirty="0">
                <a:solidFill>
                  <a:srgbClr val="FF0000"/>
                </a:solidFill>
              </a:rPr>
              <a:t>Theorem, induced current</a:t>
            </a:r>
          </a:p>
        </p:txBody>
      </p:sp>
      <p:sp>
        <p:nvSpPr>
          <p:cNvPr id="85" name="TextBox 84"/>
          <p:cNvSpPr txBox="1"/>
          <p:nvPr/>
        </p:nvSpPr>
        <p:spPr>
          <a:xfrm>
            <a:off x="5313035" y="1002518"/>
            <a:ext cx="5401559" cy="4985980"/>
          </a:xfrm>
          <a:prstGeom prst="rect">
            <a:avLst/>
          </a:prstGeom>
          <a:noFill/>
        </p:spPr>
        <p:txBody>
          <a:bodyPr wrap="square" rtlCol="0">
            <a:spAutoFit/>
          </a:bodyPr>
          <a:lstStyle/>
          <a:p>
            <a:r>
              <a:rPr lang="en-US" sz="1500" dirty="0">
                <a:solidFill>
                  <a:srgbClr val="002060"/>
                </a:solidFill>
              </a:rPr>
              <a:t>The </a:t>
            </a:r>
            <a:r>
              <a:rPr lang="en-US" sz="1500" dirty="0">
                <a:solidFill>
                  <a:srgbClr val="FF0000"/>
                </a:solidFill>
              </a:rPr>
              <a:t>current</a:t>
            </a:r>
            <a:r>
              <a:rPr lang="en-US" sz="1500" dirty="0">
                <a:solidFill>
                  <a:srgbClr val="002060"/>
                </a:solidFill>
              </a:rPr>
              <a:t> induced on a </a:t>
            </a:r>
            <a:r>
              <a:rPr lang="en-US" sz="1500" dirty="0">
                <a:solidFill>
                  <a:srgbClr val="FF0000"/>
                </a:solidFill>
              </a:rPr>
              <a:t>grounded</a:t>
            </a:r>
            <a:r>
              <a:rPr lang="en-US" sz="1500" dirty="0">
                <a:solidFill>
                  <a:srgbClr val="002060"/>
                </a:solidFill>
              </a:rPr>
              <a:t> conducting electrode by a point charge q moving along a trajectory </a:t>
            </a:r>
            <a:r>
              <a:rPr lang="en-US" sz="1500" b="1" dirty="0">
                <a:solidFill>
                  <a:srgbClr val="002060"/>
                </a:solidFill>
              </a:rPr>
              <a:t>x(t) </a:t>
            </a:r>
            <a:r>
              <a:rPr lang="en-US" sz="1500" dirty="0">
                <a:solidFill>
                  <a:srgbClr val="002060"/>
                </a:solidFill>
              </a:rPr>
              <a:t>can be calculated the following way: </a:t>
            </a: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chemeClr val="accent5">
                  <a:lumMod val="25000"/>
                </a:schemeClr>
              </a:solidFill>
            </a:endParaRPr>
          </a:p>
          <a:p>
            <a:r>
              <a:rPr lang="en-US" sz="1500" dirty="0">
                <a:solidFill>
                  <a:schemeClr val="accent5">
                    <a:lumMod val="25000"/>
                  </a:schemeClr>
                </a:solidFill>
              </a:rPr>
              <a:t>This </a:t>
            </a:r>
            <a:r>
              <a:rPr lang="en-GB" sz="1500" dirty="0">
                <a:solidFill>
                  <a:schemeClr val="accent5">
                    <a:lumMod val="25000"/>
                  </a:schemeClr>
                </a:solidFill>
              </a:rPr>
              <a:t>weighting field </a:t>
            </a:r>
            <a:r>
              <a:rPr lang="en-GB" sz="1500" b="1" dirty="0" err="1">
                <a:solidFill>
                  <a:schemeClr val="accent5">
                    <a:lumMod val="25000"/>
                  </a:schemeClr>
                </a:solidFill>
              </a:rPr>
              <a:t>E</a:t>
            </a:r>
            <a:r>
              <a:rPr lang="en-GB" sz="1500" baseline="-25000" dirty="0" err="1">
                <a:solidFill>
                  <a:schemeClr val="accent5">
                    <a:lumMod val="25000"/>
                  </a:schemeClr>
                </a:solidFill>
              </a:rPr>
              <a:t>n</a:t>
            </a:r>
            <a:r>
              <a:rPr lang="en-GB" sz="1500" dirty="0">
                <a:solidFill>
                  <a:schemeClr val="accent5">
                    <a:lumMod val="25000"/>
                  </a:schemeClr>
                </a:solidFill>
              </a:rPr>
              <a:t>(</a:t>
            </a:r>
            <a:r>
              <a:rPr lang="en-GB" sz="1500" b="1" dirty="0">
                <a:solidFill>
                  <a:schemeClr val="accent5">
                    <a:lumMod val="25000"/>
                  </a:schemeClr>
                </a:solidFill>
              </a:rPr>
              <a:t>x</a:t>
            </a:r>
            <a:r>
              <a:rPr lang="en-GB" sz="1500" dirty="0">
                <a:solidFill>
                  <a:schemeClr val="accent5">
                    <a:lumMod val="25000"/>
                  </a:schemeClr>
                </a:solidFill>
              </a:rPr>
              <a:t>) </a:t>
            </a:r>
            <a:r>
              <a:rPr lang="en-US" sz="1500" dirty="0">
                <a:solidFill>
                  <a:schemeClr val="accent5">
                    <a:lumMod val="25000"/>
                  </a:schemeClr>
                </a:solidFill>
              </a:rPr>
              <a:t>is given by </a:t>
            </a:r>
            <a:endParaRPr lang="en-US" sz="1500" dirty="0">
              <a:solidFill>
                <a:schemeClr val="accent6">
                  <a:lumMod val="50000"/>
                </a:schemeClr>
              </a:solidFill>
            </a:endParaRPr>
          </a:p>
          <a:p>
            <a:endParaRPr lang="en-US" sz="1500" dirty="0">
              <a:solidFill>
                <a:schemeClr val="accent6">
                  <a:lumMod val="50000"/>
                </a:schemeClr>
              </a:solidFill>
            </a:endParaRPr>
          </a:p>
          <a:p>
            <a:endParaRPr lang="en-GB" sz="1500" dirty="0">
              <a:solidFill>
                <a:schemeClr val="accent5">
                  <a:lumMod val="25000"/>
                </a:schemeClr>
              </a:solidFill>
            </a:endParaRPr>
          </a:p>
          <a:p>
            <a:endParaRPr lang="en-GB" sz="1500" dirty="0">
              <a:solidFill>
                <a:schemeClr val="accent5">
                  <a:lumMod val="25000"/>
                </a:schemeClr>
              </a:solidFill>
            </a:endParaRPr>
          </a:p>
          <a:p>
            <a:endParaRPr lang="en-GB" sz="1500" dirty="0">
              <a:solidFill>
                <a:schemeClr val="accent5">
                  <a:lumMod val="25000"/>
                </a:schemeClr>
              </a:solidFill>
            </a:endParaRPr>
          </a:p>
          <a:p>
            <a:r>
              <a:rPr lang="en-GB" sz="1500" dirty="0">
                <a:solidFill>
                  <a:srgbClr val="FF0000"/>
                </a:solidFill>
                <a:sym typeface="Wingdings" pitchFamily="2" charset="2"/>
              </a:rPr>
              <a:t> </a:t>
            </a:r>
            <a:r>
              <a:rPr lang="en-GB" sz="1500" dirty="0">
                <a:solidFill>
                  <a:srgbClr val="FF0000"/>
                </a:solidFill>
              </a:rPr>
              <a:t> </a:t>
            </a:r>
            <a:r>
              <a:rPr lang="en-GB" sz="1500" dirty="0" err="1">
                <a:solidFill>
                  <a:srgbClr val="FF0000"/>
                </a:solidFill>
              </a:rPr>
              <a:t>Ramo</a:t>
            </a:r>
            <a:r>
              <a:rPr lang="en-GB" sz="1500" dirty="0">
                <a:solidFill>
                  <a:srgbClr val="FF0000"/>
                </a:solidFill>
              </a:rPr>
              <a:t>-Shockley theorem</a:t>
            </a:r>
          </a:p>
          <a:p>
            <a:endParaRPr lang="en-GB" sz="1500" dirty="0">
              <a:solidFill>
                <a:schemeClr val="accent6">
                  <a:lumMod val="50000"/>
                </a:schemeClr>
              </a:solidFill>
            </a:endParaRPr>
          </a:p>
          <a:p>
            <a:r>
              <a:rPr lang="en-GB" sz="1500" dirty="0">
                <a:solidFill>
                  <a:schemeClr val="accent6">
                    <a:lumMod val="50000"/>
                  </a:schemeClr>
                </a:solidFill>
              </a:rPr>
              <a:t>Since the sum of all induced charges is constant and equal to </a:t>
            </a:r>
            <a:r>
              <a:rPr lang="mr-IN" sz="1500" dirty="0">
                <a:solidFill>
                  <a:schemeClr val="accent6">
                    <a:lumMod val="50000"/>
                  </a:schemeClr>
                </a:solidFill>
              </a:rPr>
              <a:t>–</a:t>
            </a:r>
            <a:r>
              <a:rPr lang="en-GB" sz="1500" dirty="0">
                <a:solidFill>
                  <a:schemeClr val="accent6">
                    <a:lumMod val="50000"/>
                  </a:schemeClr>
                </a:solidFill>
              </a:rPr>
              <a:t>q at any time, the sum of all induced currents is zero at any time, in case there is one electrode enclosing all the others.</a:t>
            </a:r>
          </a:p>
          <a:p>
            <a:endParaRPr lang="en-GB" sz="1600" dirty="0">
              <a:solidFill>
                <a:srgbClr val="002060"/>
              </a:solidFill>
            </a:endParaRPr>
          </a:p>
          <a:p>
            <a:endParaRPr lang="en-GB" sz="1600" dirty="0">
              <a:solidFill>
                <a:srgbClr val="002060"/>
              </a:solidFill>
            </a:endParaRPr>
          </a:p>
          <a:p>
            <a:endParaRPr lang="en-GB" sz="1600" dirty="0">
              <a:solidFill>
                <a:srgbClr val="002060"/>
              </a:solidFill>
            </a:endParaRPr>
          </a:p>
        </p:txBody>
      </p:sp>
      <p:sp>
        <p:nvSpPr>
          <p:cNvPr id="96" name="Freeform 95"/>
          <p:cNvSpPr>
            <a:spLocks noChangeAspect="1"/>
          </p:cNvSpPr>
          <p:nvPr/>
        </p:nvSpPr>
        <p:spPr>
          <a:xfrm>
            <a:off x="877483" y="3657602"/>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no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Oval 96"/>
          <p:cNvSpPr>
            <a:spLocks noChangeAspect="1"/>
          </p:cNvSpPr>
          <p:nvPr/>
        </p:nvSpPr>
        <p:spPr>
          <a:xfrm rot="19294940">
            <a:off x="1214536" y="4317054"/>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Oval 97"/>
          <p:cNvSpPr>
            <a:spLocks noChangeAspect="1"/>
          </p:cNvSpPr>
          <p:nvPr/>
        </p:nvSpPr>
        <p:spPr>
          <a:xfrm rot="1840192">
            <a:off x="2455558" y="4194761"/>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Oval 98"/>
          <p:cNvSpPr>
            <a:spLocks noChangeAspect="1"/>
          </p:cNvSpPr>
          <p:nvPr/>
        </p:nvSpPr>
        <p:spPr>
          <a:xfrm rot="587790">
            <a:off x="2032687" y="5279423"/>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35" name="Group 134"/>
          <p:cNvGrpSpPr>
            <a:grpSpLocks noChangeAspect="1"/>
          </p:cNvGrpSpPr>
          <p:nvPr/>
        </p:nvGrpSpPr>
        <p:grpSpPr>
          <a:xfrm rot="10800000">
            <a:off x="1971852" y="5529186"/>
            <a:ext cx="115950" cy="399450"/>
            <a:chOff x="6668616" y="4725144"/>
            <a:chExt cx="288032" cy="864096"/>
          </a:xfrm>
        </p:grpSpPr>
        <p:grpSp>
          <p:nvGrpSpPr>
            <p:cNvPr id="136" name="Group 135"/>
            <p:cNvGrpSpPr/>
            <p:nvPr/>
          </p:nvGrpSpPr>
          <p:grpSpPr>
            <a:xfrm rot="10800000">
              <a:off x="6668616" y="4725144"/>
              <a:ext cx="288032" cy="144016"/>
              <a:chOff x="755576" y="4365104"/>
              <a:chExt cx="288032" cy="144016"/>
            </a:xfrm>
          </p:grpSpPr>
          <p:cxnSp>
            <p:nvCxnSpPr>
              <p:cNvPr id="138" name="Straight Connector 137"/>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9" name="Straight Connector 138"/>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0" name="Straight Connector 139"/>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37" name="Straight Connector 136"/>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43" name="Group 142"/>
          <p:cNvGrpSpPr>
            <a:grpSpLocks noChangeAspect="1"/>
          </p:cNvGrpSpPr>
          <p:nvPr/>
        </p:nvGrpSpPr>
        <p:grpSpPr>
          <a:xfrm rot="10800000">
            <a:off x="3165126" y="4585721"/>
            <a:ext cx="115950" cy="399450"/>
            <a:chOff x="6668616" y="4725144"/>
            <a:chExt cx="288032" cy="864096"/>
          </a:xfrm>
        </p:grpSpPr>
        <p:grpSp>
          <p:nvGrpSpPr>
            <p:cNvPr id="144" name="Group 143"/>
            <p:cNvGrpSpPr/>
            <p:nvPr/>
          </p:nvGrpSpPr>
          <p:grpSpPr>
            <a:xfrm rot="10800000">
              <a:off x="6668616" y="4725144"/>
              <a:ext cx="288032" cy="144016"/>
              <a:chOff x="755576" y="4365104"/>
              <a:chExt cx="288032" cy="144016"/>
            </a:xfrm>
          </p:grpSpPr>
          <p:cxnSp>
            <p:nvCxnSpPr>
              <p:cNvPr id="146" name="Straight Connector 145"/>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7" name="Straight Connector 146"/>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8" name="Straight Connector 147"/>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5" name="Straight Connector 144"/>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9" name="Straight Connector 148"/>
          <p:cNvCxnSpPr>
            <a:cxnSpLocks noChangeAspect="1"/>
          </p:cNvCxnSpPr>
          <p:nvPr/>
        </p:nvCxnSpPr>
        <p:spPr>
          <a:xfrm>
            <a:off x="402184" y="6301858"/>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50" name="TextBox 149"/>
          <p:cNvSpPr txBox="1">
            <a:spLocks noChangeAspect="1"/>
          </p:cNvSpPr>
          <p:nvPr/>
        </p:nvSpPr>
        <p:spPr>
          <a:xfrm>
            <a:off x="1487085" y="6183984"/>
            <a:ext cx="230170" cy="369332"/>
          </a:xfrm>
          <a:prstGeom prst="rect">
            <a:avLst/>
          </a:prstGeom>
          <a:noFill/>
        </p:spPr>
        <p:txBody>
          <a:bodyPr wrap="square" rtlCol="0">
            <a:spAutoFit/>
          </a:bodyPr>
          <a:lstStyle/>
          <a:p>
            <a:r>
              <a:rPr lang="de-DE"/>
              <a:t>x</a:t>
            </a:r>
          </a:p>
        </p:txBody>
      </p:sp>
      <p:sp>
        <p:nvSpPr>
          <p:cNvPr id="151" name="TextBox 150"/>
          <p:cNvSpPr txBox="1">
            <a:spLocks noChangeAspect="1"/>
          </p:cNvSpPr>
          <p:nvPr/>
        </p:nvSpPr>
        <p:spPr>
          <a:xfrm>
            <a:off x="380221" y="4609707"/>
            <a:ext cx="243524" cy="369332"/>
          </a:xfrm>
          <a:prstGeom prst="rect">
            <a:avLst/>
          </a:prstGeom>
          <a:noFill/>
        </p:spPr>
        <p:txBody>
          <a:bodyPr wrap="square" rtlCol="0">
            <a:spAutoFit/>
          </a:bodyPr>
          <a:lstStyle/>
          <a:p>
            <a:r>
              <a:rPr lang="de-DE" err="1"/>
              <a:t>y</a:t>
            </a:r>
            <a:endParaRPr lang="de-DE"/>
          </a:p>
        </p:txBody>
      </p:sp>
      <p:sp>
        <p:nvSpPr>
          <p:cNvPr id="152" name="TextBox 151"/>
          <p:cNvSpPr txBox="1">
            <a:spLocks noChangeAspect="1"/>
          </p:cNvSpPr>
          <p:nvPr/>
        </p:nvSpPr>
        <p:spPr>
          <a:xfrm>
            <a:off x="2647363" y="3476922"/>
            <a:ext cx="832701" cy="369332"/>
          </a:xfrm>
          <a:prstGeom prst="rect">
            <a:avLst/>
          </a:prstGeom>
          <a:noFill/>
        </p:spPr>
        <p:txBody>
          <a:bodyPr wrap="square" rtlCol="0">
            <a:spAutoFit/>
          </a:bodyPr>
          <a:lstStyle/>
          <a:p>
            <a:r>
              <a:rPr lang="en-GB"/>
              <a:t>Q</a:t>
            </a:r>
            <a:r>
              <a:rPr lang="en-GB" baseline="30000"/>
              <a:t>ind</a:t>
            </a:r>
            <a:r>
              <a:rPr lang="en-GB" baseline="-25000"/>
              <a:t>0</a:t>
            </a:r>
            <a:endParaRPr lang="en-GB"/>
          </a:p>
        </p:txBody>
      </p:sp>
      <p:grpSp>
        <p:nvGrpSpPr>
          <p:cNvPr id="155" name="Group 154"/>
          <p:cNvGrpSpPr>
            <a:grpSpLocks noChangeAspect="1"/>
          </p:cNvGrpSpPr>
          <p:nvPr/>
        </p:nvGrpSpPr>
        <p:grpSpPr>
          <a:xfrm rot="10800000">
            <a:off x="3063883" y="5386035"/>
            <a:ext cx="115950" cy="399450"/>
            <a:chOff x="6668616" y="4725144"/>
            <a:chExt cx="288032" cy="864096"/>
          </a:xfrm>
        </p:grpSpPr>
        <p:grpSp>
          <p:nvGrpSpPr>
            <p:cNvPr id="156" name="Group 155"/>
            <p:cNvGrpSpPr/>
            <p:nvPr/>
          </p:nvGrpSpPr>
          <p:grpSpPr>
            <a:xfrm rot="10800000">
              <a:off x="6668616" y="4725144"/>
              <a:ext cx="288032" cy="144016"/>
              <a:chOff x="755576" y="4365104"/>
              <a:chExt cx="288032" cy="144016"/>
            </a:xfrm>
          </p:grpSpPr>
          <p:cxnSp>
            <p:nvCxnSpPr>
              <p:cNvPr id="158" name="Straight Connector 157"/>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9" name="Straight Connector 158"/>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0" name="Straight Connector 159"/>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57" name="Straight Connector 156"/>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61" name="TextBox 160"/>
          <p:cNvSpPr txBox="1">
            <a:spLocks noChangeAspect="1"/>
          </p:cNvSpPr>
          <p:nvPr/>
        </p:nvSpPr>
        <p:spPr>
          <a:xfrm>
            <a:off x="1225466" y="4437509"/>
            <a:ext cx="930897" cy="369332"/>
          </a:xfrm>
          <a:prstGeom prst="rect">
            <a:avLst/>
          </a:prstGeom>
          <a:noFill/>
        </p:spPr>
        <p:txBody>
          <a:bodyPr wrap="square" rtlCol="0">
            <a:spAutoFit/>
          </a:bodyPr>
          <a:lstStyle/>
          <a:p>
            <a:r>
              <a:rPr lang="en-GB" dirty="0"/>
              <a:t>V</a:t>
            </a:r>
            <a:r>
              <a:rPr lang="en-GB" baseline="-25000" dirty="0"/>
              <a:t>1</a:t>
            </a:r>
            <a:r>
              <a:rPr lang="en-GB" dirty="0"/>
              <a:t>=</a:t>
            </a:r>
            <a:r>
              <a:rPr lang="en-GB" dirty="0" err="1"/>
              <a:t>V</a:t>
            </a:r>
            <a:r>
              <a:rPr lang="en-GB" baseline="-25000" dirty="0" err="1"/>
              <a:t>w</a:t>
            </a:r>
            <a:endParaRPr lang="en-GB" baseline="-25000" dirty="0"/>
          </a:p>
        </p:txBody>
      </p:sp>
      <p:sp>
        <p:nvSpPr>
          <p:cNvPr id="162" name="TextBox 161"/>
          <p:cNvSpPr txBox="1">
            <a:spLocks noChangeAspect="1"/>
          </p:cNvSpPr>
          <p:nvPr/>
        </p:nvSpPr>
        <p:spPr>
          <a:xfrm>
            <a:off x="2489165" y="4303480"/>
            <a:ext cx="818560" cy="369332"/>
          </a:xfrm>
          <a:prstGeom prst="rect">
            <a:avLst/>
          </a:prstGeom>
          <a:noFill/>
        </p:spPr>
        <p:txBody>
          <a:bodyPr wrap="square" rtlCol="0">
            <a:spAutoFit/>
          </a:bodyPr>
          <a:lstStyle/>
          <a:p>
            <a:r>
              <a:rPr lang="en-GB" dirty="0"/>
              <a:t>V</a:t>
            </a:r>
            <a:r>
              <a:rPr lang="en-GB" baseline="-25000" dirty="0"/>
              <a:t>2</a:t>
            </a:r>
            <a:r>
              <a:rPr lang="en-GB" dirty="0"/>
              <a:t>=0</a:t>
            </a:r>
          </a:p>
        </p:txBody>
      </p:sp>
      <p:sp>
        <p:nvSpPr>
          <p:cNvPr id="163" name="TextBox 162"/>
          <p:cNvSpPr txBox="1">
            <a:spLocks noChangeAspect="1"/>
          </p:cNvSpPr>
          <p:nvPr/>
        </p:nvSpPr>
        <p:spPr>
          <a:xfrm>
            <a:off x="2061975" y="5384883"/>
            <a:ext cx="689728" cy="369332"/>
          </a:xfrm>
          <a:prstGeom prst="rect">
            <a:avLst/>
          </a:prstGeom>
          <a:noFill/>
        </p:spPr>
        <p:txBody>
          <a:bodyPr wrap="square" rtlCol="0">
            <a:spAutoFit/>
          </a:bodyPr>
          <a:lstStyle/>
          <a:p>
            <a:r>
              <a:rPr lang="en-GB" dirty="0"/>
              <a:t>V</a:t>
            </a:r>
            <a:r>
              <a:rPr lang="en-GB" baseline="-25000" dirty="0"/>
              <a:t>3</a:t>
            </a:r>
            <a:r>
              <a:rPr lang="en-GB" dirty="0"/>
              <a:t>=0</a:t>
            </a:r>
          </a:p>
        </p:txBody>
      </p:sp>
      <p:sp>
        <p:nvSpPr>
          <p:cNvPr id="164" name="TextBox 163"/>
          <p:cNvSpPr txBox="1">
            <a:spLocks noChangeAspect="1"/>
          </p:cNvSpPr>
          <p:nvPr/>
        </p:nvSpPr>
        <p:spPr>
          <a:xfrm>
            <a:off x="3123415" y="5295509"/>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165" name="Straight Connector 164"/>
          <p:cNvCxnSpPr>
            <a:cxnSpLocks noChangeAspect="1"/>
          </p:cNvCxnSpPr>
          <p:nvPr/>
        </p:nvCxnSpPr>
        <p:spPr>
          <a:xfrm rot="16200000">
            <a:off x="-275638" y="5612998"/>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1741651" y="4859297"/>
            <a:ext cx="1414170" cy="369332"/>
          </a:xfrm>
          <a:prstGeom prst="rect">
            <a:avLst/>
          </a:prstGeom>
        </p:spPr>
        <p:txBody>
          <a:bodyPr wrap="none">
            <a:spAutoFit/>
          </a:bodyPr>
          <a:lstStyle/>
          <a:p>
            <a:r>
              <a:rPr lang="en-GB" dirty="0"/>
              <a:t>𝜓</a:t>
            </a:r>
            <a:r>
              <a:rPr lang="en-GB" baseline="-25000" dirty="0"/>
              <a:t>1</a:t>
            </a:r>
            <a:r>
              <a:rPr lang="en-GB" dirty="0"/>
              <a:t>(</a:t>
            </a:r>
            <a:r>
              <a:rPr lang="en-GB" b="1" dirty="0"/>
              <a:t>x</a:t>
            </a:r>
            <a:r>
              <a:rPr lang="en-GB" dirty="0"/>
              <a:t>), </a:t>
            </a:r>
            <a:r>
              <a:rPr lang="en-GB" b="1" dirty="0"/>
              <a:t>E</a:t>
            </a:r>
            <a:r>
              <a:rPr lang="en-GB" baseline="-25000" dirty="0"/>
              <a:t>1</a:t>
            </a:r>
            <a:r>
              <a:rPr lang="en-GB" dirty="0"/>
              <a:t>(</a:t>
            </a:r>
            <a:r>
              <a:rPr lang="en-GB" b="1" dirty="0"/>
              <a:t>x</a:t>
            </a:r>
            <a:r>
              <a:rPr lang="en-GB" dirty="0"/>
              <a:t>) </a:t>
            </a:r>
          </a:p>
        </p:txBody>
      </p:sp>
      <p:pic>
        <p:nvPicPr>
          <p:cNvPr id="2" name="Picture 1">
            <a:extLst>
              <a:ext uri="{FF2B5EF4-FFF2-40B4-BE49-F238E27FC236}">
                <a16:creationId xmlns:a16="http://schemas.microsoft.com/office/drawing/2014/main" id="{EE8EC549-A309-464A-8ABF-525EBFAD142C}"/>
              </a:ext>
            </a:extLst>
          </p:cNvPr>
          <p:cNvPicPr>
            <a:picLocks noChangeAspect="1"/>
          </p:cNvPicPr>
          <p:nvPr/>
        </p:nvPicPr>
        <p:blipFill>
          <a:blip r:embed="rId2"/>
          <a:stretch>
            <a:fillRect/>
          </a:stretch>
        </p:blipFill>
        <p:spPr>
          <a:xfrm>
            <a:off x="5295792" y="2113780"/>
            <a:ext cx="5463540" cy="518160"/>
          </a:xfrm>
          <a:prstGeom prst="rect">
            <a:avLst/>
          </a:prstGeom>
        </p:spPr>
      </p:pic>
      <p:pic>
        <p:nvPicPr>
          <p:cNvPr id="3" name="Picture 2">
            <a:extLst>
              <a:ext uri="{FF2B5EF4-FFF2-40B4-BE49-F238E27FC236}">
                <a16:creationId xmlns:a16="http://schemas.microsoft.com/office/drawing/2014/main" id="{4EACA1C7-06B8-0641-8A0C-1A5F269665AC}"/>
              </a:ext>
            </a:extLst>
          </p:cNvPr>
          <p:cNvPicPr>
            <a:picLocks noChangeAspect="1"/>
          </p:cNvPicPr>
          <p:nvPr/>
        </p:nvPicPr>
        <p:blipFill>
          <a:blip r:embed="rId3"/>
          <a:stretch>
            <a:fillRect/>
          </a:stretch>
        </p:blipFill>
        <p:spPr>
          <a:xfrm>
            <a:off x="6889781" y="3437911"/>
            <a:ext cx="1775460" cy="304800"/>
          </a:xfrm>
          <a:prstGeom prst="rect">
            <a:avLst/>
          </a:prstGeom>
        </p:spPr>
      </p:pic>
      <p:pic>
        <p:nvPicPr>
          <p:cNvPr id="15" name="Picture 14">
            <a:extLst>
              <a:ext uri="{FF2B5EF4-FFF2-40B4-BE49-F238E27FC236}">
                <a16:creationId xmlns:a16="http://schemas.microsoft.com/office/drawing/2014/main" id="{95F4040E-8760-D242-8A7D-DEF44AA72934}"/>
              </a:ext>
            </a:extLst>
          </p:cNvPr>
          <p:cNvPicPr>
            <a:picLocks noChangeAspect="1"/>
          </p:cNvPicPr>
          <p:nvPr/>
        </p:nvPicPr>
        <p:blipFill>
          <a:blip r:embed="rId4"/>
          <a:stretch>
            <a:fillRect/>
          </a:stretch>
        </p:blipFill>
        <p:spPr>
          <a:xfrm>
            <a:off x="6998888" y="5286193"/>
            <a:ext cx="1584960" cy="624840"/>
          </a:xfrm>
          <a:prstGeom prst="rect">
            <a:avLst/>
          </a:prstGeom>
        </p:spPr>
      </p:pic>
      <p:grpSp>
        <p:nvGrpSpPr>
          <p:cNvPr id="20" name="Group 19">
            <a:extLst>
              <a:ext uri="{FF2B5EF4-FFF2-40B4-BE49-F238E27FC236}">
                <a16:creationId xmlns:a16="http://schemas.microsoft.com/office/drawing/2014/main" id="{3E4D7D18-B0CE-034A-8F8C-CA1D08A47F4E}"/>
              </a:ext>
            </a:extLst>
          </p:cNvPr>
          <p:cNvGrpSpPr/>
          <p:nvPr/>
        </p:nvGrpSpPr>
        <p:grpSpPr>
          <a:xfrm>
            <a:off x="444635" y="364506"/>
            <a:ext cx="3498427" cy="2824936"/>
            <a:chOff x="444635" y="364506"/>
            <a:chExt cx="3498427" cy="2824936"/>
          </a:xfrm>
        </p:grpSpPr>
        <p:sp>
          <p:nvSpPr>
            <p:cNvPr id="5" name="Freeform 4"/>
            <p:cNvSpPr>
              <a:spLocks noChangeAspect="1"/>
            </p:cNvSpPr>
            <p:nvPr/>
          </p:nvSpPr>
          <p:spPr>
            <a:xfrm>
              <a:off x="1007886" y="545186"/>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no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a:spLocks noChangeAspect="1"/>
            </p:cNvSpPr>
            <p:nvPr/>
          </p:nvSpPr>
          <p:spPr>
            <a:xfrm rot="19294940">
              <a:off x="1344939" y="1204638"/>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p:cNvSpPr>
              <a:spLocks noChangeAspect="1"/>
            </p:cNvSpPr>
            <p:nvPr/>
          </p:nvSpPr>
          <p:spPr>
            <a:xfrm rot="1840192">
              <a:off x="2585961" y="1082345"/>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p:cNvSpPr>
              <a:spLocks noChangeAspect="1"/>
            </p:cNvSpPr>
            <p:nvPr/>
          </p:nvSpPr>
          <p:spPr>
            <a:xfrm rot="587790">
              <a:off x="2163090" y="2167007"/>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a:spLocks noChangeAspect="1"/>
            </p:cNvSpPr>
            <p:nvPr/>
          </p:nvSpPr>
          <p:spPr>
            <a:xfrm>
              <a:off x="1466655" y="1340180"/>
              <a:ext cx="754962" cy="272985"/>
            </a:xfrm>
            <a:prstGeom prst="rect">
              <a:avLst/>
            </a:prstGeom>
            <a:noFill/>
          </p:spPr>
          <p:txBody>
            <a:bodyPr wrap="square" rtlCol="0">
              <a:spAutoFit/>
            </a:bodyPr>
            <a:lstStyle/>
            <a:p>
              <a:r>
                <a:rPr lang="en-GB"/>
                <a:t>Q</a:t>
              </a:r>
              <a:r>
                <a:rPr lang="en-GB" baseline="30000"/>
                <a:t>ind</a:t>
              </a:r>
              <a:r>
                <a:rPr lang="en-GB" baseline="-25000"/>
                <a:t>1</a:t>
              </a:r>
              <a:endParaRPr lang="en-GB"/>
            </a:p>
          </p:txBody>
        </p:sp>
        <p:grpSp>
          <p:nvGrpSpPr>
            <p:cNvPr id="10" name="Group 9"/>
            <p:cNvGrpSpPr>
              <a:grpSpLocks noChangeAspect="1"/>
            </p:cNvGrpSpPr>
            <p:nvPr/>
          </p:nvGrpSpPr>
          <p:grpSpPr>
            <a:xfrm rot="10800000">
              <a:off x="2118751" y="1018812"/>
              <a:ext cx="115950" cy="66575"/>
              <a:chOff x="755576" y="4365104"/>
              <a:chExt cx="288032" cy="144016"/>
            </a:xfrm>
          </p:grpSpPr>
          <p:cxnSp>
            <p:nvCxnSpPr>
              <p:cNvPr id="11" name="Straight Connector 10"/>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 name="Straight Connector 13"/>
            <p:cNvCxnSpPr>
              <a:cxnSpLocks noChangeAspect="1"/>
            </p:cNvCxnSpPr>
            <p:nvPr/>
          </p:nvCxnSpPr>
          <p:spPr>
            <a:xfrm>
              <a:off x="2154027" y="1071515"/>
              <a:ext cx="0" cy="33287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21" name="Group 20"/>
            <p:cNvGrpSpPr>
              <a:grpSpLocks noChangeAspect="1"/>
            </p:cNvGrpSpPr>
            <p:nvPr/>
          </p:nvGrpSpPr>
          <p:grpSpPr>
            <a:xfrm rot="10800000">
              <a:off x="2102255" y="2416770"/>
              <a:ext cx="115950" cy="399450"/>
              <a:chOff x="6668616" y="4725144"/>
              <a:chExt cx="288032" cy="864096"/>
            </a:xfrm>
          </p:grpSpPr>
          <p:grpSp>
            <p:nvGrpSpPr>
              <p:cNvPr id="22" name="Group 21"/>
              <p:cNvGrpSpPr/>
              <p:nvPr/>
            </p:nvGrpSpPr>
            <p:grpSpPr>
              <a:xfrm rot="10800000">
                <a:off x="6668616" y="4725144"/>
                <a:ext cx="288032" cy="144016"/>
                <a:chOff x="755576" y="4365104"/>
                <a:chExt cx="288032" cy="144016"/>
              </a:xfrm>
            </p:grpSpPr>
            <p:cxnSp>
              <p:nvCxnSpPr>
                <p:cNvPr id="24" name="Straight Connector 23"/>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23" name="Straight Connector 22"/>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7" name="TextBox 26"/>
            <p:cNvSpPr txBox="1">
              <a:spLocks noChangeAspect="1"/>
            </p:cNvSpPr>
            <p:nvPr/>
          </p:nvSpPr>
          <p:spPr>
            <a:xfrm>
              <a:off x="2634009" y="1168142"/>
              <a:ext cx="754962" cy="272985"/>
            </a:xfrm>
            <a:prstGeom prst="rect">
              <a:avLst/>
            </a:prstGeom>
            <a:noFill/>
          </p:spPr>
          <p:txBody>
            <a:bodyPr wrap="square" rtlCol="0">
              <a:spAutoFit/>
            </a:bodyPr>
            <a:lstStyle/>
            <a:p>
              <a:r>
                <a:rPr lang="en-GB"/>
                <a:t>Q</a:t>
              </a:r>
              <a:r>
                <a:rPr lang="en-GB" baseline="30000"/>
                <a:t>ind</a:t>
              </a:r>
              <a:r>
                <a:rPr lang="en-GB" baseline="-25000"/>
                <a:t>2</a:t>
              </a:r>
              <a:endParaRPr lang="en-GB"/>
            </a:p>
          </p:txBody>
        </p:sp>
        <p:sp>
          <p:nvSpPr>
            <p:cNvPr id="28" name="TextBox 27"/>
            <p:cNvSpPr txBox="1">
              <a:spLocks noChangeAspect="1"/>
            </p:cNvSpPr>
            <p:nvPr/>
          </p:nvSpPr>
          <p:spPr>
            <a:xfrm>
              <a:off x="2232583" y="2292287"/>
              <a:ext cx="765806" cy="272985"/>
            </a:xfrm>
            <a:prstGeom prst="rect">
              <a:avLst/>
            </a:prstGeom>
            <a:noFill/>
          </p:spPr>
          <p:txBody>
            <a:bodyPr wrap="square" rtlCol="0">
              <a:spAutoFit/>
            </a:bodyPr>
            <a:lstStyle/>
            <a:p>
              <a:r>
                <a:rPr lang="en-GB"/>
                <a:t>Q</a:t>
              </a:r>
              <a:r>
                <a:rPr lang="en-GB" baseline="30000"/>
                <a:t>ind</a:t>
              </a:r>
              <a:r>
                <a:rPr lang="en-GB" baseline="-25000"/>
                <a:t>3</a:t>
              </a:r>
              <a:endParaRPr lang="en-GB"/>
            </a:p>
          </p:txBody>
        </p:sp>
        <p:grpSp>
          <p:nvGrpSpPr>
            <p:cNvPr id="29" name="Group 28"/>
            <p:cNvGrpSpPr>
              <a:grpSpLocks noChangeAspect="1"/>
            </p:cNvGrpSpPr>
            <p:nvPr/>
          </p:nvGrpSpPr>
          <p:grpSpPr>
            <a:xfrm rot="10800000">
              <a:off x="3295529" y="1473305"/>
              <a:ext cx="115950" cy="399450"/>
              <a:chOff x="6668616" y="4725144"/>
              <a:chExt cx="288032" cy="864096"/>
            </a:xfrm>
          </p:grpSpPr>
          <p:grpSp>
            <p:nvGrpSpPr>
              <p:cNvPr id="30" name="Group 29"/>
              <p:cNvGrpSpPr/>
              <p:nvPr/>
            </p:nvGrpSpPr>
            <p:grpSpPr>
              <a:xfrm rot="10800000">
                <a:off x="6668616" y="4725144"/>
                <a:ext cx="288032" cy="144016"/>
                <a:chOff x="755576" y="4365104"/>
                <a:chExt cx="288032" cy="144016"/>
              </a:xfrm>
            </p:grpSpPr>
            <p:cxnSp>
              <p:nvCxnSpPr>
                <p:cNvPr id="32" name="Straight Connector 31"/>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31" name="Straight Connector 30"/>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35" name="Straight Connector 34"/>
            <p:cNvCxnSpPr>
              <a:cxnSpLocks noChangeAspect="1"/>
            </p:cNvCxnSpPr>
            <p:nvPr/>
          </p:nvCxnSpPr>
          <p:spPr>
            <a:xfrm>
              <a:off x="457171" y="3189442"/>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38" name="TextBox 37"/>
            <p:cNvSpPr txBox="1">
              <a:spLocks noChangeAspect="1"/>
            </p:cNvSpPr>
            <p:nvPr/>
          </p:nvSpPr>
          <p:spPr>
            <a:xfrm>
              <a:off x="444635" y="1497291"/>
              <a:ext cx="243524" cy="369332"/>
            </a:xfrm>
            <a:prstGeom prst="rect">
              <a:avLst/>
            </a:prstGeom>
            <a:noFill/>
          </p:spPr>
          <p:txBody>
            <a:bodyPr wrap="square" rtlCol="0">
              <a:spAutoFit/>
            </a:bodyPr>
            <a:lstStyle/>
            <a:p>
              <a:r>
                <a:rPr lang="de-DE" err="1"/>
                <a:t>y</a:t>
              </a:r>
              <a:endParaRPr lang="de-DE"/>
            </a:p>
          </p:txBody>
        </p:sp>
        <p:sp>
          <p:nvSpPr>
            <p:cNvPr id="39" name="TextBox 38"/>
            <p:cNvSpPr txBox="1">
              <a:spLocks noChangeAspect="1"/>
            </p:cNvSpPr>
            <p:nvPr/>
          </p:nvSpPr>
          <p:spPr>
            <a:xfrm>
              <a:off x="2777766" y="364506"/>
              <a:ext cx="832701" cy="369332"/>
            </a:xfrm>
            <a:prstGeom prst="rect">
              <a:avLst/>
            </a:prstGeom>
            <a:noFill/>
          </p:spPr>
          <p:txBody>
            <a:bodyPr wrap="square" rtlCol="0">
              <a:spAutoFit/>
            </a:bodyPr>
            <a:lstStyle/>
            <a:p>
              <a:r>
                <a:rPr lang="en-GB"/>
                <a:t>Q</a:t>
              </a:r>
              <a:r>
                <a:rPr lang="en-GB" baseline="30000"/>
                <a:t>ind</a:t>
              </a:r>
              <a:r>
                <a:rPr lang="en-GB" baseline="-25000"/>
                <a:t>0</a:t>
              </a:r>
              <a:endParaRPr lang="en-GB"/>
            </a:p>
          </p:txBody>
        </p:sp>
        <p:sp>
          <p:nvSpPr>
            <p:cNvPr id="40" name="Oval 8"/>
            <p:cNvSpPr>
              <a:spLocks noChangeAspect="1" noChangeArrowheads="1"/>
            </p:cNvSpPr>
            <p:nvPr/>
          </p:nvSpPr>
          <p:spPr bwMode="auto">
            <a:xfrm>
              <a:off x="2172092" y="1808378"/>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41" name="TextBox 40"/>
            <p:cNvSpPr txBox="1">
              <a:spLocks noChangeAspect="1" noChangeArrowheads="1"/>
            </p:cNvSpPr>
            <p:nvPr/>
          </p:nvSpPr>
          <p:spPr bwMode="auto">
            <a:xfrm>
              <a:off x="2122129" y="1511634"/>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grpSp>
          <p:nvGrpSpPr>
            <p:cNvPr id="54" name="Group 53"/>
            <p:cNvGrpSpPr>
              <a:grpSpLocks noChangeAspect="1"/>
            </p:cNvGrpSpPr>
            <p:nvPr/>
          </p:nvGrpSpPr>
          <p:grpSpPr>
            <a:xfrm rot="10800000">
              <a:off x="3194286" y="2273619"/>
              <a:ext cx="115950" cy="399450"/>
              <a:chOff x="6668616" y="4725144"/>
              <a:chExt cx="288032" cy="864096"/>
            </a:xfrm>
          </p:grpSpPr>
          <p:grpSp>
            <p:nvGrpSpPr>
              <p:cNvPr id="55" name="Group 54"/>
              <p:cNvGrpSpPr/>
              <p:nvPr/>
            </p:nvGrpSpPr>
            <p:grpSpPr>
              <a:xfrm rot="10800000">
                <a:off x="6668616" y="4725144"/>
                <a:ext cx="288032" cy="144016"/>
                <a:chOff x="755576" y="4365104"/>
                <a:chExt cx="288032" cy="144016"/>
              </a:xfrm>
            </p:grpSpPr>
            <p:cxnSp>
              <p:nvCxnSpPr>
                <p:cNvPr id="57" name="Straight Connector 56"/>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56" name="Straight Connector 55"/>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60" name="TextBox 59"/>
            <p:cNvSpPr txBox="1">
              <a:spLocks noChangeAspect="1"/>
            </p:cNvSpPr>
            <p:nvPr/>
          </p:nvSpPr>
          <p:spPr>
            <a:xfrm>
              <a:off x="1199562" y="1903432"/>
              <a:ext cx="930897" cy="369332"/>
            </a:xfrm>
            <a:prstGeom prst="rect">
              <a:avLst/>
            </a:prstGeom>
            <a:noFill/>
          </p:spPr>
          <p:txBody>
            <a:bodyPr wrap="square" rtlCol="0">
              <a:spAutoFit/>
            </a:bodyPr>
            <a:lstStyle/>
            <a:p>
              <a:r>
                <a:rPr lang="en-GB"/>
                <a:t>V</a:t>
              </a:r>
              <a:r>
                <a:rPr lang="en-GB" baseline="-25000"/>
                <a:t>1</a:t>
              </a:r>
              <a:r>
                <a:rPr lang="en-GB"/>
                <a:t>=0</a:t>
              </a:r>
            </a:p>
          </p:txBody>
        </p:sp>
        <p:sp>
          <p:nvSpPr>
            <p:cNvPr id="61" name="TextBox 60"/>
            <p:cNvSpPr txBox="1">
              <a:spLocks noChangeAspect="1"/>
            </p:cNvSpPr>
            <p:nvPr/>
          </p:nvSpPr>
          <p:spPr>
            <a:xfrm>
              <a:off x="2923880" y="798924"/>
              <a:ext cx="818560" cy="369332"/>
            </a:xfrm>
            <a:prstGeom prst="rect">
              <a:avLst/>
            </a:prstGeom>
            <a:noFill/>
          </p:spPr>
          <p:txBody>
            <a:bodyPr wrap="square" rtlCol="0">
              <a:spAutoFit/>
            </a:bodyPr>
            <a:lstStyle/>
            <a:p>
              <a:r>
                <a:rPr lang="en-GB"/>
                <a:t>V</a:t>
              </a:r>
              <a:r>
                <a:rPr lang="en-GB" baseline="-25000"/>
                <a:t>2</a:t>
              </a:r>
              <a:r>
                <a:rPr lang="en-GB"/>
                <a:t>=0</a:t>
              </a:r>
            </a:p>
          </p:txBody>
        </p:sp>
        <p:sp>
          <p:nvSpPr>
            <p:cNvPr id="62" name="TextBox 61"/>
            <p:cNvSpPr txBox="1">
              <a:spLocks noChangeAspect="1"/>
            </p:cNvSpPr>
            <p:nvPr/>
          </p:nvSpPr>
          <p:spPr>
            <a:xfrm>
              <a:off x="2317424" y="2694498"/>
              <a:ext cx="689728" cy="369332"/>
            </a:xfrm>
            <a:prstGeom prst="rect">
              <a:avLst/>
            </a:prstGeom>
            <a:noFill/>
          </p:spPr>
          <p:txBody>
            <a:bodyPr wrap="square" rtlCol="0">
              <a:spAutoFit/>
            </a:bodyPr>
            <a:lstStyle/>
            <a:p>
              <a:r>
                <a:rPr lang="en-GB"/>
                <a:t>V</a:t>
              </a:r>
              <a:r>
                <a:rPr lang="en-GB" baseline="-25000"/>
                <a:t>3</a:t>
              </a:r>
              <a:r>
                <a:rPr lang="en-GB"/>
                <a:t>=0</a:t>
              </a:r>
            </a:p>
          </p:txBody>
        </p:sp>
        <p:sp>
          <p:nvSpPr>
            <p:cNvPr id="63" name="TextBox 62"/>
            <p:cNvSpPr txBox="1">
              <a:spLocks noChangeAspect="1"/>
            </p:cNvSpPr>
            <p:nvPr/>
          </p:nvSpPr>
          <p:spPr>
            <a:xfrm>
              <a:off x="3102990" y="2776981"/>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93" name="Straight Connector 92"/>
            <p:cNvCxnSpPr>
              <a:cxnSpLocks noChangeAspect="1"/>
            </p:cNvCxnSpPr>
            <p:nvPr/>
          </p:nvCxnSpPr>
          <p:spPr>
            <a:xfrm rot="16200000">
              <a:off x="-220651" y="2500582"/>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2404554" y="1844960"/>
              <a:ext cx="473206" cy="323165"/>
            </a:xfrm>
            <a:prstGeom prst="rect">
              <a:avLst/>
            </a:prstGeom>
            <a:noFill/>
          </p:spPr>
          <p:txBody>
            <a:bodyPr wrap="none" rtlCol="0">
              <a:spAutoFit/>
            </a:bodyPr>
            <a:lstStyle/>
            <a:p>
              <a:r>
                <a:rPr lang="en-GB" sz="1500" b="1" dirty="0"/>
                <a:t>x</a:t>
              </a:r>
              <a:r>
                <a:rPr lang="en-GB" sz="1500" dirty="0"/>
                <a:t>(t)</a:t>
              </a:r>
            </a:p>
          </p:txBody>
        </p:sp>
        <p:cxnSp>
          <p:nvCxnSpPr>
            <p:cNvPr id="84" name="Straight Arrow Connector 83"/>
            <p:cNvCxnSpPr>
              <a:cxnSpLocks noChangeShapeType="1"/>
            </p:cNvCxnSpPr>
            <p:nvPr/>
          </p:nvCxnSpPr>
          <p:spPr bwMode="auto">
            <a:xfrm rot="5400000">
              <a:off x="3318890" y="1600545"/>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86" name="TextBox 59"/>
            <p:cNvSpPr txBox="1">
              <a:spLocks noChangeArrowheads="1"/>
            </p:cNvSpPr>
            <p:nvPr/>
          </p:nvSpPr>
          <p:spPr bwMode="auto">
            <a:xfrm>
              <a:off x="3351001" y="1100350"/>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2</a:t>
              </a:r>
              <a:r>
                <a:rPr lang="en-US" altLang="en-US" sz="1600" b="1">
                  <a:solidFill>
                    <a:srgbClr val="006600"/>
                  </a:solidFill>
                </a:rPr>
                <a:t>(t)</a:t>
              </a:r>
            </a:p>
          </p:txBody>
        </p:sp>
        <p:cxnSp>
          <p:nvCxnSpPr>
            <p:cNvPr id="87" name="Straight Arrow Connector 86"/>
            <p:cNvCxnSpPr>
              <a:cxnSpLocks noChangeShapeType="1"/>
            </p:cNvCxnSpPr>
            <p:nvPr/>
          </p:nvCxnSpPr>
          <p:spPr bwMode="auto">
            <a:xfrm flipV="1">
              <a:off x="2271859" y="1161021"/>
              <a:ext cx="2604" cy="337841"/>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88" name="Straight Arrow Connector 87"/>
            <p:cNvCxnSpPr>
              <a:cxnSpLocks noChangeShapeType="1"/>
            </p:cNvCxnSpPr>
            <p:nvPr/>
          </p:nvCxnSpPr>
          <p:spPr bwMode="auto">
            <a:xfrm rot="5400000">
              <a:off x="1783894" y="2582505"/>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89" name="TextBox 59"/>
            <p:cNvSpPr txBox="1">
              <a:spLocks noChangeArrowheads="1"/>
            </p:cNvSpPr>
            <p:nvPr/>
          </p:nvSpPr>
          <p:spPr bwMode="auto">
            <a:xfrm>
              <a:off x="1448360" y="2327407"/>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solidFill>
                    <a:srgbClr val="006600"/>
                  </a:solidFill>
                </a:rPr>
                <a:t>I</a:t>
              </a:r>
              <a:r>
                <a:rPr lang="en-US" altLang="en-US" sz="1600" b="1" baseline="-25000" dirty="0">
                  <a:solidFill>
                    <a:srgbClr val="006600"/>
                  </a:solidFill>
                </a:rPr>
                <a:t>3</a:t>
              </a:r>
              <a:r>
                <a:rPr lang="en-US" altLang="en-US" sz="1600" b="1" dirty="0">
                  <a:solidFill>
                    <a:srgbClr val="006600"/>
                  </a:solidFill>
                </a:rPr>
                <a:t>(t)</a:t>
              </a:r>
            </a:p>
          </p:txBody>
        </p:sp>
        <p:sp>
          <p:nvSpPr>
            <p:cNvPr id="90" name="TextBox 59"/>
            <p:cNvSpPr txBox="1">
              <a:spLocks noChangeArrowheads="1"/>
            </p:cNvSpPr>
            <p:nvPr/>
          </p:nvSpPr>
          <p:spPr bwMode="auto">
            <a:xfrm>
              <a:off x="2232356" y="1301457"/>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1</a:t>
              </a:r>
              <a:r>
                <a:rPr lang="en-US" altLang="en-US" sz="1600" b="1">
                  <a:solidFill>
                    <a:srgbClr val="006600"/>
                  </a:solidFill>
                </a:rPr>
                <a:t>(t)</a:t>
              </a:r>
            </a:p>
          </p:txBody>
        </p:sp>
        <p:sp>
          <p:nvSpPr>
            <p:cNvPr id="91" name="TextBox 59"/>
            <p:cNvSpPr txBox="1">
              <a:spLocks noChangeArrowheads="1"/>
            </p:cNvSpPr>
            <p:nvPr/>
          </p:nvSpPr>
          <p:spPr bwMode="auto">
            <a:xfrm>
              <a:off x="3418559" y="2280271"/>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0</a:t>
              </a:r>
              <a:r>
                <a:rPr lang="en-US" altLang="en-US" sz="1600" b="1">
                  <a:solidFill>
                    <a:srgbClr val="006600"/>
                  </a:solidFill>
                </a:rPr>
                <a:t>(t)</a:t>
              </a:r>
            </a:p>
          </p:txBody>
        </p:sp>
        <p:cxnSp>
          <p:nvCxnSpPr>
            <p:cNvPr id="92" name="Straight Arrow Connector 91"/>
            <p:cNvCxnSpPr>
              <a:cxnSpLocks noChangeShapeType="1"/>
            </p:cNvCxnSpPr>
            <p:nvPr/>
          </p:nvCxnSpPr>
          <p:spPr bwMode="auto">
            <a:xfrm rot="5400000">
              <a:off x="3197912" y="2469383"/>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94" name="Freeform 93">
              <a:extLst>
                <a:ext uri="{FF2B5EF4-FFF2-40B4-BE49-F238E27FC236}">
                  <a16:creationId xmlns:a16="http://schemas.microsoft.com/office/drawing/2014/main" id="{987261A5-BB1D-2044-9709-8DA412F99DAB}"/>
                </a:ext>
              </a:extLst>
            </p:cNvPr>
            <p:cNvSpPr/>
            <p:nvPr/>
          </p:nvSpPr>
          <p:spPr>
            <a:xfrm>
              <a:off x="2215300" y="1847654"/>
              <a:ext cx="733384" cy="186629"/>
            </a:xfrm>
            <a:custGeom>
              <a:avLst/>
              <a:gdLst>
                <a:gd name="connsiteX0" fmla="*/ 0 w 876921"/>
                <a:gd name="connsiteY0" fmla="*/ 0 h 190515"/>
                <a:gd name="connsiteX1" fmla="*/ 254524 w 876921"/>
                <a:gd name="connsiteY1" fmla="*/ 94268 h 190515"/>
                <a:gd name="connsiteX2" fmla="*/ 367645 w 876921"/>
                <a:gd name="connsiteY2" fmla="*/ 56560 h 190515"/>
                <a:gd name="connsiteX3" fmla="*/ 556181 w 876921"/>
                <a:gd name="connsiteY3" fmla="*/ 9426 h 190515"/>
                <a:gd name="connsiteX4" fmla="*/ 829559 w 876921"/>
                <a:gd name="connsiteY4" fmla="*/ 169682 h 190515"/>
                <a:gd name="connsiteX5" fmla="*/ 876693 w 876921"/>
                <a:gd name="connsiteY5" fmla="*/ 188536 h 19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6921" h="190515">
                  <a:moveTo>
                    <a:pt x="0" y="0"/>
                  </a:moveTo>
                  <a:cubicBezTo>
                    <a:pt x="96625" y="42420"/>
                    <a:pt x="193250" y="84841"/>
                    <a:pt x="254524" y="94268"/>
                  </a:cubicBezTo>
                  <a:cubicBezTo>
                    <a:pt x="315798" y="103695"/>
                    <a:pt x="317369" y="70700"/>
                    <a:pt x="367645" y="56560"/>
                  </a:cubicBezTo>
                  <a:cubicBezTo>
                    <a:pt x="417921" y="42420"/>
                    <a:pt x="479195" y="-9428"/>
                    <a:pt x="556181" y="9426"/>
                  </a:cubicBezTo>
                  <a:cubicBezTo>
                    <a:pt x="633167" y="28280"/>
                    <a:pt x="776140" y="139830"/>
                    <a:pt x="829559" y="169682"/>
                  </a:cubicBezTo>
                  <a:cubicBezTo>
                    <a:pt x="882978" y="199534"/>
                    <a:pt x="876693" y="188536"/>
                    <a:pt x="876693" y="1885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8">
              <a:extLst>
                <a:ext uri="{FF2B5EF4-FFF2-40B4-BE49-F238E27FC236}">
                  <a16:creationId xmlns:a16="http://schemas.microsoft.com/office/drawing/2014/main" id="{43F163DB-0F21-5F4B-84BB-DDF0E240881B}"/>
                </a:ext>
              </a:extLst>
            </p:cNvPr>
            <p:cNvSpPr>
              <a:spLocks noChangeAspect="1" noChangeArrowheads="1"/>
            </p:cNvSpPr>
            <p:nvPr/>
          </p:nvSpPr>
          <p:spPr bwMode="auto">
            <a:xfrm>
              <a:off x="2896697" y="1983218"/>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01" name="TextBox 100">
              <a:extLst>
                <a:ext uri="{FF2B5EF4-FFF2-40B4-BE49-F238E27FC236}">
                  <a16:creationId xmlns:a16="http://schemas.microsoft.com/office/drawing/2014/main" id="{3E464596-0972-A94A-A8A3-4B3132208C4B}"/>
                </a:ext>
              </a:extLst>
            </p:cNvPr>
            <p:cNvSpPr txBox="1">
              <a:spLocks noChangeAspect="1" noChangeArrowheads="1"/>
            </p:cNvSpPr>
            <p:nvPr/>
          </p:nvSpPr>
          <p:spPr bwMode="auto">
            <a:xfrm>
              <a:off x="2864735" y="1739472"/>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grpSp>
      <p:sp>
        <p:nvSpPr>
          <p:cNvPr id="19" name="Date Placeholder 18">
            <a:extLst>
              <a:ext uri="{FF2B5EF4-FFF2-40B4-BE49-F238E27FC236}">
                <a16:creationId xmlns:a16="http://schemas.microsoft.com/office/drawing/2014/main" id="{E9F065A4-B267-A741-992D-9772E5569F03}"/>
              </a:ext>
            </a:extLst>
          </p:cNvPr>
          <p:cNvSpPr>
            <a:spLocks noGrp="1"/>
          </p:cNvSpPr>
          <p:nvPr>
            <p:ph type="dt" sz="half" idx="10"/>
          </p:nvPr>
        </p:nvSpPr>
        <p:spPr/>
        <p:txBody>
          <a:bodyPr/>
          <a:lstStyle/>
          <a:p>
            <a:pPr>
              <a:defRPr/>
            </a:pPr>
            <a:r>
              <a:rPr lang="en-US">
                <a:solidFill>
                  <a:srgbClr val="000000"/>
                </a:solidFill>
              </a:rPr>
              <a:t>10/14/24</a:t>
            </a:r>
            <a:endParaRPr lang="en-US" dirty="0">
              <a:solidFill>
                <a:srgbClr val="000000"/>
              </a:solidFill>
            </a:endParaRPr>
          </a:p>
        </p:txBody>
      </p:sp>
    </p:spTree>
    <p:extLst>
      <p:ext uri="{BB962C8B-B14F-4D97-AF65-F5344CB8AC3E}">
        <p14:creationId xmlns:p14="http://schemas.microsoft.com/office/powerpoint/2010/main" val="42374686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CD3F076-96F3-E74F-BD29-B1150DF985A5}"/>
              </a:ext>
            </a:extLst>
          </p:cNvPr>
          <p:cNvSpPr>
            <a:spLocks noGrp="1"/>
          </p:cNvSpPr>
          <p:nvPr>
            <p:ph type="dt" sz="half" idx="10"/>
          </p:nvPr>
        </p:nvSpPr>
        <p:spPr/>
        <p:txBody>
          <a:bodyPr/>
          <a:lstStyle/>
          <a:p>
            <a:pPr>
              <a:defRPr/>
            </a:pPr>
            <a:r>
              <a:rPr lang="en-US"/>
              <a:t>10/14/24</a:t>
            </a:r>
            <a:endParaRPr lang="en-US" dirty="0"/>
          </a:p>
        </p:txBody>
      </p:sp>
      <p:sp>
        <p:nvSpPr>
          <p:cNvPr id="3" name="Slide Number Placeholder 2">
            <a:extLst>
              <a:ext uri="{FF2B5EF4-FFF2-40B4-BE49-F238E27FC236}">
                <a16:creationId xmlns:a16="http://schemas.microsoft.com/office/drawing/2014/main" id="{4E8B5AFA-FA7B-0248-B58D-EEE42093F132}"/>
              </a:ext>
            </a:extLst>
          </p:cNvPr>
          <p:cNvSpPr>
            <a:spLocks noGrp="1"/>
          </p:cNvSpPr>
          <p:nvPr>
            <p:ph type="sldNum" sz="quarter" idx="11"/>
          </p:nvPr>
        </p:nvSpPr>
        <p:spPr/>
        <p:txBody>
          <a:bodyPr/>
          <a:lstStyle/>
          <a:p>
            <a:pPr>
              <a:defRPr/>
            </a:pPr>
            <a:fld id="{7139EE62-D25E-4D29-9274-D0BC29529B49}" type="slidenum">
              <a:rPr lang="en-US" smtClean="0"/>
              <a:pPr>
                <a:defRPr/>
              </a:pPr>
              <a:t>23</a:t>
            </a:fld>
            <a:endParaRPr lang="en-US" dirty="0"/>
          </a:p>
        </p:txBody>
      </p:sp>
      <p:grpSp>
        <p:nvGrpSpPr>
          <p:cNvPr id="13" name="Group 12">
            <a:extLst>
              <a:ext uri="{FF2B5EF4-FFF2-40B4-BE49-F238E27FC236}">
                <a16:creationId xmlns:a16="http://schemas.microsoft.com/office/drawing/2014/main" id="{9F2625A1-B5A8-184C-B096-2A29181C9193}"/>
              </a:ext>
            </a:extLst>
          </p:cNvPr>
          <p:cNvGrpSpPr/>
          <p:nvPr/>
        </p:nvGrpSpPr>
        <p:grpSpPr>
          <a:xfrm>
            <a:off x="418009" y="1103809"/>
            <a:ext cx="8715649" cy="1844030"/>
            <a:chOff x="2420980" y="4064723"/>
            <a:chExt cx="8715649" cy="1844030"/>
          </a:xfrm>
        </p:grpSpPr>
        <p:pic>
          <p:nvPicPr>
            <p:cNvPr id="8" name="Picture 7">
              <a:extLst>
                <a:ext uri="{FF2B5EF4-FFF2-40B4-BE49-F238E27FC236}">
                  <a16:creationId xmlns:a16="http://schemas.microsoft.com/office/drawing/2014/main" id="{B8807C6E-50E4-9744-94F9-78746CD5E86B}"/>
                </a:ext>
              </a:extLst>
            </p:cNvPr>
            <p:cNvPicPr>
              <a:picLocks noChangeAspect="1"/>
            </p:cNvPicPr>
            <p:nvPr/>
          </p:nvPicPr>
          <p:blipFill>
            <a:blip r:embed="rId2"/>
            <a:stretch>
              <a:fillRect/>
            </a:stretch>
          </p:blipFill>
          <p:spPr>
            <a:xfrm>
              <a:off x="4711336" y="4064723"/>
              <a:ext cx="6425293" cy="1844030"/>
            </a:xfrm>
            <a:prstGeom prst="rect">
              <a:avLst/>
            </a:prstGeom>
          </p:spPr>
        </p:pic>
        <p:pic>
          <p:nvPicPr>
            <p:cNvPr id="9" name="Picture 8">
              <a:extLst>
                <a:ext uri="{FF2B5EF4-FFF2-40B4-BE49-F238E27FC236}">
                  <a16:creationId xmlns:a16="http://schemas.microsoft.com/office/drawing/2014/main" id="{99FD3F55-99EA-6B41-A97B-321B0D3DA5A3}"/>
                </a:ext>
              </a:extLst>
            </p:cNvPr>
            <p:cNvPicPr>
              <a:picLocks noChangeAspect="1"/>
            </p:cNvPicPr>
            <p:nvPr/>
          </p:nvPicPr>
          <p:blipFill>
            <a:blip r:embed="rId3"/>
            <a:stretch>
              <a:fillRect/>
            </a:stretch>
          </p:blipFill>
          <p:spPr>
            <a:xfrm>
              <a:off x="2420980" y="4110628"/>
              <a:ext cx="2290331" cy="1793783"/>
            </a:xfrm>
            <a:prstGeom prst="rect">
              <a:avLst/>
            </a:prstGeom>
          </p:spPr>
        </p:pic>
      </p:grpSp>
      <p:grpSp>
        <p:nvGrpSpPr>
          <p:cNvPr id="11" name="Group 10">
            <a:extLst>
              <a:ext uri="{FF2B5EF4-FFF2-40B4-BE49-F238E27FC236}">
                <a16:creationId xmlns:a16="http://schemas.microsoft.com/office/drawing/2014/main" id="{F49C17EC-9580-5246-919D-8F69C70A6A25}"/>
              </a:ext>
            </a:extLst>
          </p:cNvPr>
          <p:cNvGrpSpPr/>
          <p:nvPr/>
        </p:nvGrpSpPr>
        <p:grpSpPr>
          <a:xfrm>
            <a:off x="3356612" y="3905248"/>
            <a:ext cx="8295458" cy="1885951"/>
            <a:chOff x="630828" y="979169"/>
            <a:chExt cx="8295458" cy="1885951"/>
          </a:xfrm>
          <a:noFill/>
        </p:grpSpPr>
        <p:grpSp>
          <p:nvGrpSpPr>
            <p:cNvPr id="5" name="Group 4">
              <a:extLst>
                <a:ext uri="{FF2B5EF4-FFF2-40B4-BE49-F238E27FC236}">
                  <a16:creationId xmlns:a16="http://schemas.microsoft.com/office/drawing/2014/main" id="{1060E64D-1733-8847-8064-839F98DC811A}"/>
                </a:ext>
              </a:extLst>
            </p:cNvPr>
            <p:cNvGrpSpPr/>
            <p:nvPr/>
          </p:nvGrpSpPr>
          <p:grpSpPr>
            <a:xfrm>
              <a:off x="630828" y="979169"/>
              <a:ext cx="8056514" cy="1866899"/>
              <a:chOff x="3269525" y="3408861"/>
              <a:chExt cx="8056514" cy="1866899"/>
            </a:xfrm>
            <a:grpFill/>
          </p:grpSpPr>
          <p:pic>
            <p:nvPicPr>
              <p:cNvPr id="6" name="Picture 5">
                <a:extLst>
                  <a:ext uri="{FF2B5EF4-FFF2-40B4-BE49-F238E27FC236}">
                    <a16:creationId xmlns:a16="http://schemas.microsoft.com/office/drawing/2014/main" id="{91C9B796-061F-F74D-AE48-1ACFED88F05A}"/>
                  </a:ext>
                </a:extLst>
              </p:cNvPr>
              <p:cNvPicPr>
                <a:picLocks noChangeAspect="1"/>
              </p:cNvPicPr>
              <p:nvPr/>
            </p:nvPicPr>
            <p:blipFill>
              <a:blip r:embed="rId4"/>
              <a:stretch>
                <a:fillRect/>
              </a:stretch>
            </p:blipFill>
            <p:spPr>
              <a:xfrm>
                <a:off x="3269525" y="3637460"/>
                <a:ext cx="8039100" cy="1638300"/>
              </a:xfrm>
              <a:prstGeom prst="rect">
                <a:avLst/>
              </a:prstGeom>
              <a:grpFill/>
            </p:spPr>
          </p:pic>
          <p:pic>
            <p:nvPicPr>
              <p:cNvPr id="7" name="Picture 6">
                <a:extLst>
                  <a:ext uri="{FF2B5EF4-FFF2-40B4-BE49-F238E27FC236}">
                    <a16:creationId xmlns:a16="http://schemas.microsoft.com/office/drawing/2014/main" id="{FC8B92C6-1CCE-8E49-972F-4C277162E714}"/>
                  </a:ext>
                </a:extLst>
              </p:cNvPr>
              <p:cNvPicPr>
                <a:picLocks noChangeAspect="1"/>
              </p:cNvPicPr>
              <p:nvPr/>
            </p:nvPicPr>
            <p:blipFill>
              <a:blip r:embed="rId5"/>
              <a:stretch>
                <a:fillRect/>
              </a:stretch>
            </p:blipFill>
            <p:spPr>
              <a:xfrm>
                <a:off x="3286939" y="3408861"/>
                <a:ext cx="8039100" cy="266700"/>
              </a:xfrm>
              <a:prstGeom prst="rect">
                <a:avLst/>
              </a:prstGeom>
              <a:grpFill/>
            </p:spPr>
          </p:pic>
        </p:grpSp>
        <p:sp>
          <p:nvSpPr>
            <p:cNvPr id="10" name="Rectangle 9">
              <a:extLst>
                <a:ext uri="{FF2B5EF4-FFF2-40B4-BE49-F238E27FC236}">
                  <a16:creationId xmlns:a16="http://schemas.microsoft.com/office/drawing/2014/main" id="{9214AC4F-DB6C-584C-8464-C0F073E2DA38}"/>
                </a:ext>
              </a:extLst>
            </p:cNvPr>
            <p:cNvSpPr/>
            <p:nvPr/>
          </p:nvSpPr>
          <p:spPr bwMode="auto">
            <a:xfrm>
              <a:off x="4772297" y="2090057"/>
              <a:ext cx="4153989" cy="775063"/>
            </a:xfrm>
            <a:prstGeom prst="rect">
              <a:avLst/>
            </a:prstGeom>
            <a:grpFill/>
            <a:ln w="9525" cap="flat" cmpd="sng" algn="ctr">
              <a:no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pPr>
              <a:endParaRPr kumimoji="0" lang="en-GB" sz="1500" b="1" i="0" u="none" strike="noStrike" cap="none" normalizeH="0" baseline="0">
                <a:ln>
                  <a:noFill/>
                </a:ln>
                <a:solidFill>
                  <a:schemeClr val="tx1"/>
                </a:solidFill>
                <a:effectLst/>
                <a:latin typeface="Arial" pitchFamily="34" charset="0"/>
              </a:endParaRPr>
            </a:p>
          </p:txBody>
        </p:sp>
      </p:grpSp>
      <p:sp>
        <p:nvSpPr>
          <p:cNvPr id="12" name="Rectangle 2">
            <a:extLst>
              <a:ext uri="{FF2B5EF4-FFF2-40B4-BE49-F238E27FC236}">
                <a16:creationId xmlns:a16="http://schemas.microsoft.com/office/drawing/2014/main" id="{ED592E6F-7C30-6F4C-A4A3-9CAEAE29D9F3}"/>
              </a:ext>
            </a:extLst>
          </p:cNvPr>
          <p:cNvSpPr>
            <a:spLocks noChangeArrowheads="1"/>
          </p:cNvSpPr>
          <p:nvPr/>
        </p:nvSpPr>
        <p:spPr bwMode="auto">
          <a:xfrm>
            <a:off x="0" y="311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800" b="1" dirty="0" err="1">
                <a:solidFill>
                  <a:srgbClr val="FF0000"/>
                </a:solidFill>
              </a:rPr>
              <a:t>Ramo</a:t>
            </a:r>
            <a:r>
              <a:rPr lang="en-US" altLang="en-US" sz="2800" b="1" dirty="0">
                <a:solidFill>
                  <a:srgbClr val="FF0000"/>
                </a:solidFill>
              </a:rPr>
              <a:t> Shockley theorem (Reciprocity theorem) </a:t>
            </a:r>
          </a:p>
        </p:txBody>
      </p:sp>
    </p:spTree>
    <p:extLst>
      <p:ext uri="{BB962C8B-B14F-4D97-AF65-F5344CB8AC3E}">
        <p14:creationId xmlns:p14="http://schemas.microsoft.com/office/powerpoint/2010/main" val="31225185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F1796A8-2CB0-6B45-B967-B088BC30ABCE}" type="slidenum">
              <a:rPr lang="en-US" altLang="en-US">
                <a:solidFill>
                  <a:srgbClr val="898989"/>
                </a:solidFill>
                <a:latin typeface="Calibri" charset="0"/>
              </a:rPr>
              <a:pPr eaLnBrk="1" hangingPunct="1"/>
              <a:t>24</a:t>
            </a:fld>
            <a:endParaRPr lang="en-US" altLang="en-US">
              <a:solidFill>
                <a:srgbClr val="898989"/>
              </a:solidFill>
              <a:latin typeface="Calibri" charset="0"/>
            </a:endParaRPr>
          </a:p>
        </p:txBody>
      </p:sp>
      <p:sp>
        <p:nvSpPr>
          <p:cNvPr id="30725" name="Rectangle 2"/>
          <p:cNvSpPr>
            <a:spLocks noChangeArrowheads="1"/>
          </p:cNvSpPr>
          <p:nvPr/>
        </p:nvSpPr>
        <p:spPr bwMode="auto">
          <a:xfrm>
            <a:off x="0" y="1"/>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800" b="1" dirty="0">
                <a:solidFill>
                  <a:srgbClr val="FF0000"/>
                </a:solidFill>
              </a:rPr>
              <a:t>Signal polarity</a:t>
            </a:r>
          </a:p>
        </p:txBody>
      </p:sp>
      <p:cxnSp>
        <p:nvCxnSpPr>
          <p:cNvPr id="54" name="Straight Arrow Connector 53"/>
          <p:cNvCxnSpPr>
            <a:cxnSpLocks noChangeShapeType="1"/>
          </p:cNvCxnSpPr>
          <p:nvPr/>
        </p:nvCxnSpPr>
        <p:spPr bwMode="auto">
          <a:xfrm rot="5400000">
            <a:off x="2555322" y="2514944"/>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30727" name="TextBox 59"/>
          <p:cNvSpPr txBox="1">
            <a:spLocks noChangeArrowheads="1"/>
          </p:cNvSpPr>
          <p:nvPr/>
        </p:nvSpPr>
        <p:spPr bwMode="auto">
          <a:xfrm>
            <a:off x="2926797" y="2306980"/>
            <a:ext cx="479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006600"/>
                </a:solidFill>
              </a:rPr>
              <a:t>I(t)</a:t>
            </a:r>
          </a:p>
        </p:txBody>
      </p:sp>
      <p:sp>
        <p:nvSpPr>
          <p:cNvPr id="30728" name="Text Box 13"/>
          <p:cNvSpPr txBox="1">
            <a:spLocks noChangeArrowheads="1"/>
          </p:cNvSpPr>
          <p:nvPr/>
        </p:nvSpPr>
        <p:spPr bwMode="auto">
          <a:xfrm>
            <a:off x="4703188" y="1231458"/>
            <a:ext cx="6279037" cy="4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pPr>
            <a:r>
              <a:rPr lang="en-US" altLang="en-US" sz="1500" dirty="0">
                <a:solidFill>
                  <a:srgbClr val="002060"/>
                </a:solidFill>
                <a:sym typeface="Wingdings" charset="2"/>
              </a:rPr>
              <a:t>The definition of the induced current </a:t>
            </a:r>
          </a:p>
          <a:p>
            <a:pPr>
              <a:lnSpc>
                <a:spcPct val="90000"/>
              </a:lnSpc>
              <a:spcBef>
                <a:spcPct val="30000"/>
              </a:spcBef>
              <a:buClr>
                <a:srgbClr val="008000"/>
              </a:buClr>
              <a:buSzPct val="70000"/>
            </a:pPr>
            <a:endParaRPr lang="en-US" altLang="en-US" sz="1500" dirty="0">
              <a:solidFill>
                <a:srgbClr val="002060"/>
              </a:solidFill>
              <a:sym typeface="Wingdings" charset="2"/>
            </a:endParaRPr>
          </a:p>
          <a:p>
            <a:pPr>
              <a:lnSpc>
                <a:spcPct val="90000"/>
              </a:lnSpc>
              <a:spcBef>
                <a:spcPct val="30000"/>
              </a:spcBef>
              <a:buClr>
                <a:srgbClr val="008000"/>
              </a:buClr>
              <a:buSzPct val="70000"/>
            </a:pPr>
            <a:endParaRPr lang="en-US" altLang="en-US" sz="1500" dirty="0">
              <a:solidFill>
                <a:srgbClr val="002060"/>
              </a:solidFill>
              <a:sym typeface="Wingdings" charset="2"/>
            </a:endParaRPr>
          </a:p>
          <a:p>
            <a:pPr>
              <a:lnSpc>
                <a:spcPct val="90000"/>
              </a:lnSpc>
              <a:spcBef>
                <a:spcPct val="30000"/>
              </a:spcBef>
              <a:buClr>
                <a:srgbClr val="008000"/>
              </a:buClr>
              <a:buSzPct val="70000"/>
            </a:pPr>
            <a:endParaRPr lang="en-US" altLang="en-US" sz="1500" dirty="0">
              <a:solidFill>
                <a:srgbClr val="002060"/>
              </a:solidFill>
              <a:sym typeface="Wingdings" charset="2"/>
            </a:endParaRPr>
          </a:p>
          <a:p>
            <a:pPr>
              <a:lnSpc>
                <a:spcPct val="90000"/>
              </a:lnSpc>
              <a:spcBef>
                <a:spcPct val="30000"/>
              </a:spcBef>
              <a:buClr>
                <a:srgbClr val="008000"/>
              </a:buClr>
              <a:buSzPct val="70000"/>
            </a:pPr>
            <a:r>
              <a:rPr lang="en-US" altLang="en-US" sz="1500" dirty="0">
                <a:solidFill>
                  <a:schemeClr val="accent6">
                    <a:lumMod val="50000"/>
                  </a:schemeClr>
                </a:solidFill>
                <a:sym typeface="Wingdings" charset="2"/>
              </a:rPr>
              <a:t>defines that the current arrow points away from the electrode.</a:t>
            </a:r>
          </a:p>
          <a:p>
            <a:pPr>
              <a:lnSpc>
                <a:spcPct val="90000"/>
              </a:lnSpc>
              <a:spcBef>
                <a:spcPct val="30000"/>
              </a:spcBef>
              <a:buClr>
                <a:srgbClr val="008000"/>
              </a:buClr>
              <a:buSzPct val="70000"/>
            </a:pPr>
            <a:r>
              <a:rPr lang="en-US" altLang="en-US" sz="1500" dirty="0">
                <a:solidFill>
                  <a:schemeClr val="accent6">
                    <a:lumMod val="50000"/>
                  </a:schemeClr>
                </a:solidFill>
                <a:sym typeface="Wingdings" charset="2"/>
              </a:rPr>
              <a:t>A positive current refers to a reduction of charge on the electrode.</a:t>
            </a:r>
          </a:p>
          <a:p>
            <a:pPr>
              <a:lnSpc>
                <a:spcPct val="90000"/>
              </a:lnSpc>
              <a:spcBef>
                <a:spcPct val="30000"/>
              </a:spcBef>
              <a:buClr>
                <a:srgbClr val="008000"/>
              </a:buClr>
              <a:buSzPct val="70000"/>
            </a:pPr>
            <a:endParaRPr lang="en-US" altLang="en-US" sz="1500" dirty="0">
              <a:solidFill>
                <a:schemeClr val="accent6">
                  <a:lumMod val="50000"/>
                </a:schemeClr>
              </a:solidFill>
              <a:sym typeface="Wingdings" charset="2"/>
            </a:endParaRPr>
          </a:p>
          <a:p>
            <a:pPr>
              <a:lnSpc>
                <a:spcPct val="90000"/>
              </a:lnSpc>
              <a:spcBef>
                <a:spcPct val="30000"/>
              </a:spcBef>
              <a:buClr>
                <a:srgbClr val="008000"/>
              </a:buClr>
              <a:buSzPct val="70000"/>
            </a:pPr>
            <a:r>
              <a:rPr lang="en-US" altLang="en-US" sz="1600" dirty="0">
                <a:solidFill>
                  <a:srgbClr val="002060"/>
                </a:solidFill>
                <a:sym typeface="Wingdings" charset="2"/>
              </a:rPr>
              <a:t>The signal is positive if:</a:t>
            </a:r>
          </a:p>
          <a:p>
            <a:pPr>
              <a:lnSpc>
                <a:spcPct val="90000"/>
              </a:lnSpc>
              <a:spcBef>
                <a:spcPct val="30000"/>
              </a:spcBef>
              <a:buClr>
                <a:srgbClr val="008000"/>
              </a:buClr>
              <a:buSzPct val="70000"/>
            </a:pPr>
            <a:r>
              <a:rPr lang="en-US" altLang="en-US" sz="1600" dirty="0">
                <a:solidFill>
                  <a:schemeClr val="accent6">
                    <a:lumMod val="50000"/>
                  </a:schemeClr>
                </a:solidFill>
                <a:sym typeface="Wingdings" charset="2"/>
              </a:rPr>
              <a:t>Positive charge is moving from electrode to ground or</a:t>
            </a:r>
          </a:p>
          <a:p>
            <a:pPr>
              <a:lnSpc>
                <a:spcPct val="90000"/>
              </a:lnSpc>
              <a:spcBef>
                <a:spcPct val="30000"/>
              </a:spcBef>
              <a:buClr>
                <a:srgbClr val="008000"/>
              </a:buClr>
              <a:buSzPct val="70000"/>
            </a:pPr>
            <a:r>
              <a:rPr lang="en-US" altLang="en-US" sz="1600" dirty="0">
                <a:solidFill>
                  <a:schemeClr val="accent6">
                    <a:lumMod val="50000"/>
                  </a:schemeClr>
                </a:solidFill>
                <a:sym typeface="Wingdings" charset="2"/>
              </a:rPr>
              <a:t>Negative charge is moving from ground to the electrode</a:t>
            </a:r>
          </a:p>
          <a:p>
            <a:pPr>
              <a:lnSpc>
                <a:spcPct val="90000"/>
              </a:lnSpc>
              <a:spcBef>
                <a:spcPct val="30000"/>
              </a:spcBef>
              <a:buClr>
                <a:srgbClr val="008000"/>
              </a:buClr>
              <a:buSzPct val="70000"/>
            </a:pPr>
            <a:endParaRPr lang="en-US" altLang="en-US" sz="1600" dirty="0">
              <a:solidFill>
                <a:srgbClr val="002060"/>
              </a:solidFill>
              <a:sym typeface="Wingdings" charset="2"/>
            </a:endParaRPr>
          </a:p>
          <a:p>
            <a:pPr>
              <a:lnSpc>
                <a:spcPct val="90000"/>
              </a:lnSpc>
              <a:spcBef>
                <a:spcPct val="30000"/>
              </a:spcBef>
              <a:buClr>
                <a:srgbClr val="008000"/>
              </a:buClr>
              <a:buSzPct val="70000"/>
            </a:pPr>
            <a:r>
              <a:rPr lang="en-US" altLang="en-US" sz="1600" dirty="0">
                <a:solidFill>
                  <a:srgbClr val="002060"/>
                </a:solidFill>
                <a:sym typeface="Wingdings" charset="2"/>
              </a:rPr>
              <a:t>The signal is negative if:</a:t>
            </a:r>
          </a:p>
          <a:p>
            <a:pPr>
              <a:lnSpc>
                <a:spcPct val="90000"/>
              </a:lnSpc>
              <a:spcBef>
                <a:spcPct val="30000"/>
              </a:spcBef>
              <a:buClr>
                <a:srgbClr val="008000"/>
              </a:buClr>
              <a:buSzPct val="70000"/>
            </a:pPr>
            <a:r>
              <a:rPr lang="en-US" altLang="en-US" sz="1600" dirty="0">
                <a:solidFill>
                  <a:schemeClr val="accent6">
                    <a:lumMod val="50000"/>
                  </a:schemeClr>
                </a:solidFill>
                <a:sym typeface="Wingdings" charset="2"/>
              </a:rPr>
              <a:t>Negative charge is moving from electrode to ground or</a:t>
            </a:r>
          </a:p>
          <a:p>
            <a:pPr>
              <a:lnSpc>
                <a:spcPct val="90000"/>
              </a:lnSpc>
              <a:spcBef>
                <a:spcPct val="30000"/>
              </a:spcBef>
              <a:buClr>
                <a:srgbClr val="008000"/>
              </a:buClr>
              <a:buSzPct val="70000"/>
            </a:pPr>
            <a:r>
              <a:rPr lang="en-US" altLang="en-US" sz="1600" dirty="0">
                <a:solidFill>
                  <a:schemeClr val="accent6">
                    <a:lumMod val="50000"/>
                  </a:schemeClr>
                </a:solidFill>
                <a:sym typeface="Wingdings" charset="2"/>
              </a:rPr>
              <a:t>Positive charge is moving from ground to the electrode</a:t>
            </a:r>
          </a:p>
          <a:p>
            <a:pPr>
              <a:lnSpc>
                <a:spcPct val="90000"/>
              </a:lnSpc>
              <a:spcBef>
                <a:spcPct val="30000"/>
              </a:spcBef>
              <a:buClr>
                <a:srgbClr val="008000"/>
              </a:buClr>
              <a:buSzPct val="70000"/>
            </a:pPr>
            <a:endParaRPr lang="en-US" altLang="en-US" sz="1500" dirty="0">
              <a:solidFill>
                <a:srgbClr val="002060"/>
              </a:solidFill>
              <a:sym typeface="Wingdings" charset="2"/>
            </a:endParaRPr>
          </a:p>
        </p:txBody>
      </p:sp>
      <p:sp>
        <p:nvSpPr>
          <p:cNvPr id="55" name="Oval 54"/>
          <p:cNvSpPr/>
          <p:nvPr/>
        </p:nvSpPr>
        <p:spPr>
          <a:xfrm>
            <a:off x="1294846" y="1163980"/>
            <a:ext cx="1600200" cy="9906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cxnSp>
        <p:nvCxnSpPr>
          <p:cNvPr id="57" name="Straight Connector 56"/>
          <p:cNvCxnSpPr>
            <a:cxnSpLocks noChangeShapeType="1"/>
            <a:stCxn id="55" idx="6"/>
          </p:cNvCxnSpPr>
          <p:nvPr/>
        </p:nvCxnSpPr>
        <p:spPr bwMode="auto">
          <a:xfrm>
            <a:off x="2895046" y="1659280"/>
            <a:ext cx="1588" cy="1409700"/>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grpSp>
        <p:nvGrpSpPr>
          <p:cNvPr id="30731" name="Group 65"/>
          <p:cNvGrpSpPr>
            <a:grpSpLocks/>
          </p:cNvGrpSpPr>
          <p:nvPr/>
        </p:nvGrpSpPr>
        <p:grpSpPr bwMode="auto">
          <a:xfrm>
            <a:off x="2714071" y="3068980"/>
            <a:ext cx="381000" cy="153988"/>
            <a:chOff x="5562600" y="3048000"/>
            <a:chExt cx="381000" cy="153988"/>
          </a:xfrm>
        </p:grpSpPr>
        <p:cxnSp>
          <p:nvCxnSpPr>
            <p:cNvPr id="61" name="Straight Connector 60"/>
            <p:cNvCxnSpPr>
              <a:cxnSpLocks noChangeShapeType="1"/>
            </p:cNvCxnSpPr>
            <p:nvPr/>
          </p:nvCxnSpPr>
          <p:spPr bwMode="auto">
            <a:xfrm>
              <a:off x="5562600" y="3048000"/>
              <a:ext cx="381000" cy="1588"/>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62" name="Straight Connector 61"/>
            <p:cNvCxnSpPr>
              <a:cxnSpLocks noChangeShapeType="1"/>
            </p:cNvCxnSpPr>
            <p:nvPr/>
          </p:nvCxnSpPr>
          <p:spPr bwMode="auto">
            <a:xfrm>
              <a:off x="5638800" y="3124200"/>
              <a:ext cx="228600" cy="1588"/>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64" name="Straight Connector 63"/>
            <p:cNvCxnSpPr>
              <a:cxnSpLocks noChangeShapeType="1"/>
            </p:cNvCxnSpPr>
            <p:nvPr/>
          </p:nvCxnSpPr>
          <p:spPr bwMode="auto">
            <a:xfrm>
              <a:off x="5724525" y="3200400"/>
              <a:ext cx="76200" cy="1588"/>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grpSp>
      <p:sp>
        <p:nvSpPr>
          <p:cNvPr id="67" name="Oval 66"/>
          <p:cNvSpPr>
            <a:spLocks noChangeArrowheads="1"/>
          </p:cNvSpPr>
          <p:nvPr/>
        </p:nvSpPr>
        <p:spPr bwMode="auto">
          <a:xfrm>
            <a:off x="1021796" y="1011580"/>
            <a:ext cx="152400" cy="152400"/>
          </a:xfrm>
          <a:prstGeom prst="ellipse">
            <a:avLst/>
          </a:prstGeom>
          <a:gradFill rotWithShape="1">
            <a:gsLst>
              <a:gs pos="0">
                <a:srgbClr val="9B2D2A"/>
              </a:gs>
              <a:gs pos="80000">
                <a:srgbClr val="CB3D3A"/>
              </a:gs>
              <a:gs pos="100000">
                <a:srgbClr val="CE3B37"/>
              </a:gs>
            </a:gsLst>
            <a:lin ang="16200000"/>
          </a:gradFill>
          <a:ln w="9525">
            <a:solidFill>
              <a:srgbClr val="BE4B48"/>
            </a:solidFill>
            <a:round/>
            <a:headEnd/>
            <a:tailEnd/>
          </a:ln>
          <a:effectLst>
            <a:outerShdw blurRad="63500" dist="23000" dir="5400000" rotWithShape="0">
              <a:srgbClr val="000000">
                <a:alpha val="34999"/>
              </a:srgbClr>
            </a:outerShdw>
          </a:effec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US" altLang="en-US">
              <a:solidFill>
                <a:srgbClr val="FFFFFF"/>
              </a:solidFill>
              <a:latin typeface="Calibri" charset="0"/>
            </a:endParaRPr>
          </a:p>
        </p:txBody>
      </p:sp>
      <p:sp>
        <p:nvSpPr>
          <p:cNvPr id="30734" name="TextBox 69"/>
          <p:cNvSpPr txBox="1">
            <a:spLocks noChangeArrowheads="1"/>
          </p:cNvSpPr>
          <p:nvPr/>
        </p:nvSpPr>
        <p:spPr bwMode="auto">
          <a:xfrm>
            <a:off x="640797" y="1087780"/>
            <a:ext cx="460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+q</a:t>
            </a:r>
          </a:p>
        </p:txBody>
      </p:sp>
      <p:sp>
        <p:nvSpPr>
          <p:cNvPr id="30735" name="TextBox 73"/>
          <p:cNvSpPr txBox="1">
            <a:spLocks noChangeArrowheads="1"/>
          </p:cNvSpPr>
          <p:nvPr/>
        </p:nvSpPr>
        <p:spPr bwMode="auto">
          <a:xfrm>
            <a:off x="1326596" y="1316380"/>
            <a:ext cx="261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t>-</a:t>
            </a:r>
          </a:p>
        </p:txBody>
      </p:sp>
      <p:sp>
        <p:nvSpPr>
          <p:cNvPr id="30736" name="TextBox 74"/>
          <p:cNvSpPr txBox="1">
            <a:spLocks noChangeArrowheads="1"/>
          </p:cNvSpPr>
          <p:nvPr/>
        </p:nvSpPr>
        <p:spPr bwMode="auto">
          <a:xfrm>
            <a:off x="1402796" y="1240180"/>
            <a:ext cx="261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t>-</a:t>
            </a:r>
          </a:p>
        </p:txBody>
      </p:sp>
      <p:sp>
        <p:nvSpPr>
          <p:cNvPr id="30737" name="TextBox 75"/>
          <p:cNvSpPr txBox="1">
            <a:spLocks noChangeArrowheads="1"/>
          </p:cNvSpPr>
          <p:nvPr/>
        </p:nvSpPr>
        <p:spPr bwMode="auto">
          <a:xfrm>
            <a:off x="1478996" y="1316380"/>
            <a:ext cx="261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t>-</a:t>
            </a:r>
          </a:p>
        </p:txBody>
      </p:sp>
      <p:sp>
        <p:nvSpPr>
          <p:cNvPr id="30738" name="TextBox 76"/>
          <p:cNvSpPr txBox="1">
            <a:spLocks noChangeArrowheads="1"/>
          </p:cNvSpPr>
          <p:nvPr/>
        </p:nvSpPr>
        <p:spPr bwMode="auto">
          <a:xfrm>
            <a:off x="1326596" y="1468780"/>
            <a:ext cx="261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t>-</a:t>
            </a:r>
          </a:p>
        </p:txBody>
      </p:sp>
      <p:sp>
        <p:nvSpPr>
          <p:cNvPr id="30739" name="TextBox 77"/>
          <p:cNvSpPr txBox="1">
            <a:spLocks noChangeArrowheads="1"/>
          </p:cNvSpPr>
          <p:nvPr/>
        </p:nvSpPr>
        <p:spPr bwMode="auto">
          <a:xfrm>
            <a:off x="1555196" y="1163980"/>
            <a:ext cx="261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t>-</a:t>
            </a:r>
          </a:p>
        </p:txBody>
      </p:sp>
      <p:cxnSp>
        <p:nvCxnSpPr>
          <p:cNvPr id="80" name="Straight Arrow Connector 79"/>
          <p:cNvCxnSpPr>
            <a:cxnSpLocks noChangeShapeType="1"/>
          </p:cNvCxnSpPr>
          <p:nvPr/>
        </p:nvCxnSpPr>
        <p:spPr bwMode="auto">
          <a:xfrm rot="16200000" flipH="1">
            <a:off x="1174197" y="1163981"/>
            <a:ext cx="174625" cy="174625"/>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81" name="Oval 80"/>
          <p:cNvSpPr/>
          <p:nvPr/>
        </p:nvSpPr>
        <p:spPr>
          <a:xfrm>
            <a:off x="2774203" y="859087"/>
            <a:ext cx="152400" cy="152400"/>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solidFill>
                <a:srgbClr val="002060"/>
              </a:solidFill>
            </a:endParaRPr>
          </a:p>
        </p:txBody>
      </p:sp>
      <p:sp>
        <p:nvSpPr>
          <p:cNvPr id="30744" name="TextBox 81"/>
          <p:cNvSpPr txBox="1">
            <a:spLocks noChangeArrowheads="1"/>
          </p:cNvSpPr>
          <p:nvPr/>
        </p:nvSpPr>
        <p:spPr bwMode="auto">
          <a:xfrm>
            <a:off x="2850597" y="935380"/>
            <a:ext cx="403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002060"/>
                </a:solidFill>
              </a:rPr>
              <a:t>-q</a:t>
            </a:r>
          </a:p>
        </p:txBody>
      </p:sp>
      <p:cxnSp>
        <p:nvCxnSpPr>
          <p:cNvPr id="83" name="Straight Arrow Connector 82"/>
          <p:cNvCxnSpPr>
            <a:cxnSpLocks noChangeShapeType="1"/>
          </p:cNvCxnSpPr>
          <p:nvPr/>
        </p:nvCxnSpPr>
        <p:spPr bwMode="auto">
          <a:xfrm rot="5400000" flipH="1" flipV="1">
            <a:off x="2899809" y="603593"/>
            <a:ext cx="206375" cy="152400"/>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30746" name="TextBox 88"/>
          <p:cNvSpPr txBox="1">
            <a:spLocks noChangeArrowheads="1"/>
          </p:cNvSpPr>
          <p:nvPr/>
        </p:nvSpPr>
        <p:spPr bwMode="auto">
          <a:xfrm>
            <a:off x="2240996" y="1175094"/>
            <a:ext cx="3190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a:t>
            </a:r>
          </a:p>
        </p:txBody>
      </p:sp>
      <p:sp>
        <p:nvSpPr>
          <p:cNvPr id="30747" name="TextBox 89"/>
          <p:cNvSpPr txBox="1">
            <a:spLocks noChangeArrowheads="1"/>
          </p:cNvSpPr>
          <p:nvPr/>
        </p:nvSpPr>
        <p:spPr bwMode="auto">
          <a:xfrm>
            <a:off x="2393396" y="1163980"/>
            <a:ext cx="319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a:t>
            </a:r>
          </a:p>
        </p:txBody>
      </p:sp>
      <p:sp>
        <p:nvSpPr>
          <p:cNvPr id="30748" name="TextBox 90"/>
          <p:cNvSpPr txBox="1">
            <a:spLocks noChangeArrowheads="1"/>
          </p:cNvSpPr>
          <p:nvPr/>
        </p:nvSpPr>
        <p:spPr bwMode="auto">
          <a:xfrm>
            <a:off x="2393396" y="1316380"/>
            <a:ext cx="319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a:t>
            </a:r>
          </a:p>
        </p:txBody>
      </p:sp>
      <p:sp>
        <p:nvSpPr>
          <p:cNvPr id="30749" name="TextBox 91"/>
          <p:cNvSpPr txBox="1">
            <a:spLocks noChangeArrowheads="1"/>
          </p:cNvSpPr>
          <p:nvPr/>
        </p:nvSpPr>
        <p:spPr bwMode="auto">
          <a:xfrm>
            <a:off x="2545796" y="1240180"/>
            <a:ext cx="319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a:t>
            </a:r>
          </a:p>
        </p:txBody>
      </p:sp>
      <p:sp>
        <p:nvSpPr>
          <p:cNvPr id="30750" name="TextBox 92"/>
          <p:cNvSpPr txBox="1">
            <a:spLocks noChangeArrowheads="1"/>
          </p:cNvSpPr>
          <p:nvPr/>
        </p:nvSpPr>
        <p:spPr bwMode="auto">
          <a:xfrm>
            <a:off x="2164796" y="1087780"/>
            <a:ext cx="319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a:t>
            </a:r>
          </a:p>
        </p:txBody>
      </p:sp>
      <p:cxnSp>
        <p:nvCxnSpPr>
          <p:cNvPr id="94" name="Straight Arrow Connector 93"/>
          <p:cNvCxnSpPr>
            <a:cxnSpLocks noChangeShapeType="1"/>
          </p:cNvCxnSpPr>
          <p:nvPr/>
        </p:nvCxnSpPr>
        <p:spPr bwMode="auto">
          <a:xfrm rot="5400000">
            <a:off x="2561054" y="5371267"/>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30752" name="TextBox 94"/>
          <p:cNvSpPr txBox="1">
            <a:spLocks noChangeArrowheads="1"/>
          </p:cNvSpPr>
          <p:nvPr/>
        </p:nvSpPr>
        <p:spPr bwMode="auto">
          <a:xfrm>
            <a:off x="2932529" y="5163303"/>
            <a:ext cx="479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006600"/>
                </a:solidFill>
              </a:rPr>
              <a:t>I(t)</a:t>
            </a:r>
          </a:p>
        </p:txBody>
      </p:sp>
      <p:sp>
        <p:nvSpPr>
          <p:cNvPr id="96" name="Oval 95"/>
          <p:cNvSpPr/>
          <p:nvPr/>
        </p:nvSpPr>
        <p:spPr>
          <a:xfrm>
            <a:off x="1300578" y="4020303"/>
            <a:ext cx="1600200" cy="9906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cxnSp>
        <p:nvCxnSpPr>
          <p:cNvPr id="97" name="Straight Connector 96"/>
          <p:cNvCxnSpPr>
            <a:cxnSpLocks noChangeShapeType="1"/>
            <a:stCxn id="96" idx="6"/>
          </p:cNvCxnSpPr>
          <p:nvPr/>
        </p:nvCxnSpPr>
        <p:spPr bwMode="auto">
          <a:xfrm>
            <a:off x="2900778" y="4515603"/>
            <a:ext cx="1588" cy="1409700"/>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grpSp>
        <p:nvGrpSpPr>
          <p:cNvPr id="30755" name="Group 97"/>
          <p:cNvGrpSpPr>
            <a:grpSpLocks/>
          </p:cNvGrpSpPr>
          <p:nvPr/>
        </p:nvGrpSpPr>
        <p:grpSpPr bwMode="auto">
          <a:xfrm>
            <a:off x="2719803" y="5925303"/>
            <a:ext cx="381000" cy="153988"/>
            <a:chOff x="5562600" y="3048000"/>
            <a:chExt cx="381000" cy="153988"/>
          </a:xfrm>
        </p:grpSpPr>
        <p:cxnSp>
          <p:nvCxnSpPr>
            <p:cNvPr id="99" name="Straight Connector 98"/>
            <p:cNvCxnSpPr>
              <a:cxnSpLocks noChangeShapeType="1"/>
            </p:cNvCxnSpPr>
            <p:nvPr/>
          </p:nvCxnSpPr>
          <p:spPr bwMode="auto">
            <a:xfrm>
              <a:off x="5562600" y="3048000"/>
              <a:ext cx="381000" cy="1588"/>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00" name="Straight Connector 99"/>
            <p:cNvCxnSpPr>
              <a:cxnSpLocks noChangeShapeType="1"/>
            </p:cNvCxnSpPr>
            <p:nvPr/>
          </p:nvCxnSpPr>
          <p:spPr bwMode="auto">
            <a:xfrm>
              <a:off x="5638800" y="3124200"/>
              <a:ext cx="228600" cy="1588"/>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01" name="Straight Connector 100"/>
            <p:cNvCxnSpPr>
              <a:cxnSpLocks noChangeShapeType="1"/>
            </p:cNvCxnSpPr>
            <p:nvPr/>
          </p:nvCxnSpPr>
          <p:spPr bwMode="auto">
            <a:xfrm>
              <a:off x="5724525" y="3200400"/>
              <a:ext cx="76200" cy="1588"/>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grpSp>
      <p:sp>
        <p:nvSpPr>
          <p:cNvPr id="102" name="Oval 101"/>
          <p:cNvSpPr>
            <a:spLocks noChangeArrowheads="1"/>
          </p:cNvSpPr>
          <p:nvPr/>
        </p:nvSpPr>
        <p:spPr bwMode="auto">
          <a:xfrm>
            <a:off x="1179928" y="3944103"/>
            <a:ext cx="152400" cy="152400"/>
          </a:xfrm>
          <a:prstGeom prst="ellipse">
            <a:avLst/>
          </a:prstGeom>
          <a:gradFill rotWithShape="1">
            <a:gsLst>
              <a:gs pos="0">
                <a:srgbClr val="9B2D2A"/>
              </a:gs>
              <a:gs pos="80000">
                <a:srgbClr val="CB3D3A"/>
              </a:gs>
              <a:gs pos="100000">
                <a:srgbClr val="CE3B37"/>
              </a:gs>
            </a:gsLst>
            <a:lin ang="16200000"/>
          </a:gradFill>
          <a:ln w="9525">
            <a:solidFill>
              <a:srgbClr val="BE4B48"/>
            </a:solidFill>
            <a:round/>
            <a:headEnd/>
            <a:tailEnd/>
          </a:ln>
          <a:effectLst>
            <a:outerShdw blurRad="63500" dist="23000" dir="5400000" rotWithShape="0">
              <a:srgbClr val="000000">
                <a:alpha val="34999"/>
              </a:srgbClr>
            </a:outerShdw>
          </a:effectLst>
        </p:spPr>
        <p:txBody>
          <a:bodyPr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US" altLang="en-US">
              <a:solidFill>
                <a:srgbClr val="FFFFFF"/>
              </a:solidFill>
              <a:latin typeface="Calibri" charset="0"/>
            </a:endParaRPr>
          </a:p>
        </p:txBody>
      </p:sp>
      <p:sp>
        <p:nvSpPr>
          <p:cNvPr id="30757" name="TextBox 102"/>
          <p:cNvSpPr txBox="1">
            <a:spLocks noChangeArrowheads="1"/>
          </p:cNvSpPr>
          <p:nvPr/>
        </p:nvSpPr>
        <p:spPr bwMode="auto">
          <a:xfrm>
            <a:off x="798929" y="4020303"/>
            <a:ext cx="4603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+q</a:t>
            </a:r>
          </a:p>
        </p:txBody>
      </p:sp>
      <p:sp>
        <p:nvSpPr>
          <p:cNvPr id="30758" name="TextBox 103"/>
          <p:cNvSpPr txBox="1">
            <a:spLocks noChangeArrowheads="1"/>
          </p:cNvSpPr>
          <p:nvPr/>
        </p:nvSpPr>
        <p:spPr bwMode="auto">
          <a:xfrm>
            <a:off x="1332328" y="4172703"/>
            <a:ext cx="261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t>-</a:t>
            </a:r>
          </a:p>
        </p:txBody>
      </p:sp>
      <p:sp>
        <p:nvSpPr>
          <p:cNvPr id="30759" name="TextBox 104"/>
          <p:cNvSpPr txBox="1">
            <a:spLocks noChangeArrowheads="1"/>
          </p:cNvSpPr>
          <p:nvPr/>
        </p:nvSpPr>
        <p:spPr bwMode="auto">
          <a:xfrm>
            <a:off x="1408528" y="4096503"/>
            <a:ext cx="261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t>-</a:t>
            </a:r>
          </a:p>
        </p:txBody>
      </p:sp>
      <p:sp>
        <p:nvSpPr>
          <p:cNvPr id="30760" name="TextBox 105"/>
          <p:cNvSpPr txBox="1">
            <a:spLocks noChangeArrowheads="1"/>
          </p:cNvSpPr>
          <p:nvPr/>
        </p:nvSpPr>
        <p:spPr bwMode="auto">
          <a:xfrm>
            <a:off x="1484728" y="4172703"/>
            <a:ext cx="261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t>-</a:t>
            </a:r>
          </a:p>
        </p:txBody>
      </p:sp>
      <p:sp>
        <p:nvSpPr>
          <p:cNvPr id="30761" name="TextBox 106"/>
          <p:cNvSpPr txBox="1">
            <a:spLocks noChangeArrowheads="1"/>
          </p:cNvSpPr>
          <p:nvPr/>
        </p:nvSpPr>
        <p:spPr bwMode="auto">
          <a:xfrm>
            <a:off x="1332328" y="4325103"/>
            <a:ext cx="261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t>-</a:t>
            </a:r>
          </a:p>
        </p:txBody>
      </p:sp>
      <p:sp>
        <p:nvSpPr>
          <p:cNvPr id="30762" name="TextBox 107"/>
          <p:cNvSpPr txBox="1">
            <a:spLocks noChangeArrowheads="1"/>
          </p:cNvSpPr>
          <p:nvPr/>
        </p:nvSpPr>
        <p:spPr bwMode="auto">
          <a:xfrm>
            <a:off x="1560928" y="4020303"/>
            <a:ext cx="2619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t>-</a:t>
            </a:r>
          </a:p>
        </p:txBody>
      </p:sp>
      <p:cxnSp>
        <p:nvCxnSpPr>
          <p:cNvPr id="109" name="Straight Arrow Connector 108"/>
          <p:cNvCxnSpPr>
            <a:cxnSpLocks noChangeShapeType="1"/>
          </p:cNvCxnSpPr>
          <p:nvPr/>
        </p:nvCxnSpPr>
        <p:spPr bwMode="auto">
          <a:xfrm rot="16200000" flipV="1">
            <a:off x="951328" y="3715503"/>
            <a:ext cx="228600" cy="228600"/>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10" name="Oval 109"/>
          <p:cNvSpPr/>
          <p:nvPr/>
        </p:nvSpPr>
        <p:spPr>
          <a:xfrm>
            <a:off x="2856328" y="3639210"/>
            <a:ext cx="152400" cy="152400"/>
          </a:xfrm>
          <a:prstGeom prst="ellipse">
            <a:avLst/>
          </a:prstGeom>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n-US">
              <a:solidFill>
                <a:srgbClr val="002060"/>
              </a:solidFill>
            </a:endParaRPr>
          </a:p>
        </p:txBody>
      </p:sp>
      <p:sp>
        <p:nvSpPr>
          <p:cNvPr id="30767" name="TextBox 110"/>
          <p:cNvSpPr txBox="1">
            <a:spLocks noChangeArrowheads="1"/>
          </p:cNvSpPr>
          <p:nvPr/>
        </p:nvSpPr>
        <p:spPr bwMode="auto">
          <a:xfrm>
            <a:off x="2856329" y="3791703"/>
            <a:ext cx="403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002060"/>
                </a:solidFill>
              </a:rPr>
              <a:t>-q</a:t>
            </a:r>
          </a:p>
        </p:txBody>
      </p:sp>
      <p:cxnSp>
        <p:nvCxnSpPr>
          <p:cNvPr id="112" name="Straight Arrow Connector 111"/>
          <p:cNvCxnSpPr>
            <a:cxnSpLocks noChangeShapeType="1"/>
          </p:cNvCxnSpPr>
          <p:nvPr/>
        </p:nvCxnSpPr>
        <p:spPr bwMode="auto">
          <a:xfrm rot="5400000">
            <a:off x="2661860" y="3833772"/>
            <a:ext cx="228600" cy="144463"/>
          </a:xfrm>
          <a:prstGeom prst="straightConnector1">
            <a:avLst/>
          </a:prstGeom>
          <a:noFill/>
          <a:ln w="25400">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30769" name="TextBox 112"/>
          <p:cNvSpPr txBox="1">
            <a:spLocks noChangeArrowheads="1"/>
          </p:cNvSpPr>
          <p:nvPr/>
        </p:nvSpPr>
        <p:spPr bwMode="auto">
          <a:xfrm>
            <a:off x="2246728" y="4031417"/>
            <a:ext cx="3190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a:t>
            </a:r>
          </a:p>
        </p:txBody>
      </p:sp>
      <p:sp>
        <p:nvSpPr>
          <p:cNvPr id="30770" name="TextBox 113"/>
          <p:cNvSpPr txBox="1">
            <a:spLocks noChangeArrowheads="1"/>
          </p:cNvSpPr>
          <p:nvPr/>
        </p:nvSpPr>
        <p:spPr bwMode="auto">
          <a:xfrm>
            <a:off x="2399128" y="4020303"/>
            <a:ext cx="319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a:t>
            </a:r>
          </a:p>
        </p:txBody>
      </p:sp>
      <p:sp>
        <p:nvSpPr>
          <p:cNvPr id="30771" name="TextBox 114"/>
          <p:cNvSpPr txBox="1">
            <a:spLocks noChangeArrowheads="1"/>
          </p:cNvSpPr>
          <p:nvPr/>
        </p:nvSpPr>
        <p:spPr bwMode="auto">
          <a:xfrm>
            <a:off x="2399128" y="4172703"/>
            <a:ext cx="319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a:t>
            </a:r>
          </a:p>
        </p:txBody>
      </p:sp>
      <p:sp>
        <p:nvSpPr>
          <p:cNvPr id="30772" name="TextBox 115"/>
          <p:cNvSpPr txBox="1">
            <a:spLocks noChangeArrowheads="1"/>
          </p:cNvSpPr>
          <p:nvPr/>
        </p:nvSpPr>
        <p:spPr bwMode="auto">
          <a:xfrm>
            <a:off x="2551528" y="4096503"/>
            <a:ext cx="319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a:t>
            </a:r>
          </a:p>
        </p:txBody>
      </p:sp>
      <p:sp>
        <p:nvSpPr>
          <p:cNvPr id="30773" name="TextBox 116"/>
          <p:cNvSpPr txBox="1">
            <a:spLocks noChangeArrowheads="1"/>
          </p:cNvSpPr>
          <p:nvPr/>
        </p:nvSpPr>
        <p:spPr bwMode="auto">
          <a:xfrm>
            <a:off x="2170528" y="3944103"/>
            <a:ext cx="3190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b="1">
                <a:solidFill>
                  <a:srgbClr val="C00000"/>
                </a:solidFill>
              </a:rPr>
              <a:t>+</a:t>
            </a:r>
          </a:p>
        </p:txBody>
      </p:sp>
      <p:sp>
        <p:nvSpPr>
          <p:cNvPr id="30774" name="TextBox 120"/>
          <p:cNvSpPr txBox="1">
            <a:spLocks noChangeArrowheads="1"/>
          </p:cNvSpPr>
          <p:nvPr/>
        </p:nvSpPr>
        <p:spPr bwMode="auto">
          <a:xfrm>
            <a:off x="815421" y="2383180"/>
            <a:ext cx="16446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t>Positive Signal</a:t>
            </a:r>
          </a:p>
        </p:txBody>
      </p:sp>
      <p:sp>
        <p:nvSpPr>
          <p:cNvPr id="30775" name="TextBox 121"/>
          <p:cNvSpPr txBox="1">
            <a:spLocks noChangeArrowheads="1"/>
          </p:cNvSpPr>
          <p:nvPr/>
        </p:nvSpPr>
        <p:spPr bwMode="auto">
          <a:xfrm>
            <a:off x="875129" y="5239503"/>
            <a:ext cx="17129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t>Negative Signal</a:t>
            </a:r>
          </a:p>
        </p:txBody>
      </p:sp>
      <p:pic>
        <p:nvPicPr>
          <p:cNvPr id="5" name="Picture 4">
            <a:extLst>
              <a:ext uri="{FF2B5EF4-FFF2-40B4-BE49-F238E27FC236}">
                <a16:creationId xmlns:a16="http://schemas.microsoft.com/office/drawing/2014/main" id="{7E78E968-63B5-7044-B42B-58489D28C84A}"/>
              </a:ext>
            </a:extLst>
          </p:cNvPr>
          <p:cNvPicPr>
            <a:picLocks noChangeAspect="1"/>
          </p:cNvPicPr>
          <p:nvPr/>
        </p:nvPicPr>
        <p:blipFill>
          <a:blip r:embed="rId2"/>
          <a:stretch>
            <a:fillRect/>
          </a:stretch>
        </p:blipFill>
        <p:spPr>
          <a:xfrm>
            <a:off x="6420575" y="1673496"/>
            <a:ext cx="1836420" cy="518160"/>
          </a:xfrm>
          <a:prstGeom prst="rect">
            <a:avLst/>
          </a:prstGeom>
        </p:spPr>
      </p:pic>
      <p:sp>
        <p:nvSpPr>
          <p:cNvPr id="6" name="Date Placeholder 5">
            <a:extLst>
              <a:ext uri="{FF2B5EF4-FFF2-40B4-BE49-F238E27FC236}">
                <a16:creationId xmlns:a16="http://schemas.microsoft.com/office/drawing/2014/main" id="{E6425D9A-F65A-B344-82DF-479A52830DD3}"/>
              </a:ext>
            </a:extLst>
          </p:cNvPr>
          <p:cNvSpPr>
            <a:spLocks noGrp="1"/>
          </p:cNvSpPr>
          <p:nvPr>
            <p:ph type="dt" sz="half" idx="10"/>
          </p:nvPr>
        </p:nvSpPr>
        <p:spPr/>
        <p:txBody>
          <a:bodyPr/>
          <a:lstStyle/>
          <a:p>
            <a:pPr>
              <a:defRPr/>
            </a:pPr>
            <a:r>
              <a:rPr lang="en-US">
                <a:solidFill>
                  <a:srgbClr val="000000"/>
                </a:solidFill>
              </a:rPr>
              <a:t>10/14/24</a:t>
            </a:r>
            <a:endParaRPr lang="en-US" dirty="0">
              <a:solidFill>
                <a:srgbClr val="000000"/>
              </a:solidFill>
            </a:endParaRPr>
          </a:p>
        </p:txBody>
      </p:sp>
    </p:spTree>
    <p:extLst>
      <p:ext uri="{BB962C8B-B14F-4D97-AF65-F5344CB8AC3E}">
        <p14:creationId xmlns:p14="http://schemas.microsoft.com/office/powerpoint/2010/main" val="777444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A87ED4B0-E0EC-7445-A92F-4D2D12810046}" type="slidenum">
              <a:rPr lang="en-US" altLang="en-US" smtClean="0"/>
              <a:pPr/>
              <a:t>25</a:t>
            </a:fld>
            <a:endParaRPr lang="en-US" altLang="en-US"/>
          </a:p>
        </p:txBody>
      </p:sp>
      <p:sp>
        <p:nvSpPr>
          <p:cNvPr id="5" name="Freeform 4"/>
          <p:cNvSpPr>
            <a:spLocks noChangeAspect="1"/>
          </p:cNvSpPr>
          <p:nvPr/>
        </p:nvSpPr>
        <p:spPr>
          <a:xfrm>
            <a:off x="1007886" y="545186"/>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no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Oval 5"/>
          <p:cNvSpPr>
            <a:spLocks noChangeAspect="1"/>
          </p:cNvSpPr>
          <p:nvPr/>
        </p:nvSpPr>
        <p:spPr>
          <a:xfrm rot="19294940">
            <a:off x="1344939" y="1204638"/>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Oval 6"/>
          <p:cNvSpPr>
            <a:spLocks noChangeAspect="1"/>
          </p:cNvSpPr>
          <p:nvPr/>
        </p:nvSpPr>
        <p:spPr>
          <a:xfrm rot="1840192">
            <a:off x="2585961" y="1082345"/>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p:cNvSpPr>
            <a:spLocks noChangeAspect="1"/>
          </p:cNvSpPr>
          <p:nvPr/>
        </p:nvSpPr>
        <p:spPr>
          <a:xfrm rot="587790">
            <a:off x="2163090" y="2167007"/>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a:spLocks noChangeAspect="1"/>
          </p:cNvSpPr>
          <p:nvPr/>
        </p:nvSpPr>
        <p:spPr>
          <a:xfrm>
            <a:off x="1466655" y="1340180"/>
            <a:ext cx="754962" cy="272985"/>
          </a:xfrm>
          <a:prstGeom prst="rect">
            <a:avLst/>
          </a:prstGeom>
          <a:noFill/>
        </p:spPr>
        <p:txBody>
          <a:bodyPr wrap="square" rtlCol="0">
            <a:spAutoFit/>
          </a:bodyPr>
          <a:lstStyle/>
          <a:p>
            <a:r>
              <a:rPr lang="en-GB"/>
              <a:t>Q</a:t>
            </a:r>
            <a:r>
              <a:rPr lang="en-GB" baseline="30000"/>
              <a:t>ind</a:t>
            </a:r>
            <a:r>
              <a:rPr lang="en-GB" baseline="-25000"/>
              <a:t>1</a:t>
            </a:r>
            <a:endParaRPr lang="en-GB"/>
          </a:p>
        </p:txBody>
      </p:sp>
      <p:grpSp>
        <p:nvGrpSpPr>
          <p:cNvPr id="10" name="Group 9"/>
          <p:cNvGrpSpPr>
            <a:grpSpLocks noChangeAspect="1"/>
          </p:cNvGrpSpPr>
          <p:nvPr/>
        </p:nvGrpSpPr>
        <p:grpSpPr>
          <a:xfrm rot="10800000">
            <a:off x="2118751" y="1018812"/>
            <a:ext cx="115950" cy="66575"/>
            <a:chOff x="755576" y="4365104"/>
            <a:chExt cx="288032" cy="144016"/>
          </a:xfrm>
        </p:grpSpPr>
        <p:cxnSp>
          <p:nvCxnSpPr>
            <p:cNvPr id="11" name="Straight Connector 10"/>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 name="Straight Connector 13"/>
          <p:cNvCxnSpPr>
            <a:cxnSpLocks noChangeAspect="1"/>
          </p:cNvCxnSpPr>
          <p:nvPr/>
        </p:nvCxnSpPr>
        <p:spPr>
          <a:xfrm>
            <a:off x="2154027" y="1071515"/>
            <a:ext cx="0" cy="33287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21" name="Group 20"/>
          <p:cNvGrpSpPr>
            <a:grpSpLocks noChangeAspect="1"/>
          </p:cNvGrpSpPr>
          <p:nvPr/>
        </p:nvGrpSpPr>
        <p:grpSpPr>
          <a:xfrm rot="10800000">
            <a:off x="2102255" y="2416770"/>
            <a:ext cx="115950" cy="399450"/>
            <a:chOff x="6668616" y="4725144"/>
            <a:chExt cx="288032" cy="864096"/>
          </a:xfrm>
        </p:grpSpPr>
        <p:grpSp>
          <p:nvGrpSpPr>
            <p:cNvPr id="22" name="Group 21"/>
            <p:cNvGrpSpPr/>
            <p:nvPr/>
          </p:nvGrpSpPr>
          <p:grpSpPr>
            <a:xfrm rot="10800000">
              <a:off x="6668616" y="4725144"/>
              <a:ext cx="288032" cy="144016"/>
              <a:chOff x="755576" y="4365104"/>
              <a:chExt cx="288032" cy="144016"/>
            </a:xfrm>
          </p:grpSpPr>
          <p:cxnSp>
            <p:nvCxnSpPr>
              <p:cNvPr id="24" name="Straight Connector 23"/>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23" name="Straight Connector 22"/>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7" name="TextBox 26"/>
          <p:cNvSpPr txBox="1">
            <a:spLocks noChangeAspect="1"/>
          </p:cNvSpPr>
          <p:nvPr/>
        </p:nvSpPr>
        <p:spPr>
          <a:xfrm>
            <a:off x="2634009" y="1168142"/>
            <a:ext cx="754962" cy="272985"/>
          </a:xfrm>
          <a:prstGeom prst="rect">
            <a:avLst/>
          </a:prstGeom>
          <a:noFill/>
        </p:spPr>
        <p:txBody>
          <a:bodyPr wrap="square" rtlCol="0">
            <a:spAutoFit/>
          </a:bodyPr>
          <a:lstStyle/>
          <a:p>
            <a:r>
              <a:rPr lang="en-GB"/>
              <a:t>Q</a:t>
            </a:r>
            <a:r>
              <a:rPr lang="en-GB" baseline="30000"/>
              <a:t>ind</a:t>
            </a:r>
            <a:r>
              <a:rPr lang="en-GB" baseline="-25000"/>
              <a:t>2</a:t>
            </a:r>
            <a:endParaRPr lang="en-GB"/>
          </a:p>
        </p:txBody>
      </p:sp>
      <p:sp>
        <p:nvSpPr>
          <p:cNvPr id="28" name="TextBox 27"/>
          <p:cNvSpPr txBox="1">
            <a:spLocks noChangeAspect="1"/>
          </p:cNvSpPr>
          <p:nvPr/>
        </p:nvSpPr>
        <p:spPr>
          <a:xfrm>
            <a:off x="2232583" y="2292287"/>
            <a:ext cx="765806" cy="272985"/>
          </a:xfrm>
          <a:prstGeom prst="rect">
            <a:avLst/>
          </a:prstGeom>
          <a:noFill/>
        </p:spPr>
        <p:txBody>
          <a:bodyPr wrap="square" rtlCol="0">
            <a:spAutoFit/>
          </a:bodyPr>
          <a:lstStyle/>
          <a:p>
            <a:r>
              <a:rPr lang="en-GB"/>
              <a:t>Q</a:t>
            </a:r>
            <a:r>
              <a:rPr lang="en-GB" baseline="30000"/>
              <a:t>ind</a:t>
            </a:r>
            <a:r>
              <a:rPr lang="en-GB" baseline="-25000"/>
              <a:t>3</a:t>
            </a:r>
            <a:endParaRPr lang="en-GB"/>
          </a:p>
        </p:txBody>
      </p:sp>
      <p:grpSp>
        <p:nvGrpSpPr>
          <p:cNvPr id="29" name="Group 28"/>
          <p:cNvGrpSpPr>
            <a:grpSpLocks noChangeAspect="1"/>
          </p:cNvGrpSpPr>
          <p:nvPr/>
        </p:nvGrpSpPr>
        <p:grpSpPr>
          <a:xfrm rot="10800000">
            <a:off x="3295529" y="1473305"/>
            <a:ext cx="115950" cy="399450"/>
            <a:chOff x="6668616" y="4725144"/>
            <a:chExt cx="288032" cy="864096"/>
          </a:xfrm>
        </p:grpSpPr>
        <p:grpSp>
          <p:nvGrpSpPr>
            <p:cNvPr id="30" name="Group 29"/>
            <p:cNvGrpSpPr/>
            <p:nvPr/>
          </p:nvGrpSpPr>
          <p:grpSpPr>
            <a:xfrm rot="10800000">
              <a:off x="6668616" y="4725144"/>
              <a:ext cx="288032" cy="144016"/>
              <a:chOff x="755576" y="4365104"/>
              <a:chExt cx="288032" cy="144016"/>
            </a:xfrm>
          </p:grpSpPr>
          <p:cxnSp>
            <p:nvCxnSpPr>
              <p:cNvPr id="32" name="Straight Connector 31"/>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31" name="Straight Connector 30"/>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35" name="Straight Connector 34"/>
          <p:cNvCxnSpPr>
            <a:cxnSpLocks noChangeAspect="1"/>
          </p:cNvCxnSpPr>
          <p:nvPr/>
        </p:nvCxnSpPr>
        <p:spPr>
          <a:xfrm>
            <a:off x="457171" y="3189442"/>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37" name="TextBox 36"/>
          <p:cNvSpPr txBox="1">
            <a:spLocks noChangeAspect="1"/>
          </p:cNvSpPr>
          <p:nvPr/>
        </p:nvSpPr>
        <p:spPr>
          <a:xfrm>
            <a:off x="1542072" y="3071568"/>
            <a:ext cx="230170" cy="369332"/>
          </a:xfrm>
          <a:prstGeom prst="rect">
            <a:avLst/>
          </a:prstGeom>
          <a:noFill/>
        </p:spPr>
        <p:txBody>
          <a:bodyPr wrap="square" rtlCol="0">
            <a:spAutoFit/>
          </a:bodyPr>
          <a:lstStyle/>
          <a:p>
            <a:r>
              <a:rPr lang="de-DE"/>
              <a:t>x</a:t>
            </a:r>
          </a:p>
        </p:txBody>
      </p:sp>
      <p:sp>
        <p:nvSpPr>
          <p:cNvPr id="38" name="TextBox 37"/>
          <p:cNvSpPr txBox="1">
            <a:spLocks noChangeAspect="1"/>
          </p:cNvSpPr>
          <p:nvPr/>
        </p:nvSpPr>
        <p:spPr>
          <a:xfrm>
            <a:off x="444635" y="1497291"/>
            <a:ext cx="243524" cy="369332"/>
          </a:xfrm>
          <a:prstGeom prst="rect">
            <a:avLst/>
          </a:prstGeom>
          <a:noFill/>
        </p:spPr>
        <p:txBody>
          <a:bodyPr wrap="square" rtlCol="0">
            <a:spAutoFit/>
          </a:bodyPr>
          <a:lstStyle/>
          <a:p>
            <a:r>
              <a:rPr lang="de-DE" err="1"/>
              <a:t>y</a:t>
            </a:r>
            <a:endParaRPr lang="de-DE"/>
          </a:p>
        </p:txBody>
      </p:sp>
      <p:sp>
        <p:nvSpPr>
          <p:cNvPr id="39" name="TextBox 38"/>
          <p:cNvSpPr txBox="1">
            <a:spLocks noChangeAspect="1"/>
          </p:cNvSpPr>
          <p:nvPr/>
        </p:nvSpPr>
        <p:spPr>
          <a:xfrm>
            <a:off x="2777766" y="364506"/>
            <a:ext cx="832701" cy="369332"/>
          </a:xfrm>
          <a:prstGeom prst="rect">
            <a:avLst/>
          </a:prstGeom>
          <a:noFill/>
        </p:spPr>
        <p:txBody>
          <a:bodyPr wrap="square" rtlCol="0">
            <a:spAutoFit/>
          </a:bodyPr>
          <a:lstStyle/>
          <a:p>
            <a:r>
              <a:rPr lang="en-GB"/>
              <a:t>Q</a:t>
            </a:r>
            <a:r>
              <a:rPr lang="en-GB" baseline="30000"/>
              <a:t>ind</a:t>
            </a:r>
            <a:r>
              <a:rPr lang="en-GB" baseline="-25000"/>
              <a:t>0</a:t>
            </a:r>
            <a:endParaRPr lang="en-GB"/>
          </a:p>
        </p:txBody>
      </p:sp>
      <p:sp>
        <p:nvSpPr>
          <p:cNvPr id="40" name="Oval 8"/>
          <p:cNvSpPr>
            <a:spLocks noChangeAspect="1" noChangeArrowheads="1"/>
          </p:cNvSpPr>
          <p:nvPr/>
        </p:nvSpPr>
        <p:spPr bwMode="auto">
          <a:xfrm>
            <a:off x="2172092" y="1808378"/>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41" name="TextBox 40"/>
          <p:cNvSpPr txBox="1">
            <a:spLocks noChangeAspect="1" noChangeArrowheads="1"/>
          </p:cNvSpPr>
          <p:nvPr/>
        </p:nvSpPr>
        <p:spPr bwMode="auto">
          <a:xfrm>
            <a:off x="2177479" y="1586485"/>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grpSp>
        <p:nvGrpSpPr>
          <p:cNvPr id="54" name="Group 53"/>
          <p:cNvGrpSpPr>
            <a:grpSpLocks noChangeAspect="1"/>
          </p:cNvGrpSpPr>
          <p:nvPr/>
        </p:nvGrpSpPr>
        <p:grpSpPr>
          <a:xfrm rot="10800000">
            <a:off x="3194286" y="2273619"/>
            <a:ext cx="115950" cy="399450"/>
            <a:chOff x="6668616" y="4725144"/>
            <a:chExt cx="288032" cy="864096"/>
          </a:xfrm>
        </p:grpSpPr>
        <p:grpSp>
          <p:nvGrpSpPr>
            <p:cNvPr id="55" name="Group 54"/>
            <p:cNvGrpSpPr/>
            <p:nvPr/>
          </p:nvGrpSpPr>
          <p:grpSpPr>
            <a:xfrm rot="10800000">
              <a:off x="6668616" y="4725144"/>
              <a:ext cx="288032" cy="144016"/>
              <a:chOff x="755576" y="4365104"/>
              <a:chExt cx="288032" cy="144016"/>
            </a:xfrm>
          </p:grpSpPr>
          <p:cxnSp>
            <p:nvCxnSpPr>
              <p:cNvPr id="57" name="Straight Connector 56"/>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56" name="Straight Connector 55"/>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63" name="TextBox 62"/>
          <p:cNvSpPr txBox="1">
            <a:spLocks noChangeAspect="1"/>
          </p:cNvSpPr>
          <p:nvPr/>
        </p:nvSpPr>
        <p:spPr>
          <a:xfrm>
            <a:off x="3102990" y="2776981"/>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93" name="Straight Connector 92"/>
          <p:cNvCxnSpPr>
            <a:cxnSpLocks noChangeAspect="1"/>
          </p:cNvCxnSpPr>
          <p:nvPr/>
        </p:nvCxnSpPr>
        <p:spPr>
          <a:xfrm rot="16200000">
            <a:off x="-220651" y="2500582"/>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95" name="Rectangle 2"/>
          <p:cNvSpPr>
            <a:spLocks noChangeArrowheads="1"/>
          </p:cNvSpPr>
          <p:nvPr/>
        </p:nvSpPr>
        <p:spPr bwMode="auto">
          <a:xfrm>
            <a:off x="0" y="311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800" b="1" dirty="0">
                <a:solidFill>
                  <a:srgbClr val="FF0000"/>
                </a:solidFill>
              </a:rPr>
              <a:t>Theorem, total induced charge</a:t>
            </a:r>
          </a:p>
        </p:txBody>
      </p:sp>
      <p:sp>
        <p:nvSpPr>
          <p:cNvPr id="85" name="TextBox 84"/>
          <p:cNvSpPr txBox="1"/>
          <p:nvPr/>
        </p:nvSpPr>
        <p:spPr>
          <a:xfrm>
            <a:off x="4800600" y="1295396"/>
            <a:ext cx="6858000" cy="4724370"/>
          </a:xfrm>
          <a:prstGeom prst="rect">
            <a:avLst/>
          </a:prstGeom>
          <a:noFill/>
        </p:spPr>
        <p:txBody>
          <a:bodyPr wrap="square" rtlCol="0">
            <a:spAutoFit/>
          </a:bodyPr>
          <a:lstStyle/>
          <a:p>
            <a:r>
              <a:rPr lang="en-US" sz="1500" dirty="0">
                <a:solidFill>
                  <a:srgbClr val="002060"/>
                </a:solidFill>
              </a:rPr>
              <a:t>The total charge flowing between the electrode and ground when the charge q is moving from point </a:t>
            </a:r>
            <a:r>
              <a:rPr lang="en-US" sz="1500" b="1" dirty="0">
                <a:solidFill>
                  <a:srgbClr val="002060"/>
                </a:solidFill>
              </a:rPr>
              <a:t>x</a:t>
            </a:r>
            <a:r>
              <a:rPr lang="en-US" sz="1500" baseline="-25000" dirty="0">
                <a:solidFill>
                  <a:srgbClr val="002060"/>
                </a:solidFill>
              </a:rPr>
              <a:t>0</a:t>
            </a:r>
            <a:r>
              <a:rPr lang="en-US" sz="1500" dirty="0">
                <a:solidFill>
                  <a:srgbClr val="002060"/>
                </a:solidFill>
              </a:rPr>
              <a:t>=</a:t>
            </a:r>
            <a:r>
              <a:rPr lang="en-US" sz="1500" b="1" dirty="0">
                <a:solidFill>
                  <a:srgbClr val="002060"/>
                </a:solidFill>
              </a:rPr>
              <a:t>x</a:t>
            </a:r>
            <a:r>
              <a:rPr lang="en-US" sz="1500" dirty="0">
                <a:solidFill>
                  <a:srgbClr val="002060"/>
                </a:solidFill>
              </a:rPr>
              <a:t>(t</a:t>
            </a:r>
            <a:r>
              <a:rPr lang="en-US" sz="1500" baseline="-25000" dirty="0">
                <a:solidFill>
                  <a:srgbClr val="002060"/>
                </a:solidFill>
              </a:rPr>
              <a:t>0</a:t>
            </a:r>
            <a:r>
              <a:rPr lang="en-US" sz="1500" dirty="0">
                <a:solidFill>
                  <a:srgbClr val="002060"/>
                </a:solidFill>
              </a:rPr>
              <a:t>) to </a:t>
            </a:r>
            <a:r>
              <a:rPr lang="en-US" sz="1500" b="1" dirty="0">
                <a:solidFill>
                  <a:srgbClr val="002060"/>
                </a:solidFill>
              </a:rPr>
              <a:t>x</a:t>
            </a:r>
            <a:r>
              <a:rPr lang="en-US" sz="1500" baseline="-25000" dirty="0">
                <a:solidFill>
                  <a:srgbClr val="002060"/>
                </a:solidFill>
              </a:rPr>
              <a:t>1</a:t>
            </a:r>
            <a:r>
              <a:rPr lang="en-US" sz="1500" dirty="0">
                <a:solidFill>
                  <a:srgbClr val="002060"/>
                </a:solidFill>
              </a:rPr>
              <a:t>=</a:t>
            </a:r>
            <a:r>
              <a:rPr lang="en-US" sz="1500" b="1" dirty="0">
                <a:solidFill>
                  <a:srgbClr val="002060"/>
                </a:solidFill>
              </a:rPr>
              <a:t>x</a:t>
            </a:r>
            <a:r>
              <a:rPr lang="en-US" sz="1500" dirty="0">
                <a:solidFill>
                  <a:srgbClr val="002060"/>
                </a:solidFill>
              </a:rPr>
              <a:t>(t</a:t>
            </a:r>
            <a:r>
              <a:rPr lang="en-US" sz="1500" baseline="-25000" dirty="0">
                <a:solidFill>
                  <a:srgbClr val="002060"/>
                </a:solidFill>
              </a:rPr>
              <a:t>1</a:t>
            </a:r>
            <a:r>
              <a:rPr lang="en-US" sz="1500" dirty="0">
                <a:solidFill>
                  <a:srgbClr val="002060"/>
                </a:solidFill>
              </a:rPr>
              <a:t>)</a:t>
            </a: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r>
              <a:rPr lang="en-US" sz="1500" dirty="0">
                <a:solidFill>
                  <a:schemeClr val="accent6">
                    <a:lumMod val="50000"/>
                  </a:schemeClr>
                </a:solidFill>
              </a:rPr>
              <a:t>This charge is independent of the path between </a:t>
            </a:r>
            <a:r>
              <a:rPr lang="en-US" sz="1500" b="1" dirty="0">
                <a:solidFill>
                  <a:schemeClr val="accent6">
                    <a:lumMod val="50000"/>
                  </a:schemeClr>
                </a:solidFill>
              </a:rPr>
              <a:t>x</a:t>
            </a:r>
            <a:r>
              <a:rPr lang="en-US" sz="1500" baseline="-25000" dirty="0">
                <a:solidFill>
                  <a:schemeClr val="accent6">
                    <a:lumMod val="50000"/>
                  </a:schemeClr>
                </a:solidFill>
              </a:rPr>
              <a:t>1</a:t>
            </a:r>
            <a:r>
              <a:rPr lang="en-US" sz="1500" dirty="0">
                <a:solidFill>
                  <a:schemeClr val="accent6">
                    <a:lumMod val="50000"/>
                  </a:schemeClr>
                </a:solidFill>
              </a:rPr>
              <a:t> and </a:t>
            </a:r>
            <a:r>
              <a:rPr lang="en-US" sz="1500" b="1" dirty="0">
                <a:solidFill>
                  <a:schemeClr val="accent6">
                    <a:lumMod val="50000"/>
                  </a:schemeClr>
                </a:solidFill>
              </a:rPr>
              <a:t>x</a:t>
            </a:r>
            <a:r>
              <a:rPr lang="en-US" sz="1500" baseline="-25000" dirty="0">
                <a:solidFill>
                  <a:schemeClr val="accent6">
                    <a:lumMod val="50000"/>
                  </a:schemeClr>
                </a:solidFill>
              </a:rPr>
              <a:t>2</a:t>
            </a:r>
            <a:r>
              <a:rPr lang="en-US" sz="1500" dirty="0">
                <a:solidFill>
                  <a:schemeClr val="accent6">
                    <a:lumMod val="50000"/>
                  </a:schemeClr>
                </a:solidFill>
              </a:rPr>
              <a:t>.</a:t>
            </a: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r>
              <a:rPr lang="en-US" sz="1500" dirty="0">
                <a:solidFill>
                  <a:srgbClr val="002060"/>
                </a:solidFill>
              </a:rPr>
              <a:t>If a pair of charges q, -q is produced at position </a:t>
            </a:r>
            <a:r>
              <a:rPr lang="en-US" sz="1500" b="1" dirty="0">
                <a:solidFill>
                  <a:srgbClr val="002060"/>
                </a:solidFill>
              </a:rPr>
              <a:t>x</a:t>
            </a:r>
            <a:r>
              <a:rPr lang="en-US" sz="1500" baseline="-25000" dirty="0">
                <a:solidFill>
                  <a:srgbClr val="002060"/>
                </a:solidFill>
              </a:rPr>
              <a:t>0</a:t>
            </a:r>
            <a:r>
              <a:rPr lang="en-US" sz="1500" dirty="0">
                <a:solidFill>
                  <a:srgbClr val="002060"/>
                </a:solidFill>
              </a:rPr>
              <a:t> and q is moving to </a:t>
            </a:r>
            <a:r>
              <a:rPr lang="en-US" sz="1500" b="1" dirty="0">
                <a:solidFill>
                  <a:srgbClr val="002060"/>
                </a:solidFill>
              </a:rPr>
              <a:t>x</a:t>
            </a:r>
            <a:r>
              <a:rPr lang="en-US" sz="1500" baseline="-25000" dirty="0">
                <a:solidFill>
                  <a:srgbClr val="002060"/>
                </a:solidFill>
              </a:rPr>
              <a:t>1</a:t>
            </a:r>
            <a:r>
              <a:rPr lang="en-US" sz="1500" dirty="0">
                <a:solidFill>
                  <a:srgbClr val="002060"/>
                </a:solidFill>
              </a:rPr>
              <a:t> while </a:t>
            </a:r>
            <a:r>
              <a:rPr lang="mr-IN" sz="1500" dirty="0">
                <a:solidFill>
                  <a:srgbClr val="002060"/>
                </a:solidFill>
              </a:rPr>
              <a:t>–</a:t>
            </a:r>
            <a:r>
              <a:rPr lang="en-US" sz="1500" dirty="0">
                <a:solidFill>
                  <a:srgbClr val="002060"/>
                </a:solidFill>
              </a:rPr>
              <a:t>q is moving to </a:t>
            </a:r>
            <a:r>
              <a:rPr lang="en-US" sz="1500" b="1" dirty="0">
                <a:solidFill>
                  <a:srgbClr val="002060"/>
                </a:solidFill>
              </a:rPr>
              <a:t>x</a:t>
            </a:r>
            <a:r>
              <a:rPr lang="en-US" sz="1500" baseline="-25000" dirty="0">
                <a:solidFill>
                  <a:srgbClr val="002060"/>
                </a:solidFill>
              </a:rPr>
              <a:t>2</a:t>
            </a:r>
            <a:r>
              <a:rPr lang="en-US" sz="1500" dirty="0">
                <a:solidFill>
                  <a:srgbClr val="002060"/>
                </a:solidFill>
              </a:rPr>
              <a:t>, the charge flowing between electrode n and ground is</a:t>
            </a:r>
          </a:p>
          <a:p>
            <a:endParaRPr lang="en-US" sz="1500" dirty="0">
              <a:solidFill>
                <a:schemeClr val="accent4">
                  <a:lumMod val="50000"/>
                </a:schemeClr>
              </a:solidFill>
            </a:endParaRPr>
          </a:p>
          <a:p>
            <a:endParaRPr lang="en-US" sz="1500" dirty="0">
              <a:solidFill>
                <a:schemeClr val="accent4">
                  <a:lumMod val="50000"/>
                </a:schemeClr>
              </a:solidFill>
            </a:endParaRPr>
          </a:p>
          <a:p>
            <a:endParaRPr lang="en-US" sz="1500" dirty="0">
              <a:solidFill>
                <a:schemeClr val="accent4">
                  <a:lumMod val="50000"/>
                </a:schemeClr>
              </a:solidFill>
            </a:endParaRPr>
          </a:p>
          <a:p>
            <a:endParaRPr lang="en-US" sz="1500" dirty="0">
              <a:solidFill>
                <a:schemeClr val="accent4">
                  <a:lumMod val="50000"/>
                </a:schemeClr>
              </a:solidFill>
            </a:endParaRPr>
          </a:p>
          <a:p>
            <a:endParaRPr lang="en-US" sz="1500" dirty="0">
              <a:solidFill>
                <a:schemeClr val="accent4">
                  <a:lumMod val="50000"/>
                </a:schemeClr>
              </a:solidFill>
            </a:endParaRPr>
          </a:p>
          <a:p>
            <a:endParaRPr lang="en-US" sz="1500" dirty="0">
              <a:solidFill>
                <a:schemeClr val="accent4">
                  <a:lumMod val="50000"/>
                </a:schemeClr>
              </a:solidFill>
            </a:endParaRPr>
          </a:p>
          <a:p>
            <a:endParaRPr lang="en-US" sz="1500" dirty="0">
              <a:solidFill>
                <a:schemeClr val="accent4">
                  <a:lumMod val="50000"/>
                </a:schemeClr>
              </a:solidFill>
            </a:endParaRPr>
          </a:p>
          <a:p>
            <a:endParaRPr lang="en-US" sz="1600" dirty="0">
              <a:solidFill>
                <a:schemeClr val="accent4">
                  <a:lumMod val="50000"/>
                </a:schemeClr>
              </a:solidFill>
            </a:endParaRPr>
          </a:p>
        </p:txBody>
      </p:sp>
      <p:sp>
        <p:nvSpPr>
          <p:cNvPr id="18" name="TextBox 17"/>
          <p:cNvSpPr txBox="1"/>
          <p:nvPr/>
        </p:nvSpPr>
        <p:spPr>
          <a:xfrm>
            <a:off x="2004852" y="1833701"/>
            <a:ext cx="362600" cy="323165"/>
          </a:xfrm>
          <a:prstGeom prst="rect">
            <a:avLst/>
          </a:prstGeom>
          <a:noFill/>
        </p:spPr>
        <p:txBody>
          <a:bodyPr wrap="none" rtlCol="0">
            <a:spAutoFit/>
          </a:bodyPr>
          <a:lstStyle/>
          <a:p>
            <a:r>
              <a:rPr lang="en-GB" sz="1500" b="1" dirty="0"/>
              <a:t>x</a:t>
            </a:r>
            <a:r>
              <a:rPr lang="en-GB" sz="1500" baseline="-25000" dirty="0"/>
              <a:t>0</a:t>
            </a:r>
            <a:endParaRPr lang="en-GB" sz="1500" dirty="0"/>
          </a:p>
        </p:txBody>
      </p:sp>
      <p:cxnSp>
        <p:nvCxnSpPr>
          <p:cNvPr id="84" name="Straight Arrow Connector 83"/>
          <p:cNvCxnSpPr>
            <a:cxnSpLocks noChangeShapeType="1"/>
          </p:cNvCxnSpPr>
          <p:nvPr/>
        </p:nvCxnSpPr>
        <p:spPr bwMode="auto">
          <a:xfrm rot="5400000">
            <a:off x="3318890" y="1600545"/>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86" name="TextBox 59"/>
          <p:cNvSpPr txBox="1">
            <a:spLocks noChangeArrowheads="1"/>
          </p:cNvSpPr>
          <p:nvPr/>
        </p:nvSpPr>
        <p:spPr bwMode="auto">
          <a:xfrm>
            <a:off x="3351001" y="1100350"/>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2</a:t>
            </a:r>
            <a:r>
              <a:rPr lang="en-US" altLang="en-US" sz="1600" b="1">
                <a:solidFill>
                  <a:srgbClr val="006600"/>
                </a:solidFill>
              </a:rPr>
              <a:t>(t)</a:t>
            </a:r>
          </a:p>
        </p:txBody>
      </p:sp>
      <p:cxnSp>
        <p:nvCxnSpPr>
          <p:cNvPr id="87" name="Straight Arrow Connector 86"/>
          <p:cNvCxnSpPr>
            <a:cxnSpLocks noChangeShapeType="1"/>
          </p:cNvCxnSpPr>
          <p:nvPr/>
        </p:nvCxnSpPr>
        <p:spPr bwMode="auto">
          <a:xfrm flipV="1">
            <a:off x="2271859" y="1161021"/>
            <a:ext cx="2604" cy="337841"/>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88" name="Straight Arrow Connector 87"/>
          <p:cNvCxnSpPr>
            <a:cxnSpLocks noChangeShapeType="1"/>
          </p:cNvCxnSpPr>
          <p:nvPr/>
        </p:nvCxnSpPr>
        <p:spPr bwMode="auto">
          <a:xfrm rot="5400000">
            <a:off x="1783894" y="2582505"/>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89" name="TextBox 59"/>
          <p:cNvSpPr txBox="1">
            <a:spLocks noChangeArrowheads="1"/>
          </p:cNvSpPr>
          <p:nvPr/>
        </p:nvSpPr>
        <p:spPr bwMode="auto">
          <a:xfrm>
            <a:off x="1448360" y="2327407"/>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3</a:t>
            </a:r>
            <a:r>
              <a:rPr lang="en-US" altLang="en-US" sz="1600" b="1">
                <a:solidFill>
                  <a:srgbClr val="006600"/>
                </a:solidFill>
              </a:rPr>
              <a:t>(t)</a:t>
            </a:r>
          </a:p>
        </p:txBody>
      </p:sp>
      <p:sp>
        <p:nvSpPr>
          <p:cNvPr id="90" name="TextBox 59"/>
          <p:cNvSpPr txBox="1">
            <a:spLocks noChangeArrowheads="1"/>
          </p:cNvSpPr>
          <p:nvPr/>
        </p:nvSpPr>
        <p:spPr bwMode="auto">
          <a:xfrm>
            <a:off x="2232356" y="1301457"/>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1</a:t>
            </a:r>
            <a:r>
              <a:rPr lang="en-US" altLang="en-US" sz="1600" b="1">
                <a:solidFill>
                  <a:srgbClr val="006600"/>
                </a:solidFill>
              </a:rPr>
              <a:t>(t)</a:t>
            </a:r>
          </a:p>
        </p:txBody>
      </p:sp>
      <p:sp>
        <p:nvSpPr>
          <p:cNvPr id="91" name="TextBox 59"/>
          <p:cNvSpPr txBox="1">
            <a:spLocks noChangeArrowheads="1"/>
          </p:cNvSpPr>
          <p:nvPr/>
        </p:nvSpPr>
        <p:spPr bwMode="auto">
          <a:xfrm>
            <a:off x="3418559" y="2280271"/>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0</a:t>
            </a:r>
            <a:r>
              <a:rPr lang="en-US" altLang="en-US" sz="1600" b="1">
                <a:solidFill>
                  <a:srgbClr val="006600"/>
                </a:solidFill>
              </a:rPr>
              <a:t>(t)</a:t>
            </a:r>
          </a:p>
        </p:txBody>
      </p:sp>
      <p:cxnSp>
        <p:nvCxnSpPr>
          <p:cNvPr id="92" name="Straight Arrow Connector 91"/>
          <p:cNvCxnSpPr>
            <a:cxnSpLocks noChangeShapeType="1"/>
          </p:cNvCxnSpPr>
          <p:nvPr/>
        </p:nvCxnSpPr>
        <p:spPr bwMode="auto">
          <a:xfrm rot="5400000">
            <a:off x="3197912" y="2469383"/>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94" name="TextBox 93"/>
          <p:cNvSpPr txBox="1"/>
          <p:nvPr/>
        </p:nvSpPr>
        <p:spPr>
          <a:xfrm>
            <a:off x="2911867" y="1900719"/>
            <a:ext cx="362600" cy="323165"/>
          </a:xfrm>
          <a:prstGeom prst="rect">
            <a:avLst/>
          </a:prstGeom>
          <a:noFill/>
        </p:spPr>
        <p:txBody>
          <a:bodyPr wrap="none" rtlCol="0">
            <a:spAutoFit/>
          </a:bodyPr>
          <a:lstStyle/>
          <a:p>
            <a:r>
              <a:rPr lang="en-GB" sz="1500" b="1" dirty="0"/>
              <a:t>x</a:t>
            </a:r>
            <a:r>
              <a:rPr lang="en-GB" sz="1500" b="1" baseline="-25000" dirty="0"/>
              <a:t>1</a:t>
            </a:r>
            <a:endParaRPr lang="en-GB" sz="1500" dirty="0"/>
          </a:p>
        </p:txBody>
      </p:sp>
      <p:sp>
        <p:nvSpPr>
          <p:cNvPr id="15" name="Freeform 14"/>
          <p:cNvSpPr/>
          <p:nvPr/>
        </p:nvSpPr>
        <p:spPr>
          <a:xfrm>
            <a:off x="2215300" y="1847654"/>
            <a:ext cx="733384" cy="186629"/>
          </a:xfrm>
          <a:custGeom>
            <a:avLst/>
            <a:gdLst>
              <a:gd name="connsiteX0" fmla="*/ 0 w 876921"/>
              <a:gd name="connsiteY0" fmla="*/ 0 h 190515"/>
              <a:gd name="connsiteX1" fmla="*/ 254524 w 876921"/>
              <a:gd name="connsiteY1" fmla="*/ 94268 h 190515"/>
              <a:gd name="connsiteX2" fmla="*/ 367645 w 876921"/>
              <a:gd name="connsiteY2" fmla="*/ 56560 h 190515"/>
              <a:gd name="connsiteX3" fmla="*/ 556181 w 876921"/>
              <a:gd name="connsiteY3" fmla="*/ 9426 h 190515"/>
              <a:gd name="connsiteX4" fmla="*/ 829559 w 876921"/>
              <a:gd name="connsiteY4" fmla="*/ 169682 h 190515"/>
              <a:gd name="connsiteX5" fmla="*/ 876693 w 876921"/>
              <a:gd name="connsiteY5" fmla="*/ 188536 h 19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6921" h="190515">
                <a:moveTo>
                  <a:pt x="0" y="0"/>
                </a:moveTo>
                <a:cubicBezTo>
                  <a:pt x="96625" y="42420"/>
                  <a:pt x="193250" y="84841"/>
                  <a:pt x="254524" y="94268"/>
                </a:cubicBezTo>
                <a:cubicBezTo>
                  <a:pt x="315798" y="103695"/>
                  <a:pt x="317369" y="70700"/>
                  <a:pt x="367645" y="56560"/>
                </a:cubicBezTo>
                <a:cubicBezTo>
                  <a:pt x="417921" y="42420"/>
                  <a:pt x="479195" y="-9428"/>
                  <a:pt x="556181" y="9426"/>
                </a:cubicBezTo>
                <a:cubicBezTo>
                  <a:pt x="633167" y="28280"/>
                  <a:pt x="776140" y="139830"/>
                  <a:pt x="829559" y="169682"/>
                </a:cubicBezTo>
                <a:cubicBezTo>
                  <a:pt x="882978" y="199534"/>
                  <a:pt x="876693" y="188536"/>
                  <a:pt x="876693" y="1885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0D382D42-0DAB-6747-AC58-97A031C5CCBC}"/>
              </a:ext>
            </a:extLst>
          </p:cNvPr>
          <p:cNvPicPr>
            <a:picLocks noChangeAspect="1"/>
          </p:cNvPicPr>
          <p:nvPr/>
        </p:nvPicPr>
        <p:blipFill>
          <a:blip r:embed="rId2"/>
          <a:stretch>
            <a:fillRect/>
          </a:stretch>
        </p:blipFill>
        <p:spPr>
          <a:xfrm>
            <a:off x="4890589" y="2018570"/>
            <a:ext cx="5054600" cy="469900"/>
          </a:xfrm>
          <a:prstGeom prst="rect">
            <a:avLst/>
          </a:prstGeom>
        </p:spPr>
      </p:pic>
      <p:pic>
        <p:nvPicPr>
          <p:cNvPr id="3" name="Picture 2">
            <a:extLst>
              <a:ext uri="{FF2B5EF4-FFF2-40B4-BE49-F238E27FC236}">
                <a16:creationId xmlns:a16="http://schemas.microsoft.com/office/drawing/2014/main" id="{7C3A83AC-F8EA-F548-A0EF-8B3640DA473F}"/>
              </a:ext>
            </a:extLst>
          </p:cNvPr>
          <p:cNvPicPr>
            <a:picLocks noChangeAspect="1"/>
          </p:cNvPicPr>
          <p:nvPr/>
        </p:nvPicPr>
        <p:blipFill>
          <a:blip r:embed="rId3"/>
          <a:stretch>
            <a:fillRect/>
          </a:stretch>
        </p:blipFill>
        <p:spPr>
          <a:xfrm>
            <a:off x="5937518" y="4595820"/>
            <a:ext cx="3994150" cy="1250950"/>
          </a:xfrm>
          <a:prstGeom prst="rect">
            <a:avLst/>
          </a:prstGeom>
        </p:spPr>
      </p:pic>
      <p:sp>
        <p:nvSpPr>
          <p:cNvPr id="100" name="Oval 8">
            <a:extLst>
              <a:ext uri="{FF2B5EF4-FFF2-40B4-BE49-F238E27FC236}">
                <a16:creationId xmlns:a16="http://schemas.microsoft.com/office/drawing/2014/main" id="{409CEBBB-579D-BF47-B09D-560C51DA1ED2}"/>
              </a:ext>
            </a:extLst>
          </p:cNvPr>
          <p:cNvSpPr>
            <a:spLocks noChangeAspect="1" noChangeArrowheads="1"/>
          </p:cNvSpPr>
          <p:nvPr/>
        </p:nvSpPr>
        <p:spPr bwMode="auto">
          <a:xfrm>
            <a:off x="2896697" y="1983218"/>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01" name="TextBox 100">
            <a:extLst>
              <a:ext uri="{FF2B5EF4-FFF2-40B4-BE49-F238E27FC236}">
                <a16:creationId xmlns:a16="http://schemas.microsoft.com/office/drawing/2014/main" id="{6EE7C6E7-31B4-5E40-A517-0EAA6F9506EB}"/>
              </a:ext>
            </a:extLst>
          </p:cNvPr>
          <p:cNvSpPr txBox="1">
            <a:spLocks noChangeAspect="1" noChangeArrowheads="1"/>
          </p:cNvSpPr>
          <p:nvPr/>
        </p:nvSpPr>
        <p:spPr bwMode="auto">
          <a:xfrm>
            <a:off x="2890861" y="1722055"/>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sp>
        <p:nvSpPr>
          <p:cNvPr id="108" name="Freeform 107">
            <a:extLst>
              <a:ext uri="{FF2B5EF4-FFF2-40B4-BE49-F238E27FC236}">
                <a16:creationId xmlns:a16="http://schemas.microsoft.com/office/drawing/2014/main" id="{AF07FF58-8E85-E144-B511-F0E90C294635}"/>
              </a:ext>
            </a:extLst>
          </p:cNvPr>
          <p:cNvSpPr>
            <a:spLocks noChangeAspect="1"/>
          </p:cNvSpPr>
          <p:nvPr/>
        </p:nvSpPr>
        <p:spPr>
          <a:xfrm>
            <a:off x="1025533" y="3806539"/>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no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BB2FF809-2034-7441-9F5C-A8C84D25880F}"/>
              </a:ext>
            </a:extLst>
          </p:cNvPr>
          <p:cNvSpPr>
            <a:spLocks noChangeAspect="1"/>
          </p:cNvSpPr>
          <p:nvPr/>
        </p:nvSpPr>
        <p:spPr>
          <a:xfrm rot="19294940">
            <a:off x="1362586" y="4465991"/>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9AFBBB8A-478F-0C4B-83D0-FA988E4E25FC}"/>
              </a:ext>
            </a:extLst>
          </p:cNvPr>
          <p:cNvSpPr>
            <a:spLocks noChangeAspect="1"/>
          </p:cNvSpPr>
          <p:nvPr/>
        </p:nvSpPr>
        <p:spPr>
          <a:xfrm rot="1840192">
            <a:off x="2603608" y="4343698"/>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1" name="Oval 110">
            <a:extLst>
              <a:ext uri="{FF2B5EF4-FFF2-40B4-BE49-F238E27FC236}">
                <a16:creationId xmlns:a16="http://schemas.microsoft.com/office/drawing/2014/main" id="{564240BD-8377-5A4B-BEC4-864668D75050}"/>
              </a:ext>
            </a:extLst>
          </p:cNvPr>
          <p:cNvSpPr>
            <a:spLocks noChangeAspect="1"/>
          </p:cNvSpPr>
          <p:nvPr/>
        </p:nvSpPr>
        <p:spPr>
          <a:xfrm rot="587790">
            <a:off x="2180737" y="5428360"/>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2" name="TextBox 111">
            <a:extLst>
              <a:ext uri="{FF2B5EF4-FFF2-40B4-BE49-F238E27FC236}">
                <a16:creationId xmlns:a16="http://schemas.microsoft.com/office/drawing/2014/main" id="{24B87791-7CBC-3C45-B5FE-2DCDD72DC874}"/>
              </a:ext>
            </a:extLst>
          </p:cNvPr>
          <p:cNvSpPr txBox="1">
            <a:spLocks noChangeAspect="1"/>
          </p:cNvSpPr>
          <p:nvPr/>
        </p:nvSpPr>
        <p:spPr>
          <a:xfrm>
            <a:off x="1484302" y="4601533"/>
            <a:ext cx="754962" cy="272985"/>
          </a:xfrm>
          <a:prstGeom prst="rect">
            <a:avLst/>
          </a:prstGeom>
          <a:noFill/>
        </p:spPr>
        <p:txBody>
          <a:bodyPr wrap="square" rtlCol="0">
            <a:spAutoFit/>
          </a:bodyPr>
          <a:lstStyle/>
          <a:p>
            <a:r>
              <a:rPr lang="en-GB"/>
              <a:t>Q</a:t>
            </a:r>
            <a:r>
              <a:rPr lang="en-GB" baseline="30000"/>
              <a:t>ind</a:t>
            </a:r>
            <a:r>
              <a:rPr lang="en-GB" baseline="-25000"/>
              <a:t>1</a:t>
            </a:r>
            <a:endParaRPr lang="en-GB"/>
          </a:p>
        </p:txBody>
      </p:sp>
      <p:grpSp>
        <p:nvGrpSpPr>
          <p:cNvPr id="113" name="Group 112">
            <a:extLst>
              <a:ext uri="{FF2B5EF4-FFF2-40B4-BE49-F238E27FC236}">
                <a16:creationId xmlns:a16="http://schemas.microsoft.com/office/drawing/2014/main" id="{15CF8CC0-51A3-5B4A-A65B-BEB84B749AFC}"/>
              </a:ext>
            </a:extLst>
          </p:cNvPr>
          <p:cNvGrpSpPr>
            <a:grpSpLocks noChangeAspect="1"/>
          </p:cNvGrpSpPr>
          <p:nvPr/>
        </p:nvGrpSpPr>
        <p:grpSpPr>
          <a:xfrm rot="10800000">
            <a:off x="2136398" y="4280165"/>
            <a:ext cx="115950" cy="66575"/>
            <a:chOff x="755576" y="4365104"/>
            <a:chExt cx="288032" cy="144016"/>
          </a:xfrm>
        </p:grpSpPr>
        <p:cxnSp>
          <p:nvCxnSpPr>
            <p:cNvPr id="114" name="Straight Connector 113">
              <a:extLst>
                <a:ext uri="{FF2B5EF4-FFF2-40B4-BE49-F238E27FC236}">
                  <a16:creationId xmlns:a16="http://schemas.microsoft.com/office/drawing/2014/main" id="{3D3A57BC-3BE6-EF49-8404-9DC6F6B4FF10}"/>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071819DE-A51E-7E4E-890B-85E7483F7FF6}"/>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6" name="Straight Connector 115">
              <a:extLst>
                <a:ext uri="{FF2B5EF4-FFF2-40B4-BE49-F238E27FC236}">
                  <a16:creationId xmlns:a16="http://schemas.microsoft.com/office/drawing/2014/main" id="{CE2441A4-7BEB-6F4E-90C9-8778F51338CB}"/>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17" name="Straight Connector 116">
            <a:extLst>
              <a:ext uri="{FF2B5EF4-FFF2-40B4-BE49-F238E27FC236}">
                <a16:creationId xmlns:a16="http://schemas.microsoft.com/office/drawing/2014/main" id="{0728F640-6B88-DD47-87AA-62B7AF5F7752}"/>
              </a:ext>
            </a:extLst>
          </p:cNvPr>
          <p:cNvCxnSpPr>
            <a:cxnSpLocks noChangeAspect="1"/>
          </p:cNvCxnSpPr>
          <p:nvPr/>
        </p:nvCxnSpPr>
        <p:spPr>
          <a:xfrm>
            <a:off x="2171674" y="4332868"/>
            <a:ext cx="0" cy="33287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18" name="Group 117">
            <a:extLst>
              <a:ext uri="{FF2B5EF4-FFF2-40B4-BE49-F238E27FC236}">
                <a16:creationId xmlns:a16="http://schemas.microsoft.com/office/drawing/2014/main" id="{AAD87FEC-7235-3A43-997D-306C614DD1C7}"/>
              </a:ext>
            </a:extLst>
          </p:cNvPr>
          <p:cNvGrpSpPr>
            <a:grpSpLocks noChangeAspect="1"/>
          </p:cNvGrpSpPr>
          <p:nvPr/>
        </p:nvGrpSpPr>
        <p:grpSpPr>
          <a:xfrm rot="10800000">
            <a:off x="2119902" y="5678123"/>
            <a:ext cx="115950" cy="399450"/>
            <a:chOff x="6668616" y="4725144"/>
            <a:chExt cx="288032" cy="864096"/>
          </a:xfrm>
        </p:grpSpPr>
        <p:grpSp>
          <p:nvGrpSpPr>
            <p:cNvPr id="119" name="Group 118">
              <a:extLst>
                <a:ext uri="{FF2B5EF4-FFF2-40B4-BE49-F238E27FC236}">
                  <a16:creationId xmlns:a16="http://schemas.microsoft.com/office/drawing/2014/main" id="{DA350B12-9235-E746-AA92-2527E9B92B8A}"/>
                </a:ext>
              </a:extLst>
            </p:cNvPr>
            <p:cNvGrpSpPr/>
            <p:nvPr/>
          </p:nvGrpSpPr>
          <p:grpSpPr>
            <a:xfrm rot="10800000">
              <a:off x="6668616" y="4725144"/>
              <a:ext cx="288032" cy="144016"/>
              <a:chOff x="755576" y="4365104"/>
              <a:chExt cx="288032" cy="144016"/>
            </a:xfrm>
          </p:grpSpPr>
          <p:cxnSp>
            <p:nvCxnSpPr>
              <p:cNvPr id="121" name="Straight Connector 120">
                <a:extLst>
                  <a:ext uri="{FF2B5EF4-FFF2-40B4-BE49-F238E27FC236}">
                    <a16:creationId xmlns:a16="http://schemas.microsoft.com/office/drawing/2014/main" id="{A579590A-AF3B-F244-B727-361308706A96}"/>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2" name="Straight Connector 121">
                <a:extLst>
                  <a:ext uri="{FF2B5EF4-FFF2-40B4-BE49-F238E27FC236}">
                    <a16:creationId xmlns:a16="http://schemas.microsoft.com/office/drawing/2014/main" id="{6CA9637C-0603-244D-A77C-5A9F4F0BAB33}"/>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3" name="Straight Connector 122">
                <a:extLst>
                  <a:ext uri="{FF2B5EF4-FFF2-40B4-BE49-F238E27FC236}">
                    <a16:creationId xmlns:a16="http://schemas.microsoft.com/office/drawing/2014/main" id="{ACE75574-CB02-A04A-9931-EDE21A2D335C}"/>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20" name="Straight Connector 119">
              <a:extLst>
                <a:ext uri="{FF2B5EF4-FFF2-40B4-BE49-F238E27FC236}">
                  <a16:creationId xmlns:a16="http://schemas.microsoft.com/office/drawing/2014/main" id="{2B957DC1-AFD8-BF4D-8C6F-1E4FF8406770}"/>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24" name="TextBox 123">
            <a:extLst>
              <a:ext uri="{FF2B5EF4-FFF2-40B4-BE49-F238E27FC236}">
                <a16:creationId xmlns:a16="http://schemas.microsoft.com/office/drawing/2014/main" id="{C8C01078-E319-BA49-91BC-59D039C88FC1}"/>
              </a:ext>
            </a:extLst>
          </p:cNvPr>
          <p:cNvSpPr txBox="1">
            <a:spLocks noChangeAspect="1"/>
          </p:cNvSpPr>
          <p:nvPr/>
        </p:nvSpPr>
        <p:spPr>
          <a:xfrm>
            <a:off x="2651656" y="4429495"/>
            <a:ext cx="754962" cy="272985"/>
          </a:xfrm>
          <a:prstGeom prst="rect">
            <a:avLst/>
          </a:prstGeom>
          <a:noFill/>
        </p:spPr>
        <p:txBody>
          <a:bodyPr wrap="square" rtlCol="0">
            <a:spAutoFit/>
          </a:bodyPr>
          <a:lstStyle/>
          <a:p>
            <a:r>
              <a:rPr lang="en-GB"/>
              <a:t>Q</a:t>
            </a:r>
            <a:r>
              <a:rPr lang="en-GB" baseline="30000"/>
              <a:t>ind</a:t>
            </a:r>
            <a:r>
              <a:rPr lang="en-GB" baseline="-25000"/>
              <a:t>2</a:t>
            </a:r>
            <a:endParaRPr lang="en-GB"/>
          </a:p>
        </p:txBody>
      </p:sp>
      <p:sp>
        <p:nvSpPr>
          <p:cNvPr id="125" name="TextBox 124">
            <a:extLst>
              <a:ext uri="{FF2B5EF4-FFF2-40B4-BE49-F238E27FC236}">
                <a16:creationId xmlns:a16="http://schemas.microsoft.com/office/drawing/2014/main" id="{7F8B883B-22D7-0640-B683-F84D3D29E74B}"/>
              </a:ext>
            </a:extLst>
          </p:cNvPr>
          <p:cNvSpPr txBox="1">
            <a:spLocks noChangeAspect="1"/>
          </p:cNvSpPr>
          <p:nvPr/>
        </p:nvSpPr>
        <p:spPr>
          <a:xfrm>
            <a:off x="2250230" y="5553640"/>
            <a:ext cx="765806" cy="272985"/>
          </a:xfrm>
          <a:prstGeom prst="rect">
            <a:avLst/>
          </a:prstGeom>
          <a:noFill/>
        </p:spPr>
        <p:txBody>
          <a:bodyPr wrap="square" rtlCol="0">
            <a:spAutoFit/>
          </a:bodyPr>
          <a:lstStyle/>
          <a:p>
            <a:r>
              <a:rPr lang="en-GB"/>
              <a:t>Q</a:t>
            </a:r>
            <a:r>
              <a:rPr lang="en-GB" baseline="30000"/>
              <a:t>ind</a:t>
            </a:r>
            <a:r>
              <a:rPr lang="en-GB" baseline="-25000"/>
              <a:t>3</a:t>
            </a:r>
            <a:endParaRPr lang="en-GB"/>
          </a:p>
        </p:txBody>
      </p:sp>
      <p:grpSp>
        <p:nvGrpSpPr>
          <p:cNvPr id="126" name="Group 125">
            <a:extLst>
              <a:ext uri="{FF2B5EF4-FFF2-40B4-BE49-F238E27FC236}">
                <a16:creationId xmlns:a16="http://schemas.microsoft.com/office/drawing/2014/main" id="{9A239EC2-6B7B-7B4C-AA1D-6D01FD95AECA}"/>
              </a:ext>
            </a:extLst>
          </p:cNvPr>
          <p:cNvGrpSpPr>
            <a:grpSpLocks noChangeAspect="1"/>
          </p:cNvGrpSpPr>
          <p:nvPr/>
        </p:nvGrpSpPr>
        <p:grpSpPr>
          <a:xfrm rot="10800000">
            <a:off x="3313176" y="4734658"/>
            <a:ext cx="115950" cy="399450"/>
            <a:chOff x="6668616" y="4725144"/>
            <a:chExt cx="288032" cy="864096"/>
          </a:xfrm>
        </p:grpSpPr>
        <p:grpSp>
          <p:nvGrpSpPr>
            <p:cNvPr id="127" name="Group 126">
              <a:extLst>
                <a:ext uri="{FF2B5EF4-FFF2-40B4-BE49-F238E27FC236}">
                  <a16:creationId xmlns:a16="http://schemas.microsoft.com/office/drawing/2014/main" id="{423F00A3-9DA9-1646-92E2-1BE89B8CDBBD}"/>
                </a:ext>
              </a:extLst>
            </p:cNvPr>
            <p:cNvGrpSpPr/>
            <p:nvPr/>
          </p:nvGrpSpPr>
          <p:grpSpPr>
            <a:xfrm rot="10800000">
              <a:off x="6668616" y="4725144"/>
              <a:ext cx="288032" cy="144016"/>
              <a:chOff x="755576" y="4365104"/>
              <a:chExt cx="288032" cy="144016"/>
            </a:xfrm>
          </p:grpSpPr>
          <p:cxnSp>
            <p:nvCxnSpPr>
              <p:cNvPr id="129" name="Straight Connector 128">
                <a:extLst>
                  <a:ext uri="{FF2B5EF4-FFF2-40B4-BE49-F238E27FC236}">
                    <a16:creationId xmlns:a16="http://schemas.microsoft.com/office/drawing/2014/main" id="{875012E8-2ADA-4747-A488-861037F1214C}"/>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3BF28783-DB14-EF40-B2EA-08426B6AD5AA}"/>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1" name="Straight Connector 130">
                <a:extLst>
                  <a:ext uri="{FF2B5EF4-FFF2-40B4-BE49-F238E27FC236}">
                    <a16:creationId xmlns:a16="http://schemas.microsoft.com/office/drawing/2014/main" id="{3D354C76-2A5F-A349-865F-612201F2BF04}"/>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28" name="Straight Connector 127">
              <a:extLst>
                <a:ext uri="{FF2B5EF4-FFF2-40B4-BE49-F238E27FC236}">
                  <a16:creationId xmlns:a16="http://schemas.microsoft.com/office/drawing/2014/main" id="{467680CE-589C-8F48-BF98-43E9368D0FD2}"/>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32" name="Straight Connector 131">
            <a:extLst>
              <a:ext uri="{FF2B5EF4-FFF2-40B4-BE49-F238E27FC236}">
                <a16:creationId xmlns:a16="http://schemas.microsoft.com/office/drawing/2014/main" id="{4EBFDF20-8B07-5248-8C45-B08539FA9120}"/>
              </a:ext>
            </a:extLst>
          </p:cNvPr>
          <p:cNvCxnSpPr>
            <a:cxnSpLocks noChangeAspect="1"/>
          </p:cNvCxnSpPr>
          <p:nvPr/>
        </p:nvCxnSpPr>
        <p:spPr>
          <a:xfrm>
            <a:off x="474818" y="6450795"/>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33" name="TextBox 132">
            <a:extLst>
              <a:ext uri="{FF2B5EF4-FFF2-40B4-BE49-F238E27FC236}">
                <a16:creationId xmlns:a16="http://schemas.microsoft.com/office/drawing/2014/main" id="{4C365C3B-EC9E-BA45-B2B9-1DFC441F8965}"/>
              </a:ext>
            </a:extLst>
          </p:cNvPr>
          <p:cNvSpPr txBox="1">
            <a:spLocks noChangeAspect="1"/>
          </p:cNvSpPr>
          <p:nvPr/>
        </p:nvSpPr>
        <p:spPr>
          <a:xfrm>
            <a:off x="1559719" y="6332921"/>
            <a:ext cx="230170" cy="369332"/>
          </a:xfrm>
          <a:prstGeom prst="rect">
            <a:avLst/>
          </a:prstGeom>
          <a:noFill/>
        </p:spPr>
        <p:txBody>
          <a:bodyPr wrap="square" rtlCol="0">
            <a:spAutoFit/>
          </a:bodyPr>
          <a:lstStyle/>
          <a:p>
            <a:r>
              <a:rPr lang="de-DE"/>
              <a:t>x</a:t>
            </a:r>
          </a:p>
        </p:txBody>
      </p:sp>
      <p:sp>
        <p:nvSpPr>
          <p:cNvPr id="134" name="TextBox 133">
            <a:extLst>
              <a:ext uri="{FF2B5EF4-FFF2-40B4-BE49-F238E27FC236}">
                <a16:creationId xmlns:a16="http://schemas.microsoft.com/office/drawing/2014/main" id="{358FB5E9-91E8-F247-8AD5-EBA5186A5F3C}"/>
              </a:ext>
            </a:extLst>
          </p:cNvPr>
          <p:cNvSpPr txBox="1">
            <a:spLocks noChangeAspect="1"/>
          </p:cNvSpPr>
          <p:nvPr/>
        </p:nvSpPr>
        <p:spPr>
          <a:xfrm>
            <a:off x="462282" y="4758644"/>
            <a:ext cx="243524" cy="369332"/>
          </a:xfrm>
          <a:prstGeom prst="rect">
            <a:avLst/>
          </a:prstGeom>
          <a:noFill/>
        </p:spPr>
        <p:txBody>
          <a:bodyPr wrap="square" rtlCol="0">
            <a:spAutoFit/>
          </a:bodyPr>
          <a:lstStyle/>
          <a:p>
            <a:r>
              <a:rPr lang="de-DE" err="1"/>
              <a:t>y</a:t>
            </a:r>
            <a:endParaRPr lang="de-DE"/>
          </a:p>
        </p:txBody>
      </p:sp>
      <p:sp>
        <p:nvSpPr>
          <p:cNvPr id="141" name="TextBox 140">
            <a:extLst>
              <a:ext uri="{FF2B5EF4-FFF2-40B4-BE49-F238E27FC236}">
                <a16:creationId xmlns:a16="http://schemas.microsoft.com/office/drawing/2014/main" id="{5F94CC9A-1C3B-EB4E-92E9-4F6BDFC2FFC8}"/>
              </a:ext>
            </a:extLst>
          </p:cNvPr>
          <p:cNvSpPr txBox="1">
            <a:spLocks noChangeAspect="1"/>
          </p:cNvSpPr>
          <p:nvPr/>
        </p:nvSpPr>
        <p:spPr>
          <a:xfrm>
            <a:off x="2795413" y="3625859"/>
            <a:ext cx="832701" cy="369332"/>
          </a:xfrm>
          <a:prstGeom prst="rect">
            <a:avLst/>
          </a:prstGeom>
          <a:noFill/>
        </p:spPr>
        <p:txBody>
          <a:bodyPr wrap="square" rtlCol="0">
            <a:spAutoFit/>
          </a:bodyPr>
          <a:lstStyle/>
          <a:p>
            <a:r>
              <a:rPr lang="en-GB"/>
              <a:t>Q</a:t>
            </a:r>
            <a:r>
              <a:rPr lang="en-GB" baseline="30000"/>
              <a:t>ind</a:t>
            </a:r>
            <a:r>
              <a:rPr lang="en-GB" baseline="-25000"/>
              <a:t>0</a:t>
            </a:r>
            <a:endParaRPr lang="en-GB"/>
          </a:p>
        </p:txBody>
      </p:sp>
      <p:sp>
        <p:nvSpPr>
          <p:cNvPr id="142" name="Oval 8">
            <a:extLst>
              <a:ext uri="{FF2B5EF4-FFF2-40B4-BE49-F238E27FC236}">
                <a16:creationId xmlns:a16="http://schemas.microsoft.com/office/drawing/2014/main" id="{2B763CC1-F0AC-5646-9C3A-A6CCDD909680}"/>
              </a:ext>
            </a:extLst>
          </p:cNvPr>
          <p:cNvSpPr>
            <a:spLocks noChangeAspect="1" noChangeArrowheads="1"/>
          </p:cNvSpPr>
          <p:nvPr/>
        </p:nvSpPr>
        <p:spPr bwMode="auto">
          <a:xfrm>
            <a:off x="2189739" y="5069731"/>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53" name="TextBox 152">
            <a:extLst>
              <a:ext uri="{FF2B5EF4-FFF2-40B4-BE49-F238E27FC236}">
                <a16:creationId xmlns:a16="http://schemas.microsoft.com/office/drawing/2014/main" id="{55777108-CE38-504D-937F-0816FA5486FB}"/>
              </a:ext>
            </a:extLst>
          </p:cNvPr>
          <p:cNvSpPr txBox="1">
            <a:spLocks noChangeAspect="1" noChangeArrowheads="1"/>
          </p:cNvSpPr>
          <p:nvPr/>
        </p:nvSpPr>
        <p:spPr bwMode="auto">
          <a:xfrm>
            <a:off x="2195126" y="4847838"/>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grpSp>
        <p:nvGrpSpPr>
          <p:cNvPr id="154" name="Group 153">
            <a:extLst>
              <a:ext uri="{FF2B5EF4-FFF2-40B4-BE49-F238E27FC236}">
                <a16:creationId xmlns:a16="http://schemas.microsoft.com/office/drawing/2014/main" id="{024568B0-93B8-B245-8BB0-312A017E4F4D}"/>
              </a:ext>
            </a:extLst>
          </p:cNvPr>
          <p:cNvGrpSpPr>
            <a:grpSpLocks noChangeAspect="1"/>
          </p:cNvGrpSpPr>
          <p:nvPr/>
        </p:nvGrpSpPr>
        <p:grpSpPr>
          <a:xfrm rot="10800000">
            <a:off x="3211933" y="5534972"/>
            <a:ext cx="115950" cy="399450"/>
            <a:chOff x="6668616" y="4725144"/>
            <a:chExt cx="288032" cy="864096"/>
          </a:xfrm>
        </p:grpSpPr>
        <p:grpSp>
          <p:nvGrpSpPr>
            <p:cNvPr id="166" name="Group 165">
              <a:extLst>
                <a:ext uri="{FF2B5EF4-FFF2-40B4-BE49-F238E27FC236}">
                  <a16:creationId xmlns:a16="http://schemas.microsoft.com/office/drawing/2014/main" id="{1650729C-8FF3-3E4E-A78A-52AC231E3540}"/>
                </a:ext>
              </a:extLst>
            </p:cNvPr>
            <p:cNvGrpSpPr/>
            <p:nvPr/>
          </p:nvGrpSpPr>
          <p:grpSpPr>
            <a:xfrm rot="10800000">
              <a:off x="6668616" y="4725144"/>
              <a:ext cx="288032" cy="144016"/>
              <a:chOff x="755576" y="4365104"/>
              <a:chExt cx="288032" cy="144016"/>
            </a:xfrm>
          </p:grpSpPr>
          <p:cxnSp>
            <p:nvCxnSpPr>
              <p:cNvPr id="168" name="Straight Connector 167">
                <a:extLst>
                  <a:ext uri="{FF2B5EF4-FFF2-40B4-BE49-F238E27FC236}">
                    <a16:creationId xmlns:a16="http://schemas.microsoft.com/office/drawing/2014/main" id="{2994689B-1229-4641-A404-0DD63966B26B}"/>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9" name="Straight Connector 168">
                <a:extLst>
                  <a:ext uri="{FF2B5EF4-FFF2-40B4-BE49-F238E27FC236}">
                    <a16:creationId xmlns:a16="http://schemas.microsoft.com/office/drawing/2014/main" id="{77801C4A-AEE0-724E-B043-C1B05692A8F4}"/>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9BC3D824-33E5-C748-9EE9-26B37185A2F1}"/>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67" name="Straight Connector 166">
              <a:extLst>
                <a:ext uri="{FF2B5EF4-FFF2-40B4-BE49-F238E27FC236}">
                  <a16:creationId xmlns:a16="http://schemas.microsoft.com/office/drawing/2014/main" id="{DFAECFE9-67F6-DE46-A187-45CE6D2B69CF}"/>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71" name="TextBox 170">
            <a:extLst>
              <a:ext uri="{FF2B5EF4-FFF2-40B4-BE49-F238E27FC236}">
                <a16:creationId xmlns:a16="http://schemas.microsoft.com/office/drawing/2014/main" id="{2600F655-2CF5-7D4F-B5EE-FC616B149E05}"/>
              </a:ext>
            </a:extLst>
          </p:cNvPr>
          <p:cNvSpPr txBox="1">
            <a:spLocks noChangeAspect="1"/>
          </p:cNvSpPr>
          <p:nvPr/>
        </p:nvSpPr>
        <p:spPr>
          <a:xfrm>
            <a:off x="3120637" y="6038334"/>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172" name="Straight Connector 171">
            <a:extLst>
              <a:ext uri="{FF2B5EF4-FFF2-40B4-BE49-F238E27FC236}">
                <a16:creationId xmlns:a16="http://schemas.microsoft.com/office/drawing/2014/main" id="{28735796-A90D-DF43-87B2-94C374234AD7}"/>
              </a:ext>
            </a:extLst>
          </p:cNvPr>
          <p:cNvCxnSpPr>
            <a:cxnSpLocks noChangeAspect="1"/>
          </p:cNvCxnSpPr>
          <p:nvPr/>
        </p:nvCxnSpPr>
        <p:spPr>
          <a:xfrm rot="16200000">
            <a:off x="-203004" y="5761935"/>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73" name="TextBox 172">
            <a:extLst>
              <a:ext uri="{FF2B5EF4-FFF2-40B4-BE49-F238E27FC236}">
                <a16:creationId xmlns:a16="http://schemas.microsoft.com/office/drawing/2014/main" id="{76BACD4A-46F3-8E4B-9422-3E223D61E1E8}"/>
              </a:ext>
            </a:extLst>
          </p:cNvPr>
          <p:cNvSpPr txBox="1"/>
          <p:nvPr/>
        </p:nvSpPr>
        <p:spPr>
          <a:xfrm>
            <a:off x="2022499" y="5152806"/>
            <a:ext cx="362600" cy="323165"/>
          </a:xfrm>
          <a:prstGeom prst="rect">
            <a:avLst/>
          </a:prstGeom>
          <a:noFill/>
        </p:spPr>
        <p:txBody>
          <a:bodyPr wrap="none" rtlCol="0">
            <a:spAutoFit/>
          </a:bodyPr>
          <a:lstStyle/>
          <a:p>
            <a:r>
              <a:rPr lang="en-GB" sz="1500" b="1" dirty="0"/>
              <a:t>x</a:t>
            </a:r>
            <a:r>
              <a:rPr lang="en-GB" sz="1500" baseline="-25000" dirty="0"/>
              <a:t>0</a:t>
            </a:r>
            <a:endParaRPr lang="en-GB" sz="1500" dirty="0"/>
          </a:p>
        </p:txBody>
      </p:sp>
      <p:cxnSp>
        <p:nvCxnSpPr>
          <p:cNvPr id="174" name="Straight Arrow Connector 173">
            <a:extLst>
              <a:ext uri="{FF2B5EF4-FFF2-40B4-BE49-F238E27FC236}">
                <a16:creationId xmlns:a16="http://schemas.microsoft.com/office/drawing/2014/main" id="{1FAE83D0-6031-AD4E-BA40-3D377E0F7893}"/>
              </a:ext>
            </a:extLst>
          </p:cNvPr>
          <p:cNvCxnSpPr>
            <a:cxnSpLocks noChangeShapeType="1"/>
          </p:cNvCxnSpPr>
          <p:nvPr/>
        </p:nvCxnSpPr>
        <p:spPr bwMode="auto">
          <a:xfrm rot="5400000">
            <a:off x="3336537" y="4861898"/>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75" name="TextBox 59">
            <a:extLst>
              <a:ext uri="{FF2B5EF4-FFF2-40B4-BE49-F238E27FC236}">
                <a16:creationId xmlns:a16="http://schemas.microsoft.com/office/drawing/2014/main" id="{53FBFF09-1183-604F-8A80-81135C98F389}"/>
              </a:ext>
            </a:extLst>
          </p:cNvPr>
          <p:cNvSpPr txBox="1">
            <a:spLocks noChangeArrowheads="1"/>
          </p:cNvSpPr>
          <p:nvPr/>
        </p:nvSpPr>
        <p:spPr bwMode="auto">
          <a:xfrm>
            <a:off x="3368648" y="4361703"/>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2</a:t>
            </a:r>
            <a:r>
              <a:rPr lang="en-US" altLang="en-US" sz="1600" b="1">
                <a:solidFill>
                  <a:srgbClr val="006600"/>
                </a:solidFill>
              </a:rPr>
              <a:t>(t)</a:t>
            </a:r>
          </a:p>
        </p:txBody>
      </p:sp>
      <p:cxnSp>
        <p:nvCxnSpPr>
          <p:cNvPr id="176" name="Straight Arrow Connector 175">
            <a:extLst>
              <a:ext uri="{FF2B5EF4-FFF2-40B4-BE49-F238E27FC236}">
                <a16:creationId xmlns:a16="http://schemas.microsoft.com/office/drawing/2014/main" id="{49653148-EC68-0A4E-8C97-B90217580491}"/>
              </a:ext>
            </a:extLst>
          </p:cNvPr>
          <p:cNvCxnSpPr>
            <a:cxnSpLocks noChangeShapeType="1"/>
          </p:cNvCxnSpPr>
          <p:nvPr/>
        </p:nvCxnSpPr>
        <p:spPr bwMode="auto">
          <a:xfrm flipV="1">
            <a:off x="2289506" y="4422374"/>
            <a:ext cx="2604" cy="337841"/>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77" name="Straight Arrow Connector 176">
            <a:extLst>
              <a:ext uri="{FF2B5EF4-FFF2-40B4-BE49-F238E27FC236}">
                <a16:creationId xmlns:a16="http://schemas.microsoft.com/office/drawing/2014/main" id="{10DC8001-0A77-4B4C-967C-9F39E3F2A159}"/>
              </a:ext>
            </a:extLst>
          </p:cNvPr>
          <p:cNvCxnSpPr>
            <a:cxnSpLocks noChangeShapeType="1"/>
          </p:cNvCxnSpPr>
          <p:nvPr/>
        </p:nvCxnSpPr>
        <p:spPr bwMode="auto">
          <a:xfrm rot="5400000">
            <a:off x="1801541" y="5843858"/>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78" name="TextBox 59">
            <a:extLst>
              <a:ext uri="{FF2B5EF4-FFF2-40B4-BE49-F238E27FC236}">
                <a16:creationId xmlns:a16="http://schemas.microsoft.com/office/drawing/2014/main" id="{6EE651F0-2B68-D649-959A-15BFE038EDDB}"/>
              </a:ext>
            </a:extLst>
          </p:cNvPr>
          <p:cNvSpPr txBox="1">
            <a:spLocks noChangeArrowheads="1"/>
          </p:cNvSpPr>
          <p:nvPr/>
        </p:nvSpPr>
        <p:spPr bwMode="auto">
          <a:xfrm>
            <a:off x="1466007" y="5588760"/>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3</a:t>
            </a:r>
            <a:r>
              <a:rPr lang="en-US" altLang="en-US" sz="1600" b="1">
                <a:solidFill>
                  <a:srgbClr val="006600"/>
                </a:solidFill>
              </a:rPr>
              <a:t>(t)</a:t>
            </a:r>
          </a:p>
        </p:txBody>
      </p:sp>
      <p:sp>
        <p:nvSpPr>
          <p:cNvPr id="179" name="TextBox 59">
            <a:extLst>
              <a:ext uri="{FF2B5EF4-FFF2-40B4-BE49-F238E27FC236}">
                <a16:creationId xmlns:a16="http://schemas.microsoft.com/office/drawing/2014/main" id="{90C8FAB2-2BC4-B64F-A607-A32AD44CB1F1}"/>
              </a:ext>
            </a:extLst>
          </p:cNvPr>
          <p:cNvSpPr txBox="1">
            <a:spLocks noChangeArrowheads="1"/>
          </p:cNvSpPr>
          <p:nvPr/>
        </p:nvSpPr>
        <p:spPr bwMode="auto">
          <a:xfrm>
            <a:off x="2250003" y="4562810"/>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1</a:t>
            </a:r>
            <a:r>
              <a:rPr lang="en-US" altLang="en-US" sz="1600" b="1">
                <a:solidFill>
                  <a:srgbClr val="006600"/>
                </a:solidFill>
              </a:rPr>
              <a:t>(t)</a:t>
            </a:r>
          </a:p>
        </p:txBody>
      </p:sp>
      <p:sp>
        <p:nvSpPr>
          <p:cNvPr id="180" name="TextBox 59">
            <a:extLst>
              <a:ext uri="{FF2B5EF4-FFF2-40B4-BE49-F238E27FC236}">
                <a16:creationId xmlns:a16="http://schemas.microsoft.com/office/drawing/2014/main" id="{373D4645-2DCF-8C48-8A4D-2F27F0241CEC}"/>
              </a:ext>
            </a:extLst>
          </p:cNvPr>
          <p:cNvSpPr txBox="1">
            <a:spLocks noChangeArrowheads="1"/>
          </p:cNvSpPr>
          <p:nvPr/>
        </p:nvSpPr>
        <p:spPr bwMode="auto">
          <a:xfrm>
            <a:off x="3436206" y="5541624"/>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0</a:t>
            </a:r>
            <a:r>
              <a:rPr lang="en-US" altLang="en-US" sz="1600" b="1">
                <a:solidFill>
                  <a:srgbClr val="006600"/>
                </a:solidFill>
              </a:rPr>
              <a:t>(t)</a:t>
            </a:r>
          </a:p>
        </p:txBody>
      </p:sp>
      <p:cxnSp>
        <p:nvCxnSpPr>
          <p:cNvPr id="181" name="Straight Arrow Connector 180">
            <a:extLst>
              <a:ext uri="{FF2B5EF4-FFF2-40B4-BE49-F238E27FC236}">
                <a16:creationId xmlns:a16="http://schemas.microsoft.com/office/drawing/2014/main" id="{E5360902-2A22-BF47-A417-85A5F34E32D3}"/>
              </a:ext>
            </a:extLst>
          </p:cNvPr>
          <p:cNvCxnSpPr>
            <a:cxnSpLocks noChangeShapeType="1"/>
          </p:cNvCxnSpPr>
          <p:nvPr/>
        </p:nvCxnSpPr>
        <p:spPr bwMode="auto">
          <a:xfrm rot="5400000">
            <a:off x="3215559" y="5730736"/>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82" name="TextBox 181">
            <a:extLst>
              <a:ext uri="{FF2B5EF4-FFF2-40B4-BE49-F238E27FC236}">
                <a16:creationId xmlns:a16="http://schemas.microsoft.com/office/drawing/2014/main" id="{C8450AC2-D591-A840-817D-565306134794}"/>
              </a:ext>
            </a:extLst>
          </p:cNvPr>
          <p:cNvSpPr txBox="1"/>
          <p:nvPr/>
        </p:nvSpPr>
        <p:spPr>
          <a:xfrm>
            <a:off x="2986221" y="5176248"/>
            <a:ext cx="362600" cy="323165"/>
          </a:xfrm>
          <a:prstGeom prst="rect">
            <a:avLst/>
          </a:prstGeom>
          <a:noFill/>
        </p:spPr>
        <p:txBody>
          <a:bodyPr wrap="none" rtlCol="0">
            <a:spAutoFit/>
          </a:bodyPr>
          <a:lstStyle/>
          <a:p>
            <a:r>
              <a:rPr lang="en-GB" sz="1500" b="1" dirty="0"/>
              <a:t>x</a:t>
            </a:r>
            <a:r>
              <a:rPr lang="en-GB" sz="1500" b="1" baseline="-25000" dirty="0"/>
              <a:t>1</a:t>
            </a:r>
            <a:endParaRPr lang="en-GB" sz="1500" dirty="0"/>
          </a:p>
        </p:txBody>
      </p:sp>
      <p:sp>
        <p:nvSpPr>
          <p:cNvPr id="183" name="Freeform 182">
            <a:extLst>
              <a:ext uri="{FF2B5EF4-FFF2-40B4-BE49-F238E27FC236}">
                <a16:creationId xmlns:a16="http://schemas.microsoft.com/office/drawing/2014/main" id="{8B212B38-2D83-EE46-8FE3-B4E74BD32B97}"/>
              </a:ext>
            </a:extLst>
          </p:cNvPr>
          <p:cNvSpPr/>
          <p:nvPr/>
        </p:nvSpPr>
        <p:spPr>
          <a:xfrm>
            <a:off x="2242572" y="5147508"/>
            <a:ext cx="733384" cy="186629"/>
          </a:xfrm>
          <a:custGeom>
            <a:avLst/>
            <a:gdLst>
              <a:gd name="connsiteX0" fmla="*/ 0 w 876921"/>
              <a:gd name="connsiteY0" fmla="*/ 0 h 190515"/>
              <a:gd name="connsiteX1" fmla="*/ 254524 w 876921"/>
              <a:gd name="connsiteY1" fmla="*/ 94268 h 190515"/>
              <a:gd name="connsiteX2" fmla="*/ 367645 w 876921"/>
              <a:gd name="connsiteY2" fmla="*/ 56560 h 190515"/>
              <a:gd name="connsiteX3" fmla="*/ 556181 w 876921"/>
              <a:gd name="connsiteY3" fmla="*/ 9426 h 190515"/>
              <a:gd name="connsiteX4" fmla="*/ 829559 w 876921"/>
              <a:gd name="connsiteY4" fmla="*/ 169682 h 190515"/>
              <a:gd name="connsiteX5" fmla="*/ 876693 w 876921"/>
              <a:gd name="connsiteY5" fmla="*/ 188536 h 19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6921" h="190515">
                <a:moveTo>
                  <a:pt x="0" y="0"/>
                </a:moveTo>
                <a:cubicBezTo>
                  <a:pt x="96625" y="42420"/>
                  <a:pt x="193250" y="84841"/>
                  <a:pt x="254524" y="94268"/>
                </a:cubicBezTo>
                <a:cubicBezTo>
                  <a:pt x="315798" y="103695"/>
                  <a:pt x="317369" y="70700"/>
                  <a:pt x="367645" y="56560"/>
                </a:cubicBezTo>
                <a:cubicBezTo>
                  <a:pt x="417921" y="42420"/>
                  <a:pt x="479195" y="-9428"/>
                  <a:pt x="556181" y="9426"/>
                </a:cubicBezTo>
                <a:cubicBezTo>
                  <a:pt x="633167" y="28280"/>
                  <a:pt x="776140" y="139830"/>
                  <a:pt x="829559" y="169682"/>
                </a:cubicBezTo>
                <a:cubicBezTo>
                  <a:pt x="882978" y="199534"/>
                  <a:pt x="876693" y="188536"/>
                  <a:pt x="876693" y="1885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4" name="Oval 8">
            <a:extLst>
              <a:ext uri="{FF2B5EF4-FFF2-40B4-BE49-F238E27FC236}">
                <a16:creationId xmlns:a16="http://schemas.microsoft.com/office/drawing/2014/main" id="{65E5B0E4-BF27-6047-A9CC-27E760C9E9AE}"/>
              </a:ext>
            </a:extLst>
          </p:cNvPr>
          <p:cNvSpPr>
            <a:spLocks noChangeAspect="1" noChangeArrowheads="1"/>
          </p:cNvSpPr>
          <p:nvPr/>
        </p:nvSpPr>
        <p:spPr bwMode="auto">
          <a:xfrm>
            <a:off x="2900168" y="5272923"/>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85" name="TextBox 184">
            <a:extLst>
              <a:ext uri="{FF2B5EF4-FFF2-40B4-BE49-F238E27FC236}">
                <a16:creationId xmlns:a16="http://schemas.microsoft.com/office/drawing/2014/main" id="{057F29C3-1F7F-6A4B-B2F1-12E51B24B3C0}"/>
              </a:ext>
            </a:extLst>
          </p:cNvPr>
          <p:cNvSpPr txBox="1">
            <a:spLocks noChangeAspect="1" noChangeArrowheads="1"/>
          </p:cNvSpPr>
          <p:nvPr/>
        </p:nvSpPr>
        <p:spPr bwMode="auto">
          <a:xfrm>
            <a:off x="2880155" y="4997584"/>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sp>
        <p:nvSpPr>
          <p:cNvPr id="186" name="Freeform 185">
            <a:extLst>
              <a:ext uri="{FF2B5EF4-FFF2-40B4-BE49-F238E27FC236}">
                <a16:creationId xmlns:a16="http://schemas.microsoft.com/office/drawing/2014/main" id="{2F048F08-A931-FB45-BFB1-F2F431399906}"/>
              </a:ext>
            </a:extLst>
          </p:cNvPr>
          <p:cNvSpPr/>
          <p:nvPr/>
        </p:nvSpPr>
        <p:spPr>
          <a:xfrm rot="21346225" flipV="1">
            <a:off x="1519942" y="5176898"/>
            <a:ext cx="733384" cy="200185"/>
          </a:xfrm>
          <a:custGeom>
            <a:avLst/>
            <a:gdLst>
              <a:gd name="connsiteX0" fmla="*/ 0 w 876921"/>
              <a:gd name="connsiteY0" fmla="*/ 0 h 190515"/>
              <a:gd name="connsiteX1" fmla="*/ 254524 w 876921"/>
              <a:gd name="connsiteY1" fmla="*/ 94268 h 190515"/>
              <a:gd name="connsiteX2" fmla="*/ 367645 w 876921"/>
              <a:gd name="connsiteY2" fmla="*/ 56560 h 190515"/>
              <a:gd name="connsiteX3" fmla="*/ 556181 w 876921"/>
              <a:gd name="connsiteY3" fmla="*/ 9426 h 190515"/>
              <a:gd name="connsiteX4" fmla="*/ 829559 w 876921"/>
              <a:gd name="connsiteY4" fmla="*/ 169682 h 190515"/>
              <a:gd name="connsiteX5" fmla="*/ 876693 w 876921"/>
              <a:gd name="connsiteY5" fmla="*/ 188536 h 19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6921" h="190515">
                <a:moveTo>
                  <a:pt x="0" y="0"/>
                </a:moveTo>
                <a:cubicBezTo>
                  <a:pt x="96625" y="42420"/>
                  <a:pt x="193250" y="84841"/>
                  <a:pt x="254524" y="94268"/>
                </a:cubicBezTo>
                <a:cubicBezTo>
                  <a:pt x="315798" y="103695"/>
                  <a:pt x="317369" y="70700"/>
                  <a:pt x="367645" y="56560"/>
                </a:cubicBezTo>
                <a:cubicBezTo>
                  <a:pt x="417921" y="42420"/>
                  <a:pt x="479195" y="-9428"/>
                  <a:pt x="556181" y="9426"/>
                </a:cubicBezTo>
                <a:cubicBezTo>
                  <a:pt x="633167" y="28280"/>
                  <a:pt x="776140" y="139830"/>
                  <a:pt x="829559" y="169682"/>
                </a:cubicBezTo>
                <a:cubicBezTo>
                  <a:pt x="882978" y="199534"/>
                  <a:pt x="876693" y="188536"/>
                  <a:pt x="876693" y="1885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7" name="TextBox 186">
            <a:extLst>
              <a:ext uri="{FF2B5EF4-FFF2-40B4-BE49-F238E27FC236}">
                <a16:creationId xmlns:a16="http://schemas.microsoft.com/office/drawing/2014/main" id="{0E79E024-A55A-8842-80B4-3CD9221943EA}"/>
              </a:ext>
            </a:extLst>
          </p:cNvPr>
          <p:cNvSpPr txBox="1"/>
          <p:nvPr/>
        </p:nvSpPr>
        <p:spPr>
          <a:xfrm>
            <a:off x="1219455" y="5247154"/>
            <a:ext cx="362600" cy="323165"/>
          </a:xfrm>
          <a:prstGeom prst="rect">
            <a:avLst/>
          </a:prstGeom>
          <a:noFill/>
        </p:spPr>
        <p:txBody>
          <a:bodyPr wrap="none" rtlCol="0">
            <a:spAutoFit/>
          </a:bodyPr>
          <a:lstStyle/>
          <a:p>
            <a:r>
              <a:rPr lang="en-GB" sz="1500" b="1" dirty="0"/>
              <a:t>x</a:t>
            </a:r>
            <a:r>
              <a:rPr lang="en-GB" sz="1500" b="1" baseline="-25000" dirty="0"/>
              <a:t>2</a:t>
            </a:r>
            <a:endParaRPr lang="en-GB" sz="1500" dirty="0"/>
          </a:p>
        </p:txBody>
      </p:sp>
      <p:sp>
        <p:nvSpPr>
          <p:cNvPr id="188" name="Oval 8">
            <a:extLst>
              <a:ext uri="{FF2B5EF4-FFF2-40B4-BE49-F238E27FC236}">
                <a16:creationId xmlns:a16="http://schemas.microsoft.com/office/drawing/2014/main" id="{78F1F0AC-721E-5448-AEED-9FE1A37A8F10}"/>
              </a:ext>
            </a:extLst>
          </p:cNvPr>
          <p:cNvSpPr>
            <a:spLocks noChangeAspect="1" noChangeArrowheads="1"/>
          </p:cNvSpPr>
          <p:nvPr/>
        </p:nvSpPr>
        <p:spPr bwMode="auto">
          <a:xfrm>
            <a:off x="2207504" y="5154813"/>
            <a:ext cx="100315" cy="98039"/>
          </a:xfrm>
          <a:prstGeom prst="ellipse">
            <a:avLst/>
          </a:prstGeom>
          <a:solidFill>
            <a:srgbClr val="0033CC"/>
          </a:solidFill>
          <a:ln>
            <a:noFill/>
          </a:ln>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89" name="Oval 8">
            <a:extLst>
              <a:ext uri="{FF2B5EF4-FFF2-40B4-BE49-F238E27FC236}">
                <a16:creationId xmlns:a16="http://schemas.microsoft.com/office/drawing/2014/main" id="{D8C5C408-52D0-884B-A391-CF88A6B8B6D7}"/>
              </a:ext>
            </a:extLst>
          </p:cNvPr>
          <p:cNvSpPr>
            <a:spLocks noChangeAspect="1" noChangeArrowheads="1"/>
          </p:cNvSpPr>
          <p:nvPr/>
        </p:nvSpPr>
        <p:spPr bwMode="auto">
          <a:xfrm>
            <a:off x="1475028" y="5328477"/>
            <a:ext cx="100315" cy="98039"/>
          </a:xfrm>
          <a:prstGeom prst="ellipse">
            <a:avLst/>
          </a:prstGeom>
          <a:solidFill>
            <a:srgbClr val="0033CC"/>
          </a:solidFill>
          <a:ln>
            <a:noFill/>
          </a:ln>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90" name="TextBox 189">
            <a:extLst>
              <a:ext uri="{FF2B5EF4-FFF2-40B4-BE49-F238E27FC236}">
                <a16:creationId xmlns:a16="http://schemas.microsoft.com/office/drawing/2014/main" id="{6A7B8E0F-D2B9-484F-A39A-69BFC867053A}"/>
              </a:ext>
            </a:extLst>
          </p:cNvPr>
          <p:cNvSpPr txBox="1">
            <a:spLocks noChangeAspect="1" noChangeArrowheads="1"/>
          </p:cNvSpPr>
          <p:nvPr/>
        </p:nvSpPr>
        <p:spPr bwMode="auto">
          <a:xfrm>
            <a:off x="2139962" y="5106825"/>
            <a:ext cx="37405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0033CC"/>
                </a:solidFill>
              </a:rPr>
              <a:t>-q</a:t>
            </a:r>
          </a:p>
        </p:txBody>
      </p:sp>
      <p:sp>
        <p:nvSpPr>
          <p:cNvPr id="191" name="TextBox 190">
            <a:extLst>
              <a:ext uri="{FF2B5EF4-FFF2-40B4-BE49-F238E27FC236}">
                <a16:creationId xmlns:a16="http://schemas.microsoft.com/office/drawing/2014/main" id="{0E8BA80E-226A-3048-914F-F9E53919A1FE}"/>
              </a:ext>
            </a:extLst>
          </p:cNvPr>
          <p:cNvSpPr txBox="1">
            <a:spLocks noChangeAspect="1" noChangeArrowheads="1"/>
          </p:cNvSpPr>
          <p:nvPr/>
        </p:nvSpPr>
        <p:spPr bwMode="auto">
          <a:xfrm>
            <a:off x="1150960" y="5048286"/>
            <a:ext cx="37405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0033CC"/>
                </a:solidFill>
              </a:rPr>
              <a:t>-q</a:t>
            </a:r>
          </a:p>
        </p:txBody>
      </p:sp>
      <p:sp>
        <p:nvSpPr>
          <p:cNvPr id="17" name="Date Placeholder 16">
            <a:extLst>
              <a:ext uri="{FF2B5EF4-FFF2-40B4-BE49-F238E27FC236}">
                <a16:creationId xmlns:a16="http://schemas.microsoft.com/office/drawing/2014/main" id="{6AA7FAFC-B056-C449-A89A-A0A4963BC5A2}"/>
              </a:ext>
            </a:extLst>
          </p:cNvPr>
          <p:cNvSpPr>
            <a:spLocks noGrp="1"/>
          </p:cNvSpPr>
          <p:nvPr>
            <p:ph type="dt" sz="half" idx="10"/>
          </p:nvPr>
        </p:nvSpPr>
        <p:spPr/>
        <p:txBody>
          <a:bodyPr/>
          <a:lstStyle/>
          <a:p>
            <a:pPr>
              <a:defRPr/>
            </a:pPr>
            <a:r>
              <a:rPr lang="en-US">
                <a:solidFill>
                  <a:srgbClr val="000000"/>
                </a:solidFill>
              </a:rPr>
              <a:t>10/14/24</a:t>
            </a:r>
            <a:endParaRPr lang="en-US" dirty="0">
              <a:solidFill>
                <a:srgbClr val="000000"/>
              </a:solidFill>
            </a:endParaRPr>
          </a:p>
        </p:txBody>
      </p:sp>
    </p:spTree>
    <p:extLst>
      <p:ext uri="{BB962C8B-B14F-4D97-AF65-F5344CB8AC3E}">
        <p14:creationId xmlns:p14="http://schemas.microsoft.com/office/powerpoint/2010/main" val="35709834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Freeform 42">
            <a:extLst>
              <a:ext uri="{FF2B5EF4-FFF2-40B4-BE49-F238E27FC236}">
                <a16:creationId xmlns:a16="http://schemas.microsoft.com/office/drawing/2014/main" id="{EB843809-AEF9-BC44-A44F-4DB1B1DBC71B}"/>
              </a:ext>
            </a:extLst>
          </p:cNvPr>
          <p:cNvSpPr/>
          <p:nvPr/>
        </p:nvSpPr>
        <p:spPr bwMode="auto">
          <a:xfrm>
            <a:off x="1587572" y="2573105"/>
            <a:ext cx="624004" cy="141054"/>
          </a:xfrm>
          <a:custGeom>
            <a:avLst/>
            <a:gdLst>
              <a:gd name="connsiteX0" fmla="*/ 624004 w 624004"/>
              <a:gd name="connsiteY0" fmla="*/ 56707 h 141054"/>
              <a:gd name="connsiteX1" fmla="*/ 354646 w 624004"/>
              <a:gd name="connsiteY1" fmla="*/ 134679 h 141054"/>
              <a:gd name="connsiteX2" fmla="*/ 92376 w 624004"/>
              <a:gd name="connsiteY2" fmla="*/ 127591 h 141054"/>
              <a:gd name="connsiteX3" fmla="*/ 14404 w 624004"/>
              <a:gd name="connsiteY3" fmla="*/ 56707 h 141054"/>
              <a:gd name="connsiteX4" fmla="*/ 227 w 624004"/>
              <a:gd name="connsiteY4" fmla="*/ 0 h 141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4004" h="141054">
                <a:moveTo>
                  <a:pt x="624004" y="56707"/>
                </a:moveTo>
                <a:cubicBezTo>
                  <a:pt x="533627" y="89786"/>
                  <a:pt x="443251" y="122865"/>
                  <a:pt x="354646" y="134679"/>
                </a:cubicBezTo>
                <a:cubicBezTo>
                  <a:pt x="266041" y="146493"/>
                  <a:pt x="149083" y="140586"/>
                  <a:pt x="92376" y="127591"/>
                </a:cubicBezTo>
                <a:cubicBezTo>
                  <a:pt x="35669" y="114596"/>
                  <a:pt x="29762" y="77972"/>
                  <a:pt x="14404" y="56707"/>
                </a:cubicBezTo>
                <a:cubicBezTo>
                  <a:pt x="-954" y="35442"/>
                  <a:pt x="-364" y="17721"/>
                  <a:pt x="227" y="0"/>
                </a:cubicBezTo>
              </a:path>
            </a:pathLst>
          </a:custGeom>
          <a:noFill/>
          <a:ln w="19050" cap="flat" cmpd="sng" algn="ctr">
            <a:solidFill>
              <a:schemeClr val="accent1">
                <a:shade val="50000"/>
              </a:schemeClr>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pPr>
            <a:endParaRPr kumimoji="0" lang="en-GB" sz="1500" b="1" i="0" u="none" strike="noStrike" cap="none" normalizeH="0" baseline="0">
              <a:ln>
                <a:noFill/>
              </a:ln>
              <a:solidFill>
                <a:schemeClr val="tx1"/>
              </a:solidFill>
              <a:effectLst/>
              <a:latin typeface="Arial" pitchFamily="34" charset="0"/>
            </a:endParaRPr>
          </a:p>
        </p:txBody>
      </p:sp>
      <p:sp>
        <p:nvSpPr>
          <p:cNvPr id="95" name="Rectangle 2"/>
          <p:cNvSpPr>
            <a:spLocks noChangeArrowheads="1"/>
          </p:cNvSpPr>
          <p:nvPr/>
        </p:nvSpPr>
        <p:spPr bwMode="auto">
          <a:xfrm>
            <a:off x="0" y="311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800" b="1" dirty="0">
                <a:solidFill>
                  <a:srgbClr val="FF0000"/>
                </a:solidFill>
              </a:rPr>
              <a:t>Theorem, total induced charge</a:t>
            </a:r>
          </a:p>
        </p:txBody>
      </p:sp>
      <p:sp>
        <p:nvSpPr>
          <p:cNvPr id="85" name="TextBox 84"/>
          <p:cNvSpPr txBox="1"/>
          <p:nvPr/>
        </p:nvSpPr>
        <p:spPr>
          <a:xfrm>
            <a:off x="5670698" y="997688"/>
            <a:ext cx="5895754" cy="4955203"/>
          </a:xfrm>
          <a:prstGeom prst="rect">
            <a:avLst/>
          </a:prstGeom>
          <a:noFill/>
        </p:spPr>
        <p:txBody>
          <a:bodyPr wrap="square" rtlCol="0">
            <a:spAutoFit/>
          </a:bodyPr>
          <a:lstStyle/>
          <a:p>
            <a:r>
              <a:rPr lang="en-US" sz="1500" dirty="0">
                <a:solidFill>
                  <a:srgbClr val="002060"/>
                </a:solidFill>
              </a:rPr>
              <a:t>If a pair of charges q, -q is produced at position </a:t>
            </a:r>
            <a:r>
              <a:rPr lang="en-US" sz="1500" b="1" dirty="0">
                <a:solidFill>
                  <a:srgbClr val="002060"/>
                </a:solidFill>
              </a:rPr>
              <a:t>x</a:t>
            </a:r>
            <a:r>
              <a:rPr lang="en-US" sz="1500" baseline="-25000" dirty="0">
                <a:solidFill>
                  <a:srgbClr val="002060"/>
                </a:solidFill>
              </a:rPr>
              <a:t>0</a:t>
            </a:r>
            <a:r>
              <a:rPr lang="en-US" sz="1500" dirty="0">
                <a:solidFill>
                  <a:srgbClr val="002060"/>
                </a:solidFill>
              </a:rPr>
              <a:t> and q is moving to </a:t>
            </a:r>
            <a:r>
              <a:rPr lang="en-US" sz="1500" b="1" dirty="0">
                <a:solidFill>
                  <a:srgbClr val="002060"/>
                </a:solidFill>
              </a:rPr>
              <a:t>x</a:t>
            </a:r>
            <a:r>
              <a:rPr lang="en-US" sz="1500" baseline="-25000" dirty="0">
                <a:solidFill>
                  <a:srgbClr val="002060"/>
                </a:solidFill>
              </a:rPr>
              <a:t>1</a:t>
            </a:r>
            <a:r>
              <a:rPr lang="en-US" sz="1500" dirty="0">
                <a:solidFill>
                  <a:srgbClr val="002060"/>
                </a:solidFill>
              </a:rPr>
              <a:t> while </a:t>
            </a:r>
            <a:r>
              <a:rPr lang="mr-IN" sz="1500" dirty="0">
                <a:solidFill>
                  <a:srgbClr val="002060"/>
                </a:solidFill>
              </a:rPr>
              <a:t>–</a:t>
            </a:r>
            <a:r>
              <a:rPr lang="en-US" sz="1500" dirty="0">
                <a:solidFill>
                  <a:srgbClr val="002060"/>
                </a:solidFill>
              </a:rPr>
              <a:t>q is moving to </a:t>
            </a:r>
            <a:r>
              <a:rPr lang="en-US" sz="1500" b="1" dirty="0">
                <a:solidFill>
                  <a:srgbClr val="002060"/>
                </a:solidFill>
              </a:rPr>
              <a:t>x</a:t>
            </a:r>
            <a:r>
              <a:rPr lang="en-US" sz="1500" baseline="-25000" dirty="0">
                <a:solidFill>
                  <a:srgbClr val="002060"/>
                </a:solidFill>
              </a:rPr>
              <a:t>2</a:t>
            </a:r>
            <a:r>
              <a:rPr lang="en-US" sz="1500" dirty="0">
                <a:solidFill>
                  <a:srgbClr val="002060"/>
                </a:solidFill>
              </a:rPr>
              <a:t>, the charge flowing between electrode n and ground is</a:t>
            </a:r>
          </a:p>
          <a:p>
            <a:endParaRPr lang="en-US" sz="1500" dirty="0">
              <a:solidFill>
                <a:srgbClr val="002060"/>
              </a:solidFill>
            </a:endParaRPr>
          </a:p>
          <a:p>
            <a:endParaRPr lang="en-US" sz="1500" dirty="0">
              <a:solidFill>
                <a:schemeClr val="accent4">
                  <a:lumMod val="50000"/>
                </a:schemeClr>
              </a:solidFill>
            </a:endParaRPr>
          </a:p>
          <a:p>
            <a:endParaRPr lang="en-US" sz="1500" dirty="0">
              <a:solidFill>
                <a:schemeClr val="accent4">
                  <a:lumMod val="50000"/>
                </a:schemeClr>
              </a:solidFill>
            </a:endParaRPr>
          </a:p>
          <a:p>
            <a:endParaRPr lang="en-US" sz="1500" dirty="0">
              <a:solidFill>
                <a:schemeClr val="accent4">
                  <a:lumMod val="50000"/>
                </a:schemeClr>
              </a:solidFill>
            </a:endParaRPr>
          </a:p>
          <a:p>
            <a:endParaRPr lang="en-US" sz="1500" dirty="0">
              <a:solidFill>
                <a:schemeClr val="accent4">
                  <a:lumMod val="50000"/>
                </a:schemeClr>
              </a:solidFill>
            </a:endParaRPr>
          </a:p>
          <a:p>
            <a:endParaRPr lang="en-US" sz="1500" dirty="0">
              <a:solidFill>
                <a:schemeClr val="accent4">
                  <a:lumMod val="50000"/>
                </a:schemeClr>
              </a:solidFill>
            </a:endParaRPr>
          </a:p>
          <a:p>
            <a:endParaRPr lang="en-US" sz="1500" dirty="0">
              <a:solidFill>
                <a:schemeClr val="accent4">
                  <a:lumMod val="50000"/>
                </a:schemeClr>
              </a:solidFill>
            </a:endParaRPr>
          </a:p>
          <a:p>
            <a:endParaRPr lang="en-US" sz="1500" dirty="0">
              <a:solidFill>
                <a:schemeClr val="accent4">
                  <a:lumMod val="50000"/>
                </a:schemeClr>
              </a:solidFill>
            </a:endParaRPr>
          </a:p>
          <a:p>
            <a:r>
              <a:rPr lang="en-US" sz="1500" dirty="0">
                <a:solidFill>
                  <a:schemeClr val="accent6">
                    <a:lumMod val="50000"/>
                  </a:schemeClr>
                </a:solidFill>
              </a:rPr>
              <a:t>In case q moves to the surface of electrode n (where </a:t>
            </a:r>
            <a:r>
              <a:rPr lang="en-GB" sz="1500" dirty="0">
                <a:solidFill>
                  <a:schemeClr val="accent6">
                    <a:lumMod val="50000"/>
                  </a:schemeClr>
                </a:solidFill>
              </a:rPr>
              <a:t>𝜓</a:t>
            </a:r>
            <a:r>
              <a:rPr lang="en-GB" sz="1500" baseline="-25000" dirty="0">
                <a:solidFill>
                  <a:schemeClr val="accent6">
                    <a:lumMod val="50000"/>
                  </a:schemeClr>
                </a:solidFill>
              </a:rPr>
              <a:t>n</a:t>
            </a:r>
            <a:r>
              <a:rPr lang="en-GB" sz="1500" dirty="0">
                <a:solidFill>
                  <a:schemeClr val="accent6">
                    <a:lumMod val="50000"/>
                  </a:schemeClr>
                </a:solidFill>
              </a:rPr>
              <a:t>(</a:t>
            </a:r>
            <a:r>
              <a:rPr lang="en-GB" sz="1500" b="1" dirty="0">
                <a:solidFill>
                  <a:schemeClr val="accent6">
                    <a:lumMod val="50000"/>
                  </a:schemeClr>
                </a:solidFill>
              </a:rPr>
              <a:t>x</a:t>
            </a:r>
            <a:r>
              <a:rPr lang="en-GB" sz="1500" dirty="0">
                <a:solidFill>
                  <a:schemeClr val="accent6">
                    <a:lumMod val="50000"/>
                  </a:schemeClr>
                </a:solidFill>
              </a:rPr>
              <a:t>)</a:t>
            </a:r>
            <a:r>
              <a:rPr lang="en-US" sz="1500" dirty="0">
                <a:solidFill>
                  <a:schemeClr val="accent6">
                    <a:lumMod val="50000"/>
                  </a:schemeClr>
                </a:solidFill>
              </a:rPr>
              <a:t> = </a:t>
            </a:r>
            <a:r>
              <a:rPr lang="en-US" sz="1500" dirty="0" err="1">
                <a:solidFill>
                  <a:schemeClr val="accent6">
                    <a:lumMod val="50000"/>
                  </a:schemeClr>
                </a:solidFill>
              </a:rPr>
              <a:t>V</a:t>
            </a:r>
            <a:r>
              <a:rPr lang="en-US" sz="1500" baseline="-25000" dirty="0" err="1">
                <a:solidFill>
                  <a:schemeClr val="accent6">
                    <a:lumMod val="50000"/>
                  </a:schemeClr>
                </a:solidFill>
              </a:rPr>
              <a:t>w</a:t>
            </a:r>
            <a:r>
              <a:rPr lang="en-US" sz="1500" dirty="0">
                <a:solidFill>
                  <a:schemeClr val="accent6">
                    <a:lumMod val="50000"/>
                  </a:schemeClr>
                </a:solidFill>
              </a:rPr>
              <a:t>) and </a:t>
            </a:r>
            <a:r>
              <a:rPr lang="mr-IN" sz="1500" dirty="0">
                <a:solidFill>
                  <a:schemeClr val="accent6">
                    <a:lumMod val="50000"/>
                  </a:schemeClr>
                </a:solidFill>
              </a:rPr>
              <a:t>–</a:t>
            </a:r>
            <a:r>
              <a:rPr lang="en-US" sz="1500" dirty="0">
                <a:solidFill>
                  <a:schemeClr val="accent6">
                    <a:lumMod val="50000"/>
                  </a:schemeClr>
                </a:solidFill>
              </a:rPr>
              <a:t>q to the surface of any other electrode (where </a:t>
            </a:r>
            <a:r>
              <a:rPr lang="en-GB" sz="1500" dirty="0">
                <a:solidFill>
                  <a:schemeClr val="accent6">
                    <a:lumMod val="50000"/>
                  </a:schemeClr>
                </a:solidFill>
              </a:rPr>
              <a:t>𝜓</a:t>
            </a:r>
            <a:r>
              <a:rPr lang="en-GB" sz="1500" baseline="-25000" dirty="0">
                <a:solidFill>
                  <a:schemeClr val="accent6">
                    <a:lumMod val="50000"/>
                  </a:schemeClr>
                </a:solidFill>
              </a:rPr>
              <a:t>n</a:t>
            </a:r>
            <a:r>
              <a:rPr lang="en-GB" sz="1500" dirty="0">
                <a:solidFill>
                  <a:schemeClr val="accent6">
                    <a:lumMod val="50000"/>
                  </a:schemeClr>
                </a:solidFill>
              </a:rPr>
              <a:t>(</a:t>
            </a:r>
            <a:r>
              <a:rPr lang="en-GB" sz="1500" b="1" dirty="0">
                <a:solidFill>
                  <a:schemeClr val="accent6">
                    <a:lumMod val="50000"/>
                  </a:schemeClr>
                </a:solidFill>
              </a:rPr>
              <a:t>x</a:t>
            </a:r>
            <a:r>
              <a:rPr lang="en-GB" sz="1500" dirty="0">
                <a:solidFill>
                  <a:schemeClr val="accent6">
                    <a:lumMod val="50000"/>
                  </a:schemeClr>
                </a:solidFill>
              </a:rPr>
              <a:t>)</a:t>
            </a:r>
            <a:r>
              <a:rPr lang="en-US" sz="1500" dirty="0">
                <a:solidFill>
                  <a:schemeClr val="accent6">
                    <a:lumMod val="50000"/>
                  </a:schemeClr>
                </a:solidFill>
              </a:rPr>
              <a:t> is 0), to total charge that has been flowing between the electrode and ground is equal to q.</a:t>
            </a:r>
          </a:p>
          <a:p>
            <a:endParaRPr lang="en-US" sz="1500" dirty="0">
              <a:solidFill>
                <a:schemeClr val="accent4">
                  <a:lumMod val="50000"/>
                </a:schemeClr>
              </a:solidFill>
            </a:endParaRPr>
          </a:p>
          <a:p>
            <a:r>
              <a:rPr lang="en-US" sz="1500" dirty="0">
                <a:solidFill>
                  <a:srgbClr val="002060"/>
                </a:solidFill>
              </a:rPr>
              <a:t>If charges are created in pairs it holds that the total charge flowing between an electrode and ground is equal to the total charge that has arrived at this electrode, </a:t>
            </a:r>
            <a:r>
              <a:rPr lang="en-US" sz="1500" dirty="0">
                <a:solidFill>
                  <a:srgbClr val="FF0000"/>
                </a:solidFill>
              </a:rPr>
              <a:t>once ALL charges have arrived at the electrodes.</a:t>
            </a:r>
          </a:p>
          <a:p>
            <a:endParaRPr lang="en-US" sz="1600" dirty="0">
              <a:solidFill>
                <a:schemeClr val="accent4">
                  <a:lumMod val="50000"/>
                </a:schemeClr>
              </a:solidFill>
            </a:endParaRPr>
          </a:p>
        </p:txBody>
      </p:sp>
      <p:pic>
        <p:nvPicPr>
          <p:cNvPr id="3" name="Picture 2">
            <a:extLst>
              <a:ext uri="{FF2B5EF4-FFF2-40B4-BE49-F238E27FC236}">
                <a16:creationId xmlns:a16="http://schemas.microsoft.com/office/drawing/2014/main" id="{7C3A83AC-F8EA-F548-A0EF-8B3640DA473F}"/>
              </a:ext>
            </a:extLst>
          </p:cNvPr>
          <p:cNvPicPr>
            <a:picLocks noChangeAspect="1"/>
          </p:cNvPicPr>
          <p:nvPr/>
        </p:nvPicPr>
        <p:blipFill>
          <a:blip r:embed="rId2"/>
          <a:stretch>
            <a:fillRect/>
          </a:stretch>
        </p:blipFill>
        <p:spPr>
          <a:xfrm>
            <a:off x="6687727" y="2013566"/>
            <a:ext cx="3994150" cy="1250950"/>
          </a:xfrm>
          <a:prstGeom prst="rect">
            <a:avLst/>
          </a:prstGeom>
        </p:spPr>
      </p:pic>
      <p:sp>
        <p:nvSpPr>
          <p:cNvPr id="108" name="Freeform 107">
            <a:extLst>
              <a:ext uri="{FF2B5EF4-FFF2-40B4-BE49-F238E27FC236}">
                <a16:creationId xmlns:a16="http://schemas.microsoft.com/office/drawing/2014/main" id="{AF07FF58-8E85-E144-B511-F0E90C294635}"/>
              </a:ext>
            </a:extLst>
          </p:cNvPr>
          <p:cNvSpPr>
            <a:spLocks noChangeAspect="1"/>
          </p:cNvSpPr>
          <p:nvPr/>
        </p:nvSpPr>
        <p:spPr>
          <a:xfrm>
            <a:off x="998751" y="1278179"/>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no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BB2FF809-2034-7441-9F5C-A8C84D25880F}"/>
              </a:ext>
            </a:extLst>
          </p:cNvPr>
          <p:cNvSpPr>
            <a:spLocks noChangeAspect="1"/>
          </p:cNvSpPr>
          <p:nvPr/>
        </p:nvSpPr>
        <p:spPr>
          <a:xfrm rot="19294940">
            <a:off x="1335804" y="1937631"/>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9AFBBB8A-478F-0C4B-83D0-FA988E4E25FC}"/>
              </a:ext>
            </a:extLst>
          </p:cNvPr>
          <p:cNvSpPr>
            <a:spLocks noChangeAspect="1"/>
          </p:cNvSpPr>
          <p:nvPr/>
        </p:nvSpPr>
        <p:spPr>
          <a:xfrm rot="1840192">
            <a:off x="2576826" y="1815338"/>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1" name="Oval 110">
            <a:extLst>
              <a:ext uri="{FF2B5EF4-FFF2-40B4-BE49-F238E27FC236}">
                <a16:creationId xmlns:a16="http://schemas.microsoft.com/office/drawing/2014/main" id="{564240BD-8377-5A4B-BEC4-864668D75050}"/>
              </a:ext>
            </a:extLst>
          </p:cNvPr>
          <p:cNvSpPr>
            <a:spLocks noChangeAspect="1"/>
          </p:cNvSpPr>
          <p:nvPr/>
        </p:nvSpPr>
        <p:spPr>
          <a:xfrm rot="587790">
            <a:off x="2153955" y="2900000"/>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13" name="Group 112">
            <a:extLst>
              <a:ext uri="{FF2B5EF4-FFF2-40B4-BE49-F238E27FC236}">
                <a16:creationId xmlns:a16="http://schemas.microsoft.com/office/drawing/2014/main" id="{15CF8CC0-51A3-5B4A-A65B-BEB84B749AFC}"/>
              </a:ext>
            </a:extLst>
          </p:cNvPr>
          <p:cNvGrpSpPr>
            <a:grpSpLocks noChangeAspect="1"/>
          </p:cNvGrpSpPr>
          <p:nvPr/>
        </p:nvGrpSpPr>
        <p:grpSpPr>
          <a:xfrm rot="10800000">
            <a:off x="2109616" y="1751805"/>
            <a:ext cx="115950" cy="66575"/>
            <a:chOff x="755576" y="4365104"/>
            <a:chExt cx="288032" cy="144016"/>
          </a:xfrm>
        </p:grpSpPr>
        <p:cxnSp>
          <p:nvCxnSpPr>
            <p:cNvPr id="114" name="Straight Connector 113">
              <a:extLst>
                <a:ext uri="{FF2B5EF4-FFF2-40B4-BE49-F238E27FC236}">
                  <a16:creationId xmlns:a16="http://schemas.microsoft.com/office/drawing/2014/main" id="{3D3A57BC-3BE6-EF49-8404-9DC6F6B4FF10}"/>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071819DE-A51E-7E4E-890B-85E7483F7FF6}"/>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6" name="Straight Connector 115">
              <a:extLst>
                <a:ext uri="{FF2B5EF4-FFF2-40B4-BE49-F238E27FC236}">
                  <a16:creationId xmlns:a16="http://schemas.microsoft.com/office/drawing/2014/main" id="{CE2441A4-7BEB-6F4E-90C9-8778F51338CB}"/>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17" name="Straight Connector 116">
            <a:extLst>
              <a:ext uri="{FF2B5EF4-FFF2-40B4-BE49-F238E27FC236}">
                <a16:creationId xmlns:a16="http://schemas.microsoft.com/office/drawing/2014/main" id="{0728F640-6B88-DD47-87AA-62B7AF5F7752}"/>
              </a:ext>
            </a:extLst>
          </p:cNvPr>
          <p:cNvCxnSpPr>
            <a:cxnSpLocks noChangeAspect="1"/>
          </p:cNvCxnSpPr>
          <p:nvPr/>
        </p:nvCxnSpPr>
        <p:spPr>
          <a:xfrm>
            <a:off x="2144892" y="1804508"/>
            <a:ext cx="0" cy="33287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18" name="Group 117">
            <a:extLst>
              <a:ext uri="{FF2B5EF4-FFF2-40B4-BE49-F238E27FC236}">
                <a16:creationId xmlns:a16="http://schemas.microsoft.com/office/drawing/2014/main" id="{AAD87FEC-7235-3A43-997D-306C614DD1C7}"/>
              </a:ext>
            </a:extLst>
          </p:cNvPr>
          <p:cNvGrpSpPr>
            <a:grpSpLocks noChangeAspect="1"/>
          </p:cNvGrpSpPr>
          <p:nvPr/>
        </p:nvGrpSpPr>
        <p:grpSpPr>
          <a:xfrm rot="10800000">
            <a:off x="2093120" y="3149763"/>
            <a:ext cx="115950" cy="399450"/>
            <a:chOff x="6668616" y="4725144"/>
            <a:chExt cx="288032" cy="864096"/>
          </a:xfrm>
        </p:grpSpPr>
        <p:grpSp>
          <p:nvGrpSpPr>
            <p:cNvPr id="119" name="Group 118">
              <a:extLst>
                <a:ext uri="{FF2B5EF4-FFF2-40B4-BE49-F238E27FC236}">
                  <a16:creationId xmlns:a16="http://schemas.microsoft.com/office/drawing/2014/main" id="{DA350B12-9235-E746-AA92-2527E9B92B8A}"/>
                </a:ext>
              </a:extLst>
            </p:cNvPr>
            <p:cNvGrpSpPr/>
            <p:nvPr/>
          </p:nvGrpSpPr>
          <p:grpSpPr>
            <a:xfrm rot="10800000">
              <a:off x="6668616" y="4725144"/>
              <a:ext cx="288032" cy="144016"/>
              <a:chOff x="755576" y="4365104"/>
              <a:chExt cx="288032" cy="144016"/>
            </a:xfrm>
          </p:grpSpPr>
          <p:cxnSp>
            <p:nvCxnSpPr>
              <p:cNvPr id="121" name="Straight Connector 120">
                <a:extLst>
                  <a:ext uri="{FF2B5EF4-FFF2-40B4-BE49-F238E27FC236}">
                    <a16:creationId xmlns:a16="http://schemas.microsoft.com/office/drawing/2014/main" id="{A579590A-AF3B-F244-B727-361308706A96}"/>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2" name="Straight Connector 121">
                <a:extLst>
                  <a:ext uri="{FF2B5EF4-FFF2-40B4-BE49-F238E27FC236}">
                    <a16:creationId xmlns:a16="http://schemas.microsoft.com/office/drawing/2014/main" id="{6CA9637C-0603-244D-A77C-5A9F4F0BAB33}"/>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3" name="Straight Connector 122">
                <a:extLst>
                  <a:ext uri="{FF2B5EF4-FFF2-40B4-BE49-F238E27FC236}">
                    <a16:creationId xmlns:a16="http://schemas.microsoft.com/office/drawing/2014/main" id="{ACE75574-CB02-A04A-9931-EDE21A2D335C}"/>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20" name="Straight Connector 119">
              <a:extLst>
                <a:ext uri="{FF2B5EF4-FFF2-40B4-BE49-F238E27FC236}">
                  <a16:creationId xmlns:a16="http://schemas.microsoft.com/office/drawing/2014/main" id="{2B957DC1-AFD8-BF4D-8C6F-1E4FF8406770}"/>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26" name="Group 125">
            <a:extLst>
              <a:ext uri="{FF2B5EF4-FFF2-40B4-BE49-F238E27FC236}">
                <a16:creationId xmlns:a16="http://schemas.microsoft.com/office/drawing/2014/main" id="{9A239EC2-6B7B-7B4C-AA1D-6D01FD95AECA}"/>
              </a:ext>
            </a:extLst>
          </p:cNvPr>
          <p:cNvGrpSpPr>
            <a:grpSpLocks noChangeAspect="1"/>
          </p:cNvGrpSpPr>
          <p:nvPr/>
        </p:nvGrpSpPr>
        <p:grpSpPr>
          <a:xfrm rot="10800000">
            <a:off x="3286394" y="2206298"/>
            <a:ext cx="115950" cy="399450"/>
            <a:chOff x="6668616" y="4725144"/>
            <a:chExt cx="288032" cy="864096"/>
          </a:xfrm>
        </p:grpSpPr>
        <p:grpSp>
          <p:nvGrpSpPr>
            <p:cNvPr id="127" name="Group 126">
              <a:extLst>
                <a:ext uri="{FF2B5EF4-FFF2-40B4-BE49-F238E27FC236}">
                  <a16:creationId xmlns:a16="http://schemas.microsoft.com/office/drawing/2014/main" id="{423F00A3-9DA9-1646-92E2-1BE89B8CDBBD}"/>
                </a:ext>
              </a:extLst>
            </p:cNvPr>
            <p:cNvGrpSpPr/>
            <p:nvPr/>
          </p:nvGrpSpPr>
          <p:grpSpPr>
            <a:xfrm rot="10800000">
              <a:off x="6668616" y="4725144"/>
              <a:ext cx="288032" cy="144016"/>
              <a:chOff x="755576" y="4365104"/>
              <a:chExt cx="288032" cy="144016"/>
            </a:xfrm>
          </p:grpSpPr>
          <p:cxnSp>
            <p:nvCxnSpPr>
              <p:cNvPr id="129" name="Straight Connector 128">
                <a:extLst>
                  <a:ext uri="{FF2B5EF4-FFF2-40B4-BE49-F238E27FC236}">
                    <a16:creationId xmlns:a16="http://schemas.microsoft.com/office/drawing/2014/main" id="{875012E8-2ADA-4747-A488-861037F1214C}"/>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3BF28783-DB14-EF40-B2EA-08426B6AD5AA}"/>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1" name="Straight Connector 130">
                <a:extLst>
                  <a:ext uri="{FF2B5EF4-FFF2-40B4-BE49-F238E27FC236}">
                    <a16:creationId xmlns:a16="http://schemas.microsoft.com/office/drawing/2014/main" id="{3D354C76-2A5F-A349-865F-612201F2BF04}"/>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28" name="Straight Connector 127">
              <a:extLst>
                <a:ext uri="{FF2B5EF4-FFF2-40B4-BE49-F238E27FC236}">
                  <a16:creationId xmlns:a16="http://schemas.microsoft.com/office/drawing/2014/main" id="{467680CE-589C-8F48-BF98-43E9368D0FD2}"/>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32" name="Straight Connector 131">
            <a:extLst>
              <a:ext uri="{FF2B5EF4-FFF2-40B4-BE49-F238E27FC236}">
                <a16:creationId xmlns:a16="http://schemas.microsoft.com/office/drawing/2014/main" id="{4EBFDF20-8B07-5248-8C45-B08539FA9120}"/>
              </a:ext>
            </a:extLst>
          </p:cNvPr>
          <p:cNvCxnSpPr>
            <a:cxnSpLocks noChangeAspect="1"/>
          </p:cNvCxnSpPr>
          <p:nvPr/>
        </p:nvCxnSpPr>
        <p:spPr>
          <a:xfrm>
            <a:off x="448036" y="3922435"/>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33" name="TextBox 132">
            <a:extLst>
              <a:ext uri="{FF2B5EF4-FFF2-40B4-BE49-F238E27FC236}">
                <a16:creationId xmlns:a16="http://schemas.microsoft.com/office/drawing/2014/main" id="{4C365C3B-EC9E-BA45-B2B9-1DFC441F8965}"/>
              </a:ext>
            </a:extLst>
          </p:cNvPr>
          <p:cNvSpPr txBox="1">
            <a:spLocks noChangeAspect="1"/>
          </p:cNvSpPr>
          <p:nvPr/>
        </p:nvSpPr>
        <p:spPr>
          <a:xfrm>
            <a:off x="1532937" y="3804561"/>
            <a:ext cx="230170" cy="369332"/>
          </a:xfrm>
          <a:prstGeom prst="rect">
            <a:avLst/>
          </a:prstGeom>
          <a:noFill/>
        </p:spPr>
        <p:txBody>
          <a:bodyPr wrap="square" rtlCol="0">
            <a:spAutoFit/>
          </a:bodyPr>
          <a:lstStyle/>
          <a:p>
            <a:r>
              <a:rPr lang="de-DE"/>
              <a:t>x</a:t>
            </a:r>
          </a:p>
        </p:txBody>
      </p:sp>
      <p:sp>
        <p:nvSpPr>
          <p:cNvPr id="134" name="TextBox 133">
            <a:extLst>
              <a:ext uri="{FF2B5EF4-FFF2-40B4-BE49-F238E27FC236}">
                <a16:creationId xmlns:a16="http://schemas.microsoft.com/office/drawing/2014/main" id="{358FB5E9-91E8-F247-8AD5-EBA5186A5F3C}"/>
              </a:ext>
            </a:extLst>
          </p:cNvPr>
          <p:cNvSpPr txBox="1">
            <a:spLocks noChangeAspect="1"/>
          </p:cNvSpPr>
          <p:nvPr/>
        </p:nvSpPr>
        <p:spPr>
          <a:xfrm>
            <a:off x="435500" y="2230284"/>
            <a:ext cx="243524" cy="369332"/>
          </a:xfrm>
          <a:prstGeom prst="rect">
            <a:avLst/>
          </a:prstGeom>
          <a:noFill/>
        </p:spPr>
        <p:txBody>
          <a:bodyPr wrap="square" rtlCol="0">
            <a:spAutoFit/>
          </a:bodyPr>
          <a:lstStyle/>
          <a:p>
            <a:r>
              <a:rPr lang="de-DE" err="1"/>
              <a:t>y</a:t>
            </a:r>
            <a:endParaRPr lang="de-DE"/>
          </a:p>
        </p:txBody>
      </p:sp>
      <p:sp>
        <p:nvSpPr>
          <p:cNvPr id="141" name="TextBox 140">
            <a:extLst>
              <a:ext uri="{FF2B5EF4-FFF2-40B4-BE49-F238E27FC236}">
                <a16:creationId xmlns:a16="http://schemas.microsoft.com/office/drawing/2014/main" id="{5F94CC9A-1C3B-EB4E-92E9-4F6BDFC2FFC8}"/>
              </a:ext>
            </a:extLst>
          </p:cNvPr>
          <p:cNvSpPr txBox="1">
            <a:spLocks noChangeAspect="1"/>
          </p:cNvSpPr>
          <p:nvPr/>
        </p:nvSpPr>
        <p:spPr>
          <a:xfrm>
            <a:off x="2768631" y="1097499"/>
            <a:ext cx="832701" cy="369332"/>
          </a:xfrm>
          <a:prstGeom prst="rect">
            <a:avLst/>
          </a:prstGeom>
          <a:noFill/>
        </p:spPr>
        <p:txBody>
          <a:bodyPr wrap="square" rtlCol="0">
            <a:spAutoFit/>
          </a:bodyPr>
          <a:lstStyle/>
          <a:p>
            <a:r>
              <a:rPr lang="en-GB"/>
              <a:t>Q</a:t>
            </a:r>
            <a:r>
              <a:rPr lang="en-GB" baseline="30000"/>
              <a:t>ind</a:t>
            </a:r>
            <a:r>
              <a:rPr lang="en-GB" baseline="-25000"/>
              <a:t>0</a:t>
            </a:r>
            <a:endParaRPr lang="en-GB"/>
          </a:p>
        </p:txBody>
      </p:sp>
      <p:sp>
        <p:nvSpPr>
          <p:cNvPr id="142" name="Oval 8">
            <a:extLst>
              <a:ext uri="{FF2B5EF4-FFF2-40B4-BE49-F238E27FC236}">
                <a16:creationId xmlns:a16="http://schemas.microsoft.com/office/drawing/2014/main" id="{2B763CC1-F0AC-5646-9C3A-A6CCDD909680}"/>
              </a:ext>
            </a:extLst>
          </p:cNvPr>
          <p:cNvSpPr>
            <a:spLocks noChangeAspect="1" noChangeArrowheads="1"/>
          </p:cNvSpPr>
          <p:nvPr/>
        </p:nvSpPr>
        <p:spPr bwMode="auto">
          <a:xfrm>
            <a:off x="2162957" y="2541371"/>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53" name="TextBox 152">
            <a:extLst>
              <a:ext uri="{FF2B5EF4-FFF2-40B4-BE49-F238E27FC236}">
                <a16:creationId xmlns:a16="http://schemas.microsoft.com/office/drawing/2014/main" id="{55777108-CE38-504D-937F-0816FA5486FB}"/>
              </a:ext>
            </a:extLst>
          </p:cNvPr>
          <p:cNvSpPr txBox="1">
            <a:spLocks noChangeAspect="1" noChangeArrowheads="1"/>
          </p:cNvSpPr>
          <p:nvPr/>
        </p:nvSpPr>
        <p:spPr bwMode="auto">
          <a:xfrm>
            <a:off x="2168344" y="2319478"/>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grpSp>
        <p:nvGrpSpPr>
          <p:cNvPr id="154" name="Group 153">
            <a:extLst>
              <a:ext uri="{FF2B5EF4-FFF2-40B4-BE49-F238E27FC236}">
                <a16:creationId xmlns:a16="http://schemas.microsoft.com/office/drawing/2014/main" id="{024568B0-93B8-B245-8BB0-312A017E4F4D}"/>
              </a:ext>
            </a:extLst>
          </p:cNvPr>
          <p:cNvGrpSpPr>
            <a:grpSpLocks noChangeAspect="1"/>
          </p:cNvGrpSpPr>
          <p:nvPr/>
        </p:nvGrpSpPr>
        <p:grpSpPr>
          <a:xfrm rot="10800000">
            <a:off x="3185151" y="3006612"/>
            <a:ext cx="115950" cy="399450"/>
            <a:chOff x="6668616" y="4725144"/>
            <a:chExt cx="288032" cy="864096"/>
          </a:xfrm>
        </p:grpSpPr>
        <p:grpSp>
          <p:nvGrpSpPr>
            <p:cNvPr id="166" name="Group 165">
              <a:extLst>
                <a:ext uri="{FF2B5EF4-FFF2-40B4-BE49-F238E27FC236}">
                  <a16:creationId xmlns:a16="http://schemas.microsoft.com/office/drawing/2014/main" id="{1650729C-8FF3-3E4E-A78A-52AC231E3540}"/>
                </a:ext>
              </a:extLst>
            </p:cNvPr>
            <p:cNvGrpSpPr/>
            <p:nvPr/>
          </p:nvGrpSpPr>
          <p:grpSpPr>
            <a:xfrm rot="10800000">
              <a:off x="6668616" y="4725144"/>
              <a:ext cx="288032" cy="144016"/>
              <a:chOff x="755576" y="4365104"/>
              <a:chExt cx="288032" cy="144016"/>
            </a:xfrm>
          </p:grpSpPr>
          <p:cxnSp>
            <p:nvCxnSpPr>
              <p:cNvPr id="168" name="Straight Connector 167">
                <a:extLst>
                  <a:ext uri="{FF2B5EF4-FFF2-40B4-BE49-F238E27FC236}">
                    <a16:creationId xmlns:a16="http://schemas.microsoft.com/office/drawing/2014/main" id="{2994689B-1229-4641-A404-0DD63966B26B}"/>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9" name="Straight Connector 168">
                <a:extLst>
                  <a:ext uri="{FF2B5EF4-FFF2-40B4-BE49-F238E27FC236}">
                    <a16:creationId xmlns:a16="http://schemas.microsoft.com/office/drawing/2014/main" id="{77801C4A-AEE0-724E-B043-C1B05692A8F4}"/>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9BC3D824-33E5-C748-9EE9-26B37185A2F1}"/>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67" name="Straight Connector 166">
              <a:extLst>
                <a:ext uri="{FF2B5EF4-FFF2-40B4-BE49-F238E27FC236}">
                  <a16:creationId xmlns:a16="http://schemas.microsoft.com/office/drawing/2014/main" id="{DFAECFE9-67F6-DE46-A187-45CE6D2B69CF}"/>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71" name="TextBox 170">
            <a:extLst>
              <a:ext uri="{FF2B5EF4-FFF2-40B4-BE49-F238E27FC236}">
                <a16:creationId xmlns:a16="http://schemas.microsoft.com/office/drawing/2014/main" id="{2600F655-2CF5-7D4F-B5EE-FC616B149E05}"/>
              </a:ext>
            </a:extLst>
          </p:cNvPr>
          <p:cNvSpPr txBox="1">
            <a:spLocks noChangeAspect="1"/>
          </p:cNvSpPr>
          <p:nvPr/>
        </p:nvSpPr>
        <p:spPr>
          <a:xfrm>
            <a:off x="3093855" y="3509974"/>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172" name="Straight Connector 171">
            <a:extLst>
              <a:ext uri="{FF2B5EF4-FFF2-40B4-BE49-F238E27FC236}">
                <a16:creationId xmlns:a16="http://schemas.microsoft.com/office/drawing/2014/main" id="{28735796-A90D-DF43-87B2-94C374234AD7}"/>
              </a:ext>
            </a:extLst>
          </p:cNvPr>
          <p:cNvCxnSpPr>
            <a:cxnSpLocks noChangeAspect="1"/>
          </p:cNvCxnSpPr>
          <p:nvPr/>
        </p:nvCxnSpPr>
        <p:spPr>
          <a:xfrm rot="16200000">
            <a:off x="-229786" y="3233575"/>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73" name="TextBox 172">
            <a:extLst>
              <a:ext uri="{FF2B5EF4-FFF2-40B4-BE49-F238E27FC236}">
                <a16:creationId xmlns:a16="http://schemas.microsoft.com/office/drawing/2014/main" id="{76BACD4A-46F3-8E4B-9422-3E223D61E1E8}"/>
              </a:ext>
            </a:extLst>
          </p:cNvPr>
          <p:cNvSpPr txBox="1"/>
          <p:nvPr/>
        </p:nvSpPr>
        <p:spPr>
          <a:xfrm>
            <a:off x="1995717" y="2624446"/>
            <a:ext cx="362600" cy="323165"/>
          </a:xfrm>
          <a:prstGeom prst="rect">
            <a:avLst/>
          </a:prstGeom>
          <a:noFill/>
        </p:spPr>
        <p:txBody>
          <a:bodyPr wrap="none" rtlCol="0">
            <a:spAutoFit/>
          </a:bodyPr>
          <a:lstStyle/>
          <a:p>
            <a:r>
              <a:rPr lang="en-GB" sz="1500" b="1" dirty="0"/>
              <a:t>x</a:t>
            </a:r>
            <a:r>
              <a:rPr lang="en-GB" sz="1500" baseline="-25000" dirty="0"/>
              <a:t>0</a:t>
            </a:r>
            <a:endParaRPr lang="en-GB" sz="1500" dirty="0"/>
          </a:p>
        </p:txBody>
      </p:sp>
      <p:cxnSp>
        <p:nvCxnSpPr>
          <p:cNvPr id="174" name="Straight Arrow Connector 173">
            <a:extLst>
              <a:ext uri="{FF2B5EF4-FFF2-40B4-BE49-F238E27FC236}">
                <a16:creationId xmlns:a16="http://schemas.microsoft.com/office/drawing/2014/main" id="{1FAE83D0-6031-AD4E-BA40-3D377E0F7893}"/>
              </a:ext>
            </a:extLst>
          </p:cNvPr>
          <p:cNvCxnSpPr>
            <a:cxnSpLocks noChangeShapeType="1"/>
          </p:cNvCxnSpPr>
          <p:nvPr/>
        </p:nvCxnSpPr>
        <p:spPr bwMode="auto">
          <a:xfrm rot="5400000">
            <a:off x="3309755" y="2333538"/>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75" name="TextBox 59">
            <a:extLst>
              <a:ext uri="{FF2B5EF4-FFF2-40B4-BE49-F238E27FC236}">
                <a16:creationId xmlns:a16="http://schemas.microsoft.com/office/drawing/2014/main" id="{53FBFF09-1183-604F-8A80-81135C98F389}"/>
              </a:ext>
            </a:extLst>
          </p:cNvPr>
          <p:cNvSpPr txBox="1">
            <a:spLocks noChangeArrowheads="1"/>
          </p:cNvSpPr>
          <p:nvPr/>
        </p:nvSpPr>
        <p:spPr bwMode="auto">
          <a:xfrm>
            <a:off x="3341866" y="1833343"/>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2</a:t>
            </a:r>
            <a:r>
              <a:rPr lang="en-US" altLang="en-US" sz="1600" b="1">
                <a:solidFill>
                  <a:srgbClr val="006600"/>
                </a:solidFill>
              </a:rPr>
              <a:t>(t)</a:t>
            </a:r>
          </a:p>
        </p:txBody>
      </p:sp>
      <p:cxnSp>
        <p:nvCxnSpPr>
          <p:cNvPr id="176" name="Straight Arrow Connector 175">
            <a:extLst>
              <a:ext uri="{FF2B5EF4-FFF2-40B4-BE49-F238E27FC236}">
                <a16:creationId xmlns:a16="http://schemas.microsoft.com/office/drawing/2014/main" id="{49653148-EC68-0A4E-8C97-B90217580491}"/>
              </a:ext>
            </a:extLst>
          </p:cNvPr>
          <p:cNvCxnSpPr>
            <a:cxnSpLocks noChangeShapeType="1"/>
          </p:cNvCxnSpPr>
          <p:nvPr/>
        </p:nvCxnSpPr>
        <p:spPr bwMode="auto">
          <a:xfrm flipV="1">
            <a:off x="2262724" y="1894014"/>
            <a:ext cx="2604" cy="337841"/>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77" name="Straight Arrow Connector 176">
            <a:extLst>
              <a:ext uri="{FF2B5EF4-FFF2-40B4-BE49-F238E27FC236}">
                <a16:creationId xmlns:a16="http://schemas.microsoft.com/office/drawing/2014/main" id="{10DC8001-0A77-4B4C-967C-9F39E3F2A159}"/>
              </a:ext>
            </a:extLst>
          </p:cNvPr>
          <p:cNvCxnSpPr>
            <a:cxnSpLocks noChangeShapeType="1"/>
          </p:cNvCxnSpPr>
          <p:nvPr/>
        </p:nvCxnSpPr>
        <p:spPr bwMode="auto">
          <a:xfrm rot="5400000">
            <a:off x="1774759" y="3315498"/>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78" name="TextBox 59">
            <a:extLst>
              <a:ext uri="{FF2B5EF4-FFF2-40B4-BE49-F238E27FC236}">
                <a16:creationId xmlns:a16="http://schemas.microsoft.com/office/drawing/2014/main" id="{6EE651F0-2B68-D649-959A-15BFE038EDDB}"/>
              </a:ext>
            </a:extLst>
          </p:cNvPr>
          <p:cNvSpPr txBox="1">
            <a:spLocks noChangeArrowheads="1"/>
          </p:cNvSpPr>
          <p:nvPr/>
        </p:nvSpPr>
        <p:spPr bwMode="auto">
          <a:xfrm>
            <a:off x="1439225" y="3060400"/>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3</a:t>
            </a:r>
            <a:r>
              <a:rPr lang="en-US" altLang="en-US" sz="1600" b="1">
                <a:solidFill>
                  <a:srgbClr val="006600"/>
                </a:solidFill>
              </a:rPr>
              <a:t>(t)</a:t>
            </a:r>
          </a:p>
        </p:txBody>
      </p:sp>
      <p:sp>
        <p:nvSpPr>
          <p:cNvPr id="179" name="TextBox 59">
            <a:extLst>
              <a:ext uri="{FF2B5EF4-FFF2-40B4-BE49-F238E27FC236}">
                <a16:creationId xmlns:a16="http://schemas.microsoft.com/office/drawing/2014/main" id="{90C8FAB2-2BC4-B64F-A607-A32AD44CB1F1}"/>
              </a:ext>
            </a:extLst>
          </p:cNvPr>
          <p:cNvSpPr txBox="1">
            <a:spLocks noChangeArrowheads="1"/>
          </p:cNvSpPr>
          <p:nvPr/>
        </p:nvSpPr>
        <p:spPr bwMode="auto">
          <a:xfrm>
            <a:off x="2223221" y="2034450"/>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1</a:t>
            </a:r>
            <a:r>
              <a:rPr lang="en-US" altLang="en-US" sz="1600" b="1">
                <a:solidFill>
                  <a:srgbClr val="006600"/>
                </a:solidFill>
              </a:rPr>
              <a:t>(t)</a:t>
            </a:r>
          </a:p>
        </p:txBody>
      </p:sp>
      <p:sp>
        <p:nvSpPr>
          <p:cNvPr id="180" name="TextBox 59">
            <a:extLst>
              <a:ext uri="{FF2B5EF4-FFF2-40B4-BE49-F238E27FC236}">
                <a16:creationId xmlns:a16="http://schemas.microsoft.com/office/drawing/2014/main" id="{373D4645-2DCF-8C48-8A4D-2F27F0241CEC}"/>
              </a:ext>
            </a:extLst>
          </p:cNvPr>
          <p:cNvSpPr txBox="1">
            <a:spLocks noChangeArrowheads="1"/>
          </p:cNvSpPr>
          <p:nvPr/>
        </p:nvSpPr>
        <p:spPr bwMode="auto">
          <a:xfrm>
            <a:off x="3409424" y="3013264"/>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0</a:t>
            </a:r>
            <a:r>
              <a:rPr lang="en-US" altLang="en-US" sz="1600" b="1">
                <a:solidFill>
                  <a:srgbClr val="006600"/>
                </a:solidFill>
              </a:rPr>
              <a:t>(t)</a:t>
            </a:r>
          </a:p>
        </p:txBody>
      </p:sp>
      <p:cxnSp>
        <p:nvCxnSpPr>
          <p:cNvPr id="181" name="Straight Arrow Connector 180">
            <a:extLst>
              <a:ext uri="{FF2B5EF4-FFF2-40B4-BE49-F238E27FC236}">
                <a16:creationId xmlns:a16="http://schemas.microsoft.com/office/drawing/2014/main" id="{E5360902-2A22-BF47-A417-85A5F34E32D3}"/>
              </a:ext>
            </a:extLst>
          </p:cNvPr>
          <p:cNvCxnSpPr>
            <a:cxnSpLocks noChangeShapeType="1"/>
          </p:cNvCxnSpPr>
          <p:nvPr/>
        </p:nvCxnSpPr>
        <p:spPr bwMode="auto">
          <a:xfrm rot="5400000">
            <a:off x="3188777" y="3202376"/>
            <a:ext cx="379413" cy="1587"/>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82" name="TextBox 181">
            <a:extLst>
              <a:ext uri="{FF2B5EF4-FFF2-40B4-BE49-F238E27FC236}">
                <a16:creationId xmlns:a16="http://schemas.microsoft.com/office/drawing/2014/main" id="{C8450AC2-D591-A840-817D-565306134794}"/>
              </a:ext>
            </a:extLst>
          </p:cNvPr>
          <p:cNvSpPr txBox="1"/>
          <p:nvPr/>
        </p:nvSpPr>
        <p:spPr>
          <a:xfrm>
            <a:off x="2902732" y="2633712"/>
            <a:ext cx="362600" cy="323165"/>
          </a:xfrm>
          <a:prstGeom prst="rect">
            <a:avLst/>
          </a:prstGeom>
          <a:noFill/>
        </p:spPr>
        <p:txBody>
          <a:bodyPr wrap="none" rtlCol="0">
            <a:spAutoFit/>
          </a:bodyPr>
          <a:lstStyle/>
          <a:p>
            <a:r>
              <a:rPr lang="en-GB" sz="1500" b="1" dirty="0"/>
              <a:t>x</a:t>
            </a:r>
            <a:r>
              <a:rPr lang="en-GB" sz="1500" b="1" baseline="-25000" dirty="0"/>
              <a:t>1</a:t>
            </a:r>
            <a:endParaRPr lang="en-GB" sz="1500" dirty="0"/>
          </a:p>
        </p:txBody>
      </p:sp>
      <p:sp>
        <p:nvSpPr>
          <p:cNvPr id="184" name="Oval 8">
            <a:extLst>
              <a:ext uri="{FF2B5EF4-FFF2-40B4-BE49-F238E27FC236}">
                <a16:creationId xmlns:a16="http://schemas.microsoft.com/office/drawing/2014/main" id="{65E5B0E4-BF27-6047-A9CC-27E760C9E9AE}"/>
              </a:ext>
            </a:extLst>
          </p:cNvPr>
          <p:cNvSpPr>
            <a:spLocks noChangeAspect="1" noChangeArrowheads="1"/>
          </p:cNvSpPr>
          <p:nvPr/>
        </p:nvSpPr>
        <p:spPr bwMode="auto">
          <a:xfrm>
            <a:off x="2632381" y="2914686"/>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85" name="TextBox 184">
            <a:extLst>
              <a:ext uri="{FF2B5EF4-FFF2-40B4-BE49-F238E27FC236}">
                <a16:creationId xmlns:a16="http://schemas.microsoft.com/office/drawing/2014/main" id="{057F29C3-1F7F-6A4B-B2F1-12E51B24B3C0}"/>
              </a:ext>
            </a:extLst>
          </p:cNvPr>
          <p:cNvSpPr txBox="1">
            <a:spLocks noChangeAspect="1" noChangeArrowheads="1"/>
          </p:cNvSpPr>
          <p:nvPr/>
        </p:nvSpPr>
        <p:spPr bwMode="auto">
          <a:xfrm>
            <a:off x="2697428" y="2738582"/>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sp>
        <p:nvSpPr>
          <p:cNvPr id="187" name="TextBox 186">
            <a:extLst>
              <a:ext uri="{FF2B5EF4-FFF2-40B4-BE49-F238E27FC236}">
                <a16:creationId xmlns:a16="http://schemas.microsoft.com/office/drawing/2014/main" id="{0E79E024-A55A-8842-80B4-3CD9221943EA}"/>
              </a:ext>
            </a:extLst>
          </p:cNvPr>
          <p:cNvSpPr txBox="1"/>
          <p:nvPr/>
        </p:nvSpPr>
        <p:spPr>
          <a:xfrm>
            <a:off x="1192673" y="2718794"/>
            <a:ext cx="362600" cy="323165"/>
          </a:xfrm>
          <a:prstGeom prst="rect">
            <a:avLst/>
          </a:prstGeom>
          <a:noFill/>
        </p:spPr>
        <p:txBody>
          <a:bodyPr wrap="none" rtlCol="0">
            <a:spAutoFit/>
          </a:bodyPr>
          <a:lstStyle/>
          <a:p>
            <a:r>
              <a:rPr lang="en-GB" sz="1500" b="1" dirty="0"/>
              <a:t>x</a:t>
            </a:r>
            <a:r>
              <a:rPr lang="en-GB" sz="1500" b="1" baseline="-25000" dirty="0"/>
              <a:t>2</a:t>
            </a:r>
            <a:endParaRPr lang="en-GB" sz="1500" dirty="0"/>
          </a:p>
        </p:txBody>
      </p:sp>
      <p:sp>
        <p:nvSpPr>
          <p:cNvPr id="188" name="Oval 8">
            <a:extLst>
              <a:ext uri="{FF2B5EF4-FFF2-40B4-BE49-F238E27FC236}">
                <a16:creationId xmlns:a16="http://schemas.microsoft.com/office/drawing/2014/main" id="{78F1F0AC-721E-5448-AEED-9FE1A37A8F10}"/>
              </a:ext>
            </a:extLst>
          </p:cNvPr>
          <p:cNvSpPr>
            <a:spLocks noChangeAspect="1" noChangeArrowheads="1"/>
          </p:cNvSpPr>
          <p:nvPr/>
        </p:nvSpPr>
        <p:spPr bwMode="auto">
          <a:xfrm>
            <a:off x="2180722" y="2626453"/>
            <a:ext cx="100315" cy="98039"/>
          </a:xfrm>
          <a:prstGeom prst="ellipse">
            <a:avLst/>
          </a:prstGeom>
          <a:solidFill>
            <a:srgbClr val="0033CC"/>
          </a:solidFill>
          <a:ln>
            <a:noFill/>
          </a:ln>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89" name="Oval 8">
            <a:extLst>
              <a:ext uri="{FF2B5EF4-FFF2-40B4-BE49-F238E27FC236}">
                <a16:creationId xmlns:a16="http://schemas.microsoft.com/office/drawing/2014/main" id="{D8C5C408-52D0-884B-A391-CF88A6B8B6D7}"/>
              </a:ext>
            </a:extLst>
          </p:cNvPr>
          <p:cNvSpPr>
            <a:spLocks noChangeAspect="1" noChangeArrowheads="1"/>
          </p:cNvSpPr>
          <p:nvPr/>
        </p:nvSpPr>
        <p:spPr bwMode="auto">
          <a:xfrm>
            <a:off x="1540395" y="2564566"/>
            <a:ext cx="100315" cy="98039"/>
          </a:xfrm>
          <a:prstGeom prst="ellipse">
            <a:avLst/>
          </a:prstGeom>
          <a:solidFill>
            <a:srgbClr val="0033CC"/>
          </a:solidFill>
          <a:ln>
            <a:noFill/>
          </a:ln>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90" name="TextBox 189">
            <a:extLst>
              <a:ext uri="{FF2B5EF4-FFF2-40B4-BE49-F238E27FC236}">
                <a16:creationId xmlns:a16="http://schemas.microsoft.com/office/drawing/2014/main" id="{6A7B8E0F-D2B9-484F-A39A-69BFC867053A}"/>
              </a:ext>
            </a:extLst>
          </p:cNvPr>
          <p:cNvSpPr txBox="1">
            <a:spLocks noChangeAspect="1" noChangeArrowheads="1"/>
          </p:cNvSpPr>
          <p:nvPr/>
        </p:nvSpPr>
        <p:spPr bwMode="auto">
          <a:xfrm>
            <a:off x="2113180" y="2578465"/>
            <a:ext cx="37405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0033CC"/>
                </a:solidFill>
              </a:rPr>
              <a:t>-q</a:t>
            </a:r>
          </a:p>
        </p:txBody>
      </p:sp>
      <p:sp>
        <p:nvSpPr>
          <p:cNvPr id="191" name="TextBox 190">
            <a:extLst>
              <a:ext uri="{FF2B5EF4-FFF2-40B4-BE49-F238E27FC236}">
                <a16:creationId xmlns:a16="http://schemas.microsoft.com/office/drawing/2014/main" id="{0E8BA80E-226A-3048-914F-F9E53919A1FE}"/>
              </a:ext>
            </a:extLst>
          </p:cNvPr>
          <p:cNvSpPr txBox="1">
            <a:spLocks noChangeAspect="1" noChangeArrowheads="1"/>
          </p:cNvSpPr>
          <p:nvPr/>
        </p:nvSpPr>
        <p:spPr bwMode="auto">
          <a:xfrm>
            <a:off x="1194017" y="2497093"/>
            <a:ext cx="37405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0033CC"/>
                </a:solidFill>
              </a:rPr>
              <a:t>-q</a:t>
            </a:r>
          </a:p>
        </p:txBody>
      </p:sp>
      <p:cxnSp>
        <p:nvCxnSpPr>
          <p:cNvPr id="19" name="Curved Connector 18">
            <a:extLst>
              <a:ext uri="{FF2B5EF4-FFF2-40B4-BE49-F238E27FC236}">
                <a16:creationId xmlns:a16="http://schemas.microsoft.com/office/drawing/2014/main" id="{26CCB3C0-C42E-9C43-8F1B-120A9864D62E}"/>
              </a:ext>
            </a:extLst>
          </p:cNvPr>
          <p:cNvCxnSpPr/>
          <p:nvPr/>
        </p:nvCxnSpPr>
        <p:spPr bwMode="auto">
          <a:xfrm>
            <a:off x="2211576" y="2679431"/>
            <a:ext cx="914400" cy="914400"/>
          </a:xfrm>
          <a:prstGeom prst="curvedConnector3">
            <a:avLst/>
          </a:prstGeom>
          <a:noFill/>
          <a:ln w="9525" cap="flat" cmpd="sng" algn="ctr">
            <a:noFill/>
            <a:prstDash val="solid"/>
            <a:round/>
            <a:headEnd type="none" w="med" len="med"/>
            <a:tailEnd type="none" w="med" len="med"/>
          </a:ln>
          <a:effectLst/>
        </p:spPr>
      </p:cxnSp>
      <p:sp>
        <p:nvSpPr>
          <p:cNvPr id="44" name="Freeform 43">
            <a:extLst>
              <a:ext uri="{FF2B5EF4-FFF2-40B4-BE49-F238E27FC236}">
                <a16:creationId xmlns:a16="http://schemas.microsoft.com/office/drawing/2014/main" id="{1AF2D543-B64D-A345-AE2A-32CC54EA8B79}"/>
              </a:ext>
            </a:extLst>
          </p:cNvPr>
          <p:cNvSpPr/>
          <p:nvPr/>
        </p:nvSpPr>
        <p:spPr bwMode="auto">
          <a:xfrm>
            <a:off x="2211576" y="2558128"/>
            <a:ext cx="534744" cy="383572"/>
          </a:xfrm>
          <a:custGeom>
            <a:avLst/>
            <a:gdLst>
              <a:gd name="connsiteX0" fmla="*/ 0 w 534744"/>
              <a:gd name="connsiteY0" fmla="*/ 29154 h 383572"/>
              <a:gd name="connsiteX1" fmla="*/ 155944 w 534744"/>
              <a:gd name="connsiteY1" fmla="*/ 800 h 383572"/>
              <a:gd name="connsiteX2" fmla="*/ 460744 w 534744"/>
              <a:gd name="connsiteY2" fmla="*/ 29154 h 383572"/>
              <a:gd name="connsiteX3" fmla="*/ 531628 w 534744"/>
              <a:gd name="connsiteY3" fmla="*/ 220540 h 383572"/>
              <a:gd name="connsiteX4" fmla="*/ 517451 w 534744"/>
              <a:gd name="connsiteY4" fmla="*/ 305600 h 383572"/>
              <a:gd name="connsiteX5" fmla="*/ 474921 w 534744"/>
              <a:gd name="connsiteY5" fmla="*/ 383572 h 383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4744" h="383572">
                <a:moveTo>
                  <a:pt x="0" y="29154"/>
                </a:moveTo>
                <a:cubicBezTo>
                  <a:pt x="39576" y="14977"/>
                  <a:pt x="79153" y="800"/>
                  <a:pt x="155944" y="800"/>
                </a:cubicBezTo>
                <a:cubicBezTo>
                  <a:pt x="232735" y="800"/>
                  <a:pt x="398130" y="-7469"/>
                  <a:pt x="460744" y="29154"/>
                </a:cubicBezTo>
                <a:cubicBezTo>
                  <a:pt x="523358" y="65777"/>
                  <a:pt x="522177" y="174466"/>
                  <a:pt x="531628" y="220540"/>
                </a:cubicBezTo>
                <a:cubicBezTo>
                  <a:pt x="541079" y="266614"/>
                  <a:pt x="526902" y="278428"/>
                  <a:pt x="517451" y="305600"/>
                </a:cubicBezTo>
                <a:cubicBezTo>
                  <a:pt x="508000" y="332772"/>
                  <a:pt x="491460" y="358172"/>
                  <a:pt x="474921" y="383572"/>
                </a:cubicBezTo>
              </a:path>
            </a:pathLst>
          </a:custGeom>
          <a:noFill/>
          <a:ln w="22225" cap="flat" cmpd="sng" algn="ctr">
            <a:solidFill>
              <a:srgbClr val="FF0000"/>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pPr>
            <a:endParaRPr kumimoji="0" lang="en-GB" sz="1500" b="1" i="0" u="none" strike="noStrike" cap="none" normalizeH="0" baseline="0">
              <a:ln>
                <a:noFill/>
              </a:ln>
              <a:solidFill>
                <a:schemeClr val="tx1"/>
              </a:solidFill>
              <a:effectLst/>
              <a:latin typeface="Arial" pitchFamily="34" charset="0"/>
            </a:endParaRPr>
          </a:p>
        </p:txBody>
      </p:sp>
      <p:pic>
        <p:nvPicPr>
          <p:cNvPr id="45" name="Picture 44">
            <a:extLst>
              <a:ext uri="{FF2B5EF4-FFF2-40B4-BE49-F238E27FC236}">
                <a16:creationId xmlns:a16="http://schemas.microsoft.com/office/drawing/2014/main" id="{FC658EE3-8A9D-6444-B966-134E8DEB4475}"/>
              </a:ext>
            </a:extLst>
          </p:cNvPr>
          <p:cNvPicPr>
            <a:picLocks noChangeAspect="1"/>
          </p:cNvPicPr>
          <p:nvPr/>
        </p:nvPicPr>
        <p:blipFill>
          <a:blip r:embed="rId3"/>
          <a:stretch>
            <a:fillRect/>
          </a:stretch>
        </p:blipFill>
        <p:spPr>
          <a:xfrm>
            <a:off x="1174751" y="4700359"/>
            <a:ext cx="1568450" cy="1358900"/>
          </a:xfrm>
          <a:prstGeom prst="rect">
            <a:avLst/>
          </a:prstGeom>
        </p:spPr>
      </p:pic>
      <p:sp>
        <p:nvSpPr>
          <p:cNvPr id="4" name="Slide Number Placeholder 3">
            <a:extLst>
              <a:ext uri="{FF2B5EF4-FFF2-40B4-BE49-F238E27FC236}">
                <a16:creationId xmlns:a16="http://schemas.microsoft.com/office/drawing/2014/main" id="{B497FA88-2C66-654F-ADCE-58DA72DD823A}"/>
              </a:ext>
            </a:extLst>
          </p:cNvPr>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26</a:t>
            </a:fld>
            <a:endParaRPr lang="en-US">
              <a:solidFill>
                <a:srgbClr val="000000"/>
              </a:solidFill>
            </a:endParaRPr>
          </a:p>
        </p:txBody>
      </p:sp>
      <p:sp>
        <p:nvSpPr>
          <p:cNvPr id="5" name="Date Placeholder 4">
            <a:extLst>
              <a:ext uri="{FF2B5EF4-FFF2-40B4-BE49-F238E27FC236}">
                <a16:creationId xmlns:a16="http://schemas.microsoft.com/office/drawing/2014/main" id="{266D1711-8ED1-FE48-97E0-C17284267D51}"/>
              </a:ext>
            </a:extLst>
          </p:cNvPr>
          <p:cNvSpPr>
            <a:spLocks noGrp="1"/>
          </p:cNvSpPr>
          <p:nvPr>
            <p:ph type="dt" sz="half" idx="10"/>
          </p:nvPr>
        </p:nvSpPr>
        <p:spPr/>
        <p:txBody>
          <a:bodyPr/>
          <a:lstStyle/>
          <a:p>
            <a:pPr>
              <a:defRPr/>
            </a:pPr>
            <a:r>
              <a:rPr lang="en-US">
                <a:solidFill>
                  <a:srgbClr val="000000"/>
                </a:solidFill>
              </a:rPr>
              <a:t>10/14/24</a:t>
            </a:r>
            <a:endParaRPr lang="en-US" dirty="0">
              <a:solidFill>
                <a:srgbClr val="000000"/>
              </a:solidFill>
            </a:endParaRPr>
          </a:p>
        </p:txBody>
      </p:sp>
    </p:spTree>
    <p:extLst>
      <p:ext uri="{BB962C8B-B14F-4D97-AF65-F5344CB8AC3E}">
        <p14:creationId xmlns:p14="http://schemas.microsoft.com/office/powerpoint/2010/main" val="86236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27</a:t>
            </a:fld>
            <a:endParaRPr lang="en-US" dirty="0">
              <a:solidFill>
                <a:srgbClr val="000000"/>
              </a:solidFill>
            </a:endParaRPr>
          </a:p>
        </p:txBody>
      </p:sp>
      <p:sp>
        <p:nvSpPr>
          <p:cNvPr id="4" name="Rectangle 4"/>
          <p:cNvSpPr txBox="1">
            <a:spLocks noChangeArrowheads="1"/>
          </p:cNvSpPr>
          <p:nvPr/>
        </p:nvSpPr>
        <p:spPr bwMode="auto">
          <a:xfrm>
            <a:off x="0" y="-4665"/>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Parallel plate geometry</a:t>
            </a:r>
          </a:p>
        </p:txBody>
      </p:sp>
      <p:grpSp>
        <p:nvGrpSpPr>
          <p:cNvPr id="115" name="Group 114"/>
          <p:cNvGrpSpPr/>
          <p:nvPr/>
        </p:nvGrpSpPr>
        <p:grpSpPr>
          <a:xfrm>
            <a:off x="8382000" y="533400"/>
            <a:ext cx="3584788" cy="2743200"/>
            <a:chOff x="296694" y="533400"/>
            <a:chExt cx="3584788" cy="2743200"/>
          </a:xfrm>
        </p:grpSpPr>
        <p:sp>
          <p:nvSpPr>
            <p:cNvPr id="9" name="Oval 8"/>
            <p:cNvSpPr>
              <a:spLocks noChangeAspect="1" noChangeArrowheads="1"/>
            </p:cNvSpPr>
            <p:nvPr/>
          </p:nvSpPr>
          <p:spPr bwMode="auto">
            <a:xfrm>
              <a:off x="1838677" y="2129135"/>
              <a:ext cx="108000" cy="1080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0" name="TextBox 40"/>
            <p:cNvSpPr txBox="1">
              <a:spLocks noChangeArrowheads="1"/>
            </p:cNvSpPr>
            <p:nvPr/>
          </p:nvSpPr>
          <p:spPr bwMode="auto">
            <a:xfrm>
              <a:off x="1305277" y="1976735"/>
              <a:ext cx="53572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400" dirty="0">
                  <a:solidFill>
                    <a:srgbClr val="FF0000"/>
                  </a:solidFill>
                </a:rPr>
                <a:t>+q</a:t>
              </a:r>
            </a:p>
          </p:txBody>
        </p:sp>
        <p:sp>
          <p:nvSpPr>
            <p:cNvPr id="11" name="Line 4"/>
            <p:cNvSpPr>
              <a:spLocks noChangeShapeType="1"/>
            </p:cNvSpPr>
            <p:nvPr/>
          </p:nvSpPr>
          <p:spPr bwMode="auto">
            <a:xfrm>
              <a:off x="1143000" y="2200870"/>
              <a:ext cx="74789"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endParaRPr lang="en-GB">
                <a:solidFill>
                  <a:prstClr val="black"/>
                </a:solidFill>
              </a:endParaRPr>
            </a:p>
          </p:txBody>
        </p:sp>
        <p:sp>
          <p:nvSpPr>
            <p:cNvPr id="12" name="Line 6"/>
            <p:cNvSpPr>
              <a:spLocks noChangeShapeType="1"/>
            </p:cNvSpPr>
            <p:nvPr/>
          </p:nvSpPr>
          <p:spPr bwMode="auto">
            <a:xfrm>
              <a:off x="609601" y="2743200"/>
              <a:ext cx="2667000" cy="4465"/>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14" name="Line 6"/>
            <p:cNvSpPr>
              <a:spLocks noChangeShapeType="1"/>
            </p:cNvSpPr>
            <p:nvPr/>
          </p:nvSpPr>
          <p:spPr bwMode="auto">
            <a:xfrm rot="16200000" flipH="1" flipV="1">
              <a:off x="1943099" y="342899"/>
              <a:ext cx="1" cy="266700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7" rIns="92075" bIns="46037"/>
            <a:lstStyle/>
            <a:p>
              <a:pPr eaLnBrk="1" hangingPunct="1"/>
              <a:endParaRPr lang="en-GB">
                <a:solidFill>
                  <a:prstClr val="black"/>
                </a:solidFill>
              </a:endParaRPr>
            </a:p>
          </p:txBody>
        </p:sp>
        <p:cxnSp>
          <p:nvCxnSpPr>
            <p:cNvPr id="15" name="Straight Connector 14"/>
            <p:cNvCxnSpPr/>
            <p:nvPr/>
          </p:nvCxnSpPr>
          <p:spPr>
            <a:xfrm flipH="1">
              <a:off x="533400" y="2743200"/>
              <a:ext cx="32766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609600" y="838200"/>
              <a:ext cx="0" cy="20574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17" name="Rectangle 60"/>
            <p:cNvSpPr>
              <a:spLocks noChangeArrowheads="1"/>
            </p:cNvSpPr>
            <p:nvPr/>
          </p:nvSpPr>
          <p:spPr bwMode="auto">
            <a:xfrm>
              <a:off x="1905000" y="1905000"/>
              <a:ext cx="6014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b="1" dirty="0">
                  <a:solidFill>
                    <a:prstClr val="black"/>
                  </a:solidFill>
                </a:rPr>
                <a:t>(x, y)</a:t>
              </a:r>
              <a:endParaRPr lang="en-US" altLang="en-US" sz="1400" dirty="0">
                <a:solidFill>
                  <a:prstClr val="black"/>
                </a:solidFill>
              </a:endParaRPr>
            </a:p>
          </p:txBody>
        </p:sp>
        <p:sp>
          <p:nvSpPr>
            <p:cNvPr id="18" name="TextBox 17"/>
            <p:cNvSpPr txBox="1"/>
            <p:nvPr/>
          </p:nvSpPr>
          <p:spPr>
            <a:xfrm>
              <a:off x="3581400" y="2743200"/>
              <a:ext cx="300082" cy="369332"/>
            </a:xfrm>
            <a:prstGeom prst="rect">
              <a:avLst/>
            </a:prstGeom>
            <a:noFill/>
          </p:spPr>
          <p:txBody>
            <a:bodyPr wrap="none" rtlCol="0">
              <a:spAutoFit/>
            </a:bodyPr>
            <a:lstStyle/>
            <a:p>
              <a:r>
                <a:rPr lang="en-GB"/>
                <a:t>x</a:t>
              </a:r>
            </a:p>
          </p:txBody>
        </p:sp>
        <p:sp>
          <p:nvSpPr>
            <p:cNvPr id="19" name="TextBox 18"/>
            <p:cNvSpPr txBox="1"/>
            <p:nvPr/>
          </p:nvSpPr>
          <p:spPr>
            <a:xfrm>
              <a:off x="304800" y="533400"/>
              <a:ext cx="300082" cy="369332"/>
            </a:xfrm>
            <a:prstGeom prst="rect">
              <a:avLst/>
            </a:prstGeom>
            <a:noFill/>
          </p:spPr>
          <p:txBody>
            <a:bodyPr wrap="none" rtlCol="0">
              <a:spAutoFit/>
            </a:bodyPr>
            <a:lstStyle/>
            <a:p>
              <a:r>
                <a:rPr lang="en-GB"/>
                <a:t>y</a:t>
              </a:r>
            </a:p>
          </p:txBody>
        </p:sp>
        <p:grpSp>
          <p:nvGrpSpPr>
            <p:cNvPr id="20" name="Group 19"/>
            <p:cNvGrpSpPr/>
            <p:nvPr/>
          </p:nvGrpSpPr>
          <p:grpSpPr>
            <a:xfrm>
              <a:off x="1447800" y="2743200"/>
              <a:ext cx="304800" cy="533400"/>
              <a:chOff x="3276600" y="4800600"/>
              <a:chExt cx="304800" cy="914400"/>
            </a:xfrm>
          </p:grpSpPr>
          <p:sp>
            <p:nvSpPr>
              <p:cNvPr id="21"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2"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3"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4"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5"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grpSp>
          <p:nvGrpSpPr>
            <p:cNvPr id="26" name="Group 25"/>
            <p:cNvGrpSpPr/>
            <p:nvPr/>
          </p:nvGrpSpPr>
          <p:grpSpPr>
            <a:xfrm rot="10800000">
              <a:off x="1371600" y="990600"/>
              <a:ext cx="304800" cy="685800"/>
              <a:chOff x="3276600" y="4800600"/>
              <a:chExt cx="304800" cy="914400"/>
            </a:xfrm>
          </p:grpSpPr>
          <p:sp>
            <p:nvSpPr>
              <p:cNvPr id="27"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8"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9"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0"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1"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sp>
          <p:nvSpPr>
            <p:cNvPr id="32" name="Text Box 73"/>
            <p:cNvSpPr txBox="1">
              <a:spLocks noChangeArrowheads="1"/>
            </p:cNvSpPr>
            <p:nvPr/>
          </p:nvSpPr>
          <p:spPr bwMode="auto">
            <a:xfrm>
              <a:off x="2819400" y="2362200"/>
              <a:ext cx="9906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a:solidFill>
                    <a:prstClr val="black"/>
                  </a:solidFill>
                </a:rPr>
                <a:t>Q</a:t>
              </a:r>
              <a:r>
                <a:rPr lang="en-US" altLang="en-US" b="1" baseline="-25000">
                  <a:solidFill>
                    <a:prstClr val="black"/>
                  </a:solidFill>
                </a:rPr>
                <a:t>1</a:t>
              </a:r>
              <a:r>
                <a:rPr lang="en-US" altLang="en-US" b="1" baseline="30000">
                  <a:solidFill>
                    <a:prstClr val="black"/>
                  </a:solidFill>
                </a:rPr>
                <a:t>ind</a:t>
              </a:r>
              <a:endParaRPr lang="en-US" altLang="en-US" b="1" dirty="0">
                <a:solidFill>
                  <a:prstClr val="black"/>
                </a:solidFill>
              </a:endParaRPr>
            </a:p>
          </p:txBody>
        </p:sp>
        <p:sp>
          <p:nvSpPr>
            <p:cNvPr id="33" name="Text Box 73"/>
            <p:cNvSpPr txBox="1">
              <a:spLocks noChangeArrowheads="1"/>
            </p:cNvSpPr>
            <p:nvPr/>
          </p:nvSpPr>
          <p:spPr bwMode="auto">
            <a:xfrm>
              <a:off x="2819400" y="1752600"/>
              <a:ext cx="9906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Q</a:t>
              </a:r>
              <a:r>
                <a:rPr lang="en-US" altLang="en-US" b="1" baseline="-25000" dirty="0">
                  <a:solidFill>
                    <a:prstClr val="black"/>
                  </a:solidFill>
                </a:rPr>
                <a:t>2</a:t>
              </a:r>
              <a:r>
                <a:rPr lang="en-US" altLang="en-US" b="1" baseline="30000" dirty="0">
                  <a:solidFill>
                    <a:prstClr val="black"/>
                  </a:solidFill>
                </a:rPr>
                <a:t>ind</a:t>
              </a:r>
              <a:endParaRPr lang="en-US" altLang="en-US" b="1" dirty="0">
                <a:solidFill>
                  <a:prstClr val="black"/>
                </a:solidFill>
              </a:endParaRPr>
            </a:p>
          </p:txBody>
        </p:sp>
        <p:sp>
          <p:nvSpPr>
            <p:cNvPr id="37" name="Text Box 73"/>
            <p:cNvSpPr txBox="1">
              <a:spLocks noChangeArrowheads="1"/>
            </p:cNvSpPr>
            <p:nvPr/>
          </p:nvSpPr>
          <p:spPr bwMode="auto">
            <a:xfrm>
              <a:off x="1828800" y="2819400"/>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I</a:t>
              </a:r>
              <a:r>
                <a:rPr lang="en-US" altLang="en-US" b="1" baseline="-25000" dirty="0">
                  <a:solidFill>
                    <a:prstClr val="black"/>
                  </a:solidFill>
                </a:rPr>
                <a:t>1</a:t>
              </a:r>
              <a:r>
                <a:rPr lang="en-US" altLang="en-US" b="1" baseline="30000" dirty="0">
                  <a:solidFill>
                    <a:prstClr val="black"/>
                  </a:solidFill>
                </a:rPr>
                <a:t>ind</a:t>
              </a:r>
              <a:r>
                <a:rPr lang="en-US" altLang="en-US" b="1" dirty="0">
                  <a:solidFill>
                    <a:prstClr val="black"/>
                  </a:solidFill>
                </a:rPr>
                <a:t>(t)</a:t>
              </a:r>
            </a:p>
          </p:txBody>
        </p:sp>
        <p:sp>
          <p:nvSpPr>
            <p:cNvPr id="38" name="Line 70"/>
            <p:cNvSpPr>
              <a:spLocks noChangeShapeType="1"/>
            </p:cNvSpPr>
            <p:nvPr/>
          </p:nvSpPr>
          <p:spPr bwMode="auto">
            <a:xfrm>
              <a:off x="1828800" y="2819400"/>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9" name="Text Box 73"/>
            <p:cNvSpPr txBox="1">
              <a:spLocks noChangeArrowheads="1"/>
            </p:cNvSpPr>
            <p:nvPr/>
          </p:nvSpPr>
          <p:spPr bwMode="auto">
            <a:xfrm>
              <a:off x="1828800" y="1143000"/>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I</a:t>
              </a:r>
              <a:r>
                <a:rPr lang="en-US" altLang="en-US" b="1" baseline="-25000" dirty="0">
                  <a:solidFill>
                    <a:prstClr val="black"/>
                  </a:solidFill>
                </a:rPr>
                <a:t>2</a:t>
              </a:r>
              <a:r>
                <a:rPr lang="en-US" altLang="en-US" b="1" baseline="30000" dirty="0">
                  <a:solidFill>
                    <a:prstClr val="black"/>
                  </a:solidFill>
                </a:rPr>
                <a:t>ind</a:t>
              </a:r>
              <a:r>
                <a:rPr lang="en-US" altLang="en-US" b="1" dirty="0">
                  <a:solidFill>
                    <a:prstClr val="black"/>
                  </a:solidFill>
                </a:rPr>
                <a:t>(t)</a:t>
              </a:r>
            </a:p>
          </p:txBody>
        </p:sp>
        <p:sp>
          <p:nvSpPr>
            <p:cNvPr id="40" name="Line 70"/>
            <p:cNvSpPr>
              <a:spLocks noChangeShapeType="1"/>
            </p:cNvSpPr>
            <p:nvPr/>
          </p:nvSpPr>
          <p:spPr bwMode="auto">
            <a:xfrm flipV="1">
              <a:off x="1828800" y="1143000"/>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100" name="TextBox 99"/>
            <p:cNvSpPr txBox="1"/>
            <p:nvPr/>
          </p:nvSpPr>
          <p:spPr>
            <a:xfrm>
              <a:off x="304800" y="1447800"/>
              <a:ext cx="312906" cy="369332"/>
            </a:xfrm>
            <a:prstGeom prst="rect">
              <a:avLst/>
            </a:prstGeom>
            <a:noFill/>
          </p:spPr>
          <p:txBody>
            <a:bodyPr wrap="none" rtlCol="0">
              <a:spAutoFit/>
            </a:bodyPr>
            <a:lstStyle/>
            <a:p>
              <a:r>
                <a:rPr lang="en-GB"/>
                <a:t>d</a:t>
              </a:r>
            </a:p>
          </p:txBody>
        </p:sp>
        <p:sp>
          <p:nvSpPr>
            <p:cNvPr id="103" name="TextBox 102"/>
            <p:cNvSpPr txBox="1"/>
            <p:nvPr/>
          </p:nvSpPr>
          <p:spPr>
            <a:xfrm>
              <a:off x="296694" y="2514600"/>
              <a:ext cx="312906" cy="369332"/>
            </a:xfrm>
            <a:prstGeom prst="rect">
              <a:avLst/>
            </a:prstGeom>
            <a:noFill/>
          </p:spPr>
          <p:txBody>
            <a:bodyPr wrap="none" rtlCol="0">
              <a:spAutoFit/>
            </a:bodyPr>
            <a:lstStyle/>
            <a:p>
              <a:r>
                <a:rPr lang="en-GB"/>
                <a:t>0</a:t>
              </a:r>
              <a:endParaRPr lang="en-GB" dirty="0"/>
            </a:p>
          </p:txBody>
        </p:sp>
      </p:grpSp>
      <p:grpSp>
        <p:nvGrpSpPr>
          <p:cNvPr id="116" name="Group 115"/>
          <p:cNvGrpSpPr/>
          <p:nvPr/>
        </p:nvGrpSpPr>
        <p:grpSpPr>
          <a:xfrm>
            <a:off x="228600" y="533400"/>
            <a:ext cx="3665706" cy="2655332"/>
            <a:chOff x="3954294" y="533400"/>
            <a:chExt cx="3665706" cy="2655332"/>
          </a:xfrm>
        </p:grpSpPr>
        <p:sp>
          <p:nvSpPr>
            <p:cNvPr id="43" name="Line 4"/>
            <p:cNvSpPr>
              <a:spLocks noChangeShapeType="1"/>
            </p:cNvSpPr>
            <p:nvPr/>
          </p:nvSpPr>
          <p:spPr bwMode="auto">
            <a:xfrm>
              <a:off x="4881518" y="2200870"/>
              <a:ext cx="74789"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endParaRPr lang="en-GB">
                <a:solidFill>
                  <a:prstClr val="black"/>
                </a:solidFill>
              </a:endParaRPr>
            </a:p>
          </p:txBody>
        </p:sp>
        <p:sp>
          <p:nvSpPr>
            <p:cNvPr id="44" name="Line 6"/>
            <p:cNvSpPr>
              <a:spLocks noChangeShapeType="1"/>
            </p:cNvSpPr>
            <p:nvPr/>
          </p:nvSpPr>
          <p:spPr bwMode="auto">
            <a:xfrm>
              <a:off x="4348119" y="2743200"/>
              <a:ext cx="2667000" cy="4465"/>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46" name="Line 6"/>
            <p:cNvSpPr>
              <a:spLocks noChangeShapeType="1"/>
            </p:cNvSpPr>
            <p:nvPr/>
          </p:nvSpPr>
          <p:spPr bwMode="auto">
            <a:xfrm rot="16200000" flipH="1" flipV="1">
              <a:off x="5681617" y="342899"/>
              <a:ext cx="1" cy="266700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7" rIns="92075" bIns="46037"/>
            <a:lstStyle/>
            <a:p>
              <a:pPr eaLnBrk="1" hangingPunct="1"/>
              <a:endParaRPr lang="en-GB">
                <a:solidFill>
                  <a:prstClr val="black"/>
                </a:solidFill>
              </a:endParaRPr>
            </a:p>
          </p:txBody>
        </p:sp>
        <p:cxnSp>
          <p:nvCxnSpPr>
            <p:cNvPr id="47" name="Straight Connector 46"/>
            <p:cNvCxnSpPr/>
            <p:nvPr/>
          </p:nvCxnSpPr>
          <p:spPr>
            <a:xfrm flipH="1">
              <a:off x="4271918" y="2743200"/>
              <a:ext cx="32766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a:off x="4348118" y="838200"/>
              <a:ext cx="0" cy="20574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50" name="TextBox 49"/>
            <p:cNvSpPr txBox="1"/>
            <p:nvPr/>
          </p:nvSpPr>
          <p:spPr>
            <a:xfrm>
              <a:off x="7319918" y="2743200"/>
              <a:ext cx="300082" cy="369332"/>
            </a:xfrm>
            <a:prstGeom prst="rect">
              <a:avLst/>
            </a:prstGeom>
            <a:noFill/>
          </p:spPr>
          <p:txBody>
            <a:bodyPr wrap="none" rtlCol="0">
              <a:spAutoFit/>
            </a:bodyPr>
            <a:lstStyle/>
            <a:p>
              <a:r>
                <a:rPr lang="en-GB"/>
                <a:t>x</a:t>
              </a:r>
            </a:p>
          </p:txBody>
        </p:sp>
        <p:sp>
          <p:nvSpPr>
            <p:cNvPr id="51" name="TextBox 50"/>
            <p:cNvSpPr txBox="1"/>
            <p:nvPr/>
          </p:nvSpPr>
          <p:spPr>
            <a:xfrm>
              <a:off x="4043318" y="533400"/>
              <a:ext cx="300082" cy="369332"/>
            </a:xfrm>
            <a:prstGeom prst="rect">
              <a:avLst/>
            </a:prstGeom>
            <a:noFill/>
          </p:spPr>
          <p:txBody>
            <a:bodyPr wrap="none" rtlCol="0">
              <a:spAutoFit/>
            </a:bodyPr>
            <a:lstStyle/>
            <a:p>
              <a:r>
                <a:rPr lang="en-GB"/>
                <a:t>y</a:t>
              </a:r>
            </a:p>
          </p:txBody>
        </p:sp>
        <p:grpSp>
          <p:nvGrpSpPr>
            <p:cNvPr id="58" name="Group 57"/>
            <p:cNvGrpSpPr/>
            <p:nvPr/>
          </p:nvGrpSpPr>
          <p:grpSpPr>
            <a:xfrm rot="10800000">
              <a:off x="5110118" y="990600"/>
              <a:ext cx="304800" cy="685800"/>
              <a:chOff x="3276600" y="4800600"/>
              <a:chExt cx="304800" cy="914400"/>
            </a:xfrm>
          </p:grpSpPr>
          <p:sp>
            <p:nvSpPr>
              <p:cNvPr id="59"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60"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61"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62"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63"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sp>
          <p:nvSpPr>
            <p:cNvPr id="70" name="TextBox 69"/>
            <p:cNvSpPr txBox="1"/>
            <p:nvPr/>
          </p:nvSpPr>
          <p:spPr>
            <a:xfrm>
              <a:off x="5491118" y="2819400"/>
              <a:ext cx="449162" cy="369332"/>
            </a:xfrm>
            <a:prstGeom prst="rect">
              <a:avLst/>
            </a:prstGeom>
            <a:noFill/>
          </p:spPr>
          <p:txBody>
            <a:bodyPr wrap="none" rtlCol="0">
              <a:spAutoFit/>
            </a:bodyPr>
            <a:lstStyle/>
            <a:p>
              <a:r>
                <a:rPr lang="en-GB" dirty="0" err="1"/>
                <a:t>V</a:t>
              </a:r>
              <a:r>
                <a:rPr lang="en-GB" baseline="-25000" dirty="0" err="1"/>
                <a:t>w</a:t>
              </a:r>
              <a:endParaRPr lang="en-GB" baseline="-25000" dirty="0"/>
            </a:p>
          </p:txBody>
        </p:sp>
        <p:sp>
          <p:nvSpPr>
            <p:cNvPr id="94" name="TextBox 93"/>
            <p:cNvSpPr txBox="1"/>
            <p:nvPr/>
          </p:nvSpPr>
          <p:spPr>
            <a:xfrm>
              <a:off x="5257800" y="2057400"/>
              <a:ext cx="756938" cy="369332"/>
            </a:xfrm>
            <a:prstGeom prst="rect">
              <a:avLst/>
            </a:prstGeom>
            <a:noFill/>
          </p:spPr>
          <p:txBody>
            <a:bodyPr wrap="none" rtlCol="0">
              <a:spAutoFit/>
            </a:bodyPr>
            <a:lstStyle/>
            <a:p>
              <a:r>
                <a:rPr lang="en-GB" dirty="0"/>
                <a:t>𝜓</a:t>
              </a:r>
              <a:r>
                <a:rPr lang="en-GB" baseline="-25000" dirty="0"/>
                <a:t>1, </a:t>
              </a:r>
              <a:r>
                <a:rPr lang="en-GB" b="1" dirty="0"/>
                <a:t>E</a:t>
              </a:r>
              <a:r>
                <a:rPr lang="en-GB" b="1" baseline="-25000" dirty="0"/>
                <a:t>1</a:t>
              </a:r>
            </a:p>
          </p:txBody>
        </p:sp>
        <p:sp>
          <p:nvSpPr>
            <p:cNvPr id="96" name="Text Box 73"/>
            <p:cNvSpPr txBox="1">
              <a:spLocks noChangeArrowheads="1"/>
            </p:cNvSpPr>
            <p:nvPr/>
          </p:nvSpPr>
          <p:spPr bwMode="auto">
            <a:xfrm>
              <a:off x="7010400" y="1447800"/>
              <a:ext cx="3048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a:solidFill>
                    <a:prstClr val="black"/>
                  </a:solidFill>
                </a:rPr>
                <a:t>2</a:t>
              </a:r>
              <a:endParaRPr lang="en-US" altLang="en-US" b="1" dirty="0">
                <a:solidFill>
                  <a:prstClr val="black"/>
                </a:solidFill>
              </a:endParaRPr>
            </a:p>
          </p:txBody>
        </p:sp>
        <p:sp>
          <p:nvSpPr>
            <p:cNvPr id="97" name="Text Box 73"/>
            <p:cNvSpPr txBox="1">
              <a:spLocks noChangeArrowheads="1"/>
            </p:cNvSpPr>
            <p:nvPr/>
          </p:nvSpPr>
          <p:spPr bwMode="auto">
            <a:xfrm>
              <a:off x="7010400" y="2553326"/>
              <a:ext cx="3048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a:solidFill>
                    <a:prstClr val="black"/>
                  </a:solidFill>
                </a:rPr>
                <a:t>1</a:t>
              </a:r>
              <a:endParaRPr lang="en-US" altLang="en-US" b="1" dirty="0">
                <a:solidFill>
                  <a:prstClr val="black"/>
                </a:solidFill>
              </a:endParaRPr>
            </a:p>
          </p:txBody>
        </p:sp>
        <p:sp>
          <p:nvSpPr>
            <p:cNvPr id="101" name="TextBox 100"/>
            <p:cNvSpPr txBox="1"/>
            <p:nvPr/>
          </p:nvSpPr>
          <p:spPr>
            <a:xfrm>
              <a:off x="3954294" y="1447800"/>
              <a:ext cx="312906" cy="369332"/>
            </a:xfrm>
            <a:prstGeom prst="rect">
              <a:avLst/>
            </a:prstGeom>
            <a:noFill/>
          </p:spPr>
          <p:txBody>
            <a:bodyPr wrap="none" rtlCol="0">
              <a:spAutoFit/>
            </a:bodyPr>
            <a:lstStyle/>
            <a:p>
              <a:r>
                <a:rPr lang="en-GB"/>
                <a:t>d</a:t>
              </a:r>
            </a:p>
          </p:txBody>
        </p:sp>
        <p:sp>
          <p:nvSpPr>
            <p:cNvPr id="104" name="TextBox 103"/>
            <p:cNvSpPr txBox="1"/>
            <p:nvPr/>
          </p:nvSpPr>
          <p:spPr>
            <a:xfrm>
              <a:off x="4030494" y="2514600"/>
              <a:ext cx="312906" cy="369332"/>
            </a:xfrm>
            <a:prstGeom prst="rect">
              <a:avLst/>
            </a:prstGeom>
            <a:noFill/>
          </p:spPr>
          <p:txBody>
            <a:bodyPr wrap="none" rtlCol="0">
              <a:spAutoFit/>
            </a:bodyPr>
            <a:lstStyle/>
            <a:p>
              <a:r>
                <a:rPr lang="en-GB"/>
                <a:t>0</a:t>
              </a:r>
              <a:endParaRPr lang="en-GB" dirty="0"/>
            </a:p>
          </p:txBody>
        </p:sp>
        <p:sp>
          <p:nvSpPr>
            <p:cNvPr id="106" name="Line 70"/>
            <p:cNvSpPr>
              <a:spLocks noChangeShapeType="1"/>
            </p:cNvSpPr>
            <p:nvPr/>
          </p:nvSpPr>
          <p:spPr bwMode="auto">
            <a:xfrm flipV="1">
              <a:off x="6096000" y="2057400"/>
              <a:ext cx="0" cy="381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ln>
                  <a:solidFill>
                    <a:schemeClr val="tx1"/>
                  </a:solidFill>
                </a:ln>
                <a:solidFill>
                  <a:prstClr val="black"/>
                </a:solidFill>
              </a:endParaRPr>
            </a:p>
          </p:txBody>
        </p:sp>
      </p:grpSp>
      <p:grpSp>
        <p:nvGrpSpPr>
          <p:cNvPr id="118" name="Group 117"/>
          <p:cNvGrpSpPr/>
          <p:nvPr/>
        </p:nvGrpSpPr>
        <p:grpSpPr>
          <a:xfrm>
            <a:off x="4267200" y="533400"/>
            <a:ext cx="3660988" cy="2895600"/>
            <a:chOff x="4267200" y="533400"/>
            <a:chExt cx="3660988" cy="2895600"/>
          </a:xfrm>
        </p:grpSpPr>
        <p:sp>
          <p:nvSpPr>
            <p:cNvPr id="79" name="TextBox 78"/>
            <p:cNvSpPr txBox="1"/>
            <p:nvPr/>
          </p:nvSpPr>
          <p:spPr>
            <a:xfrm>
              <a:off x="4267200" y="533400"/>
              <a:ext cx="300082" cy="369332"/>
            </a:xfrm>
            <a:prstGeom prst="rect">
              <a:avLst/>
            </a:prstGeom>
            <a:noFill/>
          </p:spPr>
          <p:txBody>
            <a:bodyPr wrap="none" rtlCol="0">
              <a:spAutoFit/>
            </a:bodyPr>
            <a:lstStyle/>
            <a:p>
              <a:r>
                <a:rPr lang="en-GB"/>
                <a:t>y</a:t>
              </a:r>
            </a:p>
          </p:txBody>
        </p:sp>
        <p:sp>
          <p:nvSpPr>
            <p:cNvPr id="72" name="Line 4"/>
            <p:cNvSpPr>
              <a:spLocks noChangeShapeType="1"/>
            </p:cNvSpPr>
            <p:nvPr/>
          </p:nvSpPr>
          <p:spPr bwMode="auto">
            <a:xfrm>
              <a:off x="5189706" y="2200870"/>
              <a:ext cx="74789"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endParaRPr lang="en-GB">
                <a:solidFill>
                  <a:prstClr val="black"/>
                </a:solidFill>
              </a:endParaRPr>
            </a:p>
          </p:txBody>
        </p:sp>
        <p:sp>
          <p:nvSpPr>
            <p:cNvPr id="73" name="Line 6"/>
            <p:cNvSpPr>
              <a:spLocks noChangeShapeType="1"/>
            </p:cNvSpPr>
            <p:nvPr/>
          </p:nvSpPr>
          <p:spPr bwMode="auto">
            <a:xfrm>
              <a:off x="4656307" y="2743200"/>
              <a:ext cx="2667000" cy="4465"/>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75" name="Line 6"/>
            <p:cNvSpPr>
              <a:spLocks noChangeShapeType="1"/>
            </p:cNvSpPr>
            <p:nvPr/>
          </p:nvSpPr>
          <p:spPr bwMode="auto">
            <a:xfrm rot="16200000" flipH="1" flipV="1">
              <a:off x="5989805" y="342899"/>
              <a:ext cx="1" cy="266700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7" rIns="92075" bIns="46037"/>
            <a:lstStyle/>
            <a:p>
              <a:pPr eaLnBrk="1" hangingPunct="1"/>
              <a:endParaRPr lang="en-GB">
                <a:solidFill>
                  <a:prstClr val="black"/>
                </a:solidFill>
              </a:endParaRPr>
            </a:p>
          </p:txBody>
        </p:sp>
        <p:cxnSp>
          <p:nvCxnSpPr>
            <p:cNvPr id="76" name="Straight Connector 75"/>
            <p:cNvCxnSpPr/>
            <p:nvPr/>
          </p:nvCxnSpPr>
          <p:spPr>
            <a:xfrm flipH="1">
              <a:off x="4580106" y="2743200"/>
              <a:ext cx="32766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p:nvCxnSpPr>
          <p:spPr>
            <a:xfrm>
              <a:off x="4656306" y="838200"/>
              <a:ext cx="0" cy="20574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78" name="TextBox 77"/>
            <p:cNvSpPr txBox="1"/>
            <p:nvPr/>
          </p:nvSpPr>
          <p:spPr>
            <a:xfrm>
              <a:off x="7628106" y="2743200"/>
              <a:ext cx="300082" cy="369332"/>
            </a:xfrm>
            <a:prstGeom prst="rect">
              <a:avLst/>
            </a:prstGeom>
            <a:noFill/>
          </p:spPr>
          <p:txBody>
            <a:bodyPr wrap="none" rtlCol="0">
              <a:spAutoFit/>
            </a:bodyPr>
            <a:lstStyle/>
            <a:p>
              <a:r>
                <a:rPr lang="en-GB"/>
                <a:t>x</a:t>
              </a:r>
            </a:p>
          </p:txBody>
        </p:sp>
        <p:sp>
          <p:nvSpPr>
            <p:cNvPr id="86" name="TextBox 85"/>
            <p:cNvSpPr txBox="1"/>
            <p:nvPr/>
          </p:nvSpPr>
          <p:spPr>
            <a:xfrm>
              <a:off x="5265906" y="1219200"/>
              <a:ext cx="449162" cy="369332"/>
            </a:xfrm>
            <a:prstGeom prst="rect">
              <a:avLst/>
            </a:prstGeom>
            <a:noFill/>
          </p:spPr>
          <p:txBody>
            <a:bodyPr wrap="none" rtlCol="0">
              <a:spAutoFit/>
            </a:bodyPr>
            <a:lstStyle/>
            <a:p>
              <a:r>
                <a:rPr lang="en-GB" dirty="0" err="1"/>
                <a:t>V</a:t>
              </a:r>
              <a:r>
                <a:rPr lang="en-GB" baseline="-25000" dirty="0" err="1"/>
                <a:t>w</a:t>
              </a:r>
              <a:endParaRPr lang="en-GB" baseline="-25000" dirty="0"/>
            </a:p>
          </p:txBody>
        </p:sp>
        <p:grpSp>
          <p:nvGrpSpPr>
            <p:cNvPr id="87" name="Group 86"/>
            <p:cNvGrpSpPr/>
            <p:nvPr/>
          </p:nvGrpSpPr>
          <p:grpSpPr>
            <a:xfrm>
              <a:off x="5418306" y="2743200"/>
              <a:ext cx="304800" cy="685800"/>
              <a:chOff x="3276600" y="4800600"/>
              <a:chExt cx="304800" cy="914400"/>
            </a:xfrm>
          </p:grpSpPr>
          <p:sp>
            <p:nvSpPr>
              <p:cNvPr id="88"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89"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90"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91"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92"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sp>
          <p:nvSpPr>
            <p:cNvPr id="95" name="TextBox 94"/>
            <p:cNvSpPr txBox="1"/>
            <p:nvPr/>
          </p:nvSpPr>
          <p:spPr>
            <a:xfrm>
              <a:off x="5494506" y="2057400"/>
              <a:ext cx="914400" cy="369332"/>
            </a:xfrm>
            <a:prstGeom prst="rect">
              <a:avLst/>
            </a:prstGeom>
            <a:noFill/>
          </p:spPr>
          <p:txBody>
            <a:bodyPr wrap="square" rtlCol="0">
              <a:spAutoFit/>
            </a:bodyPr>
            <a:lstStyle/>
            <a:p>
              <a:r>
                <a:rPr lang="en-GB" dirty="0"/>
                <a:t>𝜓</a:t>
              </a:r>
              <a:r>
                <a:rPr lang="en-GB" baseline="-25000" dirty="0"/>
                <a:t>2</a:t>
              </a:r>
              <a:r>
                <a:rPr lang="en-GB" dirty="0"/>
                <a:t>, </a:t>
              </a:r>
              <a:r>
                <a:rPr lang="en-GB" b="1" dirty="0"/>
                <a:t>E</a:t>
              </a:r>
              <a:r>
                <a:rPr lang="en-GB" b="1" baseline="-25000" dirty="0"/>
                <a:t>2</a:t>
              </a:r>
            </a:p>
          </p:txBody>
        </p:sp>
        <p:sp>
          <p:nvSpPr>
            <p:cNvPr id="98" name="Text Box 73"/>
            <p:cNvSpPr txBox="1">
              <a:spLocks noChangeArrowheads="1"/>
            </p:cNvSpPr>
            <p:nvPr/>
          </p:nvSpPr>
          <p:spPr bwMode="auto">
            <a:xfrm>
              <a:off x="7323306" y="1447800"/>
              <a:ext cx="3048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a:solidFill>
                    <a:prstClr val="black"/>
                  </a:solidFill>
                </a:rPr>
                <a:t>2</a:t>
              </a:r>
              <a:endParaRPr lang="en-US" altLang="en-US" b="1" dirty="0">
                <a:solidFill>
                  <a:prstClr val="black"/>
                </a:solidFill>
              </a:endParaRPr>
            </a:p>
          </p:txBody>
        </p:sp>
        <p:sp>
          <p:nvSpPr>
            <p:cNvPr id="99" name="Text Box 73"/>
            <p:cNvSpPr txBox="1">
              <a:spLocks noChangeArrowheads="1"/>
            </p:cNvSpPr>
            <p:nvPr/>
          </p:nvSpPr>
          <p:spPr bwMode="auto">
            <a:xfrm>
              <a:off x="7323306" y="2553326"/>
              <a:ext cx="3048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a:solidFill>
                    <a:prstClr val="black"/>
                  </a:solidFill>
                </a:rPr>
                <a:t>1</a:t>
              </a:r>
              <a:endParaRPr lang="en-US" altLang="en-US" b="1" dirty="0">
                <a:solidFill>
                  <a:prstClr val="black"/>
                </a:solidFill>
              </a:endParaRPr>
            </a:p>
          </p:txBody>
        </p:sp>
        <p:sp>
          <p:nvSpPr>
            <p:cNvPr id="102" name="TextBox 101"/>
            <p:cNvSpPr txBox="1"/>
            <p:nvPr/>
          </p:nvSpPr>
          <p:spPr>
            <a:xfrm>
              <a:off x="4343400" y="1447800"/>
              <a:ext cx="312906" cy="369332"/>
            </a:xfrm>
            <a:prstGeom prst="rect">
              <a:avLst/>
            </a:prstGeom>
            <a:noFill/>
          </p:spPr>
          <p:txBody>
            <a:bodyPr wrap="none" rtlCol="0">
              <a:spAutoFit/>
            </a:bodyPr>
            <a:lstStyle/>
            <a:p>
              <a:r>
                <a:rPr lang="en-GB"/>
                <a:t>d</a:t>
              </a:r>
            </a:p>
          </p:txBody>
        </p:sp>
        <p:sp>
          <p:nvSpPr>
            <p:cNvPr id="105" name="TextBox 104"/>
            <p:cNvSpPr txBox="1"/>
            <p:nvPr/>
          </p:nvSpPr>
          <p:spPr>
            <a:xfrm>
              <a:off x="4343400" y="2514600"/>
              <a:ext cx="312906" cy="369332"/>
            </a:xfrm>
            <a:prstGeom prst="rect">
              <a:avLst/>
            </a:prstGeom>
            <a:noFill/>
          </p:spPr>
          <p:txBody>
            <a:bodyPr wrap="none" rtlCol="0">
              <a:spAutoFit/>
            </a:bodyPr>
            <a:lstStyle/>
            <a:p>
              <a:r>
                <a:rPr lang="en-GB"/>
                <a:t>0</a:t>
              </a:r>
              <a:endParaRPr lang="en-GB" dirty="0"/>
            </a:p>
          </p:txBody>
        </p:sp>
        <p:sp>
          <p:nvSpPr>
            <p:cNvPr id="107" name="Line 70"/>
            <p:cNvSpPr>
              <a:spLocks noChangeShapeType="1"/>
            </p:cNvSpPr>
            <p:nvPr/>
          </p:nvSpPr>
          <p:spPr bwMode="auto">
            <a:xfrm>
              <a:off x="6332706" y="2057400"/>
              <a:ext cx="0" cy="381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ln>
                  <a:solidFill>
                    <a:schemeClr val="tx1"/>
                  </a:solidFill>
                </a:ln>
                <a:solidFill>
                  <a:prstClr val="black"/>
                </a:solidFill>
              </a:endParaRPr>
            </a:p>
          </p:txBody>
        </p:sp>
      </p:grpSp>
      <p:sp>
        <p:nvSpPr>
          <p:cNvPr id="93" name="Rectangle 92">
            <a:extLst>
              <a:ext uri="{FF2B5EF4-FFF2-40B4-BE49-F238E27FC236}">
                <a16:creationId xmlns:a16="http://schemas.microsoft.com/office/drawing/2014/main" id="{938DDD5C-327E-A54B-86E1-6F98066C5861}"/>
              </a:ext>
            </a:extLst>
          </p:cNvPr>
          <p:cNvSpPr/>
          <p:nvPr/>
        </p:nvSpPr>
        <p:spPr>
          <a:xfrm>
            <a:off x="609600" y="3581400"/>
            <a:ext cx="10210800" cy="323165"/>
          </a:xfrm>
          <a:prstGeom prst="rect">
            <a:avLst/>
          </a:prstGeom>
        </p:spPr>
        <p:txBody>
          <a:bodyPr wrap="square">
            <a:spAutoFit/>
          </a:bodyPr>
          <a:lstStyle/>
          <a:p>
            <a:r>
              <a:rPr lang="en-US" altLang="en-US" sz="1500" dirty="0">
                <a:solidFill>
                  <a:srgbClr val="002060"/>
                </a:solidFill>
              </a:rPr>
              <a:t>Weighting potential, electrode1                    Weighting potential, electrode 2                                   Induced charge                                  </a:t>
            </a:r>
            <a:endParaRPr lang="en-GB" sz="1500" dirty="0"/>
          </a:p>
        </p:txBody>
      </p:sp>
      <p:sp>
        <p:nvSpPr>
          <p:cNvPr id="6" name="Rectangle 5">
            <a:extLst>
              <a:ext uri="{FF2B5EF4-FFF2-40B4-BE49-F238E27FC236}">
                <a16:creationId xmlns:a16="http://schemas.microsoft.com/office/drawing/2014/main" id="{A11A795B-320B-FA43-BF00-67FFF2DC88D7}"/>
              </a:ext>
            </a:extLst>
          </p:cNvPr>
          <p:cNvSpPr/>
          <p:nvPr/>
        </p:nvSpPr>
        <p:spPr>
          <a:xfrm>
            <a:off x="2057400" y="5486400"/>
            <a:ext cx="9012404" cy="323165"/>
          </a:xfrm>
          <a:prstGeom prst="rect">
            <a:avLst/>
          </a:prstGeom>
        </p:spPr>
        <p:txBody>
          <a:bodyPr wrap="none">
            <a:spAutoFit/>
          </a:bodyPr>
          <a:lstStyle/>
          <a:p>
            <a:r>
              <a:rPr lang="en-US" altLang="en-US" sz="1500" dirty="0">
                <a:solidFill>
                  <a:schemeClr val="accent6">
                    <a:lumMod val="50000"/>
                  </a:schemeClr>
                </a:solidFill>
              </a:rPr>
              <a:t>Sum of the weighting potentials                                                                            Sum of induced charges</a:t>
            </a:r>
            <a:endParaRPr lang="en-GB" sz="1500" dirty="0">
              <a:solidFill>
                <a:schemeClr val="accent6">
                  <a:lumMod val="50000"/>
                </a:schemeClr>
              </a:solidFill>
            </a:endParaRPr>
          </a:p>
        </p:txBody>
      </p:sp>
      <p:sp>
        <p:nvSpPr>
          <p:cNvPr id="7" name="Date Placeholder 6">
            <a:extLst>
              <a:ext uri="{FF2B5EF4-FFF2-40B4-BE49-F238E27FC236}">
                <a16:creationId xmlns:a16="http://schemas.microsoft.com/office/drawing/2014/main" id="{A1D40C29-A778-1845-8569-2B6DBA9AD8C7}"/>
              </a:ext>
            </a:extLst>
          </p:cNvPr>
          <p:cNvSpPr>
            <a:spLocks noGrp="1"/>
          </p:cNvSpPr>
          <p:nvPr>
            <p:ph type="dt" sz="half" idx="10"/>
          </p:nvPr>
        </p:nvSpPr>
        <p:spPr/>
        <p:txBody>
          <a:bodyPr/>
          <a:lstStyle/>
          <a:p>
            <a:pPr>
              <a:defRPr/>
            </a:pPr>
            <a:r>
              <a:rPr lang="en-US">
                <a:solidFill>
                  <a:srgbClr val="000000"/>
                </a:solidFill>
              </a:rPr>
              <a:t>10/14/24</a:t>
            </a:r>
          </a:p>
        </p:txBody>
      </p:sp>
      <p:pic>
        <p:nvPicPr>
          <p:cNvPr id="8" name="Picture 7">
            <a:extLst>
              <a:ext uri="{FF2B5EF4-FFF2-40B4-BE49-F238E27FC236}">
                <a16:creationId xmlns:a16="http://schemas.microsoft.com/office/drawing/2014/main" id="{EA7CBE67-332D-BE45-A4E8-6D4D72AAA07F}"/>
              </a:ext>
            </a:extLst>
          </p:cNvPr>
          <p:cNvPicPr>
            <a:picLocks noChangeAspect="1"/>
          </p:cNvPicPr>
          <p:nvPr/>
        </p:nvPicPr>
        <p:blipFill>
          <a:blip r:embed="rId2"/>
          <a:stretch>
            <a:fillRect/>
          </a:stretch>
        </p:blipFill>
        <p:spPr>
          <a:xfrm>
            <a:off x="676019" y="4077044"/>
            <a:ext cx="1897380" cy="487680"/>
          </a:xfrm>
          <a:prstGeom prst="rect">
            <a:avLst/>
          </a:prstGeom>
        </p:spPr>
      </p:pic>
      <p:pic>
        <p:nvPicPr>
          <p:cNvPr id="13" name="Picture 12">
            <a:extLst>
              <a:ext uri="{FF2B5EF4-FFF2-40B4-BE49-F238E27FC236}">
                <a16:creationId xmlns:a16="http://schemas.microsoft.com/office/drawing/2014/main" id="{68854DB1-9CD9-EE45-AA11-BD126AEF8882}"/>
              </a:ext>
            </a:extLst>
          </p:cNvPr>
          <p:cNvPicPr>
            <a:picLocks noChangeAspect="1"/>
          </p:cNvPicPr>
          <p:nvPr/>
        </p:nvPicPr>
        <p:blipFill>
          <a:blip r:embed="rId3"/>
          <a:stretch>
            <a:fillRect/>
          </a:stretch>
        </p:blipFill>
        <p:spPr>
          <a:xfrm>
            <a:off x="4716677" y="4052330"/>
            <a:ext cx="1348740" cy="487680"/>
          </a:xfrm>
          <a:prstGeom prst="rect">
            <a:avLst/>
          </a:prstGeom>
        </p:spPr>
      </p:pic>
      <p:pic>
        <p:nvPicPr>
          <p:cNvPr id="34" name="Picture 33">
            <a:extLst>
              <a:ext uri="{FF2B5EF4-FFF2-40B4-BE49-F238E27FC236}">
                <a16:creationId xmlns:a16="http://schemas.microsoft.com/office/drawing/2014/main" id="{54F38FAF-C590-FA43-B8C7-96850C5387C9}"/>
              </a:ext>
            </a:extLst>
          </p:cNvPr>
          <p:cNvPicPr>
            <a:picLocks noChangeAspect="1"/>
          </p:cNvPicPr>
          <p:nvPr/>
        </p:nvPicPr>
        <p:blipFill>
          <a:blip r:embed="rId4"/>
          <a:stretch>
            <a:fillRect/>
          </a:stretch>
        </p:blipFill>
        <p:spPr>
          <a:xfrm>
            <a:off x="630709" y="4579552"/>
            <a:ext cx="1348740" cy="487680"/>
          </a:xfrm>
          <a:prstGeom prst="rect">
            <a:avLst/>
          </a:prstGeom>
        </p:spPr>
      </p:pic>
      <p:pic>
        <p:nvPicPr>
          <p:cNvPr id="35" name="Picture 34">
            <a:extLst>
              <a:ext uri="{FF2B5EF4-FFF2-40B4-BE49-F238E27FC236}">
                <a16:creationId xmlns:a16="http://schemas.microsoft.com/office/drawing/2014/main" id="{853A5226-0246-8B4E-B232-C8F0B1C4C654}"/>
              </a:ext>
            </a:extLst>
          </p:cNvPr>
          <p:cNvPicPr>
            <a:picLocks noChangeAspect="1"/>
          </p:cNvPicPr>
          <p:nvPr/>
        </p:nvPicPr>
        <p:blipFill>
          <a:blip r:embed="rId5"/>
          <a:stretch>
            <a:fillRect/>
          </a:stretch>
        </p:blipFill>
        <p:spPr>
          <a:xfrm>
            <a:off x="4741390" y="4546600"/>
            <a:ext cx="1348740" cy="487680"/>
          </a:xfrm>
          <a:prstGeom prst="rect">
            <a:avLst/>
          </a:prstGeom>
        </p:spPr>
      </p:pic>
      <p:pic>
        <p:nvPicPr>
          <p:cNvPr id="36" name="Picture 35">
            <a:extLst>
              <a:ext uri="{FF2B5EF4-FFF2-40B4-BE49-F238E27FC236}">
                <a16:creationId xmlns:a16="http://schemas.microsoft.com/office/drawing/2014/main" id="{2C1FBD10-316A-B544-A11A-A2705FA538BA}"/>
              </a:ext>
            </a:extLst>
          </p:cNvPr>
          <p:cNvPicPr>
            <a:picLocks noChangeAspect="1"/>
          </p:cNvPicPr>
          <p:nvPr/>
        </p:nvPicPr>
        <p:blipFill>
          <a:blip r:embed="rId6"/>
          <a:stretch>
            <a:fillRect/>
          </a:stretch>
        </p:blipFill>
        <p:spPr>
          <a:xfrm>
            <a:off x="8105004" y="4027616"/>
            <a:ext cx="3154680" cy="487680"/>
          </a:xfrm>
          <a:prstGeom prst="rect">
            <a:avLst/>
          </a:prstGeom>
        </p:spPr>
      </p:pic>
      <p:pic>
        <p:nvPicPr>
          <p:cNvPr id="41" name="Picture 40">
            <a:extLst>
              <a:ext uri="{FF2B5EF4-FFF2-40B4-BE49-F238E27FC236}">
                <a16:creationId xmlns:a16="http://schemas.microsoft.com/office/drawing/2014/main" id="{6D555F5F-1262-124B-8F01-199034D41E5F}"/>
              </a:ext>
            </a:extLst>
          </p:cNvPr>
          <p:cNvPicPr>
            <a:picLocks noChangeAspect="1"/>
          </p:cNvPicPr>
          <p:nvPr/>
        </p:nvPicPr>
        <p:blipFill>
          <a:blip r:embed="rId7"/>
          <a:stretch>
            <a:fillRect/>
          </a:stretch>
        </p:blipFill>
        <p:spPr>
          <a:xfrm>
            <a:off x="8006320" y="4587789"/>
            <a:ext cx="2689860" cy="487680"/>
          </a:xfrm>
          <a:prstGeom prst="rect">
            <a:avLst/>
          </a:prstGeom>
        </p:spPr>
      </p:pic>
      <p:pic>
        <p:nvPicPr>
          <p:cNvPr id="42" name="Picture 41">
            <a:extLst>
              <a:ext uri="{FF2B5EF4-FFF2-40B4-BE49-F238E27FC236}">
                <a16:creationId xmlns:a16="http://schemas.microsoft.com/office/drawing/2014/main" id="{4ACC8E16-39E9-0F48-9D3D-41E3BB419C6B}"/>
              </a:ext>
            </a:extLst>
          </p:cNvPr>
          <p:cNvPicPr>
            <a:picLocks noChangeAspect="1"/>
          </p:cNvPicPr>
          <p:nvPr/>
        </p:nvPicPr>
        <p:blipFill>
          <a:blip r:embed="rId8"/>
          <a:stretch>
            <a:fillRect/>
          </a:stretch>
        </p:blipFill>
        <p:spPr>
          <a:xfrm>
            <a:off x="8882621" y="5947204"/>
            <a:ext cx="1638300" cy="388620"/>
          </a:xfrm>
          <a:prstGeom prst="rect">
            <a:avLst/>
          </a:prstGeom>
        </p:spPr>
      </p:pic>
      <p:pic>
        <p:nvPicPr>
          <p:cNvPr id="45" name="Picture 44">
            <a:extLst>
              <a:ext uri="{FF2B5EF4-FFF2-40B4-BE49-F238E27FC236}">
                <a16:creationId xmlns:a16="http://schemas.microsoft.com/office/drawing/2014/main" id="{14C072EB-8186-5F48-9229-E7D76D9D8D89}"/>
              </a:ext>
            </a:extLst>
          </p:cNvPr>
          <p:cNvPicPr>
            <a:picLocks noChangeAspect="1"/>
          </p:cNvPicPr>
          <p:nvPr/>
        </p:nvPicPr>
        <p:blipFill>
          <a:blip r:embed="rId9"/>
          <a:stretch>
            <a:fillRect/>
          </a:stretch>
        </p:blipFill>
        <p:spPr>
          <a:xfrm>
            <a:off x="2563341" y="5959389"/>
            <a:ext cx="1767840" cy="304800"/>
          </a:xfrm>
          <a:prstGeom prst="rect">
            <a:avLst/>
          </a:prstGeom>
        </p:spPr>
      </p:pic>
    </p:spTree>
    <p:extLst>
      <p:ext uri="{BB962C8B-B14F-4D97-AF65-F5344CB8AC3E}">
        <p14:creationId xmlns:p14="http://schemas.microsoft.com/office/powerpoint/2010/main" val="10272701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28</a:t>
            </a:fld>
            <a:endParaRPr lang="en-US" dirty="0">
              <a:solidFill>
                <a:srgbClr val="000000"/>
              </a:solidFill>
            </a:endParaRPr>
          </a:p>
        </p:txBody>
      </p:sp>
      <p:sp>
        <p:nvSpPr>
          <p:cNvPr id="4" name="Rectangle 4"/>
          <p:cNvSpPr txBox="1">
            <a:spLocks noChangeArrowheads="1"/>
          </p:cNvSpPr>
          <p:nvPr/>
        </p:nvSpPr>
        <p:spPr bwMode="auto">
          <a:xfrm>
            <a:off x="0" y="-4665"/>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Parallel plate geometry</a:t>
            </a:r>
          </a:p>
        </p:txBody>
      </p:sp>
      <p:grpSp>
        <p:nvGrpSpPr>
          <p:cNvPr id="115" name="Group 114"/>
          <p:cNvGrpSpPr/>
          <p:nvPr/>
        </p:nvGrpSpPr>
        <p:grpSpPr>
          <a:xfrm>
            <a:off x="457200" y="495300"/>
            <a:ext cx="3584788" cy="2743200"/>
            <a:chOff x="296694" y="533400"/>
            <a:chExt cx="3584788" cy="2743200"/>
          </a:xfrm>
        </p:grpSpPr>
        <p:sp>
          <p:nvSpPr>
            <p:cNvPr id="9" name="Oval 8"/>
            <p:cNvSpPr>
              <a:spLocks noChangeAspect="1" noChangeArrowheads="1"/>
            </p:cNvSpPr>
            <p:nvPr/>
          </p:nvSpPr>
          <p:spPr bwMode="auto">
            <a:xfrm>
              <a:off x="1838677" y="2129135"/>
              <a:ext cx="108000" cy="1080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0" name="TextBox 40"/>
            <p:cNvSpPr txBox="1">
              <a:spLocks noChangeArrowheads="1"/>
            </p:cNvSpPr>
            <p:nvPr/>
          </p:nvSpPr>
          <p:spPr bwMode="auto">
            <a:xfrm>
              <a:off x="1363494" y="1905000"/>
              <a:ext cx="4764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2000" dirty="0">
                  <a:solidFill>
                    <a:srgbClr val="FF0000"/>
                  </a:solidFill>
                </a:rPr>
                <a:t>+q</a:t>
              </a:r>
            </a:p>
          </p:txBody>
        </p:sp>
        <p:sp>
          <p:nvSpPr>
            <p:cNvPr id="11" name="Line 4"/>
            <p:cNvSpPr>
              <a:spLocks noChangeShapeType="1"/>
            </p:cNvSpPr>
            <p:nvPr/>
          </p:nvSpPr>
          <p:spPr bwMode="auto">
            <a:xfrm>
              <a:off x="1143000" y="2200870"/>
              <a:ext cx="74789"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endParaRPr lang="en-GB">
                <a:solidFill>
                  <a:prstClr val="black"/>
                </a:solidFill>
              </a:endParaRPr>
            </a:p>
          </p:txBody>
        </p:sp>
        <p:sp>
          <p:nvSpPr>
            <p:cNvPr id="12" name="Line 6"/>
            <p:cNvSpPr>
              <a:spLocks noChangeShapeType="1"/>
            </p:cNvSpPr>
            <p:nvPr/>
          </p:nvSpPr>
          <p:spPr bwMode="auto">
            <a:xfrm>
              <a:off x="609601" y="2743200"/>
              <a:ext cx="2667000" cy="4465"/>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14" name="Line 6"/>
            <p:cNvSpPr>
              <a:spLocks noChangeShapeType="1"/>
            </p:cNvSpPr>
            <p:nvPr/>
          </p:nvSpPr>
          <p:spPr bwMode="auto">
            <a:xfrm rot="16200000" flipH="1" flipV="1">
              <a:off x="1943099" y="342899"/>
              <a:ext cx="1" cy="266700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7" rIns="92075" bIns="46037"/>
            <a:lstStyle/>
            <a:p>
              <a:pPr eaLnBrk="1" hangingPunct="1"/>
              <a:endParaRPr lang="en-GB">
                <a:solidFill>
                  <a:prstClr val="black"/>
                </a:solidFill>
              </a:endParaRPr>
            </a:p>
          </p:txBody>
        </p:sp>
        <p:cxnSp>
          <p:nvCxnSpPr>
            <p:cNvPr id="15" name="Straight Connector 14"/>
            <p:cNvCxnSpPr/>
            <p:nvPr/>
          </p:nvCxnSpPr>
          <p:spPr>
            <a:xfrm flipH="1">
              <a:off x="533400" y="2743200"/>
              <a:ext cx="32766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609600" y="838200"/>
              <a:ext cx="0" cy="20574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17" name="Rectangle 60"/>
            <p:cNvSpPr>
              <a:spLocks noChangeArrowheads="1"/>
            </p:cNvSpPr>
            <p:nvPr/>
          </p:nvSpPr>
          <p:spPr bwMode="auto">
            <a:xfrm>
              <a:off x="1973094" y="1981200"/>
              <a:ext cx="3048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b="1">
                  <a:solidFill>
                    <a:prstClr val="black"/>
                  </a:solidFill>
                </a:rPr>
                <a:t>v</a:t>
              </a:r>
              <a:endParaRPr lang="en-US" altLang="en-US" sz="1400" dirty="0">
                <a:solidFill>
                  <a:prstClr val="black"/>
                </a:solidFill>
              </a:endParaRPr>
            </a:p>
          </p:txBody>
        </p:sp>
        <p:sp>
          <p:nvSpPr>
            <p:cNvPr id="18" name="TextBox 17"/>
            <p:cNvSpPr txBox="1"/>
            <p:nvPr/>
          </p:nvSpPr>
          <p:spPr>
            <a:xfrm>
              <a:off x="3581400" y="2743200"/>
              <a:ext cx="300082" cy="369332"/>
            </a:xfrm>
            <a:prstGeom prst="rect">
              <a:avLst/>
            </a:prstGeom>
            <a:noFill/>
          </p:spPr>
          <p:txBody>
            <a:bodyPr wrap="none" rtlCol="0">
              <a:spAutoFit/>
            </a:bodyPr>
            <a:lstStyle/>
            <a:p>
              <a:r>
                <a:rPr lang="en-GB"/>
                <a:t>x</a:t>
              </a:r>
            </a:p>
          </p:txBody>
        </p:sp>
        <p:sp>
          <p:nvSpPr>
            <p:cNvPr id="19" name="TextBox 18"/>
            <p:cNvSpPr txBox="1"/>
            <p:nvPr/>
          </p:nvSpPr>
          <p:spPr>
            <a:xfrm>
              <a:off x="304800" y="533400"/>
              <a:ext cx="300082" cy="369332"/>
            </a:xfrm>
            <a:prstGeom prst="rect">
              <a:avLst/>
            </a:prstGeom>
            <a:noFill/>
          </p:spPr>
          <p:txBody>
            <a:bodyPr wrap="none" rtlCol="0">
              <a:spAutoFit/>
            </a:bodyPr>
            <a:lstStyle/>
            <a:p>
              <a:r>
                <a:rPr lang="en-GB"/>
                <a:t>y</a:t>
              </a:r>
            </a:p>
          </p:txBody>
        </p:sp>
        <p:grpSp>
          <p:nvGrpSpPr>
            <p:cNvPr id="20" name="Group 19"/>
            <p:cNvGrpSpPr/>
            <p:nvPr/>
          </p:nvGrpSpPr>
          <p:grpSpPr>
            <a:xfrm>
              <a:off x="1447800" y="2743200"/>
              <a:ext cx="304800" cy="533400"/>
              <a:chOff x="3276600" y="4800600"/>
              <a:chExt cx="304800" cy="914400"/>
            </a:xfrm>
          </p:grpSpPr>
          <p:sp>
            <p:nvSpPr>
              <p:cNvPr id="21"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2"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3"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4"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5"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grpSp>
          <p:nvGrpSpPr>
            <p:cNvPr id="26" name="Group 25"/>
            <p:cNvGrpSpPr/>
            <p:nvPr/>
          </p:nvGrpSpPr>
          <p:grpSpPr>
            <a:xfrm rot="10800000">
              <a:off x="1371600" y="990600"/>
              <a:ext cx="304800" cy="685800"/>
              <a:chOff x="3276600" y="4800600"/>
              <a:chExt cx="304800" cy="914400"/>
            </a:xfrm>
          </p:grpSpPr>
          <p:sp>
            <p:nvSpPr>
              <p:cNvPr id="27"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8"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9"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0"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1"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sp>
          <p:nvSpPr>
            <p:cNvPr id="32" name="Text Box 73"/>
            <p:cNvSpPr txBox="1">
              <a:spLocks noChangeArrowheads="1"/>
            </p:cNvSpPr>
            <p:nvPr/>
          </p:nvSpPr>
          <p:spPr bwMode="auto">
            <a:xfrm>
              <a:off x="2819400" y="2362200"/>
              <a:ext cx="9906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a:solidFill>
                    <a:prstClr val="black"/>
                  </a:solidFill>
                </a:rPr>
                <a:t>Q</a:t>
              </a:r>
              <a:r>
                <a:rPr lang="en-US" altLang="en-US" b="1" baseline="-25000">
                  <a:solidFill>
                    <a:prstClr val="black"/>
                  </a:solidFill>
                </a:rPr>
                <a:t>1</a:t>
              </a:r>
              <a:r>
                <a:rPr lang="en-US" altLang="en-US" b="1" baseline="30000">
                  <a:solidFill>
                    <a:prstClr val="black"/>
                  </a:solidFill>
                </a:rPr>
                <a:t>ind</a:t>
              </a:r>
              <a:endParaRPr lang="en-US" altLang="en-US" b="1" dirty="0">
                <a:solidFill>
                  <a:prstClr val="black"/>
                </a:solidFill>
              </a:endParaRPr>
            </a:p>
          </p:txBody>
        </p:sp>
        <p:sp>
          <p:nvSpPr>
            <p:cNvPr id="33" name="Text Box 73"/>
            <p:cNvSpPr txBox="1">
              <a:spLocks noChangeArrowheads="1"/>
            </p:cNvSpPr>
            <p:nvPr/>
          </p:nvSpPr>
          <p:spPr bwMode="auto">
            <a:xfrm>
              <a:off x="2819400" y="1752600"/>
              <a:ext cx="9906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Q</a:t>
              </a:r>
              <a:r>
                <a:rPr lang="en-US" altLang="en-US" b="1" baseline="-25000" dirty="0">
                  <a:solidFill>
                    <a:prstClr val="black"/>
                  </a:solidFill>
                </a:rPr>
                <a:t>2</a:t>
              </a:r>
              <a:r>
                <a:rPr lang="en-US" altLang="en-US" b="1" baseline="30000" dirty="0">
                  <a:solidFill>
                    <a:prstClr val="black"/>
                  </a:solidFill>
                </a:rPr>
                <a:t>ind</a:t>
              </a:r>
              <a:endParaRPr lang="en-US" altLang="en-US" b="1" dirty="0">
                <a:solidFill>
                  <a:prstClr val="black"/>
                </a:solidFill>
              </a:endParaRPr>
            </a:p>
          </p:txBody>
        </p:sp>
        <p:sp>
          <p:nvSpPr>
            <p:cNvPr id="37" name="Text Box 73"/>
            <p:cNvSpPr txBox="1">
              <a:spLocks noChangeArrowheads="1"/>
            </p:cNvSpPr>
            <p:nvPr/>
          </p:nvSpPr>
          <p:spPr bwMode="auto">
            <a:xfrm>
              <a:off x="1828800" y="2819400"/>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I</a:t>
              </a:r>
              <a:r>
                <a:rPr lang="en-US" altLang="en-US" b="1" baseline="-25000" dirty="0">
                  <a:solidFill>
                    <a:prstClr val="black"/>
                  </a:solidFill>
                </a:rPr>
                <a:t>1</a:t>
              </a:r>
              <a:r>
                <a:rPr lang="en-US" altLang="en-US" b="1" baseline="30000" dirty="0">
                  <a:solidFill>
                    <a:prstClr val="black"/>
                  </a:solidFill>
                </a:rPr>
                <a:t>ind</a:t>
              </a:r>
              <a:r>
                <a:rPr lang="en-US" altLang="en-US" b="1" dirty="0">
                  <a:solidFill>
                    <a:prstClr val="black"/>
                  </a:solidFill>
                </a:rPr>
                <a:t>(t)</a:t>
              </a:r>
            </a:p>
          </p:txBody>
        </p:sp>
        <p:sp>
          <p:nvSpPr>
            <p:cNvPr id="38" name="Line 70"/>
            <p:cNvSpPr>
              <a:spLocks noChangeShapeType="1"/>
            </p:cNvSpPr>
            <p:nvPr/>
          </p:nvSpPr>
          <p:spPr bwMode="auto">
            <a:xfrm>
              <a:off x="1828800" y="2819400"/>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9" name="Text Box 73"/>
            <p:cNvSpPr txBox="1">
              <a:spLocks noChangeArrowheads="1"/>
            </p:cNvSpPr>
            <p:nvPr/>
          </p:nvSpPr>
          <p:spPr bwMode="auto">
            <a:xfrm>
              <a:off x="1828800" y="1143000"/>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I</a:t>
              </a:r>
              <a:r>
                <a:rPr lang="en-US" altLang="en-US" b="1" baseline="-25000" dirty="0">
                  <a:solidFill>
                    <a:prstClr val="black"/>
                  </a:solidFill>
                </a:rPr>
                <a:t>2</a:t>
              </a:r>
              <a:r>
                <a:rPr lang="en-US" altLang="en-US" b="1" baseline="30000" dirty="0">
                  <a:solidFill>
                    <a:prstClr val="black"/>
                  </a:solidFill>
                </a:rPr>
                <a:t>ind</a:t>
              </a:r>
              <a:r>
                <a:rPr lang="en-US" altLang="en-US" b="1" dirty="0">
                  <a:solidFill>
                    <a:prstClr val="black"/>
                  </a:solidFill>
                </a:rPr>
                <a:t>(t)</a:t>
              </a:r>
            </a:p>
          </p:txBody>
        </p:sp>
        <p:sp>
          <p:nvSpPr>
            <p:cNvPr id="40" name="Line 70"/>
            <p:cNvSpPr>
              <a:spLocks noChangeShapeType="1"/>
            </p:cNvSpPr>
            <p:nvPr/>
          </p:nvSpPr>
          <p:spPr bwMode="auto">
            <a:xfrm flipV="1">
              <a:off x="1828800" y="1143000"/>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100" name="TextBox 99"/>
            <p:cNvSpPr txBox="1"/>
            <p:nvPr/>
          </p:nvSpPr>
          <p:spPr>
            <a:xfrm>
              <a:off x="304800" y="1447800"/>
              <a:ext cx="312906" cy="369332"/>
            </a:xfrm>
            <a:prstGeom prst="rect">
              <a:avLst/>
            </a:prstGeom>
            <a:noFill/>
          </p:spPr>
          <p:txBody>
            <a:bodyPr wrap="none" rtlCol="0">
              <a:spAutoFit/>
            </a:bodyPr>
            <a:lstStyle/>
            <a:p>
              <a:r>
                <a:rPr lang="en-GB"/>
                <a:t>d</a:t>
              </a:r>
            </a:p>
          </p:txBody>
        </p:sp>
        <p:sp>
          <p:nvSpPr>
            <p:cNvPr id="103" name="TextBox 102"/>
            <p:cNvSpPr txBox="1"/>
            <p:nvPr/>
          </p:nvSpPr>
          <p:spPr>
            <a:xfrm>
              <a:off x="296694" y="2514600"/>
              <a:ext cx="312906" cy="369332"/>
            </a:xfrm>
            <a:prstGeom prst="rect">
              <a:avLst/>
            </a:prstGeom>
            <a:noFill/>
          </p:spPr>
          <p:txBody>
            <a:bodyPr wrap="none" rtlCol="0">
              <a:spAutoFit/>
            </a:bodyPr>
            <a:lstStyle/>
            <a:p>
              <a:r>
                <a:rPr lang="en-GB"/>
                <a:t>0</a:t>
              </a:r>
              <a:endParaRPr lang="en-GB" dirty="0"/>
            </a:p>
          </p:txBody>
        </p:sp>
      </p:grpSp>
      <p:grpSp>
        <p:nvGrpSpPr>
          <p:cNvPr id="116" name="Group 115"/>
          <p:cNvGrpSpPr/>
          <p:nvPr/>
        </p:nvGrpSpPr>
        <p:grpSpPr>
          <a:xfrm>
            <a:off x="4563894" y="469900"/>
            <a:ext cx="3665706" cy="2655332"/>
            <a:chOff x="3954294" y="533400"/>
            <a:chExt cx="3665706" cy="2655332"/>
          </a:xfrm>
        </p:grpSpPr>
        <p:sp>
          <p:nvSpPr>
            <p:cNvPr id="43" name="Line 4"/>
            <p:cNvSpPr>
              <a:spLocks noChangeShapeType="1"/>
            </p:cNvSpPr>
            <p:nvPr/>
          </p:nvSpPr>
          <p:spPr bwMode="auto">
            <a:xfrm>
              <a:off x="4881518" y="2200870"/>
              <a:ext cx="74789"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endParaRPr lang="en-GB">
                <a:solidFill>
                  <a:prstClr val="black"/>
                </a:solidFill>
              </a:endParaRPr>
            </a:p>
          </p:txBody>
        </p:sp>
        <p:sp>
          <p:nvSpPr>
            <p:cNvPr id="44" name="Line 6"/>
            <p:cNvSpPr>
              <a:spLocks noChangeShapeType="1"/>
            </p:cNvSpPr>
            <p:nvPr/>
          </p:nvSpPr>
          <p:spPr bwMode="auto">
            <a:xfrm>
              <a:off x="4348119" y="2743200"/>
              <a:ext cx="2667000" cy="4465"/>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46" name="Line 6"/>
            <p:cNvSpPr>
              <a:spLocks noChangeShapeType="1"/>
            </p:cNvSpPr>
            <p:nvPr/>
          </p:nvSpPr>
          <p:spPr bwMode="auto">
            <a:xfrm rot="16200000" flipH="1" flipV="1">
              <a:off x="5681617" y="342899"/>
              <a:ext cx="1" cy="266700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7" rIns="92075" bIns="46037"/>
            <a:lstStyle/>
            <a:p>
              <a:pPr eaLnBrk="1" hangingPunct="1"/>
              <a:endParaRPr lang="en-GB">
                <a:solidFill>
                  <a:prstClr val="black"/>
                </a:solidFill>
              </a:endParaRPr>
            </a:p>
          </p:txBody>
        </p:sp>
        <p:cxnSp>
          <p:nvCxnSpPr>
            <p:cNvPr id="47" name="Straight Connector 46"/>
            <p:cNvCxnSpPr/>
            <p:nvPr/>
          </p:nvCxnSpPr>
          <p:spPr>
            <a:xfrm flipH="1">
              <a:off x="4271918" y="2743200"/>
              <a:ext cx="32766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a:off x="4348118" y="838200"/>
              <a:ext cx="0" cy="20574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50" name="TextBox 49"/>
            <p:cNvSpPr txBox="1"/>
            <p:nvPr/>
          </p:nvSpPr>
          <p:spPr>
            <a:xfrm>
              <a:off x="7319918" y="2743200"/>
              <a:ext cx="300082" cy="369332"/>
            </a:xfrm>
            <a:prstGeom prst="rect">
              <a:avLst/>
            </a:prstGeom>
            <a:noFill/>
          </p:spPr>
          <p:txBody>
            <a:bodyPr wrap="none" rtlCol="0">
              <a:spAutoFit/>
            </a:bodyPr>
            <a:lstStyle/>
            <a:p>
              <a:r>
                <a:rPr lang="en-GB"/>
                <a:t>x</a:t>
              </a:r>
            </a:p>
          </p:txBody>
        </p:sp>
        <p:sp>
          <p:nvSpPr>
            <p:cNvPr id="51" name="TextBox 50"/>
            <p:cNvSpPr txBox="1"/>
            <p:nvPr/>
          </p:nvSpPr>
          <p:spPr>
            <a:xfrm>
              <a:off x="4043318" y="533400"/>
              <a:ext cx="300082" cy="369332"/>
            </a:xfrm>
            <a:prstGeom prst="rect">
              <a:avLst/>
            </a:prstGeom>
            <a:noFill/>
          </p:spPr>
          <p:txBody>
            <a:bodyPr wrap="none" rtlCol="0">
              <a:spAutoFit/>
            </a:bodyPr>
            <a:lstStyle/>
            <a:p>
              <a:r>
                <a:rPr lang="en-GB"/>
                <a:t>y</a:t>
              </a:r>
            </a:p>
          </p:txBody>
        </p:sp>
        <p:grpSp>
          <p:nvGrpSpPr>
            <p:cNvPr id="58" name="Group 57"/>
            <p:cNvGrpSpPr/>
            <p:nvPr/>
          </p:nvGrpSpPr>
          <p:grpSpPr>
            <a:xfrm rot="10800000">
              <a:off x="5110118" y="990600"/>
              <a:ext cx="304800" cy="685800"/>
              <a:chOff x="3276600" y="4800600"/>
              <a:chExt cx="304800" cy="914400"/>
            </a:xfrm>
          </p:grpSpPr>
          <p:sp>
            <p:nvSpPr>
              <p:cNvPr id="59"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60"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61"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62"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63"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sp>
          <p:nvSpPr>
            <p:cNvPr id="70" name="TextBox 69"/>
            <p:cNvSpPr txBox="1"/>
            <p:nvPr/>
          </p:nvSpPr>
          <p:spPr>
            <a:xfrm>
              <a:off x="5491118" y="2819400"/>
              <a:ext cx="449162" cy="369332"/>
            </a:xfrm>
            <a:prstGeom prst="rect">
              <a:avLst/>
            </a:prstGeom>
            <a:noFill/>
          </p:spPr>
          <p:txBody>
            <a:bodyPr wrap="none" rtlCol="0">
              <a:spAutoFit/>
            </a:bodyPr>
            <a:lstStyle/>
            <a:p>
              <a:r>
                <a:rPr lang="en-GB" dirty="0" err="1"/>
                <a:t>V</a:t>
              </a:r>
              <a:r>
                <a:rPr lang="en-GB" baseline="-25000" dirty="0" err="1"/>
                <a:t>w</a:t>
              </a:r>
              <a:endParaRPr lang="en-GB" baseline="-25000" dirty="0"/>
            </a:p>
          </p:txBody>
        </p:sp>
        <p:sp>
          <p:nvSpPr>
            <p:cNvPr id="94" name="TextBox 93"/>
            <p:cNvSpPr txBox="1"/>
            <p:nvPr/>
          </p:nvSpPr>
          <p:spPr>
            <a:xfrm>
              <a:off x="5257800" y="2057400"/>
              <a:ext cx="756938" cy="369332"/>
            </a:xfrm>
            <a:prstGeom prst="rect">
              <a:avLst/>
            </a:prstGeom>
            <a:noFill/>
          </p:spPr>
          <p:txBody>
            <a:bodyPr wrap="none" rtlCol="0">
              <a:spAutoFit/>
            </a:bodyPr>
            <a:lstStyle/>
            <a:p>
              <a:r>
                <a:rPr lang="en-GB" dirty="0"/>
                <a:t>𝜓</a:t>
              </a:r>
              <a:r>
                <a:rPr lang="en-GB" baseline="-25000" dirty="0"/>
                <a:t>1, </a:t>
              </a:r>
              <a:r>
                <a:rPr lang="en-GB" b="1" dirty="0"/>
                <a:t>E</a:t>
              </a:r>
              <a:r>
                <a:rPr lang="en-GB" b="1" baseline="-25000" dirty="0"/>
                <a:t>1</a:t>
              </a:r>
            </a:p>
          </p:txBody>
        </p:sp>
        <p:sp>
          <p:nvSpPr>
            <p:cNvPr id="96" name="Text Box 73"/>
            <p:cNvSpPr txBox="1">
              <a:spLocks noChangeArrowheads="1"/>
            </p:cNvSpPr>
            <p:nvPr/>
          </p:nvSpPr>
          <p:spPr bwMode="auto">
            <a:xfrm>
              <a:off x="7010400" y="1447800"/>
              <a:ext cx="3048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a:solidFill>
                    <a:prstClr val="black"/>
                  </a:solidFill>
                </a:rPr>
                <a:t>2</a:t>
              </a:r>
              <a:endParaRPr lang="en-US" altLang="en-US" b="1" dirty="0">
                <a:solidFill>
                  <a:prstClr val="black"/>
                </a:solidFill>
              </a:endParaRPr>
            </a:p>
          </p:txBody>
        </p:sp>
        <p:sp>
          <p:nvSpPr>
            <p:cNvPr id="97" name="Text Box 73"/>
            <p:cNvSpPr txBox="1">
              <a:spLocks noChangeArrowheads="1"/>
            </p:cNvSpPr>
            <p:nvPr/>
          </p:nvSpPr>
          <p:spPr bwMode="auto">
            <a:xfrm>
              <a:off x="7010400" y="2553326"/>
              <a:ext cx="3048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a:solidFill>
                    <a:prstClr val="black"/>
                  </a:solidFill>
                </a:rPr>
                <a:t>1</a:t>
              </a:r>
              <a:endParaRPr lang="en-US" altLang="en-US" b="1" dirty="0">
                <a:solidFill>
                  <a:prstClr val="black"/>
                </a:solidFill>
              </a:endParaRPr>
            </a:p>
          </p:txBody>
        </p:sp>
        <p:sp>
          <p:nvSpPr>
            <p:cNvPr id="101" name="TextBox 100"/>
            <p:cNvSpPr txBox="1"/>
            <p:nvPr/>
          </p:nvSpPr>
          <p:spPr>
            <a:xfrm>
              <a:off x="3954294" y="1447800"/>
              <a:ext cx="312906" cy="369332"/>
            </a:xfrm>
            <a:prstGeom prst="rect">
              <a:avLst/>
            </a:prstGeom>
            <a:noFill/>
          </p:spPr>
          <p:txBody>
            <a:bodyPr wrap="none" rtlCol="0">
              <a:spAutoFit/>
            </a:bodyPr>
            <a:lstStyle/>
            <a:p>
              <a:r>
                <a:rPr lang="en-GB"/>
                <a:t>d</a:t>
              </a:r>
            </a:p>
          </p:txBody>
        </p:sp>
        <p:sp>
          <p:nvSpPr>
            <p:cNvPr id="104" name="TextBox 103"/>
            <p:cNvSpPr txBox="1"/>
            <p:nvPr/>
          </p:nvSpPr>
          <p:spPr>
            <a:xfrm>
              <a:off x="4030494" y="2514600"/>
              <a:ext cx="312906" cy="369332"/>
            </a:xfrm>
            <a:prstGeom prst="rect">
              <a:avLst/>
            </a:prstGeom>
            <a:noFill/>
          </p:spPr>
          <p:txBody>
            <a:bodyPr wrap="none" rtlCol="0">
              <a:spAutoFit/>
            </a:bodyPr>
            <a:lstStyle/>
            <a:p>
              <a:r>
                <a:rPr lang="en-GB"/>
                <a:t>0</a:t>
              </a:r>
              <a:endParaRPr lang="en-GB" dirty="0"/>
            </a:p>
          </p:txBody>
        </p:sp>
        <p:sp>
          <p:nvSpPr>
            <p:cNvPr id="106" name="Line 70"/>
            <p:cNvSpPr>
              <a:spLocks noChangeShapeType="1"/>
            </p:cNvSpPr>
            <p:nvPr/>
          </p:nvSpPr>
          <p:spPr bwMode="auto">
            <a:xfrm flipV="1">
              <a:off x="6096000" y="2057400"/>
              <a:ext cx="0" cy="381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ln>
                  <a:solidFill>
                    <a:schemeClr val="tx1"/>
                  </a:solidFill>
                </a:ln>
                <a:solidFill>
                  <a:prstClr val="black"/>
                </a:solidFill>
              </a:endParaRPr>
            </a:p>
          </p:txBody>
        </p:sp>
      </p:grpSp>
      <p:sp>
        <p:nvSpPr>
          <p:cNvPr id="79" name="TextBox 78"/>
          <p:cNvSpPr txBox="1"/>
          <p:nvPr/>
        </p:nvSpPr>
        <p:spPr>
          <a:xfrm>
            <a:off x="8602494" y="469900"/>
            <a:ext cx="300082" cy="369332"/>
          </a:xfrm>
          <a:prstGeom prst="rect">
            <a:avLst/>
          </a:prstGeom>
          <a:noFill/>
        </p:spPr>
        <p:txBody>
          <a:bodyPr wrap="none" rtlCol="0">
            <a:spAutoFit/>
          </a:bodyPr>
          <a:lstStyle/>
          <a:p>
            <a:r>
              <a:rPr lang="en-GB"/>
              <a:t>y</a:t>
            </a:r>
          </a:p>
        </p:txBody>
      </p:sp>
      <p:sp>
        <p:nvSpPr>
          <p:cNvPr id="72" name="Line 4"/>
          <p:cNvSpPr>
            <a:spLocks noChangeShapeType="1"/>
          </p:cNvSpPr>
          <p:nvPr/>
        </p:nvSpPr>
        <p:spPr bwMode="auto">
          <a:xfrm>
            <a:off x="9525000" y="2137370"/>
            <a:ext cx="74789"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endParaRPr lang="en-GB">
              <a:solidFill>
                <a:prstClr val="black"/>
              </a:solidFill>
            </a:endParaRPr>
          </a:p>
        </p:txBody>
      </p:sp>
      <p:sp>
        <p:nvSpPr>
          <p:cNvPr id="73" name="Line 6"/>
          <p:cNvSpPr>
            <a:spLocks noChangeShapeType="1"/>
          </p:cNvSpPr>
          <p:nvPr/>
        </p:nvSpPr>
        <p:spPr bwMode="auto">
          <a:xfrm>
            <a:off x="8991601" y="2679700"/>
            <a:ext cx="2667000" cy="4465"/>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75" name="Line 6"/>
          <p:cNvSpPr>
            <a:spLocks noChangeShapeType="1"/>
          </p:cNvSpPr>
          <p:nvPr/>
        </p:nvSpPr>
        <p:spPr bwMode="auto">
          <a:xfrm rot="16200000" flipH="1" flipV="1">
            <a:off x="10325099" y="279399"/>
            <a:ext cx="1" cy="266700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7" rIns="92075" bIns="46037"/>
          <a:lstStyle/>
          <a:p>
            <a:pPr eaLnBrk="1" hangingPunct="1"/>
            <a:endParaRPr lang="en-GB">
              <a:solidFill>
                <a:prstClr val="black"/>
              </a:solidFill>
            </a:endParaRPr>
          </a:p>
        </p:txBody>
      </p:sp>
      <p:cxnSp>
        <p:nvCxnSpPr>
          <p:cNvPr id="76" name="Straight Connector 75"/>
          <p:cNvCxnSpPr/>
          <p:nvPr/>
        </p:nvCxnSpPr>
        <p:spPr>
          <a:xfrm flipH="1">
            <a:off x="8915400" y="2679700"/>
            <a:ext cx="32766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77" name="Straight Connector 76"/>
          <p:cNvCxnSpPr/>
          <p:nvPr/>
        </p:nvCxnSpPr>
        <p:spPr>
          <a:xfrm>
            <a:off x="8991600" y="774700"/>
            <a:ext cx="0" cy="20574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78" name="TextBox 77"/>
          <p:cNvSpPr txBox="1"/>
          <p:nvPr/>
        </p:nvSpPr>
        <p:spPr>
          <a:xfrm>
            <a:off x="11963400" y="2679700"/>
            <a:ext cx="300082" cy="369332"/>
          </a:xfrm>
          <a:prstGeom prst="rect">
            <a:avLst/>
          </a:prstGeom>
          <a:noFill/>
        </p:spPr>
        <p:txBody>
          <a:bodyPr wrap="none" rtlCol="0">
            <a:spAutoFit/>
          </a:bodyPr>
          <a:lstStyle/>
          <a:p>
            <a:r>
              <a:rPr lang="en-GB"/>
              <a:t>x</a:t>
            </a:r>
          </a:p>
        </p:txBody>
      </p:sp>
      <p:sp>
        <p:nvSpPr>
          <p:cNvPr id="86" name="TextBox 85"/>
          <p:cNvSpPr txBox="1"/>
          <p:nvPr/>
        </p:nvSpPr>
        <p:spPr>
          <a:xfrm>
            <a:off x="9601200" y="1155700"/>
            <a:ext cx="449162" cy="369332"/>
          </a:xfrm>
          <a:prstGeom prst="rect">
            <a:avLst/>
          </a:prstGeom>
          <a:noFill/>
        </p:spPr>
        <p:txBody>
          <a:bodyPr wrap="none" rtlCol="0">
            <a:spAutoFit/>
          </a:bodyPr>
          <a:lstStyle/>
          <a:p>
            <a:r>
              <a:rPr lang="en-GB" dirty="0" err="1"/>
              <a:t>V</a:t>
            </a:r>
            <a:r>
              <a:rPr lang="en-GB" baseline="-25000" dirty="0" err="1"/>
              <a:t>w</a:t>
            </a:r>
            <a:endParaRPr lang="en-GB" baseline="-25000" dirty="0"/>
          </a:p>
        </p:txBody>
      </p:sp>
      <p:grpSp>
        <p:nvGrpSpPr>
          <p:cNvPr id="87" name="Group 86"/>
          <p:cNvGrpSpPr/>
          <p:nvPr/>
        </p:nvGrpSpPr>
        <p:grpSpPr>
          <a:xfrm>
            <a:off x="9753600" y="2679700"/>
            <a:ext cx="304800" cy="685800"/>
            <a:chOff x="3276600" y="4800600"/>
            <a:chExt cx="304800" cy="914400"/>
          </a:xfrm>
        </p:grpSpPr>
        <p:sp>
          <p:nvSpPr>
            <p:cNvPr id="88"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89"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90"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91"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92"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sp>
        <p:nvSpPr>
          <p:cNvPr id="95" name="TextBox 94"/>
          <p:cNvSpPr txBox="1"/>
          <p:nvPr/>
        </p:nvSpPr>
        <p:spPr>
          <a:xfrm>
            <a:off x="9829800" y="1993900"/>
            <a:ext cx="914400" cy="369332"/>
          </a:xfrm>
          <a:prstGeom prst="rect">
            <a:avLst/>
          </a:prstGeom>
          <a:noFill/>
        </p:spPr>
        <p:txBody>
          <a:bodyPr wrap="square" rtlCol="0">
            <a:spAutoFit/>
          </a:bodyPr>
          <a:lstStyle/>
          <a:p>
            <a:r>
              <a:rPr lang="en-GB" dirty="0"/>
              <a:t>𝜓</a:t>
            </a:r>
            <a:r>
              <a:rPr lang="en-GB" baseline="-25000" dirty="0"/>
              <a:t>2</a:t>
            </a:r>
            <a:r>
              <a:rPr lang="en-GB" dirty="0"/>
              <a:t>, </a:t>
            </a:r>
            <a:r>
              <a:rPr lang="en-GB" b="1" dirty="0"/>
              <a:t>E</a:t>
            </a:r>
            <a:r>
              <a:rPr lang="en-GB" b="1" baseline="-25000" dirty="0"/>
              <a:t>2</a:t>
            </a:r>
          </a:p>
        </p:txBody>
      </p:sp>
      <p:sp>
        <p:nvSpPr>
          <p:cNvPr id="98" name="Text Box 73"/>
          <p:cNvSpPr txBox="1">
            <a:spLocks noChangeArrowheads="1"/>
          </p:cNvSpPr>
          <p:nvPr/>
        </p:nvSpPr>
        <p:spPr bwMode="auto">
          <a:xfrm>
            <a:off x="11658600" y="1384300"/>
            <a:ext cx="3048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a:solidFill>
                  <a:prstClr val="black"/>
                </a:solidFill>
              </a:rPr>
              <a:t>2</a:t>
            </a:r>
            <a:endParaRPr lang="en-US" altLang="en-US" b="1" dirty="0">
              <a:solidFill>
                <a:prstClr val="black"/>
              </a:solidFill>
            </a:endParaRPr>
          </a:p>
        </p:txBody>
      </p:sp>
      <p:sp>
        <p:nvSpPr>
          <p:cNvPr id="99" name="Text Box 73"/>
          <p:cNvSpPr txBox="1">
            <a:spLocks noChangeArrowheads="1"/>
          </p:cNvSpPr>
          <p:nvPr/>
        </p:nvSpPr>
        <p:spPr bwMode="auto">
          <a:xfrm>
            <a:off x="11658600" y="2489826"/>
            <a:ext cx="3048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a:solidFill>
                  <a:prstClr val="black"/>
                </a:solidFill>
              </a:rPr>
              <a:t>1</a:t>
            </a:r>
            <a:endParaRPr lang="en-US" altLang="en-US" b="1" dirty="0">
              <a:solidFill>
                <a:prstClr val="black"/>
              </a:solidFill>
            </a:endParaRPr>
          </a:p>
        </p:txBody>
      </p:sp>
      <p:sp>
        <p:nvSpPr>
          <p:cNvPr id="102" name="TextBox 101"/>
          <p:cNvSpPr txBox="1"/>
          <p:nvPr/>
        </p:nvSpPr>
        <p:spPr>
          <a:xfrm>
            <a:off x="8678694" y="1384300"/>
            <a:ext cx="312906" cy="369332"/>
          </a:xfrm>
          <a:prstGeom prst="rect">
            <a:avLst/>
          </a:prstGeom>
          <a:noFill/>
        </p:spPr>
        <p:txBody>
          <a:bodyPr wrap="none" rtlCol="0">
            <a:spAutoFit/>
          </a:bodyPr>
          <a:lstStyle/>
          <a:p>
            <a:r>
              <a:rPr lang="en-GB" dirty="0"/>
              <a:t>d</a:t>
            </a:r>
          </a:p>
        </p:txBody>
      </p:sp>
      <p:sp>
        <p:nvSpPr>
          <p:cNvPr id="105" name="TextBox 104"/>
          <p:cNvSpPr txBox="1"/>
          <p:nvPr/>
        </p:nvSpPr>
        <p:spPr>
          <a:xfrm>
            <a:off x="8678694" y="2451100"/>
            <a:ext cx="312906" cy="369332"/>
          </a:xfrm>
          <a:prstGeom prst="rect">
            <a:avLst/>
          </a:prstGeom>
          <a:noFill/>
        </p:spPr>
        <p:txBody>
          <a:bodyPr wrap="none" rtlCol="0">
            <a:spAutoFit/>
          </a:bodyPr>
          <a:lstStyle/>
          <a:p>
            <a:r>
              <a:rPr lang="en-GB"/>
              <a:t>0</a:t>
            </a:r>
            <a:endParaRPr lang="en-GB" dirty="0"/>
          </a:p>
        </p:txBody>
      </p:sp>
      <p:sp>
        <p:nvSpPr>
          <p:cNvPr id="107" name="Line 70"/>
          <p:cNvSpPr>
            <a:spLocks noChangeShapeType="1"/>
          </p:cNvSpPr>
          <p:nvPr/>
        </p:nvSpPr>
        <p:spPr bwMode="auto">
          <a:xfrm>
            <a:off x="10668000" y="1993900"/>
            <a:ext cx="0" cy="381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ln>
                <a:solidFill>
                  <a:schemeClr val="tx1"/>
                </a:solidFill>
              </a:ln>
              <a:solidFill>
                <a:prstClr val="black"/>
              </a:solidFill>
            </a:endParaRPr>
          </a:p>
        </p:txBody>
      </p:sp>
      <p:sp>
        <p:nvSpPr>
          <p:cNvPr id="93" name="Line 70"/>
          <p:cNvSpPr>
            <a:spLocks noChangeShapeType="1"/>
          </p:cNvSpPr>
          <p:nvPr/>
        </p:nvSpPr>
        <p:spPr bwMode="auto">
          <a:xfrm>
            <a:off x="2057400" y="2171700"/>
            <a:ext cx="0" cy="2286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ln>
                <a:solidFill>
                  <a:schemeClr val="tx1"/>
                </a:solidFill>
              </a:ln>
              <a:solidFill>
                <a:prstClr val="black"/>
              </a:solidFill>
            </a:endParaRPr>
          </a:p>
        </p:txBody>
      </p:sp>
      <p:sp>
        <p:nvSpPr>
          <p:cNvPr id="114" name="TextBox 113"/>
          <p:cNvSpPr txBox="1"/>
          <p:nvPr/>
        </p:nvSpPr>
        <p:spPr>
          <a:xfrm>
            <a:off x="381000" y="1943100"/>
            <a:ext cx="385042" cy="369332"/>
          </a:xfrm>
          <a:prstGeom prst="rect">
            <a:avLst/>
          </a:prstGeom>
          <a:noFill/>
        </p:spPr>
        <p:txBody>
          <a:bodyPr wrap="none" rtlCol="0">
            <a:spAutoFit/>
          </a:bodyPr>
          <a:lstStyle/>
          <a:p>
            <a:r>
              <a:rPr lang="en-GB" dirty="0"/>
              <a:t>y</a:t>
            </a:r>
            <a:r>
              <a:rPr lang="en-GB" baseline="-25000" dirty="0"/>
              <a:t>0</a:t>
            </a:r>
          </a:p>
        </p:txBody>
      </p:sp>
      <p:cxnSp>
        <p:nvCxnSpPr>
          <p:cNvPr id="35" name="Straight Connector 34"/>
          <p:cNvCxnSpPr/>
          <p:nvPr/>
        </p:nvCxnSpPr>
        <p:spPr bwMode="auto">
          <a:xfrm>
            <a:off x="685800" y="2171700"/>
            <a:ext cx="2362200" cy="0"/>
          </a:xfrm>
          <a:prstGeom prst="line">
            <a:avLst/>
          </a:prstGeom>
          <a:noFill/>
          <a:ln w="9525" cap="flat" cmpd="sng" algn="ctr">
            <a:solidFill>
              <a:schemeClr val="tx1"/>
            </a:solidFill>
            <a:prstDash val="dash"/>
            <a:round/>
            <a:headEnd type="none" w="med" len="med"/>
            <a:tailEnd type="none" w="med" len="med"/>
          </a:ln>
          <a:effectLst/>
        </p:spPr>
      </p:cxnSp>
      <p:cxnSp>
        <p:nvCxnSpPr>
          <p:cNvPr id="117" name="Straight Connector 116"/>
          <p:cNvCxnSpPr/>
          <p:nvPr/>
        </p:nvCxnSpPr>
        <p:spPr>
          <a:xfrm flipH="1">
            <a:off x="7878594" y="6159500"/>
            <a:ext cx="20574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119" name="Straight Connector 118"/>
          <p:cNvCxnSpPr/>
          <p:nvPr/>
        </p:nvCxnSpPr>
        <p:spPr>
          <a:xfrm>
            <a:off x="7954794" y="4254500"/>
            <a:ext cx="0" cy="20574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53" name="Straight Connector 52"/>
          <p:cNvCxnSpPr/>
          <p:nvPr/>
        </p:nvCxnSpPr>
        <p:spPr bwMode="auto">
          <a:xfrm>
            <a:off x="7954794" y="5168900"/>
            <a:ext cx="685800" cy="0"/>
          </a:xfrm>
          <a:prstGeom prst="line">
            <a:avLst/>
          </a:prstGeom>
          <a:noFill/>
          <a:ln w="19050" cap="flat" cmpd="sng" algn="ctr">
            <a:solidFill>
              <a:srgbClr val="002060"/>
            </a:solidFill>
            <a:prstDash val="solid"/>
            <a:round/>
            <a:headEnd type="none" w="med" len="med"/>
            <a:tailEnd type="none" w="med" len="med"/>
          </a:ln>
          <a:effectLst/>
        </p:spPr>
      </p:cxnSp>
      <p:cxnSp>
        <p:nvCxnSpPr>
          <p:cNvPr id="120" name="Straight Connector 119"/>
          <p:cNvCxnSpPr/>
          <p:nvPr/>
        </p:nvCxnSpPr>
        <p:spPr bwMode="auto">
          <a:xfrm>
            <a:off x="8640594" y="5168900"/>
            <a:ext cx="0" cy="990600"/>
          </a:xfrm>
          <a:prstGeom prst="line">
            <a:avLst/>
          </a:prstGeom>
          <a:noFill/>
          <a:ln w="19050" cap="flat" cmpd="sng" algn="ctr">
            <a:solidFill>
              <a:srgbClr val="002060"/>
            </a:solidFill>
            <a:prstDash val="solid"/>
            <a:round/>
            <a:headEnd type="none" w="med" len="med"/>
            <a:tailEnd type="none" w="med" len="med"/>
          </a:ln>
          <a:effectLst/>
        </p:spPr>
      </p:cxnSp>
      <p:sp>
        <p:nvSpPr>
          <p:cNvPr id="110" name="Rectangle 109">
            <a:extLst>
              <a:ext uri="{FF2B5EF4-FFF2-40B4-BE49-F238E27FC236}">
                <a16:creationId xmlns:a16="http://schemas.microsoft.com/office/drawing/2014/main" id="{72DE0146-498A-444D-8A4E-208550ACF0E9}"/>
              </a:ext>
            </a:extLst>
          </p:cNvPr>
          <p:cNvSpPr/>
          <p:nvPr/>
        </p:nvSpPr>
        <p:spPr>
          <a:xfrm>
            <a:off x="444500" y="3467100"/>
            <a:ext cx="11417300" cy="323165"/>
          </a:xfrm>
          <a:prstGeom prst="rect">
            <a:avLst/>
          </a:prstGeom>
        </p:spPr>
        <p:txBody>
          <a:bodyPr wrap="square">
            <a:spAutoFit/>
          </a:bodyPr>
          <a:lstStyle/>
          <a:p>
            <a:r>
              <a:rPr lang="en-US" altLang="en-US" sz="1500" dirty="0">
                <a:solidFill>
                  <a:srgbClr val="002060"/>
                </a:solidFill>
              </a:rPr>
              <a:t>Induced current                                                                    Weighting field, electrode1                          Weighting field, electrode 2</a:t>
            </a:r>
            <a:endParaRPr lang="en-GB" sz="1500" dirty="0"/>
          </a:p>
        </p:txBody>
      </p:sp>
      <p:sp>
        <p:nvSpPr>
          <p:cNvPr id="5" name="TextBox 4">
            <a:extLst>
              <a:ext uri="{FF2B5EF4-FFF2-40B4-BE49-F238E27FC236}">
                <a16:creationId xmlns:a16="http://schemas.microsoft.com/office/drawing/2014/main" id="{DCA7F1B1-0BB0-8249-9600-F1EFFE6AC00A}"/>
              </a:ext>
            </a:extLst>
          </p:cNvPr>
          <p:cNvSpPr txBox="1"/>
          <p:nvPr/>
        </p:nvSpPr>
        <p:spPr>
          <a:xfrm>
            <a:off x="7421394" y="4254500"/>
            <a:ext cx="513282" cy="338554"/>
          </a:xfrm>
          <a:prstGeom prst="rect">
            <a:avLst/>
          </a:prstGeom>
          <a:noFill/>
        </p:spPr>
        <p:txBody>
          <a:bodyPr wrap="none" rtlCol="0">
            <a:spAutoFit/>
          </a:bodyPr>
          <a:lstStyle/>
          <a:p>
            <a:r>
              <a:rPr lang="en-GB" sz="1600" dirty="0"/>
              <a:t>I</a:t>
            </a:r>
            <a:r>
              <a:rPr lang="en-GB" sz="1600" baseline="-25000" dirty="0"/>
              <a:t>1</a:t>
            </a:r>
            <a:r>
              <a:rPr lang="en-GB" sz="1600" dirty="0"/>
              <a:t>(t)</a:t>
            </a:r>
          </a:p>
        </p:txBody>
      </p:sp>
      <p:sp>
        <p:nvSpPr>
          <p:cNvPr id="34" name="TextBox 33">
            <a:extLst>
              <a:ext uri="{FF2B5EF4-FFF2-40B4-BE49-F238E27FC236}">
                <a16:creationId xmlns:a16="http://schemas.microsoft.com/office/drawing/2014/main" id="{78E60283-EF7E-E74E-93E2-8EC2611900C8}"/>
              </a:ext>
            </a:extLst>
          </p:cNvPr>
          <p:cNvSpPr txBox="1"/>
          <p:nvPr/>
        </p:nvSpPr>
        <p:spPr>
          <a:xfrm>
            <a:off x="9631194" y="6159500"/>
            <a:ext cx="242374" cy="338554"/>
          </a:xfrm>
          <a:prstGeom prst="rect">
            <a:avLst/>
          </a:prstGeom>
          <a:noFill/>
        </p:spPr>
        <p:txBody>
          <a:bodyPr wrap="none" rtlCol="0">
            <a:spAutoFit/>
          </a:bodyPr>
          <a:lstStyle/>
          <a:p>
            <a:r>
              <a:rPr lang="en-GB" sz="1600" dirty="0"/>
              <a:t>t</a:t>
            </a:r>
          </a:p>
        </p:txBody>
      </p:sp>
      <p:sp>
        <p:nvSpPr>
          <p:cNvPr id="121" name="Rectangle 120">
            <a:extLst>
              <a:ext uri="{FF2B5EF4-FFF2-40B4-BE49-F238E27FC236}">
                <a16:creationId xmlns:a16="http://schemas.microsoft.com/office/drawing/2014/main" id="{C61863C7-D94C-AC48-B444-3CC043EF464F}"/>
              </a:ext>
            </a:extLst>
          </p:cNvPr>
          <p:cNvSpPr/>
          <p:nvPr/>
        </p:nvSpPr>
        <p:spPr>
          <a:xfrm>
            <a:off x="326724" y="5448300"/>
            <a:ext cx="4191000" cy="323165"/>
          </a:xfrm>
          <a:prstGeom prst="rect">
            <a:avLst/>
          </a:prstGeom>
        </p:spPr>
        <p:txBody>
          <a:bodyPr wrap="square">
            <a:spAutoFit/>
          </a:bodyPr>
          <a:lstStyle/>
          <a:p>
            <a:r>
              <a:rPr lang="en-US" altLang="en-US" sz="1500" dirty="0">
                <a:solidFill>
                  <a:schemeClr val="accent6">
                    <a:lumMod val="50000"/>
                  </a:schemeClr>
                </a:solidFill>
              </a:rPr>
              <a:t>Total induced charge on electrode 1</a:t>
            </a:r>
            <a:endParaRPr lang="en-GB" sz="1500" dirty="0">
              <a:solidFill>
                <a:schemeClr val="accent6">
                  <a:lumMod val="50000"/>
                </a:schemeClr>
              </a:solidFill>
            </a:endParaRPr>
          </a:p>
        </p:txBody>
      </p:sp>
      <p:sp>
        <p:nvSpPr>
          <p:cNvPr id="7" name="Date Placeholder 6">
            <a:extLst>
              <a:ext uri="{FF2B5EF4-FFF2-40B4-BE49-F238E27FC236}">
                <a16:creationId xmlns:a16="http://schemas.microsoft.com/office/drawing/2014/main" id="{F70D517B-C6CC-004B-9C3C-825B7456AC00}"/>
              </a:ext>
            </a:extLst>
          </p:cNvPr>
          <p:cNvSpPr>
            <a:spLocks noGrp="1"/>
          </p:cNvSpPr>
          <p:nvPr>
            <p:ph type="dt" sz="half" idx="10"/>
          </p:nvPr>
        </p:nvSpPr>
        <p:spPr>
          <a:xfrm>
            <a:off x="0" y="6553200"/>
            <a:ext cx="1625600" cy="304800"/>
          </a:xfrm>
        </p:spPr>
        <p:txBody>
          <a:bodyPr/>
          <a:lstStyle/>
          <a:p>
            <a:pPr>
              <a:defRPr/>
            </a:pPr>
            <a:r>
              <a:rPr lang="en-US">
                <a:solidFill>
                  <a:srgbClr val="000000"/>
                </a:solidFill>
              </a:rPr>
              <a:t>10/14/24</a:t>
            </a:r>
          </a:p>
        </p:txBody>
      </p:sp>
      <p:pic>
        <p:nvPicPr>
          <p:cNvPr id="108" name="Picture 107">
            <a:extLst>
              <a:ext uri="{FF2B5EF4-FFF2-40B4-BE49-F238E27FC236}">
                <a16:creationId xmlns:a16="http://schemas.microsoft.com/office/drawing/2014/main" id="{9639ABC7-D5B4-FC4E-B575-2A3B8AC57C49}"/>
              </a:ext>
            </a:extLst>
          </p:cNvPr>
          <p:cNvPicPr>
            <a:picLocks noChangeAspect="1"/>
          </p:cNvPicPr>
          <p:nvPr/>
        </p:nvPicPr>
        <p:blipFill>
          <a:blip r:embed="rId2"/>
          <a:stretch>
            <a:fillRect/>
          </a:stretch>
        </p:blipFill>
        <p:spPr>
          <a:xfrm>
            <a:off x="5430068" y="3922928"/>
            <a:ext cx="1348740" cy="487680"/>
          </a:xfrm>
          <a:prstGeom prst="rect">
            <a:avLst/>
          </a:prstGeom>
        </p:spPr>
      </p:pic>
      <p:pic>
        <p:nvPicPr>
          <p:cNvPr id="109" name="Picture 108">
            <a:extLst>
              <a:ext uri="{FF2B5EF4-FFF2-40B4-BE49-F238E27FC236}">
                <a16:creationId xmlns:a16="http://schemas.microsoft.com/office/drawing/2014/main" id="{EB4227DB-718C-2846-B301-08855CB9EEE0}"/>
              </a:ext>
            </a:extLst>
          </p:cNvPr>
          <p:cNvPicPr>
            <a:picLocks noChangeAspect="1"/>
          </p:cNvPicPr>
          <p:nvPr/>
        </p:nvPicPr>
        <p:blipFill>
          <a:blip r:embed="rId3"/>
          <a:stretch>
            <a:fillRect/>
          </a:stretch>
        </p:blipFill>
        <p:spPr>
          <a:xfrm>
            <a:off x="9347503" y="3830939"/>
            <a:ext cx="1348740" cy="487680"/>
          </a:xfrm>
          <a:prstGeom prst="rect">
            <a:avLst/>
          </a:prstGeom>
        </p:spPr>
      </p:pic>
      <p:pic>
        <p:nvPicPr>
          <p:cNvPr id="36" name="Picture 35">
            <a:extLst>
              <a:ext uri="{FF2B5EF4-FFF2-40B4-BE49-F238E27FC236}">
                <a16:creationId xmlns:a16="http://schemas.microsoft.com/office/drawing/2014/main" id="{3A91D52F-4ECF-5B46-A6A0-B518EA008436}"/>
              </a:ext>
            </a:extLst>
          </p:cNvPr>
          <p:cNvPicPr>
            <a:picLocks noChangeAspect="1"/>
          </p:cNvPicPr>
          <p:nvPr/>
        </p:nvPicPr>
        <p:blipFill>
          <a:blip r:embed="rId4"/>
          <a:stretch>
            <a:fillRect/>
          </a:stretch>
        </p:blipFill>
        <p:spPr>
          <a:xfrm>
            <a:off x="394858" y="3528369"/>
            <a:ext cx="3924300" cy="480060"/>
          </a:xfrm>
          <a:prstGeom prst="rect">
            <a:avLst/>
          </a:prstGeom>
        </p:spPr>
      </p:pic>
      <p:pic>
        <p:nvPicPr>
          <p:cNvPr id="45" name="Picture 44">
            <a:extLst>
              <a:ext uri="{FF2B5EF4-FFF2-40B4-BE49-F238E27FC236}">
                <a16:creationId xmlns:a16="http://schemas.microsoft.com/office/drawing/2014/main" id="{883671FC-B9E7-0940-8B3C-CDD93157F089}"/>
              </a:ext>
            </a:extLst>
          </p:cNvPr>
          <p:cNvPicPr>
            <a:picLocks noChangeAspect="1"/>
          </p:cNvPicPr>
          <p:nvPr/>
        </p:nvPicPr>
        <p:blipFill>
          <a:blip r:embed="rId5"/>
          <a:stretch>
            <a:fillRect/>
          </a:stretch>
        </p:blipFill>
        <p:spPr>
          <a:xfrm>
            <a:off x="381814" y="3993463"/>
            <a:ext cx="2674620" cy="495300"/>
          </a:xfrm>
          <a:prstGeom prst="rect">
            <a:avLst/>
          </a:prstGeom>
        </p:spPr>
      </p:pic>
      <p:pic>
        <p:nvPicPr>
          <p:cNvPr id="49" name="Picture 48">
            <a:extLst>
              <a:ext uri="{FF2B5EF4-FFF2-40B4-BE49-F238E27FC236}">
                <a16:creationId xmlns:a16="http://schemas.microsoft.com/office/drawing/2014/main" id="{39517497-E128-9C4A-ADCB-36B60CDDD221}"/>
              </a:ext>
            </a:extLst>
          </p:cNvPr>
          <p:cNvPicPr>
            <a:picLocks noChangeAspect="1"/>
          </p:cNvPicPr>
          <p:nvPr/>
        </p:nvPicPr>
        <p:blipFill>
          <a:blip r:embed="rId6"/>
          <a:stretch>
            <a:fillRect/>
          </a:stretch>
        </p:blipFill>
        <p:spPr>
          <a:xfrm>
            <a:off x="366369" y="4520685"/>
            <a:ext cx="2811780" cy="495300"/>
          </a:xfrm>
          <a:prstGeom prst="rect">
            <a:avLst/>
          </a:prstGeom>
        </p:spPr>
      </p:pic>
      <p:pic>
        <p:nvPicPr>
          <p:cNvPr id="52" name="Picture 51">
            <a:extLst>
              <a:ext uri="{FF2B5EF4-FFF2-40B4-BE49-F238E27FC236}">
                <a16:creationId xmlns:a16="http://schemas.microsoft.com/office/drawing/2014/main" id="{617DC27A-15AE-9B45-A090-D96628C19F24}"/>
              </a:ext>
            </a:extLst>
          </p:cNvPr>
          <p:cNvPicPr>
            <a:picLocks noChangeAspect="1"/>
          </p:cNvPicPr>
          <p:nvPr/>
        </p:nvPicPr>
        <p:blipFill>
          <a:blip r:embed="rId7"/>
          <a:stretch>
            <a:fillRect/>
          </a:stretch>
        </p:blipFill>
        <p:spPr>
          <a:xfrm>
            <a:off x="1082030" y="5088753"/>
            <a:ext cx="1577340" cy="327660"/>
          </a:xfrm>
          <a:prstGeom prst="rect">
            <a:avLst/>
          </a:prstGeom>
        </p:spPr>
      </p:pic>
      <p:pic>
        <p:nvPicPr>
          <p:cNvPr id="122" name="Picture 121">
            <a:extLst>
              <a:ext uri="{FF2B5EF4-FFF2-40B4-BE49-F238E27FC236}">
                <a16:creationId xmlns:a16="http://schemas.microsoft.com/office/drawing/2014/main" id="{6BAD890A-26AC-A544-904C-D1D922494A25}"/>
              </a:ext>
            </a:extLst>
          </p:cNvPr>
          <p:cNvPicPr>
            <a:picLocks noChangeAspect="1"/>
          </p:cNvPicPr>
          <p:nvPr/>
        </p:nvPicPr>
        <p:blipFill rotWithShape="1">
          <a:blip r:embed="rId4"/>
          <a:srcRect l="93304"/>
          <a:stretch/>
        </p:blipFill>
        <p:spPr>
          <a:xfrm>
            <a:off x="8549977" y="6189876"/>
            <a:ext cx="262753" cy="480060"/>
          </a:xfrm>
          <a:prstGeom prst="rect">
            <a:avLst/>
          </a:prstGeom>
        </p:spPr>
      </p:pic>
      <p:pic>
        <p:nvPicPr>
          <p:cNvPr id="123" name="Picture 122">
            <a:extLst>
              <a:ext uri="{FF2B5EF4-FFF2-40B4-BE49-F238E27FC236}">
                <a16:creationId xmlns:a16="http://schemas.microsoft.com/office/drawing/2014/main" id="{C61817E4-E139-BD42-829A-FC65B2590874}"/>
              </a:ext>
            </a:extLst>
          </p:cNvPr>
          <p:cNvPicPr>
            <a:picLocks noChangeAspect="1"/>
          </p:cNvPicPr>
          <p:nvPr/>
        </p:nvPicPr>
        <p:blipFill rotWithShape="1">
          <a:blip r:embed="rId5"/>
          <a:srcRect l="86259"/>
          <a:stretch/>
        </p:blipFill>
        <p:spPr>
          <a:xfrm>
            <a:off x="7553199" y="4933262"/>
            <a:ext cx="367510" cy="495300"/>
          </a:xfrm>
          <a:prstGeom prst="rect">
            <a:avLst/>
          </a:prstGeom>
        </p:spPr>
      </p:pic>
      <p:pic>
        <p:nvPicPr>
          <p:cNvPr id="13" name="Picture 12">
            <a:extLst>
              <a:ext uri="{FF2B5EF4-FFF2-40B4-BE49-F238E27FC236}">
                <a16:creationId xmlns:a16="http://schemas.microsoft.com/office/drawing/2014/main" id="{FE007B16-8CE6-BB46-B918-356D08878BD6}"/>
              </a:ext>
            </a:extLst>
          </p:cNvPr>
          <p:cNvPicPr>
            <a:picLocks noChangeAspect="1"/>
          </p:cNvPicPr>
          <p:nvPr/>
        </p:nvPicPr>
        <p:blipFill>
          <a:blip r:embed="rId8"/>
          <a:stretch>
            <a:fillRect/>
          </a:stretch>
        </p:blipFill>
        <p:spPr>
          <a:xfrm>
            <a:off x="393700" y="5880100"/>
            <a:ext cx="4404360" cy="548640"/>
          </a:xfrm>
          <a:prstGeom prst="rect">
            <a:avLst/>
          </a:prstGeom>
        </p:spPr>
      </p:pic>
    </p:spTree>
    <p:extLst>
      <p:ext uri="{BB962C8B-B14F-4D97-AF65-F5344CB8AC3E}">
        <p14:creationId xmlns:p14="http://schemas.microsoft.com/office/powerpoint/2010/main" val="39398714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1975FE9-1B0C-F446-8923-2291EEDC0B43}"/>
              </a:ext>
            </a:extLst>
          </p:cNvPr>
          <p:cNvSpPr/>
          <p:nvPr/>
        </p:nvSpPr>
        <p:spPr>
          <a:xfrm>
            <a:off x="1156769" y="634484"/>
            <a:ext cx="9625531" cy="4939814"/>
          </a:xfrm>
          <a:prstGeom prst="rect">
            <a:avLst/>
          </a:prstGeom>
        </p:spPr>
        <p:txBody>
          <a:bodyPr wrap="square">
            <a:spAutoFit/>
          </a:bodyPr>
          <a:lstStyle/>
          <a:p>
            <a:r>
              <a:rPr lang="en-US" altLang="en-US" sz="1500" dirty="0">
                <a:solidFill>
                  <a:srgbClr val="002060"/>
                </a:solidFill>
              </a:rPr>
              <a:t>The Heaviside step function is defined as</a:t>
            </a:r>
          </a:p>
          <a:p>
            <a:endParaRPr lang="en-US" altLang="en-US" sz="1500" dirty="0">
              <a:solidFill>
                <a:srgbClr val="002060"/>
              </a:solidFill>
            </a:endParaRPr>
          </a:p>
          <a:p>
            <a:endParaRPr lang="en-US" altLang="en-US" sz="1500" dirty="0">
              <a:solidFill>
                <a:srgbClr val="002060"/>
              </a:solidFill>
            </a:endParaRPr>
          </a:p>
          <a:p>
            <a:endParaRPr lang="en-US" altLang="en-US" sz="1500" dirty="0">
              <a:solidFill>
                <a:srgbClr val="002060"/>
              </a:solidFill>
            </a:endParaRPr>
          </a:p>
          <a:p>
            <a:endParaRPr lang="en-US" altLang="en-US" sz="1500" dirty="0">
              <a:solidFill>
                <a:srgbClr val="002060"/>
              </a:solidFill>
            </a:endParaRPr>
          </a:p>
          <a:p>
            <a:endParaRPr lang="en-US" altLang="en-US" sz="1500" dirty="0">
              <a:solidFill>
                <a:srgbClr val="002060"/>
              </a:solidFill>
            </a:endParaRPr>
          </a:p>
          <a:p>
            <a:endParaRPr lang="en-US" altLang="en-US" sz="1500" dirty="0">
              <a:solidFill>
                <a:srgbClr val="002060"/>
              </a:solidFill>
            </a:endParaRPr>
          </a:p>
          <a:p>
            <a:endParaRPr lang="en-US" altLang="en-US" sz="1500" dirty="0">
              <a:solidFill>
                <a:srgbClr val="002060"/>
              </a:solidFill>
            </a:endParaRPr>
          </a:p>
          <a:p>
            <a:endParaRPr lang="en-US" altLang="en-US" sz="1500" dirty="0">
              <a:solidFill>
                <a:srgbClr val="002060"/>
              </a:solidFill>
            </a:endParaRPr>
          </a:p>
          <a:p>
            <a:r>
              <a:rPr lang="en-US" altLang="en-US" sz="1500" dirty="0">
                <a:solidFill>
                  <a:schemeClr val="accent6">
                    <a:lumMod val="50000"/>
                  </a:schemeClr>
                </a:solidFill>
              </a:rPr>
              <a:t>In case we have a constant current signal with amplitude I</a:t>
            </a:r>
            <a:r>
              <a:rPr lang="en-US" altLang="en-US" sz="1500" baseline="-25000" dirty="0">
                <a:solidFill>
                  <a:schemeClr val="accent6">
                    <a:lumMod val="50000"/>
                  </a:schemeClr>
                </a:solidFill>
              </a:rPr>
              <a:t>0</a:t>
            </a:r>
            <a:r>
              <a:rPr lang="en-US" altLang="en-US" sz="1500" dirty="0">
                <a:solidFill>
                  <a:schemeClr val="accent6">
                    <a:lumMod val="50000"/>
                  </a:schemeClr>
                </a:solidFill>
              </a:rPr>
              <a:t> starting at t=0 and lasting until t=t</a:t>
            </a:r>
            <a:r>
              <a:rPr lang="en-US" altLang="en-US" sz="1500" baseline="-25000" dirty="0">
                <a:solidFill>
                  <a:schemeClr val="accent6">
                    <a:lumMod val="50000"/>
                  </a:schemeClr>
                </a:solidFill>
              </a:rPr>
              <a:t>1 </a:t>
            </a:r>
            <a:r>
              <a:rPr lang="en-US" altLang="en-US" sz="1500" dirty="0">
                <a:solidFill>
                  <a:schemeClr val="accent6">
                    <a:lumMod val="50000"/>
                  </a:schemeClr>
                </a:solidFill>
              </a:rPr>
              <a:t>we have</a:t>
            </a:r>
          </a:p>
          <a:p>
            <a:endParaRPr lang="en-US" altLang="en-US" sz="1500" dirty="0">
              <a:solidFill>
                <a:schemeClr val="accent6">
                  <a:lumMod val="50000"/>
                </a:schemeClr>
              </a:solidFill>
            </a:endParaRPr>
          </a:p>
          <a:p>
            <a:endParaRPr lang="en-US" altLang="en-US" sz="1500" dirty="0">
              <a:solidFill>
                <a:schemeClr val="accent6">
                  <a:lumMod val="50000"/>
                </a:schemeClr>
              </a:solidFill>
            </a:endParaRPr>
          </a:p>
          <a:p>
            <a:endParaRPr lang="en-US" altLang="en-US" sz="1500" dirty="0">
              <a:solidFill>
                <a:schemeClr val="accent6">
                  <a:lumMod val="50000"/>
                </a:schemeClr>
              </a:solidFill>
            </a:endParaRPr>
          </a:p>
          <a:p>
            <a:endParaRPr lang="en-US" altLang="en-US" sz="1500" dirty="0">
              <a:solidFill>
                <a:schemeClr val="accent6">
                  <a:lumMod val="50000"/>
                </a:schemeClr>
              </a:solidFill>
            </a:endParaRPr>
          </a:p>
          <a:p>
            <a:endParaRPr lang="en-US" altLang="en-US" sz="1500" dirty="0">
              <a:solidFill>
                <a:schemeClr val="accent6">
                  <a:lumMod val="50000"/>
                </a:schemeClr>
              </a:solidFill>
            </a:endParaRPr>
          </a:p>
          <a:p>
            <a:endParaRPr lang="en-US" altLang="en-US" sz="1500" dirty="0">
              <a:solidFill>
                <a:schemeClr val="accent6">
                  <a:lumMod val="50000"/>
                </a:schemeClr>
              </a:solidFill>
            </a:endParaRPr>
          </a:p>
          <a:p>
            <a:endParaRPr lang="en-US" altLang="en-US" sz="1500" dirty="0">
              <a:solidFill>
                <a:schemeClr val="accent6">
                  <a:lumMod val="50000"/>
                </a:schemeClr>
              </a:solidFill>
            </a:endParaRPr>
          </a:p>
          <a:p>
            <a:endParaRPr lang="en-US" altLang="en-US" sz="1500" dirty="0">
              <a:solidFill>
                <a:schemeClr val="accent6">
                  <a:lumMod val="50000"/>
                </a:schemeClr>
              </a:solidFill>
            </a:endParaRPr>
          </a:p>
          <a:p>
            <a:r>
              <a:rPr lang="en-US" altLang="en-US" sz="1500" dirty="0">
                <a:solidFill>
                  <a:srgbClr val="002060"/>
                </a:solidFill>
              </a:rPr>
              <a:t>In case we have a constant current signal with amplitude I</a:t>
            </a:r>
            <a:r>
              <a:rPr lang="en-US" altLang="en-US" sz="1500" baseline="-25000" dirty="0">
                <a:solidFill>
                  <a:srgbClr val="002060"/>
                </a:solidFill>
              </a:rPr>
              <a:t>0</a:t>
            </a:r>
            <a:r>
              <a:rPr lang="en-US" altLang="en-US" sz="1500" dirty="0">
                <a:solidFill>
                  <a:srgbClr val="002060"/>
                </a:solidFill>
              </a:rPr>
              <a:t> starting at t=t</a:t>
            </a:r>
            <a:r>
              <a:rPr lang="en-US" altLang="en-US" sz="1500" baseline="-25000" dirty="0">
                <a:solidFill>
                  <a:srgbClr val="002060"/>
                </a:solidFill>
              </a:rPr>
              <a:t>1</a:t>
            </a:r>
            <a:r>
              <a:rPr lang="en-US" altLang="en-US" sz="1500" dirty="0">
                <a:solidFill>
                  <a:srgbClr val="002060"/>
                </a:solidFill>
              </a:rPr>
              <a:t> and lasting until t=t</a:t>
            </a:r>
            <a:r>
              <a:rPr lang="en-US" altLang="en-US" sz="1500" baseline="-25000" dirty="0">
                <a:solidFill>
                  <a:srgbClr val="002060"/>
                </a:solidFill>
              </a:rPr>
              <a:t>2 </a:t>
            </a:r>
            <a:r>
              <a:rPr lang="en-US" altLang="en-US" sz="1500" dirty="0">
                <a:solidFill>
                  <a:srgbClr val="002060"/>
                </a:solidFill>
              </a:rPr>
              <a:t>we have</a:t>
            </a:r>
          </a:p>
          <a:p>
            <a:endParaRPr lang="en-US" altLang="en-US" sz="1500" dirty="0">
              <a:solidFill>
                <a:srgbClr val="002060"/>
              </a:solidFill>
            </a:endParaRPr>
          </a:p>
          <a:p>
            <a:r>
              <a:rPr lang="en-US" altLang="en-US" sz="1500" dirty="0">
                <a:solidFill>
                  <a:srgbClr val="002060"/>
                </a:solidFill>
              </a:rPr>
              <a:t> </a:t>
            </a:r>
            <a:endParaRPr lang="en-GB" sz="1500" dirty="0"/>
          </a:p>
        </p:txBody>
      </p:sp>
      <p:sp>
        <p:nvSpPr>
          <p:cNvPr id="2" name="Date Placeholder 1">
            <a:extLst>
              <a:ext uri="{FF2B5EF4-FFF2-40B4-BE49-F238E27FC236}">
                <a16:creationId xmlns:a16="http://schemas.microsoft.com/office/drawing/2014/main" id="{F7ACD733-D66C-5D47-B334-12F65128713A}"/>
              </a:ext>
            </a:extLst>
          </p:cNvPr>
          <p:cNvSpPr>
            <a:spLocks noGrp="1"/>
          </p:cNvSpPr>
          <p:nvPr>
            <p:ph type="dt" sz="half" idx="10"/>
          </p:nvPr>
        </p:nvSpPr>
        <p:spPr/>
        <p:txBody>
          <a:bodyPr/>
          <a:lstStyle/>
          <a:p>
            <a:pPr>
              <a:defRPr/>
            </a:pPr>
            <a:r>
              <a:rPr lang="en-US"/>
              <a:t>10/14/24</a:t>
            </a:r>
            <a:endParaRPr lang="en-US" dirty="0"/>
          </a:p>
        </p:txBody>
      </p:sp>
      <p:sp>
        <p:nvSpPr>
          <p:cNvPr id="3" name="Slide Number Placeholder 2">
            <a:extLst>
              <a:ext uri="{FF2B5EF4-FFF2-40B4-BE49-F238E27FC236}">
                <a16:creationId xmlns:a16="http://schemas.microsoft.com/office/drawing/2014/main" id="{8F9A4D59-ABF9-0342-8CF1-616B33A43642}"/>
              </a:ext>
            </a:extLst>
          </p:cNvPr>
          <p:cNvSpPr>
            <a:spLocks noGrp="1"/>
          </p:cNvSpPr>
          <p:nvPr>
            <p:ph type="sldNum" sz="quarter" idx="11"/>
          </p:nvPr>
        </p:nvSpPr>
        <p:spPr/>
        <p:txBody>
          <a:bodyPr/>
          <a:lstStyle/>
          <a:p>
            <a:pPr>
              <a:defRPr/>
            </a:pPr>
            <a:fld id="{7139EE62-D25E-4D29-9274-D0BC29529B49}" type="slidenum">
              <a:rPr lang="en-US" smtClean="0"/>
              <a:pPr>
                <a:defRPr/>
              </a:pPr>
              <a:t>29</a:t>
            </a:fld>
            <a:endParaRPr lang="en-US" dirty="0"/>
          </a:p>
        </p:txBody>
      </p:sp>
      <p:pic>
        <p:nvPicPr>
          <p:cNvPr id="5" name="Picture 4">
            <a:extLst>
              <a:ext uri="{FF2B5EF4-FFF2-40B4-BE49-F238E27FC236}">
                <a16:creationId xmlns:a16="http://schemas.microsoft.com/office/drawing/2014/main" id="{666E6817-A0DB-B542-ACC0-882C94386519}"/>
              </a:ext>
            </a:extLst>
          </p:cNvPr>
          <p:cNvPicPr>
            <a:picLocks noChangeAspect="1"/>
          </p:cNvPicPr>
          <p:nvPr/>
        </p:nvPicPr>
        <p:blipFill>
          <a:blip r:embed="rId2"/>
          <a:stretch>
            <a:fillRect/>
          </a:stretch>
        </p:blipFill>
        <p:spPr>
          <a:xfrm>
            <a:off x="1200150" y="1428750"/>
            <a:ext cx="1920240" cy="662940"/>
          </a:xfrm>
          <a:prstGeom prst="rect">
            <a:avLst/>
          </a:prstGeom>
        </p:spPr>
      </p:pic>
      <p:sp>
        <p:nvSpPr>
          <p:cNvPr id="6" name="Rectangle 4">
            <a:extLst>
              <a:ext uri="{FF2B5EF4-FFF2-40B4-BE49-F238E27FC236}">
                <a16:creationId xmlns:a16="http://schemas.microsoft.com/office/drawing/2014/main" id="{EF1D782F-A8B3-ED43-A356-A372D5E2AFE7}"/>
              </a:ext>
            </a:extLst>
          </p:cNvPr>
          <p:cNvSpPr txBox="1">
            <a:spLocks noChangeArrowheads="1"/>
          </p:cNvSpPr>
          <p:nvPr/>
        </p:nvSpPr>
        <p:spPr bwMode="auto">
          <a:xfrm>
            <a:off x="0" y="-4665"/>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Heaviside step function</a:t>
            </a:r>
          </a:p>
        </p:txBody>
      </p:sp>
      <p:pic>
        <p:nvPicPr>
          <p:cNvPr id="8" name="Picture 7">
            <a:extLst>
              <a:ext uri="{FF2B5EF4-FFF2-40B4-BE49-F238E27FC236}">
                <a16:creationId xmlns:a16="http://schemas.microsoft.com/office/drawing/2014/main" id="{7FBCF0EE-71E5-BB42-9CAB-C058E6B5BFC0}"/>
              </a:ext>
            </a:extLst>
          </p:cNvPr>
          <p:cNvPicPr>
            <a:picLocks noChangeAspect="1"/>
          </p:cNvPicPr>
          <p:nvPr/>
        </p:nvPicPr>
        <p:blipFill>
          <a:blip r:embed="rId3"/>
          <a:stretch>
            <a:fillRect/>
          </a:stretch>
        </p:blipFill>
        <p:spPr>
          <a:xfrm>
            <a:off x="1739900" y="3686175"/>
            <a:ext cx="1592580" cy="297180"/>
          </a:xfrm>
          <a:prstGeom prst="rect">
            <a:avLst/>
          </a:prstGeom>
        </p:spPr>
      </p:pic>
      <p:cxnSp>
        <p:nvCxnSpPr>
          <p:cNvPr id="10" name="Straight Connector 9">
            <a:extLst>
              <a:ext uri="{FF2B5EF4-FFF2-40B4-BE49-F238E27FC236}">
                <a16:creationId xmlns:a16="http://schemas.microsoft.com/office/drawing/2014/main" id="{7F7C1B53-5D67-EA46-8B8E-E7CFB9CF326B}"/>
              </a:ext>
            </a:extLst>
          </p:cNvPr>
          <p:cNvCxnSpPr>
            <a:cxnSpLocks/>
          </p:cNvCxnSpPr>
          <p:nvPr/>
        </p:nvCxnSpPr>
        <p:spPr bwMode="auto">
          <a:xfrm>
            <a:off x="5114925" y="3114675"/>
            <a:ext cx="0" cy="1162050"/>
          </a:xfrm>
          <a:prstGeom prst="line">
            <a:avLst/>
          </a:prstGeom>
          <a:noFill/>
          <a:ln w="15875" cap="flat" cmpd="sng" algn="ctr">
            <a:solidFill>
              <a:schemeClr val="tx1"/>
            </a:solidFill>
            <a:prstDash val="solid"/>
            <a:round/>
            <a:headEnd type="triangle" w="med" len="med"/>
            <a:tailEnd type="none" w="med" len="med"/>
          </a:ln>
          <a:effectLst/>
        </p:spPr>
      </p:cxnSp>
      <p:cxnSp>
        <p:nvCxnSpPr>
          <p:cNvPr id="12" name="Straight Connector 11">
            <a:extLst>
              <a:ext uri="{FF2B5EF4-FFF2-40B4-BE49-F238E27FC236}">
                <a16:creationId xmlns:a16="http://schemas.microsoft.com/office/drawing/2014/main" id="{7A35CAA2-250B-E441-8641-08692225CEDF}"/>
              </a:ext>
            </a:extLst>
          </p:cNvPr>
          <p:cNvCxnSpPr>
            <a:cxnSpLocks/>
          </p:cNvCxnSpPr>
          <p:nvPr/>
        </p:nvCxnSpPr>
        <p:spPr bwMode="auto">
          <a:xfrm flipH="1">
            <a:off x="4686300" y="4276725"/>
            <a:ext cx="4238626" cy="0"/>
          </a:xfrm>
          <a:prstGeom prst="line">
            <a:avLst/>
          </a:prstGeom>
          <a:noFill/>
          <a:ln w="15875" cap="flat" cmpd="sng" algn="ctr">
            <a:solidFill>
              <a:schemeClr val="tx1"/>
            </a:solidFill>
            <a:prstDash val="solid"/>
            <a:round/>
            <a:headEnd type="triangle" w="med" len="med"/>
            <a:tailEnd type="none" w="med" len="med"/>
          </a:ln>
          <a:effectLst/>
        </p:spPr>
      </p:cxnSp>
      <p:cxnSp>
        <p:nvCxnSpPr>
          <p:cNvPr id="17" name="Straight Connector 16">
            <a:extLst>
              <a:ext uri="{FF2B5EF4-FFF2-40B4-BE49-F238E27FC236}">
                <a16:creationId xmlns:a16="http://schemas.microsoft.com/office/drawing/2014/main" id="{C3C7FC93-ABDD-7A47-8748-272348364904}"/>
              </a:ext>
            </a:extLst>
          </p:cNvPr>
          <p:cNvCxnSpPr>
            <a:cxnSpLocks/>
          </p:cNvCxnSpPr>
          <p:nvPr/>
        </p:nvCxnSpPr>
        <p:spPr bwMode="auto">
          <a:xfrm>
            <a:off x="3876676" y="3438525"/>
            <a:ext cx="2809874" cy="0"/>
          </a:xfrm>
          <a:prstGeom prst="line">
            <a:avLst/>
          </a:prstGeom>
          <a:noFill/>
          <a:ln w="19050" cap="flat" cmpd="sng" algn="ctr">
            <a:solidFill>
              <a:srgbClr val="FF0000"/>
            </a:solidFill>
            <a:prstDash val="solid"/>
            <a:round/>
            <a:headEnd type="none" w="med" len="med"/>
            <a:tailEnd type="none" w="med" len="med"/>
          </a:ln>
          <a:effectLst/>
        </p:spPr>
      </p:cxnSp>
      <p:cxnSp>
        <p:nvCxnSpPr>
          <p:cNvPr id="19" name="Straight Connector 18">
            <a:extLst>
              <a:ext uri="{FF2B5EF4-FFF2-40B4-BE49-F238E27FC236}">
                <a16:creationId xmlns:a16="http://schemas.microsoft.com/office/drawing/2014/main" id="{B7672555-B2AB-CE45-B1EB-3D2262A3D25C}"/>
              </a:ext>
            </a:extLst>
          </p:cNvPr>
          <p:cNvCxnSpPr>
            <a:cxnSpLocks/>
          </p:cNvCxnSpPr>
          <p:nvPr/>
        </p:nvCxnSpPr>
        <p:spPr bwMode="auto">
          <a:xfrm>
            <a:off x="6686550" y="3429000"/>
            <a:ext cx="0" cy="857250"/>
          </a:xfrm>
          <a:prstGeom prst="line">
            <a:avLst/>
          </a:prstGeom>
          <a:noFill/>
          <a:ln w="19050" cap="flat" cmpd="sng" algn="ctr">
            <a:solidFill>
              <a:srgbClr val="FF0000"/>
            </a:solidFill>
            <a:prstDash val="solid"/>
            <a:round/>
            <a:headEnd type="none" w="med" len="med"/>
            <a:tailEnd type="none" w="med" len="med"/>
          </a:ln>
          <a:effectLst/>
        </p:spPr>
      </p:cxnSp>
      <p:sp>
        <p:nvSpPr>
          <p:cNvPr id="22" name="TextBox 21">
            <a:extLst>
              <a:ext uri="{FF2B5EF4-FFF2-40B4-BE49-F238E27FC236}">
                <a16:creationId xmlns:a16="http://schemas.microsoft.com/office/drawing/2014/main" id="{AC755269-3190-1F4D-8246-CCBB5A5A5BF9}"/>
              </a:ext>
            </a:extLst>
          </p:cNvPr>
          <p:cNvSpPr txBox="1"/>
          <p:nvPr/>
        </p:nvSpPr>
        <p:spPr>
          <a:xfrm>
            <a:off x="4924425" y="4333875"/>
            <a:ext cx="457176" cy="323165"/>
          </a:xfrm>
          <a:prstGeom prst="rect">
            <a:avLst/>
          </a:prstGeom>
          <a:noFill/>
        </p:spPr>
        <p:txBody>
          <a:bodyPr wrap="none" rtlCol="0">
            <a:spAutoFit/>
          </a:bodyPr>
          <a:lstStyle/>
          <a:p>
            <a:r>
              <a:rPr lang="en-GB" sz="1500" dirty="0"/>
              <a:t>t=0</a:t>
            </a:r>
          </a:p>
        </p:txBody>
      </p:sp>
      <p:sp>
        <p:nvSpPr>
          <p:cNvPr id="23" name="TextBox 22">
            <a:extLst>
              <a:ext uri="{FF2B5EF4-FFF2-40B4-BE49-F238E27FC236}">
                <a16:creationId xmlns:a16="http://schemas.microsoft.com/office/drawing/2014/main" id="{67DA9DD0-1C5C-0D4A-A7AB-824451A4EC06}"/>
              </a:ext>
            </a:extLst>
          </p:cNvPr>
          <p:cNvSpPr txBox="1"/>
          <p:nvPr/>
        </p:nvSpPr>
        <p:spPr>
          <a:xfrm>
            <a:off x="6477000" y="4333875"/>
            <a:ext cx="473206" cy="323165"/>
          </a:xfrm>
          <a:prstGeom prst="rect">
            <a:avLst/>
          </a:prstGeom>
          <a:noFill/>
        </p:spPr>
        <p:txBody>
          <a:bodyPr wrap="none" rtlCol="0">
            <a:spAutoFit/>
          </a:bodyPr>
          <a:lstStyle/>
          <a:p>
            <a:r>
              <a:rPr lang="en-GB" sz="1500" dirty="0"/>
              <a:t>t=t</a:t>
            </a:r>
            <a:r>
              <a:rPr lang="en-GB" sz="1500" baseline="-25000" dirty="0"/>
              <a:t>1</a:t>
            </a:r>
            <a:endParaRPr lang="en-GB" sz="1500" dirty="0"/>
          </a:p>
        </p:txBody>
      </p:sp>
      <p:sp>
        <p:nvSpPr>
          <p:cNvPr id="24" name="TextBox 23">
            <a:extLst>
              <a:ext uri="{FF2B5EF4-FFF2-40B4-BE49-F238E27FC236}">
                <a16:creationId xmlns:a16="http://schemas.microsoft.com/office/drawing/2014/main" id="{1DE37FEA-9069-DD4A-8CB5-DD322A83F90E}"/>
              </a:ext>
            </a:extLst>
          </p:cNvPr>
          <p:cNvSpPr txBox="1"/>
          <p:nvPr/>
        </p:nvSpPr>
        <p:spPr>
          <a:xfrm>
            <a:off x="4723130" y="3081284"/>
            <a:ext cx="308098" cy="323165"/>
          </a:xfrm>
          <a:prstGeom prst="rect">
            <a:avLst/>
          </a:prstGeom>
          <a:noFill/>
        </p:spPr>
        <p:txBody>
          <a:bodyPr wrap="none" rtlCol="0">
            <a:spAutoFit/>
          </a:bodyPr>
          <a:lstStyle/>
          <a:p>
            <a:r>
              <a:rPr lang="en-GB" sz="1500" dirty="0"/>
              <a:t>I</a:t>
            </a:r>
            <a:r>
              <a:rPr lang="en-GB" sz="1500" baseline="-25000" dirty="0"/>
              <a:t>0</a:t>
            </a:r>
            <a:endParaRPr lang="en-GB" sz="1500" dirty="0"/>
          </a:p>
        </p:txBody>
      </p:sp>
      <p:cxnSp>
        <p:nvCxnSpPr>
          <p:cNvPr id="25" name="Straight Connector 24">
            <a:extLst>
              <a:ext uri="{FF2B5EF4-FFF2-40B4-BE49-F238E27FC236}">
                <a16:creationId xmlns:a16="http://schemas.microsoft.com/office/drawing/2014/main" id="{31B323DE-E449-2146-A8D5-6BDFA6A7CF0B}"/>
              </a:ext>
            </a:extLst>
          </p:cNvPr>
          <p:cNvCxnSpPr>
            <a:cxnSpLocks/>
          </p:cNvCxnSpPr>
          <p:nvPr/>
        </p:nvCxnSpPr>
        <p:spPr bwMode="auto">
          <a:xfrm>
            <a:off x="6677025" y="4267200"/>
            <a:ext cx="1562100" cy="0"/>
          </a:xfrm>
          <a:prstGeom prst="line">
            <a:avLst/>
          </a:prstGeom>
          <a:noFill/>
          <a:ln w="19050" cap="flat" cmpd="sng" algn="ctr">
            <a:solidFill>
              <a:srgbClr val="FF0000"/>
            </a:solidFill>
            <a:prstDash val="solid"/>
            <a:round/>
            <a:headEnd type="none" w="med" len="med"/>
            <a:tailEnd type="none" w="med" len="med"/>
          </a:ln>
          <a:effectLst/>
        </p:spPr>
      </p:cxnSp>
      <p:cxnSp>
        <p:nvCxnSpPr>
          <p:cNvPr id="27" name="Straight Connector 26">
            <a:extLst>
              <a:ext uri="{FF2B5EF4-FFF2-40B4-BE49-F238E27FC236}">
                <a16:creationId xmlns:a16="http://schemas.microsoft.com/office/drawing/2014/main" id="{D07919E6-EF35-9A46-9CF2-92216EECB285}"/>
              </a:ext>
            </a:extLst>
          </p:cNvPr>
          <p:cNvCxnSpPr>
            <a:cxnSpLocks/>
          </p:cNvCxnSpPr>
          <p:nvPr/>
        </p:nvCxnSpPr>
        <p:spPr bwMode="auto">
          <a:xfrm>
            <a:off x="5105400" y="1114425"/>
            <a:ext cx="0" cy="1162050"/>
          </a:xfrm>
          <a:prstGeom prst="line">
            <a:avLst/>
          </a:prstGeom>
          <a:noFill/>
          <a:ln w="15875" cap="flat" cmpd="sng" algn="ctr">
            <a:solidFill>
              <a:schemeClr val="tx1"/>
            </a:solidFill>
            <a:prstDash val="solid"/>
            <a:round/>
            <a:headEnd type="triangle" w="med" len="med"/>
            <a:tailEnd type="none" w="med" len="med"/>
          </a:ln>
          <a:effectLst/>
        </p:spPr>
      </p:cxnSp>
      <p:cxnSp>
        <p:nvCxnSpPr>
          <p:cNvPr id="28" name="Straight Connector 27">
            <a:extLst>
              <a:ext uri="{FF2B5EF4-FFF2-40B4-BE49-F238E27FC236}">
                <a16:creationId xmlns:a16="http://schemas.microsoft.com/office/drawing/2014/main" id="{BD2F7E8A-277D-FA4C-8A48-D65A789C273A}"/>
              </a:ext>
            </a:extLst>
          </p:cNvPr>
          <p:cNvCxnSpPr>
            <a:cxnSpLocks/>
          </p:cNvCxnSpPr>
          <p:nvPr/>
        </p:nvCxnSpPr>
        <p:spPr bwMode="auto">
          <a:xfrm flipH="1">
            <a:off x="3876676" y="2276475"/>
            <a:ext cx="3200399" cy="0"/>
          </a:xfrm>
          <a:prstGeom prst="line">
            <a:avLst/>
          </a:prstGeom>
          <a:noFill/>
          <a:ln w="15875" cap="flat" cmpd="sng" algn="ctr">
            <a:solidFill>
              <a:schemeClr val="tx1"/>
            </a:solidFill>
            <a:prstDash val="solid"/>
            <a:round/>
            <a:headEnd type="triangle" w="med" len="med"/>
            <a:tailEnd type="none" w="med" len="med"/>
          </a:ln>
          <a:effectLst/>
        </p:spPr>
      </p:cxnSp>
      <p:cxnSp>
        <p:nvCxnSpPr>
          <p:cNvPr id="29" name="Straight Connector 28">
            <a:extLst>
              <a:ext uri="{FF2B5EF4-FFF2-40B4-BE49-F238E27FC236}">
                <a16:creationId xmlns:a16="http://schemas.microsoft.com/office/drawing/2014/main" id="{3503C208-2BCC-E74D-BA4C-DE5C6668A67C}"/>
              </a:ext>
            </a:extLst>
          </p:cNvPr>
          <p:cNvCxnSpPr>
            <a:cxnSpLocks/>
          </p:cNvCxnSpPr>
          <p:nvPr/>
        </p:nvCxnSpPr>
        <p:spPr bwMode="auto">
          <a:xfrm>
            <a:off x="5114925" y="1438275"/>
            <a:ext cx="1666875" cy="0"/>
          </a:xfrm>
          <a:prstGeom prst="line">
            <a:avLst/>
          </a:prstGeom>
          <a:noFill/>
          <a:ln w="19050" cap="flat" cmpd="sng" algn="ctr">
            <a:solidFill>
              <a:srgbClr val="FF0000"/>
            </a:solidFill>
            <a:prstDash val="solid"/>
            <a:round/>
            <a:headEnd type="none" w="med" len="med"/>
            <a:tailEnd type="none" w="med" len="med"/>
          </a:ln>
          <a:effectLst/>
        </p:spPr>
      </p:cxnSp>
      <p:sp>
        <p:nvSpPr>
          <p:cNvPr id="31" name="TextBox 30">
            <a:extLst>
              <a:ext uri="{FF2B5EF4-FFF2-40B4-BE49-F238E27FC236}">
                <a16:creationId xmlns:a16="http://schemas.microsoft.com/office/drawing/2014/main" id="{23BF2C17-B93E-8A4D-A1D5-7FCE2ABD1828}"/>
              </a:ext>
            </a:extLst>
          </p:cNvPr>
          <p:cNvSpPr txBox="1"/>
          <p:nvPr/>
        </p:nvSpPr>
        <p:spPr>
          <a:xfrm>
            <a:off x="4914900" y="2333625"/>
            <a:ext cx="457176" cy="323165"/>
          </a:xfrm>
          <a:prstGeom prst="rect">
            <a:avLst/>
          </a:prstGeom>
          <a:noFill/>
        </p:spPr>
        <p:txBody>
          <a:bodyPr wrap="none" rtlCol="0">
            <a:spAutoFit/>
          </a:bodyPr>
          <a:lstStyle/>
          <a:p>
            <a:r>
              <a:rPr lang="en-GB" sz="1500" dirty="0"/>
              <a:t>t=0</a:t>
            </a:r>
          </a:p>
        </p:txBody>
      </p:sp>
      <p:sp>
        <p:nvSpPr>
          <p:cNvPr id="33" name="TextBox 32">
            <a:extLst>
              <a:ext uri="{FF2B5EF4-FFF2-40B4-BE49-F238E27FC236}">
                <a16:creationId xmlns:a16="http://schemas.microsoft.com/office/drawing/2014/main" id="{44761DB8-A562-5A41-8C9E-D72D8309AE21}"/>
              </a:ext>
            </a:extLst>
          </p:cNvPr>
          <p:cNvSpPr txBox="1"/>
          <p:nvPr/>
        </p:nvSpPr>
        <p:spPr>
          <a:xfrm>
            <a:off x="4762500" y="1257300"/>
            <a:ext cx="292068" cy="323165"/>
          </a:xfrm>
          <a:prstGeom prst="rect">
            <a:avLst/>
          </a:prstGeom>
          <a:noFill/>
        </p:spPr>
        <p:txBody>
          <a:bodyPr wrap="none" rtlCol="0">
            <a:spAutoFit/>
          </a:bodyPr>
          <a:lstStyle/>
          <a:p>
            <a:r>
              <a:rPr lang="en-GB" sz="1500" dirty="0"/>
              <a:t>1</a:t>
            </a:r>
          </a:p>
        </p:txBody>
      </p:sp>
      <p:cxnSp>
        <p:nvCxnSpPr>
          <p:cNvPr id="37" name="Straight Connector 36">
            <a:extLst>
              <a:ext uri="{FF2B5EF4-FFF2-40B4-BE49-F238E27FC236}">
                <a16:creationId xmlns:a16="http://schemas.microsoft.com/office/drawing/2014/main" id="{262A38F0-C1D1-4048-8D19-F96869F62E01}"/>
              </a:ext>
            </a:extLst>
          </p:cNvPr>
          <p:cNvCxnSpPr>
            <a:cxnSpLocks/>
          </p:cNvCxnSpPr>
          <p:nvPr/>
        </p:nvCxnSpPr>
        <p:spPr bwMode="auto">
          <a:xfrm>
            <a:off x="4095750" y="2266950"/>
            <a:ext cx="1009650" cy="0"/>
          </a:xfrm>
          <a:prstGeom prst="line">
            <a:avLst/>
          </a:prstGeom>
          <a:noFill/>
          <a:ln w="19050" cap="flat" cmpd="sng" algn="ctr">
            <a:solidFill>
              <a:srgbClr val="FF0000"/>
            </a:solidFill>
            <a:prstDash val="solid"/>
            <a:round/>
            <a:headEnd type="none" w="med" len="med"/>
            <a:tailEnd type="none" w="med" len="med"/>
          </a:ln>
          <a:effectLst/>
        </p:spPr>
      </p:cxnSp>
      <p:cxnSp>
        <p:nvCxnSpPr>
          <p:cNvPr id="43" name="Straight Connector 42">
            <a:extLst>
              <a:ext uri="{FF2B5EF4-FFF2-40B4-BE49-F238E27FC236}">
                <a16:creationId xmlns:a16="http://schemas.microsoft.com/office/drawing/2014/main" id="{3A4EC0FB-0298-694A-B517-31416CA6E4B2}"/>
              </a:ext>
            </a:extLst>
          </p:cNvPr>
          <p:cNvCxnSpPr>
            <a:cxnSpLocks/>
          </p:cNvCxnSpPr>
          <p:nvPr/>
        </p:nvCxnSpPr>
        <p:spPr bwMode="auto">
          <a:xfrm>
            <a:off x="5172075" y="5076825"/>
            <a:ext cx="0" cy="1162050"/>
          </a:xfrm>
          <a:prstGeom prst="line">
            <a:avLst/>
          </a:prstGeom>
          <a:noFill/>
          <a:ln w="15875" cap="flat" cmpd="sng" algn="ctr">
            <a:solidFill>
              <a:schemeClr val="tx1"/>
            </a:solidFill>
            <a:prstDash val="solid"/>
            <a:round/>
            <a:headEnd type="triangle" w="med" len="med"/>
            <a:tailEnd type="none" w="med" len="med"/>
          </a:ln>
          <a:effectLst/>
        </p:spPr>
      </p:cxnSp>
      <p:cxnSp>
        <p:nvCxnSpPr>
          <p:cNvPr id="44" name="Straight Connector 43">
            <a:extLst>
              <a:ext uri="{FF2B5EF4-FFF2-40B4-BE49-F238E27FC236}">
                <a16:creationId xmlns:a16="http://schemas.microsoft.com/office/drawing/2014/main" id="{06DA8674-C5AC-CD40-A703-9A63852401D1}"/>
              </a:ext>
            </a:extLst>
          </p:cNvPr>
          <p:cNvCxnSpPr>
            <a:cxnSpLocks/>
          </p:cNvCxnSpPr>
          <p:nvPr/>
        </p:nvCxnSpPr>
        <p:spPr bwMode="auto">
          <a:xfrm flipH="1">
            <a:off x="5162551" y="6238875"/>
            <a:ext cx="6086474" cy="1"/>
          </a:xfrm>
          <a:prstGeom prst="line">
            <a:avLst/>
          </a:prstGeom>
          <a:noFill/>
          <a:ln w="15875" cap="flat" cmpd="sng" algn="ctr">
            <a:solidFill>
              <a:schemeClr val="tx1"/>
            </a:solidFill>
            <a:prstDash val="solid"/>
            <a:round/>
            <a:headEnd type="triangle" w="med" len="med"/>
            <a:tailEnd type="none" w="med" len="med"/>
          </a:ln>
          <a:effectLst/>
        </p:spPr>
      </p:cxnSp>
      <p:cxnSp>
        <p:nvCxnSpPr>
          <p:cNvPr id="45" name="Straight Connector 44">
            <a:extLst>
              <a:ext uri="{FF2B5EF4-FFF2-40B4-BE49-F238E27FC236}">
                <a16:creationId xmlns:a16="http://schemas.microsoft.com/office/drawing/2014/main" id="{5918C91C-3AB4-FD4E-AF81-3EC0E4D30388}"/>
              </a:ext>
            </a:extLst>
          </p:cNvPr>
          <p:cNvCxnSpPr>
            <a:cxnSpLocks/>
          </p:cNvCxnSpPr>
          <p:nvPr/>
        </p:nvCxnSpPr>
        <p:spPr bwMode="auto">
          <a:xfrm>
            <a:off x="6715125" y="5400675"/>
            <a:ext cx="1562100" cy="0"/>
          </a:xfrm>
          <a:prstGeom prst="line">
            <a:avLst/>
          </a:prstGeom>
          <a:noFill/>
          <a:ln w="19050" cap="flat" cmpd="sng" algn="ctr">
            <a:solidFill>
              <a:srgbClr val="FF0000"/>
            </a:solidFill>
            <a:prstDash val="solid"/>
            <a:round/>
            <a:headEnd type="none" w="med" len="med"/>
            <a:tailEnd type="none" w="med" len="med"/>
          </a:ln>
          <a:effectLst/>
        </p:spPr>
      </p:cxnSp>
      <p:cxnSp>
        <p:nvCxnSpPr>
          <p:cNvPr id="46" name="Straight Connector 45">
            <a:extLst>
              <a:ext uri="{FF2B5EF4-FFF2-40B4-BE49-F238E27FC236}">
                <a16:creationId xmlns:a16="http://schemas.microsoft.com/office/drawing/2014/main" id="{721B54C7-7FA1-F746-A79E-4DA3760C929E}"/>
              </a:ext>
            </a:extLst>
          </p:cNvPr>
          <p:cNvCxnSpPr>
            <a:cxnSpLocks/>
          </p:cNvCxnSpPr>
          <p:nvPr/>
        </p:nvCxnSpPr>
        <p:spPr bwMode="auto">
          <a:xfrm>
            <a:off x="8277225" y="5391150"/>
            <a:ext cx="0" cy="857250"/>
          </a:xfrm>
          <a:prstGeom prst="line">
            <a:avLst/>
          </a:prstGeom>
          <a:noFill/>
          <a:ln w="19050" cap="flat" cmpd="sng" algn="ctr">
            <a:solidFill>
              <a:srgbClr val="FF0000"/>
            </a:solidFill>
            <a:prstDash val="solid"/>
            <a:round/>
            <a:headEnd type="none" w="med" len="med"/>
            <a:tailEnd type="none" w="med" len="med"/>
          </a:ln>
          <a:effectLst/>
        </p:spPr>
      </p:cxnSp>
      <p:sp>
        <p:nvSpPr>
          <p:cNvPr id="47" name="TextBox 46">
            <a:extLst>
              <a:ext uri="{FF2B5EF4-FFF2-40B4-BE49-F238E27FC236}">
                <a16:creationId xmlns:a16="http://schemas.microsoft.com/office/drawing/2014/main" id="{AE1FCFA5-0DE1-B644-9810-317707F5CFAB}"/>
              </a:ext>
            </a:extLst>
          </p:cNvPr>
          <p:cNvSpPr txBox="1"/>
          <p:nvPr/>
        </p:nvSpPr>
        <p:spPr>
          <a:xfrm>
            <a:off x="4981575" y="6286500"/>
            <a:ext cx="457176" cy="323165"/>
          </a:xfrm>
          <a:prstGeom prst="rect">
            <a:avLst/>
          </a:prstGeom>
          <a:noFill/>
        </p:spPr>
        <p:txBody>
          <a:bodyPr wrap="none" rtlCol="0">
            <a:spAutoFit/>
          </a:bodyPr>
          <a:lstStyle/>
          <a:p>
            <a:r>
              <a:rPr lang="en-GB" sz="1500" dirty="0"/>
              <a:t>t=0</a:t>
            </a:r>
          </a:p>
        </p:txBody>
      </p:sp>
      <p:sp>
        <p:nvSpPr>
          <p:cNvPr id="48" name="TextBox 47">
            <a:extLst>
              <a:ext uri="{FF2B5EF4-FFF2-40B4-BE49-F238E27FC236}">
                <a16:creationId xmlns:a16="http://schemas.microsoft.com/office/drawing/2014/main" id="{F7912BC7-C982-D84A-BEBB-BA87C2434FB9}"/>
              </a:ext>
            </a:extLst>
          </p:cNvPr>
          <p:cNvSpPr txBox="1"/>
          <p:nvPr/>
        </p:nvSpPr>
        <p:spPr>
          <a:xfrm>
            <a:off x="6534150" y="6286500"/>
            <a:ext cx="473206" cy="323165"/>
          </a:xfrm>
          <a:prstGeom prst="rect">
            <a:avLst/>
          </a:prstGeom>
          <a:noFill/>
        </p:spPr>
        <p:txBody>
          <a:bodyPr wrap="none" rtlCol="0">
            <a:spAutoFit/>
          </a:bodyPr>
          <a:lstStyle/>
          <a:p>
            <a:r>
              <a:rPr lang="en-GB" sz="1500" dirty="0"/>
              <a:t>t=t</a:t>
            </a:r>
            <a:r>
              <a:rPr lang="en-GB" sz="1500" baseline="-25000" dirty="0"/>
              <a:t>1</a:t>
            </a:r>
            <a:endParaRPr lang="en-GB" sz="1500" dirty="0"/>
          </a:p>
        </p:txBody>
      </p:sp>
      <p:cxnSp>
        <p:nvCxnSpPr>
          <p:cNvPr id="49" name="Straight Connector 48">
            <a:extLst>
              <a:ext uri="{FF2B5EF4-FFF2-40B4-BE49-F238E27FC236}">
                <a16:creationId xmlns:a16="http://schemas.microsoft.com/office/drawing/2014/main" id="{8B84065E-118B-114D-B588-A3ABCBE46DC2}"/>
              </a:ext>
            </a:extLst>
          </p:cNvPr>
          <p:cNvCxnSpPr>
            <a:cxnSpLocks/>
          </p:cNvCxnSpPr>
          <p:nvPr/>
        </p:nvCxnSpPr>
        <p:spPr bwMode="auto">
          <a:xfrm>
            <a:off x="8267700" y="6229350"/>
            <a:ext cx="1562100" cy="0"/>
          </a:xfrm>
          <a:prstGeom prst="line">
            <a:avLst/>
          </a:prstGeom>
          <a:noFill/>
          <a:ln w="19050" cap="flat" cmpd="sng" algn="ctr">
            <a:solidFill>
              <a:srgbClr val="FF0000"/>
            </a:solidFill>
            <a:prstDash val="solid"/>
            <a:round/>
            <a:headEnd type="none" w="med" len="med"/>
            <a:tailEnd type="none" w="med" len="med"/>
          </a:ln>
          <a:effectLst/>
        </p:spPr>
      </p:cxnSp>
      <p:cxnSp>
        <p:nvCxnSpPr>
          <p:cNvPr id="52" name="Straight Connector 51">
            <a:extLst>
              <a:ext uri="{FF2B5EF4-FFF2-40B4-BE49-F238E27FC236}">
                <a16:creationId xmlns:a16="http://schemas.microsoft.com/office/drawing/2014/main" id="{060C0CF4-99DA-AA49-9460-A72FDA3617BC}"/>
              </a:ext>
            </a:extLst>
          </p:cNvPr>
          <p:cNvCxnSpPr>
            <a:cxnSpLocks/>
          </p:cNvCxnSpPr>
          <p:nvPr/>
        </p:nvCxnSpPr>
        <p:spPr bwMode="auto">
          <a:xfrm>
            <a:off x="6724650" y="5391150"/>
            <a:ext cx="0" cy="857250"/>
          </a:xfrm>
          <a:prstGeom prst="line">
            <a:avLst/>
          </a:prstGeom>
          <a:noFill/>
          <a:ln w="19050" cap="flat" cmpd="sng" algn="ctr">
            <a:solidFill>
              <a:srgbClr val="FF0000"/>
            </a:solidFill>
            <a:prstDash val="solid"/>
            <a:round/>
            <a:headEnd type="none" w="med" len="med"/>
            <a:tailEnd type="none" w="med" len="med"/>
          </a:ln>
          <a:effectLst/>
        </p:spPr>
      </p:cxnSp>
      <p:cxnSp>
        <p:nvCxnSpPr>
          <p:cNvPr id="53" name="Straight Connector 52">
            <a:extLst>
              <a:ext uri="{FF2B5EF4-FFF2-40B4-BE49-F238E27FC236}">
                <a16:creationId xmlns:a16="http://schemas.microsoft.com/office/drawing/2014/main" id="{E4DF466A-F3F2-6947-A72B-6641D51A7D86}"/>
              </a:ext>
            </a:extLst>
          </p:cNvPr>
          <p:cNvCxnSpPr>
            <a:cxnSpLocks/>
          </p:cNvCxnSpPr>
          <p:nvPr/>
        </p:nvCxnSpPr>
        <p:spPr bwMode="auto">
          <a:xfrm>
            <a:off x="5153025" y="6229350"/>
            <a:ext cx="1562100" cy="0"/>
          </a:xfrm>
          <a:prstGeom prst="line">
            <a:avLst/>
          </a:prstGeom>
          <a:noFill/>
          <a:ln w="19050" cap="flat" cmpd="sng" algn="ctr">
            <a:solidFill>
              <a:srgbClr val="FF0000"/>
            </a:solidFill>
            <a:prstDash val="solid"/>
            <a:round/>
            <a:headEnd type="none" w="med" len="med"/>
            <a:tailEnd type="none" w="med" len="med"/>
          </a:ln>
          <a:effectLst/>
        </p:spPr>
      </p:cxnSp>
      <p:sp>
        <p:nvSpPr>
          <p:cNvPr id="54" name="TextBox 53">
            <a:extLst>
              <a:ext uri="{FF2B5EF4-FFF2-40B4-BE49-F238E27FC236}">
                <a16:creationId xmlns:a16="http://schemas.microsoft.com/office/drawing/2014/main" id="{44A846D9-2C27-3A44-910C-B5061EEB7E7B}"/>
              </a:ext>
            </a:extLst>
          </p:cNvPr>
          <p:cNvSpPr txBox="1"/>
          <p:nvPr/>
        </p:nvSpPr>
        <p:spPr>
          <a:xfrm>
            <a:off x="4819650" y="5124450"/>
            <a:ext cx="308098" cy="323165"/>
          </a:xfrm>
          <a:prstGeom prst="rect">
            <a:avLst/>
          </a:prstGeom>
          <a:noFill/>
        </p:spPr>
        <p:txBody>
          <a:bodyPr wrap="none" rtlCol="0">
            <a:spAutoFit/>
          </a:bodyPr>
          <a:lstStyle/>
          <a:p>
            <a:r>
              <a:rPr lang="en-GB" sz="1500" dirty="0"/>
              <a:t>I</a:t>
            </a:r>
            <a:r>
              <a:rPr lang="en-GB" sz="1500" baseline="-25000" dirty="0"/>
              <a:t>0</a:t>
            </a:r>
            <a:endParaRPr lang="en-GB" sz="1500" dirty="0"/>
          </a:p>
        </p:txBody>
      </p:sp>
      <p:pic>
        <p:nvPicPr>
          <p:cNvPr id="55" name="Picture 54">
            <a:extLst>
              <a:ext uri="{FF2B5EF4-FFF2-40B4-BE49-F238E27FC236}">
                <a16:creationId xmlns:a16="http://schemas.microsoft.com/office/drawing/2014/main" id="{2E018AB6-A20F-E041-B640-D428E68E4E5D}"/>
              </a:ext>
            </a:extLst>
          </p:cNvPr>
          <p:cNvPicPr>
            <a:picLocks noChangeAspect="1"/>
          </p:cNvPicPr>
          <p:nvPr/>
        </p:nvPicPr>
        <p:blipFill>
          <a:blip r:embed="rId4"/>
          <a:stretch>
            <a:fillRect/>
          </a:stretch>
        </p:blipFill>
        <p:spPr>
          <a:xfrm>
            <a:off x="1647825" y="5543550"/>
            <a:ext cx="2720340" cy="297180"/>
          </a:xfrm>
          <a:prstGeom prst="rect">
            <a:avLst/>
          </a:prstGeom>
        </p:spPr>
      </p:pic>
      <p:sp>
        <p:nvSpPr>
          <p:cNvPr id="56" name="TextBox 55">
            <a:extLst>
              <a:ext uri="{FF2B5EF4-FFF2-40B4-BE49-F238E27FC236}">
                <a16:creationId xmlns:a16="http://schemas.microsoft.com/office/drawing/2014/main" id="{56BAB4ED-62B1-C945-A94E-57AD43A8B9F8}"/>
              </a:ext>
            </a:extLst>
          </p:cNvPr>
          <p:cNvSpPr txBox="1"/>
          <p:nvPr/>
        </p:nvSpPr>
        <p:spPr>
          <a:xfrm>
            <a:off x="8067675" y="6286500"/>
            <a:ext cx="473206" cy="323165"/>
          </a:xfrm>
          <a:prstGeom prst="rect">
            <a:avLst/>
          </a:prstGeom>
          <a:noFill/>
        </p:spPr>
        <p:txBody>
          <a:bodyPr wrap="none" rtlCol="0">
            <a:spAutoFit/>
          </a:bodyPr>
          <a:lstStyle/>
          <a:p>
            <a:r>
              <a:rPr lang="en-GB" sz="1500" dirty="0"/>
              <a:t>t=t</a:t>
            </a:r>
            <a:r>
              <a:rPr lang="en-GB" sz="1500" baseline="-25000" dirty="0"/>
              <a:t>2</a:t>
            </a:r>
            <a:endParaRPr lang="en-GB" sz="1500" dirty="0"/>
          </a:p>
        </p:txBody>
      </p:sp>
    </p:spTree>
    <p:extLst>
      <p:ext uri="{BB962C8B-B14F-4D97-AF65-F5344CB8AC3E}">
        <p14:creationId xmlns:p14="http://schemas.microsoft.com/office/powerpoint/2010/main" val="2562994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A4C15A-27B8-014E-8FF9-B628747837C4}"/>
              </a:ext>
            </a:extLst>
          </p:cNvPr>
          <p:cNvSpPr>
            <a:spLocks noGrp="1"/>
          </p:cNvSpPr>
          <p:nvPr>
            <p:ph type="dt" sz="half" idx="10"/>
          </p:nvPr>
        </p:nvSpPr>
        <p:spPr/>
        <p:txBody>
          <a:bodyPr/>
          <a:lstStyle/>
          <a:p>
            <a:pPr>
              <a:defRPr/>
            </a:pPr>
            <a:r>
              <a:rPr lang="en-US"/>
              <a:t>10/14/24</a:t>
            </a:r>
            <a:endParaRPr lang="en-US" dirty="0"/>
          </a:p>
        </p:txBody>
      </p:sp>
      <p:sp>
        <p:nvSpPr>
          <p:cNvPr id="3" name="Slide Number Placeholder 2">
            <a:extLst>
              <a:ext uri="{FF2B5EF4-FFF2-40B4-BE49-F238E27FC236}">
                <a16:creationId xmlns:a16="http://schemas.microsoft.com/office/drawing/2014/main" id="{D439320D-1DD0-5040-830C-0D257EF52E84}"/>
              </a:ext>
            </a:extLst>
          </p:cNvPr>
          <p:cNvSpPr>
            <a:spLocks noGrp="1"/>
          </p:cNvSpPr>
          <p:nvPr>
            <p:ph type="sldNum" sz="quarter" idx="11"/>
          </p:nvPr>
        </p:nvSpPr>
        <p:spPr/>
        <p:txBody>
          <a:bodyPr/>
          <a:lstStyle/>
          <a:p>
            <a:pPr>
              <a:defRPr/>
            </a:pPr>
            <a:fld id="{7139EE62-D25E-4D29-9274-D0BC29529B49}" type="slidenum">
              <a:rPr lang="en-US" smtClean="0"/>
              <a:pPr>
                <a:defRPr/>
              </a:pPr>
              <a:t>3</a:t>
            </a:fld>
            <a:endParaRPr lang="en-US" dirty="0"/>
          </a:p>
        </p:txBody>
      </p:sp>
      <p:sp>
        <p:nvSpPr>
          <p:cNvPr id="4" name="TextBox 26">
            <a:extLst>
              <a:ext uri="{FF2B5EF4-FFF2-40B4-BE49-F238E27FC236}">
                <a16:creationId xmlns:a16="http://schemas.microsoft.com/office/drawing/2014/main" id="{C08FD56F-089F-4A4B-A46B-C41B4CC121D7}"/>
              </a:ext>
            </a:extLst>
          </p:cNvPr>
          <p:cNvSpPr txBox="1">
            <a:spLocks noChangeArrowheads="1"/>
          </p:cNvSpPr>
          <p:nvPr/>
        </p:nvSpPr>
        <p:spPr bwMode="auto">
          <a:xfrm>
            <a:off x="0" y="24544"/>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Lecture Series</a:t>
            </a:r>
          </a:p>
        </p:txBody>
      </p:sp>
      <p:sp>
        <p:nvSpPr>
          <p:cNvPr id="5" name="Rectangle 4">
            <a:extLst>
              <a:ext uri="{FF2B5EF4-FFF2-40B4-BE49-F238E27FC236}">
                <a16:creationId xmlns:a16="http://schemas.microsoft.com/office/drawing/2014/main" id="{3530C1A2-C8C8-7E44-B63E-9BFEE0CCB5EE}"/>
              </a:ext>
            </a:extLst>
          </p:cNvPr>
          <p:cNvSpPr/>
          <p:nvPr/>
        </p:nvSpPr>
        <p:spPr>
          <a:xfrm>
            <a:off x="653380" y="1368363"/>
            <a:ext cx="3826689" cy="369332"/>
          </a:xfrm>
          <a:prstGeom prst="rect">
            <a:avLst/>
          </a:prstGeom>
        </p:spPr>
        <p:txBody>
          <a:bodyPr wrap="none">
            <a:spAutoFit/>
          </a:bodyPr>
          <a:lstStyle/>
          <a:p>
            <a:r>
              <a:rPr lang="en-GB" dirty="0"/>
              <a:t>https://</a:t>
            </a:r>
            <a:r>
              <a:rPr lang="en-GB" dirty="0" err="1"/>
              <a:t>indico.cern.ch</a:t>
            </a:r>
            <a:r>
              <a:rPr lang="en-GB" dirty="0"/>
              <a:t>/event/843083/</a:t>
            </a:r>
          </a:p>
        </p:txBody>
      </p:sp>
      <p:sp>
        <p:nvSpPr>
          <p:cNvPr id="6" name="TextBox 5">
            <a:extLst>
              <a:ext uri="{FF2B5EF4-FFF2-40B4-BE49-F238E27FC236}">
                <a16:creationId xmlns:a16="http://schemas.microsoft.com/office/drawing/2014/main" id="{7EDC99E4-8F5A-F04B-96EC-995245C87096}"/>
              </a:ext>
            </a:extLst>
          </p:cNvPr>
          <p:cNvSpPr txBox="1"/>
          <p:nvPr/>
        </p:nvSpPr>
        <p:spPr>
          <a:xfrm>
            <a:off x="653380" y="732185"/>
            <a:ext cx="4314130" cy="646331"/>
          </a:xfrm>
          <a:prstGeom prst="rect">
            <a:avLst/>
          </a:prstGeom>
          <a:noFill/>
        </p:spPr>
        <p:txBody>
          <a:bodyPr wrap="none" rtlCol="0">
            <a:spAutoFit/>
          </a:bodyPr>
          <a:lstStyle/>
          <a:p>
            <a:r>
              <a:rPr lang="en-GB" dirty="0">
                <a:solidFill>
                  <a:srgbClr val="002060"/>
                </a:solidFill>
              </a:rPr>
              <a:t>Signals in particle detectors, </a:t>
            </a:r>
          </a:p>
          <a:p>
            <a:r>
              <a:rPr lang="en-GB" dirty="0">
                <a:solidFill>
                  <a:srgbClr val="002060"/>
                </a:solidFill>
              </a:rPr>
              <a:t>CERN Academic Training Lectures 2019</a:t>
            </a:r>
          </a:p>
        </p:txBody>
      </p:sp>
      <p:sp>
        <p:nvSpPr>
          <p:cNvPr id="7" name="TextBox 6">
            <a:extLst>
              <a:ext uri="{FF2B5EF4-FFF2-40B4-BE49-F238E27FC236}">
                <a16:creationId xmlns:a16="http://schemas.microsoft.com/office/drawing/2014/main" id="{2BAB0754-E886-5642-8EE9-73F8A7DC41AA}"/>
              </a:ext>
            </a:extLst>
          </p:cNvPr>
          <p:cNvSpPr txBox="1"/>
          <p:nvPr/>
        </p:nvSpPr>
        <p:spPr>
          <a:xfrm>
            <a:off x="653380" y="1997658"/>
            <a:ext cx="6314549" cy="646331"/>
          </a:xfrm>
          <a:prstGeom prst="rect">
            <a:avLst/>
          </a:prstGeom>
          <a:noFill/>
        </p:spPr>
        <p:txBody>
          <a:bodyPr wrap="none" rtlCol="0">
            <a:spAutoFit/>
          </a:bodyPr>
          <a:lstStyle/>
          <a:p>
            <a:r>
              <a:rPr lang="en-GB" dirty="0">
                <a:solidFill>
                  <a:srgbClr val="002060"/>
                </a:solidFill>
              </a:rPr>
              <a:t>Signals, Noise and  Signal processing in Particle Detectors, </a:t>
            </a:r>
          </a:p>
          <a:p>
            <a:r>
              <a:rPr lang="en-GB" dirty="0">
                <a:solidFill>
                  <a:srgbClr val="002060"/>
                </a:solidFill>
              </a:rPr>
              <a:t>CERN Academic Training Lectures 2024</a:t>
            </a:r>
          </a:p>
        </p:txBody>
      </p:sp>
      <p:sp>
        <p:nvSpPr>
          <p:cNvPr id="8" name="Rectangle 7">
            <a:extLst>
              <a:ext uri="{FF2B5EF4-FFF2-40B4-BE49-F238E27FC236}">
                <a16:creationId xmlns:a16="http://schemas.microsoft.com/office/drawing/2014/main" id="{18BC5BE5-CD93-2042-9ED3-01A3B6FC6ED8}"/>
              </a:ext>
            </a:extLst>
          </p:cNvPr>
          <p:cNvSpPr/>
          <p:nvPr/>
        </p:nvSpPr>
        <p:spPr>
          <a:xfrm>
            <a:off x="653380" y="2608439"/>
            <a:ext cx="3954929" cy="369332"/>
          </a:xfrm>
          <a:prstGeom prst="rect">
            <a:avLst/>
          </a:prstGeom>
        </p:spPr>
        <p:txBody>
          <a:bodyPr wrap="none">
            <a:spAutoFit/>
          </a:bodyPr>
          <a:lstStyle/>
          <a:p>
            <a:r>
              <a:rPr lang="en-GB" dirty="0"/>
              <a:t>https://</a:t>
            </a:r>
            <a:r>
              <a:rPr lang="en-GB" dirty="0" err="1"/>
              <a:t>indico.cern.ch</a:t>
            </a:r>
            <a:r>
              <a:rPr lang="en-GB" dirty="0"/>
              <a:t>/event/1458895/</a:t>
            </a:r>
          </a:p>
        </p:txBody>
      </p:sp>
      <p:pic>
        <p:nvPicPr>
          <p:cNvPr id="9" name="Picture 8">
            <a:extLst>
              <a:ext uri="{FF2B5EF4-FFF2-40B4-BE49-F238E27FC236}">
                <a16:creationId xmlns:a16="http://schemas.microsoft.com/office/drawing/2014/main" id="{5DE48D85-D166-8C4F-804E-744AABBE2D2C}"/>
              </a:ext>
            </a:extLst>
          </p:cNvPr>
          <p:cNvPicPr>
            <a:picLocks noChangeAspect="1"/>
          </p:cNvPicPr>
          <p:nvPr/>
        </p:nvPicPr>
        <p:blipFill>
          <a:blip r:embed="rId2"/>
          <a:stretch>
            <a:fillRect/>
          </a:stretch>
        </p:blipFill>
        <p:spPr>
          <a:xfrm>
            <a:off x="1436965" y="3414705"/>
            <a:ext cx="1823482" cy="2836527"/>
          </a:xfrm>
          <a:prstGeom prst="rect">
            <a:avLst/>
          </a:prstGeom>
        </p:spPr>
      </p:pic>
      <p:sp>
        <p:nvSpPr>
          <p:cNvPr id="10" name="TextBox 9">
            <a:extLst>
              <a:ext uri="{FF2B5EF4-FFF2-40B4-BE49-F238E27FC236}">
                <a16:creationId xmlns:a16="http://schemas.microsoft.com/office/drawing/2014/main" id="{0BB5412A-8443-FB4B-80B9-B2A7EFD4D583}"/>
              </a:ext>
            </a:extLst>
          </p:cNvPr>
          <p:cNvSpPr txBox="1"/>
          <p:nvPr/>
        </p:nvSpPr>
        <p:spPr>
          <a:xfrm>
            <a:off x="3766820" y="4383073"/>
            <a:ext cx="4224233" cy="646331"/>
          </a:xfrm>
          <a:prstGeom prst="rect">
            <a:avLst/>
          </a:prstGeom>
          <a:noFill/>
        </p:spPr>
        <p:txBody>
          <a:bodyPr wrap="none" rtlCol="0">
            <a:spAutoFit/>
          </a:bodyPr>
          <a:lstStyle/>
          <a:p>
            <a:r>
              <a:rPr lang="en-GB" dirty="0">
                <a:solidFill>
                  <a:srgbClr val="002060"/>
                </a:solidFill>
              </a:rPr>
              <a:t>Particle Detection with Drift Chambers,</a:t>
            </a:r>
          </a:p>
          <a:p>
            <a:r>
              <a:rPr lang="en-GB" dirty="0">
                <a:solidFill>
                  <a:srgbClr val="002060"/>
                </a:solidFill>
              </a:rPr>
              <a:t>Springer, 2008 2</a:t>
            </a:r>
            <a:r>
              <a:rPr lang="en-GB" baseline="30000" dirty="0">
                <a:solidFill>
                  <a:srgbClr val="002060"/>
                </a:solidFill>
              </a:rPr>
              <a:t>nd</a:t>
            </a:r>
            <a:r>
              <a:rPr lang="en-GB" dirty="0">
                <a:solidFill>
                  <a:srgbClr val="002060"/>
                </a:solidFill>
              </a:rPr>
              <a:t> Edition</a:t>
            </a:r>
          </a:p>
        </p:txBody>
      </p:sp>
    </p:spTree>
    <p:extLst>
      <p:ext uri="{BB962C8B-B14F-4D97-AF65-F5344CB8AC3E}">
        <p14:creationId xmlns:p14="http://schemas.microsoft.com/office/powerpoint/2010/main" val="13790757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a:xfrm>
            <a:off x="11296650" y="6572250"/>
            <a:ext cx="742950" cy="285750"/>
          </a:xfrm>
        </p:spPr>
        <p:txBody>
          <a:bodyPr/>
          <a:lstStyle/>
          <a:p>
            <a:pPr>
              <a:defRPr/>
            </a:pPr>
            <a:fld id="{7139EE62-D25E-4D29-9274-D0BC29529B49}" type="slidenum">
              <a:rPr lang="en-US" smtClean="0">
                <a:solidFill>
                  <a:srgbClr val="000000"/>
                </a:solidFill>
              </a:rPr>
              <a:pPr>
                <a:defRPr/>
              </a:pPr>
              <a:t>30</a:t>
            </a:fld>
            <a:endParaRPr lang="en-US" dirty="0">
              <a:solidFill>
                <a:srgbClr val="000000"/>
              </a:solidFill>
            </a:endParaRPr>
          </a:p>
        </p:txBody>
      </p:sp>
      <p:sp>
        <p:nvSpPr>
          <p:cNvPr id="4" name="Rectangle 4"/>
          <p:cNvSpPr txBox="1">
            <a:spLocks noChangeArrowheads="1"/>
          </p:cNvSpPr>
          <p:nvPr/>
        </p:nvSpPr>
        <p:spPr bwMode="auto">
          <a:xfrm>
            <a:off x="0" y="0"/>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Parallel plate geometry</a:t>
            </a:r>
          </a:p>
        </p:txBody>
      </p:sp>
      <p:sp>
        <p:nvSpPr>
          <p:cNvPr id="9" name="Oval 8"/>
          <p:cNvSpPr>
            <a:spLocks noChangeAspect="1" noChangeArrowheads="1"/>
          </p:cNvSpPr>
          <p:nvPr/>
        </p:nvSpPr>
        <p:spPr bwMode="auto">
          <a:xfrm>
            <a:off x="1995795" y="2129135"/>
            <a:ext cx="108000" cy="1080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0" name="TextBox 40"/>
          <p:cNvSpPr txBox="1">
            <a:spLocks noChangeArrowheads="1"/>
          </p:cNvSpPr>
          <p:nvPr/>
        </p:nvSpPr>
        <p:spPr bwMode="auto">
          <a:xfrm>
            <a:off x="1600200" y="2023646"/>
            <a:ext cx="4187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dirty="0">
                <a:solidFill>
                  <a:srgbClr val="FF0000"/>
                </a:solidFill>
              </a:rPr>
              <a:t>+q</a:t>
            </a:r>
            <a:endParaRPr lang="en-US" altLang="en-US" sz="1600" baseline="-25000" dirty="0">
              <a:solidFill>
                <a:srgbClr val="FF0000"/>
              </a:solidFill>
            </a:endParaRPr>
          </a:p>
        </p:txBody>
      </p:sp>
      <p:sp>
        <p:nvSpPr>
          <p:cNvPr id="11" name="Line 4"/>
          <p:cNvSpPr>
            <a:spLocks noChangeShapeType="1"/>
          </p:cNvSpPr>
          <p:nvPr/>
        </p:nvSpPr>
        <p:spPr bwMode="auto">
          <a:xfrm>
            <a:off x="1300118" y="2200870"/>
            <a:ext cx="74789"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endParaRPr lang="en-GB">
              <a:solidFill>
                <a:prstClr val="black"/>
              </a:solidFill>
            </a:endParaRPr>
          </a:p>
        </p:txBody>
      </p:sp>
      <p:sp>
        <p:nvSpPr>
          <p:cNvPr id="12" name="Line 6"/>
          <p:cNvSpPr>
            <a:spLocks noChangeShapeType="1"/>
          </p:cNvSpPr>
          <p:nvPr/>
        </p:nvSpPr>
        <p:spPr bwMode="auto">
          <a:xfrm>
            <a:off x="766719" y="2743200"/>
            <a:ext cx="2667000" cy="4465"/>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14" name="Line 6"/>
          <p:cNvSpPr>
            <a:spLocks noChangeShapeType="1"/>
          </p:cNvSpPr>
          <p:nvPr/>
        </p:nvSpPr>
        <p:spPr bwMode="auto">
          <a:xfrm rot="16200000" flipH="1" flipV="1">
            <a:off x="2100217" y="342899"/>
            <a:ext cx="1" cy="266700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7" rIns="92075" bIns="46037"/>
          <a:lstStyle/>
          <a:p>
            <a:pPr eaLnBrk="1" hangingPunct="1"/>
            <a:endParaRPr lang="en-GB">
              <a:solidFill>
                <a:prstClr val="black"/>
              </a:solidFill>
            </a:endParaRPr>
          </a:p>
        </p:txBody>
      </p:sp>
      <p:cxnSp>
        <p:nvCxnSpPr>
          <p:cNvPr id="15" name="Straight Connector 14"/>
          <p:cNvCxnSpPr/>
          <p:nvPr/>
        </p:nvCxnSpPr>
        <p:spPr>
          <a:xfrm flipH="1">
            <a:off x="690518" y="2743200"/>
            <a:ext cx="32766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766718" y="838200"/>
            <a:ext cx="0" cy="20574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17" name="Rectangle 60"/>
          <p:cNvSpPr>
            <a:spLocks noChangeArrowheads="1"/>
          </p:cNvSpPr>
          <p:nvPr/>
        </p:nvSpPr>
        <p:spPr bwMode="auto">
          <a:xfrm>
            <a:off x="1676400" y="2209800"/>
            <a:ext cx="457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b="1" dirty="0">
                <a:solidFill>
                  <a:prstClr val="black"/>
                </a:solidFill>
              </a:rPr>
              <a:t>v</a:t>
            </a:r>
            <a:r>
              <a:rPr lang="en-US" altLang="en-US" sz="1400" b="1" baseline="-25000" dirty="0">
                <a:solidFill>
                  <a:prstClr val="black"/>
                </a:solidFill>
              </a:rPr>
              <a:t>1</a:t>
            </a:r>
            <a:endParaRPr lang="en-US" altLang="en-US" sz="1400" baseline="-25000" dirty="0">
              <a:solidFill>
                <a:prstClr val="black"/>
              </a:solidFill>
            </a:endParaRPr>
          </a:p>
        </p:txBody>
      </p:sp>
      <p:sp>
        <p:nvSpPr>
          <p:cNvPr id="18" name="TextBox 17"/>
          <p:cNvSpPr txBox="1"/>
          <p:nvPr/>
        </p:nvSpPr>
        <p:spPr>
          <a:xfrm>
            <a:off x="3738518" y="2743200"/>
            <a:ext cx="300082" cy="369332"/>
          </a:xfrm>
          <a:prstGeom prst="rect">
            <a:avLst/>
          </a:prstGeom>
          <a:noFill/>
        </p:spPr>
        <p:txBody>
          <a:bodyPr wrap="none" rtlCol="0">
            <a:spAutoFit/>
          </a:bodyPr>
          <a:lstStyle/>
          <a:p>
            <a:r>
              <a:rPr lang="en-GB"/>
              <a:t>x</a:t>
            </a:r>
          </a:p>
        </p:txBody>
      </p:sp>
      <p:sp>
        <p:nvSpPr>
          <p:cNvPr id="19" name="TextBox 18"/>
          <p:cNvSpPr txBox="1"/>
          <p:nvPr/>
        </p:nvSpPr>
        <p:spPr>
          <a:xfrm>
            <a:off x="461918" y="533400"/>
            <a:ext cx="300082" cy="369332"/>
          </a:xfrm>
          <a:prstGeom prst="rect">
            <a:avLst/>
          </a:prstGeom>
          <a:noFill/>
        </p:spPr>
        <p:txBody>
          <a:bodyPr wrap="none" rtlCol="0">
            <a:spAutoFit/>
          </a:bodyPr>
          <a:lstStyle/>
          <a:p>
            <a:r>
              <a:rPr lang="en-GB" dirty="0"/>
              <a:t>y</a:t>
            </a:r>
          </a:p>
        </p:txBody>
      </p:sp>
      <p:grpSp>
        <p:nvGrpSpPr>
          <p:cNvPr id="20" name="Group 19"/>
          <p:cNvGrpSpPr/>
          <p:nvPr/>
        </p:nvGrpSpPr>
        <p:grpSpPr>
          <a:xfrm>
            <a:off x="1604918" y="2743200"/>
            <a:ext cx="304800" cy="533400"/>
            <a:chOff x="3276600" y="4800600"/>
            <a:chExt cx="304800" cy="914400"/>
          </a:xfrm>
        </p:grpSpPr>
        <p:sp>
          <p:nvSpPr>
            <p:cNvPr id="21"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2"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3"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4"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5"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grpSp>
        <p:nvGrpSpPr>
          <p:cNvPr id="26" name="Group 25"/>
          <p:cNvGrpSpPr/>
          <p:nvPr/>
        </p:nvGrpSpPr>
        <p:grpSpPr>
          <a:xfrm rot="10800000">
            <a:off x="1528718" y="990600"/>
            <a:ext cx="304800" cy="685800"/>
            <a:chOff x="3276600" y="4800600"/>
            <a:chExt cx="304800" cy="914400"/>
          </a:xfrm>
        </p:grpSpPr>
        <p:sp>
          <p:nvSpPr>
            <p:cNvPr id="27"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8"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9"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0"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1"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sp>
        <p:nvSpPr>
          <p:cNvPr id="32" name="Text Box 73"/>
          <p:cNvSpPr txBox="1">
            <a:spLocks noChangeArrowheads="1"/>
          </p:cNvSpPr>
          <p:nvPr/>
        </p:nvSpPr>
        <p:spPr bwMode="auto">
          <a:xfrm>
            <a:off x="2976518" y="2362200"/>
            <a:ext cx="9906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Q</a:t>
            </a:r>
            <a:r>
              <a:rPr lang="en-US" altLang="en-US" b="1" baseline="-25000" dirty="0">
                <a:solidFill>
                  <a:prstClr val="black"/>
                </a:solidFill>
              </a:rPr>
              <a:t>1</a:t>
            </a:r>
            <a:r>
              <a:rPr lang="en-US" altLang="en-US" b="1" baseline="30000" dirty="0">
                <a:solidFill>
                  <a:prstClr val="black"/>
                </a:solidFill>
              </a:rPr>
              <a:t>ind</a:t>
            </a:r>
            <a:r>
              <a:rPr lang="en-US" altLang="en-US" b="1" dirty="0">
                <a:solidFill>
                  <a:prstClr val="black"/>
                </a:solidFill>
              </a:rPr>
              <a:t>(t)</a:t>
            </a:r>
          </a:p>
        </p:txBody>
      </p:sp>
      <p:sp>
        <p:nvSpPr>
          <p:cNvPr id="33" name="Text Box 73"/>
          <p:cNvSpPr txBox="1">
            <a:spLocks noChangeArrowheads="1"/>
          </p:cNvSpPr>
          <p:nvPr/>
        </p:nvSpPr>
        <p:spPr bwMode="auto">
          <a:xfrm>
            <a:off x="2976518" y="1752600"/>
            <a:ext cx="9906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Q</a:t>
            </a:r>
            <a:r>
              <a:rPr lang="en-US" altLang="en-US" b="1" baseline="-25000" dirty="0">
                <a:solidFill>
                  <a:prstClr val="black"/>
                </a:solidFill>
              </a:rPr>
              <a:t>2</a:t>
            </a:r>
            <a:r>
              <a:rPr lang="en-US" altLang="en-US" b="1" baseline="30000" dirty="0">
                <a:solidFill>
                  <a:prstClr val="black"/>
                </a:solidFill>
              </a:rPr>
              <a:t>ind</a:t>
            </a:r>
            <a:r>
              <a:rPr lang="en-US" altLang="en-US" b="1" dirty="0">
                <a:solidFill>
                  <a:prstClr val="black"/>
                </a:solidFill>
              </a:rPr>
              <a:t>(t)</a:t>
            </a:r>
          </a:p>
        </p:txBody>
      </p:sp>
      <p:sp>
        <p:nvSpPr>
          <p:cNvPr id="37" name="Text Box 73"/>
          <p:cNvSpPr txBox="1">
            <a:spLocks noChangeArrowheads="1"/>
          </p:cNvSpPr>
          <p:nvPr/>
        </p:nvSpPr>
        <p:spPr bwMode="auto">
          <a:xfrm>
            <a:off x="1985918" y="2819400"/>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I</a:t>
            </a:r>
            <a:r>
              <a:rPr lang="en-US" altLang="en-US" b="1" baseline="-25000" dirty="0">
                <a:solidFill>
                  <a:prstClr val="black"/>
                </a:solidFill>
              </a:rPr>
              <a:t>1</a:t>
            </a:r>
            <a:r>
              <a:rPr lang="en-US" altLang="en-US" b="1" baseline="30000" dirty="0">
                <a:solidFill>
                  <a:prstClr val="black"/>
                </a:solidFill>
              </a:rPr>
              <a:t>ind</a:t>
            </a:r>
            <a:r>
              <a:rPr lang="en-US" altLang="en-US" b="1" dirty="0">
                <a:solidFill>
                  <a:prstClr val="black"/>
                </a:solidFill>
              </a:rPr>
              <a:t>(t)</a:t>
            </a:r>
          </a:p>
        </p:txBody>
      </p:sp>
      <p:sp>
        <p:nvSpPr>
          <p:cNvPr id="38" name="Line 70"/>
          <p:cNvSpPr>
            <a:spLocks noChangeShapeType="1"/>
          </p:cNvSpPr>
          <p:nvPr/>
        </p:nvSpPr>
        <p:spPr bwMode="auto">
          <a:xfrm>
            <a:off x="1985918" y="2819400"/>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9" name="Text Box 73"/>
          <p:cNvSpPr txBox="1">
            <a:spLocks noChangeArrowheads="1"/>
          </p:cNvSpPr>
          <p:nvPr/>
        </p:nvSpPr>
        <p:spPr bwMode="auto">
          <a:xfrm>
            <a:off x="1985918" y="1143000"/>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I</a:t>
            </a:r>
            <a:r>
              <a:rPr lang="en-US" altLang="en-US" b="1" baseline="-25000" dirty="0">
                <a:solidFill>
                  <a:prstClr val="black"/>
                </a:solidFill>
              </a:rPr>
              <a:t>2</a:t>
            </a:r>
            <a:r>
              <a:rPr lang="en-US" altLang="en-US" b="1" baseline="30000" dirty="0">
                <a:solidFill>
                  <a:prstClr val="black"/>
                </a:solidFill>
              </a:rPr>
              <a:t>ind</a:t>
            </a:r>
            <a:r>
              <a:rPr lang="en-US" altLang="en-US" b="1" dirty="0">
                <a:solidFill>
                  <a:prstClr val="black"/>
                </a:solidFill>
              </a:rPr>
              <a:t>(t)</a:t>
            </a:r>
          </a:p>
        </p:txBody>
      </p:sp>
      <p:sp>
        <p:nvSpPr>
          <p:cNvPr id="40" name="Line 70"/>
          <p:cNvSpPr>
            <a:spLocks noChangeShapeType="1"/>
          </p:cNvSpPr>
          <p:nvPr/>
        </p:nvSpPr>
        <p:spPr bwMode="auto">
          <a:xfrm flipV="1">
            <a:off x="1985918" y="1143000"/>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100" name="TextBox 99"/>
          <p:cNvSpPr txBox="1"/>
          <p:nvPr/>
        </p:nvSpPr>
        <p:spPr>
          <a:xfrm>
            <a:off x="461918" y="1447800"/>
            <a:ext cx="312906" cy="369332"/>
          </a:xfrm>
          <a:prstGeom prst="rect">
            <a:avLst/>
          </a:prstGeom>
          <a:noFill/>
        </p:spPr>
        <p:txBody>
          <a:bodyPr wrap="none" rtlCol="0">
            <a:spAutoFit/>
          </a:bodyPr>
          <a:lstStyle/>
          <a:p>
            <a:r>
              <a:rPr lang="en-GB"/>
              <a:t>d</a:t>
            </a:r>
          </a:p>
        </p:txBody>
      </p:sp>
      <p:sp>
        <p:nvSpPr>
          <p:cNvPr id="103" name="TextBox 102"/>
          <p:cNvSpPr txBox="1"/>
          <p:nvPr/>
        </p:nvSpPr>
        <p:spPr>
          <a:xfrm>
            <a:off x="453812" y="2514600"/>
            <a:ext cx="312906" cy="369332"/>
          </a:xfrm>
          <a:prstGeom prst="rect">
            <a:avLst/>
          </a:prstGeom>
          <a:noFill/>
        </p:spPr>
        <p:txBody>
          <a:bodyPr wrap="none" rtlCol="0">
            <a:spAutoFit/>
          </a:bodyPr>
          <a:lstStyle/>
          <a:p>
            <a:r>
              <a:rPr lang="en-GB"/>
              <a:t>0</a:t>
            </a:r>
            <a:endParaRPr lang="en-GB" dirty="0"/>
          </a:p>
        </p:txBody>
      </p:sp>
      <p:sp>
        <p:nvSpPr>
          <p:cNvPr id="93" name="Line 70"/>
          <p:cNvSpPr>
            <a:spLocks noChangeShapeType="1"/>
          </p:cNvSpPr>
          <p:nvPr/>
        </p:nvSpPr>
        <p:spPr bwMode="auto">
          <a:xfrm>
            <a:off x="2054012" y="2209800"/>
            <a:ext cx="0" cy="324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ln>
                <a:solidFill>
                  <a:schemeClr val="tx1"/>
                </a:solidFill>
              </a:ln>
              <a:solidFill>
                <a:prstClr val="black"/>
              </a:solidFill>
            </a:endParaRPr>
          </a:p>
        </p:txBody>
      </p:sp>
      <p:sp>
        <p:nvSpPr>
          <p:cNvPr id="114" name="TextBox 113"/>
          <p:cNvSpPr txBox="1"/>
          <p:nvPr/>
        </p:nvSpPr>
        <p:spPr>
          <a:xfrm>
            <a:off x="377612" y="1981200"/>
            <a:ext cx="385042" cy="369332"/>
          </a:xfrm>
          <a:prstGeom prst="rect">
            <a:avLst/>
          </a:prstGeom>
          <a:noFill/>
        </p:spPr>
        <p:txBody>
          <a:bodyPr wrap="none" rtlCol="0">
            <a:spAutoFit/>
          </a:bodyPr>
          <a:lstStyle/>
          <a:p>
            <a:r>
              <a:rPr lang="en-GB" dirty="0"/>
              <a:t>y</a:t>
            </a:r>
            <a:r>
              <a:rPr lang="en-GB" baseline="-25000" dirty="0"/>
              <a:t>0</a:t>
            </a:r>
          </a:p>
        </p:txBody>
      </p:sp>
      <p:cxnSp>
        <p:nvCxnSpPr>
          <p:cNvPr id="35" name="Straight Connector 34"/>
          <p:cNvCxnSpPr/>
          <p:nvPr/>
        </p:nvCxnSpPr>
        <p:spPr bwMode="auto">
          <a:xfrm>
            <a:off x="682412" y="2209800"/>
            <a:ext cx="1116000" cy="0"/>
          </a:xfrm>
          <a:prstGeom prst="line">
            <a:avLst/>
          </a:prstGeom>
          <a:noFill/>
          <a:ln w="9525" cap="flat" cmpd="sng" algn="ctr">
            <a:solidFill>
              <a:schemeClr val="tx1"/>
            </a:solidFill>
            <a:prstDash val="dash"/>
            <a:round/>
            <a:headEnd type="none" w="med" len="med"/>
            <a:tailEnd type="none" w="med" len="med"/>
          </a:ln>
          <a:effectLst/>
        </p:spPr>
      </p:cxnSp>
      <p:cxnSp>
        <p:nvCxnSpPr>
          <p:cNvPr id="117" name="Straight Connector 116"/>
          <p:cNvCxnSpPr/>
          <p:nvPr/>
        </p:nvCxnSpPr>
        <p:spPr>
          <a:xfrm flipH="1">
            <a:off x="1219200" y="6001306"/>
            <a:ext cx="20574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119" name="Straight Connector 118"/>
          <p:cNvCxnSpPr>
            <a:cxnSpLocks/>
          </p:cNvCxnSpPr>
          <p:nvPr/>
        </p:nvCxnSpPr>
        <p:spPr>
          <a:xfrm>
            <a:off x="1295400" y="3630968"/>
            <a:ext cx="0" cy="2522738"/>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53" name="Straight Connector 52"/>
          <p:cNvCxnSpPr/>
          <p:nvPr/>
        </p:nvCxnSpPr>
        <p:spPr bwMode="auto">
          <a:xfrm>
            <a:off x="1295400" y="4705906"/>
            <a:ext cx="685800" cy="0"/>
          </a:xfrm>
          <a:prstGeom prst="line">
            <a:avLst/>
          </a:prstGeom>
          <a:noFill/>
          <a:ln w="19050" cap="flat" cmpd="sng" algn="ctr">
            <a:solidFill>
              <a:srgbClr val="FF0000"/>
            </a:solidFill>
            <a:prstDash val="solid"/>
            <a:round/>
            <a:headEnd type="none" w="med" len="med"/>
            <a:tailEnd type="none" w="med" len="med"/>
          </a:ln>
          <a:effectLst/>
        </p:spPr>
      </p:cxnSp>
      <p:cxnSp>
        <p:nvCxnSpPr>
          <p:cNvPr id="120" name="Straight Connector 119"/>
          <p:cNvCxnSpPr/>
          <p:nvPr/>
        </p:nvCxnSpPr>
        <p:spPr bwMode="auto">
          <a:xfrm>
            <a:off x="1981200" y="4705906"/>
            <a:ext cx="0" cy="1295400"/>
          </a:xfrm>
          <a:prstGeom prst="line">
            <a:avLst/>
          </a:prstGeom>
          <a:noFill/>
          <a:ln w="19050" cap="flat" cmpd="sng" algn="ctr">
            <a:solidFill>
              <a:srgbClr val="FF0000"/>
            </a:solidFill>
            <a:prstDash val="solid"/>
            <a:round/>
            <a:headEnd type="none" w="med" len="med"/>
            <a:tailEnd type="none" w="med" len="med"/>
          </a:ln>
          <a:effectLst/>
        </p:spPr>
      </p:cxnSp>
      <p:cxnSp>
        <p:nvCxnSpPr>
          <p:cNvPr id="110" name="Straight Connector 109"/>
          <p:cNvCxnSpPr/>
          <p:nvPr/>
        </p:nvCxnSpPr>
        <p:spPr bwMode="auto">
          <a:xfrm>
            <a:off x="1295400" y="5315506"/>
            <a:ext cx="1676400" cy="0"/>
          </a:xfrm>
          <a:prstGeom prst="line">
            <a:avLst/>
          </a:prstGeom>
          <a:noFill/>
          <a:ln w="19050" cap="flat" cmpd="sng" algn="ctr">
            <a:solidFill>
              <a:srgbClr val="0033CC"/>
            </a:solidFill>
            <a:prstDash val="solid"/>
            <a:round/>
            <a:headEnd type="none" w="med" len="med"/>
            <a:tailEnd type="none" w="med" len="med"/>
          </a:ln>
          <a:effectLst/>
        </p:spPr>
      </p:cxnSp>
      <p:cxnSp>
        <p:nvCxnSpPr>
          <p:cNvPr id="111" name="Straight Connector 110"/>
          <p:cNvCxnSpPr/>
          <p:nvPr/>
        </p:nvCxnSpPr>
        <p:spPr bwMode="auto">
          <a:xfrm>
            <a:off x="2971800" y="5315506"/>
            <a:ext cx="0" cy="685800"/>
          </a:xfrm>
          <a:prstGeom prst="line">
            <a:avLst/>
          </a:prstGeom>
          <a:noFill/>
          <a:ln w="19050" cap="flat" cmpd="sng" algn="ctr">
            <a:solidFill>
              <a:srgbClr val="0033CC"/>
            </a:solidFill>
            <a:prstDash val="solid"/>
            <a:round/>
            <a:headEnd type="none" w="med" len="med"/>
            <a:tailEnd type="none" w="med" len="med"/>
          </a:ln>
          <a:effectLst/>
        </p:spPr>
      </p:cxnSp>
      <p:sp>
        <p:nvSpPr>
          <p:cNvPr id="41" name="Rectangle 40"/>
          <p:cNvSpPr/>
          <p:nvPr/>
        </p:nvSpPr>
        <p:spPr>
          <a:xfrm>
            <a:off x="4838700" y="720565"/>
            <a:ext cx="6107466" cy="5863144"/>
          </a:xfrm>
          <a:prstGeom prst="rect">
            <a:avLst/>
          </a:prstGeom>
        </p:spPr>
        <p:txBody>
          <a:bodyPr wrap="square">
            <a:spAutoFit/>
          </a:bodyPr>
          <a:lstStyle/>
          <a:p>
            <a:r>
              <a:rPr lang="en-US" altLang="en-US" sz="1500" dirty="0">
                <a:solidFill>
                  <a:srgbClr val="002060"/>
                </a:solidFill>
              </a:rPr>
              <a:t>Two charges +q, -q moving from y</a:t>
            </a:r>
            <a:r>
              <a:rPr lang="en-US" altLang="en-US" sz="1500" baseline="-25000" dirty="0">
                <a:solidFill>
                  <a:srgbClr val="002060"/>
                </a:solidFill>
              </a:rPr>
              <a:t>0</a:t>
            </a:r>
            <a:r>
              <a:rPr lang="en-US" altLang="en-US" sz="1500" dirty="0">
                <a:solidFill>
                  <a:srgbClr val="002060"/>
                </a:solidFill>
              </a:rPr>
              <a:t> to the electrodes with velocities v</a:t>
            </a:r>
            <a:r>
              <a:rPr lang="en-US" altLang="en-US" sz="1500" baseline="-25000" dirty="0">
                <a:solidFill>
                  <a:srgbClr val="002060"/>
                </a:solidFill>
              </a:rPr>
              <a:t>1</a:t>
            </a:r>
            <a:r>
              <a:rPr lang="en-US" altLang="en-US" sz="1500" dirty="0">
                <a:solidFill>
                  <a:srgbClr val="002060"/>
                </a:solidFill>
              </a:rPr>
              <a:t> and v</a:t>
            </a:r>
            <a:r>
              <a:rPr lang="en-US" altLang="en-US" sz="1500" baseline="-25000" dirty="0">
                <a:solidFill>
                  <a:srgbClr val="002060"/>
                </a:solidFill>
              </a:rPr>
              <a:t>2</a:t>
            </a:r>
            <a:r>
              <a:rPr lang="en-US" altLang="en-US" sz="1500" dirty="0">
                <a:solidFill>
                  <a:srgbClr val="002060"/>
                </a:solidFill>
              </a:rPr>
              <a:t>, arriving at the electrodes at times t</a:t>
            </a:r>
            <a:r>
              <a:rPr lang="en-US" altLang="en-US" sz="1500" baseline="-25000" dirty="0">
                <a:solidFill>
                  <a:srgbClr val="002060"/>
                </a:solidFill>
              </a:rPr>
              <a:t>1</a:t>
            </a:r>
            <a:r>
              <a:rPr lang="en-US" altLang="en-US" sz="1500" dirty="0">
                <a:solidFill>
                  <a:srgbClr val="002060"/>
                </a:solidFill>
              </a:rPr>
              <a:t> and t</a:t>
            </a:r>
            <a:r>
              <a:rPr lang="en-US" altLang="en-US" sz="1500" baseline="-25000" dirty="0">
                <a:solidFill>
                  <a:srgbClr val="002060"/>
                </a:solidFill>
              </a:rPr>
              <a:t>2</a:t>
            </a:r>
            <a:r>
              <a:rPr lang="en-US" altLang="en-US" sz="1500" dirty="0">
                <a:solidFill>
                  <a:srgbClr val="002060"/>
                </a:solidFill>
              </a:rPr>
              <a:t>  </a:t>
            </a: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r>
              <a:rPr lang="en-US" sz="1500" dirty="0">
                <a:solidFill>
                  <a:schemeClr val="accent6">
                    <a:lumMod val="50000"/>
                  </a:schemeClr>
                </a:solidFill>
              </a:rPr>
              <a:t>Induced currents</a:t>
            </a: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r>
              <a:rPr lang="en-US" sz="1500" dirty="0">
                <a:solidFill>
                  <a:srgbClr val="002060"/>
                </a:solidFill>
              </a:rPr>
              <a:t>Total induced charges</a:t>
            </a: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chemeClr val="accent6">
                  <a:lumMod val="50000"/>
                </a:schemeClr>
              </a:solidFill>
            </a:endParaRPr>
          </a:p>
          <a:p>
            <a:r>
              <a:rPr lang="en-US" sz="1500" dirty="0">
                <a:solidFill>
                  <a:schemeClr val="accent6">
                    <a:lumMod val="50000"/>
                  </a:schemeClr>
                </a:solidFill>
              </a:rPr>
              <a:t>In all physics processes, pairs of charges with opposite sign are produced at the same position, which results in the fact that the total induced charge is equal to the charge that has arrived at the electrode, once ALL charges have arrived at the electrodes.</a:t>
            </a:r>
          </a:p>
          <a:p>
            <a:endParaRPr lang="en-GB" sz="1500" dirty="0"/>
          </a:p>
        </p:txBody>
      </p:sp>
      <p:sp>
        <p:nvSpPr>
          <p:cNvPr id="121" name="Line 70"/>
          <p:cNvSpPr>
            <a:spLocks noChangeShapeType="1"/>
          </p:cNvSpPr>
          <p:nvPr/>
        </p:nvSpPr>
        <p:spPr bwMode="auto">
          <a:xfrm flipV="1">
            <a:off x="2206412" y="1828800"/>
            <a:ext cx="0" cy="288000"/>
          </a:xfrm>
          <a:prstGeom prst="line">
            <a:avLst/>
          </a:prstGeom>
          <a:noFill/>
          <a:ln w="25400">
            <a:solidFill>
              <a:srgbClr val="00206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dirty="0">
              <a:ln>
                <a:solidFill>
                  <a:schemeClr val="tx1"/>
                </a:solidFill>
              </a:ln>
              <a:solidFill>
                <a:prstClr val="black"/>
              </a:solidFill>
            </a:endParaRPr>
          </a:p>
        </p:txBody>
      </p:sp>
      <p:sp>
        <p:nvSpPr>
          <p:cNvPr id="122" name="Oval 121"/>
          <p:cNvSpPr>
            <a:spLocks noChangeAspect="1" noChangeArrowheads="1"/>
          </p:cNvSpPr>
          <p:nvPr/>
        </p:nvSpPr>
        <p:spPr bwMode="auto">
          <a:xfrm>
            <a:off x="2148195" y="2133600"/>
            <a:ext cx="108000" cy="108000"/>
          </a:xfrm>
          <a:prstGeom prst="ellipse">
            <a:avLst/>
          </a:prstGeom>
          <a:solidFill>
            <a:srgbClr val="0033CC"/>
          </a:solidFill>
          <a:ln>
            <a:noFill/>
          </a:ln>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23" name="TextBox 40"/>
          <p:cNvSpPr txBox="1">
            <a:spLocks noChangeArrowheads="1"/>
          </p:cNvSpPr>
          <p:nvPr/>
        </p:nvSpPr>
        <p:spPr bwMode="auto">
          <a:xfrm>
            <a:off x="2223392" y="2023646"/>
            <a:ext cx="367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dirty="0">
                <a:solidFill>
                  <a:srgbClr val="0033CC"/>
                </a:solidFill>
              </a:rPr>
              <a:t>-q</a:t>
            </a:r>
            <a:endParaRPr lang="en-US" altLang="en-US" sz="1600" baseline="-25000" dirty="0">
              <a:solidFill>
                <a:srgbClr val="0033CC"/>
              </a:solidFill>
            </a:endParaRPr>
          </a:p>
        </p:txBody>
      </p:sp>
      <p:sp>
        <p:nvSpPr>
          <p:cNvPr id="124" name="Rectangle 60"/>
          <p:cNvSpPr>
            <a:spLocks noChangeArrowheads="1"/>
          </p:cNvSpPr>
          <p:nvPr/>
        </p:nvSpPr>
        <p:spPr bwMode="auto">
          <a:xfrm>
            <a:off x="2209800" y="1825823"/>
            <a:ext cx="457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b="1" dirty="0">
                <a:solidFill>
                  <a:prstClr val="black"/>
                </a:solidFill>
              </a:rPr>
              <a:t>v</a:t>
            </a:r>
            <a:r>
              <a:rPr lang="en-US" altLang="en-US" sz="1400" b="1" baseline="-25000" dirty="0">
                <a:solidFill>
                  <a:prstClr val="black"/>
                </a:solidFill>
              </a:rPr>
              <a:t>2</a:t>
            </a:r>
            <a:endParaRPr lang="en-US" altLang="en-US" sz="1400" baseline="-25000" dirty="0">
              <a:solidFill>
                <a:prstClr val="black"/>
              </a:solidFill>
            </a:endParaRPr>
          </a:p>
        </p:txBody>
      </p:sp>
      <p:sp>
        <p:nvSpPr>
          <p:cNvPr id="5" name="TextBox 4">
            <a:extLst>
              <a:ext uri="{FF2B5EF4-FFF2-40B4-BE49-F238E27FC236}">
                <a16:creationId xmlns:a16="http://schemas.microsoft.com/office/drawing/2014/main" id="{38770027-B574-F542-92CC-B646EEA82DD1}"/>
              </a:ext>
            </a:extLst>
          </p:cNvPr>
          <p:cNvSpPr txBox="1"/>
          <p:nvPr/>
        </p:nvSpPr>
        <p:spPr>
          <a:xfrm>
            <a:off x="788276" y="4225058"/>
            <a:ext cx="513282" cy="338554"/>
          </a:xfrm>
          <a:prstGeom prst="rect">
            <a:avLst/>
          </a:prstGeom>
          <a:noFill/>
        </p:spPr>
        <p:txBody>
          <a:bodyPr wrap="none" rtlCol="0">
            <a:spAutoFit/>
          </a:bodyPr>
          <a:lstStyle/>
          <a:p>
            <a:r>
              <a:rPr lang="en-GB" sz="1600" dirty="0"/>
              <a:t>I</a:t>
            </a:r>
            <a:r>
              <a:rPr lang="en-GB" sz="1600" baseline="-25000" dirty="0"/>
              <a:t>1</a:t>
            </a:r>
            <a:r>
              <a:rPr lang="en-GB" sz="1600" dirty="0"/>
              <a:t>(t)</a:t>
            </a:r>
          </a:p>
        </p:txBody>
      </p:sp>
      <p:cxnSp>
        <p:nvCxnSpPr>
          <p:cNvPr id="62" name="Straight Connector 61">
            <a:extLst>
              <a:ext uri="{FF2B5EF4-FFF2-40B4-BE49-F238E27FC236}">
                <a16:creationId xmlns:a16="http://schemas.microsoft.com/office/drawing/2014/main" id="{DCB8F4AD-4263-7844-93EA-CE39E1D4FE82}"/>
              </a:ext>
            </a:extLst>
          </p:cNvPr>
          <p:cNvCxnSpPr/>
          <p:nvPr/>
        </p:nvCxnSpPr>
        <p:spPr bwMode="auto">
          <a:xfrm>
            <a:off x="1305757" y="3925975"/>
            <a:ext cx="685800" cy="0"/>
          </a:xfrm>
          <a:prstGeom prst="line">
            <a:avLst/>
          </a:prstGeom>
          <a:noFill/>
          <a:ln w="19050" cap="flat" cmpd="sng" algn="ctr">
            <a:solidFill>
              <a:schemeClr val="tx1"/>
            </a:solidFill>
            <a:prstDash val="solid"/>
            <a:round/>
            <a:headEnd type="none" w="med" len="med"/>
            <a:tailEnd type="none" w="med" len="med"/>
          </a:ln>
          <a:effectLst/>
        </p:spPr>
      </p:cxnSp>
      <p:cxnSp>
        <p:nvCxnSpPr>
          <p:cNvPr id="63" name="Straight Connector 62">
            <a:extLst>
              <a:ext uri="{FF2B5EF4-FFF2-40B4-BE49-F238E27FC236}">
                <a16:creationId xmlns:a16="http://schemas.microsoft.com/office/drawing/2014/main" id="{5796F60F-C26E-754E-98E5-3F0B19864990}"/>
              </a:ext>
            </a:extLst>
          </p:cNvPr>
          <p:cNvCxnSpPr>
            <a:cxnSpLocks/>
          </p:cNvCxnSpPr>
          <p:nvPr/>
        </p:nvCxnSpPr>
        <p:spPr bwMode="auto">
          <a:xfrm>
            <a:off x="1993036" y="3923931"/>
            <a:ext cx="0" cy="1402671"/>
          </a:xfrm>
          <a:prstGeom prst="line">
            <a:avLst/>
          </a:prstGeom>
          <a:noFill/>
          <a:ln w="19050" cap="flat" cmpd="sng" algn="ctr">
            <a:solidFill>
              <a:schemeClr val="tx1"/>
            </a:solidFill>
            <a:prstDash val="solid"/>
            <a:round/>
            <a:headEnd type="none" w="med" len="med"/>
            <a:tailEnd type="none" w="med" len="med"/>
          </a:ln>
          <a:effectLst/>
        </p:spPr>
      </p:cxnSp>
      <p:cxnSp>
        <p:nvCxnSpPr>
          <p:cNvPr id="66" name="Straight Connector 65">
            <a:extLst>
              <a:ext uri="{FF2B5EF4-FFF2-40B4-BE49-F238E27FC236}">
                <a16:creationId xmlns:a16="http://schemas.microsoft.com/office/drawing/2014/main" id="{38866501-FB04-6943-A945-50A0E0A269DF}"/>
              </a:ext>
            </a:extLst>
          </p:cNvPr>
          <p:cNvCxnSpPr>
            <a:cxnSpLocks/>
          </p:cNvCxnSpPr>
          <p:nvPr/>
        </p:nvCxnSpPr>
        <p:spPr bwMode="auto">
          <a:xfrm flipH="1">
            <a:off x="1994516" y="5301449"/>
            <a:ext cx="997258" cy="0"/>
          </a:xfrm>
          <a:prstGeom prst="line">
            <a:avLst/>
          </a:prstGeom>
          <a:noFill/>
          <a:ln w="19050" cap="flat" cmpd="sng" algn="ctr">
            <a:solidFill>
              <a:schemeClr val="tx1"/>
            </a:solidFill>
            <a:prstDash val="solid"/>
            <a:round/>
            <a:headEnd type="none" w="med" len="med"/>
            <a:tailEnd type="none" w="med" len="med"/>
          </a:ln>
          <a:effectLst/>
        </p:spPr>
      </p:cxnSp>
      <p:cxnSp>
        <p:nvCxnSpPr>
          <p:cNvPr id="69" name="Straight Connector 68">
            <a:extLst>
              <a:ext uri="{FF2B5EF4-FFF2-40B4-BE49-F238E27FC236}">
                <a16:creationId xmlns:a16="http://schemas.microsoft.com/office/drawing/2014/main" id="{DF5E1B24-92A7-AE47-9998-010E1D3F7E89}"/>
              </a:ext>
            </a:extLst>
          </p:cNvPr>
          <p:cNvCxnSpPr>
            <a:cxnSpLocks/>
          </p:cNvCxnSpPr>
          <p:nvPr/>
        </p:nvCxnSpPr>
        <p:spPr bwMode="auto">
          <a:xfrm flipV="1">
            <a:off x="2984200" y="5299969"/>
            <a:ext cx="0" cy="704296"/>
          </a:xfrm>
          <a:prstGeom prst="line">
            <a:avLst/>
          </a:prstGeom>
          <a:noFill/>
          <a:ln w="19050" cap="flat" cmpd="sng" algn="ctr">
            <a:solidFill>
              <a:schemeClr val="tx1"/>
            </a:solidFill>
            <a:prstDash val="solid"/>
            <a:round/>
            <a:headEnd type="none" w="med" len="med"/>
            <a:tailEnd type="none" w="med" len="med"/>
          </a:ln>
          <a:effectLst/>
        </p:spPr>
      </p:cxnSp>
      <p:sp>
        <p:nvSpPr>
          <p:cNvPr id="6" name="Date Placeholder 5">
            <a:extLst>
              <a:ext uri="{FF2B5EF4-FFF2-40B4-BE49-F238E27FC236}">
                <a16:creationId xmlns:a16="http://schemas.microsoft.com/office/drawing/2014/main" id="{33111765-8508-6B43-9A77-939163CBE5ED}"/>
              </a:ext>
            </a:extLst>
          </p:cNvPr>
          <p:cNvSpPr>
            <a:spLocks noGrp="1"/>
          </p:cNvSpPr>
          <p:nvPr>
            <p:ph type="dt" sz="half" idx="10"/>
          </p:nvPr>
        </p:nvSpPr>
        <p:spPr/>
        <p:txBody>
          <a:bodyPr/>
          <a:lstStyle/>
          <a:p>
            <a:pPr>
              <a:defRPr/>
            </a:pPr>
            <a:r>
              <a:rPr lang="en-US">
                <a:solidFill>
                  <a:srgbClr val="000000"/>
                </a:solidFill>
              </a:rPr>
              <a:t>10/14/24</a:t>
            </a:r>
            <a:endParaRPr lang="en-US" dirty="0">
              <a:solidFill>
                <a:srgbClr val="000000"/>
              </a:solidFill>
            </a:endParaRPr>
          </a:p>
        </p:txBody>
      </p:sp>
      <p:pic>
        <p:nvPicPr>
          <p:cNvPr id="8" name="Picture 7">
            <a:extLst>
              <a:ext uri="{FF2B5EF4-FFF2-40B4-BE49-F238E27FC236}">
                <a16:creationId xmlns:a16="http://schemas.microsoft.com/office/drawing/2014/main" id="{D34CA6F0-F928-AE47-A66D-21C414F8EA8D}"/>
              </a:ext>
            </a:extLst>
          </p:cNvPr>
          <p:cNvPicPr>
            <a:picLocks noChangeAspect="1"/>
          </p:cNvPicPr>
          <p:nvPr/>
        </p:nvPicPr>
        <p:blipFill>
          <a:blip r:embed="rId2"/>
          <a:stretch>
            <a:fillRect/>
          </a:stretch>
        </p:blipFill>
        <p:spPr>
          <a:xfrm>
            <a:off x="6132212" y="1502376"/>
            <a:ext cx="2141220" cy="502920"/>
          </a:xfrm>
          <a:prstGeom prst="rect">
            <a:avLst/>
          </a:prstGeom>
        </p:spPr>
      </p:pic>
      <p:pic>
        <p:nvPicPr>
          <p:cNvPr id="42" name="Picture 41">
            <a:extLst>
              <a:ext uri="{FF2B5EF4-FFF2-40B4-BE49-F238E27FC236}">
                <a16:creationId xmlns:a16="http://schemas.microsoft.com/office/drawing/2014/main" id="{696FA0F2-C372-F74C-9DAA-FD5861A5FFDC}"/>
              </a:ext>
            </a:extLst>
          </p:cNvPr>
          <p:cNvPicPr>
            <a:picLocks noChangeAspect="1"/>
          </p:cNvPicPr>
          <p:nvPr/>
        </p:nvPicPr>
        <p:blipFill>
          <a:blip r:embed="rId3"/>
          <a:stretch>
            <a:fillRect/>
          </a:stretch>
        </p:blipFill>
        <p:spPr>
          <a:xfrm>
            <a:off x="5787596" y="3073572"/>
            <a:ext cx="1348740" cy="327660"/>
          </a:xfrm>
          <a:prstGeom prst="rect">
            <a:avLst/>
          </a:prstGeom>
        </p:spPr>
      </p:pic>
      <p:pic>
        <p:nvPicPr>
          <p:cNvPr id="43" name="Picture 42">
            <a:extLst>
              <a:ext uri="{FF2B5EF4-FFF2-40B4-BE49-F238E27FC236}">
                <a16:creationId xmlns:a16="http://schemas.microsoft.com/office/drawing/2014/main" id="{15E5DB44-CC22-174F-A827-C393EE6B2EA2}"/>
              </a:ext>
            </a:extLst>
          </p:cNvPr>
          <p:cNvPicPr>
            <a:picLocks noChangeAspect="1"/>
          </p:cNvPicPr>
          <p:nvPr/>
        </p:nvPicPr>
        <p:blipFill>
          <a:blip r:embed="rId4"/>
          <a:stretch>
            <a:fillRect/>
          </a:stretch>
        </p:blipFill>
        <p:spPr>
          <a:xfrm>
            <a:off x="5595551" y="3891863"/>
            <a:ext cx="4663440" cy="1303020"/>
          </a:xfrm>
          <a:prstGeom prst="rect">
            <a:avLst/>
          </a:prstGeom>
        </p:spPr>
      </p:pic>
      <p:pic>
        <p:nvPicPr>
          <p:cNvPr id="7" name="Picture 6">
            <a:extLst>
              <a:ext uri="{FF2B5EF4-FFF2-40B4-BE49-F238E27FC236}">
                <a16:creationId xmlns:a16="http://schemas.microsoft.com/office/drawing/2014/main" id="{7C059E30-86B3-9E47-95D5-B3119F0E1C32}"/>
              </a:ext>
            </a:extLst>
          </p:cNvPr>
          <p:cNvPicPr>
            <a:picLocks noChangeAspect="1"/>
          </p:cNvPicPr>
          <p:nvPr/>
        </p:nvPicPr>
        <p:blipFill>
          <a:blip r:embed="rId5"/>
          <a:stretch>
            <a:fillRect/>
          </a:stretch>
        </p:blipFill>
        <p:spPr>
          <a:xfrm>
            <a:off x="5765800" y="2552700"/>
            <a:ext cx="4716780" cy="411480"/>
          </a:xfrm>
          <a:prstGeom prst="rect">
            <a:avLst/>
          </a:prstGeom>
        </p:spPr>
      </p:pic>
      <p:sp>
        <p:nvSpPr>
          <p:cNvPr id="61" name="TextBox 60">
            <a:extLst>
              <a:ext uri="{FF2B5EF4-FFF2-40B4-BE49-F238E27FC236}">
                <a16:creationId xmlns:a16="http://schemas.microsoft.com/office/drawing/2014/main" id="{7CCE878F-C934-4245-B05D-ABF3D59BA814}"/>
              </a:ext>
            </a:extLst>
          </p:cNvPr>
          <p:cNvSpPr txBox="1"/>
          <p:nvPr/>
        </p:nvSpPr>
        <p:spPr>
          <a:xfrm>
            <a:off x="2876550" y="6019800"/>
            <a:ext cx="237566" cy="323165"/>
          </a:xfrm>
          <a:prstGeom prst="rect">
            <a:avLst/>
          </a:prstGeom>
          <a:noFill/>
        </p:spPr>
        <p:txBody>
          <a:bodyPr wrap="none" rtlCol="0">
            <a:spAutoFit/>
          </a:bodyPr>
          <a:lstStyle/>
          <a:p>
            <a:r>
              <a:rPr lang="en-GB" sz="1500" dirty="0"/>
              <a:t>t</a:t>
            </a:r>
          </a:p>
        </p:txBody>
      </p:sp>
      <p:sp>
        <p:nvSpPr>
          <p:cNvPr id="64" name="TextBox 63">
            <a:extLst>
              <a:ext uri="{FF2B5EF4-FFF2-40B4-BE49-F238E27FC236}">
                <a16:creationId xmlns:a16="http://schemas.microsoft.com/office/drawing/2014/main" id="{B387040B-52C9-E343-911A-F1C73E20E3EE}"/>
              </a:ext>
            </a:extLst>
          </p:cNvPr>
          <p:cNvSpPr txBox="1"/>
          <p:nvPr/>
        </p:nvSpPr>
        <p:spPr>
          <a:xfrm>
            <a:off x="1028700" y="5981700"/>
            <a:ext cx="292068" cy="323165"/>
          </a:xfrm>
          <a:prstGeom prst="rect">
            <a:avLst/>
          </a:prstGeom>
          <a:noFill/>
        </p:spPr>
        <p:txBody>
          <a:bodyPr wrap="none" rtlCol="0">
            <a:spAutoFit/>
          </a:bodyPr>
          <a:lstStyle/>
          <a:p>
            <a:r>
              <a:rPr lang="en-GB" sz="1500" dirty="0"/>
              <a:t>0</a:t>
            </a:r>
          </a:p>
        </p:txBody>
      </p:sp>
    </p:spTree>
    <p:extLst>
      <p:ext uri="{BB962C8B-B14F-4D97-AF65-F5344CB8AC3E}">
        <p14:creationId xmlns:p14="http://schemas.microsoft.com/office/powerpoint/2010/main" val="22472972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31</a:t>
            </a:fld>
            <a:endParaRPr lang="en-US" dirty="0">
              <a:solidFill>
                <a:srgbClr val="000000"/>
              </a:solidFill>
            </a:endParaRPr>
          </a:p>
        </p:txBody>
      </p:sp>
      <p:sp>
        <p:nvSpPr>
          <p:cNvPr id="4" name="Rectangle 4"/>
          <p:cNvSpPr txBox="1">
            <a:spLocks noChangeArrowheads="1"/>
          </p:cNvSpPr>
          <p:nvPr/>
        </p:nvSpPr>
        <p:spPr bwMode="auto">
          <a:xfrm>
            <a:off x="0" y="-4665"/>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Parallel plate geometry</a:t>
            </a:r>
          </a:p>
        </p:txBody>
      </p:sp>
      <p:sp>
        <p:nvSpPr>
          <p:cNvPr id="10" name="TextBox 40"/>
          <p:cNvSpPr txBox="1">
            <a:spLocks noChangeArrowheads="1"/>
          </p:cNvSpPr>
          <p:nvPr/>
        </p:nvSpPr>
        <p:spPr bwMode="auto">
          <a:xfrm>
            <a:off x="1671224" y="2023646"/>
            <a:ext cx="4187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dirty="0">
                <a:solidFill>
                  <a:srgbClr val="FF0000"/>
                </a:solidFill>
              </a:rPr>
              <a:t>+</a:t>
            </a:r>
            <a:r>
              <a:rPr lang="en-US" altLang="en-US" sz="1600" dirty="0" err="1">
                <a:solidFill>
                  <a:srgbClr val="FF0000"/>
                </a:solidFill>
              </a:rPr>
              <a:t>λ</a:t>
            </a:r>
            <a:endParaRPr lang="en-US" altLang="en-US" sz="1600" baseline="-25000" dirty="0">
              <a:solidFill>
                <a:srgbClr val="FF0000"/>
              </a:solidFill>
            </a:endParaRPr>
          </a:p>
        </p:txBody>
      </p:sp>
      <p:sp>
        <p:nvSpPr>
          <p:cNvPr id="11" name="Line 4"/>
          <p:cNvSpPr>
            <a:spLocks noChangeShapeType="1"/>
          </p:cNvSpPr>
          <p:nvPr/>
        </p:nvSpPr>
        <p:spPr bwMode="auto">
          <a:xfrm>
            <a:off x="1300118" y="2200870"/>
            <a:ext cx="74789"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endParaRPr lang="en-GB">
              <a:solidFill>
                <a:prstClr val="black"/>
              </a:solidFill>
            </a:endParaRPr>
          </a:p>
        </p:txBody>
      </p:sp>
      <p:sp>
        <p:nvSpPr>
          <p:cNvPr id="12" name="Line 6"/>
          <p:cNvSpPr>
            <a:spLocks noChangeShapeType="1"/>
          </p:cNvSpPr>
          <p:nvPr/>
        </p:nvSpPr>
        <p:spPr bwMode="auto">
          <a:xfrm>
            <a:off x="766719" y="2743200"/>
            <a:ext cx="2667000" cy="4465"/>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14" name="Line 6"/>
          <p:cNvSpPr>
            <a:spLocks noChangeShapeType="1"/>
          </p:cNvSpPr>
          <p:nvPr/>
        </p:nvSpPr>
        <p:spPr bwMode="auto">
          <a:xfrm rot="16200000" flipH="1" flipV="1">
            <a:off x="2100217" y="342899"/>
            <a:ext cx="1" cy="266700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7" rIns="92075" bIns="46037"/>
          <a:lstStyle/>
          <a:p>
            <a:pPr eaLnBrk="1" hangingPunct="1"/>
            <a:endParaRPr lang="en-GB">
              <a:solidFill>
                <a:prstClr val="black"/>
              </a:solidFill>
            </a:endParaRPr>
          </a:p>
        </p:txBody>
      </p:sp>
      <p:cxnSp>
        <p:nvCxnSpPr>
          <p:cNvPr id="15" name="Straight Connector 14"/>
          <p:cNvCxnSpPr/>
          <p:nvPr/>
        </p:nvCxnSpPr>
        <p:spPr>
          <a:xfrm flipH="1">
            <a:off x="690518" y="2743200"/>
            <a:ext cx="32766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766718" y="838200"/>
            <a:ext cx="0" cy="20574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17" name="Rectangle 60"/>
          <p:cNvSpPr>
            <a:spLocks noChangeArrowheads="1"/>
          </p:cNvSpPr>
          <p:nvPr/>
        </p:nvSpPr>
        <p:spPr bwMode="auto">
          <a:xfrm>
            <a:off x="1747424" y="2209800"/>
            <a:ext cx="457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b="1" dirty="0">
                <a:solidFill>
                  <a:prstClr val="black"/>
                </a:solidFill>
              </a:rPr>
              <a:t>v</a:t>
            </a:r>
            <a:r>
              <a:rPr lang="en-US" altLang="en-US" sz="1400" b="1" baseline="-25000" dirty="0">
                <a:solidFill>
                  <a:prstClr val="black"/>
                </a:solidFill>
              </a:rPr>
              <a:t>1</a:t>
            </a:r>
            <a:endParaRPr lang="en-US" altLang="en-US" sz="1400" baseline="-25000" dirty="0">
              <a:solidFill>
                <a:prstClr val="black"/>
              </a:solidFill>
            </a:endParaRPr>
          </a:p>
        </p:txBody>
      </p:sp>
      <p:sp>
        <p:nvSpPr>
          <p:cNvPr id="18" name="TextBox 17"/>
          <p:cNvSpPr txBox="1"/>
          <p:nvPr/>
        </p:nvSpPr>
        <p:spPr>
          <a:xfrm>
            <a:off x="3738518" y="2743200"/>
            <a:ext cx="300082" cy="369332"/>
          </a:xfrm>
          <a:prstGeom prst="rect">
            <a:avLst/>
          </a:prstGeom>
          <a:noFill/>
        </p:spPr>
        <p:txBody>
          <a:bodyPr wrap="none" rtlCol="0">
            <a:spAutoFit/>
          </a:bodyPr>
          <a:lstStyle/>
          <a:p>
            <a:r>
              <a:rPr lang="en-GB"/>
              <a:t>x</a:t>
            </a:r>
          </a:p>
        </p:txBody>
      </p:sp>
      <p:sp>
        <p:nvSpPr>
          <p:cNvPr id="19" name="TextBox 18"/>
          <p:cNvSpPr txBox="1"/>
          <p:nvPr/>
        </p:nvSpPr>
        <p:spPr>
          <a:xfrm>
            <a:off x="461918" y="533400"/>
            <a:ext cx="300082" cy="369332"/>
          </a:xfrm>
          <a:prstGeom prst="rect">
            <a:avLst/>
          </a:prstGeom>
          <a:noFill/>
        </p:spPr>
        <p:txBody>
          <a:bodyPr wrap="none" rtlCol="0">
            <a:spAutoFit/>
          </a:bodyPr>
          <a:lstStyle/>
          <a:p>
            <a:r>
              <a:rPr lang="en-GB" dirty="0"/>
              <a:t>y</a:t>
            </a:r>
          </a:p>
        </p:txBody>
      </p:sp>
      <p:grpSp>
        <p:nvGrpSpPr>
          <p:cNvPr id="20" name="Group 19"/>
          <p:cNvGrpSpPr/>
          <p:nvPr/>
        </p:nvGrpSpPr>
        <p:grpSpPr>
          <a:xfrm>
            <a:off x="1604918" y="2743200"/>
            <a:ext cx="304800" cy="533400"/>
            <a:chOff x="3276600" y="4800600"/>
            <a:chExt cx="304800" cy="914400"/>
          </a:xfrm>
        </p:grpSpPr>
        <p:sp>
          <p:nvSpPr>
            <p:cNvPr id="21"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2"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3"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4"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5"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grpSp>
        <p:nvGrpSpPr>
          <p:cNvPr id="26" name="Group 25"/>
          <p:cNvGrpSpPr/>
          <p:nvPr/>
        </p:nvGrpSpPr>
        <p:grpSpPr>
          <a:xfrm rot="10800000">
            <a:off x="1528718" y="990600"/>
            <a:ext cx="304800" cy="685800"/>
            <a:chOff x="3276600" y="4800600"/>
            <a:chExt cx="304800" cy="914400"/>
          </a:xfrm>
        </p:grpSpPr>
        <p:sp>
          <p:nvSpPr>
            <p:cNvPr id="27" name="Line 29"/>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8" name="Line 30"/>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9" name="Line 31"/>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0" name="Line 32"/>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1" name="Line 33"/>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sp>
        <p:nvSpPr>
          <p:cNvPr id="32" name="Text Box 73"/>
          <p:cNvSpPr txBox="1">
            <a:spLocks noChangeArrowheads="1"/>
          </p:cNvSpPr>
          <p:nvPr/>
        </p:nvSpPr>
        <p:spPr bwMode="auto">
          <a:xfrm>
            <a:off x="2976518" y="2362200"/>
            <a:ext cx="9906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Q</a:t>
            </a:r>
            <a:r>
              <a:rPr lang="en-US" altLang="en-US" b="1" baseline="-25000" dirty="0">
                <a:solidFill>
                  <a:prstClr val="black"/>
                </a:solidFill>
              </a:rPr>
              <a:t>1</a:t>
            </a:r>
            <a:r>
              <a:rPr lang="en-US" altLang="en-US" b="1" baseline="30000" dirty="0">
                <a:solidFill>
                  <a:prstClr val="black"/>
                </a:solidFill>
              </a:rPr>
              <a:t>ind</a:t>
            </a:r>
            <a:r>
              <a:rPr lang="en-US" altLang="en-US" b="1" dirty="0">
                <a:solidFill>
                  <a:prstClr val="black"/>
                </a:solidFill>
              </a:rPr>
              <a:t>(t)</a:t>
            </a:r>
          </a:p>
        </p:txBody>
      </p:sp>
      <p:sp>
        <p:nvSpPr>
          <p:cNvPr id="33" name="Text Box 73"/>
          <p:cNvSpPr txBox="1">
            <a:spLocks noChangeArrowheads="1"/>
          </p:cNvSpPr>
          <p:nvPr/>
        </p:nvSpPr>
        <p:spPr bwMode="auto">
          <a:xfrm>
            <a:off x="2976518" y="1752600"/>
            <a:ext cx="9906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Q</a:t>
            </a:r>
            <a:r>
              <a:rPr lang="en-US" altLang="en-US" b="1" baseline="-25000" dirty="0">
                <a:solidFill>
                  <a:prstClr val="black"/>
                </a:solidFill>
              </a:rPr>
              <a:t>2</a:t>
            </a:r>
            <a:r>
              <a:rPr lang="en-US" altLang="en-US" b="1" baseline="30000" dirty="0">
                <a:solidFill>
                  <a:prstClr val="black"/>
                </a:solidFill>
              </a:rPr>
              <a:t>ind</a:t>
            </a:r>
            <a:r>
              <a:rPr lang="en-US" altLang="en-US" b="1" dirty="0">
                <a:solidFill>
                  <a:prstClr val="black"/>
                </a:solidFill>
              </a:rPr>
              <a:t>(t)</a:t>
            </a:r>
          </a:p>
        </p:txBody>
      </p:sp>
      <p:sp>
        <p:nvSpPr>
          <p:cNvPr id="37" name="Text Box 73"/>
          <p:cNvSpPr txBox="1">
            <a:spLocks noChangeArrowheads="1"/>
          </p:cNvSpPr>
          <p:nvPr/>
        </p:nvSpPr>
        <p:spPr bwMode="auto">
          <a:xfrm>
            <a:off x="2004968" y="2847975"/>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I</a:t>
            </a:r>
            <a:r>
              <a:rPr lang="en-US" altLang="en-US" b="1" baseline="-25000" dirty="0">
                <a:solidFill>
                  <a:prstClr val="black"/>
                </a:solidFill>
              </a:rPr>
              <a:t>1</a:t>
            </a:r>
            <a:r>
              <a:rPr lang="en-US" altLang="en-US" b="1" baseline="30000" dirty="0">
                <a:solidFill>
                  <a:prstClr val="black"/>
                </a:solidFill>
              </a:rPr>
              <a:t>ind</a:t>
            </a:r>
            <a:r>
              <a:rPr lang="en-US" altLang="en-US" b="1" dirty="0">
                <a:solidFill>
                  <a:prstClr val="black"/>
                </a:solidFill>
              </a:rPr>
              <a:t>(t)</a:t>
            </a:r>
          </a:p>
        </p:txBody>
      </p:sp>
      <p:sp>
        <p:nvSpPr>
          <p:cNvPr id="38" name="Line 70"/>
          <p:cNvSpPr>
            <a:spLocks noChangeShapeType="1"/>
          </p:cNvSpPr>
          <p:nvPr/>
        </p:nvSpPr>
        <p:spPr bwMode="auto">
          <a:xfrm>
            <a:off x="1985918" y="2819400"/>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9" name="Text Box 73"/>
          <p:cNvSpPr txBox="1">
            <a:spLocks noChangeArrowheads="1"/>
          </p:cNvSpPr>
          <p:nvPr/>
        </p:nvSpPr>
        <p:spPr bwMode="auto">
          <a:xfrm>
            <a:off x="1985918" y="1143000"/>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I</a:t>
            </a:r>
            <a:r>
              <a:rPr lang="en-US" altLang="en-US" b="1" baseline="-25000" dirty="0">
                <a:solidFill>
                  <a:prstClr val="black"/>
                </a:solidFill>
              </a:rPr>
              <a:t>2</a:t>
            </a:r>
            <a:r>
              <a:rPr lang="en-US" altLang="en-US" b="1" baseline="30000" dirty="0">
                <a:solidFill>
                  <a:prstClr val="black"/>
                </a:solidFill>
              </a:rPr>
              <a:t>ind</a:t>
            </a:r>
            <a:r>
              <a:rPr lang="en-US" altLang="en-US" b="1" dirty="0">
                <a:solidFill>
                  <a:prstClr val="black"/>
                </a:solidFill>
              </a:rPr>
              <a:t>(t)</a:t>
            </a:r>
          </a:p>
        </p:txBody>
      </p:sp>
      <p:sp>
        <p:nvSpPr>
          <p:cNvPr id="40" name="Line 70"/>
          <p:cNvSpPr>
            <a:spLocks noChangeShapeType="1"/>
          </p:cNvSpPr>
          <p:nvPr/>
        </p:nvSpPr>
        <p:spPr bwMode="auto">
          <a:xfrm flipV="1">
            <a:off x="1985918" y="1143000"/>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100" name="TextBox 99"/>
          <p:cNvSpPr txBox="1"/>
          <p:nvPr/>
        </p:nvSpPr>
        <p:spPr>
          <a:xfrm>
            <a:off x="461918" y="1447800"/>
            <a:ext cx="312906" cy="369332"/>
          </a:xfrm>
          <a:prstGeom prst="rect">
            <a:avLst/>
          </a:prstGeom>
          <a:noFill/>
        </p:spPr>
        <p:txBody>
          <a:bodyPr wrap="none" rtlCol="0">
            <a:spAutoFit/>
          </a:bodyPr>
          <a:lstStyle/>
          <a:p>
            <a:r>
              <a:rPr lang="en-GB"/>
              <a:t>d</a:t>
            </a:r>
          </a:p>
        </p:txBody>
      </p:sp>
      <p:sp>
        <p:nvSpPr>
          <p:cNvPr id="103" name="TextBox 102"/>
          <p:cNvSpPr txBox="1"/>
          <p:nvPr/>
        </p:nvSpPr>
        <p:spPr>
          <a:xfrm>
            <a:off x="453812" y="2514600"/>
            <a:ext cx="312906" cy="369332"/>
          </a:xfrm>
          <a:prstGeom prst="rect">
            <a:avLst/>
          </a:prstGeom>
          <a:noFill/>
        </p:spPr>
        <p:txBody>
          <a:bodyPr wrap="none" rtlCol="0">
            <a:spAutoFit/>
          </a:bodyPr>
          <a:lstStyle/>
          <a:p>
            <a:r>
              <a:rPr lang="en-GB"/>
              <a:t>0</a:t>
            </a:r>
            <a:endParaRPr lang="en-GB" dirty="0"/>
          </a:p>
        </p:txBody>
      </p:sp>
      <p:sp>
        <p:nvSpPr>
          <p:cNvPr id="93" name="Line 70"/>
          <p:cNvSpPr>
            <a:spLocks noChangeShapeType="1"/>
          </p:cNvSpPr>
          <p:nvPr/>
        </p:nvSpPr>
        <p:spPr bwMode="auto">
          <a:xfrm>
            <a:off x="2052224" y="2209800"/>
            <a:ext cx="0" cy="324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ln>
                <a:solidFill>
                  <a:schemeClr val="tx1"/>
                </a:solidFill>
              </a:ln>
              <a:solidFill>
                <a:prstClr val="black"/>
              </a:solidFill>
            </a:endParaRPr>
          </a:p>
        </p:txBody>
      </p:sp>
      <p:sp>
        <p:nvSpPr>
          <p:cNvPr id="114" name="TextBox 113"/>
          <p:cNvSpPr txBox="1"/>
          <p:nvPr/>
        </p:nvSpPr>
        <p:spPr>
          <a:xfrm>
            <a:off x="377612" y="1981200"/>
            <a:ext cx="385042" cy="369332"/>
          </a:xfrm>
          <a:prstGeom prst="rect">
            <a:avLst/>
          </a:prstGeom>
          <a:noFill/>
        </p:spPr>
        <p:txBody>
          <a:bodyPr wrap="none" rtlCol="0">
            <a:spAutoFit/>
          </a:bodyPr>
          <a:lstStyle/>
          <a:p>
            <a:r>
              <a:rPr lang="en-GB" dirty="0"/>
              <a:t>y</a:t>
            </a:r>
            <a:r>
              <a:rPr lang="en-GB" baseline="-25000" dirty="0"/>
              <a:t>0</a:t>
            </a:r>
          </a:p>
        </p:txBody>
      </p:sp>
      <p:cxnSp>
        <p:nvCxnSpPr>
          <p:cNvPr id="35" name="Straight Connector 34"/>
          <p:cNvCxnSpPr/>
          <p:nvPr/>
        </p:nvCxnSpPr>
        <p:spPr bwMode="auto">
          <a:xfrm>
            <a:off x="682412" y="2209800"/>
            <a:ext cx="1116000" cy="0"/>
          </a:xfrm>
          <a:prstGeom prst="line">
            <a:avLst/>
          </a:prstGeom>
          <a:noFill/>
          <a:ln w="9525" cap="flat" cmpd="sng" algn="ctr">
            <a:solidFill>
              <a:schemeClr val="tx1"/>
            </a:solidFill>
            <a:prstDash val="dash"/>
            <a:round/>
            <a:headEnd type="none" w="med" len="med"/>
            <a:tailEnd type="none" w="med" len="med"/>
          </a:ln>
          <a:effectLst/>
        </p:spPr>
      </p:cxnSp>
      <p:cxnSp>
        <p:nvCxnSpPr>
          <p:cNvPr id="117" name="Straight Connector 116"/>
          <p:cNvCxnSpPr/>
          <p:nvPr/>
        </p:nvCxnSpPr>
        <p:spPr>
          <a:xfrm flipH="1">
            <a:off x="1157056" y="5814874"/>
            <a:ext cx="20574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119" name="Straight Connector 118"/>
          <p:cNvCxnSpPr>
            <a:cxnSpLocks/>
          </p:cNvCxnSpPr>
          <p:nvPr/>
        </p:nvCxnSpPr>
        <p:spPr>
          <a:xfrm>
            <a:off x="1233256" y="3648723"/>
            <a:ext cx="0" cy="2318551"/>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53" name="Straight Connector 52"/>
          <p:cNvCxnSpPr>
            <a:cxnSpLocks/>
          </p:cNvCxnSpPr>
          <p:nvPr/>
        </p:nvCxnSpPr>
        <p:spPr bwMode="auto">
          <a:xfrm>
            <a:off x="1233256" y="4519474"/>
            <a:ext cx="906262" cy="1295400"/>
          </a:xfrm>
          <a:prstGeom prst="line">
            <a:avLst/>
          </a:prstGeom>
          <a:noFill/>
          <a:ln w="19050" cap="flat" cmpd="sng" algn="ctr">
            <a:solidFill>
              <a:srgbClr val="FF0000"/>
            </a:solidFill>
            <a:prstDash val="solid"/>
            <a:round/>
            <a:headEnd type="none" w="med" len="med"/>
            <a:tailEnd type="none" w="med" len="med"/>
          </a:ln>
          <a:effectLst/>
        </p:spPr>
      </p:cxnSp>
      <p:cxnSp>
        <p:nvCxnSpPr>
          <p:cNvPr id="111" name="Straight Connector 110"/>
          <p:cNvCxnSpPr>
            <a:cxnSpLocks/>
          </p:cNvCxnSpPr>
          <p:nvPr/>
        </p:nvCxnSpPr>
        <p:spPr bwMode="auto">
          <a:xfrm>
            <a:off x="1242873" y="5228948"/>
            <a:ext cx="1666783" cy="585926"/>
          </a:xfrm>
          <a:prstGeom prst="line">
            <a:avLst/>
          </a:prstGeom>
          <a:noFill/>
          <a:ln w="19050" cap="flat" cmpd="sng" algn="ctr">
            <a:solidFill>
              <a:srgbClr val="0033CC"/>
            </a:solidFill>
            <a:prstDash val="solid"/>
            <a:round/>
            <a:headEnd type="none" w="med" len="med"/>
            <a:tailEnd type="none" w="med" len="med"/>
          </a:ln>
          <a:effectLst/>
        </p:spPr>
      </p:cxnSp>
      <p:sp>
        <p:nvSpPr>
          <p:cNvPr id="41" name="Rectangle 40"/>
          <p:cNvSpPr/>
          <p:nvPr/>
        </p:nvSpPr>
        <p:spPr>
          <a:xfrm>
            <a:off x="4989989" y="951390"/>
            <a:ext cx="6258019" cy="5401479"/>
          </a:xfrm>
          <a:prstGeom prst="rect">
            <a:avLst/>
          </a:prstGeom>
        </p:spPr>
        <p:txBody>
          <a:bodyPr wrap="square">
            <a:spAutoFit/>
          </a:bodyPr>
          <a:lstStyle/>
          <a:p>
            <a:r>
              <a:rPr lang="en-US" altLang="en-US" sz="1500" dirty="0">
                <a:solidFill>
                  <a:srgbClr val="002060"/>
                </a:solidFill>
              </a:rPr>
              <a:t>Charge particles passing sensors leave a trail of positive and negative charges (electrons/Ions, electrons/holes). Assuming a uniform distribution along the track we have two ‘line charges’ +</a:t>
            </a:r>
            <a:r>
              <a:rPr lang="en-US" altLang="en-US" sz="1400" dirty="0">
                <a:solidFill>
                  <a:srgbClr val="002060"/>
                </a:solidFill>
              </a:rPr>
              <a:t> </a:t>
            </a:r>
            <a:r>
              <a:rPr lang="en-US" altLang="en-US" sz="1400" dirty="0" err="1">
                <a:solidFill>
                  <a:srgbClr val="002060"/>
                </a:solidFill>
              </a:rPr>
              <a:t>λ</a:t>
            </a:r>
            <a:r>
              <a:rPr lang="en-US" altLang="en-US" sz="1500" dirty="0">
                <a:solidFill>
                  <a:srgbClr val="002060"/>
                </a:solidFill>
              </a:rPr>
              <a:t>, -</a:t>
            </a:r>
            <a:r>
              <a:rPr lang="en-US" altLang="en-US" sz="1400" dirty="0">
                <a:solidFill>
                  <a:srgbClr val="002060"/>
                </a:solidFill>
              </a:rPr>
              <a:t> </a:t>
            </a:r>
            <a:r>
              <a:rPr lang="en-US" altLang="en-US" sz="1400" dirty="0" err="1">
                <a:solidFill>
                  <a:srgbClr val="002060"/>
                </a:solidFill>
              </a:rPr>
              <a:t>λ</a:t>
            </a:r>
            <a:r>
              <a:rPr lang="en-US" altLang="en-US" sz="1500" dirty="0">
                <a:solidFill>
                  <a:srgbClr val="002060"/>
                </a:solidFill>
              </a:rPr>
              <a:t> (C/cm), moving with velocities v</a:t>
            </a:r>
            <a:r>
              <a:rPr lang="en-US" altLang="en-US" sz="1500" baseline="-25000" dirty="0">
                <a:solidFill>
                  <a:srgbClr val="002060"/>
                </a:solidFill>
              </a:rPr>
              <a:t>1</a:t>
            </a:r>
            <a:r>
              <a:rPr lang="en-US" altLang="en-US" sz="1500" dirty="0">
                <a:solidFill>
                  <a:srgbClr val="002060"/>
                </a:solidFill>
              </a:rPr>
              <a:t> and v</a:t>
            </a:r>
            <a:r>
              <a:rPr lang="en-US" altLang="en-US" sz="1500" baseline="-25000" dirty="0">
                <a:solidFill>
                  <a:srgbClr val="002060"/>
                </a:solidFill>
              </a:rPr>
              <a:t>2</a:t>
            </a:r>
            <a:r>
              <a:rPr lang="en-US" altLang="en-US" sz="1500" dirty="0">
                <a:solidFill>
                  <a:srgbClr val="002060"/>
                </a:solidFill>
              </a:rPr>
              <a:t>, with the last charges arriving at the electrode at t</a:t>
            </a:r>
            <a:r>
              <a:rPr lang="en-US" altLang="en-US" sz="1500" baseline="-25000" dirty="0">
                <a:solidFill>
                  <a:srgbClr val="002060"/>
                </a:solidFill>
              </a:rPr>
              <a:t>1</a:t>
            </a:r>
            <a:r>
              <a:rPr lang="en-US" altLang="en-US" sz="1500" dirty="0">
                <a:solidFill>
                  <a:srgbClr val="002060"/>
                </a:solidFill>
              </a:rPr>
              <a:t> and t</a:t>
            </a:r>
            <a:r>
              <a:rPr lang="en-US" altLang="en-US" sz="1500" baseline="-25000" dirty="0">
                <a:solidFill>
                  <a:srgbClr val="002060"/>
                </a:solidFill>
              </a:rPr>
              <a:t>2</a:t>
            </a:r>
            <a:r>
              <a:rPr lang="en-US" altLang="en-US" sz="1500" dirty="0">
                <a:solidFill>
                  <a:srgbClr val="002060"/>
                </a:solidFill>
              </a:rPr>
              <a:t>  </a:t>
            </a: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r>
              <a:rPr lang="en-US" sz="1500" dirty="0">
                <a:solidFill>
                  <a:schemeClr val="accent6">
                    <a:lumMod val="50000"/>
                  </a:schemeClr>
                </a:solidFill>
              </a:rPr>
              <a:t>The induced current due to the movement of these charges is the sum of two ‘triangles’, Q=</a:t>
            </a:r>
            <a:r>
              <a:rPr lang="en-US" altLang="en-US" sz="1600" dirty="0">
                <a:solidFill>
                  <a:schemeClr val="accent6">
                    <a:lumMod val="50000"/>
                  </a:schemeClr>
                </a:solidFill>
              </a:rPr>
              <a:t> </a:t>
            </a:r>
            <a:r>
              <a:rPr lang="en-US" altLang="en-US" sz="1600" dirty="0" err="1">
                <a:solidFill>
                  <a:schemeClr val="accent6">
                    <a:lumMod val="50000"/>
                  </a:schemeClr>
                </a:solidFill>
              </a:rPr>
              <a:t>λd</a:t>
            </a:r>
            <a:endParaRPr lang="en-US" sz="1500" dirty="0">
              <a:solidFill>
                <a:schemeClr val="accent6">
                  <a:lumMod val="50000"/>
                </a:schemeClr>
              </a:solidFill>
            </a:endParaRPr>
          </a:p>
          <a:p>
            <a:endParaRPr lang="en-US" sz="1500" dirty="0">
              <a:solidFill>
                <a:schemeClr val="accent6">
                  <a:lumMod val="50000"/>
                </a:schemeClr>
              </a:solidFill>
            </a:endParaRPr>
          </a:p>
          <a:p>
            <a:endParaRPr lang="en-US" sz="1500" dirty="0">
              <a:solidFill>
                <a:schemeClr val="accent6">
                  <a:lumMod val="50000"/>
                </a:schemeClr>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r>
              <a:rPr lang="en-US" sz="1500" dirty="0">
                <a:solidFill>
                  <a:srgbClr val="002060"/>
                </a:solidFill>
              </a:rPr>
              <a:t>The total induced charge on electrode 1 is </a:t>
            </a: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GB" sz="1500" dirty="0"/>
          </a:p>
        </p:txBody>
      </p:sp>
      <p:sp>
        <p:nvSpPr>
          <p:cNvPr id="121" name="Line 70"/>
          <p:cNvSpPr>
            <a:spLocks noChangeShapeType="1"/>
          </p:cNvSpPr>
          <p:nvPr/>
        </p:nvSpPr>
        <p:spPr bwMode="auto">
          <a:xfrm flipV="1">
            <a:off x="2417404" y="1828800"/>
            <a:ext cx="0" cy="288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ln>
                <a:solidFill>
                  <a:schemeClr val="tx1"/>
                </a:solidFill>
              </a:ln>
              <a:solidFill>
                <a:prstClr val="black"/>
              </a:solidFill>
            </a:endParaRPr>
          </a:p>
        </p:txBody>
      </p:sp>
      <p:sp>
        <p:nvSpPr>
          <p:cNvPr id="123" name="TextBox 40"/>
          <p:cNvSpPr txBox="1">
            <a:spLocks noChangeArrowheads="1"/>
          </p:cNvSpPr>
          <p:nvPr/>
        </p:nvSpPr>
        <p:spPr bwMode="auto">
          <a:xfrm>
            <a:off x="2278596" y="2023646"/>
            <a:ext cx="367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dirty="0">
                <a:solidFill>
                  <a:srgbClr val="0033CC"/>
                </a:solidFill>
              </a:rPr>
              <a:t>-</a:t>
            </a:r>
            <a:r>
              <a:rPr lang="en-US" altLang="en-US" sz="1600" dirty="0" err="1">
                <a:solidFill>
                  <a:srgbClr val="0033CC"/>
                </a:solidFill>
              </a:rPr>
              <a:t>λ</a:t>
            </a:r>
            <a:endParaRPr lang="en-US" altLang="en-US" sz="1600" baseline="-25000" dirty="0">
              <a:solidFill>
                <a:srgbClr val="0033CC"/>
              </a:solidFill>
            </a:endParaRPr>
          </a:p>
        </p:txBody>
      </p:sp>
      <p:sp>
        <p:nvSpPr>
          <p:cNvPr id="124" name="Rectangle 60"/>
          <p:cNvSpPr>
            <a:spLocks noChangeArrowheads="1"/>
          </p:cNvSpPr>
          <p:nvPr/>
        </p:nvSpPr>
        <p:spPr bwMode="auto">
          <a:xfrm>
            <a:off x="2430996" y="1828800"/>
            <a:ext cx="4572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b="1" dirty="0">
                <a:solidFill>
                  <a:prstClr val="black"/>
                </a:solidFill>
              </a:rPr>
              <a:t>v</a:t>
            </a:r>
            <a:r>
              <a:rPr lang="en-US" altLang="en-US" sz="1400" b="1" baseline="-25000" dirty="0">
                <a:solidFill>
                  <a:prstClr val="black"/>
                </a:solidFill>
              </a:rPr>
              <a:t>2</a:t>
            </a:r>
            <a:endParaRPr lang="en-US" altLang="en-US" sz="1400" baseline="-25000" dirty="0">
              <a:solidFill>
                <a:prstClr val="black"/>
              </a:solidFill>
            </a:endParaRPr>
          </a:p>
        </p:txBody>
      </p:sp>
      <p:sp>
        <p:nvSpPr>
          <p:cNvPr id="5" name="TextBox 4">
            <a:extLst>
              <a:ext uri="{FF2B5EF4-FFF2-40B4-BE49-F238E27FC236}">
                <a16:creationId xmlns:a16="http://schemas.microsoft.com/office/drawing/2014/main" id="{38770027-B574-F542-92CC-B646EEA82DD1}"/>
              </a:ext>
            </a:extLst>
          </p:cNvPr>
          <p:cNvSpPr txBox="1"/>
          <p:nvPr/>
        </p:nvSpPr>
        <p:spPr>
          <a:xfrm>
            <a:off x="726132" y="4038626"/>
            <a:ext cx="513282" cy="338554"/>
          </a:xfrm>
          <a:prstGeom prst="rect">
            <a:avLst/>
          </a:prstGeom>
          <a:noFill/>
        </p:spPr>
        <p:txBody>
          <a:bodyPr wrap="none" rtlCol="0">
            <a:spAutoFit/>
          </a:bodyPr>
          <a:lstStyle/>
          <a:p>
            <a:r>
              <a:rPr lang="en-GB" sz="1600" dirty="0"/>
              <a:t>I</a:t>
            </a:r>
            <a:r>
              <a:rPr lang="en-GB" sz="1600" baseline="-25000" dirty="0"/>
              <a:t>1</a:t>
            </a:r>
            <a:r>
              <a:rPr lang="en-GB" sz="1600" dirty="0"/>
              <a:t>(t)</a:t>
            </a:r>
          </a:p>
        </p:txBody>
      </p:sp>
      <p:sp>
        <p:nvSpPr>
          <p:cNvPr id="76" name="Oval 75">
            <a:extLst>
              <a:ext uri="{FF2B5EF4-FFF2-40B4-BE49-F238E27FC236}">
                <a16:creationId xmlns:a16="http://schemas.microsoft.com/office/drawing/2014/main" id="{59D980E8-B725-7E42-905A-472C715A5814}"/>
              </a:ext>
            </a:extLst>
          </p:cNvPr>
          <p:cNvSpPr/>
          <p:nvPr/>
        </p:nvSpPr>
        <p:spPr>
          <a:xfrm>
            <a:off x="2141740" y="2129408"/>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7" name="Oval 76">
            <a:extLst>
              <a:ext uri="{FF2B5EF4-FFF2-40B4-BE49-F238E27FC236}">
                <a16:creationId xmlns:a16="http://schemas.microsoft.com/office/drawing/2014/main" id="{8EF223BF-ED49-3745-9DB0-958B17FB8997}"/>
              </a:ext>
            </a:extLst>
          </p:cNvPr>
          <p:cNvSpPr/>
          <p:nvPr/>
        </p:nvSpPr>
        <p:spPr>
          <a:xfrm>
            <a:off x="2141732" y="2201416"/>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F4E982D5-54C2-0E4A-BAA5-0B07526C4E8A}"/>
              </a:ext>
            </a:extLst>
          </p:cNvPr>
          <p:cNvSpPr/>
          <p:nvPr/>
        </p:nvSpPr>
        <p:spPr>
          <a:xfrm>
            <a:off x="2141732" y="2273424"/>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745993C8-FBC0-C245-A5E5-56406651DB89}"/>
              </a:ext>
            </a:extLst>
          </p:cNvPr>
          <p:cNvSpPr/>
          <p:nvPr/>
        </p:nvSpPr>
        <p:spPr>
          <a:xfrm>
            <a:off x="2141732" y="2345432"/>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40BA9C84-F506-1041-9393-C2CE3241B99C}"/>
              </a:ext>
            </a:extLst>
          </p:cNvPr>
          <p:cNvSpPr/>
          <p:nvPr/>
        </p:nvSpPr>
        <p:spPr>
          <a:xfrm>
            <a:off x="2141732" y="2417440"/>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A10232B3-A720-D84E-9985-161F0C45791C}"/>
              </a:ext>
            </a:extLst>
          </p:cNvPr>
          <p:cNvSpPr/>
          <p:nvPr/>
        </p:nvSpPr>
        <p:spPr>
          <a:xfrm>
            <a:off x="2141732" y="2489448"/>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Oval 81">
            <a:extLst>
              <a:ext uri="{FF2B5EF4-FFF2-40B4-BE49-F238E27FC236}">
                <a16:creationId xmlns:a16="http://schemas.microsoft.com/office/drawing/2014/main" id="{F74F8BA0-9C6A-9E49-AF49-2CDFEF212400}"/>
              </a:ext>
            </a:extLst>
          </p:cNvPr>
          <p:cNvSpPr/>
          <p:nvPr/>
        </p:nvSpPr>
        <p:spPr>
          <a:xfrm>
            <a:off x="2141732" y="2561456"/>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3" name="Oval 82">
            <a:extLst>
              <a:ext uri="{FF2B5EF4-FFF2-40B4-BE49-F238E27FC236}">
                <a16:creationId xmlns:a16="http://schemas.microsoft.com/office/drawing/2014/main" id="{DA2F4535-EE17-824B-B03C-0FB8A5728B0F}"/>
              </a:ext>
            </a:extLst>
          </p:cNvPr>
          <p:cNvSpPr/>
          <p:nvPr/>
        </p:nvSpPr>
        <p:spPr>
          <a:xfrm>
            <a:off x="2141732" y="2633464"/>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70446C8D-E219-B84A-8794-3CF30B52CBEB}"/>
              </a:ext>
            </a:extLst>
          </p:cNvPr>
          <p:cNvSpPr/>
          <p:nvPr/>
        </p:nvSpPr>
        <p:spPr>
          <a:xfrm>
            <a:off x="2213740" y="2129408"/>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33510C1F-7B78-1744-9F5D-2BAA21232CC4}"/>
              </a:ext>
            </a:extLst>
          </p:cNvPr>
          <p:cNvSpPr/>
          <p:nvPr/>
        </p:nvSpPr>
        <p:spPr>
          <a:xfrm>
            <a:off x="2213740" y="2201416"/>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92039C2A-1F5F-F940-B2EF-0276DC2E1D94}"/>
              </a:ext>
            </a:extLst>
          </p:cNvPr>
          <p:cNvSpPr/>
          <p:nvPr/>
        </p:nvSpPr>
        <p:spPr>
          <a:xfrm>
            <a:off x="2213740" y="2273424"/>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D1E7B091-1F2C-0A4B-B560-30623E4042FC}"/>
              </a:ext>
            </a:extLst>
          </p:cNvPr>
          <p:cNvSpPr/>
          <p:nvPr/>
        </p:nvSpPr>
        <p:spPr>
          <a:xfrm>
            <a:off x="2213740" y="2345432"/>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8" name="Oval 87">
            <a:extLst>
              <a:ext uri="{FF2B5EF4-FFF2-40B4-BE49-F238E27FC236}">
                <a16:creationId xmlns:a16="http://schemas.microsoft.com/office/drawing/2014/main" id="{497F288F-7D5C-254F-934B-9CBC492C92F5}"/>
              </a:ext>
            </a:extLst>
          </p:cNvPr>
          <p:cNvSpPr/>
          <p:nvPr/>
        </p:nvSpPr>
        <p:spPr>
          <a:xfrm>
            <a:off x="2213740" y="2417440"/>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9" name="Oval 88">
            <a:extLst>
              <a:ext uri="{FF2B5EF4-FFF2-40B4-BE49-F238E27FC236}">
                <a16:creationId xmlns:a16="http://schemas.microsoft.com/office/drawing/2014/main" id="{AA19657A-A3DC-A641-A2D4-52850BA12B92}"/>
              </a:ext>
            </a:extLst>
          </p:cNvPr>
          <p:cNvSpPr/>
          <p:nvPr/>
        </p:nvSpPr>
        <p:spPr>
          <a:xfrm>
            <a:off x="2213740" y="2489448"/>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Oval 89">
            <a:extLst>
              <a:ext uri="{FF2B5EF4-FFF2-40B4-BE49-F238E27FC236}">
                <a16:creationId xmlns:a16="http://schemas.microsoft.com/office/drawing/2014/main" id="{9A2A9E8F-AE32-AA40-A06D-B331DC1D4F8D}"/>
              </a:ext>
            </a:extLst>
          </p:cNvPr>
          <p:cNvSpPr/>
          <p:nvPr/>
        </p:nvSpPr>
        <p:spPr>
          <a:xfrm>
            <a:off x="2213740" y="2561456"/>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4BA92033-B88D-6345-B057-8AD34B2E525C}"/>
              </a:ext>
            </a:extLst>
          </p:cNvPr>
          <p:cNvSpPr/>
          <p:nvPr/>
        </p:nvSpPr>
        <p:spPr>
          <a:xfrm>
            <a:off x="2213740" y="2633464"/>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Oval 91">
            <a:extLst>
              <a:ext uri="{FF2B5EF4-FFF2-40B4-BE49-F238E27FC236}">
                <a16:creationId xmlns:a16="http://schemas.microsoft.com/office/drawing/2014/main" id="{13482914-1C33-0C43-8EF3-60EB258EBCE5}"/>
              </a:ext>
            </a:extLst>
          </p:cNvPr>
          <p:cNvSpPr/>
          <p:nvPr/>
        </p:nvSpPr>
        <p:spPr>
          <a:xfrm>
            <a:off x="2213740" y="2057400"/>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2102853D-117D-844D-AAFC-F1488F5B0E11}"/>
              </a:ext>
            </a:extLst>
          </p:cNvPr>
          <p:cNvSpPr/>
          <p:nvPr/>
        </p:nvSpPr>
        <p:spPr>
          <a:xfrm>
            <a:off x="2141732" y="2057400"/>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8" name="Oval 107">
            <a:extLst>
              <a:ext uri="{FF2B5EF4-FFF2-40B4-BE49-F238E27FC236}">
                <a16:creationId xmlns:a16="http://schemas.microsoft.com/office/drawing/2014/main" id="{76EDE143-C943-4247-833D-C54456EF4A98}"/>
              </a:ext>
            </a:extLst>
          </p:cNvPr>
          <p:cNvSpPr/>
          <p:nvPr/>
        </p:nvSpPr>
        <p:spPr>
          <a:xfrm>
            <a:off x="2141740" y="1766164"/>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A7956A0E-3F2A-DC42-BA7D-375F9C4A9432}"/>
              </a:ext>
            </a:extLst>
          </p:cNvPr>
          <p:cNvSpPr/>
          <p:nvPr/>
        </p:nvSpPr>
        <p:spPr>
          <a:xfrm>
            <a:off x="2141732" y="1838172"/>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2" name="Oval 111">
            <a:extLst>
              <a:ext uri="{FF2B5EF4-FFF2-40B4-BE49-F238E27FC236}">
                <a16:creationId xmlns:a16="http://schemas.microsoft.com/office/drawing/2014/main" id="{AAC83F4D-F874-5249-B5CA-AB013F8CD816}"/>
              </a:ext>
            </a:extLst>
          </p:cNvPr>
          <p:cNvSpPr/>
          <p:nvPr/>
        </p:nvSpPr>
        <p:spPr>
          <a:xfrm>
            <a:off x="2141732" y="1910180"/>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3" name="Oval 112">
            <a:extLst>
              <a:ext uri="{FF2B5EF4-FFF2-40B4-BE49-F238E27FC236}">
                <a16:creationId xmlns:a16="http://schemas.microsoft.com/office/drawing/2014/main" id="{2C332BA4-C359-574A-BA34-2F8E102FFCBB}"/>
              </a:ext>
            </a:extLst>
          </p:cNvPr>
          <p:cNvSpPr/>
          <p:nvPr/>
        </p:nvSpPr>
        <p:spPr>
          <a:xfrm>
            <a:off x="2141732" y="1982188"/>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C5429606-1E70-284E-AC4D-A5DE95505BCC}"/>
              </a:ext>
            </a:extLst>
          </p:cNvPr>
          <p:cNvSpPr/>
          <p:nvPr/>
        </p:nvSpPr>
        <p:spPr>
          <a:xfrm>
            <a:off x="2213740" y="1766164"/>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6" name="Oval 115">
            <a:extLst>
              <a:ext uri="{FF2B5EF4-FFF2-40B4-BE49-F238E27FC236}">
                <a16:creationId xmlns:a16="http://schemas.microsoft.com/office/drawing/2014/main" id="{E2990D84-A4F3-DF49-82B4-60CF9B0AA49A}"/>
              </a:ext>
            </a:extLst>
          </p:cNvPr>
          <p:cNvSpPr/>
          <p:nvPr/>
        </p:nvSpPr>
        <p:spPr>
          <a:xfrm>
            <a:off x="2213740" y="1838172"/>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Oval 117">
            <a:extLst>
              <a:ext uri="{FF2B5EF4-FFF2-40B4-BE49-F238E27FC236}">
                <a16:creationId xmlns:a16="http://schemas.microsoft.com/office/drawing/2014/main" id="{9C096EEE-55D9-E04D-8BEC-C0193E140AD7}"/>
              </a:ext>
            </a:extLst>
          </p:cNvPr>
          <p:cNvSpPr/>
          <p:nvPr/>
        </p:nvSpPr>
        <p:spPr>
          <a:xfrm>
            <a:off x="2213740" y="1910180"/>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5" name="Oval 124">
            <a:extLst>
              <a:ext uri="{FF2B5EF4-FFF2-40B4-BE49-F238E27FC236}">
                <a16:creationId xmlns:a16="http://schemas.microsoft.com/office/drawing/2014/main" id="{1E7C9005-8EDA-5F44-8ECA-0182BAFBB1B1}"/>
              </a:ext>
            </a:extLst>
          </p:cNvPr>
          <p:cNvSpPr/>
          <p:nvPr/>
        </p:nvSpPr>
        <p:spPr>
          <a:xfrm>
            <a:off x="2213740" y="1982188"/>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6" name="Oval 125">
            <a:extLst>
              <a:ext uri="{FF2B5EF4-FFF2-40B4-BE49-F238E27FC236}">
                <a16:creationId xmlns:a16="http://schemas.microsoft.com/office/drawing/2014/main" id="{5865469D-E881-B74F-B115-321A4F82CBBE}"/>
              </a:ext>
            </a:extLst>
          </p:cNvPr>
          <p:cNvSpPr/>
          <p:nvPr/>
        </p:nvSpPr>
        <p:spPr>
          <a:xfrm>
            <a:off x="2213740" y="1694156"/>
            <a:ext cx="72000" cy="72000"/>
          </a:xfrm>
          <a:prstGeom prst="ellipse">
            <a:avLst/>
          </a:prstGeom>
          <a:solidFill>
            <a:srgbClr val="0033CC"/>
          </a:solidFill>
          <a:ln>
            <a:solidFill>
              <a:srgbClr val="0033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7" name="Oval 126">
            <a:extLst>
              <a:ext uri="{FF2B5EF4-FFF2-40B4-BE49-F238E27FC236}">
                <a16:creationId xmlns:a16="http://schemas.microsoft.com/office/drawing/2014/main" id="{A0203353-7E7B-F145-8C85-A46DD1AE048D}"/>
              </a:ext>
            </a:extLst>
          </p:cNvPr>
          <p:cNvSpPr/>
          <p:nvPr/>
        </p:nvSpPr>
        <p:spPr>
          <a:xfrm>
            <a:off x="2141732" y="1694156"/>
            <a:ext cx="72000" cy="7200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38" name="Picture 137">
            <a:extLst>
              <a:ext uri="{FF2B5EF4-FFF2-40B4-BE49-F238E27FC236}">
                <a16:creationId xmlns:a16="http://schemas.microsoft.com/office/drawing/2014/main" id="{0A846948-71F4-F84B-9A9B-E04F7D3A9E92}"/>
              </a:ext>
            </a:extLst>
          </p:cNvPr>
          <p:cNvPicPr>
            <a:picLocks noChangeAspect="1"/>
          </p:cNvPicPr>
          <p:nvPr/>
        </p:nvPicPr>
        <p:blipFill rotWithShape="1">
          <a:blip r:embed="rId2"/>
          <a:srcRect l="80270"/>
          <a:stretch/>
        </p:blipFill>
        <p:spPr>
          <a:xfrm>
            <a:off x="2743200" y="5910739"/>
            <a:ext cx="336760" cy="477520"/>
          </a:xfrm>
          <a:prstGeom prst="rect">
            <a:avLst/>
          </a:prstGeom>
        </p:spPr>
      </p:pic>
      <p:sp>
        <p:nvSpPr>
          <p:cNvPr id="50" name="TextBox 49">
            <a:extLst>
              <a:ext uri="{FF2B5EF4-FFF2-40B4-BE49-F238E27FC236}">
                <a16:creationId xmlns:a16="http://schemas.microsoft.com/office/drawing/2014/main" id="{0010971A-B0AA-4B41-A5BF-AC5733129F5E}"/>
              </a:ext>
            </a:extLst>
          </p:cNvPr>
          <p:cNvSpPr txBox="1"/>
          <p:nvPr/>
        </p:nvSpPr>
        <p:spPr>
          <a:xfrm>
            <a:off x="3204838" y="5894773"/>
            <a:ext cx="242374" cy="338554"/>
          </a:xfrm>
          <a:prstGeom prst="rect">
            <a:avLst/>
          </a:prstGeom>
          <a:noFill/>
        </p:spPr>
        <p:txBody>
          <a:bodyPr wrap="none" rtlCol="0">
            <a:spAutoFit/>
          </a:bodyPr>
          <a:lstStyle/>
          <a:p>
            <a:r>
              <a:rPr lang="en-GB" sz="1600" dirty="0"/>
              <a:t>t</a:t>
            </a:r>
          </a:p>
        </p:txBody>
      </p:sp>
      <p:pic>
        <p:nvPicPr>
          <p:cNvPr id="139" name="Picture 138">
            <a:extLst>
              <a:ext uri="{FF2B5EF4-FFF2-40B4-BE49-F238E27FC236}">
                <a16:creationId xmlns:a16="http://schemas.microsoft.com/office/drawing/2014/main" id="{8D27E847-3388-4A47-99B5-66CEA02B9648}"/>
              </a:ext>
            </a:extLst>
          </p:cNvPr>
          <p:cNvPicPr>
            <a:picLocks noChangeAspect="1"/>
          </p:cNvPicPr>
          <p:nvPr/>
        </p:nvPicPr>
        <p:blipFill rotWithShape="1">
          <a:blip r:embed="rId2"/>
          <a:srcRect l="22452" r="57784"/>
          <a:stretch/>
        </p:blipFill>
        <p:spPr>
          <a:xfrm>
            <a:off x="1935330" y="5912219"/>
            <a:ext cx="337353" cy="477520"/>
          </a:xfrm>
          <a:prstGeom prst="rect">
            <a:avLst/>
          </a:prstGeom>
        </p:spPr>
      </p:pic>
      <p:cxnSp>
        <p:nvCxnSpPr>
          <p:cNvPr id="140" name="Straight Connector 139">
            <a:extLst>
              <a:ext uri="{FF2B5EF4-FFF2-40B4-BE49-F238E27FC236}">
                <a16:creationId xmlns:a16="http://schemas.microsoft.com/office/drawing/2014/main" id="{1D3DF869-B466-7D4E-941E-E7C206A68DC7}"/>
              </a:ext>
            </a:extLst>
          </p:cNvPr>
          <p:cNvCxnSpPr>
            <a:cxnSpLocks/>
          </p:cNvCxnSpPr>
          <p:nvPr/>
        </p:nvCxnSpPr>
        <p:spPr bwMode="auto">
          <a:xfrm>
            <a:off x="1243614" y="3801863"/>
            <a:ext cx="860393" cy="1728926"/>
          </a:xfrm>
          <a:prstGeom prst="line">
            <a:avLst/>
          </a:prstGeom>
          <a:noFill/>
          <a:ln w="19050" cap="flat" cmpd="sng" algn="ctr">
            <a:solidFill>
              <a:schemeClr val="tx1"/>
            </a:solidFill>
            <a:prstDash val="solid"/>
            <a:round/>
            <a:headEnd type="none" w="med" len="med"/>
            <a:tailEnd type="none" w="med" len="med"/>
          </a:ln>
          <a:effectLst/>
        </p:spPr>
      </p:cxnSp>
      <p:cxnSp>
        <p:nvCxnSpPr>
          <p:cNvPr id="141" name="Straight Connector 140">
            <a:extLst>
              <a:ext uri="{FF2B5EF4-FFF2-40B4-BE49-F238E27FC236}">
                <a16:creationId xmlns:a16="http://schemas.microsoft.com/office/drawing/2014/main" id="{0D14C478-44EF-8A41-8519-28F8FFCEE96F}"/>
              </a:ext>
            </a:extLst>
          </p:cNvPr>
          <p:cNvCxnSpPr>
            <a:cxnSpLocks/>
          </p:cNvCxnSpPr>
          <p:nvPr/>
        </p:nvCxnSpPr>
        <p:spPr bwMode="auto">
          <a:xfrm>
            <a:off x="2095129" y="5521912"/>
            <a:ext cx="861134" cy="310718"/>
          </a:xfrm>
          <a:prstGeom prst="line">
            <a:avLst/>
          </a:prstGeom>
          <a:noFill/>
          <a:ln w="19050" cap="flat" cmpd="sng" algn="ctr">
            <a:solidFill>
              <a:schemeClr val="tx1"/>
            </a:solidFill>
            <a:prstDash val="solid"/>
            <a:round/>
            <a:headEnd type="none" w="med" len="med"/>
            <a:tailEnd type="none" w="med" len="med"/>
          </a:ln>
          <a:effectLst/>
        </p:spPr>
      </p:cxnSp>
      <p:sp>
        <p:nvSpPr>
          <p:cNvPr id="6" name="Date Placeholder 5">
            <a:extLst>
              <a:ext uri="{FF2B5EF4-FFF2-40B4-BE49-F238E27FC236}">
                <a16:creationId xmlns:a16="http://schemas.microsoft.com/office/drawing/2014/main" id="{EB247867-5D30-5749-917A-A5CE9A34D694}"/>
              </a:ext>
            </a:extLst>
          </p:cNvPr>
          <p:cNvSpPr>
            <a:spLocks noGrp="1"/>
          </p:cNvSpPr>
          <p:nvPr>
            <p:ph type="dt" sz="half" idx="10"/>
          </p:nvPr>
        </p:nvSpPr>
        <p:spPr/>
        <p:txBody>
          <a:bodyPr/>
          <a:lstStyle/>
          <a:p>
            <a:pPr>
              <a:defRPr/>
            </a:pPr>
            <a:r>
              <a:rPr lang="en-US">
                <a:solidFill>
                  <a:srgbClr val="000000"/>
                </a:solidFill>
              </a:rPr>
              <a:t>10/14/24</a:t>
            </a:r>
          </a:p>
        </p:txBody>
      </p:sp>
      <p:pic>
        <p:nvPicPr>
          <p:cNvPr id="7" name="Picture 6">
            <a:extLst>
              <a:ext uri="{FF2B5EF4-FFF2-40B4-BE49-F238E27FC236}">
                <a16:creationId xmlns:a16="http://schemas.microsoft.com/office/drawing/2014/main" id="{7C204E59-DB64-0E4F-B922-92E7AB50F657}"/>
              </a:ext>
            </a:extLst>
          </p:cNvPr>
          <p:cNvPicPr>
            <a:picLocks noChangeAspect="1"/>
          </p:cNvPicPr>
          <p:nvPr/>
        </p:nvPicPr>
        <p:blipFill>
          <a:blip r:embed="rId3"/>
          <a:stretch>
            <a:fillRect/>
          </a:stretch>
        </p:blipFill>
        <p:spPr>
          <a:xfrm>
            <a:off x="6583234" y="2222843"/>
            <a:ext cx="1866900" cy="518160"/>
          </a:xfrm>
          <a:prstGeom prst="rect">
            <a:avLst/>
          </a:prstGeom>
        </p:spPr>
      </p:pic>
      <p:pic>
        <p:nvPicPr>
          <p:cNvPr id="8" name="Picture 7">
            <a:extLst>
              <a:ext uri="{FF2B5EF4-FFF2-40B4-BE49-F238E27FC236}">
                <a16:creationId xmlns:a16="http://schemas.microsoft.com/office/drawing/2014/main" id="{C5508C36-ACAB-A641-94CA-50D8EA68E4F8}"/>
              </a:ext>
            </a:extLst>
          </p:cNvPr>
          <p:cNvPicPr>
            <a:picLocks noChangeAspect="1"/>
          </p:cNvPicPr>
          <p:nvPr/>
        </p:nvPicPr>
        <p:blipFill>
          <a:blip r:embed="rId4"/>
          <a:stretch>
            <a:fillRect/>
          </a:stretch>
        </p:blipFill>
        <p:spPr>
          <a:xfrm>
            <a:off x="5505278" y="3441357"/>
            <a:ext cx="4330700" cy="1066800"/>
          </a:xfrm>
          <a:prstGeom prst="rect">
            <a:avLst/>
          </a:prstGeom>
        </p:spPr>
      </p:pic>
      <p:pic>
        <p:nvPicPr>
          <p:cNvPr id="9" name="Picture 8">
            <a:extLst>
              <a:ext uri="{FF2B5EF4-FFF2-40B4-BE49-F238E27FC236}">
                <a16:creationId xmlns:a16="http://schemas.microsoft.com/office/drawing/2014/main" id="{E4A412B2-33D9-6748-B31E-DD354511F439}"/>
              </a:ext>
            </a:extLst>
          </p:cNvPr>
          <p:cNvPicPr>
            <a:picLocks noChangeAspect="1"/>
          </p:cNvPicPr>
          <p:nvPr/>
        </p:nvPicPr>
        <p:blipFill>
          <a:blip r:embed="rId5"/>
          <a:stretch>
            <a:fillRect/>
          </a:stretch>
        </p:blipFill>
        <p:spPr>
          <a:xfrm>
            <a:off x="6417963" y="5067472"/>
            <a:ext cx="1803400" cy="1327150"/>
          </a:xfrm>
          <a:prstGeom prst="rect">
            <a:avLst/>
          </a:prstGeom>
        </p:spPr>
      </p:pic>
    </p:spTree>
    <p:extLst>
      <p:ext uri="{BB962C8B-B14F-4D97-AF65-F5344CB8AC3E}">
        <p14:creationId xmlns:p14="http://schemas.microsoft.com/office/powerpoint/2010/main" val="29368958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8833CDD2-B86A-7247-9975-FF407C9DAAA9}"/>
              </a:ext>
            </a:extLst>
          </p:cNvPr>
          <p:cNvSpPr>
            <a:spLocks noGrp="1"/>
          </p:cNvSpPr>
          <p:nvPr>
            <p:ph type="dt" sz="half" idx="10"/>
          </p:nvPr>
        </p:nvSpPr>
        <p:spPr/>
        <p:txBody>
          <a:bodyPr/>
          <a:lstStyle/>
          <a:p>
            <a:pPr>
              <a:defRPr/>
            </a:pPr>
            <a:r>
              <a:rPr lang="en-US">
                <a:solidFill>
                  <a:srgbClr val="000000"/>
                </a:solidFill>
              </a:rPr>
              <a:t>10/14/24</a:t>
            </a:r>
          </a:p>
        </p:txBody>
      </p:sp>
      <p:sp>
        <p:nvSpPr>
          <p:cNvPr id="2" name="Slide Number Placeholder 1">
            <a:extLst>
              <a:ext uri="{FF2B5EF4-FFF2-40B4-BE49-F238E27FC236}">
                <a16:creationId xmlns:a16="http://schemas.microsoft.com/office/drawing/2014/main" id="{4DA8C867-8430-9F47-85E1-CE6D520D585E}"/>
              </a:ext>
            </a:extLst>
          </p:cNvPr>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32</a:t>
            </a:fld>
            <a:endParaRPr lang="en-US" dirty="0">
              <a:solidFill>
                <a:srgbClr val="000000"/>
              </a:solidFill>
            </a:endParaRPr>
          </a:p>
        </p:txBody>
      </p:sp>
      <p:sp>
        <p:nvSpPr>
          <p:cNvPr id="4" name="Rectangle 4">
            <a:extLst>
              <a:ext uri="{FF2B5EF4-FFF2-40B4-BE49-F238E27FC236}">
                <a16:creationId xmlns:a16="http://schemas.microsoft.com/office/drawing/2014/main" id="{B45220B6-AC17-0E47-9096-49C065197528}"/>
              </a:ext>
            </a:extLst>
          </p:cNvPr>
          <p:cNvSpPr txBox="1">
            <a:spLocks noChangeArrowheads="1"/>
          </p:cNvSpPr>
          <p:nvPr/>
        </p:nvSpPr>
        <p:spPr bwMode="auto">
          <a:xfrm>
            <a:off x="0" y="2479590"/>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Charge Deposit</a:t>
            </a:r>
          </a:p>
        </p:txBody>
      </p:sp>
    </p:spTree>
    <p:extLst>
      <p:ext uri="{BB962C8B-B14F-4D97-AF65-F5344CB8AC3E}">
        <p14:creationId xmlns:p14="http://schemas.microsoft.com/office/powerpoint/2010/main" val="74079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13" descr="http://content.answers.com/main/content/wp/en/2/2d/Landau_distribution.png"/>
          <p:cNvPicPr>
            <a:picLocks noChangeAspect="1" noChangeArrowheads="1"/>
          </p:cNvPicPr>
          <p:nvPr/>
        </p:nvPicPr>
        <p:blipFill>
          <a:blip r:embed="rId2" cstate="print"/>
          <a:srcRect/>
          <a:stretch>
            <a:fillRect/>
          </a:stretch>
        </p:blipFill>
        <p:spPr bwMode="auto">
          <a:xfrm>
            <a:off x="7826189" y="4208932"/>
            <a:ext cx="3810000" cy="2557463"/>
          </a:xfrm>
          <a:prstGeom prst="rect">
            <a:avLst/>
          </a:prstGeom>
          <a:noFill/>
          <a:ln w="9525">
            <a:noFill/>
            <a:miter lim="800000"/>
            <a:headEnd/>
            <a:tailEnd/>
          </a:ln>
        </p:spPr>
      </p:pic>
      <p:pic>
        <p:nvPicPr>
          <p:cNvPr id="28675" name="Picture 11" descr="fig2_07"/>
          <p:cNvPicPr>
            <a:picLocks noChangeAspect="1" noChangeArrowheads="1"/>
          </p:cNvPicPr>
          <p:nvPr/>
        </p:nvPicPr>
        <p:blipFill>
          <a:blip r:embed="rId3" cstate="print"/>
          <a:srcRect/>
          <a:stretch>
            <a:fillRect/>
          </a:stretch>
        </p:blipFill>
        <p:spPr bwMode="auto">
          <a:xfrm>
            <a:off x="7978076" y="854597"/>
            <a:ext cx="4038600" cy="2590800"/>
          </a:xfrm>
          <a:prstGeom prst="rect">
            <a:avLst/>
          </a:prstGeom>
          <a:noFill/>
          <a:ln w="9525">
            <a:noFill/>
            <a:miter lim="800000"/>
            <a:headEnd/>
            <a:tailEnd/>
          </a:ln>
        </p:spPr>
      </p:pic>
      <p:sp>
        <p:nvSpPr>
          <p:cNvPr id="28676" name="Text Box 5"/>
          <p:cNvSpPr txBox="1">
            <a:spLocks noChangeArrowheads="1"/>
          </p:cNvSpPr>
          <p:nvPr/>
        </p:nvSpPr>
        <p:spPr bwMode="auto">
          <a:xfrm>
            <a:off x="120870" y="571226"/>
            <a:ext cx="4316659" cy="3093154"/>
          </a:xfrm>
          <a:prstGeom prst="rect">
            <a:avLst/>
          </a:prstGeom>
          <a:noFill/>
          <a:ln w="9525">
            <a:noFill/>
            <a:miter lim="800000"/>
            <a:headEnd/>
            <a:tailEnd/>
          </a:ln>
        </p:spPr>
        <p:txBody>
          <a:bodyPr wrap="square">
            <a:spAutoFit/>
          </a:bodyPr>
          <a:lstStyle/>
          <a:p>
            <a:pPr eaLnBrk="1" hangingPunct="1"/>
            <a:r>
              <a:rPr lang="en-US" sz="1500" dirty="0">
                <a:solidFill>
                  <a:srgbClr val="002060"/>
                </a:solidFill>
                <a:sym typeface="Wingdings" pitchFamily="2" charset="2"/>
              </a:rPr>
              <a:t>A charged particle passing through a piece of material will produce a trail of ionization.</a:t>
            </a:r>
          </a:p>
          <a:p>
            <a:pPr eaLnBrk="1" hangingPunct="1"/>
            <a:endParaRPr lang="en-US" sz="1500" dirty="0">
              <a:solidFill>
                <a:schemeClr val="accent6">
                  <a:lumMod val="50000"/>
                </a:schemeClr>
              </a:solidFill>
              <a:sym typeface="Wingdings" pitchFamily="2" charset="2"/>
            </a:endParaRPr>
          </a:p>
          <a:p>
            <a:pPr eaLnBrk="1" hangingPunct="1"/>
            <a:r>
              <a:rPr lang="en-US" sz="1500" dirty="0">
                <a:solidFill>
                  <a:schemeClr val="accent6">
                    <a:lumMod val="50000"/>
                  </a:schemeClr>
                </a:solidFill>
                <a:sym typeface="Wingdings" pitchFamily="2" charset="2"/>
              </a:rPr>
              <a:t>Since the individual interactions with the atomic electrons are independent, the number of primary interactions follows a Poisson distribution.</a:t>
            </a:r>
          </a:p>
          <a:p>
            <a:pPr eaLnBrk="1" hangingPunct="1"/>
            <a:endParaRPr lang="en-US" sz="1500" dirty="0">
              <a:solidFill>
                <a:schemeClr val="accent6">
                  <a:lumMod val="50000"/>
                </a:schemeClr>
              </a:solidFill>
              <a:sym typeface="Wingdings" pitchFamily="2" charset="2"/>
            </a:endParaRPr>
          </a:p>
          <a:p>
            <a:pPr eaLnBrk="1" hangingPunct="1"/>
            <a:r>
              <a:rPr lang="en-US" sz="1500" dirty="0">
                <a:solidFill>
                  <a:srgbClr val="002060"/>
                </a:solidFill>
                <a:sym typeface="Wingdings" pitchFamily="2" charset="2"/>
              </a:rPr>
              <a:t>The probability f(</a:t>
            </a:r>
            <a:r>
              <a:rPr lang="en-US" sz="1500" dirty="0">
                <a:solidFill>
                  <a:srgbClr val="002060"/>
                </a:solidFill>
                <a:sym typeface="Symbol" pitchFamily="18" charset="2"/>
              </a:rPr>
              <a:t>E</a:t>
            </a:r>
            <a:r>
              <a:rPr lang="en-US" sz="1500" dirty="0">
                <a:solidFill>
                  <a:srgbClr val="002060"/>
                </a:solidFill>
                <a:sym typeface="Wingdings" pitchFamily="2" charset="2"/>
              </a:rPr>
              <a:t>) for transferring an energy E to the atomic electron in an interaction is given by the Rutherford </a:t>
            </a:r>
            <a:r>
              <a:rPr lang="en-US" sz="1500" dirty="0" err="1">
                <a:solidFill>
                  <a:srgbClr val="002060"/>
                </a:solidFill>
                <a:sym typeface="Wingdings" pitchFamily="2" charset="2"/>
              </a:rPr>
              <a:t>crossection</a:t>
            </a:r>
            <a:r>
              <a:rPr lang="en-US" sz="1500" dirty="0">
                <a:solidFill>
                  <a:srgbClr val="002060"/>
                </a:solidFill>
                <a:sym typeface="Wingdings" pitchFamily="2" charset="2"/>
              </a:rPr>
              <a:t> at large energy transfers and by the atomic atomic shell structure at low energy transfers. </a:t>
            </a:r>
            <a:endParaRPr lang="en-US" sz="1500" dirty="0">
              <a:solidFill>
                <a:srgbClr val="002060"/>
              </a:solidFill>
              <a:sym typeface="Symbol" pitchFamily="18" charset="2"/>
            </a:endParaRPr>
          </a:p>
        </p:txBody>
      </p:sp>
      <p:pic>
        <p:nvPicPr>
          <p:cNvPr id="28677" name="Picture 12"/>
          <p:cNvPicPr>
            <a:picLocks noChangeAspect="1" noChangeArrowheads="1"/>
          </p:cNvPicPr>
          <p:nvPr/>
        </p:nvPicPr>
        <p:blipFill>
          <a:blip r:embed="rId4" cstate="print"/>
          <a:srcRect l="62666" b="5714"/>
          <a:stretch>
            <a:fillRect/>
          </a:stretch>
        </p:blipFill>
        <p:spPr bwMode="auto">
          <a:xfrm>
            <a:off x="10076329" y="1524007"/>
            <a:ext cx="1416424" cy="556452"/>
          </a:xfrm>
          <a:prstGeom prst="rect">
            <a:avLst/>
          </a:prstGeom>
          <a:noFill/>
          <a:ln w="9525">
            <a:noFill/>
            <a:miter lim="800000"/>
            <a:headEnd/>
            <a:tailEnd/>
          </a:ln>
        </p:spPr>
      </p:pic>
      <p:sp>
        <p:nvSpPr>
          <p:cNvPr id="28679" name="TextBox 8"/>
          <p:cNvSpPr txBox="1">
            <a:spLocks noChangeArrowheads="1"/>
          </p:cNvSpPr>
          <p:nvPr/>
        </p:nvSpPr>
        <p:spPr bwMode="auto">
          <a:xfrm>
            <a:off x="10190404" y="584249"/>
            <a:ext cx="1742785" cy="246221"/>
          </a:xfrm>
          <a:prstGeom prst="rect">
            <a:avLst/>
          </a:prstGeom>
          <a:noFill/>
          <a:ln w="9525">
            <a:noFill/>
            <a:miter lim="800000"/>
            <a:headEnd/>
            <a:tailEnd/>
          </a:ln>
        </p:spPr>
        <p:txBody>
          <a:bodyPr wrap="none">
            <a:spAutoFit/>
          </a:bodyPr>
          <a:lstStyle/>
          <a:p>
            <a:pPr eaLnBrk="1" hangingPunct="1"/>
            <a:r>
              <a:rPr lang="en-US" sz="1000" dirty="0">
                <a:solidFill>
                  <a:srgbClr val="002060"/>
                </a:solidFill>
              </a:rPr>
              <a:t>Scattering on free electrons</a:t>
            </a:r>
          </a:p>
        </p:txBody>
      </p:sp>
      <p:sp>
        <p:nvSpPr>
          <p:cNvPr id="28680" name="TextBox 9"/>
          <p:cNvSpPr txBox="1">
            <a:spLocks noChangeArrowheads="1"/>
          </p:cNvSpPr>
          <p:nvPr/>
        </p:nvSpPr>
        <p:spPr bwMode="auto">
          <a:xfrm>
            <a:off x="8413504" y="584247"/>
            <a:ext cx="1558440" cy="246221"/>
          </a:xfrm>
          <a:prstGeom prst="rect">
            <a:avLst/>
          </a:prstGeom>
          <a:noFill/>
          <a:ln w="9525">
            <a:noFill/>
            <a:miter lim="800000"/>
            <a:headEnd/>
            <a:tailEnd/>
          </a:ln>
        </p:spPr>
        <p:txBody>
          <a:bodyPr wrap="none">
            <a:spAutoFit/>
          </a:bodyPr>
          <a:lstStyle/>
          <a:p>
            <a:pPr eaLnBrk="1" hangingPunct="1"/>
            <a:r>
              <a:rPr lang="en-US" sz="1000" dirty="0">
                <a:solidFill>
                  <a:srgbClr val="002060"/>
                </a:solidFill>
              </a:rPr>
              <a:t>Excitation and ionization</a:t>
            </a:r>
          </a:p>
        </p:txBody>
      </p:sp>
      <p:cxnSp>
        <p:nvCxnSpPr>
          <p:cNvPr id="12" name="Straight Arrow Connector 11"/>
          <p:cNvCxnSpPr>
            <a:cxnSpLocks/>
          </p:cNvCxnSpPr>
          <p:nvPr/>
        </p:nvCxnSpPr>
        <p:spPr>
          <a:xfrm>
            <a:off x="9329441" y="878541"/>
            <a:ext cx="0" cy="860618"/>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cxnSpLocks/>
          </p:cNvCxnSpPr>
          <p:nvPr/>
        </p:nvCxnSpPr>
        <p:spPr>
          <a:xfrm>
            <a:off x="10922086" y="932329"/>
            <a:ext cx="0" cy="1429110"/>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28684" name="Rectangle 14"/>
          <p:cNvSpPr>
            <a:spLocks noChangeArrowheads="1"/>
          </p:cNvSpPr>
          <p:nvPr/>
        </p:nvSpPr>
        <p:spPr bwMode="auto">
          <a:xfrm>
            <a:off x="9802906" y="4755776"/>
            <a:ext cx="620683" cy="369332"/>
          </a:xfrm>
          <a:prstGeom prst="rect">
            <a:avLst/>
          </a:prstGeom>
          <a:noFill/>
          <a:ln w="9525">
            <a:noFill/>
            <a:miter lim="800000"/>
            <a:headEnd/>
            <a:tailEnd/>
          </a:ln>
        </p:spPr>
        <p:txBody>
          <a:bodyPr wrap="none">
            <a:spAutoFit/>
          </a:bodyPr>
          <a:lstStyle/>
          <a:p>
            <a:pPr eaLnBrk="1" hangingPunct="1"/>
            <a:r>
              <a:rPr lang="en-US" b="1" dirty="0">
                <a:solidFill>
                  <a:srgbClr val="002060"/>
                </a:solidFill>
                <a:sym typeface="Symbol" pitchFamily="18" charset="2"/>
              </a:rPr>
              <a:t>L()</a:t>
            </a:r>
            <a:endParaRPr lang="en-US" dirty="0">
              <a:solidFill>
                <a:srgbClr val="002060"/>
              </a:solidFill>
            </a:endParaRPr>
          </a:p>
        </p:txBody>
      </p:sp>
      <p:sp>
        <p:nvSpPr>
          <p:cNvPr id="28687" name="Rectangle 19"/>
          <p:cNvSpPr>
            <a:spLocks noChangeArrowheads="1"/>
          </p:cNvSpPr>
          <p:nvPr/>
        </p:nvSpPr>
        <p:spPr bwMode="auto">
          <a:xfrm>
            <a:off x="0" y="0"/>
            <a:ext cx="12192000" cy="523220"/>
          </a:xfrm>
          <a:prstGeom prst="rect">
            <a:avLst/>
          </a:prstGeom>
          <a:noFill/>
          <a:ln w="9525">
            <a:noFill/>
            <a:miter lim="800000"/>
            <a:headEnd/>
            <a:tailEnd/>
          </a:ln>
        </p:spPr>
        <p:txBody>
          <a:bodyPr wrap="square">
            <a:spAutoFit/>
          </a:bodyPr>
          <a:lstStyle/>
          <a:p>
            <a:pPr algn="ctr" eaLnBrk="1" hangingPunct="1"/>
            <a:r>
              <a:rPr lang="en-US" sz="2800" b="1" dirty="0">
                <a:solidFill>
                  <a:srgbClr val="FF0000"/>
                </a:solidFill>
              </a:rPr>
              <a:t>Fluctuations of the Energy Loss</a:t>
            </a:r>
            <a:endParaRPr lang="en-US" sz="2800" dirty="0">
              <a:solidFill>
                <a:srgbClr val="FF0000"/>
              </a:solidFill>
            </a:endParaRPr>
          </a:p>
        </p:txBody>
      </p:sp>
      <p:sp>
        <p:nvSpPr>
          <p:cNvPr id="28688" name="Slide Number Placeholder 16"/>
          <p:cNvSpPr>
            <a:spLocks noGrp="1"/>
          </p:cNvSpPr>
          <p:nvPr>
            <p:ph type="sldNum" sz="quarter" idx="11"/>
          </p:nvPr>
        </p:nvSpPr>
        <p:spPr>
          <a:noFill/>
        </p:spPr>
        <p:txBody>
          <a:bodyPr/>
          <a:lstStyle/>
          <a:p>
            <a:pPr eaLnBrk="1" hangingPunct="1"/>
            <a:fld id="{458076E4-D919-4DC0-A139-4061C20F3B36}" type="slidenum">
              <a:rPr lang="en-US">
                <a:solidFill>
                  <a:srgbClr val="000000"/>
                </a:solidFill>
                <a:latin typeface="Arial" charset="0"/>
              </a:rPr>
              <a:pPr eaLnBrk="1" hangingPunct="1"/>
              <a:t>33</a:t>
            </a:fld>
            <a:endParaRPr lang="en-US">
              <a:solidFill>
                <a:srgbClr val="000000"/>
              </a:solidFill>
              <a:latin typeface="Arial" charset="0"/>
            </a:endParaRPr>
          </a:p>
        </p:txBody>
      </p:sp>
      <p:pic>
        <p:nvPicPr>
          <p:cNvPr id="28691" name="Picture 4"/>
          <p:cNvPicPr>
            <a:picLocks noChangeAspect="1" noChangeArrowheads="1"/>
          </p:cNvPicPr>
          <p:nvPr/>
        </p:nvPicPr>
        <p:blipFill>
          <a:blip r:embed="rId5" cstate="print"/>
          <a:srcRect/>
          <a:stretch>
            <a:fillRect/>
          </a:stretch>
        </p:blipFill>
        <p:spPr bwMode="auto">
          <a:xfrm>
            <a:off x="412994" y="6167430"/>
            <a:ext cx="1509713" cy="433388"/>
          </a:xfrm>
          <a:prstGeom prst="rect">
            <a:avLst/>
          </a:prstGeom>
          <a:noFill/>
          <a:ln w="9525">
            <a:noFill/>
            <a:miter lim="800000"/>
            <a:headEnd/>
            <a:tailEnd/>
          </a:ln>
        </p:spPr>
      </p:pic>
      <p:pic>
        <p:nvPicPr>
          <p:cNvPr id="43" name="Picture 42">
            <a:extLst>
              <a:ext uri="{FF2B5EF4-FFF2-40B4-BE49-F238E27FC236}">
                <a16:creationId xmlns:a16="http://schemas.microsoft.com/office/drawing/2014/main" id="{4A2C480A-C40A-8A40-B577-E849D90D7560}"/>
              </a:ext>
            </a:extLst>
          </p:cNvPr>
          <p:cNvPicPr>
            <a:picLocks noChangeAspect="1"/>
          </p:cNvPicPr>
          <p:nvPr/>
        </p:nvPicPr>
        <p:blipFill>
          <a:blip r:embed="rId6"/>
          <a:stretch>
            <a:fillRect/>
          </a:stretch>
        </p:blipFill>
        <p:spPr>
          <a:xfrm>
            <a:off x="282859" y="3827614"/>
            <a:ext cx="4073987" cy="1770890"/>
          </a:xfrm>
          <a:prstGeom prst="rect">
            <a:avLst/>
          </a:prstGeom>
        </p:spPr>
      </p:pic>
      <p:pic>
        <p:nvPicPr>
          <p:cNvPr id="45" name="Picture 10">
            <a:extLst>
              <a:ext uri="{FF2B5EF4-FFF2-40B4-BE49-F238E27FC236}">
                <a16:creationId xmlns:a16="http://schemas.microsoft.com/office/drawing/2014/main" id="{8DC908B8-31E6-3949-91E4-EA52C208C408}"/>
              </a:ext>
            </a:extLst>
          </p:cNvPr>
          <p:cNvPicPr>
            <a:picLocks noChangeAspect="1" noChangeArrowheads="1"/>
          </p:cNvPicPr>
          <p:nvPr/>
        </p:nvPicPr>
        <p:blipFill>
          <a:blip r:embed="rId7" cstate="print"/>
          <a:srcRect l="56665"/>
          <a:stretch>
            <a:fillRect/>
          </a:stretch>
        </p:blipFill>
        <p:spPr bwMode="auto">
          <a:xfrm>
            <a:off x="316914" y="5636145"/>
            <a:ext cx="3205163" cy="485775"/>
          </a:xfrm>
          <a:prstGeom prst="rect">
            <a:avLst/>
          </a:prstGeom>
          <a:noFill/>
          <a:ln w="9525">
            <a:noFill/>
            <a:miter lim="800000"/>
            <a:headEnd/>
            <a:tailEnd/>
          </a:ln>
        </p:spPr>
      </p:pic>
      <p:sp>
        <p:nvSpPr>
          <p:cNvPr id="46" name="Rectangle 5">
            <a:extLst>
              <a:ext uri="{FF2B5EF4-FFF2-40B4-BE49-F238E27FC236}">
                <a16:creationId xmlns:a16="http://schemas.microsoft.com/office/drawing/2014/main" id="{883AD588-4E89-3149-BC84-DAE3BDB58C01}"/>
              </a:ext>
            </a:extLst>
          </p:cNvPr>
          <p:cNvSpPr>
            <a:spLocks noChangeArrowheads="1"/>
          </p:cNvSpPr>
          <p:nvPr/>
        </p:nvSpPr>
        <p:spPr bwMode="auto">
          <a:xfrm>
            <a:off x="5418137" y="943288"/>
            <a:ext cx="1371600" cy="2590800"/>
          </a:xfrm>
          <a:prstGeom prst="rect">
            <a:avLst/>
          </a:prstGeom>
          <a:solidFill>
            <a:schemeClr val="bg2">
              <a:lumMod val="60000"/>
              <a:lumOff val="40000"/>
            </a:schemeClr>
          </a:solidFill>
          <a:ln w="9525">
            <a:solidFill>
              <a:schemeClr val="tx1"/>
            </a:solidFill>
            <a:miter lim="800000"/>
            <a:headEnd/>
            <a:tailEnd/>
          </a:ln>
        </p:spPr>
        <p:txBody>
          <a:bodyPr wrap="none"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en-US" altLang="en-US" sz="1800">
              <a:latin typeface="Calibri" panose="020F0502020204030204" pitchFamily="34" charset="0"/>
            </a:endParaRPr>
          </a:p>
        </p:txBody>
      </p:sp>
      <p:sp>
        <p:nvSpPr>
          <p:cNvPr id="47" name="Text Box 13">
            <a:extLst>
              <a:ext uri="{FF2B5EF4-FFF2-40B4-BE49-F238E27FC236}">
                <a16:creationId xmlns:a16="http://schemas.microsoft.com/office/drawing/2014/main" id="{18746800-C875-2F4C-98AA-4AFDE95489CF}"/>
              </a:ext>
            </a:extLst>
          </p:cNvPr>
          <p:cNvSpPr txBox="1">
            <a:spLocks noChangeArrowheads="1"/>
          </p:cNvSpPr>
          <p:nvPr/>
        </p:nvSpPr>
        <p:spPr bwMode="auto">
          <a:xfrm>
            <a:off x="5418137" y="1248088"/>
            <a:ext cx="13731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solidFill>
                  <a:srgbClr val="FF0000"/>
                </a:solidFill>
                <a:latin typeface="Calibri" panose="020F0502020204030204" pitchFamily="34" charset="0"/>
              </a:rPr>
              <a:t>X X   X X    X</a:t>
            </a:r>
          </a:p>
        </p:txBody>
      </p:sp>
      <p:sp>
        <p:nvSpPr>
          <p:cNvPr id="48" name="Text Box 14">
            <a:extLst>
              <a:ext uri="{FF2B5EF4-FFF2-40B4-BE49-F238E27FC236}">
                <a16:creationId xmlns:a16="http://schemas.microsoft.com/office/drawing/2014/main" id="{AA5AF27F-B14D-7046-83A8-95B5C8416B0C}"/>
              </a:ext>
            </a:extLst>
          </p:cNvPr>
          <p:cNvSpPr txBox="1">
            <a:spLocks noChangeArrowheads="1"/>
          </p:cNvSpPr>
          <p:nvPr/>
        </p:nvSpPr>
        <p:spPr bwMode="auto">
          <a:xfrm>
            <a:off x="5418137" y="1629088"/>
            <a:ext cx="1295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solidFill>
                  <a:srgbClr val="FF0000"/>
                </a:solidFill>
                <a:latin typeface="Calibri" panose="020F0502020204030204" pitchFamily="34" charset="0"/>
              </a:rPr>
              <a:t>XX     X     X</a:t>
            </a:r>
          </a:p>
        </p:txBody>
      </p:sp>
      <p:sp>
        <p:nvSpPr>
          <p:cNvPr id="49" name="Text Box 15">
            <a:extLst>
              <a:ext uri="{FF2B5EF4-FFF2-40B4-BE49-F238E27FC236}">
                <a16:creationId xmlns:a16="http://schemas.microsoft.com/office/drawing/2014/main" id="{7D2F2AA5-6DB2-2F4E-A853-E4332E1ACD66}"/>
              </a:ext>
            </a:extLst>
          </p:cNvPr>
          <p:cNvSpPr txBox="1">
            <a:spLocks noChangeArrowheads="1"/>
          </p:cNvSpPr>
          <p:nvPr/>
        </p:nvSpPr>
        <p:spPr bwMode="auto">
          <a:xfrm>
            <a:off x="5418137" y="2010088"/>
            <a:ext cx="15033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solidFill>
                  <a:srgbClr val="FF0000"/>
                </a:solidFill>
                <a:latin typeface="Calibri" panose="020F0502020204030204" pitchFamily="34" charset="0"/>
              </a:rPr>
              <a:t>X   X         X    </a:t>
            </a:r>
          </a:p>
        </p:txBody>
      </p:sp>
      <p:sp>
        <p:nvSpPr>
          <p:cNvPr id="50" name="Text Box 16">
            <a:extLst>
              <a:ext uri="{FF2B5EF4-FFF2-40B4-BE49-F238E27FC236}">
                <a16:creationId xmlns:a16="http://schemas.microsoft.com/office/drawing/2014/main" id="{B86E6202-92F3-7C4C-A165-2AC16CE2812A}"/>
              </a:ext>
            </a:extLst>
          </p:cNvPr>
          <p:cNvSpPr txBox="1">
            <a:spLocks noChangeArrowheads="1"/>
          </p:cNvSpPr>
          <p:nvPr/>
        </p:nvSpPr>
        <p:spPr bwMode="auto">
          <a:xfrm>
            <a:off x="5418137" y="2391088"/>
            <a:ext cx="16795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solidFill>
                  <a:srgbClr val="FF0000"/>
                </a:solidFill>
                <a:latin typeface="Calibri" panose="020F0502020204030204" pitchFamily="34" charset="0"/>
              </a:rPr>
              <a:t>XXX   X     XX    </a:t>
            </a:r>
          </a:p>
        </p:txBody>
      </p:sp>
      <p:sp>
        <p:nvSpPr>
          <p:cNvPr id="51" name="Text Box 17">
            <a:extLst>
              <a:ext uri="{FF2B5EF4-FFF2-40B4-BE49-F238E27FC236}">
                <a16:creationId xmlns:a16="http://schemas.microsoft.com/office/drawing/2014/main" id="{E3A279B8-8119-D243-95E5-6D9D2B84B999}"/>
              </a:ext>
            </a:extLst>
          </p:cNvPr>
          <p:cNvSpPr txBox="1">
            <a:spLocks noChangeArrowheads="1"/>
          </p:cNvSpPr>
          <p:nvPr/>
        </p:nvSpPr>
        <p:spPr bwMode="auto">
          <a:xfrm>
            <a:off x="5418137" y="2772088"/>
            <a:ext cx="14303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solidFill>
                  <a:srgbClr val="FF0000"/>
                </a:solidFill>
                <a:latin typeface="Calibri" panose="020F0502020204030204" pitchFamily="34" charset="0"/>
              </a:rPr>
              <a:t>X       XXX   X</a:t>
            </a:r>
          </a:p>
        </p:txBody>
      </p:sp>
      <p:sp>
        <p:nvSpPr>
          <p:cNvPr id="52" name="Text Box 18">
            <a:extLst>
              <a:ext uri="{FF2B5EF4-FFF2-40B4-BE49-F238E27FC236}">
                <a16:creationId xmlns:a16="http://schemas.microsoft.com/office/drawing/2014/main" id="{87FB9927-A01A-D14B-AA42-7ABAF8F8CDE8}"/>
              </a:ext>
            </a:extLst>
          </p:cNvPr>
          <p:cNvSpPr txBox="1">
            <a:spLocks noChangeArrowheads="1"/>
          </p:cNvSpPr>
          <p:nvPr/>
        </p:nvSpPr>
        <p:spPr bwMode="auto">
          <a:xfrm>
            <a:off x="4811165" y="932778"/>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b="1" dirty="0">
                <a:latin typeface="Calibri" panose="020F0502020204030204" pitchFamily="34" charset="0"/>
              </a:rPr>
              <a:t>E</a:t>
            </a:r>
          </a:p>
        </p:txBody>
      </p:sp>
      <p:sp>
        <p:nvSpPr>
          <p:cNvPr id="53" name="Text Box 19">
            <a:extLst>
              <a:ext uri="{FF2B5EF4-FFF2-40B4-BE49-F238E27FC236}">
                <a16:creationId xmlns:a16="http://schemas.microsoft.com/office/drawing/2014/main" id="{13F65517-4DA8-B24F-B8B9-49D8BE19A95F}"/>
              </a:ext>
            </a:extLst>
          </p:cNvPr>
          <p:cNvSpPr txBox="1">
            <a:spLocks noChangeArrowheads="1"/>
          </p:cNvSpPr>
          <p:nvPr/>
        </p:nvSpPr>
        <p:spPr bwMode="auto">
          <a:xfrm>
            <a:off x="6910143" y="940113"/>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b="1" dirty="0">
                <a:latin typeface="Calibri" panose="020F0502020204030204" pitchFamily="34" charset="0"/>
              </a:rPr>
              <a:t>E - </a:t>
            </a:r>
            <a:r>
              <a:rPr lang="en-US" altLang="en-US" sz="1800" b="1" dirty="0">
                <a:latin typeface="Calibri" panose="020F0502020204030204" pitchFamily="34" charset="0"/>
                <a:sym typeface="Symbol" pitchFamily="2" charset="2"/>
              </a:rPr>
              <a:t></a:t>
            </a:r>
          </a:p>
        </p:txBody>
      </p:sp>
      <p:sp>
        <p:nvSpPr>
          <p:cNvPr id="54" name="Rectangle 20">
            <a:extLst>
              <a:ext uri="{FF2B5EF4-FFF2-40B4-BE49-F238E27FC236}">
                <a16:creationId xmlns:a16="http://schemas.microsoft.com/office/drawing/2014/main" id="{71D44BFE-6536-A343-814C-50C5261A0D11}"/>
              </a:ext>
            </a:extLst>
          </p:cNvPr>
          <p:cNvSpPr>
            <a:spLocks noChangeArrowheads="1"/>
          </p:cNvSpPr>
          <p:nvPr/>
        </p:nvSpPr>
        <p:spPr bwMode="auto">
          <a:xfrm>
            <a:off x="5951537" y="943288"/>
            <a:ext cx="32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800" b="1">
                <a:latin typeface="Calibri" panose="020F0502020204030204" pitchFamily="34" charset="0"/>
                <a:sym typeface="Symbol" pitchFamily="2" charset="2"/>
              </a:rPr>
              <a:t></a:t>
            </a:r>
          </a:p>
        </p:txBody>
      </p:sp>
      <p:sp>
        <p:nvSpPr>
          <p:cNvPr id="55" name="Rectangle 25">
            <a:extLst>
              <a:ext uri="{FF2B5EF4-FFF2-40B4-BE49-F238E27FC236}">
                <a16:creationId xmlns:a16="http://schemas.microsoft.com/office/drawing/2014/main" id="{9D04C9B6-A309-2948-8FE3-8F863CFB858F}"/>
              </a:ext>
            </a:extLst>
          </p:cNvPr>
          <p:cNvSpPr>
            <a:spLocks noChangeArrowheads="1"/>
          </p:cNvSpPr>
          <p:nvPr/>
        </p:nvSpPr>
        <p:spPr bwMode="auto">
          <a:xfrm>
            <a:off x="5189537" y="562288"/>
            <a:ext cx="18780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600" b="1">
                <a:latin typeface="Calibri" panose="020F0502020204030204" pitchFamily="34" charset="0"/>
                <a:sym typeface="Symbol" pitchFamily="2" charset="2"/>
              </a:rPr>
              <a:t>x=0                 x=D</a:t>
            </a:r>
          </a:p>
        </p:txBody>
      </p:sp>
      <p:cxnSp>
        <p:nvCxnSpPr>
          <p:cNvPr id="56" name="Straight Connector 55">
            <a:extLst>
              <a:ext uri="{FF2B5EF4-FFF2-40B4-BE49-F238E27FC236}">
                <a16:creationId xmlns:a16="http://schemas.microsoft.com/office/drawing/2014/main" id="{F04BDEAA-C57D-B94E-9FFF-DF479B320588}"/>
              </a:ext>
            </a:extLst>
          </p:cNvPr>
          <p:cNvCxnSpPr/>
          <p:nvPr/>
        </p:nvCxnSpPr>
        <p:spPr>
          <a:xfrm>
            <a:off x="4857636" y="1420757"/>
            <a:ext cx="2520000" cy="0"/>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F2F759AA-B39D-7948-927C-47821A42A355}"/>
              </a:ext>
            </a:extLst>
          </p:cNvPr>
          <p:cNvCxnSpPr/>
          <p:nvPr/>
        </p:nvCxnSpPr>
        <p:spPr>
          <a:xfrm>
            <a:off x="4852378" y="1793872"/>
            <a:ext cx="2520000" cy="0"/>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02B0F995-71F9-5841-A82B-79AC384F6EB5}"/>
              </a:ext>
            </a:extLst>
          </p:cNvPr>
          <p:cNvCxnSpPr/>
          <p:nvPr/>
        </p:nvCxnSpPr>
        <p:spPr>
          <a:xfrm>
            <a:off x="4847121" y="2166984"/>
            <a:ext cx="2520000" cy="0"/>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C76AA93D-193B-EC46-8126-14F9F52BF810}"/>
              </a:ext>
            </a:extLst>
          </p:cNvPr>
          <p:cNvCxnSpPr/>
          <p:nvPr/>
        </p:nvCxnSpPr>
        <p:spPr>
          <a:xfrm>
            <a:off x="4852375" y="2561120"/>
            <a:ext cx="2520000" cy="0"/>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44A17A33-FD22-ED42-9363-7FC051D8C929}"/>
              </a:ext>
            </a:extLst>
          </p:cNvPr>
          <p:cNvCxnSpPr/>
          <p:nvPr/>
        </p:nvCxnSpPr>
        <p:spPr>
          <a:xfrm>
            <a:off x="4805081" y="2944740"/>
            <a:ext cx="2520000" cy="0"/>
          </a:xfrm>
          <a:prstGeom prst="line">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B240B7C-403C-7A49-B6A4-75E98C35A581}"/>
              </a:ext>
            </a:extLst>
          </p:cNvPr>
          <p:cNvSpPr txBox="1"/>
          <p:nvPr/>
        </p:nvSpPr>
        <p:spPr>
          <a:xfrm>
            <a:off x="8005483" y="744071"/>
            <a:ext cx="494046" cy="323165"/>
          </a:xfrm>
          <a:prstGeom prst="rect">
            <a:avLst/>
          </a:prstGeom>
          <a:noFill/>
        </p:spPr>
        <p:txBody>
          <a:bodyPr wrap="none" rtlCol="0">
            <a:spAutoFit/>
          </a:bodyPr>
          <a:lstStyle/>
          <a:p>
            <a:r>
              <a:rPr lang="en-GB" sz="1500" dirty="0"/>
              <a:t>f(E)</a:t>
            </a:r>
          </a:p>
        </p:txBody>
      </p:sp>
      <p:pic>
        <p:nvPicPr>
          <p:cNvPr id="62" name="Picture 6">
            <a:extLst>
              <a:ext uri="{FF2B5EF4-FFF2-40B4-BE49-F238E27FC236}">
                <a16:creationId xmlns:a16="http://schemas.microsoft.com/office/drawing/2014/main" id="{ADEFD2C9-1184-A041-B0A0-65D6024E3E7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31659" y="5701553"/>
            <a:ext cx="2805113"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7">
            <a:extLst>
              <a:ext uri="{FF2B5EF4-FFF2-40B4-BE49-F238E27FC236}">
                <a16:creationId xmlns:a16="http://schemas.microsoft.com/office/drawing/2014/main" id="{3471C9E4-D845-944B-960E-D9E1987E6EA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49588" y="6261847"/>
            <a:ext cx="188595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9">
            <a:extLst>
              <a:ext uri="{FF2B5EF4-FFF2-40B4-BE49-F238E27FC236}">
                <a16:creationId xmlns:a16="http://schemas.microsoft.com/office/drawing/2014/main" id="{0D1053EF-4EEC-0347-8E5D-C68748AF484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49588" y="5271247"/>
            <a:ext cx="3109913"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5" name="Straight Arrow Connector 64">
            <a:extLst>
              <a:ext uri="{FF2B5EF4-FFF2-40B4-BE49-F238E27FC236}">
                <a16:creationId xmlns:a16="http://schemas.microsoft.com/office/drawing/2014/main" id="{08D4501C-E552-3848-90D2-4826F4FB9C70}"/>
              </a:ext>
            </a:extLst>
          </p:cNvPr>
          <p:cNvCxnSpPr>
            <a:cxnSpLocks/>
          </p:cNvCxnSpPr>
          <p:nvPr/>
        </p:nvCxnSpPr>
        <p:spPr>
          <a:xfrm>
            <a:off x="6003534" y="3579996"/>
            <a:ext cx="2252960" cy="194145"/>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72" name="Straight Arrow Connector 71">
            <a:extLst>
              <a:ext uri="{FF2B5EF4-FFF2-40B4-BE49-F238E27FC236}">
                <a16:creationId xmlns:a16="http://schemas.microsoft.com/office/drawing/2014/main" id="{435F5AA4-1010-D940-A399-8577C9B3D909}"/>
              </a:ext>
            </a:extLst>
          </p:cNvPr>
          <p:cNvCxnSpPr>
            <a:cxnSpLocks/>
          </p:cNvCxnSpPr>
          <p:nvPr/>
        </p:nvCxnSpPr>
        <p:spPr>
          <a:xfrm flipH="1">
            <a:off x="9466729" y="3553103"/>
            <a:ext cx="696432" cy="256897"/>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28673" name="Rectangle 28672">
            <a:extLst>
              <a:ext uri="{FF2B5EF4-FFF2-40B4-BE49-F238E27FC236}">
                <a16:creationId xmlns:a16="http://schemas.microsoft.com/office/drawing/2014/main" id="{FAE926C8-5221-8D4D-B4ED-592329DF9841}"/>
              </a:ext>
            </a:extLst>
          </p:cNvPr>
          <p:cNvSpPr/>
          <p:nvPr/>
        </p:nvSpPr>
        <p:spPr>
          <a:xfrm>
            <a:off x="8241685" y="3656710"/>
            <a:ext cx="1204176" cy="323165"/>
          </a:xfrm>
          <a:prstGeom prst="rect">
            <a:avLst/>
          </a:prstGeom>
        </p:spPr>
        <p:txBody>
          <a:bodyPr wrap="none">
            <a:spAutoFit/>
          </a:bodyPr>
          <a:lstStyle/>
          <a:p>
            <a:r>
              <a:rPr lang="en-US" sz="1500" dirty="0">
                <a:solidFill>
                  <a:srgbClr val="002060"/>
                </a:solidFill>
                <a:sym typeface="Wingdings" pitchFamily="2" charset="2"/>
              </a:rPr>
              <a:t>Convolution</a:t>
            </a:r>
            <a:endParaRPr lang="en-GB" sz="1500" dirty="0">
              <a:solidFill>
                <a:srgbClr val="002060"/>
              </a:solidFill>
            </a:endParaRPr>
          </a:p>
        </p:txBody>
      </p:sp>
      <p:cxnSp>
        <p:nvCxnSpPr>
          <p:cNvPr id="84" name="Straight Arrow Connector 83">
            <a:extLst>
              <a:ext uri="{FF2B5EF4-FFF2-40B4-BE49-F238E27FC236}">
                <a16:creationId xmlns:a16="http://schemas.microsoft.com/office/drawing/2014/main" id="{9ECD37A0-A4B5-E843-BBB6-A37E64B77041}"/>
              </a:ext>
            </a:extLst>
          </p:cNvPr>
          <p:cNvCxnSpPr>
            <a:cxnSpLocks/>
          </p:cNvCxnSpPr>
          <p:nvPr/>
        </p:nvCxnSpPr>
        <p:spPr>
          <a:xfrm>
            <a:off x="8879632" y="3970910"/>
            <a:ext cx="0" cy="403866"/>
          </a:xfrm>
          <a:prstGeom prst="straightConnector1">
            <a:avLst/>
          </a:prstGeom>
          <a:ln>
            <a:solidFill>
              <a:schemeClr val="accent6">
                <a:lumMod val="50000"/>
              </a:schemeClr>
            </a:solidFill>
            <a:tailEnd type="arrow"/>
          </a:ln>
        </p:spPr>
        <p:style>
          <a:lnRef idx="2">
            <a:schemeClr val="accent1"/>
          </a:lnRef>
          <a:fillRef idx="0">
            <a:schemeClr val="accent1"/>
          </a:fillRef>
          <a:effectRef idx="1">
            <a:schemeClr val="accent1"/>
          </a:effectRef>
          <a:fontRef idx="minor">
            <a:schemeClr val="tx1"/>
          </a:fontRef>
        </p:style>
      </p:cxnSp>
      <p:sp>
        <p:nvSpPr>
          <p:cNvPr id="28696" name="Date Placeholder 28695">
            <a:extLst>
              <a:ext uri="{FF2B5EF4-FFF2-40B4-BE49-F238E27FC236}">
                <a16:creationId xmlns:a16="http://schemas.microsoft.com/office/drawing/2014/main" id="{668ACC87-2F1C-B747-916E-3A8D442D7AE0}"/>
              </a:ext>
            </a:extLst>
          </p:cNvPr>
          <p:cNvSpPr>
            <a:spLocks noGrp="1"/>
          </p:cNvSpPr>
          <p:nvPr>
            <p:ph type="dt" sz="half" idx="10"/>
          </p:nvPr>
        </p:nvSpPr>
        <p:spPr/>
        <p:txBody>
          <a:bodyPr/>
          <a:lstStyle/>
          <a:p>
            <a:pPr>
              <a:defRPr/>
            </a:pPr>
            <a:r>
              <a:rPr lang="en-US">
                <a:solidFill>
                  <a:srgbClr val="000000"/>
                </a:solidFill>
              </a:rPr>
              <a:t>10/14/24</a:t>
            </a:r>
          </a:p>
        </p:txBody>
      </p:sp>
    </p:spTree>
    <p:extLst>
      <p:ext uri="{BB962C8B-B14F-4D97-AF65-F5344CB8AC3E}">
        <p14:creationId xmlns:p14="http://schemas.microsoft.com/office/powerpoint/2010/main" val="32043656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txBox="1">
            <a:spLocks noChangeArrowheads="1"/>
          </p:cNvSpPr>
          <p:nvPr/>
        </p:nvSpPr>
        <p:spPr bwMode="auto">
          <a:xfrm>
            <a:off x="0" y="-4665"/>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Charge deposit in gases</a:t>
            </a:r>
          </a:p>
        </p:txBody>
      </p:sp>
      <p:sp>
        <p:nvSpPr>
          <p:cNvPr id="41" name="Rectangle 40"/>
          <p:cNvSpPr/>
          <p:nvPr/>
        </p:nvSpPr>
        <p:spPr>
          <a:xfrm>
            <a:off x="1129189" y="907847"/>
            <a:ext cx="6258019" cy="1708160"/>
          </a:xfrm>
          <a:prstGeom prst="rect">
            <a:avLst/>
          </a:prstGeom>
        </p:spPr>
        <p:txBody>
          <a:bodyPr wrap="square">
            <a:spAutoFit/>
          </a:bodyPr>
          <a:lstStyle/>
          <a:p>
            <a:r>
              <a:rPr lang="en-US" altLang="en-US" sz="1500" dirty="0">
                <a:solidFill>
                  <a:srgbClr val="002060"/>
                </a:solidFill>
              </a:rPr>
              <a:t>XXXX</a:t>
            </a:r>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GB" sz="1500" dirty="0"/>
          </a:p>
        </p:txBody>
      </p:sp>
      <p:pic>
        <p:nvPicPr>
          <p:cNvPr id="6" name="Picture 5">
            <a:extLst>
              <a:ext uri="{FF2B5EF4-FFF2-40B4-BE49-F238E27FC236}">
                <a16:creationId xmlns:a16="http://schemas.microsoft.com/office/drawing/2014/main" id="{3DE1633A-1115-914E-87A9-8F49C3255D71}"/>
              </a:ext>
            </a:extLst>
          </p:cNvPr>
          <p:cNvPicPr>
            <a:picLocks noChangeAspect="1"/>
          </p:cNvPicPr>
          <p:nvPr/>
        </p:nvPicPr>
        <p:blipFill>
          <a:blip r:embed="rId2"/>
          <a:stretch>
            <a:fillRect/>
          </a:stretch>
        </p:blipFill>
        <p:spPr>
          <a:xfrm>
            <a:off x="772931" y="575779"/>
            <a:ext cx="1947690" cy="1972036"/>
          </a:xfrm>
          <a:prstGeom prst="rect">
            <a:avLst/>
          </a:prstGeom>
        </p:spPr>
      </p:pic>
      <p:pic>
        <p:nvPicPr>
          <p:cNvPr id="7" name="Picture 6">
            <a:extLst>
              <a:ext uri="{FF2B5EF4-FFF2-40B4-BE49-F238E27FC236}">
                <a16:creationId xmlns:a16="http://schemas.microsoft.com/office/drawing/2014/main" id="{2373F3D9-32A2-DA44-9CD8-868747B70372}"/>
              </a:ext>
            </a:extLst>
          </p:cNvPr>
          <p:cNvPicPr>
            <a:picLocks noChangeAspect="1"/>
          </p:cNvPicPr>
          <p:nvPr/>
        </p:nvPicPr>
        <p:blipFill>
          <a:blip r:embed="rId3"/>
          <a:stretch>
            <a:fillRect/>
          </a:stretch>
        </p:blipFill>
        <p:spPr>
          <a:xfrm>
            <a:off x="2750356" y="547002"/>
            <a:ext cx="1952184" cy="2047111"/>
          </a:xfrm>
          <a:prstGeom prst="rect">
            <a:avLst/>
          </a:prstGeom>
        </p:spPr>
      </p:pic>
      <p:pic>
        <p:nvPicPr>
          <p:cNvPr id="8" name="Picture 7">
            <a:extLst>
              <a:ext uri="{FF2B5EF4-FFF2-40B4-BE49-F238E27FC236}">
                <a16:creationId xmlns:a16="http://schemas.microsoft.com/office/drawing/2014/main" id="{6DFAB22A-2971-6049-950A-0C84CE53EB68}"/>
              </a:ext>
            </a:extLst>
          </p:cNvPr>
          <p:cNvPicPr>
            <a:picLocks noChangeAspect="1"/>
          </p:cNvPicPr>
          <p:nvPr/>
        </p:nvPicPr>
        <p:blipFill>
          <a:blip r:embed="rId4"/>
          <a:stretch>
            <a:fillRect/>
          </a:stretch>
        </p:blipFill>
        <p:spPr>
          <a:xfrm>
            <a:off x="897682" y="2449751"/>
            <a:ext cx="1808865" cy="1870183"/>
          </a:xfrm>
          <a:prstGeom prst="rect">
            <a:avLst/>
          </a:prstGeom>
        </p:spPr>
      </p:pic>
      <p:pic>
        <p:nvPicPr>
          <p:cNvPr id="9" name="Picture 8">
            <a:extLst>
              <a:ext uri="{FF2B5EF4-FFF2-40B4-BE49-F238E27FC236}">
                <a16:creationId xmlns:a16="http://schemas.microsoft.com/office/drawing/2014/main" id="{6234FDC4-E43E-9A4D-A729-BC69EC6C536E}"/>
              </a:ext>
            </a:extLst>
          </p:cNvPr>
          <p:cNvPicPr>
            <a:picLocks noChangeAspect="1"/>
          </p:cNvPicPr>
          <p:nvPr/>
        </p:nvPicPr>
        <p:blipFill>
          <a:blip r:embed="rId5"/>
          <a:stretch>
            <a:fillRect/>
          </a:stretch>
        </p:blipFill>
        <p:spPr>
          <a:xfrm>
            <a:off x="2785079" y="2452166"/>
            <a:ext cx="1803640" cy="1883718"/>
          </a:xfrm>
          <a:prstGeom prst="rect">
            <a:avLst/>
          </a:prstGeom>
        </p:spPr>
      </p:pic>
      <p:pic>
        <p:nvPicPr>
          <p:cNvPr id="13" name="Picture 12">
            <a:extLst>
              <a:ext uri="{FF2B5EF4-FFF2-40B4-BE49-F238E27FC236}">
                <a16:creationId xmlns:a16="http://schemas.microsoft.com/office/drawing/2014/main" id="{4979EE95-8867-E24F-8DC0-F72FC7597377}"/>
              </a:ext>
            </a:extLst>
          </p:cNvPr>
          <p:cNvPicPr>
            <a:picLocks noChangeAspect="1"/>
          </p:cNvPicPr>
          <p:nvPr/>
        </p:nvPicPr>
        <p:blipFill>
          <a:blip r:embed="rId6"/>
          <a:stretch>
            <a:fillRect/>
          </a:stretch>
        </p:blipFill>
        <p:spPr>
          <a:xfrm>
            <a:off x="4882618" y="565204"/>
            <a:ext cx="1887684" cy="1971492"/>
          </a:xfrm>
          <a:prstGeom prst="rect">
            <a:avLst/>
          </a:prstGeom>
        </p:spPr>
      </p:pic>
      <p:pic>
        <p:nvPicPr>
          <p:cNvPr id="34" name="Picture 33">
            <a:extLst>
              <a:ext uri="{FF2B5EF4-FFF2-40B4-BE49-F238E27FC236}">
                <a16:creationId xmlns:a16="http://schemas.microsoft.com/office/drawing/2014/main" id="{DD4F2CF9-EE82-2F43-95C5-7514FAB43381}"/>
              </a:ext>
            </a:extLst>
          </p:cNvPr>
          <p:cNvPicPr>
            <a:picLocks noChangeAspect="1"/>
          </p:cNvPicPr>
          <p:nvPr/>
        </p:nvPicPr>
        <p:blipFill>
          <a:blip r:embed="rId7"/>
          <a:stretch>
            <a:fillRect/>
          </a:stretch>
        </p:blipFill>
        <p:spPr>
          <a:xfrm>
            <a:off x="953668" y="4693923"/>
            <a:ext cx="4775200" cy="279400"/>
          </a:xfrm>
          <a:prstGeom prst="rect">
            <a:avLst/>
          </a:prstGeom>
        </p:spPr>
      </p:pic>
      <p:sp>
        <p:nvSpPr>
          <p:cNvPr id="36" name="Rectangle 35">
            <a:extLst>
              <a:ext uri="{FF2B5EF4-FFF2-40B4-BE49-F238E27FC236}">
                <a16:creationId xmlns:a16="http://schemas.microsoft.com/office/drawing/2014/main" id="{E7CB6049-13AE-E841-9FEF-6265A38B3D4D}"/>
              </a:ext>
            </a:extLst>
          </p:cNvPr>
          <p:cNvSpPr/>
          <p:nvPr/>
        </p:nvSpPr>
        <p:spPr>
          <a:xfrm>
            <a:off x="933952" y="4341465"/>
            <a:ext cx="4102405" cy="323165"/>
          </a:xfrm>
          <a:prstGeom prst="rect">
            <a:avLst/>
          </a:prstGeom>
        </p:spPr>
        <p:txBody>
          <a:bodyPr wrap="none">
            <a:spAutoFit/>
          </a:bodyPr>
          <a:lstStyle/>
          <a:p>
            <a:r>
              <a:rPr lang="en-GB" sz="1500" dirty="0">
                <a:solidFill>
                  <a:srgbClr val="002060"/>
                </a:solidFill>
              </a:rPr>
              <a:t>The solid lines represent measurements from </a:t>
            </a:r>
            <a:endParaRPr lang="en-GB" sz="1500" dirty="0"/>
          </a:p>
        </p:txBody>
      </p:sp>
      <p:sp>
        <p:nvSpPr>
          <p:cNvPr id="95" name="Rectangle 94">
            <a:extLst>
              <a:ext uri="{FF2B5EF4-FFF2-40B4-BE49-F238E27FC236}">
                <a16:creationId xmlns:a16="http://schemas.microsoft.com/office/drawing/2014/main" id="{A70311FB-8921-5B4B-AD0C-C62DA4182547}"/>
              </a:ext>
            </a:extLst>
          </p:cNvPr>
          <p:cNvSpPr/>
          <p:nvPr/>
        </p:nvSpPr>
        <p:spPr>
          <a:xfrm>
            <a:off x="957652" y="4980002"/>
            <a:ext cx="4096121" cy="323165"/>
          </a:xfrm>
          <a:prstGeom prst="rect">
            <a:avLst/>
          </a:prstGeom>
        </p:spPr>
        <p:txBody>
          <a:bodyPr wrap="none">
            <a:spAutoFit/>
          </a:bodyPr>
          <a:lstStyle/>
          <a:p>
            <a:r>
              <a:rPr lang="en-GB" sz="1500" dirty="0">
                <a:solidFill>
                  <a:schemeClr val="accent6">
                    <a:lumMod val="50000"/>
                  </a:schemeClr>
                </a:solidFill>
              </a:rPr>
              <a:t>The points represent results from a PAI model</a:t>
            </a:r>
          </a:p>
        </p:txBody>
      </p:sp>
      <p:sp>
        <p:nvSpPr>
          <p:cNvPr id="42" name="TextBox 41">
            <a:extLst>
              <a:ext uri="{FF2B5EF4-FFF2-40B4-BE49-F238E27FC236}">
                <a16:creationId xmlns:a16="http://schemas.microsoft.com/office/drawing/2014/main" id="{C390BD7B-E973-1349-911C-C364AC542C83}"/>
              </a:ext>
            </a:extLst>
          </p:cNvPr>
          <p:cNvSpPr txBox="1"/>
          <p:nvPr/>
        </p:nvSpPr>
        <p:spPr>
          <a:xfrm>
            <a:off x="964169" y="5321890"/>
            <a:ext cx="3169201" cy="1015663"/>
          </a:xfrm>
          <a:prstGeom prst="rect">
            <a:avLst/>
          </a:prstGeom>
          <a:noFill/>
        </p:spPr>
        <p:txBody>
          <a:bodyPr wrap="none" rtlCol="0">
            <a:spAutoFit/>
          </a:bodyPr>
          <a:lstStyle/>
          <a:p>
            <a:r>
              <a:rPr lang="en-GB" sz="1500" dirty="0">
                <a:solidFill>
                  <a:srgbClr val="002060"/>
                </a:solidFill>
              </a:rPr>
              <a:t>Average distance between clusters</a:t>
            </a:r>
          </a:p>
          <a:p>
            <a:r>
              <a:rPr lang="en-GB" sz="1500" dirty="0">
                <a:solidFill>
                  <a:schemeClr val="accent6">
                    <a:lumMod val="50000"/>
                  </a:schemeClr>
                </a:solidFill>
              </a:rPr>
              <a:t>Argon 	0.41mm</a:t>
            </a:r>
          </a:p>
          <a:p>
            <a:r>
              <a:rPr lang="en-GB" sz="1500" dirty="0">
                <a:solidFill>
                  <a:schemeClr val="accent6">
                    <a:lumMod val="50000"/>
                  </a:schemeClr>
                </a:solidFill>
              </a:rPr>
              <a:t>Neon 	0.83mm</a:t>
            </a:r>
          </a:p>
          <a:p>
            <a:r>
              <a:rPr lang="en-GB" sz="1500" dirty="0">
                <a:solidFill>
                  <a:schemeClr val="accent6">
                    <a:lumMod val="50000"/>
                  </a:schemeClr>
                </a:solidFill>
              </a:rPr>
              <a:t>Isobutane 	0.12mm</a:t>
            </a:r>
          </a:p>
        </p:txBody>
      </p:sp>
      <p:sp>
        <p:nvSpPr>
          <p:cNvPr id="43" name="TextBox 42">
            <a:extLst>
              <a:ext uri="{FF2B5EF4-FFF2-40B4-BE49-F238E27FC236}">
                <a16:creationId xmlns:a16="http://schemas.microsoft.com/office/drawing/2014/main" id="{7EDD2946-60EC-A841-912B-A2C743F589D4}"/>
              </a:ext>
            </a:extLst>
          </p:cNvPr>
          <p:cNvSpPr txBox="1"/>
          <p:nvPr/>
        </p:nvSpPr>
        <p:spPr>
          <a:xfrm>
            <a:off x="5490250" y="6042826"/>
            <a:ext cx="5774338" cy="323165"/>
          </a:xfrm>
          <a:prstGeom prst="rect">
            <a:avLst/>
          </a:prstGeom>
          <a:noFill/>
        </p:spPr>
        <p:txBody>
          <a:bodyPr wrap="none" rtlCol="0">
            <a:spAutoFit/>
          </a:bodyPr>
          <a:lstStyle/>
          <a:p>
            <a:r>
              <a:rPr lang="en-GB" sz="1500" dirty="0">
                <a:solidFill>
                  <a:srgbClr val="FF0000"/>
                </a:solidFill>
              </a:rPr>
              <a:t>For single particle detection, internal gain is used in gas detectors</a:t>
            </a:r>
          </a:p>
        </p:txBody>
      </p:sp>
      <p:pic>
        <p:nvPicPr>
          <p:cNvPr id="44" name="Picture 43">
            <a:extLst>
              <a:ext uri="{FF2B5EF4-FFF2-40B4-BE49-F238E27FC236}">
                <a16:creationId xmlns:a16="http://schemas.microsoft.com/office/drawing/2014/main" id="{5E87270A-7007-8245-A27E-3FED56EA890D}"/>
              </a:ext>
            </a:extLst>
          </p:cNvPr>
          <p:cNvPicPr>
            <a:picLocks noChangeAspect="1"/>
          </p:cNvPicPr>
          <p:nvPr/>
        </p:nvPicPr>
        <p:blipFill>
          <a:blip r:embed="rId8"/>
          <a:stretch>
            <a:fillRect/>
          </a:stretch>
        </p:blipFill>
        <p:spPr>
          <a:xfrm>
            <a:off x="8097855" y="724998"/>
            <a:ext cx="2700774" cy="4300262"/>
          </a:xfrm>
          <a:prstGeom prst="rect">
            <a:avLst/>
          </a:prstGeom>
        </p:spPr>
      </p:pic>
      <p:sp>
        <p:nvSpPr>
          <p:cNvPr id="49" name="TextBox 48">
            <a:extLst>
              <a:ext uri="{FF2B5EF4-FFF2-40B4-BE49-F238E27FC236}">
                <a16:creationId xmlns:a16="http://schemas.microsoft.com/office/drawing/2014/main" id="{7B0AE0D7-48AC-BA41-A6C0-047032511C73}"/>
              </a:ext>
            </a:extLst>
          </p:cNvPr>
          <p:cNvSpPr txBox="1"/>
          <p:nvPr/>
        </p:nvSpPr>
        <p:spPr>
          <a:xfrm>
            <a:off x="8124649" y="4989190"/>
            <a:ext cx="2942494" cy="323165"/>
          </a:xfrm>
          <a:prstGeom prst="rect">
            <a:avLst/>
          </a:prstGeom>
          <a:noFill/>
        </p:spPr>
        <p:txBody>
          <a:bodyPr wrap="square" rtlCol="0">
            <a:spAutoFit/>
          </a:bodyPr>
          <a:lstStyle/>
          <a:p>
            <a:r>
              <a:rPr lang="en-GB" sz="1500" dirty="0">
                <a:solidFill>
                  <a:srgbClr val="002060"/>
                </a:solidFill>
              </a:rPr>
              <a:t>1.5cm Argon MP approx. 67/cm</a:t>
            </a:r>
          </a:p>
        </p:txBody>
      </p:sp>
      <p:cxnSp>
        <p:nvCxnSpPr>
          <p:cNvPr id="52" name="Straight Connector 51">
            <a:extLst>
              <a:ext uri="{FF2B5EF4-FFF2-40B4-BE49-F238E27FC236}">
                <a16:creationId xmlns:a16="http://schemas.microsoft.com/office/drawing/2014/main" id="{B3C2D7BD-8FC4-2847-86BE-92F10F71043E}"/>
              </a:ext>
            </a:extLst>
          </p:cNvPr>
          <p:cNvCxnSpPr>
            <a:cxnSpLocks/>
          </p:cNvCxnSpPr>
          <p:nvPr/>
        </p:nvCxnSpPr>
        <p:spPr bwMode="auto">
          <a:xfrm>
            <a:off x="8788157" y="764381"/>
            <a:ext cx="0" cy="3393282"/>
          </a:xfrm>
          <a:prstGeom prst="line">
            <a:avLst/>
          </a:prstGeom>
          <a:noFill/>
          <a:ln w="12700" cap="flat" cmpd="sng" algn="ctr">
            <a:solidFill>
              <a:schemeClr val="tx1"/>
            </a:solidFill>
            <a:prstDash val="dash"/>
            <a:round/>
            <a:headEnd type="none" w="med" len="med"/>
            <a:tailEnd type="none" w="med" len="med"/>
          </a:ln>
          <a:effectLst/>
        </p:spPr>
      </p:cxnSp>
      <p:sp>
        <p:nvSpPr>
          <p:cNvPr id="48" name="Date Placeholder 47">
            <a:extLst>
              <a:ext uri="{FF2B5EF4-FFF2-40B4-BE49-F238E27FC236}">
                <a16:creationId xmlns:a16="http://schemas.microsoft.com/office/drawing/2014/main" id="{D4C6074D-469B-5940-B6EC-ACF13FF97E97}"/>
              </a:ext>
            </a:extLst>
          </p:cNvPr>
          <p:cNvSpPr>
            <a:spLocks noGrp="1"/>
          </p:cNvSpPr>
          <p:nvPr>
            <p:ph type="dt" sz="half" idx="10"/>
          </p:nvPr>
        </p:nvSpPr>
        <p:spPr/>
        <p:txBody>
          <a:bodyPr/>
          <a:lstStyle/>
          <a:p>
            <a:pPr>
              <a:defRPr/>
            </a:pPr>
            <a:r>
              <a:rPr lang="en-US">
                <a:solidFill>
                  <a:srgbClr val="000000"/>
                </a:solidFill>
              </a:rPr>
              <a:t>10/14/24</a:t>
            </a:r>
          </a:p>
        </p:txBody>
      </p:sp>
      <p:sp>
        <p:nvSpPr>
          <p:cNvPr id="54" name="Slide Number Placeholder 53">
            <a:extLst>
              <a:ext uri="{FF2B5EF4-FFF2-40B4-BE49-F238E27FC236}">
                <a16:creationId xmlns:a16="http://schemas.microsoft.com/office/drawing/2014/main" id="{BC48A03E-8339-EE40-A4F9-D0546855F272}"/>
              </a:ext>
            </a:extLst>
          </p:cNvPr>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34</a:t>
            </a:fld>
            <a:endParaRPr lang="en-US" dirty="0">
              <a:solidFill>
                <a:srgbClr val="000000"/>
              </a:solidFill>
            </a:endParaRPr>
          </a:p>
        </p:txBody>
      </p:sp>
    </p:spTree>
    <p:extLst>
      <p:ext uri="{BB962C8B-B14F-4D97-AF65-F5344CB8AC3E}">
        <p14:creationId xmlns:p14="http://schemas.microsoft.com/office/powerpoint/2010/main" val="15069255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F3F2704-577A-5A4C-8AF3-B50624964237}"/>
              </a:ext>
            </a:extLst>
          </p:cNvPr>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35</a:t>
            </a:fld>
            <a:endParaRPr lang="en-US" dirty="0">
              <a:solidFill>
                <a:srgbClr val="000000"/>
              </a:solidFill>
            </a:endParaRPr>
          </a:p>
        </p:txBody>
      </p:sp>
      <p:sp>
        <p:nvSpPr>
          <p:cNvPr id="4" name="Rectangle 4">
            <a:extLst>
              <a:ext uri="{FF2B5EF4-FFF2-40B4-BE49-F238E27FC236}">
                <a16:creationId xmlns:a16="http://schemas.microsoft.com/office/drawing/2014/main" id="{E27CD5AF-FC19-9B48-9385-1BC558F12EE4}"/>
              </a:ext>
            </a:extLst>
          </p:cNvPr>
          <p:cNvSpPr txBox="1">
            <a:spLocks noChangeArrowheads="1"/>
          </p:cNvSpPr>
          <p:nvPr/>
        </p:nvSpPr>
        <p:spPr bwMode="auto">
          <a:xfrm>
            <a:off x="0" y="2479590"/>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Transport of electrons and ions in gases</a:t>
            </a:r>
          </a:p>
        </p:txBody>
      </p:sp>
      <p:sp>
        <p:nvSpPr>
          <p:cNvPr id="5" name="Date Placeholder 4">
            <a:extLst>
              <a:ext uri="{FF2B5EF4-FFF2-40B4-BE49-F238E27FC236}">
                <a16:creationId xmlns:a16="http://schemas.microsoft.com/office/drawing/2014/main" id="{AC31670F-129D-6645-845A-D6342B1CF56A}"/>
              </a:ext>
            </a:extLst>
          </p:cNvPr>
          <p:cNvSpPr>
            <a:spLocks noGrp="1"/>
          </p:cNvSpPr>
          <p:nvPr>
            <p:ph type="dt" sz="half" idx="10"/>
          </p:nvPr>
        </p:nvSpPr>
        <p:spPr/>
        <p:txBody>
          <a:bodyPr/>
          <a:lstStyle/>
          <a:p>
            <a:pPr>
              <a:defRPr/>
            </a:pPr>
            <a:r>
              <a:rPr lang="en-US">
                <a:solidFill>
                  <a:srgbClr val="000000"/>
                </a:solidFill>
              </a:rPr>
              <a:t>10/14/24</a:t>
            </a:r>
          </a:p>
        </p:txBody>
      </p:sp>
    </p:spTree>
    <p:extLst>
      <p:ext uri="{BB962C8B-B14F-4D97-AF65-F5344CB8AC3E}">
        <p14:creationId xmlns:p14="http://schemas.microsoft.com/office/powerpoint/2010/main" val="42456581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a:extLst>
              <a:ext uri="{FF2B5EF4-FFF2-40B4-BE49-F238E27FC236}">
                <a16:creationId xmlns:a16="http://schemas.microsoft.com/office/drawing/2014/main" id="{A2F688B4-81DD-7544-8E91-E5594DEA4544}"/>
              </a:ext>
            </a:extLst>
          </p:cNvPr>
          <p:cNvSpPr>
            <a:spLocks noChangeArrowheads="1"/>
          </p:cNvSpPr>
          <p:nvPr/>
        </p:nvSpPr>
        <p:spPr bwMode="auto">
          <a:xfrm>
            <a:off x="580292" y="817196"/>
            <a:ext cx="5181600"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500" dirty="0">
                <a:solidFill>
                  <a:srgbClr val="002060"/>
                </a:solidFill>
              </a:rPr>
              <a:t>Electrons are completely ‘randomized’ in each collision.</a:t>
            </a:r>
          </a:p>
          <a:p>
            <a:pPr eaLnBrk="1" hangingPunct="1">
              <a:spcBef>
                <a:spcPct val="0"/>
              </a:spcBef>
              <a:buFontTx/>
              <a:buNone/>
            </a:pPr>
            <a:r>
              <a:rPr lang="en-US" altLang="en-US" sz="1500" dirty="0">
                <a:solidFill>
                  <a:srgbClr val="002060"/>
                </a:solidFill>
              </a:rPr>
              <a:t>The actual drift velocity v along the electric field is quite different from the average velocity u of the electrons i.e. </a:t>
            </a:r>
          </a:p>
          <a:p>
            <a:pPr eaLnBrk="1" hangingPunct="1">
              <a:spcBef>
                <a:spcPct val="0"/>
              </a:spcBef>
              <a:buFont typeface="Wingdings" pitchFamily="2" charset="2"/>
              <a:buChar char="à"/>
            </a:pPr>
            <a:r>
              <a:rPr lang="en-US" altLang="en-US" sz="1500" dirty="0">
                <a:solidFill>
                  <a:srgbClr val="002060"/>
                </a:solidFill>
              </a:rPr>
              <a:t>about 100 times smaller.</a:t>
            </a:r>
          </a:p>
          <a:p>
            <a:pPr eaLnBrk="1" hangingPunct="1">
              <a:spcBef>
                <a:spcPct val="0"/>
              </a:spcBef>
              <a:buFontTx/>
              <a:buNone/>
            </a:pPr>
            <a:endParaRPr lang="en-US" altLang="en-US" sz="1500" dirty="0">
              <a:solidFill>
                <a:schemeClr val="accent2"/>
              </a:solidFill>
            </a:endParaRPr>
          </a:p>
          <a:p>
            <a:pPr eaLnBrk="1" hangingPunct="1">
              <a:spcBef>
                <a:spcPct val="0"/>
              </a:spcBef>
              <a:buFontTx/>
              <a:buNone/>
            </a:pPr>
            <a:r>
              <a:rPr lang="en-US" altLang="en-US" sz="1500" dirty="0">
                <a:solidFill>
                  <a:schemeClr val="accent6">
                    <a:lumMod val="50000"/>
                  </a:schemeClr>
                </a:solidFill>
              </a:rPr>
              <a:t>The velocities v and u are determined by the atomic </a:t>
            </a:r>
            <a:r>
              <a:rPr lang="en-US" altLang="en-US" sz="1500" dirty="0" err="1">
                <a:solidFill>
                  <a:schemeClr val="accent6">
                    <a:lumMod val="50000"/>
                  </a:schemeClr>
                </a:solidFill>
              </a:rPr>
              <a:t>crossection</a:t>
            </a:r>
            <a:r>
              <a:rPr lang="en-US" altLang="en-US" sz="1500" dirty="0">
                <a:solidFill>
                  <a:schemeClr val="accent6">
                    <a:lumMod val="50000"/>
                  </a:schemeClr>
                </a:solidFill>
              </a:rPr>
              <a:t> </a:t>
            </a:r>
            <a:r>
              <a:rPr lang="en-US" altLang="en-US" sz="1500" dirty="0">
                <a:solidFill>
                  <a:schemeClr val="accent6">
                    <a:lumMod val="50000"/>
                  </a:schemeClr>
                </a:solidFill>
                <a:sym typeface="Symbol" pitchFamily="2" charset="2"/>
              </a:rPr>
              <a:t>( )  </a:t>
            </a:r>
            <a:r>
              <a:rPr lang="en-US" altLang="en-US" sz="1500" dirty="0">
                <a:solidFill>
                  <a:schemeClr val="accent6">
                    <a:lumMod val="50000"/>
                  </a:schemeClr>
                </a:solidFill>
              </a:rPr>
              <a:t>and the fractional energy loss </a:t>
            </a:r>
            <a:r>
              <a:rPr lang="en-US" altLang="en-US" sz="1500" dirty="0">
                <a:solidFill>
                  <a:schemeClr val="accent6">
                    <a:lumMod val="50000"/>
                  </a:schemeClr>
                </a:solidFill>
                <a:sym typeface="Symbol" pitchFamily="2" charset="2"/>
              </a:rPr>
              <a:t>()  </a:t>
            </a:r>
            <a:r>
              <a:rPr lang="en-US" altLang="en-US" sz="1500" dirty="0">
                <a:solidFill>
                  <a:schemeClr val="accent6">
                    <a:lumMod val="50000"/>
                  </a:schemeClr>
                </a:solidFill>
              </a:rPr>
              <a:t>per collision (N is the gas density i.e. number of gas atoms/m</a:t>
            </a:r>
            <a:r>
              <a:rPr lang="en-US" altLang="en-US" sz="1500" baseline="30000" dirty="0">
                <a:solidFill>
                  <a:schemeClr val="accent6">
                    <a:lumMod val="50000"/>
                  </a:schemeClr>
                </a:solidFill>
              </a:rPr>
              <a:t>3</a:t>
            </a:r>
            <a:r>
              <a:rPr lang="en-US" altLang="en-US" sz="1500" dirty="0">
                <a:solidFill>
                  <a:schemeClr val="accent6">
                    <a:lumMod val="50000"/>
                  </a:schemeClr>
                </a:solidFill>
              </a:rPr>
              <a:t>, m is the electron mass.):</a:t>
            </a:r>
          </a:p>
          <a:p>
            <a:pPr eaLnBrk="1" hangingPunct="1">
              <a:spcBef>
                <a:spcPct val="0"/>
              </a:spcBef>
              <a:buFontTx/>
              <a:buNone/>
            </a:pPr>
            <a:endParaRPr lang="en-US" altLang="en-US" sz="1500" dirty="0">
              <a:solidFill>
                <a:srgbClr val="008000"/>
              </a:solidFill>
            </a:endParaRPr>
          </a:p>
          <a:p>
            <a:pPr eaLnBrk="1" hangingPunct="1">
              <a:spcBef>
                <a:spcPct val="0"/>
              </a:spcBef>
              <a:buFontTx/>
              <a:buNone/>
            </a:pPr>
            <a:endParaRPr lang="en-US" altLang="en-US" sz="1500" dirty="0">
              <a:solidFill>
                <a:srgbClr val="008000"/>
              </a:solidFill>
            </a:endParaRPr>
          </a:p>
          <a:p>
            <a:pPr eaLnBrk="1" hangingPunct="1">
              <a:spcBef>
                <a:spcPct val="0"/>
              </a:spcBef>
              <a:buFontTx/>
              <a:buNone/>
            </a:pPr>
            <a:endParaRPr lang="en-US" altLang="en-US" sz="1500" dirty="0">
              <a:solidFill>
                <a:srgbClr val="008000"/>
              </a:solidFill>
            </a:endParaRPr>
          </a:p>
          <a:p>
            <a:pPr eaLnBrk="1" hangingPunct="1">
              <a:spcBef>
                <a:spcPct val="0"/>
              </a:spcBef>
              <a:buFontTx/>
              <a:buNone/>
            </a:pPr>
            <a:endParaRPr lang="en-US" altLang="en-US" sz="1500" dirty="0">
              <a:solidFill>
                <a:srgbClr val="008000"/>
              </a:solidFill>
            </a:endParaRPr>
          </a:p>
          <a:p>
            <a:pPr eaLnBrk="1" hangingPunct="1">
              <a:spcBef>
                <a:spcPct val="0"/>
              </a:spcBef>
              <a:buFontTx/>
              <a:buNone/>
            </a:pPr>
            <a:endParaRPr lang="en-US" altLang="en-US" sz="1500" dirty="0">
              <a:solidFill>
                <a:srgbClr val="008000"/>
              </a:solidFill>
            </a:endParaRPr>
          </a:p>
          <a:p>
            <a:pPr eaLnBrk="1" hangingPunct="1">
              <a:spcBef>
                <a:spcPct val="0"/>
              </a:spcBef>
              <a:buFontTx/>
              <a:buNone/>
            </a:pPr>
            <a:endParaRPr lang="en-US" altLang="en-US" sz="1500" dirty="0">
              <a:solidFill>
                <a:srgbClr val="008000"/>
              </a:solidFill>
            </a:endParaRPr>
          </a:p>
          <a:p>
            <a:pPr eaLnBrk="1" hangingPunct="1">
              <a:spcBef>
                <a:spcPct val="0"/>
              </a:spcBef>
              <a:buFontTx/>
              <a:buNone/>
            </a:pPr>
            <a:r>
              <a:rPr lang="en-US" altLang="en-US" sz="1500" dirty="0">
                <a:solidFill>
                  <a:srgbClr val="002060"/>
                </a:solidFill>
                <a:sym typeface="Symbol" pitchFamily="2" charset="2"/>
              </a:rPr>
              <a:t>Because  ( )und ()  show a strong dependence on the electron energy in the typical electric fields, the electron drift velocity v  shows a strong and complex variation with the  applied electric field.</a:t>
            </a:r>
          </a:p>
          <a:p>
            <a:pPr eaLnBrk="1" hangingPunct="1">
              <a:spcBef>
                <a:spcPct val="0"/>
              </a:spcBef>
              <a:buFontTx/>
              <a:buNone/>
            </a:pPr>
            <a:endParaRPr lang="en-US" altLang="en-US" sz="1500" dirty="0">
              <a:solidFill>
                <a:srgbClr val="009900"/>
              </a:solidFill>
              <a:sym typeface="Symbol" pitchFamily="2" charset="2"/>
            </a:endParaRPr>
          </a:p>
          <a:p>
            <a:pPr eaLnBrk="1" hangingPunct="1">
              <a:spcBef>
                <a:spcPct val="0"/>
              </a:spcBef>
              <a:buFontTx/>
              <a:buNone/>
            </a:pPr>
            <a:r>
              <a:rPr lang="en-US" altLang="en-US" sz="1500" dirty="0">
                <a:solidFill>
                  <a:schemeClr val="accent6">
                    <a:lumMod val="50000"/>
                  </a:schemeClr>
                </a:solidFill>
              </a:rPr>
              <a:t>v is depending on E/N: doubling the electric field and doubling the gas pressure at the same time results in the same electric field.</a:t>
            </a:r>
          </a:p>
        </p:txBody>
      </p:sp>
      <p:pic>
        <p:nvPicPr>
          <p:cNvPr id="47106" name="Picture 5">
            <a:extLst>
              <a:ext uri="{FF2B5EF4-FFF2-40B4-BE49-F238E27FC236}">
                <a16:creationId xmlns:a16="http://schemas.microsoft.com/office/drawing/2014/main" id="{8446755E-5B5E-B348-B338-A074929B06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26437"/>
          <a:stretch>
            <a:fillRect/>
          </a:stretch>
        </p:blipFill>
        <p:spPr bwMode="auto">
          <a:xfrm>
            <a:off x="314012" y="3022250"/>
            <a:ext cx="4876800" cy="98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7" name="Picture 8">
            <a:extLst>
              <a:ext uri="{FF2B5EF4-FFF2-40B4-BE49-F238E27FC236}">
                <a16:creationId xmlns:a16="http://schemas.microsoft.com/office/drawing/2014/main" id="{CBABEDEB-5A37-844B-8A61-ED40FEFD89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1" y="552450"/>
            <a:ext cx="3273425" cy="615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Picture 9">
            <a:extLst>
              <a:ext uri="{FF2B5EF4-FFF2-40B4-BE49-F238E27FC236}">
                <a16:creationId xmlns:a16="http://schemas.microsoft.com/office/drawing/2014/main" id="{E0D033A0-FE55-1B4C-8391-1A3097E4AD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77011"/>
          <a:stretch>
            <a:fillRect/>
          </a:stretch>
        </p:blipFill>
        <p:spPr bwMode="auto">
          <a:xfrm>
            <a:off x="5058226" y="3008066"/>
            <a:ext cx="1538517" cy="99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Rectangle 10">
            <a:extLst>
              <a:ext uri="{FF2B5EF4-FFF2-40B4-BE49-F238E27FC236}">
                <a16:creationId xmlns:a16="http://schemas.microsoft.com/office/drawing/2014/main" id="{F04D65DD-1EBF-2349-A239-5385ADF2CB0B}"/>
              </a:ext>
            </a:extLst>
          </p:cNvPr>
          <p:cNvSpPr>
            <a:spLocks noChangeArrowheads="1"/>
          </p:cNvSpPr>
          <p:nvPr/>
        </p:nvSpPr>
        <p:spPr bwMode="auto">
          <a:xfrm>
            <a:off x="7620000" y="3581401"/>
            <a:ext cx="323850" cy="3667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dirty="0">
                <a:solidFill>
                  <a:schemeClr val="accent6">
                    <a:lumMod val="50000"/>
                  </a:schemeClr>
                </a:solidFill>
                <a:sym typeface="Symbol" pitchFamily="2" charset="2"/>
              </a:rPr>
              <a:t></a:t>
            </a:r>
          </a:p>
        </p:txBody>
      </p:sp>
      <p:sp>
        <p:nvSpPr>
          <p:cNvPr id="47110" name="Text Box 11">
            <a:extLst>
              <a:ext uri="{FF2B5EF4-FFF2-40B4-BE49-F238E27FC236}">
                <a16:creationId xmlns:a16="http://schemas.microsoft.com/office/drawing/2014/main" id="{2A6A416A-0022-6849-844C-1FB7BD48A738}"/>
              </a:ext>
            </a:extLst>
          </p:cNvPr>
          <p:cNvSpPr txBox="1">
            <a:spLocks noChangeArrowheads="1"/>
          </p:cNvSpPr>
          <p:nvPr/>
        </p:nvSpPr>
        <p:spPr bwMode="auto">
          <a:xfrm>
            <a:off x="8305800" y="781050"/>
            <a:ext cx="1803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600" b="1" dirty="0" err="1">
                <a:solidFill>
                  <a:schemeClr val="accent6">
                    <a:lumMod val="50000"/>
                  </a:schemeClr>
                </a:solidFill>
              </a:rPr>
              <a:t>Ramsauer</a:t>
            </a:r>
            <a:r>
              <a:rPr lang="en-US" altLang="en-US" sz="1600" b="1" dirty="0">
                <a:solidFill>
                  <a:schemeClr val="accent6">
                    <a:lumMod val="50000"/>
                  </a:schemeClr>
                </a:solidFill>
              </a:rPr>
              <a:t> Effect</a:t>
            </a:r>
          </a:p>
        </p:txBody>
      </p:sp>
      <p:sp>
        <p:nvSpPr>
          <p:cNvPr id="47111" name="Line 12">
            <a:extLst>
              <a:ext uri="{FF2B5EF4-FFF2-40B4-BE49-F238E27FC236}">
                <a16:creationId xmlns:a16="http://schemas.microsoft.com/office/drawing/2014/main" id="{3B8A889A-0BDE-C14E-BD6E-D9E6E6A5996B}"/>
              </a:ext>
            </a:extLst>
          </p:cNvPr>
          <p:cNvSpPr>
            <a:spLocks noChangeShapeType="1"/>
          </p:cNvSpPr>
          <p:nvPr/>
        </p:nvSpPr>
        <p:spPr bwMode="auto">
          <a:xfrm flipH="1">
            <a:off x="9144000" y="1162050"/>
            <a:ext cx="76200" cy="609600"/>
          </a:xfrm>
          <a:prstGeom prst="line">
            <a:avLst/>
          </a:prstGeom>
          <a:noFill/>
          <a:ln w="3810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en-GB" dirty="0"/>
          </a:p>
        </p:txBody>
      </p:sp>
      <p:sp>
        <p:nvSpPr>
          <p:cNvPr id="2" name="Date Placeholder 1">
            <a:extLst>
              <a:ext uri="{FF2B5EF4-FFF2-40B4-BE49-F238E27FC236}">
                <a16:creationId xmlns:a16="http://schemas.microsoft.com/office/drawing/2014/main" id="{2078588F-C634-9C49-B645-1FC5C6B9E726}"/>
              </a:ext>
            </a:extLst>
          </p:cNvPr>
          <p:cNvSpPr>
            <a:spLocks noGrp="1"/>
          </p:cNvSpPr>
          <p:nvPr>
            <p:ph type="dt" sz="half" idx="10"/>
          </p:nvPr>
        </p:nvSpPr>
        <p:spPr/>
        <p:txBody>
          <a:bodyPr/>
          <a:lstStyle/>
          <a:p>
            <a:pPr>
              <a:defRPr/>
            </a:pPr>
            <a:r>
              <a:rPr lang="en-US">
                <a:solidFill>
                  <a:srgbClr val="000000"/>
                </a:solidFill>
              </a:rPr>
              <a:t>10/14/24</a:t>
            </a:r>
          </a:p>
        </p:txBody>
      </p:sp>
      <p:sp>
        <p:nvSpPr>
          <p:cNvPr id="47112" name="Slide Number Placeholder 10">
            <a:extLst>
              <a:ext uri="{FF2B5EF4-FFF2-40B4-BE49-F238E27FC236}">
                <a16:creationId xmlns:a16="http://schemas.microsoft.com/office/drawing/2014/main" id="{CB554A31-4D83-6B4B-AC47-52A99548D9FA}"/>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67E4962E-4737-F543-B869-E7845AF1ED02}" type="slidenum">
              <a:rPr lang="en-US" altLang="en-US" sz="1000"/>
              <a:pPr>
                <a:spcBef>
                  <a:spcPct val="0"/>
                </a:spcBef>
                <a:buFontTx/>
                <a:buNone/>
              </a:pPr>
              <a:t>36</a:t>
            </a:fld>
            <a:endParaRPr lang="en-US" altLang="en-US" sz="1000"/>
          </a:p>
        </p:txBody>
      </p:sp>
      <p:sp>
        <p:nvSpPr>
          <p:cNvPr id="47114" name="Rectangle 11">
            <a:extLst>
              <a:ext uri="{FF2B5EF4-FFF2-40B4-BE49-F238E27FC236}">
                <a16:creationId xmlns:a16="http://schemas.microsoft.com/office/drawing/2014/main" id="{DF932629-DE05-FF4D-B7E5-A4520BC11895}"/>
              </a:ext>
            </a:extLst>
          </p:cNvPr>
          <p:cNvSpPr>
            <a:spLocks noChangeArrowheads="1"/>
          </p:cNvSpPr>
          <p:nvPr/>
        </p:nvSpPr>
        <p:spPr bwMode="auto">
          <a:xfrm>
            <a:off x="1524000" y="1"/>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800" b="1">
                <a:solidFill>
                  <a:srgbClr val="FF0000"/>
                </a:solidFill>
              </a:rPr>
              <a:t>Transport of Electrons in Gases: Drift-velocity</a:t>
            </a:r>
          </a:p>
        </p:txBody>
      </p:sp>
    </p:spTree>
    <p:extLst>
      <p:ext uri="{BB962C8B-B14F-4D97-AF65-F5344CB8AC3E}">
        <p14:creationId xmlns:p14="http://schemas.microsoft.com/office/powerpoint/2010/main" val="2635016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9">
            <a:extLst>
              <a:ext uri="{FF2B5EF4-FFF2-40B4-BE49-F238E27FC236}">
                <a16:creationId xmlns:a16="http://schemas.microsoft.com/office/drawing/2014/main" id="{CF879E1A-E95C-AF45-9D93-7F1E8EE6F202}"/>
              </a:ext>
            </a:extLst>
          </p:cNvPr>
          <p:cNvSpPr txBox="1">
            <a:spLocks noChangeArrowheads="1"/>
          </p:cNvSpPr>
          <p:nvPr/>
        </p:nvSpPr>
        <p:spPr bwMode="auto">
          <a:xfrm>
            <a:off x="343877" y="527537"/>
            <a:ext cx="1092590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500" dirty="0">
                <a:solidFill>
                  <a:srgbClr val="002060"/>
                </a:solidFill>
              </a:rPr>
              <a:t>Typical </a:t>
            </a:r>
            <a:r>
              <a:rPr lang="en-US" altLang="en-US" sz="1500" dirty="0">
                <a:solidFill>
                  <a:srgbClr val="FF0000"/>
                </a:solidFill>
              </a:rPr>
              <a:t>electron drift velocities </a:t>
            </a:r>
            <a:r>
              <a:rPr lang="en-US" altLang="en-US" sz="1500" dirty="0">
                <a:solidFill>
                  <a:srgbClr val="002060"/>
                </a:solidFill>
              </a:rPr>
              <a:t>are v=20-140um/</a:t>
            </a:r>
            <a:r>
              <a:rPr lang="en-US" altLang="en-US" sz="1500" dirty="0">
                <a:solidFill>
                  <a:srgbClr val="002060"/>
                </a:solidFill>
                <a:sym typeface="Symbol" pitchFamily="2" charset="2"/>
              </a:rPr>
              <a:t>n</a:t>
            </a:r>
            <a:r>
              <a:rPr lang="en-US" altLang="en-US" sz="1500" dirty="0">
                <a:solidFill>
                  <a:srgbClr val="002060"/>
                </a:solidFill>
              </a:rPr>
              <a:t>s (20 000-140 000m/s). The microscopic velocity u is about ca. 100mal larger. </a:t>
            </a:r>
          </a:p>
        </p:txBody>
      </p:sp>
      <p:sp>
        <p:nvSpPr>
          <p:cNvPr id="4" name="Date Placeholder 3">
            <a:extLst>
              <a:ext uri="{FF2B5EF4-FFF2-40B4-BE49-F238E27FC236}">
                <a16:creationId xmlns:a16="http://schemas.microsoft.com/office/drawing/2014/main" id="{B3A487AE-E031-D04A-AB45-4FFDD3AC6710}"/>
              </a:ext>
            </a:extLst>
          </p:cNvPr>
          <p:cNvSpPr>
            <a:spLocks noGrp="1"/>
          </p:cNvSpPr>
          <p:nvPr>
            <p:ph type="dt" sz="half" idx="10"/>
          </p:nvPr>
        </p:nvSpPr>
        <p:spPr/>
        <p:txBody>
          <a:bodyPr/>
          <a:lstStyle/>
          <a:p>
            <a:pPr>
              <a:defRPr/>
            </a:pPr>
            <a:r>
              <a:rPr lang="en-US">
                <a:solidFill>
                  <a:srgbClr val="000000"/>
                </a:solidFill>
              </a:rPr>
              <a:t>10/14/24</a:t>
            </a:r>
          </a:p>
        </p:txBody>
      </p:sp>
      <p:sp>
        <p:nvSpPr>
          <p:cNvPr id="48131" name="Slide Number Placeholder 5">
            <a:extLst>
              <a:ext uri="{FF2B5EF4-FFF2-40B4-BE49-F238E27FC236}">
                <a16:creationId xmlns:a16="http://schemas.microsoft.com/office/drawing/2014/main" id="{4D7DCFFA-C7F3-DA4A-B522-5D64CAED7EEE}"/>
              </a:ext>
            </a:extLst>
          </p:cNvPr>
          <p:cNvSpPr>
            <a:spLocks noGrp="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fld id="{6BFCCB73-D2D5-714A-A3C8-3BABCA50A89F}" type="slidenum">
              <a:rPr lang="en-US" altLang="en-US" sz="1000"/>
              <a:pPr>
                <a:spcBef>
                  <a:spcPct val="0"/>
                </a:spcBef>
                <a:buFontTx/>
                <a:buNone/>
              </a:pPr>
              <a:t>37</a:t>
            </a:fld>
            <a:endParaRPr lang="en-US" altLang="en-US" sz="1000"/>
          </a:p>
        </p:txBody>
      </p:sp>
      <p:sp>
        <p:nvSpPr>
          <p:cNvPr id="48133" name="Rectangle 6">
            <a:extLst>
              <a:ext uri="{FF2B5EF4-FFF2-40B4-BE49-F238E27FC236}">
                <a16:creationId xmlns:a16="http://schemas.microsoft.com/office/drawing/2014/main" id="{F4F108AA-F3FC-914A-BDCB-B63A7E057151}"/>
              </a:ext>
            </a:extLst>
          </p:cNvPr>
          <p:cNvSpPr>
            <a:spLocks noChangeArrowheads="1"/>
          </p:cNvSpPr>
          <p:nvPr/>
        </p:nvSpPr>
        <p:spPr bwMode="auto">
          <a:xfrm>
            <a:off x="2157046" y="0"/>
            <a:ext cx="91440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800" b="1" dirty="0">
                <a:solidFill>
                  <a:srgbClr val="FF0000"/>
                </a:solidFill>
              </a:rPr>
              <a:t>Transport of Electrons and Ions in Gases</a:t>
            </a:r>
          </a:p>
        </p:txBody>
      </p:sp>
      <p:pic>
        <p:nvPicPr>
          <p:cNvPr id="3" name="Picture 2">
            <a:extLst>
              <a:ext uri="{FF2B5EF4-FFF2-40B4-BE49-F238E27FC236}">
                <a16:creationId xmlns:a16="http://schemas.microsoft.com/office/drawing/2014/main" id="{3ACDC85C-ECC7-4D4D-86A2-7D76DDDF5DAC}"/>
              </a:ext>
            </a:extLst>
          </p:cNvPr>
          <p:cNvPicPr>
            <a:picLocks noChangeAspect="1"/>
          </p:cNvPicPr>
          <p:nvPr/>
        </p:nvPicPr>
        <p:blipFill>
          <a:blip r:embed="rId2"/>
          <a:stretch>
            <a:fillRect/>
          </a:stretch>
        </p:blipFill>
        <p:spPr>
          <a:xfrm>
            <a:off x="466115" y="1006719"/>
            <a:ext cx="3152817" cy="2463312"/>
          </a:xfrm>
          <a:prstGeom prst="rect">
            <a:avLst/>
          </a:prstGeom>
        </p:spPr>
      </p:pic>
      <p:pic>
        <p:nvPicPr>
          <p:cNvPr id="5" name="Picture 4">
            <a:extLst>
              <a:ext uri="{FF2B5EF4-FFF2-40B4-BE49-F238E27FC236}">
                <a16:creationId xmlns:a16="http://schemas.microsoft.com/office/drawing/2014/main" id="{DC41743C-8D85-C446-8217-8DC96D9D56EA}"/>
              </a:ext>
            </a:extLst>
          </p:cNvPr>
          <p:cNvPicPr>
            <a:picLocks noChangeAspect="1"/>
          </p:cNvPicPr>
          <p:nvPr/>
        </p:nvPicPr>
        <p:blipFill>
          <a:blip r:embed="rId3"/>
          <a:stretch>
            <a:fillRect/>
          </a:stretch>
        </p:blipFill>
        <p:spPr>
          <a:xfrm>
            <a:off x="7890185" y="1102457"/>
            <a:ext cx="3149319" cy="2531696"/>
          </a:xfrm>
          <a:prstGeom prst="rect">
            <a:avLst/>
          </a:prstGeom>
        </p:spPr>
      </p:pic>
      <p:pic>
        <p:nvPicPr>
          <p:cNvPr id="6" name="Picture 5">
            <a:extLst>
              <a:ext uri="{FF2B5EF4-FFF2-40B4-BE49-F238E27FC236}">
                <a16:creationId xmlns:a16="http://schemas.microsoft.com/office/drawing/2014/main" id="{560878B6-755A-5C4F-97F7-0B6703C2A386}"/>
              </a:ext>
            </a:extLst>
          </p:cNvPr>
          <p:cNvPicPr>
            <a:picLocks noChangeAspect="1"/>
          </p:cNvPicPr>
          <p:nvPr/>
        </p:nvPicPr>
        <p:blipFill>
          <a:blip r:embed="rId4"/>
          <a:stretch>
            <a:fillRect/>
          </a:stretch>
        </p:blipFill>
        <p:spPr>
          <a:xfrm>
            <a:off x="4066442" y="1064846"/>
            <a:ext cx="3264389" cy="2579271"/>
          </a:xfrm>
          <a:prstGeom prst="rect">
            <a:avLst/>
          </a:prstGeom>
        </p:spPr>
      </p:pic>
      <p:pic>
        <p:nvPicPr>
          <p:cNvPr id="7" name="Picture 6">
            <a:extLst>
              <a:ext uri="{FF2B5EF4-FFF2-40B4-BE49-F238E27FC236}">
                <a16:creationId xmlns:a16="http://schemas.microsoft.com/office/drawing/2014/main" id="{CAC1AD1B-87C2-9F43-BED1-200DAE70F525}"/>
              </a:ext>
            </a:extLst>
          </p:cNvPr>
          <p:cNvPicPr>
            <a:picLocks noChangeAspect="1"/>
          </p:cNvPicPr>
          <p:nvPr/>
        </p:nvPicPr>
        <p:blipFill rotWithShape="1">
          <a:blip r:embed="rId5"/>
          <a:srcRect t="1" b="-144"/>
          <a:stretch/>
        </p:blipFill>
        <p:spPr>
          <a:xfrm>
            <a:off x="477713" y="4062072"/>
            <a:ext cx="3250224" cy="2737313"/>
          </a:xfrm>
          <a:prstGeom prst="rect">
            <a:avLst/>
          </a:prstGeom>
        </p:spPr>
      </p:pic>
      <p:sp>
        <p:nvSpPr>
          <p:cNvPr id="14" name="Text Box 9">
            <a:extLst>
              <a:ext uri="{FF2B5EF4-FFF2-40B4-BE49-F238E27FC236}">
                <a16:creationId xmlns:a16="http://schemas.microsoft.com/office/drawing/2014/main" id="{94DA5BDF-A3B1-A940-9E29-42F372DB4ED0}"/>
              </a:ext>
            </a:extLst>
          </p:cNvPr>
          <p:cNvSpPr txBox="1">
            <a:spLocks noChangeArrowheads="1"/>
          </p:cNvSpPr>
          <p:nvPr/>
        </p:nvSpPr>
        <p:spPr bwMode="auto">
          <a:xfrm>
            <a:off x="418123" y="3610706"/>
            <a:ext cx="1092590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500" dirty="0">
                <a:solidFill>
                  <a:schemeClr val="accent6">
                    <a:lumMod val="50000"/>
                  </a:schemeClr>
                </a:solidFill>
              </a:rPr>
              <a:t>Typical </a:t>
            </a:r>
            <a:r>
              <a:rPr lang="en-US" altLang="en-US" sz="1500" dirty="0">
                <a:solidFill>
                  <a:srgbClr val="FF0000"/>
                </a:solidFill>
              </a:rPr>
              <a:t>ion drift velocities </a:t>
            </a:r>
            <a:r>
              <a:rPr lang="en-US" altLang="en-US" sz="1500" dirty="0">
                <a:solidFill>
                  <a:schemeClr val="accent6">
                    <a:lumMod val="50000"/>
                  </a:schemeClr>
                </a:solidFill>
              </a:rPr>
              <a:t>are around 1000 times smaller than electron drift velocities.</a:t>
            </a:r>
          </a:p>
        </p:txBody>
      </p:sp>
      <p:pic>
        <p:nvPicPr>
          <p:cNvPr id="9" name="Picture 8">
            <a:extLst>
              <a:ext uri="{FF2B5EF4-FFF2-40B4-BE49-F238E27FC236}">
                <a16:creationId xmlns:a16="http://schemas.microsoft.com/office/drawing/2014/main" id="{CC24D615-277E-1244-AB27-41A77D9CFCD6}"/>
              </a:ext>
            </a:extLst>
          </p:cNvPr>
          <p:cNvPicPr>
            <a:picLocks noChangeAspect="1"/>
          </p:cNvPicPr>
          <p:nvPr/>
        </p:nvPicPr>
        <p:blipFill>
          <a:blip r:embed="rId6"/>
          <a:stretch>
            <a:fillRect/>
          </a:stretch>
        </p:blipFill>
        <p:spPr>
          <a:xfrm>
            <a:off x="3990730" y="4210538"/>
            <a:ext cx="3676162" cy="1309726"/>
          </a:xfrm>
          <a:prstGeom prst="rect">
            <a:avLst/>
          </a:prstGeom>
        </p:spPr>
      </p:pic>
      <p:cxnSp>
        <p:nvCxnSpPr>
          <p:cNvPr id="11" name="Straight Connector 10">
            <a:extLst>
              <a:ext uri="{FF2B5EF4-FFF2-40B4-BE49-F238E27FC236}">
                <a16:creationId xmlns:a16="http://schemas.microsoft.com/office/drawing/2014/main" id="{BA1B68A1-77A4-4047-B9F5-234410E46B0E}"/>
              </a:ext>
            </a:extLst>
          </p:cNvPr>
          <p:cNvCxnSpPr>
            <a:cxnSpLocks/>
          </p:cNvCxnSpPr>
          <p:nvPr/>
        </p:nvCxnSpPr>
        <p:spPr bwMode="auto">
          <a:xfrm>
            <a:off x="1141047" y="3938956"/>
            <a:ext cx="0" cy="2520000"/>
          </a:xfrm>
          <a:prstGeom prst="line">
            <a:avLst/>
          </a:prstGeom>
          <a:noFill/>
          <a:ln w="25400" cap="flat" cmpd="sng" algn="ctr">
            <a:solidFill>
              <a:srgbClr val="FF0000"/>
            </a:solidFill>
            <a:prstDash val="dash"/>
            <a:round/>
            <a:headEnd type="none" w="med" len="med"/>
            <a:tailEnd type="none" w="med" len="med"/>
          </a:ln>
          <a:effectLst/>
        </p:spPr>
      </p:cxnSp>
      <p:sp>
        <p:nvSpPr>
          <p:cNvPr id="13" name="TextBox 12">
            <a:extLst>
              <a:ext uri="{FF2B5EF4-FFF2-40B4-BE49-F238E27FC236}">
                <a16:creationId xmlns:a16="http://schemas.microsoft.com/office/drawing/2014/main" id="{D456C769-D7D4-6447-9DF4-9545993F06FA}"/>
              </a:ext>
            </a:extLst>
          </p:cNvPr>
          <p:cNvSpPr txBox="1"/>
          <p:nvPr/>
        </p:nvSpPr>
        <p:spPr>
          <a:xfrm>
            <a:off x="914399" y="6581001"/>
            <a:ext cx="1460656" cy="276999"/>
          </a:xfrm>
          <a:prstGeom prst="rect">
            <a:avLst/>
          </a:prstGeom>
          <a:noFill/>
        </p:spPr>
        <p:txBody>
          <a:bodyPr wrap="none" rtlCol="0">
            <a:spAutoFit/>
          </a:bodyPr>
          <a:lstStyle/>
          <a:p>
            <a:r>
              <a:rPr lang="en-GB" sz="1200" dirty="0">
                <a:solidFill>
                  <a:srgbClr val="FF0000"/>
                </a:solidFill>
              </a:rPr>
              <a:t>7.5 kV/cm @ 1 bar</a:t>
            </a:r>
          </a:p>
        </p:txBody>
      </p:sp>
      <p:sp>
        <p:nvSpPr>
          <p:cNvPr id="15" name="TextBox 14">
            <a:extLst>
              <a:ext uri="{FF2B5EF4-FFF2-40B4-BE49-F238E27FC236}">
                <a16:creationId xmlns:a16="http://schemas.microsoft.com/office/drawing/2014/main" id="{F62F6A39-7C41-504D-A1A0-FACB5007A73D}"/>
              </a:ext>
            </a:extLst>
          </p:cNvPr>
          <p:cNvSpPr txBox="1"/>
          <p:nvPr/>
        </p:nvSpPr>
        <p:spPr>
          <a:xfrm>
            <a:off x="7455878" y="4697044"/>
            <a:ext cx="3217547" cy="553998"/>
          </a:xfrm>
          <a:prstGeom prst="rect">
            <a:avLst/>
          </a:prstGeom>
          <a:noFill/>
        </p:spPr>
        <p:txBody>
          <a:bodyPr wrap="none" rtlCol="0">
            <a:spAutoFit/>
          </a:bodyPr>
          <a:lstStyle/>
          <a:p>
            <a:r>
              <a:rPr lang="en-GB" sz="1500" dirty="0">
                <a:solidFill>
                  <a:srgbClr val="002060"/>
                </a:solidFill>
              </a:rPr>
              <a:t>Argon Ions at 2kV/cm </a:t>
            </a:r>
            <a:r>
              <a:rPr lang="en-GB" sz="1500" dirty="0">
                <a:solidFill>
                  <a:srgbClr val="002060"/>
                </a:solidFill>
                <a:sym typeface="Wingdings" pitchFamily="2" charset="2"/>
              </a:rPr>
              <a:t> 0.03um/ns</a:t>
            </a:r>
          </a:p>
          <a:p>
            <a:r>
              <a:rPr lang="en-GB" sz="1500" dirty="0">
                <a:solidFill>
                  <a:srgbClr val="002060"/>
                </a:solidFill>
                <a:sym typeface="Wingdings" pitchFamily="2" charset="2"/>
              </a:rPr>
              <a:t>1000x slower than electrons</a:t>
            </a:r>
            <a:r>
              <a:rPr lang="en-GB" sz="1500" dirty="0">
                <a:solidFill>
                  <a:srgbClr val="002060"/>
                </a:solidFill>
              </a:rPr>
              <a:t> </a:t>
            </a:r>
          </a:p>
        </p:txBody>
      </p:sp>
      <p:cxnSp>
        <p:nvCxnSpPr>
          <p:cNvPr id="17" name="Straight Arrow Connector 16">
            <a:extLst>
              <a:ext uri="{FF2B5EF4-FFF2-40B4-BE49-F238E27FC236}">
                <a16:creationId xmlns:a16="http://schemas.microsoft.com/office/drawing/2014/main" id="{C0ED7B97-5350-254E-8225-C5EBE6CC3D40}"/>
              </a:ext>
            </a:extLst>
          </p:cNvPr>
          <p:cNvCxnSpPr>
            <a:cxnSpLocks/>
          </p:cNvCxnSpPr>
          <p:nvPr/>
        </p:nvCxnSpPr>
        <p:spPr bwMode="auto">
          <a:xfrm flipV="1">
            <a:off x="8987692" y="3107531"/>
            <a:ext cx="342046" cy="1534807"/>
          </a:xfrm>
          <a:prstGeom prst="straightConnector1">
            <a:avLst/>
          </a:prstGeom>
          <a:noFill/>
          <a:ln w="25400" cap="flat" cmpd="sng" algn="ctr">
            <a:solidFill>
              <a:schemeClr val="tx1"/>
            </a:solidFill>
            <a:prstDash val="solid"/>
            <a:round/>
            <a:headEnd type="none" w="med" len="med"/>
            <a:tailEnd type="triangle"/>
          </a:ln>
          <a:effectLst/>
        </p:spPr>
      </p:cxnSp>
      <p:pic>
        <p:nvPicPr>
          <p:cNvPr id="25" name="Picture 24">
            <a:extLst>
              <a:ext uri="{FF2B5EF4-FFF2-40B4-BE49-F238E27FC236}">
                <a16:creationId xmlns:a16="http://schemas.microsoft.com/office/drawing/2014/main" id="{FD65CB61-7D89-DA46-8FC2-662A4735EBA2}"/>
              </a:ext>
            </a:extLst>
          </p:cNvPr>
          <p:cNvPicPr>
            <a:picLocks noChangeAspect="1"/>
          </p:cNvPicPr>
          <p:nvPr/>
        </p:nvPicPr>
        <p:blipFill>
          <a:blip r:embed="rId7"/>
          <a:stretch>
            <a:fillRect/>
          </a:stretch>
        </p:blipFill>
        <p:spPr>
          <a:xfrm>
            <a:off x="4045255" y="5574445"/>
            <a:ext cx="2862752" cy="232662"/>
          </a:xfrm>
          <a:prstGeom prst="rect">
            <a:avLst/>
          </a:prstGeom>
        </p:spPr>
      </p:pic>
    </p:spTree>
    <p:extLst>
      <p:ext uri="{BB962C8B-B14F-4D97-AF65-F5344CB8AC3E}">
        <p14:creationId xmlns:p14="http://schemas.microsoft.com/office/powerpoint/2010/main" val="33728547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E20C3A0-D606-6B48-8746-928F5B7BA68E}"/>
              </a:ext>
            </a:extLst>
          </p:cNvPr>
          <p:cNvSpPr>
            <a:spLocks noGrp="1"/>
          </p:cNvSpPr>
          <p:nvPr>
            <p:ph type="dt" sz="half" idx="10"/>
          </p:nvPr>
        </p:nvSpPr>
        <p:spPr/>
        <p:txBody>
          <a:bodyPr/>
          <a:lstStyle/>
          <a:p>
            <a:pPr>
              <a:defRPr/>
            </a:pPr>
            <a:r>
              <a:rPr lang="en-US"/>
              <a:t>10/14/24</a:t>
            </a:r>
          </a:p>
        </p:txBody>
      </p:sp>
      <p:sp>
        <p:nvSpPr>
          <p:cNvPr id="4" name="Slide Number Placeholder 3">
            <a:extLst>
              <a:ext uri="{FF2B5EF4-FFF2-40B4-BE49-F238E27FC236}">
                <a16:creationId xmlns:a16="http://schemas.microsoft.com/office/drawing/2014/main" id="{E37BB8DA-164E-A343-A2A6-A1C226877B72}"/>
              </a:ext>
            </a:extLst>
          </p:cNvPr>
          <p:cNvSpPr>
            <a:spLocks noGrp="1"/>
          </p:cNvSpPr>
          <p:nvPr>
            <p:ph type="sldNum" sz="quarter" idx="11"/>
          </p:nvPr>
        </p:nvSpPr>
        <p:spPr/>
        <p:txBody>
          <a:bodyPr/>
          <a:lstStyle/>
          <a:p>
            <a:fld id="{50EF19F9-85EC-7443-8CB7-4688AA705A18}" type="slidenum">
              <a:rPr lang="en-US" altLang="en-US" smtClean="0"/>
              <a:pPr/>
              <a:t>38</a:t>
            </a:fld>
            <a:endParaRPr lang="en-US" altLang="en-US"/>
          </a:p>
        </p:txBody>
      </p:sp>
      <p:sp>
        <p:nvSpPr>
          <p:cNvPr id="5" name="Rectangle 4">
            <a:extLst>
              <a:ext uri="{FF2B5EF4-FFF2-40B4-BE49-F238E27FC236}">
                <a16:creationId xmlns:a16="http://schemas.microsoft.com/office/drawing/2014/main" id="{B8070699-90AF-6547-BC05-0340662BB1F2}"/>
              </a:ext>
            </a:extLst>
          </p:cNvPr>
          <p:cNvSpPr txBox="1">
            <a:spLocks noChangeArrowheads="1"/>
          </p:cNvSpPr>
          <p:nvPr/>
        </p:nvSpPr>
        <p:spPr bwMode="auto">
          <a:xfrm>
            <a:off x="0" y="2479590"/>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GEM Detector</a:t>
            </a:r>
          </a:p>
        </p:txBody>
      </p:sp>
    </p:spTree>
    <p:extLst>
      <p:ext uri="{BB962C8B-B14F-4D97-AF65-F5344CB8AC3E}">
        <p14:creationId xmlns:p14="http://schemas.microsoft.com/office/powerpoint/2010/main" val="12388624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0" name="Picture 25599">
            <a:extLst>
              <a:ext uri="{FF2B5EF4-FFF2-40B4-BE49-F238E27FC236}">
                <a16:creationId xmlns:a16="http://schemas.microsoft.com/office/drawing/2014/main" id="{9930A305-6788-9649-B7E3-8E444C8CAE70}"/>
              </a:ext>
            </a:extLst>
          </p:cNvPr>
          <p:cNvPicPr>
            <a:picLocks noChangeAspect="1"/>
          </p:cNvPicPr>
          <p:nvPr/>
        </p:nvPicPr>
        <p:blipFill>
          <a:blip r:embed="rId2"/>
          <a:stretch>
            <a:fillRect/>
          </a:stretch>
        </p:blipFill>
        <p:spPr>
          <a:xfrm>
            <a:off x="299319" y="4716379"/>
            <a:ext cx="3357175" cy="1444860"/>
          </a:xfrm>
          <a:prstGeom prst="rect">
            <a:avLst/>
          </a:prstGeom>
        </p:spPr>
      </p:pic>
      <p:sp>
        <p:nvSpPr>
          <p:cNvPr id="25608" name="Text Box 10">
            <a:extLst>
              <a:ext uri="{FF2B5EF4-FFF2-40B4-BE49-F238E27FC236}">
                <a16:creationId xmlns:a16="http://schemas.microsoft.com/office/drawing/2014/main" id="{4CD35A68-B9F6-DF48-8BB9-E7211BE405AE}"/>
              </a:ext>
            </a:extLst>
          </p:cNvPr>
          <p:cNvSpPr txBox="1">
            <a:spLocks noChangeArrowheads="1"/>
          </p:cNvSpPr>
          <p:nvPr/>
        </p:nvSpPr>
        <p:spPr bwMode="auto">
          <a:xfrm>
            <a:off x="212370" y="5111127"/>
            <a:ext cx="1245534" cy="30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30000"/>
              </a:spcBef>
              <a:buClr>
                <a:srgbClr val="008000"/>
              </a:buClr>
              <a:buSzPct val="70000"/>
            </a:pPr>
            <a:r>
              <a:rPr lang="en-US" altLang="en-US" b="0" dirty="0">
                <a:solidFill>
                  <a:srgbClr val="002060"/>
                </a:solidFill>
              </a:rPr>
              <a:t>v</a:t>
            </a:r>
            <a:r>
              <a:rPr lang="en-US" altLang="en-US" b="0" baseline="-25000" dirty="0">
                <a:solidFill>
                  <a:srgbClr val="002060"/>
                </a:solidFill>
              </a:rPr>
              <a:t>1</a:t>
            </a:r>
            <a:r>
              <a:rPr lang="en-US" altLang="en-US" b="0" dirty="0">
                <a:solidFill>
                  <a:srgbClr val="002060"/>
                </a:solidFill>
              </a:rPr>
              <a:t>~50um/ns</a:t>
            </a:r>
          </a:p>
        </p:txBody>
      </p:sp>
      <p:sp>
        <p:nvSpPr>
          <p:cNvPr id="25609" name="Text Box 10">
            <a:extLst>
              <a:ext uri="{FF2B5EF4-FFF2-40B4-BE49-F238E27FC236}">
                <a16:creationId xmlns:a16="http://schemas.microsoft.com/office/drawing/2014/main" id="{849385DA-3E62-394C-9A12-24BC743BDFED}"/>
              </a:ext>
            </a:extLst>
          </p:cNvPr>
          <p:cNvSpPr txBox="1">
            <a:spLocks noChangeArrowheads="1"/>
          </p:cNvSpPr>
          <p:nvPr/>
        </p:nvSpPr>
        <p:spPr bwMode="auto">
          <a:xfrm>
            <a:off x="216403" y="6280767"/>
            <a:ext cx="1417055" cy="30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30000"/>
              </a:spcBef>
              <a:buClr>
                <a:srgbClr val="008000"/>
              </a:buClr>
              <a:buSzPct val="70000"/>
            </a:pPr>
            <a:r>
              <a:rPr lang="en-US" altLang="en-US" b="0" dirty="0">
                <a:solidFill>
                  <a:srgbClr val="002060"/>
                </a:solidFill>
              </a:rPr>
              <a:t>v</a:t>
            </a:r>
            <a:r>
              <a:rPr lang="en-US" altLang="en-US" b="0" baseline="-25000" dirty="0">
                <a:solidFill>
                  <a:srgbClr val="002060"/>
                </a:solidFill>
              </a:rPr>
              <a:t>2</a:t>
            </a:r>
            <a:r>
              <a:rPr lang="en-US" altLang="en-US" b="0" dirty="0">
                <a:solidFill>
                  <a:srgbClr val="002060"/>
                </a:solidFill>
              </a:rPr>
              <a:t>~ 100um/ns</a:t>
            </a:r>
          </a:p>
        </p:txBody>
      </p:sp>
      <p:sp>
        <p:nvSpPr>
          <p:cNvPr id="12" name="Rectangle 4">
            <a:extLst>
              <a:ext uri="{FF2B5EF4-FFF2-40B4-BE49-F238E27FC236}">
                <a16:creationId xmlns:a16="http://schemas.microsoft.com/office/drawing/2014/main" id="{32B63F18-22F8-AC4F-ACD4-3CA0852FD0FB}"/>
              </a:ext>
            </a:extLst>
          </p:cNvPr>
          <p:cNvSpPr txBox="1">
            <a:spLocks noChangeArrowheads="1"/>
          </p:cNvSpPr>
          <p:nvPr/>
        </p:nvSpPr>
        <p:spPr>
          <a:xfrm>
            <a:off x="0" y="0"/>
            <a:ext cx="12192000" cy="454573"/>
          </a:xfrm>
          <a:prstGeom prst="rect">
            <a:avLst/>
          </a:prstGeom>
        </p:spPr>
        <p:txBody>
          <a:bodyPr/>
          <a:lstStyle/>
          <a:p>
            <a:pPr algn="ctr">
              <a:lnSpc>
                <a:spcPct val="90000"/>
              </a:lnSpc>
              <a:defRPr/>
            </a:pPr>
            <a:r>
              <a:rPr lang="en-US" sz="2800" b="1" kern="0" dirty="0">
                <a:solidFill>
                  <a:srgbClr val="FF0000"/>
                </a:solidFill>
                <a:latin typeface="Arial"/>
                <a:ea typeface="ＭＳ Ｐゴシック" panose="020B0600070205080204" pitchFamily="34" charset="-128"/>
              </a:rPr>
              <a:t>Gas Electron Multiplier GEM</a:t>
            </a:r>
          </a:p>
        </p:txBody>
      </p:sp>
      <p:sp>
        <p:nvSpPr>
          <p:cNvPr id="25611" name="Text Box 841">
            <a:extLst>
              <a:ext uri="{FF2B5EF4-FFF2-40B4-BE49-F238E27FC236}">
                <a16:creationId xmlns:a16="http://schemas.microsoft.com/office/drawing/2014/main" id="{C132DFA2-E8A7-F045-A252-982C85759DCE}"/>
              </a:ext>
            </a:extLst>
          </p:cNvPr>
          <p:cNvSpPr txBox="1">
            <a:spLocks noChangeArrowheads="1"/>
          </p:cNvSpPr>
          <p:nvPr/>
        </p:nvSpPr>
        <p:spPr bwMode="auto">
          <a:xfrm>
            <a:off x="7588457" y="912392"/>
            <a:ext cx="4016278" cy="5148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30000"/>
              </a:spcBef>
              <a:buClr>
                <a:srgbClr val="008000"/>
              </a:buClr>
              <a:buSzPct val="70000"/>
            </a:pPr>
            <a:r>
              <a:rPr lang="en-US" altLang="ja-JP" b="0" dirty="0">
                <a:solidFill>
                  <a:srgbClr val="002060"/>
                </a:solidFill>
              </a:rPr>
              <a:t>Single electrons moving through a GEM hole are multiplied in the strong electric field. </a:t>
            </a:r>
          </a:p>
          <a:p>
            <a:pPr>
              <a:lnSpc>
                <a:spcPct val="90000"/>
              </a:lnSpc>
              <a:spcBef>
                <a:spcPct val="30000"/>
              </a:spcBef>
              <a:buClr>
                <a:srgbClr val="008000"/>
              </a:buClr>
              <a:buSzPct val="70000"/>
            </a:pPr>
            <a:endParaRPr lang="en-US" altLang="ja-JP" b="0" dirty="0">
              <a:solidFill>
                <a:schemeClr val="accent6">
                  <a:lumMod val="50000"/>
                </a:schemeClr>
              </a:solidFill>
            </a:endParaRPr>
          </a:p>
          <a:p>
            <a:pPr>
              <a:lnSpc>
                <a:spcPct val="90000"/>
              </a:lnSpc>
              <a:spcBef>
                <a:spcPct val="30000"/>
              </a:spcBef>
              <a:buClr>
                <a:srgbClr val="008000"/>
              </a:buClr>
              <a:buSzPct val="70000"/>
            </a:pPr>
            <a:r>
              <a:rPr lang="en-US" altLang="ja-JP" b="0" dirty="0">
                <a:solidFill>
                  <a:schemeClr val="accent6">
                    <a:lumMod val="50000"/>
                  </a:schemeClr>
                </a:solidFill>
              </a:rPr>
              <a:t>Ions are moving to the top side of the GEM or back into the transfer gap. </a:t>
            </a:r>
          </a:p>
          <a:p>
            <a:pPr>
              <a:lnSpc>
                <a:spcPct val="90000"/>
              </a:lnSpc>
              <a:spcBef>
                <a:spcPct val="30000"/>
              </a:spcBef>
              <a:buClr>
                <a:srgbClr val="008000"/>
              </a:buClr>
              <a:buSzPct val="70000"/>
            </a:pPr>
            <a:endParaRPr lang="en-US" altLang="ja-JP" b="0" dirty="0">
              <a:solidFill>
                <a:srgbClr val="002060"/>
              </a:solidFill>
            </a:endParaRPr>
          </a:p>
          <a:p>
            <a:pPr>
              <a:lnSpc>
                <a:spcPct val="90000"/>
              </a:lnSpc>
              <a:spcBef>
                <a:spcPct val="30000"/>
              </a:spcBef>
              <a:buClr>
                <a:srgbClr val="008000"/>
              </a:buClr>
              <a:buSzPct val="70000"/>
            </a:pPr>
            <a:r>
              <a:rPr lang="en-US" altLang="ja-JP" b="0" dirty="0">
                <a:solidFill>
                  <a:srgbClr val="002060"/>
                </a:solidFill>
              </a:rPr>
              <a:t>Electrons are exiting the holes and move to the next amplification stage. </a:t>
            </a:r>
          </a:p>
          <a:p>
            <a:pPr>
              <a:lnSpc>
                <a:spcPct val="90000"/>
              </a:lnSpc>
              <a:spcBef>
                <a:spcPct val="30000"/>
              </a:spcBef>
              <a:buClr>
                <a:srgbClr val="008000"/>
              </a:buClr>
              <a:buSzPct val="70000"/>
            </a:pPr>
            <a:endParaRPr lang="en-US" altLang="ja-JP" b="0" dirty="0">
              <a:solidFill>
                <a:srgbClr val="002060"/>
              </a:solidFill>
            </a:endParaRPr>
          </a:p>
          <a:p>
            <a:pPr>
              <a:lnSpc>
                <a:spcPct val="90000"/>
              </a:lnSpc>
              <a:spcBef>
                <a:spcPct val="30000"/>
              </a:spcBef>
              <a:buClr>
                <a:srgbClr val="008000"/>
              </a:buClr>
              <a:buSzPct val="70000"/>
            </a:pPr>
            <a:r>
              <a:rPr lang="en-US" altLang="ja-JP" b="0" dirty="0">
                <a:solidFill>
                  <a:schemeClr val="accent6">
                    <a:lumMod val="50000"/>
                  </a:schemeClr>
                </a:solidFill>
              </a:rPr>
              <a:t>In the last gap the ‘Induction gap’ the electrons are moving to the readout electrodes and induce the signal.</a:t>
            </a:r>
          </a:p>
          <a:p>
            <a:pPr>
              <a:lnSpc>
                <a:spcPct val="90000"/>
              </a:lnSpc>
              <a:spcBef>
                <a:spcPct val="30000"/>
              </a:spcBef>
              <a:buClr>
                <a:srgbClr val="008000"/>
              </a:buClr>
              <a:buSzPct val="70000"/>
            </a:pPr>
            <a:endParaRPr lang="en-US" altLang="ja-JP" b="0" dirty="0">
              <a:solidFill>
                <a:srgbClr val="002060"/>
              </a:solidFill>
            </a:endParaRPr>
          </a:p>
          <a:p>
            <a:pPr>
              <a:lnSpc>
                <a:spcPct val="90000"/>
              </a:lnSpc>
              <a:spcBef>
                <a:spcPct val="30000"/>
              </a:spcBef>
              <a:buClr>
                <a:srgbClr val="008000"/>
              </a:buClr>
              <a:buSzPct val="70000"/>
            </a:pPr>
            <a:r>
              <a:rPr lang="en-US" altLang="ja-JP" b="0" dirty="0">
                <a:solidFill>
                  <a:srgbClr val="002060"/>
                </a:solidFill>
              </a:rPr>
              <a:t>The geometry is equivalent to a parallel plate chamber with only electrons moving through the entire gap.</a:t>
            </a:r>
          </a:p>
          <a:p>
            <a:pPr>
              <a:lnSpc>
                <a:spcPct val="90000"/>
              </a:lnSpc>
              <a:spcBef>
                <a:spcPct val="30000"/>
              </a:spcBef>
              <a:buClr>
                <a:srgbClr val="008000"/>
              </a:buClr>
              <a:buSzPct val="70000"/>
            </a:pPr>
            <a:endParaRPr lang="en-US" altLang="ja-JP" b="0" dirty="0">
              <a:solidFill>
                <a:srgbClr val="002060"/>
              </a:solidFill>
            </a:endParaRPr>
          </a:p>
          <a:p>
            <a:pPr>
              <a:lnSpc>
                <a:spcPct val="90000"/>
              </a:lnSpc>
              <a:spcBef>
                <a:spcPct val="30000"/>
              </a:spcBef>
              <a:buClr>
                <a:srgbClr val="008000"/>
              </a:buClr>
              <a:buSzPct val="70000"/>
            </a:pPr>
            <a:r>
              <a:rPr lang="en-US" altLang="ja-JP" b="0" dirty="0">
                <a:solidFill>
                  <a:schemeClr val="accent6">
                    <a:lumMod val="50000"/>
                  </a:schemeClr>
                </a:solidFill>
              </a:rPr>
              <a:t>The signal from a single electron starting in the conversion gap is a ‘box’ with a duration equivalent to the electron transit time in the induction gap approx. 10ns.</a:t>
            </a:r>
          </a:p>
        </p:txBody>
      </p:sp>
      <p:pic>
        <p:nvPicPr>
          <p:cNvPr id="4" name="Picture 3">
            <a:extLst>
              <a:ext uri="{FF2B5EF4-FFF2-40B4-BE49-F238E27FC236}">
                <a16:creationId xmlns:a16="http://schemas.microsoft.com/office/drawing/2014/main" id="{2888CA76-0923-E94A-9DBA-B23E20A19DE6}"/>
              </a:ext>
            </a:extLst>
          </p:cNvPr>
          <p:cNvPicPr>
            <a:picLocks noChangeAspect="1"/>
          </p:cNvPicPr>
          <p:nvPr/>
        </p:nvPicPr>
        <p:blipFill>
          <a:blip r:embed="rId3"/>
          <a:stretch>
            <a:fillRect/>
          </a:stretch>
        </p:blipFill>
        <p:spPr>
          <a:xfrm>
            <a:off x="663000" y="307343"/>
            <a:ext cx="2277691" cy="1713962"/>
          </a:xfrm>
          <a:prstGeom prst="rect">
            <a:avLst/>
          </a:prstGeom>
        </p:spPr>
      </p:pic>
      <p:pic>
        <p:nvPicPr>
          <p:cNvPr id="5" name="Picture 4">
            <a:extLst>
              <a:ext uri="{FF2B5EF4-FFF2-40B4-BE49-F238E27FC236}">
                <a16:creationId xmlns:a16="http://schemas.microsoft.com/office/drawing/2014/main" id="{46B6A26A-CC32-8844-A046-A4613F7643B5}"/>
              </a:ext>
            </a:extLst>
          </p:cNvPr>
          <p:cNvPicPr>
            <a:picLocks noChangeAspect="1"/>
          </p:cNvPicPr>
          <p:nvPr/>
        </p:nvPicPr>
        <p:blipFill>
          <a:blip r:embed="rId4"/>
          <a:stretch>
            <a:fillRect/>
          </a:stretch>
        </p:blipFill>
        <p:spPr>
          <a:xfrm>
            <a:off x="3851381" y="532005"/>
            <a:ext cx="2799676" cy="1761519"/>
          </a:xfrm>
          <a:prstGeom prst="rect">
            <a:avLst/>
          </a:prstGeom>
        </p:spPr>
      </p:pic>
      <p:pic>
        <p:nvPicPr>
          <p:cNvPr id="6" name="Picture 5">
            <a:extLst>
              <a:ext uri="{FF2B5EF4-FFF2-40B4-BE49-F238E27FC236}">
                <a16:creationId xmlns:a16="http://schemas.microsoft.com/office/drawing/2014/main" id="{BB2D147A-9C8E-3348-8EA4-2956CBEB79CB}"/>
              </a:ext>
            </a:extLst>
          </p:cNvPr>
          <p:cNvPicPr>
            <a:picLocks noChangeAspect="1"/>
          </p:cNvPicPr>
          <p:nvPr/>
        </p:nvPicPr>
        <p:blipFill rotWithShape="1">
          <a:blip r:embed="rId5"/>
          <a:srcRect t="3873"/>
          <a:stretch/>
        </p:blipFill>
        <p:spPr>
          <a:xfrm>
            <a:off x="536249" y="2186152"/>
            <a:ext cx="2399456" cy="1902357"/>
          </a:xfrm>
          <a:prstGeom prst="rect">
            <a:avLst/>
          </a:prstGeom>
        </p:spPr>
      </p:pic>
      <p:sp>
        <p:nvSpPr>
          <p:cNvPr id="23" name="Line 4">
            <a:extLst>
              <a:ext uri="{FF2B5EF4-FFF2-40B4-BE49-F238E27FC236}">
                <a16:creationId xmlns:a16="http://schemas.microsoft.com/office/drawing/2014/main" id="{BFEA7931-B771-2544-8406-2A59BB1135AC}"/>
              </a:ext>
            </a:extLst>
          </p:cNvPr>
          <p:cNvSpPr>
            <a:spLocks noChangeShapeType="1"/>
          </p:cNvSpPr>
          <p:nvPr/>
        </p:nvSpPr>
        <p:spPr bwMode="auto">
          <a:xfrm>
            <a:off x="4393367" y="3802239"/>
            <a:ext cx="74789"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eaLnBrk="1" hangingPunct="1"/>
            <a:endParaRPr lang="en-GB">
              <a:solidFill>
                <a:prstClr val="black"/>
              </a:solidFill>
            </a:endParaRPr>
          </a:p>
        </p:txBody>
      </p:sp>
      <p:sp>
        <p:nvSpPr>
          <p:cNvPr id="24" name="Line 6">
            <a:extLst>
              <a:ext uri="{FF2B5EF4-FFF2-40B4-BE49-F238E27FC236}">
                <a16:creationId xmlns:a16="http://schemas.microsoft.com/office/drawing/2014/main" id="{307025C0-4988-E145-8E7C-6747F294D383}"/>
              </a:ext>
            </a:extLst>
          </p:cNvPr>
          <p:cNvSpPr>
            <a:spLocks noChangeShapeType="1"/>
          </p:cNvSpPr>
          <p:nvPr/>
        </p:nvSpPr>
        <p:spPr bwMode="auto">
          <a:xfrm>
            <a:off x="3859968" y="4344569"/>
            <a:ext cx="2667000" cy="4465"/>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25" name="Line 6">
            <a:extLst>
              <a:ext uri="{FF2B5EF4-FFF2-40B4-BE49-F238E27FC236}">
                <a16:creationId xmlns:a16="http://schemas.microsoft.com/office/drawing/2014/main" id="{5118E8F8-55AB-404A-8B0F-5820B55AEBCE}"/>
              </a:ext>
            </a:extLst>
          </p:cNvPr>
          <p:cNvSpPr>
            <a:spLocks noChangeShapeType="1"/>
          </p:cNvSpPr>
          <p:nvPr/>
        </p:nvSpPr>
        <p:spPr bwMode="auto">
          <a:xfrm rot="16200000" flipH="1" flipV="1">
            <a:off x="5193466" y="1944268"/>
            <a:ext cx="1" cy="2667000"/>
          </a:xfrm>
          <a:prstGeom prst="line">
            <a:avLst/>
          </a:prstGeom>
          <a:noFill/>
          <a:ln w="63500">
            <a:solidFill>
              <a:schemeClr val="tx1"/>
            </a:solidFill>
            <a:round/>
            <a:headEnd/>
            <a:tailEnd/>
          </a:ln>
          <a:extLst>
            <a:ext uri="{909E8E84-426E-40DD-AFC4-6F175D3DCCD1}">
              <a14:hiddenFill xmlns:a14="http://schemas.microsoft.com/office/drawing/2010/main">
                <a:noFill/>
              </a14:hiddenFill>
            </a:ext>
          </a:extLst>
        </p:spPr>
        <p:txBody>
          <a:bodyPr lIns="92075" tIns="46037" rIns="92075" bIns="46037"/>
          <a:lstStyle/>
          <a:p>
            <a:pPr eaLnBrk="1" hangingPunct="1"/>
            <a:endParaRPr lang="en-GB">
              <a:solidFill>
                <a:prstClr val="black"/>
              </a:solidFill>
            </a:endParaRPr>
          </a:p>
        </p:txBody>
      </p:sp>
      <p:cxnSp>
        <p:nvCxnSpPr>
          <p:cNvPr id="26" name="Straight Connector 25">
            <a:extLst>
              <a:ext uri="{FF2B5EF4-FFF2-40B4-BE49-F238E27FC236}">
                <a16:creationId xmlns:a16="http://schemas.microsoft.com/office/drawing/2014/main" id="{0D799F54-EF46-264F-A6B4-3A161A93A199}"/>
              </a:ext>
            </a:extLst>
          </p:cNvPr>
          <p:cNvCxnSpPr/>
          <p:nvPr/>
        </p:nvCxnSpPr>
        <p:spPr>
          <a:xfrm flipH="1">
            <a:off x="3783767" y="4344569"/>
            <a:ext cx="32766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27" name="Straight Connector 26">
            <a:extLst>
              <a:ext uri="{FF2B5EF4-FFF2-40B4-BE49-F238E27FC236}">
                <a16:creationId xmlns:a16="http://schemas.microsoft.com/office/drawing/2014/main" id="{06F9DF8C-FFE0-A249-9F77-05E75A3EF8C0}"/>
              </a:ext>
            </a:extLst>
          </p:cNvPr>
          <p:cNvCxnSpPr/>
          <p:nvPr/>
        </p:nvCxnSpPr>
        <p:spPr>
          <a:xfrm>
            <a:off x="3859967" y="2439569"/>
            <a:ext cx="0" cy="205740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sp>
        <p:nvSpPr>
          <p:cNvPr id="28" name="Rectangle 60">
            <a:extLst>
              <a:ext uri="{FF2B5EF4-FFF2-40B4-BE49-F238E27FC236}">
                <a16:creationId xmlns:a16="http://schemas.microsoft.com/office/drawing/2014/main" id="{3674FB0D-BD00-C946-965A-61044BB342C0}"/>
              </a:ext>
            </a:extLst>
          </p:cNvPr>
          <p:cNvSpPr>
            <a:spLocks noChangeArrowheads="1"/>
          </p:cNvSpPr>
          <p:nvPr/>
        </p:nvSpPr>
        <p:spPr bwMode="auto">
          <a:xfrm>
            <a:off x="4805367" y="3353969"/>
            <a:ext cx="3889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400" b="1" dirty="0">
                <a:solidFill>
                  <a:prstClr val="black"/>
                </a:solidFill>
              </a:rPr>
              <a:t>v</a:t>
            </a:r>
            <a:r>
              <a:rPr lang="en-US" altLang="en-US" sz="1400" b="1" baseline="-25000" dirty="0">
                <a:solidFill>
                  <a:prstClr val="black"/>
                </a:solidFill>
              </a:rPr>
              <a:t>1</a:t>
            </a:r>
            <a:endParaRPr lang="en-US" altLang="en-US" sz="1400" baseline="-25000" dirty="0">
              <a:solidFill>
                <a:prstClr val="black"/>
              </a:solidFill>
            </a:endParaRPr>
          </a:p>
        </p:txBody>
      </p:sp>
      <p:sp>
        <p:nvSpPr>
          <p:cNvPr id="29" name="TextBox 28">
            <a:extLst>
              <a:ext uri="{FF2B5EF4-FFF2-40B4-BE49-F238E27FC236}">
                <a16:creationId xmlns:a16="http://schemas.microsoft.com/office/drawing/2014/main" id="{FE11DF44-E47C-5A4B-8091-6B3C650B80FD}"/>
              </a:ext>
            </a:extLst>
          </p:cNvPr>
          <p:cNvSpPr txBox="1"/>
          <p:nvPr/>
        </p:nvSpPr>
        <p:spPr>
          <a:xfrm>
            <a:off x="6831767" y="4344569"/>
            <a:ext cx="300082" cy="369332"/>
          </a:xfrm>
          <a:prstGeom prst="rect">
            <a:avLst/>
          </a:prstGeom>
          <a:noFill/>
        </p:spPr>
        <p:txBody>
          <a:bodyPr wrap="none" rtlCol="0">
            <a:spAutoFit/>
          </a:bodyPr>
          <a:lstStyle/>
          <a:p>
            <a:r>
              <a:rPr lang="en-GB"/>
              <a:t>x</a:t>
            </a:r>
          </a:p>
        </p:txBody>
      </p:sp>
      <p:sp>
        <p:nvSpPr>
          <p:cNvPr id="30" name="TextBox 29">
            <a:extLst>
              <a:ext uri="{FF2B5EF4-FFF2-40B4-BE49-F238E27FC236}">
                <a16:creationId xmlns:a16="http://schemas.microsoft.com/office/drawing/2014/main" id="{6B1FD200-0570-754C-A694-98D3403A7F6E}"/>
              </a:ext>
            </a:extLst>
          </p:cNvPr>
          <p:cNvSpPr txBox="1"/>
          <p:nvPr/>
        </p:nvSpPr>
        <p:spPr>
          <a:xfrm>
            <a:off x="3555167" y="2134769"/>
            <a:ext cx="300082" cy="369332"/>
          </a:xfrm>
          <a:prstGeom prst="rect">
            <a:avLst/>
          </a:prstGeom>
          <a:noFill/>
        </p:spPr>
        <p:txBody>
          <a:bodyPr wrap="none" rtlCol="0">
            <a:spAutoFit/>
          </a:bodyPr>
          <a:lstStyle/>
          <a:p>
            <a:r>
              <a:rPr lang="en-GB" dirty="0"/>
              <a:t>y</a:t>
            </a:r>
          </a:p>
        </p:txBody>
      </p:sp>
      <p:grpSp>
        <p:nvGrpSpPr>
          <p:cNvPr id="31" name="Group 30">
            <a:extLst>
              <a:ext uri="{FF2B5EF4-FFF2-40B4-BE49-F238E27FC236}">
                <a16:creationId xmlns:a16="http://schemas.microsoft.com/office/drawing/2014/main" id="{ACF90E54-BD48-104D-B97D-B85B067EB6CC}"/>
              </a:ext>
            </a:extLst>
          </p:cNvPr>
          <p:cNvGrpSpPr/>
          <p:nvPr/>
        </p:nvGrpSpPr>
        <p:grpSpPr>
          <a:xfrm>
            <a:off x="4698167" y="4344569"/>
            <a:ext cx="304800" cy="533400"/>
            <a:chOff x="3276600" y="4800600"/>
            <a:chExt cx="304800" cy="914400"/>
          </a:xfrm>
        </p:grpSpPr>
        <p:sp>
          <p:nvSpPr>
            <p:cNvPr id="32" name="Line 29">
              <a:extLst>
                <a:ext uri="{FF2B5EF4-FFF2-40B4-BE49-F238E27FC236}">
                  <a16:creationId xmlns:a16="http://schemas.microsoft.com/office/drawing/2014/main" id="{874C743C-4447-2144-864B-1EE963CA97DE}"/>
                </a:ext>
              </a:extLst>
            </p:cNvPr>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3" name="Line 30">
              <a:extLst>
                <a:ext uri="{FF2B5EF4-FFF2-40B4-BE49-F238E27FC236}">
                  <a16:creationId xmlns:a16="http://schemas.microsoft.com/office/drawing/2014/main" id="{C4BBE269-20B6-8149-A3C4-4F03FD7C822E}"/>
                </a:ext>
              </a:extLst>
            </p:cNvPr>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4" name="Line 31">
              <a:extLst>
                <a:ext uri="{FF2B5EF4-FFF2-40B4-BE49-F238E27FC236}">
                  <a16:creationId xmlns:a16="http://schemas.microsoft.com/office/drawing/2014/main" id="{36EE8F4B-5E3F-EA4F-B812-1550FD0C69C2}"/>
                </a:ext>
              </a:extLst>
            </p:cNvPr>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5" name="Line 32">
              <a:extLst>
                <a:ext uri="{FF2B5EF4-FFF2-40B4-BE49-F238E27FC236}">
                  <a16:creationId xmlns:a16="http://schemas.microsoft.com/office/drawing/2014/main" id="{A9AD2D30-14CB-F24A-A2E8-EEBCC42B8EE6}"/>
                </a:ext>
              </a:extLst>
            </p:cNvPr>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6" name="Line 33">
              <a:extLst>
                <a:ext uri="{FF2B5EF4-FFF2-40B4-BE49-F238E27FC236}">
                  <a16:creationId xmlns:a16="http://schemas.microsoft.com/office/drawing/2014/main" id="{A0E3F5B8-FCC1-2C4A-981F-B4C66B689F3C}"/>
                </a:ext>
              </a:extLst>
            </p:cNvPr>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grpSp>
        <p:nvGrpSpPr>
          <p:cNvPr id="37" name="Group 36">
            <a:extLst>
              <a:ext uri="{FF2B5EF4-FFF2-40B4-BE49-F238E27FC236}">
                <a16:creationId xmlns:a16="http://schemas.microsoft.com/office/drawing/2014/main" id="{20B1951C-FA87-7645-A746-01B9B66A5363}"/>
              </a:ext>
            </a:extLst>
          </p:cNvPr>
          <p:cNvGrpSpPr/>
          <p:nvPr/>
        </p:nvGrpSpPr>
        <p:grpSpPr>
          <a:xfrm rot="10800000">
            <a:off x="4621967" y="2591969"/>
            <a:ext cx="304800" cy="685800"/>
            <a:chOff x="3276600" y="4800600"/>
            <a:chExt cx="304800" cy="914400"/>
          </a:xfrm>
        </p:grpSpPr>
        <p:sp>
          <p:nvSpPr>
            <p:cNvPr id="38" name="Line 29">
              <a:extLst>
                <a:ext uri="{FF2B5EF4-FFF2-40B4-BE49-F238E27FC236}">
                  <a16:creationId xmlns:a16="http://schemas.microsoft.com/office/drawing/2014/main" id="{2ECD802E-9967-3941-B254-EBD84037C76B}"/>
                </a:ext>
              </a:extLst>
            </p:cNvPr>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9" name="Line 30">
              <a:extLst>
                <a:ext uri="{FF2B5EF4-FFF2-40B4-BE49-F238E27FC236}">
                  <a16:creationId xmlns:a16="http://schemas.microsoft.com/office/drawing/2014/main" id="{15144832-6EA1-1B46-A8F1-02E3E80103D3}"/>
                </a:ext>
              </a:extLst>
            </p:cNvPr>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40" name="Line 31">
              <a:extLst>
                <a:ext uri="{FF2B5EF4-FFF2-40B4-BE49-F238E27FC236}">
                  <a16:creationId xmlns:a16="http://schemas.microsoft.com/office/drawing/2014/main" id="{6B8DFBC3-2DF8-5A42-9A82-5E1258609286}"/>
                </a:ext>
              </a:extLst>
            </p:cNvPr>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41" name="Line 32">
              <a:extLst>
                <a:ext uri="{FF2B5EF4-FFF2-40B4-BE49-F238E27FC236}">
                  <a16:creationId xmlns:a16="http://schemas.microsoft.com/office/drawing/2014/main" id="{D4789F30-2D38-6C44-B141-A2000A2F76E1}"/>
                </a:ext>
              </a:extLst>
            </p:cNvPr>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42" name="Line 33">
              <a:extLst>
                <a:ext uri="{FF2B5EF4-FFF2-40B4-BE49-F238E27FC236}">
                  <a16:creationId xmlns:a16="http://schemas.microsoft.com/office/drawing/2014/main" id="{C1D23199-2049-8942-B6C6-BF0459065FEF}"/>
                </a:ext>
              </a:extLst>
            </p:cNvPr>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sp>
        <p:nvSpPr>
          <p:cNvPr id="43" name="Text Box 73">
            <a:extLst>
              <a:ext uri="{FF2B5EF4-FFF2-40B4-BE49-F238E27FC236}">
                <a16:creationId xmlns:a16="http://schemas.microsoft.com/office/drawing/2014/main" id="{BAB209E3-D249-1D46-A4CC-C6F2E9C449EA}"/>
              </a:ext>
            </a:extLst>
          </p:cNvPr>
          <p:cNvSpPr txBox="1">
            <a:spLocks noChangeArrowheads="1"/>
          </p:cNvSpPr>
          <p:nvPr/>
        </p:nvSpPr>
        <p:spPr bwMode="auto">
          <a:xfrm>
            <a:off x="6069767" y="3963569"/>
            <a:ext cx="9906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Q</a:t>
            </a:r>
            <a:r>
              <a:rPr lang="en-US" altLang="en-US" b="1" baseline="-25000" dirty="0">
                <a:solidFill>
                  <a:prstClr val="black"/>
                </a:solidFill>
              </a:rPr>
              <a:t>1</a:t>
            </a:r>
            <a:r>
              <a:rPr lang="en-US" altLang="en-US" b="1" baseline="30000" dirty="0">
                <a:solidFill>
                  <a:prstClr val="black"/>
                </a:solidFill>
              </a:rPr>
              <a:t>ind</a:t>
            </a:r>
            <a:r>
              <a:rPr lang="en-US" altLang="en-US" b="1" dirty="0">
                <a:solidFill>
                  <a:prstClr val="black"/>
                </a:solidFill>
              </a:rPr>
              <a:t>(t)</a:t>
            </a:r>
          </a:p>
        </p:txBody>
      </p:sp>
      <p:sp>
        <p:nvSpPr>
          <p:cNvPr id="44" name="Text Box 73">
            <a:extLst>
              <a:ext uri="{FF2B5EF4-FFF2-40B4-BE49-F238E27FC236}">
                <a16:creationId xmlns:a16="http://schemas.microsoft.com/office/drawing/2014/main" id="{0F0B72C6-1734-AB43-9F2E-C6D8B04448A7}"/>
              </a:ext>
            </a:extLst>
          </p:cNvPr>
          <p:cNvSpPr txBox="1">
            <a:spLocks noChangeArrowheads="1"/>
          </p:cNvSpPr>
          <p:nvPr/>
        </p:nvSpPr>
        <p:spPr bwMode="auto">
          <a:xfrm>
            <a:off x="6069767" y="3353969"/>
            <a:ext cx="9906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Q</a:t>
            </a:r>
            <a:r>
              <a:rPr lang="en-US" altLang="en-US" b="1" baseline="-25000" dirty="0">
                <a:solidFill>
                  <a:prstClr val="black"/>
                </a:solidFill>
              </a:rPr>
              <a:t>2</a:t>
            </a:r>
            <a:r>
              <a:rPr lang="en-US" altLang="en-US" b="1" baseline="30000" dirty="0">
                <a:solidFill>
                  <a:prstClr val="black"/>
                </a:solidFill>
              </a:rPr>
              <a:t>ind</a:t>
            </a:r>
            <a:r>
              <a:rPr lang="en-US" altLang="en-US" b="1" dirty="0">
                <a:solidFill>
                  <a:prstClr val="black"/>
                </a:solidFill>
              </a:rPr>
              <a:t>(t)</a:t>
            </a:r>
          </a:p>
        </p:txBody>
      </p:sp>
      <p:sp>
        <p:nvSpPr>
          <p:cNvPr id="45" name="Text Box 73">
            <a:extLst>
              <a:ext uri="{FF2B5EF4-FFF2-40B4-BE49-F238E27FC236}">
                <a16:creationId xmlns:a16="http://schemas.microsoft.com/office/drawing/2014/main" id="{D911A9BE-EA25-3F4D-8385-0C676E5B25FE}"/>
              </a:ext>
            </a:extLst>
          </p:cNvPr>
          <p:cNvSpPr txBox="1">
            <a:spLocks noChangeArrowheads="1"/>
          </p:cNvSpPr>
          <p:nvPr/>
        </p:nvSpPr>
        <p:spPr bwMode="auto">
          <a:xfrm>
            <a:off x="5079167" y="4420769"/>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I</a:t>
            </a:r>
            <a:r>
              <a:rPr lang="en-US" altLang="en-US" b="1" baseline="-25000" dirty="0">
                <a:solidFill>
                  <a:prstClr val="black"/>
                </a:solidFill>
              </a:rPr>
              <a:t>1</a:t>
            </a:r>
            <a:r>
              <a:rPr lang="en-US" altLang="en-US" b="1" baseline="30000" dirty="0">
                <a:solidFill>
                  <a:prstClr val="black"/>
                </a:solidFill>
              </a:rPr>
              <a:t>ind</a:t>
            </a:r>
            <a:r>
              <a:rPr lang="en-US" altLang="en-US" b="1" dirty="0">
                <a:solidFill>
                  <a:prstClr val="black"/>
                </a:solidFill>
              </a:rPr>
              <a:t>(t)</a:t>
            </a:r>
          </a:p>
        </p:txBody>
      </p:sp>
      <p:sp>
        <p:nvSpPr>
          <p:cNvPr id="46" name="Line 70">
            <a:extLst>
              <a:ext uri="{FF2B5EF4-FFF2-40B4-BE49-F238E27FC236}">
                <a16:creationId xmlns:a16="http://schemas.microsoft.com/office/drawing/2014/main" id="{2A4B8CFA-35C3-FA4E-829B-FE8AF36E89FE}"/>
              </a:ext>
            </a:extLst>
          </p:cNvPr>
          <p:cNvSpPr>
            <a:spLocks noChangeShapeType="1"/>
          </p:cNvSpPr>
          <p:nvPr/>
        </p:nvSpPr>
        <p:spPr bwMode="auto">
          <a:xfrm>
            <a:off x="5079167" y="4420769"/>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47" name="Text Box 73">
            <a:extLst>
              <a:ext uri="{FF2B5EF4-FFF2-40B4-BE49-F238E27FC236}">
                <a16:creationId xmlns:a16="http://schemas.microsoft.com/office/drawing/2014/main" id="{18DF6625-99AB-7C4B-9B56-9917EE21E632}"/>
              </a:ext>
            </a:extLst>
          </p:cNvPr>
          <p:cNvSpPr txBox="1">
            <a:spLocks noChangeArrowheads="1"/>
          </p:cNvSpPr>
          <p:nvPr/>
        </p:nvSpPr>
        <p:spPr bwMode="auto">
          <a:xfrm>
            <a:off x="5079167" y="2744369"/>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I</a:t>
            </a:r>
            <a:r>
              <a:rPr lang="en-US" altLang="en-US" b="1" baseline="-25000" dirty="0">
                <a:solidFill>
                  <a:prstClr val="black"/>
                </a:solidFill>
              </a:rPr>
              <a:t>2</a:t>
            </a:r>
            <a:r>
              <a:rPr lang="en-US" altLang="en-US" b="1" baseline="30000" dirty="0">
                <a:solidFill>
                  <a:prstClr val="black"/>
                </a:solidFill>
              </a:rPr>
              <a:t>ind</a:t>
            </a:r>
            <a:r>
              <a:rPr lang="en-US" altLang="en-US" b="1" dirty="0">
                <a:solidFill>
                  <a:prstClr val="black"/>
                </a:solidFill>
              </a:rPr>
              <a:t>(t)</a:t>
            </a:r>
          </a:p>
        </p:txBody>
      </p:sp>
      <p:sp>
        <p:nvSpPr>
          <p:cNvPr id="48" name="Line 70">
            <a:extLst>
              <a:ext uri="{FF2B5EF4-FFF2-40B4-BE49-F238E27FC236}">
                <a16:creationId xmlns:a16="http://schemas.microsoft.com/office/drawing/2014/main" id="{BC2316D9-8847-0D4A-AF10-5DE241E08E0F}"/>
              </a:ext>
            </a:extLst>
          </p:cNvPr>
          <p:cNvSpPr>
            <a:spLocks noChangeShapeType="1"/>
          </p:cNvSpPr>
          <p:nvPr/>
        </p:nvSpPr>
        <p:spPr bwMode="auto">
          <a:xfrm flipV="1">
            <a:off x="5079167" y="2744369"/>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49" name="TextBox 48">
            <a:extLst>
              <a:ext uri="{FF2B5EF4-FFF2-40B4-BE49-F238E27FC236}">
                <a16:creationId xmlns:a16="http://schemas.microsoft.com/office/drawing/2014/main" id="{CF31C801-60FB-B44B-9352-8F0476295BD9}"/>
              </a:ext>
            </a:extLst>
          </p:cNvPr>
          <p:cNvSpPr txBox="1"/>
          <p:nvPr/>
        </p:nvSpPr>
        <p:spPr>
          <a:xfrm>
            <a:off x="3555167" y="3049169"/>
            <a:ext cx="312906" cy="369332"/>
          </a:xfrm>
          <a:prstGeom prst="rect">
            <a:avLst/>
          </a:prstGeom>
          <a:noFill/>
        </p:spPr>
        <p:txBody>
          <a:bodyPr wrap="none" rtlCol="0">
            <a:spAutoFit/>
          </a:bodyPr>
          <a:lstStyle/>
          <a:p>
            <a:r>
              <a:rPr lang="en-GB"/>
              <a:t>d</a:t>
            </a:r>
          </a:p>
        </p:txBody>
      </p:sp>
      <p:sp>
        <p:nvSpPr>
          <p:cNvPr id="50" name="TextBox 49">
            <a:extLst>
              <a:ext uri="{FF2B5EF4-FFF2-40B4-BE49-F238E27FC236}">
                <a16:creationId xmlns:a16="http://schemas.microsoft.com/office/drawing/2014/main" id="{B41A6C9D-185B-4748-A17C-0B04553DCD27}"/>
              </a:ext>
            </a:extLst>
          </p:cNvPr>
          <p:cNvSpPr txBox="1"/>
          <p:nvPr/>
        </p:nvSpPr>
        <p:spPr>
          <a:xfrm>
            <a:off x="3547061" y="4115969"/>
            <a:ext cx="312906" cy="369332"/>
          </a:xfrm>
          <a:prstGeom prst="rect">
            <a:avLst/>
          </a:prstGeom>
          <a:noFill/>
        </p:spPr>
        <p:txBody>
          <a:bodyPr wrap="none" rtlCol="0">
            <a:spAutoFit/>
          </a:bodyPr>
          <a:lstStyle/>
          <a:p>
            <a:r>
              <a:rPr lang="en-GB"/>
              <a:t>0</a:t>
            </a:r>
            <a:endParaRPr lang="en-GB" dirty="0"/>
          </a:p>
        </p:txBody>
      </p:sp>
      <p:sp>
        <p:nvSpPr>
          <p:cNvPr id="51" name="Line 70">
            <a:extLst>
              <a:ext uri="{FF2B5EF4-FFF2-40B4-BE49-F238E27FC236}">
                <a16:creationId xmlns:a16="http://schemas.microsoft.com/office/drawing/2014/main" id="{21646CCE-F2B7-0A4E-850B-3A78C5390244}"/>
              </a:ext>
            </a:extLst>
          </p:cNvPr>
          <p:cNvSpPr>
            <a:spLocks noChangeShapeType="1"/>
          </p:cNvSpPr>
          <p:nvPr/>
        </p:nvSpPr>
        <p:spPr bwMode="auto">
          <a:xfrm>
            <a:off x="5218698" y="3375400"/>
            <a:ext cx="0" cy="324000"/>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dirty="0">
              <a:ln>
                <a:solidFill>
                  <a:schemeClr val="tx1"/>
                </a:solidFill>
              </a:ln>
              <a:solidFill>
                <a:prstClr val="black"/>
              </a:solidFill>
            </a:endParaRPr>
          </a:p>
        </p:txBody>
      </p:sp>
      <p:sp>
        <p:nvSpPr>
          <p:cNvPr id="52" name="TextBox 51">
            <a:extLst>
              <a:ext uri="{FF2B5EF4-FFF2-40B4-BE49-F238E27FC236}">
                <a16:creationId xmlns:a16="http://schemas.microsoft.com/office/drawing/2014/main" id="{8E11E3EB-1A62-F24A-B70A-EE1FB85243A9}"/>
              </a:ext>
            </a:extLst>
          </p:cNvPr>
          <p:cNvSpPr txBox="1"/>
          <p:nvPr/>
        </p:nvSpPr>
        <p:spPr>
          <a:xfrm>
            <a:off x="3470861" y="3582569"/>
            <a:ext cx="385042" cy="369332"/>
          </a:xfrm>
          <a:prstGeom prst="rect">
            <a:avLst/>
          </a:prstGeom>
          <a:noFill/>
        </p:spPr>
        <p:txBody>
          <a:bodyPr wrap="none" rtlCol="0">
            <a:spAutoFit/>
          </a:bodyPr>
          <a:lstStyle/>
          <a:p>
            <a:r>
              <a:rPr lang="en-GB" dirty="0"/>
              <a:t>y</a:t>
            </a:r>
            <a:r>
              <a:rPr lang="en-GB" baseline="-25000" dirty="0"/>
              <a:t>0</a:t>
            </a:r>
          </a:p>
        </p:txBody>
      </p:sp>
      <p:cxnSp>
        <p:nvCxnSpPr>
          <p:cNvPr id="53" name="Straight Connector 52">
            <a:extLst>
              <a:ext uri="{FF2B5EF4-FFF2-40B4-BE49-F238E27FC236}">
                <a16:creationId xmlns:a16="http://schemas.microsoft.com/office/drawing/2014/main" id="{85127D33-8B38-634C-8B93-92A838C7A478}"/>
              </a:ext>
            </a:extLst>
          </p:cNvPr>
          <p:cNvCxnSpPr>
            <a:cxnSpLocks/>
          </p:cNvCxnSpPr>
          <p:nvPr/>
        </p:nvCxnSpPr>
        <p:spPr bwMode="auto">
          <a:xfrm>
            <a:off x="3775661" y="3811169"/>
            <a:ext cx="811453" cy="0"/>
          </a:xfrm>
          <a:prstGeom prst="line">
            <a:avLst/>
          </a:prstGeom>
          <a:noFill/>
          <a:ln w="9525" cap="flat" cmpd="sng" algn="ctr">
            <a:solidFill>
              <a:schemeClr val="tx1"/>
            </a:solidFill>
            <a:prstDash val="dash"/>
            <a:round/>
            <a:headEnd type="none" w="med" len="med"/>
            <a:tailEnd type="none" w="med" len="med"/>
          </a:ln>
          <a:effectLst/>
        </p:spPr>
      </p:cxnSp>
      <p:cxnSp>
        <p:nvCxnSpPr>
          <p:cNvPr id="54" name="Straight Connector 53">
            <a:extLst>
              <a:ext uri="{FF2B5EF4-FFF2-40B4-BE49-F238E27FC236}">
                <a16:creationId xmlns:a16="http://schemas.microsoft.com/office/drawing/2014/main" id="{5387A6AB-9FB1-A24A-954A-B2D9885A4AA7}"/>
              </a:ext>
            </a:extLst>
          </p:cNvPr>
          <p:cNvCxnSpPr>
            <a:cxnSpLocks/>
          </p:cNvCxnSpPr>
          <p:nvPr/>
        </p:nvCxnSpPr>
        <p:spPr>
          <a:xfrm flipH="1">
            <a:off x="4154492" y="6561673"/>
            <a:ext cx="2057400"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5317EFEF-0382-0B45-99D9-401B19D70315}"/>
              </a:ext>
            </a:extLst>
          </p:cNvPr>
          <p:cNvCxnSpPr>
            <a:cxnSpLocks/>
          </p:cNvCxnSpPr>
          <p:nvPr/>
        </p:nvCxnSpPr>
        <p:spPr>
          <a:xfrm>
            <a:off x="4230692" y="4947385"/>
            <a:ext cx="0" cy="1766688"/>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58" name="Straight Connector 57">
            <a:extLst>
              <a:ext uri="{FF2B5EF4-FFF2-40B4-BE49-F238E27FC236}">
                <a16:creationId xmlns:a16="http://schemas.microsoft.com/office/drawing/2014/main" id="{207CC762-A77C-3941-BB81-91DF58CC2D4B}"/>
              </a:ext>
            </a:extLst>
          </p:cNvPr>
          <p:cNvCxnSpPr>
            <a:cxnSpLocks/>
          </p:cNvCxnSpPr>
          <p:nvPr/>
        </p:nvCxnSpPr>
        <p:spPr bwMode="auto">
          <a:xfrm>
            <a:off x="4233173" y="5192104"/>
            <a:ext cx="780312" cy="0"/>
          </a:xfrm>
          <a:prstGeom prst="line">
            <a:avLst/>
          </a:prstGeom>
          <a:noFill/>
          <a:ln w="28575" cap="flat" cmpd="sng" algn="ctr">
            <a:solidFill>
              <a:srgbClr val="002060"/>
            </a:solidFill>
            <a:prstDash val="solid"/>
            <a:round/>
            <a:headEnd type="none" w="med" len="med"/>
            <a:tailEnd type="none" w="med" len="med"/>
          </a:ln>
          <a:effectLst/>
        </p:spPr>
      </p:cxnSp>
      <p:cxnSp>
        <p:nvCxnSpPr>
          <p:cNvPr id="59" name="Straight Connector 58">
            <a:extLst>
              <a:ext uri="{FF2B5EF4-FFF2-40B4-BE49-F238E27FC236}">
                <a16:creationId xmlns:a16="http://schemas.microsoft.com/office/drawing/2014/main" id="{1D519FCE-1448-3D44-9D11-01ACEB420BF4}"/>
              </a:ext>
            </a:extLst>
          </p:cNvPr>
          <p:cNvCxnSpPr>
            <a:cxnSpLocks/>
          </p:cNvCxnSpPr>
          <p:nvPr/>
        </p:nvCxnSpPr>
        <p:spPr bwMode="auto">
          <a:xfrm>
            <a:off x="5019085" y="5197642"/>
            <a:ext cx="0" cy="1357162"/>
          </a:xfrm>
          <a:prstGeom prst="line">
            <a:avLst/>
          </a:prstGeom>
          <a:noFill/>
          <a:ln w="28575" cap="flat" cmpd="sng" algn="ctr">
            <a:solidFill>
              <a:srgbClr val="002060"/>
            </a:solidFill>
            <a:prstDash val="solid"/>
            <a:round/>
            <a:headEnd type="none" w="med" len="med"/>
            <a:tailEnd type="none" w="med" len="med"/>
          </a:ln>
          <a:effectLst/>
        </p:spPr>
      </p:cxnSp>
      <p:sp>
        <p:nvSpPr>
          <p:cNvPr id="61" name="Oval 60">
            <a:extLst>
              <a:ext uri="{FF2B5EF4-FFF2-40B4-BE49-F238E27FC236}">
                <a16:creationId xmlns:a16="http://schemas.microsoft.com/office/drawing/2014/main" id="{94770BD0-BA22-6140-80EB-212D4C339BFB}"/>
              </a:ext>
            </a:extLst>
          </p:cNvPr>
          <p:cNvSpPr>
            <a:spLocks noChangeAspect="1" noChangeArrowheads="1"/>
          </p:cNvSpPr>
          <p:nvPr/>
        </p:nvSpPr>
        <p:spPr bwMode="auto">
          <a:xfrm>
            <a:off x="5162863" y="3313488"/>
            <a:ext cx="108000" cy="108000"/>
          </a:xfrm>
          <a:prstGeom prst="ellipse">
            <a:avLst/>
          </a:prstGeom>
          <a:solidFill>
            <a:srgbClr val="0033CC"/>
          </a:solidFill>
          <a:ln>
            <a:noFill/>
          </a:ln>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62" name="TextBox 40">
            <a:extLst>
              <a:ext uri="{FF2B5EF4-FFF2-40B4-BE49-F238E27FC236}">
                <a16:creationId xmlns:a16="http://schemas.microsoft.com/office/drawing/2014/main" id="{4BE0618F-7D88-B94C-9704-B93E2800D076}"/>
              </a:ext>
            </a:extLst>
          </p:cNvPr>
          <p:cNvSpPr txBox="1">
            <a:spLocks noChangeArrowheads="1"/>
          </p:cNvSpPr>
          <p:nvPr/>
        </p:nvSpPr>
        <p:spPr bwMode="auto">
          <a:xfrm>
            <a:off x="5322508" y="3310689"/>
            <a:ext cx="3674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dirty="0">
                <a:solidFill>
                  <a:srgbClr val="0033CC"/>
                </a:solidFill>
              </a:rPr>
              <a:t>-q</a:t>
            </a:r>
            <a:endParaRPr lang="en-US" altLang="en-US" sz="1600" baseline="-25000" dirty="0">
              <a:solidFill>
                <a:srgbClr val="0033CC"/>
              </a:solidFill>
            </a:endParaRPr>
          </a:p>
        </p:txBody>
      </p:sp>
      <p:sp>
        <p:nvSpPr>
          <p:cNvPr id="64" name="TextBox 63">
            <a:extLst>
              <a:ext uri="{FF2B5EF4-FFF2-40B4-BE49-F238E27FC236}">
                <a16:creationId xmlns:a16="http://schemas.microsoft.com/office/drawing/2014/main" id="{F62A735C-8454-4240-9866-377A8574298B}"/>
              </a:ext>
            </a:extLst>
          </p:cNvPr>
          <p:cNvSpPr txBox="1"/>
          <p:nvPr/>
        </p:nvSpPr>
        <p:spPr>
          <a:xfrm>
            <a:off x="3685067" y="4881677"/>
            <a:ext cx="513282" cy="323165"/>
          </a:xfrm>
          <a:prstGeom prst="rect">
            <a:avLst/>
          </a:prstGeom>
          <a:noFill/>
        </p:spPr>
        <p:txBody>
          <a:bodyPr wrap="square" rtlCol="0">
            <a:spAutoFit/>
          </a:bodyPr>
          <a:lstStyle/>
          <a:p>
            <a:r>
              <a:rPr lang="en-GB" sz="1500" dirty="0"/>
              <a:t>I</a:t>
            </a:r>
            <a:r>
              <a:rPr lang="en-GB" sz="1500" baseline="-25000" dirty="0"/>
              <a:t>1</a:t>
            </a:r>
            <a:r>
              <a:rPr lang="en-GB" sz="1500" dirty="0"/>
              <a:t>(t)</a:t>
            </a:r>
          </a:p>
        </p:txBody>
      </p:sp>
      <p:sp>
        <p:nvSpPr>
          <p:cNvPr id="19" name="Rectangle 18">
            <a:extLst>
              <a:ext uri="{FF2B5EF4-FFF2-40B4-BE49-F238E27FC236}">
                <a16:creationId xmlns:a16="http://schemas.microsoft.com/office/drawing/2014/main" id="{171E75FF-1EB4-3A41-92AC-4E191C073C78}"/>
              </a:ext>
            </a:extLst>
          </p:cNvPr>
          <p:cNvSpPr/>
          <p:nvPr/>
        </p:nvSpPr>
        <p:spPr>
          <a:xfrm>
            <a:off x="5817603" y="6208915"/>
            <a:ext cx="237566" cy="323165"/>
          </a:xfrm>
          <a:prstGeom prst="rect">
            <a:avLst/>
          </a:prstGeom>
        </p:spPr>
        <p:txBody>
          <a:bodyPr wrap="none">
            <a:spAutoFit/>
          </a:bodyPr>
          <a:lstStyle/>
          <a:p>
            <a:r>
              <a:rPr lang="en-GB" sz="1500" dirty="0"/>
              <a:t>t</a:t>
            </a:r>
          </a:p>
        </p:txBody>
      </p:sp>
      <p:sp>
        <p:nvSpPr>
          <p:cNvPr id="82" name="Line 70">
            <a:extLst>
              <a:ext uri="{FF2B5EF4-FFF2-40B4-BE49-F238E27FC236}">
                <a16:creationId xmlns:a16="http://schemas.microsoft.com/office/drawing/2014/main" id="{32C1009E-BA09-A54A-A7CC-9F9882D10DE6}"/>
              </a:ext>
            </a:extLst>
          </p:cNvPr>
          <p:cNvSpPr>
            <a:spLocks noChangeShapeType="1"/>
          </p:cNvSpPr>
          <p:nvPr/>
        </p:nvSpPr>
        <p:spPr bwMode="auto">
          <a:xfrm flipV="1">
            <a:off x="914401" y="5834603"/>
            <a:ext cx="183080" cy="412192"/>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dirty="0">
              <a:ln>
                <a:solidFill>
                  <a:schemeClr val="tx1"/>
                </a:solidFill>
              </a:ln>
              <a:solidFill>
                <a:prstClr val="black"/>
              </a:solidFill>
            </a:endParaRPr>
          </a:p>
        </p:txBody>
      </p:sp>
      <p:sp>
        <p:nvSpPr>
          <p:cNvPr id="25614" name="TextBox 25613">
            <a:extLst>
              <a:ext uri="{FF2B5EF4-FFF2-40B4-BE49-F238E27FC236}">
                <a16:creationId xmlns:a16="http://schemas.microsoft.com/office/drawing/2014/main" id="{C8CA9BAE-F79C-854C-B842-8831A9ACB57D}"/>
              </a:ext>
            </a:extLst>
          </p:cNvPr>
          <p:cNvSpPr txBox="1"/>
          <p:nvPr/>
        </p:nvSpPr>
        <p:spPr>
          <a:xfrm>
            <a:off x="4764506" y="6550223"/>
            <a:ext cx="572593" cy="307777"/>
          </a:xfrm>
          <a:prstGeom prst="rect">
            <a:avLst/>
          </a:prstGeom>
          <a:noFill/>
        </p:spPr>
        <p:txBody>
          <a:bodyPr wrap="none" rtlCol="0">
            <a:spAutoFit/>
          </a:bodyPr>
          <a:lstStyle/>
          <a:p>
            <a:r>
              <a:rPr lang="en-GB" sz="1400" dirty="0">
                <a:solidFill>
                  <a:srgbClr val="002060"/>
                </a:solidFill>
              </a:rPr>
              <a:t>10ns</a:t>
            </a:r>
          </a:p>
        </p:txBody>
      </p:sp>
      <p:sp>
        <p:nvSpPr>
          <p:cNvPr id="25615" name="Date Placeholder 25614">
            <a:extLst>
              <a:ext uri="{FF2B5EF4-FFF2-40B4-BE49-F238E27FC236}">
                <a16:creationId xmlns:a16="http://schemas.microsoft.com/office/drawing/2014/main" id="{8FBB448F-ADB8-B549-A480-CC5208F7FFD3}"/>
              </a:ext>
            </a:extLst>
          </p:cNvPr>
          <p:cNvSpPr>
            <a:spLocks noGrp="1"/>
          </p:cNvSpPr>
          <p:nvPr>
            <p:ph type="dt" sz="half" idx="10"/>
          </p:nvPr>
        </p:nvSpPr>
        <p:spPr/>
        <p:txBody>
          <a:bodyPr/>
          <a:lstStyle/>
          <a:p>
            <a:r>
              <a:rPr lang="en-US" altLang="en-US"/>
              <a:t>10/14/24</a:t>
            </a:r>
          </a:p>
        </p:txBody>
      </p:sp>
      <p:sp>
        <p:nvSpPr>
          <p:cNvPr id="25617" name="Slide Number Placeholder 25616">
            <a:extLst>
              <a:ext uri="{FF2B5EF4-FFF2-40B4-BE49-F238E27FC236}">
                <a16:creationId xmlns:a16="http://schemas.microsoft.com/office/drawing/2014/main" id="{1B7F173C-F9F1-1143-8C09-0D90B9D0B459}"/>
              </a:ext>
            </a:extLst>
          </p:cNvPr>
          <p:cNvSpPr>
            <a:spLocks noGrp="1"/>
          </p:cNvSpPr>
          <p:nvPr>
            <p:ph type="sldNum" sz="quarter" idx="11"/>
          </p:nvPr>
        </p:nvSpPr>
        <p:spPr/>
        <p:txBody>
          <a:bodyPr/>
          <a:lstStyle/>
          <a:p>
            <a:fld id="{7D71052F-9243-F043-BB6D-C1B1E010A02F}" type="slidenum">
              <a:rPr lang="en-US" altLang="en-US" smtClean="0"/>
              <a:pPr/>
              <a:t>39</a:t>
            </a:fld>
            <a:endParaRPr lang="en-US" altLang="en-US" b="0"/>
          </a:p>
        </p:txBody>
      </p:sp>
    </p:spTree>
    <p:extLst>
      <p:ext uri="{BB962C8B-B14F-4D97-AF65-F5344CB8AC3E}">
        <p14:creationId xmlns:p14="http://schemas.microsoft.com/office/powerpoint/2010/main" val="2601892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TextBox 55"/>
          <p:cNvSpPr txBox="1"/>
          <p:nvPr/>
        </p:nvSpPr>
        <p:spPr>
          <a:xfrm>
            <a:off x="5304309" y="1198019"/>
            <a:ext cx="6572617" cy="493981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2060"/>
                </a:solidFill>
                <a:effectLst/>
                <a:uLnTx/>
                <a:uFillTx/>
                <a:latin typeface="Arial" charset="0"/>
                <a:ea typeface="+mn-ea"/>
                <a:cs typeface="+mn-cs"/>
              </a:rPr>
              <a:t>Potential for a given charge distribution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Charge distribution with boundary condition, Poisson equation: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2060"/>
                </a:solidFill>
                <a:effectLst/>
                <a:uLnTx/>
                <a:uFillTx/>
                <a:latin typeface="Arial" charset="0"/>
                <a:ea typeface="+mn-ea"/>
                <a:cs typeface="+mn-cs"/>
              </a:rPr>
              <a:t>In regions of space without charge and given boundary, Laplace equation: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2500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2500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2500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Gauss Law:</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FFFFFF">
                  <a:lumMod val="50000"/>
                </a:srgbClr>
              </a:solidFill>
              <a:effectLst/>
              <a:uLnTx/>
              <a:uFillTx/>
              <a:latin typeface="Arial" charset="0"/>
              <a:ea typeface="+mn-ea"/>
              <a:cs typeface="+mn-cs"/>
            </a:endParaRPr>
          </a:p>
        </p:txBody>
      </p:sp>
      <p:sp>
        <p:nvSpPr>
          <p:cNvPr id="4" name="Slide Number Placeholder 3"/>
          <p:cNvSpPr>
            <a:spLocks noGrp="1"/>
          </p:cNvSpPr>
          <p:nvPr>
            <p:ph type="sldNum"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87ED4B0-E0EC-7445-A92F-4D2D12810046}" type="slidenum">
              <a:rPr kumimoji="0" lang="en-US" altLang="en-US" sz="1000" b="0" i="0" u="none" strike="noStrike" kern="1200" cap="none" spc="0" normalizeH="0" baseline="0" noProof="0" smtClean="0">
                <a:ln>
                  <a:noFill/>
                </a:ln>
                <a:solidFill>
                  <a:srgbClr val="FFFFFF">
                    <a:lumMod val="50000"/>
                  </a:srgbClr>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en-US" altLang="en-US" sz="1000" b="0" i="0" u="none" strike="noStrike" kern="1200" cap="none" spc="0" normalizeH="0" baseline="0" noProof="0">
              <a:ln>
                <a:noFill/>
              </a:ln>
              <a:solidFill>
                <a:srgbClr val="FFFFFF">
                  <a:lumMod val="50000"/>
                </a:srgbClr>
              </a:solidFill>
              <a:effectLst/>
              <a:uLnTx/>
              <a:uFillTx/>
              <a:latin typeface="Arial"/>
              <a:ea typeface="+mn-ea"/>
              <a:cs typeface="+mn-cs"/>
            </a:endParaRPr>
          </a:p>
        </p:txBody>
      </p:sp>
      <p:sp>
        <p:nvSpPr>
          <p:cNvPr id="5" name="TextBox 26"/>
          <p:cNvSpPr txBox="1">
            <a:spLocks noChangeArrowheads="1"/>
          </p:cNvSpPr>
          <p:nvPr/>
        </p:nvSpPr>
        <p:spPr bwMode="auto">
          <a:xfrm>
            <a:off x="0" y="24544"/>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Electrostatics</a:t>
            </a:r>
          </a:p>
        </p:txBody>
      </p:sp>
      <p:pic>
        <p:nvPicPr>
          <p:cNvPr id="13" name="Picture 12">
            <a:extLst>
              <a:ext uri="{FF2B5EF4-FFF2-40B4-BE49-F238E27FC236}">
                <a16:creationId xmlns:a16="http://schemas.microsoft.com/office/drawing/2014/main" id="{BD1EB62D-1910-8D4C-8ECF-4C1AF68E2A45}"/>
              </a:ext>
            </a:extLst>
          </p:cNvPr>
          <p:cNvPicPr>
            <a:picLocks noChangeAspect="1"/>
          </p:cNvPicPr>
          <p:nvPr/>
        </p:nvPicPr>
        <p:blipFill>
          <a:blip r:embed="rId2"/>
          <a:stretch>
            <a:fillRect/>
          </a:stretch>
        </p:blipFill>
        <p:spPr>
          <a:xfrm>
            <a:off x="6711381" y="5059413"/>
            <a:ext cx="2438400" cy="518160"/>
          </a:xfrm>
          <a:prstGeom prst="rect">
            <a:avLst/>
          </a:prstGeom>
        </p:spPr>
      </p:pic>
      <p:pic>
        <p:nvPicPr>
          <p:cNvPr id="52" name="Picture 51">
            <a:extLst>
              <a:ext uri="{FF2B5EF4-FFF2-40B4-BE49-F238E27FC236}">
                <a16:creationId xmlns:a16="http://schemas.microsoft.com/office/drawing/2014/main" id="{93B97CEA-CA13-3247-B736-00D294149650}"/>
              </a:ext>
            </a:extLst>
          </p:cNvPr>
          <p:cNvPicPr>
            <a:picLocks noChangeAspect="1"/>
          </p:cNvPicPr>
          <p:nvPr/>
        </p:nvPicPr>
        <p:blipFill>
          <a:blip r:embed="rId3"/>
          <a:stretch>
            <a:fillRect/>
          </a:stretch>
        </p:blipFill>
        <p:spPr>
          <a:xfrm>
            <a:off x="6086346" y="1816542"/>
            <a:ext cx="4145280" cy="495300"/>
          </a:xfrm>
          <a:prstGeom prst="rect">
            <a:avLst/>
          </a:prstGeom>
        </p:spPr>
      </p:pic>
      <p:cxnSp>
        <p:nvCxnSpPr>
          <p:cNvPr id="53" name="Straight Connector 52">
            <a:extLst>
              <a:ext uri="{FF2B5EF4-FFF2-40B4-BE49-F238E27FC236}">
                <a16:creationId xmlns:a16="http://schemas.microsoft.com/office/drawing/2014/main" id="{6E2E6325-2433-3A4B-9DD5-4DECF90FCF72}"/>
              </a:ext>
            </a:extLst>
          </p:cNvPr>
          <p:cNvCxnSpPr/>
          <p:nvPr/>
        </p:nvCxnSpPr>
        <p:spPr>
          <a:xfrm>
            <a:off x="869579" y="673628"/>
            <a:ext cx="0" cy="215265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cxnSp>
        <p:nvCxnSpPr>
          <p:cNvPr id="54" name="Straight Connector 53">
            <a:extLst>
              <a:ext uri="{FF2B5EF4-FFF2-40B4-BE49-F238E27FC236}">
                <a16:creationId xmlns:a16="http://schemas.microsoft.com/office/drawing/2014/main" id="{9554FDE3-CCEE-B047-93A2-81CB1E3A101D}"/>
              </a:ext>
            </a:extLst>
          </p:cNvPr>
          <p:cNvCxnSpPr/>
          <p:nvPr/>
        </p:nvCxnSpPr>
        <p:spPr>
          <a:xfrm flipH="1">
            <a:off x="869579" y="2813648"/>
            <a:ext cx="2830902" cy="1263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sp>
        <p:nvSpPr>
          <p:cNvPr id="55" name="TextBox 54">
            <a:extLst>
              <a:ext uri="{FF2B5EF4-FFF2-40B4-BE49-F238E27FC236}">
                <a16:creationId xmlns:a16="http://schemas.microsoft.com/office/drawing/2014/main" id="{DB1C2122-77DB-4C40-B9D6-34698ACD8FFA}"/>
              </a:ext>
            </a:extLst>
          </p:cNvPr>
          <p:cNvSpPr txBox="1"/>
          <p:nvPr/>
        </p:nvSpPr>
        <p:spPr>
          <a:xfrm>
            <a:off x="3790579" y="2727384"/>
            <a:ext cx="287258"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Arial" charset="0"/>
                <a:ea typeface="+mn-ea"/>
                <a:cs typeface="+mn-cs"/>
              </a:rPr>
              <a:t>x</a:t>
            </a:r>
          </a:p>
        </p:txBody>
      </p:sp>
      <p:sp>
        <p:nvSpPr>
          <p:cNvPr id="57" name="TextBox 56">
            <a:extLst>
              <a:ext uri="{FF2B5EF4-FFF2-40B4-BE49-F238E27FC236}">
                <a16:creationId xmlns:a16="http://schemas.microsoft.com/office/drawing/2014/main" id="{719FB65F-BD69-D443-B96E-8A7F1D87D7A3}"/>
              </a:ext>
            </a:extLst>
          </p:cNvPr>
          <p:cNvSpPr txBox="1"/>
          <p:nvPr/>
        </p:nvSpPr>
        <p:spPr>
          <a:xfrm>
            <a:off x="550576" y="585660"/>
            <a:ext cx="287258"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58" name="Freeform 57">
            <a:extLst>
              <a:ext uri="{FF2B5EF4-FFF2-40B4-BE49-F238E27FC236}">
                <a16:creationId xmlns:a16="http://schemas.microsoft.com/office/drawing/2014/main" id="{06D168F6-B53A-F54A-B79C-A3B893267E0D}"/>
              </a:ext>
            </a:extLst>
          </p:cNvPr>
          <p:cNvSpPr/>
          <p:nvPr/>
        </p:nvSpPr>
        <p:spPr>
          <a:xfrm>
            <a:off x="1353750" y="1169764"/>
            <a:ext cx="1584176" cy="1080120"/>
          </a:xfrm>
          <a:custGeom>
            <a:avLst/>
            <a:gdLst>
              <a:gd name="connsiteX0" fmla="*/ 115475 w 942851"/>
              <a:gd name="connsiteY0" fmla="*/ 57519 h 766276"/>
              <a:gd name="connsiteX1" fmla="*/ 1175 w 942851"/>
              <a:gd name="connsiteY1" fmla="*/ 354699 h 766276"/>
              <a:gd name="connsiteX2" fmla="*/ 81185 w 942851"/>
              <a:gd name="connsiteY2" fmla="*/ 583299 h 766276"/>
              <a:gd name="connsiteX3" fmla="*/ 435515 w 942851"/>
              <a:gd name="connsiteY3" fmla="*/ 766179 h 766276"/>
              <a:gd name="connsiteX4" fmla="*/ 629825 w 942851"/>
              <a:gd name="connsiteY4" fmla="*/ 606159 h 766276"/>
              <a:gd name="connsiteX5" fmla="*/ 927005 w 942851"/>
              <a:gd name="connsiteY5" fmla="*/ 434709 h 766276"/>
              <a:gd name="connsiteX6" fmla="*/ 869855 w 942851"/>
              <a:gd name="connsiteY6" fmla="*/ 206109 h 766276"/>
              <a:gd name="connsiteX7" fmla="*/ 595535 w 942851"/>
              <a:gd name="connsiteY7" fmla="*/ 68949 h 766276"/>
              <a:gd name="connsiteX8" fmla="*/ 412655 w 942851"/>
              <a:gd name="connsiteY8" fmla="*/ 34659 h 766276"/>
              <a:gd name="connsiteX9" fmla="*/ 206915 w 942851"/>
              <a:gd name="connsiteY9" fmla="*/ 369 h 766276"/>
              <a:gd name="connsiteX10" fmla="*/ 115475 w 942851"/>
              <a:gd name="connsiteY10" fmla="*/ 57519 h 766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851" h="766276">
                <a:moveTo>
                  <a:pt x="115475" y="57519"/>
                </a:moveTo>
                <a:cubicBezTo>
                  <a:pt x="81185" y="116574"/>
                  <a:pt x="6890" y="267069"/>
                  <a:pt x="1175" y="354699"/>
                </a:cubicBezTo>
                <a:cubicBezTo>
                  <a:pt x="-4540" y="442329"/>
                  <a:pt x="8795" y="514719"/>
                  <a:pt x="81185" y="583299"/>
                </a:cubicBezTo>
                <a:cubicBezTo>
                  <a:pt x="153575" y="651879"/>
                  <a:pt x="344075" y="762369"/>
                  <a:pt x="435515" y="766179"/>
                </a:cubicBezTo>
                <a:cubicBezTo>
                  <a:pt x="526955" y="769989"/>
                  <a:pt x="547910" y="661404"/>
                  <a:pt x="629825" y="606159"/>
                </a:cubicBezTo>
                <a:cubicBezTo>
                  <a:pt x="711740" y="550914"/>
                  <a:pt x="887000" y="501384"/>
                  <a:pt x="927005" y="434709"/>
                </a:cubicBezTo>
                <a:cubicBezTo>
                  <a:pt x="967010" y="368034"/>
                  <a:pt x="925100" y="267069"/>
                  <a:pt x="869855" y="206109"/>
                </a:cubicBezTo>
                <a:cubicBezTo>
                  <a:pt x="814610" y="145149"/>
                  <a:pt x="671735" y="97524"/>
                  <a:pt x="595535" y="68949"/>
                </a:cubicBezTo>
                <a:cubicBezTo>
                  <a:pt x="519335" y="40374"/>
                  <a:pt x="412655" y="34659"/>
                  <a:pt x="412655" y="34659"/>
                </a:cubicBezTo>
                <a:cubicBezTo>
                  <a:pt x="347885" y="23229"/>
                  <a:pt x="260255" y="-3441"/>
                  <a:pt x="206915" y="369"/>
                </a:cubicBezTo>
                <a:cubicBezTo>
                  <a:pt x="153575" y="4179"/>
                  <a:pt x="149765" y="-1536"/>
                  <a:pt x="115475" y="57519"/>
                </a:cubicBezTo>
                <a:close/>
              </a:path>
            </a:pathLst>
          </a:cu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59" name="TextBox 58">
            <a:extLst>
              <a:ext uri="{FF2B5EF4-FFF2-40B4-BE49-F238E27FC236}">
                <a16:creationId xmlns:a16="http://schemas.microsoft.com/office/drawing/2014/main" id="{55225298-DF4C-3443-BC30-4DB5C9333B53}"/>
              </a:ext>
            </a:extLst>
          </p:cNvPr>
          <p:cNvSpPr txBox="1"/>
          <p:nvPr/>
        </p:nvSpPr>
        <p:spPr>
          <a:xfrm>
            <a:off x="1635787" y="1449170"/>
            <a:ext cx="792205" cy="46166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srgbClr val="000000"/>
                </a:solidFill>
                <a:effectLst/>
                <a:uLnTx/>
                <a:uFillTx/>
                <a:latin typeface="Arial" charset="0"/>
                <a:ea typeface="+mn-ea"/>
                <a:cs typeface="+mn-cs"/>
              </a:rPr>
              <a:t>⍴(x) </a:t>
            </a:r>
          </a:p>
        </p:txBody>
      </p:sp>
      <p:pic>
        <p:nvPicPr>
          <p:cNvPr id="2" name="Picture 1">
            <a:extLst>
              <a:ext uri="{FF2B5EF4-FFF2-40B4-BE49-F238E27FC236}">
                <a16:creationId xmlns:a16="http://schemas.microsoft.com/office/drawing/2014/main" id="{F7752AFB-6B2B-3444-97D3-9575E70CDBA1}"/>
              </a:ext>
            </a:extLst>
          </p:cNvPr>
          <p:cNvPicPr>
            <a:picLocks noChangeAspect="1"/>
          </p:cNvPicPr>
          <p:nvPr/>
        </p:nvPicPr>
        <p:blipFill>
          <a:blip r:embed="rId4"/>
          <a:stretch>
            <a:fillRect/>
          </a:stretch>
        </p:blipFill>
        <p:spPr>
          <a:xfrm>
            <a:off x="6246867" y="3062632"/>
            <a:ext cx="3375660" cy="487680"/>
          </a:xfrm>
          <a:prstGeom prst="rect">
            <a:avLst/>
          </a:prstGeom>
        </p:spPr>
      </p:pic>
      <p:pic>
        <p:nvPicPr>
          <p:cNvPr id="3" name="Picture 2">
            <a:extLst>
              <a:ext uri="{FF2B5EF4-FFF2-40B4-BE49-F238E27FC236}">
                <a16:creationId xmlns:a16="http://schemas.microsoft.com/office/drawing/2014/main" id="{D5A2E2C5-C2BC-D84F-843A-D329BE1F7E82}"/>
              </a:ext>
            </a:extLst>
          </p:cNvPr>
          <p:cNvPicPr>
            <a:picLocks noChangeAspect="1"/>
          </p:cNvPicPr>
          <p:nvPr/>
        </p:nvPicPr>
        <p:blipFill>
          <a:blip r:embed="rId5"/>
          <a:stretch>
            <a:fillRect/>
          </a:stretch>
        </p:blipFill>
        <p:spPr>
          <a:xfrm>
            <a:off x="6306857" y="4162912"/>
            <a:ext cx="3375660" cy="487680"/>
          </a:xfrm>
          <a:prstGeom prst="rect">
            <a:avLst/>
          </a:prstGeom>
        </p:spPr>
      </p:pic>
      <p:sp>
        <p:nvSpPr>
          <p:cNvPr id="7" name="Date Placeholder 6">
            <a:extLst>
              <a:ext uri="{FF2B5EF4-FFF2-40B4-BE49-F238E27FC236}">
                <a16:creationId xmlns:a16="http://schemas.microsoft.com/office/drawing/2014/main" id="{40FABF4D-6DB7-C842-AEDD-D60145739E1F}"/>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a:ea typeface="+mn-ea"/>
                <a:cs typeface="+mn-cs"/>
              </a:rPr>
              <a:t>10/14/24</a:t>
            </a:r>
            <a:endParaRPr kumimoji="0" lang="en-US" sz="1000" b="0" i="0" u="none" strike="noStrike" kern="1200" cap="none" spc="0" normalizeH="0" baseline="0" noProof="0" dirty="0">
              <a:ln>
                <a:noFill/>
              </a:ln>
              <a:solidFill>
                <a:srgbClr val="000000"/>
              </a:solidFill>
              <a:effectLst/>
              <a:uLnTx/>
              <a:uFillTx/>
              <a:latin typeface="Arial"/>
              <a:ea typeface="+mn-ea"/>
              <a:cs typeface="+mn-cs"/>
            </a:endParaRPr>
          </a:p>
        </p:txBody>
      </p:sp>
      <p:grpSp>
        <p:nvGrpSpPr>
          <p:cNvPr id="8" name="Group 7">
            <a:extLst>
              <a:ext uri="{FF2B5EF4-FFF2-40B4-BE49-F238E27FC236}">
                <a16:creationId xmlns:a16="http://schemas.microsoft.com/office/drawing/2014/main" id="{56594D4A-1CB1-BB40-A848-111A49BC8D89}"/>
              </a:ext>
            </a:extLst>
          </p:cNvPr>
          <p:cNvGrpSpPr/>
          <p:nvPr/>
        </p:nvGrpSpPr>
        <p:grpSpPr>
          <a:xfrm>
            <a:off x="498955" y="3252218"/>
            <a:ext cx="3706049" cy="3460974"/>
            <a:chOff x="498955" y="3252218"/>
            <a:chExt cx="3706049" cy="3460974"/>
          </a:xfrm>
        </p:grpSpPr>
        <p:cxnSp>
          <p:nvCxnSpPr>
            <p:cNvPr id="37" name="Straight Connector 36">
              <a:extLst>
                <a:ext uri="{FF2B5EF4-FFF2-40B4-BE49-F238E27FC236}">
                  <a16:creationId xmlns:a16="http://schemas.microsoft.com/office/drawing/2014/main" id="{A9AAB54A-8F26-D84F-9BC2-92D9D6326C96}"/>
                </a:ext>
              </a:extLst>
            </p:cNvPr>
            <p:cNvCxnSpPr/>
            <p:nvPr/>
          </p:nvCxnSpPr>
          <p:spPr>
            <a:xfrm>
              <a:off x="996746" y="3797671"/>
              <a:ext cx="0" cy="215265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0E081E43-2045-EE4F-A43D-63BE6745B3BD}"/>
                </a:ext>
              </a:extLst>
            </p:cNvPr>
            <p:cNvCxnSpPr/>
            <p:nvPr/>
          </p:nvCxnSpPr>
          <p:spPr>
            <a:xfrm flipH="1">
              <a:off x="996746" y="5937691"/>
              <a:ext cx="2830902" cy="1263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AA457930-8AFB-2E40-BD3C-A9DF58F8D178}"/>
                </a:ext>
              </a:extLst>
            </p:cNvPr>
            <p:cNvSpPr txBox="1"/>
            <p:nvPr/>
          </p:nvSpPr>
          <p:spPr>
            <a:xfrm>
              <a:off x="3917746" y="5851427"/>
              <a:ext cx="287258"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Arial" charset="0"/>
                  <a:ea typeface="+mn-ea"/>
                  <a:cs typeface="+mn-cs"/>
                </a:rPr>
                <a:t>x</a:t>
              </a:r>
            </a:p>
          </p:txBody>
        </p:sp>
        <p:sp>
          <p:nvSpPr>
            <p:cNvPr id="43" name="TextBox 42">
              <a:extLst>
                <a:ext uri="{FF2B5EF4-FFF2-40B4-BE49-F238E27FC236}">
                  <a16:creationId xmlns:a16="http://schemas.microsoft.com/office/drawing/2014/main" id="{854E0333-043E-E149-8775-DEFE1835F44E}"/>
                </a:ext>
              </a:extLst>
            </p:cNvPr>
            <p:cNvSpPr txBox="1"/>
            <p:nvPr/>
          </p:nvSpPr>
          <p:spPr>
            <a:xfrm>
              <a:off x="677743" y="3709703"/>
              <a:ext cx="287258"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44" name="Freeform 43">
              <a:extLst>
                <a:ext uri="{FF2B5EF4-FFF2-40B4-BE49-F238E27FC236}">
                  <a16:creationId xmlns:a16="http://schemas.microsoft.com/office/drawing/2014/main" id="{EC1BC935-F8A5-FB40-9913-514076BFC19A}"/>
                </a:ext>
              </a:extLst>
            </p:cNvPr>
            <p:cNvSpPr/>
            <p:nvPr/>
          </p:nvSpPr>
          <p:spPr>
            <a:xfrm>
              <a:off x="1480917" y="4293807"/>
              <a:ext cx="1584176" cy="1080120"/>
            </a:xfrm>
            <a:custGeom>
              <a:avLst/>
              <a:gdLst>
                <a:gd name="connsiteX0" fmla="*/ 115475 w 942851"/>
                <a:gd name="connsiteY0" fmla="*/ 57519 h 766276"/>
                <a:gd name="connsiteX1" fmla="*/ 1175 w 942851"/>
                <a:gd name="connsiteY1" fmla="*/ 354699 h 766276"/>
                <a:gd name="connsiteX2" fmla="*/ 81185 w 942851"/>
                <a:gd name="connsiteY2" fmla="*/ 583299 h 766276"/>
                <a:gd name="connsiteX3" fmla="*/ 435515 w 942851"/>
                <a:gd name="connsiteY3" fmla="*/ 766179 h 766276"/>
                <a:gd name="connsiteX4" fmla="*/ 629825 w 942851"/>
                <a:gd name="connsiteY4" fmla="*/ 606159 h 766276"/>
                <a:gd name="connsiteX5" fmla="*/ 927005 w 942851"/>
                <a:gd name="connsiteY5" fmla="*/ 434709 h 766276"/>
                <a:gd name="connsiteX6" fmla="*/ 869855 w 942851"/>
                <a:gd name="connsiteY6" fmla="*/ 206109 h 766276"/>
                <a:gd name="connsiteX7" fmla="*/ 595535 w 942851"/>
                <a:gd name="connsiteY7" fmla="*/ 68949 h 766276"/>
                <a:gd name="connsiteX8" fmla="*/ 412655 w 942851"/>
                <a:gd name="connsiteY8" fmla="*/ 34659 h 766276"/>
                <a:gd name="connsiteX9" fmla="*/ 206915 w 942851"/>
                <a:gd name="connsiteY9" fmla="*/ 369 h 766276"/>
                <a:gd name="connsiteX10" fmla="*/ 115475 w 942851"/>
                <a:gd name="connsiteY10" fmla="*/ 57519 h 766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851" h="766276">
                  <a:moveTo>
                    <a:pt x="115475" y="57519"/>
                  </a:moveTo>
                  <a:cubicBezTo>
                    <a:pt x="81185" y="116574"/>
                    <a:pt x="6890" y="267069"/>
                    <a:pt x="1175" y="354699"/>
                  </a:cubicBezTo>
                  <a:cubicBezTo>
                    <a:pt x="-4540" y="442329"/>
                    <a:pt x="8795" y="514719"/>
                    <a:pt x="81185" y="583299"/>
                  </a:cubicBezTo>
                  <a:cubicBezTo>
                    <a:pt x="153575" y="651879"/>
                    <a:pt x="344075" y="762369"/>
                    <a:pt x="435515" y="766179"/>
                  </a:cubicBezTo>
                  <a:cubicBezTo>
                    <a:pt x="526955" y="769989"/>
                    <a:pt x="547910" y="661404"/>
                    <a:pt x="629825" y="606159"/>
                  </a:cubicBezTo>
                  <a:cubicBezTo>
                    <a:pt x="711740" y="550914"/>
                    <a:pt x="887000" y="501384"/>
                    <a:pt x="927005" y="434709"/>
                  </a:cubicBezTo>
                  <a:cubicBezTo>
                    <a:pt x="967010" y="368034"/>
                    <a:pt x="925100" y="267069"/>
                    <a:pt x="869855" y="206109"/>
                  </a:cubicBezTo>
                  <a:cubicBezTo>
                    <a:pt x="814610" y="145149"/>
                    <a:pt x="671735" y="97524"/>
                    <a:pt x="595535" y="68949"/>
                  </a:cubicBezTo>
                  <a:cubicBezTo>
                    <a:pt x="519335" y="40374"/>
                    <a:pt x="412655" y="34659"/>
                    <a:pt x="412655" y="34659"/>
                  </a:cubicBezTo>
                  <a:cubicBezTo>
                    <a:pt x="347885" y="23229"/>
                    <a:pt x="260255" y="-3441"/>
                    <a:pt x="206915" y="369"/>
                  </a:cubicBezTo>
                  <a:cubicBezTo>
                    <a:pt x="153575" y="4179"/>
                    <a:pt x="149765" y="-1536"/>
                    <a:pt x="115475" y="57519"/>
                  </a:cubicBezTo>
                  <a:close/>
                </a:path>
              </a:pathLst>
            </a:cu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5" name="TextBox 44">
              <a:extLst>
                <a:ext uri="{FF2B5EF4-FFF2-40B4-BE49-F238E27FC236}">
                  <a16:creationId xmlns:a16="http://schemas.microsoft.com/office/drawing/2014/main" id="{43A8FC0F-87B2-AD42-BC00-A8E3D516FF4B}"/>
                </a:ext>
              </a:extLst>
            </p:cNvPr>
            <p:cNvSpPr txBox="1"/>
            <p:nvPr/>
          </p:nvSpPr>
          <p:spPr>
            <a:xfrm>
              <a:off x="1762954" y="4573213"/>
              <a:ext cx="792205" cy="46166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srgbClr val="000000"/>
                  </a:solidFill>
                  <a:effectLst/>
                  <a:uLnTx/>
                  <a:uFillTx/>
                  <a:latin typeface="Arial" charset="0"/>
                  <a:ea typeface="+mn-ea"/>
                  <a:cs typeface="+mn-cs"/>
                </a:rPr>
                <a:t>⍴(x) </a:t>
              </a:r>
            </a:p>
          </p:txBody>
        </p:sp>
        <p:sp>
          <p:nvSpPr>
            <p:cNvPr id="46" name="Freeform 45">
              <a:extLst>
                <a:ext uri="{FF2B5EF4-FFF2-40B4-BE49-F238E27FC236}">
                  <a16:creationId xmlns:a16="http://schemas.microsoft.com/office/drawing/2014/main" id="{94FD46AA-2406-384E-B039-A92B5D14A7C4}"/>
                </a:ext>
              </a:extLst>
            </p:cNvPr>
            <p:cNvSpPr/>
            <p:nvPr/>
          </p:nvSpPr>
          <p:spPr>
            <a:xfrm>
              <a:off x="498955" y="3436375"/>
              <a:ext cx="3369663" cy="3276817"/>
            </a:xfrm>
            <a:custGeom>
              <a:avLst/>
              <a:gdLst>
                <a:gd name="connsiteX0" fmla="*/ 1481082 w 3369663"/>
                <a:gd name="connsiteY0" fmla="*/ 12789 h 3276817"/>
                <a:gd name="connsiteX1" fmla="*/ 1567346 w 3369663"/>
                <a:gd name="connsiteY1" fmla="*/ 30042 h 3276817"/>
                <a:gd name="connsiteX2" fmla="*/ 2248833 w 3369663"/>
                <a:gd name="connsiteY2" fmla="*/ 30042 h 3276817"/>
                <a:gd name="connsiteX3" fmla="*/ 2749165 w 3369663"/>
                <a:gd name="connsiteY3" fmla="*/ 444110 h 3276817"/>
                <a:gd name="connsiteX4" fmla="*/ 3189112 w 3369663"/>
                <a:gd name="connsiteY4" fmla="*/ 1151476 h 3276817"/>
                <a:gd name="connsiteX5" fmla="*/ 3361640 w 3369663"/>
                <a:gd name="connsiteY5" fmla="*/ 1945106 h 3276817"/>
                <a:gd name="connsiteX6" fmla="*/ 2956199 w 3369663"/>
                <a:gd name="connsiteY6" fmla="*/ 2281536 h 3276817"/>
                <a:gd name="connsiteX7" fmla="*/ 2274712 w 3369663"/>
                <a:gd name="connsiteY7" fmla="*/ 2799121 h 3276817"/>
                <a:gd name="connsiteX8" fmla="*/ 1679490 w 3369663"/>
                <a:gd name="connsiteY8" fmla="*/ 3230442 h 3276817"/>
                <a:gd name="connsiteX9" fmla="*/ 972124 w 3369663"/>
                <a:gd name="connsiteY9" fmla="*/ 3204563 h 3276817"/>
                <a:gd name="connsiteX10" fmla="*/ 290637 w 3369663"/>
                <a:gd name="connsiteY10" fmla="*/ 2695604 h 3276817"/>
                <a:gd name="connsiteX11" fmla="*/ 342395 w 3369663"/>
                <a:gd name="connsiteY11" fmla="*/ 2298789 h 3276817"/>
                <a:gd name="connsiteX12" fmla="*/ 282010 w 3369663"/>
                <a:gd name="connsiteY12" fmla="*/ 1531038 h 3276817"/>
                <a:gd name="connsiteX13" fmla="*/ 40471 w 3369663"/>
                <a:gd name="connsiteY13" fmla="*/ 1039333 h 3276817"/>
                <a:gd name="connsiteX14" fmla="*/ 40471 w 3369663"/>
                <a:gd name="connsiteY14" fmla="*/ 444110 h 3276817"/>
                <a:gd name="connsiteX15" fmla="*/ 437286 w 3369663"/>
                <a:gd name="connsiteY15" fmla="*/ 81801 h 3276817"/>
                <a:gd name="connsiteX16" fmla="*/ 928991 w 3369663"/>
                <a:gd name="connsiteY16" fmla="*/ 73174 h 3276817"/>
                <a:gd name="connsiteX17" fmla="*/ 1481082 w 3369663"/>
                <a:gd name="connsiteY17" fmla="*/ 12789 h 327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69663" h="3276817">
                  <a:moveTo>
                    <a:pt x="1481082" y="12789"/>
                  </a:moveTo>
                  <a:cubicBezTo>
                    <a:pt x="1587475" y="5600"/>
                    <a:pt x="1439387" y="27167"/>
                    <a:pt x="1567346" y="30042"/>
                  </a:cubicBezTo>
                  <a:cubicBezTo>
                    <a:pt x="1695305" y="32918"/>
                    <a:pt x="2051863" y="-38969"/>
                    <a:pt x="2248833" y="30042"/>
                  </a:cubicBezTo>
                  <a:cubicBezTo>
                    <a:pt x="2445803" y="99053"/>
                    <a:pt x="2592452" y="257204"/>
                    <a:pt x="2749165" y="444110"/>
                  </a:cubicBezTo>
                  <a:cubicBezTo>
                    <a:pt x="2905878" y="631016"/>
                    <a:pt x="3087033" y="901310"/>
                    <a:pt x="3189112" y="1151476"/>
                  </a:cubicBezTo>
                  <a:cubicBezTo>
                    <a:pt x="3291191" y="1401642"/>
                    <a:pt x="3400459" y="1756763"/>
                    <a:pt x="3361640" y="1945106"/>
                  </a:cubicBezTo>
                  <a:cubicBezTo>
                    <a:pt x="3322821" y="2133449"/>
                    <a:pt x="3137354" y="2139200"/>
                    <a:pt x="2956199" y="2281536"/>
                  </a:cubicBezTo>
                  <a:cubicBezTo>
                    <a:pt x="2775044" y="2423872"/>
                    <a:pt x="2487497" y="2640970"/>
                    <a:pt x="2274712" y="2799121"/>
                  </a:cubicBezTo>
                  <a:cubicBezTo>
                    <a:pt x="2061927" y="2957272"/>
                    <a:pt x="1896588" y="3162868"/>
                    <a:pt x="1679490" y="3230442"/>
                  </a:cubicBezTo>
                  <a:cubicBezTo>
                    <a:pt x="1462392" y="3298016"/>
                    <a:pt x="1203599" y="3293703"/>
                    <a:pt x="972124" y="3204563"/>
                  </a:cubicBezTo>
                  <a:cubicBezTo>
                    <a:pt x="740649" y="3115423"/>
                    <a:pt x="395592" y="2846566"/>
                    <a:pt x="290637" y="2695604"/>
                  </a:cubicBezTo>
                  <a:cubicBezTo>
                    <a:pt x="185682" y="2544642"/>
                    <a:pt x="343833" y="2492883"/>
                    <a:pt x="342395" y="2298789"/>
                  </a:cubicBezTo>
                  <a:cubicBezTo>
                    <a:pt x="340957" y="2104695"/>
                    <a:pt x="332331" y="1740947"/>
                    <a:pt x="282010" y="1531038"/>
                  </a:cubicBezTo>
                  <a:cubicBezTo>
                    <a:pt x="231689" y="1321129"/>
                    <a:pt x="80727" y="1220488"/>
                    <a:pt x="40471" y="1039333"/>
                  </a:cubicBezTo>
                  <a:cubicBezTo>
                    <a:pt x="214" y="858178"/>
                    <a:pt x="-25665" y="603699"/>
                    <a:pt x="40471" y="444110"/>
                  </a:cubicBezTo>
                  <a:cubicBezTo>
                    <a:pt x="106607" y="284521"/>
                    <a:pt x="289199" y="143624"/>
                    <a:pt x="437286" y="81801"/>
                  </a:cubicBezTo>
                  <a:cubicBezTo>
                    <a:pt x="585373" y="19978"/>
                    <a:pt x="756463" y="81801"/>
                    <a:pt x="928991" y="73174"/>
                  </a:cubicBezTo>
                  <a:cubicBezTo>
                    <a:pt x="1101519" y="64547"/>
                    <a:pt x="1374689" y="19978"/>
                    <a:pt x="1481082" y="12789"/>
                  </a:cubicBezTo>
                  <a:close/>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7" name="TextBox 46">
              <a:extLst>
                <a:ext uri="{FF2B5EF4-FFF2-40B4-BE49-F238E27FC236}">
                  <a16:creationId xmlns:a16="http://schemas.microsoft.com/office/drawing/2014/main" id="{40FF95E3-9923-464F-BB7F-432BFF604912}"/>
                </a:ext>
              </a:extLst>
            </p:cNvPr>
            <p:cNvSpPr txBox="1"/>
            <p:nvPr/>
          </p:nvSpPr>
          <p:spPr>
            <a:xfrm>
              <a:off x="2990784" y="3252218"/>
              <a:ext cx="338554"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9D00">
                      <a:lumMod val="50000"/>
                    </a:srgbClr>
                  </a:solidFill>
                  <a:effectLst/>
                  <a:uLnTx/>
                  <a:uFillTx/>
                  <a:latin typeface="Arial" charset="0"/>
                  <a:ea typeface="+mn-ea"/>
                  <a:cs typeface="+mn-cs"/>
                </a:rPr>
                <a:t>A</a:t>
              </a:r>
            </a:p>
          </p:txBody>
        </p:sp>
        <p:cxnSp>
          <p:nvCxnSpPr>
            <p:cNvPr id="48" name="Straight Arrow Connector 47">
              <a:extLst>
                <a:ext uri="{FF2B5EF4-FFF2-40B4-BE49-F238E27FC236}">
                  <a16:creationId xmlns:a16="http://schemas.microsoft.com/office/drawing/2014/main" id="{0E99B609-CDC1-4246-8F76-2001FB8A0367}"/>
                </a:ext>
              </a:extLst>
            </p:cNvPr>
            <p:cNvCxnSpPr/>
            <p:nvPr/>
          </p:nvCxnSpPr>
          <p:spPr>
            <a:xfrm flipV="1">
              <a:off x="2871846" y="3338360"/>
              <a:ext cx="102652" cy="1684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D3E9F67A-FE13-1A43-AE0C-2B75A01C5BE6}"/>
                </a:ext>
              </a:extLst>
            </p:cNvPr>
            <p:cNvPicPr>
              <a:picLocks noChangeAspect="1"/>
            </p:cNvPicPr>
            <p:nvPr/>
          </p:nvPicPr>
          <p:blipFill rotWithShape="1">
            <a:blip r:embed="rId4"/>
            <a:srcRect l="82736"/>
            <a:stretch/>
          </p:blipFill>
          <p:spPr>
            <a:xfrm>
              <a:off x="3387634" y="3439957"/>
              <a:ext cx="582758" cy="487680"/>
            </a:xfrm>
            <a:prstGeom prst="rect">
              <a:avLst/>
            </a:prstGeom>
          </p:spPr>
        </p:pic>
      </p:grpSp>
    </p:spTree>
    <p:extLst>
      <p:ext uri="{BB962C8B-B14F-4D97-AF65-F5344CB8AC3E}">
        <p14:creationId xmlns:p14="http://schemas.microsoft.com/office/powerpoint/2010/main" val="34726526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0" name="Picture 25599">
            <a:extLst>
              <a:ext uri="{FF2B5EF4-FFF2-40B4-BE49-F238E27FC236}">
                <a16:creationId xmlns:a16="http://schemas.microsoft.com/office/drawing/2014/main" id="{9930A305-6788-9649-B7E3-8E444C8CAE70}"/>
              </a:ext>
            </a:extLst>
          </p:cNvPr>
          <p:cNvPicPr>
            <a:picLocks noChangeAspect="1"/>
          </p:cNvPicPr>
          <p:nvPr/>
        </p:nvPicPr>
        <p:blipFill>
          <a:blip r:embed="rId2"/>
          <a:stretch>
            <a:fillRect/>
          </a:stretch>
        </p:blipFill>
        <p:spPr>
          <a:xfrm>
            <a:off x="924960" y="1001027"/>
            <a:ext cx="3357175" cy="1444860"/>
          </a:xfrm>
          <a:prstGeom prst="rect">
            <a:avLst/>
          </a:prstGeom>
        </p:spPr>
      </p:pic>
      <p:sp>
        <p:nvSpPr>
          <p:cNvPr id="25608" name="Text Box 10">
            <a:extLst>
              <a:ext uri="{FF2B5EF4-FFF2-40B4-BE49-F238E27FC236}">
                <a16:creationId xmlns:a16="http://schemas.microsoft.com/office/drawing/2014/main" id="{4CD35A68-B9F6-DF48-8BB9-E7211BE405AE}"/>
              </a:ext>
            </a:extLst>
          </p:cNvPr>
          <p:cNvSpPr txBox="1">
            <a:spLocks noChangeArrowheads="1"/>
          </p:cNvSpPr>
          <p:nvPr/>
        </p:nvSpPr>
        <p:spPr bwMode="auto">
          <a:xfrm>
            <a:off x="1280773" y="1395775"/>
            <a:ext cx="1245534" cy="30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30000"/>
              </a:spcBef>
              <a:buClr>
                <a:srgbClr val="008000"/>
              </a:buClr>
              <a:buSzPct val="70000"/>
            </a:pPr>
            <a:r>
              <a:rPr lang="en-US" altLang="en-US" b="0" dirty="0">
                <a:solidFill>
                  <a:srgbClr val="002060"/>
                </a:solidFill>
              </a:rPr>
              <a:t>v</a:t>
            </a:r>
            <a:r>
              <a:rPr lang="en-US" altLang="en-US" b="0" baseline="-25000" dirty="0">
                <a:solidFill>
                  <a:srgbClr val="002060"/>
                </a:solidFill>
              </a:rPr>
              <a:t>1</a:t>
            </a:r>
            <a:r>
              <a:rPr lang="en-US" altLang="en-US" b="0" dirty="0">
                <a:solidFill>
                  <a:srgbClr val="002060"/>
                </a:solidFill>
              </a:rPr>
              <a:t>~50um/ns</a:t>
            </a:r>
          </a:p>
        </p:txBody>
      </p:sp>
      <p:sp>
        <p:nvSpPr>
          <p:cNvPr id="25609" name="Text Box 10">
            <a:extLst>
              <a:ext uri="{FF2B5EF4-FFF2-40B4-BE49-F238E27FC236}">
                <a16:creationId xmlns:a16="http://schemas.microsoft.com/office/drawing/2014/main" id="{849385DA-3E62-394C-9A12-24BC743BDFED}"/>
              </a:ext>
            </a:extLst>
          </p:cNvPr>
          <p:cNvSpPr txBox="1">
            <a:spLocks noChangeArrowheads="1"/>
          </p:cNvSpPr>
          <p:nvPr/>
        </p:nvSpPr>
        <p:spPr bwMode="auto">
          <a:xfrm>
            <a:off x="842044" y="2565415"/>
            <a:ext cx="1417055" cy="30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30000"/>
              </a:spcBef>
              <a:buClr>
                <a:srgbClr val="008000"/>
              </a:buClr>
              <a:buSzPct val="70000"/>
            </a:pPr>
            <a:r>
              <a:rPr lang="en-US" altLang="en-US" b="0" dirty="0">
                <a:solidFill>
                  <a:srgbClr val="002060"/>
                </a:solidFill>
              </a:rPr>
              <a:t>v</a:t>
            </a:r>
            <a:r>
              <a:rPr lang="en-US" altLang="en-US" b="0" baseline="-25000" dirty="0">
                <a:solidFill>
                  <a:srgbClr val="002060"/>
                </a:solidFill>
              </a:rPr>
              <a:t>2</a:t>
            </a:r>
            <a:r>
              <a:rPr lang="en-US" altLang="en-US" b="0" dirty="0">
                <a:solidFill>
                  <a:srgbClr val="002060"/>
                </a:solidFill>
              </a:rPr>
              <a:t>~ 100um/ns</a:t>
            </a:r>
          </a:p>
        </p:txBody>
      </p:sp>
      <p:sp>
        <p:nvSpPr>
          <p:cNvPr id="12" name="Rectangle 4">
            <a:extLst>
              <a:ext uri="{FF2B5EF4-FFF2-40B4-BE49-F238E27FC236}">
                <a16:creationId xmlns:a16="http://schemas.microsoft.com/office/drawing/2014/main" id="{32B63F18-22F8-AC4F-ACD4-3CA0852FD0FB}"/>
              </a:ext>
            </a:extLst>
          </p:cNvPr>
          <p:cNvSpPr txBox="1">
            <a:spLocks noChangeArrowheads="1"/>
          </p:cNvSpPr>
          <p:nvPr/>
        </p:nvSpPr>
        <p:spPr>
          <a:xfrm>
            <a:off x="0" y="0"/>
            <a:ext cx="12192000" cy="454573"/>
          </a:xfrm>
          <a:prstGeom prst="rect">
            <a:avLst/>
          </a:prstGeom>
        </p:spPr>
        <p:txBody>
          <a:bodyPr/>
          <a:lstStyle/>
          <a:p>
            <a:pPr algn="ctr">
              <a:lnSpc>
                <a:spcPct val="90000"/>
              </a:lnSpc>
              <a:defRPr/>
            </a:pPr>
            <a:r>
              <a:rPr lang="en-US" sz="2800" b="1" kern="0" dirty="0">
                <a:solidFill>
                  <a:srgbClr val="FF0000"/>
                </a:solidFill>
                <a:latin typeface="Arial"/>
                <a:ea typeface="ＭＳ Ｐゴシック" panose="020B0600070205080204" pitchFamily="34" charset="-128"/>
              </a:rPr>
              <a:t>Gas Electron Multiplier GEM</a:t>
            </a:r>
          </a:p>
        </p:txBody>
      </p:sp>
      <p:sp>
        <p:nvSpPr>
          <p:cNvPr id="25611" name="Text Box 841">
            <a:extLst>
              <a:ext uri="{FF2B5EF4-FFF2-40B4-BE49-F238E27FC236}">
                <a16:creationId xmlns:a16="http://schemas.microsoft.com/office/drawing/2014/main" id="{C132DFA2-E8A7-F045-A252-982C85759DCE}"/>
              </a:ext>
            </a:extLst>
          </p:cNvPr>
          <p:cNvSpPr txBox="1">
            <a:spLocks noChangeArrowheads="1"/>
          </p:cNvSpPr>
          <p:nvPr/>
        </p:nvSpPr>
        <p:spPr bwMode="auto">
          <a:xfrm>
            <a:off x="6251424" y="2086214"/>
            <a:ext cx="4158113" cy="2447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30000"/>
              </a:spcBef>
              <a:buClr>
                <a:srgbClr val="008000"/>
              </a:buClr>
              <a:buSzPct val="70000"/>
            </a:pPr>
            <a:r>
              <a:rPr lang="en-US" altLang="ja-JP" b="0" dirty="0">
                <a:solidFill>
                  <a:srgbClr val="002060"/>
                </a:solidFill>
              </a:rPr>
              <a:t>The conversion gap above the top GEM is the volume where charge particles deposit </a:t>
            </a:r>
            <a:r>
              <a:rPr lang="en-US" altLang="ja-JP" b="0" dirty="0" err="1">
                <a:solidFill>
                  <a:srgbClr val="002060"/>
                </a:solidFill>
              </a:rPr>
              <a:t>e+e</a:t>
            </a:r>
            <a:r>
              <a:rPr lang="en-US" altLang="ja-JP" b="0" dirty="0">
                <a:solidFill>
                  <a:srgbClr val="002060"/>
                </a:solidFill>
              </a:rPr>
              <a:t>- pairs. </a:t>
            </a:r>
          </a:p>
          <a:p>
            <a:pPr>
              <a:lnSpc>
                <a:spcPct val="90000"/>
              </a:lnSpc>
              <a:spcBef>
                <a:spcPct val="30000"/>
              </a:spcBef>
              <a:buClr>
                <a:srgbClr val="008000"/>
              </a:buClr>
              <a:buSzPct val="70000"/>
            </a:pPr>
            <a:endParaRPr lang="en-US" altLang="ja-JP" b="0" dirty="0">
              <a:solidFill>
                <a:srgbClr val="002060"/>
              </a:solidFill>
            </a:endParaRPr>
          </a:p>
          <a:p>
            <a:pPr>
              <a:lnSpc>
                <a:spcPct val="90000"/>
              </a:lnSpc>
              <a:spcBef>
                <a:spcPct val="30000"/>
              </a:spcBef>
              <a:buClr>
                <a:srgbClr val="008000"/>
              </a:buClr>
              <a:buSzPct val="70000"/>
            </a:pPr>
            <a:r>
              <a:rPr lang="en-US" altLang="ja-JP" b="0" dirty="0">
                <a:solidFill>
                  <a:schemeClr val="accent6">
                    <a:lumMod val="50000"/>
                  </a:schemeClr>
                </a:solidFill>
              </a:rPr>
              <a:t>Typical thickness is 3-15mm (2.5m for the ALICE TPC !)</a:t>
            </a:r>
          </a:p>
          <a:p>
            <a:pPr>
              <a:lnSpc>
                <a:spcPct val="90000"/>
              </a:lnSpc>
              <a:spcBef>
                <a:spcPct val="30000"/>
              </a:spcBef>
              <a:buClr>
                <a:srgbClr val="008000"/>
              </a:buClr>
              <a:buSzPct val="70000"/>
            </a:pPr>
            <a:endParaRPr lang="en-US" altLang="ja-JP" b="0" dirty="0">
              <a:solidFill>
                <a:schemeClr val="accent6">
                  <a:lumMod val="50000"/>
                </a:schemeClr>
              </a:solidFill>
            </a:endParaRPr>
          </a:p>
          <a:p>
            <a:pPr>
              <a:lnSpc>
                <a:spcPct val="90000"/>
              </a:lnSpc>
              <a:spcBef>
                <a:spcPct val="30000"/>
              </a:spcBef>
              <a:buClr>
                <a:srgbClr val="008000"/>
              </a:buClr>
              <a:buSzPct val="70000"/>
            </a:pPr>
            <a:r>
              <a:rPr lang="en-US" altLang="ja-JP" b="0" dirty="0">
                <a:solidFill>
                  <a:srgbClr val="002060"/>
                </a:solidFill>
              </a:rPr>
              <a:t>For a continuous charge deposit the signal has trapezoid shape where the length is dominated by the drift time in the conversion gap.</a:t>
            </a:r>
          </a:p>
        </p:txBody>
      </p:sp>
      <p:sp>
        <p:nvSpPr>
          <p:cNvPr id="82" name="Line 70">
            <a:extLst>
              <a:ext uri="{FF2B5EF4-FFF2-40B4-BE49-F238E27FC236}">
                <a16:creationId xmlns:a16="http://schemas.microsoft.com/office/drawing/2014/main" id="{32C1009E-BA09-A54A-A7CC-9F9882D10DE6}"/>
              </a:ext>
            </a:extLst>
          </p:cNvPr>
          <p:cNvSpPr>
            <a:spLocks noChangeShapeType="1"/>
          </p:cNvSpPr>
          <p:nvPr/>
        </p:nvSpPr>
        <p:spPr bwMode="auto">
          <a:xfrm flipV="1">
            <a:off x="1540042" y="2119251"/>
            <a:ext cx="183080" cy="412192"/>
          </a:xfrm>
          <a:prstGeom prst="line">
            <a:avLst/>
          </a:prstGeom>
          <a:noFill/>
          <a:ln w="25400">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dirty="0">
              <a:ln>
                <a:solidFill>
                  <a:schemeClr val="tx1"/>
                </a:solidFill>
              </a:ln>
              <a:solidFill>
                <a:prstClr val="black"/>
              </a:solidFill>
            </a:endParaRPr>
          </a:p>
        </p:txBody>
      </p:sp>
      <p:cxnSp>
        <p:nvCxnSpPr>
          <p:cNvPr id="56" name="Straight Connector 55">
            <a:extLst>
              <a:ext uri="{FF2B5EF4-FFF2-40B4-BE49-F238E27FC236}">
                <a16:creationId xmlns:a16="http://schemas.microsoft.com/office/drawing/2014/main" id="{4A337D95-7026-4C43-B478-A5F58AA5A17C}"/>
              </a:ext>
            </a:extLst>
          </p:cNvPr>
          <p:cNvCxnSpPr>
            <a:cxnSpLocks/>
          </p:cNvCxnSpPr>
          <p:nvPr/>
        </p:nvCxnSpPr>
        <p:spPr>
          <a:xfrm flipH="1">
            <a:off x="1372790" y="5387391"/>
            <a:ext cx="3160709" cy="0"/>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57" name="Straight Connector 56">
            <a:extLst>
              <a:ext uri="{FF2B5EF4-FFF2-40B4-BE49-F238E27FC236}">
                <a16:creationId xmlns:a16="http://schemas.microsoft.com/office/drawing/2014/main" id="{92708847-7344-AA48-A9B4-006C2935A5DA}"/>
              </a:ext>
            </a:extLst>
          </p:cNvPr>
          <p:cNvCxnSpPr>
            <a:cxnSpLocks/>
          </p:cNvCxnSpPr>
          <p:nvPr/>
        </p:nvCxnSpPr>
        <p:spPr>
          <a:xfrm>
            <a:off x="1448990" y="3773103"/>
            <a:ext cx="0" cy="1766688"/>
          </a:xfrm>
          <a:prstGeom prst="line">
            <a:avLst/>
          </a:prstGeom>
          <a:ln>
            <a:prstDash val="solid"/>
            <a:headEnd type="triangle"/>
            <a:tailEnd type="none" w="med" len="med"/>
          </a:ln>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DF0D8CF5-2997-4C45-8567-6A1252013902}"/>
              </a:ext>
            </a:extLst>
          </p:cNvPr>
          <p:cNvCxnSpPr>
            <a:cxnSpLocks/>
          </p:cNvCxnSpPr>
          <p:nvPr/>
        </p:nvCxnSpPr>
        <p:spPr bwMode="auto">
          <a:xfrm flipV="1">
            <a:off x="1441845" y="3917482"/>
            <a:ext cx="271452" cy="1476753"/>
          </a:xfrm>
          <a:prstGeom prst="line">
            <a:avLst/>
          </a:prstGeom>
          <a:noFill/>
          <a:ln w="28575" cap="flat" cmpd="sng" algn="ctr">
            <a:solidFill>
              <a:srgbClr val="002060"/>
            </a:solidFill>
            <a:prstDash val="solid"/>
            <a:round/>
            <a:headEnd type="none" w="med" len="med"/>
            <a:tailEnd type="none" w="med" len="med"/>
          </a:ln>
          <a:effectLst/>
        </p:spPr>
      </p:cxnSp>
      <p:cxnSp>
        <p:nvCxnSpPr>
          <p:cNvPr id="63" name="Straight Connector 62">
            <a:extLst>
              <a:ext uri="{FF2B5EF4-FFF2-40B4-BE49-F238E27FC236}">
                <a16:creationId xmlns:a16="http://schemas.microsoft.com/office/drawing/2014/main" id="{F93DB06A-C212-7A41-B1F9-468CD5D8929F}"/>
              </a:ext>
            </a:extLst>
          </p:cNvPr>
          <p:cNvCxnSpPr>
            <a:cxnSpLocks/>
          </p:cNvCxnSpPr>
          <p:nvPr/>
        </p:nvCxnSpPr>
        <p:spPr bwMode="auto">
          <a:xfrm>
            <a:off x="1703672" y="3917481"/>
            <a:ext cx="1280159" cy="0"/>
          </a:xfrm>
          <a:prstGeom prst="line">
            <a:avLst/>
          </a:prstGeom>
          <a:noFill/>
          <a:ln w="28575" cap="flat" cmpd="sng" algn="ctr">
            <a:solidFill>
              <a:srgbClr val="002060"/>
            </a:solidFill>
            <a:prstDash val="solid"/>
            <a:round/>
            <a:headEnd type="none" w="med" len="med"/>
            <a:tailEnd type="none" w="med" len="med"/>
          </a:ln>
          <a:effectLst/>
        </p:spPr>
      </p:cxnSp>
      <p:sp>
        <p:nvSpPr>
          <p:cNvPr id="65" name="TextBox 64">
            <a:extLst>
              <a:ext uri="{FF2B5EF4-FFF2-40B4-BE49-F238E27FC236}">
                <a16:creationId xmlns:a16="http://schemas.microsoft.com/office/drawing/2014/main" id="{288955DA-3DC4-5A4A-800B-F7C30E119324}"/>
              </a:ext>
            </a:extLst>
          </p:cNvPr>
          <p:cNvSpPr txBox="1"/>
          <p:nvPr/>
        </p:nvSpPr>
        <p:spPr>
          <a:xfrm>
            <a:off x="903365" y="3707395"/>
            <a:ext cx="513282" cy="323165"/>
          </a:xfrm>
          <a:prstGeom prst="rect">
            <a:avLst/>
          </a:prstGeom>
          <a:noFill/>
        </p:spPr>
        <p:txBody>
          <a:bodyPr wrap="square" rtlCol="0">
            <a:spAutoFit/>
          </a:bodyPr>
          <a:lstStyle/>
          <a:p>
            <a:r>
              <a:rPr lang="en-GB" sz="1500" dirty="0"/>
              <a:t>I</a:t>
            </a:r>
            <a:r>
              <a:rPr lang="en-GB" sz="1500" baseline="-25000" dirty="0"/>
              <a:t>1</a:t>
            </a:r>
            <a:r>
              <a:rPr lang="en-GB" sz="1500" dirty="0"/>
              <a:t>(t)</a:t>
            </a:r>
          </a:p>
        </p:txBody>
      </p:sp>
      <p:sp>
        <p:nvSpPr>
          <p:cNvPr id="66" name="Rectangle 65">
            <a:extLst>
              <a:ext uri="{FF2B5EF4-FFF2-40B4-BE49-F238E27FC236}">
                <a16:creationId xmlns:a16="http://schemas.microsoft.com/office/drawing/2014/main" id="{36A84233-A885-8448-9655-F43097CEB66B}"/>
              </a:ext>
            </a:extLst>
          </p:cNvPr>
          <p:cNvSpPr/>
          <p:nvPr/>
        </p:nvSpPr>
        <p:spPr>
          <a:xfrm>
            <a:off x="4258309" y="5390767"/>
            <a:ext cx="237566" cy="323165"/>
          </a:xfrm>
          <a:prstGeom prst="rect">
            <a:avLst/>
          </a:prstGeom>
        </p:spPr>
        <p:txBody>
          <a:bodyPr wrap="none">
            <a:spAutoFit/>
          </a:bodyPr>
          <a:lstStyle/>
          <a:p>
            <a:r>
              <a:rPr lang="en-GB" sz="1500" dirty="0"/>
              <a:t>t</a:t>
            </a:r>
          </a:p>
        </p:txBody>
      </p:sp>
      <p:sp>
        <p:nvSpPr>
          <p:cNvPr id="67" name="Text Box 10">
            <a:extLst>
              <a:ext uri="{FF2B5EF4-FFF2-40B4-BE49-F238E27FC236}">
                <a16:creationId xmlns:a16="http://schemas.microsoft.com/office/drawing/2014/main" id="{004D6F52-1AF8-DB4F-9081-31809EF9EB13}"/>
              </a:ext>
            </a:extLst>
          </p:cNvPr>
          <p:cNvSpPr txBox="1">
            <a:spLocks noChangeArrowheads="1"/>
          </p:cNvSpPr>
          <p:nvPr/>
        </p:nvSpPr>
        <p:spPr bwMode="auto">
          <a:xfrm>
            <a:off x="4330377" y="1374920"/>
            <a:ext cx="625171" cy="30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30000"/>
              </a:spcBef>
              <a:buClr>
                <a:srgbClr val="008000"/>
              </a:buClr>
              <a:buSzPct val="70000"/>
            </a:pPr>
            <a:r>
              <a:rPr lang="en-US" altLang="en-US" b="0" dirty="0">
                <a:solidFill>
                  <a:srgbClr val="002060"/>
                </a:solidFill>
              </a:rPr>
              <a:t>60ns</a:t>
            </a:r>
          </a:p>
        </p:txBody>
      </p:sp>
      <p:cxnSp>
        <p:nvCxnSpPr>
          <p:cNvPr id="68" name="Straight Connector 67">
            <a:extLst>
              <a:ext uri="{FF2B5EF4-FFF2-40B4-BE49-F238E27FC236}">
                <a16:creationId xmlns:a16="http://schemas.microsoft.com/office/drawing/2014/main" id="{3CD47A4E-EE0D-204B-94E0-0E2A86838FFF}"/>
              </a:ext>
            </a:extLst>
          </p:cNvPr>
          <p:cNvCxnSpPr>
            <a:cxnSpLocks/>
          </p:cNvCxnSpPr>
          <p:nvPr/>
        </p:nvCxnSpPr>
        <p:spPr bwMode="auto">
          <a:xfrm flipH="1" flipV="1">
            <a:off x="2983833" y="3917483"/>
            <a:ext cx="250255" cy="1482290"/>
          </a:xfrm>
          <a:prstGeom prst="line">
            <a:avLst/>
          </a:prstGeom>
          <a:noFill/>
          <a:ln w="28575" cap="flat" cmpd="sng" algn="ctr">
            <a:solidFill>
              <a:srgbClr val="002060"/>
            </a:solidFill>
            <a:prstDash val="solid"/>
            <a:round/>
            <a:headEnd type="none" w="med" len="med"/>
            <a:tailEnd type="none" w="med" len="med"/>
          </a:ln>
          <a:effectLst/>
        </p:spPr>
      </p:cxnSp>
      <p:sp>
        <p:nvSpPr>
          <p:cNvPr id="69" name="Text Box 10">
            <a:extLst>
              <a:ext uri="{FF2B5EF4-FFF2-40B4-BE49-F238E27FC236}">
                <a16:creationId xmlns:a16="http://schemas.microsoft.com/office/drawing/2014/main" id="{E8741DB4-4558-7646-BC03-03072889DE77}"/>
              </a:ext>
            </a:extLst>
          </p:cNvPr>
          <p:cNvSpPr txBox="1">
            <a:spLocks noChangeArrowheads="1"/>
          </p:cNvSpPr>
          <p:nvPr/>
        </p:nvSpPr>
        <p:spPr bwMode="auto">
          <a:xfrm>
            <a:off x="4357648" y="2018208"/>
            <a:ext cx="604333" cy="30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30000"/>
              </a:spcBef>
              <a:buClr>
                <a:srgbClr val="008000"/>
              </a:buClr>
              <a:buSzPct val="70000"/>
            </a:pPr>
            <a:r>
              <a:rPr lang="en-US" altLang="en-US" b="0" dirty="0">
                <a:solidFill>
                  <a:srgbClr val="002060"/>
                </a:solidFill>
              </a:rPr>
              <a:t>10ns</a:t>
            </a:r>
          </a:p>
        </p:txBody>
      </p:sp>
      <p:cxnSp>
        <p:nvCxnSpPr>
          <p:cNvPr id="70" name="Straight Connector 69">
            <a:extLst>
              <a:ext uri="{FF2B5EF4-FFF2-40B4-BE49-F238E27FC236}">
                <a16:creationId xmlns:a16="http://schemas.microsoft.com/office/drawing/2014/main" id="{F5EED5FE-56F4-3642-A850-F8885BC94A40}"/>
              </a:ext>
            </a:extLst>
          </p:cNvPr>
          <p:cNvCxnSpPr>
            <a:cxnSpLocks/>
          </p:cNvCxnSpPr>
          <p:nvPr/>
        </p:nvCxnSpPr>
        <p:spPr bwMode="auto">
          <a:xfrm flipV="1">
            <a:off x="1706230" y="3753854"/>
            <a:ext cx="0" cy="1771048"/>
          </a:xfrm>
          <a:prstGeom prst="line">
            <a:avLst/>
          </a:prstGeom>
          <a:noFill/>
          <a:ln w="9525" cap="flat" cmpd="sng" algn="ctr">
            <a:solidFill>
              <a:schemeClr val="tx1"/>
            </a:solidFill>
            <a:prstDash val="dash"/>
            <a:round/>
            <a:headEnd type="none" w="med" len="med"/>
            <a:tailEnd type="none" w="med" len="med"/>
          </a:ln>
          <a:effectLst/>
        </p:spPr>
      </p:cxnSp>
      <p:cxnSp>
        <p:nvCxnSpPr>
          <p:cNvPr id="71" name="Straight Connector 70">
            <a:extLst>
              <a:ext uri="{FF2B5EF4-FFF2-40B4-BE49-F238E27FC236}">
                <a16:creationId xmlns:a16="http://schemas.microsoft.com/office/drawing/2014/main" id="{EDCFC1D1-5982-F044-B3EE-306475C9F8EE}"/>
              </a:ext>
            </a:extLst>
          </p:cNvPr>
          <p:cNvCxnSpPr>
            <a:cxnSpLocks/>
          </p:cNvCxnSpPr>
          <p:nvPr/>
        </p:nvCxnSpPr>
        <p:spPr bwMode="auto">
          <a:xfrm flipV="1">
            <a:off x="2984786" y="3761874"/>
            <a:ext cx="0" cy="1771048"/>
          </a:xfrm>
          <a:prstGeom prst="line">
            <a:avLst/>
          </a:prstGeom>
          <a:noFill/>
          <a:ln w="9525" cap="flat" cmpd="sng" algn="ctr">
            <a:solidFill>
              <a:schemeClr val="tx1"/>
            </a:solidFill>
            <a:prstDash val="dash"/>
            <a:round/>
            <a:headEnd type="none" w="med" len="med"/>
            <a:tailEnd type="none" w="med" len="med"/>
          </a:ln>
          <a:effectLst/>
        </p:spPr>
      </p:cxnSp>
      <p:sp>
        <p:nvSpPr>
          <p:cNvPr id="72" name="TextBox 71">
            <a:extLst>
              <a:ext uri="{FF2B5EF4-FFF2-40B4-BE49-F238E27FC236}">
                <a16:creationId xmlns:a16="http://schemas.microsoft.com/office/drawing/2014/main" id="{B191B1CB-7EDC-474B-8448-521915F90939}"/>
              </a:ext>
            </a:extLst>
          </p:cNvPr>
          <p:cNvSpPr txBox="1"/>
          <p:nvPr/>
        </p:nvSpPr>
        <p:spPr>
          <a:xfrm>
            <a:off x="1328287" y="5501068"/>
            <a:ext cx="572593" cy="307777"/>
          </a:xfrm>
          <a:prstGeom prst="rect">
            <a:avLst/>
          </a:prstGeom>
          <a:noFill/>
        </p:spPr>
        <p:txBody>
          <a:bodyPr wrap="none" rtlCol="0">
            <a:spAutoFit/>
          </a:bodyPr>
          <a:lstStyle/>
          <a:p>
            <a:r>
              <a:rPr lang="en-GB" sz="1400" dirty="0">
                <a:solidFill>
                  <a:srgbClr val="002060"/>
                </a:solidFill>
              </a:rPr>
              <a:t>10ns</a:t>
            </a:r>
          </a:p>
        </p:txBody>
      </p:sp>
      <p:sp>
        <p:nvSpPr>
          <p:cNvPr id="73" name="TextBox 72">
            <a:extLst>
              <a:ext uri="{FF2B5EF4-FFF2-40B4-BE49-F238E27FC236}">
                <a16:creationId xmlns:a16="http://schemas.microsoft.com/office/drawing/2014/main" id="{3FA021A6-D1C8-4F43-8E95-E092A9DFDA7E}"/>
              </a:ext>
            </a:extLst>
          </p:cNvPr>
          <p:cNvSpPr txBox="1"/>
          <p:nvPr/>
        </p:nvSpPr>
        <p:spPr>
          <a:xfrm>
            <a:off x="2876351" y="5489840"/>
            <a:ext cx="572593" cy="307777"/>
          </a:xfrm>
          <a:prstGeom prst="rect">
            <a:avLst/>
          </a:prstGeom>
          <a:noFill/>
        </p:spPr>
        <p:txBody>
          <a:bodyPr wrap="none" rtlCol="0">
            <a:spAutoFit/>
          </a:bodyPr>
          <a:lstStyle/>
          <a:p>
            <a:r>
              <a:rPr lang="en-GB" sz="1400" dirty="0">
                <a:solidFill>
                  <a:srgbClr val="002060"/>
                </a:solidFill>
              </a:rPr>
              <a:t>10ns</a:t>
            </a:r>
          </a:p>
        </p:txBody>
      </p:sp>
      <p:sp>
        <p:nvSpPr>
          <p:cNvPr id="74" name="TextBox 73">
            <a:extLst>
              <a:ext uri="{FF2B5EF4-FFF2-40B4-BE49-F238E27FC236}">
                <a16:creationId xmlns:a16="http://schemas.microsoft.com/office/drawing/2014/main" id="{1205EFA7-AC6C-2341-B3B7-14A0AE81B0EC}"/>
              </a:ext>
            </a:extLst>
          </p:cNvPr>
          <p:cNvSpPr txBox="1"/>
          <p:nvPr/>
        </p:nvSpPr>
        <p:spPr>
          <a:xfrm>
            <a:off x="2066223" y="5497861"/>
            <a:ext cx="572593" cy="307777"/>
          </a:xfrm>
          <a:prstGeom prst="rect">
            <a:avLst/>
          </a:prstGeom>
          <a:noFill/>
        </p:spPr>
        <p:txBody>
          <a:bodyPr wrap="none" rtlCol="0">
            <a:spAutoFit/>
          </a:bodyPr>
          <a:lstStyle/>
          <a:p>
            <a:r>
              <a:rPr lang="en-GB" sz="1400" dirty="0">
                <a:solidFill>
                  <a:srgbClr val="002060"/>
                </a:solidFill>
              </a:rPr>
              <a:t>50ns</a:t>
            </a:r>
          </a:p>
        </p:txBody>
      </p:sp>
      <p:sp>
        <p:nvSpPr>
          <p:cNvPr id="25605" name="Date Placeholder 25604">
            <a:extLst>
              <a:ext uri="{FF2B5EF4-FFF2-40B4-BE49-F238E27FC236}">
                <a16:creationId xmlns:a16="http://schemas.microsoft.com/office/drawing/2014/main" id="{14213C41-B106-2044-A1E4-1363829E4611}"/>
              </a:ext>
            </a:extLst>
          </p:cNvPr>
          <p:cNvSpPr>
            <a:spLocks noGrp="1"/>
          </p:cNvSpPr>
          <p:nvPr>
            <p:ph type="dt" sz="half" idx="10"/>
          </p:nvPr>
        </p:nvSpPr>
        <p:spPr/>
        <p:txBody>
          <a:bodyPr/>
          <a:lstStyle/>
          <a:p>
            <a:r>
              <a:rPr lang="en-US" altLang="en-US"/>
              <a:t>10/14/24</a:t>
            </a:r>
          </a:p>
        </p:txBody>
      </p:sp>
      <p:sp>
        <p:nvSpPr>
          <p:cNvPr id="25607" name="Slide Number Placeholder 25606">
            <a:extLst>
              <a:ext uri="{FF2B5EF4-FFF2-40B4-BE49-F238E27FC236}">
                <a16:creationId xmlns:a16="http://schemas.microsoft.com/office/drawing/2014/main" id="{D87951B9-EA1B-DB44-8BD4-04DC8DB8F6B4}"/>
              </a:ext>
            </a:extLst>
          </p:cNvPr>
          <p:cNvSpPr>
            <a:spLocks noGrp="1"/>
          </p:cNvSpPr>
          <p:nvPr>
            <p:ph type="sldNum" sz="quarter" idx="11"/>
          </p:nvPr>
        </p:nvSpPr>
        <p:spPr/>
        <p:txBody>
          <a:bodyPr/>
          <a:lstStyle/>
          <a:p>
            <a:fld id="{7D71052F-9243-F043-BB6D-C1B1E010A02F}" type="slidenum">
              <a:rPr lang="en-US" altLang="en-US" smtClean="0"/>
              <a:pPr/>
              <a:t>40</a:t>
            </a:fld>
            <a:endParaRPr lang="en-US" altLang="en-US" b="0"/>
          </a:p>
        </p:txBody>
      </p:sp>
    </p:spTree>
    <p:extLst>
      <p:ext uri="{BB962C8B-B14F-4D97-AF65-F5344CB8AC3E}">
        <p14:creationId xmlns:p14="http://schemas.microsoft.com/office/powerpoint/2010/main" val="32664637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37BB8DA-164E-A343-A2A6-A1C226877B72}"/>
              </a:ext>
            </a:extLst>
          </p:cNvPr>
          <p:cNvSpPr>
            <a:spLocks noGrp="1"/>
          </p:cNvSpPr>
          <p:nvPr>
            <p:ph type="sldNum" sz="quarter" idx="11"/>
          </p:nvPr>
        </p:nvSpPr>
        <p:spPr/>
        <p:txBody>
          <a:bodyPr/>
          <a:lstStyle/>
          <a:p>
            <a:fld id="{50EF19F9-85EC-7443-8CB7-4688AA705A18}" type="slidenum">
              <a:rPr lang="en-US" altLang="en-US" smtClean="0"/>
              <a:pPr/>
              <a:t>41</a:t>
            </a:fld>
            <a:endParaRPr lang="en-US" altLang="en-US"/>
          </a:p>
        </p:txBody>
      </p:sp>
      <p:sp>
        <p:nvSpPr>
          <p:cNvPr id="5" name="Rectangle 4">
            <a:extLst>
              <a:ext uri="{FF2B5EF4-FFF2-40B4-BE49-F238E27FC236}">
                <a16:creationId xmlns:a16="http://schemas.microsoft.com/office/drawing/2014/main" id="{B8070699-90AF-6547-BC05-0340662BB1F2}"/>
              </a:ext>
            </a:extLst>
          </p:cNvPr>
          <p:cNvSpPr txBox="1">
            <a:spLocks noChangeArrowheads="1"/>
          </p:cNvSpPr>
          <p:nvPr/>
        </p:nvSpPr>
        <p:spPr bwMode="auto">
          <a:xfrm>
            <a:off x="0" y="2479590"/>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Parallel field avalanches</a:t>
            </a:r>
          </a:p>
        </p:txBody>
      </p:sp>
      <p:sp>
        <p:nvSpPr>
          <p:cNvPr id="6" name="Date Placeholder 5">
            <a:extLst>
              <a:ext uri="{FF2B5EF4-FFF2-40B4-BE49-F238E27FC236}">
                <a16:creationId xmlns:a16="http://schemas.microsoft.com/office/drawing/2014/main" id="{3030409E-4708-C14F-9B4B-E029781D58FB}"/>
              </a:ext>
            </a:extLst>
          </p:cNvPr>
          <p:cNvSpPr>
            <a:spLocks noGrp="1"/>
          </p:cNvSpPr>
          <p:nvPr>
            <p:ph type="dt" sz="half" idx="10"/>
          </p:nvPr>
        </p:nvSpPr>
        <p:spPr/>
        <p:txBody>
          <a:bodyPr/>
          <a:lstStyle/>
          <a:p>
            <a:pPr>
              <a:defRPr/>
            </a:pPr>
            <a:r>
              <a:rPr lang="en-US">
                <a:solidFill>
                  <a:srgbClr val="000000"/>
                </a:solidFill>
              </a:rPr>
              <a:t>10/14/24</a:t>
            </a:r>
          </a:p>
        </p:txBody>
      </p:sp>
    </p:spTree>
    <p:extLst>
      <p:ext uri="{BB962C8B-B14F-4D97-AF65-F5344CB8AC3E}">
        <p14:creationId xmlns:p14="http://schemas.microsoft.com/office/powerpoint/2010/main" val="28707883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19">
            <a:extLst>
              <a:ext uri="{FF2B5EF4-FFF2-40B4-BE49-F238E27FC236}">
                <a16:creationId xmlns:a16="http://schemas.microsoft.com/office/drawing/2014/main" id="{8FF7E980-D98E-2446-A4DD-058E85A05D58}"/>
              </a:ext>
            </a:extLst>
          </p:cNvPr>
          <p:cNvSpPr>
            <a:spLocks noChangeArrowheads="1"/>
          </p:cNvSpPr>
          <p:nvPr/>
        </p:nvSpPr>
        <p:spPr bwMode="auto">
          <a:xfrm>
            <a:off x="4813" y="76200"/>
            <a:ext cx="12192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800" b="1" dirty="0">
                <a:solidFill>
                  <a:srgbClr val="FF0000"/>
                </a:solidFill>
              </a:rPr>
              <a:t>Gas avalanche multiplication</a:t>
            </a:r>
          </a:p>
        </p:txBody>
      </p:sp>
      <p:grpSp>
        <p:nvGrpSpPr>
          <p:cNvPr id="33796" name="Group 25">
            <a:extLst>
              <a:ext uri="{FF2B5EF4-FFF2-40B4-BE49-F238E27FC236}">
                <a16:creationId xmlns:a16="http://schemas.microsoft.com/office/drawing/2014/main" id="{30B22891-CB30-6A4B-91DC-11C5D47941F2}"/>
              </a:ext>
            </a:extLst>
          </p:cNvPr>
          <p:cNvGrpSpPr>
            <a:grpSpLocks/>
          </p:cNvGrpSpPr>
          <p:nvPr/>
        </p:nvGrpSpPr>
        <p:grpSpPr bwMode="auto">
          <a:xfrm>
            <a:off x="7924800" y="1143000"/>
            <a:ext cx="3124200" cy="1447800"/>
            <a:chOff x="3657600" y="3962400"/>
            <a:chExt cx="3124200" cy="1447800"/>
          </a:xfrm>
        </p:grpSpPr>
        <p:grpSp>
          <p:nvGrpSpPr>
            <p:cNvPr id="33798" name="Group 21">
              <a:extLst>
                <a:ext uri="{FF2B5EF4-FFF2-40B4-BE49-F238E27FC236}">
                  <a16:creationId xmlns:a16="http://schemas.microsoft.com/office/drawing/2014/main" id="{D5195104-4E6E-D746-935B-9AB111CAE265}"/>
                </a:ext>
              </a:extLst>
            </p:cNvPr>
            <p:cNvGrpSpPr>
              <a:grpSpLocks/>
            </p:cNvGrpSpPr>
            <p:nvPr/>
          </p:nvGrpSpPr>
          <p:grpSpPr bwMode="auto">
            <a:xfrm>
              <a:off x="3657600" y="3962400"/>
              <a:ext cx="3124200" cy="1447800"/>
              <a:chOff x="3505200" y="4191000"/>
              <a:chExt cx="2819400" cy="1447800"/>
            </a:xfrm>
          </p:grpSpPr>
          <p:sp>
            <p:nvSpPr>
              <p:cNvPr id="33808" name="Rectangle 6">
                <a:extLst>
                  <a:ext uri="{FF2B5EF4-FFF2-40B4-BE49-F238E27FC236}">
                    <a16:creationId xmlns:a16="http://schemas.microsoft.com/office/drawing/2014/main" id="{CD6A9DF9-5C02-EE41-98B4-CDF34FA2F4C4}"/>
                  </a:ext>
                </a:extLst>
              </p:cNvPr>
              <p:cNvSpPr>
                <a:spLocks noChangeArrowheads="1"/>
              </p:cNvSpPr>
              <p:nvPr/>
            </p:nvSpPr>
            <p:spPr bwMode="auto">
              <a:xfrm>
                <a:off x="3505200" y="4191000"/>
                <a:ext cx="2819400" cy="1447800"/>
              </a:xfrm>
              <a:prstGeom prst="rect">
                <a:avLst/>
              </a:prstGeom>
              <a:solidFill>
                <a:srgbClr val="EEEEE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33809" name="Line 7">
                <a:extLst>
                  <a:ext uri="{FF2B5EF4-FFF2-40B4-BE49-F238E27FC236}">
                    <a16:creationId xmlns:a16="http://schemas.microsoft.com/office/drawing/2014/main" id="{487CB24C-2D86-274B-B405-E2F5B2A5B61B}"/>
                  </a:ext>
                </a:extLst>
              </p:cNvPr>
              <p:cNvSpPr>
                <a:spLocks noChangeShapeType="1"/>
              </p:cNvSpPr>
              <p:nvPr/>
            </p:nvSpPr>
            <p:spPr bwMode="auto">
              <a:xfrm>
                <a:off x="3505200" y="4191000"/>
                <a:ext cx="2819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3810" name="Line 8">
                <a:extLst>
                  <a:ext uri="{FF2B5EF4-FFF2-40B4-BE49-F238E27FC236}">
                    <a16:creationId xmlns:a16="http://schemas.microsoft.com/office/drawing/2014/main" id="{3567F123-CD4F-9841-AC19-0DED0F868F1E}"/>
                  </a:ext>
                </a:extLst>
              </p:cNvPr>
              <p:cNvSpPr>
                <a:spLocks noChangeShapeType="1"/>
              </p:cNvSpPr>
              <p:nvPr/>
            </p:nvSpPr>
            <p:spPr bwMode="auto">
              <a:xfrm>
                <a:off x="3505200" y="5638800"/>
                <a:ext cx="2819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33799" name="Group 38">
              <a:extLst>
                <a:ext uri="{FF2B5EF4-FFF2-40B4-BE49-F238E27FC236}">
                  <a16:creationId xmlns:a16="http://schemas.microsoft.com/office/drawing/2014/main" id="{EEE3E512-95F2-D848-9F4F-F7BCB5C402F6}"/>
                </a:ext>
              </a:extLst>
            </p:cNvPr>
            <p:cNvGrpSpPr>
              <a:grpSpLocks/>
            </p:cNvGrpSpPr>
            <p:nvPr/>
          </p:nvGrpSpPr>
          <p:grpSpPr bwMode="auto">
            <a:xfrm rot="10800000">
              <a:off x="4038600" y="4419600"/>
              <a:ext cx="730430" cy="621563"/>
              <a:chOff x="1370806" y="4724400"/>
              <a:chExt cx="611982" cy="457994"/>
            </a:xfrm>
          </p:grpSpPr>
          <p:cxnSp>
            <p:nvCxnSpPr>
              <p:cNvPr id="14" name="Straight Arrow Connector 13">
                <a:extLst>
                  <a:ext uri="{FF2B5EF4-FFF2-40B4-BE49-F238E27FC236}">
                    <a16:creationId xmlns:a16="http://schemas.microsoft.com/office/drawing/2014/main" id="{966BFC9C-3FCB-5D48-A869-CEDB60394F71}"/>
                  </a:ext>
                </a:extLst>
              </p:cNvPr>
              <p:cNvCxnSpPr/>
              <p:nvPr/>
            </p:nvCxnSpPr>
            <p:spPr>
              <a:xfrm rot="5400000">
                <a:off x="1180180" y="4970592"/>
                <a:ext cx="457367"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 name="Straight Arrow Connector 14">
                <a:extLst>
                  <a:ext uri="{FF2B5EF4-FFF2-40B4-BE49-F238E27FC236}">
                    <a16:creationId xmlns:a16="http://schemas.microsoft.com/office/drawing/2014/main" id="{0963DBD6-9869-384D-994B-B913B122FF13}"/>
                  </a:ext>
                </a:extLst>
              </p:cNvPr>
              <p:cNvCxnSpPr/>
              <p:nvPr/>
            </p:nvCxnSpPr>
            <p:spPr>
              <a:xfrm rot="5400000">
                <a:off x="1333138" y="4969421"/>
                <a:ext cx="457368"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6B74DA27-5658-D642-BA2D-D3A9F406EFD2}"/>
                  </a:ext>
                </a:extLst>
              </p:cNvPr>
              <p:cNvCxnSpPr/>
              <p:nvPr/>
            </p:nvCxnSpPr>
            <p:spPr>
              <a:xfrm rot="5400000">
                <a:off x="1486095" y="4969422"/>
                <a:ext cx="457368"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CD40444A-562C-7540-B179-A0945FC9B766}"/>
                  </a:ext>
                </a:extLst>
              </p:cNvPr>
              <p:cNvCxnSpPr/>
              <p:nvPr/>
            </p:nvCxnSpPr>
            <p:spPr>
              <a:xfrm rot="5400000">
                <a:off x="1637723" y="4969422"/>
                <a:ext cx="457368"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C55CDA58-95D9-1241-A36D-C19EA6EE7CB8}"/>
                  </a:ext>
                </a:extLst>
              </p:cNvPr>
              <p:cNvCxnSpPr/>
              <p:nvPr/>
            </p:nvCxnSpPr>
            <p:spPr>
              <a:xfrm rot="5400000">
                <a:off x="1790681" y="4969421"/>
                <a:ext cx="457368"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pic>
          <p:nvPicPr>
            <p:cNvPr id="33800" name="Picture 7">
              <a:extLst>
                <a:ext uri="{FF2B5EF4-FFF2-40B4-BE49-F238E27FC236}">
                  <a16:creationId xmlns:a16="http://schemas.microsoft.com/office/drawing/2014/main" id="{DCADD32B-AA8C-0140-A2D1-2C74786484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1211" y="4267200"/>
              <a:ext cx="401389" cy="924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1" name="TextBox 18">
              <a:extLst>
                <a:ext uri="{FF2B5EF4-FFF2-40B4-BE49-F238E27FC236}">
                  <a16:creationId xmlns:a16="http://schemas.microsoft.com/office/drawing/2014/main" id="{785116AD-F048-DC41-8190-95D588E3D12B}"/>
                </a:ext>
              </a:extLst>
            </p:cNvPr>
            <p:cNvSpPr txBox="1">
              <a:spLocks noChangeArrowheads="1"/>
            </p:cNvSpPr>
            <p:nvPr/>
          </p:nvSpPr>
          <p:spPr bwMode="auto">
            <a:xfrm>
              <a:off x="3657600" y="4648200"/>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a:t>E</a:t>
              </a:r>
            </a:p>
          </p:txBody>
        </p:sp>
        <p:sp>
          <p:nvSpPr>
            <p:cNvPr id="33802" name="TextBox 19">
              <a:extLst>
                <a:ext uri="{FF2B5EF4-FFF2-40B4-BE49-F238E27FC236}">
                  <a16:creationId xmlns:a16="http://schemas.microsoft.com/office/drawing/2014/main" id="{8506761B-DFEE-D04D-853E-1D7E4A7B5807}"/>
                </a:ext>
              </a:extLst>
            </p:cNvPr>
            <p:cNvSpPr txBox="1">
              <a:spLocks noChangeArrowheads="1"/>
            </p:cNvSpPr>
            <p:nvPr/>
          </p:nvSpPr>
          <p:spPr bwMode="auto">
            <a:xfrm>
              <a:off x="5545564" y="4365171"/>
              <a:ext cx="12362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b="1">
                  <a:solidFill>
                    <a:srgbClr val="FF0000"/>
                  </a:solidFill>
                </a:rPr>
                <a:t>Ions</a:t>
              </a:r>
            </a:p>
            <a:p>
              <a:pPr eaLnBrk="1" hangingPunct="1">
                <a:spcBef>
                  <a:spcPct val="0"/>
                </a:spcBef>
                <a:buFontTx/>
                <a:buNone/>
              </a:pPr>
              <a:endParaRPr lang="en-US" altLang="en-US" sz="1800" b="1">
                <a:solidFill>
                  <a:srgbClr val="FF0000"/>
                </a:solidFill>
              </a:endParaRPr>
            </a:p>
            <a:p>
              <a:pPr eaLnBrk="1" hangingPunct="1">
                <a:spcBef>
                  <a:spcPct val="0"/>
                </a:spcBef>
                <a:buFontTx/>
                <a:buNone/>
              </a:pPr>
              <a:r>
                <a:rPr lang="en-US" altLang="en-US" sz="1800" b="1">
                  <a:solidFill>
                    <a:srgbClr val="00269E"/>
                  </a:solidFill>
                </a:rPr>
                <a:t>Electrons</a:t>
              </a:r>
            </a:p>
          </p:txBody>
        </p:sp>
      </p:grpSp>
      <p:sp>
        <p:nvSpPr>
          <p:cNvPr id="33797" name="TextBox 24">
            <a:extLst>
              <a:ext uri="{FF2B5EF4-FFF2-40B4-BE49-F238E27FC236}">
                <a16:creationId xmlns:a16="http://schemas.microsoft.com/office/drawing/2014/main" id="{1E18A451-ABC0-BD4B-8D0A-AF3495CEF9B4}"/>
              </a:ext>
            </a:extLst>
          </p:cNvPr>
          <p:cNvSpPr txBox="1">
            <a:spLocks noChangeArrowheads="1"/>
          </p:cNvSpPr>
          <p:nvPr/>
        </p:nvSpPr>
        <p:spPr bwMode="auto">
          <a:xfrm>
            <a:off x="457201" y="762000"/>
            <a:ext cx="6553200" cy="5401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500" dirty="0">
                <a:solidFill>
                  <a:srgbClr val="002060"/>
                </a:solidFill>
              </a:rPr>
              <a:t>At sufficiently high electric fields (100kV/cm) the electrons gain energy in excess of the ionization energy </a:t>
            </a:r>
            <a:r>
              <a:rPr lang="en-US" altLang="en-US" sz="1500" dirty="0">
                <a:solidFill>
                  <a:srgbClr val="002060"/>
                </a:solidFill>
                <a:sym typeface="Wingdings" pitchFamily="2" charset="2"/>
              </a:rPr>
              <a:t> secondary </a:t>
            </a:r>
            <a:r>
              <a:rPr lang="en-US" altLang="en-US" sz="1500" dirty="0" err="1">
                <a:solidFill>
                  <a:srgbClr val="002060"/>
                </a:solidFill>
                <a:sym typeface="Wingdings" pitchFamily="2" charset="2"/>
              </a:rPr>
              <a:t>ionzation</a:t>
            </a:r>
            <a:r>
              <a:rPr lang="en-US" altLang="en-US" sz="1500" dirty="0">
                <a:solidFill>
                  <a:srgbClr val="002060"/>
                </a:solidFill>
                <a:sym typeface="Wingdings" pitchFamily="2" charset="2"/>
              </a:rPr>
              <a:t> etc. etc.  exponential increase  avalanche  Townsend coefficient ⍺</a:t>
            </a:r>
          </a:p>
          <a:p>
            <a:pPr eaLnBrk="1" hangingPunct="1">
              <a:spcBef>
                <a:spcPct val="0"/>
              </a:spcBef>
              <a:buFontTx/>
              <a:buNone/>
            </a:pPr>
            <a:endParaRPr lang="en-US" altLang="en-US" sz="1500" dirty="0">
              <a:solidFill>
                <a:srgbClr val="002060"/>
              </a:solidFill>
              <a:sym typeface="Wingdings" pitchFamily="2" charset="2"/>
            </a:endParaRPr>
          </a:p>
          <a:p>
            <a:pPr eaLnBrk="1" hangingPunct="1">
              <a:spcBef>
                <a:spcPct val="0"/>
              </a:spcBef>
              <a:buFontTx/>
              <a:buNone/>
            </a:pPr>
            <a:endParaRPr lang="en-US" altLang="en-US" sz="1500" dirty="0">
              <a:solidFill>
                <a:srgbClr val="002060"/>
              </a:solidFill>
              <a:sym typeface="Wingdings" pitchFamily="2" charset="2"/>
            </a:endParaRPr>
          </a:p>
          <a:p>
            <a:pPr eaLnBrk="1" hangingPunct="1">
              <a:spcBef>
                <a:spcPct val="0"/>
              </a:spcBef>
              <a:buFontTx/>
              <a:buNone/>
            </a:pPr>
            <a:r>
              <a:rPr lang="en-US" altLang="en-US" sz="1500" dirty="0">
                <a:solidFill>
                  <a:schemeClr val="accent6">
                    <a:lumMod val="50000"/>
                  </a:schemeClr>
                </a:solidFill>
                <a:sym typeface="Wingdings" pitchFamily="2" charset="2"/>
              </a:rPr>
              <a:t>The current induced by these moving electrons is</a:t>
            </a:r>
          </a:p>
          <a:p>
            <a:pPr eaLnBrk="1" hangingPunct="1">
              <a:spcBef>
                <a:spcPct val="0"/>
              </a:spcBef>
              <a:buFontTx/>
              <a:buNone/>
            </a:pPr>
            <a:endParaRPr lang="en-US" altLang="en-US" sz="1500" dirty="0">
              <a:solidFill>
                <a:schemeClr val="accent6">
                  <a:lumMod val="50000"/>
                </a:schemeClr>
              </a:solidFill>
              <a:sym typeface="Wingdings" pitchFamily="2" charset="2"/>
            </a:endParaRPr>
          </a:p>
          <a:p>
            <a:pPr eaLnBrk="1" hangingPunct="1">
              <a:spcBef>
                <a:spcPct val="0"/>
              </a:spcBef>
              <a:buFontTx/>
              <a:buNone/>
            </a:pPr>
            <a:endParaRPr lang="en-US" altLang="en-US" sz="1500" dirty="0">
              <a:solidFill>
                <a:schemeClr val="accent6">
                  <a:lumMod val="50000"/>
                </a:schemeClr>
              </a:solidFill>
              <a:sym typeface="Wingdings" pitchFamily="2" charset="2"/>
            </a:endParaRPr>
          </a:p>
          <a:p>
            <a:pPr eaLnBrk="1" hangingPunct="1">
              <a:spcBef>
                <a:spcPct val="0"/>
              </a:spcBef>
              <a:buFontTx/>
              <a:buNone/>
            </a:pPr>
            <a:endParaRPr lang="en-US" altLang="en-US" sz="1500" dirty="0">
              <a:solidFill>
                <a:schemeClr val="accent6">
                  <a:lumMod val="50000"/>
                </a:schemeClr>
              </a:solidFill>
              <a:sym typeface="Wingdings" pitchFamily="2" charset="2"/>
            </a:endParaRPr>
          </a:p>
          <a:p>
            <a:pPr eaLnBrk="1" hangingPunct="1">
              <a:spcBef>
                <a:spcPct val="0"/>
              </a:spcBef>
              <a:buFontTx/>
              <a:buNone/>
            </a:pPr>
            <a:r>
              <a:rPr lang="en-US" altLang="en-US" sz="1500" dirty="0">
                <a:solidFill>
                  <a:srgbClr val="002060"/>
                </a:solidFill>
                <a:sym typeface="Wingdings" pitchFamily="2" charset="2"/>
              </a:rPr>
              <a:t>The ions move from the point of creation in opposite direction from the point of creation and the induced current is</a:t>
            </a:r>
          </a:p>
          <a:p>
            <a:pPr eaLnBrk="1" hangingPunct="1">
              <a:spcBef>
                <a:spcPct val="0"/>
              </a:spcBef>
              <a:buFontTx/>
              <a:buNone/>
            </a:pPr>
            <a:endParaRPr lang="en-US" altLang="en-US" sz="1500" dirty="0">
              <a:solidFill>
                <a:srgbClr val="002060"/>
              </a:solidFill>
              <a:sym typeface="Wingdings" pitchFamily="2" charset="2"/>
            </a:endParaRPr>
          </a:p>
          <a:p>
            <a:pPr eaLnBrk="1" hangingPunct="1">
              <a:spcBef>
                <a:spcPct val="0"/>
              </a:spcBef>
              <a:buFontTx/>
              <a:buNone/>
            </a:pPr>
            <a:endParaRPr lang="en-US" altLang="en-US" sz="1500" dirty="0">
              <a:solidFill>
                <a:srgbClr val="002060"/>
              </a:solidFill>
              <a:sym typeface="Wingdings" pitchFamily="2" charset="2"/>
            </a:endParaRPr>
          </a:p>
          <a:p>
            <a:pPr eaLnBrk="1" hangingPunct="1">
              <a:spcBef>
                <a:spcPct val="0"/>
              </a:spcBef>
              <a:buFontTx/>
              <a:buNone/>
            </a:pPr>
            <a:endParaRPr lang="en-US" altLang="en-US" sz="1500" dirty="0">
              <a:solidFill>
                <a:srgbClr val="002060"/>
              </a:solidFill>
              <a:sym typeface="Wingdings" pitchFamily="2" charset="2"/>
            </a:endParaRPr>
          </a:p>
          <a:p>
            <a:pPr eaLnBrk="1" hangingPunct="1">
              <a:spcBef>
                <a:spcPct val="0"/>
              </a:spcBef>
              <a:buFontTx/>
              <a:buNone/>
            </a:pPr>
            <a:endParaRPr lang="en-US" altLang="en-US" sz="1500" dirty="0">
              <a:solidFill>
                <a:srgbClr val="002060"/>
              </a:solidFill>
              <a:sym typeface="Wingdings" pitchFamily="2" charset="2"/>
            </a:endParaRPr>
          </a:p>
          <a:p>
            <a:pPr eaLnBrk="1" hangingPunct="1">
              <a:spcBef>
                <a:spcPct val="0"/>
              </a:spcBef>
              <a:buFontTx/>
              <a:buNone/>
            </a:pPr>
            <a:endParaRPr lang="en-US" altLang="en-US" sz="1500" dirty="0">
              <a:solidFill>
                <a:srgbClr val="002060"/>
              </a:solidFill>
              <a:sym typeface="Wingdings" pitchFamily="2" charset="2"/>
            </a:endParaRPr>
          </a:p>
          <a:p>
            <a:pPr eaLnBrk="1" hangingPunct="1">
              <a:spcBef>
                <a:spcPct val="0"/>
              </a:spcBef>
              <a:buFontTx/>
              <a:buNone/>
            </a:pPr>
            <a:endParaRPr lang="en-US" altLang="en-US" sz="1500" dirty="0">
              <a:solidFill>
                <a:srgbClr val="002060"/>
              </a:solidFill>
              <a:sym typeface="Wingdings" pitchFamily="2" charset="2"/>
            </a:endParaRPr>
          </a:p>
          <a:p>
            <a:pPr eaLnBrk="1" hangingPunct="1">
              <a:spcBef>
                <a:spcPct val="0"/>
              </a:spcBef>
              <a:buFontTx/>
              <a:buNone/>
            </a:pPr>
            <a:r>
              <a:rPr lang="en-US" altLang="en-US" sz="1500" dirty="0">
                <a:solidFill>
                  <a:schemeClr val="accent6">
                    <a:lumMod val="50000"/>
                  </a:schemeClr>
                </a:solidFill>
                <a:sym typeface="Wingdings" pitchFamily="2" charset="2"/>
              </a:rPr>
              <a:t>The total charge induced by the electrons and the ions is </a:t>
            </a:r>
          </a:p>
          <a:p>
            <a:pPr eaLnBrk="1" hangingPunct="1">
              <a:spcBef>
                <a:spcPct val="0"/>
              </a:spcBef>
              <a:buFontTx/>
              <a:buNone/>
            </a:pPr>
            <a:endParaRPr lang="en-US" altLang="en-US" sz="1500" dirty="0">
              <a:solidFill>
                <a:schemeClr val="accent6">
                  <a:lumMod val="50000"/>
                </a:schemeClr>
              </a:solidFill>
              <a:sym typeface="Wingdings" pitchFamily="2" charset="2"/>
            </a:endParaRPr>
          </a:p>
          <a:p>
            <a:pPr eaLnBrk="1" hangingPunct="1">
              <a:spcBef>
                <a:spcPct val="0"/>
              </a:spcBef>
              <a:buFontTx/>
              <a:buNone/>
            </a:pPr>
            <a:endParaRPr lang="en-US" altLang="en-US" sz="1500" dirty="0">
              <a:solidFill>
                <a:schemeClr val="accent6">
                  <a:lumMod val="50000"/>
                </a:schemeClr>
              </a:solidFill>
              <a:sym typeface="Wingdings" pitchFamily="2" charset="2"/>
            </a:endParaRPr>
          </a:p>
          <a:p>
            <a:pPr eaLnBrk="1" hangingPunct="1">
              <a:spcBef>
                <a:spcPct val="0"/>
              </a:spcBef>
              <a:buFontTx/>
              <a:buNone/>
            </a:pPr>
            <a:endParaRPr lang="en-US" altLang="en-US" sz="1500" dirty="0">
              <a:solidFill>
                <a:schemeClr val="accent6">
                  <a:lumMod val="50000"/>
                </a:schemeClr>
              </a:solidFill>
              <a:sym typeface="Wingdings" pitchFamily="2" charset="2"/>
            </a:endParaRPr>
          </a:p>
          <a:p>
            <a:pPr eaLnBrk="1" hangingPunct="1">
              <a:spcBef>
                <a:spcPct val="0"/>
              </a:spcBef>
              <a:buFontTx/>
              <a:buNone/>
            </a:pPr>
            <a:endParaRPr lang="en-US" altLang="en-US" sz="1500" dirty="0">
              <a:solidFill>
                <a:schemeClr val="accent6">
                  <a:lumMod val="50000"/>
                </a:schemeClr>
              </a:solidFill>
              <a:sym typeface="Wingdings" pitchFamily="2" charset="2"/>
            </a:endParaRPr>
          </a:p>
          <a:p>
            <a:pPr eaLnBrk="1" hangingPunct="1">
              <a:spcBef>
                <a:spcPct val="0"/>
              </a:spcBef>
              <a:buFontTx/>
              <a:buNone/>
            </a:pPr>
            <a:endParaRPr lang="en-US" altLang="en-US" sz="1500" dirty="0">
              <a:solidFill>
                <a:srgbClr val="002060"/>
              </a:solidFill>
              <a:sym typeface="Wingdings" pitchFamily="2" charset="2"/>
            </a:endParaRPr>
          </a:p>
        </p:txBody>
      </p:sp>
      <p:pic>
        <p:nvPicPr>
          <p:cNvPr id="2" name="Picture 1">
            <a:extLst>
              <a:ext uri="{FF2B5EF4-FFF2-40B4-BE49-F238E27FC236}">
                <a16:creationId xmlns:a16="http://schemas.microsoft.com/office/drawing/2014/main" id="{EE837098-06FC-B949-874A-8EF3EC9C4FAC}"/>
              </a:ext>
            </a:extLst>
          </p:cNvPr>
          <p:cNvPicPr>
            <a:picLocks noChangeAspect="1"/>
          </p:cNvPicPr>
          <p:nvPr/>
        </p:nvPicPr>
        <p:blipFill>
          <a:blip r:embed="rId3"/>
          <a:stretch>
            <a:fillRect/>
          </a:stretch>
        </p:blipFill>
        <p:spPr>
          <a:xfrm>
            <a:off x="1447800" y="1524000"/>
            <a:ext cx="3512820" cy="327660"/>
          </a:xfrm>
          <a:prstGeom prst="rect">
            <a:avLst/>
          </a:prstGeom>
        </p:spPr>
      </p:pic>
      <p:sp>
        <p:nvSpPr>
          <p:cNvPr id="29" name="Line 70">
            <a:extLst>
              <a:ext uri="{FF2B5EF4-FFF2-40B4-BE49-F238E27FC236}">
                <a16:creationId xmlns:a16="http://schemas.microsoft.com/office/drawing/2014/main" id="{EB55ACBE-7E7B-E949-B1DD-EC2D873CE198}"/>
              </a:ext>
            </a:extLst>
          </p:cNvPr>
          <p:cNvSpPr>
            <a:spLocks noChangeShapeType="1"/>
          </p:cNvSpPr>
          <p:nvPr/>
        </p:nvSpPr>
        <p:spPr bwMode="auto">
          <a:xfrm>
            <a:off x="7664116" y="1185512"/>
            <a:ext cx="0" cy="838200"/>
          </a:xfrm>
          <a:prstGeom prst="line">
            <a:avLst/>
          </a:prstGeom>
          <a:noFill/>
          <a:ln w="25400">
            <a:solidFill>
              <a:schemeClr val="accent5">
                <a:lumMod val="25000"/>
              </a:schemeClr>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dirty="0">
              <a:solidFill>
                <a:prstClr val="black"/>
              </a:solidFill>
            </a:endParaRPr>
          </a:p>
        </p:txBody>
      </p:sp>
      <p:sp>
        <p:nvSpPr>
          <p:cNvPr id="10" name="TextBox 9">
            <a:extLst>
              <a:ext uri="{FF2B5EF4-FFF2-40B4-BE49-F238E27FC236}">
                <a16:creationId xmlns:a16="http://schemas.microsoft.com/office/drawing/2014/main" id="{040F4AA4-BA4B-1146-908F-DCCB11D562B1}"/>
              </a:ext>
            </a:extLst>
          </p:cNvPr>
          <p:cNvSpPr txBox="1"/>
          <p:nvPr/>
        </p:nvSpPr>
        <p:spPr>
          <a:xfrm>
            <a:off x="7359316" y="1414112"/>
            <a:ext cx="280846" cy="323165"/>
          </a:xfrm>
          <a:prstGeom prst="rect">
            <a:avLst/>
          </a:prstGeom>
          <a:noFill/>
        </p:spPr>
        <p:txBody>
          <a:bodyPr wrap="none" rtlCol="0">
            <a:spAutoFit/>
          </a:bodyPr>
          <a:lstStyle/>
          <a:p>
            <a:r>
              <a:rPr lang="en-GB" sz="1500" dirty="0">
                <a:solidFill>
                  <a:schemeClr val="accent4"/>
                </a:solidFill>
              </a:rPr>
              <a:t>x</a:t>
            </a:r>
          </a:p>
        </p:txBody>
      </p:sp>
      <p:grpSp>
        <p:nvGrpSpPr>
          <p:cNvPr id="31" name="Group 30">
            <a:extLst>
              <a:ext uri="{FF2B5EF4-FFF2-40B4-BE49-F238E27FC236}">
                <a16:creationId xmlns:a16="http://schemas.microsoft.com/office/drawing/2014/main" id="{BF5F6862-B08A-8A4D-9C60-A440C184880F}"/>
              </a:ext>
            </a:extLst>
          </p:cNvPr>
          <p:cNvGrpSpPr/>
          <p:nvPr/>
        </p:nvGrpSpPr>
        <p:grpSpPr>
          <a:xfrm>
            <a:off x="9111916" y="2633312"/>
            <a:ext cx="304800" cy="533400"/>
            <a:chOff x="3276600" y="4800600"/>
            <a:chExt cx="304800" cy="914400"/>
          </a:xfrm>
        </p:grpSpPr>
        <p:sp>
          <p:nvSpPr>
            <p:cNvPr id="32" name="Line 29">
              <a:extLst>
                <a:ext uri="{FF2B5EF4-FFF2-40B4-BE49-F238E27FC236}">
                  <a16:creationId xmlns:a16="http://schemas.microsoft.com/office/drawing/2014/main" id="{F6276A46-E3FE-764F-8BFA-BA58D5C58CC2}"/>
                </a:ext>
              </a:extLst>
            </p:cNvPr>
            <p:cNvSpPr>
              <a:spLocks noChangeShapeType="1"/>
            </p:cNvSpPr>
            <p:nvPr/>
          </p:nvSpPr>
          <p:spPr bwMode="auto">
            <a:xfrm>
              <a:off x="3276600" y="55626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3" name="Line 30">
              <a:extLst>
                <a:ext uri="{FF2B5EF4-FFF2-40B4-BE49-F238E27FC236}">
                  <a16:creationId xmlns:a16="http://schemas.microsoft.com/office/drawing/2014/main" id="{4A4AE189-99D7-6647-9AF1-93DC27423E06}"/>
                </a:ext>
              </a:extLst>
            </p:cNvPr>
            <p:cNvSpPr>
              <a:spLocks noChangeShapeType="1"/>
            </p:cNvSpPr>
            <p:nvPr/>
          </p:nvSpPr>
          <p:spPr bwMode="auto">
            <a:xfrm>
              <a:off x="3429000" y="48006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4" name="Line 31">
              <a:extLst>
                <a:ext uri="{FF2B5EF4-FFF2-40B4-BE49-F238E27FC236}">
                  <a16:creationId xmlns:a16="http://schemas.microsoft.com/office/drawing/2014/main" id="{34A589DB-40F6-9940-BC8E-1ED8C9A8ACAF}"/>
                </a:ext>
              </a:extLst>
            </p:cNvPr>
            <p:cNvSpPr>
              <a:spLocks noChangeShapeType="1"/>
            </p:cNvSpPr>
            <p:nvPr/>
          </p:nvSpPr>
          <p:spPr bwMode="auto">
            <a:xfrm>
              <a:off x="3276600" y="55626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5" name="Line 32">
              <a:extLst>
                <a:ext uri="{FF2B5EF4-FFF2-40B4-BE49-F238E27FC236}">
                  <a16:creationId xmlns:a16="http://schemas.microsoft.com/office/drawing/2014/main" id="{EB7AA6F6-0729-214E-A877-8CB3A6A5EB9E}"/>
                </a:ext>
              </a:extLst>
            </p:cNvPr>
            <p:cNvSpPr>
              <a:spLocks noChangeShapeType="1"/>
            </p:cNvSpPr>
            <p:nvPr/>
          </p:nvSpPr>
          <p:spPr bwMode="auto">
            <a:xfrm>
              <a:off x="3352800" y="56388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sp>
          <p:nvSpPr>
            <p:cNvPr id="36" name="Line 33">
              <a:extLst>
                <a:ext uri="{FF2B5EF4-FFF2-40B4-BE49-F238E27FC236}">
                  <a16:creationId xmlns:a16="http://schemas.microsoft.com/office/drawing/2014/main" id="{26F2DCA2-3698-C34F-A7D9-482BAE01AD57}"/>
                </a:ext>
              </a:extLst>
            </p:cNvPr>
            <p:cNvSpPr>
              <a:spLocks noChangeShapeType="1"/>
            </p:cNvSpPr>
            <p:nvPr/>
          </p:nvSpPr>
          <p:spPr bwMode="auto">
            <a:xfrm>
              <a:off x="3429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grpSp>
      <p:sp>
        <p:nvSpPr>
          <p:cNvPr id="37" name="Text Box 73">
            <a:extLst>
              <a:ext uri="{FF2B5EF4-FFF2-40B4-BE49-F238E27FC236}">
                <a16:creationId xmlns:a16="http://schemas.microsoft.com/office/drawing/2014/main" id="{EC2F64C1-018E-5E44-9032-E6697E02B020}"/>
              </a:ext>
            </a:extLst>
          </p:cNvPr>
          <p:cNvSpPr txBox="1">
            <a:spLocks noChangeArrowheads="1"/>
          </p:cNvSpPr>
          <p:nvPr/>
        </p:nvSpPr>
        <p:spPr bwMode="auto">
          <a:xfrm>
            <a:off x="9492916" y="2709512"/>
            <a:ext cx="838200" cy="342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nSpc>
                <a:spcPct val="90000"/>
              </a:lnSpc>
              <a:spcBef>
                <a:spcPct val="30000"/>
              </a:spcBef>
              <a:buClr>
                <a:srgbClr val="008000"/>
              </a:buClr>
              <a:buSzPct val="70000"/>
              <a:buFont typeface="Wingdings" charset="2"/>
              <a:buNone/>
            </a:pPr>
            <a:r>
              <a:rPr lang="en-US" altLang="en-US" b="1" dirty="0">
                <a:solidFill>
                  <a:prstClr val="black"/>
                </a:solidFill>
              </a:rPr>
              <a:t>I</a:t>
            </a:r>
            <a:r>
              <a:rPr lang="en-US" altLang="en-US" b="1" baseline="-25000" dirty="0">
                <a:solidFill>
                  <a:prstClr val="black"/>
                </a:solidFill>
              </a:rPr>
              <a:t>1</a:t>
            </a:r>
            <a:r>
              <a:rPr lang="en-US" altLang="en-US" b="1" baseline="30000" dirty="0">
                <a:solidFill>
                  <a:prstClr val="black"/>
                </a:solidFill>
              </a:rPr>
              <a:t>ind</a:t>
            </a:r>
            <a:r>
              <a:rPr lang="en-US" altLang="en-US" b="1" dirty="0">
                <a:solidFill>
                  <a:prstClr val="black"/>
                </a:solidFill>
              </a:rPr>
              <a:t>(t)</a:t>
            </a:r>
          </a:p>
        </p:txBody>
      </p:sp>
      <p:sp>
        <p:nvSpPr>
          <p:cNvPr id="38" name="Line 70">
            <a:extLst>
              <a:ext uri="{FF2B5EF4-FFF2-40B4-BE49-F238E27FC236}">
                <a16:creationId xmlns:a16="http://schemas.microsoft.com/office/drawing/2014/main" id="{AAD0DD94-5CBB-5B46-800D-63028E6188F6}"/>
              </a:ext>
            </a:extLst>
          </p:cNvPr>
          <p:cNvSpPr>
            <a:spLocks noChangeShapeType="1"/>
          </p:cNvSpPr>
          <p:nvPr/>
        </p:nvSpPr>
        <p:spPr bwMode="auto">
          <a:xfrm>
            <a:off x="9492916" y="2709512"/>
            <a:ext cx="0" cy="381000"/>
          </a:xfrm>
          <a:prstGeom prst="line">
            <a:avLst/>
          </a:prstGeom>
          <a:noFill/>
          <a:ln w="25400">
            <a:solidFill>
              <a:srgbClr val="009900"/>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pPr eaLnBrk="1" hangingPunct="1"/>
            <a:endParaRPr lang="en-GB">
              <a:solidFill>
                <a:prstClr val="black"/>
              </a:solidFill>
            </a:endParaRPr>
          </a:p>
        </p:txBody>
      </p:sp>
      <p:pic>
        <p:nvPicPr>
          <p:cNvPr id="20" name="Picture 19">
            <a:extLst>
              <a:ext uri="{FF2B5EF4-FFF2-40B4-BE49-F238E27FC236}">
                <a16:creationId xmlns:a16="http://schemas.microsoft.com/office/drawing/2014/main" id="{BADE58C3-D173-734B-9221-635722BC2523}"/>
              </a:ext>
            </a:extLst>
          </p:cNvPr>
          <p:cNvPicPr>
            <a:picLocks noChangeAspect="1"/>
          </p:cNvPicPr>
          <p:nvPr/>
        </p:nvPicPr>
        <p:blipFill>
          <a:blip r:embed="rId4"/>
          <a:stretch>
            <a:fillRect/>
          </a:stretch>
        </p:blipFill>
        <p:spPr>
          <a:xfrm>
            <a:off x="7543800" y="4419600"/>
            <a:ext cx="3798384" cy="2350698"/>
          </a:xfrm>
          <a:prstGeom prst="rect">
            <a:avLst/>
          </a:prstGeom>
        </p:spPr>
      </p:pic>
      <p:sp>
        <p:nvSpPr>
          <p:cNvPr id="21" name="Rectangle 20">
            <a:extLst>
              <a:ext uri="{FF2B5EF4-FFF2-40B4-BE49-F238E27FC236}">
                <a16:creationId xmlns:a16="http://schemas.microsoft.com/office/drawing/2014/main" id="{E879E90A-E8FF-E44B-9A57-1B39BC5B96B6}"/>
              </a:ext>
            </a:extLst>
          </p:cNvPr>
          <p:cNvSpPr/>
          <p:nvPr/>
        </p:nvSpPr>
        <p:spPr>
          <a:xfrm>
            <a:off x="8001000" y="5105400"/>
            <a:ext cx="966931" cy="323165"/>
          </a:xfrm>
          <a:prstGeom prst="rect">
            <a:avLst/>
          </a:prstGeom>
        </p:spPr>
        <p:txBody>
          <a:bodyPr wrap="none">
            <a:spAutoFit/>
          </a:bodyPr>
          <a:lstStyle/>
          <a:p>
            <a:r>
              <a:rPr lang="en-US" altLang="en-US" sz="1500" dirty="0">
                <a:solidFill>
                  <a:schemeClr val="accent5">
                    <a:lumMod val="50000"/>
                  </a:schemeClr>
                </a:solidFill>
              </a:rPr>
              <a:t>electrons</a:t>
            </a:r>
            <a:endParaRPr lang="en-GB" sz="1500" dirty="0">
              <a:solidFill>
                <a:schemeClr val="accent5">
                  <a:lumMod val="50000"/>
                </a:schemeClr>
              </a:solidFill>
            </a:endParaRPr>
          </a:p>
        </p:txBody>
      </p:sp>
      <p:sp>
        <p:nvSpPr>
          <p:cNvPr id="45" name="Rectangle 44">
            <a:extLst>
              <a:ext uri="{FF2B5EF4-FFF2-40B4-BE49-F238E27FC236}">
                <a16:creationId xmlns:a16="http://schemas.microsoft.com/office/drawing/2014/main" id="{67BA6147-16C9-2040-833F-6613926D7CE0}"/>
              </a:ext>
            </a:extLst>
          </p:cNvPr>
          <p:cNvSpPr/>
          <p:nvPr/>
        </p:nvSpPr>
        <p:spPr>
          <a:xfrm>
            <a:off x="8686800" y="6096000"/>
            <a:ext cx="548548" cy="323165"/>
          </a:xfrm>
          <a:prstGeom prst="rect">
            <a:avLst/>
          </a:prstGeom>
        </p:spPr>
        <p:txBody>
          <a:bodyPr wrap="none">
            <a:spAutoFit/>
          </a:bodyPr>
          <a:lstStyle/>
          <a:p>
            <a:r>
              <a:rPr lang="en-US" altLang="en-US" sz="1500" dirty="0">
                <a:solidFill>
                  <a:srgbClr val="FF0000"/>
                </a:solidFill>
              </a:rPr>
              <a:t>Ions</a:t>
            </a:r>
            <a:endParaRPr lang="en-GB" sz="1500" dirty="0">
              <a:solidFill>
                <a:srgbClr val="FF0000"/>
              </a:solidFill>
            </a:endParaRPr>
          </a:p>
        </p:txBody>
      </p:sp>
      <p:sp>
        <p:nvSpPr>
          <p:cNvPr id="22" name="TextBox 21">
            <a:extLst>
              <a:ext uri="{FF2B5EF4-FFF2-40B4-BE49-F238E27FC236}">
                <a16:creationId xmlns:a16="http://schemas.microsoft.com/office/drawing/2014/main" id="{414FB6B5-5783-B947-8908-831036A4B4F6}"/>
              </a:ext>
            </a:extLst>
          </p:cNvPr>
          <p:cNvSpPr txBox="1"/>
          <p:nvPr/>
        </p:nvSpPr>
        <p:spPr>
          <a:xfrm>
            <a:off x="9601200" y="3505200"/>
            <a:ext cx="1630575" cy="553998"/>
          </a:xfrm>
          <a:prstGeom prst="rect">
            <a:avLst/>
          </a:prstGeom>
          <a:noFill/>
        </p:spPr>
        <p:txBody>
          <a:bodyPr wrap="none" rtlCol="0">
            <a:spAutoFit/>
          </a:bodyPr>
          <a:lstStyle/>
          <a:p>
            <a:r>
              <a:rPr lang="en-GB" sz="1500" dirty="0">
                <a:solidFill>
                  <a:schemeClr val="accent5">
                    <a:lumMod val="25000"/>
                  </a:schemeClr>
                </a:solidFill>
              </a:rPr>
              <a:t>Gain 10</a:t>
            </a:r>
            <a:r>
              <a:rPr lang="en-GB" sz="1500" baseline="30000" dirty="0">
                <a:solidFill>
                  <a:schemeClr val="accent5">
                    <a:lumMod val="25000"/>
                  </a:schemeClr>
                </a:solidFill>
              </a:rPr>
              <a:t>3</a:t>
            </a:r>
            <a:r>
              <a:rPr lang="en-GB" sz="1500" dirty="0">
                <a:solidFill>
                  <a:schemeClr val="accent5">
                    <a:lumMod val="25000"/>
                  </a:schemeClr>
                </a:solidFill>
              </a:rPr>
              <a:t>: ad=7</a:t>
            </a:r>
          </a:p>
          <a:p>
            <a:r>
              <a:rPr lang="en-GB" sz="1500" dirty="0">
                <a:solidFill>
                  <a:schemeClr val="accent5">
                    <a:lumMod val="25000"/>
                  </a:schemeClr>
                </a:solidFill>
              </a:rPr>
              <a:t>Gain 10</a:t>
            </a:r>
            <a:r>
              <a:rPr lang="en-GB" sz="1500" baseline="30000" dirty="0">
                <a:solidFill>
                  <a:schemeClr val="accent5">
                    <a:lumMod val="25000"/>
                  </a:schemeClr>
                </a:solidFill>
              </a:rPr>
              <a:t>4</a:t>
            </a:r>
            <a:r>
              <a:rPr lang="en-GB" sz="1500" dirty="0">
                <a:solidFill>
                  <a:schemeClr val="accent5">
                    <a:lumMod val="25000"/>
                  </a:schemeClr>
                </a:solidFill>
              </a:rPr>
              <a:t>: ad=9.2</a:t>
            </a:r>
          </a:p>
        </p:txBody>
      </p:sp>
      <p:pic>
        <p:nvPicPr>
          <p:cNvPr id="23" name="Picture 22">
            <a:extLst>
              <a:ext uri="{FF2B5EF4-FFF2-40B4-BE49-F238E27FC236}">
                <a16:creationId xmlns:a16="http://schemas.microsoft.com/office/drawing/2014/main" id="{9CB7DB67-0D4D-A346-894E-F6AD73FF411F}"/>
              </a:ext>
            </a:extLst>
          </p:cNvPr>
          <p:cNvPicPr>
            <a:picLocks noChangeAspect="1"/>
          </p:cNvPicPr>
          <p:nvPr/>
        </p:nvPicPr>
        <p:blipFill>
          <a:blip r:embed="rId5"/>
          <a:stretch>
            <a:fillRect/>
          </a:stretch>
        </p:blipFill>
        <p:spPr>
          <a:xfrm>
            <a:off x="304800" y="6248400"/>
            <a:ext cx="5783580" cy="518160"/>
          </a:xfrm>
          <a:prstGeom prst="rect">
            <a:avLst/>
          </a:prstGeom>
        </p:spPr>
      </p:pic>
      <p:sp>
        <p:nvSpPr>
          <p:cNvPr id="26" name="Slide Number Placeholder 25">
            <a:extLst>
              <a:ext uri="{FF2B5EF4-FFF2-40B4-BE49-F238E27FC236}">
                <a16:creationId xmlns:a16="http://schemas.microsoft.com/office/drawing/2014/main" id="{6E8B76B2-86E3-4446-BF51-A8A056921784}"/>
              </a:ext>
            </a:extLst>
          </p:cNvPr>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42</a:t>
            </a:fld>
            <a:endParaRPr lang="en-US" dirty="0">
              <a:solidFill>
                <a:srgbClr val="000000"/>
              </a:solidFill>
            </a:endParaRPr>
          </a:p>
        </p:txBody>
      </p:sp>
      <p:pic>
        <p:nvPicPr>
          <p:cNvPr id="4" name="Picture 3">
            <a:extLst>
              <a:ext uri="{FF2B5EF4-FFF2-40B4-BE49-F238E27FC236}">
                <a16:creationId xmlns:a16="http://schemas.microsoft.com/office/drawing/2014/main" id="{E79E0B1E-CB30-A244-951C-959450818E24}"/>
              </a:ext>
            </a:extLst>
          </p:cNvPr>
          <p:cNvPicPr>
            <a:picLocks noChangeAspect="1"/>
          </p:cNvPicPr>
          <p:nvPr/>
        </p:nvPicPr>
        <p:blipFill>
          <a:blip r:embed="rId6"/>
          <a:stretch>
            <a:fillRect/>
          </a:stretch>
        </p:blipFill>
        <p:spPr>
          <a:xfrm>
            <a:off x="1974850" y="2279650"/>
            <a:ext cx="1996440" cy="441960"/>
          </a:xfrm>
          <a:prstGeom prst="rect">
            <a:avLst/>
          </a:prstGeom>
        </p:spPr>
      </p:pic>
      <p:pic>
        <p:nvPicPr>
          <p:cNvPr id="5" name="Picture 4">
            <a:extLst>
              <a:ext uri="{FF2B5EF4-FFF2-40B4-BE49-F238E27FC236}">
                <a16:creationId xmlns:a16="http://schemas.microsoft.com/office/drawing/2014/main" id="{BA37E6DC-5702-4E40-8DFA-EB282F17F745}"/>
              </a:ext>
            </a:extLst>
          </p:cNvPr>
          <p:cNvPicPr>
            <a:picLocks noChangeAspect="1"/>
          </p:cNvPicPr>
          <p:nvPr/>
        </p:nvPicPr>
        <p:blipFill>
          <a:blip r:embed="rId7"/>
          <a:stretch>
            <a:fillRect/>
          </a:stretch>
        </p:blipFill>
        <p:spPr>
          <a:xfrm>
            <a:off x="533400" y="3413135"/>
            <a:ext cx="7383780" cy="411480"/>
          </a:xfrm>
          <a:prstGeom prst="rect">
            <a:avLst/>
          </a:prstGeom>
        </p:spPr>
      </p:pic>
      <p:pic>
        <p:nvPicPr>
          <p:cNvPr id="9" name="Picture 8">
            <a:extLst>
              <a:ext uri="{FF2B5EF4-FFF2-40B4-BE49-F238E27FC236}">
                <a16:creationId xmlns:a16="http://schemas.microsoft.com/office/drawing/2014/main" id="{EDA55107-E379-B843-BB4E-1389CEFECDF9}"/>
              </a:ext>
            </a:extLst>
          </p:cNvPr>
          <p:cNvPicPr>
            <a:picLocks noChangeAspect="1"/>
          </p:cNvPicPr>
          <p:nvPr/>
        </p:nvPicPr>
        <p:blipFill>
          <a:blip r:embed="rId8"/>
          <a:stretch>
            <a:fillRect/>
          </a:stretch>
        </p:blipFill>
        <p:spPr>
          <a:xfrm>
            <a:off x="657225" y="3880311"/>
            <a:ext cx="8923020" cy="510540"/>
          </a:xfrm>
          <a:prstGeom prst="rect">
            <a:avLst/>
          </a:prstGeom>
        </p:spPr>
      </p:pic>
      <p:pic>
        <p:nvPicPr>
          <p:cNvPr id="13" name="Picture 12">
            <a:extLst>
              <a:ext uri="{FF2B5EF4-FFF2-40B4-BE49-F238E27FC236}">
                <a16:creationId xmlns:a16="http://schemas.microsoft.com/office/drawing/2014/main" id="{F2F65AAC-C533-0F4B-99F0-BE033A5F4E50}"/>
              </a:ext>
            </a:extLst>
          </p:cNvPr>
          <p:cNvPicPr>
            <a:picLocks noChangeAspect="1"/>
          </p:cNvPicPr>
          <p:nvPr/>
        </p:nvPicPr>
        <p:blipFill>
          <a:blip r:embed="rId9"/>
          <a:stretch>
            <a:fillRect/>
          </a:stretch>
        </p:blipFill>
        <p:spPr>
          <a:xfrm>
            <a:off x="549275" y="4997450"/>
            <a:ext cx="3284220" cy="541020"/>
          </a:xfrm>
          <a:prstGeom prst="rect">
            <a:avLst/>
          </a:prstGeom>
        </p:spPr>
      </p:pic>
      <p:pic>
        <p:nvPicPr>
          <p:cNvPr id="19" name="Picture 18">
            <a:extLst>
              <a:ext uri="{FF2B5EF4-FFF2-40B4-BE49-F238E27FC236}">
                <a16:creationId xmlns:a16="http://schemas.microsoft.com/office/drawing/2014/main" id="{A6199A90-17DC-C844-926B-FA21CE6ED1A9}"/>
              </a:ext>
            </a:extLst>
          </p:cNvPr>
          <p:cNvPicPr>
            <a:picLocks noChangeAspect="1"/>
          </p:cNvPicPr>
          <p:nvPr/>
        </p:nvPicPr>
        <p:blipFill>
          <a:blip r:embed="rId10"/>
          <a:stretch>
            <a:fillRect/>
          </a:stretch>
        </p:blipFill>
        <p:spPr>
          <a:xfrm>
            <a:off x="565150" y="5588000"/>
            <a:ext cx="3939540" cy="541020"/>
          </a:xfrm>
          <a:prstGeom prst="rect">
            <a:avLst/>
          </a:prstGeom>
        </p:spPr>
      </p:pic>
      <p:pic>
        <p:nvPicPr>
          <p:cNvPr id="24" name="Picture 23">
            <a:extLst>
              <a:ext uri="{FF2B5EF4-FFF2-40B4-BE49-F238E27FC236}">
                <a16:creationId xmlns:a16="http://schemas.microsoft.com/office/drawing/2014/main" id="{16BE2236-A3E9-0046-A563-2721471CA793}"/>
              </a:ext>
            </a:extLst>
          </p:cNvPr>
          <p:cNvPicPr>
            <a:picLocks noChangeAspect="1"/>
          </p:cNvPicPr>
          <p:nvPr/>
        </p:nvPicPr>
        <p:blipFill>
          <a:blip r:embed="rId11"/>
          <a:stretch>
            <a:fillRect/>
          </a:stretch>
        </p:blipFill>
        <p:spPr>
          <a:xfrm>
            <a:off x="4822825" y="5356225"/>
            <a:ext cx="2042160" cy="304800"/>
          </a:xfrm>
          <a:prstGeom prst="rect">
            <a:avLst/>
          </a:prstGeom>
        </p:spPr>
      </p:pic>
      <p:sp>
        <p:nvSpPr>
          <p:cNvPr id="3" name="Date Placeholder 2">
            <a:extLst>
              <a:ext uri="{FF2B5EF4-FFF2-40B4-BE49-F238E27FC236}">
                <a16:creationId xmlns:a16="http://schemas.microsoft.com/office/drawing/2014/main" id="{9EDD6601-2791-5D46-AA87-17E90B29EAB8}"/>
              </a:ext>
            </a:extLst>
          </p:cNvPr>
          <p:cNvSpPr>
            <a:spLocks noGrp="1"/>
          </p:cNvSpPr>
          <p:nvPr>
            <p:ph type="dt" sz="half" idx="10"/>
          </p:nvPr>
        </p:nvSpPr>
        <p:spPr/>
        <p:txBody>
          <a:bodyPr/>
          <a:lstStyle/>
          <a:p>
            <a:pPr>
              <a:defRPr/>
            </a:pPr>
            <a:r>
              <a:rPr lang="en-US"/>
              <a:t>10/14/24</a:t>
            </a:r>
            <a:endParaRPr lang="en-US" dirty="0"/>
          </a:p>
        </p:txBody>
      </p:sp>
    </p:spTree>
    <p:extLst>
      <p:ext uri="{BB962C8B-B14F-4D97-AF65-F5344CB8AC3E}">
        <p14:creationId xmlns:p14="http://schemas.microsoft.com/office/powerpoint/2010/main" val="2718217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7" name="Picture 4">
            <a:extLst>
              <a:ext uri="{FF2B5EF4-FFF2-40B4-BE49-F238E27FC236}">
                <a16:creationId xmlns:a16="http://schemas.microsoft.com/office/drawing/2014/main" id="{32687E87-56ED-4B41-8C53-B806AFF412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62600" y="1066800"/>
            <a:ext cx="41275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8" name="Text Box 6">
            <a:extLst>
              <a:ext uri="{FF2B5EF4-FFF2-40B4-BE49-F238E27FC236}">
                <a16:creationId xmlns:a16="http://schemas.microsoft.com/office/drawing/2014/main" id="{0A110A92-505E-BE40-B904-6917F4BF90D6}"/>
              </a:ext>
            </a:extLst>
          </p:cNvPr>
          <p:cNvSpPr txBox="1">
            <a:spLocks noChangeArrowheads="1"/>
          </p:cNvSpPr>
          <p:nvPr/>
        </p:nvSpPr>
        <p:spPr bwMode="auto">
          <a:xfrm>
            <a:off x="6781801" y="838200"/>
            <a:ext cx="1404231" cy="32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500" b="1" i="0" u="none" strike="noStrike" kern="1200" cap="none" spc="0" normalizeH="0" baseline="0" noProof="0" dirty="0">
                <a:ln>
                  <a:noFill/>
                </a:ln>
                <a:solidFill>
                  <a:schemeClr val="accent5">
                    <a:lumMod val="25000"/>
                  </a:schemeClr>
                </a:solidFill>
                <a:effectLst/>
                <a:uLnTx/>
                <a:uFillTx/>
                <a:latin typeface="Arial" panose="020B0604020202020204" pitchFamily="34" charset="0"/>
                <a:ea typeface="ＭＳ Ｐゴシック" panose="020B0600070205080204" pitchFamily="34" charset="-128"/>
                <a:cs typeface="+mn-cs"/>
              </a:rPr>
              <a:t>MICROMEGA</a:t>
            </a:r>
          </a:p>
        </p:txBody>
      </p:sp>
      <p:sp>
        <p:nvSpPr>
          <p:cNvPr id="31759" name="Text Box 10">
            <a:extLst>
              <a:ext uri="{FF2B5EF4-FFF2-40B4-BE49-F238E27FC236}">
                <a16:creationId xmlns:a16="http://schemas.microsoft.com/office/drawing/2014/main" id="{FC6946A0-8603-C244-BFE4-5E39FA2A9CCA}"/>
              </a:ext>
            </a:extLst>
          </p:cNvPr>
          <p:cNvSpPr txBox="1">
            <a:spLocks noChangeArrowheads="1"/>
          </p:cNvSpPr>
          <p:nvPr/>
        </p:nvSpPr>
        <p:spPr bwMode="auto">
          <a:xfrm>
            <a:off x="6456364" y="1447800"/>
            <a:ext cx="636393" cy="32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500" b="1"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t>3mm</a:t>
            </a:r>
          </a:p>
        </p:txBody>
      </p:sp>
      <p:sp>
        <p:nvSpPr>
          <p:cNvPr id="31760" name="Text Box 13">
            <a:extLst>
              <a:ext uri="{FF2B5EF4-FFF2-40B4-BE49-F238E27FC236}">
                <a16:creationId xmlns:a16="http://schemas.microsoft.com/office/drawing/2014/main" id="{70D63AE0-E761-B246-BE38-1BBD01376BE8}"/>
              </a:ext>
            </a:extLst>
          </p:cNvPr>
          <p:cNvSpPr txBox="1">
            <a:spLocks noChangeArrowheads="1"/>
          </p:cNvSpPr>
          <p:nvPr/>
        </p:nvSpPr>
        <p:spPr bwMode="auto">
          <a:xfrm>
            <a:off x="6477001" y="1981200"/>
            <a:ext cx="796693" cy="32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500" b="1"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t>0.1mm</a:t>
            </a:r>
          </a:p>
        </p:txBody>
      </p:sp>
      <p:sp>
        <p:nvSpPr>
          <p:cNvPr id="31761" name="Text Box 10">
            <a:extLst>
              <a:ext uri="{FF2B5EF4-FFF2-40B4-BE49-F238E27FC236}">
                <a16:creationId xmlns:a16="http://schemas.microsoft.com/office/drawing/2014/main" id="{930411BE-9222-F245-A2E7-BBE9D5742112}"/>
              </a:ext>
            </a:extLst>
          </p:cNvPr>
          <p:cNvSpPr txBox="1">
            <a:spLocks noChangeArrowheads="1"/>
          </p:cNvSpPr>
          <p:nvPr/>
        </p:nvSpPr>
        <p:spPr bwMode="auto">
          <a:xfrm>
            <a:off x="7239001" y="1447800"/>
            <a:ext cx="966611" cy="32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500" b="1"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t>50um/ns</a:t>
            </a:r>
          </a:p>
        </p:txBody>
      </p:sp>
      <p:sp>
        <p:nvSpPr>
          <p:cNvPr id="31762" name="Text Box 10">
            <a:extLst>
              <a:ext uri="{FF2B5EF4-FFF2-40B4-BE49-F238E27FC236}">
                <a16:creationId xmlns:a16="http://schemas.microsoft.com/office/drawing/2014/main" id="{BFACFE44-9E10-8643-9C8E-D35486B39770}"/>
              </a:ext>
            </a:extLst>
          </p:cNvPr>
          <p:cNvSpPr txBox="1">
            <a:spLocks noChangeArrowheads="1"/>
          </p:cNvSpPr>
          <p:nvPr/>
        </p:nvSpPr>
        <p:spPr bwMode="auto">
          <a:xfrm>
            <a:off x="7315200" y="1981200"/>
            <a:ext cx="1074012" cy="32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500" b="1"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t>200um/ns</a:t>
            </a:r>
          </a:p>
        </p:txBody>
      </p:sp>
      <p:sp>
        <p:nvSpPr>
          <p:cNvPr id="31763" name="Rectangle 21">
            <a:extLst>
              <a:ext uri="{FF2B5EF4-FFF2-40B4-BE49-F238E27FC236}">
                <a16:creationId xmlns:a16="http://schemas.microsoft.com/office/drawing/2014/main" id="{C61EB588-F4A5-2A4C-AFB8-44E488DA8C2A}"/>
              </a:ext>
            </a:extLst>
          </p:cNvPr>
          <p:cNvSpPr>
            <a:spLocks noChangeArrowheads="1"/>
          </p:cNvSpPr>
          <p:nvPr/>
        </p:nvSpPr>
        <p:spPr bwMode="auto">
          <a:xfrm>
            <a:off x="5610225" y="3562350"/>
            <a:ext cx="6400800" cy="263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500" b="1">
                <a:solidFill>
                  <a:schemeClr val="tx1"/>
                </a:solidFill>
                <a:latin typeface="Arial" panose="020B0604020202020204" pitchFamily="34" charset="0"/>
                <a:ea typeface="ＭＳ Ｐゴシック" panose="020B0600070205080204" pitchFamily="34" charset="-128"/>
              </a:defRPr>
            </a:lvl1pPr>
            <a:lvl2pPr marL="742950" indent="-285750">
              <a:defRPr sz="1500" b="1">
                <a:solidFill>
                  <a:schemeClr val="tx1"/>
                </a:solidFill>
                <a:latin typeface="Arial" panose="020B0604020202020204" pitchFamily="34" charset="0"/>
                <a:ea typeface="ＭＳ Ｐゴシック" panose="020B0600070205080204" pitchFamily="34" charset="-128"/>
              </a:defRPr>
            </a:lvl2pPr>
            <a:lvl3pPr marL="1143000" indent="-228600">
              <a:defRPr sz="1500" b="1">
                <a:solidFill>
                  <a:schemeClr val="tx1"/>
                </a:solidFill>
                <a:latin typeface="Arial" panose="020B0604020202020204" pitchFamily="34" charset="0"/>
                <a:ea typeface="ＭＳ Ｐゴシック" panose="020B0600070205080204" pitchFamily="34" charset="-128"/>
              </a:defRPr>
            </a:lvl3pPr>
            <a:lvl4pPr marL="1600200" indent="-228600">
              <a:defRPr sz="1500" b="1">
                <a:solidFill>
                  <a:schemeClr val="tx1"/>
                </a:solidFill>
                <a:latin typeface="Arial" panose="020B0604020202020204" pitchFamily="34" charset="0"/>
                <a:ea typeface="ＭＳ Ｐゴシック" panose="020B0600070205080204" pitchFamily="34" charset="-128"/>
              </a:defRPr>
            </a:lvl4pPr>
            <a:lvl5pPr marL="2057400" indent="-228600">
              <a:defRPr sz="15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lnSpc>
                <a:spcPct val="90000"/>
              </a:lnSpc>
              <a:spcBef>
                <a:spcPct val="30000"/>
              </a:spcBef>
              <a:spcAft>
                <a:spcPct val="0"/>
              </a:spcAft>
              <a:buClr>
                <a:srgbClr val="008000"/>
              </a:buClr>
              <a:buSzPct val="70000"/>
              <a:buFont typeface="Wingdings" pitchFamily="2" charset="2"/>
              <a:defRPr sz="1500" b="1">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mn-cs"/>
              </a:rPr>
              <a:t>Electrons movement in the induction gap takes about 0.1mm/v</a:t>
            </a:r>
            <a:r>
              <a:rPr kumimoji="0" lang="en-US" altLang="en-US" b="0" i="0" u="none" strike="noStrike" kern="1200" cap="none" spc="0" normalizeH="0" baseline="-25000" noProof="0" dirty="0">
                <a:ln>
                  <a:noFill/>
                </a:ln>
                <a:solidFill>
                  <a:srgbClr val="002060"/>
                </a:solidFill>
                <a:effectLst/>
                <a:uLnTx/>
                <a:uFillTx/>
                <a:latin typeface="Arial" panose="020B0604020202020204" pitchFamily="34" charset="0"/>
                <a:ea typeface="ＭＳ Ｐゴシック" panose="020B0600070205080204" pitchFamily="34" charset="-128"/>
                <a:cs typeface="+mn-cs"/>
              </a:rPr>
              <a:t>1</a:t>
            </a:r>
            <a:r>
              <a:rPr kumimoji="0" lang="en-US" altLang="en-US" b="0"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mn-cs"/>
              </a:rPr>
              <a:t>=0.5ns.</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b="0" i="0" u="none" strike="noStrike" kern="1200" cap="none" spc="0" normalizeH="0" baseline="0" noProof="0" dirty="0">
              <a:ln>
                <a:noFill/>
              </a:ln>
              <a:solidFill>
                <a:schemeClr val="accent3">
                  <a:lumMod val="50000"/>
                </a:schemeClr>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chemeClr val="accent6">
                    <a:lumMod val="50000"/>
                  </a:schemeClr>
                </a:solidFill>
                <a:effectLst/>
                <a:uLnTx/>
                <a:uFillTx/>
                <a:latin typeface="Arial" panose="020B0604020202020204" pitchFamily="34" charset="0"/>
                <a:ea typeface="ＭＳ Ｐゴシック" panose="020B0600070205080204" pitchFamily="34" charset="-128"/>
                <a:cs typeface="+mn-cs"/>
              </a:rPr>
              <a:t>Collecting all electrons from the drift gap takes e.g. 3mm/v</a:t>
            </a:r>
            <a:r>
              <a:rPr kumimoji="0" lang="en-US" altLang="en-US" b="0" i="0" u="none" strike="noStrike" kern="1200" cap="none" spc="0" normalizeH="0" baseline="-25000" noProof="0" dirty="0">
                <a:ln>
                  <a:noFill/>
                </a:ln>
                <a:solidFill>
                  <a:schemeClr val="accent6">
                    <a:lumMod val="50000"/>
                  </a:schemeClr>
                </a:solidFill>
                <a:effectLst/>
                <a:uLnTx/>
                <a:uFillTx/>
                <a:latin typeface="Arial" panose="020B0604020202020204" pitchFamily="34" charset="0"/>
                <a:ea typeface="ＭＳ Ｐゴシック" panose="020B0600070205080204" pitchFamily="34" charset="-128"/>
                <a:cs typeface="+mn-cs"/>
              </a:rPr>
              <a:t>1</a:t>
            </a:r>
            <a:r>
              <a:rPr kumimoji="0" lang="en-US" altLang="en-US" b="0" i="0" u="none" strike="noStrike" kern="1200" cap="none" spc="0" normalizeH="0" baseline="0" noProof="0" dirty="0">
                <a:ln>
                  <a:noFill/>
                </a:ln>
                <a:solidFill>
                  <a:schemeClr val="accent6">
                    <a:lumMod val="50000"/>
                  </a:schemeClr>
                </a:solidFill>
                <a:effectLst/>
                <a:uLnTx/>
                <a:uFillTx/>
                <a:latin typeface="Arial" panose="020B0604020202020204" pitchFamily="34" charset="0"/>
                <a:ea typeface="ＭＳ Ｐゴシック" panose="020B0600070205080204" pitchFamily="34" charset="-128"/>
                <a:cs typeface="+mn-cs"/>
              </a:rPr>
              <a:t>=60ns.</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b="0" i="0" u="none" strike="noStrike" kern="1200" cap="none" spc="0" normalizeH="0" baseline="0" noProof="0" dirty="0">
              <a:ln>
                <a:noFill/>
              </a:ln>
              <a:solidFill>
                <a:schemeClr val="accent6">
                  <a:lumMod val="50000"/>
                </a:schemeClr>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mn-cs"/>
              </a:rPr>
              <a:t>The MICROMEGA electron signal has a length of about </a:t>
            </a:r>
            <a:r>
              <a:rPr lang="en-US" altLang="en-US" b="0" dirty="0">
                <a:solidFill>
                  <a:srgbClr val="002060"/>
                </a:solidFill>
              </a:rPr>
              <a:t>6</a:t>
            </a:r>
            <a:r>
              <a:rPr kumimoji="0" lang="en-US" altLang="en-US" b="0"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mn-cs"/>
              </a:rPr>
              <a:t>0ns.</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b="0"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chemeClr val="accent6">
                    <a:lumMod val="50000"/>
                  </a:schemeClr>
                </a:solidFill>
                <a:effectLst/>
                <a:uLnTx/>
                <a:uFillTx/>
                <a:latin typeface="Arial" panose="020B0604020202020204" pitchFamily="34" charset="0"/>
                <a:ea typeface="ＭＳ Ｐゴシック" panose="020B0600070205080204" pitchFamily="34" charset="-128"/>
                <a:cs typeface="+mn-cs"/>
              </a:rPr>
              <a:t>Ion movement – e.g. Argon Ions take 130ns for 50kV/cm and 100um gap, so the total length of the ions component is around 180ns.</a:t>
            </a:r>
          </a:p>
          <a:p>
            <a:pPr marL="0" marR="0" lvl="0" indent="0" algn="l" defTabSz="914400" rtl="0" eaLnBrk="0" fontAlgn="base" latinLnBrk="0" hangingPunct="0">
              <a:lnSpc>
                <a:spcPct val="100000"/>
              </a:lnSpc>
              <a:spcBef>
                <a:spcPct val="0"/>
              </a:spcBef>
              <a:spcAft>
                <a:spcPct val="0"/>
              </a:spcAft>
              <a:buClrTx/>
              <a:buSzTx/>
              <a:buFontTx/>
              <a:buNone/>
              <a:tabLst/>
              <a:defRPr/>
            </a:pPr>
            <a:endParaRPr lang="en-US" altLang="en-US" b="0" dirty="0">
              <a:solidFill>
                <a:schemeClr val="accent6">
                  <a:lumMod val="50000"/>
                </a:schemeClr>
              </a:solidFill>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b="0"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mn-cs"/>
              </a:rPr>
              <a:t>When using ‘fast’ electronics one does not integrate the full charge </a:t>
            </a:r>
            <a:r>
              <a:rPr kumimoji="0" lang="en-US" altLang="en-US" b="0"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mn-cs"/>
                <a:sym typeface="Wingdings" pitchFamily="2" charset="2"/>
              </a:rPr>
              <a:t> ballistic deficit.</a:t>
            </a:r>
            <a:endParaRPr kumimoji="0" lang="en-US" altLang="en-US" b="0" i="0" u="none" strike="noStrike" kern="1200" cap="none" spc="0" normalizeH="0" baseline="0" noProof="0" dirty="0">
              <a:ln>
                <a:noFill/>
              </a:ln>
              <a:solidFill>
                <a:srgbClr val="002060"/>
              </a:solidFill>
              <a:effectLst/>
              <a:uLnTx/>
              <a:uFillTx/>
              <a:latin typeface="Arial" panose="020B0604020202020204" pitchFamily="34" charset="0"/>
              <a:ea typeface="ＭＳ Ｐゴシック" panose="020B0600070205080204" pitchFamily="34" charset="-128"/>
              <a:cs typeface="+mn-cs"/>
            </a:endParaRPr>
          </a:p>
        </p:txBody>
      </p:sp>
      <p:sp>
        <p:nvSpPr>
          <p:cNvPr id="21" name="Rectangle 19">
            <a:extLst>
              <a:ext uri="{FF2B5EF4-FFF2-40B4-BE49-F238E27FC236}">
                <a16:creationId xmlns:a16="http://schemas.microsoft.com/office/drawing/2014/main" id="{7DC060EF-23B1-AC4B-A9C2-EB9F41EED201}"/>
              </a:ext>
            </a:extLst>
          </p:cNvPr>
          <p:cNvSpPr>
            <a:spLocks noChangeArrowheads="1"/>
          </p:cNvSpPr>
          <p:nvPr/>
        </p:nvSpPr>
        <p:spPr bwMode="auto">
          <a:xfrm>
            <a:off x="0" y="152400"/>
            <a:ext cx="12192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2800" b="1" dirty="0" err="1">
                <a:solidFill>
                  <a:srgbClr val="FF0000"/>
                </a:solidFill>
              </a:rPr>
              <a:t>MicroMeshGAS</a:t>
            </a:r>
            <a:r>
              <a:rPr lang="en-US" altLang="en-US" sz="2800" b="1" dirty="0">
                <a:solidFill>
                  <a:srgbClr val="FF0000"/>
                </a:solidFill>
              </a:rPr>
              <a:t> detectors</a:t>
            </a:r>
          </a:p>
        </p:txBody>
      </p:sp>
      <p:pic>
        <p:nvPicPr>
          <p:cNvPr id="22" name="Picture 6" descr="MICMEGDRAW">
            <a:extLst>
              <a:ext uri="{FF2B5EF4-FFF2-40B4-BE49-F238E27FC236}">
                <a16:creationId xmlns:a16="http://schemas.microsoft.com/office/drawing/2014/main" id="{B56C0557-D2AC-664F-AD62-1CAFB0D98F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28600"/>
            <a:ext cx="3790202" cy="217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 name="Group 22">
            <a:extLst>
              <a:ext uri="{FF2B5EF4-FFF2-40B4-BE49-F238E27FC236}">
                <a16:creationId xmlns:a16="http://schemas.microsoft.com/office/drawing/2014/main" id="{D11DBAB1-5E7C-FD44-A2F0-3A81FC5CC7F2}"/>
              </a:ext>
            </a:extLst>
          </p:cNvPr>
          <p:cNvGrpSpPr>
            <a:grpSpLocks/>
          </p:cNvGrpSpPr>
          <p:nvPr/>
        </p:nvGrpSpPr>
        <p:grpSpPr bwMode="auto">
          <a:xfrm>
            <a:off x="733425" y="2457450"/>
            <a:ext cx="1933575" cy="2238375"/>
            <a:chOff x="960" y="1056"/>
            <a:chExt cx="1706" cy="1968"/>
          </a:xfrm>
        </p:grpSpPr>
        <p:pic>
          <p:nvPicPr>
            <p:cNvPr id="24" name="Picture 14" descr="mimeg field ext">
              <a:extLst>
                <a:ext uri="{FF2B5EF4-FFF2-40B4-BE49-F238E27FC236}">
                  <a16:creationId xmlns:a16="http://schemas.microsoft.com/office/drawing/2014/main" id="{1FC26FF1-3346-1344-8455-04009BC0D90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0" y="1056"/>
              <a:ext cx="1706" cy="1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Line 15">
              <a:extLst>
                <a:ext uri="{FF2B5EF4-FFF2-40B4-BE49-F238E27FC236}">
                  <a16:creationId xmlns:a16="http://schemas.microsoft.com/office/drawing/2014/main" id="{7E4A6F54-75C4-324E-BC42-DC4094967A3C}"/>
                </a:ext>
              </a:extLst>
            </p:cNvPr>
            <p:cNvSpPr>
              <a:spLocks noChangeShapeType="1"/>
            </p:cNvSpPr>
            <p:nvPr/>
          </p:nvSpPr>
          <p:spPr bwMode="auto">
            <a:xfrm rot="-5400000">
              <a:off x="1217" y="2750"/>
              <a:ext cx="0" cy="510"/>
            </a:xfrm>
            <a:prstGeom prst="line">
              <a:avLst/>
            </a:prstGeom>
            <a:noFill/>
            <a:ln w="76200">
              <a:solidFill>
                <a:srgbClr val="0B24C7"/>
              </a:solidFill>
              <a:round/>
              <a:headEnd/>
              <a:tailEnd/>
            </a:ln>
            <a:effectLst/>
          </p:spPr>
          <p:txBody>
            <a:bodyPr wrap="none" anchor="ctr"/>
            <a:lstStyle/>
            <a:p>
              <a:pPr>
                <a:defRPr/>
              </a:pPr>
              <a:endParaRPr lang="en-US" sz="1400">
                <a:solidFill>
                  <a:srgbClr val="000000"/>
                </a:solidFill>
                <a:effectLst>
                  <a:outerShdw blurRad="38100" dist="38100" dir="2700000" algn="tl">
                    <a:srgbClr val="000000">
                      <a:alpha val="43137"/>
                    </a:srgbClr>
                  </a:outerShdw>
                </a:effectLst>
              </a:endParaRPr>
            </a:p>
          </p:txBody>
        </p:sp>
        <p:sp>
          <p:nvSpPr>
            <p:cNvPr id="26" name="Line 17">
              <a:extLst>
                <a:ext uri="{FF2B5EF4-FFF2-40B4-BE49-F238E27FC236}">
                  <a16:creationId xmlns:a16="http://schemas.microsoft.com/office/drawing/2014/main" id="{192BC0A6-2D6D-6D4C-A4D7-34C242AE66B5}"/>
                </a:ext>
              </a:extLst>
            </p:cNvPr>
            <p:cNvSpPr>
              <a:spLocks noChangeShapeType="1"/>
            </p:cNvSpPr>
            <p:nvPr/>
          </p:nvSpPr>
          <p:spPr bwMode="auto">
            <a:xfrm rot="-5400000">
              <a:off x="1778" y="2756"/>
              <a:ext cx="0" cy="499"/>
            </a:xfrm>
            <a:prstGeom prst="line">
              <a:avLst/>
            </a:prstGeom>
            <a:noFill/>
            <a:ln w="76200">
              <a:solidFill>
                <a:srgbClr val="0B24C7"/>
              </a:solidFill>
              <a:round/>
              <a:headEnd/>
              <a:tailEnd/>
            </a:ln>
            <a:effectLst/>
          </p:spPr>
          <p:txBody>
            <a:bodyPr wrap="none" anchor="ctr"/>
            <a:lstStyle/>
            <a:p>
              <a:pPr>
                <a:defRPr/>
              </a:pPr>
              <a:endParaRPr lang="en-US" sz="1400">
                <a:solidFill>
                  <a:srgbClr val="000000"/>
                </a:solidFill>
                <a:effectLst>
                  <a:outerShdw blurRad="38100" dist="38100" dir="2700000" algn="tl">
                    <a:srgbClr val="000000">
                      <a:alpha val="43137"/>
                    </a:srgbClr>
                  </a:outerShdw>
                </a:effectLst>
              </a:endParaRPr>
            </a:p>
          </p:txBody>
        </p:sp>
        <p:sp>
          <p:nvSpPr>
            <p:cNvPr id="27" name="Line 18">
              <a:extLst>
                <a:ext uri="{FF2B5EF4-FFF2-40B4-BE49-F238E27FC236}">
                  <a16:creationId xmlns:a16="http://schemas.microsoft.com/office/drawing/2014/main" id="{B3F4FFDA-67F9-7D4A-A2B8-AD60A1AA653E}"/>
                </a:ext>
              </a:extLst>
            </p:cNvPr>
            <p:cNvSpPr>
              <a:spLocks noChangeShapeType="1"/>
            </p:cNvSpPr>
            <p:nvPr/>
          </p:nvSpPr>
          <p:spPr bwMode="auto">
            <a:xfrm rot="-5400000">
              <a:off x="2359" y="2729"/>
              <a:ext cx="0" cy="554"/>
            </a:xfrm>
            <a:prstGeom prst="line">
              <a:avLst/>
            </a:prstGeom>
            <a:noFill/>
            <a:ln w="76200">
              <a:solidFill>
                <a:srgbClr val="0B24C7"/>
              </a:solidFill>
              <a:round/>
              <a:headEnd/>
              <a:tailEnd/>
            </a:ln>
            <a:effectLst/>
          </p:spPr>
          <p:txBody>
            <a:bodyPr wrap="none" anchor="ctr"/>
            <a:lstStyle/>
            <a:p>
              <a:pPr>
                <a:defRPr/>
              </a:pPr>
              <a:endParaRPr lang="en-US" sz="1400">
                <a:solidFill>
                  <a:srgbClr val="000000"/>
                </a:solidFill>
                <a:effectLst>
                  <a:outerShdw blurRad="38100" dist="38100" dir="2700000" algn="tl">
                    <a:srgbClr val="000000">
                      <a:alpha val="43137"/>
                    </a:srgbClr>
                  </a:outerShdw>
                </a:effectLst>
              </a:endParaRPr>
            </a:p>
          </p:txBody>
        </p:sp>
      </p:grpSp>
      <p:sp>
        <p:nvSpPr>
          <p:cNvPr id="2" name="TextBox 1">
            <a:extLst>
              <a:ext uri="{FF2B5EF4-FFF2-40B4-BE49-F238E27FC236}">
                <a16:creationId xmlns:a16="http://schemas.microsoft.com/office/drawing/2014/main" id="{2D001B01-9E5C-BF4E-A280-3A6C586923DF}"/>
              </a:ext>
            </a:extLst>
          </p:cNvPr>
          <p:cNvSpPr txBox="1"/>
          <p:nvPr/>
        </p:nvSpPr>
        <p:spPr>
          <a:xfrm>
            <a:off x="9601200" y="2057400"/>
            <a:ext cx="1907895" cy="323165"/>
          </a:xfrm>
          <a:prstGeom prst="rect">
            <a:avLst/>
          </a:prstGeom>
          <a:noFill/>
        </p:spPr>
        <p:txBody>
          <a:bodyPr wrap="none" rtlCol="0">
            <a:spAutoFit/>
          </a:bodyPr>
          <a:lstStyle/>
          <a:p>
            <a:r>
              <a:rPr lang="en-GB" sz="1500" dirty="0">
                <a:solidFill>
                  <a:srgbClr val="002060"/>
                </a:solidFill>
              </a:rPr>
              <a:t>50-100um, 50kV/cm</a:t>
            </a:r>
          </a:p>
        </p:txBody>
      </p:sp>
      <p:sp>
        <p:nvSpPr>
          <p:cNvPr id="29" name="TextBox 28">
            <a:extLst>
              <a:ext uri="{FF2B5EF4-FFF2-40B4-BE49-F238E27FC236}">
                <a16:creationId xmlns:a16="http://schemas.microsoft.com/office/drawing/2014/main" id="{2B0EB232-C607-2048-9BB1-EFF4CAEA01CF}"/>
              </a:ext>
            </a:extLst>
          </p:cNvPr>
          <p:cNvSpPr txBox="1"/>
          <p:nvPr/>
        </p:nvSpPr>
        <p:spPr>
          <a:xfrm>
            <a:off x="9829800" y="1447800"/>
            <a:ext cx="891591" cy="323165"/>
          </a:xfrm>
          <a:prstGeom prst="rect">
            <a:avLst/>
          </a:prstGeom>
          <a:noFill/>
        </p:spPr>
        <p:txBody>
          <a:bodyPr wrap="none" rtlCol="0">
            <a:spAutoFit/>
          </a:bodyPr>
          <a:lstStyle/>
          <a:p>
            <a:r>
              <a:rPr lang="en-GB" sz="1500" dirty="0">
                <a:solidFill>
                  <a:schemeClr val="accent5">
                    <a:lumMod val="10000"/>
                  </a:schemeClr>
                </a:solidFill>
              </a:rPr>
              <a:t>3-15mm</a:t>
            </a:r>
          </a:p>
        </p:txBody>
      </p:sp>
      <p:pic>
        <p:nvPicPr>
          <p:cNvPr id="5" name="Picture 4">
            <a:extLst>
              <a:ext uri="{FF2B5EF4-FFF2-40B4-BE49-F238E27FC236}">
                <a16:creationId xmlns:a16="http://schemas.microsoft.com/office/drawing/2014/main" id="{EC7689D5-35F1-EC4F-A7FA-EE61BEA7F959}"/>
              </a:ext>
            </a:extLst>
          </p:cNvPr>
          <p:cNvPicPr>
            <a:picLocks noChangeAspect="1"/>
          </p:cNvPicPr>
          <p:nvPr/>
        </p:nvPicPr>
        <p:blipFill>
          <a:blip r:embed="rId5"/>
          <a:stretch>
            <a:fillRect/>
          </a:stretch>
        </p:blipFill>
        <p:spPr>
          <a:xfrm>
            <a:off x="304800" y="5005730"/>
            <a:ext cx="2434350" cy="1545766"/>
          </a:xfrm>
          <a:prstGeom prst="rect">
            <a:avLst/>
          </a:prstGeom>
        </p:spPr>
      </p:pic>
      <p:pic>
        <p:nvPicPr>
          <p:cNvPr id="7" name="Picture 6">
            <a:extLst>
              <a:ext uri="{FF2B5EF4-FFF2-40B4-BE49-F238E27FC236}">
                <a16:creationId xmlns:a16="http://schemas.microsoft.com/office/drawing/2014/main" id="{5C401588-F1A4-6245-B82E-0D92620D5410}"/>
              </a:ext>
            </a:extLst>
          </p:cNvPr>
          <p:cNvPicPr>
            <a:picLocks noChangeAspect="1"/>
          </p:cNvPicPr>
          <p:nvPr/>
        </p:nvPicPr>
        <p:blipFill>
          <a:blip r:embed="rId6"/>
          <a:stretch>
            <a:fillRect/>
          </a:stretch>
        </p:blipFill>
        <p:spPr>
          <a:xfrm>
            <a:off x="2647949" y="4928979"/>
            <a:ext cx="2581275" cy="1639060"/>
          </a:xfrm>
          <a:prstGeom prst="rect">
            <a:avLst/>
          </a:prstGeom>
        </p:spPr>
      </p:pic>
      <p:sp>
        <p:nvSpPr>
          <p:cNvPr id="9" name="Date Placeholder 8">
            <a:extLst>
              <a:ext uri="{FF2B5EF4-FFF2-40B4-BE49-F238E27FC236}">
                <a16:creationId xmlns:a16="http://schemas.microsoft.com/office/drawing/2014/main" id="{88A470FF-6C16-9341-8CBE-B0C5D693E1BC}"/>
              </a:ext>
            </a:extLst>
          </p:cNvPr>
          <p:cNvSpPr>
            <a:spLocks noGrp="1"/>
          </p:cNvSpPr>
          <p:nvPr>
            <p:ph type="dt" sz="half" idx="10"/>
          </p:nvPr>
        </p:nvSpPr>
        <p:spPr>
          <a:xfrm>
            <a:off x="0" y="6553200"/>
            <a:ext cx="1625600" cy="304800"/>
          </a:xfrm>
        </p:spPr>
        <p:txBody>
          <a:bodyPr/>
          <a:lstStyle/>
          <a:p>
            <a:pPr>
              <a:defRPr/>
            </a:pPr>
            <a:r>
              <a:rPr lang="en-US">
                <a:solidFill>
                  <a:srgbClr val="000000"/>
                </a:solidFill>
              </a:rPr>
              <a:t>10/14/24</a:t>
            </a:r>
            <a:endParaRPr lang="en-US" dirty="0">
              <a:solidFill>
                <a:srgbClr val="000000"/>
              </a:solidFill>
            </a:endParaRPr>
          </a:p>
        </p:txBody>
      </p:sp>
      <p:sp>
        <p:nvSpPr>
          <p:cNvPr id="13" name="Slide Number Placeholder 12">
            <a:extLst>
              <a:ext uri="{FF2B5EF4-FFF2-40B4-BE49-F238E27FC236}">
                <a16:creationId xmlns:a16="http://schemas.microsoft.com/office/drawing/2014/main" id="{5F9FDD39-6BD9-F843-8D3B-90D7B8BEB78A}"/>
              </a:ext>
            </a:extLst>
          </p:cNvPr>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43</a:t>
            </a:fld>
            <a:endParaRPr lang="en-US" dirty="0">
              <a:solidFill>
                <a:srgbClr val="000000"/>
              </a:solidFill>
            </a:endParaRPr>
          </a:p>
        </p:txBody>
      </p:sp>
      <p:sp>
        <p:nvSpPr>
          <p:cNvPr id="3" name="TextBox 2">
            <a:extLst>
              <a:ext uri="{FF2B5EF4-FFF2-40B4-BE49-F238E27FC236}">
                <a16:creationId xmlns:a16="http://schemas.microsoft.com/office/drawing/2014/main" id="{9E45BDB1-4CE6-304E-8E6D-2697A549C1BC}"/>
              </a:ext>
            </a:extLst>
          </p:cNvPr>
          <p:cNvSpPr txBox="1"/>
          <p:nvPr/>
        </p:nvSpPr>
        <p:spPr>
          <a:xfrm>
            <a:off x="381000" y="4800600"/>
            <a:ext cx="2194832" cy="276999"/>
          </a:xfrm>
          <a:prstGeom prst="rect">
            <a:avLst/>
          </a:prstGeom>
          <a:noFill/>
        </p:spPr>
        <p:txBody>
          <a:bodyPr wrap="none" rtlCol="0">
            <a:spAutoFit/>
          </a:bodyPr>
          <a:lstStyle/>
          <a:p>
            <a:r>
              <a:rPr lang="en-GB" sz="1200" dirty="0">
                <a:solidFill>
                  <a:srgbClr val="002060"/>
                </a:solidFill>
              </a:rPr>
              <a:t>Single primary electron signal</a:t>
            </a:r>
          </a:p>
        </p:txBody>
      </p:sp>
      <p:sp>
        <p:nvSpPr>
          <p:cNvPr id="28" name="TextBox 27">
            <a:extLst>
              <a:ext uri="{FF2B5EF4-FFF2-40B4-BE49-F238E27FC236}">
                <a16:creationId xmlns:a16="http://schemas.microsoft.com/office/drawing/2014/main" id="{D0C411D5-818D-B74B-B6DF-30A0643363A6}"/>
              </a:ext>
            </a:extLst>
          </p:cNvPr>
          <p:cNvSpPr txBox="1"/>
          <p:nvPr/>
        </p:nvSpPr>
        <p:spPr>
          <a:xfrm>
            <a:off x="2857500" y="4800600"/>
            <a:ext cx="2194832" cy="276999"/>
          </a:xfrm>
          <a:prstGeom prst="rect">
            <a:avLst/>
          </a:prstGeom>
          <a:noFill/>
        </p:spPr>
        <p:txBody>
          <a:bodyPr wrap="none" rtlCol="0">
            <a:spAutoFit/>
          </a:bodyPr>
          <a:lstStyle/>
          <a:p>
            <a:r>
              <a:rPr lang="en-GB" sz="1200" dirty="0">
                <a:solidFill>
                  <a:schemeClr val="accent6">
                    <a:lumMod val="50000"/>
                  </a:schemeClr>
                </a:solidFill>
              </a:rPr>
              <a:t>Single primary electron signal</a:t>
            </a:r>
          </a:p>
        </p:txBody>
      </p:sp>
    </p:spTree>
    <p:extLst>
      <p:ext uri="{BB962C8B-B14F-4D97-AF65-F5344CB8AC3E}">
        <p14:creationId xmlns:p14="http://schemas.microsoft.com/office/powerpoint/2010/main" val="23988608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37BB8DA-164E-A343-A2A6-A1C226877B72}"/>
              </a:ext>
            </a:extLst>
          </p:cNvPr>
          <p:cNvSpPr>
            <a:spLocks noGrp="1"/>
          </p:cNvSpPr>
          <p:nvPr>
            <p:ph type="sldNum" sz="quarter" idx="11"/>
          </p:nvPr>
        </p:nvSpPr>
        <p:spPr/>
        <p:txBody>
          <a:bodyPr/>
          <a:lstStyle/>
          <a:p>
            <a:fld id="{50EF19F9-85EC-7443-8CB7-4688AA705A18}" type="slidenum">
              <a:rPr lang="en-US" altLang="en-US" smtClean="0"/>
              <a:pPr/>
              <a:t>44</a:t>
            </a:fld>
            <a:endParaRPr lang="en-US" altLang="en-US"/>
          </a:p>
        </p:txBody>
      </p:sp>
      <p:sp>
        <p:nvSpPr>
          <p:cNvPr id="5" name="Rectangle 4">
            <a:extLst>
              <a:ext uri="{FF2B5EF4-FFF2-40B4-BE49-F238E27FC236}">
                <a16:creationId xmlns:a16="http://schemas.microsoft.com/office/drawing/2014/main" id="{B8070699-90AF-6547-BC05-0340662BB1F2}"/>
              </a:ext>
            </a:extLst>
          </p:cNvPr>
          <p:cNvSpPr txBox="1">
            <a:spLocks noChangeArrowheads="1"/>
          </p:cNvSpPr>
          <p:nvPr/>
        </p:nvSpPr>
        <p:spPr bwMode="auto">
          <a:xfrm>
            <a:off x="0" y="2479590"/>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Wire Chambers</a:t>
            </a:r>
          </a:p>
        </p:txBody>
      </p:sp>
      <p:sp>
        <p:nvSpPr>
          <p:cNvPr id="6" name="Date Placeholder 5">
            <a:extLst>
              <a:ext uri="{FF2B5EF4-FFF2-40B4-BE49-F238E27FC236}">
                <a16:creationId xmlns:a16="http://schemas.microsoft.com/office/drawing/2014/main" id="{3030409E-4708-C14F-9B4B-E029781D58FB}"/>
              </a:ext>
            </a:extLst>
          </p:cNvPr>
          <p:cNvSpPr>
            <a:spLocks noGrp="1"/>
          </p:cNvSpPr>
          <p:nvPr>
            <p:ph type="dt" sz="half" idx="10"/>
          </p:nvPr>
        </p:nvSpPr>
        <p:spPr/>
        <p:txBody>
          <a:bodyPr/>
          <a:lstStyle/>
          <a:p>
            <a:pPr>
              <a:defRPr/>
            </a:pPr>
            <a:r>
              <a:rPr lang="en-US">
                <a:solidFill>
                  <a:srgbClr val="000000"/>
                </a:solidFill>
              </a:rPr>
              <a:t>10/14/24</a:t>
            </a:r>
          </a:p>
        </p:txBody>
      </p:sp>
    </p:spTree>
    <p:extLst>
      <p:ext uri="{BB962C8B-B14F-4D97-AF65-F5344CB8AC3E}">
        <p14:creationId xmlns:p14="http://schemas.microsoft.com/office/powerpoint/2010/main" val="227861504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15">
            <a:extLst>
              <a:ext uri="{FF2B5EF4-FFF2-40B4-BE49-F238E27FC236}">
                <a16:creationId xmlns:a16="http://schemas.microsoft.com/office/drawing/2014/main" id="{1469003F-8F40-234B-B8B5-F785744FC21C}"/>
              </a:ext>
            </a:extLst>
          </p:cNvPr>
          <p:cNvSpPr>
            <a:spLocks noChangeArrowheads="1"/>
          </p:cNvSpPr>
          <p:nvPr/>
        </p:nvSpPr>
        <p:spPr bwMode="auto">
          <a:xfrm>
            <a:off x="0" y="161544"/>
            <a:ext cx="12192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800" b="1" dirty="0">
                <a:solidFill>
                  <a:srgbClr val="FF0000"/>
                </a:solidFill>
              </a:rPr>
              <a:t>Wire Chamber Signals</a:t>
            </a:r>
          </a:p>
        </p:txBody>
      </p:sp>
      <p:pic>
        <p:nvPicPr>
          <p:cNvPr id="52227" name="Picture 18" descr="fig2_24">
            <a:extLst>
              <a:ext uri="{FF2B5EF4-FFF2-40B4-BE49-F238E27FC236}">
                <a16:creationId xmlns:a16="http://schemas.microsoft.com/office/drawing/2014/main" id="{9AF09DE1-AED9-8649-A9A3-A2CE371A20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3962400"/>
            <a:ext cx="5791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Rectangle 23">
            <a:extLst>
              <a:ext uri="{FF2B5EF4-FFF2-40B4-BE49-F238E27FC236}">
                <a16:creationId xmlns:a16="http://schemas.microsoft.com/office/drawing/2014/main" id="{0229189A-8046-2A4B-89E9-7D6C57E8DE4C}"/>
              </a:ext>
            </a:extLst>
          </p:cNvPr>
          <p:cNvSpPr>
            <a:spLocks noChangeArrowheads="1"/>
          </p:cNvSpPr>
          <p:nvPr/>
        </p:nvSpPr>
        <p:spPr bwMode="auto">
          <a:xfrm>
            <a:off x="2286000" y="838200"/>
            <a:ext cx="7315200"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solidFill>
                  <a:srgbClr val="002060"/>
                </a:solidFill>
              </a:rPr>
              <a:t>Wire with radius (10-25</a:t>
            </a:r>
            <a:r>
              <a:rPr lang="en-US" altLang="en-US" sz="1600" dirty="0">
                <a:solidFill>
                  <a:srgbClr val="002060"/>
                </a:solidFill>
                <a:sym typeface="Symbol" pitchFamily="2" charset="2"/>
              </a:rPr>
              <a:t></a:t>
            </a:r>
            <a:r>
              <a:rPr lang="en-US" altLang="en-US" sz="1600" dirty="0">
                <a:solidFill>
                  <a:srgbClr val="002060"/>
                </a:solidFill>
              </a:rPr>
              <a:t>m) in a tube of radius b (1-3cm):</a:t>
            </a:r>
          </a:p>
          <a:p>
            <a:pPr eaLnBrk="1" hangingPunct="1"/>
            <a:endParaRPr lang="en-US" altLang="en-US" sz="1600" dirty="0">
              <a:solidFill>
                <a:srgbClr val="002060"/>
              </a:solidFill>
            </a:endParaRPr>
          </a:p>
          <a:p>
            <a:pPr eaLnBrk="1" hangingPunct="1"/>
            <a:endParaRPr lang="en-US" altLang="en-US" sz="1600" dirty="0">
              <a:solidFill>
                <a:srgbClr val="002060"/>
              </a:solidFill>
            </a:endParaRPr>
          </a:p>
          <a:p>
            <a:pPr eaLnBrk="1" hangingPunct="1"/>
            <a:endParaRPr lang="en-US" altLang="en-US" sz="1600" dirty="0">
              <a:solidFill>
                <a:srgbClr val="002060"/>
              </a:solidFill>
            </a:endParaRPr>
          </a:p>
          <a:p>
            <a:pPr eaLnBrk="1" hangingPunct="1"/>
            <a:endParaRPr lang="en-US" altLang="en-US" sz="1600" dirty="0">
              <a:solidFill>
                <a:schemeClr val="accent6">
                  <a:lumMod val="50000"/>
                </a:schemeClr>
              </a:solidFill>
            </a:endParaRPr>
          </a:p>
          <a:p>
            <a:pPr eaLnBrk="1" hangingPunct="1"/>
            <a:r>
              <a:rPr lang="en-US" altLang="en-US" sz="1600" dirty="0">
                <a:solidFill>
                  <a:schemeClr val="accent6">
                    <a:lumMod val="50000"/>
                  </a:schemeClr>
                </a:solidFill>
              </a:rPr>
              <a:t>Electric field close to a thin wire</a:t>
            </a:r>
            <a:r>
              <a:rPr lang="en-US" altLang="en-US" sz="1600" dirty="0">
                <a:solidFill>
                  <a:schemeClr val="accent6">
                    <a:lumMod val="50000"/>
                  </a:schemeClr>
                </a:solidFill>
                <a:cs typeface="Arial" panose="020B0604020202020204" pitchFamily="34" charset="0"/>
              </a:rPr>
              <a:t> (100-300kV/cm). E.g. V</a:t>
            </a:r>
            <a:r>
              <a:rPr lang="en-US" altLang="en-US" sz="1600" baseline="-25000" dirty="0">
                <a:solidFill>
                  <a:schemeClr val="accent6">
                    <a:lumMod val="50000"/>
                  </a:schemeClr>
                </a:solidFill>
                <a:cs typeface="Arial" panose="020B0604020202020204" pitchFamily="34" charset="0"/>
              </a:rPr>
              <a:t>0</a:t>
            </a:r>
            <a:r>
              <a:rPr lang="en-US" altLang="en-US" sz="1600" dirty="0">
                <a:solidFill>
                  <a:schemeClr val="accent6">
                    <a:lumMod val="50000"/>
                  </a:schemeClr>
                </a:solidFill>
                <a:cs typeface="Arial" panose="020B0604020202020204" pitchFamily="34" charset="0"/>
              </a:rPr>
              <a:t>=1000V, a=10</a:t>
            </a:r>
            <a:r>
              <a:rPr lang="en-US" altLang="en-US" sz="1600" dirty="0">
                <a:solidFill>
                  <a:schemeClr val="accent6">
                    <a:lumMod val="50000"/>
                  </a:schemeClr>
                </a:solidFill>
                <a:cs typeface="Arial" panose="020B0604020202020204" pitchFamily="34" charset="0"/>
                <a:sym typeface="Symbol" pitchFamily="2" charset="2"/>
              </a:rPr>
              <a:t></a:t>
            </a:r>
            <a:r>
              <a:rPr lang="en-US" altLang="en-US" sz="1600" dirty="0">
                <a:solidFill>
                  <a:schemeClr val="accent6">
                    <a:lumMod val="50000"/>
                  </a:schemeClr>
                </a:solidFill>
                <a:cs typeface="Arial" panose="020B0604020202020204" pitchFamily="34" charset="0"/>
              </a:rPr>
              <a:t>m, b=10mm, E(a)=150kV/cm </a:t>
            </a:r>
          </a:p>
          <a:p>
            <a:pPr eaLnBrk="1" hangingPunct="1"/>
            <a:endParaRPr lang="en-US" altLang="en-US" sz="1600" dirty="0">
              <a:solidFill>
                <a:srgbClr val="009900"/>
              </a:solidFill>
              <a:cs typeface="Arial" panose="020B0604020202020204" pitchFamily="34" charset="0"/>
            </a:endParaRPr>
          </a:p>
          <a:p>
            <a:pPr eaLnBrk="1" hangingPunct="1"/>
            <a:r>
              <a:rPr lang="en-US" altLang="en-US" sz="1600" dirty="0">
                <a:solidFill>
                  <a:srgbClr val="002060"/>
                </a:solidFill>
                <a:cs typeface="Arial" panose="020B0604020202020204" pitchFamily="34" charset="0"/>
              </a:rPr>
              <a:t>Electric field is sufficient to accelerate electrons to energies which are sufficient to produce secondary ionization </a:t>
            </a:r>
            <a:r>
              <a:rPr lang="en-US" altLang="en-US" sz="1600" dirty="0">
                <a:solidFill>
                  <a:srgbClr val="002060"/>
                </a:solidFill>
                <a:cs typeface="Arial" panose="020B0604020202020204" pitchFamily="34" charset="0"/>
                <a:sym typeface="Wingdings" pitchFamily="2" charset="2"/>
              </a:rPr>
              <a:t> electron avalanche  signal.</a:t>
            </a:r>
            <a:endParaRPr lang="en-US" altLang="en-US" sz="1600" dirty="0">
              <a:solidFill>
                <a:srgbClr val="002060"/>
              </a:solidFill>
              <a:cs typeface="Arial" panose="020B0604020202020204" pitchFamily="34" charset="0"/>
            </a:endParaRPr>
          </a:p>
          <a:p>
            <a:pPr eaLnBrk="1" hangingPunct="1"/>
            <a:endParaRPr lang="en-US" altLang="en-US" sz="1600" b="1" dirty="0">
              <a:solidFill>
                <a:srgbClr val="002060"/>
              </a:solidFill>
            </a:endParaRPr>
          </a:p>
        </p:txBody>
      </p:sp>
      <p:sp>
        <p:nvSpPr>
          <p:cNvPr id="2" name="Date Placeholder 1">
            <a:extLst>
              <a:ext uri="{FF2B5EF4-FFF2-40B4-BE49-F238E27FC236}">
                <a16:creationId xmlns:a16="http://schemas.microsoft.com/office/drawing/2014/main" id="{4F6156F6-14B4-1F48-A49C-8A508E3CD5F0}"/>
              </a:ext>
            </a:extLst>
          </p:cNvPr>
          <p:cNvSpPr>
            <a:spLocks noGrp="1"/>
          </p:cNvSpPr>
          <p:nvPr>
            <p:ph type="dt" sz="half" idx="10"/>
          </p:nvPr>
        </p:nvSpPr>
        <p:spPr/>
        <p:txBody>
          <a:bodyPr/>
          <a:lstStyle/>
          <a:p>
            <a:pPr>
              <a:defRPr/>
            </a:pPr>
            <a:r>
              <a:rPr lang="en-US">
                <a:solidFill>
                  <a:srgbClr val="000000"/>
                </a:solidFill>
              </a:rPr>
              <a:t>10/14/24</a:t>
            </a:r>
          </a:p>
        </p:txBody>
      </p:sp>
      <p:sp>
        <p:nvSpPr>
          <p:cNvPr id="10249" name="Slide Number Placeholder 8">
            <a:extLst>
              <a:ext uri="{FF2B5EF4-FFF2-40B4-BE49-F238E27FC236}">
                <a16:creationId xmlns:a16="http://schemas.microsoft.com/office/drawing/2014/main" id="{9F44C9D7-7FD4-B44D-ACED-BF2C0C033CB0}"/>
              </a:ext>
            </a:extLst>
          </p:cNvPr>
          <p:cNvSpPr>
            <a:spLocks noGrp="1"/>
          </p:cNvSpPr>
          <p:nvPr>
            <p:ph type="sldNum" sz="quarter" idx="11"/>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E22890BA-FCC7-3F42-9762-89351F1AE8B1}" type="slidenum">
              <a:rPr lang="en-US" altLang="en-US">
                <a:solidFill>
                  <a:srgbClr val="898989"/>
                </a:solidFill>
              </a:rPr>
              <a:pPr eaLnBrk="1" hangingPunct="1"/>
              <a:t>45</a:t>
            </a:fld>
            <a:endParaRPr lang="en-US" altLang="en-US">
              <a:solidFill>
                <a:srgbClr val="898989"/>
              </a:solidFill>
            </a:endParaRPr>
          </a:p>
        </p:txBody>
      </p:sp>
      <p:sp>
        <p:nvSpPr>
          <p:cNvPr id="14" name="Oval 13">
            <a:extLst>
              <a:ext uri="{FF2B5EF4-FFF2-40B4-BE49-F238E27FC236}">
                <a16:creationId xmlns:a16="http://schemas.microsoft.com/office/drawing/2014/main" id="{9F497437-7DE0-A346-B3A4-5ED07F823862}"/>
              </a:ext>
            </a:extLst>
          </p:cNvPr>
          <p:cNvSpPr/>
          <p:nvPr/>
        </p:nvSpPr>
        <p:spPr>
          <a:xfrm>
            <a:off x="1905000" y="3962400"/>
            <a:ext cx="2057400" cy="19812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r>
              <a:rPr lang="en-US" dirty="0">
                <a:solidFill>
                  <a:prstClr val="black"/>
                </a:solidFill>
                <a:latin typeface="Calibri"/>
              </a:rPr>
              <a:t>b</a:t>
            </a:r>
          </a:p>
        </p:txBody>
      </p:sp>
      <p:sp>
        <p:nvSpPr>
          <p:cNvPr id="16" name="Oval 15">
            <a:extLst>
              <a:ext uri="{FF2B5EF4-FFF2-40B4-BE49-F238E27FC236}">
                <a16:creationId xmlns:a16="http://schemas.microsoft.com/office/drawing/2014/main" id="{59B26260-F15A-4A4E-B94F-5C6B63B85C8C}"/>
              </a:ext>
            </a:extLst>
          </p:cNvPr>
          <p:cNvSpPr/>
          <p:nvPr/>
        </p:nvSpPr>
        <p:spPr>
          <a:xfrm>
            <a:off x="2857500" y="4876800"/>
            <a:ext cx="152400" cy="1524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en-US">
              <a:solidFill>
                <a:prstClr val="black"/>
              </a:solidFill>
              <a:latin typeface="Calibri"/>
            </a:endParaRPr>
          </a:p>
        </p:txBody>
      </p:sp>
      <p:cxnSp>
        <p:nvCxnSpPr>
          <p:cNvPr id="26" name="Straight Arrow Connector 25">
            <a:extLst>
              <a:ext uri="{FF2B5EF4-FFF2-40B4-BE49-F238E27FC236}">
                <a16:creationId xmlns:a16="http://schemas.microsoft.com/office/drawing/2014/main" id="{82CA51B1-9DBD-294E-89CB-9FB4D8113CD2}"/>
              </a:ext>
            </a:extLst>
          </p:cNvPr>
          <p:cNvCxnSpPr>
            <a:stCxn id="16" idx="7"/>
            <a:endCxn id="14" idx="7"/>
          </p:cNvCxnSpPr>
          <p:nvPr/>
        </p:nvCxnSpPr>
        <p:spPr>
          <a:xfrm rot="5400000" flipH="1" flipV="1">
            <a:off x="3001169" y="4239419"/>
            <a:ext cx="646112" cy="673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2236" name="TextBox 26">
            <a:extLst>
              <a:ext uri="{FF2B5EF4-FFF2-40B4-BE49-F238E27FC236}">
                <a16:creationId xmlns:a16="http://schemas.microsoft.com/office/drawing/2014/main" id="{C3600EEE-6339-3D4D-B374-48D66C9366F9}"/>
              </a:ext>
            </a:extLst>
          </p:cNvPr>
          <p:cNvSpPr txBox="1">
            <a:spLocks noChangeArrowheads="1"/>
          </p:cNvSpPr>
          <p:nvPr/>
        </p:nvSpPr>
        <p:spPr bwMode="auto">
          <a:xfrm>
            <a:off x="3276600" y="4572000"/>
            <a:ext cx="32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00B050"/>
                </a:solidFill>
              </a:rPr>
              <a:t>b</a:t>
            </a:r>
          </a:p>
        </p:txBody>
      </p:sp>
      <p:sp>
        <p:nvSpPr>
          <p:cNvPr id="52237" name="TextBox 27">
            <a:extLst>
              <a:ext uri="{FF2B5EF4-FFF2-40B4-BE49-F238E27FC236}">
                <a16:creationId xmlns:a16="http://schemas.microsoft.com/office/drawing/2014/main" id="{26676769-3D9E-FE45-A3FB-7F4F3793AFFE}"/>
              </a:ext>
            </a:extLst>
          </p:cNvPr>
          <p:cNvSpPr txBox="1">
            <a:spLocks noChangeArrowheads="1"/>
          </p:cNvSpPr>
          <p:nvPr/>
        </p:nvSpPr>
        <p:spPr bwMode="auto">
          <a:xfrm>
            <a:off x="2590800" y="4876800"/>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00B050"/>
                </a:solidFill>
              </a:rPr>
              <a:t>a</a:t>
            </a:r>
          </a:p>
        </p:txBody>
      </p:sp>
      <p:sp>
        <p:nvSpPr>
          <p:cNvPr id="52238" name="TextBox 28">
            <a:extLst>
              <a:ext uri="{FF2B5EF4-FFF2-40B4-BE49-F238E27FC236}">
                <a16:creationId xmlns:a16="http://schemas.microsoft.com/office/drawing/2014/main" id="{3AEB521C-C137-FC47-A751-AAAC7BD9024D}"/>
              </a:ext>
            </a:extLst>
          </p:cNvPr>
          <p:cNvSpPr txBox="1">
            <a:spLocks noChangeArrowheads="1"/>
          </p:cNvSpPr>
          <p:nvPr/>
        </p:nvSpPr>
        <p:spPr bwMode="auto">
          <a:xfrm>
            <a:off x="4572001" y="4876800"/>
            <a:ext cx="68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solidFill>
                  <a:srgbClr val="008000"/>
                </a:solidFill>
              </a:rPr>
              <a:t>Wire</a:t>
            </a:r>
          </a:p>
        </p:txBody>
      </p:sp>
      <p:pic>
        <p:nvPicPr>
          <p:cNvPr id="7" name="Picture 6">
            <a:extLst>
              <a:ext uri="{FF2B5EF4-FFF2-40B4-BE49-F238E27FC236}">
                <a16:creationId xmlns:a16="http://schemas.microsoft.com/office/drawing/2014/main" id="{F3897AFE-4BEC-4745-BF0B-A6C3D69F4B6D}"/>
              </a:ext>
            </a:extLst>
          </p:cNvPr>
          <p:cNvPicPr>
            <a:picLocks noChangeAspect="1"/>
          </p:cNvPicPr>
          <p:nvPr/>
        </p:nvPicPr>
        <p:blipFill>
          <a:blip r:embed="rId3"/>
          <a:stretch>
            <a:fillRect/>
          </a:stretch>
        </p:blipFill>
        <p:spPr>
          <a:xfrm>
            <a:off x="3723054" y="1360365"/>
            <a:ext cx="3962400" cy="541020"/>
          </a:xfrm>
          <a:prstGeom prst="rect">
            <a:avLst/>
          </a:prstGeom>
        </p:spPr>
      </p:pic>
    </p:spTree>
    <p:extLst>
      <p:ext uri="{BB962C8B-B14F-4D97-AF65-F5344CB8AC3E}">
        <p14:creationId xmlns:p14="http://schemas.microsoft.com/office/powerpoint/2010/main" val="397847161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B452E3-7A41-DE45-BC1D-C3AFDF4ABBBB}"/>
              </a:ext>
            </a:extLst>
          </p:cNvPr>
          <p:cNvSpPr>
            <a:spLocks noGrp="1"/>
          </p:cNvSpPr>
          <p:nvPr>
            <p:ph type="dt" sz="half" idx="10"/>
          </p:nvPr>
        </p:nvSpPr>
        <p:spPr/>
        <p:txBody>
          <a:bodyPr/>
          <a:lstStyle/>
          <a:p>
            <a:pPr eaLnBrk="1" hangingPunct="1">
              <a:defRPr/>
            </a:pPr>
            <a:r>
              <a:rPr lang="en-US">
                <a:solidFill>
                  <a:prstClr val="black">
                    <a:tint val="75000"/>
                  </a:prstClr>
                </a:solidFill>
                <a:latin typeface="Calibri"/>
              </a:rPr>
              <a:t>10/14/24</a:t>
            </a:r>
          </a:p>
        </p:txBody>
      </p:sp>
      <p:sp>
        <p:nvSpPr>
          <p:cNvPr id="4" name="Slide Number Placeholder 3">
            <a:extLst>
              <a:ext uri="{FF2B5EF4-FFF2-40B4-BE49-F238E27FC236}">
                <a16:creationId xmlns:a16="http://schemas.microsoft.com/office/drawing/2014/main" id="{59665639-58DA-A146-B100-DB2DD91E0334}"/>
              </a:ext>
            </a:extLst>
          </p:cNvPr>
          <p:cNvSpPr>
            <a:spLocks noGrp="1"/>
          </p:cNvSpPr>
          <p:nvPr>
            <p:ph type="sldNum" sz="quarter" idx="11"/>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44BCD55-56EB-4F4E-BEBF-01C887DEA378}" type="slidenum">
              <a:rPr lang="en-US" altLang="en-US">
                <a:solidFill>
                  <a:srgbClr val="898989"/>
                </a:solidFill>
                <a:latin typeface="Calibri" panose="020F0502020204030204" pitchFamily="34" charset="0"/>
              </a:rPr>
              <a:pPr eaLnBrk="1" hangingPunct="1"/>
              <a:t>46</a:t>
            </a:fld>
            <a:endParaRPr lang="en-US" altLang="en-US" dirty="0">
              <a:solidFill>
                <a:srgbClr val="898989"/>
              </a:solidFill>
              <a:latin typeface="Calibri" panose="020F0502020204030204" pitchFamily="34" charset="0"/>
            </a:endParaRPr>
          </a:p>
        </p:txBody>
      </p:sp>
      <p:sp>
        <p:nvSpPr>
          <p:cNvPr id="53254" name="Rectangle 15">
            <a:extLst>
              <a:ext uri="{FF2B5EF4-FFF2-40B4-BE49-F238E27FC236}">
                <a16:creationId xmlns:a16="http://schemas.microsoft.com/office/drawing/2014/main" id="{FD2B7EE1-C42F-944A-99DB-30B24F64556C}"/>
              </a:ext>
            </a:extLst>
          </p:cNvPr>
          <p:cNvSpPr>
            <a:spLocks noChangeArrowheads="1"/>
          </p:cNvSpPr>
          <p:nvPr/>
        </p:nvSpPr>
        <p:spPr bwMode="auto">
          <a:xfrm>
            <a:off x="0" y="70104"/>
            <a:ext cx="12192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800" b="1">
                <a:solidFill>
                  <a:srgbClr val="FF0000"/>
                </a:solidFill>
              </a:rPr>
              <a:t>Wire Chamber Signals</a:t>
            </a:r>
          </a:p>
        </p:txBody>
      </p:sp>
      <p:sp>
        <p:nvSpPr>
          <p:cNvPr id="53255" name="Text Box 19">
            <a:extLst>
              <a:ext uri="{FF2B5EF4-FFF2-40B4-BE49-F238E27FC236}">
                <a16:creationId xmlns:a16="http://schemas.microsoft.com/office/drawing/2014/main" id="{937814DE-854B-AA47-8F0E-2B412056CE67}"/>
              </a:ext>
            </a:extLst>
          </p:cNvPr>
          <p:cNvSpPr txBox="1">
            <a:spLocks noChangeArrowheads="1"/>
          </p:cNvSpPr>
          <p:nvPr/>
        </p:nvSpPr>
        <p:spPr bwMode="auto">
          <a:xfrm>
            <a:off x="2952750" y="828675"/>
            <a:ext cx="8515350"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600" dirty="0">
                <a:solidFill>
                  <a:srgbClr val="002060"/>
                </a:solidFill>
              </a:rPr>
              <a:t>The electrons are produced very close to the wire, so as a first approximation we can assume that the signal is only due to </a:t>
            </a:r>
            <a:r>
              <a:rPr lang="en-US" altLang="en-US" sz="1600" dirty="0" err="1">
                <a:solidFill>
                  <a:srgbClr val="002060"/>
                </a:solidFill>
              </a:rPr>
              <a:t>N</a:t>
            </a:r>
            <a:r>
              <a:rPr lang="en-US" altLang="en-US" sz="1600" baseline="-25000" dirty="0" err="1">
                <a:solidFill>
                  <a:srgbClr val="002060"/>
                </a:solidFill>
              </a:rPr>
              <a:t>tot</a:t>
            </a:r>
            <a:r>
              <a:rPr lang="en-US" altLang="en-US" sz="1600" dirty="0">
                <a:solidFill>
                  <a:srgbClr val="002060"/>
                </a:solidFill>
              </a:rPr>
              <a:t> ions moving from the wire surface to the tube wall:</a:t>
            </a:r>
          </a:p>
          <a:p>
            <a:pPr eaLnBrk="1" hangingPunct="1"/>
            <a:endParaRPr lang="en-US" altLang="en-US" sz="1600" dirty="0">
              <a:solidFill>
                <a:srgbClr val="002060"/>
              </a:solidFill>
              <a:cs typeface="Arial" panose="020B0604020202020204" pitchFamily="34" charset="0"/>
            </a:endParaRPr>
          </a:p>
          <a:p>
            <a:pPr eaLnBrk="1" hangingPunct="1"/>
            <a:endParaRPr lang="en-US" altLang="en-US" sz="1600" dirty="0">
              <a:solidFill>
                <a:srgbClr val="002060"/>
              </a:solidFill>
              <a:cs typeface="Arial" panose="020B0604020202020204" pitchFamily="34" charset="0"/>
            </a:endParaRPr>
          </a:p>
          <a:p>
            <a:pPr eaLnBrk="1" hangingPunct="1"/>
            <a:endParaRPr lang="en-US" altLang="en-US" sz="1600" dirty="0">
              <a:solidFill>
                <a:srgbClr val="002060"/>
              </a:solidFill>
              <a:cs typeface="Arial" panose="020B0604020202020204" pitchFamily="34" charset="0"/>
            </a:endParaRPr>
          </a:p>
          <a:p>
            <a:pPr eaLnBrk="1" hangingPunct="1"/>
            <a:endParaRPr lang="en-US" altLang="en-US" sz="1600" dirty="0">
              <a:solidFill>
                <a:srgbClr val="002060"/>
              </a:solidFill>
              <a:cs typeface="Arial" panose="020B0604020202020204" pitchFamily="34" charset="0"/>
            </a:endParaRPr>
          </a:p>
          <a:p>
            <a:pPr eaLnBrk="1" hangingPunct="1"/>
            <a:r>
              <a:rPr lang="en-US" altLang="en-US" sz="1600" dirty="0">
                <a:solidFill>
                  <a:schemeClr val="accent6">
                    <a:lumMod val="50000"/>
                  </a:schemeClr>
                </a:solidFill>
                <a:cs typeface="Arial" panose="020B0604020202020204" pitchFamily="34" charset="0"/>
              </a:rPr>
              <a:t>Ions move with a velocity proportional to the electric field.  </a:t>
            </a:r>
          </a:p>
          <a:p>
            <a:pPr eaLnBrk="1" hangingPunct="1"/>
            <a:endParaRPr lang="en-US" altLang="en-US" sz="1600" dirty="0">
              <a:solidFill>
                <a:schemeClr val="accent6">
                  <a:lumMod val="50000"/>
                </a:schemeClr>
              </a:solidFill>
              <a:cs typeface="Arial" panose="020B0604020202020204" pitchFamily="34" charset="0"/>
            </a:endParaRPr>
          </a:p>
          <a:p>
            <a:pPr eaLnBrk="1" hangingPunct="1"/>
            <a:endParaRPr lang="en-US" altLang="en-US" sz="1600" dirty="0">
              <a:solidFill>
                <a:schemeClr val="accent6">
                  <a:lumMod val="50000"/>
                </a:schemeClr>
              </a:solidFill>
              <a:cs typeface="Arial" panose="020B0604020202020204" pitchFamily="34" charset="0"/>
            </a:endParaRPr>
          </a:p>
          <a:p>
            <a:pPr eaLnBrk="1" hangingPunct="1"/>
            <a:endParaRPr lang="en-US" altLang="en-US" sz="1600" dirty="0">
              <a:solidFill>
                <a:schemeClr val="accent6">
                  <a:lumMod val="50000"/>
                </a:schemeClr>
              </a:solidFill>
              <a:cs typeface="Arial" panose="020B0604020202020204" pitchFamily="34" charset="0"/>
            </a:endParaRPr>
          </a:p>
          <a:p>
            <a:pPr eaLnBrk="1" hangingPunct="1"/>
            <a:endParaRPr lang="en-US" altLang="en-US" sz="1600" dirty="0">
              <a:solidFill>
                <a:schemeClr val="accent6">
                  <a:lumMod val="50000"/>
                </a:schemeClr>
              </a:solidFill>
              <a:cs typeface="Arial" panose="020B0604020202020204" pitchFamily="34" charset="0"/>
            </a:endParaRPr>
          </a:p>
          <a:p>
            <a:pPr eaLnBrk="1" hangingPunct="1"/>
            <a:endParaRPr lang="en-US" altLang="en-US" sz="1600" dirty="0">
              <a:solidFill>
                <a:schemeClr val="accent6">
                  <a:lumMod val="50000"/>
                </a:schemeClr>
              </a:solidFill>
              <a:cs typeface="Arial" panose="020B0604020202020204" pitchFamily="34" charset="0"/>
            </a:endParaRPr>
          </a:p>
          <a:p>
            <a:pPr eaLnBrk="1" hangingPunct="1"/>
            <a:endParaRPr lang="en-US" altLang="en-US" sz="1600" dirty="0">
              <a:solidFill>
                <a:schemeClr val="accent6">
                  <a:lumMod val="50000"/>
                </a:schemeClr>
              </a:solidFill>
              <a:cs typeface="Arial" panose="020B0604020202020204" pitchFamily="34" charset="0"/>
            </a:endParaRPr>
          </a:p>
          <a:p>
            <a:pPr eaLnBrk="1" hangingPunct="1"/>
            <a:r>
              <a:rPr lang="en-US" altLang="en-US" sz="1600" dirty="0">
                <a:solidFill>
                  <a:schemeClr val="accent6">
                    <a:lumMod val="50000"/>
                  </a:schemeClr>
                </a:solidFill>
                <a:cs typeface="Arial" panose="020B0604020202020204" pitchFamily="34" charset="0"/>
              </a:rPr>
              <a:t>Weighting field of the wire: Remove charge and set wire to </a:t>
            </a:r>
            <a:r>
              <a:rPr lang="en-US" altLang="en-US" sz="1600" dirty="0" err="1">
                <a:solidFill>
                  <a:schemeClr val="accent6">
                    <a:lumMod val="50000"/>
                  </a:schemeClr>
                </a:solidFill>
                <a:cs typeface="Arial" panose="020B0604020202020204" pitchFamily="34" charset="0"/>
              </a:rPr>
              <a:t>V</a:t>
            </a:r>
            <a:r>
              <a:rPr lang="en-US" altLang="en-US" sz="1600" baseline="-25000" dirty="0" err="1">
                <a:solidFill>
                  <a:schemeClr val="accent6">
                    <a:lumMod val="50000"/>
                  </a:schemeClr>
                </a:solidFill>
                <a:cs typeface="Arial" panose="020B0604020202020204" pitchFamily="34" charset="0"/>
              </a:rPr>
              <a:t>w</a:t>
            </a:r>
            <a:r>
              <a:rPr lang="en-US" altLang="en-US" sz="1600" dirty="0">
                <a:solidFill>
                  <a:schemeClr val="accent6">
                    <a:lumMod val="50000"/>
                  </a:schemeClr>
                </a:solidFill>
                <a:cs typeface="Arial" panose="020B0604020202020204" pitchFamily="34" charset="0"/>
              </a:rPr>
              <a:t> while grounding the tube wall.</a:t>
            </a:r>
          </a:p>
          <a:p>
            <a:pPr eaLnBrk="1" hangingPunct="1"/>
            <a:endParaRPr lang="en-US" altLang="en-US" sz="1600" dirty="0">
              <a:solidFill>
                <a:srgbClr val="008000"/>
              </a:solidFill>
              <a:cs typeface="Arial" panose="020B0604020202020204" pitchFamily="34" charset="0"/>
            </a:endParaRPr>
          </a:p>
          <a:p>
            <a:pPr eaLnBrk="1" hangingPunct="1"/>
            <a:endParaRPr lang="en-US" altLang="en-US" sz="1600" dirty="0">
              <a:solidFill>
                <a:srgbClr val="008000"/>
              </a:solidFill>
              <a:cs typeface="Arial" panose="020B0604020202020204" pitchFamily="34" charset="0"/>
            </a:endParaRPr>
          </a:p>
          <a:p>
            <a:pPr eaLnBrk="1" hangingPunct="1"/>
            <a:endParaRPr lang="en-US" altLang="en-US" sz="1600" dirty="0">
              <a:solidFill>
                <a:srgbClr val="008000"/>
              </a:solidFill>
              <a:cs typeface="Arial" panose="020B0604020202020204" pitchFamily="34" charset="0"/>
            </a:endParaRPr>
          </a:p>
          <a:p>
            <a:pPr eaLnBrk="1" hangingPunct="1"/>
            <a:endParaRPr lang="en-US" altLang="en-US" sz="1600" dirty="0">
              <a:solidFill>
                <a:srgbClr val="002060"/>
              </a:solidFill>
              <a:cs typeface="Arial" panose="020B0604020202020204" pitchFamily="34" charset="0"/>
            </a:endParaRPr>
          </a:p>
          <a:p>
            <a:pPr eaLnBrk="1" hangingPunct="1"/>
            <a:r>
              <a:rPr lang="en-US" altLang="en-US" sz="1600" dirty="0">
                <a:solidFill>
                  <a:srgbClr val="002060"/>
                </a:solidFill>
                <a:cs typeface="Arial" panose="020B0604020202020204" pitchFamily="34" charset="0"/>
              </a:rPr>
              <a:t>The induced current is therefore</a:t>
            </a:r>
          </a:p>
          <a:p>
            <a:pPr eaLnBrk="1" hangingPunct="1"/>
            <a:endParaRPr lang="en-US" altLang="en-US" sz="1600" dirty="0">
              <a:solidFill>
                <a:schemeClr val="accent6">
                  <a:lumMod val="50000"/>
                </a:schemeClr>
              </a:solidFill>
              <a:cs typeface="Arial" panose="020B0604020202020204" pitchFamily="34" charset="0"/>
            </a:endParaRPr>
          </a:p>
        </p:txBody>
      </p:sp>
      <p:sp>
        <p:nvSpPr>
          <p:cNvPr id="8" name="Oval 7">
            <a:extLst>
              <a:ext uri="{FF2B5EF4-FFF2-40B4-BE49-F238E27FC236}">
                <a16:creationId xmlns:a16="http://schemas.microsoft.com/office/drawing/2014/main" id="{8F10A761-0EE3-1141-90DF-1AE0EF1D3667}"/>
              </a:ext>
            </a:extLst>
          </p:cNvPr>
          <p:cNvSpPr/>
          <p:nvPr/>
        </p:nvSpPr>
        <p:spPr>
          <a:xfrm>
            <a:off x="323850" y="1647825"/>
            <a:ext cx="2057400" cy="19812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r>
              <a:rPr lang="en-US" dirty="0">
                <a:solidFill>
                  <a:prstClr val="black"/>
                </a:solidFill>
                <a:latin typeface="Calibri"/>
              </a:rPr>
              <a:t>b</a:t>
            </a:r>
          </a:p>
        </p:txBody>
      </p:sp>
      <p:sp>
        <p:nvSpPr>
          <p:cNvPr id="9" name="Oval 8">
            <a:extLst>
              <a:ext uri="{FF2B5EF4-FFF2-40B4-BE49-F238E27FC236}">
                <a16:creationId xmlns:a16="http://schemas.microsoft.com/office/drawing/2014/main" id="{5E645CFE-E2CF-3241-A157-B628AEA8EBB9}"/>
              </a:ext>
            </a:extLst>
          </p:cNvPr>
          <p:cNvSpPr/>
          <p:nvPr/>
        </p:nvSpPr>
        <p:spPr>
          <a:xfrm>
            <a:off x="1276350" y="2562225"/>
            <a:ext cx="152400" cy="1524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en-US">
              <a:solidFill>
                <a:prstClr val="black"/>
              </a:solidFill>
              <a:latin typeface="Calibri"/>
            </a:endParaRPr>
          </a:p>
        </p:txBody>
      </p:sp>
      <p:cxnSp>
        <p:nvCxnSpPr>
          <p:cNvPr id="10" name="Straight Arrow Connector 9">
            <a:extLst>
              <a:ext uri="{FF2B5EF4-FFF2-40B4-BE49-F238E27FC236}">
                <a16:creationId xmlns:a16="http://schemas.microsoft.com/office/drawing/2014/main" id="{AC3A12A4-B191-8642-9001-16572092773E}"/>
              </a:ext>
            </a:extLst>
          </p:cNvPr>
          <p:cNvCxnSpPr>
            <a:stCxn id="9" idx="7"/>
            <a:endCxn id="8" idx="7"/>
          </p:cNvCxnSpPr>
          <p:nvPr/>
        </p:nvCxnSpPr>
        <p:spPr>
          <a:xfrm rot="5400000" flipH="1" flipV="1">
            <a:off x="1420019" y="1924844"/>
            <a:ext cx="646112" cy="673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3259" name="TextBox 26">
            <a:extLst>
              <a:ext uri="{FF2B5EF4-FFF2-40B4-BE49-F238E27FC236}">
                <a16:creationId xmlns:a16="http://schemas.microsoft.com/office/drawing/2014/main" id="{B1552813-9EC5-3145-8BD9-054CAC3A0EE5}"/>
              </a:ext>
            </a:extLst>
          </p:cNvPr>
          <p:cNvSpPr txBox="1">
            <a:spLocks noChangeArrowheads="1"/>
          </p:cNvSpPr>
          <p:nvPr/>
        </p:nvSpPr>
        <p:spPr bwMode="auto">
          <a:xfrm>
            <a:off x="1695450" y="2257425"/>
            <a:ext cx="325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00B050"/>
                </a:solidFill>
              </a:rPr>
              <a:t>b</a:t>
            </a:r>
          </a:p>
        </p:txBody>
      </p:sp>
      <p:sp>
        <p:nvSpPr>
          <p:cNvPr id="53260" name="TextBox 27">
            <a:extLst>
              <a:ext uri="{FF2B5EF4-FFF2-40B4-BE49-F238E27FC236}">
                <a16:creationId xmlns:a16="http://schemas.microsoft.com/office/drawing/2014/main" id="{86F4C794-44B6-6142-8B27-228DED8D7900}"/>
              </a:ext>
            </a:extLst>
          </p:cNvPr>
          <p:cNvSpPr txBox="1">
            <a:spLocks noChangeArrowheads="1"/>
          </p:cNvSpPr>
          <p:nvPr/>
        </p:nvSpPr>
        <p:spPr bwMode="auto">
          <a:xfrm>
            <a:off x="1009650" y="2562225"/>
            <a:ext cx="3127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a:solidFill>
                  <a:srgbClr val="00B050"/>
                </a:solidFill>
              </a:rPr>
              <a:t>a</a:t>
            </a:r>
          </a:p>
        </p:txBody>
      </p:sp>
      <p:sp>
        <p:nvSpPr>
          <p:cNvPr id="13" name="Oval 12">
            <a:extLst>
              <a:ext uri="{FF2B5EF4-FFF2-40B4-BE49-F238E27FC236}">
                <a16:creationId xmlns:a16="http://schemas.microsoft.com/office/drawing/2014/main" id="{97C401AA-9E0B-5B43-8FCA-816D37CF4318}"/>
              </a:ext>
            </a:extLst>
          </p:cNvPr>
          <p:cNvSpPr/>
          <p:nvPr/>
        </p:nvSpPr>
        <p:spPr>
          <a:xfrm>
            <a:off x="1561338" y="2284857"/>
            <a:ext cx="152400" cy="1524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endParaRPr lang="en-US">
              <a:solidFill>
                <a:prstClr val="white"/>
              </a:solidFill>
              <a:latin typeface="Calibri"/>
            </a:endParaRPr>
          </a:p>
        </p:txBody>
      </p:sp>
      <p:pic>
        <p:nvPicPr>
          <p:cNvPr id="11" name="Picture 10">
            <a:extLst>
              <a:ext uri="{FF2B5EF4-FFF2-40B4-BE49-F238E27FC236}">
                <a16:creationId xmlns:a16="http://schemas.microsoft.com/office/drawing/2014/main" id="{87EC4E52-DD8E-0D4C-BFD7-51B42B2EFF97}"/>
              </a:ext>
            </a:extLst>
          </p:cNvPr>
          <p:cNvPicPr>
            <a:picLocks noChangeAspect="1"/>
          </p:cNvPicPr>
          <p:nvPr/>
        </p:nvPicPr>
        <p:blipFill>
          <a:blip r:embed="rId2"/>
          <a:stretch>
            <a:fillRect/>
          </a:stretch>
        </p:blipFill>
        <p:spPr>
          <a:xfrm>
            <a:off x="4645025" y="1543050"/>
            <a:ext cx="3992880" cy="525780"/>
          </a:xfrm>
          <a:prstGeom prst="rect">
            <a:avLst/>
          </a:prstGeom>
        </p:spPr>
      </p:pic>
      <p:pic>
        <p:nvPicPr>
          <p:cNvPr id="12" name="Picture 11">
            <a:extLst>
              <a:ext uri="{FF2B5EF4-FFF2-40B4-BE49-F238E27FC236}">
                <a16:creationId xmlns:a16="http://schemas.microsoft.com/office/drawing/2014/main" id="{18724EB1-63A6-7043-AC9E-46438B599896}"/>
              </a:ext>
            </a:extLst>
          </p:cNvPr>
          <p:cNvPicPr>
            <a:picLocks noChangeAspect="1"/>
          </p:cNvPicPr>
          <p:nvPr/>
        </p:nvPicPr>
        <p:blipFill>
          <a:blip r:embed="rId3"/>
          <a:stretch>
            <a:fillRect/>
          </a:stretch>
        </p:blipFill>
        <p:spPr>
          <a:xfrm>
            <a:off x="8226425" y="2327275"/>
            <a:ext cx="1295400" cy="281940"/>
          </a:xfrm>
          <a:prstGeom prst="rect">
            <a:avLst/>
          </a:prstGeom>
        </p:spPr>
      </p:pic>
      <p:pic>
        <p:nvPicPr>
          <p:cNvPr id="14" name="Picture 13">
            <a:extLst>
              <a:ext uri="{FF2B5EF4-FFF2-40B4-BE49-F238E27FC236}">
                <a16:creationId xmlns:a16="http://schemas.microsoft.com/office/drawing/2014/main" id="{F5ADF6E8-64FA-0A47-A1C8-280DA4E774BF}"/>
              </a:ext>
            </a:extLst>
          </p:cNvPr>
          <p:cNvPicPr>
            <a:picLocks noChangeAspect="1"/>
          </p:cNvPicPr>
          <p:nvPr/>
        </p:nvPicPr>
        <p:blipFill>
          <a:blip r:embed="rId4"/>
          <a:stretch>
            <a:fillRect/>
          </a:stretch>
        </p:blipFill>
        <p:spPr>
          <a:xfrm>
            <a:off x="4032250" y="2736850"/>
            <a:ext cx="5608320" cy="533400"/>
          </a:xfrm>
          <a:prstGeom prst="rect">
            <a:avLst/>
          </a:prstGeom>
        </p:spPr>
      </p:pic>
      <p:pic>
        <p:nvPicPr>
          <p:cNvPr id="15" name="Picture 14">
            <a:extLst>
              <a:ext uri="{FF2B5EF4-FFF2-40B4-BE49-F238E27FC236}">
                <a16:creationId xmlns:a16="http://schemas.microsoft.com/office/drawing/2014/main" id="{6DB4E9E4-6180-7C48-A031-0130B631229E}"/>
              </a:ext>
            </a:extLst>
          </p:cNvPr>
          <p:cNvPicPr>
            <a:picLocks noChangeAspect="1"/>
          </p:cNvPicPr>
          <p:nvPr/>
        </p:nvPicPr>
        <p:blipFill>
          <a:blip r:embed="rId5"/>
          <a:stretch>
            <a:fillRect/>
          </a:stretch>
        </p:blipFill>
        <p:spPr>
          <a:xfrm>
            <a:off x="4819650" y="3413125"/>
            <a:ext cx="3474720" cy="533400"/>
          </a:xfrm>
          <a:prstGeom prst="rect">
            <a:avLst/>
          </a:prstGeom>
        </p:spPr>
      </p:pic>
      <p:pic>
        <p:nvPicPr>
          <p:cNvPr id="16" name="Picture 15">
            <a:extLst>
              <a:ext uri="{FF2B5EF4-FFF2-40B4-BE49-F238E27FC236}">
                <a16:creationId xmlns:a16="http://schemas.microsoft.com/office/drawing/2014/main" id="{0DAFAAAE-51DA-C94E-B099-E69F3F6A814F}"/>
              </a:ext>
            </a:extLst>
          </p:cNvPr>
          <p:cNvPicPr>
            <a:picLocks noChangeAspect="1"/>
          </p:cNvPicPr>
          <p:nvPr/>
        </p:nvPicPr>
        <p:blipFill>
          <a:blip r:embed="rId6"/>
          <a:stretch>
            <a:fillRect/>
          </a:stretch>
        </p:blipFill>
        <p:spPr>
          <a:xfrm>
            <a:off x="4454525" y="4641850"/>
            <a:ext cx="3764280" cy="533400"/>
          </a:xfrm>
          <a:prstGeom prst="rect">
            <a:avLst/>
          </a:prstGeom>
        </p:spPr>
      </p:pic>
      <p:pic>
        <p:nvPicPr>
          <p:cNvPr id="17" name="Picture 16">
            <a:extLst>
              <a:ext uri="{FF2B5EF4-FFF2-40B4-BE49-F238E27FC236}">
                <a16:creationId xmlns:a16="http://schemas.microsoft.com/office/drawing/2014/main" id="{11F9538A-BB45-654C-8EC5-44D407DB057C}"/>
              </a:ext>
            </a:extLst>
          </p:cNvPr>
          <p:cNvPicPr>
            <a:picLocks noChangeAspect="1"/>
          </p:cNvPicPr>
          <p:nvPr/>
        </p:nvPicPr>
        <p:blipFill>
          <a:blip r:embed="rId7"/>
          <a:stretch>
            <a:fillRect/>
          </a:stretch>
        </p:blipFill>
        <p:spPr>
          <a:xfrm>
            <a:off x="4283075" y="5746750"/>
            <a:ext cx="4518660" cy="533400"/>
          </a:xfrm>
          <a:prstGeom prst="rect">
            <a:avLst/>
          </a:prstGeom>
        </p:spPr>
      </p:pic>
      <p:grpSp>
        <p:nvGrpSpPr>
          <p:cNvPr id="19" name="Group 25">
            <a:extLst>
              <a:ext uri="{FF2B5EF4-FFF2-40B4-BE49-F238E27FC236}">
                <a16:creationId xmlns:a16="http://schemas.microsoft.com/office/drawing/2014/main" id="{4BC2A10E-5ACB-1D45-985E-08C32F5FA0EB}"/>
              </a:ext>
            </a:extLst>
          </p:cNvPr>
          <p:cNvGrpSpPr>
            <a:grpSpLocks/>
          </p:cNvGrpSpPr>
          <p:nvPr/>
        </p:nvGrpSpPr>
        <p:grpSpPr bwMode="auto">
          <a:xfrm>
            <a:off x="148048" y="4702631"/>
            <a:ext cx="2649152" cy="1489163"/>
            <a:chOff x="3636924" y="3962400"/>
            <a:chExt cx="3144876" cy="1447800"/>
          </a:xfrm>
        </p:grpSpPr>
        <p:grpSp>
          <p:nvGrpSpPr>
            <p:cNvPr id="20" name="Group 21">
              <a:extLst>
                <a:ext uri="{FF2B5EF4-FFF2-40B4-BE49-F238E27FC236}">
                  <a16:creationId xmlns:a16="http://schemas.microsoft.com/office/drawing/2014/main" id="{668CEC0E-0AED-904E-B7EF-D9FECC1E7D6C}"/>
                </a:ext>
              </a:extLst>
            </p:cNvPr>
            <p:cNvGrpSpPr>
              <a:grpSpLocks/>
            </p:cNvGrpSpPr>
            <p:nvPr/>
          </p:nvGrpSpPr>
          <p:grpSpPr bwMode="auto">
            <a:xfrm>
              <a:off x="3657600" y="3962400"/>
              <a:ext cx="3124200" cy="1447800"/>
              <a:chOff x="3505200" y="4191000"/>
              <a:chExt cx="2819400" cy="1447800"/>
            </a:xfrm>
          </p:grpSpPr>
          <p:sp>
            <p:nvSpPr>
              <p:cNvPr id="30" name="Rectangle 6">
                <a:extLst>
                  <a:ext uri="{FF2B5EF4-FFF2-40B4-BE49-F238E27FC236}">
                    <a16:creationId xmlns:a16="http://schemas.microsoft.com/office/drawing/2014/main" id="{519CE8FD-82F5-7F4D-9137-CBCFAE97BB8D}"/>
                  </a:ext>
                </a:extLst>
              </p:cNvPr>
              <p:cNvSpPr>
                <a:spLocks noChangeArrowheads="1"/>
              </p:cNvSpPr>
              <p:nvPr/>
            </p:nvSpPr>
            <p:spPr bwMode="auto">
              <a:xfrm>
                <a:off x="3505200" y="4191000"/>
                <a:ext cx="2819400" cy="1447800"/>
              </a:xfrm>
              <a:prstGeom prst="rect">
                <a:avLst/>
              </a:prstGeom>
              <a:solidFill>
                <a:srgbClr val="EEEEE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31" name="Line 7">
                <a:extLst>
                  <a:ext uri="{FF2B5EF4-FFF2-40B4-BE49-F238E27FC236}">
                    <a16:creationId xmlns:a16="http://schemas.microsoft.com/office/drawing/2014/main" id="{99485BC8-6FE9-474E-9AFB-4F646D5BCF7E}"/>
                  </a:ext>
                </a:extLst>
              </p:cNvPr>
              <p:cNvSpPr>
                <a:spLocks noChangeShapeType="1"/>
              </p:cNvSpPr>
              <p:nvPr/>
            </p:nvSpPr>
            <p:spPr bwMode="auto">
              <a:xfrm>
                <a:off x="3505200" y="4191000"/>
                <a:ext cx="2819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2" name="Line 8">
                <a:extLst>
                  <a:ext uri="{FF2B5EF4-FFF2-40B4-BE49-F238E27FC236}">
                    <a16:creationId xmlns:a16="http://schemas.microsoft.com/office/drawing/2014/main" id="{0065569A-11AE-DB4A-A5D4-E34060B84B8B}"/>
                  </a:ext>
                </a:extLst>
              </p:cNvPr>
              <p:cNvSpPr>
                <a:spLocks noChangeShapeType="1"/>
              </p:cNvSpPr>
              <p:nvPr/>
            </p:nvSpPr>
            <p:spPr bwMode="auto">
              <a:xfrm>
                <a:off x="3505200" y="5638800"/>
                <a:ext cx="2819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grpSp>
        <p:grpSp>
          <p:nvGrpSpPr>
            <p:cNvPr id="21" name="Group 38">
              <a:extLst>
                <a:ext uri="{FF2B5EF4-FFF2-40B4-BE49-F238E27FC236}">
                  <a16:creationId xmlns:a16="http://schemas.microsoft.com/office/drawing/2014/main" id="{FD281E01-23DE-904C-96DD-648D4146C7FB}"/>
                </a:ext>
              </a:extLst>
            </p:cNvPr>
            <p:cNvGrpSpPr>
              <a:grpSpLocks/>
            </p:cNvGrpSpPr>
            <p:nvPr/>
          </p:nvGrpSpPr>
          <p:grpSpPr bwMode="auto">
            <a:xfrm rot="10800000">
              <a:off x="4056180" y="4395791"/>
              <a:ext cx="730246" cy="622301"/>
              <a:chOff x="1356230" y="4741402"/>
              <a:chExt cx="611828" cy="458538"/>
            </a:xfrm>
          </p:grpSpPr>
          <p:cxnSp>
            <p:nvCxnSpPr>
              <p:cNvPr id="25" name="Straight Arrow Connector 24">
                <a:extLst>
                  <a:ext uri="{FF2B5EF4-FFF2-40B4-BE49-F238E27FC236}">
                    <a16:creationId xmlns:a16="http://schemas.microsoft.com/office/drawing/2014/main" id="{E331866F-7BA5-8D4A-9293-3717700FCEAD}"/>
                  </a:ext>
                </a:extLst>
              </p:cNvPr>
              <p:cNvCxnSpPr/>
              <p:nvPr/>
            </p:nvCxnSpPr>
            <p:spPr>
              <a:xfrm rot="5400000">
                <a:off x="1128211" y="4970592"/>
                <a:ext cx="457367"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86A887F0-731F-2145-976B-8B80FC6ADE58}"/>
                  </a:ext>
                </a:extLst>
              </p:cNvPr>
              <p:cNvCxnSpPr/>
              <p:nvPr/>
            </p:nvCxnSpPr>
            <p:spPr>
              <a:xfrm rot="5400000">
                <a:off x="1281164" y="4969421"/>
                <a:ext cx="457368"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7" name="Straight Arrow Connector 26">
                <a:extLst>
                  <a:ext uri="{FF2B5EF4-FFF2-40B4-BE49-F238E27FC236}">
                    <a16:creationId xmlns:a16="http://schemas.microsoft.com/office/drawing/2014/main" id="{E546E9C0-5E79-7944-A982-EE7A26BC3DCE}"/>
                  </a:ext>
                </a:extLst>
              </p:cNvPr>
              <p:cNvCxnSpPr/>
              <p:nvPr/>
            </p:nvCxnSpPr>
            <p:spPr>
              <a:xfrm rot="5400000">
                <a:off x="1434125" y="4969422"/>
                <a:ext cx="457368"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8" name="Straight Arrow Connector 27">
                <a:extLst>
                  <a:ext uri="{FF2B5EF4-FFF2-40B4-BE49-F238E27FC236}">
                    <a16:creationId xmlns:a16="http://schemas.microsoft.com/office/drawing/2014/main" id="{CC83F16D-BF9E-E540-8834-855B54EB26E9}"/>
                  </a:ext>
                </a:extLst>
              </p:cNvPr>
              <p:cNvCxnSpPr/>
              <p:nvPr/>
            </p:nvCxnSpPr>
            <p:spPr>
              <a:xfrm rot="5400000">
                <a:off x="1585749" y="4969422"/>
                <a:ext cx="457368"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3686C63-AA8E-3E4B-8C35-15F9EBD81C0F}"/>
                  </a:ext>
                </a:extLst>
              </p:cNvPr>
              <p:cNvCxnSpPr/>
              <p:nvPr/>
            </p:nvCxnSpPr>
            <p:spPr>
              <a:xfrm rot="5400000">
                <a:off x="1738709" y="4969422"/>
                <a:ext cx="457368" cy="133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grpSp>
        <p:pic>
          <p:nvPicPr>
            <p:cNvPr id="22" name="Picture 7">
              <a:extLst>
                <a:ext uri="{FF2B5EF4-FFF2-40B4-BE49-F238E27FC236}">
                  <a16:creationId xmlns:a16="http://schemas.microsoft.com/office/drawing/2014/main" id="{B3F041FB-BB01-2441-9EDF-92077FCCB22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61211" y="4267200"/>
              <a:ext cx="401389" cy="924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18">
              <a:extLst>
                <a:ext uri="{FF2B5EF4-FFF2-40B4-BE49-F238E27FC236}">
                  <a16:creationId xmlns:a16="http://schemas.microsoft.com/office/drawing/2014/main" id="{D9113FA3-B4C4-8F49-9ACD-38E19D903436}"/>
                </a:ext>
              </a:extLst>
            </p:cNvPr>
            <p:cNvSpPr txBox="1">
              <a:spLocks noChangeArrowheads="1"/>
            </p:cNvSpPr>
            <p:nvPr/>
          </p:nvSpPr>
          <p:spPr bwMode="auto">
            <a:xfrm>
              <a:off x="3636924" y="4538134"/>
              <a:ext cx="3385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dirty="0"/>
                <a:t>E</a:t>
              </a:r>
            </a:p>
          </p:txBody>
        </p:sp>
        <p:sp>
          <p:nvSpPr>
            <p:cNvPr id="24" name="TextBox 19">
              <a:extLst>
                <a:ext uri="{FF2B5EF4-FFF2-40B4-BE49-F238E27FC236}">
                  <a16:creationId xmlns:a16="http://schemas.microsoft.com/office/drawing/2014/main" id="{BE2060A6-D274-9A40-8A57-9634ADE75371}"/>
                </a:ext>
              </a:extLst>
            </p:cNvPr>
            <p:cNvSpPr txBox="1">
              <a:spLocks noChangeArrowheads="1"/>
            </p:cNvSpPr>
            <p:nvPr/>
          </p:nvSpPr>
          <p:spPr bwMode="auto">
            <a:xfrm>
              <a:off x="5617931" y="4509105"/>
              <a:ext cx="1050819" cy="628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00" b="1" dirty="0">
                  <a:solidFill>
                    <a:srgbClr val="FF0000"/>
                  </a:solidFill>
                </a:rPr>
                <a:t>Ions</a:t>
              </a:r>
            </a:p>
            <a:p>
              <a:pPr eaLnBrk="1" hangingPunct="1">
                <a:spcBef>
                  <a:spcPct val="0"/>
                </a:spcBef>
                <a:buFontTx/>
                <a:buNone/>
              </a:pPr>
              <a:r>
                <a:rPr lang="en-US" altLang="en-US" sz="1200" b="1" dirty="0">
                  <a:solidFill>
                    <a:srgbClr val="FF0000"/>
                  </a:solidFill>
                </a:rPr>
                <a:t> </a:t>
              </a:r>
            </a:p>
            <a:p>
              <a:pPr eaLnBrk="1" hangingPunct="1">
                <a:spcBef>
                  <a:spcPct val="0"/>
                </a:spcBef>
                <a:buFontTx/>
                <a:buNone/>
              </a:pPr>
              <a:r>
                <a:rPr lang="en-US" altLang="en-US" sz="1200" b="1" dirty="0">
                  <a:solidFill>
                    <a:srgbClr val="00269E"/>
                  </a:solidFill>
                </a:rPr>
                <a:t>Electrons</a:t>
              </a:r>
            </a:p>
          </p:txBody>
        </p:sp>
      </p:grpSp>
    </p:spTree>
    <p:extLst>
      <p:ext uri="{BB962C8B-B14F-4D97-AF65-F5344CB8AC3E}">
        <p14:creationId xmlns:p14="http://schemas.microsoft.com/office/powerpoint/2010/main" val="367539414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a:extLst>
              <a:ext uri="{FF2B5EF4-FFF2-40B4-BE49-F238E27FC236}">
                <a16:creationId xmlns:a16="http://schemas.microsoft.com/office/drawing/2014/main" id="{13E63F0A-6D07-0F49-A221-3FFEB950EE67}"/>
              </a:ext>
            </a:extLst>
          </p:cNvPr>
          <p:cNvSpPr>
            <a:spLocks noChangeAspect="1"/>
          </p:cNvSpPr>
          <p:nvPr/>
        </p:nvSpPr>
        <p:spPr>
          <a:xfrm>
            <a:off x="989816" y="3435026"/>
            <a:ext cx="1107831" cy="10668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en-US" dirty="0">
              <a:solidFill>
                <a:prstClr val="black"/>
              </a:solidFill>
              <a:latin typeface="Calibri"/>
            </a:endParaRPr>
          </a:p>
        </p:txBody>
      </p:sp>
      <p:sp>
        <p:nvSpPr>
          <p:cNvPr id="2" name="Date Placeholder 1">
            <a:extLst>
              <a:ext uri="{FF2B5EF4-FFF2-40B4-BE49-F238E27FC236}">
                <a16:creationId xmlns:a16="http://schemas.microsoft.com/office/drawing/2014/main" id="{E279BC2C-8652-1C42-BDD7-4C581E56B767}"/>
              </a:ext>
            </a:extLst>
          </p:cNvPr>
          <p:cNvSpPr>
            <a:spLocks noGrp="1"/>
          </p:cNvSpPr>
          <p:nvPr>
            <p:ph type="dt" sz="half" idx="10"/>
          </p:nvPr>
        </p:nvSpPr>
        <p:spPr/>
        <p:txBody>
          <a:bodyPr/>
          <a:lstStyle/>
          <a:p>
            <a:pPr eaLnBrk="1" hangingPunct="1">
              <a:defRPr/>
            </a:pPr>
            <a:r>
              <a:rPr lang="en-US">
                <a:solidFill>
                  <a:prstClr val="black">
                    <a:tint val="75000"/>
                  </a:prstClr>
                </a:solidFill>
                <a:latin typeface="Calibri"/>
              </a:rPr>
              <a:t>10/14/24</a:t>
            </a:r>
          </a:p>
        </p:txBody>
      </p:sp>
      <p:sp>
        <p:nvSpPr>
          <p:cNvPr id="4" name="Slide Number Placeholder 3">
            <a:extLst>
              <a:ext uri="{FF2B5EF4-FFF2-40B4-BE49-F238E27FC236}">
                <a16:creationId xmlns:a16="http://schemas.microsoft.com/office/drawing/2014/main" id="{F14A08C8-9F43-F54A-8D0B-7A1E48961B1A}"/>
              </a:ext>
            </a:extLst>
          </p:cNvPr>
          <p:cNvSpPr>
            <a:spLocks noGrp="1"/>
          </p:cNvSpPr>
          <p:nvPr>
            <p:ph type="sldNum" sz="quarter" idx="11"/>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A5C59661-8576-0540-A4A7-09CBDCAD9B7C}" type="slidenum">
              <a:rPr lang="en-US" altLang="en-US">
                <a:solidFill>
                  <a:srgbClr val="898989"/>
                </a:solidFill>
                <a:latin typeface="Calibri" panose="020F0502020204030204" pitchFamily="34" charset="0"/>
              </a:rPr>
              <a:pPr eaLnBrk="1" hangingPunct="1"/>
              <a:t>47</a:t>
            </a:fld>
            <a:endParaRPr lang="en-US" altLang="en-US">
              <a:solidFill>
                <a:srgbClr val="898989"/>
              </a:solidFill>
              <a:latin typeface="Calibri" panose="020F0502020204030204" pitchFamily="34" charset="0"/>
            </a:endParaRPr>
          </a:p>
        </p:txBody>
      </p:sp>
      <p:sp>
        <p:nvSpPr>
          <p:cNvPr id="54277" name="Rectangle 15">
            <a:extLst>
              <a:ext uri="{FF2B5EF4-FFF2-40B4-BE49-F238E27FC236}">
                <a16:creationId xmlns:a16="http://schemas.microsoft.com/office/drawing/2014/main" id="{B6A9CA71-3FF1-2547-A795-E28FD79261EF}"/>
              </a:ext>
            </a:extLst>
          </p:cNvPr>
          <p:cNvSpPr>
            <a:spLocks noChangeArrowheads="1"/>
          </p:cNvSpPr>
          <p:nvPr/>
        </p:nvSpPr>
        <p:spPr bwMode="auto">
          <a:xfrm>
            <a:off x="0" y="112294"/>
            <a:ext cx="12192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800" b="1" dirty="0">
                <a:solidFill>
                  <a:srgbClr val="FF0000"/>
                </a:solidFill>
              </a:rPr>
              <a:t>Wire Chamber Signals</a:t>
            </a:r>
          </a:p>
        </p:txBody>
      </p:sp>
      <p:sp>
        <p:nvSpPr>
          <p:cNvPr id="7" name="Oval 6">
            <a:extLst>
              <a:ext uri="{FF2B5EF4-FFF2-40B4-BE49-F238E27FC236}">
                <a16:creationId xmlns:a16="http://schemas.microsoft.com/office/drawing/2014/main" id="{383E3EF5-4902-EE47-AE97-98A2E7B6E2E6}"/>
              </a:ext>
            </a:extLst>
          </p:cNvPr>
          <p:cNvSpPr/>
          <p:nvPr/>
        </p:nvSpPr>
        <p:spPr>
          <a:xfrm>
            <a:off x="1495405" y="3925997"/>
            <a:ext cx="88475" cy="86846"/>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eaLnBrk="1" hangingPunct="1">
              <a:defRPr/>
            </a:pPr>
            <a:endParaRPr lang="en-US">
              <a:solidFill>
                <a:prstClr val="black"/>
              </a:solidFill>
              <a:latin typeface="Calibri"/>
            </a:endParaRPr>
          </a:p>
        </p:txBody>
      </p:sp>
      <p:cxnSp>
        <p:nvCxnSpPr>
          <p:cNvPr id="8" name="Straight Arrow Connector 7">
            <a:extLst>
              <a:ext uri="{FF2B5EF4-FFF2-40B4-BE49-F238E27FC236}">
                <a16:creationId xmlns:a16="http://schemas.microsoft.com/office/drawing/2014/main" id="{22CF6915-BD19-974E-AC70-1AF3B2D48297}"/>
              </a:ext>
            </a:extLst>
          </p:cNvPr>
          <p:cNvCxnSpPr>
            <a:cxnSpLocks/>
            <a:stCxn id="7" idx="1"/>
          </p:cNvCxnSpPr>
          <p:nvPr/>
        </p:nvCxnSpPr>
        <p:spPr>
          <a:xfrm flipH="1" flipV="1">
            <a:off x="1195822" y="3562425"/>
            <a:ext cx="312540" cy="3762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4281" name="TextBox 26">
            <a:extLst>
              <a:ext uri="{FF2B5EF4-FFF2-40B4-BE49-F238E27FC236}">
                <a16:creationId xmlns:a16="http://schemas.microsoft.com/office/drawing/2014/main" id="{9C9DF490-6FA0-1E48-ACBC-2B56D440114C}"/>
              </a:ext>
            </a:extLst>
          </p:cNvPr>
          <p:cNvSpPr txBox="1">
            <a:spLocks noChangeArrowheads="1"/>
          </p:cNvSpPr>
          <p:nvPr/>
        </p:nvSpPr>
        <p:spPr bwMode="auto">
          <a:xfrm>
            <a:off x="1276890" y="3477251"/>
            <a:ext cx="301686"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500" b="1" dirty="0">
                <a:solidFill>
                  <a:srgbClr val="00B050"/>
                </a:solidFill>
              </a:rPr>
              <a:t>b</a:t>
            </a:r>
          </a:p>
        </p:txBody>
      </p:sp>
      <p:sp>
        <p:nvSpPr>
          <p:cNvPr id="54282" name="TextBox 27">
            <a:extLst>
              <a:ext uri="{FF2B5EF4-FFF2-40B4-BE49-F238E27FC236}">
                <a16:creationId xmlns:a16="http://schemas.microsoft.com/office/drawing/2014/main" id="{48AFB474-0A6D-BC48-85F8-CEB05CD0F894}"/>
              </a:ext>
            </a:extLst>
          </p:cNvPr>
          <p:cNvSpPr txBox="1">
            <a:spLocks noChangeArrowheads="1"/>
          </p:cNvSpPr>
          <p:nvPr/>
        </p:nvSpPr>
        <p:spPr bwMode="auto">
          <a:xfrm>
            <a:off x="1510380" y="3801611"/>
            <a:ext cx="292068"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500" b="1" dirty="0">
                <a:solidFill>
                  <a:srgbClr val="00B050"/>
                </a:solidFill>
              </a:rPr>
              <a:t>a</a:t>
            </a:r>
          </a:p>
        </p:txBody>
      </p:sp>
      <p:sp>
        <p:nvSpPr>
          <p:cNvPr id="11" name="Oval 10">
            <a:extLst>
              <a:ext uri="{FF2B5EF4-FFF2-40B4-BE49-F238E27FC236}">
                <a16:creationId xmlns:a16="http://schemas.microsoft.com/office/drawing/2014/main" id="{62067826-607D-2449-B11F-F5981F86CDC2}"/>
              </a:ext>
            </a:extLst>
          </p:cNvPr>
          <p:cNvSpPr/>
          <p:nvPr/>
        </p:nvSpPr>
        <p:spPr>
          <a:xfrm>
            <a:off x="1344532" y="3765752"/>
            <a:ext cx="152400" cy="1524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hangingPunct="1">
              <a:defRPr/>
            </a:pPr>
            <a:endParaRPr lang="en-US">
              <a:solidFill>
                <a:prstClr val="white"/>
              </a:solidFill>
              <a:latin typeface="Calibri"/>
            </a:endParaRPr>
          </a:p>
        </p:txBody>
      </p:sp>
      <p:pic>
        <p:nvPicPr>
          <p:cNvPr id="54285" name="Picture 3">
            <a:extLst>
              <a:ext uri="{FF2B5EF4-FFF2-40B4-BE49-F238E27FC236}">
                <a16:creationId xmlns:a16="http://schemas.microsoft.com/office/drawing/2014/main" id="{52E93862-1DAE-E34B-A0E2-0013DD9C18B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333" y="4791824"/>
            <a:ext cx="2605878" cy="1666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F2A4B9CF-6A95-CC48-B7B5-673899C00CE9}"/>
              </a:ext>
            </a:extLst>
          </p:cNvPr>
          <p:cNvPicPr>
            <a:picLocks noChangeAspect="1"/>
          </p:cNvPicPr>
          <p:nvPr/>
        </p:nvPicPr>
        <p:blipFill>
          <a:blip r:embed="rId3"/>
          <a:stretch>
            <a:fillRect/>
          </a:stretch>
        </p:blipFill>
        <p:spPr>
          <a:xfrm>
            <a:off x="6162675" y="1025525"/>
            <a:ext cx="2905125" cy="677075"/>
          </a:xfrm>
          <a:prstGeom prst="rect">
            <a:avLst/>
          </a:prstGeom>
        </p:spPr>
      </p:pic>
      <p:pic>
        <p:nvPicPr>
          <p:cNvPr id="9" name="Picture 8">
            <a:extLst>
              <a:ext uri="{FF2B5EF4-FFF2-40B4-BE49-F238E27FC236}">
                <a16:creationId xmlns:a16="http://schemas.microsoft.com/office/drawing/2014/main" id="{63714003-4E62-8B40-97BD-4615D2E81D26}"/>
              </a:ext>
            </a:extLst>
          </p:cNvPr>
          <p:cNvPicPr>
            <a:picLocks noChangeAspect="1"/>
          </p:cNvPicPr>
          <p:nvPr/>
        </p:nvPicPr>
        <p:blipFill rotWithShape="1">
          <a:blip r:embed="rId4"/>
          <a:srcRect r="39627" b="921"/>
          <a:stretch/>
        </p:blipFill>
        <p:spPr>
          <a:xfrm>
            <a:off x="6183229" y="1693612"/>
            <a:ext cx="2333625" cy="222743"/>
          </a:xfrm>
          <a:prstGeom prst="rect">
            <a:avLst/>
          </a:prstGeom>
        </p:spPr>
      </p:pic>
      <p:pic>
        <p:nvPicPr>
          <p:cNvPr id="10" name="Picture 9">
            <a:extLst>
              <a:ext uri="{FF2B5EF4-FFF2-40B4-BE49-F238E27FC236}">
                <a16:creationId xmlns:a16="http://schemas.microsoft.com/office/drawing/2014/main" id="{FF503F62-BA91-D44B-AB22-695457B8C474}"/>
              </a:ext>
            </a:extLst>
          </p:cNvPr>
          <p:cNvPicPr>
            <a:picLocks noChangeAspect="1"/>
          </p:cNvPicPr>
          <p:nvPr/>
        </p:nvPicPr>
        <p:blipFill>
          <a:blip r:embed="rId5"/>
          <a:stretch>
            <a:fillRect/>
          </a:stretch>
        </p:blipFill>
        <p:spPr>
          <a:xfrm>
            <a:off x="392171" y="1542716"/>
            <a:ext cx="4518660" cy="533400"/>
          </a:xfrm>
          <a:prstGeom prst="rect">
            <a:avLst/>
          </a:prstGeom>
        </p:spPr>
      </p:pic>
      <p:pic>
        <p:nvPicPr>
          <p:cNvPr id="12" name="Picture 11">
            <a:extLst>
              <a:ext uri="{FF2B5EF4-FFF2-40B4-BE49-F238E27FC236}">
                <a16:creationId xmlns:a16="http://schemas.microsoft.com/office/drawing/2014/main" id="{1BDB6D90-F377-3143-88D4-8F4C595AB652}"/>
              </a:ext>
            </a:extLst>
          </p:cNvPr>
          <p:cNvPicPr>
            <a:picLocks noChangeAspect="1"/>
          </p:cNvPicPr>
          <p:nvPr/>
        </p:nvPicPr>
        <p:blipFill>
          <a:blip r:embed="rId6"/>
          <a:stretch>
            <a:fillRect/>
          </a:stretch>
        </p:blipFill>
        <p:spPr>
          <a:xfrm>
            <a:off x="397260" y="2241524"/>
            <a:ext cx="3924300" cy="563880"/>
          </a:xfrm>
          <a:prstGeom prst="rect">
            <a:avLst/>
          </a:prstGeom>
        </p:spPr>
      </p:pic>
      <p:pic>
        <p:nvPicPr>
          <p:cNvPr id="18" name="Picture 17">
            <a:extLst>
              <a:ext uri="{FF2B5EF4-FFF2-40B4-BE49-F238E27FC236}">
                <a16:creationId xmlns:a16="http://schemas.microsoft.com/office/drawing/2014/main" id="{041064D9-8DD6-A04A-9098-A1C5D4FFA909}"/>
              </a:ext>
            </a:extLst>
          </p:cNvPr>
          <p:cNvPicPr>
            <a:picLocks noChangeAspect="1"/>
          </p:cNvPicPr>
          <p:nvPr/>
        </p:nvPicPr>
        <p:blipFill>
          <a:blip r:embed="rId7"/>
          <a:stretch>
            <a:fillRect/>
          </a:stretch>
        </p:blipFill>
        <p:spPr>
          <a:xfrm>
            <a:off x="9388475" y="1028700"/>
            <a:ext cx="2387600" cy="1562100"/>
          </a:xfrm>
          <a:prstGeom prst="rect">
            <a:avLst/>
          </a:prstGeom>
        </p:spPr>
      </p:pic>
      <p:pic>
        <p:nvPicPr>
          <p:cNvPr id="19" name="Picture 18">
            <a:extLst>
              <a:ext uri="{FF2B5EF4-FFF2-40B4-BE49-F238E27FC236}">
                <a16:creationId xmlns:a16="http://schemas.microsoft.com/office/drawing/2014/main" id="{27750269-FA5C-AE4B-83AD-90972A32B8DD}"/>
              </a:ext>
            </a:extLst>
          </p:cNvPr>
          <p:cNvPicPr>
            <a:picLocks noChangeAspect="1"/>
          </p:cNvPicPr>
          <p:nvPr/>
        </p:nvPicPr>
        <p:blipFill>
          <a:blip r:embed="rId8"/>
          <a:stretch>
            <a:fillRect/>
          </a:stretch>
        </p:blipFill>
        <p:spPr>
          <a:xfrm>
            <a:off x="9343048" y="2839915"/>
            <a:ext cx="2387600" cy="1562100"/>
          </a:xfrm>
          <a:prstGeom prst="rect">
            <a:avLst/>
          </a:prstGeom>
        </p:spPr>
      </p:pic>
      <p:pic>
        <p:nvPicPr>
          <p:cNvPr id="20" name="Picture 19">
            <a:extLst>
              <a:ext uri="{FF2B5EF4-FFF2-40B4-BE49-F238E27FC236}">
                <a16:creationId xmlns:a16="http://schemas.microsoft.com/office/drawing/2014/main" id="{5EBC41EB-DC12-C248-B635-985758E16415}"/>
              </a:ext>
            </a:extLst>
          </p:cNvPr>
          <p:cNvPicPr>
            <a:picLocks noChangeAspect="1"/>
          </p:cNvPicPr>
          <p:nvPr/>
        </p:nvPicPr>
        <p:blipFill>
          <a:blip r:embed="rId9"/>
          <a:stretch>
            <a:fillRect/>
          </a:stretch>
        </p:blipFill>
        <p:spPr>
          <a:xfrm>
            <a:off x="9389208" y="4633546"/>
            <a:ext cx="2387600" cy="1562100"/>
          </a:xfrm>
          <a:prstGeom prst="rect">
            <a:avLst/>
          </a:prstGeom>
        </p:spPr>
      </p:pic>
      <p:pic>
        <p:nvPicPr>
          <p:cNvPr id="21" name="Picture 20">
            <a:extLst>
              <a:ext uri="{FF2B5EF4-FFF2-40B4-BE49-F238E27FC236}">
                <a16:creationId xmlns:a16="http://schemas.microsoft.com/office/drawing/2014/main" id="{7C3C4BD8-AE9D-AE4C-ABE7-C57E344EC80C}"/>
              </a:ext>
            </a:extLst>
          </p:cNvPr>
          <p:cNvPicPr>
            <a:picLocks noChangeAspect="1"/>
          </p:cNvPicPr>
          <p:nvPr/>
        </p:nvPicPr>
        <p:blipFill>
          <a:blip r:embed="rId10"/>
          <a:stretch>
            <a:fillRect/>
          </a:stretch>
        </p:blipFill>
        <p:spPr>
          <a:xfrm>
            <a:off x="5092944" y="2207113"/>
            <a:ext cx="3148726" cy="2048365"/>
          </a:xfrm>
          <a:prstGeom prst="rect">
            <a:avLst/>
          </a:prstGeom>
        </p:spPr>
      </p:pic>
      <p:pic>
        <p:nvPicPr>
          <p:cNvPr id="29" name="Picture 28">
            <a:extLst>
              <a:ext uri="{FF2B5EF4-FFF2-40B4-BE49-F238E27FC236}">
                <a16:creationId xmlns:a16="http://schemas.microsoft.com/office/drawing/2014/main" id="{720EA6AC-6F77-AD47-A6FC-AD31930A96AB}"/>
              </a:ext>
            </a:extLst>
          </p:cNvPr>
          <p:cNvPicPr>
            <a:picLocks noChangeAspect="1"/>
          </p:cNvPicPr>
          <p:nvPr/>
        </p:nvPicPr>
        <p:blipFill>
          <a:blip r:embed="rId11"/>
          <a:stretch>
            <a:fillRect/>
          </a:stretch>
        </p:blipFill>
        <p:spPr>
          <a:xfrm>
            <a:off x="535431" y="897715"/>
            <a:ext cx="4518660" cy="533400"/>
          </a:xfrm>
          <a:prstGeom prst="rect">
            <a:avLst/>
          </a:prstGeom>
        </p:spPr>
      </p:pic>
      <p:sp>
        <p:nvSpPr>
          <p:cNvPr id="27" name="TextBox 26">
            <a:extLst>
              <a:ext uri="{FF2B5EF4-FFF2-40B4-BE49-F238E27FC236}">
                <a16:creationId xmlns:a16="http://schemas.microsoft.com/office/drawing/2014/main" id="{19C9FDC5-C102-7341-BAC5-FF6F4E4CD886}"/>
              </a:ext>
            </a:extLst>
          </p:cNvPr>
          <p:cNvSpPr txBox="1"/>
          <p:nvPr/>
        </p:nvSpPr>
        <p:spPr>
          <a:xfrm>
            <a:off x="6144127" y="705853"/>
            <a:ext cx="2212593" cy="323165"/>
          </a:xfrm>
          <a:prstGeom prst="rect">
            <a:avLst/>
          </a:prstGeom>
          <a:noFill/>
        </p:spPr>
        <p:txBody>
          <a:bodyPr wrap="none" rtlCol="0">
            <a:spAutoFit/>
          </a:bodyPr>
          <a:lstStyle/>
          <a:p>
            <a:r>
              <a:rPr lang="en-GB" sz="1500" dirty="0">
                <a:solidFill>
                  <a:srgbClr val="002060"/>
                </a:solidFill>
              </a:rPr>
              <a:t>ATLAS muon drift tubes</a:t>
            </a:r>
          </a:p>
        </p:txBody>
      </p:sp>
      <p:sp>
        <p:nvSpPr>
          <p:cNvPr id="28" name="TextBox 27">
            <a:extLst>
              <a:ext uri="{FF2B5EF4-FFF2-40B4-BE49-F238E27FC236}">
                <a16:creationId xmlns:a16="http://schemas.microsoft.com/office/drawing/2014/main" id="{6B8034BE-F72A-3840-BD79-F573375BDB71}"/>
              </a:ext>
            </a:extLst>
          </p:cNvPr>
          <p:cNvSpPr txBox="1"/>
          <p:nvPr/>
        </p:nvSpPr>
        <p:spPr>
          <a:xfrm>
            <a:off x="3428999" y="4589583"/>
            <a:ext cx="5609494" cy="1938992"/>
          </a:xfrm>
          <a:prstGeom prst="rect">
            <a:avLst/>
          </a:prstGeom>
          <a:noFill/>
        </p:spPr>
        <p:txBody>
          <a:bodyPr wrap="square" rtlCol="0">
            <a:spAutoFit/>
          </a:bodyPr>
          <a:lstStyle/>
          <a:p>
            <a:r>
              <a:rPr lang="en-GB" sz="1500" dirty="0">
                <a:solidFill>
                  <a:srgbClr val="002060"/>
                </a:solidFill>
              </a:rPr>
              <a:t>The signal from a single primary electron has 1/(t+t</a:t>
            </a:r>
            <a:r>
              <a:rPr lang="en-GB" sz="1500" baseline="-25000" dirty="0">
                <a:solidFill>
                  <a:srgbClr val="002060"/>
                </a:solidFill>
              </a:rPr>
              <a:t>0</a:t>
            </a:r>
            <a:r>
              <a:rPr lang="en-GB" sz="1500" dirty="0">
                <a:solidFill>
                  <a:srgbClr val="002060"/>
                </a:solidFill>
              </a:rPr>
              <a:t>) shape with a very long tail …</a:t>
            </a:r>
          </a:p>
          <a:p>
            <a:endParaRPr lang="en-GB" sz="1500" dirty="0">
              <a:solidFill>
                <a:schemeClr val="accent6">
                  <a:lumMod val="50000"/>
                </a:schemeClr>
              </a:solidFill>
            </a:endParaRPr>
          </a:p>
          <a:p>
            <a:r>
              <a:rPr lang="en-GB" sz="1500" dirty="0">
                <a:solidFill>
                  <a:schemeClr val="accent6">
                    <a:lumMod val="50000"/>
                  </a:schemeClr>
                </a:solidFill>
              </a:rPr>
              <a:t>Typically only a small fraction (e.g. 10%) of the total avalanche charge is induced during the electronics integration time.</a:t>
            </a:r>
          </a:p>
          <a:p>
            <a:endParaRPr lang="en-GB" sz="1500" dirty="0">
              <a:solidFill>
                <a:srgbClr val="002060"/>
              </a:solidFill>
            </a:endParaRPr>
          </a:p>
          <a:p>
            <a:r>
              <a:rPr lang="en-GB" sz="1500" dirty="0">
                <a:solidFill>
                  <a:srgbClr val="002060"/>
                </a:solidFill>
              </a:rPr>
              <a:t>Ballistic deficit. In Micropattern detectors one can integrate all the charge </a:t>
            </a:r>
            <a:r>
              <a:rPr lang="en-GB" sz="1500" dirty="0">
                <a:solidFill>
                  <a:srgbClr val="002060"/>
                </a:solidFill>
                <a:sym typeface="Wingdings" pitchFamily="2" charset="2"/>
              </a:rPr>
              <a:t> 10 times lower gas gain for the same signal.</a:t>
            </a:r>
            <a:endParaRPr lang="en-GB" dirty="0">
              <a:solidFill>
                <a:srgbClr val="002060"/>
              </a:solidFill>
            </a:endParaRPr>
          </a:p>
        </p:txBody>
      </p:sp>
      <p:sp>
        <p:nvSpPr>
          <p:cNvPr id="30" name="Rectangle 29">
            <a:extLst>
              <a:ext uri="{FF2B5EF4-FFF2-40B4-BE49-F238E27FC236}">
                <a16:creationId xmlns:a16="http://schemas.microsoft.com/office/drawing/2014/main" id="{1FCC690B-218E-6845-A263-7F83DC7B3A12}"/>
              </a:ext>
            </a:extLst>
          </p:cNvPr>
          <p:cNvSpPr/>
          <p:nvPr/>
        </p:nvSpPr>
        <p:spPr>
          <a:xfrm>
            <a:off x="10845801" y="931957"/>
            <a:ext cx="655949" cy="323165"/>
          </a:xfrm>
          <a:prstGeom prst="rect">
            <a:avLst/>
          </a:prstGeom>
        </p:spPr>
        <p:txBody>
          <a:bodyPr wrap="none">
            <a:spAutoFit/>
          </a:bodyPr>
          <a:lstStyle/>
          <a:p>
            <a:r>
              <a:rPr lang="en-GB" sz="1500" dirty="0">
                <a:solidFill>
                  <a:srgbClr val="002060"/>
                </a:solidFill>
              </a:rPr>
              <a:t>3.5us</a:t>
            </a:r>
            <a:endParaRPr lang="en-GB" sz="1500" dirty="0"/>
          </a:p>
        </p:txBody>
      </p:sp>
      <p:sp>
        <p:nvSpPr>
          <p:cNvPr id="38" name="Rectangle 37">
            <a:extLst>
              <a:ext uri="{FF2B5EF4-FFF2-40B4-BE49-F238E27FC236}">
                <a16:creationId xmlns:a16="http://schemas.microsoft.com/office/drawing/2014/main" id="{783B0DF5-330E-854F-9000-EBBFE1ADF0C1}"/>
              </a:ext>
            </a:extLst>
          </p:cNvPr>
          <p:cNvSpPr/>
          <p:nvPr/>
        </p:nvSpPr>
        <p:spPr>
          <a:xfrm>
            <a:off x="10901486" y="2772480"/>
            <a:ext cx="603050" cy="323165"/>
          </a:xfrm>
          <a:prstGeom prst="rect">
            <a:avLst/>
          </a:prstGeom>
        </p:spPr>
        <p:txBody>
          <a:bodyPr wrap="none">
            <a:spAutoFit/>
          </a:bodyPr>
          <a:lstStyle/>
          <a:p>
            <a:r>
              <a:rPr lang="en-GB" sz="1500" dirty="0">
                <a:solidFill>
                  <a:srgbClr val="002060"/>
                </a:solidFill>
              </a:rPr>
              <a:t>35us</a:t>
            </a:r>
            <a:endParaRPr lang="en-GB" sz="1500" dirty="0"/>
          </a:p>
        </p:txBody>
      </p:sp>
      <p:sp>
        <p:nvSpPr>
          <p:cNvPr id="39" name="Rectangle 38">
            <a:extLst>
              <a:ext uri="{FF2B5EF4-FFF2-40B4-BE49-F238E27FC236}">
                <a16:creationId xmlns:a16="http://schemas.microsoft.com/office/drawing/2014/main" id="{2338823F-87A5-5143-95D9-6194897A3611}"/>
              </a:ext>
            </a:extLst>
          </p:cNvPr>
          <p:cNvSpPr/>
          <p:nvPr/>
        </p:nvSpPr>
        <p:spPr>
          <a:xfrm>
            <a:off x="10860457" y="4516287"/>
            <a:ext cx="708848" cy="323165"/>
          </a:xfrm>
          <a:prstGeom prst="rect">
            <a:avLst/>
          </a:prstGeom>
        </p:spPr>
        <p:txBody>
          <a:bodyPr wrap="none">
            <a:spAutoFit/>
          </a:bodyPr>
          <a:lstStyle/>
          <a:p>
            <a:r>
              <a:rPr lang="en-GB" sz="1500" dirty="0">
                <a:solidFill>
                  <a:srgbClr val="002060"/>
                </a:solidFill>
              </a:rPr>
              <a:t>3.5ms</a:t>
            </a:r>
            <a:endParaRPr lang="en-GB" sz="1500" dirty="0"/>
          </a:p>
        </p:txBody>
      </p:sp>
    </p:spTree>
    <p:extLst>
      <p:ext uri="{BB962C8B-B14F-4D97-AF65-F5344CB8AC3E}">
        <p14:creationId xmlns:p14="http://schemas.microsoft.com/office/powerpoint/2010/main" val="14100044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4DFC05D-9B64-2448-BB8D-5493465DC180}"/>
              </a:ext>
            </a:extLst>
          </p:cNvPr>
          <p:cNvSpPr>
            <a:spLocks noGrp="1"/>
          </p:cNvSpPr>
          <p:nvPr>
            <p:ph type="dt" sz="half" idx="10"/>
          </p:nvPr>
        </p:nvSpPr>
        <p:spPr/>
        <p:txBody>
          <a:bodyPr/>
          <a:lstStyle/>
          <a:p>
            <a:pPr>
              <a:defRPr/>
            </a:pPr>
            <a:r>
              <a:rPr lang="en-US"/>
              <a:t>10/14/24</a:t>
            </a:r>
            <a:endParaRPr lang="en-US" dirty="0"/>
          </a:p>
        </p:txBody>
      </p:sp>
      <p:sp>
        <p:nvSpPr>
          <p:cNvPr id="3" name="Slide Number Placeholder 2">
            <a:extLst>
              <a:ext uri="{FF2B5EF4-FFF2-40B4-BE49-F238E27FC236}">
                <a16:creationId xmlns:a16="http://schemas.microsoft.com/office/drawing/2014/main" id="{420950C3-A5B8-7D4C-AE73-630874DD587F}"/>
              </a:ext>
            </a:extLst>
          </p:cNvPr>
          <p:cNvSpPr>
            <a:spLocks noGrp="1"/>
          </p:cNvSpPr>
          <p:nvPr>
            <p:ph type="sldNum" sz="quarter" idx="11"/>
          </p:nvPr>
        </p:nvSpPr>
        <p:spPr/>
        <p:txBody>
          <a:bodyPr/>
          <a:lstStyle/>
          <a:p>
            <a:pPr>
              <a:defRPr/>
            </a:pPr>
            <a:fld id="{7139EE62-D25E-4D29-9274-D0BC29529B49}" type="slidenum">
              <a:rPr lang="en-US" smtClean="0"/>
              <a:pPr>
                <a:defRPr/>
              </a:pPr>
              <a:t>48</a:t>
            </a:fld>
            <a:endParaRPr lang="en-US" dirty="0"/>
          </a:p>
        </p:txBody>
      </p:sp>
      <p:pic>
        <p:nvPicPr>
          <p:cNvPr id="5" name="Picture 6" descr="MDT_principle">
            <a:extLst>
              <a:ext uri="{FF2B5EF4-FFF2-40B4-BE49-F238E27FC236}">
                <a16:creationId xmlns:a16="http://schemas.microsoft.com/office/drawing/2014/main" id="{AFFD5BEA-4530-714F-BEAC-5D2B572D871B}"/>
              </a:ext>
            </a:extLst>
          </p:cNvPr>
          <p:cNvPicPr>
            <a:picLocks noChangeAspect="1" noChangeArrowheads="1"/>
          </p:cNvPicPr>
          <p:nvPr/>
        </p:nvPicPr>
        <p:blipFill rotWithShape="1">
          <a:blip r:embed="rId2" cstate="print"/>
          <a:srcRect r="35681"/>
          <a:stretch/>
        </p:blipFill>
        <p:spPr bwMode="auto">
          <a:xfrm>
            <a:off x="8668755" y="803033"/>
            <a:ext cx="3332747" cy="1485900"/>
          </a:xfrm>
          <a:prstGeom prst="rect">
            <a:avLst/>
          </a:prstGeom>
          <a:noFill/>
          <a:ln w="9525">
            <a:noFill/>
            <a:miter lim="800000"/>
            <a:headEnd/>
            <a:tailEnd/>
          </a:ln>
        </p:spPr>
      </p:pic>
      <p:pic>
        <p:nvPicPr>
          <p:cNvPr id="6" name="Picture 7" descr="chamber">
            <a:extLst>
              <a:ext uri="{FF2B5EF4-FFF2-40B4-BE49-F238E27FC236}">
                <a16:creationId xmlns:a16="http://schemas.microsoft.com/office/drawing/2014/main" id="{5F6F4B09-EF13-9045-96A6-5114E324D47D}"/>
              </a:ext>
            </a:extLst>
          </p:cNvPr>
          <p:cNvPicPr>
            <a:picLocks noChangeAspect="1" noChangeArrowheads="1"/>
          </p:cNvPicPr>
          <p:nvPr/>
        </p:nvPicPr>
        <p:blipFill>
          <a:blip r:embed="rId3" cstate="print"/>
          <a:srcRect/>
          <a:stretch>
            <a:fillRect/>
          </a:stretch>
        </p:blipFill>
        <p:spPr bwMode="auto">
          <a:xfrm>
            <a:off x="380999" y="3818020"/>
            <a:ext cx="3124200" cy="2051050"/>
          </a:xfrm>
          <a:prstGeom prst="rect">
            <a:avLst/>
          </a:prstGeom>
          <a:noFill/>
          <a:ln w="9525">
            <a:noFill/>
            <a:miter lim="800000"/>
            <a:headEnd/>
            <a:tailEnd/>
          </a:ln>
        </p:spPr>
      </p:pic>
      <p:pic>
        <p:nvPicPr>
          <p:cNvPr id="7" name="Picture 8" descr="chamber_track">
            <a:extLst>
              <a:ext uri="{FF2B5EF4-FFF2-40B4-BE49-F238E27FC236}">
                <a16:creationId xmlns:a16="http://schemas.microsoft.com/office/drawing/2014/main" id="{DCA92BD8-FAAC-4E44-90FD-6E8631CF72FA}"/>
              </a:ext>
            </a:extLst>
          </p:cNvPr>
          <p:cNvPicPr>
            <a:picLocks noChangeAspect="1" noChangeArrowheads="1"/>
          </p:cNvPicPr>
          <p:nvPr/>
        </p:nvPicPr>
        <p:blipFill>
          <a:blip r:embed="rId4" cstate="print"/>
          <a:srcRect/>
          <a:stretch>
            <a:fillRect/>
          </a:stretch>
        </p:blipFill>
        <p:spPr bwMode="auto">
          <a:xfrm>
            <a:off x="9128421" y="4919373"/>
            <a:ext cx="2811419" cy="1020529"/>
          </a:xfrm>
          <a:prstGeom prst="rect">
            <a:avLst/>
          </a:prstGeom>
          <a:noFill/>
          <a:ln w="9525">
            <a:noFill/>
            <a:miter lim="800000"/>
            <a:headEnd/>
            <a:tailEnd/>
          </a:ln>
        </p:spPr>
      </p:pic>
      <p:sp>
        <p:nvSpPr>
          <p:cNvPr id="8" name="Rectangle 15">
            <a:extLst>
              <a:ext uri="{FF2B5EF4-FFF2-40B4-BE49-F238E27FC236}">
                <a16:creationId xmlns:a16="http://schemas.microsoft.com/office/drawing/2014/main" id="{7AE43714-818A-F944-A5F3-94C46201E0AD}"/>
              </a:ext>
            </a:extLst>
          </p:cNvPr>
          <p:cNvSpPr>
            <a:spLocks noChangeArrowheads="1"/>
          </p:cNvSpPr>
          <p:nvPr/>
        </p:nvSpPr>
        <p:spPr bwMode="auto">
          <a:xfrm>
            <a:off x="0" y="112294"/>
            <a:ext cx="121920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2800" b="1" dirty="0">
                <a:solidFill>
                  <a:srgbClr val="FF0000"/>
                </a:solidFill>
              </a:rPr>
              <a:t>ATLAS muon system drift tubes</a:t>
            </a:r>
          </a:p>
        </p:txBody>
      </p:sp>
      <p:pic>
        <p:nvPicPr>
          <p:cNvPr id="9" name="Picture 4" descr="atlas_atlas_muon_xy">
            <a:extLst>
              <a:ext uri="{FF2B5EF4-FFF2-40B4-BE49-F238E27FC236}">
                <a16:creationId xmlns:a16="http://schemas.microsoft.com/office/drawing/2014/main" id="{D591808D-F7E0-4A49-9BDA-6B0033920AF4}"/>
              </a:ext>
            </a:extLst>
          </p:cNvPr>
          <p:cNvPicPr>
            <a:picLocks noChangeAspect="1" noChangeArrowheads="1"/>
          </p:cNvPicPr>
          <p:nvPr/>
        </p:nvPicPr>
        <p:blipFill>
          <a:blip r:embed="rId5" cstate="print"/>
          <a:srcRect/>
          <a:stretch>
            <a:fillRect/>
          </a:stretch>
        </p:blipFill>
        <p:spPr bwMode="auto">
          <a:xfrm>
            <a:off x="695077" y="826169"/>
            <a:ext cx="2288755" cy="2441339"/>
          </a:xfrm>
          <a:prstGeom prst="rect">
            <a:avLst/>
          </a:prstGeom>
          <a:noFill/>
          <a:ln w="9525">
            <a:noFill/>
            <a:miter lim="800000"/>
            <a:headEnd/>
            <a:tailEnd/>
          </a:ln>
        </p:spPr>
      </p:pic>
      <p:pic>
        <p:nvPicPr>
          <p:cNvPr id="10" name="Picture 9">
            <a:extLst>
              <a:ext uri="{FF2B5EF4-FFF2-40B4-BE49-F238E27FC236}">
                <a16:creationId xmlns:a16="http://schemas.microsoft.com/office/drawing/2014/main" id="{C5738163-2507-EC48-9776-635BC12BFE34}"/>
              </a:ext>
            </a:extLst>
          </p:cNvPr>
          <p:cNvPicPr>
            <a:picLocks noChangeAspect="1"/>
          </p:cNvPicPr>
          <p:nvPr/>
        </p:nvPicPr>
        <p:blipFill>
          <a:blip r:embed="rId6"/>
          <a:stretch>
            <a:fillRect/>
          </a:stretch>
        </p:blipFill>
        <p:spPr>
          <a:xfrm>
            <a:off x="9224636" y="2433532"/>
            <a:ext cx="2182533" cy="2119342"/>
          </a:xfrm>
          <a:prstGeom prst="rect">
            <a:avLst/>
          </a:prstGeom>
        </p:spPr>
      </p:pic>
      <p:sp>
        <p:nvSpPr>
          <p:cNvPr id="11" name="TextBox 10">
            <a:extLst>
              <a:ext uri="{FF2B5EF4-FFF2-40B4-BE49-F238E27FC236}">
                <a16:creationId xmlns:a16="http://schemas.microsoft.com/office/drawing/2014/main" id="{806BF79F-26D1-5843-B4C0-A2C6DF7EE35E}"/>
              </a:ext>
            </a:extLst>
          </p:cNvPr>
          <p:cNvSpPr txBox="1"/>
          <p:nvPr/>
        </p:nvSpPr>
        <p:spPr>
          <a:xfrm>
            <a:off x="3710355" y="1362808"/>
            <a:ext cx="4862144" cy="3554819"/>
          </a:xfrm>
          <a:prstGeom prst="rect">
            <a:avLst/>
          </a:prstGeom>
          <a:noFill/>
        </p:spPr>
        <p:txBody>
          <a:bodyPr wrap="square" rtlCol="0">
            <a:spAutoFit/>
          </a:bodyPr>
          <a:lstStyle/>
          <a:p>
            <a:r>
              <a:rPr lang="en-GB" sz="1500" dirty="0">
                <a:solidFill>
                  <a:srgbClr val="002060"/>
                </a:solidFill>
              </a:rPr>
              <a:t>Tubes of 3cm diameter are assembled into chambers.</a:t>
            </a:r>
          </a:p>
          <a:p>
            <a:endParaRPr lang="en-GB" sz="1500" dirty="0">
              <a:solidFill>
                <a:srgbClr val="002060"/>
              </a:solidFill>
            </a:endParaRPr>
          </a:p>
          <a:p>
            <a:r>
              <a:rPr lang="en-GB" sz="1500" dirty="0">
                <a:solidFill>
                  <a:schemeClr val="accent6">
                    <a:lumMod val="50000"/>
                  </a:schemeClr>
                </a:solidFill>
              </a:rPr>
              <a:t>The first electrons arriving at the wire determine the distance of the track from the wire </a:t>
            </a:r>
            <a:r>
              <a:rPr lang="en-GB" sz="1500" dirty="0">
                <a:solidFill>
                  <a:schemeClr val="accent6">
                    <a:lumMod val="50000"/>
                  </a:schemeClr>
                </a:solidFill>
                <a:sym typeface="Wingdings" pitchFamily="2" charset="2"/>
              </a:rPr>
              <a:t> drift tube.</a:t>
            </a:r>
            <a:endParaRPr lang="en-GB" sz="1500" dirty="0">
              <a:solidFill>
                <a:schemeClr val="accent6">
                  <a:lumMod val="50000"/>
                </a:schemeClr>
              </a:solidFill>
            </a:endParaRPr>
          </a:p>
          <a:p>
            <a:endParaRPr lang="en-GB" sz="1500" dirty="0">
              <a:solidFill>
                <a:srgbClr val="002060"/>
              </a:solidFill>
            </a:endParaRPr>
          </a:p>
          <a:p>
            <a:r>
              <a:rPr lang="en-GB" sz="1500" dirty="0">
                <a:solidFill>
                  <a:srgbClr val="002060"/>
                </a:solidFill>
              </a:rPr>
              <a:t>The last arriving electrons are originating from r=1.5cm, so the last electrons always arrive at the same time.</a:t>
            </a:r>
          </a:p>
          <a:p>
            <a:endParaRPr lang="en-GB" sz="1500" dirty="0">
              <a:solidFill>
                <a:srgbClr val="002060"/>
              </a:solidFill>
            </a:endParaRPr>
          </a:p>
          <a:p>
            <a:r>
              <a:rPr lang="en-GB" sz="1500" dirty="0">
                <a:solidFill>
                  <a:schemeClr val="accent6">
                    <a:lumMod val="50000"/>
                  </a:schemeClr>
                </a:solidFill>
              </a:rPr>
              <a:t>The long signal tail needs dedicated electronics filtering to ensure limited deadtime.</a:t>
            </a:r>
          </a:p>
          <a:p>
            <a:endParaRPr lang="en-GB" sz="1500" dirty="0">
              <a:solidFill>
                <a:schemeClr val="accent6">
                  <a:lumMod val="50000"/>
                </a:schemeClr>
              </a:solidFill>
            </a:endParaRPr>
          </a:p>
          <a:p>
            <a:r>
              <a:rPr lang="en-GB" sz="1500" dirty="0">
                <a:solidFill>
                  <a:srgbClr val="002060"/>
                </a:solidFill>
              </a:rPr>
              <a:t>80um position resolution over a few thousand m</a:t>
            </a:r>
            <a:r>
              <a:rPr lang="en-GB" sz="1500" baseline="30000" dirty="0">
                <a:solidFill>
                  <a:srgbClr val="002060"/>
                </a:solidFill>
              </a:rPr>
              <a:t>2</a:t>
            </a:r>
            <a:r>
              <a:rPr lang="en-GB" sz="1500" dirty="0">
                <a:solidFill>
                  <a:srgbClr val="002060"/>
                </a:solidFill>
              </a:rPr>
              <a:t> area with only 330 000 channels !</a:t>
            </a:r>
          </a:p>
          <a:p>
            <a:endParaRPr lang="en-GB" sz="1500" dirty="0">
              <a:solidFill>
                <a:srgbClr val="002060"/>
              </a:solidFill>
            </a:endParaRPr>
          </a:p>
        </p:txBody>
      </p:sp>
    </p:spTree>
    <p:extLst>
      <p:ext uri="{BB962C8B-B14F-4D97-AF65-F5344CB8AC3E}">
        <p14:creationId xmlns:p14="http://schemas.microsoft.com/office/powerpoint/2010/main" val="277878215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37BB8DA-164E-A343-A2A6-A1C226877B72}"/>
              </a:ext>
            </a:extLst>
          </p:cNvPr>
          <p:cNvSpPr>
            <a:spLocks noGrp="1"/>
          </p:cNvSpPr>
          <p:nvPr>
            <p:ph type="sldNum" sz="quarter" idx="11"/>
          </p:nvPr>
        </p:nvSpPr>
        <p:spPr/>
        <p:txBody>
          <a:bodyPr/>
          <a:lstStyle/>
          <a:p>
            <a:fld id="{50EF19F9-85EC-7443-8CB7-4688AA705A18}" type="slidenum">
              <a:rPr lang="en-US" altLang="en-US" smtClean="0"/>
              <a:pPr/>
              <a:t>49</a:t>
            </a:fld>
            <a:endParaRPr lang="en-US" altLang="en-US"/>
          </a:p>
        </p:txBody>
      </p:sp>
      <p:sp>
        <p:nvSpPr>
          <p:cNvPr id="5" name="Rectangle 4">
            <a:extLst>
              <a:ext uri="{FF2B5EF4-FFF2-40B4-BE49-F238E27FC236}">
                <a16:creationId xmlns:a16="http://schemas.microsoft.com/office/drawing/2014/main" id="{B8070699-90AF-6547-BC05-0340662BB1F2}"/>
              </a:ext>
            </a:extLst>
          </p:cNvPr>
          <p:cNvSpPr txBox="1">
            <a:spLocks noChangeArrowheads="1"/>
          </p:cNvSpPr>
          <p:nvPr/>
        </p:nvSpPr>
        <p:spPr bwMode="auto">
          <a:xfrm>
            <a:off x="0" y="2479590"/>
            <a:ext cx="12192000" cy="6096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2pPr>
            <a:lvl3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3pPr>
            <a:lvl4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4pPr>
            <a:lvl5pPr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5pPr>
            <a:lvl6pPr marL="4572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6pPr>
            <a:lvl7pPr marL="9144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7pPr>
            <a:lvl8pPr marL="13716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8pPr>
            <a:lvl9pPr marL="1828800" algn="ctr" rtl="0" eaLnBrk="0" fontAlgn="base" hangingPunct="0">
              <a:lnSpc>
                <a:spcPct val="90000"/>
              </a:lnSpc>
              <a:spcBef>
                <a:spcPct val="0"/>
              </a:spcBef>
              <a:spcAft>
                <a:spcPct val="0"/>
              </a:spcAft>
              <a:defRPr sz="3200" b="1">
                <a:solidFill>
                  <a:srgbClr val="FF0000"/>
                </a:solidFill>
                <a:effectLst>
                  <a:outerShdw blurRad="38100" dist="38100" dir="2700000" algn="tl">
                    <a:srgbClr val="C0C0C0"/>
                  </a:outerShdw>
                </a:effectLst>
                <a:latin typeface="Arial" pitchFamily="34" charset="0"/>
              </a:defRPr>
            </a:lvl9pPr>
          </a:lstStyle>
          <a:p>
            <a:r>
              <a:rPr lang="en-US" kern="0" dirty="0">
                <a:effectLst/>
              </a:rPr>
              <a:t>Detector with Resistive Elements</a:t>
            </a:r>
          </a:p>
        </p:txBody>
      </p:sp>
      <p:sp>
        <p:nvSpPr>
          <p:cNvPr id="6" name="Date Placeholder 5">
            <a:extLst>
              <a:ext uri="{FF2B5EF4-FFF2-40B4-BE49-F238E27FC236}">
                <a16:creationId xmlns:a16="http://schemas.microsoft.com/office/drawing/2014/main" id="{3030409E-4708-C14F-9B4B-E029781D58FB}"/>
              </a:ext>
            </a:extLst>
          </p:cNvPr>
          <p:cNvSpPr>
            <a:spLocks noGrp="1"/>
          </p:cNvSpPr>
          <p:nvPr>
            <p:ph type="dt" sz="half" idx="10"/>
          </p:nvPr>
        </p:nvSpPr>
        <p:spPr/>
        <p:txBody>
          <a:bodyPr/>
          <a:lstStyle/>
          <a:p>
            <a:pPr>
              <a:defRPr/>
            </a:pPr>
            <a:r>
              <a:rPr lang="en-US">
                <a:solidFill>
                  <a:srgbClr val="000000"/>
                </a:solidFill>
              </a:rPr>
              <a:t>10/14/24</a:t>
            </a:r>
          </a:p>
        </p:txBody>
      </p:sp>
    </p:spTree>
    <p:extLst>
      <p:ext uri="{BB962C8B-B14F-4D97-AF65-F5344CB8AC3E}">
        <p14:creationId xmlns:p14="http://schemas.microsoft.com/office/powerpoint/2010/main" val="1435325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859582" y="830874"/>
            <a:ext cx="0" cy="215265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cxnSp>
        <p:nvCxnSpPr>
          <p:cNvPr id="6" name="Straight Connector 5"/>
          <p:cNvCxnSpPr/>
          <p:nvPr/>
        </p:nvCxnSpPr>
        <p:spPr>
          <a:xfrm flipH="1">
            <a:off x="859582" y="2970894"/>
            <a:ext cx="2830902" cy="1263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sp>
        <p:nvSpPr>
          <p:cNvPr id="7" name="TextBox 6"/>
          <p:cNvSpPr txBox="1"/>
          <p:nvPr/>
        </p:nvSpPr>
        <p:spPr>
          <a:xfrm>
            <a:off x="3780582" y="2884630"/>
            <a:ext cx="287258"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Arial" charset="0"/>
                <a:ea typeface="+mn-ea"/>
                <a:cs typeface="+mn-cs"/>
              </a:rPr>
              <a:t>x</a:t>
            </a:r>
          </a:p>
        </p:txBody>
      </p:sp>
      <p:sp>
        <p:nvSpPr>
          <p:cNvPr id="8" name="TextBox 7"/>
          <p:cNvSpPr txBox="1"/>
          <p:nvPr/>
        </p:nvSpPr>
        <p:spPr>
          <a:xfrm>
            <a:off x="540579" y="742906"/>
            <a:ext cx="287258"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9" name="Freeform 8"/>
          <p:cNvSpPr/>
          <p:nvPr/>
        </p:nvSpPr>
        <p:spPr>
          <a:xfrm>
            <a:off x="1221207" y="1251597"/>
            <a:ext cx="1584176" cy="1080120"/>
          </a:xfrm>
          <a:custGeom>
            <a:avLst/>
            <a:gdLst>
              <a:gd name="connsiteX0" fmla="*/ 115475 w 942851"/>
              <a:gd name="connsiteY0" fmla="*/ 57519 h 766276"/>
              <a:gd name="connsiteX1" fmla="*/ 1175 w 942851"/>
              <a:gd name="connsiteY1" fmla="*/ 354699 h 766276"/>
              <a:gd name="connsiteX2" fmla="*/ 81185 w 942851"/>
              <a:gd name="connsiteY2" fmla="*/ 583299 h 766276"/>
              <a:gd name="connsiteX3" fmla="*/ 435515 w 942851"/>
              <a:gd name="connsiteY3" fmla="*/ 766179 h 766276"/>
              <a:gd name="connsiteX4" fmla="*/ 629825 w 942851"/>
              <a:gd name="connsiteY4" fmla="*/ 606159 h 766276"/>
              <a:gd name="connsiteX5" fmla="*/ 927005 w 942851"/>
              <a:gd name="connsiteY5" fmla="*/ 434709 h 766276"/>
              <a:gd name="connsiteX6" fmla="*/ 869855 w 942851"/>
              <a:gd name="connsiteY6" fmla="*/ 206109 h 766276"/>
              <a:gd name="connsiteX7" fmla="*/ 595535 w 942851"/>
              <a:gd name="connsiteY7" fmla="*/ 68949 h 766276"/>
              <a:gd name="connsiteX8" fmla="*/ 412655 w 942851"/>
              <a:gd name="connsiteY8" fmla="*/ 34659 h 766276"/>
              <a:gd name="connsiteX9" fmla="*/ 206915 w 942851"/>
              <a:gd name="connsiteY9" fmla="*/ 369 h 766276"/>
              <a:gd name="connsiteX10" fmla="*/ 115475 w 942851"/>
              <a:gd name="connsiteY10" fmla="*/ 57519 h 766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851" h="766276">
                <a:moveTo>
                  <a:pt x="115475" y="57519"/>
                </a:moveTo>
                <a:cubicBezTo>
                  <a:pt x="81185" y="116574"/>
                  <a:pt x="6890" y="267069"/>
                  <a:pt x="1175" y="354699"/>
                </a:cubicBezTo>
                <a:cubicBezTo>
                  <a:pt x="-4540" y="442329"/>
                  <a:pt x="8795" y="514719"/>
                  <a:pt x="81185" y="583299"/>
                </a:cubicBezTo>
                <a:cubicBezTo>
                  <a:pt x="153575" y="651879"/>
                  <a:pt x="344075" y="762369"/>
                  <a:pt x="435515" y="766179"/>
                </a:cubicBezTo>
                <a:cubicBezTo>
                  <a:pt x="526955" y="769989"/>
                  <a:pt x="547910" y="661404"/>
                  <a:pt x="629825" y="606159"/>
                </a:cubicBezTo>
                <a:cubicBezTo>
                  <a:pt x="711740" y="550914"/>
                  <a:pt x="887000" y="501384"/>
                  <a:pt x="927005" y="434709"/>
                </a:cubicBezTo>
                <a:cubicBezTo>
                  <a:pt x="967010" y="368034"/>
                  <a:pt x="925100" y="267069"/>
                  <a:pt x="869855" y="206109"/>
                </a:cubicBezTo>
                <a:cubicBezTo>
                  <a:pt x="814610" y="145149"/>
                  <a:pt x="671735" y="97524"/>
                  <a:pt x="595535" y="68949"/>
                </a:cubicBezTo>
                <a:cubicBezTo>
                  <a:pt x="519335" y="40374"/>
                  <a:pt x="412655" y="34659"/>
                  <a:pt x="412655" y="34659"/>
                </a:cubicBezTo>
                <a:cubicBezTo>
                  <a:pt x="347885" y="23229"/>
                  <a:pt x="260255" y="-3441"/>
                  <a:pt x="206915" y="369"/>
                </a:cubicBezTo>
                <a:cubicBezTo>
                  <a:pt x="153575" y="4179"/>
                  <a:pt x="149765" y="-1536"/>
                  <a:pt x="115475" y="57519"/>
                </a:cubicBezTo>
                <a:close/>
              </a:path>
            </a:pathLst>
          </a:cu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TextBox 9"/>
          <p:cNvSpPr txBox="1"/>
          <p:nvPr/>
        </p:nvSpPr>
        <p:spPr>
          <a:xfrm>
            <a:off x="1540951" y="1521576"/>
            <a:ext cx="792205" cy="46166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srgbClr val="000000"/>
                </a:solidFill>
                <a:effectLst/>
                <a:uLnTx/>
                <a:uFillTx/>
                <a:latin typeface="Arial" charset="0"/>
                <a:ea typeface="+mn-ea"/>
                <a:cs typeface="+mn-cs"/>
              </a:rPr>
              <a:t>⍴(x) </a:t>
            </a:r>
          </a:p>
        </p:txBody>
      </p:sp>
      <p:sp>
        <p:nvSpPr>
          <p:cNvPr id="18" name="Freeform 17"/>
          <p:cNvSpPr/>
          <p:nvPr/>
        </p:nvSpPr>
        <p:spPr>
          <a:xfrm>
            <a:off x="701160" y="526140"/>
            <a:ext cx="2730202" cy="2735535"/>
          </a:xfrm>
          <a:custGeom>
            <a:avLst/>
            <a:gdLst>
              <a:gd name="connsiteX0" fmla="*/ 1481082 w 3369663"/>
              <a:gd name="connsiteY0" fmla="*/ 12789 h 3276817"/>
              <a:gd name="connsiteX1" fmla="*/ 1567346 w 3369663"/>
              <a:gd name="connsiteY1" fmla="*/ 30042 h 3276817"/>
              <a:gd name="connsiteX2" fmla="*/ 2248833 w 3369663"/>
              <a:gd name="connsiteY2" fmla="*/ 30042 h 3276817"/>
              <a:gd name="connsiteX3" fmla="*/ 2749165 w 3369663"/>
              <a:gd name="connsiteY3" fmla="*/ 444110 h 3276817"/>
              <a:gd name="connsiteX4" fmla="*/ 3189112 w 3369663"/>
              <a:gd name="connsiteY4" fmla="*/ 1151476 h 3276817"/>
              <a:gd name="connsiteX5" fmla="*/ 3361640 w 3369663"/>
              <a:gd name="connsiteY5" fmla="*/ 1945106 h 3276817"/>
              <a:gd name="connsiteX6" fmla="*/ 2956199 w 3369663"/>
              <a:gd name="connsiteY6" fmla="*/ 2281536 h 3276817"/>
              <a:gd name="connsiteX7" fmla="*/ 2274712 w 3369663"/>
              <a:gd name="connsiteY7" fmla="*/ 2799121 h 3276817"/>
              <a:gd name="connsiteX8" fmla="*/ 1679490 w 3369663"/>
              <a:gd name="connsiteY8" fmla="*/ 3230442 h 3276817"/>
              <a:gd name="connsiteX9" fmla="*/ 972124 w 3369663"/>
              <a:gd name="connsiteY9" fmla="*/ 3204563 h 3276817"/>
              <a:gd name="connsiteX10" fmla="*/ 290637 w 3369663"/>
              <a:gd name="connsiteY10" fmla="*/ 2695604 h 3276817"/>
              <a:gd name="connsiteX11" fmla="*/ 342395 w 3369663"/>
              <a:gd name="connsiteY11" fmla="*/ 2298789 h 3276817"/>
              <a:gd name="connsiteX12" fmla="*/ 282010 w 3369663"/>
              <a:gd name="connsiteY12" fmla="*/ 1531038 h 3276817"/>
              <a:gd name="connsiteX13" fmla="*/ 40471 w 3369663"/>
              <a:gd name="connsiteY13" fmla="*/ 1039333 h 3276817"/>
              <a:gd name="connsiteX14" fmla="*/ 40471 w 3369663"/>
              <a:gd name="connsiteY14" fmla="*/ 444110 h 3276817"/>
              <a:gd name="connsiteX15" fmla="*/ 437286 w 3369663"/>
              <a:gd name="connsiteY15" fmla="*/ 81801 h 3276817"/>
              <a:gd name="connsiteX16" fmla="*/ 928991 w 3369663"/>
              <a:gd name="connsiteY16" fmla="*/ 73174 h 3276817"/>
              <a:gd name="connsiteX17" fmla="*/ 1481082 w 3369663"/>
              <a:gd name="connsiteY17" fmla="*/ 12789 h 327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69663" h="3276817">
                <a:moveTo>
                  <a:pt x="1481082" y="12789"/>
                </a:moveTo>
                <a:cubicBezTo>
                  <a:pt x="1587475" y="5600"/>
                  <a:pt x="1439387" y="27167"/>
                  <a:pt x="1567346" y="30042"/>
                </a:cubicBezTo>
                <a:cubicBezTo>
                  <a:pt x="1695305" y="32918"/>
                  <a:pt x="2051863" y="-38969"/>
                  <a:pt x="2248833" y="30042"/>
                </a:cubicBezTo>
                <a:cubicBezTo>
                  <a:pt x="2445803" y="99053"/>
                  <a:pt x="2592452" y="257204"/>
                  <a:pt x="2749165" y="444110"/>
                </a:cubicBezTo>
                <a:cubicBezTo>
                  <a:pt x="2905878" y="631016"/>
                  <a:pt x="3087033" y="901310"/>
                  <a:pt x="3189112" y="1151476"/>
                </a:cubicBezTo>
                <a:cubicBezTo>
                  <a:pt x="3291191" y="1401642"/>
                  <a:pt x="3400459" y="1756763"/>
                  <a:pt x="3361640" y="1945106"/>
                </a:cubicBezTo>
                <a:cubicBezTo>
                  <a:pt x="3322821" y="2133449"/>
                  <a:pt x="3137354" y="2139200"/>
                  <a:pt x="2956199" y="2281536"/>
                </a:cubicBezTo>
                <a:cubicBezTo>
                  <a:pt x="2775044" y="2423872"/>
                  <a:pt x="2487497" y="2640970"/>
                  <a:pt x="2274712" y="2799121"/>
                </a:cubicBezTo>
                <a:cubicBezTo>
                  <a:pt x="2061927" y="2957272"/>
                  <a:pt x="1896588" y="3162868"/>
                  <a:pt x="1679490" y="3230442"/>
                </a:cubicBezTo>
                <a:cubicBezTo>
                  <a:pt x="1462392" y="3298016"/>
                  <a:pt x="1203599" y="3293703"/>
                  <a:pt x="972124" y="3204563"/>
                </a:cubicBezTo>
                <a:cubicBezTo>
                  <a:pt x="740649" y="3115423"/>
                  <a:pt x="395592" y="2846566"/>
                  <a:pt x="290637" y="2695604"/>
                </a:cubicBezTo>
                <a:cubicBezTo>
                  <a:pt x="185682" y="2544642"/>
                  <a:pt x="343833" y="2492883"/>
                  <a:pt x="342395" y="2298789"/>
                </a:cubicBezTo>
                <a:cubicBezTo>
                  <a:pt x="340957" y="2104695"/>
                  <a:pt x="332331" y="1740947"/>
                  <a:pt x="282010" y="1531038"/>
                </a:cubicBezTo>
                <a:cubicBezTo>
                  <a:pt x="231689" y="1321129"/>
                  <a:pt x="80727" y="1220488"/>
                  <a:pt x="40471" y="1039333"/>
                </a:cubicBezTo>
                <a:cubicBezTo>
                  <a:pt x="214" y="858178"/>
                  <a:pt x="-25665" y="603699"/>
                  <a:pt x="40471" y="444110"/>
                </a:cubicBezTo>
                <a:cubicBezTo>
                  <a:pt x="106607" y="284521"/>
                  <a:pt x="289199" y="143624"/>
                  <a:pt x="437286" y="81801"/>
                </a:cubicBezTo>
                <a:cubicBezTo>
                  <a:pt x="585373" y="19978"/>
                  <a:pt x="756463" y="81801"/>
                  <a:pt x="928991" y="73174"/>
                </a:cubicBezTo>
                <a:cubicBezTo>
                  <a:pt x="1101519" y="64547"/>
                  <a:pt x="1374689" y="19978"/>
                  <a:pt x="1481082" y="12789"/>
                </a:cubicBezTo>
                <a:close/>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9" name="TextBox 18"/>
          <p:cNvSpPr txBox="1"/>
          <p:nvPr/>
        </p:nvSpPr>
        <p:spPr>
          <a:xfrm>
            <a:off x="2740499" y="275994"/>
            <a:ext cx="338554"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A</a:t>
            </a:r>
          </a:p>
        </p:txBody>
      </p:sp>
      <p:cxnSp>
        <p:nvCxnSpPr>
          <p:cNvPr id="20" name="Straight Arrow Connector 19"/>
          <p:cNvCxnSpPr/>
          <p:nvPr/>
        </p:nvCxnSpPr>
        <p:spPr>
          <a:xfrm flipV="1">
            <a:off x="2612131" y="409271"/>
            <a:ext cx="102652" cy="1684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6"/>
          <p:cNvSpPr txBox="1">
            <a:spLocks noChangeArrowheads="1"/>
          </p:cNvSpPr>
          <p:nvPr/>
        </p:nvSpPr>
        <p:spPr bwMode="auto">
          <a:xfrm>
            <a:off x="0" y="7243"/>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FF0000"/>
                </a:solidFill>
                <a:effectLst/>
                <a:uLnTx/>
                <a:uFillTx/>
                <a:latin typeface="Arial" charset="0"/>
                <a:ea typeface="Arial" charset="0"/>
                <a:cs typeface="Arial" charset="0"/>
              </a:rPr>
              <a:t>Uniqueness</a:t>
            </a:r>
          </a:p>
        </p:txBody>
      </p:sp>
      <p:sp>
        <p:nvSpPr>
          <p:cNvPr id="24" name="Rectangle 23"/>
          <p:cNvSpPr/>
          <p:nvPr/>
        </p:nvSpPr>
        <p:spPr>
          <a:xfrm>
            <a:off x="4458984" y="677235"/>
            <a:ext cx="7275815" cy="5863144"/>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2060"/>
                </a:solidFill>
                <a:effectLst/>
                <a:uLnTx/>
                <a:uFillTx/>
                <a:latin typeface="Arial" charset="0"/>
                <a:ea typeface="+mn-ea"/>
                <a:cs typeface="+mn-cs"/>
              </a:rPr>
              <a:t>Let’s assume we have two solutions of the same Poisson equation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The difference between these two solutions must satisfy the Laplace equation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FFFFFF">
                  <a:lumMod val="50000"/>
                </a:srgbClr>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2060"/>
                </a:solidFill>
                <a:effectLst/>
                <a:uLnTx/>
                <a:uFillTx/>
                <a:latin typeface="Arial" charset="0"/>
                <a:ea typeface="+mn-ea"/>
                <a:cs typeface="+mn-cs"/>
              </a:rPr>
              <a:t>In general it holds that</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Using the fact that                      and applying Gauss’ theorem we have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FFFFFF">
                  <a:lumMod val="50000"/>
                </a:srgbClr>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2060"/>
                </a:solidFill>
                <a:effectLst/>
                <a:uLnTx/>
                <a:uFillTx/>
                <a:latin typeface="Arial" charset="0"/>
                <a:ea typeface="+mn-ea"/>
                <a:cs typeface="+mn-cs"/>
              </a:rPr>
              <a:t>In case                  on the surface we have              on the surface and the left side vanishes. That means that the right hand side must also vanish and we have</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Defining the potential           on the </a:t>
            </a:r>
            <a:r>
              <a:rPr kumimoji="0" lang="en-US" sz="1500" b="0" i="0" u="none" strike="noStrike" kern="1200" cap="none" spc="0" normalizeH="0" baseline="0" noProof="0" dirty="0">
                <a:ln>
                  <a:noFill/>
                </a:ln>
                <a:solidFill>
                  <a:srgbClr val="FF0000"/>
                </a:solidFill>
                <a:effectLst/>
                <a:uLnTx/>
                <a:uFillTx/>
                <a:latin typeface="Arial" charset="0"/>
                <a:ea typeface="+mn-ea"/>
                <a:cs typeface="+mn-cs"/>
              </a:rPr>
              <a:t>entire</a:t>
            </a:r>
            <a:r>
              <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 surface therefore </a:t>
            </a:r>
            <a:r>
              <a:rPr kumimoji="0" lang="en-US" sz="1500" b="0" i="0" u="none" strike="noStrike" kern="1200" cap="none" spc="0" normalizeH="0" baseline="0" noProof="0" dirty="0">
                <a:ln>
                  <a:noFill/>
                </a:ln>
                <a:solidFill>
                  <a:srgbClr val="FF0000"/>
                </a:solidFill>
                <a:effectLst/>
                <a:uLnTx/>
                <a:uFillTx/>
                <a:latin typeface="Arial" charset="0"/>
                <a:ea typeface="+mn-ea"/>
                <a:cs typeface="+mn-cs"/>
              </a:rPr>
              <a:t>uniquely</a:t>
            </a:r>
            <a:r>
              <a:rPr kumimoji="0" 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 defines the  electric field in the volume. The same holds in case we define               on the   entire surface. Evidently the uniqueness theorem also holds in case we define            on a fraction of the surface and              on the rest of the surface.</a:t>
            </a:r>
            <a:endParaRPr kumimoji="0" lang="en-GB" sz="1800" b="0" i="0" u="none" strike="noStrike" kern="1200" cap="none" spc="0" normalizeH="0" baseline="0" noProof="0" dirty="0">
              <a:ln>
                <a:noFill/>
              </a:ln>
              <a:solidFill>
                <a:srgbClr val="009D00">
                  <a:lumMod val="50000"/>
                </a:srgbClr>
              </a:solidFill>
              <a:effectLst/>
              <a:uLnTx/>
              <a:uFillTx/>
              <a:latin typeface="Arial" charset="0"/>
              <a:ea typeface="+mn-ea"/>
              <a:cs typeface="+mn-cs"/>
            </a:endParaRPr>
          </a:p>
        </p:txBody>
      </p:sp>
      <p:cxnSp>
        <p:nvCxnSpPr>
          <p:cNvPr id="33" name="Straight Connector 32"/>
          <p:cNvCxnSpPr/>
          <p:nvPr/>
        </p:nvCxnSpPr>
        <p:spPr>
          <a:xfrm>
            <a:off x="861152" y="4122404"/>
            <a:ext cx="0" cy="215265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cxnSp>
        <p:nvCxnSpPr>
          <p:cNvPr id="34" name="Straight Connector 33"/>
          <p:cNvCxnSpPr/>
          <p:nvPr/>
        </p:nvCxnSpPr>
        <p:spPr>
          <a:xfrm flipH="1">
            <a:off x="861152" y="6262424"/>
            <a:ext cx="2830902" cy="12630"/>
          </a:xfrm>
          <a:prstGeom prst="line">
            <a:avLst/>
          </a:prstGeom>
          <a:ln>
            <a:prstDash val="dash"/>
            <a:headEnd type="triangle"/>
            <a:tailEnd type="none" w="med" len="med"/>
          </a:ln>
        </p:spPr>
        <p:style>
          <a:lnRef idx="1">
            <a:schemeClr val="dk1"/>
          </a:lnRef>
          <a:fillRef idx="0">
            <a:schemeClr val="dk1"/>
          </a:fillRef>
          <a:effectRef idx="0">
            <a:schemeClr val="dk1"/>
          </a:effectRef>
          <a:fontRef idx="minor">
            <a:schemeClr val="tx1"/>
          </a:fontRef>
        </p:style>
      </p:cxnSp>
      <p:sp>
        <p:nvSpPr>
          <p:cNvPr id="35" name="TextBox 34"/>
          <p:cNvSpPr txBox="1"/>
          <p:nvPr/>
        </p:nvSpPr>
        <p:spPr>
          <a:xfrm>
            <a:off x="3782152" y="6176160"/>
            <a:ext cx="287258"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Arial" charset="0"/>
                <a:ea typeface="+mn-ea"/>
                <a:cs typeface="+mn-cs"/>
              </a:rPr>
              <a:t>x</a:t>
            </a:r>
          </a:p>
        </p:txBody>
      </p:sp>
      <p:sp>
        <p:nvSpPr>
          <p:cNvPr id="36" name="TextBox 35"/>
          <p:cNvSpPr txBox="1"/>
          <p:nvPr/>
        </p:nvSpPr>
        <p:spPr>
          <a:xfrm>
            <a:off x="542149" y="4034436"/>
            <a:ext cx="287258" cy="338554"/>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600" b="0" i="0" u="none" strike="noStrike" kern="1200" cap="none" spc="0" normalizeH="0" baseline="0" noProof="0">
                <a:ln>
                  <a:noFill/>
                </a:ln>
                <a:solidFill>
                  <a:srgbClr val="000000"/>
                </a:solidFill>
                <a:effectLst/>
                <a:uLnTx/>
                <a:uFillTx/>
                <a:latin typeface="Arial" charset="0"/>
                <a:ea typeface="+mn-ea"/>
                <a:cs typeface="+mn-cs"/>
              </a:rPr>
              <a:t>y</a:t>
            </a:r>
          </a:p>
        </p:txBody>
      </p:sp>
      <p:sp>
        <p:nvSpPr>
          <p:cNvPr id="37" name="Freeform 36"/>
          <p:cNvSpPr/>
          <p:nvPr/>
        </p:nvSpPr>
        <p:spPr>
          <a:xfrm>
            <a:off x="1222777" y="4543127"/>
            <a:ext cx="1584176" cy="1080120"/>
          </a:xfrm>
          <a:custGeom>
            <a:avLst/>
            <a:gdLst>
              <a:gd name="connsiteX0" fmla="*/ 115475 w 942851"/>
              <a:gd name="connsiteY0" fmla="*/ 57519 h 766276"/>
              <a:gd name="connsiteX1" fmla="*/ 1175 w 942851"/>
              <a:gd name="connsiteY1" fmla="*/ 354699 h 766276"/>
              <a:gd name="connsiteX2" fmla="*/ 81185 w 942851"/>
              <a:gd name="connsiteY2" fmla="*/ 583299 h 766276"/>
              <a:gd name="connsiteX3" fmla="*/ 435515 w 942851"/>
              <a:gd name="connsiteY3" fmla="*/ 766179 h 766276"/>
              <a:gd name="connsiteX4" fmla="*/ 629825 w 942851"/>
              <a:gd name="connsiteY4" fmla="*/ 606159 h 766276"/>
              <a:gd name="connsiteX5" fmla="*/ 927005 w 942851"/>
              <a:gd name="connsiteY5" fmla="*/ 434709 h 766276"/>
              <a:gd name="connsiteX6" fmla="*/ 869855 w 942851"/>
              <a:gd name="connsiteY6" fmla="*/ 206109 h 766276"/>
              <a:gd name="connsiteX7" fmla="*/ 595535 w 942851"/>
              <a:gd name="connsiteY7" fmla="*/ 68949 h 766276"/>
              <a:gd name="connsiteX8" fmla="*/ 412655 w 942851"/>
              <a:gd name="connsiteY8" fmla="*/ 34659 h 766276"/>
              <a:gd name="connsiteX9" fmla="*/ 206915 w 942851"/>
              <a:gd name="connsiteY9" fmla="*/ 369 h 766276"/>
              <a:gd name="connsiteX10" fmla="*/ 115475 w 942851"/>
              <a:gd name="connsiteY10" fmla="*/ 57519 h 766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851" h="766276">
                <a:moveTo>
                  <a:pt x="115475" y="57519"/>
                </a:moveTo>
                <a:cubicBezTo>
                  <a:pt x="81185" y="116574"/>
                  <a:pt x="6890" y="267069"/>
                  <a:pt x="1175" y="354699"/>
                </a:cubicBezTo>
                <a:cubicBezTo>
                  <a:pt x="-4540" y="442329"/>
                  <a:pt x="8795" y="514719"/>
                  <a:pt x="81185" y="583299"/>
                </a:cubicBezTo>
                <a:cubicBezTo>
                  <a:pt x="153575" y="651879"/>
                  <a:pt x="344075" y="762369"/>
                  <a:pt x="435515" y="766179"/>
                </a:cubicBezTo>
                <a:cubicBezTo>
                  <a:pt x="526955" y="769989"/>
                  <a:pt x="547910" y="661404"/>
                  <a:pt x="629825" y="606159"/>
                </a:cubicBezTo>
                <a:cubicBezTo>
                  <a:pt x="711740" y="550914"/>
                  <a:pt x="887000" y="501384"/>
                  <a:pt x="927005" y="434709"/>
                </a:cubicBezTo>
                <a:cubicBezTo>
                  <a:pt x="967010" y="368034"/>
                  <a:pt x="925100" y="267069"/>
                  <a:pt x="869855" y="206109"/>
                </a:cubicBezTo>
                <a:cubicBezTo>
                  <a:pt x="814610" y="145149"/>
                  <a:pt x="671735" y="97524"/>
                  <a:pt x="595535" y="68949"/>
                </a:cubicBezTo>
                <a:cubicBezTo>
                  <a:pt x="519335" y="40374"/>
                  <a:pt x="412655" y="34659"/>
                  <a:pt x="412655" y="34659"/>
                </a:cubicBezTo>
                <a:cubicBezTo>
                  <a:pt x="347885" y="23229"/>
                  <a:pt x="260255" y="-3441"/>
                  <a:pt x="206915" y="369"/>
                </a:cubicBezTo>
                <a:cubicBezTo>
                  <a:pt x="153575" y="4179"/>
                  <a:pt x="149765" y="-1536"/>
                  <a:pt x="115475" y="57519"/>
                </a:cubicBezTo>
                <a:close/>
              </a:path>
            </a:pathLst>
          </a:cu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38" name="TextBox 37"/>
          <p:cNvSpPr txBox="1"/>
          <p:nvPr/>
        </p:nvSpPr>
        <p:spPr>
          <a:xfrm>
            <a:off x="1542521" y="4813106"/>
            <a:ext cx="792205" cy="46166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400" b="0" i="0" u="none" strike="noStrike" kern="1200" cap="none" spc="0" normalizeH="0" baseline="0" noProof="0">
                <a:ln>
                  <a:noFill/>
                </a:ln>
                <a:solidFill>
                  <a:srgbClr val="000000"/>
                </a:solidFill>
                <a:effectLst/>
                <a:uLnTx/>
                <a:uFillTx/>
                <a:latin typeface="Arial" charset="0"/>
                <a:ea typeface="+mn-ea"/>
                <a:cs typeface="+mn-cs"/>
              </a:rPr>
              <a:t>⍴(x) </a:t>
            </a:r>
          </a:p>
        </p:txBody>
      </p:sp>
      <p:sp>
        <p:nvSpPr>
          <p:cNvPr id="39" name="Freeform 38"/>
          <p:cNvSpPr/>
          <p:nvPr/>
        </p:nvSpPr>
        <p:spPr>
          <a:xfrm>
            <a:off x="702730" y="3817670"/>
            <a:ext cx="2730202" cy="2735535"/>
          </a:xfrm>
          <a:custGeom>
            <a:avLst/>
            <a:gdLst>
              <a:gd name="connsiteX0" fmla="*/ 1481082 w 3369663"/>
              <a:gd name="connsiteY0" fmla="*/ 12789 h 3276817"/>
              <a:gd name="connsiteX1" fmla="*/ 1567346 w 3369663"/>
              <a:gd name="connsiteY1" fmla="*/ 30042 h 3276817"/>
              <a:gd name="connsiteX2" fmla="*/ 2248833 w 3369663"/>
              <a:gd name="connsiteY2" fmla="*/ 30042 h 3276817"/>
              <a:gd name="connsiteX3" fmla="*/ 2749165 w 3369663"/>
              <a:gd name="connsiteY3" fmla="*/ 444110 h 3276817"/>
              <a:gd name="connsiteX4" fmla="*/ 3189112 w 3369663"/>
              <a:gd name="connsiteY4" fmla="*/ 1151476 h 3276817"/>
              <a:gd name="connsiteX5" fmla="*/ 3361640 w 3369663"/>
              <a:gd name="connsiteY5" fmla="*/ 1945106 h 3276817"/>
              <a:gd name="connsiteX6" fmla="*/ 2956199 w 3369663"/>
              <a:gd name="connsiteY6" fmla="*/ 2281536 h 3276817"/>
              <a:gd name="connsiteX7" fmla="*/ 2274712 w 3369663"/>
              <a:gd name="connsiteY7" fmla="*/ 2799121 h 3276817"/>
              <a:gd name="connsiteX8" fmla="*/ 1679490 w 3369663"/>
              <a:gd name="connsiteY8" fmla="*/ 3230442 h 3276817"/>
              <a:gd name="connsiteX9" fmla="*/ 972124 w 3369663"/>
              <a:gd name="connsiteY9" fmla="*/ 3204563 h 3276817"/>
              <a:gd name="connsiteX10" fmla="*/ 290637 w 3369663"/>
              <a:gd name="connsiteY10" fmla="*/ 2695604 h 3276817"/>
              <a:gd name="connsiteX11" fmla="*/ 342395 w 3369663"/>
              <a:gd name="connsiteY11" fmla="*/ 2298789 h 3276817"/>
              <a:gd name="connsiteX12" fmla="*/ 282010 w 3369663"/>
              <a:gd name="connsiteY12" fmla="*/ 1531038 h 3276817"/>
              <a:gd name="connsiteX13" fmla="*/ 40471 w 3369663"/>
              <a:gd name="connsiteY13" fmla="*/ 1039333 h 3276817"/>
              <a:gd name="connsiteX14" fmla="*/ 40471 w 3369663"/>
              <a:gd name="connsiteY14" fmla="*/ 444110 h 3276817"/>
              <a:gd name="connsiteX15" fmla="*/ 437286 w 3369663"/>
              <a:gd name="connsiteY15" fmla="*/ 81801 h 3276817"/>
              <a:gd name="connsiteX16" fmla="*/ 928991 w 3369663"/>
              <a:gd name="connsiteY16" fmla="*/ 73174 h 3276817"/>
              <a:gd name="connsiteX17" fmla="*/ 1481082 w 3369663"/>
              <a:gd name="connsiteY17" fmla="*/ 12789 h 327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69663" h="3276817">
                <a:moveTo>
                  <a:pt x="1481082" y="12789"/>
                </a:moveTo>
                <a:cubicBezTo>
                  <a:pt x="1587475" y="5600"/>
                  <a:pt x="1439387" y="27167"/>
                  <a:pt x="1567346" y="30042"/>
                </a:cubicBezTo>
                <a:cubicBezTo>
                  <a:pt x="1695305" y="32918"/>
                  <a:pt x="2051863" y="-38969"/>
                  <a:pt x="2248833" y="30042"/>
                </a:cubicBezTo>
                <a:cubicBezTo>
                  <a:pt x="2445803" y="99053"/>
                  <a:pt x="2592452" y="257204"/>
                  <a:pt x="2749165" y="444110"/>
                </a:cubicBezTo>
                <a:cubicBezTo>
                  <a:pt x="2905878" y="631016"/>
                  <a:pt x="3087033" y="901310"/>
                  <a:pt x="3189112" y="1151476"/>
                </a:cubicBezTo>
                <a:cubicBezTo>
                  <a:pt x="3291191" y="1401642"/>
                  <a:pt x="3400459" y="1756763"/>
                  <a:pt x="3361640" y="1945106"/>
                </a:cubicBezTo>
                <a:cubicBezTo>
                  <a:pt x="3322821" y="2133449"/>
                  <a:pt x="3137354" y="2139200"/>
                  <a:pt x="2956199" y="2281536"/>
                </a:cubicBezTo>
                <a:cubicBezTo>
                  <a:pt x="2775044" y="2423872"/>
                  <a:pt x="2487497" y="2640970"/>
                  <a:pt x="2274712" y="2799121"/>
                </a:cubicBezTo>
                <a:cubicBezTo>
                  <a:pt x="2061927" y="2957272"/>
                  <a:pt x="1896588" y="3162868"/>
                  <a:pt x="1679490" y="3230442"/>
                </a:cubicBezTo>
                <a:cubicBezTo>
                  <a:pt x="1462392" y="3298016"/>
                  <a:pt x="1203599" y="3293703"/>
                  <a:pt x="972124" y="3204563"/>
                </a:cubicBezTo>
                <a:cubicBezTo>
                  <a:pt x="740649" y="3115423"/>
                  <a:pt x="395592" y="2846566"/>
                  <a:pt x="290637" y="2695604"/>
                </a:cubicBezTo>
                <a:cubicBezTo>
                  <a:pt x="185682" y="2544642"/>
                  <a:pt x="343833" y="2492883"/>
                  <a:pt x="342395" y="2298789"/>
                </a:cubicBezTo>
                <a:cubicBezTo>
                  <a:pt x="340957" y="2104695"/>
                  <a:pt x="332331" y="1740947"/>
                  <a:pt x="282010" y="1531038"/>
                </a:cubicBezTo>
                <a:cubicBezTo>
                  <a:pt x="231689" y="1321129"/>
                  <a:pt x="80727" y="1220488"/>
                  <a:pt x="40471" y="1039333"/>
                </a:cubicBezTo>
                <a:cubicBezTo>
                  <a:pt x="214" y="858178"/>
                  <a:pt x="-25665" y="603699"/>
                  <a:pt x="40471" y="444110"/>
                </a:cubicBezTo>
                <a:cubicBezTo>
                  <a:pt x="106607" y="284521"/>
                  <a:pt x="289199" y="143624"/>
                  <a:pt x="437286" y="81801"/>
                </a:cubicBezTo>
                <a:cubicBezTo>
                  <a:pt x="585373" y="19978"/>
                  <a:pt x="756463" y="81801"/>
                  <a:pt x="928991" y="73174"/>
                </a:cubicBezTo>
                <a:cubicBezTo>
                  <a:pt x="1101519" y="64547"/>
                  <a:pt x="1374689" y="19978"/>
                  <a:pt x="1481082" y="12789"/>
                </a:cubicBezTo>
                <a:close/>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0" name="TextBox 39"/>
          <p:cNvSpPr txBox="1"/>
          <p:nvPr/>
        </p:nvSpPr>
        <p:spPr>
          <a:xfrm>
            <a:off x="2742069" y="3567524"/>
            <a:ext cx="338554" cy="369332"/>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A</a:t>
            </a:r>
          </a:p>
        </p:txBody>
      </p:sp>
      <p:cxnSp>
        <p:nvCxnSpPr>
          <p:cNvPr id="41" name="Straight Arrow Connector 40"/>
          <p:cNvCxnSpPr/>
          <p:nvPr/>
        </p:nvCxnSpPr>
        <p:spPr>
          <a:xfrm flipV="1">
            <a:off x="2613701" y="3700801"/>
            <a:ext cx="102652" cy="1684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91DC39EC-3218-E142-B476-49DFF9BD0B1F}"/>
              </a:ext>
            </a:extLst>
          </p:cNvPr>
          <p:cNvPicPr>
            <a:picLocks noChangeAspect="1"/>
          </p:cNvPicPr>
          <p:nvPr/>
        </p:nvPicPr>
        <p:blipFill>
          <a:blip r:embed="rId2"/>
          <a:stretch>
            <a:fillRect/>
          </a:stretch>
        </p:blipFill>
        <p:spPr>
          <a:xfrm>
            <a:off x="5410200" y="1093340"/>
            <a:ext cx="3817620" cy="266700"/>
          </a:xfrm>
          <a:prstGeom prst="rect">
            <a:avLst/>
          </a:prstGeom>
        </p:spPr>
      </p:pic>
      <p:pic>
        <p:nvPicPr>
          <p:cNvPr id="11" name="Picture 10">
            <a:extLst>
              <a:ext uri="{FF2B5EF4-FFF2-40B4-BE49-F238E27FC236}">
                <a16:creationId xmlns:a16="http://schemas.microsoft.com/office/drawing/2014/main" id="{2724B673-280D-6D46-8A6A-8F412BC7F3E5}"/>
              </a:ext>
            </a:extLst>
          </p:cNvPr>
          <p:cNvPicPr>
            <a:picLocks noChangeAspect="1"/>
          </p:cNvPicPr>
          <p:nvPr/>
        </p:nvPicPr>
        <p:blipFill>
          <a:blip r:embed="rId3"/>
          <a:stretch>
            <a:fillRect/>
          </a:stretch>
        </p:blipFill>
        <p:spPr>
          <a:xfrm>
            <a:off x="5791200" y="2207228"/>
            <a:ext cx="3817620" cy="266700"/>
          </a:xfrm>
          <a:prstGeom prst="rect">
            <a:avLst/>
          </a:prstGeom>
        </p:spPr>
      </p:pic>
      <p:pic>
        <p:nvPicPr>
          <p:cNvPr id="12" name="Picture 11">
            <a:extLst>
              <a:ext uri="{FF2B5EF4-FFF2-40B4-BE49-F238E27FC236}">
                <a16:creationId xmlns:a16="http://schemas.microsoft.com/office/drawing/2014/main" id="{229A8A68-3CF8-7C48-8F3C-4DE6DB5CCE93}"/>
              </a:ext>
            </a:extLst>
          </p:cNvPr>
          <p:cNvPicPr>
            <a:picLocks noChangeAspect="1"/>
          </p:cNvPicPr>
          <p:nvPr/>
        </p:nvPicPr>
        <p:blipFill>
          <a:blip r:embed="rId4"/>
          <a:stretch>
            <a:fillRect/>
          </a:stretch>
        </p:blipFill>
        <p:spPr>
          <a:xfrm>
            <a:off x="5682465" y="3004331"/>
            <a:ext cx="3817620" cy="266700"/>
          </a:xfrm>
          <a:prstGeom prst="rect">
            <a:avLst/>
          </a:prstGeom>
        </p:spPr>
      </p:pic>
      <p:pic>
        <p:nvPicPr>
          <p:cNvPr id="17" name="Picture 16">
            <a:extLst>
              <a:ext uri="{FF2B5EF4-FFF2-40B4-BE49-F238E27FC236}">
                <a16:creationId xmlns:a16="http://schemas.microsoft.com/office/drawing/2014/main" id="{BEB286CD-A4B7-D643-8182-520BFE4C2766}"/>
              </a:ext>
            </a:extLst>
          </p:cNvPr>
          <p:cNvPicPr>
            <a:picLocks noChangeAspect="1"/>
          </p:cNvPicPr>
          <p:nvPr/>
        </p:nvPicPr>
        <p:blipFill>
          <a:blip r:embed="rId5"/>
          <a:stretch>
            <a:fillRect/>
          </a:stretch>
        </p:blipFill>
        <p:spPr>
          <a:xfrm>
            <a:off x="5826303" y="3923012"/>
            <a:ext cx="3329940" cy="548640"/>
          </a:xfrm>
          <a:prstGeom prst="rect">
            <a:avLst/>
          </a:prstGeom>
        </p:spPr>
      </p:pic>
      <p:pic>
        <p:nvPicPr>
          <p:cNvPr id="22" name="Picture 21">
            <a:extLst>
              <a:ext uri="{FF2B5EF4-FFF2-40B4-BE49-F238E27FC236}">
                <a16:creationId xmlns:a16="http://schemas.microsoft.com/office/drawing/2014/main" id="{6C8C1667-6AEA-4A4D-82BB-0943BFA34037}"/>
              </a:ext>
            </a:extLst>
          </p:cNvPr>
          <p:cNvPicPr>
            <a:picLocks noChangeAspect="1"/>
          </p:cNvPicPr>
          <p:nvPr/>
        </p:nvPicPr>
        <p:blipFill>
          <a:blip r:embed="rId6"/>
          <a:stretch>
            <a:fillRect/>
          </a:stretch>
        </p:blipFill>
        <p:spPr>
          <a:xfrm>
            <a:off x="6106274" y="5167041"/>
            <a:ext cx="3276600" cy="312420"/>
          </a:xfrm>
          <a:prstGeom prst="rect">
            <a:avLst/>
          </a:prstGeom>
        </p:spPr>
      </p:pic>
      <p:pic>
        <p:nvPicPr>
          <p:cNvPr id="25" name="Picture 24">
            <a:extLst>
              <a:ext uri="{FF2B5EF4-FFF2-40B4-BE49-F238E27FC236}">
                <a16:creationId xmlns:a16="http://schemas.microsoft.com/office/drawing/2014/main" id="{D3AA81EB-C258-8E45-90C9-4A08913BA1DF}"/>
              </a:ext>
            </a:extLst>
          </p:cNvPr>
          <p:cNvPicPr>
            <a:picLocks noChangeAspect="1"/>
          </p:cNvPicPr>
          <p:nvPr/>
        </p:nvPicPr>
        <p:blipFill>
          <a:blip r:embed="rId7"/>
          <a:stretch>
            <a:fillRect/>
          </a:stretch>
        </p:blipFill>
        <p:spPr>
          <a:xfrm>
            <a:off x="5274924" y="4639635"/>
            <a:ext cx="739140" cy="175260"/>
          </a:xfrm>
          <a:prstGeom prst="rect">
            <a:avLst/>
          </a:prstGeom>
        </p:spPr>
      </p:pic>
      <p:pic>
        <p:nvPicPr>
          <p:cNvPr id="26" name="Picture 25">
            <a:extLst>
              <a:ext uri="{FF2B5EF4-FFF2-40B4-BE49-F238E27FC236}">
                <a16:creationId xmlns:a16="http://schemas.microsoft.com/office/drawing/2014/main" id="{731A7067-176E-A249-9D10-D9919D29FD09}"/>
              </a:ext>
            </a:extLst>
          </p:cNvPr>
          <p:cNvPicPr>
            <a:picLocks noChangeAspect="1"/>
          </p:cNvPicPr>
          <p:nvPr/>
        </p:nvPicPr>
        <p:blipFill>
          <a:blip r:embed="rId8"/>
          <a:stretch>
            <a:fillRect/>
          </a:stretch>
        </p:blipFill>
        <p:spPr>
          <a:xfrm>
            <a:off x="8115876" y="4658508"/>
            <a:ext cx="594360" cy="213360"/>
          </a:xfrm>
          <a:prstGeom prst="rect">
            <a:avLst/>
          </a:prstGeom>
        </p:spPr>
      </p:pic>
      <p:pic>
        <p:nvPicPr>
          <p:cNvPr id="27" name="Picture 26">
            <a:extLst>
              <a:ext uri="{FF2B5EF4-FFF2-40B4-BE49-F238E27FC236}">
                <a16:creationId xmlns:a16="http://schemas.microsoft.com/office/drawing/2014/main" id="{A3AA2391-05B1-DE41-9613-4D8DC63F1B20}"/>
              </a:ext>
            </a:extLst>
          </p:cNvPr>
          <p:cNvPicPr>
            <a:picLocks noChangeAspect="1"/>
          </p:cNvPicPr>
          <p:nvPr/>
        </p:nvPicPr>
        <p:blipFill>
          <a:blip r:embed="rId9"/>
          <a:stretch>
            <a:fillRect/>
          </a:stretch>
        </p:blipFill>
        <p:spPr>
          <a:xfrm>
            <a:off x="9765872" y="5785204"/>
            <a:ext cx="701040" cy="213360"/>
          </a:xfrm>
          <a:prstGeom prst="rect">
            <a:avLst/>
          </a:prstGeom>
        </p:spPr>
      </p:pic>
      <p:pic>
        <p:nvPicPr>
          <p:cNvPr id="46" name="Picture 45">
            <a:extLst>
              <a:ext uri="{FF2B5EF4-FFF2-40B4-BE49-F238E27FC236}">
                <a16:creationId xmlns:a16="http://schemas.microsoft.com/office/drawing/2014/main" id="{9AAEFBF6-BBDA-8E46-BE59-28A5834C9625}"/>
              </a:ext>
            </a:extLst>
          </p:cNvPr>
          <p:cNvPicPr>
            <a:picLocks noChangeAspect="1"/>
          </p:cNvPicPr>
          <p:nvPr/>
        </p:nvPicPr>
        <p:blipFill>
          <a:blip r:embed="rId9"/>
          <a:stretch>
            <a:fillRect/>
          </a:stretch>
        </p:blipFill>
        <p:spPr>
          <a:xfrm>
            <a:off x="7203041" y="6221854"/>
            <a:ext cx="701040" cy="213360"/>
          </a:xfrm>
          <a:prstGeom prst="rect">
            <a:avLst/>
          </a:prstGeom>
        </p:spPr>
      </p:pic>
      <p:pic>
        <p:nvPicPr>
          <p:cNvPr id="28" name="Picture 27">
            <a:extLst>
              <a:ext uri="{FF2B5EF4-FFF2-40B4-BE49-F238E27FC236}">
                <a16:creationId xmlns:a16="http://schemas.microsoft.com/office/drawing/2014/main" id="{7DBE8129-EA33-884C-BDC1-7F1349704ED9}"/>
              </a:ext>
            </a:extLst>
          </p:cNvPr>
          <p:cNvPicPr>
            <a:picLocks noChangeAspect="1"/>
          </p:cNvPicPr>
          <p:nvPr/>
        </p:nvPicPr>
        <p:blipFill>
          <a:blip r:embed="rId10"/>
          <a:stretch>
            <a:fillRect/>
          </a:stretch>
        </p:blipFill>
        <p:spPr>
          <a:xfrm>
            <a:off x="11153453" y="5990974"/>
            <a:ext cx="510540" cy="243840"/>
          </a:xfrm>
          <a:prstGeom prst="rect">
            <a:avLst/>
          </a:prstGeom>
        </p:spPr>
      </p:pic>
      <p:pic>
        <p:nvPicPr>
          <p:cNvPr id="51" name="Picture 50">
            <a:extLst>
              <a:ext uri="{FF2B5EF4-FFF2-40B4-BE49-F238E27FC236}">
                <a16:creationId xmlns:a16="http://schemas.microsoft.com/office/drawing/2014/main" id="{F3838D6B-9EA1-B547-BBEB-DEAE3B35DE2D}"/>
              </a:ext>
            </a:extLst>
          </p:cNvPr>
          <p:cNvPicPr>
            <a:picLocks noChangeAspect="1"/>
          </p:cNvPicPr>
          <p:nvPr/>
        </p:nvPicPr>
        <p:blipFill>
          <a:blip r:embed="rId10"/>
          <a:stretch>
            <a:fillRect/>
          </a:stretch>
        </p:blipFill>
        <p:spPr>
          <a:xfrm>
            <a:off x="6367123" y="5512462"/>
            <a:ext cx="510540" cy="243840"/>
          </a:xfrm>
          <a:prstGeom prst="rect">
            <a:avLst/>
          </a:prstGeom>
        </p:spPr>
      </p:pic>
      <p:pic>
        <p:nvPicPr>
          <p:cNvPr id="14" name="Picture 13">
            <a:extLst>
              <a:ext uri="{FF2B5EF4-FFF2-40B4-BE49-F238E27FC236}">
                <a16:creationId xmlns:a16="http://schemas.microsoft.com/office/drawing/2014/main" id="{BF8DE8A1-687A-6F4D-9F30-8D39194BD418}"/>
              </a:ext>
            </a:extLst>
          </p:cNvPr>
          <p:cNvPicPr>
            <a:picLocks noChangeAspect="1"/>
          </p:cNvPicPr>
          <p:nvPr/>
        </p:nvPicPr>
        <p:blipFill>
          <a:blip r:embed="rId11"/>
          <a:stretch>
            <a:fillRect/>
          </a:stretch>
        </p:blipFill>
        <p:spPr>
          <a:xfrm>
            <a:off x="5604909" y="1395571"/>
            <a:ext cx="3138399" cy="360637"/>
          </a:xfrm>
          <a:prstGeom prst="rect">
            <a:avLst/>
          </a:prstGeom>
        </p:spPr>
      </p:pic>
      <p:sp>
        <p:nvSpPr>
          <p:cNvPr id="21" name="Date Placeholder 20">
            <a:extLst>
              <a:ext uri="{FF2B5EF4-FFF2-40B4-BE49-F238E27FC236}">
                <a16:creationId xmlns:a16="http://schemas.microsoft.com/office/drawing/2014/main" id="{3007E218-C060-E94A-A533-A3B2FA4B5462}"/>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12/2/19</a:t>
            </a:r>
          </a:p>
        </p:txBody>
      </p:sp>
      <p:sp>
        <p:nvSpPr>
          <p:cNvPr id="16" name="Slide Number Placeholder 15">
            <a:extLst>
              <a:ext uri="{FF2B5EF4-FFF2-40B4-BE49-F238E27FC236}">
                <a16:creationId xmlns:a16="http://schemas.microsoft.com/office/drawing/2014/main" id="{741B7735-C1B8-D543-905F-2F348F39D35E}"/>
              </a:ext>
            </a:extLst>
          </p:cNvPr>
          <p:cNvSpPr>
            <a:spLocks noGrp="1"/>
          </p:cNvSpPr>
          <p:nvPr>
            <p:ph type="sldNum"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87ED4B0-E0EC-7445-A92F-4D2D12810046}" type="slidenum">
              <a:rPr kumimoji="0" lang="en-US" altLang="en-US" sz="1000" b="0" i="0" u="none" strike="noStrike" kern="1200" cap="none" spc="0" normalizeH="0" baseline="0" noProof="0" smtClean="0">
                <a:ln>
                  <a:noFill/>
                </a:ln>
                <a:solidFill>
                  <a:srgbClr val="FFFFFF">
                    <a:lumMod val="50000"/>
                  </a:srgbClr>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en-US" altLang="en-US" sz="1000" b="0" i="0" u="none" strike="noStrike" kern="1200" cap="none" spc="0" normalizeH="0" baseline="0" noProof="0">
              <a:ln>
                <a:noFill/>
              </a:ln>
              <a:solidFill>
                <a:srgbClr val="FFFFFF">
                  <a:lumMod val="50000"/>
                </a:srgbClr>
              </a:solidFill>
              <a:effectLst/>
              <a:uLnTx/>
              <a:uFillTx/>
              <a:latin typeface="Arial"/>
              <a:ea typeface="+mn-ea"/>
              <a:cs typeface="+mn-cs"/>
            </a:endParaRPr>
          </a:p>
        </p:txBody>
      </p:sp>
      <p:sp>
        <p:nvSpPr>
          <p:cNvPr id="15" name="Footer Placeholder 14">
            <a:extLst>
              <a:ext uri="{FF2B5EF4-FFF2-40B4-BE49-F238E27FC236}">
                <a16:creationId xmlns:a16="http://schemas.microsoft.com/office/drawing/2014/main" id="{1F76C6BE-0295-5740-A034-9F3623EB2C07}"/>
              </a:ext>
            </a:extLst>
          </p:cNvPr>
          <p:cNvSpPr>
            <a:spLocks noGrp="1"/>
          </p:cNvSpPr>
          <p:nvPr>
            <p:ph type="ftr" sz="quarter" idx="12"/>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Signals in Particle Detectors, W. Riegler/CERN</a:t>
            </a:r>
          </a:p>
        </p:txBody>
      </p:sp>
      <p:pic>
        <p:nvPicPr>
          <p:cNvPr id="43" name="Picture 42">
            <a:extLst>
              <a:ext uri="{FF2B5EF4-FFF2-40B4-BE49-F238E27FC236}">
                <a16:creationId xmlns:a16="http://schemas.microsoft.com/office/drawing/2014/main" id="{4F8ED2D0-6980-AB42-A79C-DC07F8BF3E9A}"/>
              </a:ext>
            </a:extLst>
          </p:cNvPr>
          <p:cNvPicPr>
            <a:picLocks noChangeAspect="1"/>
          </p:cNvPicPr>
          <p:nvPr/>
        </p:nvPicPr>
        <p:blipFill rotWithShape="1">
          <a:blip r:embed="rId3"/>
          <a:srcRect l="62846" t="9944" r="8411" b="14954"/>
          <a:stretch/>
        </p:blipFill>
        <p:spPr>
          <a:xfrm>
            <a:off x="6104708" y="3492138"/>
            <a:ext cx="1097281" cy="200298"/>
          </a:xfrm>
          <a:prstGeom prst="rect">
            <a:avLst/>
          </a:prstGeom>
        </p:spPr>
      </p:pic>
      <p:pic>
        <p:nvPicPr>
          <p:cNvPr id="45" name="Picture 44">
            <a:extLst>
              <a:ext uri="{FF2B5EF4-FFF2-40B4-BE49-F238E27FC236}">
                <a16:creationId xmlns:a16="http://schemas.microsoft.com/office/drawing/2014/main" id="{993D8C58-F753-2641-8797-7092FF87088B}"/>
              </a:ext>
            </a:extLst>
          </p:cNvPr>
          <p:cNvPicPr>
            <a:picLocks noChangeAspect="1"/>
          </p:cNvPicPr>
          <p:nvPr/>
        </p:nvPicPr>
        <p:blipFill rotWithShape="1">
          <a:blip r:embed="rId3"/>
          <a:srcRect l="23154" t="13210" r="62475" b="8423"/>
          <a:stretch/>
        </p:blipFill>
        <p:spPr>
          <a:xfrm>
            <a:off x="2386148" y="1166948"/>
            <a:ext cx="548640" cy="209006"/>
          </a:xfrm>
          <a:prstGeom prst="rect">
            <a:avLst/>
          </a:prstGeom>
        </p:spPr>
      </p:pic>
      <p:pic>
        <p:nvPicPr>
          <p:cNvPr id="48" name="Picture 47">
            <a:extLst>
              <a:ext uri="{FF2B5EF4-FFF2-40B4-BE49-F238E27FC236}">
                <a16:creationId xmlns:a16="http://schemas.microsoft.com/office/drawing/2014/main" id="{B18DBB4C-4051-764C-A60D-D370FEA42612}"/>
              </a:ext>
            </a:extLst>
          </p:cNvPr>
          <p:cNvPicPr>
            <a:picLocks noChangeAspect="1"/>
          </p:cNvPicPr>
          <p:nvPr/>
        </p:nvPicPr>
        <p:blipFill rotWithShape="1">
          <a:blip r:embed="rId3"/>
          <a:srcRect l="42430" t="18106" r="42287" b="10056"/>
          <a:stretch/>
        </p:blipFill>
        <p:spPr>
          <a:xfrm>
            <a:off x="2142309" y="4188823"/>
            <a:ext cx="583476" cy="191590"/>
          </a:xfrm>
          <a:prstGeom prst="rect">
            <a:avLst/>
          </a:prstGeom>
        </p:spPr>
      </p:pic>
      <p:pic>
        <p:nvPicPr>
          <p:cNvPr id="49" name="Picture 48">
            <a:extLst>
              <a:ext uri="{FF2B5EF4-FFF2-40B4-BE49-F238E27FC236}">
                <a16:creationId xmlns:a16="http://schemas.microsoft.com/office/drawing/2014/main" id="{E5A752B4-C1E0-0A4E-8DCF-45A635D5B6E0}"/>
              </a:ext>
            </a:extLst>
          </p:cNvPr>
          <p:cNvPicPr>
            <a:picLocks noChangeAspect="1"/>
          </p:cNvPicPr>
          <p:nvPr/>
        </p:nvPicPr>
        <p:blipFill rotWithShape="1">
          <a:blip r:embed="rId12"/>
          <a:srcRect l="82736"/>
          <a:stretch/>
        </p:blipFill>
        <p:spPr>
          <a:xfrm>
            <a:off x="3108960" y="522586"/>
            <a:ext cx="582758" cy="487680"/>
          </a:xfrm>
          <a:prstGeom prst="rect">
            <a:avLst/>
          </a:prstGeom>
        </p:spPr>
      </p:pic>
      <p:pic>
        <p:nvPicPr>
          <p:cNvPr id="50" name="Picture 49">
            <a:extLst>
              <a:ext uri="{FF2B5EF4-FFF2-40B4-BE49-F238E27FC236}">
                <a16:creationId xmlns:a16="http://schemas.microsoft.com/office/drawing/2014/main" id="{3E3707BF-AB20-4349-AF06-FAB121C9D5FB}"/>
              </a:ext>
            </a:extLst>
          </p:cNvPr>
          <p:cNvPicPr>
            <a:picLocks noChangeAspect="1"/>
          </p:cNvPicPr>
          <p:nvPr/>
        </p:nvPicPr>
        <p:blipFill rotWithShape="1">
          <a:blip r:embed="rId12"/>
          <a:srcRect l="82736"/>
          <a:stretch/>
        </p:blipFill>
        <p:spPr>
          <a:xfrm>
            <a:off x="3056709" y="3797008"/>
            <a:ext cx="582758" cy="487680"/>
          </a:xfrm>
          <a:prstGeom prst="rect">
            <a:avLst/>
          </a:prstGeom>
        </p:spPr>
      </p:pic>
    </p:spTree>
    <p:extLst>
      <p:ext uri="{BB962C8B-B14F-4D97-AF65-F5344CB8AC3E}">
        <p14:creationId xmlns:p14="http://schemas.microsoft.com/office/powerpoint/2010/main" val="17716567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39EE62-D25E-4D29-9274-D0BC29529B49}" type="slidenum">
              <a:rPr kumimoji="0" lang="en-US" sz="10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50</a:t>
            </a:fld>
            <a:endParaRPr kumimoji="0" lang="en-US"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5" name="TextBox 26"/>
          <p:cNvSpPr txBox="1">
            <a:spLocks noChangeArrowheads="1"/>
          </p:cNvSpPr>
          <p:nvPr/>
        </p:nvSpPr>
        <p:spPr bwMode="auto">
          <a:xfrm>
            <a:off x="0" y="7243"/>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Quasi-static approximation of Maxwell’s equations</a:t>
            </a:r>
          </a:p>
        </p:txBody>
      </p:sp>
      <p:sp>
        <p:nvSpPr>
          <p:cNvPr id="6" name="Rectangle 5"/>
          <p:cNvSpPr/>
          <p:nvPr/>
        </p:nvSpPr>
        <p:spPr>
          <a:xfrm>
            <a:off x="609600" y="678180"/>
            <a:ext cx="10668000" cy="470898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002060"/>
                </a:solidFill>
                <a:effectLst/>
                <a:uLnTx/>
                <a:uFillTx/>
                <a:latin typeface="Arial" charset="0"/>
                <a:ea typeface="+mn-ea"/>
                <a:cs typeface="+mn-cs"/>
              </a:rPr>
              <a:t>Assuming a conductivity sigma of the material we have a current according to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009D00">
                    <a:lumMod val="50000"/>
                  </a:srgbClr>
                </a:solidFill>
                <a:effectLst/>
                <a:uLnTx/>
                <a:uFillTx/>
                <a:latin typeface="Arial" charset="0"/>
                <a:ea typeface="+mn-ea"/>
                <a:cs typeface="+mn-cs"/>
              </a:rPr>
              <a:t>Maxwell’s equations for this situation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002060"/>
                </a:solidFill>
                <a:effectLst/>
                <a:uLnTx/>
                <a:uFillTx/>
                <a:latin typeface="Arial" charset="0"/>
                <a:ea typeface="+mn-ea"/>
                <a:cs typeface="+mn-cs"/>
              </a:rPr>
              <a:t>The current j</a:t>
            </a:r>
            <a:r>
              <a:rPr kumimoji="0" lang="en-US" sz="1500" b="0" i="0" u="none" strike="noStrike" kern="0" cap="none" spc="0" normalizeH="0" baseline="-25000" noProof="0" dirty="0">
                <a:ln>
                  <a:noFill/>
                </a:ln>
                <a:solidFill>
                  <a:srgbClr val="002060"/>
                </a:solidFill>
                <a:effectLst/>
                <a:uLnTx/>
                <a:uFillTx/>
                <a:latin typeface="Arial" charset="0"/>
                <a:ea typeface="+mn-ea"/>
                <a:cs typeface="+mn-cs"/>
              </a:rPr>
              <a:t>e</a:t>
            </a:r>
            <a:r>
              <a:rPr kumimoji="0" lang="en-US" sz="1500" b="0" i="0" u="none" strike="noStrike" kern="0" cap="none" spc="0" normalizeH="0" baseline="0" noProof="0" dirty="0">
                <a:ln>
                  <a:noFill/>
                </a:ln>
                <a:solidFill>
                  <a:srgbClr val="002060"/>
                </a:solidFill>
                <a:effectLst/>
                <a:uLnTx/>
                <a:uFillTx/>
                <a:latin typeface="Arial" charset="0"/>
                <a:ea typeface="+mn-ea"/>
                <a:cs typeface="+mn-cs"/>
              </a:rPr>
              <a:t>(x, t) is an ‘externally impressed’ current, which is related to the ’externally impressed’ charge density ⍴</a:t>
            </a:r>
            <a:r>
              <a:rPr kumimoji="0" lang="en-US" sz="1500" b="0" i="0" u="none" strike="noStrike" kern="0" cap="none" spc="0" normalizeH="0" baseline="-25000" noProof="0" dirty="0">
                <a:ln>
                  <a:noFill/>
                </a:ln>
                <a:solidFill>
                  <a:srgbClr val="002060"/>
                </a:solidFill>
                <a:effectLst/>
                <a:uLnTx/>
                <a:uFillTx/>
                <a:latin typeface="Arial" charset="0"/>
                <a:ea typeface="+mn-ea"/>
                <a:cs typeface="+mn-cs"/>
              </a:rPr>
              <a:t>e</a:t>
            </a:r>
            <a:r>
              <a:rPr kumimoji="0" lang="en-US" sz="1500" b="0" i="0" u="none" strike="noStrike" kern="0" cap="none" spc="0" normalizeH="0" baseline="0" noProof="0" dirty="0">
                <a:ln>
                  <a:noFill/>
                </a:ln>
                <a:solidFill>
                  <a:srgbClr val="002060"/>
                </a:solidFill>
                <a:effectLst/>
                <a:uLnTx/>
                <a:uFillTx/>
                <a:latin typeface="Arial" charset="0"/>
                <a:ea typeface="+mn-ea"/>
                <a:cs typeface="+mn-cs"/>
              </a:rPr>
              <a:t> by</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009D00">
                    <a:lumMod val="50000"/>
                  </a:srgbClr>
                </a:solidFill>
                <a:effectLst/>
                <a:uLnTx/>
                <a:uFillTx/>
                <a:latin typeface="Arial" charset="0"/>
                <a:ea typeface="+mn-ea"/>
                <a:cs typeface="+mn-cs"/>
              </a:rPr>
              <a:t>If we assume that this impressed current is only changing slowly we can neglect Faraday’s law and approximate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srgbClr val="002060"/>
                </a:solidFill>
                <a:effectLst/>
                <a:uLnTx/>
                <a:uFillTx/>
                <a:latin typeface="Arial" charset="0"/>
                <a:ea typeface="+mn-ea"/>
                <a:cs typeface="+mn-cs"/>
              </a:rPr>
              <a:t>and we can then write the electric field as the gradient of a potential, an by taking the divergence of the last equation </a:t>
            </a:r>
            <a:r>
              <a:rPr kumimoji="0" lang="mr-IN" sz="1500" b="0" i="0" u="none" strike="noStrike" kern="0" cap="none" spc="0" normalizeH="0" baseline="0" noProof="0" dirty="0">
                <a:ln>
                  <a:noFill/>
                </a:ln>
                <a:solidFill>
                  <a:srgbClr val="002060"/>
                </a:solidFill>
                <a:effectLst/>
                <a:uLnTx/>
                <a:uFillTx/>
                <a:latin typeface="Arial" charset="0"/>
                <a:ea typeface="+mn-ea"/>
                <a:cs typeface="+mn-cs"/>
              </a:rPr>
              <a:t>…</a:t>
            </a:r>
            <a:endParaRPr kumimoji="0" lang="en-US" sz="1500" b="0" i="0" u="none" strike="noStrike" kern="0" cap="none" spc="0" normalizeH="0" baseline="0" noProof="0" dirty="0">
              <a:ln>
                <a:noFill/>
              </a:ln>
              <a:solidFill>
                <a:srgbClr val="002060"/>
              </a:solidFill>
              <a:effectLst/>
              <a:uLnTx/>
              <a:uFillTx/>
              <a:latin typeface="Arial" charset="0"/>
              <a:ea typeface="+mn-ea"/>
              <a:cs typeface="+mn-cs"/>
            </a:endParaRPr>
          </a:p>
        </p:txBody>
      </p:sp>
      <p:pic>
        <p:nvPicPr>
          <p:cNvPr id="16" name="Picture 15">
            <a:extLst>
              <a:ext uri="{FF2B5EF4-FFF2-40B4-BE49-F238E27FC236}">
                <a16:creationId xmlns:a16="http://schemas.microsoft.com/office/drawing/2014/main" id="{D5F5E067-49AD-7E4E-A62D-4F5835A208FB}"/>
              </a:ext>
            </a:extLst>
          </p:cNvPr>
          <p:cNvPicPr>
            <a:picLocks noChangeAspect="1"/>
          </p:cNvPicPr>
          <p:nvPr/>
        </p:nvPicPr>
        <p:blipFill>
          <a:blip r:embed="rId2"/>
          <a:stretch>
            <a:fillRect/>
          </a:stretch>
        </p:blipFill>
        <p:spPr>
          <a:xfrm>
            <a:off x="4114800" y="1143000"/>
            <a:ext cx="1813560" cy="289560"/>
          </a:xfrm>
          <a:prstGeom prst="rect">
            <a:avLst/>
          </a:prstGeom>
        </p:spPr>
      </p:pic>
      <p:pic>
        <p:nvPicPr>
          <p:cNvPr id="17" name="Picture 16">
            <a:extLst>
              <a:ext uri="{FF2B5EF4-FFF2-40B4-BE49-F238E27FC236}">
                <a16:creationId xmlns:a16="http://schemas.microsoft.com/office/drawing/2014/main" id="{9C8D6708-5969-6B42-90F6-CF58567EF678}"/>
              </a:ext>
            </a:extLst>
          </p:cNvPr>
          <p:cNvPicPr>
            <a:picLocks noChangeAspect="1"/>
          </p:cNvPicPr>
          <p:nvPr/>
        </p:nvPicPr>
        <p:blipFill>
          <a:blip r:embed="rId3"/>
          <a:stretch>
            <a:fillRect/>
          </a:stretch>
        </p:blipFill>
        <p:spPr>
          <a:xfrm>
            <a:off x="3352800" y="1752600"/>
            <a:ext cx="4503420" cy="1600200"/>
          </a:xfrm>
          <a:prstGeom prst="rect">
            <a:avLst/>
          </a:prstGeom>
        </p:spPr>
      </p:pic>
      <p:pic>
        <p:nvPicPr>
          <p:cNvPr id="18" name="Picture 17">
            <a:extLst>
              <a:ext uri="{FF2B5EF4-FFF2-40B4-BE49-F238E27FC236}">
                <a16:creationId xmlns:a16="http://schemas.microsoft.com/office/drawing/2014/main" id="{AECA8877-F273-EE41-99C5-03084C632FC3}"/>
              </a:ext>
            </a:extLst>
          </p:cNvPr>
          <p:cNvPicPr>
            <a:picLocks noChangeAspect="1"/>
          </p:cNvPicPr>
          <p:nvPr/>
        </p:nvPicPr>
        <p:blipFill>
          <a:blip r:embed="rId4"/>
          <a:stretch>
            <a:fillRect/>
          </a:stretch>
        </p:blipFill>
        <p:spPr>
          <a:xfrm>
            <a:off x="4191000" y="3802380"/>
            <a:ext cx="1950720" cy="480060"/>
          </a:xfrm>
          <a:prstGeom prst="rect">
            <a:avLst/>
          </a:prstGeom>
        </p:spPr>
      </p:pic>
      <p:pic>
        <p:nvPicPr>
          <p:cNvPr id="19" name="Picture 18">
            <a:extLst>
              <a:ext uri="{FF2B5EF4-FFF2-40B4-BE49-F238E27FC236}">
                <a16:creationId xmlns:a16="http://schemas.microsoft.com/office/drawing/2014/main" id="{9C79732B-F0E4-E249-804E-9AE89A7C751B}"/>
              </a:ext>
            </a:extLst>
          </p:cNvPr>
          <p:cNvPicPr>
            <a:picLocks noChangeAspect="1"/>
          </p:cNvPicPr>
          <p:nvPr/>
        </p:nvPicPr>
        <p:blipFill>
          <a:blip r:embed="rId5"/>
          <a:stretch>
            <a:fillRect/>
          </a:stretch>
        </p:blipFill>
        <p:spPr>
          <a:xfrm>
            <a:off x="3200400" y="4716780"/>
            <a:ext cx="1470660" cy="289560"/>
          </a:xfrm>
          <a:prstGeom prst="rect">
            <a:avLst/>
          </a:prstGeom>
        </p:spPr>
      </p:pic>
      <p:pic>
        <p:nvPicPr>
          <p:cNvPr id="20" name="Picture 19">
            <a:extLst>
              <a:ext uri="{FF2B5EF4-FFF2-40B4-BE49-F238E27FC236}">
                <a16:creationId xmlns:a16="http://schemas.microsoft.com/office/drawing/2014/main" id="{10A3E91B-9014-7A44-AB4B-0B5849445477}"/>
              </a:ext>
            </a:extLst>
          </p:cNvPr>
          <p:cNvPicPr>
            <a:picLocks noChangeAspect="1"/>
          </p:cNvPicPr>
          <p:nvPr/>
        </p:nvPicPr>
        <p:blipFill>
          <a:blip r:embed="rId6"/>
          <a:stretch>
            <a:fillRect/>
          </a:stretch>
        </p:blipFill>
        <p:spPr>
          <a:xfrm>
            <a:off x="5410200" y="4716780"/>
            <a:ext cx="1775460" cy="289560"/>
          </a:xfrm>
          <a:prstGeom prst="rect">
            <a:avLst/>
          </a:prstGeom>
        </p:spPr>
      </p:pic>
      <p:pic>
        <p:nvPicPr>
          <p:cNvPr id="21" name="Picture 20">
            <a:extLst>
              <a:ext uri="{FF2B5EF4-FFF2-40B4-BE49-F238E27FC236}">
                <a16:creationId xmlns:a16="http://schemas.microsoft.com/office/drawing/2014/main" id="{800B3A5A-C454-4441-881C-8B24DB9CE361}"/>
              </a:ext>
            </a:extLst>
          </p:cNvPr>
          <p:cNvPicPr>
            <a:picLocks noChangeAspect="1"/>
          </p:cNvPicPr>
          <p:nvPr/>
        </p:nvPicPr>
        <p:blipFill>
          <a:blip r:embed="rId7"/>
          <a:stretch>
            <a:fillRect/>
          </a:stretch>
        </p:blipFill>
        <p:spPr>
          <a:xfrm>
            <a:off x="2971800" y="5562600"/>
            <a:ext cx="5288280" cy="464820"/>
          </a:xfrm>
          <a:prstGeom prst="rect">
            <a:avLst/>
          </a:prstGeom>
        </p:spPr>
      </p:pic>
      <p:pic>
        <p:nvPicPr>
          <p:cNvPr id="22" name="Picture 21">
            <a:extLst>
              <a:ext uri="{FF2B5EF4-FFF2-40B4-BE49-F238E27FC236}">
                <a16:creationId xmlns:a16="http://schemas.microsoft.com/office/drawing/2014/main" id="{02FA6749-B6ED-3148-8F55-BAEF6A087E05}"/>
              </a:ext>
            </a:extLst>
          </p:cNvPr>
          <p:cNvPicPr>
            <a:picLocks noChangeAspect="1"/>
          </p:cNvPicPr>
          <p:nvPr/>
        </p:nvPicPr>
        <p:blipFill>
          <a:blip r:embed="rId8"/>
          <a:stretch>
            <a:fillRect/>
          </a:stretch>
        </p:blipFill>
        <p:spPr>
          <a:xfrm>
            <a:off x="2933700" y="6090557"/>
            <a:ext cx="4175760" cy="617220"/>
          </a:xfrm>
          <a:prstGeom prst="rect">
            <a:avLst/>
          </a:prstGeom>
        </p:spPr>
      </p:pic>
      <p:sp>
        <p:nvSpPr>
          <p:cNvPr id="3" name="Date Placeholder 2">
            <a:extLst>
              <a:ext uri="{FF2B5EF4-FFF2-40B4-BE49-F238E27FC236}">
                <a16:creationId xmlns:a16="http://schemas.microsoft.com/office/drawing/2014/main" id="{7F032418-839B-6C47-B080-5D82F96C443B}"/>
              </a:ext>
            </a:extLst>
          </p:cNvPr>
          <p:cNvSpPr>
            <a:spLocks noGrp="1"/>
          </p:cNvSpPr>
          <p:nvPr>
            <p:ph type="dt" sz="half" idx="10"/>
          </p:nvPr>
        </p:nvSpPr>
        <p:spPr/>
        <p:txBody>
          <a:bodyPr/>
          <a:lstStyle/>
          <a:p>
            <a:pPr>
              <a:defRPr/>
            </a:pPr>
            <a:r>
              <a:rPr lang="en-US"/>
              <a:t>10/14/24</a:t>
            </a:r>
            <a:endParaRPr lang="en-US" dirty="0"/>
          </a:p>
        </p:txBody>
      </p:sp>
    </p:spTree>
    <p:extLst>
      <p:ext uri="{BB962C8B-B14F-4D97-AF65-F5344CB8AC3E}">
        <p14:creationId xmlns:p14="http://schemas.microsoft.com/office/powerpoint/2010/main" val="11913161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85800" y="914400"/>
            <a:ext cx="9601200" cy="5170646"/>
          </a:xfrm>
          <a:prstGeom prst="rect">
            <a:avLst/>
          </a:prstGeom>
        </p:spPr>
        <p:txBody>
          <a:bodyPr wrap="square">
            <a:spAutoFit/>
          </a:bodyPr>
          <a:lstStyle/>
          <a:p>
            <a:pPr eaLnBrk="1" fontAlgn="auto" hangingPunct="1">
              <a:spcBef>
                <a:spcPts val="0"/>
              </a:spcBef>
              <a:spcAft>
                <a:spcPts val="0"/>
              </a:spcAft>
            </a:pPr>
            <a:r>
              <a:rPr lang="en-US" sz="1500" kern="0" dirty="0">
                <a:solidFill>
                  <a:srgbClr val="002060"/>
                </a:solidFill>
              </a:rPr>
              <a:t>Performing the Fourier Transform of the quasi-static equation</a:t>
            </a:r>
          </a:p>
          <a:p>
            <a:pPr eaLnBrk="1" fontAlgn="auto" hangingPunct="1">
              <a:spcBef>
                <a:spcPts val="0"/>
              </a:spcBef>
              <a:spcAft>
                <a:spcPts val="0"/>
              </a:spcAft>
            </a:pPr>
            <a:endParaRPr lang="en-US" sz="1500" kern="0" dirty="0">
              <a:solidFill>
                <a:srgbClr val="002060"/>
              </a:solidFill>
            </a:endParaRPr>
          </a:p>
          <a:p>
            <a:pPr eaLnBrk="1" fontAlgn="auto" hangingPunct="1">
              <a:spcBef>
                <a:spcPts val="0"/>
              </a:spcBef>
              <a:spcAft>
                <a:spcPts val="0"/>
              </a:spcAft>
            </a:pPr>
            <a:endParaRPr lang="en-US" sz="1500" kern="0" dirty="0">
              <a:solidFill>
                <a:srgbClr val="002060"/>
              </a:solidFill>
            </a:endParaRPr>
          </a:p>
          <a:p>
            <a:pPr eaLnBrk="1" fontAlgn="auto" hangingPunct="1">
              <a:spcBef>
                <a:spcPts val="0"/>
              </a:spcBef>
              <a:spcAft>
                <a:spcPts val="0"/>
              </a:spcAft>
            </a:pPr>
            <a:endParaRPr lang="en-US" sz="1500" kern="0" dirty="0">
              <a:solidFill>
                <a:srgbClr val="002060"/>
              </a:solidFill>
            </a:endParaRPr>
          </a:p>
          <a:p>
            <a:pPr eaLnBrk="1" fontAlgn="auto" hangingPunct="1">
              <a:spcBef>
                <a:spcPts val="0"/>
              </a:spcBef>
              <a:spcAft>
                <a:spcPts val="0"/>
              </a:spcAft>
            </a:pPr>
            <a:r>
              <a:rPr lang="en-US" sz="1500" kern="0" dirty="0">
                <a:solidFill>
                  <a:schemeClr val="accent6">
                    <a:lumMod val="50000"/>
                  </a:schemeClr>
                </a:solidFill>
              </a:rPr>
              <a:t>we find</a:t>
            </a:r>
          </a:p>
          <a:p>
            <a:pPr eaLnBrk="1" fontAlgn="auto" hangingPunct="1">
              <a:spcBef>
                <a:spcPts val="0"/>
              </a:spcBef>
              <a:spcAft>
                <a:spcPts val="0"/>
              </a:spcAft>
            </a:pPr>
            <a:endParaRPr lang="en-US" sz="1500" kern="0" dirty="0">
              <a:solidFill>
                <a:srgbClr val="002060"/>
              </a:solidFill>
            </a:endParaRPr>
          </a:p>
          <a:p>
            <a:pPr eaLnBrk="1" fontAlgn="auto" hangingPunct="1">
              <a:spcBef>
                <a:spcPts val="0"/>
              </a:spcBef>
              <a:spcAft>
                <a:spcPts val="0"/>
              </a:spcAft>
            </a:pPr>
            <a:endParaRPr lang="en-US" sz="1500" kern="0" dirty="0">
              <a:solidFill>
                <a:srgbClr val="002060"/>
              </a:solidFill>
            </a:endParaRPr>
          </a:p>
          <a:p>
            <a:pPr eaLnBrk="1" fontAlgn="auto" hangingPunct="1">
              <a:spcBef>
                <a:spcPts val="0"/>
              </a:spcBef>
              <a:spcAft>
                <a:spcPts val="0"/>
              </a:spcAft>
            </a:pPr>
            <a:endParaRPr lang="en-US" sz="1500" kern="0" dirty="0">
              <a:solidFill>
                <a:srgbClr val="002060"/>
              </a:solidFill>
            </a:endParaRPr>
          </a:p>
          <a:p>
            <a:pPr eaLnBrk="1" fontAlgn="auto" hangingPunct="1">
              <a:spcBef>
                <a:spcPts val="0"/>
              </a:spcBef>
              <a:spcAft>
                <a:spcPts val="0"/>
              </a:spcAft>
            </a:pPr>
            <a:endParaRPr lang="en-US" sz="1500" kern="0" dirty="0">
              <a:solidFill>
                <a:srgbClr val="002060"/>
              </a:solidFill>
            </a:endParaRPr>
          </a:p>
          <a:p>
            <a:pPr eaLnBrk="1" fontAlgn="auto" hangingPunct="1">
              <a:spcBef>
                <a:spcPts val="0"/>
              </a:spcBef>
              <a:spcAft>
                <a:spcPts val="0"/>
              </a:spcAft>
            </a:pPr>
            <a:endParaRPr lang="en-US" sz="1500" kern="0" dirty="0">
              <a:solidFill>
                <a:srgbClr val="002060"/>
              </a:solidFill>
            </a:endParaRPr>
          </a:p>
          <a:p>
            <a:pPr eaLnBrk="1" fontAlgn="auto" hangingPunct="1">
              <a:spcBef>
                <a:spcPts val="0"/>
              </a:spcBef>
              <a:spcAft>
                <a:spcPts val="0"/>
              </a:spcAft>
            </a:pPr>
            <a:r>
              <a:rPr lang="en-US" sz="1500" kern="0" dirty="0">
                <a:solidFill>
                  <a:srgbClr val="002060"/>
                </a:solidFill>
              </a:rPr>
              <a:t>So we can write this equation as</a:t>
            </a:r>
          </a:p>
          <a:p>
            <a:pPr eaLnBrk="1" fontAlgn="auto" hangingPunct="1">
              <a:spcBef>
                <a:spcPts val="0"/>
              </a:spcBef>
              <a:spcAft>
                <a:spcPts val="0"/>
              </a:spcAft>
            </a:pPr>
            <a:endParaRPr lang="en-US" sz="1500" kern="0" dirty="0">
              <a:solidFill>
                <a:srgbClr val="002060"/>
              </a:solidFill>
            </a:endParaRPr>
          </a:p>
          <a:p>
            <a:pPr eaLnBrk="1" fontAlgn="auto" hangingPunct="1">
              <a:spcBef>
                <a:spcPts val="0"/>
              </a:spcBef>
              <a:spcAft>
                <a:spcPts val="0"/>
              </a:spcAft>
            </a:pPr>
            <a:endParaRPr lang="en-US" sz="1500" kern="0" dirty="0">
              <a:solidFill>
                <a:srgbClr val="002060"/>
              </a:solidFill>
            </a:endParaRPr>
          </a:p>
          <a:p>
            <a:pPr eaLnBrk="1" fontAlgn="auto" hangingPunct="1">
              <a:spcBef>
                <a:spcPts val="0"/>
              </a:spcBef>
              <a:spcAft>
                <a:spcPts val="0"/>
              </a:spcAft>
            </a:pPr>
            <a:endParaRPr lang="en-US" sz="1500" kern="0" dirty="0">
              <a:solidFill>
                <a:srgbClr val="002060"/>
              </a:solidFill>
            </a:endParaRPr>
          </a:p>
          <a:p>
            <a:pPr eaLnBrk="1" fontAlgn="auto" hangingPunct="1">
              <a:spcBef>
                <a:spcPts val="0"/>
              </a:spcBef>
              <a:spcAft>
                <a:spcPts val="0"/>
              </a:spcAft>
            </a:pPr>
            <a:r>
              <a:rPr lang="en-US" sz="1500" kern="0" dirty="0">
                <a:solidFill>
                  <a:srgbClr val="002060"/>
                </a:solidFill>
              </a:rPr>
              <a:t>This is the Poisson equation with an effective permittivity !</a:t>
            </a:r>
          </a:p>
          <a:p>
            <a:pPr eaLnBrk="1" fontAlgn="auto" hangingPunct="1">
              <a:spcBef>
                <a:spcPts val="0"/>
              </a:spcBef>
              <a:spcAft>
                <a:spcPts val="0"/>
              </a:spcAft>
            </a:pPr>
            <a:endParaRPr lang="en-US" sz="1500" kern="0" dirty="0">
              <a:solidFill>
                <a:srgbClr val="002060"/>
              </a:solidFill>
            </a:endParaRPr>
          </a:p>
          <a:p>
            <a:pPr marL="285750" indent="-285750" eaLnBrk="1" fontAlgn="auto" hangingPunct="1">
              <a:spcBef>
                <a:spcPts val="0"/>
              </a:spcBef>
              <a:spcAft>
                <a:spcPts val="0"/>
              </a:spcAft>
              <a:buFont typeface="Wingdings" charset="2"/>
              <a:buChar char="à"/>
            </a:pPr>
            <a:r>
              <a:rPr lang="en-US" sz="1500" kern="0" dirty="0">
                <a:solidFill>
                  <a:schemeClr val="accent6">
                    <a:lumMod val="50000"/>
                  </a:schemeClr>
                </a:solidFill>
              </a:rPr>
              <a:t>We can therefore find the time dependent solutions for a medium with a given conductivity by solving the electrostatic Poisson equation in the Fourier domain !</a:t>
            </a:r>
          </a:p>
          <a:p>
            <a:pPr marL="285750" indent="-285750" eaLnBrk="1" fontAlgn="auto" hangingPunct="1">
              <a:spcBef>
                <a:spcPts val="0"/>
              </a:spcBef>
              <a:spcAft>
                <a:spcPts val="0"/>
              </a:spcAft>
              <a:buFont typeface="Wingdings" charset="2"/>
              <a:buChar char="à"/>
            </a:pPr>
            <a:endParaRPr lang="en-US" sz="1500" kern="0" dirty="0">
              <a:solidFill>
                <a:schemeClr val="accent6">
                  <a:lumMod val="50000"/>
                </a:schemeClr>
              </a:solidFill>
            </a:endParaRPr>
          </a:p>
          <a:p>
            <a:pPr marL="285750" indent="-285750" eaLnBrk="1" fontAlgn="auto" hangingPunct="1">
              <a:spcBef>
                <a:spcPts val="0"/>
              </a:spcBef>
              <a:spcAft>
                <a:spcPts val="0"/>
              </a:spcAft>
              <a:buFont typeface="Wingdings" charset="2"/>
              <a:buChar char="à"/>
            </a:pPr>
            <a:r>
              <a:rPr lang="en-US" sz="1500" kern="0" dirty="0">
                <a:solidFill>
                  <a:schemeClr val="accent6">
                    <a:lumMod val="50000"/>
                  </a:schemeClr>
                </a:solidFill>
              </a:rPr>
              <a:t>Knowing the electrostatic solution for a given permittivity </a:t>
            </a:r>
            <a:r>
              <a:rPr lang="en-US" sz="1600" kern="0" dirty="0" err="1">
                <a:solidFill>
                  <a:schemeClr val="accent6">
                    <a:lumMod val="50000"/>
                  </a:schemeClr>
                </a:solidFill>
              </a:rPr>
              <a:t>ε</a:t>
            </a:r>
            <a:r>
              <a:rPr lang="en-US" sz="1500" kern="0" dirty="0">
                <a:solidFill>
                  <a:schemeClr val="accent6">
                    <a:lumMod val="50000"/>
                  </a:schemeClr>
                </a:solidFill>
              </a:rPr>
              <a:t>(x) we just have to replace </a:t>
            </a:r>
            <a:r>
              <a:rPr lang="en-US" sz="1600" kern="0" dirty="0" err="1">
                <a:solidFill>
                  <a:srgbClr val="009D00">
                    <a:lumMod val="50000"/>
                  </a:srgbClr>
                </a:solidFill>
              </a:rPr>
              <a:t>ε</a:t>
            </a:r>
            <a:r>
              <a:rPr lang="en-US" sz="1500" kern="0" dirty="0">
                <a:solidFill>
                  <a:schemeClr val="accent6">
                    <a:lumMod val="50000"/>
                  </a:schemeClr>
                </a:solidFill>
              </a:rPr>
              <a:t>(x) by </a:t>
            </a:r>
            <a:r>
              <a:rPr lang="en-US" sz="1600" kern="0" dirty="0" err="1">
                <a:solidFill>
                  <a:srgbClr val="009D00">
                    <a:lumMod val="50000"/>
                  </a:srgbClr>
                </a:solidFill>
              </a:rPr>
              <a:t>ε</a:t>
            </a:r>
            <a:r>
              <a:rPr lang="en-US" sz="1500" kern="0" dirty="0">
                <a:solidFill>
                  <a:schemeClr val="accent6">
                    <a:lumMod val="50000"/>
                  </a:schemeClr>
                </a:solidFill>
              </a:rPr>
              <a:t>(x)+</a:t>
            </a:r>
            <a:r>
              <a:rPr lang="en-US" sz="1600" kern="0" dirty="0" err="1">
                <a:solidFill>
                  <a:schemeClr val="accent6">
                    <a:lumMod val="50000"/>
                  </a:schemeClr>
                </a:solidFill>
              </a:rPr>
              <a:t>σ</a:t>
            </a:r>
            <a:r>
              <a:rPr lang="en-US" sz="1600" kern="0" dirty="0">
                <a:solidFill>
                  <a:schemeClr val="accent6">
                    <a:lumMod val="50000"/>
                  </a:schemeClr>
                </a:solidFill>
              </a:rPr>
              <a:t>(x)</a:t>
            </a:r>
            <a:r>
              <a:rPr lang="en-US" sz="1500" kern="0" dirty="0">
                <a:solidFill>
                  <a:schemeClr val="accent6">
                    <a:lumMod val="50000"/>
                  </a:schemeClr>
                </a:solidFill>
              </a:rPr>
              <a:t>/</a:t>
            </a:r>
            <a:r>
              <a:rPr lang="en-US" sz="1500" kern="0" dirty="0" err="1">
                <a:solidFill>
                  <a:schemeClr val="accent6">
                    <a:lumMod val="50000"/>
                  </a:schemeClr>
                </a:solidFill>
              </a:rPr>
              <a:t>iω</a:t>
            </a:r>
            <a:r>
              <a:rPr lang="en-US" sz="1500" kern="0" dirty="0">
                <a:solidFill>
                  <a:schemeClr val="accent6">
                    <a:lumMod val="50000"/>
                  </a:schemeClr>
                </a:solidFill>
              </a:rPr>
              <a:t> and perform the inverse Fourier transform !</a:t>
            </a:r>
          </a:p>
          <a:p>
            <a:pPr eaLnBrk="1" fontAlgn="auto" hangingPunct="1">
              <a:spcBef>
                <a:spcPts val="0"/>
              </a:spcBef>
              <a:spcAft>
                <a:spcPts val="0"/>
              </a:spcAft>
            </a:pPr>
            <a:endParaRPr lang="en-US" sz="1500" kern="0" dirty="0">
              <a:solidFill>
                <a:schemeClr val="accent6">
                  <a:lumMod val="50000"/>
                </a:schemeClr>
              </a:solidFill>
            </a:endParaRPr>
          </a:p>
        </p:txBody>
      </p:sp>
      <p:sp>
        <p:nvSpPr>
          <p:cNvPr id="2" name="Slide Number Placeholder 1"/>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51</a:t>
            </a:fld>
            <a:endParaRPr lang="en-US" dirty="0">
              <a:solidFill>
                <a:srgbClr val="000000"/>
              </a:solidFill>
            </a:endParaRPr>
          </a:p>
        </p:txBody>
      </p:sp>
      <p:sp>
        <p:nvSpPr>
          <p:cNvPr id="4" name="TextBox 26"/>
          <p:cNvSpPr txBox="1">
            <a:spLocks noChangeArrowheads="1"/>
          </p:cNvSpPr>
          <p:nvPr/>
        </p:nvSpPr>
        <p:spPr bwMode="auto">
          <a:xfrm>
            <a:off x="0" y="7243"/>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800" b="1" dirty="0">
                <a:solidFill>
                  <a:srgbClr val="FF0000"/>
                </a:solidFill>
                <a:ea typeface="Arial" charset="0"/>
                <a:cs typeface="Arial" charset="0"/>
              </a:rPr>
              <a:t>Quasi-static approximation of Maxwell’s equations</a:t>
            </a:r>
          </a:p>
        </p:txBody>
      </p:sp>
      <p:pic>
        <p:nvPicPr>
          <p:cNvPr id="13" name="Picture 12">
            <a:extLst>
              <a:ext uri="{FF2B5EF4-FFF2-40B4-BE49-F238E27FC236}">
                <a16:creationId xmlns:a16="http://schemas.microsoft.com/office/drawing/2014/main" id="{C97C842A-C442-1440-A904-6692CACD40C8}"/>
              </a:ext>
            </a:extLst>
          </p:cNvPr>
          <p:cNvPicPr>
            <a:picLocks noChangeAspect="1"/>
          </p:cNvPicPr>
          <p:nvPr/>
        </p:nvPicPr>
        <p:blipFill>
          <a:blip r:embed="rId2"/>
          <a:stretch>
            <a:fillRect/>
          </a:stretch>
        </p:blipFill>
        <p:spPr>
          <a:xfrm>
            <a:off x="3581400" y="1371600"/>
            <a:ext cx="4175760" cy="617220"/>
          </a:xfrm>
          <a:prstGeom prst="rect">
            <a:avLst/>
          </a:prstGeom>
        </p:spPr>
      </p:pic>
      <p:pic>
        <p:nvPicPr>
          <p:cNvPr id="5" name="Picture 4">
            <a:extLst>
              <a:ext uri="{FF2B5EF4-FFF2-40B4-BE49-F238E27FC236}">
                <a16:creationId xmlns:a16="http://schemas.microsoft.com/office/drawing/2014/main" id="{92209BED-88E9-EE46-B33C-F3D954BA21DE}"/>
              </a:ext>
            </a:extLst>
          </p:cNvPr>
          <p:cNvPicPr>
            <a:picLocks noChangeAspect="1"/>
          </p:cNvPicPr>
          <p:nvPr/>
        </p:nvPicPr>
        <p:blipFill>
          <a:blip r:embed="rId3"/>
          <a:stretch>
            <a:fillRect/>
          </a:stretch>
        </p:blipFill>
        <p:spPr>
          <a:xfrm>
            <a:off x="8763000" y="1676400"/>
            <a:ext cx="3200400" cy="1274826"/>
          </a:xfrm>
          <a:prstGeom prst="rect">
            <a:avLst/>
          </a:prstGeom>
        </p:spPr>
      </p:pic>
      <p:pic>
        <p:nvPicPr>
          <p:cNvPr id="7" name="Picture 6">
            <a:extLst>
              <a:ext uri="{FF2B5EF4-FFF2-40B4-BE49-F238E27FC236}">
                <a16:creationId xmlns:a16="http://schemas.microsoft.com/office/drawing/2014/main" id="{6D6C5E9A-27DE-9849-ACE8-3E1ED4390FC7}"/>
              </a:ext>
            </a:extLst>
          </p:cNvPr>
          <p:cNvPicPr>
            <a:picLocks noChangeAspect="1"/>
          </p:cNvPicPr>
          <p:nvPr/>
        </p:nvPicPr>
        <p:blipFill>
          <a:blip r:embed="rId4"/>
          <a:stretch>
            <a:fillRect/>
          </a:stretch>
        </p:blipFill>
        <p:spPr>
          <a:xfrm>
            <a:off x="8763000" y="1219200"/>
            <a:ext cx="3213100" cy="293769"/>
          </a:xfrm>
          <a:prstGeom prst="rect">
            <a:avLst/>
          </a:prstGeom>
        </p:spPr>
      </p:pic>
      <p:pic>
        <p:nvPicPr>
          <p:cNvPr id="8" name="Picture 7">
            <a:extLst>
              <a:ext uri="{FF2B5EF4-FFF2-40B4-BE49-F238E27FC236}">
                <a16:creationId xmlns:a16="http://schemas.microsoft.com/office/drawing/2014/main" id="{660E2B7F-CF8A-5444-BFCC-0F3D2E376D0A}"/>
              </a:ext>
            </a:extLst>
          </p:cNvPr>
          <p:cNvPicPr>
            <a:picLocks noChangeAspect="1"/>
          </p:cNvPicPr>
          <p:nvPr/>
        </p:nvPicPr>
        <p:blipFill>
          <a:blip r:embed="rId5"/>
          <a:stretch>
            <a:fillRect/>
          </a:stretch>
        </p:blipFill>
        <p:spPr>
          <a:xfrm>
            <a:off x="3509009" y="2290034"/>
            <a:ext cx="4019551" cy="771429"/>
          </a:xfrm>
          <a:prstGeom prst="rect">
            <a:avLst/>
          </a:prstGeom>
        </p:spPr>
      </p:pic>
      <p:pic>
        <p:nvPicPr>
          <p:cNvPr id="10" name="Picture 9">
            <a:extLst>
              <a:ext uri="{FF2B5EF4-FFF2-40B4-BE49-F238E27FC236}">
                <a16:creationId xmlns:a16="http://schemas.microsoft.com/office/drawing/2014/main" id="{50C013A9-AE57-DA40-96A8-6DA19707BB95}"/>
              </a:ext>
            </a:extLst>
          </p:cNvPr>
          <p:cNvPicPr>
            <a:picLocks noChangeAspect="1"/>
          </p:cNvPicPr>
          <p:nvPr/>
        </p:nvPicPr>
        <p:blipFill>
          <a:blip r:embed="rId6"/>
          <a:stretch>
            <a:fillRect/>
          </a:stretch>
        </p:blipFill>
        <p:spPr>
          <a:xfrm>
            <a:off x="6364332" y="3638366"/>
            <a:ext cx="5099050" cy="258936"/>
          </a:xfrm>
          <a:prstGeom prst="rect">
            <a:avLst/>
          </a:prstGeom>
        </p:spPr>
      </p:pic>
      <p:pic>
        <p:nvPicPr>
          <p:cNvPr id="12" name="Picture 11">
            <a:extLst>
              <a:ext uri="{FF2B5EF4-FFF2-40B4-BE49-F238E27FC236}">
                <a16:creationId xmlns:a16="http://schemas.microsoft.com/office/drawing/2014/main" id="{3AF2BF16-F70D-BF45-8381-F7F2A220B7B4}"/>
              </a:ext>
            </a:extLst>
          </p:cNvPr>
          <p:cNvPicPr>
            <a:picLocks noChangeAspect="1"/>
          </p:cNvPicPr>
          <p:nvPr/>
        </p:nvPicPr>
        <p:blipFill>
          <a:blip r:embed="rId7"/>
          <a:stretch>
            <a:fillRect/>
          </a:stretch>
        </p:blipFill>
        <p:spPr>
          <a:xfrm>
            <a:off x="541338" y="3624916"/>
            <a:ext cx="5287963" cy="285836"/>
          </a:xfrm>
          <a:prstGeom prst="rect">
            <a:avLst/>
          </a:prstGeom>
        </p:spPr>
      </p:pic>
      <p:sp>
        <p:nvSpPr>
          <p:cNvPr id="9" name="Date Placeholder 8">
            <a:extLst>
              <a:ext uri="{FF2B5EF4-FFF2-40B4-BE49-F238E27FC236}">
                <a16:creationId xmlns:a16="http://schemas.microsoft.com/office/drawing/2014/main" id="{BDF7BC76-5EFC-334B-BB78-3BA299E72D1F}"/>
              </a:ext>
            </a:extLst>
          </p:cNvPr>
          <p:cNvSpPr>
            <a:spLocks noGrp="1"/>
          </p:cNvSpPr>
          <p:nvPr>
            <p:ph type="dt" sz="half" idx="10"/>
          </p:nvPr>
        </p:nvSpPr>
        <p:spPr/>
        <p:txBody>
          <a:bodyPr/>
          <a:lstStyle/>
          <a:p>
            <a:pPr>
              <a:defRPr/>
            </a:pPr>
            <a:r>
              <a:rPr lang="en-US"/>
              <a:t>10/14/24</a:t>
            </a:r>
            <a:endParaRPr lang="en-US" dirty="0"/>
          </a:p>
        </p:txBody>
      </p:sp>
    </p:spTree>
    <p:extLst>
      <p:ext uri="{BB962C8B-B14F-4D97-AF65-F5344CB8AC3E}">
        <p14:creationId xmlns:p14="http://schemas.microsoft.com/office/powerpoint/2010/main" val="357499383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7139EE62-D25E-4D29-9274-D0BC29529B49}" type="slidenum">
              <a:rPr kumimoji="0" lang="en-US" sz="1000" b="0" i="0" u="none" strike="noStrike" kern="1200" cap="none" spc="0" normalizeH="0" baseline="0" noProof="0" smtClean="0">
                <a:ln>
                  <a:noFill/>
                </a:ln>
                <a:solidFill>
                  <a:srgbClr val="000000"/>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52</a:t>
            </a:fld>
            <a:endParaRPr kumimoji="0" lang="en-US" sz="1000" b="0" i="0" u="none" strike="noStrike" kern="1200" cap="none" spc="0" normalizeH="0" baseline="0" noProof="0" dirty="0">
              <a:ln>
                <a:noFill/>
              </a:ln>
              <a:solidFill>
                <a:srgbClr val="000000"/>
              </a:solidFill>
              <a:effectLst/>
              <a:uLnTx/>
              <a:uFillTx/>
              <a:latin typeface="Arial"/>
              <a:ea typeface="+mn-ea"/>
              <a:cs typeface="+mn-cs"/>
            </a:endParaRPr>
          </a:p>
        </p:txBody>
      </p:sp>
      <p:sp>
        <p:nvSpPr>
          <p:cNvPr id="4" name="TextBox 3"/>
          <p:cNvSpPr txBox="1"/>
          <p:nvPr/>
        </p:nvSpPr>
        <p:spPr>
          <a:xfrm>
            <a:off x="1902373" y="167253"/>
            <a:ext cx="8494633" cy="584775"/>
          </a:xfrm>
          <a:prstGeom prst="rect">
            <a:avLst/>
          </a:prstGeom>
          <a:noFill/>
        </p:spPr>
        <p:txBody>
          <a:bodyPr wrap="non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FF0000"/>
                </a:solidFill>
                <a:effectLst/>
                <a:uLnTx/>
                <a:uFillTx/>
                <a:latin typeface="Arial" charset="0"/>
                <a:ea typeface="+mn-ea"/>
                <a:cs typeface="+mn-cs"/>
              </a:rPr>
              <a:t>Extension of the </a:t>
            </a:r>
            <a:r>
              <a:rPr kumimoji="0" lang="en-US" sz="3200" b="1" i="0" u="none" strike="noStrike" kern="1200" cap="none" spc="0" normalizeH="0" baseline="0" noProof="0" dirty="0" err="1">
                <a:ln>
                  <a:noFill/>
                </a:ln>
                <a:solidFill>
                  <a:srgbClr val="FF0000"/>
                </a:solidFill>
                <a:effectLst/>
                <a:uLnTx/>
                <a:uFillTx/>
                <a:latin typeface="Arial" charset="0"/>
                <a:ea typeface="+mn-ea"/>
                <a:cs typeface="+mn-cs"/>
              </a:rPr>
              <a:t>Ramo</a:t>
            </a:r>
            <a:r>
              <a:rPr kumimoji="0" lang="en-US" sz="3200" b="1" i="0" u="none" strike="noStrike" kern="1200" cap="none" spc="0" normalizeH="0" baseline="0" noProof="0" dirty="0">
                <a:ln>
                  <a:noFill/>
                </a:ln>
                <a:solidFill>
                  <a:srgbClr val="FF0000"/>
                </a:solidFill>
                <a:effectLst/>
                <a:uLnTx/>
                <a:uFillTx/>
                <a:latin typeface="Arial" charset="0"/>
                <a:ea typeface="+mn-ea"/>
                <a:cs typeface="+mn-cs"/>
              </a:rPr>
              <a:t> Shockley theorem</a:t>
            </a:r>
          </a:p>
        </p:txBody>
      </p:sp>
      <p:pic>
        <p:nvPicPr>
          <p:cNvPr id="8" name="Picture 7">
            <a:extLst>
              <a:ext uri="{FF2B5EF4-FFF2-40B4-BE49-F238E27FC236}">
                <a16:creationId xmlns:a16="http://schemas.microsoft.com/office/drawing/2014/main" id="{86D865A8-F883-384E-89F0-370A79DD5642}"/>
              </a:ext>
            </a:extLst>
          </p:cNvPr>
          <p:cNvPicPr>
            <a:picLocks noChangeAspect="1"/>
          </p:cNvPicPr>
          <p:nvPr/>
        </p:nvPicPr>
        <p:blipFill>
          <a:blip r:embed="rId2"/>
          <a:stretch>
            <a:fillRect/>
          </a:stretch>
        </p:blipFill>
        <p:spPr>
          <a:xfrm>
            <a:off x="2505143" y="1188395"/>
            <a:ext cx="6849064" cy="5212899"/>
          </a:xfrm>
          <a:prstGeom prst="rect">
            <a:avLst/>
          </a:prstGeom>
        </p:spPr>
      </p:pic>
      <p:sp>
        <p:nvSpPr>
          <p:cNvPr id="5" name="Date Placeholder 4">
            <a:extLst>
              <a:ext uri="{FF2B5EF4-FFF2-40B4-BE49-F238E27FC236}">
                <a16:creationId xmlns:a16="http://schemas.microsoft.com/office/drawing/2014/main" id="{AE032F73-27AD-B547-B2F0-AB3AC9FF17BA}"/>
              </a:ext>
            </a:extLst>
          </p:cNvPr>
          <p:cNvSpPr>
            <a:spLocks noGrp="1"/>
          </p:cNvSpPr>
          <p:nvPr>
            <p:ph type="dt" sz="half" idx="10"/>
          </p:nvPr>
        </p:nvSpPr>
        <p:spPr/>
        <p:txBody>
          <a:bodyPr/>
          <a:lstStyle/>
          <a:p>
            <a:pPr>
              <a:defRPr/>
            </a:pPr>
            <a:r>
              <a:rPr lang="en-US"/>
              <a:t>10/14/24</a:t>
            </a:r>
            <a:endParaRPr lang="en-US" dirty="0"/>
          </a:p>
        </p:txBody>
      </p:sp>
    </p:spTree>
    <p:extLst>
      <p:ext uri="{BB962C8B-B14F-4D97-AF65-F5344CB8AC3E}">
        <p14:creationId xmlns:p14="http://schemas.microsoft.com/office/powerpoint/2010/main" val="27047826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75">
            <a:extLst>
              <a:ext uri="{FF2B5EF4-FFF2-40B4-BE49-F238E27FC236}">
                <a16:creationId xmlns:a16="http://schemas.microsoft.com/office/drawing/2014/main" id="{EA24ED6A-45E5-B045-ACA0-98B6EFC8BCB5}"/>
              </a:ext>
            </a:extLst>
          </p:cNvPr>
          <p:cNvSpPr>
            <a:spLocks noChangeAspect="1"/>
          </p:cNvSpPr>
          <p:nvPr/>
        </p:nvSpPr>
        <p:spPr>
          <a:xfrm>
            <a:off x="1007886" y="545186"/>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solidFill>
            <a:srgbClr val="00CC00"/>
          </a:solid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4" name="Slide Number Placeholder 3"/>
          <p:cNvSpPr>
            <a:spLocks noGrp="1"/>
          </p:cNvSpPr>
          <p:nvPr>
            <p:ph type="sldNum" sz="quarter" idx="11"/>
          </p:nvPr>
        </p:nvSpPr>
        <p:spPr/>
        <p:txBody>
          <a:bodyPr/>
          <a:lstStyle/>
          <a:p>
            <a:fld id="{A87ED4B0-E0EC-7445-A92F-4D2D12810046}" type="slidenum">
              <a:rPr lang="en-US" altLang="en-US" smtClean="0"/>
              <a:pPr/>
              <a:t>53</a:t>
            </a:fld>
            <a:endParaRPr lang="en-US" altLang="en-US"/>
          </a:p>
        </p:txBody>
      </p:sp>
      <p:sp>
        <p:nvSpPr>
          <p:cNvPr id="95" name="Rectangle 2"/>
          <p:cNvSpPr>
            <a:spLocks noChangeArrowheads="1"/>
          </p:cNvSpPr>
          <p:nvPr/>
        </p:nvSpPr>
        <p:spPr bwMode="auto">
          <a:xfrm>
            <a:off x="0" y="311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2800" b="1" dirty="0">
                <a:solidFill>
                  <a:srgbClr val="FF0000"/>
                </a:solidFill>
              </a:rPr>
              <a:t>Theorem, induced current</a:t>
            </a:r>
          </a:p>
        </p:txBody>
      </p:sp>
      <p:sp>
        <p:nvSpPr>
          <p:cNvPr id="85" name="TextBox 84"/>
          <p:cNvSpPr txBox="1"/>
          <p:nvPr/>
        </p:nvSpPr>
        <p:spPr>
          <a:xfrm>
            <a:off x="4447216" y="754468"/>
            <a:ext cx="6932949" cy="4724370"/>
          </a:xfrm>
          <a:prstGeom prst="rect">
            <a:avLst/>
          </a:prstGeom>
          <a:noFill/>
        </p:spPr>
        <p:txBody>
          <a:bodyPr wrap="square" rtlCol="0">
            <a:spAutoFit/>
          </a:bodyPr>
          <a:lstStyle/>
          <a:p>
            <a:r>
              <a:rPr lang="en-US" sz="1500" dirty="0">
                <a:solidFill>
                  <a:srgbClr val="002060"/>
                </a:solidFill>
              </a:rPr>
              <a:t>Applying the delta voltage pulse to the electrode in question we find the potential </a:t>
            </a:r>
            <a:r>
              <a:rPr lang="en-GB" sz="1600" dirty="0">
                <a:solidFill>
                  <a:srgbClr val="002060"/>
                </a:solidFill>
              </a:rPr>
              <a:t>𝜓</a:t>
            </a:r>
            <a:r>
              <a:rPr lang="en-US" sz="1500" baseline="-25000" dirty="0">
                <a:solidFill>
                  <a:srgbClr val="002060"/>
                </a:solidFill>
              </a:rPr>
              <a:t>n</a:t>
            </a:r>
            <a:r>
              <a:rPr lang="en-US" sz="1500" dirty="0">
                <a:solidFill>
                  <a:srgbClr val="002060"/>
                </a:solidFill>
              </a:rPr>
              <a:t>(x, t) and the field </a:t>
            </a:r>
            <a:r>
              <a:rPr lang="en-US" sz="1500" dirty="0" err="1">
                <a:solidFill>
                  <a:srgbClr val="002060"/>
                </a:solidFill>
              </a:rPr>
              <a:t>E</a:t>
            </a:r>
            <a:r>
              <a:rPr lang="en-US" sz="1500" baseline="-25000" dirty="0" err="1">
                <a:solidFill>
                  <a:srgbClr val="002060"/>
                </a:solidFill>
              </a:rPr>
              <a:t>n</a:t>
            </a:r>
            <a:r>
              <a:rPr lang="en-US" sz="1500" dirty="0">
                <a:solidFill>
                  <a:srgbClr val="002060"/>
                </a:solidFill>
              </a:rPr>
              <a:t>(x, t) from which the induced current can be calculated the following way:</a:t>
            </a: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endParaRPr lang="en-US" sz="1500" dirty="0">
              <a:solidFill>
                <a:srgbClr val="002060"/>
              </a:solidFill>
            </a:endParaRPr>
          </a:p>
          <a:p>
            <a:r>
              <a:rPr lang="en-US" sz="1500" dirty="0">
                <a:solidFill>
                  <a:srgbClr val="FF0000"/>
                </a:solidFill>
                <a:sym typeface="Wingdings" pitchFamily="2" charset="2"/>
              </a:rPr>
              <a:t> </a:t>
            </a:r>
            <a:r>
              <a:rPr lang="en-US" sz="1500" dirty="0" err="1">
                <a:solidFill>
                  <a:srgbClr val="FF0000"/>
                </a:solidFill>
                <a:sym typeface="Wingdings" pitchFamily="2" charset="2"/>
              </a:rPr>
              <a:t>Ramo</a:t>
            </a:r>
            <a:r>
              <a:rPr lang="en-US" sz="1500" dirty="0">
                <a:solidFill>
                  <a:srgbClr val="FF0000"/>
                </a:solidFill>
                <a:sym typeface="Wingdings" pitchFamily="2" charset="2"/>
              </a:rPr>
              <a:t>-Shockley theorem extension for conducting media</a:t>
            </a:r>
            <a:endParaRPr lang="en-US" sz="1500" dirty="0">
              <a:solidFill>
                <a:srgbClr val="FF0000"/>
              </a:solidFill>
            </a:endParaRPr>
          </a:p>
          <a:p>
            <a:endParaRPr lang="en-US" sz="1500" dirty="0">
              <a:solidFill>
                <a:schemeClr val="accent6">
                  <a:lumMod val="50000"/>
                </a:schemeClr>
              </a:solidFill>
            </a:endParaRPr>
          </a:p>
          <a:p>
            <a:r>
              <a:rPr lang="en-US" sz="1500" dirty="0">
                <a:solidFill>
                  <a:schemeClr val="accent6">
                    <a:lumMod val="50000"/>
                  </a:schemeClr>
                </a:solidFill>
              </a:rPr>
              <a:t>Note that </a:t>
            </a:r>
            <a:r>
              <a:rPr lang="en-US" sz="1500" dirty="0" err="1">
                <a:solidFill>
                  <a:schemeClr val="accent6">
                    <a:lumMod val="50000"/>
                  </a:schemeClr>
                </a:solidFill>
              </a:rPr>
              <a:t>E</a:t>
            </a:r>
            <a:r>
              <a:rPr lang="en-US" sz="1500" baseline="-25000" dirty="0" err="1">
                <a:solidFill>
                  <a:schemeClr val="accent6">
                    <a:lumMod val="50000"/>
                  </a:schemeClr>
                </a:solidFill>
              </a:rPr>
              <a:t>n</a:t>
            </a:r>
            <a:r>
              <a:rPr lang="en-US" sz="1500" dirty="0">
                <a:solidFill>
                  <a:schemeClr val="accent6">
                    <a:lumMod val="50000"/>
                  </a:schemeClr>
                </a:solidFill>
              </a:rPr>
              <a:t> is not physical potential, since the delta function gives it a dimension of V/cm s. </a:t>
            </a:r>
          </a:p>
          <a:p>
            <a:endParaRPr lang="en-US" sz="1500" dirty="0">
              <a:solidFill>
                <a:schemeClr val="accent6">
                  <a:lumMod val="50000"/>
                </a:schemeClr>
              </a:solidFill>
            </a:endParaRPr>
          </a:p>
          <a:p>
            <a:r>
              <a:rPr lang="en-US" sz="1500" dirty="0">
                <a:solidFill>
                  <a:srgbClr val="002060"/>
                </a:solidFill>
              </a:rPr>
              <a:t>In case the material is an insulator there is no time dependence of the weighting field and we recuperate </a:t>
            </a:r>
            <a:r>
              <a:rPr lang="en-US" sz="1500" dirty="0" err="1">
                <a:solidFill>
                  <a:srgbClr val="002060"/>
                </a:solidFill>
              </a:rPr>
              <a:t>Ramo’s</a:t>
            </a:r>
            <a:r>
              <a:rPr lang="en-US" sz="1500" dirty="0">
                <a:solidFill>
                  <a:srgbClr val="002060"/>
                </a:solidFill>
              </a:rPr>
              <a:t> theorem.</a:t>
            </a:r>
          </a:p>
          <a:p>
            <a:endParaRPr lang="en-GB" sz="1500" dirty="0">
              <a:solidFill>
                <a:srgbClr val="002060"/>
              </a:solidFill>
            </a:endParaRPr>
          </a:p>
          <a:p>
            <a:endParaRPr lang="en-GB" sz="1500" dirty="0">
              <a:solidFill>
                <a:srgbClr val="002060"/>
              </a:solidFill>
            </a:endParaRPr>
          </a:p>
        </p:txBody>
      </p:sp>
      <p:sp>
        <p:nvSpPr>
          <p:cNvPr id="86" name="Freeform 85"/>
          <p:cNvSpPr>
            <a:spLocks noChangeAspect="1"/>
          </p:cNvSpPr>
          <p:nvPr/>
        </p:nvSpPr>
        <p:spPr>
          <a:xfrm>
            <a:off x="997731" y="3873633"/>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solidFill>
            <a:srgbClr val="00CC00"/>
          </a:solid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Oval 86"/>
          <p:cNvSpPr>
            <a:spLocks noChangeAspect="1"/>
          </p:cNvSpPr>
          <p:nvPr/>
        </p:nvSpPr>
        <p:spPr>
          <a:xfrm rot="19294940">
            <a:off x="1334784" y="4533085"/>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8" name="Oval 87"/>
          <p:cNvSpPr>
            <a:spLocks noChangeAspect="1"/>
          </p:cNvSpPr>
          <p:nvPr/>
        </p:nvSpPr>
        <p:spPr>
          <a:xfrm rot="1840192">
            <a:off x="2575806" y="4410792"/>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9" name="Oval 88"/>
          <p:cNvSpPr>
            <a:spLocks noChangeAspect="1"/>
          </p:cNvSpPr>
          <p:nvPr/>
        </p:nvSpPr>
        <p:spPr>
          <a:xfrm rot="587790">
            <a:off x="2152935" y="5495454"/>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90" name="Group 89"/>
          <p:cNvGrpSpPr>
            <a:grpSpLocks noChangeAspect="1"/>
          </p:cNvGrpSpPr>
          <p:nvPr/>
        </p:nvGrpSpPr>
        <p:grpSpPr>
          <a:xfrm rot="10800000">
            <a:off x="2092100" y="5745217"/>
            <a:ext cx="115950" cy="399450"/>
            <a:chOff x="6668616" y="4725144"/>
            <a:chExt cx="288032" cy="864096"/>
          </a:xfrm>
        </p:grpSpPr>
        <p:grpSp>
          <p:nvGrpSpPr>
            <p:cNvPr id="91" name="Group 90"/>
            <p:cNvGrpSpPr/>
            <p:nvPr/>
          </p:nvGrpSpPr>
          <p:grpSpPr>
            <a:xfrm rot="10800000">
              <a:off x="6668616" y="4725144"/>
              <a:ext cx="288032" cy="144016"/>
              <a:chOff x="755576" y="4365104"/>
              <a:chExt cx="288032" cy="144016"/>
            </a:xfrm>
          </p:grpSpPr>
          <p:cxnSp>
            <p:nvCxnSpPr>
              <p:cNvPr id="94" name="Straight Connector 93"/>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0" name="Straight Connector 99"/>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92" name="Straight Connector 91"/>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02" name="Group 101"/>
          <p:cNvGrpSpPr>
            <a:grpSpLocks noChangeAspect="1"/>
          </p:cNvGrpSpPr>
          <p:nvPr/>
        </p:nvGrpSpPr>
        <p:grpSpPr>
          <a:xfrm rot="10800000">
            <a:off x="3285374" y="4801752"/>
            <a:ext cx="115950" cy="399450"/>
            <a:chOff x="6668616" y="4725144"/>
            <a:chExt cx="288032" cy="864096"/>
          </a:xfrm>
        </p:grpSpPr>
        <p:grpSp>
          <p:nvGrpSpPr>
            <p:cNvPr id="103" name="Group 102"/>
            <p:cNvGrpSpPr/>
            <p:nvPr/>
          </p:nvGrpSpPr>
          <p:grpSpPr>
            <a:xfrm rot="10800000">
              <a:off x="6668616" y="4725144"/>
              <a:ext cx="288032" cy="144016"/>
              <a:chOff x="755576" y="4365104"/>
              <a:chExt cx="288032" cy="144016"/>
            </a:xfrm>
          </p:grpSpPr>
          <p:cxnSp>
            <p:nvCxnSpPr>
              <p:cNvPr id="105" name="Straight Connector 104"/>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6" name="Straight Connector 105"/>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7" name="Straight Connector 106"/>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04" name="Straight Connector 103"/>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08" name="Straight Connector 107"/>
          <p:cNvCxnSpPr>
            <a:cxnSpLocks noChangeAspect="1"/>
          </p:cNvCxnSpPr>
          <p:nvPr/>
        </p:nvCxnSpPr>
        <p:spPr>
          <a:xfrm>
            <a:off x="522432" y="6517889"/>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09" name="TextBox 108"/>
          <p:cNvSpPr txBox="1">
            <a:spLocks noChangeAspect="1"/>
          </p:cNvSpPr>
          <p:nvPr/>
        </p:nvSpPr>
        <p:spPr>
          <a:xfrm>
            <a:off x="1607333" y="6400015"/>
            <a:ext cx="230170" cy="369332"/>
          </a:xfrm>
          <a:prstGeom prst="rect">
            <a:avLst/>
          </a:prstGeom>
          <a:noFill/>
        </p:spPr>
        <p:txBody>
          <a:bodyPr wrap="square" rtlCol="0">
            <a:spAutoFit/>
          </a:bodyPr>
          <a:lstStyle/>
          <a:p>
            <a:r>
              <a:rPr lang="de-DE"/>
              <a:t>x</a:t>
            </a:r>
          </a:p>
        </p:txBody>
      </p:sp>
      <p:sp>
        <p:nvSpPr>
          <p:cNvPr id="110" name="TextBox 109"/>
          <p:cNvSpPr txBox="1">
            <a:spLocks noChangeAspect="1"/>
          </p:cNvSpPr>
          <p:nvPr/>
        </p:nvSpPr>
        <p:spPr>
          <a:xfrm>
            <a:off x="500469" y="4825738"/>
            <a:ext cx="243524" cy="369332"/>
          </a:xfrm>
          <a:prstGeom prst="rect">
            <a:avLst/>
          </a:prstGeom>
          <a:noFill/>
        </p:spPr>
        <p:txBody>
          <a:bodyPr wrap="square" rtlCol="0">
            <a:spAutoFit/>
          </a:bodyPr>
          <a:lstStyle/>
          <a:p>
            <a:r>
              <a:rPr lang="de-DE" err="1"/>
              <a:t>y</a:t>
            </a:r>
            <a:endParaRPr lang="de-DE"/>
          </a:p>
        </p:txBody>
      </p:sp>
      <p:sp>
        <p:nvSpPr>
          <p:cNvPr id="111" name="TextBox 110"/>
          <p:cNvSpPr txBox="1">
            <a:spLocks noChangeAspect="1"/>
          </p:cNvSpPr>
          <p:nvPr/>
        </p:nvSpPr>
        <p:spPr>
          <a:xfrm>
            <a:off x="2767611" y="3692953"/>
            <a:ext cx="832701" cy="369332"/>
          </a:xfrm>
          <a:prstGeom prst="rect">
            <a:avLst/>
          </a:prstGeom>
          <a:noFill/>
        </p:spPr>
        <p:txBody>
          <a:bodyPr wrap="square" rtlCol="0">
            <a:spAutoFit/>
          </a:bodyPr>
          <a:lstStyle/>
          <a:p>
            <a:r>
              <a:rPr lang="en-GB"/>
              <a:t>Q</a:t>
            </a:r>
            <a:r>
              <a:rPr lang="en-GB" baseline="30000"/>
              <a:t>ind</a:t>
            </a:r>
            <a:r>
              <a:rPr lang="en-GB" baseline="-25000"/>
              <a:t>0</a:t>
            </a:r>
            <a:endParaRPr lang="en-GB"/>
          </a:p>
        </p:txBody>
      </p:sp>
      <p:grpSp>
        <p:nvGrpSpPr>
          <p:cNvPr id="112" name="Group 111"/>
          <p:cNvGrpSpPr>
            <a:grpSpLocks noChangeAspect="1"/>
          </p:cNvGrpSpPr>
          <p:nvPr/>
        </p:nvGrpSpPr>
        <p:grpSpPr>
          <a:xfrm rot="10800000">
            <a:off x="3184131" y="5602066"/>
            <a:ext cx="115950" cy="399450"/>
            <a:chOff x="6668616" y="4725144"/>
            <a:chExt cx="288032" cy="864096"/>
          </a:xfrm>
        </p:grpSpPr>
        <p:grpSp>
          <p:nvGrpSpPr>
            <p:cNvPr id="113" name="Group 112"/>
            <p:cNvGrpSpPr/>
            <p:nvPr/>
          </p:nvGrpSpPr>
          <p:grpSpPr>
            <a:xfrm rot="10800000">
              <a:off x="6668616" y="4725144"/>
              <a:ext cx="288032" cy="144016"/>
              <a:chOff x="755576" y="4365104"/>
              <a:chExt cx="288032" cy="144016"/>
            </a:xfrm>
          </p:grpSpPr>
          <p:cxnSp>
            <p:nvCxnSpPr>
              <p:cNvPr id="115" name="Straight Connector 114"/>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6" name="Straight Connector 115"/>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7" name="Straight Connector 116"/>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14" name="Straight Connector 113"/>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18" name="TextBox 117"/>
          <p:cNvSpPr txBox="1">
            <a:spLocks noChangeAspect="1"/>
          </p:cNvSpPr>
          <p:nvPr/>
        </p:nvSpPr>
        <p:spPr>
          <a:xfrm>
            <a:off x="1089812" y="4688916"/>
            <a:ext cx="1456239" cy="369332"/>
          </a:xfrm>
          <a:prstGeom prst="rect">
            <a:avLst/>
          </a:prstGeom>
          <a:noFill/>
        </p:spPr>
        <p:txBody>
          <a:bodyPr wrap="square" rtlCol="0">
            <a:spAutoFit/>
          </a:bodyPr>
          <a:lstStyle/>
          <a:p>
            <a:r>
              <a:rPr lang="en-GB" dirty="0"/>
              <a:t>V</a:t>
            </a:r>
            <a:r>
              <a:rPr lang="en-GB" baseline="-25000" dirty="0"/>
              <a:t>1</a:t>
            </a:r>
            <a:r>
              <a:rPr lang="en-GB" dirty="0"/>
              <a:t>(t)=</a:t>
            </a:r>
            <a:r>
              <a:rPr lang="en-GB" dirty="0" err="1"/>
              <a:t>V</a:t>
            </a:r>
            <a:r>
              <a:rPr lang="en-GB" baseline="-25000" dirty="0" err="1"/>
              <a:t>w</a:t>
            </a:r>
            <a:r>
              <a:rPr lang="en-GB" dirty="0"/>
              <a:t>ẟ(t)</a:t>
            </a:r>
          </a:p>
        </p:txBody>
      </p:sp>
      <p:sp>
        <p:nvSpPr>
          <p:cNvPr id="119" name="TextBox 118"/>
          <p:cNvSpPr txBox="1">
            <a:spLocks noChangeAspect="1"/>
          </p:cNvSpPr>
          <p:nvPr/>
        </p:nvSpPr>
        <p:spPr>
          <a:xfrm>
            <a:off x="2093597" y="4089664"/>
            <a:ext cx="818560" cy="369332"/>
          </a:xfrm>
          <a:prstGeom prst="rect">
            <a:avLst/>
          </a:prstGeom>
          <a:noFill/>
        </p:spPr>
        <p:txBody>
          <a:bodyPr wrap="square" rtlCol="0">
            <a:spAutoFit/>
          </a:bodyPr>
          <a:lstStyle/>
          <a:p>
            <a:r>
              <a:rPr lang="en-GB"/>
              <a:t>V</a:t>
            </a:r>
            <a:r>
              <a:rPr lang="en-GB" baseline="-25000"/>
              <a:t>2</a:t>
            </a:r>
            <a:r>
              <a:rPr lang="en-GB"/>
              <a:t>=0</a:t>
            </a:r>
          </a:p>
        </p:txBody>
      </p:sp>
      <p:sp>
        <p:nvSpPr>
          <p:cNvPr id="120" name="TextBox 119"/>
          <p:cNvSpPr txBox="1">
            <a:spLocks noChangeAspect="1"/>
          </p:cNvSpPr>
          <p:nvPr/>
        </p:nvSpPr>
        <p:spPr>
          <a:xfrm>
            <a:off x="2307269" y="6022945"/>
            <a:ext cx="689728" cy="369332"/>
          </a:xfrm>
          <a:prstGeom prst="rect">
            <a:avLst/>
          </a:prstGeom>
          <a:noFill/>
        </p:spPr>
        <p:txBody>
          <a:bodyPr wrap="square" rtlCol="0">
            <a:spAutoFit/>
          </a:bodyPr>
          <a:lstStyle/>
          <a:p>
            <a:r>
              <a:rPr lang="en-GB"/>
              <a:t>V</a:t>
            </a:r>
            <a:r>
              <a:rPr lang="en-GB" baseline="-25000"/>
              <a:t>3</a:t>
            </a:r>
            <a:r>
              <a:rPr lang="en-GB"/>
              <a:t>=0</a:t>
            </a:r>
          </a:p>
        </p:txBody>
      </p:sp>
      <p:sp>
        <p:nvSpPr>
          <p:cNvPr id="121" name="TextBox 120"/>
          <p:cNvSpPr txBox="1">
            <a:spLocks noChangeAspect="1"/>
          </p:cNvSpPr>
          <p:nvPr/>
        </p:nvSpPr>
        <p:spPr>
          <a:xfrm>
            <a:off x="3243663" y="5511540"/>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122" name="Straight Connector 121"/>
          <p:cNvCxnSpPr>
            <a:cxnSpLocks noChangeAspect="1"/>
          </p:cNvCxnSpPr>
          <p:nvPr/>
        </p:nvCxnSpPr>
        <p:spPr>
          <a:xfrm rot="16200000">
            <a:off x="-155390" y="5829029"/>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23" name="Rectangle 122"/>
          <p:cNvSpPr/>
          <p:nvPr/>
        </p:nvSpPr>
        <p:spPr>
          <a:xfrm>
            <a:off x="1706310" y="5117068"/>
            <a:ext cx="1798890" cy="369332"/>
          </a:xfrm>
          <a:prstGeom prst="rect">
            <a:avLst/>
          </a:prstGeom>
        </p:spPr>
        <p:txBody>
          <a:bodyPr wrap="none">
            <a:spAutoFit/>
          </a:bodyPr>
          <a:lstStyle/>
          <a:p>
            <a:r>
              <a:rPr lang="en-GB" dirty="0"/>
              <a:t>𝜓</a:t>
            </a:r>
            <a:r>
              <a:rPr lang="en-GB" baseline="-25000" dirty="0"/>
              <a:t>1</a:t>
            </a:r>
            <a:r>
              <a:rPr lang="en-GB" dirty="0"/>
              <a:t>(</a:t>
            </a:r>
            <a:r>
              <a:rPr lang="en-GB" b="1" dirty="0"/>
              <a:t>x, </a:t>
            </a:r>
            <a:r>
              <a:rPr lang="en-GB" dirty="0"/>
              <a:t>t), </a:t>
            </a:r>
            <a:r>
              <a:rPr lang="en-GB" b="1" dirty="0"/>
              <a:t>E</a:t>
            </a:r>
            <a:r>
              <a:rPr lang="en-GB" baseline="-25000" dirty="0"/>
              <a:t>1</a:t>
            </a:r>
            <a:r>
              <a:rPr lang="en-GB" dirty="0"/>
              <a:t>(</a:t>
            </a:r>
            <a:r>
              <a:rPr lang="en-GB" b="1" dirty="0"/>
              <a:t>x</a:t>
            </a:r>
            <a:r>
              <a:rPr lang="en-GB" dirty="0"/>
              <a:t>, t) </a:t>
            </a:r>
          </a:p>
        </p:txBody>
      </p:sp>
      <p:sp>
        <p:nvSpPr>
          <p:cNvPr id="124" name="Rectangle 123"/>
          <p:cNvSpPr/>
          <p:nvPr/>
        </p:nvSpPr>
        <p:spPr>
          <a:xfrm>
            <a:off x="1310505" y="5630465"/>
            <a:ext cx="692818" cy="523220"/>
          </a:xfrm>
          <a:prstGeom prst="rect">
            <a:avLst/>
          </a:prstGeom>
        </p:spPr>
        <p:txBody>
          <a:bodyPr wrap="none">
            <a:spAutoFit/>
          </a:bodyPr>
          <a:lstStyle/>
          <a:p>
            <a:r>
              <a:rPr lang="en-US" sz="1400" kern="0" dirty="0" err="1"/>
              <a:t>ε</a:t>
            </a:r>
            <a:r>
              <a:rPr lang="en-US" sz="1400" kern="0" dirty="0"/>
              <a:t>(x, s)</a:t>
            </a:r>
          </a:p>
          <a:p>
            <a:r>
              <a:rPr lang="en-US" sz="1400" kern="0" dirty="0" err="1"/>
              <a:t>σ</a:t>
            </a:r>
            <a:r>
              <a:rPr lang="en-US" sz="1400" kern="0" dirty="0"/>
              <a:t>(x, s)</a:t>
            </a:r>
            <a:endParaRPr lang="en-US" sz="1400" dirty="0"/>
          </a:p>
        </p:txBody>
      </p:sp>
      <p:pic>
        <p:nvPicPr>
          <p:cNvPr id="2" name="Picture 1">
            <a:extLst>
              <a:ext uri="{FF2B5EF4-FFF2-40B4-BE49-F238E27FC236}">
                <a16:creationId xmlns:a16="http://schemas.microsoft.com/office/drawing/2014/main" id="{50CED6C2-72CA-8F4E-A21A-85AFE5716A33}"/>
              </a:ext>
            </a:extLst>
          </p:cNvPr>
          <p:cNvPicPr>
            <a:picLocks noChangeAspect="1"/>
          </p:cNvPicPr>
          <p:nvPr/>
        </p:nvPicPr>
        <p:blipFill>
          <a:blip r:embed="rId2"/>
          <a:stretch>
            <a:fillRect/>
          </a:stretch>
        </p:blipFill>
        <p:spPr>
          <a:xfrm>
            <a:off x="5334000" y="1676400"/>
            <a:ext cx="4198620" cy="518160"/>
          </a:xfrm>
          <a:prstGeom prst="rect">
            <a:avLst/>
          </a:prstGeom>
        </p:spPr>
      </p:pic>
      <p:pic>
        <p:nvPicPr>
          <p:cNvPr id="5" name="Picture 4">
            <a:extLst>
              <a:ext uri="{FF2B5EF4-FFF2-40B4-BE49-F238E27FC236}">
                <a16:creationId xmlns:a16="http://schemas.microsoft.com/office/drawing/2014/main" id="{319ACD39-9FE2-1348-9033-3780DB069964}"/>
              </a:ext>
            </a:extLst>
          </p:cNvPr>
          <p:cNvPicPr>
            <a:picLocks noChangeAspect="1"/>
          </p:cNvPicPr>
          <p:nvPr/>
        </p:nvPicPr>
        <p:blipFill>
          <a:blip r:embed="rId3"/>
          <a:stretch>
            <a:fillRect/>
          </a:stretch>
        </p:blipFill>
        <p:spPr>
          <a:xfrm>
            <a:off x="5257800" y="2286000"/>
            <a:ext cx="2156460" cy="304800"/>
          </a:xfrm>
          <a:prstGeom prst="rect">
            <a:avLst/>
          </a:prstGeom>
        </p:spPr>
      </p:pic>
      <p:pic>
        <p:nvPicPr>
          <p:cNvPr id="6" name="Picture 5">
            <a:extLst>
              <a:ext uri="{FF2B5EF4-FFF2-40B4-BE49-F238E27FC236}">
                <a16:creationId xmlns:a16="http://schemas.microsoft.com/office/drawing/2014/main" id="{E5DB45DE-6A0A-D642-B1AF-93ED5461F8F6}"/>
              </a:ext>
            </a:extLst>
          </p:cNvPr>
          <p:cNvPicPr>
            <a:picLocks noChangeAspect="1"/>
          </p:cNvPicPr>
          <p:nvPr/>
        </p:nvPicPr>
        <p:blipFill>
          <a:blip r:embed="rId4"/>
          <a:stretch>
            <a:fillRect/>
          </a:stretch>
        </p:blipFill>
        <p:spPr>
          <a:xfrm>
            <a:off x="5410200" y="2667000"/>
            <a:ext cx="3733800" cy="541020"/>
          </a:xfrm>
          <a:prstGeom prst="rect">
            <a:avLst/>
          </a:prstGeom>
        </p:spPr>
      </p:pic>
      <p:pic>
        <p:nvPicPr>
          <p:cNvPr id="7" name="Picture 6">
            <a:extLst>
              <a:ext uri="{FF2B5EF4-FFF2-40B4-BE49-F238E27FC236}">
                <a16:creationId xmlns:a16="http://schemas.microsoft.com/office/drawing/2014/main" id="{401D5330-2211-5841-B8B1-756066A7E8EC}"/>
              </a:ext>
            </a:extLst>
          </p:cNvPr>
          <p:cNvPicPr>
            <a:picLocks noChangeAspect="1"/>
          </p:cNvPicPr>
          <p:nvPr/>
        </p:nvPicPr>
        <p:blipFill>
          <a:blip r:embed="rId5"/>
          <a:stretch>
            <a:fillRect/>
          </a:stretch>
        </p:blipFill>
        <p:spPr>
          <a:xfrm>
            <a:off x="4953000" y="5105400"/>
            <a:ext cx="5364480" cy="472440"/>
          </a:xfrm>
          <a:prstGeom prst="rect">
            <a:avLst/>
          </a:prstGeom>
        </p:spPr>
      </p:pic>
      <p:sp>
        <p:nvSpPr>
          <p:cNvPr id="77" name="Oval 76">
            <a:extLst>
              <a:ext uri="{FF2B5EF4-FFF2-40B4-BE49-F238E27FC236}">
                <a16:creationId xmlns:a16="http://schemas.microsoft.com/office/drawing/2014/main" id="{EEA3AE02-0EEE-7A45-A0C0-A85E0A2568C9}"/>
              </a:ext>
            </a:extLst>
          </p:cNvPr>
          <p:cNvSpPr>
            <a:spLocks noChangeAspect="1"/>
          </p:cNvSpPr>
          <p:nvPr/>
        </p:nvSpPr>
        <p:spPr>
          <a:xfrm rot="19294940">
            <a:off x="1344939" y="1204638"/>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8" name="Oval 77">
            <a:extLst>
              <a:ext uri="{FF2B5EF4-FFF2-40B4-BE49-F238E27FC236}">
                <a16:creationId xmlns:a16="http://schemas.microsoft.com/office/drawing/2014/main" id="{14762222-A085-A64C-B5AE-F2D427D9A738}"/>
              </a:ext>
            </a:extLst>
          </p:cNvPr>
          <p:cNvSpPr>
            <a:spLocks noChangeAspect="1"/>
          </p:cNvSpPr>
          <p:nvPr/>
        </p:nvSpPr>
        <p:spPr>
          <a:xfrm rot="1840192">
            <a:off x="2585961" y="1082345"/>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2EEEF97B-5E50-524A-9A67-365A52703D52}"/>
              </a:ext>
            </a:extLst>
          </p:cNvPr>
          <p:cNvSpPr>
            <a:spLocks noChangeAspect="1"/>
          </p:cNvSpPr>
          <p:nvPr/>
        </p:nvSpPr>
        <p:spPr>
          <a:xfrm rot="587790">
            <a:off x="2163090" y="2167007"/>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TextBox 79">
            <a:extLst>
              <a:ext uri="{FF2B5EF4-FFF2-40B4-BE49-F238E27FC236}">
                <a16:creationId xmlns:a16="http://schemas.microsoft.com/office/drawing/2014/main" id="{B018B6B0-F17C-2042-9F53-724BDD063BB8}"/>
              </a:ext>
            </a:extLst>
          </p:cNvPr>
          <p:cNvSpPr txBox="1">
            <a:spLocks noChangeAspect="1"/>
          </p:cNvSpPr>
          <p:nvPr/>
        </p:nvSpPr>
        <p:spPr>
          <a:xfrm>
            <a:off x="1466655" y="1340180"/>
            <a:ext cx="754962" cy="272985"/>
          </a:xfrm>
          <a:prstGeom prst="rect">
            <a:avLst/>
          </a:prstGeom>
          <a:noFill/>
        </p:spPr>
        <p:txBody>
          <a:bodyPr wrap="square" rtlCol="0">
            <a:spAutoFit/>
          </a:bodyPr>
          <a:lstStyle/>
          <a:p>
            <a:r>
              <a:rPr lang="en-GB"/>
              <a:t>Q</a:t>
            </a:r>
            <a:r>
              <a:rPr lang="en-GB" baseline="30000"/>
              <a:t>ind</a:t>
            </a:r>
            <a:r>
              <a:rPr lang="en-GB" baseline="-25000"/>
              <a:t>1</a:t>
            </a:r>
            <a:endParaRPr lang="en-GB"/>
          </a:p>
        </p:txBody>
      </p:sp>
      <p:grpSp>
        <p:nvGrpSpPr>
          <p:cNvPr id="82" name="Group 81">
            <a:extLst>
              <a:ext uri="{FF2B5EF4-FFF2-40B4-BE49-F238E27FC236}">
                <a16:creationId xmlns:a16="http://schemas.microsoft.com/office/drawing/2014/main" id="{6A6C9F94-6CDB-6A4C-8335-8E296A1C0E6D}"/>
              </a:ext>
            </a:extLst>
          </p:cNvPr>
          <p:cNvGrpSpPr>
            <a:grpSpLocks noChangeAspect="1"/>
          </p:cNvGrpSpPr>
          <p:nvPr/>
        </p:nvGrpSpPr>
        <p:grpSpPr>
          <a:xfrm rot="10800000">
            <a:off x="2118751" y="1018812"/>
            <a:ext cx="115950" cy="66575"/>
            <a:chOff x="755576" y="4365104"/>
            <a:chExt cx="288032" cy="144016"/>
          </a:xfrm>
        </p:grpSpPr>
        <p:cxnSp>
          <p:nvCxnSpPr>
            <p:cNvPr id="83" name="Straight Connector 82">
              <a:extLst>
                <a:ext uri="{FF2B5EF4-FFF2-40B4-BE49-F238E27FC236}">
                  <a16:creationId xmlns:a16="http://schemas.microsoft.com/office/drawing/2014/main" id="{F9710AA1-7079-4E4C-A904-54EAD2E32E23}"/>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4" name="Straight Connector 83">
              <a:extLst>
                <a:ext uri="{FF2B5EF4-FFF2-40B4-BE49-F238E27FC236}">
                  <a16:creationId xmlns:a16="http://schemas.microsoft.com/office/drawing/2014/main" id="{273E81CA-0D30-D64A-97F0-5BBD8AFDA031}"/>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3" name="Straight Connector 92">
              <a:extLst>
                <a:ext uri="{FF2B5EF4-FFF2-40B4-BE49-F238E27FC236}">
                  <a16:creationId xmlns:a16="http://schemas.microsoft.com/office/drawing/2014/main" id="{D6D70273-0AFB-484F-9D88-84A94D5F2722}"/>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25" name="Straight Connector 124">
            <a:extLst>
              <a:ext uri="{FF2B5EF4-FFF2-40B4-BE49-F238E27FC236}">
                <a16:creationId xmlns:a16="http://schemas.microsoft.com/office/drawing/2014/main" id="{6F78E42E-AF95-7143-A79E-5A583F4D3FCD}"/>
              </a:ext>
            </a:extLst>
          </p:cNvPr>
          <p:cNvCxnSpPr>
            <a:cxnSpLocks noChangeAspect="1"/>
          </p:cNvCxnSpPr>
          <p:nvPr/>
        </p:nvCxnSpPr>
        <p:spPr>
          <a:xfrm>
            <a:off x="2154027" y="1071515"/>
            <a:ext cx="0" cy="33287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26" name="Group 125">
            <a:extLst>
              <a:ext uri="{FF2B5EF4-FFF2-40B4-BE49-F238E27FC236}">
                <a16:creationId xmlns:a16="http://schemas.microsoft.com/office/drawing/2014/main" id="{B3483A63-6F32-F046-BFD0-D8A0719DEFB0}"/>
              </a:ext>
            </a:extLst>
          </p:cNvPr>
          <p:cNvGrpSpPr>
            <a:grpSpLocks noChangeAspect="1"/>
          </p:cNvGrpSpPr>
          <p:nvPr/>
        </p:nvGrpSpPr>
        <p:grpSpPr>
          <a:xfrm rot="10800000">
            <a:off x="2102255" y="2416770"/>
            <a:ext cx="115950" cy="399450"/>
            <a:chOff x="6668616" y="4725144"/>
            <a:chExt cx="288032" cy="864096"/>
          </a:xfrm>
        </p:grpSpPr>
        <p:grpSp>
          <p:nvGrpSpPr>
            <p:cNvPr id="127" name="Group 126">
              <a:extLst>
                <a:ext uri="{FF2B5EF4-FFF2-40B4-BE49-F238E27FC236}">
                  <a16:creationId xmlns:a16="http://schemas.microsoft.com/office/drawing/2014/main" id="{5B2F26C4-22B7-FE48-A173-929D5EC043CC}"/>
                </a:ext>
              </a:extLst>
            </p:cNvPr>
            <p:cNvGrpSpPr/>
            <p:nvPr/>
          </p:nvGrpSpPr>
          <p:grpSpPr>
            <a:xfrm rot="10800000">
              <a:off x="6668616" y="4725144"/>
              <a:ext cx="288032" cy="144016"/>
              <a:chOff x="755576" y="4365104"/>
              <a:chExt cx="288032" cy="144016"/>
            </a:xfrm>
          </p:grpSpPr>
          <p:cxnSp>
            <p:nvCxnSpPr>
              <p:cNvPr id="129" name="Straight Connector 128">
                <a:extLst>
                  <a:ext uri="{FF2B5EF4-FFF2-40B4-BE49-F238E27FC236}">
                    <a16:creationId xmlns:a16="http://schemas.microsoft.com/office/drawing/2014/main" id="{9CF6E6A9-16E6-6D49-B522-BDDE5295C7D7}"/>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FECAFB9E-7FD7-9D43-8A01-E1F8E2415090}"/>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1" name="Straight Connector 130">
                <a:extLst>
                  <a:ext uri="{FF2B5EF4-FFF2-40B4-BE49-F238E27FC236}">
                    <a16:creationId xmlns:a16="http://schemas.microsoft.com/office/drawing/2014/main" id="{C025F059-EF31-3543-BD31-6322CFB8C717}"/>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28" name="Straight Connector 127">
              <a:extLst>
                <a:ext uri="{FF2B5EF4-FFF2-40B4-BE49-F238E27FC236}">
                  <a16:creationId xmlns:a16="http://schemas.microsoft.com/office/drawing/2014/main" id="{85D703C0-FB60-BB45-8D65-28BC5171E368}"/>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32" name="TextBox 131">
            <a:extLst>
              <a:ext uri="{FF2B5EF4-FFF2-40B4-BE49-F238E27FC236}">
                <a16:creationId xmlns:a16="http://schemas.microsoft.com/office/drawing/2014/main" id="{EAF0560E-86AD-F74E-B98B-02B690CE6F3D}"/>
              </a:ext>
            </a:extLst>
          </p:cNvPr>
          <p:cNvSpPr txBox="1">
            <a:spLocks noChangeAspect="1"/>
          </p:cNvSpPr>
          <p:nvPr/>
        </p:nvSpPr>
        <p:spPr>
          <a:xfrm>
            <a:off x="2634009" y="1168142"/>
            <a:ext cx="754962" cy="272985"/>
          </a:xfrm>
          <a:prstGeom prst="rect">
            <a:avLst/>
          </a:prstGeom>
          <a:noFill/>
        </p:spPr>
        <p:txBody>
          <a:bodyPr wrap="square" rtlCol="0">
            <a:spAutoFit/>
          </a:bodyPr>
          <a:lstStyle/>
          <a:p>
            <a:r>
              <a:rPr lang="en-GB"/>
              <a:t>Q</a:t>
            </a:r>
            <a:r>
              <a:rPr lang="en-GB" baseline="30000"/>
              <a:t>ind</a:t>
            </a:r>
            <a:r>
              <a:rPr lang="en-GB" baseline="-25000"/>
              <a:t>2</a:t>
            </a:r>
            <a:endParaRPr lang="en-GB"/>
          </a:p>
        </p:txBody>
      </p:sp>
      <p:sp>
        <p:nvSpPr>
          <p:cNvPr id="133" name="TextBox 132">
            <a:extLst>
              <a:ext uri="{FF2B5EF4-FFF2-40B4-BE49-F238E27FC236}">
                <a16:creationId xmlns:a16="http://schemas.microsoft.com/office/drawing/2014/main" id="{D53CD475-D609-1742-A6EC-6E5A1825751F}"/>
              </a:ext>
            </a:extLst>
          </p:cNvPr>
          <p:cNvSpPr txBox="1">
            <a:spLocks noChangeAspect="1"/>
          </p:cNvSpPr>
          <p:nvPr/>
        </p:nvSpPr>
        <p:spPr>
          <a:xfrm>
            <a:off x="2232583" y="2292287"/>
            <a:ext cx="765806" cy="272985"/>
          </a:xfrm>
          <a:prstGeom prst="rect">
            <a:avLst/>
          </a:prstGeom>
          <a:noFill/>
        </p:spPr>
        <p:txBody>
          <a:bodyPr wrap="square" rtlCol="0">
            <a:spAutoFit/>
          </a:bodyPr>
          <a:lstStyle/>
          <a:p>
            <a:r>
              <a:rPr lang="en-GB"/>
              <a:t>Q</a:t>
            </a:r>
            <a:r>
              <a:rPr lang="en-GB" baseline="30000"/>
              <a:t>ind</a:t>
            </a:r>
            <a:r>
              <a:rPr lang="en-GB" baseline="-25000"/>
              <a:t>3</a:t>
            </a:r>
            <a:endParaRPr lang="en-GB"/>
          </a:p>
        </p:txBody>
      </p:sp>
      <p:grpSp>
        <p:nvGrpSpPr>
          <p:cNvPr id="134" name="Group 133">
            <a:extLst>
              <a:ext uri="{FF2B5EF4-FFF2-40B4-BE49-F238E27FC236}">
                <a16:creationId xmlns:a16="http://schemas.microsoft.com/office/drawing/2014/main" id="{AEFBED23-3D16-694D-A4C7-168EAAC9BC17}"/>
              </a:ext>
            </a:extLst>
          </p:cNvPr>
          <p:cNvGrpSpPr>
            <a:grpSpLocks noChangeAspect="1"/>
          </p:cNvGrpSpPr>
          <p:nvPr/>
        </p:nvGrpSpPr>
        <p:grpSpPr>
          <a:xfrm rot="10800000">
            <a:off x="3295529" y="1473305"/>
            <a:ext cx="115950" cy="399450"/>
            <a:chOff x="6668616" y="4725144"/>
            <a:chExt cx="288032" cy="864096"/>
          </a:xfrm>
        </p:grpSpPr>
        <p:grpSp>
          <p:nvGrpSpPr>
            <p:cNvPr id="141" name="Group 140">
              <a:extLst>
                <a:ext uri="{FF2B5EF4-FFF2-40B4-BE49-F238E27FC236}">
                  <a16:creationId xmlns:a16="http://schemas.microsoft.com/office/drawing/2014/main" id="{7524977D-161A-704D-8074-6B02AEAACADC}"/>
                </a:ext>
              </a:extLst>
            </p:cNvPr>
            <p:cNvGrpSpPr/>
            <p:nvPr/>
          </p:nvGrpSpPr>
          <p:grpSpPr>
            <a:xfrm rot="10800000">
              <a:off x="6668616" y="4725144"/>
              <a:ext cx="288032" cy="144016"/>
              <a:chOff x="755576" y="4365104"/>
              <a:chExt cx="288032" cy="144016"/>
            </a:xfrm>
          </p:grpSpPr>
          <p:cxnSp>
            <p:nvCxnSpPr>
              <p:cNvPr id="153" name="Straight Connector 152">
                <a:extLst>
                  <a:ext uri="{FF2B5EF4-FFF2-40B4-BE49-F238E27FC236}">
                    <a16:creationId xmlns:a16="http://schemas.microsoft.com/office/drawing/2014/main" id="{139B15DE-9D3C-D74A-89DE-7DB6AD100F8B}"/>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4" name="Straight Connector 153">
                <a:extLst>
                  <a:ext uri="{FF2B5EF4-FFF2-40B4-BE49-F238E27FC236}">
                    <a16:creationId xmlns:a16="http://schemas.microsoft.com/office/drawing/2014/main" id="{D6A9F0B7-938E-174A-81B1-D4A57403D7A4}"/>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66" name="Straight Connector 165">
                <a:extLst>
                  <a:ext uri="{FF2B5EF4-FFF2-40B4-BE49-F238E27FC236}">
                    <a16:creationId xmlns:a16="http://schemas.microsoft.com/office/drawing/2014/main" id="{5B71431E-FC1C-B348-A5DE-7E5426E2B059}"/>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42" name="Straight Connector 141">
              <a:extLst>
                <a:ext uri="{FF2B5EF4-FFF2-40B4-BE49-F238E27FC236}">
                  <a16:creationId xmlns:a16="http://schemas.microsoft.com/office/drawing/2014/main" id="{C18B16B7-6626-1B47-B2A7-3A49E0C9BD77}"/>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67" name="Straight Connector 166">
            <a:extLst>
              <a:ext uri="{FF2B5EF4-FFF2-40B4-BE49-F238E27FC236}">
                <a16:creationId xmlns:a16="http://schemas.microsoft.com/office/drawing/2014/main" id="{821A0A92-3F3A-0442-80FC-72D21197016E}"/>
              </a:ext>
            </a:extLst>
          </p:cNvPr>
          <p:cNvCxnSpPr>
            <a:cxnSpLocks noChangeAspect="1"/>
          </p:cNvCxnSpPr>
          <p:nvPr/>
        </p:nvCxnSpPr>
        <p:spPr>
          <a:xfrm>
            <a:off x="457171" y="3189442"/>
            <a:ext cx="1130518"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68" name="TextBox 167">
            <a:extLst>
              <a:ext uri="{FF2B5EF4-FFF2-40B4-BE49-F238E27FC236}">
                <a16:creationId xmlns:a16="http://schemas.microsoft.com/office/drawing/2014/main" id="{01FB28B9-04B6-4E4D-9A7C-6410B2C73594}"/>
              </a:ext>
            </a:extLst>
          </p:cNvPr>
          <p:cNvSpPr txBox="1">
            <a:spLocks noChangeAspect="1"/>
          </p:cNvSpPr>
          <p:nvPr/>
        </p:nvSpPr>
        <p:spPr>
          <a:xfrm>
            <a:off x="1542072" y="3071568"/>
            <a:ext cx="230170" cy="369332"/>
          </a:xfrm>
          <a:prstGeom prst="rect">
            <a:avLst/>
          </a:prstGeom>
          <a:noFill/>
        </p:spPr>
        <p:txBody>
          <a:bodyPr wrap="square" rtlCol="0">
            <a:spAutoFit/>
          </a:bodyPr>
          <a:lstStyle/>
          <a:p>
            <a:r>
              <a:rPr lang="de-DE"/>
              <a:t>x</a:t>
            </a:r>
          </a:p>
        </p:txBody>
      </p:sp>
      <p:sp>
        <p:nvSpPr>
          <p:cNvPr id="169" name="TextBox 168">
            <a:extLst>
              <a:ext uri="{FF2B5EF4-FFF2-40B4-BE49-F238E27FC236}">
                <a16:creationId xmlns:a16="http://schemas.microsoft.com/office/drawing/2014/main" id="{943F2A38-680B-9B4E-BEC7-FDA28DEA147B}"/>
              </a:ext>
            </a:extLst>
          </p:cNvPr>
          <p:cNvSpPr txBox="1">
            <a:spLocks noChangeAspect="1"/>
          </p:cNvSpPr>
          <p:nvPr/>
        </p:nvSpPr>
        <p:spPr>
          <a:xfrm>
            <a:off x="444635" y="1497291"/>
            <a:ext cx="243524" cy="369332"/>
          </a:xfrm>
          <a:prstGeom prst="rect">
            <a:avLst/>
          </a:prstGeom>
          <a:noFill/>
        </p:spPr>
        <p:txBody>
          <a:bodyPr wrap="square" rtlCol="0">
            <a:spAutoFit/>
          </a:bodyPr>
          <a:lstStyle/>
          <a:p>
            <a:r>
              <a:rPr lang="de-DE" err="1"/>
              <a:t>y</a:t>
            </a:r>
            <a:endParaRPr lang="de-DE"/>
          </a:p>
        </p:txBody>
      </p:sp>
      <p:sp>
        <p:nvSpPr>
          <p:cNvPr id="170" name="TextBox 169">
            <a:extLst>
              <a:ext uri="{FF2B5EF4-FFF2-40B4-BE49-F238E27FC236}">
                <a16:creationId xmlns:a16="http://schemas.microsoft.com/office/drawing/2014/main" id="{835D9F62-A57C-0042-91DE-6194084EF76C}"/>
              </a:ext>
            </a:extLst>
          </p:cNvPr>
          <p:cNvSpPr txBox="1">
            <a:spLocks noChangeAspect="1"/>
          </p:cNvSpPr>
          <p:nvPr/>
        </p:nvSpPr>
        <p:spPr>
          <a:xfrm>
            <a:off x="2777766" y="364506"/>
            <a:ext cx="832701" cy="369332"/>
          </a:xfrm>
          <a:prstGeom prst="rect">
            <a:avLst/>
          </a:prstGeom>
          <a:noFill/>
        </p:spPr>
        <p:txBody>
          <a:bodyPr wrap="square" rtlCol="0">
            <a:spAutoFit/>
          </a:bodyPr>
          <a:lstStyle/>
          <a:p>
            <a:r>
              <a:rPr lang="en-GB" dirty="0"/>
              <a:t>Q</a:t>
            </a:r>
            <a:r>
              <a:rPr lang="en-GB" baseline="30000" dirty="0"/>
              <a:t>ind</a:t>
            </a:r>
            <a:r>
              <a:rPr lang="en-GB" baseline="-25000" dirty="0"/>
              <a:t>0</a:t>
            </a:r>
            <a:endParaRPr lang="en-GB" dirty="0"/>
          </a:p>
        </p:txBody>
      </p:sp>
      <p:sp>
        <p:nvSpPr>
          <p:cNvPr id="171" name="Oval 8">
            <a:extLst>
              <a:ext uri="{FF2B5EF4-FFF2-40B4-BE49-F238E27FC236}">
                <a16:creationId xmlns:a16="http://schemas.microsoft.com/office/drawing/2014/main" id="{D78E608E-AE93-434C-A6B8-1F201DE85174}"/>
              </a:ext>
            </a:extLst>
          </p:cNvPr>
          <p:cNvSpPr>
            <a:spLocks noChangeAspect="1" noChangeArrowheads="1"/>
          </p:cNvSpPr>
          <p:nvPr/>
        </p:nvSpPr>
        <p:spPr bwMode="auto">
          <a:xfrm>
            <a:off x="2172092" y="1808378"/>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72" name="TextBox 171">
            <a:extLst>
              <a:ext uri="{FF2B5EF4-FFF2-40B4-BE49-F238E27FC236}">
                <a16:creationId xmlns:a16="http://schemas.microsoft.com/office/drawing/2014/main" id="{4D2916DF-D4E5-BC4D-8055-4804DB95C617}"/>
              </a:ext>
            </a:extLst>
          </p:cNvPr>
          <p:cNvSpPr txBox="1">
            <a:spLocks noChangeAspect="1" noChangeArrowheads="1"/>
          </p:cNvSpPr>
          <p:nvPr/>
        </p:nvSpPr>
        <p:spPr bwMode="auto">
          <a:xfrm>
            <a:off x="2122129" y="1511634"/>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grpSp>
        <p:nvGrpSpPr>
          <p:cNvPr id="173" name="Group 172">
            <a:extLst>
              <a:ext uri="{FF2B5EF4-FFF2-40B4-BE49-F238E27FC236}">
                <a16:creationId xmlns:a16="http://schemas.microsoft.com/office/drawing/2014/main" id="{D6D45272-62EA-994A-9FFE-1500904F81F4}"/>
              </a:ext>
            </a:extLst>
          </p:cNvPr>
          <p:cNvGrpSpPr>
            <a:grpSpLocks noChangeAspect="1"/>
          </p:cNvGrpSpPr>
          <p:nvPr/>
        </p:nvGrpSpPr>
        <p:grpSpPr>
          <a:xfrm rot="10800000">
            <a:off x="3194286" y="2273619"/>
            <a:ext cx="115950" cy="399450"/>
            <a:chOff x="6668616" y="4725144"/>
            <a:chExt cx="288032" cy="864096"/>
          </a:xfrm>
        </p:grpSpPr>
        <p:grpSp>
          <p:nvGrpSpPr>
            <p:cNvPr id="174" name="Group 173">
              <a:extLst>
                <a:ext uri="{FF2B5EF4-FFF2-40B4-BE49-F238E27FC236}">
                  <a16:creationId xmlns:a16="http://schemas.microsoft.com/office/drawing/2014/main" id="{D82502C7-BBB2-D849-9B48-29ECCB77DC01}"/>
                </a:ext>
              </a:extLst>
            </p:cNvPr>
            <p:cNvGrpSpPr/>
            <p:nvPr/>
          </p:nvGrpSpPr>
          <p:grpSpPr>
            <a:xfrm rot="10800000">
              <a:off x="6668616" y="4725144"/>
              <a:ext cx="288032" cy="144016"/>
              <a:chOff x="755576" y="4365104"/>
              <a:chExt cx="288032" cy="144016"/>
            </a:xfrm>
          </p:grpSpPr>
          <p:cxnSp>
            <p:nvCxnSpPr>
              <p:cNvPr id="176" name="Straight Connector 175">
                <a:extLst>
                  <a:ext uri="{FF2B5EF4-FFF2-40B4-BE49-F238E27FC236}">
                    <a16:creationId xmlns:a16="http://schemas.microsoft.com/office/drawing/2014/main" id="{E2B2D935-23E9-DA4F-8A75-86371E3C58A9}"/>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7" name="Straight Connector 176">
                <a:extLst>
                  <a:ext uri="{FF2B5EF4-FFF2-40B4-BE49-F238E27FC236}">
                    <a16:creationId xmlns:a16="http://schemas.microsoft.com/office/drawing/2014/main" id="{F4F48EA1-1D31-404F-B5F8-99172C5AA765}"/>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8" name="Straight Connector 177">
                <a:extLst>
                  <a:ext uri="{FF2B5EF4-FFF2-40B4-BE49-F238E27FC236}">
                    <a16:creationId xmlns:a16="http://schemas.microsoft.com/office/drawing/2014/main" id="{473FA75A-B4DD-E547-ACF5-984399661609}"/>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75" name="Straight Connector 174">
              <a:extLst>
                <a:ext uri="{FF2B5EF4-FFF2-40B4-BE49-F238E27FC236}">
                  <a16:creationId xmlns:a16="http://schemas.microsoft.com/office/drawing/2014/main" id="{7E464023-6240-A749-97FA-9CE18AE09904}"/>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182" name="TextBox 181">
            <a:extLst>
              <a:ext uri="{FF2B5EF4-FFF2-40B4-BE49-F238E27FC236}">
                <a16:creationId xmlns:a16="http://schemas.microsoft.com/office/drawing/2014/main" id="{BED853C8-FD32-C84D-9FB8-E7933DB1F44D}"/>
              </a:ext>
            </a:extLst>
          </p:cNvPr>
          <p:cNvSpPr txBox="1">
            <a:spLocks noChangeAspect="1"/>
          </p:cNvSpPr>
          <p:nvPr/>
        </p:nvSpPr>
        <p:spPr>
          <a:xfrm>
            <a:off x="3102990" y="2776981"/>
            <a:ext cx="733722" cy="369332"/>
          </a:xfrm>
          <a:prstGeom prst="rect">
            <a:avLst/>
          </a:prstGeom>
          <a:noFill/>
        </p:spPr>
        <p:txBody>
          <a:bodyPr wrap="square" rtlCol="0">
            <a:spAutoFit/>
          </a:bodyPr>
          <a:lstStyle/>
          <a:p>
            <a:r>
              <a:rPr lang="en-GB"/>
              <a:t>V</a:t>
            </a:r>
            <a:r>
              <a:rPr lang="en-GB" baseline="-25000"/>
              <a:t>0</a:t>
            </a:r>
            <a:r>
              <a:rPr lang="en-GB"/>
              <a:t>=0</a:t>
            </a:r>
          </a:p>
        </p:txBody>
      </p:sp>
      <p:cxnSp>
        <p:nvCxnSpPr>
          <p:cNvPr id="183" name="Straight Connector 182">
            <a:extLst>
              <a:ext uri="{FF2B5EF4-FFF2-40B4-BE49-F238E27FC236}">
                <a16:creationId xmlns:a16="http://schemas.microsoft.com/office/drawing/2014/main" id="{29C349A5-81A1-A74A-837B-33D04B600E51}"/>
              </a:ext>
            </a:extLst>
          </p:cNvPr>
          <p:cNvCxnSpPr>
            <a:cxnSpLocks noChangeAspect="1"/>
          </p:cNvCxnSpPr>
          <p:nvPr/>
        </p:nvCxnSpPr>
        <p:spPr>
          <a:xfrm rot="16200000">
            <a:off x="-220651" y="2500582"/>
            <a:ext cx="1349424" cy="0"/>
          </a:xfrm>
          <a:prstGeom prst="line">
            <a:avLst/>
          </a:prstGeom>
          <a:ln w="12700">
            <a:solidFill>
              <a:schemeClr val="tx1"/>
            </a:solidFill>
            <a:headEnd type="none"/>
            <a:tailEnd type="triangle"/>
          </a:ln>
          <a:effectLst/>
        </p:spPr>
        <p:style>
          <a:lnRef idx="2">
            <a:schemeClr val="accent1"/>
          </a:lnRef>
          <a:fillRef idx="0">
            <a:schemeClr val="accent1"/>
          </a:fillRef>
          <a:effectRef idx="1">
            <a:schemeClr val="accent1"/>
          </a:effectRef>
          <a:fontRef idx="minor">
            <a:schemeClr val="tx1"/>
          </a:fontRef>
        </p:style>
      </p:cxnSp>
      <p:sp>
        <p:nvSpPr>
          <p:cNvPr id="184" name="TextBox 183">
            <a:extLst>
              <a:ext uri="{FF2B5EF4-FFF2-40B4-BE49-F238E27FC236}">
                <a16:creationId xmlns:a16="http://schemas.microsoft.com/office/drawing/2014/main" id="{B57A6123-A453-5E44-B2D7-26E442B71569}"/>
              </a:ext>
            </a:extLst>
          </p:cNvPr>
          <p:cNvSpPr txBox="1"/>
          <p:nvPr/>
        </p:nvSpPr>
        <p:spPr>
          <a:xfrm>
            <a:off x="2404554" y="1844960"/>
            <a:ext cx="473206" cy="323165"/>
          </a:xfrm>
          <a:prstGeom prst="rect">
            <a:avLst/>
          </a:prstGeom>
          <a:noFill/>
        </p:spPr>
        <p:txBody>
          <a:bodyPr wrap="none" rtlCol="0">
            <a:spAutoFit/>
          </a:bodyPr>
          <a:lstStyle/>
          <a:p>
            <a:r>
              <a:rPr lang="en-GB" sz="1500" b="1" dirty="0"/>
              <a:t>x</a:t>
            </a:r>
            <a:r>
              <a:rPr lang="en-GB" sz="1500" dirty="0"/>
              <a:t>(t)</a:t>
            </a:r>
          </a:p>
        </p:txBody>
      </p:sp>
      <p:cxnSp>
        <p:nvCxnSpPr>
          <p:cNvPr id="185" name="Straight Arrow Connector 184">
            <a:extLst>
              <a:ext uri="{FF2B5EF4-FFF2-40B4-BE49-F238E27FC236}">
                <a16:creationId xmlns:a16="http://schemas.microsoft.com/office/drawing/2014/main" id="{812D54B2-98FE-694F-8093-A4FA825302A6}"/>
              </a:ext>
            </a:extLst>
          </p:cNvPr>
          <p:cNvCxnSpPr>
            <a:cxnSpLocks noChangeShapeType="1"/>
          </p:cNvCxnSpPr>
          <p:nvPr/>
        </p:nvCxnSpPr>
        <p:spPr bwMode="auto">
          <a:xfrm rot="5400000">
            <a:off x="3318890" y="1600545"/>
            <a:ext cx="379413" cy="1587"/>
          </a:xfrm>
          <a:prstGeom prst="straightConnector1">
            <a:avLst/>
          </a:prstGeom>
          <a:noFill/>
          <a:ln w="15875">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86" name="TextBox 59">
            <a:extLst>
              <a:ext uri="{FF2B5EF4-FFF2-40B4-BE49-F238E27FC236}">
                <a16:creationId xmlns:a16="http://schemas.microsoft.com/office/drawing/2014/main" id="{13858B6B-64FD-4A4E-8964-85F38C265A3F}"/>
              </a:ext>
            </a:extLst>
          </p:cNvPr>
          <p:cNvSpPr txBox="1">
            <a:spLocks noChangeArrowheads="1"/>
          </p:cNvSpPr>
          <p:nvPr/>
        </p:nvSpPr>
        <p:spPr bwMode="auto">
          <a:xfrm>
            <a:off x="3351001" y="1100350"/>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I</a:t>
            </a:r>
            <a:r>
              <a:rPr lang="en-US" altLang="en-US" sz="1600" b="1" baseline="-25000" dirty="0"/>
              <a:t>2</a:t>
            </a:r>
            <a:r>
              <a:rPr lang="en-US" altLang="en-US" sz="1600" b="1" dirty="0"/>
              <a:t>(t)</a:t>
            </a:r>
          </a:p>
        </p:txBody>
      </p:sp>
      <p:cxnSp>
        <p:nvCxnSpPr>
          <p:cNvPr id="187" name="Straight Arrow Connector 186">
            <a:extLst>
              <a:ext uri="{FF2B5EF4-FFF2-40B4-BE49-F238E27FC236}">
                <a16:creationId xmlns:a16="http://schemas.microsoft.com/office/drawing/2014/main" id="{4006787F-D224-924F-81D5-5B3A50B42B1E}"/>
              </a:ext>
            </a:extLst>
          </p:cNvPr>
          <p:cNvCxnSpPr>
            <a:cxnSpLocks noChangeShapeType="1"/>
          </p:cNvCxnSpPr>
          <p:nvPr/>
        </p:nvCxnSpPr>
        <p:spPr bwMode="auto">
          <a:xfrm flipV="1">
            <a:off x="2271859" y="1161021"/>
            <a:ext cx="2604" cy="337841"/>
          </a:xfrm>
          <a:prstGeom prst="straightConnector1">
            <a:avLst/>
          </a:prstGeom>
          <a:noFill/>
          <a:ln w="15875">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188" name="Straight Arrow Connector 187">
            <a:extLst>
              <a:ext uri="{FF2B5EF4-FFF2-40B4-BE49-F238E27FC236}">
                <a16:creationId xmlns:a16="http://schemas.microsoft.com/office/drawing/2014/main" id="{F533A6A4-4F38-204B-AC30-C923296E08EA}"/>
              </a:ext>
            </a:extLst>
          </p:cNvPr>
          <p:cNvCxnSpPr>
            <a:cxnSpLocks noChangeShapeType="1"/>
          </p:cNvCxnSpPr>
          <p:nvPr/>
        </p:nvCxnSpPr>
        <p:spPr bwMode="auto">
          <a:xfrm rot="5400000">
            <a:off x="1783894" y="2582505"/>
            <a:ext cx="379413" cy="1587"/>
          </a:xfrm>
          <a:prstGeom prst="straightConnector1">
            <a:avLst/>
          </a:prstGeom>
          <a:noFill/>
          <a:ln w="15875">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89" name="TextBox 59">
            <a:extLst>
              <a:ext uri="{FF2B5EF4-FFF2-40B4-BE49-F238E27FC236}">
                <a16:creationId xmlns:a16="http://schemas.microsoft.com/office/drawing/2014/main" id="{541A2139-022E-224C-A327-9A1C0627100F}"/>
              </a:ext>
            </a:extLst>
          </p:cNvPr>
          <p:cNvSpPr txBox="1">
            <a:spLocks noChangeArrowheads="1"/>
          </p:cNvSpPr>
          <p:nvPr/>
        </p:nvSpPr>
        <p:spPr bwMode="auto">
          <a:xfrm>
            <a:off x="1447800" y="2362200"/>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I</a:t>
            </a:r>
            <a:r>
              <a:rPr lang="en-US" altLang="en-US" sz="1600" b="1" baseline="-25000" dirty="0"/>
              <a:t>3</a:t>
            </a:r>
            <a:r>
              <a:rPr lang="en-US" altLang="en-US" sz="1600" b="1" dirty="0"/>
              <a:t>(t)</a:t>
            </a:r>
          </a:p>
        </p:txBody>
      </p:sp>
      <p:sp>
        <p:nvSpPr>
          <p:cNvPr id="190" name="TextBox 59">
            <a:extLst>
              <a:ext uri="{FF2B5EF4-FFF2-40B4-BE49-F238E27FC236}">
                <a16:creationId xmlns:a16="http://schemas.microsoft.com/office/drawing/2014/main" id="{23BB4DBD-B504-CE41-836E-8ED272B25D53}"/>
              </a:ext>
            </a:extLst>
          </p:cNvPr>
          <p:cNvSpPr txBox="1">
            <a:spLocks noChangeArrowheads="1"/>
          </p:cNvSpPr>
          <p:nvPr/>
        </p:nvSpPr>
        <p:spPr bwMode="auto">
          <a:xfrm>
            <a:off x="2232356" y="1301457"/>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I</a:t>
            </a:r>
            <a:r>
              <a:rPr lang="en-US" altLang="en-US" sz="1600" b="1" baseline="-25000" dirty="0"/>
              <a:t>1</a:t>
            </a:r>
            <a:r>
              <a:rPr lang="en-US" altLang="en-US" sz="1600" b="1" dirty="0"/>
              <a:t>(t)</a:t>
            </a:r>
          </a:p>
        </p:txBody>
      </p:sp>
      <p:sp>
        <p:nvSpPr>
          <p:cNvPr id="191" name="TextBox 59">
            <a:extLst>
              <a:ext uri="{FF2B5EF4-FFF2-40B4-BE49-F238E27FC236}">
                <a16:creationId xmlns:a16="http://schemas.microsoft.com/office/drawing/2014/main" id="{003665E3-9855-0745-9751-74729ACEA9C0}"/>
              </a:ext>
            </a:extLst>
          </p:cNvPr>
          <p:cNvSpPr txBox="1">
            <a:spLocks noChangeArrowheads="1"/>
          </p:cNvSpPr>
          <p:nvPr/>
        </p:nvSpPr>
        <p:spPr bwMode="auto">
          <a:xfrm>
            <a:off x="3418559" y="2280271"/>
            <a:ext cx="5245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a:solidFill>
                  <a:srgbClr val="006600"/>
                </a:solidFill>
              </a:rPr>
              <a:t>I</a:t>
            </a:r>
            <a:r>
              <a:rPr lang="en-US" altLang="en-US" sz="1600" b="1" baseline="-25000">
                <a:solidFill>
                  <a:srgbClr val="006600"/>
                </a:solidFill>
              </a:rPr>
              <a:t>0</a:t>
            </a:r>
            <a:r>
              <a:rPr lang="en-US" altLang="en-US" sz="1600" b="1">
                <a:solidFill>
                  <a:srgbClr val="006600"/>
                </a:solidFill>
              </a:rPr>
              <a:t>(t)</a:t>
            </a:r>
          </a:p>
        </p:txBody>
      </p:sp>
      <p:cxnSp>
        <p:nvCxnSpPr>
          <p:cNvPr id="192" name="Straight Arrow Connector 191">
            <a:extLst>
              <a:ext uri="{FF2B5EF4-FFF2-40B4-BE49-F238E27FC236}">
                <a16:creationId xmlns:a16="http://schemas.microsoft.com/office/drawing/2014/main" id="{C4E4B578-1E59-9B4C-8A21-198476FC7F1A}"/>
              </a:ext>
            </a:extLst>
          </p:cNvPr>
          <p:cNvCxnSpPr>
            <a:cxnSpLocks noChangeShapeType="1"/>
          </p:cNvCxnSpPr>
          <p:nvPr/>
        </p:nvCxnSpPr>
        <p:spPr bwMode="auto">
          <a:xfrm rot="5400000">
            <a:off x="3197912" y="2469383"/>
            <a:ext cx="379413" cy="1587"/>
          </a:xfrm>
          <a:prstGeom prst="straightConnector1">
            <a:avLst/>
          </a:prstGeom>
          <a:noFill/>
          <a:ln w="15875">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93" name="Freeform 192">
            <a:extLst>
              <a:ext uri="{FF2B5EF4-FFF2-40B4-BE49-F238E27FC236}">
                <a16:creationId xmlns:a16="http://schemas.microsoft.com/office/drawing/2014/main" id="{EDE7EF8B-C7BC-2E4C-A9D2-27B1AF22830E}"/>
              </a:ext>
            </a:extLst>
          </p:cNvPr>
          <p:cNvSpPr/>
          <p:nvPr/>
        </p:nvSpPr>
        <p:spPr>
          <a:xfrm>
            <a:off x="2215300" y="1847654"/>
            <a:ext cx="733384" cy="186629"/>
          </a:xfrm>
          <a:custGeom>
            <a:avLst/>
            <a:gdLst>
              <a:gd name="connsiteX0" fmla="*/ 0 w 876921"/>
              <a:gd name="connsiteY0" fmla="*/ 0 h 190515"/>
              <a:gd name="connsiteX1" fmla="*/ 254524 w 876921"/>
              <a:gd name="connsiteY1" fmla="*/ 94268 h 190515"/>
              <a:gd name="connsiteX2" fmla="*/ 367645 w 876921"/>
              <a:gd name="connsiteY2" fmla="*/ 56560 h 190515"/>
              <a:gd name="connsiteX3" fmla="*/ 556181 w 876921"/>
              <a:gd name="connsiteY3" fmla="*/ 9426 h 190515"/>
              <a:gd name="connsiteX4" fmla="*/ 829559 w 876921"/>
              <a:gd name="connsiteY4" fmla="*/ 169682 h 190515"/>
              <a:gd name="connsiteX5" fmla="*/ 876693 w 876921"/>
              <a:gd name="connsiteY5" fmla="*/ 188536 h 19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6921" h="190515">
                <a:moveTo>
                  <a:pt x="0" y="0"/>
                </a:moveTo>
                <a:cubicBezTo>
                  <a:pt x="96625" y="42420"/>
                  <a:pt x="193250" y="84841"/>
                  <a:pt x="254524" y="94268"/>
                </a:cubicBezTo>
                <a:cubicBezTo>
                  <a:pt x="315798" y="103695"/>
                  <a:pt x="317369" y="70700"/>
                  <a:pt x="367645" y="56560"/>
                </a:cubicBezTo>
                <a:cubicBezTo>
                  <a:pt x="417921" y="42420"/>
                  <a:pt x="479195" y="-9428"/>
                  <a:pt x="556181" y="9426"/>
                </a:cubicBezTo>
                <a:cubicBezTo>
                  <a:pt x="633167" y="28280"/>
                  <a:pt x="776140" y="139830"/>
                  <a:pt x="829559" y="169682"/>
                </a:cubicBezTo>
                <a:cubicBezTo>
                  <a:pt x="882978" y="199534"/>
                  <a:pt x="876693" y="188536"/>
                  <a:pt x="876693" y="1885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4" name="Oval 8">
            <a:extLst>
              <a:ext uri="{FF2B5EF4-FFF2-40B4-BE49-F238E27FC236}">
                <a16:creationId xmlns:a16="http://schemas.microsoft.com/office/drawing/2014/main" id="{5614B063-2C9C-E648-829A-5A8D6A5832C8}"/>
              </a:ext>
            </a:extLst>
          </p:cNvPr>
          <p:cNvSpPr>
            <a:spLocks noChangeAspect="1" noChangeArrowheads="1"/>
          </p:cNvSpPr>
          <p:nvPr/>
        </p:nvSpPr>
        <p:spPr bwMode="auto">
          <a:xfrm>
            <a:off x="2896697" y="1983218"/>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195" name="TextBox 194">
            <a:extLst>
              <a:ext uri="{FF2B5EF4-FFF2-40B4-BE49-F238E27FC236}">
                <a16:creationId xmlns:a16="http://schemas.microsoft.com/office/drawing/2014/main" id="{DEA7A551-EFE1-1744-B578-84C9E2562965}"/>
              </a:ext>
            </a:extLst>
          </p:cNvPr>
          <p:cNvSpPr txBox="1">
            <a:spLocks noChangeAspect="1" noChangeArrowheads="1"/>
          </p:cNvSpPr>
          <p:nvPr/>
        </p:nvSpPr>
        <p:spPr bwMode="auto">
          <a:xfrm>
            <a:off x="2864735" y="1739472"/>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sp>
        <p:nvSpPr>
          <p:cNvPr id="196" name="Rectangle 195">
            <a:extLst>
              <a:ext uri="{FF2B5EF4-FFF2-40B4-BE49-F238E27FC236}">
                <a16:creationId xmlns:a16="http://schemas.microsoft.com/office/drawing/2014/main" id="{C48AB360-C28D-774C-86CC-F0AD1D56A004}"/>
              </a:ext>
            </a:extLst>
          </p:cNvPr>
          <p:cNvSpPr/>
          <p:nvPr/>
        </p:nvSpPr>
        <p:spPr>
          <a:xfrm>
            <a:off x="1066800" y="1828800"/>
            <a:ext cx="692818" cy="523220"/>
          </a:xfrm>
          <a:prstGeom prst="rect">
            <a:avLst/>
          </a:prstGeom>
        </p:spPr>
        <p:txBody>
          <a:bodyPr wrap="none">
            <a:spAutoFit/>
          </a:bodyPr>
          <a:lstStyle/>
          <a:p>
            <a:r>
              <a:rPr lang="en-US" sz="1400" kern="0" dirty="0" err="1"/>
              <a:t>ε</a:t>
            </a:r>
            <a:r>
              <a:rPr lang="en-US" sz="1400" kern="0" dirty="0"/>
              <a:t>(x, s)</a:t>
            </a:r>
          </a:p>
          <a:p>
            <a:r>
              <a:rPr lang="en-US" sz="1400" kern="0" dirty="0" err="1"/>
              <a:t>σ</a:t>
            </a:r>
            <a:r>
              <a:rPr lang="en-US" sz="1400" kern="0" dirty="0"/>
              <a:t>(x, s)</a:t>
            </a:r>
            <a:endParaRPr lang="en-US" sz="1400" dirty="0"/>
          </a:p>
        </p:txBody>
      </p:sp>
      <p:sp>
        <p:nvSpPr>
          <p:cNvPr id="8" name="Date Placeholder 7">
            <a:extLst>
              <a:ext uri="{FF2B5EF4-FFF2-40B4-BE49-F238E27FC236}">
                <a16:creationId xmlns:a16="http://schemas.microsoft.com/office/drawing/2014/main" id="{56378218-6803-C048-B2F6-E5AEC3DB166A}"/>
              </a:ext>
            </a:extLst>
          </p:cNvPr>
          <p:cNvSpPr>
            <a:spLocks noGrp="1"/>
          </p:cNvSpPr>
          <p:nvPr>
            <p:ph type="dt" sz="half" idx="10"/>
          </p:nvPr>
        </p:nvSpPr>
        <p:spPr/>
        <p:txBody>
          <a:bodyPr/>
          <a:lstStyle/>
          <a:p>
            <a:pPr>
              <a:defRPr/>
            </a:pPr>
            <a:r>
              <a:rPr lang="en-US"/>
              <a:t>10/14/24</a:t>
            </a:r>
            <a:endParaRPr lang="en-US" dirty="0"/>
          </a:p>
        </p:txBody>
      </p:sp>
    </p:spTree>
    <p:extLst>
      <p:ext uri="{BB962C8B-B14F-4D97-AF65-F5344CB8AC3E}">
        <p14:creationId xmlns:p14="http://schemas.microsoft.com/office/powerpoint/2010/main" val="26731008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Freeform 55">
            <a:extLst>
              <a:ext uri="{FF2B5EF4-FFF2-40B4-BE49-F238E27FC236}">
                <a16:creationId xmlns:a16="http://schemas.microsoft.com/office/drawing/2014/main" id="{8C8CF0FE-69EE-E34A-9754-52F58EB0AA4E}"/>
              </a:ext>
            </a:extLst>
          </p:cNvPr>
          <p:cNvSpPr>
            <a:spLocks noChangeAspect="1"/>
          </p:cNvSpPr>
          <p:nvPr/>
        </p:nvSpPr>
        <p:spPr>
          <a:xfrm>
            <a:off x="414131" y="575807"/>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solidFill>
            <a:srgbClr val="00CC00"/>
          </a:solid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Slide Number Placeholder 1"/>
          <p:cNvSpPr>
            <a:spLocks noGrp="1"/>
          </p:cNvSpPr>
          <p:nvPr>
            <p:ph type="sldNum" sz="quarter" idx="11"/>
          </p:nvPr>
        </p:nvSpPr>
        <p:spPr/>
        <p:txBody>
          <a:bodyPr/>
          <a:lstStyle/>
          <a:p>
            <a:pPr>
              <a:defRPr/>
            </a:pPr>
            <a:fld id="{7139EE62-D25E-4D29-9274-D0BC29529B49}" type="slidenum">
              <a:rPr lang="en-US" smtClean="0">
                <a:solidFill>
                  <a:srgbClr val="000000"/>
                </a:solidFill>
              </a:rPr>
              <a:pPr>
                <a:defRPr/>
              </a:pPr>
              <a:t>54</a:t>
            </a:fld>
            <a:endParaRPr lang="en-US" dirty="0">
              <a:solidFill>
                <a:srgbClr val="000000"/>
              </a:solidFill>
            </a:endParaRPr>
          </a:p>
        </p:txBody>
      </p:sp>
      <p:sp>
        <p:nvSpPr>
          <p:cNvPr id="6" name="Freeform 5">
            <a:extLst>
              <a:ext uri="{FF2B5EF4-FFF2-40B4-BE49-F238E27FC236}">
                <a16:creationId xmlns:a16="http://schemas.microsoft.com/office/drawing/2014/main" id="{181E314B-E72B-F84B-907F-C73741E0EEB1}"/>
              </a:ext>
            </a:extLst>
          </p:cNvPr>
          <p:cNvSpPr>
            <a:spLocks noChangeAspect="1"/>
          </p:cNvSpPr>
          <p:nvPr/>
        </p:nvSpPr>
        <p:spPr>
          <a:xfrm>
            <a:off x="422081" y="3607242"/>
            <a:ext cx="2816087" cy="25908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solidFill>
            <a:srgbClr val="00CC00"/>
          </a:solid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7" name="Oval 6">
            <a:extLst>
              <a:ext uri="{FF2B5EF4-FFF2-40B4-BE49-F238E27FC236}">
                <a16:creationId xmlns:a16="http://schemas.microsoft.com/office/drawing/2014/main" id="{5101F2B7-5600-2645-A439-4A9FD29D1CF8}"/>
              </a:ext>
            </a:extLst>
          </p:cNvPr>
          <p:cNvSpPr>
            <a:spLocks noChangeAspect="1"/>
          </p:cNvSpPr>
          <p:nvPr/>
        </p:nvSpPr>
        <p:spPr>
          <a:xfrm rot="19294940">
            <a:off x="759134" y="4266694"/>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Oval 7">
            <a:extLst>
              <a:ext uri="{FF2B5EF4-FFF2-40B4-BE49-F238E27FC236}">
                <a16:creationId xmlns:a16="http://schemas.microsoft.com/office/drawing/2014/main" id="{C77CAAD4-B392-714D-A9AC-092151924687}"/>
              </a:ext>
            </a:extLst>
          </p:cNvPr>
          <p:cNvSpPr>
            <a:spLocks noChangeAspect="1"/>
          </p:cNvSpPr>
          <p:nvPr/>
        </p:nvSpPr>
        <p:spPr>
          <a:xfrm rot="1840192">
            <a:off x="2000156" y="4144401"/>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3033B996-DEE1-B041-A988-6BB57110C3D7}"/>
              </a:ext>
            </a:extLst>
          </p:cNvPr>
          <p:cNvSpPr>
            <a:spLocks noChangeAspect="1"/>
          </p:cNvSpPr>
          <p:nvPr/>
        </p:nvSpPr>
        <p:spPr>
          <a:xfrm rot="587790">
            <a:off x="1577285" y="5229063"/>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1" name="Group 10">
            <a:extLst>
              <a:ext uri="{FF2B5EF4-FFF2-40B4-BE49-F238E27FC236}">
                <a16:creationId xmlns:a16="http://schemas.microsoft.com/office/drawing/2014/main" id="{6CF99EB2-2311-7341-BDCB-561D4CB74C6B}"/>
              </a:ext>
            </a:extLst>
          </p:cNvPr>
          <p:cNvGrpSpPr>
            <a:grpSpLocks noChangeAspect="1"/>
          </p:cNvGrpSpPr>
          <p:nvPr/>
        </p:nvGrpSpPr>
        <p:grpSpPr>
          <a:xfrm rot="10800000">
            <a:off x="1532946" y="4080868"/>
            <a:ext cx="115950" cy="66575"/>
            <a:chOff x="755576" y="4365104"/>
            <a:chExt cx="288032" cy="144016"/>
          </a:xfrm>
        </p:grpSpPr>
        <p:cxnSp>
          <p:nvCxnSpPr>
            <p:cNvPr id="12" name="Straight Connector 11">
              <a:extLst>
                <a:ext uri="{FF2B5EF4-FFF2-40B4-BE49-F238E27FC236}">
                  <a16:creationId xmlns:a16="http://schemas.microsoft.com/office/drawing/2014/main" id="{CE60352E-9E97-3248-B0A4-EB66532DE58F}"/>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7D3C06EA-3295-6E4B-93A6-6ECF5BA27F06}"/>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112DC9E1-0E53-1645-9BFA-1D17224066FE}"/>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5" name="Straight Connector 14">
            <a:extLst>
              <a:ext uri="{FF2B5EF4-FFF2-40B4-BE49-F238E27FC236}">
                <a16:creationId xmlns:a16="http://schemas.microsoft.com/office/drawing/2014/main" id="{92208A7F-5910-8347-9F73-71966B4047A0}"/>
              </a:ext>
            </a:extLst>
          </p:cNvPr>
          <p:cNvCxnSpPr>
            <a:cxnSpLocks noChangeAspect="1"/>
          </p:cNvCxnSpPr>
          <p:nvPr/>
        </p:nvCxnSpPr>
        <p:spPr>
          <a:xfrm>
            <a:off x="1568222" y="4133571"/>
            <a:ext cx="0" cy="332876"/>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6" name="Group 15">
            <a:extLst>
              <a:ext uri="{FF2B5EF4-FFF2-40B4-BE49-F238E27FC236}">
                <a16:creationId xmlns:a16="http://schemas.microsoft.com/office/drawing/2014/main" id="{C72B4C88-417C-4C45-BE19-FA1A70EA7A84}"/>
              </a:ext>
            </a:extLst>
          </p:cNvPr>
          <p:cNvGrpSpPr>
            <a:grpSpLocks noChangeAspect="1"/>
          </p:cNvGrpSpPr>
          <p:nvPr/>
        </p:nvGrpSpPr>
        <p:grpSpPr>
          <a:xfrm rot="10800000">
            <a:off x="1516450" y="5478826"/>
            <a:ext cx="115950" cy="399450"/>
            <a:chOff x="6668616" y="4725144"/>
            <a:chExt cx="288032" cy="864096"/>
          </a:xfrm>
        </p:grpSpPr>
        <p:grpSp>
          <p:nvGrpSpPr>
            <p:cNvPr id="17" name="Group 16">
              <a:extLst>
                <a:ext uri="{FF2B5EF4-FFF2-40B4-BE49-F238E27FC236}">
                  <a16:creationId xmlns:a16="http://schemas.microsoft.com/office/drawing/2014/main" id="{5DAD7F84-84D8-1E47-ADB3-B0A9FB360FC3}"/>
                </a:ext>
              </a:extLst>
            </p:cNvPr>
            <p:cNvGrpSpPr/>
            <p:nvPr/>
          </p:nvGrpSpPr>
          <p:grpSpPr>
            <a:xfrm rot="10800000">
              <a:off x="6668616" y="4725144"/>
              <a:ext cx="288032" cy="144016"/>
              <a:chOff x="755576" y="4365104"/>
              <a:chExt cx="288032" cy="144016"/>
            </a:xfrm>
          </p:grpSpPr>
          <p:cxnSp>
            <p:nvCxnSpPr>
              <p:cNvPr id="19" name="Straight Connector 18">
                <a:extLst>
                  <a:ext uri="{FF2B5EF4-FFF2-40B4-BE49-F238E27FC236}">
                    <a16:creationId xmlns:a16="http://schemas.microsoft.com/office/drawing/2014/main" id="{A336B433-CD09-FE43-994B-681845F2CC14}"/>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2A23859C-7194-1D45-9B56-F1746BC179E0}"/>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42621E89-98B8-5E42-A388-FFAD9598FD4F}"/>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8" name="Straight Connector 17">
              <a:extLst>
                <a:ext uri="{FF2B5EF4-FFF2-40B4-BE49-F238E27FC236}">
                  <a16:creationId xmlns:a16="http://schemas.microsoft.com/office/drawing/2014/main" id="{0210EBE9-61A1-3440-9957-27BD0683EBA3}"/>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24" name="Group 23">
            <a:extLst>
              <a:ext uri="{FF2B5EF4-FFF2-40B4-BE49-F238E27FC236}">
                <a16:creationId xmlns:a16="http://schemas.microsoft.com/office/drawing/2014/main" id="{4C09594D-0A7C-1843-8A87-F17992EEFFE5}"/>
              </a:ext>
            </a:extLst>
          </p:cNvPr>
          <p:cNvGrpSpPr>
            <a:grpSpLocks noChangeAspect="1"/>
          </p:cNvGrpSpPr>
          <p:nvPr/>
        </p:nvGrpSpPr>
        <p:grpSpPr>
          <a:xfrm rot="10800000">
            <a:off x="2709724" y="4535361"/>
            <a:ext cx="115950" cy="399450"/>
            <a:chOff x="6668616" y="4725144"/>
            <a:chExt cx="288032" cy="864096"/>
          </a:xfrm>
        </p:grpSpPr>
        <p:grpSp>
          <p:nvGrpSpPr>
            <p:cNvPr id="25" name="Group 24">
              <a:extLst>
                <a:ext uri="{FF2B5EF4-FFF2-40B4-BE49-F238E27FC236}">
                  <a16:creationId xmlns:a16="http://schemas.microsoft.com/office/drawing/2014/main" id="{338A3DDA-CF37-0244-B091-1D149BC8C3B1}"/>
                </a:ext>
              </a:extLst>
            </p:cNvPr>
            <p:cNvGrpSpPr/>
            <p:nvPr/>
          </p:nvGrpSpPr>
          <p:grpSpPr>
            <a:xfrm rot="10800000">
              <a:off x="6668616" y="4725144"/>
              <a:ext cx="288032" cy="144016"/>
              <a:chOff x="755576" y="4365104"/>
              <a:chExt cx="288032" cy="144016"/>
            </a:xfrm>
          </p:grpSpPr>
          <p:cxnSp>
            <p:nvCxnSpPr>
              <p:cNvPr id="27" name="Straight Connector 26">
                <a:extLst>
                  <a:ext uri="{FF2B5EF4-FFF2-40B4-BE49-F238E27FC236}">
                    <a16:creationId xmlns:a16="http://schemas.microsoft.com/office/drawing/2014/main" id="{30BFCECC-11A3-6949-AB52-3495975283C0}"/>
                  </a:ext>
                </a:extLst>
              </p:cNvPr>
              <p:cNvCxnSpPr/>
              <p:nvPr/>
            </p:nvCxnSpPr>
            <p:spPr>
              <a:xfrm>
                <a:off x="755576" y="4365104"/>
                <a:ext cx="288032"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C1DB0F59-F2D6-C645-8BAC-9E607F9E141A}"/>
                  </a:ext>
                </a:extLst>
              </p:cNvPr>
              <p:cNvCxnSpPr/>
              <p:nvPr/>
            </p:nvCxnSpPr>
            <p:spPr>
              <a:xfrm>
                <a:off x="827584" y="4437112"/>
                <a:ext cx="144016"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66BA7088-C4E2-8F48-A4AF-273BF80DBA9C}"/>
                  </a:ext>
                </a:extLst>
              </p:cNvPr>
              <p:cNvCxnSpPr/>
              <p:nvPr/>
            </p:nvCxnSpPr>
            <p:spPr>
              <a:xfrm>
                <a:off x="863592" y="4509120"/>
                <a:ext cx="72000"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26" name="Straight Connector 25">
              <a:extLst>
                <a:ext uri="{FF2B5EF4-FFF2-40B4-BE49-F238E27FC236}">
                  <a16:creationId xmlns:a16="http://schemas.microsoft.com/office/drawing/2014/main" id="{3729488C-A38C-084F-B7CE-6A29F5A642D7}"/>
                </a:ext>
              </a:extLst>
            </p:cNvPr>
            <p:cNvCxnSpPr/>
            <p:nvPr/>
          </p:nvCxnSpPr>
          <p:spPr>
            <a:xfrm>
              <a:off x="6812632" y="4869160"/>
              <a:ext cx="0" cy="72008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33" name="Oval 8">
            <a:extLst>
              <a:ext uri="{FF2B5EF4-FFF2-40B4-BE49-F238E27FC236}">
                <a16:creationId xmlns:a16="http://schemas.microsoft.com/office/drawing/2014/main" id="{8497B473-D070-B747-9BE9-1CCFCD4C99C6}"/>
              </a:ext>
            </a:extLst>
          </p:cNvPr>
          <p:cNvSpPr>
            <a:spLocks noChangeAspect="1" noChangeArrowheads="1"/>
          </p:cNvSpPr>
          <p:nvPr/>
        </p:nvSpPr>
        <p:spPr bwMode="auto">
          <a:xfrm>
            <a:off x="1586287" y="4870434"/>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34" name="TextBox 33">
            <a:extLst>
              <a:ext uri="{FF2B5EF4-FFF2-40B4-BE49-F238E27FC236}">
                <a16:creationId xmlns:a16="http://schemas.microsoft.com/office/drawing/2014/main" id="{14AB4377-3FB0-5549-B5D7-D41E6F03A9E4}"/>
              </a:ext>
            </a:extLst>
          </p:cNvPr>
          <p:cNvSpPr txBox="1">
            <a:spLocks noChangeAspect="1" noChangeArrowheads="1"/>
          </p:cNvSpPr>
          <p:nvPr/>
        </p:nvSpPr>
        <p:spPr bwMode="auto">
          <a:xfrm>
            <a:off x="1536324" y="4573690"/>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sp>
        <p:nvSpPr>
          <p:cNvPr id="43" name="TextBox 42">
            <a:extLst>
              <a:ext uri="{FF2B5EF4-FFF2-40B4-BE49-F238E27FC236}">
                <a16:creationId xmlns:a16="http://schemas.microsoft.com/office/drawing/2014/main" id="{53EEB228-DBFA-9840-999C-4C3175BA8EF8}"/>
              </a:ext>
            </a:extLst>
          </p:cNvPr>
          <p:cNvSpPr txBox="1"/>
          <p:nvPr/>
        </p:nvSpPr>
        <p:spPr>
          <a:xfrm>
            <a:off x="1818749" y="4907016"/>
            <a:ext cx="473206" cy="323165"/>
          </a:xfrm>
          <a:prstGeom prst="rect">
            <a:avLst/>
          </a:prstGeom>
          <a:noFill/>
        </p:spPr>
        <p:txBody>
          <a:bodyPr wrap="none" rtlCol="0">
            <a:spAutoFit/>
          </a:bodyPr>
          <a:lstStyle/>
          <a:p>
            <a:r>
              <a:rPr lang="en-GB" sz="1500" b="1" dirty="0"/>
              <a:t>x</a:t>
            </a:r>
            <a:r>
              <a:rPr lang="en-GB" sz="1500" dirty="0"/>
              <a:t>(t)</a:t>
            </a:r>
          </a:p>
        </p:txBody>
      </p:sp>
      <p:cxnSp>
        <p:nvCxnSpPr>
          <p:cNvPr id="44" name="Straight Arrow Connector 43">
            <a:extLst>
              <a:ext uri="{FF2B5EF4-FFF2-40B4-BE49-F238E27FC236}">
                <a16:creationId xmlns:a16="http://schemas.microsoft.com/office/drawing/2014/main" id="{3FBD7F05-78DE-4041-8A95-26159092589D}"/>
              </a:ext>
            </a:extLst>
          </p:cNvPr>
          <p:cNvCxnSpPr>
            <a:cxnSpLocks noChangeShapeType="1"/>
          </p:cNvCxnSpPr>
          <p:nvPr/>
        </p:nvCxnSpPr>
        <p:spPr bwMode="auto">
          <a:xfrm rot="5400000">
            <a:off x="2733085" y="4662601"/>
            <a:ext cx="379413" cy="1587"/>
          </a:xfrm>
          <a:prstGeom prst="straightConnector1">
            <a:avLst/>
          </a:prstGeom>
          <a:noFill/>
          <a:ln w="15875">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45" name="TextBox 59">
            <a:extLst>
              <a:ext uri="{FF2B5EF4-FFF2-40B4-BE49-F238E27FC236}">
                <a16:creationId xmlns:a16="http://schemas.microsoft.com/office/drawing/2014/main" id="{832D5732-7D7C-F248-B1DC-EDDC746A681B}"/>
              </a:ext>
            </a:extLst>
          </p:cNvPr>
          <p:cNvSpPr txBox="1">
            <a:spLocks noChangeArrowheads="1"/>
          </p:cNvSpPr>
          <p:nvPr/>
        </p:nvSpPr>
        <p:spPr bwMode="auto">
          <a:xfrm>
            <a:off x="2936681" y="4445442"/>
            <a:ext cx="7296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I</a:t>
            </a:r>
            <a:r>
              <a:rPr lang="en-US" altLang="en-US" sz="1600" b="1" baseline="30000" dirty="0"/>
              <a:t>ind</a:t>
            </a:r>
            <a:r>
              <a:rPr lang="en-US" altLang="en-US" sz="1600" b="1" baseline="-25000" dirty="0"/>
              <a:t>2</a:t>
            </a:r>
            <a:r>
              <a:rPr lang="en-US" altLang="en-US" sz="1600" b="1" dirty="0"/>
              <a:t>(t)</a:t>
            </a:r>
          </a:p>
        </p:txBody>
      </p:sp>
      <p:cxnSp>
        <p:nvCxnSpPr>
          <p:cNvPr id="46" name="Straight Arrow Connector 45">
            <a:extLst>
              <a:ext uri="{FF2B5EF4-FFF2-40B4-BE49-F238E27FC236}">
                <a16:creationId xmlns:a16="http://schemas.microsoft.com/office/drawing/2014/main" id="{89781234-A3C5-A54E-A937-AD9AD3F0F803}"/>
              </a:ext>
            </a:extLst>
          </p:cNvPr>
          <p:cNvCxnSpPr>
            <a:cxnSpLocks noChangeShapeType="1"/>
          </p:cNvCxnSpPr>
          <p:nvPr/>
        </p:nvCxnSpPr>
        <p:spPr bwMode="auto">
          <a:xfrm flipV="1">
            <a:off x="1686054" y="4223077"/>
            <a:ext cx="2604" cy="337841"/>
          </a:xfrm>
          <a:prstGeom prst="straightConnector1">
            <a:avLst/>
          </a:prstGeom>
          <a:noFill/>
          <a:ln w="15875">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47" name="Straight Arrow Connector 46">
            <a:extLst>
              <a:ext uri="{FF2B5EF4-FFF2-40B4-BE49-F238E27FC236}">
                <a16:creationId xmlns:a16="http://schemas.microsoft.com/office/drawing/2014/main" id="{67DD1789-AB99-9543-8AC0-16040BBEF144}"/>
              </a:ext>
            </a:extLst>
          </p:cNvPr>
          <p:cNvCxnSpPr>
            <a:cxnSpLocks noChangeShapeType="1"/>
          </p:cNvCxnSpPr>
          <p:nvPr/>
        </p:nvCxnSpPr>
        <p:spPr bwMode="auto">
          <a:xfrm rot="5400000">
            <a:off x="1198089" y="5644561"/>
            <a:ext cx="379413" cy="1587"/>
          </a:xfrm>
          <a:prstGeom prst="straightConnector1">
            <a:avLst/>
          </a:prstGeom>
          <a:noFill/>
          <a:ln w="15875">
            <a:solidFill>
              <a:schemeClr val="tx1"/>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48" name="TextBox 59">
            <a:extLst>
              <a:ext uri="{FF2B5EF4-FFF2-40B4-BE49-F238E27FC236}">
                <a16:creationId xmlns:a16="http://schemas.microsoft.com/office/drawing/2014/main" id="{1F4D0986-2CBD-F44E-89D1-D2DF1A81DBC7}"/>
              </a:ext>
            </a:extLst>
          </p:cNvPr>
          <p:cNvSpPr txBox="1">
            <a:spLocks noChangeArrowheads="1"/>
          </p:cNvSpPr>
          <p:nvPr/>
        </p:nvSpPr>
        <p:spPr bwMode="auto">
          <a:xfrm>
            <a:off x="782540" y="5443993"/>
            <a:ext cx="7296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I</a:t>
            </a:r>
            <a:r>
              <a:rPr lang="en-US" altLang="en-US" sz="1600" b="1" baseline="30000" dirty="0"/>
              <a:t>ind</a:t>
            </a:r>
            <a:r>
              <a:rPr lang="en-US" altLang="en-US" sz="1600" b="1" baseline="-25000" dirty="0"/>
              <a:t>3</a:t>
            </a:r>
            <a:r>
              <a:rPr lang="en-US" altLang="en-US" sz="1600" b="1" dirty="0"/>
              <a:t>(t)</a:t>
            </a:r>
          </a:p>
        </p:txBody>
      </p:sp>
      <p:sp>
        <p:nvSpPr>
          <p:cNvPr id="49" name="TextBox 59">
            <a:extLst>
              <a:ext uri="{FF2B5EF4-FFF2-40B4-BE49-F238E27FC236}">
                <a16:creationId xmlns:a16="http://schemas.microsoft.com/office/drawing/2014/main" id="{1DB2C1FA-058C-8A4E-BAEE-89B147CC749D}"/>
              </a:ext>
            </a:extLst>
          </p:cNvPr>
          <p:cNvSpPr txBox="1">
            <a:spLocks noChangeArrowheads="1"/>
          </p:cNvSpPr>
          <p:nvPr/>
        </p:nvSpPr>
        <p:spPr bwMode="auto">
          <a:xfrm>
            <a:off x="1681037" y="4373880"/>
            <a:ext cx="7296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600" b="1" dirty="0"/>
              <a:t>I</a:t>
            </a:r>
            <a:r>
              <a:rPr lang="en-US" altLang="en-US" sz="1600" b="1" baseline="30000" dirty="0"/>
              <a:t>ind</a:t>
            </a:r>
            <a:r>
              <a:rPr lang="en-US" altLang="en-US" sz="1600" b="1" baseline="-25000" dirty="0"/>
              <a:t>1</a:t>
            </a:r>
            <a:r>
              <a:rPr lang="en-US" altLang="en-US" sz="1600" b="1" dirty="0"/>
              <a:t>(t)</a:t>
            </a:r>
          </a:p>
        </p:txBody>
      </p:sp>
      <p:sp>
        <p:nvSpPr>
          <p:cNvPr id="52" name="Freeform 51">
            <a:extLst>
              <a:ext uri="{FF2B5EF4-FFF2-40B4-BE49-F238E27FC236}">
                <a16:creationId xmlns:a16="http://schemas.microsoft.com/office/drawing/2014/main" id="{BC5EC31F-D1A6-9644-97BD-3852331BF11B}"/>
              </a:ext>
            </a:extLst>
          </p:cNvPr>
          <p:cNvSpPr/>
          <p:nvPr/>
        </p:nvSpPr>
        <p:spPr>
          <a:xfrm>
            <a:off x="1629495" y="4909710"/>
            <a:ext cx="733384" cy="186629"/>
          </a:xfrm>
          <a:custGeom>
            <a:avLst/>
            <a:gdLst>
              <a:gd name="connsiteX0" fmla="*/ 0 w 876921"/>
              <a:gd name="connsiteY0" fmla="*/ 0 h 190515"/>
              <a:gd name="connsiteX1" fmla="*/ 254524 w 876921"/>
              <a:gd name="connsiteY1" fmla="*/ 94268 h 190515"/>
              <a:gd name="connsiteX2" fmla="*/ 367645 w 876921"/>
              <a:gd name="connsiteY2" fmla="*/ 56560 h 190515"/>
              <a:gd name="connsiteX3" fmla="*/ 556181 w 876921"/>
              <a:gd name="connsiteY3" fmla="*/ 9426 h 190515"/>
              <a:gd name="connsiteX4" fmla="*/ 829559 w 876921"/>
              <a:gd name="connsiteY4" fmla="*/ 169682 h 190515"/>
              <a:gd name="connsiteX5" fmla="*/ 876693 w 876921"/>
              <a:gd name="connsiteY5" fmla="*/ 188536 h 19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6921" h="190515">
                <a:moveTo>
                  <a:pt x="0" y="0"/>
                </a:moveTo>
                <a:cubicBezTo>
                  <a:pt x="96625" y="42420"/>
                  <a:pt x="193250" y="84841"/>
                  <a:pt x="254524" y="94268"/>
                </a:cubicBezTo>
                <a:cubicBezTo>
                  <a:pt x="315798" y="103695"/>
                  <a:pt x="317369" y="70700"/>
                  <a:pt x="367645" y="56560"/>
                </a:cubicBezTo>
                <a:cubicBezTo>
                  <a:pt x="417921" y="42420"/>
                  <a:pt x="479195" y="-9428"/>
                  <a:pt x="556181" y="9426"/>
                </a:cubicBezTo>
                <a:cubicBezTo>
                  <a:pt x="633167" y="28280"/>
                  <a:pt x="776140" y="139830"/>
                  <a:pt x="829559" y="169682"/>
                </a:cubicBezTo>
                <a:cubicBezTo>
                  <a:pt x="882978" y="199534"/>
                  <a:pt x="876693" y="188536"/>
                  <a:pt x="876693" y="1885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8">
            <a:extLst>
              <a:ext uri="{FF2B5EF4-FFF2-40B4-BE49-F238E27FC236}">
                <a16:creationId xmlns:a16="http://schemas.microsoft.com/office/drawing/2014/main" id="{E68F94F6-4922-ED40-B7D1-896265CB78D0}"/>
              </a:ext>
            </a:extLst>
          </p:cNvPr>
          <p:cNvSpPr>
            <a:spLocks noChangeAspect="1" noChangeArrowheads="1"/>
          </p:cNvSpPr>
          <p:nvPr/>
        </p:nvSpPr>
        <p:spPr bwMode="auto">
          <a:xfrm>
            <a:off x="2310892" y="5045274"/>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54" name="TextBox 53">
            <a:extLst>
              <a:ext uri="{FF2B5EF4-FFF2-40B4-BE49-F238E27FC236}">
                <a16:creationId xmlns:a16="http://schemas.microsoft.com/office/drawing/2014/main" id="{433A3FD8-A037-7F44-AFBE-A259C1C0699E}"/>
              </a:ext>
            </a:extLst>
          </p:cNvPr>
          <p:cNvSpPr txBox="1">
            <a:spLocks noChangeAspect="1" noChangeArrowheads="1"/>
          </p:cNvSpPr>
          <p:nvPr/>
        </p:nvSpPr>
        <p:spPr bwMode="auto">
          <a:xfrm>
            <a:off x="2278930" y="4801528"/>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sp>
        <p:nvSpPr>
          <p:cNvPr id="55" name="Rectangle 54">
            <a:extLst>
              <a:ext uri="{FF2B5EF4-FFF2-40B4-BE49-F238E27FC236}">
                <a16:creationId xmlns:a16="http://schemas.microsoft.com/office/drawing/2014/main" id="{82E7C998-E16F-6642-A666-65BF6309AB92}"/>
              </a:ext>
            </a:extLst>
          </p:cNvPr>
          <p:cNvSpPr/>
          <p:nvPr/>
        </p:nvSpPr>
        <p:spPr>
          <a:xfrm>
            <a:off x="498281" y="4978842"/>
            <a:ext cx="548548" cy="400110"/>
          </a:xfrm>
          <a:prstGeom prst="rect">
            <a:avLst/>
          </a:prstGeom>
        </p:spPr>
        <p:txBody>
          <a:bodyPr wrap="none">
            <a:spAutoFit/>
          </a:bodyPr>
          <a:lstStyle/>
          <a:p>
            <a:r>
              <a:rPr lang="en-US" sz="1000" kern="0" dirty="0" err="1"/>
              <a:t>ε</a:t>
            </a:r>
            <a:r>
              <a:rPr lang="en-US" sz="1000" kern="0" dirty="0"/>
              <a:t>(x, s)</a:t>
            </a:r>
          </a:p>
          <a:p>
            <a:r>
              <a:rPr lang="en-US" sz="1000" kern="0" dirty="0" err="1"/>
              <a:t>σ</a:t>
            </a:r>
            <a:r>
              <a:rPr lang="en-US" sz="1000" kern="0" dirty="0"/>
              <a:t>(x, s)</a:t>
            </a:r>
            <a:endParaRPr lang="en-US" sz="1000" dirty="0"/>
          </a:p>
        </p:txBody>
      </p:sp>
      <p:sp>
        <p:nvSpPr>
          <p:cNvPr id="57" name="Oval 56">
            <a:extLst>
              <a:ext uri="{FF2B5EF4-FFF2-40B4-BE49-F238E27FC236}">
                <a16:creationId xmlns:a16="http://schemas.microsoft.com/office/drawing/2014/main" id="{9377B07A-F3DD-BB4B-9E3A-EF2665B161D8}"/>
              </a:ext>
            </a:extLst>
          </p:cNvPr>
          <p:cNvSpPr>
            <a:spLocks noChangeAspect="1"/>
          </p:cNvSpPr>
          <p:nvPr/>
        </p:nvSpPr>
        <p:spPr>
          <a:xfrm rot="19294940">
            <a:off x="751184" y="1235259"/>
            <a:ext cx="846635" cy="644046"/>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3BA11D95-9720-4A4B-9F8D-6192E4D1976D}"/>
              </a:ext>
            </a:extLst>
          </p:cNvPr>
          <p:cNvSpPr>
            <a:spLocks noChangeAspect="1"/>
          </p:cNvSpPr>
          <p:nvPr/>
        </p:nvSpPr>
        <p:spPr>
          <a:xfrm rot="1840192">
            <a:off x="1992206" y="1112966"/>
            <a:ext cx="795301" cy="566309"/>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Oval 58">
            <a:extLst>
              <a:ext uri="{FF2B5EF4-FFF2-40B4-BE49-F238E27FC236}">
                <a16:creationId xmlns:a16="http://schemas.microsoft.com/office/drawing/2014/main" id="{AEAF4BEB-470E-3242-9A93-72E25B6663DA}"/>
              </a:ext>
            </a:extLst>
          </p:cNvPr>
          <p:cNvSpPr>
            <a:spLocks noChangeAspect="1"/>
          </p:cNvSpPr>
          <p:nvPr/>
        </p:nvSpPr>
        <p:spPr>
          <a:xfrm rot="587790">
            <a:off x="1569335" y="2197628"/>
            <a:ext cx="706890" cy="541825"/>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TextBox 59">
            <a:extLst>
              <a:ext uri="{FF2B5EF4-FFF2-40B4-BE49-F238E27FC236}">
                <a16:creationId xmlns:a16="http://schemas.microsoft.com/office/drawing/2014/main" id="{7EB40210-5566-AC4B-8C38-5071ECCDFCA3}"/>
              </a:ext>
            </a:extLst>
          </p:cNvPr>
          <p:cNvSpPr txBox="1">
            <a:spLocks noChangeAspect="1"/>
          </p:cNvSpPr>
          <p:nvPr/>
        </p:nvSpPr>
        <p:spPr>
          <a:xfrm>
            <a:off x="701645" y="1402221"/>
            <a:ext cx="895545" cy="369332"/>
          </a:xfrm>
          <a:prstGeom prst="rect">
            <a:avLst/>
          </a:prstGeom>
          <a:noFill/>
        </p:spPr>
        <p:txBody>
          <a:bodyPr wrap="square" rtlCol="0">
            <a:spAutoFit/>
          </a:bodyPr>
          <a:lstStyle/>
          <a:p>
            <a:r>
              <a:rPr lang="en-GB" dirty="0"/>
              <a:t>V</a:t>
            </a:r>
            <a:r>
              <a:rPr lang="en-GB" baseline="30000" dirty="0"/>
              <a:t>ind</a:t>
            </a:r>
            <a:r>
              <a:rPr lang="en-GB" baseline="-25000" dirty="0"/>
              <a:t>1</a:t>
            </a:r>
            <a:r>
              <a:rPr lang="en-GB" dirty="0"/>
              <a:t>(t)</a:t>
            </a:r>
          </a:p>
        </p:txBody>
      </p:sp>
      <p:sp>
        <p:nvSpPr>
          <p:cNvPr id="64" name="Oval 8">
            <a:extLst>
              <a:ext uri="{FF2B5EF4-FFF2-40B4-BE49-F238E27FC236}">
                <a16:creationId xmlns:a16="http://schemas.microsoft.com/office/drawing/2014/main" id="{F6902572-B4E5-794B-9A82-A76217890632}"/>
              </a:ext>
            </a:extLst>
          </p:cNvPr>
          <p:cNvSpPr>
            <a:spLocks noChangeAspect="1" noChangeArrowheads="1"/>
          </p:cNvSpPr>
          <p:nvPr/>
        </p:nvSpPr>
        <p:spPr bwMode="auto">
          <a:xfrm>
            <a:off x="1578337" y="1838999"/>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65" name="TextBox 64">
            <a:extLst>
              <a:ext uri="{FF2B5EF4-FFF2-40B4-BE49-F238E27FC236}">
                <a16:creationId xmlns:a16="http://schemas.microsoft.com/office/drawing/2014/main" id="{1FA0B37C-02C5-1B49-8991-F58FE7870D14}"/>
              </a:ext>
            </a:extLst>
          </p:cNvPr>
          <p:cNvSpPr txBox="1">
            <a:spLocks noChangeAspect="1" noChangeArrowheads="1"/>
          </p:cNvSpPr>
          <p:nvPr/>
        </p:nvSpPr>
        <p:spPr bwMode="auto">
          <a:xfrm>
            <a:off x="1528374" y="1542255"/>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sp>
        <p:nvSpPr>
          <p:cNvPr id="68" name="TextBox 67">
            <a:extLst>
              <a:ext uri="{FF2B5EF4-FFF2-40B4-BE49-F238E27FC236}">
                <a16:creationId xmlns:a16="http://schemas.microsoft.com/office/drawing/2014/main" id="{89CD328C-9CDA-7747-9B2B-83A51639BED7}"/>
              </a:ext>
            </a:extLst>
          </p:cNvPr>
          <p:cNvSpPr txBox="1"/>
          <p:nvPr/>
        </p:nvSpPr>
        <p:spPr>
          <a:xfrm>
            <a:off x="1810799" y="1875581"/>
            <a:ext cx="473206" cy="323165"/>
          </a:xfrm>
          <a:prstGeom prst="rect">
            <a:avLst/>
          </a:prstGeom>
          <a:noFill/>
        </p:spPr>
        <p:txBody>
          <a:bodyPr wrap="none" rtlCol="0">
            <a:spAutoFit/>
          </a:bodyPr>
          <a:lstStyle/>
          <a:p>
            <a:r>
              <a:rPr lang="en-GB" sz="1500" b="1" dirty="0"/>
              <a:t>x</a:t>
            </a:r>
            <a:r>
              <a:rPr lang="en-GB" sz="1500" dirty="0"/>
              <a:t>(t)</a:t>
            </a:r>
          </a:p>
        </p:txBody>
      </p:sp>
      <p:sp>
        <p:nvSpPr>
          <p:cNvPr id="70" name="Freeform 69">
            <a:extLst>
              <a:ext uri="{FF2B5EF4-FFF2-40B4-BE49-F238E27FC236}">
                <a16:creationId xmlns:a16="http://schemas.microsoft.com/office/drawing/2014/main" id="{E9BD1671-7AD6-0143-90A9-82F7041C28AA}"/>
              </a:ext>
            </a:extLst>
          </p:cNvPr>
          <p:cNvSpPr/>
          <p:nvPr/>
        </p:nvSpPr>
        <p:spPr>
          <a:xfrm>
            <a:off x="1621545" y="1878275"/>
            <a:ext cx="733384" cy="186629"/>
          </a:xfrm>
          <a:custGeom>
            <a:avLst/>
            <a:gdLst>
              <a:gd name="connsiteX0" fmla="*/ 0 w 876921"/>
              <a:gd name="connsiteY0" fmla="*/ 0 h 190515"/>
              <a:gd name="connsiteX1" fmla="*/ 254524 w 876921"/>
              <a:gd name="connsiteY1" fmla="*/ 94268 h 190515"/>
              <a:gd name="connsiteX2" fmla="*/ 367645 w 876921"/>
              <a:gd name="connsiteY2" fmla="*/ 56560 h 190515"/>
              <a:gd name="connsiteX3" fmla="*/ 556181 w 876921"/>
              <a:gd name="connsiteY3" fmla="*/ 9426 h 190515"/>
              <a:gd name="connsiteX4" fmla="*/ 829559 w 876921"/>
              <a:gd name="connsiteY4" fmla="*/ 169682 h 190515"/>
              <a:gd name="connsiteX5" fmla="*/ 876693 w 876921"/>
              <a:gd name="connsiteY5" fmla="*/ 188536 h 190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76921" h="190515">
                <a:moveTo>
                  <a:pt x="0" y="0"/>
                </a:moveTo>
                <a:cubicBezTo>
                  <a:pt x="96625" y="42420"/>
                  <a:pt x="193250" y="84841"/>
                  <a:pt x="254524" y="94268"/>
                </a:cubicBezTo>
                <a:cubicBezTo>
                  <a:pt x="315798" y="103695"/>
                  <a:pt x="317369" y="70700"/>
                  <a:pt x="367645" y="56560"/>
                </a:cubicBezTo>
                <a:cubicBezTo>
                  <a:pt x="417921" y="42420"/>
                  <a:pt x="479195" y="-9428"/>
                  <a:pt x="556181" y="9426"/>
                </a:cubicBezTo>
                <a:cubicBezTo>
                  <a:pt x="633167" y="28280"/>
                  <a:pt x="776140" y="139830"/>
                  <a:pt x="829559" y="169682"/>
                </a:cubicBezTo>
                <a:cubicBezTo>
                  <a:pt x="882978" y="199534"/>
                  <a:pt x="876693" y="188536"/>
                  <a:pt x="876693" y="18853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8">
            <a:extLst>
              <a:ext uri="{FF2B5EF4-FFF2-40B4-BE49-F238E27FC236}">
                <a16:creationId xmlns:a16="http://schemas.microsoft.com/office/drawing/2014/main" id="{065681CA-A52E-B946-BD9F-4D771E72B2C7}"/>
              </a:ext>
            </a:extLst>
          </p:cNvPr>
          <p:cNvSpPr>
            <a:spLocks noChangeAspect="1" noChangeArrowheads="1"/>
          </p:cNvSpPr>
          <p:nvPr/>
        </p:nvSpPr>
        <p:spPr bwMode="auto">
          <a:xfrm>
            <a:off x="2302942" y="2013839"/>
            <a:ext cx="100315" cy="98039"/>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ltLang="en-US">
              <a:solidFill>
                <a:srgbClr val="FF0000"/>
              </a:solidFill>
            </a:endParaRPr>
          </a:p>
        </p:txBody>
      </p:sp>
      <p:sp>
        <p:nvSpPr>
          <p:cNvPr id="72" name="TextBox 71">
            <a:extLst>
              <a:ext uri="{FF2B5EF4-FFF2-40B4-BE49-F238E27FC236}">
                <a16:creationId xmlns:a16="http://schemas.microsoft.com/office/drawing/2014/main" id="{006A0EED-6EB8-8242-B1BE-348E545150A3}"/>
              </a:ext>
            </a:extLst>
          </p:cNvPr>
          <p:cNvSpPr txBox="1">
            <a:spLocks noChangeAspect="1" noChangeArrowheads="1"/>
          </p:cNvSpPr>
          <p:nvPr/>
        </p:nvSpPr>
        <p:spPr bwMode="auto">
          <a:xfrm>
            <a:off x="2270980" y="1770093"/>
            <a:ext cx="28673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ltLang="en-US" sz="1500" dirty="0">
                <a:solidFill>
                  <a:srgbClr val="FF0000"/>
                </a:solidFill>
              </a:rPr>
              <a:t>q</a:t>
            </a:r>
          </a:p>
        </p:txBody>
      </p:sp>
      <p:sp>
        <p:nvSpPr>
          <p:cNvPr id="73" name="Rectangle 72">
            <a:extLst>
              <a:ext uri="{FF2B5EF4-FFF2-40B4-BE49-F238E27FC236}">
                <a16:creationId xmlns:a16="http://schemas.microsoft.com/office/drawing/2014/main" id="{BFF2B39B-1AC7-0343-8B93-73B55246DBA4}"/>
              </a:ext>
            </a:extLst>
          </p:cNvPr>
          <p:cNvSpPr/>
          <p:nvPr/>
        </p:nvSpPr>
        <p:spPr>
          <a:xfrm>
            <a:off x="414131" y="1947407"/>
            <a:ext cx="548548" cy="400110"/>
          </a:xfrm>
          <a:prstGeom prst="rect">
            <a:avLst/>
          </a:prstGeom>
        </p:spPr>
        <p:txBody>
          <a:bodyPr wrap="none">
            <a:spAutoFit/>
          </a:bodyPr>
          <a:lstStyle/>
          <a:p>
            <a:r>
              <a:rPr lang="en-US" sz="1000" kern="0" dirty="0" err="1"/>
              <a:t>ε</a:t>
            </a:r>
            <a:r>
              <a:rPr lang="en-US" sz="1000" kern="0" dirty="0"/>
              <a:t>(x, s)</a:t>
            </a:r>
          </a:p>
          <a:p>
            <a:r>
              <a:rPr lang="en-US" sz="1000" kern="0" dirty="0" err="1"/>
              <a:t>σ</a:t>
            </a:r>
            <a:r>
              <a:rPr lang="en-US" sz="1000" kern="0" dirty="0"/>
              <a:t>(x, s)</a:t>
            </a:r>
            <a:endParaRPr lang="en-US" sz="1000" dirty="0"/>
          </a:p>
        </p:txBody>
      </p:sp>
      <p:sp>
        <p:nvSpPr>
          <p:cNvPr id="74" name="TextBox 73">
            <a:extLst>
              <a:ext uri="{FF2B5EF4-FFF2-40B4-BE49-F238E27FC236}">
                <a16:creationId xmlns:a16="http://schemas.microsoft.com/office/drawing/2014/main" id="{B2E79C92-A824-0142-8770-0BE1F14CE30C}"/>
              </a:ext>
            </a:extLst>
          </p:cNvPr>
          <p:cNvSpPr txBox="1">
            <a:spLocks noChangeAspect="1"/>
          </p:cNvSpPr>
          <p:nvPr/>
        </p:nvSpPr>
        <p:spPr>
          <a:xfrm>
            <a:off x="1997045" y="1215445"/>
            <a:ext cx="895545" cy="369332"/>
          </a:xfrm>
          <a:prstGeom prst="rect">
            <a:avLst/>
          </a:prstGeom>
          <a:noFill/>
        </p:spPr>
        <p:txBody>
          <a:bodyPr wrap="square" rtlCol="0">
            <a:spAutoFit/>
          </a:bodyPr>
          <a:lstStyle/>
          <a:p>
            <a:r>
              <a:rPr lang="en-GB" dirty="0"/>
              <a:t>V</a:t>
            </a:r>
            <a:r>
              <a:rPr lang="en-GB" baseline="30000" dirty="0"/>
              <a:t>ind</a:t>
            </a:r>
            <a:r>
              <a:rPr lang="en-GB" baseline="-25000" dirty="0"/>
              <a:t>2</a:t>
            </a:r>
            <a:r>
              <a:rPr lang="en-GB" dirty="0"/>
              <a:t>(t)</a:t>
            </a:r>
          </a:p>
        </p:txBody>
      </p:sp>
      <p:sp>
        <p:nvSpPr>
          <p:cNvPr id="75" name="TextBox 74">
            <a:extLst>
              <a:ext uri="{FF2B5EF4-FFF2-40B4-BE49-F238E27FC236}">
                <a16:creationId xmlns:a16="http://schemas.microsoft.com/office/drawing/2014/main" id="{F6F1545E-91AE-2441-9637-2B392910B22A}"/>
              </a:ext>
            </a:extLst>
          </p:cNvPr>
          <p:cNvSpPr txBox="1">
            <a:spLocks noChangeAspect="1"/>
          </p:cNvSpPr>
          <p:nvPr/>
        </p:nvSpPr>
        <p:spPr>
          <a:xfrm>
            <a:off x="1539845" y="2316621"/>
            <a:ext cx="895545" cy="369332"/>
          </a:xfrm>
          <a:prstGeom prst="rect">
            <a:avLst/>
          </a:prstGeom>
          <a:noFill/>
        </p:spPr>
        <p:txBody>
          <a:bodyPr wrap="square" rtlCol="0">
            <a:spAutoFit/>
          </a:bodyPr>
          <a:lstStyle/>
          <a:p>
            <a:r>
              <a:rPr lang="en-GB" dirty="0"/>
              <a:t>V</a:t>
            </a:r>
            <a:r>
              <a:rPr lang="en-GB" baseline="30000" dirty="0"/>
              <a:t>ind</a:t>
            </a:r>
            <a:r>
              <a:rPr lang="en-GB" baseline="-25000" dirty="0"/>
              <a:t>3</a:t>
            </a:r>
            <a:r>
              <a:rPr lang="en-GB" dirty="0"/>
              <a:t>(t)</a:t>
            </a:r>
          </a:p>
        </p:txBody>
      </p:sp>
      <p:pic>
        <p:nvPicPr>
          <p:cNvPr id="129" name="Picture 128">
            <a:extLst>
              <a:ext uri="{FF2B5EF4-FFF2-40B4-BE49-F238E27FC236}">
                <a16:creationId xmlns:a16="http://schemas.microsoft.com/office/drawing/2014/main" id="{EB60A28D-0405-2C45-8FFB-4444C75763AB}"/>
              </a:ext>
            </a:extLst>
          </p:cNvPr>
          <p:cNvPicPr>
            <a:picLocks noChangeAspect="1"/>
          </p:cNvPicPr>
          <p:nvPr/>
        </p:nvPicPr>
        <p:blipFill>
          <a:blip r:embed="rId2"/>
          <a:stretch>
            <a:fillRect/>
          </a:stretch>
        </p:blipFill>
        <p:spPr>
          <a:xfrm>
            <a:off x="4876800" y="5105400"/>
            <a:ext cx="3825240" cy="556260"/>
          </a:xfrm>
          <a:prstGeom prst="rect">
            <a:avLst/>
          </a:prstGeom>
        </p:spPr>
      </p:pic>
      <p:pic>
        <p:nvPicPr>
          <p:cNvPr id="130" name="Picture 129">
            <a:extLst>
              <a:ext uri="{FF2B5EF4-FFF2-40B4-BE49-F238E27FC236}">
                <a16:creationId xmlns:a16="http://schemas.microsoft.com/office/drawing/2014/main" id="{5700222F-6B62-4E4F-8263-FE924EC9580C}"/>
              </a:ext>
            </a:extLst>
          </p:cNvPr>
          <p:cNvPicPr>
            <a:picLocks noChangeAspect="1"/>
          </p:cNvPicPr>
          <p:nvPr/>
        </p:nvPicPr>
        <p:blipFill>
          <a:blip r:embed="rId3"/>
          <a:stretch>
            <a:fillRect/>
          </a:stretch>
        </p:blipFill>
        <p:spPr>
          <a:xfrm>
            <a:off x="4953000" y="4572000"/>
            <a:ext cx="6332220" cy="548640"/>
          </a:xfrm>
          <a:prstGeom prst="rect">
            <a:avLst/>
          </a:prstGeom>
        </p:spPr>
      </p:pic>
      <p:sp>
        <p:nvSpPr>
          <p:cNvPr id="131" name="Rectangle 2">
            <a:extLst>
              <a:ext uri="{FF2B5EF4-FFF2-40B4-BE49-F238E27FC236}">
                <a16:creationId xmlns:a16="http://schemas.microsoft.com/office/drawing/2014/main" id="{CDC524E4-A718-6048-8597-9785EE162029}"/>
              </a:ext>
            </a:extLst>
          </p:cNvPr>
          <p:cNvSpPr>
            <a:spLocks noChangeArrowheads="1"/>
          </p:cNvSpPr>
          <p:nvPr/>
        </p:nvSpPr>
        <p:spPr bwMode="auto">
          <a:xfrm>
            <a:off x="0" y="311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mn-ea"/>
                <a:cs typeface="+mn-cs"/>
              </a:rPr>
              <a:t>Equivalent circuit, Impedance elements</a:t>
            </a:r>
          </a:p>
        </p:txBody>
      </p:sp>
      <p:sp>
        <p:nvSpPr>
          <p:cNvPr id="109" name="Rectangle 108">
            <a:extLst>
              <a:ext uri="{FF2B5EF4-FFF2-40B4-BE49-F238E27FC236}">
                <a16:creationId xmlns:a16="http://schemas.microsoft.com/office/drawing/2014/main" id="{8129BC60-EBC0-5A40-A2C1-C153BC060248}"/>
              </a:ext>
            </a:extLst>
          </p:cNvPr>
          <p:cNvSpPr/>
          <p:nvPr/>
        </p:nvSpPr>
        <p:spPr bwMode="auto">
          <a:xfrm rot="5007731">
            <a:off x="1706954" y="909965"/>
            <a:ext cx="104275" cy="394613"/>
          </a:xfrm>
          <a:prstGeom prst="rect">
            <a:avLst/>
          </a:prstGeom>
          <a:solidFill>
            <a:schemeClr val="bg1"/>
          </a:solidFill>
          <a:ln w="22225" cap="flat" cmpd="sng" algn="ctr">
            <a:solidFill>
              <a:schemeClr val="dk1">
                <a:shade val="95000"/>
                <a:satMod val="105000"/>
              </a:schemeClr>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endParaRPr kumimoji="0" lang="en-GB" sz="1500" b="1"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12" name="Rectangle 111">
            <a:extLst>
              <a:ext uri="{FF2B5EF4-FFF2-40B4-BE49-F238E27FC236}">
                <a16:creationId xmlns:a16="http://schemas.microsoft.com/office/drawing/2014/main" id="{9827B06D-C9DD-CF43-B97E-C16976BDF588}"/>
              </a:ext>
            </a:extLst>
          </p:cNvPr>
          <p:cNvSpPr/>
          <p:nvPr/>
        </p:nvSpPr>
        <p:spPr bwMode="auto">
          <a:xfrm rot="12185095">
            <a:off x="2496593" y="1931424"/>
            <a:ext cx="104275" cy="394613"/>
          </a:xfrm>
          <a:prstGeom prst="rect">
            <a:avLst/>
          </a:prstGeom>
          <a:solidFill>
            <a:schemeClr val="bg1"/>
          </a:solidFill>
          <a:ln w="22225" cap="flat" cmpd="sng" algn="ctr">
            <a:solidFill>
              <a:schemeClr val="dk1">
                <a:shade val="95000"/>
                <a:satMod val="105000"/>
              </a:schemeClr>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endParaRPr kumimoji="0" lang="en-GB" sz="1500" b="1"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15" name="Rectangle 114">
            <a:extLst>
              <a:ext uri="{FF2B5EF4-FFF2-40B4-BE49-F238E27FC236}">
                <a16:creationId xmlns:a16="http://schemas.microsoft.com/office/drawing/2014/main" id="{1107B20F-445C-3C46-8B57-400202B875C1}"/>
              </a:ext>
            </a:extLst>
          </p:cNvPr>
          <p:cNvSpPr/>
          <p:nvPr/>
        </p:nvSpPr>
        <p:spPr bwMode="auto">
          <a:xfrm rot="7894877">
            <a:off x="1229985" y="2072448"/>
            <a:ext cx="104275" cy="394613"/>
          </a:xfrm>
          <a:prstGeom prst="rect">
            <a:avLst/>
          </a:prstGeom>
          <a:solidFill>
            <a:schemeClr val="bg1"/>
          </a:solidFill>
          <a:ln w="22225" cap="flat" cmpd="sng" algn="ctr">
            <a:solidFill>
              <a:schemeClr val="dk1">
                <a:shade val="95000"/>
                <a:satMod val="105000"/>
              </a:schemeClr>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endParaRPr kumimoji="0" lang="en-GB" sz="1500" b="1"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17" name="Rectangle 116">
            <a:extLst>
              <a:ext uri="{FF2B5EF4-FFF2-40B4-BE49-F238E27FC236}">
                <a16:creationId xmlns:a16="http://schemas.microsoft.com/office/drawing/2014/main" id="{30DC9ED9-A14C-604B-9645-485D2B2DE767}"/>
              </a:ext>
            </a:extLst>
          </p:cNvPr>
          <p:cNvSpPr/>
          <p:nvPr/>
        </p:nvSpPr>
        <p:spPr bwMode="auto">
          <a:xfrm rot="14881742">
            <a:off x="1302405" y="2609828"/>
            <a:ext cx="94296" cy="394613"/>
          </a:xfrm>
          <a:prstGeom prst="rect">
            <a:avLst/>
          </a:prstGeom>
          <a:solidFill>
            <a:schemeClr val="bg1"/>
          </a:solidFill>
          <a:ln w="22225" cap="flat" cmpd="sng" algn="ctr">
            <a:solidFill>
              <a:schemeClr val="dk1">
                <a:shade val="95000"/>
                <a:satMod val="105000"/>
              </a:schemeClr>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endParaRPr kumimoji="0" lang="en-GB" sz="1500" b="1" i="0" u="none" strike="noStrike" kern="1200" cap="none" spc="0" normalizeH="0" baseline="0" noProof="0">
              <a:ln>
                <a:noFill/>
              </a:ln>
              <a:solidFill>
                <a:srgbClr val="000000"/>
              </a:solidFill>
              <a:effectLst/>
              <a:uLnTx/>
              <a:uFillTx/>
              <a:latin typeface="Arial" pitchFamily="34" charset="0"/>
              <a:ea typeface="+mn-ea"/>
              <a:cs typeface="+mn-cs"/>
            </a:endParaRPr>
          </a:p>
        </p:txBody>
      </p:sp>
      <p:sp>
        <p:nvSpPr>
          <p:cNvPr id="118" name="Rectangle 117">
            <a:extLst>
              <a:ext uri="{FF2B5EF4-FFF2-40B4-BE49-F238E27FC236}">
                <a16:creationId xmlns:a16="http://schemas.microsoft.com/office/drawing/2014/main" id="{34C18596-830B-CC48-A6AF-0251B55F775C}"/>
              </a:ext>
            </a:extLst>
          </p:cNvPr>
          <p:cNvSpPr/>
          <p:nvPr/>
        </p:nvSpPr>
        <p:spPr bwMode="auto">
          <a:xfrm rot="12185095">
            <a:off x="2925719" y="1190051"/>
            <a:ext cx="104275" cy="394613"/>
          </a:xfrm>
          <a:prstGeom prst="rect">
            <a:avLst/>
          </a:prstGeom>
          <a:solidFill>
            <a:schemeClr val="bg1"/>
          </a:solidFill>
          <a:ln w="22225" cap="flat" cmpd="sng" algn="ctr">
            <a:solidFill>
              <a:schemeClr val="dk1">
                <a:shade val="95000"/>
                <a:satMod val="105000"/>
              </a:schemeClr>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endParaRPr kumimoji="0" lang="en-GB" sz="1500" b="1" i="0" u="none" strike="noStrike" kern="1200" cap="none" spc="0" normalizeH="0" baseline="0" noProof="0">
              <a:ln>
                <a:noFill/>
              </a:ln>
              <a:solidFill>
                <a:srgbClr val="000000"/>
              </a:solidFill>
              <a:effectLst/>
              <a:uLnTx/>
              <a:uFillTx/>
              <a:latin typeface="Arial" pitchFamily="34" charset="0"/>
              <a:ea typeface="+mn-ea"/>
              <a:cs typeface="+mn-cs"/>
            </a:endParaRPr>
          </a:p>
        </p:txBody>
      </p:sp>
      <p:cxnSp>
        <p:nvCxnSpPr>
          <p:cNvPr id="5" name="Straight Connector 4">
            <a:extLst>
              <a:ext uri="{FF2B5EF4-FFF2-40B4-BE49-F238E27FC236}">
                <a16:creationId xmlns:a16="http://schemas.microsoft.com/office/drawing/2014/main" id="{95D1EF26-51C8-7D4D-89B9-E9D46A59B85B}"/>
              </a:ext>
            </a:extLst>
          </p:cNvPr>
          <p:cNvCxnSpPr>
            <a:cxnSpLocks/>
            <a:endCxn id="109" idx="2"/>
          </p:cNvCxnSpPr>
          <p:nvPr/>
        </p:nvCxnSpPr>
        <p:spPr bwMode="auto">
          <a:xfrm flipV="1">
            <a:off x="1393272" y="1129737"/>
            <a:ext cx="169796" cy="79160"/>
          </a:xfrm>
          <a:prstGeom prst="line">
            <a:avLst/>
          </a:prstGeom>
          <a:noFill/>
          <a:ln w="19050" cap="flat" cmpd="sng" algn="ctr">
            <a:solidFill>
              <a:schemeClr val="dk1">
                <a:shade val="95000"/>
                <a:satMod val="105000"/>
              </a:schemeClr>
            </a:solidFill>
            <a:prstDash val="solid"/>
            <a:round/>
            <a:headEnd type="none" w="med" len="med"/>
            <a:tailEnd type="none" w="med" len="med"/>
          </a:ln>
          <a:effectLst/>
        </p:spPr>
      </p:cxnSp>
      <p:cxnSp>
        <p:nvCxnSpPr>
          <p:cNvPr id="121" name="Straight Connector 120">
            <a:extLst>
              <a:ext uri="{FF2B5EF4-FFF2-40B4-BE49-F238E27FC236}">
                <a16:creationId xmlns:a16="http://schemas.microsoft.com/office/drawing/2014/main" id="{0892D6CD-DCAC-9A40-BBDB-BAF83DF3577F}"/>
              </a:ext>
            </a:extLst>
          </p:cNvPr>
          <p:cNvCxnSpPr>
            <a:cxnSpLocks/>
            <a:stCxn id="109" idx="0"/>
            <a:endCxn id="58" idx="1"/>
          </p:cNvCxnSpPr>
          <p:nvPr/>
        </p:nvCxnSpPr>
        <p:spPr bwMode="auto">
          <a:xfrm flipV="1">
            <a:off x="1955115" y="1080479"/>
            <a:ext cx="295022" cy="4328"/>
          </a:xfrm>
          <a:prstGeom prst="line">
            <a:avLst/>
          </a:prstGeom>
          <a:noFill/>
          <a:ln w="19050" cap="flat" cmpd="sng" algn="ctr">
            <a:solidFill>
              <a:schemeClr val="dk1">
                <a:shade val="95000"/>
                <a:satMod val="105000"/>
              </a:schemeClr>
            </a:solidFill>
            <a:prstDash val="solid"/>
            <a:round/>
            <a:headEnd type="none" w="med" len="med"/>
            <a:tailEnd type="none" w="med" len="med"/>
          </a:ln>
          <a:effectLst/>
        </p:spPr>
      </p:cxnSp>
      <p:cxnSp>
        <p:nvCxnSpPr>
          <p:cNvPr id="132" name="Straight Connector 131">
            <a:extLst>
              <a:ext uri="{FF2B5EF4-FFF2-40B4-BE49-F238E27FC236}">
                <a16:creationId xmlns:a16="http://schemas.microsoft.com/office/drawing/2014/main" id="{B29630DB-BC3D-A144-B7BF-DA0B38A3FE43}"/>
              </a:ext>
            </a:extLst>
          </p:cNvPr>
          <p:cNvCxnSpPr>
            <a:cxnSpLocks/>
            <a:stCxn id="57" idx="3"/>
          </p:cNvCxnSpPr>
          <p:nvPr/>
        </p:nvCxnSpPr>
        <p:spPr bwMode="auto">
          <a:xfrm>
            <a:off x="1081469" y="1921690"/>
            <a:ext cx="56483" cy="192345"/>
          </a:xfrm>
          <a:prstGeom prst="line">
            <a:avLst/>
          </a:prstGeom>
          <a:noFill/>
          <a:ln w="19050" cap="flat" cmpd="sng" algn="ctr">
            <a:solidFill>
              <a:schemeClr val="dk1">
                <a:shade val="95000"/>
                <a:satMod val="105000"/>
              </a:schemeClr>
            </a:solidFill>
            <a:prstDash val="solid"/>
            <a:round/>
            <a:headEnd type="none" w="med" len="med"/>
            <a:tailEnd type="none" w="med" len="med"/>
          </a:ln>
          <a:effectLst/>
        </p:spPr>
      </p:cxnSp>
      <p:cxnSp>
        <p:nvCxnSpPr>
          <p:cNvPr id="133" name="Straight Connector 132">
            <a:extLst>
              <a:ext uri="{FF2B5EF4-FFF2-40B4-BE49-F238E27FC236}">
                <a16:creationId xmlns:a16="http://schemas.microsoft.com/office/drawing/2014/main" id="{A8784B46-E644-B142-8E68-335C124F2FC1}"/>
              </a:ext>
            </a:extLst>
          </p:cNvPr>
          <p:cNvCxnSpPr>
            <a:cxnSpLocks/>
          </p:cNvCxnSpPr>
          <p:nvPr/>
        </p:nvCxnSpPr>
        <p:spPr bwMode="auto">
          <a:xfrm>
            <a:off x="1426374" y="2404099"/>
            <a:ext cx="134096" cy="97188"/>
          </a:xfrm>
          <a:prstGeom prst="line">
            <a:avLst/>
          </a:prstGeom>
          <a:noFill/>
          <a:ln w="19050" cap="flat" cmpd="sng" algn="ctr">
            <a:solidFill>
              <a:schemeClr val="dk1">
                <a:shade val="95000"/>
                <a:satMod val="105000"/>
              </a:schemeClr>
            </a:solidFill>
            <a:prstDash val="solid"/>
            <a:round/>
            <a:headEnd type="none" w="med" len="med"/>
            <a:tailEnd type="none" w="med" len="med"/>
          </a:ln>
          <a:effectLst/>
        </p:spPr>
      </p:cxnSp>
      <p:cxnSp>
        <p:nvCxnSpPr>
          <p:cNvPr id="134" name="Straight Connector 133">
            <a:extLst>
              <a:ext uri="{FF2B5EF4-FFF2-40B4-BE49-F238E27FC236}">
                <a16:creationId xmlns:a16="http://schemas.microsoft.com/office/drawing/2014/main" id="{4182DC11-7700-9C41-85F5-66FB672C4405}"/>
              </a:ext>
            </a:extLst>
          </p:cNvPr>
          <p:cNvCxnSpPr>
            <a:cxnSpLocks/>
            <a:stCxn id="117" idx="2"/>
          </p:cNvCxnSpPr>
          <p:nvPr/>
        </p:nvCxnSpPr>
        <p:spPr bwMode="auto">
          <a:xfrm flipV="1">
            <a:off x="1532530" y="2618312"/>
            <a:ext cx="108249" cy="115003"/>
          </a:xfrm>
          <a:prstGeom prst="line">
            <a:avLst/>
          </a:prstGeom>
          <a:noFill/>
          <a:ln w="19050" cap="flat" cmpd="sng" algn="ctr">
            <a:solidFill>
              <a:schemeClr val="dk1">
                <a:shade val="95000"/>
                <a:satMod val="105000"/>
              </a:schemeClr>
            </a:solidFill>
            <a:prstDash val="solid"/>
            <a:round/>
            <a:headEnd type="none" w="med" len="med"/>
            <a:tailEnd type="none" w="med" len="med"/>
          </a:ln>
          <a:effectLst/>
        </p:spPr>
      </p:cxnSp>
      <p:cxnSp>
        <p:nvCxnSpPr>
          <p:cNvPr id="140" name="Straight Connector 139">
            <a:extLst>
              <a:ext uri="{FF2B5EF4-FFF2-40B4-BE49-F238E27FC236}">
                <a16:creationId xmlns:a16="http://schemas.microsoft.com/office/drawing/2014/main" id="{8F3FC1BA-93E1-D045-A297-9CAF212DD874}"/>
              </a:ext>
            </a:extLst>
          </p:cNvPr>
          <p:cNvCxnSpPr>
            <a:cxnSpLocks/>
            <a:stCxn id="56" idx="22"/>
          </p:cNvCxnSpPr>
          <p:nvPr/>
        </p:nvCxnSpPr>
        <p:spPr bwMode="auto">
          <a:xfrm flipV="1">
            <a:off x="1007740" y="2887444"/>
            <a:ext cx="148240" cy="66246"/>
          </a:xfrm>
          <a:prstGeom prst="line">
            <a:avLst/>
          </a:prstGeom>
          <a:noFill/>
          <a:ln w="19050" cap="flat" cmpd="sng" algn="ctr">
            <a:solidFill>
              <a:schemeClr val="dk1">
                <a:shade val="95000"/>
                <a:satMod val="105000"/>
              </a:schemeClr>
            </a:solidFill>
            <a:prstDash val="solid"/>
            <a:round/>
            <a:headEnd type="none" w="med" len="med"/>
            <a:tailEnd type="none" w="med" len="med"/>
          </a:ln>
          <a:effectLst/>
        </p:spPr>
      </p:cxnSp>
      <p:cxnSp>
        <p:nvCxnSpPr>
          <p:cNvPr id="142" name="Straight Connector 141">
            <a:extLst>
              <a:ext uri="{FF2B5EF4-FFF2-40B4-BE49-F238E27FC236}">
                <a16:creationId xmlns:a16="http://schemas.microsoft.com/office/drawing/2014/main" id="{F0D88695-4E47-9A45-8B29-27D5A9118903}"/>
              </a:ext>
            </a:extLst>
          </p:cNvPr>
          <p:cNvCxnSpPr>
            <a:cxnSpLocks/>
            <a:stCxn id="112" idx="2"/>
            <a:endCxn id="58" idx="5"/>
          </p:cNvCxnSpPr>
          <p:nvPr/>
        </p:nvCxnSpPr>
        <p:spPr bwMode="auto">
          <a:xfrm flipH="1" flipV="1">
            <a:off x="2529576" y="1711762"/>
            <a:ext cx="96517" cy="235461"/>
          </a:xfrm>
          <a:prstGeom prst="line">
            <a:avLst/>
          </a:prstGeom>
          <a:noFill/>
          <a:ln w="19050" cap="flat" cmpd="sng" algn="ctr">
            <a:solidFill>
              <a:schemeClr val="dk1">
                <a:shade val="95000"/>
                <a:satMod val="105000"/>
              </a:schemeClr>
            </a:solidFill>
            <a:prstDash val="solid"/>
            <a:round/>
            <a:headEnd type="none" w="med" len="med"/>
            <a:tailEnd type="none" w="med" len="med"/>
          </a:ln>
          <a:effectLst/>
        </p:spPr>
      </p:cxnSp>
      <p:cxnSp>
        <p:nvCxnSpPr>
          <p:cNvPr id="144" name="Straight Connector 143">
            <a:extLst>
              <a:ext uri="{FF2B5EF4-FFF2-40B4-BE49-F238E27FC236}">
                <a16:creationId xmlns:a16="http://schemas.microsoft.com/office/drawing/2014/main" id="{B09EB144-72E0-7C4D-9608-E0BDB8C1BB22}"/>
              </a:ext>
            </a:extLst>
          </p:cNvPr>
          <p:cNvCxnSpPr>
            <a:cxnSpLocks/>
            <a:endCxn id="56" idx="42"/>
          </p:cNvCxnSpPr>
          <p:nvPr/>
        </p:nvCxnSpPr>
        <p:spPr bwMode="auto">
          <a:xfrm flipV="1">
            <a:off x="1326811" y="591829"/>
            <a:ext cx="16823" cy="591860"/>
          </a:xfrm>
          <a:prstGeom prst="line">
            <a:avLst/>
          </a:prstGeom>
          <a:noFill/>
          <a:ln w="19050" cap="flat" cmpd="sng" algn="ctr">
            <a:solidFill>
              <a:schemeClr val="dk1">
                <a:shade val="95000"/>
                <a:satMod val="105000"/>
              </a:schemeClr>
            </a:solidFill>
            <a:prstDash val="solid"/>
            <a:round/>
            <a:headEnd type="none" w="med" len="med"/>
            <a:tailEnd type="none" w="med" len="med"/>
          </a:ln>
          <a:effectLst/>
        </p:spPr>
      </p:cxnSp>
      <p:sp>
        <p:nvSpPr>
          <p:cNvPr id="116" name="Rectangle 115">
            <a:extLst>
              <a:ext uri="{FF2B5EF4-FFF2-40B4-BE49-F238E27FC236}">
                <a16:creationId xmlns:a16="http://schemas.microsoft.com/office/drawing/2014/main" id="{EE361BB6-F110-5041-837C-756E312C519F}"/>
              </a:ext>
            </a:extLst>
          </p:cNvPr>
          <p:cNvSpPr/>
          <p:nvPr/>
        </p:nvSpPr>
        <p:spPr bwMode="auto">
          <a:xfrm>
            <a:off x="1292439" y="695808"/>
            <a:ext cx="78778" cy="423970"/>
          </a:xfrm>
          <a:prstGeom prst="rect">
            <a:avLst/>
          </a:prstGeom>
          <a:solidFill>
            <a:schemeClr val="bg1"/>
          </a:solidFill>
          <a:ln w="22225" cap="flat" cmpd="sng" algn="ctr">
            <a:solidFill>
              <a:schemeClr val="dk1">
                <a:shade val="95000"/>
                <a:satMod val="105000"/>
              </a:schemeClr>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body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a:pPr>
            <a:endParaRPr kumimoji="0" lang="en-GB" sz="1500" b="1" i="0" u="none" strike="noStrike" kern="1200" cap="none" spc="0" normalizeH="0" baseline="0" noProof="0">
              <a:ln>
                <a:noFill/>
              </a:ln>
              <a:solidFill>
                <a:srgbClr val="000000"/>
              </a:solidFill>
              <a:effectLst/>
              <a:uLnTx/>
              <a:uFillTx/>
              <a:latin typeface="Arial" pitchFamily="34" charset="0"/>
              <a:ea typeface="+mn-ea"/>
              <a:cs typeface="+mn-cs"/>
            </a:endParaRPr>
          </a:p>
        </p:txBody>
      </p:sp>
      <p:cxnSp>
        <p:nvCxnSpPr>
          <p:cNvPr id="147" name="Straight Connector 146">
            <a:extLst>
              <a:ext uri="{FF2B5EF4-FFF2-40B4-BE49-F238E27FC236}">
                <a16:creationId xmlns:a16="http://schemas.microsoft.com/office/drawing/2014/main" id="{6A566118-2C0C-B440-A9F5-DA318C391DEF}"/>
              </a:ext>
            </a:extLst>
          </p:cNvPr>
          <p:cNvCxnSpPr>
            <a:cxnSpLocks/>
            <a:stCxn id="112" idx="0"/>
          </p:cNvCxnSpPr>
          <p:nvPr/>
        </p:nvCxnSpPr>
        <p:spPr bwMode="auto">
          <a:xfrm flipH="1">
            <a:off x="2228215" y="2310237"/>
            <a:ext cx="243152" cy="110814"/>
          </a:xfrm>
          <a:prstGeom prst="line">
            <a:avLst/>
          </a:prstGeom>
          <a:noFill/>
          <a:ln w="19050" cap="flat" cmpd="sng" algn="ctr">
            <a:solidFill>
              <a:schemeClr val="dk1">
                <a:shade val="95000"/>
                <a:satMod val="105000"/>
              </a:schemeClr>
            </a:solidFill>
            <a:prstDash val="solid"/>
            <a:round/>
            <a:headEnd type="none" w="med" len="med"/>
            <a:tailEnd type="none" w="med" len="med"/>
          </a:ln>
          <a:effectLst/>
        </p:spPr>
      </p:cxnSp>
      <p:cxnSp>
        <p:nvCxnSpPr>
          <p:cNvPr id="150" name="Straight Connector 149">
            <a:extLst>
              <a:ext uri="{FF2B5EF4-FFF2-40B4-BE49-F238E27FC236}">
                <a16:creationId xmlns:a16="http://schemas.microsoft.com/office/drawing/2014/main" id="{F4AF8D8D-A62D-BD4E-B9EE-D0CA0C866117}"/>
              </a:ext>
            </a:extLst>
          </p:cNvPr>
          <p:cNvCxnSpPr>
            <a:cxnSpLocks/>
            <a:stCxn id="58" idx="6"/>
          </p:cNvCxnSpPr>
          <p:nvPr/>
        </p:nvCxnSpPr>
        <p:spPr bwMode="auto">
          <a:xfrm flipV="1">
            <a:off x="2731884" y="1568531"/>
            <a:ext cx="163224" cy="30428"/>
          </a:xfrm>
          <a:prstGeom prst="line">
            <a:avLst/>
          </a:prstGeom>
          <a:noFill/>
          <a:ln w="19050" cap="flat" cmpd="sng" algn="ctr">
            <a:solidFill>
              <a:schemeClr val="dk1">
                <a:shade val="95000"/>
                <a:satMod val="105000"/>
              </a:schemeClr>
            </a:solidFill>
            <a:prstDash val="solid"/>
            <a:round/>
            <a:headEnd type="none" w="med" len="med"/>
            <a:tailEnd type="none" w="med" len="med"/>
          </a:ln>
          <a:effectLst/>
        </p:spPr>
      </p:cxnSp>
      <p:cxnSp>
        <p:nvCxnSpPr>
          <p:cNvPr id="152" name="Straight Connector 151">
            <a:extLst>
              <a:ext uri="{FF2B5EF4-FFF2-40B4-BE49-F238E27FC236}">
                <a16:creationId xmlns:a16="http://schemas.microsoft.com/office/drawing/2014/main" id="{425024B9-85D0-7643-B309-7362F4608033}"/>
              </a:ext>
            </a:extLst>
          </p:cNvPr>
          <p:cNvCxnSpPr>
            <a:cxnSpLocks/>
            <a:stCxn id="118" idx="2"/>
          </p:cNvCxnSpPr>
          <p:nvPr/>
        </p:nvCxnSpPr>
        <p:spPr bwMode="auto">
          <a:xfrm flipV="1">
            <a:off x="3055219" y="1040288"/>
            <a:ext cx="54166" cy="165562"/>
          </a:xfrm>
          <a:prstGeom prst="line">
            <a:avLst/>
          </a:prstGeom>
          <a:noFill/>
          <a:ln w="19050" cap="flat" cmpd="sng" algn="ctr">
            <a:solidFill>
              <a:schemeClr val="dk1">
                <a:shade val="95000"/>
                <a:satMod val="105000"/>
              </a:schemeClr>
            </a:solidFill>
            <a:prstDash val="solid"/>
            <a:round/>
            <a:headEnd type="none" w="med" len="med"/>
            <a:tailEnd type="none" w="med" len="med"/>
          </a:ln>
          <a:effectLst/>
        </p:spPr>
      </p:cxnSp>
      <p:sp>
        <p:nvSpPr>
          <p:cNvPr id="154" name="TextBox 153">
            <a:extLst>
              <a:ext uri="{FF2B5EF4-FFF2-40B4-BE49-F238E27FC236}">
                <a16:creationId xmlns:a16="http://schemas.microsoft.com/office/drawing/2014/main" id="{0A496D6E-3286-1141-85B6-DCB51B4B1E8D}"/>
              </a:ext>
            </a:extLst>
          </p:cNvPr>
          <p:cNvSpPr txBox="1"/>
          <p:nvPr/>
        </p:nvSpPr>
        <p:spPr>
          <a:xfrm>
            <a:off x="808881" y="768885"/>
            <a:ext cx="548933" cy="276999"/>
          </a:xfrm>
          <a:prstGeom prst="rect">
            <a:avLst/>
          </a:prstGeom>
          <a:noFill/>
        </p:spPr>
        <p:txBody>
          <a:bodyPr wrap="none" rtlCol="0">
            <a:spAutoFit/>
          </a:bodyPr>
          <a:lstStyle/>
          <a:p>
            <a:r>
              <a:rPr lang="en-GB" sz="1200" dirty="0"/>
              <a:t>z</a:t>
            </a:r>
            <a:r>
              <a:rPr lang="en-GB" sz="1200" baseline="-25000" dirty="0"/>
              <a:t>11</a:t>
            </a:r>
            <a:r>
              <a:rPr lang="en-GB" sz="1200" dirty="0"/>
              <a:t>(s)</a:t>
            </a:r>
            <a:endParaRPr lang="en-GB" sz="1200" baseline="-25000" dirty="0"/>
          </a:p>
        </p:txBody>
      </p:sp>
      <p:sp>
        <p:nvSpPr>
          <p:cNvPr id="156" name="TextBox 155">
            <a:extLst>
              <a:ext uri="{FF2B5EF4-FFF2-40B4-BE49-F238E27FC236}">
                <a16:creationId xmlns:a16="http://schemas.microsoft.com/office/drawing/2014/main" id="{3AA33D28-C399-CE4F-B7D1-B91F77A73561}"/>
              </a:ext>
            </a:extLst>
          </p:cNvPr>
          <p:cNvSpPr txBox="1"/>
          <p:nvPr/>
        </p:nvSpPr>
        <p:spPr>
          <a:xfrm>
            <a:off x="2611326" y="935035"/>
            <a:ext cx="556563" cy="276999"/>
          </a:xfrm>
          <a:prstGeom prst="rect">
            <a:avLst/>
          </a:prstGeom>
          <a:noFill/>
        </p:spPr>
        <p:txBody>
          <a:bodyPr wrap="none" rtlCol="0">
            <a:spAutoFit/>
          </a:bodyPr>
          <a:lstStyle/>
          <a:p>
            <a:r>
              <a:rPr lang="en-GB" sz="1200" dirty="0"/>
              <a:t>z</a:t>
            </a:r>
            <a:r>
              <a:rPr lang="en-GB" sz="1200" baseline="-25000" dirty="0"/>
              <a:t>22</a:t>
            </a:r>
            <a:r>
              <a:rPr lang="en-GB" sz="1200" dirty="0"/>
              <a:t>(s)</a:t>
            </a:r>
            <a:endParaRPr lang="en-GB" sz="1200" baseline="-25000" dirty="0"/>
          </a:p>
        </p:txBody>
      </p:sp>
      <p:sp>
        <p:nvSpPr>
          <p:cNvPr id="157" name="TextBox 156">
            <a:extLst>
              <a:ext uri="{FF2B5EF4-FFF2-40B4-BE49-F238E27FC236}">
                <a16:creationId xmlns:a16="http://schemas.microsoft.com/office/drawing/2014/main" id="{057ABB03-0507-4641-950A-079A7215110E}"/>
              </a:ext>
            </a:extLst>
          </p:cNvPr>
          <p:cNvSpPr txBox="1"/>
          <p:nvPr/>
        </p:nvSpPr>
        <p:spPr>
          <a:xfrm>
            <a:off x="1354312" y="2751230"/>
            <a:ext cx="556563" cy="276999"/>
          </a:xfrm>
          <a:prstGeom prst="rect">
            <a:avLst/>
          </a:prstGeom>
          <a:noFill/>
        </p:spPr>
        <p:txBody>
          <a:bodyPr wrap="none" rtlCol="0">
            <a:spAutoFit/>
          </a:bodyPr>
          <a:lstStyle/>
          <a:p>
            <a:r>
              <a:rPr lang="en-GB" sz="1200" dirty="0"/>
              <a:t>z</a:t>
            </a:r>
            <a:r>
              <a:rPr lang="en-GB" sz="1200" baseline="-25000" dirty="0"/>
              <a:t>33</a:t>
            </a:r>
            <a:r>
              <a:rPr lang="en-GB" sz="1200" dirty="0"/>
              <a:t>(s)</a:t>
            </a:r>
            <a:endParaRPr lang="en-GB" sz="1200" baseline="-25000" dirty="0"/>
          </a:p>
        </p:txBody>
      </p:sp>
      <p:sp>
        <p:nvSpPr>
          <p:cNvPr id="158" name="TextBox 157">
            <a:extLst>
              <a:ext uri="{FF2B5EF4-FFF2-40B4-BE49-F238E27FC236}">
                <a16:creationId xmlns:a16="http://schemas.microsoft.com/office/drawing/2014/main" id="{3889C9ED-5A71-EE4D-95FF-67C7B5072A61}"/>
              </a:ext>
            </a:extLst>
          </p:cNvPr>
          <p:cNvSpPr txBox="1"/>
          <p:nvPr/>
        </p:nvSpPr>
        <p:spPr>
          <a:xfrm>
            <a:off x="867319" y="2284863"/>
            <a:ext cx="556563" cy="276999"/>
          </a:xfrm>
          <a:prstGeom prst="rect">
            <a:avLst/>
          </a:prstGeom>
          <a:noFill/>
        </p:spPr>
        <p:txBody>
          <a:bodyPr wrap="none" rtlCol="0">
            <a:spAutoFit/>
          </a:bodyPr>
          <a:lstStyle/>
          <a:p>
            <a:r>
              <a:rPr lang="en-GB" sz="1200" dirty="0"/>
              <a:t>z</a:t>
            </a:r>
            <a:r>
              <a:rPr lang="en-GB" sz="1200" baseline="-25000" dirty="0"/>
              <a:t>13</a:t>
            </a:r>
            <a:r>
              <a:rPr lang="en-GB" sz="1200" dirty="0"/>
              <a:t>(s)</a:t>
            </a:r>
            <a:endParaRPr lang="en-GB" sz="1200" baseline="-25000" dirty="0"/>
          </a:p>
        </p:txBody>
      </p:sp>
      <p:sp>
        <p:nvSpPr>
          <p:cNvPr id="159" name="TextBox 158">
            <a:extLst>
              <a:ext uri="{FF2B5EF4-FFF2-40B4-BE49-F238E27FC236}">
                <a16:creationId xmlns:a16="http://schemas.microsoft.com/office/drawing/2014/main" id="{3DA817DB-B3AE-6049-9650-FB388A651FAE}"/>
              </a:ext>
            </a:extLst>
          </p:cNvPr>
          <p:cNvSpPr txBox="1"/>
          <p:nvPr/>
        </p:nvSpPr>
        <p:spPr>
          <a:xfrm>
            <a:off x="2587262" y="1770369"/>
            <a:ext cx="556563" cy="276999"/>
          </a:xfrm>
          <a:prstGeom prst="rect">
            <a:avLst/>
          </a:prstGeom>
          <a:noFill/>
        </p:spPr>
        <p:txBody>
          <a:bodyPr wrap="none" rtlCol="0">
            <a:spAutoFit/>
          </a:bodyPr>
          <a:lstStyle/>
          <a:p>
            <a:r>
              <a:rPr lang="en-GB" sz="1200" dirty="0"/>
              <a:t>z</a:t>
            </a:r>
            <a:r>
              <a:rPr lang="en-GB" sz="1200" baseline="-25000" dirty="0"/>
              <a:t>23</a:t>
            </a:r>
            <a:r>
              <a:rPr lang="en-GB" sz="1200" dirty="0"/>
              <a:t>(s)</a:t>
            </a:r>
            <a:endParaRPr lang="en-GB" sz="1200" baseline="-25000" dirty="0"/>
          </a:p>
        </p:txBody>
      </p:sp>
      <p:sp>
        <p:nvSpPr>
          <p:cNvPr id="160" name="TextBox 159">
            <a:extLst>
              <a:ext uri="{FF2B5EF4-FFF2-40B4-BE49-F238E27FC236}">
                <a16:creationId xmlns:a16="http://schemas.microsoft.com/office/drawing/2014/main" id="{F2C48D4A-FA83-D942-AA21-24E84681C632}"/>
              </a:ext>
            </a:extLst>
          </p:cNvPr>
          <p:cNvSpPr txBox="1"/>
          <p:nvPr/>
        </p:nvSpPr>
        <p:spPr>
          <a:xfrm>
            <a:off x="1543379" y="795238"/>
            <a:ext cx="556563" cy="276999"/>
          </a:xfrm>
          <a:prstGeom prst="rect">
            <a:avLst/>
          </a:prstGeom>
          <a:noFill/>
        </p:spPr>
        <p:txBody>
          <a:bodyPr wrap="none" rtlCol="0">
            <a:spAutoFit/>
          </a:bodyPr>
          <a:lstStyle/>
          <a:p>
            <a:r>
              <a:rPr lang="en-GB" sz="1200" dirty="0"/>
              <a:t>z</a:t>
            </a:r>
            <a:r>
              <a:rPr lang="en-GB" sz="1200" baseline="-25000" dirty="0"/>
              <a:t>12</a:t>
            </a:r>
            <a:r>
              <a:rPr lang="en-GB" sz="1200" dirty="0"/>
              <a:t>(s)</a:t>
            </a:r>
            <a:endParaRPr lang="en-GB" sz="1200" baseline="-25000" dirty="0"/>
          </a:p>
        </p:txBody>
      </p:sp>
      <p:pic>
        <p:nvPicPr>
          <p:cNvPr id="187" name="Picture 186">
            <a:extLst>
              <a:ext uri="{FF2B5EF4-FFF2-40B4-BE49-F238E27FC236}">
                <a16:creationId xmlns:a16="http://schemas.microsoft.com/office/drawing/2014/main" id="{5FAA40CE-F5B6-CE47-A031-E7A90375ABC4}"/>
              </a:ext>
            </a:extLst>
          </p:cNvPr>
          <p:cNvPicPr>
            <a:picLocks noChangeAspect="1"/>
          </p:cNvPicPr>
          <p:nvPr/>
        </p:nvPicPr>
        <p:blipFill>
          <a:blip r:embed="rId4"/>
          <a:stretch>
            <a:fillRect/>
          </a:stretch>
        </p:blipFill>
        <p:spPr>
          <a:xfrm>
            <a:off x="7598038" y="865555"/>
            <a:ext cx="3772326" cy="3261172"/>
          </a:xfrm>
          <a:prstGeom prst="rect">
            <a:avLst/>
          </a:prstGeom>
        </p:spPr>
      </p:pic>
      <p:sp>
        <p:nvSpPr>
          <p:cNvPr id="188" name="TextBox 187">
            <a:extLst>
              <a:ext uri="{FF2B5EF4-FFF2-40B4-BE49-F238E27FC236}">
                <a16:creationId xmlns:a16="http://schemas.microsoft.com/office/drawing/2014/main" id="{C3FA3933-773A-2040-9BD0-999082DB62BA}"/>
              </a:ext>
            </a:extLst>
          </p:cNvPr>
          <p:cNvSpPr txBox="1"/>
          <p:nvPr/>
        </p:nvSpPr>
        <p:spPr>
          <a:xfrm>
            <a:off x="3737113" y="1789043"/>
            <a:ext cx="3673503" cy="1477328"/>
          </a:xfrm>
          <a:prstGeom prst="rect">
            <a:avLst/>
          </a:prstGeom>
          <a:noFill/>
        </p:spPr>
        <p:txBody>
          <a:bodyPr wrap="square" rtlCol="0">
            <a:spAutoFit/>
          </a:bodyPr>
          <a:lstStyle/>
          <a:p>
            <a:r>
              <a:rPr lang="en-GB" sz="1500" dirty="0">
                <a:solidFill>
                  <a:srgbClr val="002060"/>
                </a:solidFill>
              </a:rPr>
              <a:t>In case the electrodes are not insulated but  connected with discrete linear impedance components we can consider them as part of the medium and we therefore just have to add these elements in the equivalent circuit. </a:t>
            </a:r>
          </a:p>
        </p:txBody>
      </p:sp>
      <p:sp>
        <p:nvSpPr>
          <p:cNvPr id="4" name="Date Placeholder 3">
            <a:extLst>
              <a:ext uri="{FF2B5EF4-FFF2-40B4-BE49-F238E27FC236}">
                <a16:creationId xmlns:a16="http://schemas.microsoft.com/office/drawing/2014/main" id="{FEE1ECB6-868C-E648-B52C-10D66854B39C}"/>
              </a:ext>
            </a:extLst>
          </p:cNvPr>
          <p:cNvSpPr>
            <a:spLocks noGrp="1"/>
          </p:cNvSpPr>
          <p:nvPr>
            <p:ph type="dt" sz="half" idx="10"/>
          </p:nvPr>
        </p:nvSpPr>
        <p:spPr/>
        <p:txBody>
          <a:bodyPr/>
          <a:lstStyle/>
          <a:p>
            <a:pPr>
              <a:defRPr/>
            </a:pPr>
            <a:r>
              <a:rPr lang="en-US"/>
              <a:t>10/14/24</a:t>
            </a:r>
            <a:endParaRPr lang="en-US" dirty="0"/>
          </a:p>
        </p:txBody>
      </p:sp>
    </p:spTree>
    <p:extLst>
      <p:ext uri="{BB962C8B-B14F-4D97-AF65-F5344CB8AC3E}">
        <p14:creationId xmlns:p14="http://schemas.microsoft.com/office/powerpoint/2010/main" val="427622612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3B1277A-007D-534B-B419-1DE563198432}"/>
              </a:ext>
            </a:extLst>
          </p:cNvPr>
          <p:cNvSpPr>
            <a:spLocks noGrp="1"/>
          </p:cNvSpPr>
          <p:nvPr>
            <p:ph type="dt" sz="half" idx="10"/>
          </p:nvPr>
        </p:nvSpPr>
        <p:spPr/>
        <p:txBody>
          <a:bodyPr/>
          <a:lstStyle/>
          <a:p>
            <a:pPr>
              <a:defRPr/>
            </a:pPr>
            <a:r>
              <a:rPr lang="en-US"/>
              <a:t>10/14/24</a:t>
            </a:r>
            <a:endParaRPr lang="en-US" dirty="0"/>
          </a:p>
        </p:txBody>
      </p:sp>
      <p:sp>
        <p:nvSpPr>
          <p:cNvPr id="3" name="Slide Number Placeholder 2">
            <a:extLst>
              <a:ext uri="{FF2B5EF4-FFF2-40B4-BE49-F238E27FC236}">
                <a16:creationId xmlns:a16="http://schemas.microsoft.com/office/drawing/2014/main" id="{48F9F6DD-F5CA-B84F-B8A3-BD158086B197}"/>
              </a:ext>
            </a:extLst>
          </p:cNvPr>
          <p:cNvSpPr>
            <a:spLocks noGrp="1"/>
          </p:cNvSpPr>
          <p:nvPr>
            <p:ph type="sldNum" sz="quarter" idx="11"/>
          </p:nvPr>
        </p:nvSpPr>
        <p:spPr/>
        <p:txBody>
          <a:bodyPr/>
          <a:lstStyle/>
          <a:p>
            <a:pPr>
              <a:defRPr/>
            </a:pPr>
            <a:fld id="{7139EE62-D25E-4D29-9274-D0BC29529B49}" type="slidenum">
              <a:rPr lang="en-US" smtClean="0"/>
              <a:pPr>
                <a:defRPr/>
              </a:pPr>
              <a:t>55</a:t>
            </a:fld>
            <a:endParaRPr lang="en-US" dirty="0"/>
          </a:p>
        </p:txBody>
      </p:sp>
      <p:pic>
        <p:nvPicPr>
          <p:cNvPr id="5" name="Picture 4">
            <a:extLst>
              <a:ext uri="{FF2B5EF4-FFF2-40B4-BE49-F238E27FC236}">
                <a16:creationId xmlns:a16="http://schemas.microsoft.com/office/drawing/2014/main" id="{F0CFBDF2-DC75-8B4B-897F-973209BDF9DC}"/>
              </a:ext>
            </a:extLst>
          </p:cNvPr>
          <p:cNvPicPr>
            <a:picLocks noChangeAspect="1"/>
          </p:cNvPicPr>
          <p:nvPr/>
        </p:nvPicPr>
        <p:blipFill>
          <a:blip r:embed="rId2"/>
          <a:stretch>
            <a:fillRect/>
          </a:stretch>
        </p:blipFill>
        <p:spPr>
          <a:xfrm>
            <a:off x="7327407" y="1659755"/>
            <a:ext cx="1905000" cy="1905000"/>
          </a:xfrm>
          <a:prstGeom prst="rect">
            <a:avLst/>
          </a:prstGeom>
        </p:spPr>
      </p:pic>
      <p:pic>
        <p:nvPicPr>
          <p:cNvPr id="6" name="Picture 5">
            <a:extLst>
              <a:ext uri="{FF2B5EF4-FFF2-40B4-BE49-F238E27FC236}">
                <a16:creationId xmlns:a16="http://schemas.microsoft.com/office/drawing/2014/main" id="{84530419-55E6-FA40-96F1-4EE7198876E8}"/>
              </a:ext>
            </a:extLst>
          </p:cNvPr>
          <p:cNvPicPr>
            <a:picLocks noChangeAspect="1"/>
          </p:cNvPicPr>
          <p:nvPr/>
        </p:nvPicPr>
        <p:blipFill>
          <a:blip r:embed="rId3"/>
          <a:stretch>
            <a:fillRect/>
          </a:stretch>
        </p:blipFill>
        <p:spPr>
          <a:xfrm>
            <a:off x="1073800" y="136454"/>
            <a:ext cx="4569763" cy="6301683"/>
          </a:xfrm>
          <a:prstGeom prst="rect">
            <a:avLst/>
          </a:prstGeom>
          <a:ln>
            <a:solidFill>
              <a:schemeClr val="tx1"/>
            </a:solidFill>
          </a:ln>
        </p:spPr>
      </p:pic>
      <p:sp>
        <p:nvSpPr>
          <p:cNvPr id="7" name="Rectangle 6">
            <a:extLst>
              <a:ext uri="{FF2B5EF4-FFF2-40B4-BE49-F238E27FC236}">
                <a16:creationId xmlns:a16="http://schemas.microsoft.com/office/drawing/2014/main" id="{48E10E1E-D2AE-6A45-BF8C-3C64FD288389}"/>
              </a:ext>
            </a:extLst>
          </p:cNvPr>
          <p:cNvSpPr/>
          <p:nvPr/>
        </p:nvSpPr>
        <p:spPr>
          <a:xfrm>
            <a:off x="7290850" y="4344246"/>
            <a:ext cx="3736920" cy="369332"/>
          </a:xfrm>
          <a:prstGeom prst="rect">
            <a:avLst/>
          </a:prstGeom>
        </p:spPr>
        <p:txBody>
          <a:bodyPr wrap="none">
            <a:spAutoFit/>
          </a:bodyPr>
          <a:lstStyle/>
          <a:p>
            <a:r>
              <a:rPr lang="en-GB" dirty="0"/>
              <a:t>https://</a:t>
            </a:r>
            <a:r>
              <a:rPr lang="en-GB" dirty="0" err="1"/>
              <a:t>cds.cern.ch</a:t>
            </a:r>
            <a:r>
              <a:rPr lang="en-GB" dirty="0"/>
              <a:t>/record/2890572</a:t>
            </a:r>
          </a:p>
        </p:txBody>
      </p:sp>
      <p:sp>
        <p:nvSpPr>
          <p:cNvPr id="8" name="TextBox 7">
            <a:extLst>
              <a:ext uri="{FF2B5EF4-FFF2-40B4-BE49-F238E27FC236}">
                <a16:creationId xmlns:a16="http://schemas.microsoft.com/office/drawing/2014/main" id="{84A52B13-E229-EC4D-8BB2-AB72FFE2710A}"/>
              </a:ext>
            </a:extLst>
          </p:cNvPr>
          <p:cNvSpPr txBox="1"/>
          <p:nvPr/>
        </p:nvSpPr>
        <p:spPr>
          <a:xfrm>
            <a:off x="7290850" y="3800475"/>
            <a:ext cx="1941557" cy="369332"/>
          </a:xfrm>
          <a:prstGeom prst="rect">
            <a:avLst/>
          </a:prstGeom>
          <a:noFill/>
        </p:spPr>
        <p:txBody>
          <a:bodyPr wrap="none" rtlCol="0">
            <a:spAutoFit/>
          </a:bodyPr>
          <a:lstStyle/>
          <a:p>
            <a:r>
              <a:rPr lang="en-GB" dirty="0" err="1">
                <a:solidFill>
                  <a:schemeClr val="accent5">
                    <a:lumMod val="10000"/>
                  </a:schemeClr>
                </a:solidFill>
              </a:rPr>
              <a:t>Djunes</a:t>
            </a:r>
            <a:r>
              <a:rPr lang="en-GB" dirty="0">
                <a:solidFill>
                  <a:schemeClr val="accent5">
                    <a:lumMod val="10000"/>
                  </a:schemeClr>
                </a:solidFill>
              </a:rPr>
              <a:t> Janssens</a:t>
            </a:r>
          </a:p>
        </p:txBody>
      </p:sp>
    </p:spTree>
    <p:extLst>
      <p:ext uri="{BB962C8B-B14F-4D97-AF65-F5344CB8AC3E}">
        <p14:creationId xmlns:p14="http://schemas.microsoft.com/office/powerpoint/2010/main" val="42865096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C8EFFB9-47A2-6A40-875E-DBF2496DEE92}"/>
              </a:ext>
            </a:extLst>
          </p:cNvPr>
          <p:cNvSpPr>
            <a:spLocks noGrp="1"/>
          </p:cNvSpPr>
          <p:nvPr>
            <p:ph type="dt" sz="half" idx="10"/>
          </p:nvPr>
        </p:nvSpPr>
        <p:spPr/>
        <p:txBody>
          <a:bodyPr/>
          <a:lstStyle/>
          <a:p>
            <a:pPr>
              <a:defRPr/>
            </a:pPr>
            <a:r>
              <a:rPr lang="en-US"/>
              <a:t>10/14/24</a:t>
            </a:r>
            <a:endParaRPr lang="en-US" dirty="0"/>
          </a:p>
        </p:txBody>
      </p:sp>
      <p:sp>
        <p:nvSpPr>
          <p:cNvPr id="3" name="Slide Number Placeholder 2">
            <a:extLst>
              <a:ext uri="{FF2B5EF4-FFF2-40B4-BE49-F238E27FC236}">
                <a16:creationId xmlns:a16="http://schemas.microsoft.com/office/drawing/2014/main" id="{6E13D0B1-1E4D-A846-854E-0E7D4A59AF94}"/>
              </a:ext>
            </a:extLst>
          </p:cNvPr>
          <p:cNvSpPr>
            <a:spLocks noGrp="1"/>
          </p:cNvSpPr>
          <p:nvPr>
            <p:ph type="sldNum" sz="quarter" idx="11"/>
          </p:nvPr>
        </p:nvSpPr>
        <p:spPr/>
        <p:txBody>
          <a:bodyPr/>
          <a:lstStyle/>
          <a:p>
            <a:pPr>
              <a:defRPr/>
            </a:pPr>
            <a:fld id="{7139EE62-D25E-4D29-9274-D0BC29529B49}" type="slidenum">
              <a:rPr lang="en-US" smtClean="0"/>
              <a:pPr>
                <a:defRPr/>
              </a:pPr>
              <a:t>56</a:t>
            </a:fld>
            <a:endParaRPr lang="en-US" dirty="0"/>
          </a:p>
        </p:txBody>
      </p:sp>
      <p:pic>
        <p:nvPicPr>
          <p:cNvPr id="5" name="Picture 4">
            <a:extLst>
              <a:ext uri="{FF2B5EF4-FFF2-40B4-BE49-F238E27FC236}">
                <a16:creationId xmlns:a16="http://schemas.microsoft.com/office/drawing/2014/main" id="{87B5E1E7-5E07-1B4D-B1CA-BE689A432864}"/>
              </a:ext>
            </a:extLst>
          </p:cNvPr>
          <p:cNvPicPr>
            <a:picLocks noChangeAspect="1"/>
          </p:cNvPicPr>
          <p:nvPr/>
        </p:nvPicPr>
        <p:blipFill>
          <a:blip r:embed="rId2"/>
          <a:stretch>
            <a:fillRect/>
          </a:stretch>
        </p:blipFill>
        <p:spPr>
          <a:xfrm>
            <a:off x="-1" y="15239"/>
            <a:ext cx="12101513" cy="6776847"/>
          </a:xfrm>
          <a:prstGeom prst="rect">
            <a:avLst/>
          </a:prstGeom>
        </p:spPr>
      </p:pic>
      <p:sp>
        <p:nvSpPr>
          <p:cNvPr id="6" name="TextBox 5">
            <a:extLst>
              <a:ext uri="{FF2B5EF4-FFF2-40B4-BE49-F238E27FC236}">
                <a16:creationId xmlns:a16="http://schemas.microsoft.com/office/drawing/2014/main" id="{C15073A6-704A-1B42-98CE-769D38E0914D}"/>
              </a:ext>
            </a:extLst>
          </p:cNvPr>
          <p:cNvSpPr txBox="1"/>
          <p:nvPr/>
        </p:nvSpPr>
        <p:spPr>
          <a:xfrm>
            <a:off x="9915386" y="6434443"/>
            <a:ext cx="1156086" cy="246221"/>
          </a:xfrm>
          <a:prstGeom prst="rect">
            <a:avLst/>
          </a:prstGeom>
          <a:noFill/>
        </p:spPr>
        <p:txBody>
          <a:bodyPr wrap="none" rtlCol="0">
            <a:spAutoFit/>
          </a:bodyPr>
          <a:lstStyle/>
          <a:p>
            <a:r>
              <a:rPr lang="en-GB" sz="1000" dirty="0" err="1">
                <a:solidFill>
                  <a:schemeClr val="accent5">
                    <a:lumMod val="10000"/>
                  </a:schemeClr>
                </a:solidFill>
              </a:rPr>
              <a:t>Djunes</a:t>
            </a:r>
            <a:r>
              <a:rPr lang="en-GB" sz="1000" dirty="0">
                <a:solidFill>
                  <a:schemeClr val="accent5">
                    <a:lumMod val="10000"/>
                  </a:schemeClr>
                </a:solidFill>
              </a:rPr>
              <a:t> Janssens</a:t>
            </a:r>
          </a:p>
        </p:txBody>
      </p:sp>
    </p:spTree>
    <p:extLst>
      <p:ext uri="{BB962C8B-B14F-4D97-AF65-F5344CB8AC3E}">
        <p14:creationId xmlns:p14="http://schemas.microsoft.com/office/powerpoint/2010/main" val="16669200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D4DE462-8B67-0A15-4478-4F3EDD44D823}"/>
              </a:ext>
            </a:extLst>
          </p:cNvPr>
          <p:cNvSpPr/>
          <p:nvPr/>
        </p:nvSpPr>
        <p:spPr>
          <a:xfrm>
            <a:off x="6907807" y="4248460"/>
            <a:ext cx="3789081" cy="166225"/>
          </a:xfrm>
          <a:prstGeom prst="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Arial"/>
              <a:ea typeface="+mn-ea"/>
              <a:cs typeface="+mn-cs"/>
            </a:endParaRPr>
          </a:p>
        </p:txBody>
      </p:sp>
      <p:pic>
        <p:nvPicPr>
          <p:cNvPr id="12" name="Content Placeholder 7" descr="Chart&#10;&#10;Description automatically generated">
            <a:extLst>
              <a:ext uri="{FF2B5EF4-FFF2-40B4-BE49-F238E27FC236}">
                <a16:creationId xmlns:a16="http://schemas.microsoft.com/office/drawing/2014/main" id="{7D30517B-D2D0-2344-8BEF-4FED40043938}"/>
              </a:ext>
            </a:extLst>
          </p:cNvPr>
          <p:cNvPicPr>
            <a:picLocks noGrp="1" noChangeAspect="1"/>
          </p:cNvPicPr>
          <p:nvPr/>
        </p:nvPicPr>
        <p:blipFill>
          <a:blip r:embed="rId3">
            <a:clrChange>
              <a:clrFrom>
                <a:srgbClr val="FEFEFE"/>
              </a:clrFrom>
              <a:clrTo>
                <a:srgbClr val="FEFEFE">
                  <a:alpha val="0"/>
                </a:srgbClr>
              </a:clrTo>
            </a:clrChange>
          </a:blip>
          <a:stretch>
            <a:fillRect/>
          </a:stretch>
        </p:blipFill>
        <p:spPr>
          <a:xfrm>
            <a:off x="6330974" y="2053540"/>
            <a:ext cx="5318049" cy="3988536"/>
          </a:xfrm>
          <a:prstGeom prst="rect">
            <a:avLst/>
          </a:prstGeom>
        </p:spPr>
      </p:pic>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57</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8" name="Picture 7" descr="Logo&#10;&#10;Description automatically generated with medium confidence">
            <a:extLst>
              <a:ext uri="{FF2B5EF4-FFF2-40B4-BE49-F238E27FC236}">
                <a16:creationId xmlns:a16="http://schemas.microsoft.com/office/drawing/2014/main" id="{3DE523DC-B6A4-224C-B703-B386845D579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08272" y="6282930"/>
            <a:ext cx="2543048" cy="514965"/>
          </a:xfrm>
          <a:prstGeom prst="rect">
            <a:avLst/>
          </a:prstGeom>
        </p:spPr>
      </p:pic>
      <p:sp>
        <p:nvSpPr>
          <p:cNvPr id="36" name="Rectangle 35">
            <a:extLst>
              <a:ext uri="{FF2B5EF4-FFF2-40B4-BE49-F238E27FC236}">
                <a16:creationId xmlns:a16="http://schemas.microsoft.com/office/drawing/2014/main" id="{5BA55C4B-A053-F640-8909-1D4490187DA1}"/>
              </a:ext>
            </a:extLst>
          </p:cNvPr>
          <p:cNvSpPr/>
          <p:nvPr/>
        </p:nvSpPr>
        <p:spPr>
          <a:xfrm>
            <a:off x="1992352" y="5503705"/>
            <a:ext cx="1937767" cy="20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grpSp>
        <p:nvGrpSpPr>
          <p:cNvPr id="25" name="Group 24">
            <a:extLst>
              <a:ext uri="{FF2B5EF4-FFF2-40B4-BE49-F238E27FC236}">
                <a16:creationId xmlns:a16="http://schemas.microsoft.com/office/drawing/2014/main" id="{34F1767D-B469-21B1-AF2D-FFEC7102FDBE}"/>
              </a:ext>
            </a:extLst>
          </p:cNvPr>
          <p:cNvGrpSpPr/>
          <p:nvPr/>
        </p:nvGrpSpPr>
        <p:grpSpPr>
          <a:xfrm>
            <a:off x="3795040" y="6288867"/>
            <a:ext cx="1687441" cy="514966"/>
            <a:chOff x="4481559" y="5776021"/>
            <a:chExt cx="2970118" cy="868188"/>
          </a:xfrm>
        </p:grpSpPr>
        <p:pic>
          <p:nvPicPr>
            <p:cNvPr id="26" name="Picture 25" descr="Graphical user interface, application&#10;&#10;Description automatically generated">
              <a:extLst>
                <a:ext uri="{FF2B5EF4-FFF2-40B4-BE49-F238E27FC236}">
                  <a16:creationId xmlns:a16="http://schemas.microsoft.com/office/drawing/2014/main" id="{BD3607E5-2C78-04F6-EDB3-1D1BCA323D7C}"/>
                </a:ext>
              </a:extLst>
            </p:cNvPr>
            <p:cNvPicPr>
              <a:picLocks noChangeAspect="1"/>
            </p:cNvPicPr>
            <p:nvPr/>
          </p:nvPicPr>
          <p:blipFill>
            <a:blip r:embed="rId5"/>
            <a:stretch>
              <a:fillRect/>
            </a:stretch>
          </p:blipFill>
          <p:spPr>
            <a:xfrm>
              <a:off x="4481559" y="5776021"/>
              <a:ext cx="2970118" cy="868188"/>
            </a:xfrm>
            <a:prstGeom prst="rect">
              <a:avLst/>
            </a:prstGeom>
          </p:spPr>
        </p:pic>
        <p:pic>
          <p:nvPicPr>
            <p:cNvPr id="27" name="Picture 26" descr="Graphical user interface, application&#10;&#10;Description automatically generated">
              <a:extLst>
                <a:ext uri="{FF2B5EF4-FFF2-40B4-BE49-F238E27FC236}">
                  <a16:creationId xmlns:a16="http://schemas.microsoft.com/office/drawing/2014/main" id="{CB851106-17F0-1A9B-4C54-62183344F9E4}"/>
                </a:ext>
              </a:extLst>
            </p:cNvPr>
            <p:cNvPicPr>
              <a:picLocks noChangeAspect="1"/>
            </p:cNvPicPr>
            <p:nvPr/>
          </p:nvPicPr>
          <p:blipFill rotWithShape="1">
            <a:blip r:embed="rId6"/>
            <a:srcRect r="30484" b="58556"/>
            <a:stretch/>
          </p:blipFill>
          <p:spPr>
            <a:xfrm>
              <a:off x="4481560" y="5776021"/>
              <a:ext cx="2064714" cy="359811"/>
            </a:xfrm>
            <a:prstGeom prst="rect">
              <a:avLst/>
            </a:prstGeom>
          </p:spPr>
        </p:pic>
      </p:grpSp>
      <p:pic>
        <p:nvPicPr>
          <p:cNvPr id="28" name="Picture 27" descr="Graphical user interface, Teams&#10;&#10;Description automatically generated with medium confidence">
            <a:extLst>
              <a:ext uri="{FF2B5EF4-FFF2-40B4-BE49-F238E27FC236}">
                <a16:creationId xmlns:a16="http://schemas.microsoft.com/office/drawing/2014/main" id="{9FDBC405-0990-FF24-AB20-2C4CA3B7DB9B}"/>
              </a:ext>
            </a:extLst>
          </p:cNvPr>
          <p:cNvPicPr>
            <a:picLocks noChangeAspect="1"/>
          </p:cNvPicPr>
          <p:nvPr/>
        </p:nvPicPr>
        <p:blipFill>
          <a:blip r:embed="rId7"/>
          <a:stretch>
            <a:fillRect/>
          </a:stretch>
        </p:blipFill>
        <p:spPr>
          <a:xfrm>
            <a:off x="2945113" y="6282930"/>
            <a:ext cx="855855" cy="529522"/>
          </a:xfrm>
          <a:prstGeom prst="rect">
            <a:avLst/>
          </a:prstGeom>
        </p:spPr>
      </p:pic>
      <p:sp>
        <p:nvSpPr>
          <p:cNvPr id="43" name="Rectangle 42">
            <a:extLst>
              <a:ext uri="{FF2B5EF4-FFF2-40B4-BE49-F238E27FC236}">
                <a16:creationId xmlns:a16="http://schemas.microsoft.com/office/drawing/2014/main" id="{CF20209F-19C4-CA2D-6249-31AAA9093D0A}"/>
              </a:ext>
            </a:extLst>
          </p:cNvPr>
          <p:cNvSpPr/>
          <p:nvPr/>
        </p:nvSpPr>
        <p:spPr>
          <a:xfrm>
            <a:off x="1269007" y="4244502"/>
            <a:ext cx="3789081" cy="166225"/>
          </a:xfrm>
          <a:prstGeom prst="rect">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Arial"/>
              <a:ea typeface="+mn-ea"/>
              <a:cs typeface="+mn-cs"/>
            </a:endParaRPr>
          </a:p>
        </p:txBody>
      </p:sp>
      <p:pic>
        <p:nvPicPr>
          <p:cNvPr id="44" name="Picture 43" descr="Chart, diagram&#10;&#10;Description automatically generated">
            <a:extLst>
              <a:ext uri="{FF2B5EF4-FFF2-40B4-BE49-F238E27FC236}">
                <a16:creationId xmlns:a16="http://schemas.microsoft.com/office/drawing/2014/main" id="{78B6E379-8D13-0E1B-2C95-E7DB6C966279}"/>
              </a:ext>
            </a:extLst>
          </p:cNvPr>
          <p:cNvPicPr>
            <a:picLocks noChangeAspect="1"/>
          </p:cNvPicPr>
          <p:nvPr/>
        </p:nvPicPr>
        <p:blipFill>
          <a:blip r:embed="rId8">
            <a:clrChange>
              <a:clrFrom>
                <a:srgbClr val="FEFEFE"/>
              </a:clrFrom>
              <a:clrTo>
                <a:srgbClr val="FEFEFE">
                  <a:alpha val="0"/>
                </a:srgbClr>
              </a:clrTo>
            </a:clrChange>
          </a:blip>
          <a:stretch>
            <a:fillRect/>
          </a:stretch>
        </p:blipFill>
        <p:spPr>
          <a:xfrm>
            <a:off x="690865" y="2053540"/>
            <a:ext cx="5318049" cy="3988536"/>
          </a:xfrm>
          <a:prstGeom prst="rect">
            <a:avLst/>
          </a:prstGeom>
        </p:spPr>
      </p:pic>
      <p:cxnSp>
        <p:nvCxnSpPr>
          <p:cNvPr id="53" name="Straight Arrow Connector 52">
            <a:extLst>
              <a:ext uri="{FF2B5EF4-FFF2-40B4-BE49-F238E27FC236}">
                <a16:creationId xmlns:a16="http://schemas.microsoft.com/office/drawing/2014/main" id="{7A7768F6-063C-C926-A53C-28BB7A63C7EB}"/>
              </a:ext>
            </a:extLst>
          </p:cNvPr>
          <p:cNvCxnSpPr/>
          <p:nvPr/>
        </p:nvCxnSpPr>
        <p:spPr>
          <a:xfrm>
            <a:off x="1901817" y="3440687"/>
            <a:ext cx="0" cy="587464"/>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9F8A49EF-630F-DC2F-63B4-57705B0EC57B}"/>
              </a:ext>
            </a:extLst>
          </p:cNvPr>
          <p:cNvCxnSpPr>
            <a:cxnSpLocks/>
          </p:cNvCxnSpPr>
          <p:nvPr/>
        </p:nvCxnSpPr>
        <p:spPr>
          <a:xfrm flipV="1">
            <a:off x="1887702" y="4332219"/>
            <a:ext cx="0" cy="471846"/>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606E9928-CA7E-278D-DFAB-690F2E583CA0}"/>
              </a:ext>
            </a:extLst>
          </p:cNvPr>
          <p:cNvCxnSpPr>
            <a:cxnSpLocks/>
          </p:cNvCxnSpPr>
          <p:nvPr/>
        </p:nvCxnSpPr>
        <p:spPr>
          <a:xfrm flipH="1" flipV="1">
            <a:off x="3160589" y="4450811"/>
            <a:ext cx="793467" cy="324852"/>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6986F2B3-1E23-10E1-A680-AC5392AD10AC}"/>
              </a:ext>
            </a:extLst>
          </p:cNvPr>
          <p:cNvSpPr/>
          <p:nvPr/>
        </p:nvSpPr>
        <p:spPr>
          <a:xfrm>
            <a:off x="1547040" y="2434622"/>
            <a:ext cx="1937767" cy="1234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57" name="Rectangle 56">
            <a:extLst>
              <a:ext uri="{FF2B5EF4-FFF2-40B4-BE49-F238E27FC236}">
                <a16:creationId xmlns:a16="http://schemas.microsoft.com/office/drawing/2014/main" id="{F8A906DF-35A6-2C22-D99B-DF48A6D6F687}"/>
              </a:ext>
            </a:extLst>
          </p:cNvPr>
          <p:cNvSpPr/>
          <p:nvPr/>
        </p:nvSpPr>
        <p:spPr>
          <a:xfrm>
            <a:off x="759468" y="2109940"/>
            <a:ext cx="3475275" cy="2101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59" name="Straight Arrow Connector 58">
            <a:extLst>
              <a:ext uri="{FF2B5EF4-FFF2-40B4-BE49-F238E27FC236}">
                <a16:creationId xmlns:a16="http://schemas.microsoft.com/office/drawing/2014/main" id="{A172CD1E-005A-FF51-1120-4D6FDF3ADF80}"/>
              </a:ext>
            </a:extLst>
          </p:cNvPr>
          <p:cNvCxnSpPr>
            <a:cxnSpLocks/>
          </p:cNvCxnSpPr>
          <p:nvPr/>
        </p:nvCxnSpPr>
        <p:spPr>
          <a:xfrm>
            <a:off x="3143721" y="3400155"/>
            <a:ext cx="0" cy="353381"/>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2" name="TextBox 61">
                <a:extLst>
                  <a:ext uri="{FF2B5EF4-FFF2-40B4-BE49-F238E27FC236}">
                    <a16:creationId xmlns:a16="http://schemas.microsoft.com/office/drawing/2014/main" id="{0A06C89F-568E-B8F6-BBC7-3F236734C1DF}"/>
                  </a:ext>
                </a:extLst>
              </p:cNvPr>
              <p:cNvSpPr txBox="1"/>
              <p:nvPr/>
            </p:nvSpPr>
            <p:spPr>
              <a:xfrm>
                <a:off x="1547040" y="3201582"/>
                <a:ext cx="709553"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𝑔𝑎𝑠</m:t>
                      </m:r>
                      <m:r>
                        <a:rPr kumimoji="0" lang="en-US" sz="1800" b="0" i="1" u="none" strike="noStrike" kern="1200" cap="none" spc="0" normalizeH="0" baseline="0" noProof="0" dirty="0">
                          <a:ln>
                            <a:noFill/>
                          </a:ln>
                          <a:solidFill>
                            <a:srgbClr val="2F2F2F"/>
                          </a:solidFill>
                          <a:effectLst/>
                          <a:uLnTx/>
                          <a:uFillTx/>
                          <a:latin typeface="Cambria Math" panose="02040503050406030204" pitchFamily="18" charset="0"/>
                          <a:ea typeface="+mn-ea"/>
                          <a:cs typeface="+mn-cs"/>
                        </a:rPr>
                        <m:t> </m:t>
                      </m:r>
                      <m:r>
                        <a:rPr kumimoji="0" lang="en-US" sz="1400" b="0" i="1" u="none" strike="noStrike" kern="1200" cap="none" spc="0" normalizeH="0" baseline="0" noProof="0" dirty="0">
                          <a:ln>
                            <a:noFill/>
                          </a:ln>
                          <a:solidFill>
                            <a:srgbClr val="2F2F2F"/>
                          </a:solidFill>
                          <a:effectLst/>
                          <a:uLnTx/>
                          <a:uFillTx/>
                          <a:latin typeface="Cambria Math" panose="02040503050406030204" pitchFamily="18" charset="0"/>
                          <a:ea typeface="+mn-ea"/>
                          <a:cs typeface="+mn-cs"/>
                        </a:rPr>
                        <m:t>𝑔𝑎𝑝</m:t>
                      </m:r>
                    </m:oMath>
                  </m:oMathPara>
                </a14:m>
                <a:endParaRPr kumimoji="0" lang="en-US" sz="1800" b="0" i="0" u="none" strike="noStrike" kern="1200" cap="none" spc="0" normalizeH="0" baseline="0" noProof="0" dirty="0">
                  <a:ln>
                    <a:noFill/>
                  </a:ln>
                  <a:solidFill>
                    <a:srgbClr val="2F2F2F"/>
                  </a:solidFill>
                  <a:effectLst/>
                  <a:uLnTx/>
                  <a:uFillTx/>
                  <a:latin typeface="Arial"/>
                  <a:ea typeface="+mn-ea"/>
                  <a:cs typeface="+mn-cs"/>
                </a:endParaRPr>
              </a:p>
            </p:txBody>
          </p:sp>
        </mc:Choice>
        <mc:Fallback xmlns="">
          <p:sp>
            <p:nvSpPr>
              <p:cNvPr id="62" name="TextBox 61">
                <a:extLst>
                  <a:ext uri="{FF2B5EF4-FFF2-40B4-BE49-F238E27FC236}">
                    <a16:creationId xmlns:a16="http://schemas.microsoft.com/office/drawing/2014/main" id="{0A06C89F-568E-B8F6-BBC7-3F236734C1DF}"/>
                  </a:ext>
                </a:extLst>
              </p:cNvPr>
              <p:cNvSpPr txBox="1">
                <a:spLocks noRot="1" noChangeAspect="1" noMove="1" noResize="1" noEditPoints="1" noAdjustHandles="1" noChangeArrowheads="1" noChangeShapeType="1" noTextEdit="1"/>
              </p:cNvSpPr>
              <p:nvPr/>
            </p:nvSpPr>
            <p:spPr>
              <a:xfrm>
                <a:off x="1547040" y="3201582"/>
                <a:ext cx="709553" cy="215444"/>
              </a:xfrm>
              <a:prstGeom prst="rect">
                <a:avLst/>
              </a:prstGeom>
              <a:blipFill>
                <a:blip r:embed="rId9"/>
                <a:stretch>
                  <a:fillRect l="-5263" t="-27778" r="-5263" b="-555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5D168BEE-2CBC-C434-8617-802E6311747A}"/>
                  </a:ext>
                </a:extLst>
              </p:cNvPr>
              <p:cNvSpPr txBox="1"/>
              <p:nvPr/>
            </p:nvSpPr>
            <p:spPr>
              <a:xfrm>
                <a:off x="2720136" y="3147577"/>
                <a:ext cx="696473"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𝑐𝑎𝑡h𝑜𝑑𝑒</m:t>
                      </m:r>
                    </m:oMath>
                  </m:oMathPara>
                </a14:m>
                <a:endParaRPr kumimoji="0" lang="en-US" sz="1800" b="0" i="0" u="none" strike="noStrike" kern="1200" cap="none" spc="0" normalizeH="0" baseline="0" noProof="0" dirty="0">
                  <a:ln>
                    <a:noFill/>
                  </a:ln>
                  <a:solidFill>
                    <a:srgbClr val="2F2F2F"/>
                  </a:solidFill>
                  <a:effectLst/>
                  <a:uLnTx/>
                  <a:uFillTx/>
                  <a:latin typeface="Arial"/>
                  <a:ea typeface="+mn-ea"/>
                  <a:cs typeface="+mn-cs"/>
                </a:endParaRPr>
              </a:p>
            </p:txBody>
          </p:sp>
        </mc:Choice>
        <mc:Fallback xmlns="">
          <p:sp>
            <p:nvSpPr>
              <p:cNvPr id="63" name="TextBox 62">
                <a:extLst>
                  <a:ext uri="{FF2B5EF4-FFF2-40B4-BE49-F238E27FC236}">
                    <a16:creationId xmlns:a16="http://schemas.microsoft.com/office/drawing/2014/main" id="{5D168BEE-2CBC-C434-8617-802E6311747A}"/>
                  </a:ext>
                </a:extLst>
              </p:cNvPr>
              <p:cNvSpPr txBox="1">
                <a:spLocks noRot="1" noChangeAspect="1" noMove="1" noResize="1" noEditPoints="1" noAdjustHandles="1" noChangeArrowheads="1" noChangeShapeType="1" noTextEdit="1"/>
              </p:cNvSpPr>
              <p:nvPr/>
            </p:nvSpPr>
            <p:spPr>
              <a:xfrm>
                <a:off x="2720136" y="3147577"/>
                <a:ext cx="696473" cy="215444"/>
              </a:xfrm>
              <a:prstGeom prst="rect">
                <a:avLst/>
              </a:prstGeom>
              <a:blipFill>
                <a:blip r:embed="rId10"/>
                <a:stretch>
                  <a:fillRect l="-3636" r="-5455" b="-111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id="{ECB0A33E-155E-FAFF-7B48-E361AEC18F02}"/>
                  </a:ext>
                </a:extLst>
              </p:cNvPr>
              <p:cNvSpPr txBox="1"/>
              <p:nvPr/>
            </p:nvSpPr>
            <p:spPr>
              <a:xfrm>
                <a:off x="3395876" y="4804065"/>
                <a:ext cx="1138260"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𝑟𝑒𝑎𝑑𝑜𝑢𝑡</m:t>
                      </m:r>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 </m:t>
                      </m:r>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𝑠𝑡𝑟𝑖𝑝</m:t>
                      </m:r>
                    </m:oMath>
                  </m:oMathPara>
                </a14:m>
                <a:endParaRPr kumimoji="0" lang="en-US" sz="1400" b="0" i="0" u="none" strike="noStrike" kern="1200" cap="none" spc="0" normalizeH="0" baseline="0" noProof="0" dirty="0">
                  <a:ln>
                    <a:noFill/>
                  </a:ln>
                  <a:solidFill>
                    <a:srgbClr val="2F2F2F"/>
                  </a:solidFill>
                  <a:effectLst/>
                  <a:uLnTx/>
                  <a:uFillTx/>
                  <a:latin typeface="Arial"/>
                  <a:ea typeface="+mn-ea"/>
                  <a:cs typeface="+mn-cs"/>
                </a:endParaRPr>
              </a:p>
            </p:txBody>
          </p:sp>
        </mc:Choice>
        <mc:Fallback xmlns="">
          <p:sp>
            <p:nvSpPr>
              <p:cNvPr id="64" name="TextBox 63">
                <a:extLst>
                  <a:ext uri="{FF2B5EF4-FFF2-40B4-BE49-F238E27FC236}">
                    <a16:creationId xmlns:a16="http://schemas.microsoft.com/office/drawing/2014/main" id="{ECB0A33E-155E-FAFF-7B48-E361AEC18F02}"/>
                  </a:ext>
                </a:extLst>
              </p:cNvPr>
              <p:cNvSpPr txBox="1">
                <a:spLocks noRot="1" noChangeAspect="1" noMove="1" noResize="1" noEditPoints="1" noAdjustHandles="1" noChangeArrowheads="1" noChangeShapeType="1" noTextEdit="1"/>
              </p:cNvSpPr>
              <p:nvPr/>
            </p:nvSpPr>
            <p:spPr>
              <a:xfrm>
                <a:off x="3395876" y="4804065"/>
                <a:ext cx="1138260" cy="215444"/>
              </a:xfrm>
              <a:prstGeom prst="rect">
                <a:avLst/>
              </a:prstGeom>
              <a:blipFill>
                <a:blip r:embed="rId11"/>
                <a:stretch>
                  <a:fillRect l="-2198" t="-5556" r="-3297" b="-388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5" name="TextBox 64">
                <a:extLst>
                  <a:ext uri="{FF2B5EF4-FFF2-40B4-BE49-F238E27FC236}">
                    <a16:creationId xmlns:a16="http://schemas.microsoft.com/office/drawing/2014/main" id="{EAEDF1B8-A72B-ADB5-1ABB-22415BDEDA3D}"/>
                  </a:ext>
                </a:extLst>
              </p:cNvPr>
              <p:cNvSpPr txBox="1"/>
              <p:nvPr/>
            </p:nvSpPr>
            <p:spPr>
              <a:xfrm>
                <a:off x="1559571" y="4845323"/>
                <a:ext cx="805477"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𝑖𝑛𝑠𝑢𝑙𝑎𝑡𝑜𝑟</m:t>
                      </m:r>
                    </m:oMath>
                  </m:oMathPara>
                </a14:m>
                <a:endParaRPr kumimoji="0" lang="en-US" sz="1400" b="0" i="0" u="none" strike="noStrike" kern="1200" cap="none" spc="0" normalizeH="0" baseline="0" noProof="0" dirty="0">
                  <a:ln>
                    <a:noFill/>
                  </a:ln>
                  <a:solidFill>
                    <a:srgbClr val="2F2F2F"/>
                  </a:solidFill>
                  <a:effectLst/>
                  <a:uLnTx/>
                  <a:uFillTx/>
                  <a:latin typeface="Arial"/>
                  <a:ea typeface="+mn-ea"/>
                  <a:cs typeface="+mn-cs"/>
                </a:endParaRPr>
              </a:p>
            </p:txBody>
          </p:sp>
        </mc:Choice>
        <mc:Fallback xmlns="">
          <p:sp>
            <p:nvSpPr>
              <p:cNvPr id="65" name="TextBox 64">
                <a:extLst>
                  <a:ext uri="{FF2B5EF4-FFF2-40B4-BE49-F238E27FC236}">
                    <a16:creationId xmlns:a16="http://schemas.microsoft.com/office/drawing/2014/main" id="{EAEDF1B8-A72B-ADB5-1ABB-22415BDEDA3D}"/>
                  </a:ext>
                </a:extLst>
              </p:cNvPr>
              <p:cNvSpPr txBox="1">
                <a:spLocks noRot="1" noChangeAspect="1" noMove="1" noResize="1" noEditPoints="1" noAdjustHandles="1" noChangeArrowheads="1" noChangeShapeType="1" noTextEdit="1"/>
              </p:cNvSpPr>
              <p:nvPr/>
            </p:nvSpPr>
            <p:spPr>
              <a:xfrm>
                <a:off x="1559571" y="4845323"/>
                <a:ext cx="805477" cy="215444"/>
              </a:xfrm>
              <a:prstGeom prst="rect">
                <a:avLst/>
              </a:prstGeom>
              <a:blipFill>
                <a:blip r:embed="rId12"/>
                <a:stretch>
                  <a:fillRect l="-3077" r="-4615" b="-11111"/>
                </a:stretch>
              </a:blipFill>
            </p:spPr>
            <p:txBody>
              <a:bodyPr/>
              <a:lstStyle/>
              <a:p>
                <a:r>
                  <a:rPr lang="en-US">
                    <a:noFill/>
                  </a:rPr>
                  <a:t> </a:t>
                </a:r>
              </a:p>
            </p:txBody>
          </p:sp>
        </mc:Fallback>
      </mc:AlternateContent>
      <p:sp>
        <p:nvSpPr>
          <p:cNvPr id="66" name="TextBox 65">
            <a:extLst>
              <a:ext uri="{FF2B5EF4-FFF2-40B4-BE49-F238E27FC236}">
                <a16:creationId xmlns:a16="http://schemas.microsoft.com/office/drawing/2014/main" id="{644CA4A0-0C12-B962-6404-2E4B2AC5CA41}"/>
              </a:ext>
            </a:extLst>
          </p:cNvPr>
          <p:cNvSpPr txBox="1"/>
          <p:nvPr/>
        </p:nvSpPr>
        <p:spPr>
          <a:xfrm>
            <a:off x="5333237" y="2342607"/>
            <a:ext cx="120226"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2F2F2F"/>
                </a:solidFill>
                <a:effectLst/>
                <a:uLnTx/>
                <a:uFillTx/>
                <a:latin typeface="Arial"/>
                <a:ea typeface="+mn-ea"/>
                <a:cs typeface="+mn-cs"/>
              </a:rPr>
              <a:t>V</a:t>
            </a:r>
            <a:endParaRPr kumimoji="0" lang="en-GB" sz="1800" b="0" i="0" u="none" strike="noStrike" kern="1200" cap="none" spc="0" normalizeH="0" baseline="0" noProof="0" dirty="0">
              <a:ln>
                <a:noFill/>
              </a:ln>
              <a:solidFill>
                <a:srgbClr val="2F2F2F"/>
              </a:solidFill>
              <a:effectLst/>
              <a:uLnTx/>
              <a:uFillTx/>
              <a:latin typeface="Arial"/>
              <a:ea typeface="+mn-ea"/>
              <a:cs typeface="+mn-cs"/>
            </a:endParaRPr>
          </a:p>
        </p:txBody>
      </p:sp>
      <p:sp>
        <p:nvSpPr>
          <p:cNvPr id="10" name="Title 2">
            <a:extLst>
              <a:ext uri="{FF2B5EF4-FFF2-40B4-BE49-F238E27FC236}">
                <a16:creationId xmlns:a16="http://schemas.microsoft.com/office/drawing/2014/main" id="{FF27F962-D902-C002-FE16-99A7B9547F36}"/>
              </a:ext>
            </a:extLst>
          </p:cNvPr>
          <p:cNvSpPr>
            <a:spLocks noGrp="1"/>
          </p:cNvSpPr>
          <p:nvPr>
            <p:ph type="title"/>
          </p:nvPr>
        </p:nvSpPr>
        <p:spPr>
          <a:xfrm>
            <a:off x="407988" y="373593"/>
            <a:ext cx="11380811" cy="1065742"/>
          </a:xfrm>
        </p:spPr>
        <p:txBody>
          <a:bodyPr/>
          <a:lstStyle/>
          <a:p>
            <a:r>
              <a:rPr lang="en-GB" sz="2800" dirty="0"/>
              <a:t>Micromegas toy-model example</a:t>
            </a:r>
            <a:endParaRPr lang="en-US" sz="2800" dirty="0"/>
          </a:p>
        </p:txBody>
      </p:sp>
      <p:cxnSp>
        <p:nvCxnSpPr>
          <p:cNvPr id="13" name="Straight Arrow Connector 12">
            <a:extLst>
              <a:ext uri="{FF2B5EF4-FFF2-40B4-BE49-F238E27FC236}">
                <a16:creationId xmlns:a16="http://schemas.microsoft.com/office/drawing/2014/main" id="{7878C720-BE3E-B909-4A62-203F5DC4C298}"/>
              </a:ext>
            </a:extLst>
          </p:cNvPr>
          <p:cNvCxnSpPr/>
          <p:nvPr/>
        </p:nvCxnSpPr>
        <p:spPr>
          <a:xfrm>
            <a:off x="7565993" y="3440687"/>
            <a:ext cx="0" cy="587464"/>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65C5C8D-053D-E191-A531-B52CF5287DFB}"/>
              </a:ext>
            </a:extLst>
          </p:cNvPr>
          <p:cNvCxnSpPr>
            <a:cxnSpLocks/>
          </p:cNvCxnSpPr>
          <p:nvPr/>
        </p:nvCxnSpPr>
        <p:spPr>
          <a:xfrm flipV="1">
            <a:off x="7551878" y="4346004"/>
            <a:ext cx="0" cy="471846"/>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7EE8373-C465-841C-1D7E-01CB11A92060}"/>
              </a:ext>
            </a:extLst>
          </p:cNvPr>
          <p:cNvCxnSpPr>
            <a:cxnSpLocks/>
          </p:cNvCxnSpPr>
          <p:nvPr/>
        </p:nvCxnSpPr>
        <p:spPr>
          <a:xfrm flipH="1" flipV="1">
            <a:off x="8824765" y="4464596"/>
            <a:ext cx="793467" cy="324852"/>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F8CA427-EB4B-4588-C410-31A70EF67E4F}"/>
              </a:ext>
            </a:extLst>
          </p:cNvPr>
          <p:cNvCxnSpPr>
            <a:cxnSpLocks/>
          </p:cNvCxnSpPr>
          <p:nvPr/>
        </p:nvCxnSpPr>
        <p:spPr>
          <a:xfrm>
            <a:off x="8807897" y="3400155"/>
            <a:ext cx="0" cy="353381"/>
          </a:xfrm>
          <a:prstGeom prst="straightConnector1">
            <a:avLst/>
          </a:prstGeom>
          <a:ln w="9525">
            <a:solidFill>
              <a:schemeClr val="tx2"/>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AF9A769-FFF3-738E-1502-30149872E015}"/>
                  </a:ext>
                </a:extLst>
              </p:cNvPr>
              <p:cNvSpPr txBox="1"/>
              <p:nvPr/>
            </p:nvSpPr>
            <p:spPr>
              <a:xfrm>
                <a:off x="7211216" y="3201582"/>
                <a:ext cx="709553"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𝑔𝑎𝑠</m:t>
                      </m:r>
                      <m:r>
                        <a:rPr kumimoji="0" lang="en-US" sz="1800" b="0" i="1" u="none" strike="noStrike" kern="1200" cap="none" spc="0" normalizeH="0" baseline="0" noProof="0" dirty="0">
                          <a:ln>
                            <a:noFill/>
                          </a:ln>
                          <a:solidFill>
                            <a:srgbClr val="2F2F2F"/>
                          </a:solidFill>
                          <a:effectLst/>
                          <a:uLnTx/>
                          <a:uFillTx/>
                          <a:latin typeface="Cambria Math" panose="02040503050406030204" pitchFamily="18" charset="0"/>
                          <a:ea typeface="+mn-ea"/>
                          <a:cs typeface="+mn-cs"/>
                        </a:rPr>
                        <m:t> </m:t>
                      </m:r>
                      <m:r>
                        <a:rPr kumimoji="0" lang="en-US" sz="1400" b="0" i="1" u="none" strike="noStrike" kern="1200" cap="none" spc="0" normalizeH="0" baseline="0" noProof="0" dirty="0">
                          <a:ln>
                            <a:noFill/>
                          </a:ln>
                          <a:solidFill>
                            <a:srgbClr val="2F2F2F"/>
                          </a:solidFill>
                          <a:effectLst/>
                          <a:uLnTx/>
                          <a:uFillTx/>
                          <a:latin typeface="Cambria Math" panose="02040503050406030204" pitchFamily="18" charset="0"/>
                          <a:ea typeface="+mn-ea"/>
                          <a:cs typeface="+mn-cs"/>
                        </a:rPr>
                        <m:t>𝑔𝑎𝑝</m:t>
                      </m:r>
                    </m:oMath>
                  </m:oMathPara>
                </a14:m>
                <a:endParaRPr kumimoji="0" lang="en-US" sz="1800" b="0" i="0" u="none" strike="noStrike" kern="1200" cap="none" spc="0" normalizeH="0" baseline="0" noProof="0" dirty="0">
                  <a:ln>
                    <a:noFill/>
                  </a:ln>
                  <a:solidFill>
                    <a:srgbClr val="2F2F2F"/>
                  </a:solidFill>
                  <a:effectLst/>
                  <a:uLnTx/>
                  <a:uFillTx/>
                  <a:latin typeface="Arial"/>
                  <a:ea typeface="+mn-ea"/>
                  <a:cs typeface="+mn-cs"/>
                </a:endParaRPr>
              </a:p>
            </p:txBody>
          </p:sp>
        </mc:Choice>
        <mc:Fallback xmlns="">
          <p:sp>
            <p:nvSpPr>
              <p:cNvPr id="32" name="TextBox 31">
                <a:extLst>
                  <a:ext uri="{FF2B5EF4-FFF2-40B4-BE49-F238E27FC236}">
                    <a16:creationId xmlns:a16="http://schemas.microsoft.com/office/drawing/2014/main" id="{9AF9A769-FFF3-738E-1502-30149872E015}"/>
                  </a:ext>
                </a:extLst>
              </p:cNvPr>
              <p:cNvSpPr txBox="1">
                <a:spLocks noRot="1" noChangeAspect="1" noMove="1" noResize="1" noEditPoints="1" noAdjustHandles="1" noChangeArrowheads="1" noChangeShapeType="1" noTextEdit="1"/>
              </p:cNvSpPr>
              <p:nvPr/>
            </p:nvSpPr>
            <p:spPr>
              <a:xfrm>
                <a:off x="7211216" y="3201582"/>
                <a:ext cx="709553" cy="215444"/>
              </a:xfrm>
              <a:prstGeom prst="rect">
                <a:avLst/>
              </a:prstGeom>
              <a:blipFill>
                <a:blip r:embed="rId9"/>
                <a:stretch>
                  <a:fillRect l="-5263" t="-27778" r="-5263" b="-555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ACE029B9-CAA8-6F83-DA4E-28A8A45BC1C9}"/>
                  </a:ext>
                </a:extLst>
              </p:cNvPr>
              <p:cNvSpPr txBox="1"/>
              <p:nvPr/>
            </p:nvSpPr>
            <p:spPr>
              <a:xfrm>
                <a:off x="8384312" y="3147577"/>
                <a:ext cx="696473"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𝑐𝑎𝑡h𝑜𝑑𝑒</m:t>
                      </m:r>
                    </m:oMath>
                  </m:oMathPara>
                </a14:m>
                <a:endParaRPr kumimoji="0" lang="en-US" sz="1800" b="0" i="0" u="none" strike="noStrike" kern="1200" cap="none" spc="0" normalizeH="0" baseline="0" noProof="0" dirty="0">
                  <a:ln>
                    <a:noFill/>
                  </a:ln>
                  <a:solidFill>
                    <a:srgbClr val="2F2F2F"/>
                  </a:solidFill>
                  <a:effectLst/>
                  <a:uLnTx/>
                  <a:uFillTx/>
                  <a:latin typeface="Arial"/>
                  <a:ea typeface="+mn-ea"/>
                  <a:cs typeface="+mn-cs"/>
                </a:endParaRPr>
              </a:p>
            </p:txBody>
          </p:sp>
        </mc:Choice>
        <mc:Fallback xmlns="">
          <p:sp>
            <p:nvSpPr>
              <p:cNvPr id="33" name="TextBox 32">
                <a:extLst>
                  <a:ext uri="{FF2B5EF4-FFF2-40B4-BE49-F238E27FC236}">
                    <a16:creationId xmlns:a16="http://schemas.microsoft.com/office/drawing/2014/main" id="{ACE029B9-CAA8-6F83-DA4E-28A8A45BC1C9}"/>
                  </a:ext>
                </a:extLst>
              </p:cNvPr>
              <p:cNvSpPr txBox="1">
                <a:spLocks noRot="1" noChangeAspect="1" noMove="1" noResize="1" noEditPoints="1" noAdjustHandles="1" noChangeArrowheads="1" noChangeShapeType="1" noTextEdit="1"/>
              </p:cNvSpPr>
              <p:nvPr/>
            </p:nvSpPr>
            <p:spPr>
              <a:xfrm>
                <a:off x="8384312" y="3147577"/>
                <a:ext cx="696473" cy="215444"/>
              </a:xfrm>
              <a:prstGeom prst="rect">
                <a:avLst/>
              </a:prstGeom>
              <a:blipFill>
                <a:blip r:embed="rId10"/>
                <a:stretch>
                  <a:fillRect l="-3571" r="-3571" b="-111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EF9447CF-1E74-0CF6-E830-4AEBC4BE8ED6}"/>
                  </a:ext>
                </a:extLst>
              </p:cNvPr>
              <p:cNvSpPr txBox="1"/>
              <p:nvPr/>
            </p:nvSpPr>
            <p:spPr>
              <a:xfrm>
                <a:off x="9060052" y="4804065"/>
                <a:ext cx="1138260"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𝑟𝑒𝑎𝑑𝑜𝑢𝑡</m:t>
                      </m:r>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 </m:t>
                      </m:r>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𝑠𝑡𝑟𝑖𝑝</m:t>
                      </m:r>
                    </m:oMath>
                  </m:oMathPara>
                </a14:m>
                <a:endParaRPr kumimoji="0" lang="en-US" sz="1400" b="0" i="0" u="none" strike="noStrike" kern="1200" cap="none" spc="0" normalizeH="0" baseline="0" noProof="0" dirty="0">
                  <a:ln>
                    <a:noFill/>
                  </a:ln>
                  <a:solidFill>
                    <a:srgbClr val="2F2F2F"/>
                  </a:solidFill>
                  <a:effectLst/>
                  <a:uLnTx/>
                  <a:uFillTx/>
                  <a:latin typeface="Arial"/>
                  <a:ea typeface="+mn-ea"/>
                  <a:cs typeface="+mn-cs"/>
                </a:endParaRPr>
              </a:p>
            </p:txBody>
          </p:sp>
        </mc:Choice>
        <mc:Fallback xmlns="">
          <p:sp>
            <p:nvSpPr>
              <p:cNvPr id="35" name="TextBox 34">
                <a:extLst>
                  <a:ext uri="{FF2B5EF4-FFF2-40B4-BE49-F238E27FC236}">
                    <a16:creationId xmlns:a16="http://schemas.microsoft.com/office/drawing/2014/main" id="{EF9447CF-1E74-0CF6-E830-4AEBC4BE8ED6}"/>
                  </a:ext>
                </a:extLst>
              </p:cNvPr>
              <p:cNvSpPr txBox="1">
                <a:spLocks noRot="1" noChangeAspect="1" noMove="1" noResize="1" noEditPoints="1" noAdjustHandles="1" noChangeArrowheads="1" noChangeShapeType="1" noTextEdit="1"/>
              </p:cNvSpPr>
              <p:nvPr/>
            </p:nvSpPr>
            <p:spPr>
              <a:xfrm>
                <a:off x="9060052" y="4804065"/>
                <a:ext cx="1138260" cy="215444"/>
              </a:xfrm>
              <a:prstGeom prst="rect">
                <a:avLst/>
              </a:prstGeom>
              <a:blipFill>
                <a:blip r:embed="rId11"/>
                <a:stretch>
                  <a:fillRect l="-2198" t="-5556" r="-3297" b="-388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1D40A586-8EBE-3513-9512-B3C4F7590D70}"/>
                  </a:ext>
                </a:extLst>
              </p:cNvPr>
              <p:cNvSpPr txBox="1"/>
              <p:nvPr/>
            </p:nvSpPr>
            <p:spPr>
              <a:xfrm>
                <a:off x="7223747" y="4845323"/>
                <a:ext cx="805477"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1200" cap="none" spc="0" normalizeH="0" baseline="0" noProof="0" dirty="0" smtClean="0">
                          <a:ln>
                            <a:noFill/>
                          </a:ln>
                          <a:solidFill>
                            <a:srgbClr val="2F2F2F"/>
                          </a:solidFill>
                          <a:effectLst/>
                          <a:uLnTx/>
                          <a:uFillTx/>
                          <a:latin typeface="Cambria Math" panose="02040503050406030204" pitchFamily="18" charset="0"/>
                          <a:ea typeface="+mn-ea"/>
                          <a:cs typeface="+mn-cs"/>
                        </a:rPr>
                        <m:t>𝑖𝑛𝑠𝑢𝑙𝑎𝑡𝑜𝑟</m:t>
                      </m:r>
                    </m:oMath>
                  </m:oMathPara>
                </a14:m>
                <a:endParaRPr kumimoji="0" lang="en-US" sz="1400" b="0" i="0" u="none" strike="noStrike" kern="1200" cap="none" spc="0" normalizeH="0" baseline="0" noProof="0" dirty="0">
                  <a:ln>
                    <a:noFill/>
                  </a:ln>
                  <a:solidFill>
                    <a:srgbClr val="2F2F2F"/>
                  </a:solidFill>
                  <a:effectLst/>
                  <a:uLnTx/>
                  <a:uFillTx/>
                  <a:latin typeface="Arial"/>
                  <a:ea typeface="+mn-ea"/>
                  <a:cs typeface="+mn-cs"/>
                </a:endParaRPr>
              </a:p>
            </p:txBody>
          </p:sp>
        </mc:Choice>
        <mc:Fallback xmlns="">
          <p:sp>
            <p:nvSpPr>
              <p:cNvPr id="37" name="TextBox 36">
                <a:extLst>
                  <a:ext uri="{FF2B5EF4-FFF2-40B4-BE49-F238E27FC236}">
                    <a16:creationId xmlns:a16="http://schemas.microsoft.com/office/drawing/2014/main" id="{1D40A586-8EBE-3513-9512-B3C4F7590D70}"/>
                  </a:ext>
                </a:extLst>
              </p:cNvPr>
              <p:cNvSpPr txBox="1">
                <a:spLocks noRot="1" noChangeAspect="1" noMove="1" noResize="1" noEditPoints="1" noAdjustHandles="1" noChangeArrowheads="1" noChangeShapeType="1" noTextEdit="1"/>
              </p:cNvSpPr>
              <p:nvPr/>
            </p:nvSpPr>
            <p:spPr>
              <a:xfrm>
                <a:off x="7223747" y="4845323"/>
                <a:ext cx="805477" cy="215444"/>
              </a:xfrm>
              <a:prstGeom prst="rect">
                <a:avLst/>
              </a:prstGeom>
              <a:blipFill>
                <a:blip r:embed="rId12"/>
                <a:stretch>
                  <a:fillRect l="-3077" r="-4615" b="-11111"/>
                </a:stretch>
              </a:blipFill>
            </p:spPr>
            <p:txBody>
              <a:bodyPr/>
              <a:lstStyle/>
              <a:p>
                <a:r>
                  <a:rPr lang="en-US">
                    <a:noFill/>
                  </a:rPr>
                  <a:t> </a:t>
                </a:r>
              </a:p>
            </p:txBody>
          </p:sp>
        </mc:Fallback>
      </mc:AlternateContent>
      <p:cxnSp>
        <p:nvCxnSpPr>
          <p:cNvPr id="42" name="Straight Connector 41">
            <a:extLst>
              <a:ext uri="{FF2B5EF4-FFF2-40B4-BE49-F238E27FC236}">
                <a16:creationId xmlns:a16="http://schemas.microsoft.com/office/drawing/2014/main" id="{F75BFA46-AB0C-9908-10A7-903136B7C5AB}"/>
              </a:ext>
            </a:extLst>
          </p:cNvPr>
          <p:cNvCxnSpPr>
            <a:cxnSpLocks/>
          </p:cNvCxnSpPr>
          <p:nvPr/>
        </p:nvCxnSpPr>
        <p:spPr>
          <a:xfrm>
            <a:off x="6907807" y="4226393"/>
            <a:ext cx="3789081"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9C606D10-87F4-546E-79E0-98B167482CED}"/>
                  </a:ext>
                </a:extLst>
              </p:cNvPr>
              <p:cNvSpPr txBox="1"/>
              <p:nvPr/>
            </p:nvSpPr>
            <p:spPr>
              <a:xfrm>
                <a:off x="9767093" y="3158321"/>
                <a:ext cx="644022" cy="215444"/>
              </a:xfrm>
              <a:prstGeom prst="rect">
                <a:avLst/>
              </a:prstGeom>
              <a:noFill/>
              <a:ln>
                <a:noFill/>
              </a:ln>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400" b="0" i="1" u="none" strike="noStrike" kern="1200" cap="none" spc="0" normalizeH="0" baseline="0" noProof="0" dirty="0" smtClean="0">
                          <a:ln>
                            <a:noFill/>
                          </a:ln>
                          <a:solidFill>
                            <a:srgbClr val="C00000"/>
                          </a:solidFill>
                          <a:effectLst/>
                          <a:uLnTx/>
                          <a:uFillTx/>
                          <a:latin typeface="Cambria Math" panose="02040503050406030204" pitchFamily="18" charset="0"/>
                          <a:ea typeface="+mn-ea"/>
                          <a:cs typeface="+mn-cs"/>
                        </a:rPr>
                        <m:t>𝑅</m:t>
                      </m:r>
                      <m:r>
                        <a:rPr kumimoji="0" lang="en-US" sz="1400" b="0" i="1" u="none" strike="noStrike" kern="1200" cap="none" spc="0" normalizeH="0" baseline="0" noProof="0" dirty="0" smtClean="0">
                          <a:ln>
                            <a:noFill/>
                          </a:ln>
                          <a:solidFill>
                            <a:srgbClr val="C00000"/>
                          </a:solidFill>
                          <a:effectLst/>
                          <a:uLnTx/>
                          <a:uFillTx/>
                          <a:latin typeface="Cambria Math" panose="02040503050406030204" pitchFamily="18" charset="0"/>
                          <a:ea typeface="+mn-ea"/>
                          <a:cs typeface="+mn-cs"/>
                        </a:rPr>
                        <m:t> </m:t>
                      </m:r>
                      <m:r>
                        <a:rPr kumimoji="0" lang="en-US" sz="1400" b="0" i="1" u="none" strike="noStrike" kern="1200" cap="none" spc="0" normalizeH="0" baseline="0" noProof="0" dirty="0" smtClean="0">
                          <a:ln>
                            <a:noFill/>
                          </a:ln>
                          <a:solidFill>
                            <a:srgbClr val="C00000"/>
                          </a:solidFill>
                          <a:effectLst/>
                          <a:uLnTx/>
                          <a:uFillTx/>
                          <a:latin typeface="Cambria Math" panose="02040503050406030204" pitchFamily="18" charset="0"/>
                          <a:ea typeface="+mn-ea"/>
                          <a:cs typeface="+mn-cs"/>
                        </a:rPr>
                        <m:t>𝑙𝑎𝑦𝑒𝑟</m:t>
                      </m:r>
                    </m:oMath>
                  </m:oMathPara>
                </a14:m>
                <a:endParaRPr kumimoji="0" lang="en-US" sz="1400" b="0" i="0" u="none" strike="noStrike" kern="1200" cap="none" spc="0" normalizeH="0" baseline="0" noProof="0" dirty="0">
                  <a:ln>
                    <a:noFill/>
                  </a:ln>
                  <a:solidFill>
                    <a:srgbClr val="C00000"/>
                  </a:solidFill>
                  <a:effectLst/>
                  <a:uLnTx/>
                  <a:uFillTx/>
                  <a:latin typeface="Arial"/>
                  <a:ea typeface="+mn-ea"/>
                  <a:cs typeface="+mn-cs"/>
                </a:endParaRPr>
              </a:p>
            </p:txBody>
          </p:sp>
        </mc:Choice>
        <mc:Fallback xmlns="">
          <p:sp>
            <p:nvSpPr>
              <p:cNvPr id="49" name="TextBox 48">
                <a:extLst>
                  <a:ext uri="{FF2B5EF4-FFF2-40B4-BE49-F238E27FC236}">
                    <a16:creationId xmlns:a16="http://schemas.microsoft.com/office/drawing/2014/main" id="{9C606D10-87F4-546E-79E0-98B167482CED}"/>
                  </a:ext>
                </a:extLst>
              </p:cNvPr>
              <p:cNvSpPr txBox="1">
                <a:spLocks noRot="1" noChangeAspect="1" noMove="1" noResize="1" noEditPoints="1" noAdjustHandles="1" noChangeArrowheads="1" noChangeShapeType="1" noTextEdit="1"/>
              </p:cNvSpPr>
              <p:nvPr/>
            </p:nvSpPr>
            <p:spPr>
              <a:xfrm>
                <a:off x="9767093" y="3158321"/>
                <a:ext cx="644022" cy="215444"/>
              </a:xfrm>
              <a:prstGeom prst="rect">
                <a:avLst/>
              </a:prstGeom>
              <a:blipFill>
                <a:blip r:embed="rId13"/>
                <a:stretch>
                  <a:fillRect l="-3846" r="-9615" b="-44444"/>
                </a:stretch>
              </a:blipFill>
              <a:ln>
                <a:noFill/>
              </a:ln>
            </p:spPr>
            <p:txBody>
              <a:bodyPr/>
              <a:lstStyle/>
              <a:p>
                <a:r>
                  <a:rPr lang="en-US">
                    <a:noFill/>
                  </a:rPr>
                  <a:t> </a:t>
                </a:r>
              </a:p>
            </p:txBody>
          </p:sp>
        </mc:Fallback>
      </mc:AlternateContent>
      <p:cxnSp>
        <p:nvCxnSpPr>
          <p:cNvPr id="50" name="Straight Arrow Connector 49">
            <a:extLst>
              <a:ext uri="{FF2B5EF4-FFF2-40B4-BE49-F238E27FC236}">
                <a16:creationId xmlns:a16="http://schemas.microsoft.com/office/drawing/2014/main" id="{30CE810A-976C-C575-A657-1DA1A8B90E6A}"/>
              </a:ext>
            </a:extLst>
          </p:cNvPr>
          <p:cNvCxnSpPr>
            <a:cxnSpLocks/>
          </p:cNvCxnSpPr>
          <p:nvPr/>
        </p:nvCxnSpPr>
        <p:spPr>
          <a:xfrm>
            <a:off x="10042893" y="3423811"/>
            <a:ext cx="0" cy="776192"/>
          </a:xfrm>
          <a:prstGeom prst="straightConnector1">
            <a:avLst/>
          </a:prstGeom>
          <a:ln w="952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045D38ED-A757-0457-D5B3-F341B5CF1A6F}"/>
              </a:ext>
            </a:extLst>
          </p:cNvPr>
          <p:cNvSpPr txBox="1"/>
          <p:nvPr/>
        </p:nvSpPr>
        <p:spPr>
          <a:xfrm>
            <a:off x="10988126" y="2342607"/>
            <a:ext cx="120226" cy="21544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2F2F2F"/>
                </a:solidFill>
                <a:effectLst/>
                <a:uLnTx/>
                <a:uFillTx/>
                <a:latin typeface="Arial"/>
                <a:ea typeface="+mn-ea"/>
                <a:cs typeface="+mn-cs"/>
              </a:rPr>
              <a:t>V</a:t>
            </a:r>
            <a:endParaRPr kumimoji="0" lang="en-GB" sz="1800" b="0" i="0" u="none" strike="noStrike" kern="1200" cap="none" spc="0" normalizeH="0" baseline="0" noProof="0" dirty="0">
              <a:ln>
                <a:noFill/>
              </a:ln>
              <a:solidFill>
                <a:srgbClr val="2F2F2F"/>
              </a:solidFill>
              <a:effectLst/>
              <a:uLnTx/>
              <a:uFillTx/>
              <a:latin typeface="Arial"/>
              <a:ea typeface="+mn-ea"/>
              <a:cs typeface="+mn-cs"/>
            </a:endParaRPr>
          </a:p>
        </p:txBody>
      </p:sp>
      <p:sp>
        <p:nvSpPr>
          <p:cNvPr id="58" name="Rectangle 57">
            <a:extLst>
              <a:ext uri="{FF2B5EF4-FFF2-40B4-BE49-F238E27FC236}">
                <a16:creationId xmlns:a16="http://schemas.microsoft.com/office/drawing/2014/main" id="{83A5DB61-697C-4193-051E-707A5970977C}"/>
              </a:ext>
            </a:extLst>
          </p:cNvPr>
          <p:cNvSpPr/>
          <p:nvPr/>
        </p:nvSpPr>
        <p:spPr>
          <a:xfrm>
            <a:off x="7784036" y="2114962"/>
            <a:ext cx="1983058" cy="21016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61" name="Picture 60">
            <a:extLst>
              <a:ext uri="{FF2B5EF4-FFF2-40B4-BE49-F238E27FC236}">
                <a16:creationId xmlns:a16="http://schemas.microsoft.com/office/drawing/2014/main" id="{1C0887B0-423B-6518-E379-29BF456A75DF}"/>
              </a:ext>
            </a:extLst>
          </p:cNvPr>
          <p:cNvPicPr>
            <a:picLocks noChangeAspect="1"/>
          </p:cNvPicPr>
          <p:nvPr/>
        </p:nvPicPr>
        <p:blipFill rotWithShape="1">
          <a:blip r:embed="rId14"/>
          <a:srcRect r="36612" b="-8637"/>
          <a:stretch/>
        </p:blipFill>
        <p:spPr>
          <a:xfrm>
            <a:off x="1269007" y="2539335"/>
            <a:ext cx="1969585" cy="376256"/>
          </a:xfrm>
          <a:prstGeom prst="rect">
            <a:avLst/>
          </a:prstGeom>
        </p:spPr>
      </p:pic>
      <p:pic>
        <p:nvPicPr>
          <p:cNvPr id="67" name="Picture 66">
            <a:extLst>
              <a:ext uri="{FF2B5EF4-FFF2-40B4-BE49-F238E27FC236}">
                <a16:creationId xmlns:a16="http://schemas.microsoft.com/office/drawing/2014/main" id="{997C1BE2-7A4C-69DB-AC7D-199520A5BCF7}"/>
              </a:ext>
            </a:extLst>
          </p:cNvPr>
          <p:cNvPicPr>
            <a:picLocks noChangeAspect="1"/>
          </p:cNvPicPr>
          <p:nvPr/>
        </p:nvPicPr>
        <p:blipFill>
          <a:blip r:embed="rId14"/>
          <a:stretch>
            <a:fillRect/>
          </a:stretch>
        </p:blipFill>
        <p:spPr>
          <a:xfrm>
            <a:off x="6907807" y="2563178"/>
            <a:ext cx="3107194" cy="346343"/>
          </a:xfrm>
          <a:prstGeom prst="rect">
            <a:avLst/>
          </a:prstGeom>
        </p:spPr>
      </p:pic>
      <mc:AlternateContent xmlns:mc="http://schemas.openxmlformats.org/markup-compatibility/2006" xmlns:a14="http://schemas.microsoft.com/office/drawing/2010/main">
        <mc:Choice Requires="a14">
          <p:sp>
            <p:nvSpPr>
              <p:cNvPr id="69" name="TextBox 68">
                <a:extLst>
                  <a:ext uri="{FF2B5EF4-FFF2-40B4-BE49-F238E27FC236}">
                    <a16:creationId xmlns:a16="http://schemas.microsoft.com/office/drawing/2014/main" id="{54B18403-D07F-7AE5-C78D-F3489C9A5FCA}"/>
                  </a:ext>
                </a:extLst>
              </p:cNvPr>
              <p:cNvSpPr txBox="1"/>
              <p:nvPr/>
            </p:nvSpPr>
            <p:spPr>
              <a:xfrm>
                <a:off x="403200" y="988688"/>
                <a:ext cx="11380811" cy="646331"/>
              </a:xfrm>
              <a:prstGeom prst="rect">
                <a:avLst/>
              </a:prstGeom>
              <a:noFill/>
            </p:spPr>
            <p:txBody>
              <a:bodyPr wrap="square">
                <a:sp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F2F2F"/>
                    </a:solidFill>
                    <a:effectLst/>
                    <a:uLnTx/>
                    <a:uFillTx/>
                    <a:latin typeface="Arial"/>
                    <a:ea typeface="+mn-ea"/>
                    <a:cs typeface="+mn-cs"/>
                  </a:rPr>
                  <a:t>The time-dependent weighting potential </a:t>
                </a:r>
                <a14:m>
                  <m:oMath xmlns:m="http://schemas.openxmlformats.org/officeDocument/2006/math">
                    <m:r>
                      <m:rPr>
                        <m:sty m:val="p"/>
                      </m:rPr>
                      <a:rPr kumimoji="0" lang="en-US" sz="1800" b="0" i="0" u="none" strike="noStrike" kern="120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cs typeface="+mn-cs"/>
                      </a:rPr>
                      <m:t>ψ</m:t>
                    </m:r>
                    <m:r>
                      <m:rPr>
                        <m:sty m:val="p"/>
                      </m:rPr>
                      <a:rPr kumimoji="0" lang="en-US" sz="1800" b="0" i="0" u="none" strike="noStrike" kern="1200" cap="none" spc="0" normalizeH="0" baseline="-25000" noProof="0" smtClean="0">
                        <a:ln>
                          <a:noFill/>
                        </a:ln>
                        <a:solidFill>
                          <a:srgbClr val="2F2F2F"/>
                        </a:solidFill>
                        <a:effectLst/>
                        <a:uLnTx/>
                        <a:uFillTx/>
                        <a:latin typeface="Cambria Math" panose="02040503050406030204" pitchFamily="18" charset="0"/>
                        <a:ea typeface="Cambria Math" panose="02040503050406030204" pitchFamily="18" charset="0"/>
                        <a:cs typeface="+mn-cs"/>
                      </a:rPr>
                      <m:t>i</m:t>
                    </m:r>
                    <m:r>
                      <a:rPr kumimoji="0" lang="en-US" sz="1800" b="0" i="0" u="none" strike="noStrike" kern="120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cs typeface="+mn-cs"/>
                      </a:rPr>
                      <m:t>(</m:t>
                    </m:r>
                    <m:r>
                      <a:rPr kumimoji="0" lang="en-US" sz="1800" b="1" i="0" u="none" strike="noStrike" kern="120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cs typeface="+mn-cs"/>
                      </a:rPr>
                      <m:t>𝐱</m:t>
                    </m:r>
                    <m:r>
                      <a:rPr kumimoji="0" lang="en-US" sz="1800" b="1" i="0" u="none" strike="noStrike" kern="120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cs typeface="+mn-cs"/>
                      </a:rPr>
                      <m:t>,</m:t>
                    </m:r>
                    <m:r>
                      <m:rPr>
                        <m:sty m:val="p"/>
                      </m:rPr>
                      <a:rPr kumimoji="0" lang="en-US" sz="1800" b="0" i="0" u="none" strike="noStrike" kern="1200" cap="none" spc="0" normalizeH="0" baseline="0" noProof="0" smtClean="0">
                        <a:ln>
                          <a:noFill/>
                        </a:ln>
                        <a:solidFill>
                          <a:srgbClr val="2F2F2F"/>
                        </a:solidFill>
                        <a:effectLst/>
                        <a:uLnTx/>
                        <a:uFillTx/>
                        <a:latin typeface="Cambria Math" panose="02040503050406030204" pitchFamily="18" charset="0"/>
                        <a:ea typeface="Cambria Math" panose="02040503050406030204" pitchFamily="18" charset="0"/>
                        <a:cs typeface="+mn-cs"/>
                      </a:rPr>
                      <m:t>t</m:t>
                    </m:r>
                    <m:r>
                      <a:rPr kumimoji="0" lang="en-US" sz="1800" b="0" i="0" u="none" strike="noStrike" kern="120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cs typeface="+mn-cs"/>
                      </a:rPr>
                      <m:t>)</m:t>
                    </m:r>
                    <m:r>
                      <a:rPr kumimoji="0" lang="en-US" sz="1800" b="0" i="1" u="none" strike="noStrike" kern="1200" cap="none" spc="0" normalizeH="0" baseline="0" noProof="0">
                        <a:ln>
                          <a:noFill/>
                        </a:ln>
                        <a:solidFill>
                          <a:srgbClr val="2F2F2F"/>
                        </a:solidFill>
                        <a:effectLst/>
                        <a:uLnTx/>
                        <a:uFillTx/>
                        <a:latin typeface="Cambria Math" panose="02040503050406030204" pitchFamily="18" charset="0"/>
                        <a:ea typeface="Cambria Math" panose="02040503050406030204" pitchFamily="18" charset="0"/>
                        <a:cs typeface="+mn-cs"/>
                      </a:rPr>
                      <m:t> </m:t>
                    </m:r>
                  </m:oMath>
                </a14:m>
                <a:r>
                  <a:rPr kumimoji="0" lang="en-US" sz="1800" b="0" i="0" u="none" strike="noStrike" kern="1200" cap="none" spc="0" normalizeH="0" baseline="0" noProof="0" dirty="0">
                    <a:ln>
                      <a:noFill/>
                    </a:ln>
                    <a:solidFill>
                      <a:srgbClr val="2F2F2F"/>
                    </a:solidFill>
                    <a:effectLst/>
                    <a:uLnTx/>
                    <a:uFillTx/>
                    <a:latin typeface="Arial"/>
                    <a:ea typeface="+mn-ea"/>
                    <a:cs typeface="+mn-cs"/>
                  </a:rPr>
                  <a:t> is comprised of a static </a:t>
                </a:r>
                <a:r>
                  <a:rPr kumimoji="0" lang="en-US" sz="1800" b="0" i="0" u="none" strike="noStrike" kern="1200" cap="none" spc="0" normalizeH="0" baseline="0" noProof="0" dirty="0">
                    <a:ln>
                      <a:noFill/>
                    </a:ln>
                    <a:solidFill>
                      <a:srgbClr val="0033A0"/>
                    </a:solidFill>
                    <a:effectLst/>
                    <a:uLnTx/>
                    <a:uFillTx/>
                    <a:latin typeface="Arial"/>
                    <a:ea typeface="+mn-ea"/>
                    <a:cs typeface="+mn-cs"/>
                  </a:rPr>
                  <a:t>prompt </a:t>
                </a:r>
                <a:r>
                  <a:rPr kumimoji="0" lang="en-US" sz="1800" b="0" i="0" u="none" strike="noStrike" kern="1200" cap="none" spc="0" normalizeH="0" baseline="0" noProof="0" dirty="0">
                    <a:ln>
                      <a:noFill/>
                    </a:ln>
                    <a:solidFill>
                      <a:srgbClr val="2F2F2F"/>
                    </a:solidFill>
                    <a:effectLst/>
                    <a:uLnTx/>
                    <a:uFillTx/>
                    <a:latin typeface="Arial"/>
                    <a:ea typeface="+mn-ea"/>
                    <a:cs typeface="+mn-cs"/>
                  </a:rPr>
                  <a:t>and a dynamic </a:t>
                </a:r>
                <a:r>
                  <a:rPr kumimoji="0" lang="en-US" sz="1800" b="0" i="0" u="none" strike="noStrike" kern="1200" cap="none" spc="0" normalizeH="0" baseline="0" noProof="0" dirty="0">
                    <a:ln>
                      <a:noFill/>
                    </a:ln>
                    <a:solidFill>
                      <a:srgbClr val="FA9C33"/>
                    </a:solidFill>
                    <a:effectLst/>
                    <a:uLnTx/>
                    <a:uFillTx/>
                    <a:latin typeface="Arial"/>
                    <a:ea typeface="+mn-ea"/>
                    <a:cs typeface="+mn-cs"/>
                  </a:rPr>
                  <a:t>delayed</a:t>
                </a:r>
                <a:r>
                  <a:rPr kumimoji="0" lang="en-US" sz="1800" b="0" i="0" u="none" strike="noStrike" kern="1200" cap="none" spc="0" normalizeH="0" baseline="0" noProof="0" dirty="0">
                    <a:ln>
                      <a:noFill/>
                    </a:ln>
                    <a:solidFill>
                      <a:srgbClr val="0033A0"/>
                    </a:solidFill>
                    <a:effectLst/>
                    <a:uLnTx/>
                    <a:uFillTx/>
                    <a:latin typeface="Arial"/>
                    <a:ea typeface="+mn-ea"/>
                    <a:cs typeface="+mn-cs"/>
                  </a:rPr>
                  <a:t> </a:t>
                </a:r>
                <a:r>
                  <a:rPr kumimoji="0" lang="en-US" sz="1800" b="0" i="0" u="none" strike="noStrike" kern="1200" cap="none" spc="0" normalizeH="0" baseline="0" noProof="0" dirty="0">
                    <a:ln>
                      <a:noFill/>
                    </a:ln>
                    <a:solidFill>
                      <a:srgbClr val="2F2F2F"/>
                    </a:solidFill>
                    <a:effectLst/>
                    <a:uLnTx/>
                    <a:uFillTx/>
                    <a:latin typeface="Arial"/>
                    <a:ea typeface="+mn-ea"/>
                    <a:cs typeface="+mn-cs"/>
                  </a:rPr>
                  <a:t>component</a:t>
                </a:r>
                <a:r>
                  <a:rPr kumimoji="0" lang="en-US" sz="1800" b="0" i="0" u="none" strike="noStrike" kern="1200" cap="none" spc="0" normalizeH="0" baseline="0" noProof="0" dirty="0">
                    <a:ln>
                      <a:noFill/>
                    </a:ln>
                    <a:solidFill>
                      <a:srgbClr val="0033A0"/>
                    </a:solidFill>
                    <a:effectLst/>
                    <a:uLnTx/>
                    <a:uFillTx/>
                    <a:latin typeface="Arial"/>
                    <a:ea typeface="+mn-ea"/>
                    <a:cs typeface="+mn-cs"/>
                  </a:rPr>
                  <a:t>:</a:t>
                </a:r>
              </a:p>
            </p:txBody>
          </p:sp>
        </mc:Choice>
        <mc:Fallback xmlns="">
          <p:sp>
            <p:nvSpPr>
              <p:cNvPr id="69" name="TextBox 68">
                <a:extLst>
                  <a:ext uri="{FF2B5EF4-FFF2-40B4-BE49-F238E27FC236}">
                    <a16:creationId xmlns:a16="http://schemas.microsoft.com/office/drawing/2014/main" id="{54B18403-D07F-7AE5-C78D-F3489C9A5FCA}"/>
                  </a:ext>
                </a:extLst>
              </p:cNvPr>
              <p:cNvSpPr txBox="1">
                <a:spLocks noRot="1" noChangeAspect="1" noMove="1" noResize="1" noEditPoints="1" noAdjustHandles="1" noChangeArrowheads="1" noChangeShapeType="1" noTextEdit="1"/>
              </p:cNvSpPr>
              <p:nvPr/>
            </p:nvSpPr>
            <p:spPr>
              <a:xfrm>
                <a:off x="403200" y="988688"/>
                <a:ext cx="11380811" cy="646331"/>
              </a:xfrm>
              <a:prstGeom prst="rect">
                <a:avLst/>
              </a:prstGeom>
              <a:blipFill>
                <a:blip r:embed="rId15"/>
                <a:stretch>
                  <a:fillRect l="-446" t="-3846" b="-13462"/>
                </a:stretch>
              </a:blipFill>
            </p:spPr>
            <p:txBody>
              <a:bodyPr/>
              <a:lstStyle/>
              <a:p>
                <a:r>
                  <a:rPr lang="en-BE">
                    <a:noFill/>
                  </a:rPr>
                  <a:t> </a:t>
                </a:r>
              </a:p>
            </p:txBody>
          </p:sp>
        </mc:Fallback>
      </mc:AlternateContent>
      <p:sp>
        <p:nvSpPr>
          <p:cNvPr id="2" name="TextBox 1">
            <a:extLst>
              <a:ext uri="{FF2B5EF4-FFF2-40B4-BE49-F238E27FC236}">
                <a16:creationId xmlns:a16="http://schemas.microsoft.com/office/drawing/2014/main" id="{B3AC2C96-05D7-FCCC-76C7-3002205314B6}"/>
              </a:ext>
            </a:extLst>
          </p:cNvPr>
          <p:cNvSpPr txBox="1"/>
          <p:nvPr/>
        </p:nvSpPr>
        <p:spPr>
          <a:xfrm>
            <a:off x="1332747" y="1892132"/>
            <a:ext cx="3789081" cy="21544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8F8F8">
                    <a:lumMod val="10000"/>
                  </a:srgbClr>
                </a:solidFill>
                <a:effectLst/>
                <a:uLnTx/>
                <a:uFillTx/>
                <a:latin typeface="Arial"/>
                <a:ea typeface="+mn-ea"/>
                <a:cs typeface="+mn-cs"/>
              </a:rPr>
              <a:t>Static weighting potential of a readout strip</a:t>
            </a:r>
            <a:endParaRPr kumimoji="0" lang="en-BE" sz="1400" b="0" i="0" u="none" strike="noStrike" kern="1200" cap="none" spc="0" normalizeH="0" baseline="0" noProof="0" dirty="0">
              <a:ln>
                <a:noFill/>
              </a:ln>
              <a:solidFill>
                <a:srgbClr val="F8F8F8">
                  <a:lumMod val="10000"/>
                </a:srgbClr>
              </a:solidFill>
              <a:effectLst/>
              <a:uLnTx/>
              <a:uFillTx/>
              <a:latin typeface="Arial"/>
              <a:ea typeface="+mn-ea"/>
              <a:cs typeface="+mn-cs"/>
            </a:endParaRPr>
          </a:p>
        </p:txBody>
      </p:sp>
      <p:sp>
        <p:nvSpPr>
          <p:cNvPr id="3" name="TextBox 2">
            <a:extLst>
              <a:ext uri="{FF2B5EF4-FFF2-40B4-BE49-F238E27FC236}">
                <a16:creationId xmlns:a16="http://schemas.microsoft.com/office/drawing/2014/main" id="{717F07F7-5DF0-073E-0662-1A126F579AD5}"/>
              </a:ext>
            </a:extLst>
          </p:cNvPr>
          <p:cNvSpPr txBox="1"/>
          <p:nvPr/>
        </p:nvSpPr>
        <p:spPr>
          <a:xfrm>
            <a:off x="6081120" y="1857398"/>
            <a:ext cx="5388890" cy="215444"/>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8F8F8">
                    <a:lumMod val="10000"/>
                  </a:srgbClr>
                </a:solidFill>
                <a:effectLst/>
                <a:uLnTx/>
                <a:uFillTx/>
                <a:latin typeface="Arial"/>
                <a:ea typeface="+mn-ea"/>
                <a:cs typeface="+mn-cs"/>
              </a:rPr>
              <a:t>Dynamic weighting potential of a readout strip with resistive layer</a:t>
            </a:r>
            <a:endParaRPr kumimoji="0" lang="en-BE" sz="1400" b="0" i="0" u="none" strike="noStrike" kern="1200" cap="none" spc="0" normalizeH="0" baseline="0" noProof="0" dirty="0">
              <a:ln>
                <a:noFill/>
              </a:ln>
              <a:solidFill>
                <a:srgbClr val="F8F8F8">
                  <a:lumMod val="10000"/>
                </a:srgbClr>
              </a:solidFill>
              <a:effectLst/>
              <a:uLnTx/>
              <a:uFillTx/>
              <a:latin typeface="Arial"/>
              <a:ea typeface="+mn-ea"/>
              <a:cs typeface="+mn-cs"/>
            </a:endParaRPr>
          </a:p>
        </p:txBody>
      </p:sp>
      <p:sp>
        <p:nvSpPr>
          <p:cNvPr id="45" name="TextBox 44">
            <a:extLst>
              <a:ext uri="{FF2B5EF4-FFF2-40B4-BE49-F238E27FC236}">
                <a16:creationId xmlns:a16="http://schemas.microsoft.com/office/drawing/2014/main" id="{CE4DFE9C-1692-234B-BE10-4D42AE2DBCDD}"/>
              </a:ext>
            </a:extLst>
          </p:cNvPr>
          <p:cNvSpPr txBox="1"/>
          <p:nvPr/>
        </p:nvSpPr>
        <p:spPr>
          <a:xfrm>
            <a:off x="9892153" y="6417301"/>
            <a:ext cx="1156086" cy="246221"/>
          </a:xfrm>
          <a:prstGeom prst="rect">
            <a:avLst/>
          </a:prstGeom>
          <a:noFill/>
        </p:spPr>
        <p:txBody>
          <a:bodyPr wrap="none" rtlCol="0">
            <a:spAutoFit/>
          </a:bodyPr>
          <a:lstStyle/>
          <a:p>
            <a:r>
              <a:rPr lang="en-GB" sz="1000" dirty="0" err="1">
                <a:solidFill>
                  <a:schemeClr val="accent5">
                    <a:lumMod val="10000"/>
                  </a:schemeClr>
                </a:solidFill>
              </a:rPr>
              <a:t>Djunes</a:t>
            </a:r>
            <a:r>
              <a:rPr lang="en-GB" sz="1000" dirty="0">
                <a:solidFill>
                  <a:schemeClr val="accent5">
                    <a:lumMod val="10000"/>
                  </a:schemeClr>
                </a:solidFill>
              </a:rPr>
              <a:t> Janssens</a:t>
            </a:r>
          </a:p>
        </p:txBody>
      </p:sp>
      <p:sp>
        <p:nvSpPr>
          <p:cNvPr id="4" name="Date Placeholder 3">
            <a:extLst>
              <a:ext uri="{FF2B5EF4-FFF2-40B4-BE49-F238E27FC236}">
                <a16:creationId xmlns:a16="http://schemas.microsoft.com/office/drawing/2014/main" id="{B8857F0C-DAD4-7B47-B1B9-166AB4F3868D}"/>
              </a:ext>
            </a:extLst>
          </p:cNvPr>
          <p:cNvSpPr>
            <a:spLocks noGrp="1"/>
          </p:cNvSpPr>
          <p:nvPr>
            <p:ph type="dt" sz="half" idx="10"/>
          </p:nvPr>
        </p:nvSpPr>
        <p:spPr/>
        <p:txBody>
          <a:bodyPr/>
          <a:lstStyle/>
          <a:p>
            <a:r>
              <a:rPr lang="en-US"/>
              <a:t>10/14/24</a:t>
            </a:r>
            <a:endParaRPr lang="en-US" dirty="0"/>
          </a:p>
        </p:txBody>
      </p:sp>
    </p:spTree>
    <p:extLst>
      <p:ext uri="{BB962C8B-B14F-4D97-AF65-F5344CB8AC3E}">
        <p14:creationId xmlns:p14="http://schemas.microsoft.com/office/powerpoint/2010/main" val="23041530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BF7A16-21DB-5136-600C-243A538F3BFC}"/>
            </a:ext>
          </a:extLst>
        </p:cNvPr>
        <p:cNvGrpSpPr/>
        <p:nvPr/>
      </p:nvGrpSpPr>
      <p:grpSpPr>
        <a:xfrm>
          <a:off x="0" y="0"/>
          <a:ext cx="0" cy="0"/>
          <a:chOff x="0" y="0"/>
          <a:chExt cx="0" cy="0"/>
        </a:xfrm>
      </p:grpSpPr>
      <p:sp>
        <p:nvSpPr>
          <p:cNvPr id="2" name="Title 2">
            <a:extLst>
              <a:ext uri="{FF2B5EF4-FFF2-40B4-BE49-F238E27FC236}">
                <a16:creationId xmlns:a16="http://schemas.microsoft.com/office/drawing/2014/main" id="{F2621100-17DD-86BA-FFB2-2302DC900006}"/>
              </a:ext>
            </a:extLst>
          </p:cNvPr>
          <p:cNvSpPr txBox="1">
            <a:spLocks/>
          </p:cNvSpPr>
          <p:nvPr/>
        </p:nvSpPr>
        <p:spPr>
          <a:xfrm>
            <a:off x="407988" y="373593"/>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a:ea typeface="+mj-ea"/>
                <a:cs typeface="+mj-cs"/>
              </a:rPr>
              <a:t>Resistive strip bulk Micromegas</a:t>
            </a:r>
          </a:p>
        </p:txBody>
      </p:sp>
      <p:sp>
        <p:nvSpPr>
          <p:cNvPr id="14" name="Rectangle 13">
            <a:extLst>
              <a:ext uri="{FF2B5EF4-FFF2-40B4-BE49-F238E27FC236}">
                <a16:creationId xmlns:a16="http://schemas.microsoft.com/office/drawing/2014/main" id="{68516FBE-623B-A2FD-796B-555A98C16AEA}"/>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8ED81F9A-2D45-EE73-1FE6-9D53335148E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58</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37" name="Picture 36" descr="Logo&#10;&#10;Description automatically generated with medium confidence">
            <a:extLst>
              <a:ext uri="{FF2B5EF4-FFF2-40B4-BE49-F238E27FC236}">
                <a16:creationId xmlns:a16="http://schemas.microsoft.com/office/drawing/2014/main" id="{65998CE7-6A0D-DEA6-F91F-BC1471AF019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11" name="Picture 10" descr="Graphical user interface, Teams&#10;&#10;Description automatically generated with medium confidence">
            <a:extLst>
              <a:ext uri="{FF2B5EF4-FFF2-40B4-BE49-F238E27FC236}">
                <a16:creationId xmlns:a16="http://schemas.microsoft.com/office/drawing/2014/main" id="{F7D1CA97-A3D6-A37B-1A0D-31CFC2C44FE6}"/>
              </a:ext>
            </a:extLst>
          </p:cNvPr>
          <p:cNvPicPr>
            <a:picLocks noChangeAspect="1"/>
          </p:cNvPicPr>
          <p:nvPr/>
        </p:nvPicPr>
        <p:blipFill>
          <a:blip r:embed="rId4"/>
          <a:stretch>
            <a:fillRect/>
          </a:stretch>
        </p:blipFill>
        <p:spPr>
          <a:xfrm>
            <a:off x="2945113" y="6282930"/>
            <a:ext cx="855855" cy="529522"/>
          </a:xfrm>
          <a:prstGeom prst="rect">
            <a:avLst/>
          </a:prstGeom>
        </p:spPr>
      </p:pic>
      <p:grpSp>
        <p:nvGrpSpPr>
          <p:cNvPr id="3" name="Group 2">
            <a:extLst>
              <a:ext uri="{FF2B5EF4-FFF2-40B4-BE49-F238E27FC236}">
                <a16:creationId xmlns:a16="http://schemas.microsoft.com/office/drawing/2014/main" id="{B6CA9ED7-34A5-A779-6307-A48AFF9516F1}"/>
              </a:ext>
            </a:extLst>
          </p:cNvPr>
          <p:cNvGrpSpPr/>
          <p:nvPr/>
        </p:nvGrpSpPr>
        <p:grpSpPr>
          <a:xfrm>
            <a:off x="3795040" y="6288867"/>
            <a:ext cx="1687441" cy="514966"/>
            <a:chOff x="4481559" y="5776021"/>
            <a:chExt cx="2970118" cy="868188"/>
          </a:xfrm>
        </p:grpSpPr>
        <p:pic>
          <p:nvPicPr>
            <p:cNvPr id="5" name="Picture 4" descr="Graphical user interface, application&#10;&#10;Description automatically generated">
              <a:extLst>
                <a:ext uri="{FF2B5EF4-FFF2-40B4-BE49-F238E27FC236}">
                  <a16:creationId xmlns:a16="http://schemas.microsoft.com/office/drawing/2014/main" id="{16AC56E3-E892-28DC-DFC1-A7B1A7437C1C}"/>
                </a:ext>
              </a:extLst>
            </p:cNvPr>
            <p:cNvPicPr>
              <a:picLocks noChangeAspect="1"/>
            </p:cNvPicPr>
            <p:nvPr/>
          </p:nvPicPr>
          <p:blipFill>
            <a:blip r:embed="rId5"/>
            <a:stretch>
              <a:fillRect/>
            </a:stretch>
          </p:blipFill>
          <p:spPr>
            <a:xfrm>
              <a:off x="4481559" y="5776021"/>
              <a:ext cx="2970118" cy="868188"/>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9ADCD91F-E376-CC40-A841-EE4B47F904DA}"/>
                </a:ext>
              </a:extLst>
            </p:cNvPr>
            <p:cNvPicPr>
              <a:picLocks noChangeAspect="1"/>
            </p:cNvPicPr>
            <p:nvPr/>
          </p:nvPicPr>
          <p:blipFill rotWithShape="1">
            <a:blip r:embed="rId6"/>
            <a:srcRect r="30484" b="58556"/>
            <a:stretch/>
          </p:blipFill>
          <p:spPr>
            <a:xfrm>
              <a:off x="4481560" y="5776021"/>
              <a:ext cx="2064714" cy="359811"/>
            </a:xfrm>
            <a:prstGeom prst="rect">
              <a:avLst/>
            </a:prstGeom>
          </p:spPr>
        </p:pic>
      </p:grpSp>
      <p:pic>
        <p:nvPicPr>
          <p:cNvPr id="16" name="Picture 15" descr="A screenshot of a diagram&#10;&#10;Description automatically generated">
            <a:extLst>
              <a:ext uri="{FF2B5EF4-FFF2-40B4-BE49-F238E27FC236}">
                <a16:creationId xmlns:a16="http://schemas.microsoft.com/office/drawing/2014/main" id="{27E17D8C-94EE-4188-970B-C5DD758A51E4}"/>
              </a:ext>
            </a:extLst>
          </p:cNvPr>
          <p:cNvPicPr>
            <a:picLocks noChangeAspect="1"/>
          </p:cNvPicPr>
          <p:nvPr/>
        </p:nvPicPr>
        <p:blipFill>
          <a:blip r:embed="rId7"/>
          <a:stretch>
            <a:fillRect/>
          </a:stretch>
        </p:blipFill>
        <p:spPr>
          <a:xfrm>
            <a:off x="7493123" y="1146865"/>
            <a:ext cx="4290889" cy="5032922"/>
          </a:xfrm>
          <a:prstGeom prst="rect">
            <a:avLst/>
          </a:prstGeom>
        </p:spPr>
      </p:pic>
      <p:sp>
        <p:nvSpPr>
          <p:cNvPr id="20" name="TextBox 19">
            <a:extLst>
              <a:ext uri="{FF2B5EF4-FFF2-40B4-BE49-F238E27FC236}">
                <a16:creationId xmlns:a16="http://schemas.microsoft.com/office/drawing/2014/main" id="{85330886-ACA1-9BB7-BA6A-84B786F76ABB}"/>
              </a:ext>
            </a:extLst>
          </p:cNvPr>
          <p:cNvSpPr txBox="1"/>
          <p:nvPr/>
        </p:nvSpPr>
        <p:spPr>
          <a:xfrm>
            <a:off x="7493124" y="856809"/>
            <a:ext cx="4290888" cy="335092"/>
          </a:xfrm>
          <a:prstGeom prst="rect">
            <a:avLst/>
          </a:prstGeom>
          <a:noFill/>
        </p:spPr>
        <p:txBody>
          <a:bodyPr wrap="square">
            <a:spAutoFit/>
          </a:bodyPr>
          <a:lstStyle/>
          <a:p>
            <a:pPr marL="0" marR="0" lvl="1" indent="0" algn="ctr"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a:ea typeface="+mn-ea"/>
                <a:cs typeface="+mn-cs"/>
              </a:rPr>
              <a:t>Calculated dynamic weighting potential</a:t>
            </a:r>
          </a:p>
        </p:txBody>
      </p:sp>
      <p:pic>
        <p:nvPicPr>
          <p:cNvPr id="9" name="Picture 8">
            <a:extLst>
              <a:ext uri="{FF2B5EF4-FFF2-40B4-BE49-F238E27FC236}">
                <a16:creationId xmlns:a16="http://schemas.microsoft.com/office/drawing/2014/main" id="{9BF285C3-56B1-AB3C-A83A-714412A57D9C}"/>
              </a:ext>
            </a:extLst>
          </p:cNvPr>
          <p:cNvPicPr>
            <a:picLocks noChangeAspect="1"/>
          </p:cNvPicPr>
          <p:nvPr/>
        </p:nvPicPr>
        <p:blipFill>
          <a:blip r:embed="rId8"/>
          <a:stretch>
            <a:fillRect/>
          </a:stretch>
        </p:blipFill>
        <p:spPr>
          <a:xfrm>
            <a:off x="540166" y="3238280"/>
            <a:ext cx="3173722" cy="2954977"/>
          </a:xfrm>
          <a:prstGeom prst="rect">
            <a:avLst/>
          </a:prstGeom>
        </p:spPr>
      </p:pic>
      <p:pic>
        <p:nvPicPr>
          <p:cNvPr id="12" name="Picture 11" descr="A close-up of a red and white striped surface&#10;&#10;Description automatically generated">
            <a:extLst>
              <a:ext uri="{FF2B5EF4-FFF2-40B4-BE49-F238E27FC236}">
                <a16:creationId xmlns:a16="http://schemas.microsoft.com/office/drawing/2014/main" id="{E8CB3A14-D4AE-7BC5-F288-5EBB49D3ED7E}"/>
              </a:ext>
            </a:extLst>
          </p:cNvPr>
          <p:cNvPicPr>
            <a:picLocks noChangeAspect="1"/>
          </p:cNvPicPr>
          <p:nvPr/>
        </p:nvPicPr>
        <p:blipFill>
          <a:blip r:embed="rId9"/>
          <a:stretch>
            <a:fillRect/>
          </a:stretch>
        </p:blipFill>
        <p:spPr>
          <a:xfrm>
            <a:off x="3895619" y="3142035"/>
            <a:ext cx="3386127" cy="2805895"/>
          </a:xfrm>
          <a:prstGeom prst="rect">
            <a:avLst/>
          </a:prstGeom>
        </p:spPr>
      </p:pic>
      <p:sp>
        <p:nvSpPr>
          <p:cNvPr id="13" name="TextBox 12">
            <a:extLst>
              <a:ext uri="{FF2B5EF4-FFF2-40B4-BE49-F238E27FC236}">
                <a16:creationId xmlns:a16="http://schemas.microsoft.com/office/drawing/2014/main" id="{19C7BC98-53C3-A32E-B675-BA1D5274A59C}"/>
              </a:ext>
            </a:extLst>
          </p:cNvPr>
          <p:cNvSpPr txBox="1"/>
          <p:nvPr/>
        </p:nvSpPr>
        <p:spPr>
          <a:xfrm>
            <a:off x="407987" y="1023242"/>
            <a:ext cx="6679580" cy="1938992"/>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F2F2F"/>
                </a:solidFill>
                <a:effectLst/>
                <a:uLnTx/>
                <a:uFillTx/>
                <a:latin typeface="Arial"/>
                <a:ea typeface="+mn-ea"/>
                <a:cs typeface="+mn-cs"/>
              </a:rPr>
              <a:t>While the previous slide the embedded readout electrodes were beneath a thin resistive layer, the ATLAS-type MM, used in the NSW upgrade, instead features perpendicular resistive strips over a dielectric foil.</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2F2F2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2F2F2F"/>
                </a:solidFill>
                <a:effectLst/>
                <a:uLnTx/>
                <a:uFillTx/>
                <a:latin typeface="Arial"/>
                <a:ea typeface="+mn-ea"/>
                <a:cs typeface="+mn-cs"/>
              </a:rPr>
              <a:t>Here we use a 2D strip readout to capture the delayed component coming from the resistive strips.</a:t>
            </a:r>
          </a:p>
        </p:txBody>
      </p:sp>
      <p:sp>
        <p:nvSpPr>
          <p:cNvPr id="17" name="TextBox 45">
            <a:extLst>
              <a:ext uri="{FF2B5EF4-FFF2-40B4-BE49-F238E27FC236}">
                <a16:creationId xmlns:a16="http://schemas.microsoft.com/office/drawing/2014/main" id="{04A29C9F-85DA-5482-8637-B1AE75D22D18}"/>
              </a:ext>
            </a:extLst>
          </p:cNvPr>
          <p:cNvSpPr txBox="1"/>
          <p:nvPr/>
        </p:nvSpPr>
        <p:spPr>
          <a:xfrm>
            <a:off x="6700304" y="6395578"/>
            <a:ext cx="3815147" cy="507831"/>
          </a:xfrm>
          <a:prstGeom prst="rect">
            <a:avLst/>
          </a:prstGeom>
          <a:noFill/>
        </p:spPr>
        <p:txBody>
          <a:bodyPr wrap="non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2F2F2F"/>
                </a:solidFill>
                <a:effectLst/>
                <a:uLnTx/>
                <a:uFillTx/>
                <a:latin typeface="Arial"/>
                <a:ea typeface="+mn-ea"/>
                <a:cs typeface="+mn-cs"/>
              </a:rPr>
              <a:t>T. </a:t>
            </a:r>
            <a:r>
              <a:rPr kumimoji="0" lang="en-GB" sz="1100" b="0" i="0" u="none" strike="noStrike" kern="1200" cap="none" spc="0" normalizeH="0" baseline="0" noProof="0" dirty="0" err="1">
                <a:ln>
                  <a:noFill/>
                </a:ln>
                <a:solidFill>
                  <a:srgbClr val="2F2F2F"/>
                </a:solidFill>
                <a:effectLst/>
                <a:uLnTx/>
                <a:uFillTx/>
                <a:latin typeface="Arial"/>
                <a:ea typeface="+mn-ea"/>
                <a:cs typeface="+mn-cs"/>
              </a:rPr>
              <a:t>Alexopoulos</a:t>
            </a:r>
            <a:r>
              <a:rPr kumimoji="0" lang="en-GB" sz="1100" b="0" i="0" u="none" strike="noStrike" kern="1200" cap="none" spc="0" normalizeH="0" baseline="0" noProof="0" dirty="0">
                <a:ln>
                  <a:noFill/>
                </a:ln>
                <a:solidFill>
                  <a:srgbClr val="2F2F2F"/>
                </a:solidFill>
                <a:effectLst/>
                <a:uLnTx/>
                <a:uFillTx/>
                <a:latin typeface="Arial"/>
                <a:ea typeface="+mn-ea"/>
                <a:cs typeface="+mn-cs"/>
              </a:rPr>
              <a:t>, et al., </a:t>
            </a:r>
            <a:r>
              <a:rPr kumimoji="0" lang="en-GB" sz="1100" b="0" i="0" u="none" strike="noStrike" kern="1200" cap="none" spc="0" normalizeH="0" baseline="0" noProof="0" dirty="0" err="1">
                <a:ln>
                  <a:noFill/>
                </a:ln>
                <a:solidFill>
                  <a:srgbClr val="2F2F2F"/>
                </a:solidFill>
                <a:effectLst/>
                <a:uLnTx/>
                <a:uFillTx/>
                <a:latin typeface="Arial"/>
                <a:ea typeface="+mn-ea"/>
                <a:cs typeface="+mn-cs"/>
              </a:rPr>
              <a:t>Nucl</a:t>
            </a:r>
            <a:r>
              <a:rPr kumimoji="0" lang="en-GB" sz="1100" b="0" i="0" u="none" strike="noStrike" kern="1200" cap="none" spc="0" normalizeH="0" baseline="0" noProof="0" dirty="0">
                <a:ln>
                  <a:noFill/>
                </a:ln>
                <a:solidFill>
                  <a:srgbClr val="2F2F2F"/>
                </a:solidFill>
                <a:effectLst/>
                <a:uLnTx/>
                <a:uFillTx/>
                <a:latin typeface="Arial"/>
                <a:ea typeface="+mn-ea"/>
                <a:cs typeface="+mn-cs"/>
              </a:rPr>
              <a:t>. </a:t>
            </a:r>
            <a:r>
              <a:rPr kumimoji="0" lang="en-GB" sz="1100" b="0" i="0" u="none" strike="noStrike" kern="1200" cap="none" spc="0" normalizeH="0" baseline="0" noProof="0" dirty="0" err="1">
                <a:ln>
                  <a:noFill/>
                </a:ln>
                <a:solidFill>
                  <a:srgbClr val="2F2F2F"/>
                </a:solidFill>
                <a:effectLst/>
                <a:uLnTx/>
                <a:uFillTx/>
                <a:latin typeface="Arial"/>
                <a:ea typeface="+mn-ea"/>
                <a:cs typeface="+mn-cs"/>
              </a:rPr>
              <a:t>Instrum</a:t>
            </a:r>
            <a:r>
              <a:rPr kumimoji="0" lang="en-GB" sz="1100" b="0" i="0" u="none" strike="noStrike" kern="1200" cap="none" spc="0" normalizeH="0" baseline="0" noProof="0" dirty="0">
                <a:ln>
                  <a:noFill/>
                </a:ln>
                <a:solidFill>
                  <a:srgbClr val="2F2F2F"/>
                </a:solidFill>
                <a:effectLst/>
                <a:uLnTx/>
                <a:uFillTx/>
                <a:latin typeface="Arial"/>
                <a:ea typeface="+mn-ea"/>
                <a:cs typeface="+mn-cs"/>
              </a:rPr>
              <a:t>. Meth. A 640 (2011) 110.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2F2F2F"/>
                </a:solidFill>
                <a:effectLst/>
                <a:uLnTx/>
                <a:uFillTx/>
                <a:latin typeface="Arial"/>
                <a:ea typeface="+mn-ea"/>
                <a:cs typeface="+mn-cs"/>
              </a:rPr>
              <a:t>M. </a:t>
            </a:r>
            <a:r>
              <a:rPr kumimoji="0" lang="en-GB" sz="1100" b="0" i="0" u="none" strike="noStrike" kern="1200" cap="none" spc="0" normalizeH="0" baseline="0" noProof="0" dirty="0" err="1">
                <a:ln>
                  <a:noFill/>
                </a:ln>
                <a:solidFill>
                  <a:srgbClr val="2F2F2F"/>
                </a:solidFill>
                <a:effectLst/>
                <a:uLnTx/>
                <a:uFillTx/>
                <a:latin typeface="Arial"/>
                <a:ea typeface="+mn-ea"/>
                <a:cs typeface="+mn-cs"/>
              </a:rPr>
              <a:t>Byszewski</a:t>
            </a:r>
            <a:r>
              <a:rPr kumimoji="0" lang="en-GB" sz="1100" b="0" i="0" u="none" strike="noStrike" kern="1200" cap="none" spc="0" normalizeH="0" baseline="0" noProof="0" dirty="0">
                <a:ln>
                  <a:noFill/>
                </a:ln>
                <a:solidFill>
                  <a:srgbClr val="2F2F2F"/>
                </a:solidFill>
                <a:effectLst/>
                <a:uLnTx/>
                <a:uFillTx/>
                <a:latin typeface="Arial"/>
                <a:ea typeface="+mn-ea"/>
                <a:cs typeface="+mn-cs"/>
              </a:rPr>
              <a:t> and J. </a:t>
            </a:r>
            <a:r>
              <a:rPr kumimoji="0" lang="en-GB" sz="1100" b="0" i="0" u="none" strike="noStrike" kern="1200" cap="none" spc="0" normalizeH="0" baseline="0" noProof="0" dirty="0" err="1">
                <a:ln>
                  <a:noFill/>
                </a:ln>
                <a:solidFill>
                  <a:srgbClr val="2F2F2F"/>
                </a:solidFill>
                <a:effectLst/>
                <a:uLnTx/>
                <a:uFillTx/>
                <a:latin typeface="Arial"/>
                <a:ea typeface="+mn-ea"/>
                <a:cs typeface="+mn-cs"/>
              </a:rPr>
              <a:t>Wotschack</a:t>
            </a:r>
            <a:r>
              <a:rPr kumimoji="0" lang="en-GB" sz="1100" b="0" i="0" u="none" strike="noStrike" kern="1200" cap="none" spc="0" normalizeH="0" baseline="0" noProof="0" dirty="0">
                <a:ln>
                  <a:noFill/>
                </a:ln>
                <a:solidFill>
                  <a:srgbClr val="2F2F2F"/>
                </a:solidFill>
                <a:effectLst/>
                <a:uLnTx/>
                <a:uFillTx/>
                <a:latin typeface="Arial"/>
                <a:ea typeface="+mn-ea"/>
                <a:cs typeface="+mn-cs"/>
              </a:rPr>
              <a:t>, JINST 7 C02060 (2011).</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srgbClr val="2F2F2F"/>
              </a:solidFill>
              <a:effectLst/>
              <a:uLnTx/>
              <a:uFillTx/>
              <a:latin typeface="Arial"/>
              <a:ea typeface="+mn-ea"/>
              <a:cs typeface="+mn-cs"/>
            </a:endParaRPr>
          </a:p>
        </p:txBody>
      </p:sp>
      <p:sp>
        <p:nvSpPr>
          <p:cNvPr id="18" name="TextBox 17">
            <a:extLst>
              <a:ext uri="{FF2B5EF4-FFF2-40B4-BE49-F238E27FC236}">
                <a16:creationId xmlns:a16="http://schemas.microsoft.com/office/drawing/2014/main" id="{1D9A7A0D-284A-3E49-AAF0-D2F817615E88}"/>
              </a:ext>
            </a:extLst>
          </p:cNvPr>
          <p:cNvSpPr txBox="1"/>
          <p:nvPr/>
        </p:nvSpPr>
        <p:spPr>
          <a:xfrm>
            <a:off x="10870130" y="6256068"/>
            <a:ext cx="1156086" cy="246221"/>
          </a:xfrm>
          <a:prstGeom prst="rect">
            <a:avLst/>
          </a:prstGeom>
          <a:noFill/>
        </p:spPr>
        <p:txBody>
          <a:bodyPr wrap="none" rtlCol="0">
            <a:spAutoFit/>
          </a:bodyPr>
          <a:lstStyle/>
          <a:p>
            <a:r>
              <a:rPr lang="en-GB" sz="1000" dirty="0" err="1">
                <a:solidFill>
                  <a:schemeClr val="accent5">
                    <a:lumMod val="10000"/>
                  </a:schemeClr>
                </a:solidFill>
              </a:rPr>
              <a:t>Djunes</a:t>
            </a:r>
            <a:r>
              <a:rPr lang="en-GB" sz="1000" dirty="0">
                <a:solidFill>
                  <a:schemeClr val="accent5">
                    <a:lumMod val="10000"/>
                  </a:schemeClr>
                </a:solidFill>
              </a:rPr>
              <a:t> Janssens</a:t>
            </a:r>
          </a:p>
        </p:txBody>
      </p:sp>
      <p:sp>
        <p:nvSpPr>
          <p:cNvPr id="7" name="Date Placeholder 6">
            <a:extLst>
              <a:ext uri="{FF2B5EF4-FFF2-40B4-BE49-F238E27FC236}">
                <a16:creationId xmlns:a16="http://schemas.microsoft.com/office/drawing/2014/main" id="{EC296DCA-BE66-D742-99A0-ABE590B3D28A}"/>
              </a:ext>
            </a:extLst>
          </p:cNvPr>
          <p:cNvSpPr>
            <a:spLocks noGrp="1"/>
          </p:cNvSpPr>
          <p:nvPr>
            <p:ph type="dt" sz="half" idx="10"/>
          </p:nvPr>
        </p:nvSpPr>
        <p:spPr/>
        <p:txBody>
          <a:bodyPr/>
          <a:lstStyle/>
          <a:p>
            <a:r>
              <a:rPr lang="en-US"/>
              <a:t>10/14/24</a:t>
            </a:r>
            <a:endParaRPr lang="en-US" dirty="0"/>
          </a:p>
        </p:txBody>
      </p:sp>
    </p:spTree>
    <p:extLst>
      <p:ext uri="{BB962C8B-B14F-4D97-AF65-F5344CB8AC3E}">
        <p14:creationId xmlns:p14="http://schemas.microsoft.com/office/powerpoint/2010/main" val="343398177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3A6ADB-648C-AA3D-45B1-E0C0B380E295}"/>
            </a:ext>
          </a:extLst>
        </p:cNvPr>
        <p:cNvGrpSpPr/>
        <p:nvPr/>
      </p:nvGrpSpPr>
      <p:grpSpPr>
        <a:xfrm>
          <a:off x="0" y="0"/>
          <a:ext cx="0" cy="0"/>
          <a:chOff x="0" y="0"/>
          <a:chExt cx="0" cy="0"/>
        </a:xfrm>
      </p:grpSpPr>
      <p:sp>
        <p:nvSpPr>
          <p:cNvPr id="2" name="Title 2">
            <a:extLst>
              <a:ext uri="{FF2B5EF4-FFF2-40B4-BE49-F238E27FC236}">
                <a16:creationId xmlns:a16="http://schemas.microsoft.com/office/drawing/2014/main" id="{B6D3EEE2-85F9-E977-F7F2-D1EAA568493F}"/>
              </a:ext>
            </a:extLst>
          </p:cNvPr>
          <p:cNvSpPr txBox="1">
            <a:spLocks/>
          </p:cNvSpPr>
          <p:nvPr/>
        </p:nvSpPr>
        <p:spPr>
          <a:xfrm>
            <a:off x="407988" y="373593"/>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a:ea typeface="+mj-ea"/>
                <a:cs typeface="+mj-cs"/>
              </a:rPr>
              <a:t>Resistive strip bulk Micromegas</a:t>
            </a:r>
          </a:p>
        </p:txBody>
      </p:sp>
      <p:sp>
        <p:nvSpPr>
          <p:cNvPr id="14" name="Rectangle 13">
            <a:extLst>
              <a:ext uri="{FF2B5EF4-FFF2-40B4-BE49-F238E27FC236}">
                <a16:creationId xmlns:a16="http://schemas.microsoft.com/office/drawing/2014/main" id="{A461AE61-200D-2B0A-F6EB-F5474D97B625}"/>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955006A9-E0D8-35FE-8C2C-CC53554460E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59</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37" name="Picture 36" descr="Logo&#10;&#10;Description automatically generated with medium confidence">
            <a:extLst>
              <a:ext uri="{FF2B5EF4-FFF2-40B4-BE49-F238E27FC236}">
                <a16:creationId xmlns:a16="http://schemas.microsoft.com/office/drawing/2014/main" id="{007EB95C-1CEF-C929-28F0-012DA59BA3B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11" name="Picture 10" descr="Graphical user interface, Teams&#10;&#10;Description automatically generated with medium confidence">
            <a:extLst>
              <a:ext uri="{FF2B5EF4-FFF2-40B4-BE49-F238E27FC236}">
                <a16:creationId xmlns:a16="http://schemas.microsoft.com/office/drawing/2014/main" id="{DB0CFE52-95B0-97CB-C41D-B58DE4651382}"/>
              </a:ext>
            </a:extLst>
          </p:cNvPr>
          <p:cNvPicPr>
            <a:picLocks noChangeAspect="1"/>
          </p:cNvPicPr>
          <p:nvPr/>
        </p:nvPicPr>
        <p:blipFill>
          <a:blip r:embed="rId4"/>
          <a:stretch>
            <a:fillRect/>
          </a:stretch>
        </p:blipFill>
        <p:spPr>
          <a:xfrm>
            <a:off x="2945113" y="6282930"/>
            <a:ext cx="855855" cy="529522"/>
          </a:xfrm>
          <a:prstGeom prst="rect">
            <a:avLst/>
          </a:prstGeom>
        </p:spPr>
      </p:pic>
      <p:pic>
        <p:nvPicPr>
          <p:cNvPr id="5" name="Picture 4" descr="A graph of a graph of a number of blue dots&#10;&#10;Description automatically generated with medium confidence">
            <a:extLst>
              <a:ext uri="{FF2B5EF4-FFF2-40B4-BE49-F238E27FC236}">
                <a16:creationId xmlns:a16="http://schemas.microsoft.com/office/drawing/2014/main" id="{8F80B8AF-2084-A941-CB09-DB7011D0B37E}"/>
              </a:ext>
            </a:extLst>
          </p:cNvPr>
          <p:cNvPicPr>
            <a:picLocks noChangeAspect="1"/>
          </p:cNvPicPr>
          <p:nvPr/>
        </p:nvPicPr>
        <p:blipFill rotWithShape="1">
          <a:blip r:embed="rId5"/>
          <a:srcRect t="51468"/>
          <a:stretch/>
        </p:blipFill>
        <p:spPr>
          <a:xfrm>
            <a:off x="814388" y="3792625"/>
            <a:ext cx="5461682" cy="2445948"/>
          </a:xfrm>
          <a:prstGeom prst="rect">
            <a:avLst/>
          </a:prstGeom>
        </p:spPr>
      </p:pic>
      <p:pic>
        <p:nvPicPr>
          <p:cNvPr id="8" name="Picture 7">
            <a:extLst>
              <a:ext uri="{FF2B5EF4-FFF2-40B4-BE49-F238E27FC236}">
                <a16:creationId xmlns:a16="http://schemas.microsoft.com/office/drawing/2014/main" id="{01A3229F-8E46-08B9-4437-321A8D44867B}"/>
              </a:ext>
            </a:extLst>
          </p:cNvPr>
          <p:cNvPicPr>
            <a:picLocks noChangeAspect="1"/>
          </p:cNvPicPr>
          <p:nvPr/>
        </p:nvPicPr>
        <p:blipFill>
          <a:blip r:embed="rId6"/>
          <a:stretch>
            <a:fillRect/>
          </a:stretch>
        </p:blipFill>
        <p:spPr>
          <a:xfrm>
            <a:off x="8839879" y="3705277"/>
            <a:ext cx="2510527" cy="2445948"/>
          </a:xfrm>
          <a:prstGeom prst="rect">
            <a:avLst/>
          </a:prstGeom>
        </p:spPr>
      </p:pic>
      <p:cxnSp>
        <p:nvCxnSpPr>
          <p:cNvPr id="15" name="Straight Arrow Connector 14">
            <a:extLst>
              <a:ext uri="{FF2B5EF4-FFF2-40B4-BE49-F238E27FC236}">
                <a16:creationId xmlns:a16="http://schemas.microsoft.com/office/drawing/2014/main" id="{20C5A847-9011-98AA-9081-7C831C70A385}"/>
              </a:ext>
            </a:extLst>
          </p:cNvPr>
          <p:cNvCxnSpPr/>
          <p:nvPr/>
        </p:nvCxnSpPr>
        <p:spPr>
          <a:xfrm>
            <a:off x="6680755" y="5350182"/>
            <a:ext cx="1822936" cy="0"/>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1" name="Content Placeholder 1">
            <a:extLst>
              <a:ext uri="{FF2B5EF4-FFF2-40B4-BE49-F238E27FC236}">
                <a16:creationId xmlns:a16="http://schemas.microsoft.com/office/drawing/2014/main" id="{91C097EC-3C1C-0878-D823-0FB3C405F850}"/>
              </a:ext>
            </a:extLst>
          </p:cNvPr>
          <p:cNvSpPr txBox="1">
            <a:spLocks/>
          </p:cNvSpPr>
          <p:nvPr/>
        </p:nvSpPr>
        <p:spPr>
          <a:xfrm>
            <a:off x="7188702" y="5437538"/>
            <a:ext cx="1040731" cy="34451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1" indent="0" algn="l" defTabSz="914400" rtl="0" eaLnBrk="1" fontAlgn="auto" latinLnBrk="0" hangingPunct="1">
              <a:lnSpc>
                <a:spcPct val="100000"/>
              </a:lnSpc>
              <a:spcBef>
                <a:spcPts val="500"/>
              </a:spcBef>
              <a:spcAft>
                <a:spcPts val="300"/>
              </a:spcAft>
              <a:buClrTx/>
              <a:buSzTx/>
              <a:buFont typeface="Arial" charset="0"/>
              <a:buNone/>
              <a:tabLst/>
              <a:defRPr/>
            </a:pPr>
            <a:r>
              <a:rPr kumimoji="0" lang="en-GB" sz="1600" b="0" i="0" u="none" strike="noStrike" kern="1200" cap="none" spc="0" normalizeH="0" baseline="0" noProof="0" dirty="0">
                <a:ln>
                  <a:noFill/>
                </a:ln>
                <a:solidFill>
                  <a:srgbClr val="2F2F2F"/>
                </a:solidFill>
                <a:effectLst/>
                <a:uLnTx/>
                <a:uFillTx/>
                <a:latin typeface="Arial"/>
                <a:ea typeface="+mn-ea"/>
                <a:cs typeface="+mn-cs"/>
              </a:rPr>
              <a:t>APV25</a:t>
            </a:r>
            <a:endParaRPr kumimoji="0" lang="en-US" sz="1600" b="0" i="0" u="none" strike="noStrike" kern="1200" cap="none" spc="0" normalizeH="0" baseline="0" noProof="0" dirty="0">
              <a:ln>
                <a:noFill/>
              </a:ln>
              <a:solidFill>
                <a:srgbClr val="2F2F2F"/>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ACF5388F-8621-DF85-875B-812B74391AA4}"/>
              </a:ext>
            </a:extLst>
          </p:cNvPr>
          <p:cNvGrpSpPr/>
          <p:nvPr/>
        </p:nvGrpSpPr>
        <p:grpSpPr>
          <a:xfrm>
            <a:off x="3795040" y="6288867"/>
            <a:ext cx="1687441" cy="514966"/>
            <a:chOff x="4481559" y="5776021"/>
            <a:chExt cx="2970118" cy="868188"/>
          </a:xfrm>
        </p:grpSpPr>
        <p:pic>
          <p:nvPicPr>
            <p:cNvPr id="7" name="Picture 6" descr="Graphical user interface, application&#10;&#10;Description automatically generated">
              <a:extLst>
                <a:ext uri="{FF2B5EF4-FFF2-40B4-BE49-F238E27FC236}">
                  <a16:creationId xmlns:a16="http://schemas.microsoft.com/office/drawing/2014/main" id="{120B3697-74E2-7E02-B541-39A6E34495A9}"/>
                </a:ext>
              </a:extLst>
            </p:cNvPr>
            <p:cNvPicPr>
              <a:picLocks noChangeAspect="1"/>
            </p:cNvPicPr>
            <p:nvPr/>
          </p:nvPicPr>
          <p:blipFill>
            <a:blip r:embed="rId7"/>
            <a:stretch>
              <a:fillRect/>
            </a:stretch>
          </p:blipFill>
          <p:spPr>
            <a:xfrm>
              <a:off x="4481559" y="5776021"/>
              <a:ext cx="2970118" cy="868188"/>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2EB5CB5A-10EF-0C77-41B9-397C8881E612}"/>
                </a:ext>
              </a:extLst>
            </p:cNvPr>
            <p:cNvPicPr>
              <a:picLocks noChangeAspect="1"/>
            </p:cNvPicPr>
            <p:nvPr/>
          </p:nvPicPr>
          <p:blipFill rotWithShape="1">
            <a:blip r:embed="rId8"/>
            <a:srcRect r="30484" b="58556"/>
            <a:stretch/>
          </p:blipFill>
          <p:spPr>
            <a:xfrm>
              <a:off x="4481560" y="5776021"/>
              <a:ext cx="2064714" cy="359811"/>
            </a:xfrm>
            <a:prstGeom prst="rect">
              <a:avLst/>
            </a:prstGeom>
          </p:spPr>
        </p:pic>
      </p:grpSp>
      <p:pic>
        <p:nvPicPr>
          <p:cNvPr id="28" name="Picture 27" descr="A diagram of a circuit board&#10;&#10;Description automatically generated">
            <a:extLst>
              <a:ext uri="{FF2B5EF4-FFF2-40B4-BE49-F238E27FC236}">
                <a16:creationId xmlns:a16="http://schemas.microsoft.com/office/drawing/2014/main" id="{7A7F9044-CB19-FAEA-C422-A4BF8409D3E4}"/>
              </a:ext>
            </a:extLst>
          </p:cNvPr>
          <p:cNvPicPr>
            <a:picLocks noChangeAspect="1"/>
          </p:cNvPicPr>
          <p:nvPr/>
        </p:nvPicPr>
        <p:blipFill rotWithShape="1">
          <a:blip r:embed="rId9"/>
          <a:srcRect t="25054" r="36399" b="26159"/>
          <a:stretch/>
        </p:blipFill>
        <p:spPr>
          <a:xfrm rot="16200000">
            <a:off x="7068647" y="4256099"/>
            <a:ext cx="1047152" cy="803237"/>
          </a:xfrm>
          <a:prstGeom prst="rect">
            <a:avLst/>
          </a:prstGeom>
        </p:spPr>
      </p:pic>
      <p:sp>
        <p:nvSpPr>
          <p:cNvPr id="29" name="TextBox 28">
            <a:extLst>
              <a:ext uri="{FF2B5EF4-FFF2-40B4-BE49-F238E27FC236}">
                <a16:creationId xmlns:a16="http://schemas.microsoft.com/office/drawing/2014/main" id="{36D4464F-DA65-D952-C384-1B6D03877D39}"/>
              </a:ext>
            </a:extLst>
          </p:cNvPr>
          <p:cNvSpPr txBox="1"/>
          <p:nvPr/>
        </p:nvSpPr>
        <p:spPr>
          <a:xfrm>
            <a:off x="150718" y="3517500"/>
            <a:ext cx="4290888" cy="375552"/>
          </a:xfrm>
          <a:prstGeom prst="rect">
            <a:avLst/>
          </a:prstGeom>
          <a:noFill/>
        </p:spPr>
        <p:txBody>
          <a:bodyPr wrap="square">
            <a:spAutoFit/>
          </a:bodyPr>
          <a:lstStyle/>
          <a:p>
            <a:pPr marL="0" marR="0" lvl="1" indent="0" algn="ctr" defTabSz="457200" rtl="0" eaLnBrk="1" fontAlgn="auto" latinLnBrk="0" hangingPunct="1">
              <a:lnSpc>
                <a:spcPct val="15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Electrode 5</a:t>
            </a:r>
            <a:endParaRPr kumimoji="0" lang="en-GB" sz="1400" b="0" i="0" u="none" strike="noStrike" kern="1200" cap="none" spc="0" normalizeH="0" baseline="0" noProof="0" dirty="0">
              <a:ln>
                <a:noFill/>
              </a:ln>
              <a:solidFill>
                <a:srgbClr val="00B050"/>
              </a:solidFill>
              <a:effectLst/>
              <a:uLnTx/>
              <a:uFillTx/>
              <a:latin typeface="Arial"/>
              <a:ea typeface="+mn-ea"/>
              <a:cs typeface="+mn-cs"/>
            </a:endParaRPr>
          </a:p>
        </p:txBody>
      </p:sp>
      <p:sp>
        <p:nvSpPr>
          <p:cNvPr id="30" name="TextBox 29">
            <a:extLst>
              <a:ext uri="{FF2B5EF4-FFF2-40B4-BE49-F238E27FC236}">
                <a16:creationId xmlns:a16="http://schemas.microsoft.com/office/drawing/2014/main" id="{17F2D1E8-9B11-F2B6-A3FE-430739996F07}"/>
              </a:ext>
            </a:extLst>
          </p:cNvPr>
          <p:cNvSpPr txBox="1"/>
          <p:nvPr/>
        </p:nvSpPr>
        <p:spPr>
          <a:xfrm>
            <a:off x="2899716" y="3517500"/>
            <a:ext cx="4290888" cy="375552"/>
          </a:xfrm>
          <a:prstGeom prst="rect">
            <a:avLst/>
          </a:prstGeom>
          <a:noFill/>
        </p:spPr>
        <p:txBody>
          <a:bodyPr wrap="square">
            <a:spAutoFit/>
          </a:bodyPr>
          <a:lstStyle/>
          <a:p>
            <a:pPr marL="0" marR="0" lvl="1" indent="0" algn="ctr" defTabSz="457200" rtl="0" eaLnBrk="1" fontAlgn="auto" latinLnBrk="0" hangingPunct="1">
              <a:lnSpc>
                <a:spcPct val="15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Electrode 6</a:t>
            </a:r>
            <a:endParaRPr kumimoji="0" lang="en-GB" sz="1400" b="0" i="0" u="none" strike="noStrike" kern="1200" cap="none" spc="0" normalizeH="0" baseline="0" noProof="0" dirty="0">
              <a:ln>
                <a:noFill/>
              </a:ln>
              <a:solidFill>
                <a:srgbClr val="00B050"/>
              </a:solidFill>
              <a:effectLst/>
              <a:uLnTx/>
              <a:uFillTx/>
              <a:latin typeface="Arial"/>
              <a:ea typeface="+mn-ea"/>
              <a:cs typeface="+mn-cs"/>
            </a:endParaRPr>
          </a:p>
        </p:txBody>
      </p:sp>
      <p:sp>
        <p:nvSpPr>
          <p:cNvPr id="31" name="Content Placeholder 1">
            <a:extLst>
              <a:ext uri="{FF2B5EF4-FFF2-40B4-BE49-F238E27FC236}">
                <a16:creationId xmlns:a16="http://schemas.microsoft.com/office/drawing/2014/main" id="{8FEEDED8-E39D-1E25-69B8-DDEF19F95229}"/>
              </a:ext>
            </a:extLst>
          </p:cNvPr>
          <p:cNvSpPr>
            <a:spLocks noGrp="1"/>
          </p:cNvSpPr>
          <p:nvPr>
            <p:ph idx="1"/>
          </p:nvPr>
        </p:nvSpPr>
        <p:spPr>
          <a:xfrm>
            <a:off x="407988" y="1391721"/>
            <a:ext cx="6782616" cy="645478"/>
          </a:xfrm>
        </p:spPr>
        <p:txBody>
          <a:bodyPr/>
          <a:lstStyle/>
          <a:p>
            <a:pPr marL="0" lvl="1" indent="0">
              <a:buNone/>
            </a:pPr>
            <a:r>
              <a:rPr lang="en-US" dirty="0"/>
              <a:t>After having calculated the signals induced on the strip electrodes, the electronics with which the detector is read out needs to be taken into account.</a:t>
            </a:r>
          </a:p>
          <a:p>
            <a:pPr lvl="1"/>
            <a:endParaRPr lang="en-US" dirty="0"/>
          </a:p>
          <a:p>
            <a:pPr marL="0" lvl="1" indent="0">
              <a:buNone/>
            </a:pPr>
            <a:endParaRPr lang="en-US" dirty="0"/>
          </a:p>
          <a:p>
            <a:pPr marL="0" lvl="1" indent="0">
              <a:buNone/>
            </a:pPr>
            <a:endParaRPr lang="en-US" b="1" dirty="0"/>
          </a:p>
        </p:txBody>
      </p:sp>
      <p:pic>
        <p:nvPicPr>
          <p:cNvPr id="3" name="Picture 2">
            <a:extLst>
              <a:ext uri="{FF2B5EF4-FFF2-40B4-BE49-F238E27FC236}">
                <a16:creationId xmlns:a16="http://schemas.microsoft.com/office/drawing/2014/main" id="{4BFCBFF4-DDD3-C519-7E57-5661FD24A25F}"/>
              </a:ext>
            </a:extLst>
          </p:cNvPr>
          <p:cNvPicPr>
            <a:picLocks noChangeAspect="1"/>
          </p:cNvPicPr>
          <p:nvPr/>
        </p:nvPicPr>
        <p:blipFill>
          <a:blip r:embed="rId10"/>
          <a:stretch>
            <a:fillRect/>
          </a:stretch>
        </p:blipFill>
        <p:spPr>
          <a:xfrm>
            <a:off x="7799532" y="895291"/>
            <a:ext cx="3356564" cy="2531110"/>
          </a:xfrm>
          <a:prstGeom prst="rect">
            <a:avLst/>
          </a:prstGeom>
        </p:spPr>
      </p:pic>
      <p:pic>
        <p:nvPicPr>
          <p:cNvPr id="10" name="Picture 4" descr="Garfield++ User Guide">
            <a:extLst>
              <a:ext uri="{FF2B5EF4-FFF2-40B4-BE49-F238E27FC236}">
                <a16:creationId xmlns:a16="http://schemas.microsoft.com/office/drawing/2014/main" id="{D521B694-E778-53DE-1310-B4473807CF35}"/>
              </a:ext>
            </a:extLst>
          </p:cNvPr>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31122" y="3695104"/>
            <a:ext cx="426385" cy="256716"/>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D70887C3-95E4-6644-BA8C-2C4FA0732AAD}"/>
              </a:ext>
            </a:extLst>
          </p:cNvPr>
          <p:cNvSpPr txBox="1"/>
          <p:nvPr/>
        </p:nvSpPr>
        <p:spPr>
          <a:xfrm>
            <a:off x="10194320" y="6279990"/>
            <a:ext cx="1156086" cy="246221"/>
          </a:xfrm>
          <a:prstGeom prst="rect">
            <a:avLst/>
          </a:prstGeom>
          <a:noFill/>
        </p:spPr>
        <p:txBody>
          <a:bodyPr wrap="none" rtlCol="0">
            <a:spAutoFit/>
          </a:bodyPr>
          <a:lstStyle/>
          <a:p>
            <a:r>
              <a:rPr lang="en-GB" sz="1000" dirty="0" err="1">
                <a:solidFill>
                  <a:schemeClr val="accent5">
                    <a:lumMod val="10000"/>
                  </a:schemeClr>
                </a:solidFill>
              </a:rPr>
              <a:t>Djunes</a:t>
            </a:r>
            <a:r>
              <a:rPr lang="en-GB" sz="1000" dirty="0">
                <a:solidFill>
                  <a:schemeClr val="accent5">
                    <a:lumMod val="10000"/>
                  </a:schemeClr>
                </a:solidFill>
              </a:rPr>
              <a:t> Janssens</a:t>
            </a:r>
          </a:p>
        </p:txBody>
      </p:sp>
      <p:sp>
        <p:nvSpPr>
          <p:cNvPr id="12" name="Date Placeholder 11">
            <a:extLst>
              <a:ext uri="{FF2B5EF4-FFF2-40B4-BE49-F238E27FC236}">
                <a16:creationId xmlns:a16="http://schemas.microsoft.com/office/drawing/2014/main" id="{DD6A2E51-F75C-2C42-B1E8-A52FF6615EF0}"/>
              </a:ext>
            </a:extLst>
          </p:cNvPr>
          <p:cNvSpPr>
            <a:spLocks noGrp="1"/>
          </p:cNvSpPr>
          <p:nvPr>
            <p:ph type="dt" sz="half" idx="10"/>
          </p:nvPr>
        </p:nvSpPr>
        <p:spPr/>
        <p:txBody>
          <a:bodyPr/>
          <a:lstStyle/>
          <a:p>
            <a:r>
              <a:rPr lang="en-US"/>
              <a:t>10/14/24</a:t>
            </a:r>
            <a:endParaRPr lang="en-US" dirty="0"/>
          </a:p>
        </p:txBody>
      </p:sp>
    </p:spTree>
    <p:extLst>
      <p:ext uri="{BB962C8B-B14F-4D97-AF65-F5344CB8AC3E}">
        <p14:creationId xmlns:p14="http://schemas.microsoft.com/office/powerpoint/2010/main" val="1594546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9ADDE357-BA49-8A46-B567-378FBB09E954}"/>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10/14/24</a:t>
            </a: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C6C0C3F-9011-814B-8ADA-1D4B20F7CFC5}" type="slidenum">
              <a:rPr kumimoji="0" lang="en-US" altLang="en-US" sz="1000" b="0" i="0" u="none" strike="noStrike" kern="1200" cap="none" spc="0" normalizeH="0" baseline="0" noProof="0">
                <a:ln>
                  <a:noFill/>
                </a:ln>
                <a:solidFill>
                  <a:srgbClr val="898989"/>
                </a:solidFill>
                <a:effectLst/>
                <a:uLnTx/>
                <a:uFillTx/>
                <a:latin typeface="Calibri"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altLang="en-US" sz="1000" b="0" i="0" u="none" strike="noStrike" kern="1200" cap="none" spc="0" normalizeH="0" baseline="0" noProof="0">
              <a:ln>
                <a:noFill/>
              </a:ln>
              <a:solidFill>
                <a:srgbClr val="898989"/>
              </a:solidFill>
              <a:effectLst/>
              <a:uLnTx/>
              <a:uFillTx/>
              <a:latin typeface="Calibri" charset="0"/>
              <a:ea typeface="+mn-ea"/>
              <a:cs typeface="+mn-cs"/>
            </a:endParaRPr>
          </a:p>
        </p:txBody>
      </p:sp>
      <p:sp>
        <p:nvSpPr>
          <p:cNvPr id="15365" name="TextBox 4"/>
          <p:cNvSpPr txBox="1">
            <a:spLocks noChangeArrowheads="1"/>
          </p:cNvSpPr>
          <p:nvPr/>
        </p:nvSpPr>
        <p:spPr bwMode="auto">
          <a:xfrm>
            <a:off x="0" y="1"/>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FF0000"/>
                </a:solidFill>
                <a:effectLst/>
                <a:uLnTx/>
                <a:uFillTx/>
                <a:latin typeface="Arial" charset="0"/>
                <a:ea typeface="Arial" charset="0"/>
                <a:cs typeface="Arial" charset="0"/>
              </a:rPr>
              <a:t>Conductors</a:t>
            </a:r>
          </a:p>
        </p:txBody>
      </p:sp>
      <p:sp>
        <p:nvSpPr>
          <p:cNvPr id="15366" name="Rectangle 6"/>
          <p:cNvSpPr>
            <a:spLocks noChangeArrowheads="1"/>
          </p:cNvSpPr>
          <p:nvPr/>
        </p:nvSpPr>
        <p:spPr bwMode="auto">
          <a:xfrm>
            <a:off x="5213023" y="723507"/>
            <a:ext cx="6702458" cy="5701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dirty="0">
                <a:ln>
                  <a:noFill/>
                </a:ln>
                <a:solidFill>
                  <a:srgbClr val="002060"/>
                </a:solidFill>
                <a:effectLst/>
                <a:uLnTx/>
                <a:uFillTx/>
                <a:latin typeface="Arial" charset="0"/>
                <a:ea typeface="+mn-ea"/>
                <a:cs typeface="+mn-cs"/>
              </a:rPr>
              <a:t>In conducting materials, charge will move as long as there is an electric field present. </a:t>
            </a: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A static situation is only achieved once the electric field inside the conductor is zero and therefore also the charge density inside the conductor is zero. All the charge is sitting on the surface of the conductor.</a:t>
            </a: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dirty="0">
                <a:ln>
                  <a:noFill/>
                </a:ln>
                <a:solidFill>
                  <a:srgbClr val="002060"/>
                </a:solidFill>
                <a:effectLst/>
                <a:uLnTx/>
                <a:uFillTx/>
                <a:latin typeface="Arial" charset="0"/>
                <a:ea typeface="+mn-ea"/>
                <a:cs typeface="+mn-cs"/>
              </a:rPr>
              <a:t>The electric field on the surface of the conductor must be perpendicular to the conductor, since a component parallel to the conductor would again move the charge.</a:t>
            </a: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Moving a test charge across the surface of the conductor one crosses the field lines perpendicular and no work is performed. A conductor surface is therefore and </a:t>
            </a:r>
            <a:r>
              <a:rPr kumimoji="0" lang="en-US" altLang="en-US" sz="1500" b="0" i="0" u="none" strike="noStrike" kern="1200" cap="none" spc="0" normalizeH="0" baseline="0" noProof="0" dirty="0">
                <a:ln>
                  <a:noFill/>
                </a:ln>
                <a:solidFill>
                  <a:srgbClr val="FF0000"/>
                </a:solidFill>
                <a:effectLst/>
                <a:uLnTx/>
                <a:uFillTx/>
                <a:latin typeface="Arial" charset="0"/>
                <a:ea typeface="+mn-ea"/>
                <a:cs typeface="+mn-cs"/>
              </a:rPr>
              <a:t>equipotential</a:t>
            </a:r>
            <a:r>
              <a:rPr kumimoji="0" lang="en-US" altLang="en-US" sz="1500" b="0" i="0" u="none" strike="noStrike" kern="1200" cap="none" spc="0" normalizeH="0" baseline="0" noProof="0" dirty="0">
                <a:ln>
                  <a:noFill/>
                </a:ln>
                <a:solidFill>
                  <a:srgbClr val="FFFFFF">
                    <a:lumMod val="50000"/>
                  </a:srgbClr>
                </a:solidFill>
                <a:effectLst/>
                <a:uLnTx/>
                <a:uFillTx/>
                <a:latin typeface="Arial" charset="0"/>
                <a:ea typeface="+mn-ea"/>
                <a:cs typeface="+mn-cs"/>
              </a:rPr>
              <a:t> </a:t>
            </a:r>
            <a:r>
              <a:rPr kumimoji="0" lang="en-US" alt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surface.</a:t>
            </a: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dirty="0">
                <a:ln>
                  <a:noFill/>
                </a:ln>
                <a:solidFill>
                  <a:srgbClr val="002060"/>
                </a:solidFill>
                <a:effectLst/>
                <a:uLnTx/>
                <a:uFillTx/>
                <a:latin typeface="Arial" charset="0"/>
                <a:ea typeface="+mn-ea"/>
                <a:cs typeface="+mn-cs"/>
              </a:rPr>
              <a:t>Since the electric field inside the conductor is zero and the field-lines are perpendicular to the surface, we can use Gauss law to relate the surface charge density to the field on the surface:</a:t>
            </a: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dirty="0">
                <a:ln>
                  <a:noFill/>
                </a:ln>
                <a:solidFill>
                  <a:srgbClr val="009D00">
                    <a:lumMod val="50000"/>
                  </a:srgbClr>
                </a:solidFill>
                <a:effectLst/>
                <a:uLnTx/>
                <a:uFillTx/>
                <a:latin typeface="Arial" charset="0"/>
                <a:ea typeface="+mn-ea"/>
                <a:cs typeface="+mn-cs"/>
                <a:sym typeface="Wingdings"/>
              </a:rPr>
              <a:t> </a:t>
            </a:r>
            <a:r>
              <a:rPr kumimoji="0" lang="en-US" alt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The charge density (C/m</a:t>
            </a:r>
            <a:r>
              <a:rPr kumimoji="0" lang="en-US" altLang="en-US" sz="1500" b="0" i="0" u="none" strike="noStrike" kern="1200" cap="none" spc="0" normalizeH="0" baseline="30000" noProof="0" dirty="0">
                <a:ln>
                  <a:noFill/>
                </a:ln>
                <a:solidFill>
                  <a:srgbClr val="009D00">
                    <a:lumMod val="50000"/>
                  </a:srgbClr>
                </a:solidFill>
                <a:effectLst/>
                <a:uLnTx/>
                <a:uFillTx/>
                <a:latin typeface="Arial" charset="0"/>
                <a:ea typeface="+mn-ea"/>
                <a:cs typeface="+mn-cs"/>
              </a:rPr>
              <a:t>2</a:t>
            </a:r>
            <a:r>
              <a:rPr kumimoji="0" lang="en-US" alt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 at a given point on the conductor surface is equal to ε</a:t>
            </a:r>
            <a:r>
              <a:rPr kumimoji="0" lang="en-US" altLang="en-US" sz="1500" b="0" i="0" u="none" strike="noStrike" kern="1200" cap="none" spc="0" normalizeH="0" baseline="-25000" noProof="0" dirty="0">
                <a:ln>
                  <a:noFill/>
                </a:ln>
                <a:solidFill>
                  <a:srgbClr val="009D00">
                    <a:lumMod val="50000"/>
                  </a:srgbClr>
                </a:solidFill>
                <a:effectLst/>
                <a:uLnTx/>
                <a:uFillTx/>
                <a:latin typeface="Arial" charset="0"/>
                <a:ea typeface="+mn-ea"/>
                <a:cs typeface="+mn-cs"/>
              </a:rPr>
              <a:t>0</a:t>
            </a:r>
            <a:r>
              <a:rPr kumimoji="0" lang="en-US" alt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 times the electric field in this point.</a:t>
            </a:r>
            <a:endParaRPr kumimoji="0" lang="en-US" altLang="en-US" sz="1500" b="0" i="0" u="none" strike="noStrike" kern="1200" cap="none" spc="0" normalizeH="0" baseline="30000" noProof="0" dirty="0">
              <a:ln>
                <a:noFill/>
              </a:ln>
              <a:solidFill>
                <a:srgbClr val="009D00">
                  <a:lumMod val="50000"/>
                </a:srgbClr>
              </a:solidFill>
              <a:effectLst/>
              <a:uLnTx/>
              <a:uFillTx/>
              <a:latin typeface="Arial" charset="0"/>
              <a:ea typeface="+mn-ea"/>
              <a:cs typeface="+mn-cs"/>
            </a:endParaRPr>
          </a:p>
        </p:txBody>
      </p:sp>
      <p:sp>
        <p:nvSpPr>
          <p:cNvPr id="10" name="Rectangle 9"/>
          <p:cNvSpPr/>
          <p:nvPr/>
        </p:nvSpPr>
        <p:spPr>
          <a:xfrm>
            <a:off x="216028" y="2293855"/>
            <a:ext cx="3733800" cy="685800"/>
          </a:xfrm>
          <a:prstGeom prst="rect">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p:txBody>
      </p:sp>
      <p:cxnSp>
        <p:nvCxnSpPr>
          <p:cNvPr id="12" name="Straight Arrow Connector 11"/>
          <p:cNvCxnSpPr>
            <a:cxnSpLocks noChangeShapeType="1"/>
          </p:cNvCxnSpPr>
          <p:nvPr/>
        </p:nvCxnSpPr>
        <p:spPr bwMode="auto">
          <a:xfrm rot="5400000" flipH="1" flipV="1">
            <a:off x="1531272" y="1778711"/>
            <a:ext cx="609600" cy="1588"/>
          </a:xfrm>
          <a:prstGeom prst="straightConnector1">
            <a:avLst/>
          </a:prstGeom>
          <a:noFill/>
          <a:ln w="38100">
            <a:solidFill>
              <a:srgbClr val="9BBB59"/>
            </a:solidFill>
            <a:round/>
            <a:headEnd/>
            <a:tailEnd type="arrow" w="med" len="me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cxnSp>
        <p:nvCxnSpPr>
          <p:cNvPr id="13" name="Straight Arrow Connector 12"/>
          <p:cNvCxnSpPr>
            <a:cxnSpLocks noChangeShapeType="1"/>
          </p:cNvCxnSpPr>
          <p:nvPr/>
        </p:nvCxnSpPr>
        <p:spPr bwMode="auto">
          <a:xfrm rot="5400000" flipH="1" flipV="1">
            <a:off x="1759872" y="1778711"/>
            <a:ext cx="609600" cy="1588"/>
          </a:xfrm>
          <a:prstGeom prst="straightConnector1">
            <a:avLst/>
          </a:prstGeom>
          <a:noFill/>
          <a:ln w="38100">
            <a:solidFill>
              <a:srgbClr val="9BBB59"/>
            </a:solidFill>
            <a:round/>
            <a:headEnd/>
            <a:tailEnd type="arrow" w="med" len="me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cxnSp>
        <p:nvCxnSpPr>
          <p:cNvPr id="14" name="Straight Arrow Connector 13"/>
          <p:cNvCxnSpPr>
            <a:cxnSpLocks noChangeShapeType="1"/>
          </p:cNvCxnSpPr>
          <p:nvPr/>
        </p:nvCxnSpPr>
        <p:spPr bwMode="auto">
          <a:xfrm rot="5400000" flipH="1" flipV="1">
            <a:off x="1988472" y="1778711"/>
            <a:ext cx="609600" cy="1588"/>
          </a:xfrm>
          <a:prstGeom prst="straightConnector1">
            <a:avLst/>
          </a:prstGeom>
          <a:noFill/>
          <a:ln w="38100">
            <a:solidFill>
              <a:srgbClr val="9BBB59"/>
            </a:solidFill>
            <a:round/>
            <a:headEnd/>
            <a:tailEnd type="arrow" w="med" len="me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5373" name="TextBox 15"/>
          <p:cNvSpPr txBox="1">
            <a:spLocks noChangeArrowheads="1"/>
          </p:cNvSpPr>
          <p:nvPr/>
        </p:nvSpPr>
        <p:spPr bwMode="auto">
          <a:xfrm>
            <a:off x="2425829" y="1455656"/>
            <a:ext cx="3905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008000"/>
                </a:solidFill>
                <a:effectLst/>
                <a:uLnTx/>
                <a:uFillTx/>
                <a:latin typeface="Arial" charset="0"/>
                <a:ea typeface="+mn-ea"/>
                <a:cs typeface="+mn-cs"/>
              </a:rPr>
              <a:t>E</a:t>
            </a:r>
          </a:p>
        </p:txBody>
      </p:sp>
      <p:cxnSp>
        <p:nvCxnSpPr>
          <p:cNvPr id="18" name="Straight Connector 17"/>
          <p:cNvCxnSpPr>
            <a:cxnSpLocks noChangeShapeType="1"/>
          </p:cNvCxnSpPr>
          <p:nvPr/>
        </p:nvCxnSpPr>
        <p:spPr bwMode="auto">
          <a:xfrm>
            <a:off x="1587628" y="2187494"/>
            <a:ext cx="762000" cy="1587"/>
          </a:xfrm>
          <a:prstGeom prst="line">
            <a:avLst/>
          </a:prstGeom>
          <a:noFill/>
          <a:ln w="38100">
            <a:solidFill>
              <a:schemeClr val="accent2"/>
            </a:solidFill>
            <a:round/>
            <a:headEnd/>
            <a:tailEn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5375" name="Rectangle 18"/>
          <p:cNvSpPr>
            <a:spLocks noChangeArrowheads="1"/>
          </p:cNvSpPr>
          <p:nvPr/>
        </p:nvSpPr>
        <p:spPr bwMode="auto">
          <a:xfrm>
            <a:off x="1240996" y="2446649"/>
            <a:ext cx="1351652" cy="341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Conductor</a:t>
            </a:r>
          </a:p>
        </p:txBody>
      </p:sp>
      <p:cxnSp>
        <p:nvCxnSpPr>
          <p:cNvPr id="26" name="Straight Connector 25"/>
          <p:cNvCxnSpPr>
            <a:cxnSpLocks noChangeShapeType="1"/>
          </p:cNvCxnSpPr>
          <p:nvPr/>
        </p:nvCxnSpPr>
        <p:spPr bwMode="auto">
          <a:xfrm flipV="1">
            <a:off x="216028" y="1836655"/>
            <a:ext cx="685800" cy="457200"/>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29" name="Straight Connector 28"/>
          <p:cNvCxnSpPr>
            <a:cxnSpLocks noChangeShapeType="1"/>
          </p:cNvCxnSpPr>
          <p:nvPr/>
        </p:nvCxnSpPr>
        <p:spPr bwMode="auto">
          <a:xfrm>
            <a:off x="901828" y="1836655"/>
            <a:ext cx="3733800" cy="1588"/>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0" name="Straight Connector 29"/>
          <p:cNvCxnSpPr>
            <a:cxnSpLocks noChangeShapeType="1"/>
          </p:cNvCxnSpPr>
          <p:nvPr/>
        </p:nvCxnSpPr>
        <p:spPr bwMode="auto">
          <a:xfrm flipV="1">
            <a:off x="3949828" y="1836655"/>
            <a:ext cx="685800" cy="457200"/>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3" name="Straight Connector 32"/>
          <p:cNvCxnSpPr>
            <a:cxnSpLocks noChangeShapeType="1"/>
          </p:cNvCxnSpPr>
          <p:nvPr/>
        </p:nvCxnSpPr>
        <p:spPr bwMode="auto">
          <a:xfrm flipV="1">
            <a:off x="3949828" y="2522455"/>
            <a:ext cx="685800" cy="457200"/>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5" name="Straight Connector 34"/>
          <p:cNvCxnSpPr>
            <a:cxnSpLocks noChangeShapeType="1"/>
          </p:cNvCxnSpPr>
          <p:nvPr/>
        </p:nvCxnSpPr>
        <p:spPr bwMode="auto">
          <a:xfrm rot="5400000">
            <a:off x="4292729" y="2179556"/>
            <a:ext cx="685800" cy="3175"/>
          </a:xfrm>
          <a:prstGeom prst="line">
            <a:avLst/>
          </a:prstGeom>
          <a:noFill/>
          <a:ln w="25400">
            <a:solidFill>
              <a:schemeClr val="tx1"/>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7" name="Straight Connector 36"/>
          <p:cNvCxnSpPr>
            <a:cxnSpLocks noChangeShapeType="1"/>
          </p:cNvCxnSpPr>
          <p:nvPr/>
        </p:nvCxnSpPr>
        <p:spPr bwMode="auto">
          <a:xfrm rot="5400000" flipH="1" flipV="1">
            <a:off x="1587628" y="1958893"/>
            <a:ext cx="228600" cy="228600"/>
          </a:xfrm>
          <a:prstGeom prst="line">
            <a:avLst/>
          </a:prstGeom>
          <a:noFill/>
          <a:ln w="38100">
            <a:solidFill>
              <a:schemeClr val="accent2"/>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8" name="Straight Connector 37"/>
          <p:cNvCxnSpPr>
            <a:cxnSpLocks noChangeShapeType="1"/>
          </p:cNvCxnSpPr>
          <p:nvPr/>
        </p:nvCxnSpPr>
        <p:spPr bwMode="auto">
          <a:xfrm rot="5400000" flipH="1" flipV="1">
            <a:off x="2349628" y="1958893"/>
            <a:ext cx="228600" cy="228600"/>
          </a:xfrm>
          <a:prstGeom prst="line">
            <a:avLst/>
          </a:prstGeom>
          <a:noFill/>
          <a:ln w="38100">
            <a:solidFill>
              <a:schemeClr val="accent2"/>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39" name="Straight Connector 38"/>
          <p:cNvCxnSpPr>
            <a:cxnSpLocks noChangeShapeType="1"/>
          </p:cNvCxnSpPr>
          <p:nvPr/>
        </p:nvCxnSpPr>
        <p:spPr bwMode="auto">
          <a:xfrm>
            <a:off x="1816228" y="1958894"/>
            <a:ext cx="762000" cy="1587"/>
          </a:xfrm>
          <a:prstGeom prst="line">
            <a:avLst/>
          </a:prstGeom>
          <a:noFill/>
          <a:ln w="38100">
            <a:solidFill>
              <a:schemeClr val="accent2"/>
            </a:solidFill>
            <a:round/>
            <a:headEnd/>
            <a:tailEn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5385" name="TextBox 41"/>
          <p:cNvSpPr txBox="1">
            <a:spLocks noChangeArrowheads="1"/>
          </p:cNvSpPr>
          <p:nvPr/>
        </p:nvSpPr>
        <p:spPr bwMode="auto">
          <a:xfrm>
            <a:off x="1206628" y="1836656"/>
            <a:ext cx="4079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C00000"/>
                </a:solidFill>
                <a:effectLst/>
                <a:uLnTx/>
                <a:uFillTx/>
                <a:latin typeface="Arial" charset="0"/>
                <a:ea typeface="+mn-ea"/>
                <a:cs typeface="+mn-cs"/>
              </a:rPr>
              <a:t>A</a:t>
            </a:r>
          </a:p>
        </p:txBody>
      </p:sp>
      <p:sp>
        <p:nvSpPr>
          <p:cNvPr id="43" name="Rectangle 42"/>
          <p:cNvSpPr/>
          <p:nvPr/>
        </p:nvSpPr>
        <p:spPr>
          <a:xfrm>
            <a:off x="1395166" y="4336330"/>
            <a:ext cx="1752600" cy="685800"/>
          </a:xfrm>
          <a:prstGeom prst="rect">
            <a:avLst/>
          </a:prstGeom>
        </p:spPr>
        <p:style>
          <a:lnRef idx="2">
            <a:schemeClr val="dk1"/>
          </a:lnRef>
          <a:fillRef idx="1">
            <a:schemeClr val="lt1"/>
          </a:fillRef>
          <a:effectRef idx="0">
            <a:schemeClr val="dk1"/>
          </a:effectRef>
          <a:fontRef idx="minor">
            <a:schemeClr val="dk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a:ea typeface="+mn-ea"/>
              <a:cs typeface="+mn-cs"/>
            </a:endParaRPr>
          </a:p>
        </p:txBody>
      </p:sp>
      <p:cxnSp>
        <p:nvCxnSpPr>
          <p:cNvPr id="44" name="Straight Arrow Connector 43"/>
          <p:cNvCxnSpPr>
            <a:cxnSpLocks noChangeShapeType="1"/>
          </p:cNvCxnSpPr>
          <p:nvPr/>
        </p:nvCxnSpPr>
        <p:spPr bwMode="auto">
          <a:xfrm rot="5400000" flipH="1" flipV="1">
            <a:off x="1776960" y="4030736"/>
            <a:ext cx="609600" cy="1588"/>
          </a:xfrm>
          <a:prstGeom prst="straightConnector1">
            <a:avLst/>
          </a:prstGeom>
          <a:noFill/>
          <a:ln w="38100">
            <a:solidFill>
              <a:srgbClr val="9BBB59"/>
            </a:solidFill>
            <a:round/>
            <a:headEnd/>
            <a:tailEnd type="arrow" w="med" len="me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cxnSp>
        <p:nvCxnSpPr>
          <p:cNvPr id="45" name="Straight Arrow Connector 44"/>
          <p:cNvCxnSpPr>
            <a:cxnSpLocks noChangeShapeType="1"/>
          </p:cNvCxnSpPr>
          <p:nvPr/>
        </p:nvCxnSpPr>
        <p:spPr bwMode="auto">
          <a:xfrm rot="5400000" flipH="1" flipV="1">
            <a:off x="2081760" y="4030736"/>
            <a:ext cx="609600" cy="1588"/>
          </a:xfrm>
          <a:prstGeom prst="straightConnector1">
            <a:avLst/>
          </a:prstGeom>
          <a:noFill/>
          <a:ln w="38100">
            <a:solidFill>
              <a:srgbClr val="9BBB59"/>
            </a:solidFill>
            <a:round/>
            <a:headEnd/>
            <a:tailEnd type="arrow" w="med" len="me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5389" name="TextBox 45"/>
          <p:cNvSpPr txBox="1">
            <a:spLocks noChangeArrowheads="1"/>
          </p:cNvSpPr>
          <p:nvPr/>
        </p:nvSpPr>
        <p:spPr bwMode="auto">
          <a:xfrm>
            <a:off x="2461967" y="3650531"/>
            <a:ext cx="3905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008000"/>
                </a:solidFill>
                <a:effectLst/>
                <a:uLnTx/>
                <a:uFillTx/>
                <a:latin typeface="Arial" charset="0"/>
                <a:ea typeface="+mn-ea"/>
                <a:cs typeface="+mn-cs"/>
              </a:rPr>
              <a:t>E</a:t>
            </a:r>
          </a:p>
        </p:txBody>
      </p:sp>
      <p:sp>
        <p:nvSpPr>
          <p:cNvPr id="15390" name="TextBox 46"/>
          <p:cNvSpPr txBox="1">
            <a:spLocks noChangeArrowheads="1"/>
          </p:cNvSpPr>
          <p:nvPr/>
        </p:nvSpPr>
        <p:spPr bwMode="auto">
          <a:xfrm>
            <a:off x="1928567" y="4488731"/>
            <a:ext cx="7413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008000"/>
                </a:solidFill>
                <a:effectLst/>
                <a:uLnTx/>
                <a:uFillTx/>
                <a:latin typeface="Arial" charset="0"/>
                <a:ea typeface="+mn-ea"/>
                <a:cs typeface="+mn-cs"/>
              </a:rPr>
              <a:t>E=0</a:t>
            </a:r>
          </a:p>
        </p:txBody>
      </p:sp>
      <p:sp>
        <p:nvSpPr>
          <p:cNvPr id="15391" name="Rectangle 47"/>
          <p:cNvSpPr>
            <a:spLocks noChangeArrowheads="1"/>
          </p:cNvSpPr>
          <p:nvPr/>
        </p:nvSpPr>
        <p:spPr bwMode="auto">
          <a:xfrm>
            <a:off x="2080967" y="4031530"/>
            <a:ext cx="34336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err="1">
                <a:ln>
                  <a:noFill/>
                </a:ln>
                <a:solidFill>
                  <a:srgbClr val="009900"/>
                </a:solidFill>
                <a:effectLst/>
                <a:uLnTx/>
                <a:uFillTx/>
                <a:latin typeface="Arial" charset="0"/>
                <a:ea typeface="+mn-ea"/>
                <a:cs typeface="+mn-cs"/>
                <a:sym typeface="Mathematica1" charset="0"/>
              </a:rPr>
              <a:t>σ</a:t>
            </a: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49" name="Rectangle 48"/>
          <p:cNvSpPr/>
          <p:nvPr/>
        </p:nvSpPr>
        <p:spPr>
          <a:xfrm>
            <a:off x="1928566" y="4107730"/>
            <a:ext cx="6096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cxnSp>
        <p:nvCxnSpPr>
          <p:cNvPr id="50" name="Straight Connector 49"/>
          <p:cNvCxnSpPr>
            <a:cxnSpLocks noChangeShapeType="1"/>
          </p:cNvCxnSpPr>
          <p:nvPr/>
        </p:nvCxnSpPr>
        <p:spPr bwMode="auto">
          <a:xfrm>
            <a:off x="1928566" y="4336330"/>
            <a:ext cx="609600" cy="1588"/>
          </a:xfrm>
          <a:prstGeom prst="line">
            <a:avLst/>
          </a:prstGeom>
          <a:noFill/>
          <a:ln w="38100">
            <a:solidFill>
              <a:schemeClr val="accent2"/>
            </a:solidFill>
            <a:round/>
            <a:headEnd/>
            <a:tailEnd/>
          </a:ln>
          <a:effectLst>
            <a:outerShdw blurRad="63500" dist="23000" dir="5400000" rotWithShape="0">
              <a:srgbClr val="000000">
                <a:alpha val="34999"/>
              </a:srgbClr>
            </a:outerShdw>
          </a:effectLst>
          <a:extLst>
            <a:ext uri="{909E8E84-426E-40DD-AFC4-6F175D3DCCD1}">
              <a14:hiddenFill xmlns:a14="http://schemas.microsoft.com/office/drawing/2010/main">
                <a:noFill/>
              </a14:hiddenFill>
            </a:ext>
          </a:extLst>
        </p:spPr>
      </p:cxnSp>
      <p:sp>
        <p:nvSpPr>
          <p:cNvPr id="15394" name="TextBox 51"/>
          <p:cNvSpPr txBox="1">
            <a:spLocks noChangeArrowheads="1"/>
          </p:cNvSpPr>
          <p:nvPr/>
        </p:nvSpPr>
        <p:spPr bwMode="auto">
          <a:xfrm>
            <a:off x="1471366" y="3955331"/>
            <a:ext cx="4079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a:ln>
                  <a:noFill/>
                </a:ln>
                <a:solidFill>
                  <a:srgbClr val="C00000"/>
                </a:solidFill>
                <a:effectLst/>
                <a:uLnTx/>
                <a:uFillTx/>
                <a:latin typeface="Arial" charset="0"/>
                <a:ea typeface="+mn-ea"/>
                <a:cs typeface="+mn-cs"/>
              </a:rPr>
              <a:t>A</a:t>
            </a:r>
          </a:p>
        </p:txBody>
      </p:sp>
      <p:sp>
        <p:nvSpPr>
          <p:cNvPr id="15395" name="Rectangle 52"/>
          <p:cNvSpPr>
            <a:spLocks noChangeArrowheads="1"/>
          </p:cNvSpPr>
          <p:nvPr/>
        </p:nvSpPr>
        <p:spPr bwMode="auto">
          <a:xfrm flipH="1">
            <a:off x="1968628" y="1836655"/>
            <a:ext cx="381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err="1">
                <a:ln>
                  <a:noFill/>
                </a:ln>
                <a:solidFill>
                  <a:srgbClr val="009900"/>
                </a:solidFill>
                <a:effectLst/>
                <a:uLnTx/>
                <a:uFillTx/>
                <a:latin typeface="Arial" charset="0"/>
                <a:ea typeface="+mn-ea"/>
                <a:cs typeface="+mn-cs"/>
                <a:sym typeface="Mathematica1" charset="0"/>
              </a:rPr>
              <a:t>σ</a:t>
            </a: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pic>
        <p:nvPicPr>
          <p:cNvPr id="3" name="Picture 2">
            <a:extLst>
              <a:ext uri="{FF2B5EF4-FFF2-40B4-BE49-F238E27FC236}">
                <a16:creationId xmlns:a16="http://schemas.microsoft.com/office/drawing/2014/main" id="{76FAB240-05B5-7644-ABAD-FC0FB6C907A9}"/>
              </a:ext>
            </a:extLst>
          </p:cNvPr>
          <p:cNvPicPr>
            <a:picLocks noChangeAspect="1"/>
          </p:cNvPicPr>
          <p:nvPr/>
        </p:nvPicPr>
        <p:blipFill>
          <a:blip r:embed="rId2"/>
          <a:stretch>
            <a:fillRect/>
          </a:stretch>
        </p:blipFill>
        <p:spPr>
          <a:xfrm>
            <a:off x="850900" y="5439834"/>
            <a:ext cx="2545080" cy="502920"/>
          </a:xfrm>
          <a:prstGeom prst="rect">
            <a:avLst/>
          </a:prstGeom>
        </p:spPr>
      </p:pic>
      <p:pic>
        <p:nvPicPr>
          <p:cNvPr id="2" name="Picture 1">
            <a:extLst>
              <a:ext uri="{FF2B5EF4-FFF2-40B4-BE49-F238E27FC236}">
                <a16:creationId xmlns:a16="http://schemas.microsoft.com/office/drawing/2014/main" id="{D3B07EEA-717E-3A4C-8D29-440E422C7157}"/>
              </a:ext>
            </a:extLst>
          </p:cNvPr>
          <p:cNvPicPr>
            <a:picLocks noChangeAspect="1"/>
          </p:cNvPicPr>
          <p:nvPr/>
        </p:nvPicPr>
        <p:blipFill>
          <a:blip r:embed="rId3"/>
          <a:stretch>
            <a:fillRect/>
          </a:stretch>
        </p:blipFill>
        <p:spPr>
          <a:xfrm>
            <a:off x="6584587" y="5206818"/>
            <a:ext cx="2872740" cy="510540"/>
          </a:xfrm>
          <a:prstGeom prst="rect">
            <a:avLst/>
          </a:prstGeom>
        </p:spPr>
      </p:pic>
    </p:spTree>
    <p:extLst>
      <p:ext uri="{BB962C8B-B14F-4D97-AF65-F5344CB8AC3E}">
        <p14:creationId xmlns:p14="http://schemas.microsoft.com/office/powerpoint/2010/main" val="236019941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1DD0EE-00F7-1A45-91A4-605351003190}"/>
            </a:ext>
          </a:extLst>
        </p:cNvPr>
        <p:cNvGrpSpPr/>
        <p:nvPr/>
      </p:nvGrpSpPr>
      <p:grpSpPr>
        <a:xfrm>
          <a:off x="0" y="0"/>
          <a:ext cx="0" cy="0"/>
          <a:chOff x="0" y="0"/>
          <a:chExt cx="0" cy="0"/>
        </a:xfrm>
      </p:grpSpPr>
      <p:sp>
        <p:nvSpPr>
          <p:cNvPr id="2" name="Title 2">
            <a:extLst>
              <a:ext uri="{FF2B5EF4-FFF2-40B4-BE49-F238E27FC236}">
                <a16:creationId xmlns:a16="http://schemas.microsoft.com/office/drawing/2014/main" id="{FD92E8DB-5AFB-BEF5-D2C6-1820E490D44A}"/>
              </a:ext>
            </a:extLst>
          </p:cNvPr>
          <p:cNvSpPr txBox="1">
            <a:spLocks/>
          </p:cNvSpPr>
          <p:nvPr/>
        </p:nvSpPr>
        <p:spPr>
          <a:xfrm>
            <a:off x="407988" y="373593"/>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0033A0"/>
                </a:solidFill>
                <a:effectLst/>
                <a:uLnTx/>
                <a:uFillTx/>
                <a:latin typeface="Arial"/>
                <a:ea typeface="+mj-ea"/>
                <a:cs typeface="+mj-cs"/>
              </a:rPr>
              <a:t>Resistive strip bulk Micromegas</a:t>
            </a:r>
          </a:p>
        </p:txBody>
      </p:sp>
      <p:sp>
        <p:nvSpPr>
          <p:cNvPr id="14" name="Rectangle 13">
            <a:extLst>
              <a:ext uri="{FF2B5EF4-FFF2-40B4-BE49-F238E27FC236}">
                <a16:creationId xmlns:a16="http://schemas.microsoft.com/office/drawing/2014/main" id="{EA754921-6F92-5108-1DA8-B118B1D99466}"/>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04EB2724-3AA6-F44A-F200-C7AF072BB37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37" name="Picture 36" descr="Logo&#10;&#10;Description automatically generated with medium confidence">
            <a:extLst>
              <a:ext uri="{FF2B5EF4-FFF2-40B4-BE49-F238E27FC236}">
                <a16:creationId xmlns:a16="http://schemas.microsoft.com/office/drawing/2014/main" id="{E6D10CCE-2E6F-D59C-D617-1528E5EABE2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pic>
        <p:nvPicPr>
          <p:cNvPr id="11" name="Picture 10" descr="Graphical user interface, Teams&#10;&#10;Description automatically generated with medium confidence">
            <a:extLst>
              <a:ext uri="{FF2B5EF4-FFF2-40B4-BE49-F238E27FC236}">
                <a16:creationId xmlns:a16="http://schemas.microsoft.com/office/drawing/2014/main" id="{1F887E11-5429-52B1-DA54-32C21CD0DDB9}"/>
              </a:ext>
            </a:extLst>
          </p:cNvPr>
          <p:cNvPicPr>
            <a:picLocks noChangeAspect="1"/>
          </p:cNvPicPr>
          <p:nvPr/>
        </p:nvPicPr>
        <p:blipFill>
          <a:blip r:embed="rId4"/>
          <a:stretch>
            <a:fillRect/>
          </a:stretch>
        </p:blipFill>
        <p:spPr>
          <a:xfrm>
            <a:off x="2945113" y="6282930"/>
            <a:ext cx="855855" cy="529522"/>
          </a:xfrm>
          <a:prstGeom prst="rect">
            <a:avLst/>
          </a:prstGeom>
        </p:spPr>
      </p:pic>
      <p:pic>
        <p:nvPicPr>
          <p:cNvPr id="5" name="Picture 4" descr="A group of graphs showing different types of data&#10;&#10;Description automatically generated">
            <a:extLst>
              <a:ext uri="{FF2B5EF4-FFF2-40B4-BE49-F238E27FC236}">
                <a16:creationId xmlns:a16="http://schemas.microsoft.com/office/drawing/2014/main" id="{13C10EFF-A17D-E86A-65B8-5CB438019352}"/>
              </a:ext>
            </a:extLst>
          </p:cNvPr>
          <p:cNvPicPr>
            <a:picLocks noChangeAspect="1"/>
          </p:cNvPicPr>
          <p:nvPr/>
        </p:nvPicPr>
        <p:blipFill rotWithShape="1">
          <a:blip r:embed="rId5"/>
          <a:srcRect l="34468" b="52651"/>
          <a:stretch/>
        </p:blipFill>
        <p:spPr>
          <a:xfrm>
            <a:off x="362255" y="4110866"/>
            <a:ext cx="4474666" cy="2136582"/>
          </a:xfrm>
          <a:prstGeom prst="rect">
            <a:avLst/>
          </a:prstGeom>
        </p:spPr>
      </p:pic>
      <p:pic>
        <p:nvPicPr>
          <p:cNvPr id="8" name="Picture 7" descr="A group of graphs showing different types of data&#10;&#10;Description automatically generated">
            <a:extLst>
              <a:ext uri="{FF2B5EF4-FFF2-40B4-BE49-F238E27FC236}">
                <a16:creationId xmlns:a16="http://schemas.microsoft.com/office/drawing/2014/main" id="{D619B375-0CB2-B04C-C1A4-CA1990A59AF8}"/>
              </a:ext>
            </a:extLst>
          </p:cNvPr>
          <p:cNvPicPr>
            <a:picLocks noChangeAspect="1"/>
          </p:cNvPicPr>
          <p:nvPr/>
        </p:nvPicPr>
        <p:blipFill rotWithShape="1">
          <a:blip r:embed="rId5"/>
          <a:srcRect l="-29" t="51078" r="-4862" b="1573"/>
          <a:stretch/>
        </p:blipFill>
        <p:spPr>
          <a:xfrm>
            <a:off x="4933034" y="4075165"/>
            <a:ext cx="7162066" cy="2136582"/>
          </a:xfrm>
          <a:prstGeom prst="rect">
            <a:avLst/>
          </a:prstGeom>
        </p:spPr>
      </p:pic>
      <p:sp>
        <p:nvSpPr>
          <p:cNvPr id="24" name="Google Shape;206;p29">
            <a:extLst>
              <a:ext uri="{FF2B5EF4-FFF2-40B4-BE49-F238E27FC236}">
                <a16:creationId xmlns:a16="http://schemas.microsoft.com/office/drawing/2014/main" id="{DDC14A4E-EF81-C7C7-47CD-75EEB60B70CE}"/>
              </a:ext>
            </a:extLst>
          </p:cNvPr>
          <p:cNvSpPr/>
          <p:nvPr/>
        </p:nvSpPr>
        <p:spPr>
          <a:xfrm>
            <a:off x="1132950" y="2753438"/>
            <a:ext cx="10133703" cy="1172030"/>
          </a:xfrm>
          <a:prstGeom prst="cube">
            <a:avLst>
              <a:gd name="adj" fmla="val 671"/>
            </a:avLst>
          </a:prstGeom>
          <a:solidFill>
            <a:schemeClr val="tx2">
              <a:lumMod val="10000"/>
              <a:lumOff val="90000"/>
            </a:schemeClr>
          </a:solidFill>
          <a:ln w="9525" cap="flat" cmpd="sng">
            <a:noFill/>
            <a:prstDash val="solid"/>
            <a:round/>
            <a:headEnd type="none" w="sm" len="sm"/>
            <a:tailEnd type="none" w="sm" len="sm"/>
          </a:ln>
        </p:spPr>
        <p:txBody>
          <a:bodyPr spcFirstLastPara="1" wrap="square" lIns="121912" tIns="121912" rIns="121912" bIns="121912"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33A0"/>
              </a:solidFill>
              <a:effectLst/>
              <a:uLnTx/>
              <a:uFillTx/>
              <a:latin typeface="Arial"/>
              <a:ea typeface="+mn-ea"/>
              <a:cs typeface="+mn-cs"/>
            </a:endParaRPr>
          </a:p>
        </p:txBody>
      </p:sp>
      <p:sp>
        <p:nvSpPr>
          <p:cNvPr id="25" name="Google Shape;203;p29">
            <a:extLst>
              <a:ext uri="{FF2B5EF4-FFF2-40B4-BE49-F238E27FC236}">
                <a16:creationId xmlns:a16="http://schemas.microsoft.com/office/drawing/2014/main" id="{59918D1A-BAC1-1979-E3E2-039622416A28}"/>
              </a:ext>
            </a:extLst>
          </p:cNvPr>
          <p:cNvSpPr/>
          <p:nvPr/>
        </p:nvSpPr>
        <p:spPr>
          <a:xfrm>
            <a:off x="1132950" y="2695813"/>
            <a:ext cx="10133702" cy="61344"/>
          </a:xfrm>
          <a:prstGeom prst="cube">
            <a:avLst>
              <a:gd name="adj" fmla="val 0"/>
            </a:avLst>
          </a:prstGeom>
          <a:solidFill>
            <a:schemeClr val="bg2">
              <a:lumMod val="50000"/>
            </a:schemeClr>
          </a:solidFill>
          <a:ln w="9525" cap="flat" cmpd="sng">
            <a:noFill/>
            <a:prstDash val="solid"/>
            <a:round/>
            <a:headEnd type="none" w="sm" len="sm"/>
            <a:tailEnd type="none" w="sm" len="sm"/>
          </a:ln>
        </p:spPr>
        <p:txBody>
          <a:bodyPr spcFirstLastPara="1" wrap="square" lIns="121912" tIns="121912" rIns="121912" bIns="121912"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F8F8F8">
                  <a:lumMod val="25000"/>
                </a:srgbClr>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26" name="Google Shape;693;p44">
                <a:extLst>
                  <a:ext uri="{FF2B5EF4-FFF2-40B4-BE49-F238E27FC236}">
                    <a16:creationId xmlns:a16="http://schemas.microsoft.com/office/drawing/2014/main" id="{F7E218C6-6164-1FE6-38E3-A2BCCA7C5F8D}"/>
                  </a:ext>
                </a:extLst>
              </p:cNvPr>
              <p:cNvSpPr txBox="1"/>
              <p:nvPr/>
            </p:nvSpPr>
            <p:spPr>
              <a:xfrm>
                <a:off x="9582422" y="2753588"/>
                <a:ext cx="1839030" cy="492426"/>
              </a:xfrm>
              <a:prstGeom prst="rect">
                <a:avLst/>
              </a:prstGeom>
              <a:noFill/>
              <a:ln>
                <a:noFill/>
              </a:ln>
            </p:spPr>
            <p:txBody>
              <a:bodyPr spcFirstLastPara="1" wrap="square" lIns="121912" tIns="121912" rIns="121912" bIns="121912"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fr" sz="1600" b="0" i="1" u="none" strike="noStrike" kern="1200" cap="none" spc="0" normalizeH="0" baseline="0" noProof="0" dirty="0" smtClean="0">
                          <a:ln>
                            <a:noFill/>
                          </a:ln>
                          <a:solidFill>
                            <a:srgbClr val="F8F8F8">
                              <a:lumMod val="10000"/>
                            </a:srgbClr>
                          </a:solidFill>
                          <a:effectLst/>
                          <a:uLnTx/>
                          <a:uFillTx/>
                          <a:latin typeface="Cambria Math" panose="02040503050406030204" pitchFamily="18" charset="0"/>
                          <a:ea typeface="Calibri"/>
                          <a:cs typeface="Calibri"/>
                          <a:sym typeface="Calibri"/>
                        </a:rPr>
                        <m:t>𝑖𝑛𝑠𝑢𝑙𝑎𝑡𝑖𝑛𝑔</m:t>
                      </m:r>
                      <m:r>
                        <a:rPr kumimoji="0" lang="fr" sz="1600" b="0" i="1" u="none" strike="noStrike" kern="1200" cap="none" spc="0" normalizeH="0" baseline="0" noProof="0" dirty="0" smtClean="0">
                          <a:ln>
                            <a:noFill/>
                          </a:ln>
                          <a:solidFill>
                            <a:srgbClr val="F8F8F8">
                              <a:lumMod val="10000"/>
                            </a:srgbClr>
                          </a:solidFill>
                          <a:effectLst/>
                          <a:uLnTx/>
                          <a:uFillTx/>
                          <a:latin typeface="Cambria Math" panose="02040503050406030204" pitchFamily="18" charset="0"/>
                          <a:ea typeface="Calibri"/>
                          <a:cs typeface="Calibri"/>
                          <a:sym typeface="Calibri"/>
                        </a:rPr>
                        <m:t> </m:t>
                      </m:r>
                      <m:r>
                        <a:rPr kumimoji="0" lang="fr" sz="1600" b="0" i="1" u="none" strike="noStrike" kern="1200" cap="none" spc="0" normalizeH="0" baseline="0" noProof="0" dirty="0" smtClean="0">
                          <a:ln>
                            <a:noFill/>
                          </a:ln>
                          <a:solidFill>
                            <a:srgbClr val="F8F8F8">
                              <a:lumMod val="10000"/>
                            </a:srgbClr>
                          </a:solidFill>
                          <a:effectLst/>
                          <a:uLnTx/>
                          <a:uFillTx/>
                          <a:latin typeface="Cambria Math" panose="02040503050406030204" pitchFamily="18" charset="0"/>
                          <a:ea typeface="Calibri"/>
                          <a:cs typeface="Calibri"/>
                          <a:sym typeface="Calibri"/>
                        </a:rPr>
                        <m:t>𝑙𝑎𝑦𝑒𝑟</m:t>
                      </m:r>
                    </m:oMath>
                  </m:oMathPara>
                </a14:m>
                <a:endParaRPr kumimoji="0" lang="fr" sz="1600" b="0" i="0" u="none" strike="noStrike" kern="1200" cap="none" spc="0" normalizeH="0" baseline="0" noProof="0" dirty="0">
                  <a:ln>
                    <a:noFill/>
                  </a:ln>
                  <a:solidFill>
                    <a:srgbClr val="F8F8F8">
                      <a:lumMod val="10000"/>
                    </a:srgbClr>
                  </a:solidFill>
                  <a:effectLst/>
                  <a:uLnTx/>
                  <a:uFillTx/>
                  <a:latin typeface="Calibri"/>
                  <a:ea typeface="Calibri"/>
                  <a:cs typeface="Calibri"/>
                  <a:sym typeface="Calibri"/>
                </a:endParaRPr>
              </a:p>
            </p:txBody>
          </p:sp>
        </mc:Choice>
        <mc:Fallback xmlns="">
          <p:sp>
            <p:nvSpPr>
              <p:cNvPr id="26" name="Google Shape;693;p44">
                <a:extLst>
                  <a:ext uri="{FF2B5EF4-FFF2-40B4-BE49-F238E27FC236}">
                    <a16:creationId xmlns:a16="http://schemas.microsoft.com/office/drawing/2014/main" id="{F7E218C6-6164-1FE6-38E3-A2BCCA7C5F8D}"/>
                  </a:ext>
                </a:extLst>
              </p:cNvPr>
              <p:cNvSpPr txBox="1">
                <a:spLocks noRot="1" noChangeAspect="1" noMove="1" noResize="1" noEditPoints="1" noAdjustHandles="1" noChangeArrowheads="1" noChangeShapeType="1" noTextEdit="1"/>
              </p:cNvSpPr>
              <p:nvPr/>
            </p:nvSpPr>
            <p:spPr>
              <a:xfrm>
                <a:off x="9582422" y="2753588"/>
                <a:ext cx="1839030" cy="492426"/>
              </a:xfrm>
              <a:prstGeom prst="rect">
                <a:avLst/>
              </a:prstGeom>
              <a:blipFill>
                <a:blip r:embed="rId6"/>
                <a:stretch>
                  <a:fillRect/>
                </a:stretch>
              </a:blipFill>
              <a:ln>
                <a:noFill/>
              </a:ln>
            </p:spPr>
            <p:txBody>
              <a:bodyPr/>
              <a:lstStyle/>
              <a:p>
                <a:r>
                  <a:rPr lang="en-BE">
                    <a:noFill/>
                  </a:rPr>
                  <a:t> </a:t>
                </a:r>
              </a:p>
            </p:txBody>
          </p:sp>
        </mc:Fallback>
      </mc:AlternateContent>
      <p:sp>
        <p:nvSpPr>
          <p:cNvPr id="27" name="Google Shape;208;p29">
            <a:extLst>
              <a:ext uri="{FF2B5EF4-FFF2-40B4-BE49-F238E27FC236}">
                <a16:creationId xmlns:a16="http://schemas.microsoft.com/office/drawing/2014/main" id="{16C76B86-1BE6-27C1-144A-A01987F59168}"/>
              </a:ext>
            </a:extLst>
          </p:cNvPr>
          <p:cNvSpPr/>
          <p:nvPr/>
        </p:nvSpPr>
        <p:spPr>
          <a:xfrm>
            <a:off x="1135295" y="3228957"/>
            <a:ext cx="1126966" cy="45719"/>
          </a:xfrm>
          <a:prstGeom prst="cube">
            <a:avLst>
              <a:gd name="adj" fmla="val 0"/>
            </a:avLst>
          </a:prstGeom>
          <a:solidFill>
            <a:schemeClr val="bg2">
              <a:lumMod val="10000"/>
            </a:schemeClr>
          </a:solidFill>
          <a:ln w="9525" cap="flat" cmpd="sng">
            <a:noFill/>
            <a:prstDash val="solid"/>
            <a:round/>
            <a:headEnd type="none" w="sm" len="sm"/>
            <a:tailEnd type="none" w="sm" len="sm"/>
          </a:ln>
        </p:spPr>
        <p:txBody>
          <a:bodyPr spcFirstLastPara="1" wrap="square" lIns="121912" tIns="121912" rIns="121912" bIns="121912"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33A0"/>
              </a:solidFill>
              <a:effectLst/>
              <a:uLnTx/>
              <a:uFillTx/>
              <a:latin typeface="Arial"/>
              <a:ea typeface="+mn-ea"/>
              <a:cs typeface="+mn-cs"/>
            </a:endParaRPr>
          </a:p>
        </p:txBody>
      </p:sp>
      <p:sp>
        <p:nvSpPr>
          <p:cNvPr id="28" name="Google Shape;209;p29">
            <a:extLst>
              <a:ext uri="{FF2B5EF4-FFF2-40B4-BE49-F238E27FC236}">
                <a16:creationId xmlns:a16="http://schemas.microsoft.com/office/drawing/2014/main" id="{EB879781-4FE4-4CC6-15AC-416D5768DCD9}"/>
              </a:ext>
            </a:extLst>
          </p:cNvPr>
          <p:cNvSpPr/>
          <p:nvPr/>
        </p:nvSpPr>
        <p:spPr>
          <a:xfrm>
            <a:off x="1132950" y="3658632"/>
            <a:ext cx="10133703" cy="55077"/>
          </a:xfrm>
          <a:prstGeom prst="cube">
            <a:avLst>
              <a:gd name="adj" fmla="val 0"/>
            </a:avLst>
          </a:prstGeom>
          <a:solidFill>
            <a:schemeClr val="bg2">
              <a:lumMod val="10000"/>
            </a:schemeClr>
          </a:solidFill>
          <a:ln w="9525" cap="flat" cmpd="sng">
            <a:noFill/>
            <a:prstDash val="solid"/>
            <a:round/>
            <a:headEnd type="none" w="sm" len="sm"/>
            <a:tailEnd type="none" w="sm" len="sm"/>
          </a:ln>
        </p:spPr>
        <p:txBody>
          <a:bodyPr spcFirstLastPara="1" wrap="square" lIns="121912" tIns="121912" rIns="121912" bIns="121912"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a:ln>
                <a:noFill/>
              </a:ln>
              <a:solidFill>
                <a:srgbClr val="0033A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43" name="Google Shape;694;p44">
                <a:extLst>
                  <a:ext uri="{FF2B5EF4-FFF2-40B4-BE49-F238E27FC236}">
                    <a16:creationId xmlns:a16="http://schemas.microsoft.com/office/drawing/2014/main" id="{D3A72BCF-61F2-37D5-9495-71251C9C58F9}"/>
                  </a:ext>
                </a:extLst>
              </p:cNvPr>
              <p:cNvSpPr txBox="1"/>
              <p:nvPr/>
            </p:nvSpPr>
            <p:spPr>
              <a:xfrm>
                <a:off x="9625879" y="1793696"/>
                <a:ext cx="2767988" cy="492426"/>
              </a:xfrm>
              <a:prstGeom prst="rect">
                <a:avLst/>
              </a:prstGeom>
              <a:noFill/>
              <a:ln>
                <a:noFill/>
              </a:ln>
            </p:spPr>
            <p:txBody>
              <a:bodyPr spcFirstLastPara="1" wrap="square" lIns="121912" tIns="121912" rIns="121912" bIns="121912"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dirty="0" smtClean="0">
                          <a:ln>
                            <a:noFill/>
                          </a:ln>
                          <a:solidFill>
                            <a:srgbClr val="F8F8F8">
                              <a:lumMod val="10000"/>
                            </a:srgbClr>
                          </a:solidFill>
                          <a:effectLst/>
                          <a:uLnTx/>
                          <a:uFillTx/>
                          <a:latin typeface="Cambria Math" panose="02040503050406030204" pitchFamily="18" charset="0"/>
                          <a:ea typeface="Calibri"/>
                          <a:cs typeface="Calibri"/>
                          <a:sym typeface="Calibri"/>
                        </a:rPr>
                        <m:t>𝑚𝑒𝑠h</m:t>
                      </m:r>
                    </m:oMath>
                  </m:oMathPara>
                </a14:m>
                <a:endParaRPr kumimoji="0" lang="fr" sz="1600" b="0" i="0" u="none" strike="noStrike" kern="1200" cap="none" spc="0" normalizeH="0" baseline="0" noProof="0" dirty="0">
                  <a:ln>
                    <a:noFill/>
                  </a:ln>
                  <a:solidFill>
                    <a:srgbClr val="F8F8F8">
                      <a:lumMod val="10000"/>
                    </a:srgbClr>
                  </a:solidFill>
                  <a:effectLst/>
                  <a:uLnTx/>
                  <a:uFillTx/>
                  <a:latin typeface="Calibri"/>
                  <a:ea typeface="Calibri"/>
                  <a:cs typeface="Calibri"/>
                  <a:sym typeface="Calibri"/>
                </a:endParaRPr>
              </a:p>
            </p:txBody>
          </p:sp>
        </mc:Choice>
        <mc:Fallback xmlns="">
          <p:sp>
            <p:nvSpPr>
              <p:cNvPr id="43" name="Google Shape;694;p44">
                <a:extLst>
                  <a:ext uri="{FF2B5EF4-FFF2-40B4-BE49-F238E27FC236}">
                    <a16:creationId xmlns:a16="http://schemas.microsoft.com/office/drawing/2014/main" id="{D3A72BCF-61F2-37D5-9495-71251C9C58F9}"/>
                  </a:ext>
                </a:extLst>
              </p:cNvPr>
              <p:cNvSpPr txBox="1">
                <a:spLocks noRot="1" noChangeAspect="1" noMove="1" noResize="1" noEditPoints="1" noAdjustHandles="1" noChangeArrowheads="1" noChangeShapeType="1" noTextEdit="1"/>
              </p:cNvSpPr>
              <p:nvPr/>
            </p:nvSpPr>
            <p:spPr>
              <a:xfrm>
                <a:off x="9625879" y="1793696"/>
                <a:ext cx="2767988" cy="492426"/>
              </a:xfrm>
              <a:prstGeom prst="rect">
                <a:avLst/>
              </a:prstGeom>
              <a:blipFill>
                <a:blip r:embed="rId7"/>
                <a:stretch>
                  <a:fillRect/>
                </a:stretch>
              </a:blipFill>
              <a:ln>
                <a:noFill/>
              </a:ln>
            </p:spPr>
            <p:txBody>
              <a:bodyPr/>
              <a:lstStyle/>
              <a:p>
                <a:r>
                  <a:rPr lang="en-BE">
                    <a:noFill/>
                  </a:rPr>
                  <a:t> </a:t>
                </a:r>
              </a:p>
            </p:txBody>
          </p:sp>
        </mc:Fallback>
      </mc:AlternateContent>
      <mc:AlternateContent xmlns:mc="http://schemas.openxmlformats.org/markup-compatibility/2006" xmlns:a14="http://schemas.microsoft.com/office/drawing/2010/main">
        <mc:Choice Requires="a14">
          <p:sp>
            <p:nvSpPr>
              <p:cNvPr id="52" name="Google Shape;693;p44">
                <a:extLst>
                  <a:ext uri="{FF2B5EF4-FFF2-40B4-BE49-F238E27FC236}">
                    <a16:creationId xmlns:a16="http://schemas.microsoft.com/office/drawing/2014/main" id="{90EE4645-C8D9-AA24-DA1E-8A17BEC44608}"/>
                  </a:ext>
                </a:extLst>
              </p:cNvPr>
              <p:cNvSpPr txBox="1"/>
              <p:nvPr/>
            </p:nvSpPr>
            <p:spPr>
              <a:xfrm>
                <a:off x="6652940" y="2989504"/>
                <a:ext cx="1388062" cy="492426"/>
              </a:xfrm>
              <a:prstGeom prst="rect">
                <a:avLst/>
              </a:prstGeom>
              <a:noFill/>
              <a:ln>
                <a:noFill/>
              </a:ln>
            </p:spPr>
            <p:txBody>
              <a:bodyPr spcFirstLastPara="1" wrap="square" lIns="121912" tIns="121912" rIns="121912" bIns="121912"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GB" sz="1600" b="0" i="1" u="none" strike="noStrike" kern="1200" cap="none" spc="0" normalizeH="0" baseline="0" noProof="0" dirty="0" smtClean="0">
                        <a:ln>
                          <a:noFill/>
                        </a:ln>
                        <a:solidFill>
                          <a:srgbClr val="F8F8F8">
                            <a:lumMod val="10000"/>
                          </a:srgbClr>
                        </a:solidFill>
                        <a:effectLst/>
                        <a:uLnTx/>
                        <a:uFillTx/>
                        <a:latin typeface="Cambria Math" panose="02040503050406030204" pitchFamily="18" charset="0"/>
                        <a:ea typeface="Calibri"/>
                        <a:cs typeface="Calibri"/>
                        <a:sym typeface="Calibri"/>
                      </a:rPr>
                      <m:t>𝑥</m:t>
                    </m:r>
                  </m:oMath>
                </a14:m>
                <a:r>
                  <a:rPr kumimoji="0" lang="en-GB" sz="1600" b="0" i="0" u="none" strike="noStrike" kern="1200" cap="none" spc="0" normalizeH="0" baseline="0" noProof="0" dirty="0">
                    <a:ln>
                      <a:noFill/>
                    </a:ln>
                    <a:solidFill>
                      <a:srgbClr val="F8F8F8">
                        <a:lumMod val="10000"/>
                      </a:srgbClr>
                    </a:solidFill>
                    <a:effectLst/>
                    <a:uLnTx/>
                    <a:uFillTx/>
                    <a:latin typeface="Calibri"/>
                    <a:ea typeface="Calibri"/>
                    <a:cs typeface="Calibri"/>
                    <a:sym typeface="Calibri"/>
                  </a:rPr>
                  <a:t>-</a:t>
                </a:r>
                <a14:m>
                  <m:oMath xmlns:m="http://schemas.openxmlformats.org/officeDocument/2006/math">
                    <m:r>
                      <a:rPr kumimoji="0" lang="en-GB" sz="1600" b="0" i="1" u="none" strike="noStrike" kern="1200" cap="none" spc="0" normalizeH="0" baseline="0" noProof="0" dirty="0">
                        <a:ln>
                          <a:noFill/>
                        </a:ln>
                        <a:solidFill>
                          <a:srgbClr val="F8F8F8">
                            <a:lumMod val="10000"/>
                          </a:srgbClr>
                        </a:solidFill>
                        <a:effectLst/>
                        <a:uLnTx/>
                        <a:uFillTx/>
                        <a:latin typeface="Cambria Math" panose="02040503050406030204" pitchFamily="18" charset="0"/>
                        <a:ea typeface="Calibri"/>
                        <a:cs typeface="Calibri"/>
                        <a:sym typeface="Calibri"/>
                      </a:rPr>
                      <m:t>𝑠𝑡𝑟𝑖𝑝𝑠</m:t>
                    </m:r>
                  </m:oMath>
                </a14:m>
                <a:endParaRPr kumimoji="0" lang="en-GB" sz="1600" b="0" i="0" u="none" strike="noStrike" kern="1200" cap="none" spc="0" normalizeH="0" baseline="0" noProof="0" dirty="0">
                  <a:ln>
                    <a:noFill/>
                  </a:ln>
                  <a:solidFill>
                    <a:srgbClr val="F8F8F8">
                      <a:lumMod val="10000"/>
                    </a:srgbClr>
                  </a:solidFill>
                  <a:effectLst/>
                  <a:uLnTx/>
                  <a:uFillTx/>
                  <a:latin typeface="Calibri"/>
                  <a:ea typeface="Calibri"/>
                  <a:cs typeface="Calibri"/>
                  <a:sym typeface="Calibri"/>
                </a:endParaRPr>
              </a:p>
            </p:txBody>
          </p:sp>
        </mc:Choice>
        <mc:Fallback xmlns="">
          <p:sp>
            <p:nvSpPr>
              <p:cNvPr id="52" name="Google Shape;693;p44">
                <a:extLst>
                  <a:ext uri="{FF2B5EF4-FFF2-40B4-BE49-F238E27FC236}">
                    <a16:creationId xmlns:a16="http://schemas.microsoft.com/office/drawing/2014/main" id="{90EE4645-C8D9-AA24-DA1E-8A17BEC44608}"/>
                  </a:ext>
                </a:extLst>
              </p:cNvPr>
              <p:cNvSpPr txBox="1">
                <a:spLocks noRot="1" noChangeAspect="1" noMove="1" noResize="1" noEditPoints="1" noAdjustHandles="1" noChangeArrowheads="1" noChangeShapeType="1" noTextEdit="1"/>
              </p:cNvSpPr>
              <p:nvPr/>
            </p:nvSpPr>
            <p:spPr>
              <a:xfrm>
                <a:off x="6652940" y="2989504"/>
                <a:ext cx="1388062" cy="492426"/>
              </a:xfrm>
              <a:prstGeom prst="rect">
                <a:avLst/>
              </a:prstGeom>
              <a:blipFill>
                <a:blip r:embed="rId8"/>
                <a:stretch>
                  <a:fillRect/>
                </a:stretch>
              </a:blipFill>
              <a:ln>
                <a:noFill/>
              </a:ln>
            </p:spPr>
            <p:txBody>
              <a:bodyPr/>
              <a:lstStyle/>
              <a:p>
                <a:r>
                  <a:rPr lang="en-BE">
                    <a:noFill/>
                  </a:rPr>
                  <a:t> </a:t>
                </a:r>
              </a:p>
            </p:txBody>
          </p:sp>
        </mc:Fallback>
      </mc:AlternateContent>
      <p:sp>
        <p:nvSpPr>
          <p:cNvPr id="109" name="Google Shape;208;p29">
            <a:extLst>
              <a:ext uri="{FF2B5EF4-FFF2-40B4-BE49-F238E27FC236}">
                <a16:creationId xmlns:a16="http://schemas.microsoft.com/office/drawing/2014/main" id="{FC35D01D-BFFA-2620-FF23-5AE66AA17CC3}"/>
              </a:ext>
            </a:extLst>
          </p:cNvPr>
          <p:cNvSpPr/>
          <p:nvPr/>
        </p:nvSpPr>
        <p:spPr>
          <a:xfrm>
            <a:off x="3416109" y="3224896"/>
            <a:ext cx="1126966" cy="45719"/>
          </a:xfrm>
          <a:prstGeom prst="cube">
            <a:avLst>
              <a:gd name="adj" fmla="val 0"/>
            </a:avLst>
          </a:prstGeom>
          <a:solidFill>
            <a:schemeClr val="bg2">
              <a:lumMod val="10000"/>
            </a:schemeClr>
          </a:solidFill>
          <a:ln w="9525" cap="flat" cmpd="sng">
            <a:noFill/>
            <a:prstDash val="solid"/>
            <a:round/>
            <a:headEnd type="none" w="sm" len="sm"/>
            <a:tailEnd type="none" w="sm" len="sm"/>
          </a:ln>
        </p:spPr>
        <p:txBody>
          <a:bodyPr spcFirstLastPara="1" wrap="square" lIns="121912" tIns="121912" rIns="121912" bIns="121912"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33A0"/>
              </a:solidFill>
              <a:effectLst/>
              <a:uLnTx/>
              <a:uFillTx/>
              <a:latin typeface="Arial"/>
              <a:ea typeface="+mn-ea"/>
              <a:cs typeface="+mn-cs"/>
            </a:endParaRPr>
          </a:p>
        </p:txBody>
      </p:sp>
      <p:sp>
        <p:nvSpPr>
          <p:cNvPr id="110" name="Google Shape;208;p29">
            <a:extLst>
              <a:ext uri="{FF2B5EF4-FFF2-40B4-BE49-F238E27FC236}">
                <a16:creationId xmlns:a16="http://schemas.microsoft.com/office/drawing/2014/main" id="{D39859CC-8612-D138-7DAF-68EEED8E4005}"/>
              </a:ext>
            </a:extLst>
          </p:cNvPr>
          <p:cNvSpPr/>
          <p:nvPr/>
        </p:nvSpPr>
        <p:spPr>
          <a:xfrm>
            <a:off x="5693261" y="3226596"/>
            <a:ext cx="1126966" cy="45719"/>
          </a:xfrm>
          <a:prstGeom prst="cube">
            <a:avLst>
              <a:gd name="adj" fmla="val 0"/>
            </a:avLst>
          </a:prstGeom>
          <a:solidFill>
            <a:schemeClr val="bg2">
              <a:lumMod val="10000"/>
            </a:schemeClr>
          </a:solidFill>
          <a:ln w="9525" cap="flat" cmpd="sng">
            <a:noFill/>
            <a:prstDash val="solid"/>
            <a:round/>
            <a:headEnd type="none" w="sm" len="sm"/>
            <a:tailEnd type="none" w="sm" len="sm"/>
          </a:ln>
        </p:spPr>
        <p:txBody>
          <a:bodyPr spcFirstLastPara="1" wrap="square" lIns="121912" tIns="121912" rIns="121912" bIns="121912"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33A0"/>
              </a:solidFill>
              <a:effectLst/>
              <a:uLnTx/>
              <a:uFillTx/>
              <a:latin typeface="Arial"/>
              <a:ea typeface="+mn-ea"/>
              <a:cs typeface="+mn-cs"/>
            </a:endParaRPr>
          </a:p>
        </p:txBody>
      </p:sp>
      <p:sp>
        <p:nvSpPr>
          <p:cNvPr id="126" name="Rectangle 125">
            <a:extLst>
              <a:ext uri="{FF2B5EF4-FFF2-40B4-BE49-F238E27FC236}">
                <a16:creationId xmlns:a16="http://schemas.microsoft.com/office/drawing/2014/main" id="{4D7FFEEC-C0A1-CE5A-6236-5AE1D2C7EFFD}"/>
              </a:ext>
            </a:extLst>
          </p:cNvPr>
          <p:cNvSpPr/>
          <p:nvPr/>
        </p:nvSpPr>
        <p:spPr>
          <a:xfrm>
            <a:off x="1646828" y="2047802"/>
            <a:ext cx="1171901" cy="1877665"/>
          </a:xfrm>
          <a:prstGeom prst="rect">
            <a:avLst/>
          </a:prstGeom>
          <a:solidFill>
            <a:srgbClr val="036600">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BE" sz="1800" b="0" i="0" u="none" strike="noStrike" kern="1200" cap="none" spc="0" normalizeH="0" baseline="0" noProof="0">
              <a:ln>
                <a:noFill/>
              </a:ln>
              <a:solidFill>
                <a:srgbClr val="FFFFFF"/>
              </a:solidFill>
              <a:effectLst/>
              <a:uLnTx/>
              <a:uFillTx/>
              <a:latin typeface="Arial"/>
              <a:ea typeface="+mn-ea"/>
              <a:cs typeface="+mn-cs"/>
            </a:endParaRPr>
          </a:p>
        </p:txBody>
      </p:sp>
      <p:sp>
        <p:nvSpPr>
          <p:cNvPr id="111" name="Google Shape;208;p29">
            <a:extLst>
              <a:ext uri="{FF2B5EF4-FFF2-40B4-BE49-F238E27FC236}">
                <a16:creationId xmlns:a16="http://schemas.microsoft.com/office/drawing/2014/main" id="{F182EC63-256C-9FBA-3D9B-30A48DAF337F}"/>
              </a:ext>
            </a:extLst>
          </p:cNvPr>
          <p:cNvSpPr/>
          <p:nvPr/>
        </p:nvSpPr>
        <p:spPr>
          <a:xfrm>
            <a:off x="7873715" y="3234033"/>
            <a:ext cx="1126966" cy="45719"/>
          </a:xfrm>
          <a:prstGeom prst="cube">
            <a:avLst>
              <a:gd name="adj" fmla="val 0"/>
            </a:avLst>
          </a:prstGeom>
          <a:solidFill>
            <a:schemeClr val="bg2">
              <a:lumMod val="10000"/>
            </a:schemeClr>
          </a:solidFill>
          <a:ln w="9525" cap="flat" cmpd="sng">
            <a:noFill/>
            <a:prstDash val="solid"/>
            <a:round/>
            <a:headEnd type="none" w="sm" len="sm"/>
            <a:tailEnd type="none" w="sm" len="sm"/>
          </a:ln>
        </p:spPr>
        <p:txBody>
          <a:bodyPr spcFirstLastPara="1" wrap="square" lIns="121912" tIns="121912" rIns="121912" bIns="121912"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33A0"/>
              </a:solidFill>
              <a:effectLst/>
              <a:uLnTx/>
              <a:uFillTx/>
              <a:latin typeface="Arial"/>
              <a:ea typeface="+mn-ea"/>
              <a:cs typeface="+mn-cs"/>
            </a:endParaRPr>
          </a:p>
        </p:txBody>
      </p:sp>
      <p:sp>
        <p:nvSpPr>
          <p:cNvPr id="112" name="Google Shape;208;p29">
            <a:extLst>
              <a:ext uri="{FF2B5EF4-FFF2-40B4-BE49-F238E27FC236}">
                <a16:creationId xmlns:a16="http://schemas.microsoft.com/office/drawing/2014/main" id="{B3710334-4E70-8834-636A-6B067E807B2D}"/>
              </a:ext>
            </a:extLst>
          </p:cNvPr>
          <p:cNvSpPr/>
          <p:nvPr/>
        </p:nvSpPr>
        <p:spPr>
          <a:xfrm>
            <a:off x="10153128" y="3238636"/>
            <a:ext cx="1126966" cy="45719"/>
          </a:xfrm>
          <a:prstGeom prst="cube">
            <a:avLst>
              <a:gd name="adj" fmla="val 0"/>
            </a:avLst>
          </a:prstGeom>
          <a:solidFill>
            <a:schemeClr val="bg2">
              <a:lumMod val="10000"/>
            </a:schemeClr>
          </a:solidFill>
          <a:ln w="9525" cap="flat" cmpd="sng">
            <a:noFill/>
            <a:prstDash val="solid"/>
            <a:round/>
            <a:headEnd type="none" w="sm" len="sm"/>
            <a:tailEnd type="none" w="sm" len="sm"/>
          </a:ln>
        </p:spPr>
        <p:txBody>
          <a:bodyPr spcFirstLastPara="1" wrap="square" lIns="121912" tIns="121912" rIns="121912" bIns="121912" anchor="ctr"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400" b="0" i="0" u="none" strike="noStrike" kern="1200" cap="none" spc="0" normalizeH="0" baseline="0" noProof="0" dirty="0">
              <a:ln>
                <a:noFill/>
              </a:ln>
              <a:solidFill>
                <a:srgbClr val="0033A0"/>
              </a:solidFill>
              <a:effectLst/>
              <a:uLnTx/>
              <a:uFillTx/>
              <a:latin typeface="Arial"/>
              <a:ea typeface="+mn-ea"/>
              <a:cs typeface="+mn-cs"/>
            </a:endParaRPr>
          </a:p>
        </p:txBody>
      </p:sp>
      <p:cxnSp>
        <p:nvCxnSpPr>
          <p:cNvPr id="97" name="Straight Arrow Connector 96">
            <a:extLst>
              <a:ext uri="{FF2B5EF4-FFF2-40B4-BE49-F238E27FC236}">
                <a16:creationId xmlns:a16="http://schemas.microsoft.com/office/drawing/2014/main" id="{84F66C35-D930-D792-67A2-E03C6F2AECED}"/>
              </a:ext>
            </a:extLst>
          </p:cNvPr>
          <p:cNvCxnSpPr>
            <a:cxnSpLocks/>
          </p:cNvCxnSpPr>
          <p:nvPr/>
        </p:nvCxnSpPr>
        <p:spPr>
          <a:xfrm>
            <a:off x="2509129" y="1976855"/>
            <a:ext cx="0" cy="2177837"/>
          </a:xfrm>
          <a:prstGeom prst="straightConnector1">
            <a:avLst/>
          </a:prstGeom>
          <a:ln w="19050">
            <a:solidFill>
              <a:srgbClr val="006600"/>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Straight Arrow Connector 130">
            <a:extLst>
              <a:ext uri="{FF2B5EF4-FFF2-40B4-BE49-F238E27FC236}">
                <a16:creationId xmlns:a16="http://schemas.microsoft.com/office/drawing/2014/main" id="{DDA137B6-52F7-9F07-4C3E-5C8714D63242}"/>
              </a:ext>
            </a:extLst>
          </p:cNvPr>
          <p:cNvCxnSpPr>
            <a:cxnSpLocks/>
          </p:cNvCxnSpPr>
          <p:nvPr/>
        </p:nvCxnSpPr>
        <p:spPr>
          <a:xfrm>
            <a:off x="6263640" y="3270615"/>
            <a:ext cx="0" cy="884077"/>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0C2C9F6A-8C78-7FF4-A6CA-EDC92A667645}"/>
              </a:ext>
            </a:extLst>
          </p:cNvPr>
          <p:cNvCxnSpPr>
            <a:cxnSpLocks/>
          </p:cNvCxnSpPr>
          <p:nvPr/>
        </p:nvCxnSpPr>
        <p:spPr>
          <a:xfrm>
            <a:off x="8434070" y="3279752"/>
            <a:ext cx="0" cy="874940"/>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0F3F61EE-CD43-DA7B-F1A5-8D79D15F30C6}"/>
              </a:ext>
            </a:extLst>
          </p:cNvPr>
          <p:cNvCxnSpPr>
            <a:cxnSpLocks/>
          </p:cNvCxnSpPr>
          <p:nvPr/>
        </p:nvCxnSpPr>
        <p:spPr>
          <a:xfrm>
            <a:off x="10831830" y="3282045"/>
            <a:ext cx="0" cy="872647"/>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963623B3-6C37-B7AE-2F49-EF4E7B445B5F}"/>
              </a:ext>
            </a:extLst>
          </p:cNvPr>
          <p:cNvCxnSpPr>
            <a:cxnSpLocks/>
          </p:cNvCxnSpPr>
          <p:nvPr/>
        </p:nvCxnSpPr>
        <p:spPr>
          <a:xfrm>
            <a:off x="3979592" y="3224896"/>
            <a:ext cx="0" cy="929796"/>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FC12283F-C738-BAFE-92B1-E556E96D0EDC}"/>
              </a:ext>
            </a:extLst>
          </p:cNvPr>
          <p:cNvCxnSpPr>
            <a:cxnSpLocks/>
          </p:cNvCxnSpPr>
          <p:nvPr/>
        </p:nvCxnSpPr>
        <p:spPr>
          <a:xfrm>
            <a:off x="1646828" y="3270615"/>
            <a:ext cx="0" cy="884077"/>
          </a:xfrm>
          <a:prstGeom prst="straightConnector1">
            <a:avLst/>
          </a:prstGeom>
          <a:ln>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8" name="Google Shape;693;p44">
                <a:extLst>
                  <a:ext uri="{FF2B5EF4-FFF2-40B4-BE49-F238E27FC236}">
                    <a16:creationId xmlns:a16="http://schemas.microsoft.com/office/drawing/2014/main" id="{3CF3CBB1-AE74-2203-8D4D-F6CEB5620702}"/>
                  </a:ext>
                </a:extLst>
              </p:cNvPr>
              <p:cNvSpPr txBox="1"/>
              <p:nvPr/>
            </p:nvSpPr>
            <p:spPr>
              <a:xfrm>
                <a:off x="10950118" y="3423908"/>
                <a:ext cx="1388062" cy="492426"/>
              </a:xfrm>
              <a:prstGeom prst="rect">
                <a:avLst/>
              </a:prstGeom>
              <a:noFill/>
              <a:ln>
                <a:noFill/>
              </a:ln>
            </p:spPr>
            <p:txBody>
              <a:bodyPr spcFirstLastPara="1" wrap="square" lIns="121912" tIns="121912" rIns="121912" bIns="121912"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600" b="0" i="1" u="none" strike="noStrike" kern="1200" cap="none" spc="0" normalizeH="0" baseline="0" noProof="0" smtClean="0">
                        <a:ln>
                          <a:noFill/>
                        </a:ln>
                        <a:solidFill>
                          <a:srgbClr val="F8F8F8">
                            <a:lumMod val="10000"/>
                          </a:srgbClr>
                        </a:solidFill>
                        <a:effectLst/>
                        <a:uLnTx/>
                        <a:uFillTx/>
                        <a:latin typeface="Cambria Math" panose="02040503050406030204" pitchFamily="18" charset="0"/>
                        <a:ea typeface="Calibri"/>
                        <a:cs typeface="Calibri"/>
                        <a:sym typeface="Calibri"/>
                      </a:rPr>
                      <m:t>𝑦</m:t>
                    </m:r>
                  </m:oMath>
                </a14:m>
                <a:r>
                  <a:rPr kumimoji="0" lang="en-GB" sz="1600" b="0" i="0" u="none" strike="noStrike" kern="1200" cap="none" spc="0" normalizeH="0" baseline="0" noProof="0" dirty="0">
                    <a:ln>
                      <a:noFill/>
                    </a:ln>
                    <a:solidFill>
                      <a:srgbClr val="F8F8F8">
                        <a:lumMod val="10000"/>
                      </a:srgbClr>
                    </a:solidFill>
                    <a:effectLst/>
                    <a:uLnTx/>
                    <a:uFillTx/>
                    <a:latin typeface="Calibri"/>
                    <a:ea typeface="Calibri"/>
                    <a:cs typeface="Calibri"/>
                    <a:sym typeface="Calibri"/>
                  </a:rPr>
                  <a:t>-</a:t>
                </a:r>
                <a14:m>
                  <m:oMath xmlns:m="http://schemas.openxmlformats.org/officeDocument/2006/math">
                    <m:r>
                      <a:rPr kumimoji="0" lang="en-GB" sz="1600" b="0" i="1" u="none" strike="noStrike" kern="1200" cap="none" spc="0" normalizeH="0" baseline="0" noProof="0" dirty="0">
                        <a:ln>
                          <a:noFill/>
                        </a:ln>
                        <a:solidFill>
                          <a:srgbClr val="F8F8F8">
                            <a:lumMod val="10000"/>
                          </a:srgbClr>
                        </a:solidFill>
                        <a:effectLst/>
                        <a:uLnTx/>
                        <a:uFillTx/>
                        <a:latin typeface="Cambria Math" panose="02040503050406030204" pitchFamily="18" charset="0"/>
                        <a:ea typeface="Calibri"/>
                        <a:cs typeface="Calibri"/>
                        <a:sym typeface="Calibri"/>
                      </a:rPr>
                      <m:t>𝑠𝑡𝑟𝑖𝑝</m:t>
                    </m:r>
                  </m:oMath>
                </a14:m>
                <a:endParaRPr kumimoji="0" lang="en-GB" sz="1600" b="0" i="0" u="none" strike="noStrike" kern="1200" cap="none" spc="0" normalizeH="0" baseline="0" noProof="0" dirty="0">
                  <a:ln>
                    <a:noFill/>
                  </a:ln>
                  <a:solidFill>
                    <a:srgbClr val="F8F8F8">
                      <a:lumMod val="10000"/>
                    </a:srgbClr>
                  </a:solidFill>
                  <a:effectLst/>
                  <a:uLnTx/>
                  <a:uFillTx/>
                  <a:latin typeface="Calibri"/>
                  <a:ea typeface="Calibri"/>
                  <a:cs typeface="Calibri"/>
                  <a:sym typeface="Calibri"/>
                </a:endParaRPr>
              </a:p>
            </p:txBody>
          </p:sp>
        </mc:Choice>
        <mc:Fallback xmlns="">
          <p:sp>
            <p:nvSpPr>
              <p:cNvPr id="138" name="Google Shape;693;p44">
                <a:extLst>
                  <a:ext uri="{FF2B5EF4-FFF2-40B4-BE49-F238E27FC236}">
                    <a16:creationId xmlns:a16="http://schemas.microsoft.com/office/drawing/2014/main" id="{3CF3CBB1-AE74-2203-8D4D-F6CEB5620702}"/>
                  </a:ext>
                </a:extLst>
              </p:cNvPr>
              <p:cNvSpPr txBox="1">
                <a:spLocks noRot="1" noChangeAspect="1" noMove="1" noResize="1" noEditPoints="1" noAdjustHandles="1" noChangeArrowheads="1" noChangeShapeType="1" noTextEdit="1"/>
              </p:cNvSpPr>
              <p:nvPr/>
            </p:nvSpPr>
            <p:spPr>
              <a:xfrm>
                <a:off x="10950118" y="3423908"/>
                <a:ext cx="1388062" cy="492426"/>
              </a:xfrm>
              <a:prstGeom prst="rect">
                <a:avLst/>
              </a:prstGeom>
              <a:blipFill>
                <a:blip r:embed="rId9"/>
                <a:stretch>
                  <a:fillRect/>
                </a:stretch>
              </a:blipFill>
              <a:ln>
                <a:noFill/>
              </a:ln>
            </p:spPr>
            <p:txBody>
              <a:bodyPr/>
              <a:lstStyle/>
              <a:p>
                <a:r>
                  <a:rPr lang="en-BE">
                    <a:noFill/>
                  </a:rPr>
                  <a:t> </a:t>
                </a:r>
              </a:p>
            </p:txBody>
          </p:sp>
        </mc:Fallback>
      </mc:AlternateContent>
      <mc:AlternateContent xmlns:mc="http://schemas.openxmlformats.org/markup-compatibility/2006" xmlns:a14="http://schemas.microsoft.com/office/drawing/2010/main">
        <mc:Choice Requires="a14">
          <p:sp>
            <p:nvSpPr>
              <p:cNvPr id="154" name="Google Shape;694;p44">
                <a:extLst>
                  <a:ext uri="{FF2B5EF4-FFF2-40B4-BE49-F238E27FC236}">
                    <a16:creationId xmlns:a16="http://schemas.microsoft.com/office/drawing/2014/main" id="{007210D8-3B62-D965-3FF9-B94CFB19573B}"/>
                  </a:ext>
                </a:extLst>
              </p:cNvPr>
              <p:cNvSpPr txBox="1"/>
              <p:nvPr/>
            </p:nvSpPr>
            <p:spPr>
              <a:xfrm>
                <a:off x="3047923" y="1776936"/>
                <a:ext cx="2097805" cy="492426"/>
              </a:xfrm>
              <a:prstGeom prst="rect">
                <a:avLst/>
              </a:prstGeom>
              <a:noFill/>
              <a:ln>
                <a:noFill/>
              </a:ln>
            </p:spPr>
            <p:txBody>
              <a:bodyPr spcFirstLastPara="1" wrap="square" lIns="121912" tIns="121912" rIns="121912" bIns="121912"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dirty="0" smtClean="0">
                          <a:ln>
                            <a:noFill/>
                          </a:ln>
                          <a:solidFill>
                            <a:srgbClr val="036600"/>
                          </a:solidFill>
                          <a:effectLst/>
                          <a:uLnTx/>
                          <a:uFillTx/>
                          <a:latin typeface="Cambria Math" panose="02040503050406030204" pitchFamily="18" charset="0"/>
                          <a:ea typeface="Calibri"/>
                          <a:cs typeface="Calibri"/>
                          <a:sym typeface="Calibri"/>
                        </a:rPr>
                        <m:t>𝑟𝑒𝑔𝑖𝑜𝑛</m:t>
                      </m:r>
                      <m:r>
                        <a:rPr kumimoji="0" lang="en-US" sz="1600" b="0" i="1" u="none" strike="noStrike" kern="1200" cap="none" spc="0" normalizeH="0" baseline="0" noProof="0" dirty="0" smtClean="0">
                          <a:ln>
                            <a:noFill/>
                          </a:ln>
                          <a:solidFill>
                            <a:srgbClr val="036600"/>
                          </a:solidFill>
                          <a:effectLst/>
                          <a:uLnTx/>
                          <a:uFillTx/>
                          <a:latin typeface="Cambria Math" panose="02040503050406030204" pitchFamily="18" charset="0"/>
                          <a:ea typeface="Calibri"/>
                          <a:cs typeface="Calibri"/>
                          <a:sym typeface="Calibri"/>
                        </a:rPr>
                        <m:t> </m:t>
                      </m:r>
                      <m:r>
                        <a:rPr kumimoji="0" lang="en-US" sz="1600" b="0" i="1" u="none" strike="noStrike" kern="1200" cap="none" spc="0" normalizeH="0" baseline="0" noProof="0" dirty="0" smtClean="0">
                          <a:ln>
                            <a:noFill/>
                          </a:ln>
                          <a:solidFill>
                            <a:srgbClr val="036600"/>
                          </a:solidFill>
                          <a:effectLst/>
                          <a:uLnTx/>
                          <a:uFillTx/>
                          <a:latin typeface="Cambria Math" panose="02040503050406030204" pitchFamily="18" charset="0"/>
                          <a:ea typeface="Calibri"/>
                          <a:cs typeface="Calibri"/>
                          <a:sym typeface="Calibri"/>
                        </a:rPr>
                        <m:t>𝑜𝑓</m:t>
                      </m:r>
                      <m:r>
                        <a:rPr kumimoji="0" lang="en-US" sz="1600" b="0" i="1" u="none" strike="noStrike" kern="1200" cap="none" spc="0" normalizeH="0" baseline="0" noProof="0" dirty="0" smtClean="0">
                          <a:ln>
                            <a:noFill/>
                          </a:ln>
                          <a:solidFill>
                            <a:srgbClr val="036600"/>
                          </a:solidFill>
                          <a:effectLst/>
                          <a:uLnTx/>
                          <a:uFillTx/>
                          <a:latin typeface="Cambria Math" panose="02040503050406030204" pitchFamily="18" charset="0"/>
                          <a:ea typeface="Calibri"/>
                          <a:cs typeface="Calibri"/>
                          <a:sym typeface="Calibri"/>
                        </a:rPr>
                        <m:t> </m:t>
                      </m:r>
                      <m:r>
                        <a:rPr kumimoji="0" lang="en-US" sz="1600" b="0" i="1" u="none" strike="noStrike" kern="1200" cap="none" spc="0" normalizeH="0" baseline="0" noProof="0" dirty="0" smtClean="0">
                          <a:ln>
                            <a:noFill/>
                          </a:ln>
                          <a:solidFill>
                            <a:srgbClr val="036600"/>
                          </a:solidFill>
                          <a:effectLst/>
                          <a:uLnTx/>
                          <a:uFillTx/>
                          <a:latin typeface="Cambria Math" panose="02040503050406030204" pitchFamily="18" charset="0"/>
                          <a:ea typeface="Calibri"/>
                          <a:cs typeface="Calibri"/>
                          <a:sym typeface="Calibri"/>
                        </a:rPr>
                        <m:t>𝑖𝑛𝑐𝑖𝑑𝑒𝑛𝑡</m:t>
                      </m:r>
                      <m:r>
                        <a:rPr kumimoji="0" lang="en-US" sz="1600" b="0" i="1" u="none" strike="noStrike" kern="1200" cap="none" spc="0" normalizeH="0" baseline="0" noProof="0" dirty="0" smtClean="0">
                          <a:ln>
                            <a:noFill/>
                          </a:ln>
                          <a:solidFill>
                            <a:srgbClr val="036600"/>
                          </a:solidFill>
                          <a:effectLst/>
                          <a:uLnTx/>
                          <a:uFillTx/>
                          <a:latin typeface="Cambria Math" panose="02040503050406030204" pitchFamily="18" charset="0"/>
                          <a:ea typeface="Calibri"/>
                          <a:cs typeface="Calibri"/>
                          <a:sym typeface="Calibri"/>
                        </a:rPr>
                        <m:t> </m:t>
                      </m:r>
                      <m:r>
                        <a:rPr kumimoji="0" lang="en-US" sz="1600" b="0" i="1" u="none" strike="noStrike" kern="1200" cap="none" spc="0" normalizeH="0" baseline="0" noProof="0" dirty="0" smtClean="0">
                          <a:ln>
                            <a:noFill/>
                          </a:ln>
                          <a:solidFill>
                            <a:srgbClr val="036600"/>
                          </a:solidFill>
                          <a:effectLst/>
                          <a:uLnTx/>
                          <a:uFillTx/>
                          <a:latin typeface="Cambria Math" panose="02040503050406030204" pitchFamily="18" charset="0"/>
                          <a:ea typeface="Calibri"/>
                          <a:cs typeface="Calibri"/>
                          <a:sym typeface="Calibri"/>
                        </a:rPr>
                        <m:t>𝑚𝑢𝑜𝑛𝑠</m:t>
                      </m:r>
                    </m:oMath>
                  </m:oMathPara>
                </a14:m>
                <a:endParaRPr kumimoji="0" lang="fr" sz="1600" b="0" i="0" u="none" strike="noStrike" kern="1200" cap="none" spc="0" normalizeH="0" baseline="0" noProof="0" dirty="0">
                  <a:ln>
                    <a:noFill/>
                  </a:ln>
                  <a:solidFill>
                    <a:srgbClr val="036600"/>
                  </a:solidFill>
                  <a:effectLst/>
                  <a:uLnTx/>
                  <a:uFillTx/>
                  <a:latin typeface="Calibri"/>
                  <a:ea typeface="Calibri"/>
                  <a:cs typeface="Calibri"/>
                  <a:sym typeface="Calibri"/>
                </a:endParaRPr>
              </a:p>
            </p:txBody>
          </p:sp>
        </mc:Choice>
        <mc:Fallback xmlns="">
          <p:sp>
            <p:nvSpPr>
              <p:cNvPr id="154" name="Google Shape;694;p44">
                <a:extLst>
                  <a:ext uri="{FF2B5EF4-FFF2-40B4-BE49-F238E27FC236}">
                    <a16:creationId xmlns:a16="http://schemas.microsoft.com/office/drawing/2014/main" id="{007210D8-3B62-D965-3FF9-B94CFB19573B}"/>
                  </a:ext>
                </a:extLst>
              </p:cNvPr>
              <p:cNvSpPr txBox="1">
                <a:spLocks noRot="1" noChangeAspect="1" noMove="1" noResize="1" noEditPoints="1" noAdjustHandles="1" noChangeArrowheads="1" noChangeShapeType="1" noTextEdit="1"/>
              </p:cNvSpPr>
              <p:nvPr/>
            </p:nvSpPr>
            <p:spPr>
              <a:xfrm>
                <a:off x="3047923" y="1776936"/>
                <a:ext cx="2097805" cy="492426"/>
              </a:xfrm>
              <a:prstGeom prst="rect">
                <a:avLst/>
              </a:prstGeom>
              <a:blipFill>
                <a:blip r:embed="rId10"/>
                <a:stretch>
                  <a:fillRect l="-11446" r="-6627"/>
                </a:stretch>
              </a:blipFill>
              <a:ln>
                <a:noFill/>
              </a:ln>
            </p:spPr>
            <p:txBody>
              <a:bodyPr/>
              <a:lstStyle/>
              <a:p>
                <a:r>
                  <a:rPr lang="en-BE">
                    <a:noFill/>
                  </a:rPr>
                  <a:t> </a:t>
                </a:r>
              </a:p>
            </p:txBody>
          </p:sp>
        </mc:Fallback>
      </mc:AlternateContent>
      <mc:AlternateContent xmlns:mc="http://schemas.openxmlformats.org/markup-compatibility/2006" xmlns:a14="http://schemas.microsoft.com/office/drawing/2010/main">
        <mc:Choice Requires="a14">
          <p:sp>
            <p:nvSpPr>
              <p:cNvPr id="155" name="Google Shape;694;p44">
                <a:extLst>
                  <a:ext uri="{FF2B5EF4-FFF2-40B4-BE49-F238E27FC236}">
                    <a16:creationId xmlns:a16="http://schemas.microsoft.com/office/drawing/2014/main" id="{F61DFA98-C413-4637-DCB8-E2B4BACFBF4A}"/>
                  </a:ext>
                </a:extLst>
              </p:cNvPr>
              <p:cNvSpPr txBox="1"/>
              <p:nvPr/>
            </p:nvSpPr>
            <p:spPr>
              <a:xfrm>
                <a:off x="1487488" y="1557025"/>
                <a:ext cx="2097805" cy="533528"/>
              </a:xfrm>
              <a:prstGeom prst="rect">
                <a:avLst/>
              </a:prstGeom>
              <a:noFill/>
              <a:ln>
                <a:noFill/>
              </a:ln>
            </p:spPr>
            <p:txBody>
              <a:bodyPr spcFirstLastPara="1" wrap="square" lIns="121912" tIns="121912" rIns="121912" bIns="121912"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67" b="0" i="1" u="none" strike="noStrike" kern="1200" cap="none" spc="0" normalizeH="0" baseline="0" noProof="0" dirty="0" smtClean="0">
                          <a:ln>
                            <a:noFill/>
                          </a:ln>
                          <a:solidFill>
                            <a:srgbClr val="036600"/>
                          </a:solidFill>
                          <a:effectLst/>
                          <a:uLnTx/>
                          <a:uFillTx/>
                          <a:latin typeface="Cambria Math" panose="02040503050406030204" pitchFamily="18" charset="0"/>
                          <a:ea typeface="Cambria Math" panose="02040503050406030204" pitchFamily="18" charset="0"/>
                          <a:cs typeface="Calibri"/>
                          <a:sym typeface="Calibri"/>
                        </a:rPr>
                        <m:t>𝜇</m:t>
                      </m:r>
                    </m:oMath>
                  </m:oMathPara>
                </a14:m>
                <a:endParaRPr kumimoji="0" lang="fr" sz="1867" b="0" i="0" u="none" strike="noStrike" kern="1200" cap="none" spc="0" normalizeH="0" baseline="0" noProof="0" dirty="0">
                  <a:ln>
                    <a:noFill/>
                  </a:ln>
                  <a:solidFill>
                    <a:srgbClr val="036600"/>
                  </a:solidFill>
                  <a:effectLst/>
                  <a:uLnTx/>
                  <a:uFillTx/>
                  <a:latin typeface="Calibri"/>
                  <a:ea typeface="Calibri"/>
                  <a:cs typeface="Calibri"/>
                  <a:sym typeface="Calibri"/>
                </a:endParaRPr>
              </a:p>
            </p:txBody>
          </p:sp>
        </mc:Choice>
        <mc:Fallback xmlns="">
          <p:sp>
            <p:nvSpPr>
              <p:cNvPr id="155" name="Google Shape;694;p44">
                <a:extLst>
                  <a:ext uri="{FF2B5EF4-FFF2-40B4-BE49-F238E27FC236}">
                    <a16:creationId xmlns:a16="http://schemas.microsoft.com/office/drawing/2014/main" id="{F61DFA98-C413-4637-DCB8-E2B4BACFBF4A}"/>
                  </a:ext>
                </a:extLst>
              </p:cNvPr>
              <p:cNvSpPr txBox="1">
                <a:spLocks noRot="1" noChangeAspect="1" noMove="1" noResize="1" noEditPoints="1" noAdjustHandles="1" noChangeArrowheads="1" noChangeShapeType="1" noTextEdit="1"/>
              </p:cNvSpPr>
              <p:nvPr/>
            </p:nvSpPr>
            <p:spPr>
              <a:xfrm>
                <a:off x="1487488" y="1557025"/>
                <a:ext cx="2097805" cy="533528"/>
              </a:xfrm>
              <a:prstGeom prst="rect">
                <a:avLst/>
              </a:prstGeom>
              <a:blipFill>
                <a:blip r:embed="rId11"/>
                <a:stretch>
                  <a:fillRect/>
                </a:stretch>
              </a:blipFill>
              <a:ln>
                <a:noFill/>
              </a:ln>
            </p:spPr>
            <p:txBody>
              <a:bodyPr/>
              <a:lstStyle/>
              <a:p>
                <a:r>
                  <a:rPr lang="en-BE">
                    <a:noFill/>
                  </a:rPr>
                  <a:t> </a:t>
                </a:r>
              </a:p>
            </p:txBody>
          </p:sp>
        </mc:Fallback>
      </mc:AlternateContent>
      <p:sp>
        <p:nvSpPr>
          <p:cNvPr id="156" name="Content Placeholder 1">
            <a:extLst>
              <a:ext uri="{FF2B5EF4-FFF2-40B4-BE49-F238E27FC236}">
                <a16:creationId xmlns:a16="http://schemas.microsoft.com/office/drawing/2014/main" id="{E694E75D-1B58-B459-EDD7-4F9809DA4ECB}"/>
              </a:ext>
            </a:extLst>
          </p:cNvPr>
          <p:cNvSpPr>
            <a:spLocks noGrp="1"/>
          </p:cNvSpPr>
          <p:nvPr>
            <p:ph idx="1"/>
          </p:nvPr>
        </p:nvSpPr>
        <p:spPr>
          <a:xfrm>
            <a:off x="360273" y="1086350"/>
            <a:ext cx="11575945" cy="4608512"/>
          </a:xfrm>
        </p:spPr>
        <p:txBody>
          <a:bodyPr/>
          <a:lstStyle/>
          <a:p>
            <a:r>
              <a:rPr lang="en-US" sz="1600" b="0" dirty="0"/>
              <a:t>For the comparison we look at the </a:t>
            </a:r>
            <a:r>
              <a:rPr lang="en-US" sz="1600" b="0" u="sng" dirty="0"/>
              <a:t>average</a:t>
            </a:r>
            <a:r>
              <a:rPr lang="en-US" sz="1600" b="0" dirty="0"/>
              <a:t> induced current response of neighboring strips. This averaging is performed over muon events </a:t>
            </a:r>
            <a:r>
              <a:rPr lang="en-US" sz="1600" b="0" dirty="0">
                <a:solidFill>
                  <a:srgbClr val="036500"/>
                </a:solidFill>
              </a:rPr>
              <a:t>positioned between the leading and the next-to-leading strip</a:t>
            </a:r>
            <a:r>
              <a:rPr lang="en-US" sz="1600" b="0" dirty="0"/>
              <a:t>.</a:t>
            </a:r>
            <a:endParaRPr lang="en-GB" sz="1600" b="0" dirty="0"/>
          </a:p>
          <a:p>
            <a:endParaRPr lang="en-US" sz="1800" dirty="0"/>
          </a:p>
        </p:txBody>
      </p:sp>
      <p:cxnSp>
        <p:nvCxnSpPr>
          <p:cNvPr id="7" name="Straight Connector 6">
            <a:extLst>
              <a:ext uri="{FF2B5EF4-FFF2-40B4-BE49-F238E27FC236}">
                <a16:creationId xmlns:a16="http://schemas.microsoft.com/office/drawing/2014/main" id="{B19E9058-2594-E1EC-632F-C656276B43E4}"/>
              </a:ext>
            </a:extLst>
          </p:cNvPr>
          <p:cNvCxnSpPr/>
          <p:nvPr/>
        </p:nvCxnSpPr>
        <p:spPr>
          <a:xfrm>
            <a:off x="1132950" y="2172472"/>
            <a:ext cx="10133702" cy="0"/>
          </a:xfrm>
          <a:prstGeom prst="line">
            <a:avLst/>
          </a:prstGeom>
          <a:ln w="38100">
            <a:solidFill>
              <a:schemeClr val="tx2"/>
            </a:solidFill>
            <a:prstDash val="sysDot"/>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13D19DB1-0A53-28C7-B283-ED64423E0E4E}"/>
              </a:ext>
            </a:extLst>
          </p:cNvPr>
          <p:cNvGrpSpPr/>
          <p:nvPr/>
        </p:nvGrpSpPr>
        <p:grpSpPr>
          <a:xfrm>
            <a:off x="3795040" y="6288867"/>
            <a:ext cx="1687441" cy="514966"/>
            <a:chOff x="4481559" y="5776021"/>
            <a:chExt cx="2970118" cy="868188"/>
          </a:xfrm>
        </p:grpSpPr>
        <p:pic>
          <p:nvPicPr>
            <p:cNvPr id="6" name="Picture 5" descr="Graphical user interface, application&#10;&#10;Description automatically generated">
              <a:extLst>
                <a:ext uri="{FF2B5EF4-FFF2-40B4-BE49-F238E27FC236}">
                  <a16:creationId xmlns:a16="http://schemas.microsoft.com/office/drawing/2014/main" id="{D09156A1-283D-07C8-EF77-15AD43861495}"/>
                </a:ext>
              </a:extLst>
            </p:cNvPr>
            <p:cNvPicPr>
              <a:picLocks noChangeAspect="1"/>
            </p:cNvPicPr>
            <p:nvPr/>
          </p:nvPicPr>
          <p:blipFill>
            <a:blip r:embed="rId12"/>
            <a:stretch>
              <a:fillRect/>
            </a:stretch>
          </p:blipFill>
          <p:spPr>
            <a:xfrm>
              <a:off x="4481559" y="5776021"/>
              <a:ext cx="2970118" cy="868188"/>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90C8B269-D4D3-C696-9B87-5445ED5E59B7}"/>
                </a:ext>
              </a:extLst>
            </p:cNvPr>
            <p:cNvPicPr>
              <a:picLocks noChangeAspect="1"/>
            </p:cNvPicPr>
            <p:nvPr/>
          </p:nvPicPr>
          <p:blipFill rotWithShape="1">
            <a:blip r:embed="rId13"/>
            <a:srcRect r="30484" b="58556"/>
            <a:stretch/>
          </p:blipFill>
          <p:spPr>
            <a:xfrm>
              <a:off x="4481560" y="5776021"/>
              <a:ext cx="2064714" cy="359811"/>
            </a:xfrm>
            <a:prstGeom prst="rect">
              <a:avLst/>
            </a:prstGeom>
          </p:spPr>
        </p:pic>
      </p:grpSp>
      <mc:AlternateContent xmlns:mc="http://schemas.openxmlformats.org/markup-compatibility/2006" xmlns:a14="http://schemas.microsoft.com/office/drawing/2010/main">
        <mc:Choice Requires="a14">
          <p:sp>
            <p:nvSpPr>
              <p:cNvPr id="10" name="Google Shape;693;p44">
                <a:extLst>
                  <a:ext uri="{FF2B5EF4-FFF2-40B4-BE49-F238E27FC236}">
                    <a16:creationId xmlns:a16="http://schemas.microsoft.com/office/drawing/2014/main" id="{4EC41A60-AA6B-EB04-CB33-9A37D8CFA157}"/>
                  </a:ext>
                </a:extLst>
              </p:cNvPr>
              <p:cNvSpPr txBox="1"/>
              <p:nvPr/>
            </p:nvSpPr>
            <p:spPr>
              <a:xfrm>
                <a:off x="9726312" y="2304747"/>
                <a:ext cx="1839030" cy="492426"/>
              </a:xfrm>
              <a:prstGeom prst="rect">
                <a:avLst/>
              </a:prstGeom>
              <a:noFill/>
              <a:ln>
                <a:noFill/>
              </a:ln>
            </p:spPr>
            <p:txBody>
              <a:bodyPr spcFirstLastPara="1" wrap="square" lIns="121912" tIns="121912" rIns="121912" bIns="121912" anchor="t"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dirty="0" smtClean="0">
                          <a:ln>
                            <a:noFill/>
                          </a:ln>
                          <a:solidFill>
                            <a:srgbClr val="F8F8F8">
                              <a:lumMod val="10000"/>
                            </a:srgbClr>
                          </a:solidFill>
                          <a:effectLst/>
                          <a:uLnTx/>
                          <a:uFillTx/>
                          <a:latin typeface="Cambria Math" panose="02040503050406030204" pitchFamily="18" charset="0"/>
                          <a:ea typeface="Calibri"/>
                          <a:cs typeface="Calibri"/>
                          <a:sym typeface="Calibri"/>
                        </a:rPr>
                        <m:t>𝑟𝑒𝑠𝑖𝑠𝑡𝑖𝑣𝑒</m:t>
                      </m:r>
                      <m:r>
                        <a:rPr kumimoji="0" lang="en-US" sz="1600" b="0" i="1" u="none" strike="noStrike" kern="1200" cap="none" spc="0" normalizeH="0" baseline="0" noProof="0" dirty="0" smtClean="0">
                          <a:ln>
                            <a:noFill/>
                          </a:ln>
                          <a:solidFill>
                            <a:srgbClr val="F8F8F8">
                              <a:lumMod val="10000"/>
                            </a:srgbClr>
                          </a:solidFill>
                          <a:effectLst/>
                          <a:uLnTx/>
                          <a:uFillTx/>
                          <a:latin typeface="Cambria Math" panose="02040503050406030204" pitchFamily="18" charset="0"/>
                          <a:ea typeface="Calibri"/>
                          <a:cs typeface="Calibri"/>
                          <a:sym typeface="Calibri"/>
                        </a:rPr>
                        <m:t> </m:t>
                      </m:r>
                      <m:r>
                        <a:rPr kumimoji="0" lang="en-US" sz="1600" b="0" i="1" u="none" strike="noStrike" kern="1200" cap="none" spc="0" normalizeH="0" baseline="0" noProof="0" dirty="0" smtClean="0">
                          <a:ln>
                            <a:noFill/>
                          </a:ln>
                          <a:solidFill>
                            <a:srgbClr val="F8F8F8">
                              <a:lumMod val="10000"/>
                            </a:srgbClr>
                          </a:solidFill>
                          <a:effectLst/>
                          <a:uLnTx/>
                          <a:uFillTx/>
                          <a:latin typeface="Cambria Math" panose="02040503050406030204" pitchFamily="18" charset="0"/>
                          <a:ea typeface="Calibri"/>
                          <a:cs typeface="Calibri"/>
                          <a:sym typeface="Calibri"/>
                        </a:rPr>
                        <m:t>𝑠𝑡𝑟𝑖𝑝</m:t>
                      </m:r>
                    </m:oMath>
                  </m:oMathPara>
                </a14:m>
                <a:endParaRPr kumimoji="0" lang="fr" sz="1600" b="0" i="0" u="none" strike="noStrike" kern="1200" cap="none" spc="0" normalizeH="0" baseline="0" noProof="0" dirty="0">
                  <a:ln>
                    <a:noFill/>
                  </a:ln>
                  <a:solidFill>
                    <a:srgbClr val="F8F8F8">
                      <a:lumMod val="10000"/>
                    </a:srgbClr>
                  </a:solidFill>
                  <a:effectLst/>
                  <a:uLnTx/>
                  <a:uFillTx/>
                  <a:latin typeface="Calibri"/>
                  <a:ea typeface="Calibri"/>
                  <a:cs typeface="Calibri"/>
                  <a:sym typeface="Calibri"/>
                </a:endParaRPr>
              </a:p>
            </p:txBody>
          </p:sp>
        </mc:Choice>
        <mc:Fallback xmlns="">
          <p:sp>
            <p:nvSpPr>
              <p:cNvPr id="10" name="Google Shape;693;p44">
                <a:extLst>
                  <a:ext uri="{FF2B5EF4-FFF2-40B4-BE49-F238E27FC236}">
                    <a16:creationId xmlns:a16="http://schemas.microsoft.com/office/drawing/2014/main" id="{4EC41A60-AA6B-EB04-CB33-9A37D8CFA157}"/>
                  </a:ext>
                </a:extLst>
              </p:cNvPr>
              <p:cNvSpPr txBox="1">
                <a:spLocks noRot="1" noChangeAspect="1" noMove="1" noResize="1" noEditPoints="1" noAdjustHandles="1" noChangeArrowheads="1" noChangeShapeType="1" noTextEdit="1"/>
              </p:cNvSpPr>
              <p:nvPr/>
            </p:nvSpPr>
            <p:spPr>
              <a:xfrm>
                <a:off x="9726312" y="2304747"/>
                <a:ext cx="1839030" cy="492426"/>
              </a:xfrm>
              <a:prstGeom prst="rect">
                <a:avLst/>
              </a:prstGeom>
              <a:blipFill>
                <a:blip r:embed="rId14"/>
                <a:stretch>
                  <a:fillRect/>
                </a:stretch>
              </a:blipFill>
              <a:ln>
                <a:noFill/>
              </a:ln>
            </p:spPr>
            <p:txBody>
              <a:bodyPr/>
              <a:lstStyle/>
              <a:p>
                <a:r>
                  <a:rPr lang="en-BE">
                    <a:noFill/>
                  </a:rPr>
                  <a:t> </a:t>
                </a:r>
              </a:p>
            </p:txBody>
          </p:sp>
        </mc:Fallback>
      </mc:AlternateContent>
      <p:sp>
        <p:nvSpPr>
          <p:cNvPr id="36" name="TextBox 35">
            <a:extLst>
              <a:ext uri="{FF2B5EF4-FFF2-40B4-BE49-F238E27FC236}">
                <a16:creationId xmlns:a16="http://schemas.microsoft.com/office/drawing/2014/main" id="{4EF00140-FBA4-2148-AF2D-71173747D391}"/>
              </a:ext>
            </a:extLst>
          </p:cNvPr>
          <p:cNvSpPr txBox="1"/>
          <p:nvPr/>
        </p:nvSpPr>
        <p:spPr>
          <a:xfrm>
            <a:off x="10253787" y="6320189"/>
            <a:ext cx="1156086" cy="246221"/>
          </a:xfrm>
          <a:prstGeom prst="rect">
            <a:avLst/>
          </a:prstGeom>
          <a:noFill/>
        </p:spPr>
        <p:txBody>
          <a:bodyPr wrap="none" rtlCol="0">
            <a:spAutoFit/>
          </a:bodyPr>
          <a:lstStyle/>
          <a:p>
            <a:r>
              <a:rPr lang="en-GB" sz="1000" dirty="0" err="1">
                <a:solidFill>
                  <a:schemeClr val="accent5">
                    <a:lumMod val="10000"/>
                  </a:schemeClr>
                </a:solidFill>
              </a:rPr>
              <a:t>Djunes</a:t>
            </a:r>
            <a:r>
              <a:rPr lang="en-GB" sz="1000" dirty="0">
                <a:solidFill>
                  <a:schemeClr val="accent5">
                    <a:lumMod val="10000"/>
                  </a:schemeClr>
                </a:solidFill>
              </a:rPr>
              <a:t> Janssens</a:t>
            </a:r>
          </a:p>
        </p:txBody>
      </p:sp>
      <p:sp>
        <p:nvSpPr>
          <p:cNvPr id="12" name="Date Placeholder 11">
            <a:extLst>
              <a:ext uri="{FF2B5EF4-FFF2-40B4-BE49-F238E27FC236}">
                <a16:creationId xmlns:a16="http://schemas.microsoft.com/office/drawing/2014/main" id="{9FA77657-D212-AC4B-ACC4-D3C92F0AA7DF}"/>
              </a:ext>
            </a:extLst>
          </p:cNvPr>
          <p:cNvSpPr>
            <a:spLocks noGrp="1"/>
          </p:cNvSpPr>
          <p:nvPr>
            <p:ph type="dt" sz="half" idx="10"/>
          </p:nvPr>
        </p:nvSpPr>
        <p:spPr/>
        <p:txBody>
          <a:bodyPr/>
          <a:lstStyle/>
          <a:p>
            <a:r>
              <a:rPr lang="en-US"/>
              <a:t>10/14/24</a:t>
            </a:r>
            <a:endParaRPr lang="en-US" dirty="0"/>
          </a:p>
        </p:txBody>
      </p:sp>
    </p:spTree>
    <p:extLst>
      <p:ext uri="{BB962C8B-B14F-4D97-AF65-F5344CB8AC3E}">
        <p14:creationId xmlns:p14="http://schemas.microsoft.com/office/powerpoint/2010/main" val="73910777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2036CE6-8254-1048-AF11-A9E785A9B3CB}"/>
              </a:ext>
            </a:extLst>
          </p:cNvPr>
          <p:cNvSpPr>
            <a:spLocks noGrp="1"/>
          </p:cNvSpPr>
          <p:nvPr>
            <p:ph type="sldNum" sz="quarter" idx="11"/>
          </p:nvPr>
        </p:nvSpPr>
        <p:spPr/>
        <p:txBody>
          <a:bodyPr/>
          <a:lstStyle/>
          <a:p>
            <a:fld id="{36B5EA5A-BC32-A742-B11B-8E7414D5B535}" type="slidenum">
              <a:rPr lang="en-US" smtClean="0"/>
              <a:pPr/>
              <a:t>61</a:t>
            </a:fld>
            <a:endParaRPr lang="en-US" dirty="0"/>
          </a:p>
        </p:txBody>
      </p:sp>
      <p:pic>
        <p:nvPicPr>
          <p:cNvPr id="4" name="Picture 3">
            <a:extLst>
              <a:ext uri="{FF2B5EF4-FFF2-40B4-BE49-F238E27FC236}">
                <a16:creationId xmlns:a16="http://schemas.microsoft.com/office/drawing/2014/main" id="{FA59DFD6-9443-604A-99AA-08C3DC85D674}"/>
              </a:ext>
            </a:extLst>
          </p:cNvPr>
          <p:cNvPicPr>
            <a:picLocks noChangeAspect="1"/>
          </p:cNvPicPr>
          <p:nvPr/>
        </p:nvPicPr>
        <p:blipFill>
          <a:blip r:embed="rId2"/>
          <a:stretch>
            <a:fillRect/>
          </a:stretch>
        </p:blipFill>
        <p:spPr>
          <a:xfrm>
            <a:off x="-1" y="0"/>
            <a:ext cx="12157132" cy="6807994"/>
          </a:xfrm>
          <a:prstGeom prst="rect">
            <a:avLst/>
          </a:prstGeom>
        </p:spPr>
      </p:pic>
      <p:sp>
        <p:nvSpPr>
          <p:cNvPr id="5" name="TextBox 4">
            <a:extLst>
              <a:ext uri="{FF2B5EF4-FFF2-40B4-BE49-F238E27FC236}">
                <a16:creationId xmlns:a16="http://schemas.microsoft.com/office/drawing/2014/main" id="{9571C28B-8E76-B642-9E4D-60ACDE8B8206}"/>
              </a:ext>
            </a:extLst>
          </p:cNvPr>
          <p:cNvSpPr txBox="1"/>
          <p:nvPr/>
        </p:nvSpPr>
        <p:spPr>
          <a:xfrm>
            <a:off x="3336355" y="6260737"/>
            <a:ext cx="1156086" cy="246221"/>
          </a:xfrm>
          <a:prstGeom prst="rect">
            <a:avLst/>
          </a:prstGeom>
          <a:noFill/>
        </p:spPr>
        <p:txBody>
          <a:bodyPr wrap="none" rtlCol="0">
            <a:spAutoFit/>
          </a:bodyPr>
          <a:lstStyle/>
          <a:p>
            <a:r>
              <a:rPr lang="en-GB" sz="1000" dirty="0" err="1">
                <a:solidFill>
                  <a:schemeClr val="accent5">
                    <a:lumMod val="10000"/>
                  </a:schemeClr>
                </a:solidFill>
              </a:rPr>
              <a:t>Djunes</a:t>
            </a:r>
            <a:r>
              <a:rPr lang="en-GB" sz="1000" dirty="0">
                <a:solidFill>
                  <a:schemeClr val="accent5">
                    <a:lumMod val="10000"/>
                  </a:schemeClr>
                </a:solidFill>
              </a:rPr>
              <a:t> Janssens</a:t>
            </a:r>
          </a:p>
        </p:txBody>
      </p:sp>
      <p:sp>
        <p:nvSpPr>
          <p:cNvPr id="2" name="Date Placeholder 1">
            <a:extLst>
              <a:ext uri="{FF2B5EF4-FFF2-40B4-BE49-F238E27FC236}">
                <a16:creationId xmlns:a16="http://schemas.microsoft.com/office/drawing/2014/main" id="{3C03BF23-1FCD-0043-8487-09BC80B8B1A7}"/>
              </a:ext>
            </a:extLst>
          </p:cNvPr>
          <p:cNvSpPr>
            <a:spLocks noGrp="1"/>
          </p:cNvSpPr>
          <p:nvPr>
            <p:ph type="dt" sz="half" idx="10"/>
          </p:nvPr>
        </p:nvSpPr>
        <p:spPr/>
        <p:txBody>
          <a:bodyPr/>
          <a:lstStyle/>
          <a:p>
            <a:r>
              <a:rPr lang="en-US"/>
              <a:t>10/14/24</a:t>
            </a:r>
            <a:endParaRPr lang="en-US" dirty="0"/>
          </a:p>
        </p:txBody>
      </p:sp>
    </p:spTree>
    <p:extLst>
      <p:ext uri="{BB962C8B-B14F-4D97-AF65-F5344CB8AC3E}">
        <p14:creationId xmlns:p14="http://schemas.microsoft.com/office/powerpoint/2010/main" val="403152919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4297284C-060C-E7E0-7756-537AE87FE285}"/>
              </a:ext>
            </a:extLst>
          </p:cNvPr>
          <p:cNvPicPr>
            <a:picLocks noChangeAspect="1"/>
          </p:cNvPicPr>
          <p:nvPr/>
        </p:nvPicPr>
        <p:blipFill>
          <a:blip r:embed="rId3"/>
          <a:stretch>
            <a:fillRect/>
          </a:stretch>
        </p:blipFill>
        <p:spPr>
          <a:xfrm>
            <a:off x="2184938" y="4011276"/>
            <a:ext cx="3563476" cy="2138086"/>
          </a:xfrm>
          <a:prstGeom prst="rect">
            <a:avLst/>
          </a:prstGeom>
        </p:spPr>
      </p:pic>
      <p:pic>
        <p:nvPicPr>
          <p:cNvPr id="55" name="Picture 54">
            <a:extLst>
              <a:ext uri="{FF2B5EF4-FFF2-40B4-BE49-F238E27FC236}">
                <a16:creationId xmlns:a16="http://schemas.microsoft.com/office/drawing/2014/main" id="{74601DB2-4ED3-2D36-01D9-F43BF60BD9C9}"/>
              </a:ext>
            </a:extLst>
          </p:cNvPr>
          <p:cNvPicPr>
            <a:picLocks noChangeAspect="1"/>
          </p:cNvPicPr>
          <p:nvPr/>
        </p:nvPicPr>
        <p:blipFill>
          <a:blip r:embed="rId4"/>
          <a:stretch>
            <a:fillRect/>
          </a:stretch>
        </p:blipFill>
        <p:spPr>
          <a:xfrm>
            <a:off x="6020847" y="3953471"/>
            <a:ext cx="3563476" cy="2250081"/>
          </a:xfrm>
          <a:prstGeom prst="rect">
            <a:avLst/>
          </a:prstGeom>
        </p:spPr>
      </p:pic>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a:xfrm>
            <a:off x="407988" y="373593"/>
            <a:ext cx="11376025" cy="762568"/>
          </a:xfrm>
        </p:spPr>
        <p:txBody>
          <a:bodyPr/>
          <a:lstStyle/>
          <a:p>
            <a:r>
              <a:rPr lang="en-US" sz="2800" dirty="0"/>
              <a:t>6-gap MRPC</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2" name="Rectangle 1">
            <a:extLst>
              <a:ext uri="{FF2B5EF4-FFF2-40B4-BE49-F238E27FC236}">
                <a16:creationId xmlns:a16="http://schemas.microsoft.com/office/drawing/2014/main" id="{42B7BEA8-A7AE-7F26-A0C0-4504B5E977A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5" name="Picture 4" descr="Logo&#10;&#10;Description automatically generated with medium confidence">
            <a:extLst>
              <a:ext uri="{FF2B5EF4-FFF2-40B4-BE49-F238E27FC236}">
                <a16:creationId xmlns:a16="http://schemas.microsoft.com/office/drawing/2014/main" id="{3A641829-5329-686A-9073-76CA36B7715A}"/>
              </a:ext>
            </a:extLst>
          </p:cNvPr>
          <p:cNvPicPr>
            <a:picLocks noChangeAspect="1"/>
          </p:cNvPicPr>
          <p:nvPr/>
        </p:nvPicPr>
        <p:blipFill rotWithShape="1">
          <a:blip r:embed="rId5">
            <a:clrChange>
              <a:clrFrom>
                <a:srgbClr val="FFFFFF"/>
              </a:clrFrom>
              <a:clrTo>
                <a:srgbClr val="FFFFFF">
                  <a:alpha val="0"/>
                </a:srgbClr>
              </a:clrTo>
            </a:clrChange>
          </a:blip>
          <a:srcRect r="57562" b="-2827"/>
          <a:stretch/>
        </p:blipFill>
        <p:spPr>
          <a:xfrm>
            <a:off x="403200" y="6309320"/>
            <a:ext cx="1075022" cy="527463"/>
          </a:xfrm>
          <a:prstGeom prst="rect">
            <a:avLst/>
          </a:prstGeom>
        </p:spPr>
      </p:pic>
      <p:pic>
        <p:nvPicPr>
          <p:cNvPr id="10" name="Picture 9" descr="Graphical user interface, Teams&#10;&#10;Description automatically generated with medium confidence">
            <a:extLst>
              <a:ext uri="{FF2B5EF4-FFF2-40B4-BE49-F238E27FC236}">
                <a16:creationId xmlns:a16="http://schemas.microsoft.com/office/drawing/2014/main" id="{2E5C0C26-1B1F-3BD8-46EB-508AB33E165A}"/>
              </a:ext>
            </a:extLst>
          </p:cNvPr>
          <p:cNvPicPr>
            <a:picLocks noChangeAspect="1"/>
          </p:cNvPicPr>
          <p:nvPr/>
        </p:nvPicPr>
        <p:blipFill>
          <a:blip r:embed="rId6"/>
          <a:stretch>
            <a:fillRect/>
          </a:stretch>
        </p:blipFill>
        <p:spPr>
          <a:xfrm>
            <a:off x="1501085" y="6282141"/>
            <a:ext cx="896457" cy="554642"/>
          </a:xfrm>
          <a:prstGeom prst="rect">
            <a:avLst/>
          </a:prstGeom>
        </p:spPr>
      </p:pic>
      <p:sp>
        <p:nvSpPr>
          <p:cNvPr id="30" name="TextBox 29">
            <a:extLst>
              <a:ext uri="{FF2B5EF4-FFF2-40B4-BE49-F238E27FC236}">
                <a16:creationId xmlns:a16="http://schemas.microsoft.com/office/drawing/2014/main" id="{8072F09A-FCD2-F6B4-7029-EB3AE8A41864}"/>
              </a:ext>
            </a:extLst>
          </p:cNvPr>
          <p:cNvSpPr txBox="1"/>
          <p:nvPr/>
        </p:nvSpPr>
        <p:spPr>
          <a:xfrm>
            <a:off x="3156708" y="2827251"/>
            <a:ext cx="588303"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FFFFFF"/>
                </a:solidFill>
                <a:effectLst/>
                <a:uLnTx/>
                <a:uFillTx/>
                <a:latin typeface="Arial"/>
                <a:ea typeface="+mn-ea"/>
                <a:cs typeface="+mn-cs"/>
              </a:rPr>
              <a:t>HV layer</a:t>
            </a:r>
            <a:endParaRPr kumimoji="0" lang="en-BE" sz="1200" b="0" i="0" u="none" strike="noStrike" kern="1200" cap="none" spc="0" normalizeH="0" baseline="0" noProof="0" dirty="0">
              <a:ln>
                <a:noFill/>
              </a:ln>
              <a:solidFill>
                <a:srgbClr val="FFFFFF"/>
              </a:solidFill>
              <a:effectLst/>
              <a:uLnTx/>
              <a:uFillTx/>
              <a:latin typeface="Arial"/>
              <a:ea typeface="+mn-ea"/>
              <a:cs typeface="+mn-cs"/>
            </a:endParaRPr>
          </a:p>
        </p:txBody>
      </p:sp>
      <p:cxnSp>
        <p:nvCxnSpPr>
          <p:cNvPr id="31" name="Straight Arrow Connector 30">
            <a:extLst>
              <a:ext uri="{FF2B5EF4-FFF2-40B4-BE49-F238E27FC236}">
                <a16:creationId xmlns:a16="http://schemas.microsoft.com/office/drawing/2014/main" id="{6308E6BB-B6BC-C8AB-7C36-AE92F0CA3E72}"/>
              </a:ext>
            </a:extLst>
          </p:cNvPr>
          <p:cNvCxnSpPr>
            <a:cxnSpLocks/>
          </p:cNvCxnSpPr>
          <p:nvPr/>
        </p:nvCxnSpPr>
        <p:spPr>
          <a:xfrm flipV="1">
            <a:off x="3430783" y="2701376"/>
            <a:ext cx="0" cy="128016"/>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848C378D-CA84-A7C6-3371-F962E496B654}"/>
              </a:ext>
            </a:extLst>
          </p:cNvPr>
          <p:cNvPicPr>
            <a:picLocks noChangeAspect="1"/>
          </p:cNvPicPr>
          <p:nvPr/>
        </p:nvPicPr>
        <p:blipFill>
          <a:blip r:embed="rId7"/>
          <a:stretch>
            <a:fillRect/>
          </a:stretch>
        </p:blipFill>
        <p:spPr>
          <a:xfrm>
            <a:off x="2150180" y="2116472"/>
            <a:ext cx="7772400" cy="1726078"/>
          </a:xfrm>
          <a:prstGeom prst="rect">
            <a:avLst/>
          </a:prstGeom>
        </p:spPr>
      </p:pic>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6922C668-832B-1421-7F49-49B1BC99AA7C}"/>
                  </a:ext>
                </a:extLst>
              </p:cNvPr>
              <p:cNvSpPr txBox="1"/>
              <p:nvPr/>
            </p:nvSpPr>
            <p:spPr>
              <a:xfrm>
                <a:off x="7402413" y="2418994"/>
                <a:ext cx="2008630"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200" b="0" i="1"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𝑔𝑟𝑎𝑝h𝑖𝑡𝑒</m:t>
                      </m:r>
                      <m:r>
                        <a:rPr kumimoji="0" lang="en-US" sz="1200" b="0" i="1"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 </m:t>
                      </m:r>
                      <m:r>
                        <a:rPr kumimoji="0" lang="en-US" sz="1200" b="0" i="1"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𝑙𝑎𝑦𝑒𝑟</m:t>
                      </m:r>
                      <m:r>
                        <a:rPr kumimoji="0" lang="en-US" sz="1200" b="0" i="1"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 (</m:t>
                      </m:r>
                      <m:r>
                        <m:rPr>
                          <m:nor/>
                        </m:rPr>
                        <a:rPr kumimoji="0" lang="en-US" sz="1200" b="0" i="0"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0.3 </m:t>
                      </m:r>
                      <m:r>
                        <m:rPr>
                          <m:nor/>
                        </m:rPr>
                        <a:rPr kumimoji="0" lang="en-US" sz="1200" b="0" i="0" u="none" strike="noStrike" kern="1200" cap="none" spc="0" normalizeH="0" baseline="0" noProof="0" dirty="0" smtClean="0">
                          <a:ln>
                            <a:noFill/>
                          </a:ln>
                          <a:solidFill>
                            <a:srgbClr val="FFFFFF"/>
                          </a:solidFill>
                          <a:effectLst/>
                          <a:uLnTx/>
                          <a:uFillTx/>
                          <a:latin typeface="Arial"/>
                          <a:ea typeface="+mn-ea"/>
                          <a:cs typeface="+mn-cs"/>
                        </a:rPr>
                        <m:t>M</m:t>
                      </m:r>
                      <m:r>
                        <m:rPr>
                          <m:nor/>
                        </m:rPr>
                        <a:rPr kumimoji="0" lang="en-US" sz="1200" b="0" i="0" u="none" strike="noStrike" kern="1200" cap="none" spc="0" normalizeH="0" baseline="0" noProof="0" dirty="0">
                          <a:ln>
                            <a:noFill/>
                          </a:ln>
                          <a:solidFill>
                            <a:srgbClr val="FFFFFF"/>
                          </a:solidFill>
                          <a:effectLst/>
                          <a:uLnTx/>
                          <a:uFillTx/>
                          <a:latin typeface="Arial"/>
                          <a:ea typeface="+mn-ea"/>
                          <a:cs typeface="+mn-cs"/>
                        </a:rPr>
                        <m:t>Ω</m:t>
                      </m:r>
                      <m:r>
                        <m:rPr>
                          <m:nor/>
                        </m:rPr>
                        <a:rPr kumimoji="0" lang="en-US" sz="1200" b="0" i="0" u="none" strike="noStrike" kern="1200" cap="none" spc="0" normalizeH="0" baseline="0" noProof="0" dirty="0">
                          <a:ln>
                            <a:noFill/>
                          </a:ln>
                          <a:solidFill>
                            <a:srgbClr val="FFFFFF"/>
                          </a:solidFill>
                          <a:effectLst/>
                          <a:uLnTx/>
                          <a:uFillTx/>
                          <a:latin typeface="Arial"/>
                          <a:ea typeface="+mn-ea"/>
                          <a:cs typeface="+mn-cs"/>
                        </a:rPr>
                        <m:t>/</m:t>
                      </m:r>
                      <m:r>
                        <m:rPr>
                          <m:nor/>
                        </m:rPr>
                        <a:rPr kumimoji="0" lang="en-US" sz="1200" b="0" i="0" u="none" strike="noStrike" kern="1200" cap="none" spc="0" normalizeH="0" baseline="0" noProof="0" dirty="0">
                          <a:ln>
                            <a:noFill/>
                          </a:ln>
                          <a:solidFill>
                            <a:srgbClr val="FFFFFF"/>
                          </a:solidFill>
                          <a:effectLst/>
                          <a:uLnTx/>
                          <a:uFillTx/>
                          <a:latin typeface="Arial"/>
                          <a:ea typeface="+mn-ea"/>
                          <a:cs typeface="+mn-cs"/>
                        </a:rPr>
                        <m:t>□</m:t>
                      </m:r>
                      <m:r>
                        <a:rPr kumimoji="0" lang="en-US" sz="1200" b="0" i="1" u="none" strike="noStrike" kern="1200" cap="none" spc="0" normalizeH="0" baseline="0" noProof="0" dirty="0">
                          <a:ln>
                            <a:noFill/>
                          </a:ln>
                          <a:solidFill>
                            <a:srgbClr val="FFFFFF"/>
                          </a:solidFill>
                          <a:effectLst/>
                          <a:uLnTx/>
                          <a:uFillTx/>
                          <a:latin typeface="Cambria Math" panose="02040503050406030204" pitchFamily="18" charset="0"/>
                          <a:ea typeface="+mn-ea"/>
                          <a:cs typeface="+mn-cs"/>
                        </a:rPr>
                        <m:t>)</m:t>
                      </m:r>
                    </m:oMath>
                  </m:oMathPara>
                </a14:m>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mc:Choice>
        <mc:Fallback xmlns="">
          <p:sp>
            <p:nvSpPr>
              <p:cNvPr id="27" name="TextBox 26">
                <a:extLst>
                  <a:ext uri="{FF2B5EF4-FFF2-40B4-BE49-F238E27FC236}">
                    <a16:creationId xmlns:a16="http://schemas.microsoft.com/office/drawing/2014/main" id="{6922C668-832B-1421-7F49-49B1BC99AA7C}"/>
                  </a:ext>
                </a:extLst>
              </p:cNvPr>
              <p:cNvSpPr txBox="1">
                <a:spLocks noRot="1" noChangeAspect="1" noMove="1" noResize="1" noEditPoints="1" noAdjustHandles="1" noChangeArrowheads="1" noChangeShapeType="1" noTextEdit="1"/>
              </p:cNvSpPr>
              <p:nvPr/>
            </p:nvSpPr>
            <p:spPr>
              <a:xfrm>
                <a:off x="7402413" y="2418994"/>
                <a:ext cx="2008630" cy="184666"/>
              </a:xfrm>
              <a:prstGeom prst="rect">
                <a:avLst/>
              </a:prstGeom>
              <a:blipFill>
                <a:blip r:embed="rId8"/>
                <a:stretch>
                  <a:fillRect b="-4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C6C0E8EE-B10E-7C2E-3C08-30B90802CB81}"/>
                  </a:ext>
                </a:extLst>
              </p:cNvPr>
              <p:cNvSpPr txBox="1"/>
              <p:nvPr/>
            </p:nvSpPr>
            <p:spPr>
              <a:xfrm>
                <a:off x="5458429" y="3388798"/>
                <a:ext cx="978666"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200" b="0" i="1"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𝑟𝑒𝑎𝑑𝑜𝑢𝑡</m:t>
                      </m:r>
                      <m:r>
                        <a:rPr kumimoji="0" lang="en-US" sz="1200" b="0" i="1"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 </m:t>
                      </m:r>
                      <m:r>
                        <a:rPr kumimoji="0" lang="en-US" sz="1200" b="0" i="1"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𝑠𝑡𝑟𝑖𝑝</m:t>
                      </m:r>
                    </m:oMath>
                  </m:oMathPara>
                </a14:m>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mc:Choice>
        <mc:Fallback xmlns="">
          <p:sp>
            <p:nvSpPr>
              <p:cNvPr id="28" name="TextBox 27">
                <a:extLst>
                  <a:ext uri="{FF2B5EF4-FFF2-40B4-BE49-F238E27FC236}">
                    <a16:creationId xmlns:a16="http://schemas.microsoft.com/office/drawing/2014/main" id="{C6C0E8EE-B10E-7C2E-3C08-30B90802CB81}"/>
                  </a:ext>
                </a:extLst>
              </p:cNvPr>
              <p:cNvSpPr txBox="1">
                <a:spLocks noRot="1" noChangeAspect="1" noMove="1" noResize="1" noEditPoints="1" noAdjustHandles="1" noChangeArrowheads="1" noChangeShapeType="1" noTextEdit="1"/>
              </p:cNvSpPr>
              <p:nvPr/>
            </p:nvSpPr>
            <p:spPr>
              <a:xfrm>
                <a:off x="5458429" y="3388798"/>
                <a:ext cx="978666" cy="184666"/>
              </a:xfrm>
              <a:prstGeom prst="rect">
                <a:avLst/>
              </a:prstGeom>
              <a:blipFill>
                <a:blip r:embed="rId9"/>
                <a:stretch>
                  <a:fillRect l="-2564" r="-5128" b="-37500"/>
                </a:stretch>
              </a:blipFill>
            </p:spPr>
            <p:txBody>
              <a:bodyPr/>
              <a:lstStyle/>
              <a:p>
                <a:r>
                  <a:rPr lang="en-US">
                    <a:noFill/>
                  </a:rPr>
                  <a:t> </a:t>
                </a:r>
              </a:p>
            </p:txBody>
          </p:sp>
        </mc:Fallback>
      </mc:AlternateContent>
      <p:cxnSp>
        <p:nvCxnSpPr>
          <p:cNvPr id="32" name="Straight Arrow Connector 31">
            <a:extLst>
              <a:ext uri="{FF2B5EF4-FFF2-40B4-BE49-F238E27FC236}">
                <a16:creationId xmlns:a16="http://schemas.microsoft.com/office/drawing/2014/main" id="{EA8E6314-95A9-8005-5D42-6C8777E5DB06}"/>
              </a:ext>
            </a:extLst>
          </p:cNvPr>
          <p:cNvCxnSpPr>
            <a:cxnSpLocks/>
          </p:cNvCxnSpPr>
          <p:nvPr/>
        </p:nvCxnSpPr>
        <p:spPr>
          <a:xfrm flipH="1" flipV="1">
            <a:off x="7346891" y="2454667"/>
            <a:ext cx="132303" cy="112541"/>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CD3D05F9-970B-738A-B5C2-13525D7EDDE9}"/>
              </a:ext>
            </a:extLst>
          </p:cNvPr>
          <p:cNvCxnSpPr>
            <a:cxnSpLocks/>
          </p:cNvCxnSpPr>
          <p:nvPr/>
        </p:nvCxnSpPr>
        <p:spPr>
          <a:xfrm flipH="1">
            <a:off x="7346891" y="3436460"/>
            <a:ext cx="132303" cy="92333"/>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61A19D7-4C59-5CAB-2FC8-37EA1DD369D3}"/>
              </a:ext>
            </a:extLst>
          </p:cNvPr>
          <p:cNvCxnSpPr>
            <a:cxnSpLocks/>
          </p:cNvCxnSpPr>
          <p:nvPr/>
        </p:nvCxnSpPr>
        <p:spPr>
          <a:xfrm>
            <a:off x="2511430" y="3612780"/>
            <a:ext cx="1497060" cy="437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88218C1-00E2-85F5-3ABB-4065CB2F8177}"/>
              </a:ext>
            </a:extLst>
          </p:cNvPr>
          <p:cNvCxnSpPr>
            <a:cxnSpLocks/>
          </p:cNvCxnSpPr>
          <p:nvPr/>
        </p:nvCxnSpPr>
        <p:spPr>
          <a:xfrm>
            <a:off x="4453539" y="3614965"/>
            <a:ext cx="2988446"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2D258C79-798C-AB06-393A-4EDEEABA7376}"/>
              </a:ext>
            </a:extLst>
          </p:cNvPr>
          <p:cNvCxnSpPr/>
          <p:nvPr/>
        </p:nvCxnSpPr>
        <p:spPr>
          <a:xfrm>
            <a:off x="3665540" y="3623716"/>
            <a:ext cx="0" cy="461358"/>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286E5204-5947-ECBD-9CCB-436473435B26}"/>
              </a:ext>
            </a:extLst>
          </p:cNvPr>
          <p:cNvCxnSpPr/>
          <p:nvPr/>
        </p:nvCxnSpPr>
        <p:spPr>
          <a:xfrm>
            <a:off x="7289371" y="3623716"/>
            <a:ext cx="0" cy="461358"/>
          </a:xfrm>
          <a:prstGeom prst="straightConnector1">
            <a:avLst/>
          </a:prstGeom>
          <a:ln w="28575">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F5A352C-57CC-C939-3454-320F7B94C42C}"/>
              </a:ext>
            </a:extLst>
          </p:cNvPr>
          <p:cNvCxnSpPr>
            <a:cxnSpLocks/>
          </p:cNvCxnSpPr>
          <p:nvPr/>
        </p:nvCxnSpPr>
        <p:spPr>
          <a:xfrm>
            <a:off x="7844953" y="3605731"/>
            <a:ext cx="1479551"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9B24F526-099A-1CE0-2709-D33CE36F2D87}"/>
              </a:ext>
            </a:extLst>
          </p:cNvPr>
          <p:cNvCxnSpPr/>
          <p:nvPr/>
        </p:nvCxnSpPr>
        <p:spPr>
          <a:xfrm>
            <a:off x="2529915" y="1676931"/>
            <a:ext cx="0" cy="461358"/>
          </a:xfrm>
          <a:prstGeom prst="straightConnector1">
            <a:avLst/>
          </a:prstGeom>
          <a:ln w="28575">
            <a:solidFill>
              <a:srgbClr val="006A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E35EE3A6-32BD-3440-4D51-AA4FF9D22320}"/>
                  </a:ext>
                </a:extLst>
              </p:cNvPr>
              <p:cNvSpPr txBox="1"/>
              <p:nvPr/>
            </p:nvSpPr>
            <p:spPr>
              <a:xfrm>
                <a:off x="2324602" y="1746198"/>
                <a:ext cx="205313" cy="276999"/>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kumimoji="0" lang="en-US" sz="1800" b="0" i="1" u="none" strike="noStrike" kern="1200" cap="none" spc="0" normalizeH="0" baseline="0" noProof="0" smtClean="0">
                        <a:ln>
                          <a:noFill/>
                        </a:ln>
                        <a:solidFill>
                          <a:srgbClr val="006A00"/>
                        </a:solidFill>
                        <a:effectLst/>
                        <a:uLnTx/>
                        <a:uFillTx/>
                        <a:latin typeface="Cambria Math" panose="02040503050406030204" pitchFamily="18" charset="0"/>
                        <a:ea typeface="Cambria Math" panose="02040503050406030204" pitchFamily="18" charset="0"/>
                        <a:cs typeface="+mn-cs"/>
                      </a:rPr>
                      <m:t>𝜋</m:t>
                    </m:r>
                  </m:oMath>
                </a14:m>
                <a:r>
                  <a:rPr kumimoji="0" lang="en-US" sz="1800" b="0" i="0" u="none" strike="noStrike" kern="1200" cap="none" spc="0" normalizeH="0" baseline="0" noProof="0" dirty="0">
                    <a:ln>
                      <a:noFill/>
                    </a:ln>
                    <a:solidFill>
                      <a:srgbClr val="0033A0"/>
                    </a:solidFill>
                    <a:effectLst/>
                    <a:uLnTx/>
                    <a:uFillTx/>
                    <a:latin typeface="Arial"/>
                    <a:ea typeface="+mn-ea"/>
                    <a:cs typeface="+mn-cs"/>
                  </a:rPr>
                  <a:t> </a:t>
                </a:r>
              </a:p>
            </p:txBody>
          </p:sp>
        </mc:Choice>
        <mc:Fallback xmlns="">
          <p:sp>
            <p:nvSpPr>
              <p:cNvPr id="52" name="TextBox 51">
                <a:extLst>
                  <a:ext uri="{FF2B5EF4-FFF2-40B4-BE49-F238E27FC236}">
                    <a16:creationId xmlns:a16="http://schemas.microsoft.com/office/drawing/2014/main" id="{E35EE3A6-32BD-3440-4D51-AA4FF9D22320}"/>
                  </a:ext>
                </a:extLst>
              </p:cNvPr>
              <p:cNvSpPr txBox="1">
                <a:spLocks noRot="1" noChangeAspect="1" noMove="1" noResize="1" noEditPoints="1" noAdjustHandles="1" noChangeArrowheads="1" noChangeShapeType="1" noTextEdit="1"/>
              </p:cNvSpPr>
              <p:nvPr/>
            </p:nvSpPr>
            <p:spPr>
              <a:xfrm>
                <a:off x="2324602" y="1746198"/>
                <a:ext cx="205313" cy="276999"/>
              </a:xfrm>
              <a:prstGeom prst="rect">
                <a:avLst/>
              </a:prstGeom>
              <a:blipFill>
                <a:blip r:embed="rId10"/>
                <a:stretch>
                  <a:fillRect l="-22222"/>
                </a:stretch>
              </a:blipFill>
            </p:spPr>
            <p:txBody>
              <a:bodyPr/>
              <a:lstStyle/>
              <a:p>
                <a:r>
                  <a:rPr lang="en-US">
                    <a:noFill/>
                  </a:rPr>
                  <a:t> </a:t>
                </a:r>
              </a:p>
            </p:txBody>
          </p:sp>
        </mc:Fallback>
      </mc:AlternateContent>
      <p:sp>
        <p:nvSpPr>
          <p:cNvPr id="53" name="Content Placeholder 1">
            <a:extLst>
              <a:ext uri="{FF2B5EF4-FFF2-40B4-BE49-F238E27FC236}">
                <a16:creationId xmlns:a16="http://schemas.microsoft.com/office/drawing/2014/main" id="{A5B7F93E-04F4-E65D-EF6D-7435672DF111}"/>
              </a:ext>
            </a:extLst>
          </p:cNvPr>
          <p:cNvSpPr>
            <a:spLocks noGrp="1"/>
          </p:cNvSpPr>
          <p:nvPr>
            <p:ph idx="1"/>
          </p:nvPr>
        </p:nvSpPr>
        <p:spPr>
          <a:xfrm>
            <a:off x="407987" y="1005836"/>
            <a:ext cx="11639846" cy="634594"/>
          </a:xfrm>
        </p:spPr>
        <p:txBody>
          <a:bodyPr/>
          <a:lstStyle/>
          <a:p>
            <a:pPr marL="0" lvl="1" indent="0">
              <a:buNone/>
            </a:pPr>
            <a:r>
              <a:rPr lang="en-US" dirty="0"/>
              <a:t>The dynamic weighting potential was calculated using COMSOL and then imported into Garfield++ for the induced signal calculations. Given a graphite layers with O(100 k</a:t>
            </a:r>
            <a:r>
              <a:rPr lang="el-GR" dirty="0"/>
              <a:t>Ω/□), </a:t>
            </a:r>
            <a:r>
              <a:rPr lang="en-US" dirty="0"/>
              <a:t>the signal induced by electrons remains unaffected.</a:t>
            </a:r>
            <a:endParaRPr lang="en-US" b="1" dirty="0"/>
          </a:p>
        </p:txBody>
      </p:sp>
      <p:sp>
        <p:nvSpPr>
          <p:cNvPr id="56" name="TextBox 55">
            <a:extLst>
              <a:ext uri="{FF2B5EF4-FFF2-40B4-BE49-F238E27FC236}">
                <a16:creationId xmlns:a16="http://schemas.microsoft.com/office/drawing/2014/main" id="{11C82EF1-9B82-147D-45E9-EF598AB7E390}"/>
              </a:ext>
            </a:extLst>
          </p:cNvPr>
          <p:cNvSpPr txBox="1"/>
          <p:nvPr/>
        </p:nvSpPr>
        <p:spPr>
          <a:xfrm>
            <a:off x="5086934" y="4239484"/>
            <a:ext cx="541815"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F2F2F"/>
                </a:solidFill>
                <a:effectLst/>
                <a:uLnTx/>
                <a:uFillTx/>
                <a:latin typeface="Arial"/>
                <a:ea typeface="+mn-ea"/>
                <a:cs typeface="+mn-cs"/>
              </a:rPr>
              <a:t>10 </a:t>
            </a:r>
            <a:r>
              <a:rPr kumimoji="0" lang="en-US" sz="1200" b="0" i="0" u="none" strike="noStrike" kern="1200" cap="none" spc="0" normalizeH="0" baseline="0" noProof="0" dirty="0" err="1">
                <a:ln>
                  <a:noFill/>
                </a:ln>
                <a:solidFill>
                  <a:srgbClr val="2F2F2F"/>
                </a:solidFill>
                <a:effectLst/>
                <a:uLnTx/>
                <a:uFillTx/>
                <a:latin typeface="Arial"/>
                <a:ea typeface="+mn-ea"/>
                <a:cs typeface="+mn-cs"/>
              </a:rPr>
              <a:t>kΩ</a:t>
            </a:r>
            <a:r>
              <a:rPr kumimoji="0" lang="en-US" sz="1200" b="0" i="0" u="none" strike="noStrike" kern="1200" cap="none" spc="0" normalizeH="0" baseline="0" noProof="0" dirty="0">
                <a:ln>
                  <a:noFill/>
                </a:ln>
                <a:solidFill>
                  <a:srgbClr val="2F2F2F"/>
                </a:solidFill>
                <a:effectLst/>
                <a:uLnTx/>
                <a:uFillTx/>
                <a:latin typeface="Arial"/>
                <a:ea typeface="+mn-ea"/>
                <a:cs typeface="+mn-cs"/>
              </a:rPr>
              <a:t>/□</a:t>
            </a:r>
          </a:p>
        </p:txBody>
      </p:sp>
      <mc:AlternateContent xmlns:mc="http://schemas.openxmlformats.org/markup-compatibility/2006" xmlns:a14="http://schemas.microsoft.com/office/drawing/2010/main">
        <mc:Choice Requires="a14">
          <p:sp>
            <p:nvSpPr>
              <p:cNvPr id="59" name="TextBox 58">
                <a:extLst>
                  <a:ext uri="{FF2B5EF4-FFF2-40B4-BE49-F238E27FC236}">
                    <a16:creationId xmlns:a16="http://schemas.microsoft.com/office/drawing/2014/main" id="{5425CDBE-2B71-F497-1E58-39E0CAB6B511}"/>
                  </a:ext>
                </a:extLst>
              </p:cNvPr>
              <p:cNvSpPr txBox="1"/>
              <p:nvPr/>
            </p:nvSpPr>
            <p:spPr>
              <a:xfrm>
                <a:off x="7384675" y="3347785"/>
                <a:ext cx="2008630"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200" b="0" i="1"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𝑔𝑟𝑎𝑝h𝑖𝑡𝑒</m:t>
                      </m:r>
                      <m:r>
                        <a:rPr kumimoji="0" lang="en-US" sz="1200" b="0" i="1"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 </m:t>
                      </m:r>
                      <m:r>
                        <a:rPr kumimoji="0" lang="en-US" sz="1200" b="0" i="1"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𝑙𝑎𝑦𝑒𝑟</m:t>
                      </m:r>
                      <m:r>
                        <a:rPr kumimoji="0" lang="en-US" sz="1200" b="0" i="1"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 (</m:t>
                      </m:r>
                      <m:r>
                        <m:rPr>
                          <m:nor/>
                        </m:rPr>
                        <a:rPr kumimoji="0" lang="en-US" sz="1200" b="0" i="0" u="none" strike="noStrike" kern="1200" cap="none" spc="0" normalizeH="0" baseline="0" noProof="0" dirty="0" smtClean="0">
                          <a:ln>
                            <a:noFill/>
                          </a:ln>
                          <a:solidFill>
                            <a:srgbClr val="FFFFFF"/>
                          </a:solidFill>
                          <a:effectLst/>
                          <a:uLnTx/>
                          <a:uFillTx/>
                          <a:latin typeface="Cambria Math" panose="02040503050406030204" pitchFamily="18" charset="0"/>
                          <a:ea typeface="+mn-ea"/>
                          <a:cs typeface="+mn-cs"/>
                        </a:rPr>
                        <m:t>0.3 </m:t>
                      </m:r>
                      <m:r>
                        <m:rPr>
                          <m:nor/>
                        </m:rPr>
                        <a:rPr kumimoji="0" lang="en-US" sz="1200" b="0" i="0" u="none" strike="noStrike" kern="1200" cap="none" spc="0" normalizeH="0" baseline="0" noProof="0" dirty="0" smtClean="0">
                          <a:ln>
                            <a:noFill/>
                          </a:ln>
                          <a:solidFill>
                            <a:srgbClr val="FFFFFF"/>
                          </a:solidFill>
                          <a:effectLst/>
                          <a:uLnTx/>
                          <a:uFillTx/>
                          <a:latin typeface="Arial"/>
                          <a:ea typeface="+mn-ea"/>
                          <a:cs typeface="+mn-cs"/>
                        </a:rPr>
                        <m:t>M</m:t>
                      </m:r>
                      <m:r>
                        <m:rPr>
                          <m:nor/>
                        </m:rPr>
                        <a:rPr kumimoji="0" lang="en-US" sz="1200" b="0" i="0" u="none" strike="noStrike" kern="1200" cap="none" spc="0" normalizeH="0" baseline="0" noProof="0" dirty="0">
                          <a:ln>
                            <a:noFill/>
                          </a:ln>
                          <a:solidFill>
                            <a:srgbClr val="FFFFFF"/>
                          </a:solidFill>
                          <a:effectLst/>
                          <a:uLnTx/>
                          <a:uFillTx/>
                          <a:latin typeface="Arial"/>
                          <a:ea typeface="+mn-ea"/>
                          <a:cs typeface="+mn-cs"/>
                        </a:rPr>
                        <m:t>Ω</m:t>
                      </m:r>
                      <m:r>
                        <m:rPr>
                          <m:nor/>
                        </m:rPr>
                        <a:rPr kumimoji="0" lang="en-US" sz="1200" b="0" i="0" u="none" strike="noStrike" kern="1200" cap="none" spc="0" normalizeH="0" baseline="0" noProof="0" dirty="0">
                          <a:ln>
                            <a:noFill/>
                          </a:ln>
                          <a:solidFill>
                            <a:srgbClr val="FFFFFF"/>
                          </a:solidFill>
                          <a:effectLst/>
                          <a:uLnTx/>
                          <a:uFillTx/>
                          <a:latin typeface="Arial"/>
                          <a:ea typeface="+mn-ea"/>
                          <a:cs typeface="+mn-cs"/>
                        </a:rPr>
                        <m:t>/</m:t>
                      </m:r>
                      <m:r>
                        <m:rPr>
                          <m:nor/>
                        </m:rPr>
                        <a:rPr kumimoji="0" lang="en-US" sz="1200" b="0" i="0" u="none" strike="noStrike" kern="1200" cap="none" spc="0" normalizeH="0" baseline="0" noProof="0" dirty="0">
                          <a:ln>
                            <a:noFill/>
                          </a:ln>
                          <a:solidFill>
                            <a:srgbClr val="FFFFFF"/>
                          </a:solidFill>
                          <a:effectLst/>
                          <a:uLnTx/>
                          <a:uFillTx/>
                          <a:latin typeface="Arial"/>
                          <a:ea typeface="+mn-ea"/>
                          <a:cs typeface="+mn-cs"/>
                        </a:rPr>
                        <m:t>□</m:t>
                      </m:r>
                      <m:r>
                        <a:rPr kumimoji="0" lang="en-US" sz="1200" b="0" i="1" u="none" strike="noStrike" kern="1200" cap="none" spc="0" normalizeH="0" baseline="0" noProof="0" dirty="0">
                          <a:ln>
                            <a:noFill/>
                          </a:ln>
                          <a:solidFill>
                            <a:srgbClr val="FFFFFF"/>
                          </a:solidFill>
                          <a:effectLst/>
                          <a:uLnTx/>
                          <a:uFillTx/>
                          <a:latin typeface="Cambria Math" panose="02040503050406030204" pitchFamily="18" charset="0"/>
                          <a:ea typeface="+mn-ea"/>
                          <a:cs typeface="+mn-cs"/>
                        </a:rPr>
                        <m:t>)</m:t>
                      </m:r>
                    </m:oMath>
                  </m:oMathPara>
                </a14:m>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mc:Choice>
        <mc:Fallback xmlns="">
          <p:sp>
            <p:nvSpPr>
              <p:cNvPr id="59" name="TextBox 58">
                <a:extLst>
                  <a:ext uri="{FF2B5EF4-FFF2-40B4-BE49-F238E27FC236}">
                    <a16:creationId xmlns:a16="http://schemas.microsoft.com/office/drawing/2014/main" id="{5425CDBE-2B71-F497-1E58-39E0CAB6B511}"/>
                  </a:ext>
                </a:extLst>
              </p:cNvPr>
              <p:cNvSpPr txBox="1">
                <a:spLocks noRot="1" noChangeAspect="1" noMove="1" noResize="1" noEditPoints="1" noAdjustHandles="1" noChangeArrowheads="1" noChangeShapeType="1" noTextEdit="1"/>
              </p:cNvSpPr>
              <p:nvPr/>
            </p:nvSpPr>
            <p:spPr>
              <a:xfrm>
                <a:off x="7384675" y="3347785"/>
                <a:ext cx="2008630" cy="184666"/>
              </a:xfrm>
              <a:prstGeom prst="rect">
                <a:avLst/>
              </a:prstGeom>
              <a:blipFill>
                <a:blip r:embed="rId11"/>
                <a:stretch>
                  <a:fillRect b="-46667"/>
                </a:stretch>
              </a:blipFill>
            </p:spPr>
            <p:txBody>
              <a:bodyPr/>
              <a:lstStyle/>
              <a:p>
                <a:r>
                  <a:rPr lang="en-US">
                    <a:noFill/>
                  </a:rPr>
                  <a:t> </a:t>
                </a:r>
              </a:p>
            </p:txBody>
          </p:sp>
        </mc:Fallback>
      </mc:AlternateContent>
      <p:sp>
        <p:nvSpPr>
          <p:cNvPr id="60" name="TextBox 59">
            <a:extLst>
              <a:ext uri="{FF2B5EF4-FFF2-40B4-BE49-F238E27FC236}">
                <a16:creationId xmlns:a16="http://schemas.microsoft.com/office/drawing/2014/main" id="{7FB9939D-2413-D104-ABCC-65088F68C21E}"/>
              </a:ext>
            </a:extLst>
          </p:cNvPr>
          <p:cNvSpPr txBox="1"/>
          <p:nvPr/>
        </p:nvSpPr>
        <p:spPr>
          <a:xfrm>
            <a:off x="8951363" y="4239484"/>
            <a:ext cx="541815"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2F2F2F"/>
                </a:solidFill>
                <a:effectLst/>
                <a:uLnTx/>
                <a:uFillTx/>
                <a:latin typeface="Arial"/>
                <a:ea typeface="+mn-ea"/>
                <a:cs typeface="+mn-cs"/>
              </a:rPr>
              <a:t>10 </a:t>
            </a:r>
            <a:r>
              <a:rPr kumimoji="0" lang="en-US" sz="1200" b="0" i="0" u="none" strike="noStrike" kern="1200" cap="none" spc="0" normalizeH="0" baseline="0" noProof="0" dirty="0" err="1">
                <a:ln>
                  <a:noFill/>
                </a:ln>
                <a:solidFill>
                  <a:srgbClr val="2F2F2F"/>
                </a:solidFill>
                <a:effectLst/>
                <a:uLnTx/>
                <a:uFillTx/>
                <a:latin typeface="Arial"/>
                <a:ea typeface="+mn-ea"/>
                <a:cs typeface="+mn-cs"/>
              </a:rPr>
              <a:t>kΩ</a:t>
            </a:r>
            <a:r>
              <a:rPr kumimoji="0" lang="en-US" sz="1200" b="0" i="0" u="none" strike="noStrike" kern="1200" cap="none" spc="0" normalizeH="0" baseline="0" noProof="0" dirty="0">
                <a:ln>
                  <a:noFill/>
                </a:ln>
                <a:solidFill>
                  <a:srgbClr val="2F2F2F"/>
                </a:solidFill>
                <a:effectLst/>
                <a:uLnTx/>
                <a:uFillTx/>
                <a:latin typeface="Arial"/>
                <a:ea typeface="+mn-ea"/>
                <a:cs typeface="+mn-cs"/>
              </a:rPr>
              <a:t>/□</a:t>
            </a:r>
          </a:p>
        </p:txBody>
      </p:sp>
      <p:sp>
        <p:nvSpPr>
          <p:cNvPr id="7" name="TextBox 6">
            <a:extLst>
              <a:ext uri="{FF2B5EF4-FFF2-40B4-BE49-F238E27FC236}">
                <a16:creationId xmlns:a16="http://schemas.microsoft.com/office/drawing/2014/main" id="{8F099E6B-2E11-F38B-2B26-D81A5A791E8C}"/>
              </a:ext>
            </a:extLst>
          </p:cNvPr>
          <p:cNvSpPr txBox="1"/>
          <p:nvPr/>
        </p:nvSpPr>
        <p:spPr>
          <a:xfrm>
            <a:off x="6020847" y="6467129"/>
            <a:ext cx="5225790"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8F8F8">
                    <a:lumMod val="10000"/>
                  </a:srgbClr>
                </a:solidFill>
                <a:effectLst/>
                <a:uLnTx/>
                <a:uFillTx/>
                <a:latin typeface="Arial"/>
                <a:ea typeface="+mn-ea"/>
                <a:cs typeface="+mn-cs"/>
              </a:rPr>
              <a:t>Consistent with G. </a:t>
            </a:r>
            <a:r>
              <a:rPr kumimoji="0" lang="en-US" sz="1200" b="0" i="0" u="none" strike="noStrike" kern="1200" cap="none" spc="0" normalizeH="0" baseline="0" noProof="0" dirty="0" err="1">
                <a:ln>
                  <a:noFill/>
                </a:ln>
                <a:solidFill>
                  <a:srgbClr val="F8F8F8">
                    <a:lumMod val="10000"/>
                  </a:srgbClr>
                </a:solidFill>
                <a:effectLst/>
                <a:uLnTx/>
                <a:uFillTx/>
                <a:latin typeface="Arial"/>
                <a:ea typeface="+mn-ea"/>
                <a:cs typeface="+mn-cs"/>
              </a:rPr>
              <a:t>Battistoni</a:t>
            </a:r>
            <a:r>
              <a:rPr kumimoji="0" lang="en-US" sz="1200" b="0" i="0" u="none" strike="noStrike" kern="1200" cap="none" spc="0" normalizeH="0" baseline="0" noProof="0" dirty="0">
                <a:ln>
                  <a:noFill/>
                </a:ln>
                <a:solidFill>
                  <a:srgbClr val="F8F8F8">
                    <a:lumMod val="10000"/>
                  </a:srgbClr>
                </a:solidFill>
                <a:effectLst/>
                <a:uLnTx/>
                <a:uFillTx/>
                <a:latin typeface="Arial"/>
                <a:ea typeface="+mn-ea"/>
                <a:cs typeface="+mn-cs"/>
              </a:rPr>
              <a:t> et al., NIM in Physics Research 202 (1982) 459.</a:t>
            </a:r>
          </a:p>
        </p:txBody>
      </p:sp>
      <p:pic>
        <p:nvPicPr>
          <p:cNvPr id="4" name="Picture 3" descr="A graphic of a graph&#10;&#10;Description automatically generated">
            <a:extLst>
              <a:ext uri="{FF2B5EF4-FFF2-40B4-BE49-F238E27FC236}">
                <a16:creationId xmlns:a16="http://schemas.microsoft.com/office/drawing/2014/main" id="{3EE86416-7B5B-A58C-8820-D08F4585413E}"/>
              </a:ext>
            </a:extLst>
          </p:cNvPr>
          <p:cNvPicPr>
            <a:picLocks noChangeAspect="1"/>
          </p:cNvPicPr>
          <p:nvPr/>
        </p:nvPicPr>
        <p:blipFill>
          <a:blip r:embed="rId12"/>
          <a:stretch>
            <a:fillRect/>
          </a:stretch>
        </p:blipFill>
        <p:spPr>
          <a:xfrm>
            <a:off x="2387068" y="6309320"/>
            <a:ext cx="935832" cy="483384"/>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58AFC880-7E9D-10DE-F74D-0ABE4B178641}"/>
                  </a:ext>
                </a:extLst>
              </p:cNvPr>
              <p:cNvSpPr txBox="1"/>
              <p:nvPr/>
            </p:nvSpPr>
            <p:spPr>
              <a:xfrm>
                <a:off x="8991309" y="3679012"/>
                <a:ext cx="119648" cy="184666"/>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200" b="0" i="1" u="none" strike="noStrike" kern="1200" cap="none" spc="0" normalizeH="0" baseline="0" noProof="0" dirty="0" smtClean="0">
                          <a:ln>
                            <a:noFill/>
                          </a:ln>
                          <a:solidFill>
                            <a:srgbClr val="F8F8F8">
                              <a:lumMod val="10000"/>
                            </a:srgbClr>
                          </a:solidFill>
                          <a:effectLst/>
                          <a:uLnTx/>
                          <a:uFillTx/>
                          <a:latin typeface="Cambria Math" panose="02040503050406030204" pitchFamily="18" charset="0"/>
                          <a:ea typeface="+mn-ea"/>
                          <a:cs typeface="+mn-cs"/>
                        </a:rPr>
                        <m:t>𝑧</m:t>
                      </m:r>
                    </m:oMath>
                  </m:oMathPara>
                </a14:m>
                <a:endParaRPr kumimoji="0" lang="en-US" sz="1200" b="0" i="0" u="none" strike="noStrike" kern="1200" cap="none" spc="0" normalizeH="0" baseline="0" noProof="0" dirty="0">
                  <a:ln>
                    <a:noFill/>
                  </a:ln>
                  <a:solidFill>
                    <a:srgbClr val="F8F8F8">
                      <a:lumMod val="10000"/>
                    </a:srgbClr>
                  </a:solidFill>
                  <a:effectLst/>
                  <a:uLnTx/>
                  <a:uFillTx/>
                  <a:latin typeface="Arial"/>
                  <a:ea typeface="+mn-ea"/>
                  <a:cs typeface="+mn-cs"/>
                </a:endParaRPr>
              </a:p>
            </p:txBody>
          </p:sp>
        </mc:Choice>
        <mc:Fallback xmlns="">
          <p:sp>
            <p:nvSpPr>
              <p:cNvPr id="12" name="TextBox 11">
                <a:extLst>
                  <a:ext uri="{FF2B5EF4-FFF2-40B4-BE49-F238E27FC236}">
                    <a16:creationId xmlns:a16="http://schemas.microsoft.com/office/drawing/2014/main" id="{58AFC880-7E9D-10DE-F74D-0ABE4B178641}"/>
                  </a:ext>
                </a:extLst>
              </p:cNvPr>
              <p:cNvSpPr txBox="1">
                <a:spLocks noRot="1" noChangeAspect="1" noMove="1" noResize="1" noEditPoints="1" noAdjustHandles="1" noChangeArrowheads="1" noChangeShapeType="1" noTextEdit="1"/>
              </p:cNvSpPr>
              <p:nvPr/>
            </p:nvSpPr>
            <p:spPr>
              <a:xfrm>
                <a:off x="8991309" y="3679012"/>
                <a:ext cx="119648" cy="184666"/>
              </a:xfrm>
              <a:prstGeom prst="rect">
                <a:avLst/>
              </a:prstGeom>
              <a:blipFill>
                <a:blip r:embed="rId14"/>
                <a:stretch>
                  <a:fillRect l="-20000" r="-1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E62F5F2E-0CC0-DF9A-3894-A185992F2B95}"/>
                  </a:ext>
                </a:extLst>
              </p:cNvPr>
              <p:cNvSpPr txBox="1"/>
              <p:nvPr/>
            </p:nvSpPr>
            <p:spPr>
              <a:xfrm>
                <a:off x="2017708" y="2323722"/>
                <a:ext cx="132472"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200" b="0" i="1" u="none" strike="noStrike" kern="1200" cap="none" spc="0" normalizeH="0" baseline="0" noProof="0" dirty="0" smtClean="0">
                          <a:ln>
                            <a:noFill/>
                          </a:ln>
                          <a:solidFill>
                            <a:srgbClr val="F8F8F8">
                              <a:lumMod val="10000"/>
                            </a:srgbClr>
                          </a:solidFill>
                          <a:effectLst/>
                          <a:uLnTx/>
                          <a:uFillTx/>
                          <a:latin typeface="Cambria Math" panose="02040503050406030204" pitchFamily="18" charset="0"/>
                          <a:ea typeface="+mn-ea"/>
                          <a:cs typeface="+mn-cs"/>
                        </a:rPr>
                        <m:t>𝑦</m:t>
                      </m:r>
                    </m:oMath>
                  </m:oMathPara>
                </a14:m>
                <a:endParaRPr kumimoji="0" lang="en-US" sz="1200" b="0" i="0" u="none" strike="noStrike" kern="1200" cap="none" spc="0" normalizeH="0" baseline="0" noProof="0" dirty="0">
                  <a:ln>
                    <a:noFill/>
                  </a:ln>
                  <a:solidFill>
                    <a:srgbClr val="F8F8F8">
                      <a:lumMod val="10000"/>
                    </a:srgbClr>
                  </a:solidFill>
                  <a:effectLst/>
                  <a:uLnTx/>
                  <a:uFillTx/>
                  <a:latin typeface="Arial"/>
                  <a:ea typeface="+mn-ea"/>
                  <a:cs typeface="+mn-cs"/>
                </a:endParaRPr>
              </a:p>
            </p:txBody>
          </p:sp>
        </mc:Choice>
        <mc:Fallback xmlns="">
          <p:sp>
            <p:nvSpPr>
              <p:cNvPr id="13" name="TextBox 12">
                <a:extLst>
                  <a:ext uri="{FF2B5EF4-FFF2-40B4-BE49-F238E27FC236}">
                    <a16:creationId xmlns:a16="http://schemas.microsoft.com/office/drawing/2014/main" id="{E62F5F2E-0CC0-DF9A-3894-A185992F2B95}"/>
                  </a:ext>
                </a:extLst>
              </p:cNvPr>
              <p:cNvSpPr txBox="1">
                <a:spLocks noRot="1" noChangeAspect="1" noMove="1" noResize="1" noEditPoints="1" noAdjustHandles="1" noChangeArrowheads="1" noChangeShapeType="1" noTextEdit="1"/>
              </p:cNvSpPr>
              <p:nvPr/>
            </p:nvSpPr>
            <p:spPr>
              <a:xfrm>
                <a:off x="2017708" y="2323722"/>
                <a:ext cx="132472" cy="184666"/>
              </a:xfrm>
              <a:prstGeom prst="rect">
                <a:avLst/>
              </a:prstGeom>
              <a:blipFill>
                <a:blip r:embed="rId15"/>
                <a:stretch>
                  <a:fillRect l="-16667" r="-16667" b="-31250"/>
                </a:stretch>
              </a:blipFill>
            </p:spPr>
            <p:txBody>
              <a:bodyPr/>
              <a:lstStyle/>
              <a:p>
                <a:r>
                  <a:rPr lang="en-US">
                    <a:noFill/>
                  </a:rPr>
                  <a:t> </a:t>
                </a:r>
              </a:p>
            </p:txBody>
          </p:sp>
        </mc:Fallback>
      </mc:AlternateContent>
      <p:sp>
        <p:nvSpPr>
          <p:cNvPr id="33" name="TextBox 32">
            <a:extLst>
              <a:ext uri="{FF2B5EF4-FFF2-40B4-BE49-F238E27FC236}">
                <a16:creationId xmlns:a16="http://schemas.microsoft.com/office/drawing/2014/main" id="{5B538626-B1C1-464A-A046-EE9AE0880ACC}"/>
              </a:ext>
            </a:extLst>
          </p:cNvPr>
          <p:cNvSpPr txBox="1"/>
          <p:nvPr/>
        </p:nvSpPr>
        <p:spPr>
          <a:xfrm>
            <a:off x="3388633" y="6300010"/>
            <a:ext cx="1156086" cy="246221"/>
          </a:xfrm>
          <a:prstGeom prst="rect">
            <a:avLst/>
          </a:prstGeom>
          <a:noFill/>
        </p:spPr>
        <p:txBody>
          <a:bodyPr wrap="none" rtlCol="0">
            <a:spAutoFit/>
          </a:bodyPr>
          <a:lstStyle/>
          <a:p>
            <a:r>
              <a:rPr lang="en-GB" sz="1000" dirty="0" err="1">
                <a:solidFill>
                  <a:schemeClr val="accent5">
                    <a:lumMod val="10000"/>
                  </a:schemeClr>
                </a:solidFill>
              </a:rPr>
              <a:t>Djunes</a:t>
            </a:r>
            <a:r>
              <a:rPr lang="en-GB" sz="1000" dirty="0">
                <a:solidFill>
                  <a:schemeClr val="accent5">
                    <a:lumMod val="10000"/>
                  </a:schemeClr>
                </a:solidFill>
              </a:rPr>
              <a:t> Janssens</a:t>
            </a:r>
          </a:p>
        </p:txBody>
      </p:sp>
      <p:sp>
        <p:nvSpPr>
          <p:cNvPr id="8" name="Date Placeholder 7">
            <a:extLst>
              <a:ext uri="{FF2B5EF4-FFF2-40B4-BE49-F238E27FC236}">
                <a16:creationId xmlns:a16="http://schemas.microsoft.com/office/drawing/2014/main" id="{BE4ED096-1485-2641-A18F-C63EDB968345}"/>
              </a:ext>
            </a:extLst>
          </p:cNvPr>
          <p:cNvSpPr>
            <a:spLocks noGrp="1"/>
          </p:cNvSpPr>
          <p:nvPr>
            <p:ph type="dt" sz="half" idx="10"/>
          </p:nvPr>
        </p:nvSpPr>
        <p:spPr/>
        <p:txBody>
          <a:bodyPr/>
          <a:lstStyle/>
          <a:p>
            <a:r>
              <a:rPr lang="en-US"/>
              <a:t>10/14/24</a:t>
            </a:r>
            <a:endParaRPr lang="en-US" dirty="0"/>
          </a:p>
        </p:txBody>
      </p:sp>
    </p:spTree>
    <p:extLst>
      <p:ext uri="{BB962C8B-B14F-4D97-AF65-F5344CB8AC3E}">
        <p14:creationId xmlns:p14="http://schemas.microsoft.com/office/powerpoint/2010/main" val="1865104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1A588C7-7CE3-7A40-BF57-A16D3A1B5B5B}"/>
              </a:ext>
            </a:extLst>
          </p:cNvPr>
          <p:cNvSpPr>
            <a:spLocks noGrp="1"/>
          </p:cNvSpPr>
          <p:nvPr>
            <p:ph type="sldNum" sz="quarter" idx="12"/>
          </p:nvPr>
        </p:nvSpPr>
        <p:spPr/>
        <p:txBody>
          <a:bodyPr/>
          <a:lstStyle/>
          <a:p>
            <a:fld id="{36B5EA5A-BC32-A742-B11B-8E7414D5B535}" type="slidenum">
              <a:rPr lang="en-US" smtClean="0"/>
              <a:pPr/>
              <a:t>63</a:t>
            </a:fld>
            <a:endParaRPr lang="en-US" dirty="0"/>
          </a:p>
        </p:txBody>
      </p:sp>
      <p:pic>
        <p:nvPicPr>
          <p:cNvPr id="4" name="Picture 3">
            <a:extLst>
              <a:ext uri="{FF2B5EF4-FFF2-40B4-BE49-F238E27FC236}">
                <a16:creationId xmlns:a16="http://schemas.microsoft.com/office/drawing/2014/main" id="{746E5E69-A89E-D54D-9371-A44D0EE7D75B}"/>
              </a:ext>
            </a:extLst>
          </p:cNvPr>
          <p:cNvPicPr>
            <a:picLocks noChangeAspect="1"/>
          </p:cNvPicPr>
          <p:nvPr/>
        </p:nvPicPr>
        <p:blipFill>
          <a:blip r:embed="rId2"/>
          <a:stretch>
            <a:fillRect/>
          </a:stretch>
        </p:blipFill>
        <p:spPr>
          <a:xfrm>
            <a:off x="0" y="68029"/>
            <a:ext cx="12192000" cy="6721942"/>
          </a:xfrm>
          <a:prstGeom prst="rect">
            <a:avLst/>
          </a:prstGeom>
        </p:spPr>
      </p:pic>
      <p:sp>
        <p:nvSpPr>
          <p:cNvPr id="3" name="Date Placeholder 2">
            <a:extLst>
              <a:ext uri="{FF2B5EF4-FFF2-40B4-BE49-F238E27FC236}">
                <a16:creationId xmlns:a16="http://schemas.microsoft.com/office/drawing/2014/main" id="{07C341D9-1B63-7748-9DF2-403E45CB4B0B}"/>
              </a:ext>
            </a:extLst>
          </p:cNvPr>
          <p:cNvSpPr>
            <a:spLocks noGrp="1"/>
          </p:cNvSpPr>
          <p:nvPr>
            <p:ph type="dt" sz="half" idx="10"/>
          </p:nvPr>
        </p:nvSpPr>
        <p:spPr/>
        <p:txBody>
          <a:bodyPr/>
          <a:lstStyle/>
          <a:p>
            <a:pPr>
              <a:defRPr/>
            </a:pPr>
            <a:r>
              <a:rPr lang="en-US"/>
              <a:t>10/14/24</a:t>
            </a:r>
            <a:endParaRPr lang="en-US" dirty="0"/>
          </a:p>
        </p:txBody>
      </p:sp>
    </p:spTree>
    <p:extLst>
      <p:ext uri="{BB962C8B-B14F-4D97-AF65-F5344CB8AC3E}">
        <p14:creationId xmlns:p14="http://schemas.microsoft.com/office/powerpoint/2010/main" val="405371560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Signal formation in a </a:t>
            </a:r>
            <a:r>
              <a:rPr lang="en-US" dirty="0" err="1"/>
              <a:t>MicroCAT</a:t>
            </a:r>
            <a:r>
              <a:rPr lang="en-US" dirty="0"/>
              <a:t> detector</a:t>
            </a:r>
            <a:br>
              <a:rPr lang="en-US" dirty="0"/>
            </a:b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64</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sp>
        <p:nvSpPr>
          <p:cNvPr id="9" name="Rectangle 8">
            <a:extLst>
              <a:ext uri="{FF2B5EF4-FFF2-40B4-BE49-F238E27FC236}">
                <a16:creationId xmlns:a16="http://schemas.microsoft.com/office/drawing/2014/main" id="{10535ADE-1B52-A042-8915-F8F3B7AD3992}"/>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pic>
        <p:nvPicPr>
          <p:cNvPr id="21" name="Picture 20" descr="Diagram&#10;&#10;Description automatically generated">
            <a:extLst>
              <a:ext uri="{FF2B5EF4-FFF2-40B4-BE49-F238E27FC236}">
                <a16:creationId xmlns:a16="http://schemas.microsoft.com/office/drawing/2014/main" id="{7A52EEAC-E9D0-D541-BD76-04725BECE4E8}"/>
              </a:ext>
            </a:extLst>
          </p:cNvPr>
          <p:cNvPicPr>
            <a:picLocks noChangeAspect="1"/>
          </p:cNvPicPr>
          <p:nvPr/>
        </p:nvPicPr>
        <p:blipFill rotWithShape="1">
          <a:blip r:embed="rId3"/>
          <a:srcRect r="11283" b="31439"/>
          <a:stretch/>
        </p:blipFill>
        <p:spPr>
          <a:xfrm>
            <a:off x="104670" y="2876622"/>
            <a:ext cx="3818151" cy="3348808"/>
          </a:xfrm>
          <a:prstGeom prst="rect">
            <a:avLst/>
          </a:prstGeom>
        </p:spPr>
      </p:pic>
      <p:sp>
        <p:nvSpPr>
          <p:cNvPr id="26" name="Content Placeholder 1">
            <a:extLst>
              <a:ext uri="{FF2B5EF4-FFF2-40B4-BE49-F238E27FC236}">
                <a16:creationId xmlns:a16="http://schemas.microsoft.com/office/drawing/2014/main" id="{2C0A8D2B-616B-B240-BCBB-9BB1437BC1EA}"/>
              </a:ext>
            </a:extLst>
          </p:cNvPr>
          <p:cNvSpPr>
            <a:spLocks noGrp="1"/>
          </p:cNvSpPr>
          <p:nvPr>
            <p:ph idx="1"/>
          </p:nvPr>
        </p:nvSpPr>
        <p:spPr>
          <a:xfrm>
            <a:off x="407987" y="1128575"/>
            <a:ext cx="11376024" cy="1785659"/>
          </a:xfrm>
        </p:spPr>
        <p:txBody>
          <a:bodyPr/>
          <a:lstStyle/>
          <a:p>
            <a:pPr marL="0" lvl="1" indent="0">
              <a:buNone/>
            </a:pPr>
            <a:r>
              <a:rPr lang="en-US" dirty="0"/>
              <a:t>The </a:t>
            </a:r>
            <a:r>
              <a:rPr lang="en-US" dirty="0" err="1"/>
              <a:t>MicroCAT’s</a:t>
            </a:r>
            <a:r>
              <a:rPr lang="en-US" dirty="0"/>
              <a:t> two-dimensional interpolating readout structure allows for a reduced number of electronic readout channels without loss of spatial resolution.</a:t>
            </a:r>
          </a:p>
          <a:p>
            <a:pPr marL="0" lvl="1" indent="0">
              <a:buNone/>
            </a:pPr>
            <a:endParaRPr lang="en-US" dirty="0"/>
          </a:p>
          <a:p>
            <a:pPr marL="0" lvl="1" indent="0">
              <a:buNone/>
            </a:pPr>
            <a:r>
              <a:rPr lang="en-US" dirty="0"/>
              <a:t>This resistive readout concept has recently enjoyed renewed interest with the development of a DC-Coupled LGAD device: </a:t>
            </a:r>
            <a:r>
              <a:rPr lang="en-US" i="1" dirty="0"/>
              <a:t>arXiv:2204.07226 [</a:t>
            </a:r>
            <a:r>
              <a:rPr lang="en-US" i="1" dirty="0" err="1"/>
              <a:t>physics.ins</a:t>
            </a:r>
            <a:r>
              <a:rPr lang="en-US" i="1" dirty="0"/>
              <a:t>-det]</a:t>
            </a:r>
            <a:r>
              <a:rPr lang="en-US" dirty="0"/>
              <a:t>.</a:t>
            </a:r>
          </a:p>
        </p:txBody>
      </p:sp>
      <p:sp>
        <p:nvSpPr>
          <p:cNvPr id="16" name="TextBox 15">
            <a:extLst>
              <a:ext uri="{FF2B5EF4-FFF2-40B4-BE49-F238E27FC236}">
                <a16:creationId xmlns:a16="http://schemas.microsoft.com/office/drawing/2014/main" id="{3E6074B8-E6AF-0A4E-A57F-5E26A18735B7}"/>
              </a:ext>
            </a:extLst>
          </p:cNvPr>
          <p:cNvSpPr txBox="1"/>
          <p:nvPr/>
        </p:nvSpPr>
        <p:spPr>
          <a:xfrm>
            <a:off x="6337809" y="6297038"/>
            <a:ext cx="4304768" cy="738664"/>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F2F2F"/>
                </a:solidFill>
                <a:effectLst/>
                <a:uLnTx/>
                <a:uFillTx/>
                <a:latin typeface="Arial"/>
                <a:ea typeface="+mn-ea"/>
                <a:cs typeface="+mn-cs"/>
              </a:rPr>
              <a:t>F. </a:t>
            </a:r>
            <a:r>
              <a:rPr kumimoji="0" lang="en-GB" sz="1200" b="0" i="0" u="none" strike="noStrike" kern="1200" cap="none" spc="0" normalizeH="0" baseline="0" noProof="0" dirty="0" err="1">
                <a:ln>
                  <a:noFill/>
                </a:ln>
                <a:solidFill>
                  <a:srgbClr val="2F2F2F"/>
                </a:solidFill>
                <a:effectLst/>
                <a:uLnTx/>
                <a:uFillTx/>
                <a:latin typeface="Arial"/>
                <a:ea typeface="+mn-ea"/>
                <a:cs typeface="+mn-cs"/>
              </a:rPr>
              <a:t>Bartol</a:t>
            </a:r>
            <a:r>
              <a:rPr kumimoji="0" lang="en-GB" sz="1200" b="0" i="0" u="none" strike="noStrike" kern="1200" cap="none" spc="0" normalizeH="0" baseline="0" noProof="0" dirty="0">
                <a:ln>
                  <a:noFill/>
                </a:ln>
                <a:solidFill>
                  <a:srgbClr val="2F2F2F"/>
                </a:solidFill>
                <a:effectLst/>
                <a:uLnTx/>
                <a:uFillTx/>
                <a:latin typeface="Arial"/>
                <a:ea typeface="+mn-ea"/>
                <a:cs typeface="+mn-cs"/>
              </a:rPr>
              <a:t> et al. J. Phys. III France, 6 (1996), p. 337</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F2F2F"/>
                </a:solidFill>
                <a:effectLst/>
                <a:uLnTx/>
                <a:uFillTx/>
                <a:latin typeface="Arial"/>
                <a:ea typeface="+mn-ea"/>
                <a:cs typeface="+mn-cs"/>
              </a:rPr>
              <a:t>A. </a:t>
            </a:r>
            <a:r>
              <a:rPr kumimoji="0" lang="en-GB" sz="1200" b="0" i="0" u="none" strike="noStrike" kern="1200" cap="none" spc="0" normalizeH="0" baseline="0" noProof="0" dirty="0" err="1">
                <a:ln>
                  <a:noFill/>
                </a:ln>
                <a:solidFill>
                  <a:srgbClr val="2F2F2F"/>
                </a:solidFill>
                <a:effectLst/>
                <a:uLnTx/>
                <a:uFillTx/>
                <a:latin typeface="Arial"/>
                <a:ea typeface="+mn-ea"/>
                <a:cs typeface="+mn-cs"/>
              </a:rPr>
              <a:t>Sarvestani</a:t>
            </a:r>
            <a:r>
              <a:rPr kumimoji="0" lang="en-GB" sz="1200" b="0" i="0" u="none" strike="noStrike" kern="1200" cap="none" spc="0" normalizeH="0" baseline="0" noProof="0" dirty="0">
                <a:ln>
                  <a:noFill/>
                </a:ln>
                <a:solidFill>
                  <a:srgbClr val="2F2F2F"/>
                </a:solidFill>
                <a:effectLst/>
                <a:uLnTx/>
                <a:uFillTx/>
                <a:latin typeface="Arial"/>
                <a:ea typeface="+mn-ea"/>
                <a:cs typeface="+mn-cs"/>
              </a:rPr>
              <a:t> et al., </a:t>
            </a:r>
            <a:r>
              <a:rPr kumimoji="0" lang="en-GB" sz="1200" b="0" i="0" u="none" strike="noStrike" kern="1200" cap="none" spc="0" normalizeH="0" baseline="0" noProof="0" dirty="0" err="1">
                <a:ln>
                  <a:noFill/>
                </a:ln>
                <a:solidFill>
                  <a:srgbClr val="2F2F2F"/>
                </a:solidFill>
                <a:effectLst/>
                <a:uLnTx/>
                <a:uFillTx/>
                <a:latin typeface="Arial"/>
                <a:ea typeface="+mn-ea"/>
                <a:cs typeface="+mn-cs"/>
              </a:rPr>
              <a:t>Nucl</a:t>
            </a:r>
            <a:r>
              <a:rPr kumimoji="0" lang="en-GB" sz="1200" b="0" i="0" u="none" strike="noStrike" kern="1200" cap="none" spc="0" normalizeH="0" baseline="0" noProof="0" dirty="0">
                <a:ln>
                  <a:noFill/>
                </a:ln>
                <a:solidFill>
                  <a:srgbClr val="2F2F2F"/>
                </a:solidFill>
                <a:effectLst/>
                <a:uLnTx/>
                <a:uFillTx/>
                <a:latin typeface="Arial"/>
                <a:ea typeface="+mn-ea"/>
                <a:cs typeface="+mn-cs"/>
              </a:rPr>
              <a:t>. </a:t>
            </a:r>
            <a:r>
              <a:rPr kumimoji="0" lang="en-GB" sz="1200" b="0" i="0" u="none" strike="noStrike" kern="1200" cap="none" spc="0" normalizeH="0" baseline="0" noProof="0" dirty="0" err="1">
                <a:ln>
                  <a:noFill/>
                </a:ln>
                <a:solidFill>
                  <a:srgbClr val="2F2F2F"/>
                </a:solidFill>
                <a:effectLst/>
                <a:uLnTx/>
                <a:uFillTx/>
                <a:latin typeface="Arial"/>
                <a:ea typeface="+mn-ea"/>
                <a:cs typeface="+mn-cs"/>
              </a:rPr>
              <a:t>Instrum</a:t>
            </a:r>
            <a:r>
              <a:rPr kumimoji="0" lang="en-GB" sz="1200" b="0" i="0" u="none" strike="noStrike" kern="1200" cap="none" spc="0" normalizeH="0" baseline="0" noProof="0" dirty="0">
                <a:ln>
                  <a:noFill/>
                </a:ln>
                <a:solidFill>
                  <a:srgbClr val="2F2F2F"/>
                </a:solidFill>
                <a:effectLst/>
                <a:uLnTx/>
                <a:uFillTx/>
                <a:latin typeface="Arial"/>
                <a:ea typeface="+mn-ea"/>
                <a:cs typeface="+mn-cs"/>
              </a:rPr>
              <a:t>. Meth. A 410 (1998) 238–258</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dirty="0">
                <a:ln>
                  <a:noFill/>
                </a:ln>
                <a:solidFill>
                  <a:srgbClr val="2F2F2F"/>
                </a:solidFill>
                <a:effectLst/>
                <a:uLnTx/>
                <a:uFillTx/>
                <a:latin typeface="Arial"/>
                <a:ea typeface="+mn-ea"/>
                <a:cs typeface="+mn-cs"/>
              </a:rPr>
              <a:t>H. Wagner et al. </a:t>
            </a:r>
            <a:r>
              <a:rPr kumimoji="0" lang="en-GB" sz="1200" b="0" i="1" u="none" strike="noStrike" kern="1200" cap="none" spc="0" normalizeH="0" baseline="0" noProof="0" dirty="0" err="1">
                <a:ln>
                  <a:noFill/>
                </a:ln>
                <a:solidFill>
                  <a:srgbClr val="2F2F2F"/>
                </a:solidFill>
                <a:effectLst/>
                <a:uLnTx/>
                <a:uFillTx/>
                <a:latin typeface="Arial"/>
                <a:ea typeface="+mn-ea"/>
                <a:cs typeface="+mn-cs"/>
              </a:rPr>
              <a:t>Nucl</a:t>
            </a:r>
            <a:r>
              <a:rPr kumimoji="0" lang="en-GB" sz="1200" b="0" i="1" u="none" strike="noStrike" kern="1200" cap="none" spc="0" normalizeH="0" baseline="0" noProof="0" dirty="0">
                <a:ln>
                  <a:noFill/>
                </a:ln>
                <a:solidFill>
                  <a:srgbClr val="2F2F2F"/>
                </a:solidFill>
                <a:effectLst/>
                <a:uLnTx/>
                <a:uFillTx/>
                <a:latin typeface="Arial"/>
                <a:ea typeface="+mn-ea"/>
                <a:cs typeface="+mn-cs"/>
              </a:rPr>
              <a:t>. </a:t>
            </a:r>
            <a:r>
              <a:rPr kumimoji="0" lang="en-GB" sz="1200" b="0" i="1" u="none" strike="noStrike" kern="1200" cap="none" spc="0" normalizeH="0" baseline="0" noProof="0" dirty="0" err="1">
                <a:ln>
                  <a:noFill/>
                </a:ln>
                <a:solidFill>
                  <a:srgbClr val="2F2F2F"/>
                </a:solidFill>
                <a:effectLst/>
                <a:uLnTx/>
                <a:uFillTx/>
                <a:latin typeface="Arial"/>
                <a:ea typeface="+mn-ea"/>
                <a:cs typeface="+mn-cs"/>
              </a:rPr>
              <a:t>Instrum</a:t>
            </a:r>
            <a:r>
              <a:rPr kumimoji="0" lang="en-GB" sz="1200" b="0" i="1" u="none" strike="noStrike" kern="1200" cap="none" spc="0" normalizeH="0" baseline="0" noProof="0" dirty="0">
                <a:ln>
                  <a:noFill/>
                </a:ln>
                <a:solidFill>
                  <a:srgbClr val="2F2F2F"/>
                </a:solidFill>
                <a:effectLst/>
                <a:uLnTx/>
                <a:uFillTx/>
                <a:latin typeface="Arial"/>
                <a:ea typeface="+mn-ea"/>
                <a:cs typeface="+mn-cs"/>
              </a:rPr>
              <a:t>. Meth. A 482 (2002) 334–346</a:t>
            </a:r>
            <a:endParaRPr kumimoji="0" lang="en-GB" sz="1200" b="0" i="0" u="none" strike="noStrike" kern="1200" cap="none" spc="0" normalizeH="0" baseline="0" noProof="0" dirty="0">
              <a:ln>
                <a:noFill/>
              </a:ln>
              <a:solidFill>
                <a:srgbClr val="2F2F2F"/>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2F2F2F"/>
              </a:solidFill>
              <a:effectLst/>
              <a:uLnTx/>
              <a:uFillTx/>
              <a:latin typeface="Arial"/>
              <a:ea typeface="+mn-ea"/>
              <a:cs typeface="+mn-cs"/>
            </a:endParaRPr>
          </a:p>
        </p:txBody>
      </p:sp>
      <p:pic>
        <p:nvPicPr>
          <p:cNvPr id="17" name="Picture 16">
            <a:extLst>
              <a:ext uri="{FF2B5EF4-FFF2-40B4-BE49-F238E27FC236}">
                <a16:creationId xmlns:a16="http://schemas.microsoft.com/office/drawing/2014/main" id="{67DC839C-5D74-374C-BAD9-E7C7C0518159}"/>
              </a:ext>
            </a:extLst>
          </p:cNvPr>
          <p:cNvPicPr>
            <a:picLocks noChangeAspect="1"/>
          </p:cNvPicPr>
          <p:nvPr/>
        </p:nvPicPr>
        <p:blipFill>
          <a:blip r:embed="rId4"/>
          <a:stretch>
            <a:fillRect/>
          </a:stretch>
        </p:blipFill>
        <p:spPr>
          <a:xfrm>
            <a:off x="4297284" y="3442222"/>
            <a:ext cx="3248442" cy="2436331"/>
          </a:xfrm>
          <a:prstGeom prst="rect">
            <a:avLst/>
          </a:prstGeom>
        </p:spPr>
      </p:pic>
      <p:sp>
        <p:nvSpPr>
          <p:cNvPr id="18" name="TextBox 17">
            <a:extLst>
              <a:ext uri="{FF2B5EF4-FFF2-40B4-BE49-F238E27FC236}">
                <a16:creationId xmlns:a16="http://schemas.microsoft.com/office/drawing/2014/main" id="{CF42B844-4346-2741-8DAC-DDA332855D68}"/>
              </a:ext>
            </a:extLst>
          </p:cNvPr>
          <p:cNvSpPr txBox="1"/>
          <p:nvPr/>
        </p:nvSpPr>
        <p:spPr>
          <a:xfrm>
            <a:off x="4608501" y="2967486"/>
            <a:ext cx="2937225" cy="430887"/>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BE" sz="1400" b="0" i="0" u="none" strike="noStrike" kern="1200" cap="none" spc="0" normalizeH="0" baseline="0" noProof="0" dirty="0">
                <a:ln>
                  <a:noFill/>
                </a:ln>
                <a:solidFill>
                  <a:srgbClr val="F8F8F8">
                    <a:lumMod val="10000"/>
                  </a:srgbClr>
                </a:solidFill>
                <a:effectLst/>
                <a:uLnTx/>
                <a:uFillTx/>
                <a:latin typeface="Arial"/>
                <a:ea typeface="+mn-ea"/>
                <a:cs typeface="+mn-cs"/>
              </a:rPr>
              <a:t>Weighting potential map for one readout node</a:t>
            </a:r>
          </a:p>
        </p:txBody>
      </p:sp>
      <p:pic>
        <p:nvPicPr>
          <p:cNvPr id="12" name="Picture 11">
            <a:extLst>
              <a:ext uri="{FF2B5EF4-FFF2-40B4-BE49-F238E27FC236}">
                <a16:creationId xmlns:a16="http://schemas.microsoft.com/office/drawing/2014/main" id="{9F859F22-1D43-CC72-70A8-F9017D49B615}"/>
              </a:ext>
            </a:extLst>
          </p:cNvPr>
          <p:cNvPicPr>
            <a:picLocks noChangeAspect="1"/>
          </p:cNvPicPr>
          <p:nvPr/>
        </p:nvPicPr>
        <p:blipFill>
          <a:blip r:embed="rId5"/>
          <a:stretch>
            <a:fillRect/>
          </a:stretch>
        </p:blipFill>
        <p:spPr>
          <a:xfrm>
            <a:off x="7927324" y="3026608"/>
            <a:ext cx="3520849" cy="2922305"/>
          </a:xfrm>
          <a:prstGeom prst="rect">
            <a:avLst/>
          </a:prstGeom>
        </p:spPr>
      </p:pic>
      <p:pic>
        <p:nvPicPr>
          <p:cNvPr id="2" name="Picture 1" descr="Logo&#10;&#10;Description automatically generated with medium confidence">
            <a:extLst>
              <a:ext uri="{FF2B5EF4-FFF2-40B4-BE49-F238E27FC236}">
                <a16:creationId xmlns:a16="http://schemas.microsoft.com/office/drawing/2014/main" id="{3B685082-EFB7-464C-0212-393656CCC7E9}"/>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08272" y="6282930"/>
            <a:ext cx="2543048" cy="514965"/>
          </a:xfrm>
          <a:prstGeom prst="rect">
            <a:avLst/>
          </a:prstGeom>
        </p:spPr>
      </p:pic>
      <p:grpSp>
        <p:nvGrpSpPr>
          <p:cNvPr id="4" name="Group 3">
            <a:extLst>
              <a:ext uri="{FF2B5EF4-FFF2-40B4-BE49-F238E27FC236}">
                <a16:creationId xmlns:a16="http://schemas.microsoft.com/office/drawing/2014/main" id="{F659D18B-4EC5-E68E-5E78-20D40B2B02F4}"/>
              </a:ext>
            </a:extLst>
          </p:cNvPr>
          <p:cNvGrpSpPr/>
          <p:nvPr/>
        </p:nvGrpSpPr>
        <p:grpSpPr>
          <a:xfrm>
            <a:off x="3795040" y="6288867"/>
            <a:ext cx="1687441" cy="514966"/>
            <a:chOff x="4481559" y="5776021"/>
            <a:chExt cx="2970118" cy="868188"/>
          </a:xfrm>
        </p:grpSpPr>
        <p:pic>
          <p:nvPicPr>
            <p:cNvPr id="5" name="Picture 4" descr="Graphical user interface, application&#10;&#10;Description automatically generated">
              <a:extLst>
                <a:ext uri="{FF2B5EF4-FFF2-40B4-BE49-F238E27FC236}">
                  <a16:creationId xmlns:a16="http://schemas.microsoft.com/office/drawing/2014/main" id="{84E40682-D4F3-4652-D088-491E92C04B49}"/>
                </a:ext>
              </a:extLst>
            </p:cNvPr>
            <p:cNvPicPr>
              <a:picLocks noChangeAspect="1"/>
            </p:cNvPicPr>
            <p:nvPr/>
          </p:nvPicPr>
          <p:blipFill>
            <a:blip r:embed="rId7"/>
            <a:stretch>
              <a:fillRect/>
            </a:stretch>
          </p:blipFill>
          <p:spPr>
            <a:xfrm>
              <a:off x="4481559" y="5776021"/>
              <a:ext cx="2970118" cy="868188"/>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C74AC58A-40AD-DE8D-A9DD-CA1A13BB3B8F}"/>
                </a:ext>
              </a:extLst>
            </p:cNvPr>
            <p:cNvPicPr>
              <a:picLocks noChangeAspect="1"/>
            </p:cNvPicPr>
            <p:nvPr/>
          </p:nvPicPr>
          <p:blipFill rotWithShape="1">
            <a:blip r:embed="rId8"/>
            <a:srcRect r="30484" b="58556"/>
            <a:stretch/>
          </p:blipFill>
          <p:spPr>
            <a:xfrm>
              <a:off x="4481560" y="5776021"/>
              <a:ext cx="2064714" cy="359811"/>
            </a:xfrm>
            <a:prstGeom prst="rect">
              <a:avLst/>
            </a:prstGeom>
          </p:spPr>
        </p:pic>
      </p:grpSp>
      <p:pic>
        <p:nvPicPr>
          <p:cNvPr id="10" name="Picture 9" descr="Graphical user interface, Teams&#10;&#10;Description automatically generated with medium confidence">
            <a:extLst>
              <a:ext uri="{FF2B5EF4-FFF2-40B4-BE49-F238E27FC236}">
                <a16:creationId xmlns:a16="http://schemas.microsoft.com/office/drawing/2014/main" id="{419A1DFA-BD2C-F066-12BB-8B4602B4C93C}"/>
              </a:ext>
            </a:extLst>
          </p:cNvPr>
          <p:cNvPicPr>
            <a:picLocks noChangeAspect="1"/>
          </p:cNvPicPr>
          <p:nvPr/>
        </p:nvPicPr>
        <p:blipFill>
          <a:blip r:embed="rId9"/>
          <a:stretch>
            <a:fillRect/>
          </a:stretch>
        </p:blipFill>
        <p:spPr>
          <a:xfrm>
            <a:off x="2945113" y="6282930"/>
            <a:ext cx="855855" cy="529522"/>
          </a:xfrm>
          <a:prstGeom prst="rect">
            <a:avLst/>
          </a:prstGeom>
        </p:spPr>
      </p:pic>
      <p:sp>
        <p:nvSpPr>
          <p:cNvPr id="19" name="TextBox 18">
            <a:extLst>
              <a:ext uri="{FF2B5EF4-FFF2-40B4-BE49-F238E27FC236}">
                <a16:creationId xmlns:a16="http://schemas.microsoft.com/office/drawing/2014/main" id="{616684EF-DBF1-304D-B1E9-4B298DA3B351}"/>
              </a:ext>
            </a:extLst>
          </p:cNvPr>
          <p:cNvSpPr txBox="1"/>
          <p:nvPr/>
        </p:nvSpPr>
        <p:spPr>
          <a:xfrm>
            <a:off x="10919862" y="6253992"/>
            <a:ext cx="1156086" cy="246221"/>
          </a:xfrm>
          <a:prstGeom prst="rect">
            <a:avLst/>
          </a:prstGeom>
          <a:noFill/>
        </p:spPr>
        <p:txBody>
          <a:bodyPr wrap="none" rtlCol="0">
            <a:spAutoFit/>
          </a:bodyPr>
          <a:lstStyle/>
          <a:p>
            <a:r>
              <a:rPr lang="en-GB" sz="1000" dirty="0" err="1">
                <a:solidFill>
                  <a:schemeClr val="accent5">
                    <a:lumMod val="10000"/>
                  </a:schemeClr>
                </a:solidFill>
              </a:rPr>
              <a:t>Djunes</a:t>
            </a:r>
            <a:r>
              <a:rPr lang="en-GB" sz="1000" dirty="0">
                <a:solidFill>
                  <a:schemeClr val="accent5">
                    <a:lumMod val="10000"/>
                  </a:schemeClr>
                </a:solidFill>
              </a:rPr>
              <a:t> Janssens</a:t>
            </a:r>
          </a:p>
        </p:txBody>
      </p:sp>
      <p:sp>
        <p:nvSpPr>
          <p:cNvPr id="8" name="Date Placeholder 7">
            <a:extLst>
              <a:ext uri="{FF2B5EF4-FFF2-40B4-BE49-F238E27FC236}">
                <a16:creationId xmlns:a16="http://schemas.microsoft.com/office/drawing/2014/main" id="{9B96D3B9-BC23-9D40-9501-0AE269AE6348}"/>
              </a:ext>
            </a:extLst>
          </p:cNvPr>
          <p:cNvSpPr>
            <a:spLocks noGrp="1"/>
          </p:cNvSpPr>
          <p:nvPr>
            <p:ph type="dt" sz="half" idx="10"/>
          </p:nvPr>
        </p:nvSpPr>
        <p:spPr/>
        <p:txBody>
          <a:bodyPr/>
          <a:lstStyle/>
          <a:p>
            <a:r>
              <a:rPr lang="en-US"/>
              <a:t>10/14/24</a:t>
            </a:r>
            <a:endParaRPr lang="en-US" dirty="0"/>
          </a:p>
        </p:txBody>
      </p:sp>
    </p:spTree>
    <p:extLst>
      <p:ext uri="{BB962C8B-B14F-4D97-AF65-F5344CB8AC3E}">
        <p14:creationId xmlns:p14="http://schemas.microsoft.com/office/powerpoint/2010/main" val="13295913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008AD0B5-ADE2-F18D-1CE9-393168897533}"/>
              </a:ext>
            </a:extLst>
          </p:cNvPr>
          <p:cNvSpPr txBox="1">
            <a:spLocks/>
          </p:cNvSpPr>
          <p:nvPr/>
        </p:nvSpPr>
        <p:spPr>
          <a:xfrm>
            <a:off x="407988" y="373593"/>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2800" b="1" i="0" u="none" strike="noStrike" kern="1200" cap="none" spc="0" normalizeH="0" baseline="0" noProof="0" dirty="0" err="1">
                <a:ln>
                  <a:noFill/>
                </a:ln>
                <a:solidFill>
                  <a:srgbClr val="0033A0"/>
                </a:solidFill>
                <a:effectLst/>
                <a:uLnTx/>
                <a:uFillTx/>
                <a:latin typeface="Arial"/>
                <a:ea typeface="+mj-ea"/>
                <a:cs typeface="+mj-cs"/>
              </a:rPr>
              <a:t>MicroCAT</a:t>
            </a:r>
            <a:r>
              <a:rPr kumimoji="0" lang="en-US" sz="2800" b="1" i="0" u="none" strike="noStrike" kern="1200" cap="none" spc="0" normalizeH="0" baseline="0" noProof="0" dirty="0">
                <a:ln>
                  <a:noFill/>
                </a:ln>
                <a:solidFill>
                  <a:srgbClr val="0033A0"/>
                </a:solidFill>
                <a:effectLst/>
                <a:uLnTx/>
                <a:uFillTx/>
                <a:latin typeface="Arial"/>
                <a:ea typeface="+mj-ea"/>
                <a:cs typeface="+mj-cs"/>
              </a:rPr>
              <a:t> resistive position interpolation readout</a:t>
            </a:r>
            <a:br>
              <a:rPr kumimoji="0" lang="en-US" sz="2800" b="1" i="0" u="none" strike="noStrike" kern="1200" cap="none" spc="0" normalizeH="0" baseline="0" noProof="0" dirty="0">
                <a:ln>
                  <a:noFill/>
                </a:ln>
                <a:solidFill>
                  <a:srgbClr val="0033A0"/>
                </a:solidFill>
                <a:effectLst/>
                <a:uLnTx/>
                <a:uFillTx/>
                <a:latin typeface="Arial"/>
                <a:ea typeface="+mj-ea"/>
                <a:cs typeface="+mj-cs"/>
              </a:rPr>
            </a:br>
            <a:endParaRPr kumimoji="0" lang="en-US" sz="2800" b="1" i="0" u="none" strike="noStrike" kern="1200" cap="none" spc="0" normalizeH="0" baseline="0" noProof="0" dirty="0">
              <a:ln>
                <a:noFill/>
              </a:ln>
              <a:solidFill>
                <a:srgbClr val="0033A0"/>
              </a:solidFill>
              <a:effectLst/>
              <a:uLnTx/>
              <a:uFillTx/>
              <a:latin typeface="Arial"/>
              <a:ea typeface="+mj-ea"/>
              <a:cs typeface="+mj-cs"/>
            </a:endParaRPr>
          </a:p>
        </p:txBody>
      </p:sp>
      <p:sp>
        <p:nvSpPr>
          <p:cNvPr id="14" name="Rectangle 13">
            <a:extLst>
              <a:ext uri="{FF2B5EF4-FFF2-40B4-BE49-F238E27FC236}">
                <a16:creationId xmlns:a16="http://schemas.microsoft.com/office/drawing/2014/main" id="{671D4A0F-1826-9D4B-A266-7536F5B739B8}"/>
              </a:ext>
            </a:extLst>
          </p:cNvPr>
          <p:cNvSpPr/>
          <p:nvPr/>
        </p:nvSpPr>
        <p:spPr>
          <a:xfrm>
            <a:off x="407988" y="6309320"/>
            <a:ext cx="1079500" cy="4341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05F1D894-F1E5-3642-ADBF-6F3D331E9349}"/>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1200" cap="none" spc="0" normalizeH="0" baseline="0" noProof="0" smtClean="0">
                <a:ln>
                  <a:noFill/>
                </a:ln>
                <a:solidFill>
                  <a:srgbClr val="0033A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65</a:t>
            </a:fld>
            <a:endParaRPr kumimoji="0" lang="en-US" sz="1000" b="0" i="0" u="none" strike="noStrike" kern="1200" cap="none" spc="0" normalizeH="0" baseline="0" noProof="0" dirty="0">
              <a:ln>
                <a:noFill/>
              </a:ln>
              <a:solidFill>
                <a:srgbClr val="0033A0"/>
              </a:solidFill>
              <a:effectLst/>
              <a:uLnTx/>
              <a:uFillTx/>
              <a:latin typeface="Arial"/>
              <a:ea typeface="+mn-ea"/>
              <a:cs typeface="+mn-cs"/>
            </a:endParaRPr>
          </a:p>
        </p:txBody>
      </p:sp>
      <p:pic>
        <p:nvPicPr>
          <p:cNvPr id="37" name="Picture 36" descr="Logo&#10;&#10;Description automatically generated with medium confidence">
            <a:extLst>
              <a:ext uri="{FF2B5EF4-FFF2-40B4-BE49-F238E27FC236}">
                <a16:creationId xmlns:a16="http://schemas.microsoft.com/office/drawing/2014/main" id="{F2DB53A9-0420-904A-B92A-591E2D723F9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408272" y="6282930"/>
            <a:ext cx="2543048" cy="514965"/>
          </a:xfrm>
          <a:prstGeom prst="rect">
            <a:avLst/>
          </a:prstGeom>
        </p:spPr>
      </p:pic>
      <p:grpSp>
        <p:nvGrpSpPr>
          <p:cNvPr id="6" name="Group 5">
            <a:extLst>
              <a:ext uri="{FF2B5EF4-FFF2-40B4-BE49-F238E27FC236}">
                <a16:creationId xmlns:a16="http://schemas.microsoft.com/office/drawing/2014/main" id="{F3BC8EE0-35DE-18C5-AECB-05829398B629}"/>
              </a:ext>
            </a:extLst>
          </p:cNvPr>
          <p:cNvGrpSpPr/>
          <p:nvPr/>
        </p:nvGrpSpPr>
        <p:grpSpPr>
          <a:xfrm>
            <a:off x="3795040" y="6288867"/>
            <a:ext cx="1687441" cy="514966"/>
            <a:chOff x="4481559" y="5776021"/>
            <a:chExt cx="2970118" cy="868188"/>
          </a:xfrm>
        </p:grpSpPr>
        <p:pic>
          <p:nvPicPr>
            <p:cNvPr id="7" name="Picture 6" descr="Graphical user interface, application&#10;&#10;Description automatically generated">
              <a:extLst>
                <a:ext uri="{FF2B5EF4-FFF2-40B4-BE49-F238E27FC236}">
                  <a16:creationId xmlns:a16="http://schemas.microsoft.com/office/drawing/2014/main" id="{EC711602-A7F1-997E-D8A1-60EF82C9738F}"/>
                </a:ext>
              </a:extLst>
            </p:cNvPr>
            <p:cNvPicPr>
              <a:picLocks noChangeAspect="1"/>
            </p:cNvPicPr>
            <p:nvPr/>
          </p:nvPicPr>
          <p:blipFill>
            <a:blip r:embed="rId4"/>
            <a:stretch>
              <a:fillRect/>
            </a:stretch>
          </p:blipFill>
          <p:spPr>
            <a:xfrm>
              <a:off x="4481559" y="5776021"/>
              <a:ext cx="2970118" cy="868188"/>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E577DEAA-C27C-410C-8C82-158F0E701B65}"/>
                </a:ext>
              </a:extLst>
            </p:cNvPr>
            <p:cNvPicPr>
              <a:picLocks noChangeAspect="1"/>
            </p:cNvPicPr>
            <p:nvPr/>
          </p:nvPicPr>
          <p:blipFill rotWithShape="1">
            <a:blip r:embed="rId5"/>
            <a:srcRect r="30484" b="58556"/>
            <a:stretch/>
          </p:blipFill>
          <p:spPr>
            <a:xfrm>
              <a:off x="4481560" y="5776021"/>
              <a:ext cx="2064714" cy="359811"/>
            </a:xfrm>
            <a:prstGeom prst="rect">
              <a:avLst/>
            </a:prstGeom>
          </p:spPr>
        </p:pic>
      </p:grpSp>
      <p:pic>
        <p:nvPicPr>
          <p:cNvPr id="11" name="Picture 10" descr="Graphical user interface, Teams&#10;&#10;Description automatically generated with medium confidence">
            <a:extLst>
              <a:ext uri="{FF2B5EF4-FFF2-40B4-BE49-F238E27FC236}">
                <a16:creationId xmlns:a16="http://schemas.microsoft.com/office/drawing/2014/main" id="{68023571-8868-D10D-EA64-3164F973BEA7}"/>
              </a:ext>
            </a:extLst>
          </p:cNvPr>
          <p:cNvPicPr>
            <a:picLocks noChangeAspect="1"/>
          </p:cNvPicPr>
          <p:nvPr/>
        </p:nvPicPr>
        <p:blipFill>
          <a:blip r:embed="rId6"/>
          <a:stretch>
            <a:fillRect/>
          </a:stretch>
        </p:blipFill>
        <p:spPr>
          <a:xfrm>
            <a:off x="2945113" y="6282930"/>
            <a:ext cx="855855" cy="529522"/>
          </a:xfrm>
          <a:prstGeom prst="rect">
            <a:avLst/>
          </a:prstGeom>
        </p:spPr>
      </p:pic>
      <p:sp>
        <p:nvSpPr>
          <p:cNvPr id="13" name="Content Placeholder 1">
            <a:extLst>
              <a:ext uri="{FF2B5EF4-FFF2-40B4-BE49-F238E27FC236}">
                <a16:creationId xmlns:a16="http://schemas.microsoft.com/office/drawing/2014/main" id="{C098681D-BCBE-B43C-28A3-F9E5F1B4EF08}"/>
              </a:ext>
            </a:extLst>
          </p:cNvPr>
          <p:cNvSpPr>
            <a:spLocks noGrp="1"/>
          </p:cNvSpPr>
          <p:nvPr>
            <p:ph idx="1"/>
          </p:nvPr>
        </p:nvSpPr>
        <p:spPr>
          <a:xfrm>
            <a:off x="407987" y="1128576"/>
            <a:ext cx="11376024" cy="645478"/>
          </a:xfrm>
        </p:spPr>
        <p:txBody>
          <a:bodyPr/>
          <a:lstStyle/>
          <a:p>
            <a:pPr marL="0" lvl="1" indent="0">
              <a:buNone/>
            </a:pPr>
            <a:r>
              <a:rPr lang="en-US" sz="1600" b="1" dirty="0"/>
              <a:t>During production, the resistivity can fluctuate on the surface of the resistive layer. </a:t>
            </a:r>
            <a:r>
              <a:rPr lang="en-US" sz="1600" dirty="0"/>
              <a:t>This could make the timing response or reconstruction capability of your detector non-uniform over the active area.</a:t>
            </a:r>
            <a:endParaRPr lang="en-US" sz="1600" b="1" dirty="0"/>
          </a:p>
        </p:txBody>
      </p:sp>
      <p:pic>
        <p:nvPicPr>
          <p:cNvPr id="25" name="Picture 24" descr="A screenshot of a text&#10;&#10;Description automatically generated">
            <a:extLst>
              <a:ext uri="{FF2B5EF4-FFF2-40B4-BE49-F238E27FC236}">
                <a16:creationId xmlns:a16="http://schemas.microsoft.com/office/drawing/2014/main" id="{8D7EEE08-1B75-E9F3-57DC-559F0ACEBCEA}"/>
              </a:ext>
            </a:extLst>
          </p:cNvPr>
          <p:cNvPicPr>
            <a:picLocks noChangeAspect="1"/>
          </p:cNvPicPr>
          <p:nvPr/>
        </p:nvPicPr>
        <p:blipFill rotWithShape="1">
          <a:blip r:embed="rId7"/>
          <a:srcRect b="84798"/>
          <a:stretch/>
        </p:blipFill>
        <p:spPr>
          <a:xfrm>
            <a:off x="314330" y="4258622"/>
            <a:ext cx="3954117" cy="645478"/>
          </a:xfrm>
          <a:prstGeom prst="rect">
            <a:avLst/>
          </a:prstGeom>
        </p:spPr>
      </p:pic>
      <p:pic>
        <p:nvPicPr>
          <p:cNvPr id="26" name="Picture 25" descr="A screenshot of a text&#10;&#10;Description automatically generated">
            <a:extLst>
              <a:ext uri="{FF2B5EF4-FFF2-40B4-BE49-F238E27FC236}">
                <a16:creationId xmlns:a16="http://schemas.microsoft.com/office/drawing/2014/main" id="{0464518C-10BC-DD04-8599-1452280F93C9}"/>
              </a:ext>
            </a:extLst>
          </p:cNvPr>
          <p:cNvPicPr>
            <a:picLocks noChangeAspect="1"/>
          </p:cNvPicPr>
          <p:nvPr/>
        </p:nvPicPr>
        <p:blipFill rotWithShape="1">
          <a:blip r:embed="rId7"/>
          <a:srcRect t="81516" b="-1329"/>
          <a:stretch/>
        </p:blipFill>
        <p:spPr>
          <a:xfrm>
            <a:off x="324530" y="4727942"/>
            <a:ext cx="3954117" cy="841253"/>
          </a:xfrm>
          <a:prstGeom prst="rect">
            <a:avLst/>
          </a:prstGeom>
        </p:spPr>
      </p:pic>
      <p:pic>
        <p:nvPicPr>
          <p:cNvPr id="28" name="Picture 27" descr="A close-up of a text&#10;&#10;Description automatically generated">
            <a:extLst>
              <a:ext uri="{FF2B5EF4-FFF2-40B4-BE49-F238E27FC236}">
                <a16:creationId xmlns:a16="http://schemas.microsoft.com/office/drawing/2014/main" id="{CE38C513-B964-AE03-3CFB-E4495625682D}"/>
              </a:ext>
            </a:extLst>
          </p:cNvPr>
          <p:cNvPicPr>
            <a:picLocks noChangeAspect="1"/>
          </p:cNvPicPr>
          <p:nvPr/>
        </p:nvPicPr>
        <p:blipFill>
          <a:blip r:embed="rId8"/>
          <a:stretch>
            <a:fillRect/>
          </a:stretch>
        </p:blipFill>
        <p:spPr>
          <a:xfrm>
            <a:off x="837036" y="2260528"/>
            <a:ext cx="2929103" cy="1702220"/>
          </a:xfrm>
          <a:prstGeom prst="rect">
            <a:avLst/>
          </a:prstGeom>
        </p:spPr>
      </p:pic>
      <p:sp>
        <p:nvSpPr>
          <p:cNvPr id="29" name="TextBox 28">
            <a:extLst>
              <a:ext uri="{FF2B5EF4-FFF2-40B4-BE49-F238E27FC236}">
                <a16:creationId xmlns:a16="http://schemas.microsoft.com/office/drawing/2014/main" id="{D4656A5A-1265-BAF9-5D87-6B6F71F3F764}"/>
              </a:ext>
            </a:extLst>
          </p:cNvPr>
          <p:cNvSpPr txBox="1"/>
          <p:nvPr/>
        </p:nvSpPr>
        <p:spPr>
          <a:xfrm>
            <a:off x="495980" y="5569195"/>
            <a:ext cx="6097978" cy="2616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F8F8F8">
                    <a:lumMod val="10000"/>
                  </a:srgbClr>
                </a:solidFill>
                <a:effectLst/>
                <a:uLnTx/>
                <a:uFillTx/>
                <a:latin typeface="Arial"/>
                <a:ea typeface="+mn-ea"/>
                <a:cs typeface="+mn-cs"/>
              </a:rPr>
              <a:t>R. Arcidiacono et al., arXiv:2211.13809v1 [</a:t>
            </a:r>
            <a:r>
              <a:rPr kumimoji="0" lang="en-GB" sz="1100" b="0" i="0" u="none" strike="noStrike" kern="1200" cap="none" spc="0" normalizeH="0" baseline="0" noProof="0" dirty="0" err="1">
                <a:ln>
                  <a:noFill/>
                </a:ln>
                <a:solidFill>
                  <a:srgbClr val="F8F8F8">
                    <a:lumMod val="10000"/>
                  </a:srgbClr>
                </a:solidFill>
                <a:effectLst/>
                <a:uLnTx/>
                <a:uFillTx/>
                <a:latin typeface="Arial"/>
                <a:ea typeface="+mn-ea"/>
                <a:cs typeface="+mn-cs"/>
              </a:rPr>
              <a:t>physics.ins</a:t>
            </a:r>
            <a:r>
              <a:rPr kumimoji="0" lang="en-GB" sz="1100" b="0" i="0" u="none" strike="noStrike" kern="1200" cap="none" spc="0" normalizeH="0" baseline="0" noProof="0" dirty="0">
                <a:ln>
                  <a:noFill/>
                </a:ln>
                <a:solidFill>
                  <a:srgbClr val="F8F8F8">
                    <a:lumMod val="10000"/>
                  </a:srgbClr>
                </a:solidFill>
                <a:effectLst/>
                <a:uLnTx/>
                <a:uFillTx/>
                <a:latin typeface="Arial"/>
                <a:ea typeface="+mn-ea"/>
                <a:cs typeface="+mn-cs"/>
              </a:rPr>
              <a:t>-det]</a:t>
            </a:r>
            <a:endParaRPr kumimoji="0" lang="en-BE" sz="1100" b="0" i="0" u="none" strike="noStrike" kern="1200" cap="none" spc="0" normalizeH="0" baseline="0" noProof="0" dirty="0">
              <a:ln>
                <a:noFill/>
              </a:ln>
              <a:solidFill>
                <a:srgbClr val="F8F8F8">
                  <a:lumMod val="10000"/>
                </a:srgbClr>
              </a:solidFill>
              <a:effectLst/>
              <a:uLnTx/>
              <a:uFillTx/>
              <a:latin typeface="Arial"/>
              <a:ea typeface="+mn-ea"/>
              <a:cs typeface="+mn-cs"/>
            </a:endParaRPr>
          </a:p>
        </p:txBody>
      </p:sp>
      <p:pic>
        <p:nvPicPr>
          <p:cNvPr id="18" name="Picture 17" descr="A diagram of a graph&#10;&#10;Description automatically generated with medium confidence">
            <a:extLst>
              <a:ext uri="{FF2B5EF4-FFF2-40B4-BE49-F238E27FC236}">
                <a16:creationId xmlns:a16="http://schemas.microsoft.com/office/drawing/2014/main" id="{07D7ADB2-E24D-7484-EFC7-02FD0DEF564F}"/>
              </a:ext>
            </a:extLst>
          </p:cNvPr>
          <p:cNvPicPr>
            <a:picLocks noChangeAspect="1"/>
          </p:cNvPicPr>
          <p:nvPr/>
        </p:nvPicPr>
        <p:blipFill>
          <a:blip r:embed="rId9"/>
          <a:stretch>
            <a:fillRect/>
          </a:stretch>
        </p:blipFill>
        <p:spPr>
          <a:xfrm>
            <a:off x="4439897" y="2483260"/>
            <a:ext cx="7425087" cy="3288592"/>
          </a:xfrm>
          <a:prstGeom prst="rect">
            <a:avLst/>
          </a:prstGeom>
        </p:spPr>
      </p:pic>
      <p:sp>
        <p:nvSpPr>
          <p:cNvPr id="3" name="TextBox 2">
            <a:extLst>
              <a:ext uri="{FF2B5EF4-FFF2-40B4-BE49-F238E27FC236}">
                <a16:creationId xmlns:a16="http://schemas.microsoft.com/office/drawing/2014/main" id="{2E80C5BD-B339-4FA7-D97E-7FE9306F94A4}"/>
              </a:ext>
            </a:extLst>
          </p:cNvPr>
          <p:cNvSpPr txBox="1"/>
          <p:nvPr/>
        </p:nvSpPr>
        <p:spPr>
          <a:xfrm>
            <a:off x="8618161" y="2196037"/>
            <a:ext cx="3434139" cy="335092"/>
          </a:xfrm>
          <a:prstGeom prst="rect">
            <a:avLst/>
          </a:prstGeom>
          <a:noFill/>
        </p:spPr>
        <p:txBody>
          <a:bodyPr wrap="square">
            <a:spAutoFit/>
          </a:bodyPr>
          <a:lstStyle/>
          <a:p>
            <a:pPr marL="0" marR="0" lvl="1" indent="0" algn="ctr"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a:ea typeface="+mn-ea"/>
                <a:cs typeface="+mn-cs"/>
              </a:rPr>
              <a:t>Correction map</a:t>
            </a:r>
            <a:endParaRPr kumimoji="0" lang="en-GB" sz="1200" b="0" i="0" u="none" strike="noStrike" kern="1200" cap="none" spc="0" normalizeH="0" baseline="0" noProof="0" dirty="0">
              <a:ln>
                <a:noFill/>
              </a:ln>
              <a:solidFill>
                <a:srgbClr val="00B050"/>
              </a:solidFill>
              <a:effectLst/>
              <a:uLnTx/>
              <a:uFillTx/>
              <a:latin typeface="Arial"/>
              <a:ea typeface="+mn-ea"/>
              <a:cs typeface="+mn-cs"/>
            </a:endParaRPr>
          </a:p>
        </p:txBody>
      </p:sp>
      <p:sp>
        <p:nvSpPr>
          <p:cNvPr id="5" name="TextBox 4">
            <a:extLst>
              <a:ext uri="{FF2B5EF4-FFF2-40B4-BE49-F238E27FC236}">
                <a16:creationId xmlns:a16="http://schemas.microsoft.com/office/drawing/2014/main" id="{4761A09E-510E-AB65-9259-97336808AF46}"/>
              </a:ext>
            </a:extLst>
          </p:cNvPr>
          <p:cNvSpPr txBox="1"/>
          <p:nvPr/>
        </p:nvSpPr>
        <p:spPr>
          <a:xfrm>
            <a:off x="4135606" y="2191838"/>
            <a:ext cx="4290888" cy="335092"/>
          </a:xfrm>
          <a:prstGeom prst="rect">
            <a:avLst/>
          </a:prstGeom>
          <a:noFill/>
        </p:spPr>
        <p:txBody>
          <a:bodyPr wrap="square">
            <a:spAutoFit/>
          </a:bodyPr>
          <a:lstStyle/>
          <a:p>
            <a:pPr marL="0" marR="0" lvl="1" indent="0" algn="ctr" defTabSz="457200" rtl="0" eaLnBrk="1" fontAlgn="auto" latinLnBrk="0" hangingPunct="1">
              <a:lnSpc>
                <a:spcPct val="15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a:ea typeface="+mn-ea"/>
                <a:cs typeface="+mn-cs"/>
              </a:rPr>
              <a:t>Map of non-uniform resistivity in one readout cell</a:t>
            </a:r>
          </a:p>
        </p:txBody>
      </p:sp>
      <p:sp>
        <p:nvSpPr>
          <p:cNvPr id="19" name="TextBox 18">
            <a:extLst>
              <a:ext uri="{FF2B5EF4-FFF2-40B4-BE49-F238E27FC236}">
                <a16:creationId xmlns:a16="http://schemas.microsoft.com/office/drawing/2014/main" id="{04A66B8D-69A3-AA4D-8200-EB9C119FF4EB}"/>
              </a:ext>
            </a:extLst>
          </p:cNvPr>
          <p:cNvSpPr txBox="1"/>
          <p:nvPr/>
        </p:nvSpPr>
        <p:spPr>
          <a:xfrm>
            <a:off x="10708898" y="6253992"/>
            <a:ext cx="1156086" cy="246221"/>
          </a:xfrm>
          <a:prstGeom prst="rect">
            <a:avLst/>
          </a:prstGeom>
          <a:noFill/>
        </p:spPr>
        <p:txBody>
          <a:bodyPr wrap="none" rtlCol="0">
            <a:spAutoFit/>
          </a:bodyPr>
          <a:lstStyle/>
          <a:p>
            <a:r>
              <a:rPr lang="en-GB" sz="1000" dirty="0" err="1">
                <a:solidFill>
                  <a:schemeClr val="accent5">
                    <a:lumMod val="10000"/>
                  </a:schemeClr>
                </a:solidFill>
              </a:rPr>
              <a:t>Djunes</a:t>
            </a:r>
            <a:r>
              <a:rPr lang="en-GB" sz="1000" dirty="0">
                <a:solidFill>
                  <a:schemeClr val="accent5">
                    <a:lumMod val="10000"/>
                  </a:schemeClr>
                </a:solidFill>
              </a:rPr>
              <a:t> Janssens</a:t>
            </a:r>
          </a:p>
        </p:txBody>
      </p:sp>
      <p:sp>
        <p:nvSpPr>
          <p:cNvPr id="8" name="Date Placeholder 7">
            <a:extLst>
              <a:ext uri="{FF2B5EF4-FFF2-40B4-BE49-F238E27FC236}">
                <a16:creationId xmlns:a16="http://schemas.microsoft.com/office/drawing/2014/main" id="{E53796F7-0C31-6644-8769-E426AF0C75EB}"/>
              </a:ext>
            </a:extLst>
          </p:cNvPr>
          <p:cNvSpPr>
            <a:spLocks noGrp="1"/>
          </p:cNvSpPr>
          <p:nvPr>
            <p:ph type="dt" sz="half" idx="10"/>
          </p:nvPr>
        </p:nvSpPr>
        <p:spPr/>
        <p:txBody>
          <a:bodyPr/>
          <a:lstStyle/>
          <a:p>
            <a:r>
              <a:rPr lang="en-US"/>
              <a:t>10/14/24</a:t>
            </a:r>
            <a:endParaRPr lang="en-US" dirty="0"/>
          </a:p>
        </p:txBody>
      </p:sp>
    </p:spTree>
    <p:extLst>
      <p:ext uri="{BB962C8B-B14F-4D97-AF65-F5344CB8AC3E}">
        <p14:creationId xmlns:p14="http://schemas.microsoft.com/office/powerpoint/2010/main" val="21649037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A742F13-6317-B148-9B12-51A73560C73A}"/>
              </a:ext>
            </a:extLst>
          </p:cNvPr>
          <p:cNvSpPr>
            <a:spLocks noGrp="1"/>
          </p:cNvSpPr>
          <p:nvPr>
            <p:ph type="dt" sz="half" idx="10"/>
          </p:nvPr>
        </p:nvSpPr>
        <p:spPr/>
        <p:txBody>
          <a:bodyPr/>
          <a:lstStyle/>
          <a:p>
            <a:pPr>
              <a:defRPr/>
            </a:pPr>
            <a:r>
              <a:rPr lang="en-US"/>
              <a:t>10/14/24</a:t>
            </a:r>
            <a:endParaRPr lang="en-US" dirty="0"/>
          </a:p>
        </p:txBody>
      </p:sp>
      <p:sp>
        <p:nvSpPr>
          <p:cNvPr id="3" name="Slide Number Placeholder 2">
            <a:extLst>
              <a:ext uri="{FF2B5EF4-FFF2-40B4-BE49-F238E27FC236}">
                <a16:creationId xmlns:a16="http://schemas.microsoft.com/office/drawing/2014/main" id="{072415C0-9363-E542-8D1F-BE9ED22AD957}"/>
              </a:ext>
            </a:extLst>
          </p:cNvPr>
          <p:cNvSpPr>
            <a:spLocks noGrp="1"/>
          </p:cNvSpPr>
          <p:nvPr>
            <p:ph type="sldNum" sz="quarter" idx="11"/>
          </p:nvPr>
        </p:nvSpPr>
        <p:spPr/>
        <p:txBody>
          <a:bodyPr/>
          <a:lstStyle/>
          <a:p>
            <a:pPr>
              <a:defRPr/>
            </a:pPr>
            <a:fld id="{7139EE62-D25E-4D29-9274-D0BC29529B49}" type="slidenum">
              <a:rPr lang="en-US" smtClean="0"/>
              <a:pPr>
                <a:defRPr/>
              </a:pPr>
              <a:t>66</a:t>
            </a:fld>
            <a:endParaRPr lang="en-US" dirty="0"/>
          </a:p>
        </p:txBody>
      </p:sp>
      <p:sp>
        <p:nvSpPr>
          <p:cNvPr id="5" name="TextBox 4">
            <a:extLst>
              <a:ext uri="{FF2B5EF4-FFF2-40B4-BE49-F238E27FC236}">
                <a16:creationId xmlns:a16="http://schemas.microsoft.com/office/drawing/2014/main" id="{6ECF0C75-73D8-F74B-8223-6F57EDD3CF3E}"/>
              </a:ext>
            </a:extLst>
          </p:cNvPr>
          <p:cNvSpPr txBox="1">
            <a:spLocks noChangeArrowheads="1"/>
          </p:cNvSpPr>
          <p:nvPr/>
        </p:nvSpPr>
        <p:spPr bwMode="auto">
          <a:xfrm>
            <a:off x="0" y="1"/>
            <a:ext cx="12192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altLang="en-US" sz="3600" b="1" dirty="0">
                <a:solidFill>
                  <a:srgbClr val="FF0000"/>
                </a:solidFill>
                <a:ea typeface="Arial" charset="0"/>
                <a:cs typeface="Arial" charset="0"/>
              </a:rPr>
              <a:t>Summary</a:t>
            </a:r>
          </a:p>
        </p:txBody>
      </p:sp>
      <p:sp>
        <p:nvSpPr>
          <p:cNvPr id="6" name="Rectangle 5">
            <a:extLst>
              <a:ext uri="{FF2B5EF4-FFF2-40B4-BE49-F238E27FC236}">
                <a16:creationId xmlns:a16="http://schemas.microsoft.com/office/drawing/2014/main" id="{3CDDB7F5-8580-4344-BDF2-FEDE4320B96B}"/>
              </a:ext>
            </a:extLst>
          </p:cNvPr>
          <p:cNvSpPr/>
          <p:nvPr/>
        </p:nvSpPr>
        <p:spPr>
          <a:xfrm>
            <a:off x="812800" y="966496"/>
            <a:ext cx="10966245" cy="5078313"/>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GB" kern="0" dirty="0">
                <a:solidFill>
                  <a:srgbClr val="002060"/>
                </a:solidFill>
              </a:rPr>
              <a:t>The </a:t>
            </a:r>
            <a:r>
              <a:rPr lang="en-GB" kern="0" dirty="0">
                <a:solidFill>
                  <a:srgbClr val="FF0000"/>
                </a:solidFill>
              </a:rPr>
              <a:t>movement</a:t>
            </a:r>
            <a:r>
              <a:rPr lang="en-GB" kern="0" dirty="0">
                <a:solidFill>
                  <a:srgbClr val="002060"/>
                </a:solidFill>
              </a:rPr>
              <a:t> of charges </a:t>
            </a:r>
            <a:r>
              <a:rPr lang="en-GB" kern="0" dirty="0">
                <a:solidFill>
                  <a:srgbClr val="FF0000"/>
                </a:solidFill>
              </a:rPr>
              <a:t>induces</a:t>
            </a:r>
            <a:r>
              <a:rPr lang="en-GB" kern="0" dirty="0">
                <a:solidFill>
                  <a:srgbClr val="002060"/>
                </a:solidFill>
              </a:rPr>
              <a:t> signals on metal electrodes.</a:t>
            </a:r>
          </a:p>
          <a:p>
            <a:pPr marL="0" marR="0" lvl="0" indent="0" defTabSz="914400" eaLnBrk="1" fontAlgn="auto" latinLnBrk="0" hangingPunct="1">
              <a:lnSpc>
                <a:spcPct val="100000"/>
              </a:lnSpc>
              <a:spcBef>
                <a:spcPts val="0"/>
              </a:spcBef>
              <a:spcAft>
                <a:spcPts val="0"/>
              </a:spcAft>
              <a:buClrTx/>
              <a:buSzTx/>
              <a:buFontTx/>
              <a:buNone/>
              <a:tabLst/>
              <a:defRPr/>
            </a:pPr>
            <a:endParaRPr lang="en-GB" kern="0" dirty="0">
              <a:solidFill>
                <a:srgbClr val="002060"/>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en-GB" kern="0" dirty="0">
                <a:solidFill>
                  <a:schemeClr val="accent6">
                    <a:lumMod val="50000"/>
                  </a:schemeClr>
                </a:solidFill>
              </a:rPr>
              <a:t>The signal shapes are therefore determined by the dynamics of the charges inside the detector i.e. by the movement of electrons and Ions in gaseous detectors.</a:t>
            </a:r>
          </a:p>
          <a:p>
            <a:pPr marL="0" marR="0" lvl="0" indent="0" defTabSz="914400" eaLnBrk="1" fontAlgn="auto" latinLnBrk="0" hangingPunct="1">
              <a:lnSpc>
                <a:spcPct val="100000"/>
              </a:lnSpc>
              <a:spcBef>
                <a:spcPts val="0"/>
              </a:spcBef>
              <a:spcAft>
                <a:spcPts val="0"/>
              </a:spcAft>
              <a:buClrTx/>
              <a:buSzTx/>
              <a:buFontTx/>
              <a:buNone/>
              <a:tabLst/>
              <a:defRPr/>
            </a:pPr>
            <a:endParaRPr lang="en-GB" kern="0" dirty="0">
              <a:solidFill>
                <a:schemeClr val="accent6">
                  <a:lumMod val="50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en-GB" kern="0" dirty="0">
                <a:solidFill>
                  <a:srgbClr val="002060"/>
                </a:solidFill>
              </a:rPr>
              <a:t>These signals can be calculated by means of weighting potentials and weighting fields that are solutions of the Laplace equation.</a:t>
            </a:r>
          </a:p>
          <a:p>
            <a:pPr marL="0" marR="0" lvl="0" indent="0" defTabSz="914400" eaLnBrk="1" fontAlgn="auto" latinLnBrk="0" hangingPunct="1">
              <a:lnSpc>
                <a:spcPct val="100000"/>
              </a:lnSpc>
              <a:spcBef>
                <a:spcPts val="0"/>
              </a:spcBef>
              <a:spcAft>
                <a:spcPts val="0"/>
              </a:spcAft>
              <a:buClrTx/>
              <a:buSzTx/>
              <a:buFontTx/>
              <a:buNone/>
              <a:tabLst/>
              <a:defRPr/>
            </a:pPr>
            <a:endParaRPr lang="en-GB" kern="0" dirty="0">
              <a:solidFill>
                <a:schemeClr val="accent6">
                  <a:lumMod val="50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en-GB" kern="0" dirty="0">
                <a:solidFill>
                  <a:schemeClr val="accent6">
                    <a:lumMod val="50000"/>
                  </a:schemeClr>
                </a:solidFill>
              </a:rPr>
              <a:t>The formalism can be extended to detectors containing resistive elements by use of time dependent weighting fields.</a:t>
            </a:r>
          </a:p>
          <a:p>
            <a:pPr marL="0" marR="0" lvl="0" indent="0" defTabSz="914400" eaLnBrk="1" fontAlgn="auto" latinLnBrk="0" hangingPunct="1">
              <a:lnSpc>
                <a:spcPct val="100000"/>
              </a:lnSpc>
              <a:spcBef>
                <a:spcPts val="0"/>
              </a:spcBef>
              <a:spcAft>
                <a:spcPts val="0"/>
              </a:spcAft>
              <a:buClrTx/>
              <a:buSzTx/>
              <a:buFontTx/>
              <a:buNone/>
              <a:tabLst/>
              <a:defRPr/>
            </a:pPr>
            <a:endParaRPr lang="en-GB" kern="0" dirty="0">
              <a:solidFill>
                <a:schemeClr val="accent6">
                  <a:lumMod val="50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endParaRPr lang="en-GB" kern="0" dirty="0">
              <a:solidFill>
                <a:schemeClr val="accent6">
                  <a:lumMod val="50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en-GB" kern="0" dirty="0">
                <a:solidFill>
                  <a:srgbClr val="002060"/>
                </a:solidFill>
              </a:rPr>
              <a:t>Signals in GEM detectors are mainly due to the movement of the electrons in the induction gap.</a:t>
            </a:r>
          </a:p>
          <a:p>
            <a:pPr marL="0" marR="0" lvl="0" indent="0" defTabSz="914400" eaLnBrk="1" fontAlgn="auto" latinLnBrk="0" hangingPunct="1">
              <a:lnSpc>
                <a:spcPct val="100000"/>
              </a:lnSpc>
              <a:spcBef>
                <a:spcPts val="0"/>
              </a:spcBef>
              <a:spcAft>
                <a:spcPts val="0"/>
              </a:spcAft>
              <a:buClrTx/>
              <a:buSzTx/>
              <a:buFontTx/>
              <a:buNone/>
              <a:tabLst/>
              <a:defRPr/>
            </a:pPr>
            <a:endParaRPr lang="en-GB" kern="0" dirty="0">
              <a:solidFill>
                <a:schemeClr val="accent6">
                  <a:lumMod val="50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en-GB" kern="0" dirty="0">
                <a:solidFill>
                  <a:schemeClr val="accent6">
                    <a:lumMod val="50000"/>
                  </a:schemeClr>
                </a:solidFill>
              </a:rPr>
              <a:t>Signals in Micromegas detectors are characterized by a short electron ‘spike’ and a longer ‘flat’ ion tail.</a:t>
            </a:r>
          </a:p>
          <a:p>
            <a:pPr marL="0" marR="0" lvl="0" indent="0" defTabSz="914400" eaLnBrk="1" fontAlgn="auto" latinLnBrk="0" hangingPunct="1">
              <a:lnSpc>
                <a:spcPct val="100000"/>
              </a:lnSpc>
              <a:spcBef>
                <a:spcPts val="0"/>
              </a:spcBef>
              <a:spcAft>
                <a:spcPts val="0"/>
              </a:spcAft>
              <a:buClrTx/>
              <a:buSzTx/>
              <a:buFontTx/>
              <a:buNone/>
              <a:tabLst/>
              <a:defRPr/>
            </a:pPr>
            <a:endParaRPr lang="en-GB" kern="0" dirty="0">
              <a:solidFill>
                <a:schemeClr val="accent6">
                  <a:lumMod val="50000"/>
                </a:schemeClr>
              </a:solidFill>
            </a:endParaRPr>
          </a:p>
          <a:p>
            <a:pPr marL="0" marR="0" lvl="0" indent="0" defTabSz="914400" eaLnBrk="1" fontAlgn="auto" latinLnBrk="0" hangingPunct="1">
              <a:lnSpc>
                <a:spcPct val="100000"/>
              </a:lnSpc>
              <a:spcBef>
                <a:spcPts val="0"/>
              </a:spcBef>
              <a:spcAft>
                <a:spcPts val="0"/>
              </a:spcAft>
              <a:buClrTx/>
              <a:buSzTx/>
              <a:buFontTx/>
              <a:buNone/>
              <a:tabLst/>
              <a:defRPr/>
            </a:pPr>
            <a:r>
              <a:rPr lang="en-GB" kern="0" dirty="0">
                <a:solidFill>
                  <a:srgbClr val="002060"/>
                </a:solidFill>
              </a:rPr>
              <a:t>Signals in wire chambers are mainly due to the movement of ions and are characterize by a long hyperbolic 1/(t+t</a:t>
            </a:r>
            <a:r>
              <a:rPr lang="en-GB" kern="0" baseline="-25000" dirty="0">
                <a:solidFill>
                  <a:srgbClr val="002060"/>
                </a:solidFill>
              </a:rPr>
              <a:t>0</a:t>
            </a:r>
            <a:r>
              <a:rPr lang="en-GB" kern="0" dirty="0">
                <a:solidFill>
                  <a:srgbClr val="002060"/>
                </a:solidFill>
              </a:rPr>
              <a:t>) tail.</a:t>
            </a:r>
          </a:p>
        </p:txBody>
      </p:sp>
    </p:spTree>
    <p:extLst>
      <p:ext uri="{BB962C8B-B14F-4D97-AF65-F5344CB8AC3E}">
        <p14:creationId xmlns:p14="http://schemas.microsoft.com/office/powerpoint/2010/main" val="7818755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A87ED4B0-E0EC-7445-A92F-4D2D12810046}" type="slidenum">
              <a:rPr kumimoji="0" lang="en-US" altLang="en-US" sz="1000" b="0" i="0" u="none" strike="noStrike" kern="1200" cap="none" spc="0" normalizeH="0" baseline="0" noProof="0" smtClean="0">
                <a:ln>
                  <a:noFill/>
                </a:ln>
                <a:solidFill>
                  <a:srgbClr val="FFFFFF">
                    <a:lumMod val="50000"/>
                  </a:srgbClr>
                </a:solidFill>
                <a:effectLst/>
                <a:uLnTx/>
                <a:uFillTx/>
                <a:latin typeface="Arial"/>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en-US" altLang="en-US" sz="1000" b="0" i="0" u="none" strike="noStrike" kern="1200" cap="none" spc="0" normalizeH="0" baseline="0" noProof="0">
              <a:ln>
                <a:noFill/>
              </a:ln>
              <a:solidFill>
                <a:srgbClr val="FFFFFF">
                  <a:lumMod val="50000"/>
                </a:srgbClr>
              </a:solidFill>
              <a:effectLst/>
              <a:uLnTx/>
              <a:uFillTx/>
              <a:latin typeface="Arial"/>
              <a:ea typeface="+mn-ea"/>
              <a:cs typeface="+mn-cs"/>
            </a:endParaRPr>
          </a:p>
        </p:txBody>
      </p:sp>
      <p:sp>
        <p:nvSpPr>
          <p:cNvPr id="5" name="TextBox 4"/>
          <p:cNvSpPr txBox="1">
            <a:spLocks noChangeArrowheads="1"/>
          </p:cNvSpPr>
          <p:nvPr/>
        </p:nvSpPr>
        <p:spPr bwMode="auto">
          <a:xfrm>
            <a:off x="0" y="138793"/>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Induced charge on metal electrodes</a:t>
            </a:r>
          </a:p>
        </p:txBody>
      </p:sp>
      <p:sp>
        <p:nvSpPr>
          <p:cNvPr id="6" name="Freeform 5"/>
          <p:cNvSpPr>
            <a:spLocks/>
          </p:cNvSpPr>
          <p:nvPr/>
        </p:nvSpPr>
        <p:spPr>
          <a:xfrm>
            <a:off x="869640" y="1990433"/>
            <a:ext cx="3810000" cy="3505200"/>
          </a:xfrm>
          <a:custGeom>
            <a:avLst/>
            <a:gdLst>
              <a:gd name="connsiteX0" fmla="*/ 2411841 w 6995422"/>
              <a:gd name="connsiteY0" fmla="*/ 46089 h 5604455"/>
              <a:gd name="connsiteX1" fmla="*/ 3223371 w 6995422"/>
              <a:gd name="connsiteY1" fmla="*/ 183249 h 5604455"/>
              <a:gd name="connsiteX2" fmla="*/ 3943461 w 6995422"/>
              <a:gd name="connsiteY2" fmla="*/ 411849 h 5604455"/>
              <a:gd name="connsiteX3" fmla="*/ 4777851 w 6995422"/>
              <a:gd name="connsiteY3" fmla="*/ 560439 h 5604455"/>
              <a:gd name="connsiteX4" fmla="*/ 5349351 w 6995422"/>
              <a:gd name="connsiteY4" fmla="*/ 617589 h 5604455"/>
              <a:gd name="connsiteX5" fmla="*/ 5920851 w 6995422"/>
              <a:gd name="connsiteY5" fmla="*/ 571869 h 5604455"/>
              <a:gd name="connsiteX6" fmla="*/ 6412341 w 6995422"/>
              <a:gd name="connsiteY6" fmla="*/ 754749 h 5604455"/>
              <a:gd name="connsiteX7" fmla="*/ 6823821 w 6995422"/>
              <a:gd name="connsiteY7" fmla="*/ 1109079 h 5604455"/>
              <a:gd name="connsiteX8" fmla="*/ 6995271 w 6995422"/>
              <a:gd name="connsiteY8" fmla="*/ 1577709 h 5604455"/>
              <a:gd name="connsiteX9" fmla="*/ 6846681 w 6995422"/>
              <a:gd name="connsiteY9" fmla="*/ 2320659 h 5604455"/>
              <a:gd name="connsiteX10" fmla="*/ 6492351 w 6995422"/>
              <a:gd name="connsiteY10" fmla="*/ 2903589 h 5604455"/>
              <a:gd name="connsiteX11" fmla="*/ 6023721 w 6995422"/>
              <a:gd name="connsiteY11" fmla="*/ 3280779 h 5604455"/>
              <a:gd name="connsiteX12" fmla="*/ 5577951 w 6995422"/>
              <a:gd name="connsiteY12" fmla="*/ 3703689 h 5604455"/>
              <a:gd name="connsiteX13" fmla="*/ 5189331 w 6995422"/>
              <a:gd name="connsiteY13" fmla="*/ 4343769 h 5604455"/>
              <a:gd name="connsiteX14" fmla="*/ 4972161 w 6995422"/>
              <a:gd name="connsiteY14" fmla="*/ 4709529 h 5604455"/>
              <a:gd name="connsiteX15" fmla="*/ 5006451 w 6995422"/>
              <a:gd name="connsiteY15" fmla="*/ 5075289 h 5604455"/>
              <a:gd name="connsiteX16" fmla="*/ 4949301 w 6995422"/>
              <a:gd name="connsiteY16" fmla="*/ 5212449 h 5604455"/>
              <a:gd name="connsiteX17" fmla="*/ 4652121 w 6995422"/>
              <a:gd name="connsiteY17" fmla="*/ 5383899 h 5604455"/>
              <a:gd name="connsiteX18" fmla="*/ 3623421 w 6995422"/>
              <a:gd name="connsiteY18" fmla="*/ 5589639 h 5604455"/>
              <a:gd name="connsiteX19" fmla="*/ 3017631 w 6995422"/>
              <a:gd name="connsiteY19" fmla="*/ 5578209 h 5604455"/>
              <a:gd name="connsiteX20" fmla="*/ 2480421 w 6995422"/>
              <a:gd name="connsiteY20" fmla="*/ 5498199 h 5604455"/>
              <a:gd name="connsiteX21" fmla="*/ 1954641 w 6995422"/>
              <a:gd name="connsiteY21" fmla="*/ 5338179 h 5604455"/>
              <a:gd name="connsiteX22" fmla="*/ 1474581 w 6995422"/>
              <a:gd name="connsiteY22" fmla="*/ 5143869 h 5604455"/>
              <a:gd name="connsiteX23" fmla="*/ 1143111 w 6995422"/>
              <a:gd name="connsiteY23" fmla="*/ 4983849 h 5604455"/>
              <a:gd name="connsiteX24" fmla="*/ 788781 w 6995422"/>
              <a:gd name="connsiteY24" fmla="*/ 4720959 h 5604455"/>
              <a:gd name="connsiteX25" fmla="*/ 548751 w 6995422"/>
              <a:gd name="connsiteY25" fmla="*/ 4480929 h 5604455"/>
              <a:gd name="connsiteX26" fmla="*/ 331581 w 6995422"/>
              <a:gd name="connsiteY26" fmla="*/ 4309479 h 5604455"/>
              <a:gd name="connsiteX27" fmla="*/ 148701 w 6995422"/>
              <a:gd name="connsiteY27" fmla="*/ 4012299 h 5604455"/>
              <a:gd name="connsiteX28" fmla="*/ 102981 w 6995422"/>
              <a:gd name="connsiteY28" fmla="*/ 3715119 h 5604455"/>
              <a:gd name="connsiteX29" fmla="*/ 80121 w 6995422"/>
              <a:gd name="connsiteY29" fmla="*/ 3349359 h 5604455"/>
              <a:gd name="connsiteX30" fmla="*/ 34401 w 6995422"/>
              <a:gd name="connsiteY30" fmla="*/ 2926449 h 5604455"/>
              <a:gd name="connsiteX31" fmla="*/ 111 w 6995422"/>
              <a:gd name="connsiteY31" fmla="*/ 2663559 h 5604455"/>
              <a:gd name="connsiteX32" fmla="*/ 45831 w 6995422"/>
              <a:gd name="connsiteY32" fmla="*/ 2252079 h 5604455"/>
              <a:gd name="connsiteX33" fmla="*/ 125841 w 6995422"/>
              <a:gd name="connsiteY33" fmla="*/ 1829169 h 5604455"/>
              <a:gd name="connsiteX34" fmla="*/ 377301 w 6995422"/>
              <a:gd name="connsiteY34" fmla="*/ 1337679 h 5604455"/>
              <a:gd name="connsiteX35" fmla="*/ 583041 w 6995422"/>
              <a:gd name="connsiteY35" fmla="*/ 1086219 h 5604455"/>
              <a:gd name="connsiteX36" fmla="*/ 891651 w 6995422"/>
              <a:gd name="connsiteY36" fmla="*/ 674739 h 5604455"/>
              <a:gd name="connsiteX37" fmla="*/ 1143111 w 6995422"/>
              <a:gd name="connsiteY37" fmla="*/ 491859 h 5604455"/>
              <a:gd name="connsiteX38" fmla="*/ 1737471 w 6995422"/>
              <a:gd name="connsiteY38" fmla="*/ 240399 h 5604455"/>
              <a:gd name="connsiteX39" fmla="*/ 1840341 w 6995422"/>
              <a:gd name="connsiteY39" fmla="*/ 194679 h 5604455"/>
              <a:gd name="connsiteX40" fmla="*/ 1897491 w 6995422"/>
              <a:gd name="connsiteY40" fmla="*/ 57519 h 5604455"/>
              <a:gd name="connsiteX41" fmla="*/ 2034651 w 6995422"/>
              <a:gd name="connsiteY41" fmla="*/ 369 h 5604455"/>
              <a:gd name="connsiteX42" fmla="*/ 2308971 w 6995422"/>
              <a:gd name="connsiteY42" fmla="*/ 34659 h 5604455"/>
              <a:gd name="connsiteX43" fmla="*/ 2411841 w 6995422"/>
              <a:gd name="connsiteY43" fmla="*/ 46089 h 5604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6995422" h="5604455">
                <a:moveTo>
                  <a:pt x="2411841" y="46089"/>
                </a:moveTo>
                <a:cubicBezTo>
                  <a:pt x="2564241" y="70854"/>
                  <a:pt x="2968101" y="122289"/>
                  <a:pt x="3223371" y="183249"/>
                </a:cubicBezTo>
                <a:cubicBezTo>
                  <a:pt x="3478641" y="244209"/>
                  <a:pt x="3684381" y="348984"/>
                  <a:pt x="3943461" y="411849"/>
                </a:cubicBezTo>
                <a:cubicBezTo>
                  <a:pt x="4202541" y="474714"/>
                  <a:pt x="4543536" y="526149"/>
                  <a:pt x="4777851" y="560439"/>
                </a:cubicBezTo>
                <a:cubicBezTo>
                  <a:pt x="5012166" y="594729"/>
                  <a:pt x="5158851" y="615684"/>
                  <a:pt x="5349351" y="617589"/>
                </a:cubicBezTo>
                <a:cubicBezTo>
                  <a:pt x="5539851" y="619494"/>
                  <a:pt x="5743686" y="549009"/>
                  <a:pt x="5920851" y="571869"/>
                </a:cubicBezTo>
                <a:cubicBezTo>
                  <a:pt x="6098016" y="594729"/>
                  <a:pt x="6261846" y="665214"/>
                  <a:pt x="6412341" y="754749"/>
                </a:cubicBezTo>
                <a:cubicBezTo>
                  <a:pt x="6562836" y="844284"/>
                  <a:pt x="6726666" y="971919"/>
                  <a:pt x="6823821" y="1109079"/>
                </a:cubicBezTo>
                <a:cubicBezTo>
                  <a:pt x="6920976" y="1246239"/>
                  <a:pt x="6991461" y="1375779"/>
                  <a:pt x="6995271" y="1577709"/>
                </a:cubicBezTo>
                <a:cubicBezTo>
                  <a:pt x="6999081" y="1779639"/>
                  <a:pt x="6930501" y="2099679"/>
                  <a:pt x="6846681" y="2320659"/>
                </a:cubicBezTo>
                <a:cubicBezTo>
                  <a:pt x="6762861" y="2541639"/>
                  <a:pt x="6629511" y="2743569"/>
                  <a:pt x="6492351" y="2903589"/>
                </a:cubicBezTo>
                <a:cubicBezTo>
                  <a:pt x="6355191" y="3063609"/>
                  <a:pt x="6176121" y="3147429"/>
                  <a:pt x="6023721" y="3280779"/>
                </a:cubicBezTo>
                <a:cubicBezTo>
                  <a:pt x="5871321" y="3414129"/>
                  <a:pt x="5717016" y="3526524"/>
                  <a:pt x="5577951" y="3703689"/>
                </a:cubicBezTo>
                <a:cubicBezTo>
                  <a:pt x="5438886" y="3880854"/>
                  <a:pt x="5290296" y="4176129"/>
                  <a:pt x="5189331" y="4343769"/>
                </a:cubicBezTo>
                <a:cubicBezTo>
                  <a:pt x="5088366" y="4511409"/>
                  <a:pt x="5002641" y="4587609"/>
                  <a:pt x="4972161" y="4709529"/>
                </a:cubicBezTo>
                <a:cubicBezTo>
                  <a:pt x="4941681" y="4831449"/>
                  <a:pt x="5010261" y="4991469"/>
                  <a:pt x="5006451" y="5075289"/>
                </a:cubicBezTo>
                <a:cubicBezTo>
                  <a:pt x="5002641" y="5159109"/>
                  <a:pt x="5008356" y="5161014"/>
                  <a:pt x="4949301" y="5212449"/>
                </a:cubicBezTo>
                <a:cubicBezTo>
                  <a:pt x="4890246" y="5263884"/>
                  <a:pt x="4873101" y="5321034"/>
                  <a:pt x="4652121" y="5383899"/>
                </a:cubicBezTo>
                <a:cubicBezTo>
                  <a:pt x="4431141" y="5446764"/>
                  <a:pt x="3895836" y="5557254"/>
                  <a:pt x="3623421" y="5589639"/>
                </a:cubicBezTo>
                <a:cubicBezTo>
                  <a:pt x="3351006" y="5622024"/>
                  <a:pt x="3208131" y="5593449"/>
                  <a:pt x="3017631" y="5578209"/>
                </a:cubicBezTo>
                <a:cubicBezTo>
                  <a:pt x="2827131" y="5562969"/>
                  <a:pt x="2657586" y="5538204"/>
                  <a:pt x="2480421" y="5498199"/>
                </a:cubicBezTo>
                <a:cubicBezTo>
                  <a:pt x="2303256" y="5458194"/>
                  <a:pt x="2122281" y="5397234"/>
                  <a:pt x="1954641" y="5338179"/>
                </a:cubicBezTo>
                <a:cubicBezTo>
                  <a:pt x="1787001" y="5279124"/>
                  <a:pt x="1609836" y="5202924"/>
                  <a:pt x="1474581" y="5143869"/>
                </a:cubicBezTo>
                <a:cubicBezTo>
                  <a:pt x="1339326" y="5084814"/>
                  <a:pt x="1257411" y="5054334"/>
                  <a:pt x="1143111" y="4983849"/>
                </a:cubicBezTo>
                <a:cubicBezTo>
                  <a:pt x="1028811" y="4913364"/>
                  <a:pt x="887841" y="4804779"/>
                  <a:pt x="788781" y="4720959"/>
                </a:cubicBezTo>
                <a:cubicBezTo>
                  <a:pt x="689721" y="4637139"/>
                  <a:pt x="624951" y="4549509"/>
                  <a:pt x="548751" y="4480929"/>
                </a:cubicBezTo>
                <a:cubicBezTo>
                  <a:pt x="472551" y="4412349"/>
                  <a:pt x="398256" y="4387584"/>
                  <a:pt x="331581" y="4309479"/>
                </a:cubicBezTo>
                <a:cubicBezTo>
                  <a:pt x="264906" y="4231374"/>
                  <a:pt x="186801" y="4111359"/>
                  <a:pt x="148701" y="4012299"/>
                </a:cubicBezTo>
                <a:cubicBezTo>
                  <a:pt x="110601" y="3913239"/>
                  <a:pt x="114411" y="3825609"/>
                  <a:pt x="102981" y="3715119"/>
                </a:cubicBezTo>
                <a:cubicBezTo>
                  <a:pt x="91551" y="3604629"/>
                  <a:pt x="91551" y="3480804"/>
                  <a:pt x="80121" y="3349359"/>
                </a:cubicBezTo>
                <a:cubicBezTo>
                  <a:pt x="68691" y="3217914"/>
                  <a:pt x="47736" y="3040749"/>
                  <a:pt x="34401" y="2926449"/>
                </a:cubicBezTo>
                <a:cubicBezTo>
                  <a:pt x="21066" y="2812149"/>
                  <a:pt x="-1794" y="2775954"/>
                  <a:pt x="111" y="2663559"/>
                </a:cubicBezTo>
                <a:cubicBezTo>
                  <a:pt x="2016" y="2551164"/>
                  <a:pt x="24876" y="2391144"/>
                  <a:pt x="45831" y="2252079"/>
                </a:cubicBezTo>
                <a:cubicBezTo>
                  <a:pt x="66786" y="2113014"/>
                  <a:pt x="70596" y="1981569"/>
                  <a:pt x="125841" y="1829169"/>
                </a:cubicBezTo>
                <a:cubicBezTo>
                  <a:pt x="181086" y="1676769"/>
                  <a:pt x="301101" y="1461504"/>
                  <a:pt x="377301" y="1337679"/>
                </a:cubicBezTo>
                <a:cubicBezTo>
                  <a:pt x="453501" y="1213854"/>
                  <a:pt x="497316" y="1196709"/>
                  <a:pt x="583041" y="1086219"/>
                </a:cubicBezTo>
                <a:cubicBezTo>
                  <a:pt x="668766" y="975729"/>
                  <a:pt x="798306" y="773799"/>
                  <a:pt x="891651" y="674739"/>
                </a:cubicBezTo>
                <a:cubicBezTo>
                  <a:pt x="984996" y="575679"/>
                  <a:pt x="1002141" y="564249"/>
                  <a:pt x="1143111" y="491859"/>
                </a:cubicBezTo>
                <a:cubicBezTo>
                  <a:pt x="1284081" y="419469"/>
                  <a:pt x="1621266" y="289929"/>
                  <a:pt x="1737471" y="240399"/>
                </a:cubicBezTo>
                <a:cubicBezTo>
                  <a:pt x="1853676" y="190869"/>
                  <a:pt x="1813671" y="225159"/>
                  <a:pt x="1840341" y="194679"/>
                </a:cubicBezTo>
                <a:cubicBezTo>
                  <a:pt x="1867011" y="164199"/>
                  <a:pt x="1865106" y="89904"/>
                  <a:pt x="1897491" y="57519"/>
                </a:cubicBezTo>
                <a:cubicBezTo>
                  <a:pt x="1929876" y="25134"/>
                  <a:pt x="1966071" y="4179"/>
                  <a:pt x="2034651" y="369"/>
                </a:cubicBezTo>
                <a:cubicBezTo>
                  <a:pt x="2103231" y="-3441"/>
                  <a:pt x="2242296" y="23229"/>
                  <a:pt x="2308971" y="34659"/>
                </a:cubicBezTo>
                <a:cubicBezTo>
                  <a:pt x="2375646" y="46089"/>
                  <a:pt x="2259441" y="21324"/>
                  <a:pt x="2411841" y="46089"/>
                </a:cubicBezTo>
                <a:close/>
              </a:path>
            </a:pathLst>
          </a:custGeom>
          <a:noFill/>
          <a:ln w="25400">
            <a:solidFill>
              <a:schemeClr val="tx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7" name="Oval 6"/>
          <p:cNvSpPr>
            <a:spLocks/>
          </p:cNvSpPr>
          <p:nvPr/>
        </p:nvSpPr>
        <p:spPr>
          <a:xfrm rot="19294940">
            <a:off x="1244972" y="2632994"/>
            <a:ext cx="1145448" cy="871357"/>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8" name="Oval 7"/>
          <p:cNvSpPr>
            <a:spLocks/>
          </p:cNvSpPr>
          <p:nvPr/>
        </p:nvSpPr>
        <p:spPr>
          <a:xfrm rot="1840192">
            <a:off x="2970995" y="2820873"/>
            <a:ext cx="1075995" cy="766183"/>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9" name="Oval 8"/>
          <p:cNvSpPr>
            <a:spLocks/>
          </p:cNvSpPr>
          <p:nvPr/>
        </p:nvSpPr>
        <p:spPr>
          <a:xfrm rot="587790">
            <a:off x="2449031" y="4352452"/>
            <a:ext cx="956380" cy="733057"/>
          </a:xfrm>
          <a:prstGeom prst="ellipse">
            <a:avLst/>
          </a:prstGeom>
          <a:ln w="1270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42" name="TextBox 41"/>
          <p:cNvSpPr txBox="1"/>
          <p:nvPr/>
        </p:nvSpPr>
        <p:spPr>
          <a:xfrm>
            <a:off x="1631640" y="2904834"/>
            <a:ext cx="805543"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V</a:t>
            </a:r>
            <a:r>
              <a:rPr kumimoji="0" lang="en-GB" sz="1800" b="0" i="0" u="none" strike="noStrike" kern="1200" cap="none" spc="0" normalizeH="0" baseline="-25000" noProof="0">
                <a:ln>
                  <a:noFill/>
                </a:ln>
                <a:solidFill>
                  <a:srgbClr val="000000"/>
                </a:solidFill>
                <a:effectLst/>
                <a:uLnTx/>
                <a:uFillTx/>
                <a:latin typeface="Arial" charset="0"/>
                <a:ea typeface="+mn-ea"/>
                <a:cs typeface="+mn-cs"/>
              </a:rPr>
              <a:t>1</a:t>
            </a:r>
            <a:endParaRPr kumimoji="0" lang="en-GB"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TextBox 42"/>
          <p:cNvSpPr txBox="1"/>
          <p:nvPr/>
        </p:nvSpPr>
        <p:spPr>
          <a:xfrm>
            <a:off x="3308039" y="3057233"/>
            <a:ext cx="53340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V</a:t>
            </a:r>
            <a:r>
              <a:rPr kumimoji="0" lang="en-GB" sz="1800" b="0" i="0" u="none" strike="noStrike" kern="1200" cap="none" spc="0" normalizeH="0" baseline="-25000" noProof="0">
                <a:ln>
                  <a:noFill/>
                </a:ln>
                <a:solidFill>
                  <a:srgbClr val="000000"/>
                </a:solidFill>
                <a:effectLst/>
                <a:uLnTx/>
                <a:uFillTx/>
                <a:latin typeface="Arial" charset="0"/>
                <a:ea typeface="+mn-ea"/>
                <a:cs typeface="+mn-cs"/>
              </a:rPr>
              <a:t>2</a:t>
            </a:r>
            <a:endParaRPr kumimoji="0" lang="en-GB"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TextBox 44"/>
          <p:cNvSpPr txBox="1"/>
          <p:nvPr/>
        </p:nvSpPr>
        <p:spPr>
          <a:xfrm>
            <a:off x="3689040" y="4744682"/>
            <a:ext cx="685800" cy="29199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V</a:t>
            </a:r>
            <a:r>
              <a:rPr kumimoji="0" lang="en-GB" sz="1800" b="0" i="0" u="none" strike="noStrike" kern="1200" cap="none" spc="0" normalizeH="0" baseline="-25000" noProof="0">
                <a:ln>
                  <a:noFill/>
                </a:ln>
                <a:solidFill>
                  <a:srgbClr val="000000"/>
                </a:solidFill>
                <a:effectLst/>
                <a:uLnTx/>
                <a:uFillTx/>
                <a:latin typeface="Arial" charset="0"/>
                <a:ea typeface="+mn-ea"/>
                <a:cs typeface="+mn-cs"/>
              </a:rPr>
              <a:t>0</a:t>
            </a:r>
            <a:endParaRPr kumimoji="0" lang="en-GB"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TextBox 46"/>
          <p:cNvSpPr txBox="1"/>
          <p:nvPr/>
        </p:nvSpPr>
        <p:spPr>
          <a:xfrm>
            <a:off x="2698439" y="4505034"/>
            <a:ext cx="53340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V</a:t>
            </a:r>
            <a:r>
              <a:rPr kumimoji="0" lang="en-GB" sz="1800" b="0" i="0" u="none" strike="noStrike" kern="1200" cap="none" spc="0" normalizeH="0" baseline="-25000" noProof="0">
                <a:ln>
                  <a:noFill/>
                </a:ln>
                <a:solidFill>
                  <a:srgbClr val="000000"/>
                </a:solidFill>
                <a:effectLst/>
                <a:uLnTx/>
                <a:uFillTx/>
                <a:latin typeface="Arial" charset="0"/>
                <a:ea typeface="+mn-ea"/>
                <a:cs typeface="+mn-cs"/>
              </a:rPr>
              <a:t>3</a:t>
            </a:r>
            <a:endParaRPr kumimoji="0" lang="en-GB" sz="1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7" name="Rectangle 146"/>
          <p:cNvSpPr/>
          <p:nvPr/>
        </p:nvSpPr>
        <p:spPr>
          <a:xfrm>
            <a:off x="1403040" y="3982671"/>
            <a:ext cx="705642" cy="369332"/>
          </a:xfrm>
          <a:prstGeom prst="rect">
            <a:avLst/>
          </a:prstGeom>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𝝋(</a:t>
            </a:r>
            <a:r>
              <a:rPr kumimoji="0" lang="en-GB" sz="1800" b="1" i="0" u="none" strike="noStrike" kern="1200" cap="none" spc="0" normalizeH="0" baseline="0" noProof="0">
                <a:ln>
                  <a:noFill/>
                </a:ln>
                <a:solidFill>
                  <a:srgbClr val="000000"/>
                </a:solidFill>
                <a:effectLst/>
                <a:uLnTx/>
                <a:uFillTx/>
                <a:latin typeface="Arial" charset="0"/>
                <a:ea typeface="+mn-ea"/>
                <a:cs typeface="+mn-cs"/>
              </a:rPr>
              <a:t>x</a:t>
            </a:r>
            <a:r>
              <a:rPr kumimoji="0" lang="en-GB" sz="1800" b="0" i="0" u="none" strike="noStrike" kern="1200" cap="none" spc="0" normalizeH="0" baseline="0" noProof="0">
                <a:ln>
                  <a:noFill/>
                </a:ln>
                <a:solidFill>
                  <a:srgbClr val="000000"/>
                </a:solidFill>
                <a:effectLst/>
                <a:uLnTx/>
                <a:uFillTx/>
                <a:latin typeface="Arial" charset="0"/>
                <a:ea typeface="+mn-ea"/>
                <a:cs typeface="+mn-cs"/>
              </a:rPr>
              <a:t>) </a:t>
            </a:r>
          </a:p>
        </p:txBody>
      </p:sp>
      <p:sp>
        <p:nvSpPr>
          <p:cNvPr id="148" name="Freeform 147"/>
          <p:cNvSpPr/>
          <p:nvPr/>
        </p:nvSpPr>
        <p:spPr>
          <a:xfrm>
            <a:off x="2241240" y="3373071"/>
            <a:ext cx="914400" cy="838200"/>
          </a:xfrm>
          <a:custGeom>
            <a:avLst/>
            <a:gdLst>
              <a:gd name="connsiteX0" fmla="*/ 115475 w 942851"/>
              <a:gd name="connsiteY0" fmla="*/ 57519 h 766276"/>
              <a:gd name="connsiteX1" fmla="*/ 1175 w 942851"/>
              <a:gd name="connsiteY1" fmla="*/ 354699 h 766276"/>
              <a:gd name="connsiteX2" fmla="*/ 81185 w 942851"/>
              <a:gd name="connsiteY2" fmla="*/ 583299 h 766276"/>
              <a:gd name="connsiteX3" fmla="*/ 435515 w 942851"/>
              <a:gd name="connsiteY3" fmla="*/ 766179 h 766276"/>
              <a:gd name="connsiteX4" fmla="*/ 629825 w 942851"/>
              <a:gd name="connsiteY4" fmla="*/ 606159 h 766276"/>
              <a:gd name="connsiteX5" fmla="*/ 927005 w 942851"/>
              <a:gd name="connsiteY5" fmla="*/ 434709 h 766276"/>
              <a:gd name="connsiteX6" fmla="*/ 869855 w 942851"/>
              <a:gd name="connsiteY6" fmla="*/ 206109 h 766276"/>
              <a:gd name="connsiteX7" fmla="*/ 595535 w 942851"/>
              <a:gd name="connsiteY7" fmla="*/ 68949 h 766276"/>
              <a:gd name="connsiteX8" fmla="*/ 412655 w 942851"/>
              <a:gd name="connsiteY8" fmla="*/ 34659 h 766276"/>
              <a:gd name="connsiteX9" fmla="*/ 206915 w 942851"/>
              <a:gd name="connsiteY9" fmla="*/ 369 h 766276"/>
              <a:gd name="connsiteX10" fmla="*/ 115475 w 942851"/>
              <a:gd name="connsiteY10" fmla="*/ 57519 h 766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42851" h="766276">
                <a:moveTo>
                  <a:pt x="115475" y="57519"/>
                </a:moveTo>
                <a:cubicBezTo>
                  <a:pt x="81185" y="116574"/>
                  <a:pt x="6890" y="267069"/>
                  <a:pt x="1175" y="354699"/>
                </a:cubicBezTo>
                <a:cubicBezTo>
                  <a:pt x="-4540" y="442329"/>
                  <a:pt x="8795" y="514719"/>
                  <a:pt x="81185" y="583299"/>
                </a:cubicBezTo>
                <a:cubicBezTo>
                  <a:pt x="153575" y="651879"/>
                  <a:pt x="344075" y="762369"/>
                  <a:pt x="435515" y="766179"/>
                </a:cubicBezTo>
                <a:cubicBezTo>
                  <a:pt x="526955" y="769989"/>
                  <a:pt x="547910" y="661404"/>
                  <a:pt x="629825" y="606159"/>
                </a:cubicBezTo>
                <a:cubicBezTo>
                  <a:pt x="711740" y="550914"/>
                  <a:pt x="887000" y="501384"/>
                  <a:pt x="927005" y="434709"/>
                </a:cubicBezTo>
                <a:cubicBezTo>
                  <a:pt x="967010" y="368034"/>
                  <a:pt x="925100" y="267069"/>
                  <a:pt x="869855" y="206109"/>
                </a:cubicBezTo>
                <a:cubicBezTo>
                  <a:pt x="814610" y="145149"/>
                  <a:pt x="671735" y="97524"/>
                  <a:pt x="595535" y="68949"/>
                </a:cubicBezTo>
                <a:cubicBezTo>
                  <a:pt x="519335" y="40374"/>
                  <a:pt x="412655" y="34659"/>
                  <a:pt x="412655" y="34659"/>
                </a:cubicBezTo>
                <a:cubicBezTo>
                  <a:pt x="347885" y="23229"/>
                  <a:pt x="260255" y="-3441"/>
                  <a:pt x="206915" y="369"/>
                </a:cubicBezTo>
                <a:cubicBezTo>
                  <a:pt x="153575" y="4179"/>
                  <a:pt x="149765" y="-1536"/>
                  <a:pt x="115475" y="57519"/>
                </a:cubicBezTo>
                <a:close/>
              </a:path>
            </a:pathLst>
          </a:cu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49" name="TextBox 148"/>
          <p:cNvSpPr txBox="1"/>
          <p:nvPr/>
        </p:nvSpPr>
        <p:spPr>
          <a:xfrm>
            <a:off x="2393640" y="3525471"/>
            <a:ext cx="609600" cy="369332"/>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1800" b="0" i="0" u="none" strike="noStrike" kern="1200" cap="none" spc="0" normalizeH="0" baseline="0" noProof="0">
                <a:ln>
                  <a:noFill/>
                </a:ln>
                <a:solidFill>
                  <a:srgbClr val="000000"/>
                </a:solidFill>
                <a:effectLst/>
                <a:uLnTx/>
                <a:uFillTx/>
                <a:latin typeface="Arial" charset="0"/>
                <a:ea typeface="+mn-ea"/>
                <a:cs typeface="+mn-cs"/>
              </a:rPr>
              <a:t>⍴(x) </a:t>
            </a:r>
          </a:p>
        </p:txBody>
      </p:sp>
      <p:sp>
        <p:nvSpPr>
          <p:cNvPr id="152" name="Rectangle 151"/>
          <p:cNvSpPr/>
          <p:nvPr/>
        </p:nvSpPr>
        <p:spPr>
          <a:xfrm>
            <a:off x="5618457" y="2129523"/>
            <a:ext cx="4980015" cy="2428357"/>
          </a:xfrm>
          <a:prstGeom prst="rect">
            <a:avLst/>
          </a:prstGeom>
        </p:spPr>
        <p:txBody>
          <a:bodyPr wrap="square">
            <a:spAutoFit/>
          </a:body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dirty="0">
                <a:ln>
                  <a:noFill/>
                </a:ln>
                <a:solidFill>
                  <a:srgbClr val="002060"/>
                </a:solidFill>
                <a:effectLst/>
                <a:uLnTx/>
                <a:uFillTx/>
                <a:latin typeface="Arial" charset="0"/>
                <a:ea typeface="+mn-ea"/>
                <a:cs typeface="+mn-cs"/>
              </a:rPr>
              <a:t>Poisson equation:</a:t>
            </a: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dirty="0">
                <a:ln>
                  <a:noFill/>
                </a:ln>
                <a:solidFill>
                  <a:srgbClr val="009D00">
                    <a:lumMod val="50000"/>
                  </a:srgbClr>
                </a:solidFill>
                <a:effectLst/>
                <a:uLnTx/>
                <a:uFillTx/>
                <a:latin typeface="Arial" charset="0"/>
                <a:ea typeface="+mn-ea"/>
                <a:cs typeface="+mn-cs"/>
              </a:rPr>
              <a:t>The charge on the electrode is given by the integral  of the electric field over the surface of the electrode</a:t>
            </a: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500" b="0" i="0" u="none" strike="noStrike" kern="1200" cap="none" spc="0" normalizeH="0" baseline="0" noProof="0" dirty="0">
              <a:ln>
                <a:noFill/>
              </a:ln>
              <a:solidFill>
                <a:srgbClr val="002060"/>
              </a:solidFill>
              <a:effectLst/>
              <a:uLnTx/>
              <a:uFillTx/>
              <a:latin typeface="Arial" charset="0"/>
              <a:ea typeface="+mn-ea"/>
              <a:cs typeface="+mn-cs"/>
            </a:endParaRPr>
          </a:p>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endParaRPr kumimoji="0" lang="en-US" altLang="en-US" sz="1400" b="0" i="0" u="none" strike="noStrike" kern="1200" cap="none" spc="0" normalizeH="0" baseline="0" noProof="0" dirty="0">
              <a:ln>
                <a:noFill/>
              </a:ln>
              <a:solidFill>
                <a:srgbClr val="002060"/>
              </a:solidFill>
              <a:effectLst/>
              <a:uLnTx/>
              <a:uFillTx/>
              <a:latin typeface="Arial" charset="0"/>
              <a:ea typeface="+mn-ea"/>
              <a:cs typeface="+mn-cs"/>
            </a:endParaRPr>
          </a:p>
        </p:txBody>
      </p:sp>
      <p:pic>
        <p:nvPicPr>
          <p:cNvPr id="3" name="Picture 2">
            <a:extLst>
              <a:ext uri="{FF2B5EF4-FFF2-40B4-BE49-F238E27FC236}">
                <a16:creationId xmlns:a16="http://schemas.microsoft.com/office/drawing/2014/main" id="{F16686AD-F7CA-CA4B-8030-AAA220F59B95}"/>
              </a:ext>
            </a:extLst>
          </p:cNvPr>
          <p:cNvPicPr>
            <a:picLocks noChangeAspect="1"/>
          </p:cNvPicPr>
          <p:nvPr/>
        </p:nvPicPr>
        <p:blipFill>
          <a:blip r:embed="rId2"/>
          <a:stretch>
            <a:fillRect/>
          </a:stretch>
        </p:blipFill>
        <p:spPr>
          <a:xfrm>
            <a:off x="6322496" y="2654272"/>
            <a:ext cx="3406140" cy="281940"/>
          </a:xfrm>
          <a:prstGeom prst="rect">
            <a:avLst/>
          </a:prstGeom>
        </p:spPr>
      </p:pic>
      <p:pic>
        <p:nvPicPr>
          <p:cNvPr id="11" name="Picture 10">
            <a:extLst>
              <a:ext uri="{FF2B5EF4-FFF2-40B4-BE49-F238E27FC236}">
                <a16:creationId xmlns:a16="http://schemas.microsoft.com/office/drawing/2014/main" id="{9BF24245-E5A2-EA40-97B0-955AB6267765}"/>
              </a:ext>
            </a:extLst>
          </p:cNvPr>
          <p:cNvPicPr>
            <a:picLocks noChangeAspect="1"/>
          </p:cNvPicPr>
          <p:nvPr/>
        </p:nvPicPr>
        <p:blipFill>
          <a:blip r:embed="rId3"/>
          <a:stretch>
            <a:fillRect/>
          </a:stretch>
        </p:blipFill>
        <p:spPr>
          <a:xfrm>
            <a:off x="6688680" y="3975502"/>
            <a:ext cx="2133600" cy="510540"/>
          </a:xfrm>
          <a:prstGeom prst="rect">
            <a:avLst/>
          </a:prstGeom>
        </p:spPr>
      </p:pic>
      <p:sp>
        <p:nvSpPr>
          <p:cNvPr id="10" name="Date Placeholder 9">
            <a:extLst>
              <a:ext uri="{FF2B5EF4-FFF2-40B4-BE49-F238E27FC236}">
                <a16:creationId xmlns:a16="http://schemas.microsoft.com/office/drawing/2014/main" id="{D2E85855-4B83-4245-BC41-9E9810B69312}"/>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rgbClr val="000000"/>
                </a:solidFill>
                <a:effectLst/>
                <a:uLnTx/>
                <a:uFillTx/>
                <a:latin typeface="Arial"/>
                <a:ea typeface="+mn-ea"/>
                <a:cs typeface="+mn-cs"/>
              </a:rPr>
              <a:t>10/14/24</a:t>
            </a:r>
            <a:endParaRPr kumimoji="0" lang="en-US" sz="1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696320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E3765008-164A-C14B-8596-5AE8F0B3AFD0}"/>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10/14/24</a:t>
            </a:r>
          </a:p>
        </p:txBody>
      </p:sp>
      <p:sp>
        <p:nvSpPr>
          <p:cNvPr id="4" name="Slide Number Placeholder 3"/>
          <p:cNvSpPr>
            <a:spLocks noGrp="1"/>
          </p:cNvSpPr>
          <p:nvPr>
            <p:ph type="sldNum" sz="quarter" idx="11"/>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512A9D8-8492-DE4D-A621-EDC3EE6030E0}" type="slidenum">
              <a:rPr kumimoji="0" lang="en-US" altLang="en-US" sz="1000" b="0" i="0" u="none" strike="noStrike" kern="1200" cap="none" spc="0" normalizeH="0" baseline="0" noProof="0">
                <a:ln>
                  <a:noFill/>
                </a:ln>
                <a:solidFill>
                  <a:srgbClr val="898989"/>
                </a:solidFill>
                <a:effectLst/>
                <a:uLnTx/>
                <a:uFillTx/>
                <a:latin typeface="Calibri"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altLang="en-US" sz="1000" b="0" i="0" u="none" strike="noStrike" kern="1200" cap="none" spc="0" normalizeH="0" baseline="0" noProof="0">
              <a:ln>
                <a:noFill/>
              </a:ln>
              <a:solidFill>
                <a:srgbClr val="898989"/>
              </a:solidFill>
              <a:effectLst/>
              <a:uLnTx/>
              <a:uFillTx/>
              <a:latin typeface="Calibri" charset="0"/>
              <a:ea typeface="+mn-ea"/>
              <a:cs typeface="+mn-cs"/>
            </a:endParaRPr>
          </a:p>
        </p:txBody>
      </p:sp>
      <p:sp>
        <p:nvSpPr>
          <p:cNvPr id="13317" name="TextBox 4"/>
          <p:cNvSpPr txBox="1">
            <a:spLocks noChangeArrowheads="1"/>
          </p:cNvSpPr>
          <p:nvPr/>
        </p:nvSpPr>
        <p:spPr bwMode="auto">
          <a:xfrm>
            <a:off x="1524000" y="2057400"/>
            <a:ext cx="9144000"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a:ln>
                  <a:noFill/>
                </a:ln>
                <a:solidFill>
                  <a:srgbClr val="FF0000"/>
                </a:solidFill>
                <a:effectLst/>
                <a:uLnTx/>
                <a:uFillTx/>
                <a:latin typeface="Arial" charset="0"/>
                <a:ea typeface="Arial" charset="0"/>
                <a:cs typeface="Arial" charset="0"/>
              </a:rPr>
              <a:t>The Principle of Signal Induction on Metal Electrodes by Moving Charges</a:t>
            </a:r>
          </a:p>
        </p:txBody>
      </p:sp>
    </p:spTree>
    <p:extLst>
      <p:ext uri="{BB962C8B-B14F-4D97-AF65-F5344CB8AC3E}">
        <p14:creationId xmlns:p14="http://schemas.microsoft.com/office/powerpoint/2010/main" val="358850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2"/>
          <p:cNvSpPr txBox="1">
            <a:spLocks noChangeArrowheads="1"/>
          </p:cNvSpPr>
          <p:nvPr/>
        </p:nvSpPr>
        <p:spPr bwMode="auto">
          <a:xfrm>
            <a:off x="1752600" y="1066800"/>
            <a:ext cx="85344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0" fontAlgn="base" latinLnBrk="0" hangingPunct="0">
              <a:lnSpc>
                <a:spcPct val="90000"/>
              </a:lnSpc>
              <a:spcBef>
                <a:spcPct val="30000"/>
              </a:spcBef>
              <a:spcAft>
                <a:spcPct val="0"/>
              </a:spcAft>
              <a:buClr>
                <a:srgbClr val="008000"/>
              </a:buClr>
              <a:buSzPct val="70000"/>
              <a:buFont typeface="Wingdings" charset="2"/>
              <a:buNone/>
              <a:tabLst/>
              <a:defRPr/>
            </a:pPr>
            <a:r>
              <a:rPr kumimoji="0" lang="en-US" altLang="en-US" sz="1500" b="0" i="0" u="none" strike="noStrike" kern="1200" cap="none" spc="0" normalizeH="0" baseline="0" noProof="0">
                <a:ln>
                  <a:noFill/>
                </a:ln>
                <a:solidFill>
                  <a:srgbClr val="002060"/>
                </a:solidFill>
                <a:effectLst/>
                <a:uLnTx/>
                <a:uFillTx/>
                <a:latin typeface="Arial" charset="0"/>
                <a:ea typeface="+mn-ea"/>
                <a:cs typeface="+mn-cs"/>
              </a:rPr>
              <a:t>A point charge q at a distance y’</a:t>
            </a:r>
            <a:r>
              <a:rPr kumimoji="0" lang="en-US" altLang="en-US" sz="1500" b="0" i="0" u="none" strike="noStrike" kern="1200" cap="none" spc="0" normalizeH="0" baseline="-25000" noProof="0">
                <a:ln>
                  <a:noFill/>
                </a:ln>
                <a:solidFill>
                  <a:srgbClr val="002060"/>
                </a:solidFill>
                <a:effectLst/>
                <a:uLnTx/>
                <a:uFillTx/>
                <a:latin typeface="Arial" charset="0"/>
                <a:ea typeface="+mn-ea"/>
                <a:cs typeface="+mn-cs"/>
              </a:rPr>
              <a:t> </a:t>
            </a:r>
            <a:r>
              <a:rPr kumimoji="0" lang="en-US" altLang="en-US" sz="1500" b="0" i="0" u="none" strike="noStrike" kern="1200" cap="none" spc="0" normalizeH="0" baseline="0" noProof="0">
                <a:ln>
                  <a:noFill/>
                </a:ln>
                <a:solidFill>
                  <a:srgbClr val="002060"/>
                </a:solidFill>
                <a:effectLst/>
                <a:uLnTx/>
                <a:uFillTx/>
                <a:latin typeface="Arial" charset="0"/>
                <a:ea typeface="+mn-ea"/>
                <a:cs typeface="+mn-cs"/>
              </a:rPr>
              <a:t> above a grounded metal plate ‘induces’ a surface charge. </a:t>
            </a:r>
          </a:p>
        </p:txBody>
      </p:sp>
      <p:sp>
        <p:nvSpPr>
          <p:cNvPr id="2" name="Date Placeholder 1">
            <a:extLst>
              <a:ext uri="{FF2B5EF4-FFF2-40B4-BE49-F238E27FC236}">
                <a16:creationId xmlns:a16="http://schemas.microsoft.com/office/drawing/2014/main" id="{78B2026C-16D1-FD40-8E62-B86DEB623809}"/>
              </a:ext>
            </a:extLst>
          </p:cNvPr>
          <p:cNvSpPr>
            <a:spLocks noGrp="1"/>
          </p:cNvSpPr>
          <p:nvPr>
            <p:ph type="dt" sz="half" idx="10"/>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prstClr val="black">
                    <a:tint val="75000"/>
                  </a:prstClr>
                </a:solidFill>
                <a:effectLst/>
                <a:uLnTx/>
                <a:uFillTx/>
                <a:latin typeface="Arial"/>
                <a:ea typeface="+mn-ea"/>
                <a:cs typeface="+mn-cs"/>
              </a:rPr>
              <a:t>10/14/24</a:t>
            </a:r>
          </a:p>
        </p:txBody>
      </p:sp>
      <p:sp>
        <p:nvSpPr>
          <p:cNvPr id="48154" name="Slide Number Placeholder 25"/>
          <p:cNvSpPr>
            <a:spLocks noGrp="1"/>
          </p:cNvSpPr>
          <p:nvPr>
            <p:ph type="sldNum" sz="quarter" idx="11"/>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6D192E9-2365-CF44-9F09-2F27459FDA07}" type="slidenum">
              <a:rPr kumimoji="0" lang="en-US" altLang="en-US" sz="1000" b="0" i="0" u="none" strike="noStrike" kern="1200" cap="none" spc="0" normalizeH="0" baseline="0" noProof="0">
                <a:ln>
                  <a:noFill/>
                </a:ln>
                <a:solidFill>
                  <a:srgbClr val="898989"/>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US" altLang="en-US" sz="1000" b="0" i="0" u="none" strike="noStrike" kern="1200" cap="none" spc="0" normalizeH="0" baseline="0" noProof="0">
              <a:ln>
                <a:noFill/>
              </a:ln>
              <a:solidFill>
                <a:srgbClr val="898989"/>
              </a:solidFill>
              <a:effectLst/>
              <a:uLnTx/>
              <a:uFillTx/>
              <a:latin typeface="Arial" charset="0"/>
              <a:ea typeface="+mn-ea"/>
              <a:cs typeface="+mn-cs"/>
            </a:endParaRPr>
          </a:p>
        </p:txBody>
      </p:sp>
      <p:sp>
        <p:nvSpPr>
          <p:cNvPr id="14341" name="TextBox 26"/>
          <p:cNvSpPr txBox="1">
            <a:spLocks noChangeArrowheads="1"/>
          </p:cNvSpPr>
          <p:nvPr/>
        </p:nvSpPr>
        <p:spPr bwMode="auto">
          <a:xfrm>
            <a:off x="0" y="0"/>
            <a:ext cx="12192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800" b="1" i="0" u="none" strike="noStrike" kern="1200" cap="none" spc="0" normalizeH="0" baseline="0" noProof="0" dirty="0">
                <a:ln>
                  <a:noFill/>
                </a:ln>
                <a:solidFill>
                  <a:srgbClr val="FF0000"/>
                </a:solidFill>
                <a:effectLst/>
                <a:uLnTx/>
                <a:uFillTx/>
                <a:latin typeface="Arial" charset="0"/>
                <a:ea typeface="Arial" charset="0"/>
                <a:cs typeface="Arial" charset="0"/>
              </a:rPr>
              <a:t>Induced charge on an infinite plane</a:t>
            </a:r>
          </a:p>
        </p:txBody>
      </p:sp>
      <p:grpSp>
        <p:nvGrpSpPr>
          <p:cNvPr id="14342" name="Group 50"/>
          <p:cNvGrpSpPr>
            <a:grpSpLocks/>
          </p:cNvGrpSpPr>
          <p:nvPr/>
        </p:nvGrpSpPr>
        <p:grpSpPr bwMode="auto">
          <a:xfrm>
            <a:off x="1752600" y="2281535"/>
            <a:ext cx="8229600" cy="3019130"/>
            <a:chOff x="228600" y="2281534"/>
            <a:chExt cx="8229600" cy="3018831"/>
          </a:xfrm>
        </p:grpSpPr>
        <p:sp>
          <p:nvSpPr>
            <p:cNvPr id="14343" name="Line 4"/>
            <p:cNvSpPr>
              <a:spLocks noChangeShapeType="1"/>
            </p:cNvSpPr>
            <p:nvPr/>
          </p:nvSpPr>
          <p:spPr bwMode="auto">
            <a:xfrm>
              <a:off x="1295400" y="3471565"/>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4344" name="Freeform 5"/>
            <p:cNvSpPr>
              <a:spLocks/>
            </p:cNvSpPr>
            <p:nvPr/>
          </p:nvSpPr>
          <p:spPr bwMode="auto">
            <a:xfrm>
              <a:off x="1066800" y="3319165"/>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4345" name="Line 6"/>
            <p:cNvSpPr>
              <a:spLocks noChangeShapeType="1"/>
            </p:cNvSpPr>
            <p:nvPr/>
          </p:nvSpPr>
          <p:spPr bwMode="auto">
            <a:xfrm>
              <a:off x="228600" y="4385965"/>
              <a:ext cx="8229600" cy="1588"/>
            </a:xfrm>
            <a:prstGeom prst="line">
              <a:avLst/>
            </a:prstGeom>
            <a:noFill/>
            <a:ln w="1270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4346" name="Oval 8"/>
            <p:cNvSpPr>
              <a:spLocks noChangeArrowheads="1"/>
            </p:cNvSpPr>
            <p:nvPr/>
          </p:nvSpPr>
          <p:spPr bwMode="auto">
            <a:xfrm>
              <a:off x="4267200" y="2404765"/>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14348" name="Line 15"/>
            <p:cNvSpPr>
              <a:spLocks noChangeShapeType="1"/>
            </p:cNvSpPr>
            <p:nvPr/>
          </p:nvSpPr>
          <p:spPr bwMode="auto">
            <a:xfrm>
              <a:off x="4191000" y="514796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4349" name="Line 16"/>
            <p:cNvSpPr>
              <a:spLocks noChangeShapeType="1"/>
            </p:cNvSpPr>
            <p:nvPr/>
          </p:nvSpPr>
          <p:spPr bwMode="auto">
            <a:xfrm>
              <a:off x="4343400" y="4385965"/>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4350" name="Line 17"/>
            <p:cNvSpPr>
              <a:spLocks noChangeShapeType="1"/>
            </p:cNvSpPr>
            <p:nvPr/>
          </p:nvSpPr>
          <p:spPr bwMode="auto">
            <a:xfrm>
              <a:off x="4191000" y="5147965"/>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4351" name="Line 18"/>
            <p:cNvSpPr>
              <a:spLocks noChangeShapeType="1"/>
            </p:cNvSpPr>
            <p:nvPr/>
          </p:nvSpPr>
          <p:spPr bwMode="auto">
            <a:xfrm>
              <a:off x="4267200" y="5224165"/>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4352" name="Line 19"/>
            <p:cNvSpPr>
              <a:spLocks noChangeShapeType="1"/>
            </p:cNvSpPr>
            <p:nvPr/>
          </p:nvSpPr>
          <p:spPr bwMode="auto">
            <a:xfrm>
              <a:off x="4343400" y="530036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4353" name="Text Box 24"/>
            <p:cNvSpPr txBox="1">
              <a:spLocks noChangeArrowheads="1"/>
            </p:cNvSpPr>
            <p:nvPr/>
          </p:nvSpPr>
          <p:spPr bwMode="auto">
            <a:xfrm>
              <a:off x="6994525" y="327947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grpSp>
          <p:nvGrpSpPr>
            <p:cNvPr id="14354" name="Group 36"/>
            <p:cNvGrpSpPr>
              <a:grpSpLocks/>
            </p:cNvGrpSpPr>
            <p:nvPr/>
          </p:nvGrpSpPr>
          <p:grpSpPr bwMode="auto">
            <a:xfrm>
              <a:off x="228600" y="3395365"/>
              <a:ext cx="8212137" cy="855664"/>
              <a:chOff x="214313" y="3854453"/>
              <a:chExt cx="8212137" cy="855664"/>
            </a:xfrm>
          </p:grpSpPr>
          <p:sp>
            <p:nvSpPr>
              <p:cNvPr id="131080"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sp>
            <p:nvSpPr>
              <p:cNvPr id="131081"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prstClr val="black"/>
                  </a:solidFill>
                  <a:effectLst/>
                  <a:uLnTx/>
                  <a:uFillTx/>
                  <a:latin typeface="Calibri" charset="0"/>
                  <a:ea typeface="+mn-ea"/>
                  <a:cs typeface="+mn-cs"/>
                </a:endParaRPr>
              </a:p>
            </p:txBody>
          </p:sp>
        </p:grpSp>
        <p:cxnSp>
          <p:nvCxnSpPr>
            <p:cNvPr id="39" name="Straight Arrow Connector 38"/>
            <p:cNvCxnSpPr>
              <a:cxnSpLocks noChangeShapeType="1"/>
            </p:cNvCxnSpPr>
            <p:nvPr/>
          </p:nvCxnSpPr>
          <p:spPr bwMode="auto">
            <a:xfrm rot="5400000">
              <a:off x="4953000" y="3395365"/>
              <a:ext cx="1828800" cy="1588"/>
            </a:xfrm>
            <a:prstGeom prst="straightConnector1">
              <a:avLst/>
            </a:prstGeom>
            <a:noFill/>
            <a:ln w="2540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4356" name="Rectangle 39"/>
            <p:cNvSpPr>
              <a:spLocks noChangeArrowheads="1"/>
            </p:cNvSpPr>
            <p:nvPr/>
          </p:nvSpPr>
          <p:spPr bwMode="auto">
            <a:xfrm>
              <a:off x="6019800" y="3090565"/>
              <a:ext cx="377026" cy="369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a:ln>
                    <a:noFill/>
                  </a:ln>
                  <a:solidFill>
                    <a:prstClr val="black"/>
                  </a:solidFill>
                  <a:effectLst/>
                  <a:uLnTx/>
                  <a:uFillTx/>
                  <a:latin typeface="Arial" charset="0"/>
                  <a:ea typeface="+mn-ea"/>
                  <a:cs typeface="+mn-cs"/>
                </a:rPr>
                <a:t>y’</a:t>
              </a:r>
              <a:endParaRPr kumimoji="0" lang="en-US" altLang="en-US" sz="1800" b="0" i="0" u="none" strike="noStrike" kern="1200" cap="none" spc="0" normalizeH="0" baseline="0" noProof="0">
                <a:ln>
                  <a:noFill/>
                </a:ln>
                <a:solidFill>
                  <a:prstClr val="black"/>
                </a:solidFill>
                <a:effectLst/>
                <a:uLnTx/>
                <a:uFillTx/>
                <a:latin typeface="Arial" charset="0"/>
                <a:ea typeface="+mn-ea"/>
                <a:cs typeface="+mn-cs"/>
              </a:endParaRPr>
            </a:p>
          </p:txBody>
        </p:sp>
        <p:sp>
          <p:nvSpPr>
            <p:cNvPr id="14357" name="TextBox 40"/>
            <p:cNvSpPr txBox="1">
              <a:spLocks noChangeArrowheads="1"/>
            </p:cNvSpPr>
            <p:nvPr/>
          </p:nvSpPr>
          <p:spPr bwMode="auto">
            <a:xfrm>
              <a:off x="3657600" y="2281534"/>
              <a:ext cx="535724" cy="461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FF0000"/>
                  </a:solidFill>
                  <a:effectLst/>
                  <a:uLnTx/>
                  <a:uFillTx/>
                  <a:latin typeface="Arial" charset="0"/>
                  <a:ea typeface="+mn-ea"/>
                  <a:cs typeface="+mn-cs"/>
                </a:rPr>
                <a:t>+q</a:t>
              </a:r>
            </a:p>
          </p:txBody>
        </p:sp>
        <p:sp>
          <p:nvSpPr>
            <p:cNvPr id="14358" name="TextBox 41"/>
            <p:cNvSpPr txBox="1">
              <a:spLocks noChangeArrowheads="1"/>
            </p:cNvSpPr>
            <p:nvPr/>
          </p:nvSpPr>
          <p:spPr bwMode="auto">
            <a:xfrm>
              <a:off x="3810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4359" name="TextBox 42"/>
            <p:cNvSpPr txBox="1">
              <a:spLocks noChangeArrowheads="1"/>
            </p:cNvSpPr>
            <p:nvPr/>
          </p:nvSpPr>
          <p:spPr bwMode="auto">
            <a:xfrm>
              <a:off x="3429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4360" name="TextBox 43"/>
            <p:cNvSpPr txBox="1">
              <a:spLocks noChangeArrowheads="1"/>
            </p:cNvSpPr>
            <p:nvPr/>
          </p:nvSpPr>
          <p:spPr bwMode="auto">
            <a:xfrm>
              <a:off x="40386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4361" name="TextBox 44"/>
            <p:cNvSpPr txBox="1">
              <a:spLocks noChangeArrowheads="1"/>
            </p:cNvSpPr>
            <p:nvPr/>
          </p:nvSpPr>
          <p:spPr bwMode="auto">
            <a:xfrm>
              <a:off x="4894342"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4362" name="TextBox 45"/>
            <p:cNvSpPr txBox="1">
              <a:spLocks noChangeArrowheads="1"/>
            </p:cNvSpPr>
            <p:nvPr/>
          </p:nvSpPr>
          <p:spPr bwMode="auto">
            <a:xfrm>
              <a:off x="4191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4363" name="TextBox 46"/>
            <p:cNvSpPr txBox="1">
              <a:spLocks noChangeArrowheads="1"/>
            </p:cNvSpPr>
            <p:nvPr/>
          </p:nvSpPr>
          <p:spPr bwMode="auto">
            <a:xfrm>
              <a:off x="4572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4364" name="TextBox 47"/>
            <p:cNvSpPr txBox="1">
              <a:spLocks noChangeArrowheads="1"/>
            </p:cNvSpPr>
            <p:nvPr/>
          </p:nvSpPr>
          <p:spPr bwMode="auto">
            <a:xfrm>
              <a:off x="43434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4365" name="TextBox 48"/>
            <p:cNvSpPr txBox="1">
              <a:spLocks noChangeArrowheads="1"/>
            </p:cNvSpPr>
            <p:nvPr/>
          </p:nvSpPr>
          <p:spPr bwMode="auto">
            <a:xfrm>
              <a:off x="5503942"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sp>
          <p:nvSpPr>
            <p:cNvPr id="14366" name="TextBox 49"/>
            <p:cNvSpPr txBox="1">
              <a:spLocks noChangeArrowheads="1"/>
            </p:cNvSpPr>
            <p:nvPr/>
          </p:nvSpPr>
          <p:spPr bwMode="auto">
            <a:xfrm>
              <a:off x="28956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0" i="0" u="none" strike="noStrike" kern="1200" cap="none" spc="0" normalizeH="0" baseline="0" noProof="0">
                  <a:ln>
                    <a:noFill/>
                  </a:ln>
                  <a:solidFill>
                    <a:srgbClr val="00269E"/>
                  </a:solidFill>
                  <a:effectLst/>
                  <a:uLnTx/>
                  <a:uFillTx/>
                  <a:latin typeface="Arial" charset="0"/>
                  <a:ea typeface="+mn-ea"/>
                  <a:cs typeface="+mn-cs"/>
                </a:rPr>
                <a:t>-</a:t>
              </a:r>
            </a:p>
          </p:txBody>
        </p:sp>
      </p:grpSp>
    </p:spTree>
    <p:extLst>
      <p:ext uri="{BB962C8B-B14F-4D97-AF65-F5344CB8AC3E}">
        <p14:creationId xmlns:p14="http://schemas.microsoft.com/office/powerpoint/2010/main" val="4147376952"/>
      </p:ext>
    </p:extLst>
  </p:cSld>
  <p:clrMapOvr>
    <a:masterClrMapping/>
  </p:clrMapOvr>
</p:sld>
</file>

<file path=ppt/theme/theme1.xml><?xml version="1.0" encoding="utf-8"?>
<a:theme xmlns:a="http://schemas.openxmlformats.org/drawingml/2006/main" name="1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schlumpf">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3">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0" marR="0" indent="0" algn="l" defTabSz="914400" rtl="0" eaLnBrk="0" fontAlgn="base" latinLnBrk="0" hangingPunct="0">
          <a:lnSpc>
            <a:spcPct val="90000"/>
          </a:lnSpc>
          <a:spcBef>
            <a:spcPct val="30000"/>
          </a:spcBef>
          <a:spcAft>
            <a:spcPct val="0"/>
          </a:spcAft>
          <a:buClr>
            <a:srgbClr val="008000"/>
          </a:buClr>
          <a:buSzPct val="70000"/>
          <a:buFont typeface="Wingdings" pitchFamily="2" charset="2"/>
          <a:buNone/>
          <a:tabLst/>
          <a:defRPr kumimoji="0" lang="en-US" sz="15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Paper Presentation 3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3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3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3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3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3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3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470</TotalTime>
  <Words>5096</Words>
  <Application>Microsoft Macintosh PowerPoint</Application>
  <PresentationFormat>Widescreen</PresentationFormat>
  <Paragraphs>1227</Paragraphs>
  <Slides>66</Slides>
  <Notes>8</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66</vt:i4>
      </vt:variant>
    </vt:vector>
  </HeadingPairs>
  <TitlesOfParts>
    <vt:vector size="77" baseType="lpstr">
      <vt:lpstr>ＭＳ Ｐゴシック</vt:lpstr>
      <vt:lpstr>Arial</vt:lpstr>
      <vt:lpstr>Calibri</vt:lpstr>
      <vt:lpstr>Cambria Math</vt:lpstr>
      <vt:lpstr>Mathematica1</vt:lpstr>
      <vt:lpstr>Symbol</vt:lpstr>
      <vt:lpstr>Times New Roman</vt:lpstr>
      <vt:lpstr>Wingdings</vt:lpstr>
      <vt:lpstr>1_schlumpf</vt:lpstr>
      <vt:lpstr>2_schlumpf</vt:lpstr>
      <vt:lpstr>3_schlumpf</vt:lpstr>
      <vt:lpstr>Signal Induction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Micromegas toy-model example</vt:lpstr>
      <vt:lpstr>PowerPoint Presentation</vt:lpstr>
      <vt:lpstr>PowerPoint Presentation</vt:lpstr>
      <vt:lpstr>PowerPoint Presentation</vt:lpstr>
      <vt:lpstr>PowerPoint Presentation</vt:lpstr>
      <vt:lpstr>6-gap MRPC</vt:lpstr>
      <vt:lpstr>PowerPoint Presentation</vt:lpstr>
      <vt:lpstr>Signal formation in a MicroCAT detector </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Werner Riegler</dc:creator>
  <cp:lastModifiedBy>Werner Riegler</cp:lastModifiedBy>
  <cp:revision>32</cp:revision>
  <dcterms:created xsi:type="dcterms:W3CDTF">2024-11-28T23:48:36Z</dcterms:created>
  <dcterms:modified xsi:type="dcterms:W3CDTF">2024-11-29T07:38:56Z</dcterms:modified>
</cp:coreProperties>
</file>