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media/image52.jpg" ContentType="image/jpeg"/>
  <Override PartName="/ppt/media/image53.jpg" ContentType="image/jpeg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media/image59.jpg" ContentType="image/jpeg"/>
  <Override PartName="/ppt/media/image6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4" r:id="rId2"/>
  </p:sldMasterIdLst>
  <p:notesMasterIdLst>
    <p:notesMasterId r:id="rId66"/>
  </p:notesMasterIdLst>
  <p:sldIdLst>
    <p:sldId id="465" r:id="rId3"/>
    <p:sldId id="364" r:id="rId4"/>
    <p:sldId id="417" r:id="rId5"/>
    <p:sldId id="419" r:id="rId6"/>
    <p:sldId id="421" r:id="rId7"/>
    <p:sldId id="433" r:id="rId8"/>
    <p:sldId id="437" r:id="rId9"/>
    <p:sldId id="459" r:id="rId10"/>
    <p:sldId id="423" r:id="rId11"/>
    <p:sldId id="455" r:id="rId12"/>
    <p:sldId id="456" r:id="rId13"/>
    <p:sldId id="428" r:id="rId14"/>
    <p:sldId id="460" r:id="rId15"/>
    <p:sldId id="430" r:id="rId16"/>
    <p:sldId id="431" r:id="rId17"/>
    <p:sldId id="424" r:id="rId18"/>
    <p:sldId id="440" r:id="rId19"/>
    <p:sldId id="462" r:id="rId20"/>
    <p:sldId id="463" r:id="rId21"/>
    <p:sldId id="425" r:id="rId22"/>
    <p:sldId id="439" r:id="rId23"/>
    <p:sldId id="435" r:id="rId24"/>
    <p:sldId id="436" r:id="rId25"/>
    <p:sldId id="426" r:id="rId26"/>
    <p:sldId id="461" r:id="rId27"/>
    <p:sldId id="453" r:id="rId28"/>
    <p:sldId id="467" r:id="rId29"/>
    <p:sldId id="438" r:id="rId30"/>
    <p:sldId id="468" r:id="rId31"/>
    <p:sldId id="470" r:id="rId32"/>
    <p:sldId id="443" r:id="rId33"/>
    <p:sldId id="457" r:id="rId34"/>
    <p:sldId id="458" r:id="rId35"/>
    <p:sldId id="444" r:id="rId36"/>
    <p:sldId id="434" r:id="rId37"/>
    <p:sldId id="472" r:id="rId38"/>
    <p:sldId id="475" r:id="rId39"/>
    <p:sldId id="474" r:id="rId40"/>
    <p:sldId id="441" r:id="rId41"/>
    <p:sldId id="464" r:id="rId42"/>
    <p:sldId id="473" r:id="rId43"/>
    <p:sldId id="376" r:id="rId44"/>
    <p:sldId id="377" r:id="rId45"/>
    <p:sldId id="415" r:id="rId46"/>
    <p:sldId id="383" r:id="rId47"/>
    <p:sldId id="385" r:id="rId48"/>
    <p:sldId id="394" r:id="rId49"/>
    <p:sldId id="386" r:id="rId50"/>
    <p:sldId id="387" r:id="rId51"/>
    <p:sldId id="390" r:id="rId52"/>
    <p:sldId id="391" r:id="rId53"/>
    <p:sldId id="392" r:id="rId54"/>
    <p:sldId id="393" r:id="rId55"/>
    <p:sldId id="398" r:id="rId56"/>
    <p:sldId id="399" r:id="rId57"/>
    <p:sldId id="402" r:id="rId58"/>
    <p:sldId id="404" r:id="rId59"/>
    <p:sldId id="408" r:id="rId60"/>
    <p:sldId id="409" r:id="rId61"/>
    <p:sldId id="411" r:id="rId62"/>
    <p:sldId id="412" r:id="rId63"/>
    <p:sldId id="413" r:id="rId64"/>
    <p:sldId id="410" r:id="rId6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962"/>
    <a:srgbClr val="1B416F"/>
    <a:srgbClr val="245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 varScale="1">
        <p:scale>
          <a:sx n="70" d="100"/>
          <a:sy n="70" d="100"/>
        </p:scale>
        <p:origin x="11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31DB19-EF2B-4AA6-93D6-40DA4EC32D4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714D7C-38A1-44E9-B8EA-1F67C6716C07}">
      <dgm:prSet/>
      <dgm:spPr>
        <a:effectLst>
          <a:outerShdw blurRad="63500" sx="102000" sy="102000" algn="ctr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it-IT" dirty="0"/>
            <a:t>The gas (or gas </a:t>
          </a:r>
          <a:r>
            <a:rPr lang="it-IT" dirty="0" err="1"/>
            <a:t>mixture</a:t>
          </a:r>
          <a:r>
            <a:rPr lang="it-IT" dirty="0"/>
            <a:t>) </a:t>
          </a:r>
          <a:r>
            <a:rPr lang="it-IT" dirty="0" err="1"/>
            <a:t>is</a:t>
          </a:r>
          <a:r>
            <a:rPr lang="it-IT" dirty="0"/>
            <a:t> the «core» of </a:t>
          </a:r>
          <a:r>
            <a:rPr lang="it-IT" dirty="0" err="1"/>
            <a:t>any</a:t>
          </a:r>
          <a:r>
            <a:rPr lang="it-IT" dirty="0"/>
            <a:t> </a:t>
          </a:r>
          <a:r>
            <a:rPr lang="it-IT" dirty="0" err="1"/>
            <a:t>gaseous</a:t>
          </a:r>
          <a:r>
            <a:rPr lang="it-IT" dirty="0"/>
            <a:t> detector</a:t>
          </a:r>
          <a:endParaRPr lang="en-US" dirty="0"/>
        </a:p>
      </dgm:t>
    </dgm:pt>
    <dgm:pt modelId="{12E2C99B-3DEF-4690-9EC7-1BF0DEFFFFD3}" type="parTrans" cxnId="{7059F082-37D5-4601-B32F-0B6697F38264}">
      <dgm:prSet/>
      <dgm:spPr/>
      <dgm:t>
        <a:bodyPr/>
        <a:lstStyle/>
        <a:p>
          <a:endParaRPr lang="en-US"/>
        </a:p>
      </dgm:t>
    </dgm:pt>
    <dgm:pt modelId="{97F9F72A-466F-4CE2-B3FD-BA681802B094}" type="sibTrans" cxnId="{7059F082-37D5-4601-B32F-0B6697F38264}">
      <dgm:prSet/>
      <dgm:spPr/>
      <dgm:t>
        <a:bodyPr/>
        <a:lstStyle/>
        <a:p>
          <a:endParaRPr lang="en-US"/>
        </a:p>
      </dgm:t>
    </dgm:pt>
    <dgm:pt modelId="{7850DF64-9407-446D-B05F-8C90B6978543}">
      <dgm:prSet/>
      <dgm:spPr/>
      <dgm:t>
        <a:bodyPr/>
        <a:lstStyle/>
        <a:p>
          <a:r>
            <a:rPr lang="it-IT" dirty="0" err="1"/>
            <a:t>It</a:t>
          </a:r>
          <a:r>
            <a:rPr lang="it-IT" dirty="0"/>
            <a:t> </a:t>
          </a:r>
          <a:r>
            <a:rPr lang="it-IT" dirty="0" err="1"/>
            <a:t>is</a:t>
          </a:r>
          <a:r>
            <a:rPr lang="it-IT" dirty="0"/>
            <a:t> </a:t>
          </a:r>
          <a:r>
            <a:rPr lang="it-IT" dirty="0" err="1"/>
            <a:t>where</a:t>
          </a:r>
          <a:r>
            <a:rPr lang="it-IT" dirty="0"/>
            <a:t> (</a:t>
          </a:r>
          <a:r>
            <a:rPr lang="it-IT" dirty="0" err="1"/>
            <a:t>almost</a:t>
          </a:r>
          <a:r>
            <a:rPr lang="it-IT" dirty="0"/>
            <a:t>) </a:t>
          </a:r>
          <a:r>
            <a:rPr lang="it-IT" dirty="0" err="1">
              <a:solidFill>
                <a:srgbClr val="0070C0"/>
              </a:solidFill>
            </a:rPr>
            <a:t>everything</a:t>
          </a:r>
          <a:r>
            <a:rPr lang="it-IT" dirty="0">
              <a:solidFill>
                <a:srgbClr val="0070C0"/>
              </a:solidFill>
            </a:rPr>
            <a:t> </a:t>
          </a:r>
          <a:r>
            <a:rPr lang="it-IT" dirty="0" err="1">
              <a:solidFill>
                <a:srgbClr val="0070C0"/>
              </a:solidFill>
            </a:rPr>
            <a:t>happens</a:t>
          </a:r>
          <a:endParaRPr lang="en-US" dirty="0">
            <a:solidFill>
              <a:srgbClr val="0070C0"/>
            </a:solidFill>
          </a:endParaRPr>
        </a:p>
      </dgm:t>
    </dgm:pt>
    <dgm:pt modelId="{2F65778C-3CD4-4727-AA2B-86BBE8A10B40}" type="parTrans" cxnId="{62237E55-E9E5-44A9-855C-1E95005629A1}">
      <dgm:prSet/>
      <dgm:spPr/>
      <dgm:t>
        <a:bodyPr/>
        <a:lstStyle/>
        <a:p>
          <a:endParaRPr lang="en-US"/>
        </a:p>
      </dgm:t>
    </dgm:pt>
    <dgm:pt modelId="{F6671E78-35EE-477D-A42B-E2B4DB0EECF8}" type="sibTrans" cxnId="{62237E55-E9E5-44A9-855C-1E95005629A1}">
      <dgm:prSet/>
      <dgm:spPr/>
      <dgm:t>
        <a:bodyPr/>
        <a:lstStyle/>
        <a:p>
          <a:endParaRPr lang="en-US"/>
        </a:p>
      </dgm:t>
    </dgm:pt>
    <dgm:pt modelId="{89DA0425-8AE9-40E0-A17B-0C251F9006E2}">
      <dgm:prSet/>
      <dgm:spPr/>
      <dgm:t>
        <a:bodyPr/>
        <a:lstStyle/>
        <a:p>
          <a:r>
            <a:rPr lang="it-IT" dirty="0" err="1"/>
            <a:t>Its</a:t>
          </a:r>
          <a:r>
            <a:rPr lang="it-IT" dirty="0"/>
            <a:t> </a:t>
          </a:r>
          <a:r>
            <a:rPr lang="it-IT" dirty="0" err="1"/>
            <a:t>properties</a:t>
          </a:r>
          <a:r>
            <a:rPr lang="it-IT" dirty="0"/>
            <a:t> </a:t>
          </a:r>
          <a:r>
            <a:rPr lang="it-IT" dirty="0" err="1"/>
            <a:t>contribute</a:t>
          </a:r>
          <a:r>
            <a:rPr lang="it-IT" dirty="0"/>
            <a:t> to determine the </a:t>
          </a:r>
          <a:r>
            <a:rPr lang="it-IT" dirty="0" err="1"/>
            <a:t>shape</a:t>
          </a:r>
          <a:r>
            <a:rPr lang="it-IT" dirty="0"/>
            <a:t>, </a:t>
          </a:r>
          <a:r>
            <a:rPr lang="it-IT" dirty="0" err="1"/>
            <a:t>amplitude</a:t>
          </a:r>
          <a:r>
            <a:rPr lang="it-IT" dirty="0"/>
            <a:t> and duration of the </a:t>
          </a:r>
          <a:r>
            <a:rPr lang="it-IT" dirty="0" err="1"/>
            <a:t>signals</a:t>
          </a:r>
          <a:r>
            <a:rPr lang="it-IT" dirty="0"/>
            <a:t> </a:t>
          </a:r>
          <a:r>
            <a:rPr lang="it-IT" dirty="0" err="1"/>
            <a:t>generated</a:t>
          </a:r>
          <a:r>
            <a:rPr lang="it-IT" dirty="0"/>
            <a:t>                </a:t>
          </a:r>
          <a:r>
            <a:rPr lang="en-US" dirty="0">
              <a:sym typeface="Wingdings" panose="05000000000000000000" pitchFamily="2" charset="2"/>
            </a:rPr>
            <a:t> The </a:t>
          </a:r>
          <a:r>
            <a:rPr lang="en-US" dirty="0">
              <a:solidFill>
                <a:srgbClr val="FF0000"/>
              </a:solidFill>
              <a:sym typeface="Wingdings" panose="05000000000000000000" pitchFamily="2" charset="2"/>
            </a:rPr>
            <a:t>performance</a:t>
          </a:r>
          <a:r>
            <a:rPr lang="en-US" dirty="0">
              <a:sym typeface="Wingdings" panose="05000000000000000000" pitchFamily="2" charset="2"/>
            </a:rPr>
            <a:t> of the detector</a:t>
          </a:r>
          <a:endParaRPr lang="en-US" dirty="0"/>
        </a:p>
      </dgm:t>
    </dgm:pt>
    <dgm:pt modelId="{5A8F252A-CD37-45BA-9E1F-D02CE5FE7DB1}" type="parTrans" cxnId="{64279FB4-3EFA-482A-B1C0-88E859927338}">
      <dgm:prSet/>
      <dgm:spPr/>
      <dgm:t>
        <a:bodyPr/>
        <a:lstStyle/>
        <a:p>
          <a:endParaRPr lang="en-US"/>
        </a:p>
      </dgm:t>
    </dgm:pt>
    <dgm:pt modelId="{B7BE9107-9659-458A-8720-B60EC6EEAE78}" type="sibTrans" cxnId="{64279FB4-3EFA-482A-B1C0-88E859927338}">
      <dgm:prSet/>
      <dgm:spPr/>
      <dgm:t>
        <a:bodyPr/>
        <a:lstStyle/>
        <a:p>
          <a:endParaRPr lang="en-US"/>
        </a:p>
      </dgm:t>
    </dgm:pt>
    <dgm:pt modelId="{A2A5347F-B7F6-41C7-8FAA-36830F1418FD}">
      <dgm:prSet/>
      <dgm:spPr/>
      <dgm:t>
        <a:bodyPr/>
        <a:lstStyle/>
        <a:p>
          <a:r>
            <a:rPr lang="it-IT" dirty="0">
              <a:solidFill>
                <a:srgbClr val="0070C0"/>
              </a:solidFill>
            </a:rPr>
            <a:t>Aging </a:t>
          </a:r>
          <a:r>
            <a:rPr lang="it-IT" dirty="0" err="1">
              <a:solidFill>
                <a:srgbClr val="0070C0"/>
              </a:solidFill>
            </a:rPr>
            <a:t>processes</a:t>
          </a:r>
          <a:r>
            <a:rPr lang="it-IT" dirty="0">
              <a:solidFill>
                <a:srgbClr val="0070C0"/>
              </a:solidFill>
            </a:rPr>
            <a:t> </a:t>
          </a:r>
          <a:r>
            <a:rPr lang="it-IT" dirty="0"/>
            <a:t>in </a:t>
          </a:r>
          <a:r>
            <a:rPr lang="it-IT" dirty="0" err="1"/>
            <a:t>gaseous</a:t>
          </a:r>
          <a:r>
            <a:rPr lang="it-IT" dirty="0"/>
            <a:t> detectors </a:t>
          </a:r>
          <a:r>
            <a:rPr lang="it-IT" dirty="0" err="1"/>
            <a:t>strongly</a:t>
          </a:r>
          <a:r>
            <a:rPr lang="it-IT" dirty="0"/>
            <a:t> </a:t>
          </a:r>
          <a:r>
            <a:rPr lang="it-IT" dirty="0" err="1"/>
            <a:t>depend</a:t>
          </a:r>
          <a:r>
            <a:rPr lang="it-IT" dirty="0"/>
            <a:t> on the nature of the gas </a:t>
          </a:r>
          <a:r>
            <a:rPr lang="it-IT" dirty="0" err="1"/>
            <a:t>mixture</a:t>
          </a:r>
          <a:r>
            <a:rPr lang="it-IT" dirty="0"/>
            <a:t> </a:t>
          </a:r>
          <a:r>
            <a:rPr lang="it-IT" dirty="0" err="1"/>
            <a:t>used</a:t>
          </a:r>
          <a:endParaRPr lang="en-US" dirty="0"/>
        </a:p>
      </dgm:t>
    </dgm:pt>
    <dgm:pt modelId="{80695FF0-4929-4735-8F7B-E2E64801E098}" type="parTrans" cxnId="{02357C5B-5AE1-4857-892E-002E730C549A}">
      <dgm:prSet/>
      <dgm:spPr/>
      <dgm:t>
        <a:bodyPr/>
        <a:lstStyle/>
        <a:p>
          <a:endParaRPr lang="en-US"/>
        </a:p>
      </dgm:t>
    </dgm:pt>
    <dgm:pt modelId="{E6DECB7E-8064-4AC3-B18A-F42278DE6E6D}" type="sibTrans" cxnId="{02357C5B-5AE1-4857-892E-002E730C549A}">
      <dgm:prSet/>
      <dgm:spPr/>
      <dgm:t>
        <a:bodyPr/>
        <a:lstStyle/>
        <a:p>
          <a:endParaRPr lang="en-US"/>
        </a:p>
      </dgm:t>
    </dgm:pt>
    <dgm:pt modelId="{E5766A57-14D3-4149-9FA8-E4F5BC0F3406}" type="pres">
      <dgm:prSet presAssocID="{AA31DB19-EF2B-4AA6-93D6-40DA4EC32D4A}" presName="linear" presStyleCnt="0">
        <dgm:presLayoutVars>
          <dgm:animLvl val="lvl"/>
          <dgm:resizeHandles val="exact"/>
        </dgm:presLayoutVars>
      </dgm:prSet>
      <dgm:spPr/>
    </dgm:pt>
    <dgm:pt modelId="{A7091E05-5BAF-41E8-BC2D-46601FE736A6}" type="pres">
      <dgm:prSet presAssocID="{9B714D7C-38A1-44E9-B8EA-1F67C6716C07}" presName="parentText" presStyleLbl="node1" presStyleIdx="0" presStyleCnt="1" custLinFactNeighborY="-4303">
        <dgm:presLayoutVars>
          <dgm:chMax val="0"/>
          <dgm:bulletEnabled val="1"/>
        </dgm:presLayoutVars>
      </dgm:prSet>
      <dgm:spPr/>
    </dgm:pt>
    <dgm:pt modelId="{A4A584A3-A8C2-4D73-A090-0677F274F652}" type="pres">
      <dgm:prSet presAssocID="{9B714D7C-38A1-44E9-B8EA-1F67C6716C07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02357C5B-5AE1-4857-892E-002E730C549A}" srcId="{9B714D7C-38A1-44E9-B8EA-1F67C6716C07}" destId="{A2A5347F-B7F6-41C7-8FAA-36830F1418FD}" srcOrd="2" destOrd="0" parTransId="{80695FF0-4929-4735-8F7B-E2E64801E098}" sibTransId="{E6DECB7E-8064-4AC3-B18A-F42278DE6E6D}"/>
    <dgm:cxn modelId="{E7051B5D-93AA-481B-9D41-B22FB99021C4}" type="presOf" srcId="{7850DF64-9407-446D-B05F-8C90B6978543}" destId="{A4A584A3-A8C2-4D73-A090-0677F274F652}" srcOrd="0" destOrd="0" presId="urn:microsoft.com/office/officeart/2005/8/layout/vList2"/>
    <dgm:cxn modelId="{D3ECEA6E-8C2A-4056-9288-4108A62FBFCA}" type="presOf" srcId="{A2A5347F-B7F6-41C7-8FAA-36830F1418FD}" destId="{A4A584A3-A8C2-4D73-A090-0677F274F652}" srcOrd="0" destOrd="2" presId="urn:microsoft.com/office/officeart/2005/8/layout/vList2"/>
    <dgm:cxn modelId="{62237E55-E9E5-44A9-855C-1E95005629A1}" srcId="{9B714D7C-38A1-44E9-B8EA-1F67C6716C07}" destId="{7850DF64-9407-446D-B05F-8C90B6978543}" srcOrd="0" destOrd="0" parTransId="{2F65778C-3CD4-4727-AA2B-86BBE8A10B40}" sibTransId="{F6671E78-35EE-477D-A42B-E2B4DB0EECF8}"/>
    <dgm:cxn modelId="{A04D157D-1413-47AA-BE6D-803DC5ECC710}" type="presOf" srcId="{9B714D7C-38A1-44E9-B8EA-1F67C6716C07}" destId="{A7091E05-5BAF-41E8-BC2D-46601FE736A6}" srcOrd="0" destOrd="0" presId="urn:microsoft.com/office/officeart/2005/8/layout/vList2"/>
    <dgm:cxn modelId="{7059F082-37D5-4601-B32F-0B6697F38264}" srcId="{AA31DB19-EF2B-4AA6-93D6-40DA4EC32D4A}" destId="{9B714D7C-38A1-44E9-B8EA-1F67C6716C07}" srcOrd="0" destOrd="0" parTransId="{12E2C99B-3DEF-4690-9EC7-1BF0DEFFFFD3}" sibTransId="{97F9F72A-466F-4CE2-B3FD-BA681802B094}"/>
    <dgm:cxn modelId="{22D4E58C-988A-49C7-8947-3B74DDD319D0}" type="presOf" srcId="{AA31DB19-EF2B-4AA6-93D6-40DA4EC32D4A}" destId="{E5766A57-14D3-4149-9FA8-E4F5BC0F3406}" srcOrd="0" destOrd="0" presId="urn:microsoft.com/office/officeart/2005/8/layout/vList2"/>
    <dgm:cxn modelId="{64279FB4-3EFA-482A-B1C0-88E859927338}" srcId="{9B714D7C-38A1-44E9-B8EA-1F67C6716C07}" destId="{89DA0425-8AE9-40E0-A17B-0C251F9006E2}" srcOrd="1" destOrd="0" parTransId="{5A8F252A-CD37-45BA-9E1F-D02CE5FE7DB1}" sibTransId="{B7BE9107-9659-458A-8720-B60EC6EEAE78}"/>
    <dgm:cxn modelId="{37216DC5-3628-4959-BFD5-8FCD9DB22309}" type="presOf" srcId="{89DA0425-8AE9-40E0-A17B-0C251F9006E2}" destId="{A4A584A3-A8C2-4D73-A090-0677F274F652}" srcOrd="0" destOrd="1" presId="urn:microsoft.com/office/officeart/2005/8/layout/vList2"/>
    <dgm:cxn modelId="{7DB720EE-1FA0-482E-A416-BD1D7E0C6913}" type="presParOf" srcId="{E5766A57-14D3-4149-9FA8-E4F5BC0F3406}" destId="{A7091E05-5BAF-41E8-BC2D-46601FE736A6}" srcOrd="0" destOrd="0" presId="urn:microsoft.com/office/officeart/2005/8/layout/vList2"/>
    <dgm:cxn modelId="{6B1A4211-4AC5-4B69-B203-630A817591C5}" type="presParOf" srcId="{E5766A57-14D3-4149-9FA8-E4F5BC0F3406}" destId="{A4A584A3-A8C2-4D73-A090-0677F274F65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91E05-5BAF-41E8-BC2D-46601FE736A6}">
      <dsp:nvSpPr>
        <dsp:cNvPr id="0" name=""/>
        <dsp:cNvSpPr/>
      </dsp:nvSpPr>
      <dsp:spPr>
        <a:xfrm>
          <a:off x="0" y="0"/>
          <a:ext cx="7920880" cy="1272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200" kern="1200" dirty="0"/>
            <a:t>The gas (or gas </a:t>
          </a:r>
          <a:r>
            <a:rPr lang="it-IT" sz="3200" kern="1200" dirty="0" err="1"/>
            <a:t>mixture</a:t>
          </a:r>
          <a:r>
            <a:rPr lang="it-IT" sz="3200" kern="1200" dirty="0"/>
            <a:t>) </a:t>
          </a:r>
          <a:r>
            <a:rPr lang="it-IT" sz="3200" kern="1200" dirty="0" err="1"/>
            <a:t>is</a:t>
          </a:r>
          <a:r>
            <a:rPr lang="it-IT" sz="3200" kern="1200" dirty="0"/>
            <a:t> the «core» of </a:t>
          </a:r>
          <a:r>
            <a:rPr lang="it-IT" sz="3200" kern="1200" dirty="0" err="1"/>
            <a:t>any</a:t>
          </a:r>
          <a:r>
            <a:rPr lang="it-IT" sz="3200" kern="1200" dirty="0"/>
            <a:t> </a:t>
          </a:r>
          <a:r>
            <a:rPr lang="it-IT" sz="3200" kern="1200" dirty="0" err="1"/>
            <a:t>gaseous</a:t>
          </a:r>
          <a:r>
            <a:rPr lang="it-IT" sz="3200" kern="1200" dirty="0"/>
            <a:t> detector</a:t>
          </a:r>
          <a:endParaRPr lang="en-US" sz="3200" kern="1200" dirty="0"/>
        </a:p>
      </dsp:txBody>
      <dsp:txXfrm>
        <a:off x="62141" y="62141"/>
        <a:ext cx="7796598" cy="1148678"/>
      </dsp:txXfrm>
    </dsp:sp>
    <dsp:sp modelId="{A4A584A3-A8C2-4D73-A090-0677F274F652}">
      <dsp:nvSpPr>
        <dsp:cNvPr id="0" name=""/>
        <dsp:cNvSpPr/>
      </dsp:nvSpPr>
      <dsp:spPr>
        <a:xfrm>
          <a:off x="0" y="1316368"/>
          <a:ext cx="7920880" cy="238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488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500" kern="1200" dirty="0" err="1"/>
            <a:t>It</a:t>
          </a:r>
          <a:r>
            <a:rPr lang="it-IT" sz="2500" kern="1200" dirty="0"/>
            <a:t> </a:t>
          </a:r>
          <a:r>
            <a:rPr lang="it-IT" sz="2500" kern="1200" dirty="0" err="1"/>
            <a:t>is</a:t>
          </a:r>
          <a:r>
            <a:rPr lang="it-IT" sz="2500" kern="1200" dirty="0"/>
            <a:t> </a:t>
          </a:r>
          <a:r>
            <a:rPr lang="it-IT" sz="2500" kern="1200" dirty="0" err="1"/>
            <a:t>where</a:t>
          </a:r>
          <a:r>
            <a:rPr lang="it-IT" sz="2500" kern="1200" dirty="0"/>
            <a:t> (</a:t>
          </a:r>
          <a:r>
            <a:rPr lang="it-IT" sz="2500" kern="1200" dirty="0" err="1"/>
            <a:t>almost</a:t>
          </a:r>
          <a:r>
            <a:rPr lang="it-IT" sz="2500" kern="1200" dirty="0"/>
            <a:t>) </a:t>
          </a:r>
          <a:r>
            <a:rPr lang="it-IT" sz="2500" kern="1200" dirty="0" err="1">
              <a:solidFill>
                <a:srgbClr val="0070C0"/>
              </a:solidFill>
            </a:rPr>
            <a:t>everything</a:t>
          </a:r>
          <a:r>
            <a:rPr lang="it-IT" sz="2500" kern="1200" dirty="0">
              <a:solidFill>
                <a:srgbClr val="0070C0"/>
              </a:solidFill>
            </a:rPr>
            <a:t> </a:t>
          </a:r>
          <a:r>
            <a:rPr lang="it-IT" sz="2500" kern="1200" dirty="0" err="1">
              <a:solidFill>
                <a:srgbClr val="0070C0"/>
              </a:solidFill>
            </a:rPr>
            <a:t>happens</a:t>
          </a:r>
          <a:endParaRPr lang="en-US" sz="2500" kern="1200" dirty="0">
            <a:solidFill>
              <a:srgbClr val="0070C0"/>
            </a:solidFill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500" kern="1200" dirty="0" err="1"/>
            <a:t>Its</a:t>
          </a:r>
          <a:r>
            <a:rPr lang="it-IT" sz="2500" kern="1200" dirty="0"/>
            <a:t> </a:t>
          </a:r>
          <a:r>
            <a:rPr lang="it-IT" sz="2500" kern="1200" dirty="0" err="1"/>
            <a:t>properties</a:t>
          </a:r>
          <a:r>
            <a:rPr lang="it-IT" sz="2500" kern="1200" dirty="0"/>
            <a:t> </a:t>
          </a:r>
          <a:r>
            <a:rPr lang="it-IT" sz="2500" kern="1200" dirty="0" err="1"/>
            <a:t>contribute</a:t>
          </a:r>
          <a:r>
            <a:rPr lang="it-IT" sz="2500" kern="1200" dirty="0"/>
            <a:t> to determine the </a:t>
          </a:r>
          <a:r>
            <a:rPr lang="it-IT" sz="2500" kern="1200" dirty="0" err="1"/>
            <a:t>shape</a:t>
          </a:r>
          <a:r>
            <a:rPr lang="it-IT" sz="2500" kern="1200" dirty="0"/>
            <a:t>, </a:t>
          </a:r>
          <a:r>
            <a:rPr lang="it-IT" sz="2500" kern="1200" dirty="0" err="1"/>
            <a:t>amplitude</a:t>
          </a:r>
          <a:r>
            <a:rPr lang="it-IT" sz="2500" kern="1200" dirty="0"/>
            <a:t> and duration of the </a:t>
          </a:r>
          <a:r>
            <a:rPr lang="it-IT" sz="2500" kern="1200" dirty="0" err="1"/>
            <a:t>signals</a:t>
          </a:r>
          <a:r>
            <a:rPr lang="it-IT" sz="2500" kern="1200" dirty="0"/>
            <a:t> </a:t>
          </a:r>
          <a:r>
            <a:rPr lang="it-IT" sz="2500" kern="1200" dirty="0" err="1"/>
            <a:t>generated</a:t>
          </a:r>
          <a:r>
            <a:rPr lang="it-IT" sz="2500" kern="1200" dirty="0"/>
            <a:t>                </a:t>
          </a:r>
          <a:r>
            <a:rPr lang="en-US" sz="2500" kern="1200" dirty="0">
              <a:sym typeface="Wingdings" panose="05000000000000000000" pitchFamily="2" charset="2"/>
            </a:rPr>
            <a:t> The </a:t>
          </a:r>
          <a:r>
            <a:rPr lang="en-US" sz="2500" kern="1200" dirty="0">
              <a:solidFill>
                <a:srgbClr val="FF0000"/>
              </a:solidFill>
              <a:sym typeface="Wingdings" panose="05000000000000000000" pitchFamily="2" charset="2"/>
            </a:rPr>
            <a:t>performance</a:t>
          </a:r>
          <a:r>
            <a:rPr lang="en-US" sz="2500" kern="1200" dirty="0">
              <a:sym typeface="Wingdings" panose="05000000000000000000" pitchFamily="2" charset="2"/>
            </a:rPr>
            <a:t> of the detector</a:t>
          </a:r>
          <a:endParaRPr lang="en-US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2500" kern="1200" dirty="0">
              <a:solidFill>
                <a:srgbClr val="0070C0"/>
              </a:solidFill>
            </a:rPr>
            <a:t>Aging </a:t>
          </a:r>
          <a:r>
            <a:rPr lang="it-IT" sz="2500" kern="1200" dirty="0" err="1">
              <a:solidFill>
                <a:srgbClr val="0070C0"/>
              </a:solidFill>
            </a:rPr>
            <a:t>processes</a:t>
          </a:r>
          <a:r>
            <a:rPr lang="it-IT" sz="2500" kern="1200" dirty="0">
              <a:solidFill>
                <a:srgbClr val="0070C0"/>
              </a:solidFill>
            </a:rPr>
            <a:t> </a:t>
          </a:r>
          <a:r>
            <a:rPr lang="it-IT" sz="2500" kern="1200" dirty="0"/>
            <a:t>in </a:t>
          </a:r>
          <a:r>
            <a:rPr lang="it-IT" sz="2500" kern="1200" dirty="0" err="1"/>
            <a:t>gaseous</a:t>
          </a:r>
          <a:r>
            <a:rPr lang="it-IT" sz="2500" kern="1200" dirty="0"/>
            <a:t> detectors </a:t>
          </a:r>
          <a:r>
            <a:rPr lang="it-IT" sz="2500" kern="1200" dirty="0" err="1"/>
            <a:t>strongly</a:t>
          </a:r>
          <a:r>
            <a:rPr lang="it-IT" sz="2500" kern="1200" dirty="0"/>
            <a:t> </a:t>
          </a:r>
          <a:r>
            <a:rPr lang="it-IT" sz="2500" kern="1200" dirty="0" err="1"/>
            <a:t>depend</a:t>
          </a:r>
          <a:r>
            <a:rPr lang="it-IT" sz="2500" kern="1200" dirty="0"/>
            <a:t> on the nature of the gas </a:t>
          </a:r>
          <a:r>
            <a:rPr lang="it-IT" sz="2500" kern="1200" dirty="0" err="1"/>
            <a:t>mixture</a:t>
          </a:r>
          <a:r>
            <a:rPr lang="it-IT" sz="2500" kern="1200" dirty="0"/>
            <a:t> </a:t>
          </a:r>
          <a:r>
            <a:rPr lang="it-IT" sz="2500" kern="1200" dirty="0" err="1"/>
            <a:t>used</a:t>
          </a:r>
          <a:endParaRPr lang="en-US" sz="2500" kern="1200" dirty="0"/>
        </a:p>
      </dsp:txBody>
      <dsp:txXfrm>
        <a:off x="0" y="1316368"/>
        <a:ext cx="7920880" cy="2384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4942E-BBCD-438C-90F6-621144C52277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B3B76-8758-4793-ACF3-6E11E3CF211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63BF2-5385-C9BB-3357-FB267E971A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2BD7E8B-B40D-8B3B-9315-D6A88781C5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A5B525B-A604-73F1-7C56-E2332CBDBA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F82906-53E7-6CD3-133B-7A045841E7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5416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27034-A984-8C3E-D9AC-2627F0F83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BD4C05A-CE6E-8779-287B-F0D7C91E7C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CC401AA-95D3-77BE-71A9-0D1A09F15D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C6C5037-994B-3970-0463-12A6556B79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3798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F439F-1046-2C48-86E2-BFD9EF0F3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2D58B5A-C004-F063-5631-1910CB3722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1668B10-2863-CB30-8E5C-1B706B1704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CC897C1-C194-18CD-219A-CCF79C6792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8554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411F7-C463-0725-E371-B1A824755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5998717-45B4-7A52-251D-E38C66FF88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00C097B-7B09-9E04-2FD4-E1BAC99CD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26C215E-A7FC-763A-EB01-CAC7BBD00E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1543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C80597-4146-21DE-DF27-F9F1561527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7C25829-91B1-32DC-DBA6-516A4501D3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E69783D-D4B0-7AF1-857C-CAD59991DA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762DE49-C5C5-087F-D073-BD5C4D653C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5885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C382E-E036-6DB9-47C8-202F90F1C7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B5BFAE7-57A4-58C3-FC06-47A076D0CA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4708123-04E2-FE9E-203E-0DE39555D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2BBACA6-17DC-C3DC-6CA2-F8DD75F155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1870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3A512-BEB9-7B6D-F94B-4ED5F76E5D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A938D21-2500-0D67-53AD-9005E6F41C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CA55E15-8307-D4C8-9144-73CB4D2267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0AEAC84-B93D-B91F-B12C-D993B6A329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6675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C628F8-EBBF-8EA1-2241-F8928DA6A2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C1BCA1A-D808-EC86-6CEE-B6C12D9540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B0E12FB-B264-78F0-FFFD-978A068167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A7E528C-3BB4-5E47-8D40-ECF286F7E2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99142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5D138-6BC4-2731-3AA6-B0FF61167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DFF2308-79BF-2DDE-234D-893F1BFC70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F6FDD84-6647-4F65-EBFD-7A28C1C246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5136DE-3564-E258-28B9-18243B305F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4846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998AB4-2B05-5149-6BB0-A791848CB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1AED8FE-6FED-55B0-ACFF-8E25DE6AD6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0047A7A-CCF4-CCFA-D547-7FB235F5A8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7EE4579-83C4-762A-91C4-0CB626C341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83158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F1511-CAB2-7B31-B16A-E72EEBB4C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A3082A7-EE59-4DB3-42D6-EB80E6AB48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1709942-68B1-31DF-7FF1-4043A71ED4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C27629-4E7D-0E7F-0579-C9DB4C5114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29025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1777D7-D4ED-7B77-93F6-9203F70AC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196F194-F40C-CA17-AD76-AD56A9B7F7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C800DCD-40E6-A925-2E2D-F4AF998032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0790E5E-E056-A3EE-1955-1ECEBE0446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4341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E3D06-9664-7090-36B0-1BE11DA13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CCAE00C-BAE1-6865-5BB2-5D2A1EFA15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8356EBE-C6A5-37F9-E9AC-DC71FF19BB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C0B560E-74DC-8524-C94A-B3A0A4EE5D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02054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CE68AD-8702-EE85-427E-C768CEA4C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F6A4ED8-7B1E-EFD4-C3A0-39C5BAFFC4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F8A561C-BEEC-70BD-F489-344F56669C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D42B93C-EEF4-DB0C-59A8-9991AD04AC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150602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01C51E-D83E-F0B9-712D-DB68F0A48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5969CDF-CCB8-12AF-CBA7-1B3EFBC53E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70D0514-6A3F-A511-2A0E-CC2C99C05F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54C6749-C296-AD9D-0D98-71555C8E1C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1311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91C98-C188-0F4F-12A8-B30C611D3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A91A265-939D-E3E9-9A0D-0914C87D56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25259F6-9BC0-04A2-EDA5-9DBD103918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602C86D-9B66-79B0-3461-03150DB9DD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9239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26454-35DB-E597-7032-5BC483A8B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4680D2D-DFD6-BB0A-10C9-3EFB466AD4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0E3974A-C375-F0DE-7CFC-81463E66D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1339D41-2E47-2F34-B566-455E46C1FE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67188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53761-187B-B47E-4DA7-B87D1360D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7FC1135-C904-18E0-BB8A-09343B0389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95B3962-3726-E2F0-656A-A5E916883A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9E4C13-76DE-97C8-A948-E1C298D6E0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69475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35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BA6424-2E2D-A0C8-5F2D-0740E888B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741BD8E-6624-C787-ACD1-1F3568A22E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FFEFAF9-3661-D05A-EF34-FBEE62FC33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4EBF432-25C4-F2F2-A112-3F263BE33C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11395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47049-AE54-1A38-D93F-7F9EC4BE2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DDA88E9-4A43-BE91-567C-4DB8E61CC7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745F604-6673-B3C9-C359-51F98267A3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5638423-B738-CBF5-1C9C-57771CFFC8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20770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44D49-E8AF-9AF0-5580-284BBA498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3B5EFD0-4085-68C2-F47F-DE0EC2D519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16D113D-DD72-57DB-7E90-C1CF67D2A6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ACD6D6C-3F0F-180E-A984-DAB8FB5749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70628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69E8ED-1ECC-784C-B13A-693ACCE6B6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D21F6B1-7CED-5DD7-119D-4ECA0D172A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44F1007-8EF2-95A9-57E0-6A19DA872C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3C01A76-F991-1DC6-5614-C07DB4C26A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9308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2E944-FB9C-28AA-F10D-2193376D5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8F00B61-A97C-D702-F70C-31621796FF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4976E2C-B1A9-8D7E-B0BA-182C244DB8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BF05505-057B-BB1B-BB20-A88D42E66E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49898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70CCAD-1098-0180-1D07-08C8BF2C8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BBC9632-F50A-FA32-660A-340949579C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B539A31-CC27-BB90-04A8-8F074BB975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3D64483-FBD3-90A0-DBBF-C1C057EB7C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0247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AAFE20-3208-3407-CB99-BC5639202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F3CDBBC-7952-4825-D7F7-AD65B1E693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23D7FE8-1AA1-81D6-D34E-3FDA1789BF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BAC84D-E831-150C-8D67-B47CB923F3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069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C4261-16C8-44E2-8762-A43B02183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F9C8A0B-6DCD-D979-E578-FD00C02E65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8911BC5-6C15-BB85-4C74-3A69239D01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0B4C5A7-1EE2-3416-DF5E-A221F91303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2925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971C4-CFC0-F7B9-D3C8-E01189C52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28133B1-263D-513E-6C4B-0874215583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BB0CC5D-483C-BE35-67AC-E2313FD816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6680BC-54AB-632B-3E69-30102B08F2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1480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28/11/2024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wmf"/><Relationship Id="rId4" Type="http://schemas.openxmlformats.org/officeDocument/2006/relationships/image" Target="../media/image4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5.jp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png"/><Relationship Id="rId4" Type="http://schemas.openxmlformats.org/officeDocument/2006/relationships/image" Target="../media/image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4.wmf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5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7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emf"/><Relationship Id="rId5" Type="http://schemas.openxmlformats.org/officeDocument/2006/relationships/image" Target="../media/image81.emf"/><Relationship Id="rId4" Type="http://schemas.openxmlformats.org/officeDocument/2006/relationships/image" Target="../media/image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emf"/><Relationship Id="rId4" Type="http://schemas.openxmlformats.org/officeDocument/2006/relationships/image" Target="../media/image9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3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7.emf"/><Relationship Id="rId5" Type="http://schemas.openxmlformats.org/officeDocument/2006/relationships/image" Target="../media/image96.emf"/><Relationship Id="rId4" Type="http://schemas.openxmlformats.org/officeDocument/2006/relationships/image" Target="../media/image95.em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8D9CFA-7E3C-6284-DB62-4527AC4FE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schermata, Blu intenso, blu, design&#10;&#10;Descrizione generata automaticamente">
            <a:extLst>
              <a:ext uri="{FF2B5EF4-FFF2-40B4-BE49-F238E27FC236}">
                <a16:creationId xmlns:a16="http://schemas.microsoft.com/office/drawing/2014/main" id="{C2C4BA0A-0A37-A85B-7605-751A5B32C9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" y="1077835"/>
            <a:ext cx="9173126" cy="487144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139D195-D00E-9655-B24D-46FEF06FAE48}"/>
              </a:ext>
            </a:extLst>
          </p:cNvPr>
          <p:cNvSpPr txBox="1"/>
          <p:nvPr/>
        </p:nvSpPr>
        <p:spPr>
          <a:xfrm>
            <a:off x="283571" y="2204864"/>
            <a:ext cx="8532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dirty="0">
                <a:solidFill>
                  <a:schemeClr val="bg1"/>
                </a:solidFill>
                <a:latin typeface="+mj-lt"/>
              </a:rPr>
              <a:t>Gas </a:t>
            </a:r>
            <a:r>
              <a:rPr lang="it-IT" sz="5400" dirty="0" err="1">
                <a:solidFill>
                  <a:schemeClr val="bg1"/>
                </a:solidFill>
                <a:latin typeface="+mj-lt"/>
              </a:rPr>
              <a:t>properties</a:t>
            </a:r>
            <a:r>
              <a:rPr lang="it-IT" sz="5400" dirty="0">
                <a:solidFill>
                  <a:schemeClr val="bg1"/>
                </a:solidFill>
                <a:latin typeface="+mj-lt"/>
              </a:rPr>
              <a:t> and </a:t>
            </a:r>
            <a:r>
              <a:rPr lang="it-IT" sz="5400" dirty="0" err="1">
                <a:solidFill>
                  <a:schemeClr val="bg1"/>
                </a:solidFill>
                <a:latin typeface="+mj-lt"/>
              </a:rPr>
              <a:t>mixtures</a:t>
            </a:r>
            <a:endParaRPr lang="it-IT" sz="5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B4409D3-55E5-28B0-3EFF-0A1326D956F4}"/>
              </a:ext>
            </a:extLst>
          </p:cNvPr>
          <p:cNvSpPr txBox="1"/>
          <p:nvPr/>
        </p:nvSpPr>
        <p:spPr>
          <a:xfrm>
            <a:off x="2534093" y="3573016"/>
            <a:ext cx="39044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dirty="0">
                <a:solidFill>
                  <a:srgbClr val="FFFF00"/>
                </a:solidFill>
              </a:rPr>
              <a:t>Marcello Abbrescia</a:t>
            </a:r>
          </a:p>
          <a:p>
            <a:pPr algn="ctr"/>
            <a:r>
              <a:rPr lang="it-IT" sz="2400" dirty="0">
                <a:solidFill>
                  <a:srgbClr val="FFFF00"/>
                </a:solidFill>
              </a:rPr>
              <a:t>University and INFN Bari, </a:t>
            </a:r>
            <a:r>
              <a:rPr lang="it-IT" sz="2400" dirty="0" err="1">
                <a:solidFill>
                  <a:srgbClr val="FFFF00"/>
                </a:solidFill>
              </a:rPr>
              <a:t>Italy</a:t>
            </a:r>
            <a:endParaRPr lang="it-IT" sz="2400" dirty="0">
              <a:solidFill>
                <a:srgbClr val="FFFF00"/>
              </a:solidFill>
            </a:endParaRPr>
          </a:p>
        </p:txBody>
      </p:sp>
      <p:pic>
        <p:nvPicPr>
          <p:cNvPr id="3" name="Immagine 2" descr="Immagine che contiene emblema, cresta, Marchio, simbolo&#10;&#10;Descrizione generata automaticamente">
            <a:extLst>
              <a:ext uri="{FF2B5EF4-FFF2-40B4-BE49-F238E27FC236}">
                <a16:creationId xmlns:a16="http://schemas.microsoft.com/office/drawing/2014/main" id="{62EA2560-1227-F980-22AA-6C0BAD3901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152" y="-1999"/>
            <a:ext cx="1117848" cy="1126743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BB1AAF81-21D1-C714-705E-8233C9D444C8}"/>
              </a:ext>
            </a:extLst>
          </p:cNvPr>
          <p:cNvSpPr txBox="1"/>
          <p:nvPr/>
        </p:nvSpPr>
        <p:spPr>
          <a:xfrm>
            <a:off x="1619672" y="6093296"/>
            <a:ext cx="61755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rgbClr val="0070C0"/>
                </a:solidFill>
              </a:rPr>
              <a:t>DRD1 </a:t>
            </a:r>
            <a:r>
              <a:rPr lang="it-IT" sz="2000" dirty="0" err="1">
                <a:solidFill>
                  <a:srgbClr val="0070C0"/>
                </a:solidFill>
              </a:rPr>
              <a:t>gaseous</a:t>
            </a:r>
            <a:r>
              <a:rPr lang="it-IT" sz="2000" dirty="0">
                <a:solidFill>
                  <a:srgbClr val="0070C0"/>
                </a:solidFill>
              </a:rPr>
              <a:t> detector school</a:t>
            </a:r>
          </a:p>
          <a:p>
            <a:pPr algn="ctr"/>
            <a:r>
              <a:rPr lang="it-IT" sz="2000" dirty="0">
                <a:solidFill>
                  <a:srgbClr val="0070C0"/>
                </a:solidFill>
              </a:rPr>
              <a:t>CERN, November 27 – </a:t>
            </a:r>
            <a:r>
              <a:rPr lang="it-IT" sz="2000" dirty="0" err="1">
                <a:solidFill>
                  <a:srgbClr val="0070C0"/>
                </a:solidFill>
              </a:rPr>
              <a:t>December</a:t>
            </a:r>
            <a:r>
              <a:rPr lang="it-IT" sz="2000" dirty="0">
                <a:solidFill>
                  <a:srgbClr val="0070C0"/>
                </a:solidFill>
              </a:rPr>
              <a:t> 6, 2024</a:t>
            </a:r>
          </a:p>
        </p:txBody>
      </p:sp>
      <p:pic>
        <p:nvPicPr>
          <p:cNvPr id="12" name="Immagine 11" descr="Immagine che contiene Elementi grafici, Carattere, schermata, logo&#10;&#10;Descrizione generata automaticamente">
            <a:extLst>
              <a:ext uri="{FF2B5EF4-FFF2-40B4-BE49-F238E27FC236}">
                <a16:creationId xmlns:a16="http://schemas.microsoft.com/office/drawing/2014/main" id="{092CDFF6-5C2D-7225-4A54-792CB2E733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8598"/>
            <a:ext cx="1016706" cy="101670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Immagine 13" descr="Immagine che contiene Elementi grafici, disegno, schizzo, arte&#10;&#10;Descrizione generata automaticamente">
            <a:extLst>
              <a:ext uri="{FF2B5EF4-FFF2-40B4-BE49-F238E27FC236}">
                <a16:creationId xmlns:a16="http://schemas.microsoft.com/office/drawing/2014/main" id="{FC6DC5F8-6229-046B-08E5-C14E1C2F40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082" y="-1999"/>
            <a:ext cx="2159224" cy="121456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88193C62-4C86-9C2B-0D4D-C02AF87834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-1999"/>
            <a:ext cx="2571750" cy="100965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5713D5FC-B46E-D2F2-2B68-59D4608AB7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60894" y="33986"/>
            <a:ext cx="1635697" cy="98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954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A3157-D88F-4144-97D0-B03C7340D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79B10C-7601-635D-627D-D042A1648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9026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gas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filling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D0B0195-4D99-5982-F84C-5BE035BFF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B10F230D-CE2C-96CD-5436-37058BC30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37D2398D-729B-A7EF-D7AA-6E596CB48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D53326A4-87CA-C33C-E06E-8864AC2E9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04E95977-CDE8-16AD-265E-4A33E5620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658EC420-6250-B650-7C99-809C3591D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A0C441AA-836E-55B2-65D2-8E872F577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69A8F5ED-ABDC-00A2-E245-429AE02C0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DD66EB8A-35C8-0851-EE6E-6FB36529B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0672E22B-2649-0A1E-BB0D-DEC101B40C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A8F65BE4-FA33-A5A6-A27E-DFEBEEDBE6A0}"/>
              </a:ext>
            </a:extLst>
          </p:cNvPr>
          <p:cNvSpPr txBox="1"/>
          <p:nvPr/>
        </p:nvSpPr>
        <p:spPr>
          <a:xfrm>
            <a:off x="251521" y="1052736"/>
            <a:ext cx="8712968" cy="4944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/>
              <a:t>Noble gases are characterized by the largest I</a:t>
            </a:r>
            <a:r>
              <a:rPr lang="en-US" sz="2400" baseline="-25000" dirty="0"/>
              <a:t>0</a:t>
            </a:r>
            <a:r>
              <a:rPr lang="en-US" sz="2400" dirty="0"/>
              <a:t>/W</a:t>
            </a:r>
            <a:r>
              <a:rPr lang="en-US" sz="2400" baseline="-25000" dirty="0"/>
              <a:t>i</a:t>
            </a:r>
            <a:r>
              <a:rPr lang="en-US" sz="2400" dirty="0"/>
              <a:t> ratio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400" dirty="0"/>
              <a:t>In principle noble gases with large Z should be preferred, because of their large dimensions, leading to larger </a:t>
            </a:r>
            <a:r>
              <a:rPr lang="en-US" sz="2400" dirty="0" err="1"/>
              <a:t>n</a:t>
            </a:r>
            <a:r>
              <a:rPr lang="en-US" sz="2400" baseline="-25000" dirty="0" err="1"/>
              <a:t>t</a:t>
            </a:r>
            <a:r>
              <a:rPr lang="en-US" sz="2400" dirty="0"/>
              <a:t>/cm</a:t>
            </a:r>
          </a:p>
          <a:p>
            <a:pPr>
              <a:lnSpc>
                <a:spcPct val="110000"/>
              </a:lnSpc>
            </a:pPr>
            <a:r>
              <a:rPr lang="en-US" sz="2400" dirty="0">
                <a:sym typeface="Wingdings" panose="05000000000000000000" pitchFamily="2" charset="2"/>
              </a:rPr>
              <a:t> 	 Kr and Xe would be ideal choices, but their drawback is their cost</a:t>
            </a:r>
          </a:p>
          <a:p>
            <a:pPr>
              <a:lnSpc>
                <a:spcPct val="110000"/>
              </a:lnSpc>
            </a:pPr>
            <a:r>
              <a:rPr lang="en-US" sz="2400" dirty="0">
                <a:sym typeface="Wingdings" panose="05000000000000000000" pitchFamily="2" charset="2"/>
              </a:rPr>
              <a:t>	 Rn is radio active</a:t>
            </a:r>
          </a:p>
          <a:p>
            <a:pPr>
              <a:lnSpc>
                <a:spcPct val="110000"/>
              </a:lnSpc>
            </a:pP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Hence </a:t>
            </a:r>
            <a:r>
              <a:rPr lang="en-US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Ar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 was (and still is) a very popular choice</a:t>
            </a:r>
          </a:p>
          <a:p>
            <a:pPr>
              <a:lnSpc>
                <a:spcPct val="110000"/>
              </a:lnSpc>
            </a:pPr>
            <a:endParaRPr lang="en-US" sz="24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</a:pPr>
            <a:r>
              <a:rPr lang="en-US" sz="2400" dirty="0">
                <a:sym typeface="Wingdings" panose="05000000000000000000" pitchFamily="2" charset="2"/>
              </a:rPr>
              <a:t>In principle one could release the requirement on I</a:t>
            </a:r>
            <a:r>
              <a:rPr lang="en-US" sz="2400" baseline="-25000" dirty="0">
                <a:sym typeface="Wingdings" panose="05000000000000000000" pitchFamily="2" charset="2"/>
              </a:rPr>
              <a:t>0</a:t>
            </a:r>
            <a:r>
              <a:rPr lang="en-US" sz="2400" dirty="0">
                <a:sym typeface="Wingdings" panose="05000000000000000000" pitchFamily="2" charset="2"/>
              </a:rPr>
              <a:t>/W</a:t>
            </a:r>
            <a:r>
              <a:rPr lang="en-US" sz="2400" baseline="-25000" dirty="0">
                <a:sym typeface="Wingdings" panose="05000000000000000000" pitchFamily="2" charset="2"/>
              </a:rPr>
              <a:t>i</a:t>
            </a:r>
            <a:r>
              <a:rPr lang="en-US" sz="2400" dirty="0">
                <a:sym typeface="Wingdings" panose="05000000000000000000" pitchFamily="2" charset="2"/>
              </a:rPr>
              <a:t> in the case of large molecules, characterized by large </a:t>
            </a:r>
            <a:r>
              <a:rPr lang="en-US" sz="2400" dirty="0" err="1">
                <a:sym typeface="Wingdings" panose="05000000000000000000" pitchFamily="2" charset="2"/>
              </a:rPr>
              <a:t>n</a:t>
            </a:r>
            <a:r>
              <a:rPr lang="en-US" sz="2400" baseline="-25000" dirty="0" err="1">
                <a:sym typeface="Wingdings" panose="05000000000000000000" pitchFamily="2" charset="2"/>
              </a:rPr>
              <a:t>t</a:t>
            </a:r>
            <a:r>
              <a:rPr lang="en-US" sz="2400" dirty="0">
                <a:sym typeface="Wingdings" panose="05000000000000000000" pitchFamily="2" charset="2"/>
              </a:rPr>
              <a:t>/cm</a:t>
            </a:r>
          </a:p>
          <a:p>
            <a:pPr>
              <a:lnSpc>
                <a:spcPct val="110000"/>
              </a:lnSpc>
            </a:pPr>
            <a:r>
              <a:rPr lang="en-US" sz="2400" dirty="0">
                <a:sym typeface="Wingdings" panose="05000000000000000000" pitchFamily="2" charset="2"/>
              </a:rPr>
              <a:t>Large hydrocarbons would be suitable</a:t>
            </a:r>
          </a:p>
          <a:p>
            <a:pPr>
              <a:lnSpc>
                <a:spcPct val="110000"/>
              </a:lnSpc>
            </a:pP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But they are flammable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85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4B5CE-4D8D-5924-BEF8-E41880D2A7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69ECA4-5674-50EC-5BB6-7F56BFBE7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9026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2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 Townsend </a:t>
            </a:r>
            <a:r>
              <a:rPr lang="it-IT" sz="32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coefficient</a:t>
            </a:r>
            <a:r>
              <a:rPr lang="it-IT" sz="32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Ar/CH</a:t>
            </a:r>
            <a:r>
              <a:rPr lang="it-IT" sz="3200" baseline="-25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it-IT" sz="32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2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mixtures</a:t>
            </a:r>
            <a:endParaRPr lang="it-IT" sz="32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F0CE68F-8791-30AE-BFAD-38C0DE97B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29A5135B-ABD6-CB82-056E-4250EAB50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B8DFDA52-902C-8FDA-3AA5-FB5D574AB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D71FCF93-518B-938A-A690-090C8B27A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238D2A65-CC75-360C-54EB-23720A962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66CDE229-7698-9427-93B0-63CBFFA1C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D20EF616-982A-0728-5081-06DE5AB17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C16221A1-6F4D-0913-45C9-F63BABAA4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FE7F79E4-32C9-7B42-9B19-D3769D936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6FA7115B-E81F-5ED2-D3F6-875BFF8E73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Segnaposto contenuto 11">
            <a:extLst>
              <a:ext uri="{FF2B5EF4-FFF2-40B4-BE49-F238E27FC236}">
                <a16:creationId xmlns:a16="http://schemas.microsoft.com/office/drawing/2014/main" id="{D5FC1FE5-4DF6-F935-4CEF-341F5B85E0E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052736"/>
            <a:ext cx="7576917" cy="486568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BF65E90-06D6-84B2-4FAA-868BE4F80762}"/>
              </a:ext>
            </a:extLst>
          </p:cNvPr>
          <p:cNvSpPr txBox="1"/>
          <p:nvPr/>
        </p:nvSpPr>
        <p:spPr>
          <a:xfrm>
            <a:off x="290674" y="6003285"/>
            <a:ext cx="83247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first Townsend coefficient </a:t>
            </a:r>
            <a:r>
              <a:rPr lang="en-US" sz="1800" dirty="0"/>
              <a:t>represents the average number of pairs produced per unit length by an electron drifting in the gas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2098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B0A85B-ACC8-03B2-5165-945FC1A988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B7552D-89E0-CFEB-99DB-2EF091B81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9026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Not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only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8C30617-7FF5-E52D-7EA9-D02EF5B9CB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83119CA8-2929-1FAA-DF1D-43AA64D77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DB20437F-4495-AB06-8552-74F6B4E1D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66AA5C40-DD1B-B7F4-B852-54AE063C0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F5710E8A-4978-2338-7B0C-CBF82B170E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C40090B2-DEE3-910E-7834-D4728CB92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0DE09B15-A099-D66F-6D17-38CD47BDC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5710B6E4-9347-D1A7-A625-D9CC0F32B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6CEE97CC-A1AD-55B5-6D55-39457B3F7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7E4BA9B8-84D7-4E88-418A-E0826D7ED8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991820E-934E-8D4C-8DF6-5DB24244F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1310" y="981076"/>
            <a:ext cx="9129814" cy="482916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290DB37-7D6F-9B89-B2AC-E533402364C3}"/>
              </a:ext>
            </a:extLst>
          </p:cNvPr>
          <p:cNvSpPr txBox="1"/>
          <p:nvPr/>
        </p:nvSpPr>
        <p:spPr>
          <a:xfrm>
            <a:off x="252164" y="5879013"/>
            <a:ext cx="849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From: F. Sauli, </a:t>
            </a:r>
            <a:r>
              <a:rPr lang="it-IT" dirty="0" err="1"/>
              <a:t>Gaseous</a:t>
            </a:r>
            <a:r>
              <a:rPr lang="it-IT" dirty="0"/>
              <a:t> </a:t>
            </a:r>
            <a:r>
              <a:rPr lang="it-IT" dirty="0" err="1"/>
              <a:t>radiation</a:t>
            </a:r>
            <a:r>
              <a:rPr lang="it-IT" dirty="0"/>
              <a:t> detectors: Fundamentals and Applications, Cambridge University Press, 2014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B2155AF2-F74A-73CB-F80C-E61E60F1DA80}"/>
              </a:ext>
            </a:extLst>
          </p:cNvPr>
          <p:cNvSpPr/>
          <p:nvPr/>
        </p:nvSpPr>
        <p:spPr>
          <a:xfrm>
            <a:off x="222888" y="5256633"/>
            <a:ext cx="8210112" cy="2897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3CA9EB2-2287-F77A-B2DB-38FCF0932BDD}"/>
              </a:ext>
            </a:extLst>
          </p:cNvPr>
          <p:cNvSpPr/>
          <p:nvPr/>
        </p:nvSpPr>
        <p:spPr>
          <a:xfrm>
            <a:off x="178368" y="3528440"/>
            <a:ext cx="8210112" cy="2897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4973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C7FAB-34FC-88A5-DB7A-AFF17ADC6C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7CF36F-E53B-6F63-949C-B255F2281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243408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Penning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1344C7A-2F99-B449-5972-F650208EA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C3733C45-3BDF-553E-740F-4F7FC7838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DFB66425-1E26-50BE-2150-5E0A817C9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9CF4A69C-A19D-1A08-B76A-EF2C38AE6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DB245FBB-AEF5-A80B-D48D-119A4CC5C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BA668E96-ABCD-D003-1F17-FE0D7C834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8F0820BD-F767-3999-F7A2-E4830DA6F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003759C2-E857-9497-A284-2BA73E150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E60E34C9-93A0-8CD9-F16B-EA1ED9BEBE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51EE5AED-F327-4D65-327A-1632C3905D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3D64C4A-0BAB-B382-FAA6-C5E1C3168723}"/>
              </a:ext>
            </a:extLst>
          </p:cNvPr>
          <p:cNvSpPr txBox="1"/>
          <p:nvPr/>
        </p:nvSpPr>
        <p:spPr>
          <a:xfrm>
            <a:off x="251520" y="908720"/>
            <a:ext cx="8624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When</a:t>
            </a:r>
            <a:r>
              <a:rPr lang="it-IT" sz="2400" dirty="0"/>
              <a:t> </a:t>
            </a:r>
            <a:r>
              <a:rPr lang="it-IT" sz="2400" dirty="0" err="1"/>
              <a:t>using</a:t>
            </a:r>
            <a:r>
              <a:rPr lang="it-IT" sz="2400" dirty="0"/>
              <a:t> gas </a:t>
            </a:r>
            <a:r>
              <a:rPr lang="it-IT" sz="2400" dirty="0" err="1"/>
              <a:t>mixtures</a:t>
            </a:r>
            <a:r>
              <a:rPr lang="it-IT" sz="2400" dirty="0"/>
              <a:t>, </a:t>
            </a:r>
            <a:r>
              <a:rPr lang="it-IT" sz="2400" dirty="0" err="1"/>
              <a:t>Penning</a:t>
            </a:r>
            <a:r>
              <a:rPr lang="it-IT" sz="2400" dirty="0"/>
              <a:t> </a:t>
            </a:r>
            <a:r>
              <a:rPr lang="it-IT" sz="2400" dirty="0" err="1"/>
              <a:t>effect</a:t>
            </a:r>
            <a:r>
              <a:rPr lang="it-IT" sz="2400" dirty="0"/>
              <a:t> can take place, </a:t>
            </a:r>
            <a:r>
              <a:rPr lang="it-IT" sz="2400" dirty="0" err="1"/>
              <a:t>if</a:t>
            </a:r>
            <a:r>
              <a:rPr lang="it-IT" sz="2400" dirty="0"/>
              <a:t> the </a:t>
            </a:r>
            <a:r>
              <a:rPr lang="it-IT" sz="2400" dirty="0" err="1">
                <a:solidFill>
                  <a:srgbClr val="C00000"/>
                </a:solidFill>
              </a:rPr>
              <a:t>excitation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potential</a:t>
            </a:r>
            <a:r>
              <a:rPr lang="it-IT" sz="2400" dirty="0">
                <a:solidFill>
                  <a:srgbClr val="C00000"/>
                </a:solidFill>
              </a:rPr>
              <a:t> on one </a:t>
            </a:r>
            <a:r>
              <a:rPr lang="it-IT" sz="2400" dirty="0" err="1">
                <a:solidFill>
                  <a:srgbClr val="C00000"/>
                </a:solidFill>
              </a:rPr>
              <a:t>species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is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larger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than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ionization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potential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/>
              <a:t>of the </a:t>
            </a:r>
            <a:r>
              <a:rPr lang="it-IT" sz="2400" dirty="0" err="1"/>
              <a:t>other</a:t>
            </a:r>
            <a:r>
              <a:rPr lang="it-IT" sz="2400" dirty="0"/>
              <a:t>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F1C2F8C-8C32-AB39-735B-BB7B1DC9D8D4}"/>
              </a:ext>
            </a:extLst>
          </p:cNvPr>
          <p:cNvSpPr txBox="1"/>
          <p:nvPr/>
        </p:nvSpPr>
        <p:spPr>
          <a:xfrm>
            <a:off x="5199410" y="1692097"/>
            <a:ext cx="3411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/>
              <a:t>A* + B </a:t>
            </a:r>
            <a:r>
              <a:rPr lang="it-IT" sz="3200" dirty="0">
                <a:sym typeface="Wingdings" panose="05000000000000000000" pitchFamily="2" charset="2"/>
              </a:rPr>
              <a:t> A + B</a:t>
            </a:r>
            <a:r>
              <a:rPr lang="it-IT" sz="3200" baseline="30000" dirty="0">
                <a:sym typeface="Wingdings" panose="05000000000000000000" pitchFamily="2" charset="2"/>
              </a:rPr>
              <a:t>+</a:t>
            </a:r>
            <a:r>
              <a:rPr lang="it-IT" sz="3200" dirty="0">
                <a:sym typeface="Wingdings" panose="05000000000000000000" pitchFamily="2" charset="2"/>
              </a:rPr>
              <a:t> + e</a:t>
            </a:r>
            <a:endParaRPr lang="it-IT" sz="32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2F65B68-BFB0-7493-4D43-14A769EA1F3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67" t="21963"/>
          <a:stretch/>
        </p:blipFill>
        <p:spPr>
          <a:xfrm>
            <a:off x="696088" y="2348880"/>
            <a:ext cx="7620328" cy="4530297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9CC8C8C3-C7F4-EF16-34EA-C74C84317605}"/>
              </a:ext>
            </a:extLst>
          </p:cNvPr>
          <p:cNvSpPr txBox="1"/>
          <p:nvPr/>
        </p:nvSpPr>
        <p:spPr>
          <a:xfrm rot="16200000">
            <a:off x="6207280" y="4243980"/>
            <a:ext cx="4443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Ar </a:t>
            </a:r>
            <a:r>
              <a:rPr lang="it-IT" sz="2000" dirty="0" err="1">
                <a:solidFill>
                  <a:srgbClr val="FF0000"/>
                </a:solidFill>
              </a:rPr>
              <a:t>excitation</a:t>
            </a:r>
            <a:r>
              <a:rPr lang="it-IT" sz="2000" dirty="0">
                <a:solidFill>
                  <a:srgbClr val="FF0000"/>
                </a:solidFill>
              </a:rPr>
              <a:t> and </a:t>
            </a:r>
            <a:r>
              <a:rPr lang="it-IT" sz="2000" dirty="0" err="1">
                <a:solidFill>
                  <a:srgbClr val="FF0000"/>
                </a:solidFill>
              </a:rPr>
              <a:t>ionization</a:t>
            </a:r>
            <a:r>
              <a:rPr lang="it-IT" sz="2000" dirty="0">
                <a:solidFill>
                  <a:srgbClr val="FF0000"/>
                </a:solidFill>
              </a:rPr>
              <a:t> energy </a:t>
            </a:r>
            <a:r>
              <a:rPr lang="it-IT" sz="2000" dirty="0" err="1">
                <a:solidFill>
                  <a:srgbClr val="FF0000"/>
                </a:solidFill>
              </a:rPr>
              <a:t>levels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9" name="Freccia a sinistra 8">
            <a:extLst>
              <a:ext uri="{FF2B5EF4-FFF2-40B4-BE49-F238E27FC236}">
                <a16:creationId xmlns:a16="http://schemas.microsoft.com/office/drawing/2014/main" id="{68AC62BF-F258-2546-2951-2BF8ED613039}"/>
              </a:ext>
            </a:extLst>
          </p:cNvPr>
          <p:cNvSpPr/>
          <p:nvPr/>
        </p:nvSpPr>
        <p:spPr>
          <a:xfrm>
            <a:off x="7596336" y="4149080"/>
            <a:ext cx="504056" cy="36004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AEF44B6A-D0FA-21B7-327D-D5733CB2F210}"/>
              </a:ext>
            </a:extLst>
          </p:cNvPr>
          <p:cNvCxnSpPr/>
          <p:nvPr/>
        </p:nvCxnSpPr>
        <p:spPr>
          <a:xfrm flipH="1">
            <a:off x="2987824" y="3429000"/>
            <a:ext cx="1368152" cy="1008112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0B196ED5-1679-C630-1695-764AA86BA1AD}"/>
              </a:ext>
            </a:extLst>
          </p:cNvPr>
          <p:cNvCxnSpPr>
            <a:cxnSpLocks/>
          </p:cNvCxnSpPr>
          <p:nvPr/>
        </p:nvCxnSpPr>
        <p:spPr>
          <a:xfrm flipH="1">
            <a:off x="3779912" y="3429000"/>
            <a:ext cx="576064" cy="1368152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390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9A656D-CC26-E34D-9DE9-4E58C3946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08DAAE-D6DE-F859-FC87-EDD1D04F5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243408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Penning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6223048-1A69-5042-F84B-28892400C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767E1397-746B-4819-9EAB-CA3564B8A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8600F89F-CF1F-A934-1CAF-C8027A353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3C1D799C-07AD-EDD2-CB66-3BA4AE725E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7876A3E6-73C7-C70F-D7DC-7D1D7748C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D41AAC2D-8D22-8B3F-C0A2-75406700F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C568D016-A60F-4C2D-E6C0-516D353AC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C4BD050C-39A4-FB3F-F878-9D1B095A6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F31EB510-2B62-AF76-7CD7-1322C3189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F2CAA513-5FE8-D65A-82CD-D0EA9BAD73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D67D8ED-E2C9-87FC-5524-695E3318B6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412776"/>
            <a:ext cx="6604823" cy="469593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7AD3A49-9D7C-E3E3-502D-EA49D4A148F3}"/>
              </a:ext>
            </a:extLst>
          </p:cNvPr>
          <p:cNvSpPr txBox="1"/>
          <p:nvPr/>
        </p:nvSpPr>
        <p:spPr>
          <a:xfrm>
            <a:off x="539552" y="6093296"/>
            <a:ext cx="807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Ionization</a:t>
            </a:r>
            <a:r>
              <a:rPr lang="it-IT" dirty="0"/>
              <a:t> </a:t>
            </a:r>
            <a:r>
              <a:rPr lang="it-IT" dirty="0" err="1"/>
              <a:t>coefficient</a:t>
            </a:r>
            <a:r>
              <a:rPr lang="it-IT" dirty="0"/>
              <a:t> of Ne/Ar </a:t>
            </a:r>
            <a:r>
              <a:rPr lang="it-IT" dirty="0" err="1"/>
              <a:t>mixtures</a:t>
            </a:r>
            <a:r>
              <a:rPr lang="it-IT" dirty="0"/>
              <a:t> </a:t>
            </a:r>
            <a:r>
              <a:rPr lang="it-IT" dirty="0" err="1"/>
              <a:t>larger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ionization</a:t>
            </a:r>
            <a:r>
              <a:rPr lang="it-IT" dirty="0"/>
              <a:t> </a:t>
            </a:r>
            <a:r>
              <a:rPr lang="it-IT" dirty="0" err="1"/>
              <a:t>coefficients</a:t>
            </a:r>
            <a:r>
              <a:rPr lang="it-IT" dirty="0"/>
              <a:t> </a:t>
            </a:r>
            <a:r>
              <a:rPr lang="it-IT" dirty="0" err="1"/>
              <a:t>both</a:t>
            </a:r>
            <a:r>
              <a:rPr lang="it-IT" dirty="0"/>
              <a:t> of Ar and Ne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4B0F550-4D22-6F7E-D6B1-614E8CA27673}"/>
              </a:ext>
            </a:extLst>
          </p:cNvPr>
          <p:cNvSpPr txBox="1"/>
          <p:nvPr/>
        </p:nvSpPr>
        <p:spPr>
          <a:xfrm>
            <a:off x="489544" y="836712"/>
            <a:ext cx="7898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Additional</a:t>
            </a:r>
            <a:r>
              <a:rPr lang="it-IT" dirty="0"/>
              <a:t> </a:t>
            </a:r>
            <a:r>
              <a:rPr lang="it-IT" dirty="0" err="1"/>
              <a:t>ion</a:t>
            </a:r>
            <a:r>
              <a:rPr lang="it-IT" dirty="0"/>
              <a:t>-electron </a:t>
            </a:r>
            <a:r>
              <a:rPr lang="it-IT" dirty="0" err="1"/>
              <a:t>pairs</a:t>
            </a:r>
            <a:r>
              <a:rPr lang="it-IT" dirty="0"/>
              <a:t> are </a:t>
            </a:r>
            <a:r>
              <a:rPr lang="it-IT" dirty="0" err="1"/>
              <a:t>produced</a:t>
            </a:r>
            <a:r>
              <a:rPr lang="it-IT" dirty="0"/>
              <a:t>, </a:t>
            </a:r>
            <a:r>
              <a:rPr lang="it-IT" dirty="0" err="1"/>
              <a:t>increasing</a:t>
            </a:r>
            <a:r>
              <a:rPr lang="it-IT" dirty="0"/>
              <a:t> the «</a:t>
            </a:r>
            <a:r>
              <a:rPr lang="it-IT" dirty="0" err="1"/>
              <a:t>effective</a:t>
            </a:r>
            <a:r>
              <a:rPr lang="it-IT" dirty="0"/>
              <a:t>» </a:t>
            </a:r>
            <a:r>
              <a:rPr lang="it-IT" dirty="0" err="1"/>
              <a:t>ionization</a:t>
            </a:r>
            <a:r>
              <a:rPr lang="it-IT" dirty="0"/>
              <a:t> </a:t>
            </a:r>
            <a:r>
              <a:rPr lang="it-IT" dirty="0" err="1"/>
              <a:t>coefficient</a:t>
            </a:r>
            <a:r>
              <a:rPr lang="it-IT" dirty="0"/>
              <a:t>, </a:t>
            </a:r>
            <a:r>
              <a:rPr lang="it-IT" dirty="0" err="1"/>
              <a:t>especially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</a:t>
            </a:r>
            <a:r>
              <a:rPr lang="it-IT" dirty="0" err="1"/>
              <a:t>multiplication</a:t>
            </a:r>
            <a:r>
              <a:rPr lang="it-IT" dirty="0"/>
              <a:t> </a:t>
            </a:r>
            <a:r>
              <a:rPr lang="it-IT" dirty="0" err="1"/>
              <a:t>processes</a:t>
            </a:r>
            <a:r>
              <a:rPr lang="it-IT" dirty="0"/>
              <a:t>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6514DED-B957-04D8-02C0-94213DC57D05}"/>
              </a:ext>
            </a:extLst>
          </p:cNvPr>
          <p:cNvSpPr txBox="1"/>
          <p:nvPr/>
        </p:nvSpPr>
        <p:spPr>
          <a:xfrm>
            <a:off x="6602868" y="2132856"/>
            <a:ext cx="24336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From the </a:t>
            </a:r>
            <a:r>
              <a:rPr lang="it-IT" sz="2000" dirty="0" err="1">
                <a:solidFill>
                  <a:srgbClr val="FF0000"/>
                </a:solidFill>
              </a:rPr>
              <a:t>original</a:t>
            </a:r>
            <a:r>
              <a:rPr lang="it-IT" sz="2000" dirty="0">
                <a:solidFill>
                  <a:srgbClr val="FF0000"/>
                </a:solidFill>
              </a:rPr>
              <a:t> paper by </a:t>
            </a:r>
            <a:r>
              <a:rPr lang="it-IT" sz="2000" dirty="0" err="1">
                <a:solidFill>
                  <a:srgbClr val="FF0000"/>
                </a:solidFill>
              </a:rPr>
              <a:t>Penning</a:t>
            </a:r>
            <a:r>
              <a:rPr lang="it-IT" sz="2000" dirty="0">
                <a:solidFill>
                  <a:srgbClr val="FF0000"/>
                </a:solidFill>
              </a:rPr>
              <a:t> et al., 1940</a:t>
            </a:r>
          </a:p>
        </p:txBody>
      </p:sp>
    </p:spTree>
    <p:extLst>
      <p:ext uri="{BB962C8B-B14F-4D97-AF65-F5344CB8AC3E}">
        <p14:creationId xmlns:p14="http://schemas.microsoft.com/office/powerpoint/2010/main" val="32211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CA8A42-594B-7DD4-BFED-F1743D8B91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9E4673-AC0B-8C57-03E4-1D5FBEE36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243408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Penning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complications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7B2627B-65BB-2BF7-38EC-8E6A31EA7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11BD805A-402C-DB18-A1D1-51BBB4D94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E1162187-D4F6-AC37-A2A6-17A0F1B76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B652CB19-9205-9A49-023D-08599B9A5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6C0AD449-AAE2-A33B-223D-924945206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1C06A2AA-0E7F-AAFD-6627-05457D9D9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B6F1553E-79C7-8E63-0A43-92BA3329E5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D51B6C37-B8D9-D342-CB90-308401C54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D5E1881B-88D3-0E3D-9ED3-2931C96EB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343CDC73-EAD4-2CF2-E012-F26880E2F0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57EAF93-9BC1-16A7-A10A-C28FB78E795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862" r="3644"/>
          <a:stretch/>
        </p:blipFill>
        <p:spPr>
          <a:xfrm>
            <a:off x="35496" y="2466893"/>
            <a:ext cx="5482952" cy="4418491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6581853F-62C3-7A39-CDCA-4F16B2AC8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1776" y="4890533"/>
            <a:ext cx="3566728" cy="33866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7CA1760-AE74-B288-BA3E-6E3936C2FD61}"/>
              </a:ext>
            </a:extLst>
          </p:cNvPr>
          <p:cNvSpPr txBox="1"/>
          <p:nvPr/>
        </p:nvSpPr>
        <p:spPr>
          <a:xfrm>
            <a:off x="179512" y="881425"/>
            <a:ext cx="87229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Gain in an </a:t>
            </a:r>
            <a:r>
              <a:rPr lang="it-IT" sz="2000" dirty="0" err="1"/>
              <a:t>gaseous</a:t>
            </a:r>
            <a:r>
              <a:rPr lang="it-IT" sz="2000" dirty="0"/>
              <a:t> </a:t>
            </a:r>
            <a:r>
              <a:rPr lang="it-IT" sz="2000" dirty="0" err="1"/>
              <a:t>ionization</a:t>
            </a:r>
            <a:r>
              <a:rPr lang="it-IT" sz="2000" dirty="0"/>
              <a:t> counter, </a:t>
            </a:r>
            <a:r>
              <a:rPr lang="it-IT" sz="2000" dirty="0" err="1"/>
              <a:t>filled</a:t>
            </a:r>
            <a:r>
              <a:rPr lang="it-IT" sz="2000" dirty="0"/>
              <a:t> with Ar/</a:t>
            </a:r>
            <a:r>
              <a:rPr lang="it-IT" sz="2000" dirty="0" err="1"/>
              <a:t>isopentane</a:t>
            </a:r>
            <a:r>
              <a:rPr lang="it-IT" sz="2000" dirty="0"/>
              <a:t> </a:t>
            </a:r>
            <a:r>
              <a:rPr lang="it-IT" sz="2000" dirty="0" err="1"/>
              <a:t>mixture</a:t>
            </a:r>
            <a:r>
              <a:rPr lang="it-IT" sz="2000" dirty="0"/>
              <a:t>. </a:t>
            </a:r>
          </a:p>
          <a:p>
            <a:r>
              <a:rPr lang="it-IT" sz="2000" dirty="0"/>
              <a:t>Two </a:t>
            </a:r>
            <a:r>
              <a:rPr lang="it-IT" sz="2000" dirty="0" err="1"/>
              <a:t>effects</a:t>
            </a:r>
            <a:r>
              <a:rPr lang="it-IT" sz="2000" dirty="0"/>
              <a:t>:</a:t>
            </a:r>
          </a:p>
          <a:p>
            <a:pPr marL="285750" indent="-285750">
              <a:buFontTx/>
              <a:buChar char="-"/>
            </a:pPr>
            <a:r>
              <a:rPr lang="it-IT" sz="2000" dirty="0" err="1">
                <a:solidFill>
                  <a:srgbClr val="FF0000"/>
                </a:solidFill>
              </a:rPr>
              <a:t>Increase</a:t>
            </a:r>
            <a:r>
              <a:rPr lang="it-IT" sz="2000" dirty="0">
                <a:solidFill>
                  <a:srgbClr val="FF0000"/>
                </a:solidFill>
              </a:rPr>
              <a:t> of the gain due to </a:t>
            </a:r>
            <a:r>
              <a:rPr lang="it-IT" sz="2000" dirty="0" err="1">
                <a:solidFill>
                  <a:srgbClr val="FF0000"/>
                </a:solidFill>
              </a:rPr>
              <a:t>Penning</a:t>
            </a:r>
            <a:r>
              <a:rPr lang="it-IT" sz="2000" dirty="0"/>
              <a:t> </a:t>
            </a:r>
            <a:r>
              <a:rPr lang="it-IT" sz="2000" dirty="0" err="1"/>
              <a:t>effect</a:t>
            </a:r>
            <a:r>
              <a:rPr lang="it-IT" sz="2000" dirty="0"/>
              <a:t> for low </a:t>
            </a:r>
            <a:r>
              <a:rPr lang="it-IT" sz="2000" dirty="0" err="1"/>
              <a:t>concentration</a:t>
            </a:r>
            <a:r>
              <a:rPr lang="it-IT" sz="2000" dirty="0"/>
              <a:t> of </a:t>
            </a:r>
            <a:r>
              <a:rPr lang="it-IT" sz="2000" dirty="0" err="1"/>
              <a:t>iso-pentane</a:t>
            </a:r>
            <a:endParaRPr lang="it-IT" sz="2000" dirty="0"/>
          </a:p>
          <a:p>
            <a:pPr marL="285750" indent="-285750">
              <a:buFontTx/>
              <a:buChar char="-"/>
            </a:pPr>
            <a:r>
              <a:rPr lang="it-IT" sz="2000" dirty="0" err="1">
                <a:solidFill>
                  <a:srgbClr val="0070C0"/>
                </a:solidFill>
              </a:rPr>
              <a:t>Decrease</a:t>
            </a:r>
            <a:r>
              <a:rPr lang="it-IT" sz="2000" dirty="0">
                <a:solidFill>
                  <a:srgbClr val="0070C0"/>
                </a:solidFill>
              </a:rPr>
              <a:t> of the gain for </a:t>
            </a:r>
            <a:r>
              <a:rPr lang="it-IT" sz="2000" dirty="0" err="1">
                <a:solidFill>
                  <a:srgbClr val="0070C0"/>
                </a:solidFill>
              </a:rPr>
              <a:t>larger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concentrations</a:t>
            </a:r>
            <a:r>
              <a:rPr lang="it-IT" sz="2000" dirty="0"/>
              <a:t> due to electron </a:t>
            </a:r>
            <a:r>
              <a:rPr lang="it-IT" sz="2000" dirty="0" err="1"/>
              <a:t>cooling</a:t>
            </a:r>
            <a:r>
              <a:rPr lang="it-IT" sz="2000" dirty="0"/>
              <a:t> by </a:t>
            </a:r>
            <a:r>
              <a:rPr lang="it-IT" sz="2000" dirty="0" err="1"/>
              <a:t>iso-pentane</a:t>
            </a:r>
            <a:endParaRPr lang="it-IT" sz="20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D38C66A-009A-831B-71F0-7CD8EA1654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2" y="2793779"/>
            <a:ext cx="3566728" cy="149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32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99392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gas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filling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08720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07504" y="1124744"/>
            <a:ext cx="9001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If only a noble gas is used to fill the counter, it can operate at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FF0000"/>
                </a:solidFill>
              </a:rPr>
              <a:t>relatively low gains (M ≈ 10</a:t>
            </a:r>
            <a:r>
              <a:rPr lang="en-US" sz="2400" baseline="30000" dirty="0">
                <a:solidFill>
                  <a:srgbClr val="FF0000"/>
                </a:solidFill>
              </a:rPr>
              <a:t>3</a:t>
            </a:r>
            <a:r>
              <a:rPr lang="en-US" sz="2400" dirty="0">
                <a:solidFill>
                  <a:srgbClr val="FF0000"/>
                </a:solidFill>
              </a:rPr>
              <a:t> - 10</a:t>
            </a:r>
            <a:r>
              <a:rPr lang="en-US" sz="2400" baseline="30000" dirty="0">
                <a:solidFill>
                  <a:srgbClr val="FF0000"/>
                </a:solidFill>
              </a:rPr>
              <a:t>4</a:t>
            </a:r>
            <a:r>
              <a:rPr lang="en-US" sz="2400" dirty="0">
                <a:solidFill>
                  <a:srgbClr val="FF0000"/>
                </a:solidFill>
              </a:rPr>
              <a:t>) before entering the permanent discharge regime</a:t>
            </a:r>
          </a:p>
          <a:p>
            <a:r>
              <a:rPr lang="en-US" sz="2400" dirty="0">
                <a:solidFill>
                  <a:srgbClr val="002060"/>
                </a:solidFill>
              </a:rPr>
              <a:t>When the avalanche forms, excited </a:t>
            </a:r>
            <a:r>
              <a:rPr lang="en-US" sz="2400" dirty="0" err="1">
                <a:solidFill>
                  <a:srgbClr val="002060"/>
                </a:solidFill>
              </a:rPr>
              <a:t>Ar</a:t>
            </a:r>
            <a:r>
              <a:rPr lang="en-US" sz="2400" dirty="0">
                <a:solidFill>
                  <a:srgbClr val="002060"/>
                </a:solidFill>
              </a:rPr>
              <a:t> atoms are created, which can return to the ground state only emitting UV photons</a:t>
            </a:r>
          </a:p>
          <a:p>
            <a:r>
              <a:rPr lang="en-US" sz="2000" dirty="0"/>
              <a:t>- The energy of these photons can be sometimes larger than the energy needed to extract electrons from the  cathode walls (7.7 </a:t>
            </a:r>
            <a:r>
              <a:rPr lang="en-US" sz="2000" dirty="0" err="1"/>
              <a:t>eV</a:t>
            </a:r>
            <a:r>
              <a:rPr lang="en-US" sz="2000" dirty="0"/>
              <a:t> for copper)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- Photoelectrons can be extracted from the walls, which cause farther ionization of the gas</a:t>
            </a:r>
          </a:p>
          <a:p>
            <a:r>
              <a:rPr lang="en-US" sz="2400" dirty="0">
                <a:solidFill>
                  <a:srgbClr val="002060"/>
                </a:solidFill>
              </a:rPr>
              <a:t>Possible spurious delayed pulses due to ions neutralizing on the cathode</a:t>
            </a:r>
          </a:p>
          <a:p>
            <a:r>
              <a:rPr lang="en-US" sz="2000" dirty="0"/>
              <a:t>- </a:t>
            </a:r>
            <a:r>
              <a:rPr lang="en-US" sz="2000" dirty="0" err="1"/>
              <a:t>Ar</a:t>
            </a:r>
            <a:r>
              <a:rPr lang="en-US" sz="2000" dirty="0"/>
              <a:t>+ ions reaching the cathode are neutralized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The neutral </a:t>
            </a:r>
            <a:r>
              <a:rPr lang="en-US" sz="2000" dirty="0" err="1"/>
              <a:t>Ar</a:t>
            </a:r>
            <a:r>
              <a:rPr lang="en-US" sz="2000" dirty="0"/>
              <a:t> atom is sometimes produced in an excited state, decays emitting UV photons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An additional electron can also be extracted from the wall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0070C0"/>
                </a:solidFill>
              </a:rPr>
              <a:t>Both processes induce spurious delayed pulses</a:t>
            </a:r>
            <a:endParaRPr lang="it-IT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962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7E6768-88CF-1551-4C70-16F9B0B12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F101B35-9F21-B76F-B0AB-980AE146B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Emission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spectra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from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various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6F33DB9-870B-E939-9FB5-9F721164C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FBB3370C-A735-6C24-88C6-3DABA8CEF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401A5346-537D-D27A-2BA8-AB4BDB648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541E2372-4781-821B-64BC-FAB875FE8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47D30CED-FB5F-7FB1-6101-2C31696C11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987D9346-6CA3-8CD3-A433-CDE8D18D8D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C25F2D63-05BF-E71B-B922-0E45EC63A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C69E445E-6C50-5F02-D19C-547BCE660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98650F78-C906-B861-29E2-6BD599252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C8C59526-BA47-AB9A-0142-34490995FA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1421A48-6439-03A3-4714-D3ACB17334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6646" y="1293861"/>
            <a:ext cx="4361858" cy="493098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C8590BA-6740-3388-88FC-5BC20C1A1C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6340612"/>
            <a:ext cx="4361858" cy="40075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7DA1DF4F-DDB7-2033-CAFE-D2F0B855E6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59" y="1171574"/>
            <a:ext cx="5088933" cy="369757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3DC5959-784B-9DF1-0B1A-B7F8E8F020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0032" y="6227528"/>
            <a:ext cx="4430012" cy="48542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37ED863-478F-48B7-D551-526E312C6108}"/>
              </a:ext>
            </a:extLst>
          </p:cNvPr>
          <p:cNvSpPr txBox="1"/>
          <p:nvPr/>
        </p:nvSpPr>
        <p:spPr>
          <a:xfrm>
            <a:off x="467544" y="508518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Emission</a:t>
            </a:r>
            <a:r>
              <a:rPr lang="it-IT" sz="2000" dirty="0"/>
              <a:t> </a:t>
            </a:r>
            <a:r>
              <a:rPr lang="it-IT" sz="2000" dirty="0" err="1"/>
              <a:t>spectra</a:t>
            </a:r>
            <a:r>
              <a:rPr lang="it-IT" sz="2000" dirty="0"/>
              <a:t> of the </a:t>
            </a:r>
            <a:r>
              <a:rPr lang="it-IT" sz="2000" dirty="0" err="1"/>
              <a:t>noble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r>
              <a:rPr lang="it-IT" sz="2000" dirty="0"/>
              <a:t> </a:t>
            </a:r>
            <a:r>
              <a:rPr lang="it-IT" sz="2000" dirty="0" err="1"/>
              <a:t>typically</a:t>
            </a:r>
            <a:r>
              <a:rPr lang="it-IT" sz="2000" dirty="0"/>
              <a:t> </a:t>
            </a:r>
            <a:r>
              <a:rPr lang="it-IT" sz="2000" dirty="0" err="1"/>
              <a:t>fall</a:t>
            </a:r>
            <a:r>
              <a:rPr lang="it-IT" sz="2000" dirty="0"/>
              <a:t> in the UV </a:t>
            </a:r>
            <a:r>
              <a:rPr lang="it-IT" sz="2000" dirty="0" err="1"/>
              <a:t>region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033537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FADB6-E059-D441-A897-E7D4C4BEEF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3CB66B-4BEE-1457-2CE2-48B4F054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Radiation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trapping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1764DD6-21DA-B5DD-3089-5D9878CB7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4EE7914B-1BE7-CC8E-45BF-B20ED709B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EEE0BE8A-0512-1DCF-2A5F-17BA948A46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9BAEFB7F-F36D-CAF6-1D67-B2D8BAC7D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60F8BAA0-6A49-93E6-EAF7-DD322D9C5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334AFDB9-B779-52C4-EC18-274A0642A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7523E53C-89C9-F3C8-F9BB-B2DD9671F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20EE70BF-970F-8ACE-2978-172E1D9CF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91F44389-5863-20F2-D46A-8A84991E6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8E2B2642-53A9-3562-CB4C-8598C6B7BD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13F89D5-A187-0E0E-ABFD-7D92C0F71122}"/>
              </a:ext>
            </a:extLst>
          </p:cNvPr>
          <p:cNvSpPr txBox="1"/>
          <p:nvPr/>
        </p:nvSpPr>
        <p:spPr>
          <a:xfrm>
            <a:off x="251520" y="1234082"/>
            <a:ext cx="8136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dirty="0" err="1"/>
              <a:t>Photons</a:t>
            </a:r>
            <a:r>
              <a:rPr lang="it-IT" sz="2800" dirty="0"/>
              <a:t> </a:t>
            </a:r>
            <a:r>
              <a:rPr lang="it-IT" sz="2800" dirty="0" err="1"/>
              <a:t>emitted</a:t>
            </a:r>
            <a:r>
              <a:rPr lang="it-IT" sz="2800" dirty="0"/>
              <a:t> by radiative </a:t>
            </a:r>
            <a:r>
              <a:rPr lang="it-IT" sz="2800" dirty="0" err="1"/>
              <a:t>decay</a:t>
            </a:r>
            <a:r>
              <a:rPr lang="it-IT" sz="2800" dirty="0"/>
              <a:t> to ground of </a:t>
            </a:r>
            <a:r>
              <a:rPr lang="it-IT" sz="2800" dirty="0" err="1"/>
              <a:t>excited</a:t>
            </a:r>
            <a:r>
              <a:rPr lang="it-IT" sz="2800" dirty="0"/>
              <a:t> </a:t>
            </a:r>
            <a:r>
              <a:rPr lang="it-IT" sz="2800" dirty="0" err="1"/>
              <a:t>noble</a:t>
            </a:r>
            <a:r>
              <a:rPr lang="it-IT" sz="2800" dirty="0"/>
              <a:t> gas </a:t>
            </a:r>
            <a:r>
              <a:rPr lang="it-IT" sz="2800" dirty="0" err="1"/>
              <a:t>atoms</a:t>
            </a:r>
            <a:r>
              <a:rPr lang="it-IT" sz="2800" dirty="0"/>
              <a:t> </a:t>
            </a:r>
            <a:r>
              <a:rPr lang="it-IT" sz="2800" dirty="0" err="1">
                <a:solidFill>
                  <a:srgbClr val="0070C0"/>
                </a:solidFill>
              </a:rPr>
              <a:t>have</a:t>
            </a:r>
            <a:r>
              <a:rPr lang="it-IT" sz="2800" dirty="0">
                <a:solidFill>
                  <a:srgbClr val="0070C0"/>
                </a:solidFill>
              </a:rPr>
              <a:t> a high </a:t>
            </a:r>
            <a:r>
              <a:rPr lang="it-IT" sz="2800" dirty="0" err="1">
                <a:solidFill>
                  <a:srgbClr val="0070C0"/>
                </a:solidFill>
              </a:rPr>
              <a:t>probability</a:t>
            </a:r>
            <a:r>
              <a:rPr lang="it-IT" sz="2800" dirty="0">
                <a:solidFill>
                  <a:srgbClr val="0070C0"/>
                </a:solidFill>
              </a:rPr>
              <a:t> of </a:t>
            </a:r>
            <a:r>
              <a:rPr lang="it-IT" sz="2800" dirty="0" err="1">
                <a:solidFill>
                  <a:srgbClr val="0070C0"/>
                </a:solidFill>
              </a:rPr>
              <a:t>being</a:t>
            </a:r>
            <a:r>
              <a:rPr lang="it-IT" sz="2800" dirty="0">
                <a:solidFill>
                  <a:srgbClr val="0070C0"/>
                </a:solidFill>
              </a:rPr>
              <a:t> re-</a:t>
            </a:r>
            <a:r>
              <a:rPr lang="it-IT" sz="2800" dirty="0" err="1">
                <a:solidFill>
                  <a:srgbClr val="0070C0"/>
                </a:solidFill>
              </a:rPr>
              <a:t>absorbed</a:t>
            </a:r>
            <a:r>
              <a:rPr lang="it-IT" sz="2800" dirty="0">
                <a:solidFill>
                  <a:srgbClr val="0070C0"/>
                </a:solidFill>
              </a:rPr>
              <a:t> </a:t>
            </a:r>
            <a:r>
              <a:rPr lang="it-IT" sz="2800" dirty="0"/>
              <a:t>and </a:t>
            </a:r>
            <a:r>
              <a:rPr lang="it-IT" sz="2800" dirty="0" err="1"/>
              <a:t>subsequently</a:t>
            </a:r>
            <a:r>
              <a:rPr lang="it-IT" sz="2800" dirty="0"/>
              <a:t> re-</a:t>
            </a:r>
            <a:r>
              <a:rPr lang="it-IT" sz="2800" dirty="0" err="1"/>
              <a:t>emitted</a:t>
            </a:r>
            <a:r>
              <a:rPr lang="it-IT" sz="2800" dirty="0"/>
              <a:t> by the </a:t>
            </a:r>
            <a:r>
              <a:rPr lang="it-IT" sz="2800" dirty="0" err="1"/>
              <a:t>noble</a:t>
            </a:r>
            <a:r>
              <a:rPr lang="it-IT" sz="2800" dirty="0"/>
              <a:t> gas: </a:t>
            </a:r>
            <a:r>
              <a:rPr lang="it-IT" sz="2800" dirty="0" err="1">
                <a:solidFill>
                  <a:srgbClr val="FF0000"/>
                </a:solidFill>
              </a:rPr>
              <a:t>radiation</a:t>
            </a:r>
            <a:r>
              <a:rPr lang="it-IT" sz="2800" dirty="0">
                <a:solidFill>
                  <a:srgbClr val="FF0000"/>
                </a:solidFill>
              </a:rPr>
              <a:t> trapping</a:t>
            </a:r>
            <a:r>
              <a:rPr lang="it-IT" sz="2800" dirty="0"/>
              <a:t>.</a:t>
            </a:r>
          </a:p>
          <a:p>
            <a:endParaRPr lang="it-IT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dirty="0" err="1"/>
              <a:t>Eventually</a:t>
            </a:r>
            <a:r>
              <a:rPr lang="it-IT" sz="2800" dirty="0"/>
              <a:t>, after </a:t>
            </a:r>
            <a:r>
              <a:rPr lang="it-IT" sz="2800" dirty="0" err="1"/>
              <a:t>many</a:t>
            </a:r>
            <a:r>
              <a:rPr lang="it-IT" sz="2800" dirty="0"/>
              <a:t> </a:t>
            </a:r>
            <a:r>
              <a:rPr lang="it-IT" sz="2800" dirty="0" err="1"/>
              <a:t>absorption</a:t>
            </a:r>
            <a:r>
              <a:rPr lang="it-IT" sz="2800" dirty="0"/>
              <a:t>/</a:t>
            </a:r>
            <a:r>
              <a:rPr lang="it-IT" sz="2800" dirty="0" err="1"/>
              <a:t>emission</a:t>
            </a:r>
            <a:r>
              <a:rPr lang="it-IT" sz="2800" dirty="0"/>
              <a:t> </a:t>
            </a:r>
            <a:r>
              <a:rPr lang="it-IT" sz="2800" dirty="0" err="1"/>
              <a:t>cycles</a:t>
            </a:r>
            <a:r>
              <a:rPr lang="it-IT" sz="2800" dirty="0"/>
              <a:t>, the </a:t>
            </a:r>
            <a:r>
              <a:rPr lang="it-IT" sz="2800" dirty="0" err="1"/>
              <a:t>photons</a:t>
            </a:r>
            <a:r>
              <a:rPr lang="it-IT" sz="2800" dirty="0"/>
              <a:t> are </a:t>
            </a:r>
            <a:r>
              <a:rPr lang="it-IT" sz="2800" dirty="0" err="1"/>
              <a:t>absorbed</a:t>
            </a:r>
            <a:r>
              <a:rPr lang="it-IT" sz="2800" dirty="0"/>
              <a:t> by the </a:t>
            </a:r>
            <a:r>
              <a:rPr lang="it-IT" sz="2800" dirty="0" err="1"/>
              <a:t>walls</a:t>
            </a:r>
            <a:r>
              <a:rPr lang="it-IT" sz="2800" dirty="0"/>
              <a:t> of the </a:t>
            </a:r>
            <a:r>
              <a:rPr lang="it-IT" sz="2800" dirty="0" err="1"/>
              <a:t>gaseous</a:t>
            </a:r>
            <a:r>
              <a:rPr lang="it-IT" sz="2800" dirty="0"/>
              <a:t> detector (or a </a:t>
            </a:r>
            <a:r>
              <a:rPr lang="it-IT" sz="2800" dirty="0" err="1"/>
              <a:t>quencher</a:t>
            </a:r>
            <a:r>
              <a:rPr lang="it-IT" sz="2800" dirty="0"/>
              <a:t> gas </a:t>
            </a:r>
            <a:r>
              <a:rPr lang="it-IT" sz="2800" dirty="0" err="1"/>
              <a:t>molecule</a:t>
            </a:r>
            <a:r>
              <a:rPr lang="it-IT" sz="2800" dirty="0"/>
              <a:t>).</a:t>
            </a:r>
          </a:p>
          <a:p>
            <a:endParaRPr lang="it-IT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it-IT" sz="2800" dirty="0" err="1"/>
              <a:t>Excited</a:t>
            </a:r>
            <a:r>
              <a:rPr lang="it-IT" sz="2800" dirty="0"/>
              <a:t> </a:t>
            </a:r>
            <a:r>
              <a:rPr lang="it-IT" sz="2800" dirty="0" err="1"/>
              <a:t>states</a:t>
            </a:r>
            <a:r>
              <a:rPr lang="it-IT" sz="2800" dirty="0"/>
              <a:t> </a:t>
            </a:r>
            <a:r>
              <a:rPr lang="it-IT" sz="2800" dirty="0" err="1">
                <a:solidFill>
                  <a:srgbClr val="0070C0"/>
                </a:solidFill>
              </a:rPr>
              <a:t>may</a:t>
            </a:r>
            <a:r>
              <a:rPr lang="it-IT" sz="2800" dirty="0">
                <a:solidFill>
                  <a:srgbClr val="0070C0"/>
                </a:solidFill>
              </a:rPr>
              <a:t> </a:t>
            </a:r>
            <a:r>
              <a:rPr lang="it-IT" sz="2800" dirty="0" err="1">
                <a:solidFill>
                  <a:srgbClr val="0070C0"/>
                </a:solidFill>
              </a:rPr>
              <a:t>effectively</a:t>
            </a:r>
            <a:r>
              <a:rPr lang="it-IT" sz="2800" dirty="0">
                <a:solidFill>
                  <a:srgbClr val="0070C0"/>
                </a:solidFill>
              </a:rPr>
              <a:t> </a:t>
            </a:r>
            <a:r>
              <a:rPr lang="it-IT" sz="2800" dirty="0" err="1">
                <a:solidFill>
                  <a:srgbClr val="0070C0"/>
                </a:solidFill>
              </a:rPr>
              <a:t>have</a:t>
            </a:r>
            <a:r>
              <a:rPr lang="it-IT" sz="2800" dirty="0">
                <a:solidFill>
                  <a:srgbClr val="0070C0"/>
                </a:solidFill>
              </a:rPr>
              <a:t> a long </a:t>
            </a:r>
            <a:r>
              <a:rPr lang="it-IT" sz="2800" dirty="0" err="1">
                <a:solidFill>
                  <a:srgbClr val="0070C0"/>
                </a:solidFill>
              </a:rPr>
              <a:t>lifetime</a:t>
            </a:r>
            <a:endParaRPr lang="it-IT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792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CB174C-B3B7-443B-C642-3C11FF9E87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6D14A0-C055-4BB8-06D9-134791FE6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Geiger-Muller counters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C94DAB1-66B3-0F41-672B-16EDD9D8C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2624770A-66C8-924A-16ED-DEE0ED96E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E01990E1-C0C2-C57C-0D4B-B9DD3E94C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2F44F07A-B75E-5B43-09E7-871BE8EBB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6A538955-C055-EB05-356D-14D76FEB1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67D36F3A-055B-C881-8E53-11BD4F104A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ED74FFF6-5583-E667-01DA-CE281265F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19522BDE-0EAD-1E54-058E-A837B1992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7629BAFF-27DD-0610-AED6-C51330FEA5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E8286FA-DC51-F912-C182-5808DE6F30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6462" t="9379" r="3926" b="56190"/>
          <a:stretch/>
        </p:blipFill>
        <p:spPr>
          <a:xfrm>
            <a:off x="683567" y="1658768"/>
            <a:ext cx="7200801" cy="3356874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638BF79-4F62-40F6-9437-A85AF72EB757}"/>
              </a:ext>
            </a:extLst>
          </p:cNvPr>
          <p:cNvSpPr txBox="1"/>
          <p:nvPr/>
        </p:nvSpPr>
        <p:spPr>
          <a:xfrm>
            <a:off x="346181" y="4941168"/>
            <a:ext cx="53779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Entire</a:t>
            </a:r>
            <a:r>
              <a:rPr lang="it-IT" dirty="0"/>
              <a:t> gas volume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involved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it-IT" dirty="0">
                <a:sym typeface="Wingdings" panose="05000000000000000000" pitchFamily="2" charset="2"/>
              </a:rPr>
              <a:t>Loss of information on </a:t>
            </a:r>
            <a:r>
              <a:rPr lang="it-IT" dirty="0" err="1">
                <a:sym typeface="Wingdings" panose="05000000000000000000" pitchFamily="2" charset="2"/>
              </a:rPr>
              <a:t>space</a:t>
            </a:r>
            <a:endParaRPr lang="it-IT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it-IT" dirty="0">
                <a:sym typeface="Wingdings" panose="05000000000000000000" pitchFamily="2" charset="2"/>
              </a:rPr>
              <a:t>Loss of information on energy</a:t>
            </a:r>
          </a:p>
          <a:p>
            <a:r>
              <a:rPr lang="it-IT" dirty="0">
                <a:sym typeface="Wingdings" panose="05000000000000000000" pitchFamily="2" charset="2"/>
              </a:rPr>
              <a:t>Simple, easy to use, cheap, </a:t>
            </a:r>
            <a:r>
              <a:rPr lang="it-IT" dirty="0" err="1">
                <a:sym typeface="Wingdings" panose="05000000000000000000" pitchFamily="2" charset="2"/>
              </a:rPr>
              <a:t>suitable</a:t>
            </a:r>
            <a:r>
              <a:rPr lang="it-IT" dirty="0">
                <a:sym typeface="Wingdings" panose="05000000000000000000" pitchFamily="2" charset="2"/>
              </a:rPr>
              <a:t> for </a:t>
            </a:r>
            <a:r>
              <a:rPr lang="it-IT" dirty="0" err="1">
                <a:sym typeface="Wingdings" panose="05000000000000000000" pitchFamily="2" charset="2"/>
              </a:rPr>
              <a:t>measuring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radiation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counts</a:t>
            </a:r>
            <a:endParaRPr lang="it-IT" dirty="0">
              <a:sym typeface="Wingdings" panose="05000000000000000000" pitchFamily="2" charset="2"/>
            </a:endParaRPr>
          </a:p>
          <a:p>
            <a:r>
              <a:rPr lang="it-IT" dirty="0" err="1">
                <a:sym typeface="Wingdings" panose="05000000000000000000" pitchFamily="2" charset="2"/>
              </a:rPr>
              <a:t>Sometimes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optimization</a:t>
            </a:r>
            <a:r>
              <a:rPr lang="it-IT" dirty="0">
                <a:sym typeface="Wingdings" panose="05000000000000000000" pitchFamily="2" charset="2"/>
              </a:rPr>
              <a:t> of gas </a:t>
            </a:r>
            <a:r>
              <a:rPr lang="it-IT" dirty="0" err="1">
                <a:sym typeface="Wingdings" panose="05000000000000000000" pitchFamily="2" charset="2"/>
              </a:rPr>
              <a:t>mixtures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is</a:t>
            </a:r>
            <a:r>
              <a:rPr lang="it-IT" dirty="0">
                <a:sym typeface="Wingdings" panose="05000000000000000000" pitchFamily="2" charset="2"/>
              </a:rPr>
              <a:t> easy… 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8A656B6-D177-2D33-B588-AA591F9CFF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4941168"/>
            <a:ext cx="3407702" cy="1778000"/>
          </a:xfrm>
          <a:prstGeom prst="rect">
            <a:avLst/>
          </a:prstGeom>
        </p:spPr>
      </p:pic>
      <p:sp>
        <p:nvSpPr>
          <p:cNvPr id="219139" name="Rectangle 3">
            <a:extLst>
              <a:ext uri="{FF2B5EF4-FFF2-40B4-BE49-F238E27FC236}">
                <a16:creationId xmlns:a16="http://schemas.microsoft.com/office/drawing/2014/main" id="{DBA4A1A5-D207-838F-C22F-8D214EFA5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834" y="1052736"/>
            <a:ext cx="366410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Filling </a:t>
            </a:r>
            <a:r>
              <a:rPr kumimoji="0" lang="it-IT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gases</a:t>
            </a:r>
            <a:r>
              <a:rPr kumimoji="0" 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: He, Ne or Ar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>
                <a:latin typeface="Arial" pitchFamily="34" charset="0"/>
                <a:cs typeface="Arial" pitchFamily="34" charset="0"/>
              </a:rPr>
              <a:t>High </a:t>
            </a:r>
            <a:r>
              <a:rPr lang="it-IT" dirty="0" err="1">
                <a:latin typeface="Arial" pitchFamily="34" charset="0"/>
                <a:cs typeface="Arial" pitchFamily="34" charset="0"/>
              </a:rPr>
              <a:t>electric</a:t>
            </a:r>
            <a:r>
              <a:rPr lang="it-IT" dirty="0">
                <a:latin typeface="Arial" pitchFamily="34" charset="0"/>
                <a:cs typeface="Arial" pitchFamily="34" charset="0"/>
              </a:rPr>
              <a:t> fields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Gains of the o(10</a:t>
            </a:r>
            <a:r>
              <a:rPr kumimoji="0" lang="it-IT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10</a:t>
            </a:r>
            <a:r>
              <a:rPr kumimoji="0" lang="it-I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34838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3672" y="-90264"/>
            <a:ext cx="8686800" cy="1143000"/>
          </a:xfrm>
          <a:ln>
            <a:noFill/>
          </a:ln>
        </p:spPr>
        <p:txBody>
          <a:bodyPr>
            <a:noAutofit/>
          </a:bodyPr>
          <a:lstStyle/>
          <a:p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Basics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5844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ccia in giù 6">
            <a:extLst>
              <a:ext uri="{FF2B5EF4-FFF2-40B4-BE49-F238E27FC236}">
                <a16:creationId xmlns:a16="http://schemas.microsoft.com/office/drawing/2014/main" id="{5440DEB7-1ADD-5841-E9B2-FB6B85AB6166}"/>
              </a:ext>
            </a:extLst>
          </p:cNvPr>
          <p:cNvSpPr/>
          <p:nvPr/>
        </p:nvSpPr>
        <p:spPr>
          <a:xfrm>
            <a:off x="4067944" y="4922004"/>
            <a:ext cx="864096" cy="523220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028" name="CasellaDiTesto 2">
            <a:extLst>
              <a:ext uri="{FF2B5EF4-FFF2-40B4-BE49-F238E27FC236}">
                <a16:creationId xmlns:a16="http://schemas.microsoft.com/office/drawing/2014/main" id="{C9DB3B6E-1EB1-585C-F873-D310106436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8645001"/>
              </p:ext>
            </p:extLst>
          </p:nvPr>
        </p:nvGraphicFramePr>
        <p:xfrm>
          <a:off x="611560" y="1124744"/>
          <a:ext cx="792088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sellaDiTesto 2">
            <a:extLst>
              <a:ext uri="{FF2B5EF4-FFF2-40B4-BE49-F238E27FC236}">
                <a16:creationId xmlns:a16="http://schemas.microsoft.com/office/drawing/2014/main" id="{CAFCA6E7-FD36-742B-308E-28321FBD9472}"/>
              </a:ext>
            </a:extLst>
          </p:cNvPr>
          <p:cNvSpPr txBox="1"/>
          <p:nvPr/>
        </p:nvSpPr>
        <p:spPr>
          <a:xfrm>
            <a:off x="1187624" y="5661248"/>
            <a:ext cx="6624736" cy="5232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/>
              <a:t>How do </a:t>
            </a:r>
            <a:r>
              <a:rPr lang="it-IT" sz="2800" dirty="0" err="1"/>
              <a:t>we</a:t>
            </a:r>
            <a:r>
              <a:rPr lang="it-IT" sz="2800" dirty="0"/>
              <a:t> </a:t>
            </a:r>
            <a:r>
              <a:rPr lang="it-IT" sz="2800" dirty="0" err="1"/>
              <a:t>choose</a:t>
            </a:r>
            <a:r>
              <a:rPr lang="it-IT" sz="2800" dirty="0"/>
              <a:t> the «best» gas </a:t>
            </a:r>
            <a:r>
              <a:rPr lang="it-IT" sz="2800" dirty="0" err="1"/>
              <a:t>mixture</a:t>
            </a:r>
            <a:r>
              <a:rPr lang="it-IT" sz="2800" dirty="0"/>
              <a:t>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quencher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51520" y="1052736"/>
            <a:ext cx="849694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The problem of UV photons is solved by adding to noble gas percentages of other polyatomic gases, usually called "quenchers"</a:t>
            </a:r>
          </a:p>
          <a:p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sz="2200" dirty="0">
                <a:solidFill>
                  <a:srgbClr val="002060"/>
                </a:solidFill>
              </a:rPr>
              <a:t>Gas quencher molecules have non-</a:t>
            </a:r>
            <a:r>
              <a:rPr lang="en-US" sz="2200" dirty="0" err="1">
                <a:solidFill>
                  <a:srgbClr val="002060"/>
                </a:solidFill>
              </a:rPr>
              <a:t>radiative</a:t>
            </a:r>
            <a:r>
              <a:rPr lang="en-US" sz="2200" dirty="0">
                <a:solidFill>
                  <a:srgbClr val="002060"/>
                </a:solidFill>
              </a:rPr>
              <a:t> (rotational and </a:t>
            </a:r>
            <a:r>
              <a:rPr lang="en-US" sz="2200" dirty="0" err="1">
                <a:solidFill>
                  <a:srgbClr val="002060"/>
                </a:solidFill>
              </a:rPr>
              <a:t>vibrational</a:t>
            </a:r>
            <a:r>
              <a:rPr lang="en-US" sz="2200" dirty="0">
                <a:solidFill>
                  <a:srgbClr val="002060"/>
                </a:solidFill>
              </a:rPr>
              <a:t>) mode and can absorb UV photons in a wide energy range</a:t>
            </a:r>
            <a:r>
              <a:rPr lang="en-US" sz="2000" dirty="0"/>
              <a:t>.</a:t>
            </a:r>
          </a:p>
          <a:p>
            <a:r>
              <a:rPr lang="en-US" sz="2000" dirty="0"/>
              <a:t>- CH</a:t>
            </a:r>
            <a:r>
              <a:rPr lang="en-US" sz="2000" baseline="-25000" dirty="0"/>
              <a:t>4</a:t>
            </a:r>
            <a:r>
              <a:rPr lang="en-US" sz="2000" dirty="0"/>
              <a:t> absorbs photons between 7.9 and 14.5 </a:t>
            </a:r>
            <a:r>
              <a:rPr lang="en-US" sz="2000" dirty="0" err="1"/>
              <a:t>eV</a:t>
            </a:r>
            <a:endParaRPr lang="en-US" sz="2000" dirty="0"/>
          </a:p>
          <a:p>
            <a:r>
              <a:rPr lang="en-US" sz="2000" dirty="0"/>
              <a:t>- Other polyatomic gases used are freons, CO</a:t>
            </a:r>
            <a:r>
              <a:rPr lang="en-US" sz="2000" baseline="-25000" dirty="0"/>
              <a:t>2</a:t>
            </a:r>
            <a:r>
              <a:rPr lang="en-US" sz="2000" dirty="0"/>
              <a:t>, BF</a:t>
            </a:r>
            <a:r>
              <a:rPr lang="en-US" sz="2000" baseline="-25000" dirty="0"/>
              <a:t>3</a:t>
            </a:r>
            <a:r>
              <a:rPr lang="en-US" sz="2000" dirty="0"/>
              <a:t>, C</a:t>
            </a:r>
            <a:r>
              <a:rPr lang="en-US" sz="2000" baseline="-25000" dirty="0"/>
              <a:t>4</a:t>
            </a:r>
            <a:r>
              <a:rPr lang="en-US" sz="2000" dirty="0"/>
              <a:t>H</a:t>
            </a:r>
            <a:r>
              <a:rPr lang="en-US" sz="2000" baseline="-25000" dirty="0"/>
              <a:t>10</a:t>
            </a:r>
            <a:r>
              <a:rPr lang="en-US" sz="2000" dirty="0"/>
              <a:t>, etc.</a:t>
            </a:r>
          </a:p>
          <a:p>
            <a:pPr>
              <a:buFont typeface="Wingdings" pitchFamily="2" charset="2"/>
              <a:buChar char="ü"/>
            </a:pPr>
            <a:r>
              <a:rPr lang="en-US" sz="2200" dirty="0">
                <a:solidFill>
                  <a:srgbClr val="002060"/>
                </a:solidFill>
              </a:rPr>
              <a:t>Polyatomic gases dissipate energy by elastic collisions</a:t>
            </a:r>
          </a:p>
          <a:p>
            <a:pPr>
              <a:buFont typeface="Wingdings" pitchFamily="2" charset="2"/>
              <a:buChar char="ü"/>
            </a:pPr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/>
              <a:t>- Some of these gases </a:t>
            </a:r>
            <a:r>
              <a:rPr lang="en-US" sz="2200" dirty="0">
                <a:solidFill>
                  <a:srgbClr val="FF0000"/>
                </a:solidFill>
              </a:rPr>
              <a:t>can dissociate</a:t>
            </a:r>
            <a:r>
              <a:rPr lang="en-US" sz="2200" dirty="0"/>
              <a:t>, and/or form solid or liquid polymers which can deposit on the electrodes, altering their properties</a:t>
            </a:r>
          </a:p>
          <a:p>
            <a:pPr>
              <a:buFont typeface="Wingdings"/>
              <a:buChar char="à"/>
            </a:pPr>
            <a:r>
              <a:rPr lang="en-US" sz="2200" dirty="0" err="1"/>
              <a:t>Malter</a:t>
            </a:r>
            <a:r>
              <a:rPr lang="en-US" sz="2200" dirty="0"/>
              <a:t> effect, where the E field close to the electrode is distorted, causing undesired discharges</a:t>
            </a:r>
          </a:p>
          <a:p>
            <a:pPr>
              <a:buFont typeface="Wingdings"/>
              <a:buChar char="à"/>
            </a:pPr>
            <a:r>
              <a:rPr lang="en-US" sz="2200" dirty="0">
                <a:solidFill>
                  <a:srgbClr val="FF0000"/>
                </a:solidFill>
              </a:rPr>
              <a:t>Aging effects </a:t>
            </a:r>
            <a:r>
              <a:rPr lang="en-US" sz="2200" dirty="0"/>
              <a:t>(one of the main issues in all particle detectors)</a:t>
            </a:r>
            <a:endParaRPr lang="it-IT" sz="2200" dirty="0"/>
          </a:p>
          <a:p>
            <a:endParaRPr lang="en-US" sz="2000" dirty="0"/>
          </a:p>
          <a:p>
            <a:r>
              <a:rPr lang="en-US" sz="2400" dirty="0"/>
              <a:t>Even small quantities of quencher allow to operate these detectors up to gain of 10</a:t>
            </a:r>
            <a:r>
              <a:rPr lang="en-US" sz="2400" baseline="30000" dirty="0"/>
              <a:t>6 </a:t>
            </a:r>
            <a:r>
              <a:rPr lang="en-US" sz="2400" dirty="0"/>
              <a:t>without discharges.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885349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572FA-70BB-1CA7-779B-5580BAE08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2C9CE3F-69E0-44EA-7C3C-4BB8D77AD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" y="966058"/>
            <a:ext cx="9144000" cy="487425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EC90076E-988F-C527-340D-48763DDAD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Quenching by UV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absorption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EF604D-1741-C498-5594-D8EC78A27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08720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07B9B72B-D499-2F28-24A2-063D5CFC0A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2B65C2CF-9620-BA6D-9520-CFC8F5F0D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4E310538-2D7F-CE2A-9737-A331A9D4E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097B452D-6B79-A690-4905-C039236BE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7402EDAC-03A5-CC70-2F4B-2FC254F27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EA6FFBDE-F02E-4236-D98F-416D14CE9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5E93ECE4-BC8D-B5F1-CE05-0B6693F49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09C87C09-1E0F-11F2-D96D-BFFC89D5C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138DCABB-E6E1-C70C-5652-5EAD319FC1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497EC0E-3657-7768-DEF3-529C8686C232}"/>
              </a:ext>
            </a:extLst>
          </p:cNvPr>
          <p:cNvSpPr txBox="1"/>
          <p:nvPr/>
        </p:nvSpPr>
        <p:spPr>
          <a:xfrm>
            <a:off x="203440" y="5653697"/>
            <a:ext cx="8833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Photo-</a:t>
            </a:r>
            <a:r>
              <a:rPr lang="it-IT" sz="2000" dirty="0" err="1"/>
              <a:t>absorption</a:t>
            </a:r>
            <a:r>
              <a:rPr lang="it-IT" sz="2000" dirty="0"/>
              <a:t> cross </a:t>
            </a:r>
            <a:r>
              <a:rPr lang="it-IT" sz="2000" dirty="0" err="1"/>
              <a:t>sections</a:t>
            </a:r>
            <a:r>
              <a:rPr lang="it-IT" sz="2000" dirty="0"/>
              <a:t> for </a:t>
            </a:r>
            <a:r>
              <a:rPr lang="it-IT" sz="2000" dirty="0" err="1"/>
              <a:t>various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r>
              <a:rPr lang="it-IT" sz="2000" dirty="0"/>
              <a:t> and for the </a:t>
            </a:r>
            <a:r>
              <a:rPr lang="it-IT" sz="2000" dirty="0" err="1"/>
              <a:t>principal</a:t>
            </a:r>
            <a:r>
              <a:rPr lang="it-IT" sz="2000" dirty="0"/>
              <a:t> </a:t>
            </a:r>
            <a:r>
              <a:rPr lang="it-IT" sz="2000" dirty="0" err="1"/>
              <a:t>hydro</a:t>
            </a:r>
            <a:r>
              <a:rPr lang="it-IT" sz="2000" dirty="0"/>
              <a:t>-carbons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They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FF0000"/>
                </a:solidFill>
                <a:sym typeface="Wingdings" panose="05000000000000000000" pitchFamily="2" charset="2"/>
              </a:rPr>
              <a:t>extend</a:t>
            </a:r>
            <a:r>
              <a:rPr lang="it-IT" sz="2000" dirty="0">
                <a:solidFill>
                  <a:srgbClr val="FF0000"/>
                </a:solidFill>
                <a:sym typeface="Wingdings" panose="05000000000000000000" pitchFamily="2" charset="2"/>
              </a:rPr>
              <a:t> down to 7-8 eV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243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>
            <a:extLst>
              <a:ext uri="{FF2B5EF4-FFF2-40B4-BE49-F238E27FC236}">
                <a16:creationId xmlns:a16="http://schemas.microsoft.com/office/drawing/2014/main" id="{49B3C53B-4A56-4E3B-AFEE-B3DEE56AB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430627"/>
            <a:ext cx="4763177" cy="3238733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Electronegative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79512" y="1196752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- Some gases, like O</a:t>
            </a:r>
            <a:r>
              <a:rPr lang="en-US" sz="2400" baseline="-25000" dirty="0"/>
              <a:t>2</a:t>
            </a:r>
            <a:r>
              <a:rPr lang="en-US" sz="2400" dirty="0"/>
              <a:t>, Cl</a:t>
            </a:r>
            <a:r>
              <a:rPr lang="en-US" sz="2400" baseline="-25000" dirty="0"/>
              <a:t>2</a:t>
            </a:r>
            <a:r>
              <a:rPr lang="en-US" sz="2400" dirty="0"/>
              <a:t>, H</a:t>
            </a:r>
            <a:r>
              <a:rPr lang="en-US" sz="2400" baseline="-25000" dirty="0"/>
              <a:t>2</a:t>
            </a:r>
            <a:r>
              <a:rPr lang="en-US" sz="2400" dirty="0"/>
              <a:t>O </a:t>
            </a:r>
            <a:r>
              <a:rPr lang="en-US" sz="2400" dirty="0" err="1"/>
              <a:t>vapour</a:t>
            </a:r>
            <a:r>
              <a:rPr lang="en-US" sz="2400" dirty="0"/>
              <a:t>, etc., are characterized by a high probability to </a:t>
            </a:r>
            <a:r>
              <a:rPr lang="en-US" sz="2400" dirty="0">
                <a:solidFill>
                  <a:srgbClr val="002060"/>
                </a:solidFill>
              </a:rPr>
              <a:t>capture drifting electrons</a:t>
            </a:r>
            <a:r>
              <a:rPr lang="en-US" sz="2400" dirty="0"/>
              <a:t> and form negative ions;</a:t>
            </a:r>
          </a:p>
          <a:p>
            <a:r>
              <a:rPr lang="en-US" sz="2400" dirty="0"/>
              <a:t>- The net effect is reducing the total number of drifting electrons </a:t>
            </a:r>
            <a:r>
              <a:rPr lang="en-US" sz="2400" dirty="0">
                <a:sym typeface="Wingdings" pitchFamily="2" charset="2"/>
              </a:rPr>
              <a:t>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electronegative gases</a:t>
            </a:r>
          </a:p>
          <a:p>
            <a:r>
              <a:rPr lang="en-US" sz="2400" dirty="0"/>
              <a:t>- The probability of capture per collision (or per unit length)</a:t>
            </a:r>
          </a:p>
          <a:p>
            <a:r>
              <a:rPr lang="en-US" sz="2400" dirty="0"/>
              <a:t>is called </a:t>
            </a:r>
            <a:r>
              <a:rPr lang="en-US" sz="2400" dirty="0">
                <a:solidFill>
                  <a:srgbClr val="FF0000"/>
                </a:solidFill>
              </a:rPr>
              <a:t>"attachment coefficient"</a:t>
            </a:r>
            <a:endParaRPr lang="en-US" sz="24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51521" y="3645024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>
                <a:solidFill>
                  <a:prstClr val="black"/>
                </a:solidFill>
              </a:rPr>
              <a:t>The attachment coefficient </a:t>
            </a:r>
            <a:r>
              <a:rPr lang="en-US" sz="2400" dirty="0">
                <a:solidFill>
                  <a:srgbClr val="002060"/>
                </a:solidFill>
              </a:rPr>
              <a:t>strongly depends on electron energy </a:t>
            </a:r>
            <a:r>
              <a:rPr lang="it-IT" dirty="0"/>
              <a:t>.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51520" y="5301208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/>
              <a:t>Attachment </a:t>
            </a:r>
            <a:r>
              <a:rPr lang="it-IT" sz="2200" dirty="0" err="1"/>
              <a:t>coefficient</a:t>
            </a:r>
            <a:r>
              <a:rPr lang="it-IT" sz="2200" dirty="0"/>
              <a:t> </a:t>
            </a:r>
            <a:r>
              <a:rPr lang="it-IT" sz="2200" dirty="0" err="1"/>
              <a:t>of</a:t>
            </a:r>
            <a:r>
              <a:rPr lang="it-IT" sz="2200" dirty="0"/>
              <a:t> </a:t>
            </a:r>
            <a:r>
              <a:rPr lang="it-IT" sz="2200" dirty="0" err="1"/>
              <a:t>electrons</a:t>
            </a:r>
            <a:r>
              <a:rPr lang="it-IT" sz="2200" dirty="0"/>
              <a:t> in </a:t>
            </a:r>
            <a:r>
              <a:rPr lang="it-IT" sz="2200" dirty="0" err="1"/>
              <a:t>Oxigen</a:t>
            </a:r>
            <a:r>
              <a:rPr lang="it-IT" sz="2200" dirty="0"/>
              <a:t>, vs. electron </a:t>
            </a:r>
            <a:r>
              <a:rPr lang="it-IT" sz="2200" dirty="0" err="1"/>
              <a:t>kinetic</a:t>
            </a:r>
            <a:r>
              <a:rPr lang="it-IT" sz="2200" dirty="0"/>
              <a:t> </a:t>
            </a:r>
            <a:r>
              <a:rPr lang="it-IT" sz="2200" dirty="0" err="1"/>
              <a:t>energy</a:t>
            </a:r>
            <a:endParaRPr lang="it-IT" sz="2200" dirty="0"/>
          </a:p>
        </p:txBody>
      </p:sp>
      <p:sp>
        <p:nvSpPr>
          <p:cNvPr id="17" name="Freccia a destra 16"/>
          <p:cNvSpPr/>
          <p:nvPr/>
        </p:nvSpPr>
        <p:spPr>
          <a:xfrm rot="20184897">
            <a:off x="3635896" y="5229792"/>
            <a:ext cx="7920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04343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>
            <a:extLst>
              <a:ext uri="{FF2B5EF4-FFF2-40B4-BE49-F238E27FC236}">
                <a16:creationId xmlns:a16="http://schemas.microsoft.com/office/drawing/2014/main" id="{06A3FF31-0B9A-4380-9661-4844B6C54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92312"/>
            <a:ext cx="6687641" cy="4865688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Effects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electronegative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67544" y="1196752"/>
            <a:ext cx="8532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dirty="0" err="1">
                <a:solidFill>
                  <a:srgbClr val="002060"/>
                </a:solidFill>
              </a:rPr>
              <a:t>Fraction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of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electrons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surviving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after</a:t>
            </a:r>
            <a:r>
              <a:rPr lang="it-IT" sz="2000" dirty="0">
                <a:solidFill>
                  <a:srgbClr val="002060"/>
                </a:solidFill>
              </a:rPr>
              <a:t> a </a:t>
            </a:r>
            <a:r>
              <a:rPr lang="it-IT" sz="2000" dirty="0" err="1">
                <a:solidFill>
                  <a:srgbClr val="002060"/>
                </a:solidFill>
              </a:rPr>
              <a:t>drift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of</a:t>
            </a:r>
            <a:r>
              <a:rPr lang="it-IT" sz="2000" dirty="0">
                <a:solidFill>
                  <a:srgbClr val="002060"/>
                </a:solidFill>
              </a:rPr>
              <a:t> 20 cm in </a:t>
            </a:r>
            <a:r>
              <a:rPr lang="it-IT" sz="2000" dirty="0" err="1">
                <a:solidFill>
                  <a:srgbClr val="002060"/>
                </a:solidFill>
              </a:rPr>
              <a:t>two</a:t>
            </a:r>
            <a:r>
              <a:rPr lang="it-IT" sz="2000" dirty="0">
                <a:solidFill>
                  <a:srgbClr val="002060"/>
                </a:solidFill>
              </a:rPr>
              <a:t> gas </a:t>
            </a:r>
            <a:r>
              <a:rPr lang="it-IT" sz="2000" dirty="0" err="1">
                <a:solidFill>
                  <a:srgbClr val="002060"/>
                </a:solidFill>
              </a:rPr>
              <a:t>mixtures</a:t>
            </a:r>
            <a:r>
              <a:rPr lang="it-IT" sz="2000" dirty="0">
                <a:solidFill>
                  <a:srgbClr val="002060"/>
                </a:solidFill>
              </a:rPr>
              <a:t>, </a:t>
            </a:r>
            <a:r>
              <a:rPr lang="it-IT" sz="2000" dirty="0" err="1">
                <a:solidFill>
                  <a:srgbClr val="002060"/>
                </a:solidFill>
              </a:rPr>
              <a:t>as</a:t>
            </a:r>
            <a:r>
              <a:rPr lang="it-IT" sz="2000" dirty="0">
                <a:solidFill>
                  <a:srgbClr val="002060"/>
                </a:solidFill>
              </a:rPr>
              <a:t> a </a:t>
            </a:r>
            <a:r>
              <a:rPr lang="it-IT" sz="2000" dirty="0" err="1">
                <a:solidFill>
                  <a:srgbClr val="002060"/>
                </a:solidFill>
              </a:rPr>
              <a:t>function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of</a:t>
            </a:r>
            <a:r>
              <a:rPr lang="it-IT" sz="2000" dirty="0">
                <a:solidFill>
                  <a:srgbClr val="002060"/>
                </a:solidFill>
              </a:rPr>
              <a:t> the </a:t>
            </a:r>
            <a:r>
              <a:rPr lang="it-IT" sz="2000" dirty="0" err="1">
                <a:solidFill>
                  <a:srgbClr val="002060"/>
                </a:solidFill>
              </a:rPr>
              <a:t>contamination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of</a:t>
            </a:r>
            <a:r>
              <a:rPr lang="it-IT" sz="2000" dirty="0">
                <a:solidFill>
                  <a:srgbClr val="002060"/>
                </a:solidFill>
              </a:rPr>
              <a:t> O</a:t>
            </a:r>
            <a:r>
              <a:rPr lang="it-IT" sz="2000" baseline="-25000" dirty="0">
                <a:solidFill>
                  <a:srgbClr val="002060"/>
                </a:solidFill>
              </a:rPr>
              <a:t>2</a:t>
            </a:r>
            <a:r>
              <a:rPr lang="it-IT" sz="2000" dirty="0">
                <a:solidFill>
                  <a:srgbClr val="002060"/>
                </a:solidFill>
              </a:rPr>
              <a:t>, under the </a:t>
            </a:r>
            <a:r>
              <a:rPr lang="it-IT" sz="2000" dirty="0" err="1">
                <a:solidFill>
                  <a:srgbClr val="002060"/>
                </a:solidFill>
              </a:rPr>
              <a:t>action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of</a:t>
            </a:r>
            <a:r>
              <a:rPr lang="it-IT" sz="2000" dirty="0">
                <a:solidFill>
                  <a:srgbClr val="002060"/>
                </a:solidFill>
              </a:rPr>
              <a:t> E = 200 V/cm</a:t>
            </a:r>
          </a:p>
        </p:txBody>
      </p:sp>
    </p:spTree>
    <p:extLst>
      <p:ext uri="{BB962C8B-B14F-4D97-AF65-F5344CB8AC3E}">
        <p14:creationId xmlns:p14="http://schemas.microsoft.com/office/powerpoint/2010/main" val="3549540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quencher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51520" y="1231007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Also electronegative gases are used as quenchers</a:t>
            </a:r>
            <a:r>
              <a:rPr lang="en-US" sz="2400" dirty="0"/>
              <a:t>, like many </a:t>
            </a:r>
            <a:r>
              <a:rPr lang="en-US" sz="2400" dirty="0" err="1"/>
              <a:t>freons</a:t>
            </a:r>
            <a:r>
              <a:rPr lang="en-US" sz="2400" dirty="0"/>
              <a:t> (CF</a:t>
            </a:r>
            <a:r>
              <a:rPr lang="en-US" sz="2400" baseline="-25000" dirty="0"/>
              <a:t>3</a:t>
            </a:r>
            <a:r>
              <a:rPr lang="en-US" sz="2400" dirty="0"/>
              <a:t>Br), ethyl-bromide (C</a:t>
            </a:r>
            <a:r>
              <a:rPr lang="en-US" sz="2400" baseline="-25000" dirty="0"/>
              <a:t>2</a:t>
            </a:r>
            <a:r>
              <a:rPr lang="en-US" sz="2400" dirty="0"/>
              <a:t>H</a:t>
            </a:r>
            <a:r>
              <a:rPr lang="en-US" sz="2400" baseline="-25000" dirty="0"/>
              <a:t>5</a:t>
            </a:r>
            <a:r>
              <a:rPr lang="en-US" sz="2400" dirty="0"/>
              <a:t>Br), etc. which help operate detectors at high gain without discharges. </a:t>
            </a:r>
          </a:p>
          <a:p>
            <a:endParaRPr lang="en-US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2478082"/>
            <a:ext cx="8568952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dirty="0"/>
              <a:t>- They are characterized by an electron capture </a:t>
            </a:r>
            <a:r>
              <a:rPr lang="en-US" sz="2200" dirty="0">
                <a:solidFill>
                  <a:srgbClr val="002060"/>
                </a:solidFill>
              </a:rPr>
              <a:t>mean free path that is less than typical anode-cathode distance (≈ 1 cm) and larger than avalanche size (few </a:t>
            </a:r>
            <a:r>
              <a:rPr lang="el-GR" sz="2200" dirty="0">
                <a:solidFill>
                  <a:srgbClr val="002060"/>
                </a:solidFill>
              </a:rPr>
              <a:t>μ</a:t>
            </a:r>
            <a:r>
              <a:rPr lang="en-US" sz="2200" dirty="0">
                <a:solidFill>
                  <a:srgbClr val="002060"/>
                </a:solidFill>
              </a:rPr>
              <a:t>m)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sz="2200" dirty="0"/>
              <a:t>These gases </a:t>
            </a:r>
            <a:r>
              <a:rPr lang="en-US" sz="2200" dirty="0">
                <a:solidFill>
                  <a:srgbClr val="002060"/>
                </a:solidFill>
              </a:rPr>
              <a:t>capture electrons possibly extracted at the cathode </a:t>
            </a:r>
            <a:r>
              <a:rPr lang="en-US" sz="2200" dirty="0"/>
              <a:t>forming negative ions, preventing the formation of </a:t>
            </a:r>
            <a:r>
              <a:rPr lang="en-US" sz="2200" dirty="0" err="1"/>
              <a:t>spurios</a:t>
            </a:r>
            <a:r>
              <a:rPr lang="en-US" sz="2200" dirty="0"/>
              <a:t> delayed avalanches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endParaRPr lang="en-US" sz="2200" dirty="0"/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n-US" sz="2200" dirty="0">
                <a:solidFill>
                  <a:srgbClr val="FF0000"/>
                </a:solidFill>
              </a:rPr>
              <a:t>Sometimes quenchers, in particular various kinds of freon, can dissociate resulting in simpler molecules, sometimes harmful to the detector, like HF </a:t>
            </a:r>
            <a:r>
              <a:rPr lang="en-US" sz="22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aging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60188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6B37B-93D7-A230-5007-32FBE9FD39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F67D29-613F-A801-8926-1559920F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18256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Classical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gas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mixtures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ADCDDA0-B363-18F0-1D24-FD5104D0F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39577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6ACBCC5A-DE87-1558-F09E-A2C63EBC4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4373A703-E0E5-2CF6-755B-2481A27FB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A7C31791-DDFD-911A-AC1C-0FBCE76F3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1FE4283C-15B9-772C-6DFC-C3A852810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563EF129-C6B5-87D0-631C-6A52E2D4DC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1AC6955C-23D3-3EBD-8AFB-82FFE7F27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1EE39B3C-7027-DBB2-341A-15EF40D43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561650D5-C291-CC18-F11F-B15BF0F64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BF1FEF56-423B-3BA0-BC90-42C32C06CB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E92BE95-3CDE-C890-44D7-91D526344EC1}"/>
              </a:ext>
            </a:extLst>
          </p:cNvPr>
          <p:cNvSpPr txBox="1"/>
          <p:nvPr/>
        </p:nvSpPr>
        <p:spPr>
          <a:xfrm>
            <a:off x="216080" y="1196752"/>
            <a:ext cx="853244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400" dirty="0" err="1"/>
              <a:t>Popular</a:t>
            </a:r>
            <a:r>
              <a:rPr lang="it-IT" sz="2400" dirty="0"/>
              <a:t> gas </a:t>
            </a:r>
            <a:r>
              <a:rPr lang="it-IT" sz="2400" dirty="0" err="1"/>
              <a:t>mixtures</a:t>
            </a:r>
            <a:r>
              <a:rPr lang="it-IT" sz="2400" dirty="0"/>
              <a:t> in use for a wide </a:t>
            </a:r>
            <a:r>
              <a:rPr lang="it-IT" sz="2400" dirty="0" err="1"/>
              <a:t>variety</a:t>
            </a:r>
            <a:r>
              <a:rPr lang="it-IT" sz="2400" dirty="0"/>
              <a:t> of </a:t>
            </a:r>
            <a:r>
              <a:rPr lang="it-IT" sz="2400" dirty="0" err="1"/>
              <a:t>gaseous</a:t>
            </a:r>
            <a:r>
              <a:rPr lang="it-IT" sz="2400" dirty="0"/>
              <a:t> detectors </a:t>
            </a:r>
            <a:r>
              <a:rPr lang="it-IT" sz="2400" dirty="0" err="1"/>
              <a:t>were</a:t>
            </a:r>
            <a:r>
              <a:rPr lang="it-IT" sz="2400" dirty="0"/>
              <a:t> </a:t>
            </a:r>
            <a:r>
              <a:rPr lang="it-IT" sz="2400" dirty="0" err="1"/>
              <a:t>ternary</a:t>
            </a:r>
            <a:r>
              <a:rPr lang="it-IT" sz="2400" dirty="0"/>
              <a:t>:</a:t>
            </a:r>
          </a:p>
          <a:p>
            <a:pPr marL="342900" lvl="0" indent="-342900">
              <a:buFontTx/>
              <a:buChar char="-"/>
            </a:pPr>
            <a:r>
              <a:rPr lang="it-IT" sz="2400" dirty="0">
                <a:solidFill>
                  <a:srgbClr val="FF0000"/>
                </a:solidFill>
              </a:rPr>
              <a:t>Noble </a:t>
            </a:r>
            <a:r>
              <a:rPr lang="it-IT" sz="2400" dirty="0" err="1">
                <a:solidFill>
                  <a:srgbClr val="FF0000"/>
                </a:solidFill>
              </a:rPr>
              <a:t>gases</a:t>
            </a:r>
            <a:r>
              <a:rPr lang="it-IT" sz="2400" dirty="0">
                <a:solidFill>
                  <a:srgbClr val="FF0000"/>
                </a:solidFill>
              </a:rPr>
              <a:t> (</a:t>
            </a:r>
            <a:r>
              <a:rPr lang="it-IT" sz="2400" dirty="0" err="1">
                <a:solidFill>
                  <a:srgbClr val="FF0000"/>
                </a:solidFill>
              </a:rPr>
              <a:t>typically</a:t>
            </a:r>
            <a:r>
              <a:rPr lang="it-IT" sz="2400" dirty="0">
                <a:solidFill>
                  <a:srgbClr val="FF0000"/>
                </a:solidFill>
              </a:rPr>
              <a:t> Ar) </a:t>
            </a:r>
            <a:r>
              <a:rPr lang="it-IT" sz="2400" dirty="0"/>
              <a:t>to </a:t>
            </a:r>
            <a:r>
              <a:rPr lang="it-IT" sz="2400" dirty="0" err="1"/>
              <a:t>enhance</a:t>
            </a:r>
            <a:r>
              <a:rPr lang="it-IT" sz="2400" dirty="0"/>
              <a:t> </a:t>
            </a:r>
            <a:r>
              <a:rPr lang="it-IT" sz="2400" dirty="0" err="1"/>
              <a:t>primary</a:t>
            </a:r>
            <a:r>
              <a:rPr lang="it-IT" sz="2400" dirty="0"/>
              <a:t>, </a:t>
            </a:r>
            <a:r>
              <a:rPr lang="it-IT" sz="2400" dirty="0" err="1"/>
              <a:t>secondary</a:t>
            </a:r>
            <a:r>
              <a:rPr lang="it-IT" sz="2400" dirty="0"/>
              <a:t> </a:t>
            </a:r>
            <a:r>
              <a:rPr lang="it-IT" sz="2400" dirty="0" err="1"/>
              <a:t>ionization</a:t>
            </a:r>
            <a:r>
              <a:rPr lang="it-IT" sz="2400" dirty="0"/>
              <a:t> and </a:t>
            </a:r>
            <a:r>
              <a:rPr lang="it-IT" sz="2400" dirty="0" err="1"/>
              <a:t>Towsend</a:t>
            </a:r>
            <a:r>
              <a:rPr lang="it-IT" sz="2400" dirty="0"/>
              <a:t> </a:t>
            </a:r>
            <a:r>
              <a:rPr lang="it-IT" sz="2400" dirty="0" err="1"/>
              <a:t>avalanches</a:t>
            </a:r>
            <a:r>
              <a:rPr lang="it-IT" sz="2400" dirty="0"/>
              <a:t> in the gas</a:t>
            </a:r>
          </a:p>
          <a:p>
            <a:pPr lvl="0"/>
            <a:r>
              <a:rPr lang="it-IT" sz="2400" dirty="0">
                <a:sym typeface="Wingdings" panose="05000000000000000000" pitchFamily="2" charset="2"/>
              </a:rPr>
              <a:t>     </a:t>
            </a:r>
            <a:r>
              <a:rPr lang="it-IT" sz="2400" dirty="0" err="1">
                <a:sym typeface="Wingdings" panose="05000000000000000000" pitchFamily="2" charset="2"/>
              </a:rPr>
              <a:t>enhance</a:t>
            </a:r>
            <a:r>
              <a:rPr lang="it-IT" sz="2400" dirty="0">
                <a:sym typeface="Wingdings" panose="05000000000000000000" pitchFamily="2" charset="2"/>
              </a:rPr>
              <a:t> the </a:t>
            </a:r>
            <a:r>
              <a:rPr lang="it-IT" sz="2400" dirty="0" err="1">
                <a:sym typeface="Wingdings" panose="05000000000000000000" pitchFamily="2" charset="2"/>
              </a:rPr>
              <a:t>signal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produced</a:t>
            </a:r>
            <a:endParaRPr lang="it-IT" sz="2400" dirty="0">
              <a:sym typeface="Wingdings" panose="05000000000000000000" pitchFamily="2" charset="2"/>
            </a:endParaRPr>
          </a:p>
          <a:p>
            <a:pPr lvl="0"/>
            <a:r>
              <a:rPr lang="it-IT" sz="2400" dirty="0">
                <a:sym typeface="Wingdings" panose="05000000000000000000" pitchFamily="2" charset="2"/>
              </a:rPr>
              <a:t>     Reduce the </a:t>
            </a:r>
            <a:r>
              <a:rPr lang="it-IT" sz="2400" dirty="0" err="1">
                <a:sym typeface="Wingdings" panose="05000000000000000000" pitchFamily="2" charset="2"/>
              </a:rPr>
              <a:t>intrisic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inefficiency</a:t>
            </a:r>
            <a:endParaRPr lang="it-IT" sz="2400" dirty="0">
              <a:sym typeface="Wingdings" panose="05000000000000000000" pitchFamily="2" charset="2"/>
            </a:endParaRPr>
          </a:p>
          <a:p>
            <a:pPr lvl="0"/>
            <a:r>
              <a:rPr lang="it-IT" sz="2400" dirty="0">
                <a:sym typeface="Wingdings" panose="05000000000000000000" pitchFamily="2" charset="2"/>
              </a:rPr>
              <a:t>     </a:t>
            </a:r>
            <a:r>
              <a:rPr lang="it-IT" sz="2400" dirty="0" err="1">
                <a:sym typeface="Wingdings" panose="05000000000000000000" pitchFamily="2" charset="2"/>
              </a:rPr>
              <a:t>They</a:t>
            </a:r>
            <a:r>
              <a:rPr lang="it-IT" sz="2400" dirty="0">
                <a:sym typeface="Wingdings" panose="05000000000000000000" pitchFamily="2" charset="2"/>
              </a:rPr>
              <a:t> do </a:t>
            </a:r>
            <a:r>
              <a:rPr lang="it-IT" sz="2400" dirty="0" err="1">
                <a:sym typeface="Wingdings" panose="05000000000000000000" pitchFamily="2" charset="2"/>
              </a:rPr>
              <a:t>not</a:t>
            </a:r>
            <a:r>
              <a:rPr lang="it-IT" sz="2400" dirty="0">
                <a:sym typeface="Wingdings" panose="05000000000000000000" pitchFamily="2" charset="2"/>
              </a:rPr>
              <a:t> dissociate in </a:t>
            </a:r>
            <a:r>
              <a:rPr lang="it-IT" sz="2400" dirty="0" err="1">
                <a:sym typeface="Wingdings" panose="05000000000000000000" pitchFamily="2" charset="2"/>
              </a:rPr>
              <a:t>pollutants</a:t>
            </a:r>
            <a:endParaRPr lang="it-IT" sz="2400" dirty="0">
              <a:sym typeface="Wingdings" panose="05000000000000000000" pitchFamily="2" charset="2"/>
            </a:endParaRPr>
          </a:p>
          <a:p>
            <a:pPr marL="342900" lvl="0" indent="-342900">
              <a:buFontTx/>
              <a:buChar char="-"/>
            </a:pP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Small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fractions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of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hydrocarbons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>
                <a:sym typeface="Wingdings" panose="05000000000000000000" pitchFamily="2" charset="2"/>
              </a:rPr>
              <a:t>(CH</a:t>
            </a:r>
            <a:r>
              <a:rPr lang="it-IT" sz="2400" baseline="-25000" dirty="0">
                <a:sym typeface="Wingdings" panose="05000000000000000000" pitchFamily="2" charset="2"/>
              </a:rPr>
              <a:t>4</a:t>
            </a:r>
            <a:r>
              <a:rPr lang="it-IT" sz="2400" dirty="0">
                <a:sym typeface="Wingdings" panose="05000000000000000000" pitchFamily="2" charset="2"/>
              </a:rPr>
              <a:t> or i-C</a:t>
            </a:r>
            <a:r>
              <a:rPr lang="it-IT" sz="2400" baseline="-25000" dirty="0">
                <a:sym typeface="Wingdings" panose="05000000000000000000" pitchFamily="2" charset="2"/>
              </a:rPr>
              <a:t>4</a:t>
            </a:r>
            <a:r>
              <a:rPr lang="it-IT" sz="2400" dirty="0">
                <a:sym typeface="Wingdings" panose="05000000000000000000" pitchFamily="2" charset="2"/>
              </a:rPr>
              <a:t>H</a:t>
            </a:r>
            <a:r>
              <a:rPr lang="it-IT" sz="2400" baseline="-25000" dirty="0">
                <a:sym typeface="Wingdings" panose="05000000000000000000" pitchFamily="2" charset="2"/>
              </a:rPr>
              <a:t>10</a:t>
            </a:r>
            <a:r>
              <a:rPr lang="it-IT" sz="2400" dirty="0">
                <a:sym typeface="Wingdings" panose="05000000000000000000" pitchFamily="2" charset="2"/>
              </a:rPr>
              <a:t>), or CO</a:t>
            </a:r>
            <a:r>
              <a:rPr lang="it-IT" sz="2400" baseline="-25000" dirty="0">
                <a:sym typeface="Wingdings" panose="05000000000000000000" pitchFamily="2" charset="2"/>
              </a:rPr>
              <a:t>2</a:t>
            </a:r>
            <a:r>
              <a:rPr lang="it-IT" sz="2400" dirty="0">
                <a:sym typeface="Wingdings" panose="05000000000000000000" pitchFamily="2" charset="2"/>
              </a:rPr>
              <a:t>, and/or </a:t>
            </a:r>
            <a:r>
              <a:rPr lang="it-IT" sz="2400" dirty="0" err="1">
                <a:sym typeface="Wingdings" panose="05000000000000000000" pitchFamily="2" charset="2"/>
              </a:rPr>
              <a:t>fractions</a:t>
            </a:r>
            <a:r>
              <a:rPr lang="it-IT" sz="2400" dirty="0">
                <a:sym typeface="Wingdings" panose="05000000000000000000" pitchFamily="2" charset="2"/>
              </a:rPr>
              <a:t> of some </a:t>
            </a:r>
            <a:r>
              <a:rPr lang="it-IT" sz="2400" dirty="0" err="1">
                <a:sym typeface="Wingdings" panose="05000000000000000000" pitchFamily="2" charset="2"/>
              </a:rPr>
              <a:t>kind</a:t>
            </a:r>
            <a:r>
              <a:rPr lang="it-IT" sz="2400" dirty="0">
                <a:sym typeface="Wingdings" panose="05000000000000000000" pitchFamily="2" charset="2"/>
              </a:rPr>
              <a:t> of Freon</a:t>
            </a:r>
          </a:p>
          <a:p>
            <a:pPr marL="342900" lvl="0" indent="-342900">
              <a:buFontTx/>
              <a:buChar char="-"/>
            </a:pPr>
            <a:endParaRPr lang="it-IT" sz="2400" dirty="0">
              <a:sym typeface="Wingdings" panose="05000000000000000000" pitchFamily="2" charset="2"/>
            </a:endParaRPr>
          </a:p>
          <a:p>
            <a:pPr marL="342900" lvl="0" indent="-342900">
              <a:buFontTx/>
              <a:buChar char="-"/>
            </a:pPr>
            <a:r>
              <a:rPr lang="it-IT" sz="2400" dirty="0" err="1">
                <a:sym typeface="Wingdings" panose="05000000000000000000" pitchFamily="2" charset="2"/>
              </a:rPr>
              <a:t>When</a:t>
            </a:r>
            <a:r>
              <a:rPr lang="it-IT" sz="2400" dirty="0">
                <a:sym typeface="Wingdings" panose="05000000000000000000" pitchFamily="2" charset="2"/>
              </a:rPr>
              <a:t> no </a:t>
            </a:r>
            <a:r>
              <a:rPr lang="it-IT" sz="2400" dirty="0" err="1">
                <a:sym typeface="Wingdings" panose="05000000000000000000" pitchFamily="2" charset="2"/>
              </a:rPr>
              <a:t>simulation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were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available</a:t>
            </a:r>
            <a:r>
              <a:rPr lang="it-IT" sz="2400" dirty="0">
                <a:sym typeface="Wingdings" panose="05000000000000000000" pitchFamily="2" charset="2"/>
              </a:rPr>
              <a:t> the «best» gas </a:t>
            </a:r>
            <a:r>
              <a:rPr lang="it-IT" sz="2400" dirty="0" err="1">
                <a:sym typeface="Wingdings" panose="05000000000000000000" pitchFamily="2" charset="2"/>
              </a:rPr>
              <a:t>mixture</a:t>
            </a:r>
            <a:r>
              <a:rPr lang="it-IT" sz="2400" dirty="0">
                <a:sym typeface="Wingdings" panose="05000000000000000000" pitchFamily="2" charset="2"/>
              </a:rPr>
              <a:t> for a </a:t>
            </a:r>
            <a:r>
              <a:rPr lang="it-IT" sz="2400" dirty="0" err="1">
                <a:sym typeface="Wingdings" panose="05000000000000000000" pitchFamily="2" charset="2"/>
              </a:rPr>
              <a:t>certain</a:t>
            </a:r>
            <a:r>
              <a:rPr lang="it-IT" sz="2400" dirty="0">
                <a:sym typeface="Wingdings" panose="05000000000000000000" pitchFamily="2" charset="2"/>
              </a:rPr>
              <a:t> detector </a:t>
            </a:r>
            <a:r>
              <a:rPr lang="it-IT" sz="2400" dirty="0" err="1">
                <a:sym typeface="Wingdings" panose="05000000000000000000" pitchFamily="2" charset="2"/>
              </a:rPr>
              <a:t>was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chosen</a:t>
            </a:r>
            <a:r>
              <a:rPr lang="it-IT" sz="2400" dirty="0">
                <a:sym typeface="Wingdings" panose="05000000000000000000" pitchFamily="2" charset="2"/>
              </a:rPr>
              <a:t> by making, </a:t>
            </a:r>
            <a:r>
              <a:rPr lang="it-IT" sz="2400" dirty="0" err="1">
                <a:sym typeface="Wingdings" panose="05000000000000000000" pitchFamily="2" charset="2"/>
              </a:rPr>
              <a:t>literally</a:t>
            </a:r>
            <a:r>
              <a:rPr lang="it-IT" sz="2400" dirty="0">
                <a:sym typeface="Wingdings" panose="05000000000000000000" pitchFamily="2" charset="2"/>
              </a:rPr>
              <a:t>, </a:t>
            </a:r>
            <a:r>
              <a:rPr lang="it-IT" sz="2400" dirty="0" err="1">
                <a:sym typeface="Wingdings" panose="05000000000000000000" pitchFamily="2" charset="2"/>
              </a:rPr>
              <a:t>hundreds</a:t>
            </a:r>
            <a:r>
              <a:rPr lang="it-IT" sz="2400" dirty="0">
                <a:sym typeface="Wingdings" panose="05000000000000000000" pitchFamily="2" charset="2"/>
              </a:rPr>
              <a:t> of </a:t>
            </a:r>
            <a:r>
              <a:rPr lang="it-IT" sz="2400" dirty="0" err="1">
                <a:sym typeface="Wingdings" panose="05000000000000000000" pitchFamily="2" charset="2"/>
              </a:rPr>
              <a:t>tests</a:t>
            </a:r>
            <a:endParaRPr lang="it-IT" sz="2400" dirty="0">
              <a:sym typeface="Wingdings" panose="05000000000000000000" pitchFamily="2" charset="2"/>
            </a:endParaRPr>
          </a:p>
          <a:p>
            <a:pPr marL="342900" lvl="0" indent="-342900">
              <a:buFontTx/>
              <a:buChar char="-"/>
            </a:pPr>
            <a:r>
              <a:rPr lang="it-IT" sz="2400" dirty="0" err="1">
                <a:sym typeface="Wingdings" panose="05000000000000000000" pitchFamily="2" charset="2"/>
              </a:rPr>
              <a:t>Simulations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have</a:t>
            </a:r>
            <a:r>
              <a:rPr lang="it-IT" sz="2400" dirty="0">
                <a:sym typeface="Wingdings" panose="05000000000000000000" pitchFamily="2" charset="2"/>
              </a:rPr>
              <a:t> made life </a:t>
            </a:r>
            <a:r>
              <a:rPr lang="it-IT" sz="2400" dirty="0" err="1">
                <a:sym typeface="Wingdings" panose="05000000000000000000" pitchFamily="2" charset="2"/>
              </a:rPr>
              <a:t>easier</a:t>
            </a:r>
            <a:r>
              <a:rPr lang="it-IT" sz="2400" dirty="0">
                <a:sym typeface="Wingdings" panose="05000000000000000000" pitchFamily="2" charset="2"/>
              </a:rPr>
              <a:t> to </a:t>
            </a:r>
            <a:r>
              <a:rPr lang="it-IT" sz="2400" dirty="0" err="1">
                <a:sym typeface="Wingdings" panose="05000000000000000000" pitchFamily="2" charset="2"/>
              </a:rPr>
              <a:t>particle</a:t>
            </a:r>
            <a:r>
              <a:rPr lang="it-IT" sz="2400" dirty="0">
                <a:sym typeface="Wingdings" panose="05000000000000000000" pitchFamily="2" charset="2"/>
              </a:rPr>
              <a:t> detector </a:t>
            </a:r>
            <a:r>
              <a:rPr lang="it-IT" sz="2400" dirty="0" err="1">
                <a:sym typeface="Wingdings" panose="05000000000000000000" pitchFamily="2" charset="2"/>
              </a:rPr>
              <a:t>physicists</a:t>
            </a:r>
            <a:endParaRPr lang="it-IT" sz="2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63707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66930F-5128-043B-CD9B-1B782DC96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E566F4E-2035-357F-3B61-42D131708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191" y="0"/>
            <a:ext cx="54056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7016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EA1292-6404-EE1A-7AA2-B9FA56AE5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40AA2E3-DC6B-69BE-6756-7C8F67C84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84748503-AB3C-4677-F633-061DAE39C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76836F6C-C10B-8A29-18A0-920276006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F15558A4-F5A7-B704-77AB-4D880600B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024B9BE3-2147-4AE0-C507-5F2A7BF8A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F8B25333-816F-BB81-2CD6-45F27D5EE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888A6920-884F-0276-7466-8E6278A0E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A5AB6627-22CF-DB1A-FB5B-60A07B8972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31BFB1F1-A66F-0AE5-9AE3-652D29DD8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E468C6AA-5259-BD53-06A9-D9074EB7DD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D4BD774B-C2DB-3B47-70E5-FE436BFF7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it-IT" dirty="0" err="1"/>
              <a:t>Exploiting</a:t>
            </a:r>
            <a:r>
              <a:rPr lang="it-IT" dirty="0"/>
              <a:t> </a:t>
            </a:r>
            <a:r>
              <a:rPr lang="it-IT" dirty="0" err="1"/>
              <a:t>ligth</a:t>
            </a:r>
            <a:r>
              <a:rPr lang="it-IT" dirty="0"/>
              <a:t> </a:t>
            </a:r>
            <a:r>
              <a:rPr lang="it-IT" dirty="0" err="1"/>
              <a:t>emission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D143DCD0-4C89-3934-D0AB-EFB282D8B51B}"/>
              </a:ext>
            </a:extLst>
          </p:cNvPr>
          <p:cNvSpPr txBox="1"/>
          <p:nvPr/>
        </p:nvSpPr>
        <p:spPr>
          <a:xfrm>
            <a:off x="467544" y="4514344"/>
            <a:ext cx="82919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400" dirty="0" err="1">
                <a:solidFill>
                  <a:srgbClr val="FF0000"/>
                </a:solidFill>
              </a:rPr>
              <a:t>Charged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particles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leave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trails</a:t>
            </a:r>
            <a:r>
              <a:rPr lang="it-IT" sz="2400" dirty="0">
                <a:solidFill>
                  <a:srgbClr val="FF0000"/>
                </a:solidFill>
              </a:rPr>
              <a:t> of </a:t>
            </a:r>
            <a:r>
              <a:rPr lang="it-IT" sz="2400" dirty="0" err="1">
                <a:solidFill>
                  <a:srgbClr val="FF0000"/>
                </a:solidFill>
              </a:rPr>
              <a:t>excited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molecules</a:t>
            </a:r>
            <a:endParaRPr lang="it-IT" sz="24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400" dirty="0" err="1"/>
              <a:t>Certain</a:t>
            </a:r>
            <a:r>
              <a:rPr lang="it-IT" sz="2400" dirty="0"/>
              <a:t> </a:t>
            </a:r>
            <a:r>
              <a:rPr lang="it-IT" sz="2400" dirty="0" err="1"/>
              <a:t>gases</a:t>
            </a:r>
            <a:r>
              <a:rPr lang="it-IT" sz="2400" dirty="0"/>
              <a:t> release part of </a:t>
            </a:r>
            <a:r>
              <a:rPr lang="it-IT" sz="2400" dirty="0" err="1"/>
              <a:t>this</a:t>
            </a:r>
            <a:r>
              <a:rPr lang="it-IT" sz="2400" dirty="0"/>
              <a:t> </a:t>
            </a:r>
            <a:r>
              <a:rPr lang="it-IT" sz="2400" dirty="0" err="1"/>
              <a:t>excitation</a:t>
            </a:r>
            <a:r>
              <a:rPr lang="it-IT" sz="2400" dirty="0"/>
              <a:t> energy </a:t>
            </a:r>
            <a:r>
              <a:rPr lang="it-IT" sz="2400" dirty="0" err="1"/>
              <a:t>producing</a:t>
            </a:r>
            <a:r>
              <a:rPr lang="it-IT" sz="2400" dirty="0"/>
              <a:t> </a:t>
            </a:r>
            <a:r>
              <a:rPr lang="it-IT" sz="2400" dirty="0" err="1"/>
              <a:t>visible</a:t>
            </a:r>
            <a:r>
              <a:rPr lang="it-IT" sz="2400" dirty="0"/>
              <a:t> or UV </a:t>
            </a:r>
            <a:r>
              <a:rPr lang="it-IT" sz="2400" dirty="0" err="1"/>
              <a:t>photons</a:t>
            </a:r>
            <a:endParaRPr lang="it-IT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400" dirty="0" err="1">
                <a:solidFill>
                  <a:srgbClr val="0070C0"/>
                </a:solidFill>
              </a:rPr>
              <a:t>This</a:t>
            </a:r>
            <a:r>
              <a:rPr lang="it-IT" sz="2400" dirty="0">
                <a:solidFill>
                  <a:srgbClr val="0070C0"/>
                </a:solidFill>
              </a:rPr>
              <a:t> can be </a:t>
            </a:r>
            <a:r>
              <a:rPr lang="it-IT" sz="2400" dirty="0" err="1">
                <a:solidFill>
                  <a:srgbClr val="0070C0"/>
                </a:solidFill>
              </a:rPr>
              <a:t>exploited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if</a:t>
            </a:r>
            <a:r>
              <a:rPr lang="it-IT" sz="2400" dirty="0">
                <a:solidFill>
                  <a:srgbClr val="0070C0"/>
                </a:solidFill>
              </a:rPr>
              <a:t> the </a:t>
            </a:r>
            <a:r>
              <a:rPr lang="it-IT" sz="2400" dirty="0" err="1">
                <a:solidFill>
                  <a:srgbClr val="0070C0"/>
                </a:solidFill>
              </a:rPr>
              <a:t>gases</a:t>
            </a:r>
            <a:r>
              <a:rPr lang="it-IT" sz="2400" dirty="0">
                <a:solidFill>
                  <a:srgbClr val="0070C0"/>
                </a:solidFill>
              </a:rPr>
              <a:t> are </a:t>
            </a:r>
            <a:r>
              <a:rPr lang="it-IT" sz="2400" dirty="0" err="1">
                <a:solidFill>
                  <a:srgbClr val="0070C0"/>
                </a:solidFill>
              </a:rPr>
              <a:t>transparent</a:t>
            </a:r>
            <a:r>
              <a:rPr lang="it-IT" sz="2400" dirty="0">
                <a:solidFill>
                  <a:srgbClr val="0070C0"/>
                </a:solidFill>
              </a:rPr>
              <a:t> to </a:t>
            </a:r>
            <a:r>
              <a:rPr lang="it-IT" sz="2400" dirty="0" err="1">
                <a:solidFill>
                  <a:srgbClr val="0070C0"/>
                </a:solidFill>
              </a:rPr>
              <a:t>these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photons</a:t>
            </a:r>
            <a:endParaRPr lang="it-IT" sz="2400" dirty="0">
              <a:solidFill>
                <a:srgbClr val="0070C0"/>
              </a:solidFill>
            </a:endParaRP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07BA5983-257E-AD20-C2FC-3F950BFB9450}"/>
              </a:ext>
            </a:extLst>
          </p:cNvPr>
          <p:cNvGrpSpPr/>
          <p:nvPr/>
        </p:nvGrpSpPr>
        <p:grpSpPr>
          <a:xfrm>
            <a:off x="683568" y="1237903"/>
            <a:ext cx="7879657" cy="3343225"/>
            <a:chOff x="3178177" y="1165895"/>
            <a:chExt cx="5775323" cy="2536359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01FE32CF-E4AA-1343-8240-CD4760270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55720" t="28503" r="12460" b="45457"/>
            <a:stretch/>
          </p:blipFill>
          <p:spPr>
            <a:xfrm>
              <a:off x="3178177" y="1196752"/>
              <a:ext cx="5436096" cy="2505502"/>
            </a:xfrm>
            <a:prstGeom prst="rect">
              <a:avLst/>
            </a:prstGeom>
          </p:spPr>
        </p:pic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D0F5A4E1-B862-2300-0E98-38DE2A9542E9}"/>
                </a:ext>
              </a:extLst>
            </p:cNvPr>
            <p:cNvSpPr/>
            <p:nvPr/>
          </p:nvSpPr>
          <p:spPr>
            <a:xfrm>
              <a:off x="3779912" y="1165895"/>
              <a:ext cx="5173588" cy="571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67D4ADD9-4B75-DD8F-24A8-0530439E13BF}"/>
                </a:ext>
              </a:extLst>
            </p:cNvPr>
            <p:cNvSpPr/>
            <p:nvPr/>
          </p:nvSpPr>
          <p:spPr>
            <a:xfrm>
              <a:off x="4211960" y="1165895"/>
              <a:ext cx="2376264" cy="170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22596458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972193-7182-F485-C66D-A784FDB020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86A228B-3315-A6EF-0AC9-84D378011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08720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940CB05F-BFAA-EE19-3B4E-1B3D7C121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15905FBC-1EA9-0B32-775B-C77F8C2BA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F55D9543-A3FD-7E5D-1CF9-A8FF11D38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1A4798EC-DA7D-4931-05C4-0D9B30628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1533FAD8-AB01-1B98-BD1A-623069A0C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40EBD267-13BD-B421-B0E2-7F626473B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367F4FAE-A707-7957-8D4B-FC6ECE178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45FE1694-EBF7-D576-AB74-F2645E879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07708B51-C14A-16F2-4174-91D3D8FEDE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DEDD9B9B-1336-30E8-5677-871739C2E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-99392"/>
            <a:ext cx="8507287" cy="114300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Gaseous</a:t>
            </a:r>
            <a:r>
              <a:rPr lang="it-IT" dirty="0"/>
              <a:t> detectors with optical </a:t>
            </a:r>
            <a:r>
              <a:rPr lang="it-IT" dirty="0" err="1"/>
              <a:t>readout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B1F48FB-BBF5-76B9-EC7C-399B8477F662}"/>
              </a:ext>
            </a:extLst>
          </p:cNvPr>
          <p:cNvSpPr txBox="1"/>
          <p:nvPr/>
        </p:nvSpPr>
        <p:spPr>
          <a:xfrm>
            <a:off x="232832" y="1157843"/>
            <a:ext cx="87316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Energy </a:t>
            </a:r>
            <a:r>
              <a:rPr lang="it-IT" sz="2400" dirty="0" err="1"/>
              <a:t>carried</a:t>
            </a:r>
            <a:r>
              <a:rPr lang="it-IT" sz="2400" dirty="0"/>
              <a:t> </a:t>
            </a:r>
            <a:r>
              <a:rPr lang="it-IT" sz="2400" dirty="0" err="1"/>
              <a:t>away</a:t>
            </a:r>
            <a:r>
              <a:rPr lang="it-IT" sz="2400" dirty="0"/>
              <a:t> by </a:t>
            </a:r>
            <a:r>
              <a:rPr lang="it-IT" sz="2400" dirty="0" err="1"/>
              <a:t>scintillation</a:t>
            </a:r>
            <a:r>
              <a:rPr lang="it-IT" sz="2400" dirty="0"/>
              <a:t> </a:t>
            </a:r>
            <a:r>
              <a:rPr lang="it-IT" sz="2400" dirty="0">
                <a:solidFill>
                  <a:srgbClr val="FF0000"/>
                </a:solidFill>
              </a:rPr>
              <a:t>light </a:t>
            </a:r>
            <a:r>
              <a:rPr lang="it-IT" sz="2400" dirty="0" err="1">
                <a:solidFill>
                  <a:srgbClr val="FF0000"/>
                </a:solidFill>
              </a:rPr>
              <a:t>is</a:t>
            </a:r>
            <a:r>
              <a:rPr lang="it-IT" sz="2400" dirty="0">
                <a:solidFill>
                  <a:srgbClr val="FF0000"/>
                </a:solidFill>
              </a:rPr>
              <a:t> small</a:t>
            </a:r>
            <a:r>
              <a:rPr lang="it-IT" sz="2400" dirty="0"/>
              <a:t>: &lt; 1% of </a:t>
            </a:r>
            <a:r>
              <a:rPr lang="it-IT" sz="2400" dirty="0" err="1"/>
              <a:t>dE</a:t>
            </a:r>
            <a:r>
              <a:rPr lang="it-IT" sz="2400" dirty="0"/>
              <a:t>/dx</a:t>
            </a:r>
          </a:p>
          <a:p>
            <a:pPr marL="342900" indent="-342900">
              <a:buFontTx/>
              <a:buChar char="-"/>
            </a:pPr>
            <a:r>
              <a:rPr lang="it-IT" sz="2400" dirty="0"/>
              <a:t>Up to 10</a:t>
            </a:r>
            <a:r>
              <a:rPr lang="it-IT" sz="2400" baseline="30000" dirty="0"/>
              <a:t>4</a:t>
            </a:r>
            <a:r>
              <a:rPr lang="it-IT" sz="2400" dirty="0"/>
              <a:t> </a:t>
            </a:r>
            <a:r>
              <a:rPr lang="it-IT" sz="2400" dirty="0" err="1"/>
              <a:t>photons</a:t>
            </a:r>
            <a:r>
              <a:rPr lang="it-IT" sz="2400" dirty="0"/>
              <a:t> per MeV of </a:t>
            </a:r>
            <a:r>
              <a:rPr lang="it-IT" sz="2400" dirty="0" err="1"/>
              <a:t>dE</a:t>
            </a:r>
            <a:r>
              <a:rPr lang="it-IT" sz="2400" dirty="0"/>
              <a:t>/dx</a:t>
            </a:r>
          </a:p>
          <a:p>
            <a:r>
              <a:rPr lang="it-IT" sz="2400" dirty="0">
                <a:sym typeface="Wingdings" panose="05000000000000000000" pitchFamily="2" charset="2"/>
              </a:rPr>
              <a:t>      use the </a:t>
            </a:r>
            <a:r>
              <a:rPr lang="it-IT" sz="2400" dirty="0" err="1">
                <a:sym typeface="Wingdings" panose="05000000000000000000" pitchFamily="2" charset="2"/>
              </a:rPr>
              <a:t>scintillation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ligtht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produced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during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the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avalanche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multiplication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processes</a:t>
            </a:r>
            <a:endParaRPr lang="it-IT" sz="2400" dirty="0">
              <a:solidFill>
                <a:srgbClr val="0070C0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52C7CCF-2977-0734-5855-B9A1F6F837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8" t="-375" r="56184" b="375"/>
          <a:stretch/>
        </p:blipFill>
        <p:spPr>
          <a:xfrm>
            <a:off x="289578" y="2806324"/>
            <a:ext cx="4066398" cy="2735362"/>
          </a:xfrm>
          <a:prstGeom prst="rect">
            <a:avLst/>
          </a:prstGeom>
        </p:spPr>
      </p:pic>
      <p:pic>
        <p:nvPicPr>
          <p:cNvPr id="13" name="Immagine 12" descr="Immagine che contiene schermata, testo&#10;&#10;Descrizione generata automaticamente">
            <a:extLst>
              <a:ext uri="{FF2B5EF4-FFF2-40B4-BE49-F238E27FC236}">
                <a16:creationId xmlns:a16="http://schemas.microsoft.com/office/drawing/2014/main" id="{F9FFC202-9A8C-BA13-3B9B-20981632D3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00"/>
          <a:stretch/>
        </p:blipFill>
        <p:spPr>
          <a:xfrm>
            <a:off x="4716016" y="2348880"/>
            <a:ext cx="3528392" cy="329611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DFAB359-94F0-F7EA-3D51-D1B815E931B0}"/>
              </a:ext>
            </a:extLst>
          </p:cNvPr>
          <p:cNvSpPr txBox="1"/>
          <p:nvPr/>
        </p:nvSpPr>
        <p:spPr>
          <a:xfrm>
            <a:off x="323851" y="5661248"/>
            <a:ext cx="8064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Typically</a:t>
            </a:r>
            <a:r>
              <a:rPr lang="it-IT" sz="2400" dirty="0"/>
              <a:t> Micro Pattern </a:t>
            </a:r>
            <a:r>
              <a:rPr lang="it-IT" sz="2400" dirty="0" err="1"/>
              <a:t>Gaseous</a:t>
            </a:r>
            <a:r>
              <a:rPr lang="it-IT" sz="2400" dirty="0"/>
              <a:t> Detectors (</a:t>
            </a:r>
            <a:r>
              <a:rPr lang="it-IT" sz="2400" dirty="0" err="1"/>
              <a:t>MPGDs</a:t>
            </a:r>
            <a:r>
              <a:rPr lang="it-IT" sz="2400" dirty="0"/>
              <a:t>) are </a:t>
            </a:r>
            <a:r>
              <a:rPr lang="it-IT" sz="2400" dirty="0" err="1"/>
              <a:t>used</a:t>
            </a:r>
            <a:r>
              <a:rPr lang="it-IT" sz="2400" dirty="0"/>
              <a:t> </a:t>
            </a:r>
            <a:r>
              <a:rPr lang="it-IT" sz="2400" dirty="0" err="1"/>
              <a:t>coupled</a:t>
            </a:r>
            <a:r>
              <a:rPr lang="it-IT" sz="2400" dirty="0"/>
              <a:t> with  CCD or CMOS </a:t>
            </a:r>
            <a:r>
              <a:rPr lang="it-IT" sz="2400" dirty="0" err="1"/>
              <a:t>cameras</a:t>
            </a:r>
            <a:r>
              <a:rPr lang="it-I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65842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717A9-BF65-1803-0C9D-F59C769DE1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CCC75FE-273A-4FE3-4163-8BBDB38C8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6716BF38-60EA-7FB6-883E-C8C726AF5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079D58CF-DBA3-4604-6C0B-36C9D4186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4F637C50-B417-82AC-28EC-BF291CFF3C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434C81BF-73D4-FBD1-F553-51A23A4DD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7A5268EA-FE9F-28E3-91AF-C53386BF1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466B4A20-DD26-30D0-2578-FD1FF2526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BB889846-8550-E953-43E0-58DC3E9DF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E7B53919-9C4E-2AC1-D612-FB2A2C8FC3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029EA569-0818-9459-21F6-2C0FB932D0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4455420A-4D2A-CF1E-8250-28CEC8308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it-IT" dirty="0" err="1"/>
              <a:t>Exploiting</a:t>
            </a:r>
            <a:r>
              <a:rPr lang="it-IT" dirty="0"/>
              <a:t> </a:t>
            </a:r>
            <a:r>
              <a:rPr lang="it-IT" dirty="0" err="1"/>
              <a:t>ligth</a:t>
            </a:r>
            <a:r>
              <a:rPr lang="it-IT" dirty="0"/>
              <a:t> </a:t>
            </a:r>
            <a:r>
              <a:rPr lang="it-IT" dirty="0" err="1"/>
              <a:t>emission</a:t>
            </a:r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B01D41B-72D5-4BB7-9F29-E17E75F1A6C1}"/>
              </a:ext>
            </a:extLst>
          </p:cNvPr>
          <p:cNvSpPr txBox="1"/>
          <p:nvPr/>
        </p:nvSpPr>
        <p:spPr>
          <a:xfrm>
            <a:off x="232832" y="1139260"/>
            <a:ext cx="87316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Spectrum</a:t>
            </a:r>
            <a:r>
              <a:rPr lang="it-IT" sz="2400" dirty="0"/>
              <a:t> of the </a:t>
            </a:r>
            <a:r>
              <a:rPr lang="it-IT" sz="2400" dirty="0" err="1"/>
              <a:t>noble</a:t>
            </a:r>
            <a:r>
              <a:rPr lang="it-IT" sz="2400" dirty="0"/>
              <a:t> </a:t>
            </a:r>
            <a:r>
              <a:rPr lang="it-IT" sz="2400" dirty="0" err="1"/>
              <a:t>gases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typically</a:t>
            </a:r>
            <a:r>
              <a:rPr lang="it-IT" sz="2400" dirty="0"/>
              <a:t> in the UV </a:t>
            </a:r>
            <a:r>
              <a:rPr lang="it-IT" sz="2400" dirty="0" err="1"/>
              <a:t>region</a:t>
            </a:r>
            <a:r>
              <a:rPr lang="it-IT" sz="2400" dirty="0"/>
              <a:t>.</a:t>
            </a:r>
          </a:p>
          <a:p>
            <a:r>
              <a:rPr lang="it-IT" sz="2400" dirty="0"/>
              <a:t>Maximum </a:t>
            </a:r>
            <a:r>
              <a:rPr lang="it-IT" sz="2400" dirty="0" err="1"/>
              <a:t>sensitivity</a:t>
            </a:r>
            <a:r>
              <a:rPr lang="it-IT" sz="2400" dirty="0"/>
              <a:t> of </a:t>
            </a:r>
            <a:r>
              <a:rPr lang="it-IT" sz="2400" dirty="0" err="1"/>
              <a:t>photosensors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typically</a:t>
            </a:r>
            <a:r>
              <a:rPr lang="it-IT" sz="2400" dirty="0"/>
              <a:t> for </a:t>
            </a:r>
            <a:r>
              <a:rPr lang="it-IT" sz="2400" dirty="0" err="1"/>
              <a:t>visible</a:t>
            </a:r>
            <a:r>
              <a:rPr lang="it-IT" sz="2400" dirty="0"/>
              <a:t> light.</a:t>
            </a:r>
          </a:p>
          <a:p>
            <a:r>
              <a:rPr lang="it-IT" sz="2400" dirty="0">
                <a:sym typeface="Wingdings" panose="05000000000000000000" pitchFamily="2" charset="2"/>
              </a:rPr>
              <a:t> </a:t>
            </a:r>
            <a:r>
              <a:rPr lang="it-IT" sz="2400" dirty="0" err="1">
                <a:solidFill>
                  <a:srgbClr val="0070C0"/>
                </a:solidFill>
              </a:rPr>
              <a:t>Need</a:t>
            </a:r>
            <a:r>
              <a:rPr lang="it-IT" sz="2400" dirty="0">
                <a:solidFill>
                  <a:srgbClr val="0070C0"/>
                </a:solidFill>
              </a:rPr>
              <a:t> to use </a:t>
            </a:r>
            <a:r>
              <a:rPr lang="it-IT" sz="2400" dirty="0" err="1">
                <a:solidFill>
                  <a:srgbClr val="0070C0"/>
                </a:solidFill>
              </a:rPr>
              <a:t>wavelength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shifters</a:t>
            </a:r>
            <a:endParaRPr lang="it-IT" sz="2400" dirty="0">
              <a:solidFill>
                <a:srgbClr val="0070C0"/>
              </a:solidFill>
            </a:endParaRPr>
          </a:p>
          <a:p>
            <a:r>
              <a:rPr lang="it-IT" sz="2400" dirty="0">
                <a:sym typeface="Wingdings" panose="05000000000000000000" pitchFamily="2" charset="2"/>
              </a:rPr>
              <a:t> </a:t>
            </a:r>
            <a:r>
              <a:rPr lang="it-IT" sz="2400" dirty="0" err="1">
                <a:solidFill>
                  <a:srgbClr val="FF0000"/>
                </a:solidFill>
              </a:rPr>
              <a:t>Add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suitable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gases</a:t>
            </a:r>
            <a:r>
              <a:rPr lang="it-IT" sz="2400" dirty="0">
                <a:solidFill>
                  <a:srgbClr val="FF0000"/>
                </a:solidFill>
              </a:rPr>
              <a:t> to </a:t>
            </a:r>
            <a:r>
              <a:rPr lang="it-IT" sz="2400" dirty="0" err="1">
                <a:solidFill>
                  <a:srgbClr val="FF0000"/>
                </a:solidFill>
              </a:rPr>
              <a:t>noble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gases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3" name="Immagine 2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A4227100-DE1F-FBF3-D303-C92DAC1AC3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1"/>
          <a:stretch/>
        </p:blipFill>
        <p:spPr>
          <a:xfrm>
            <a:off x="1043608" y="2708920"/>
            <a:ext cx="6622332" cy="352838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C8E94B-5ACA-A9AF-5DE2-68E7D732080A}"/>
              </a:ext>
            </a:extLst>
          </p:cNvPr>
          <p:cNvSpPr txBox="1"/>
          <p:nvPr/>
        </p:nvSpPr>
        <p:spPr>
          <a:xfrm>
            <a:off x="6300192" y="5877272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Sharp </a:t>
            </a:r>
            <a:r>
              <a:rPr lang="it-IT" dirty="0" err="1"/>
              <a:t>peaks</a:t>
            </a:r>
            <a:r>
              <a:rPr lang="it-IT" dirty="0"/>
              <a:t> from </a:t>
            </a:r>
            <a:r>
              <a:rPr lang="it-IT" dirty="0" err="1"/>
              <a:t>noble</a:t>
            </a:r>
            <a:r>
              <a:rPr lang="it-IT" dirty="0"/>
              <a:t> </a:t>
            </a:r>
            <a:r>
              <a:rPr lang="it-IT" dirty="0" err="1"/>
              <a:t>gases</a:t>
            </a:r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051C340-FDB3-0550-1747-B029BBF07610}"/>
              </a:ext>
            </a:extLst>
          </p:cNvPr>
          <p:cNvSpPr txBox="1"/>
          <p:nvPr/>
        </p:nvSpPr>
        <p:spPr>
          <a:xfrm>
            <a:off x="2051720" y="596409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Broad </a:t>
            </a:r>
            <a:r>
              <a:rPr lang="it-IT" dirty="0" err="1"/>
              <a:t>spectrum</a:t>
            </a:r>
            <a:r>
              <a:rPr lang="it-IT" dirty="0"/>
              <a:t> from CF</a:t>
            </a:r>
            <a:r>
              <a:rPr lang="it-IT" baseline="-25000" dirty="0"/>
              <a:t>4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F0E60EA3-57B0-472F-676E-DB9CA5EF4876}"/>
              </a:ext>
            </a:extLst>
          </p:cNvPr>
          <p:cNvCxnSpPr/>
          <p:nvPr/>
        </p:nvCxnSpPr>
        <p:spPr>
          <a:xfrm flipV="1">
            <a:off x="2771800" y="4797152"/>
            <a:ext cx="2016224" cy="1013098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3D623996-8575-3BDF-F61C-1B4625F6ABA7}"/>
              </a:ext>
            </a:extLst>
          </p:cNvPr>
          <p:cNvCxnSpPr>
            <a:cxnSpLocks/>
          </p:cNvCxnSpPr>
          <p:nvPr/>
        </p:nvCxnSpPr>
        <p:spPr>
          <a:xfrm flipV="1">
            <a:off x="2771800" y="5303701"/>
            <a:ext cx="2592288" cy="503983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C1BCEBAE-C311-38F1-A199-64442AFB1434}"/>
              </a:ext>
            </a:extLst>
          </p:cNvPr>
          <p:cNvCxnSpPr>
            <a:cxnSpLocks/>
          </p:cNvCxnSpPr>
          <p:nvPr/>
        </p:nvCxnSpPr>
        <p:spPr>
          <a:xfrm flipH="1" flipV="1">
            <a:off x="5735476" y="5150753"/>
            <a:ext cx="1285397" cy="656931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7E97DE89-8CC5-7D02-5822-915B5DCC22C7}"/>
              </a:ext>
            </a:extLst>
          </p:cNvPr>
          <p:cNvCxnSpPr>
            <a:cxnSpLocks/>
          </p:cNvCxnSpPr>
          <p:nvPr/>
        </p:nvCxnSpPr>
        <p:spPr>
          <a:xfrm flipH="1" flipV="1">
            <a:off x="6879246" y="4952337"/>
            <a:ext cx="209428" cy="855347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79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99392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Working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principle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192F673-B223-94FC-18E7-6A65E3C142F8}"/>
              </a:ext>
            </a:extLst>
          </p:cNvPr>
          <p:cNvSpPr txBox="1"/>
          <p:nvPr/>
        </p:nvSpPr>
        <p:spPr>
          <a:xfrm>
            <a:off x="125760" y="5676554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Detection</a:t>
            </a:r>
            <a:r>
              <a:rPr lang="it-IT" sz="2400" dirty="0"/>
              <a:t> of an </a:t>
            </a:r>
            <a:r>
              <a:rPr lang="it-IT" sz="2400" dirty="0" err="1"/>
              <a:t>impinging</a:t>
            </a:r>
            <a:r>
              <a:rPr lang="it-IT" sz="2400" dirty="0"/>
              <a:t> </a:t>
            </a:r>
            <a:r>
              <a:rPr lang="it-IT" sz="2400" dirty="0" err="1"/>
              <a:t>particle</a:t>
            </a:r>
            <a:r>
              <a:rPr lang="it-IT" sz="2400" dirty="0"/>
              <a:t> takes place </a:t>
            </a:r>
            <a:r>
              <a:rPr lang="it-IT" sz="2400" dirty="0" err="1"/>
              <a:t>because</a:t>
            </a:r>
            <a:r>
              <a:rPr lang="it-IT" sz="2400" dirty="0"/>
              <a:t> </a:t>
            </a:r>
            <a:r>
              <a:rPr lang="it-IT" sz="2400" dirty="0" err="1"/>
              <a:t>this</a:t>
            </a:r>
            <a:r>
              <a:rPr lang="it-IT" sz="2400" dirty="0"/>
              <a:t> </a:t>
            </a:r>
            <a:r>
              <a:rPr lang="it-IT" sz="2400" dirty="0" err="1"/>
              <a:t>ionizes</a:t>
            </a:r>
            <a:r>
              <a:rPr lang="it-IT" sz="2400" dirty="0"/>
              <a:t> the gas, </a:t>
            </a:r>
            <a:r>
              <a:rPr lang="it-IT" sz="2400" dirty="0" err="1"/>
              <a:t>generating</a:t>
            </a:r>
            <a:r>
              <a:rPr lang="it-IT" sz="2400" dirty="0"/>
              <a:t> </a:t>
            </a:r>
            <a:r>
              <a:rPr lang="it-IT" sz="2400" dirty="0" err="1"/>
              <a:t>ion</a:t>
            </a:r>
            <a:r>
              <a:rPr lang="it-IT" sz="2400" dirty="0"/>
              <a:t>-electron </a:t>
            </a:r>
            <a:r>
              <a:rPr lang="it-IT" sz="2400" dirty="0" err="1"/>
              <a:t>pairs</a:t>
            </a:r>
            <a:r>
              <a:rPr lang="it-IT" sz="2400" dirty="0"/>
              <a:t>.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169FA454-8829-ECBE-211F-C2C34CB73751}"/>
              </a:ext>
            </a:extLst>
          </p:cNvPr>
          <p:cNvGrpSpPr/>
          <p:nvPr/>
        </p:nvGrpSpPr>
        <p:grpSpPr>
          <a:xfrm>
            <a:off x="683568" y="1181445"/>
            <a:ext cx="7776864" cy="4407795"/>
            <a:chOff x="683568" y="1253453"/>
            <a:chExt cx="7776864" cy="4407795"/>
          </a:xfrm>
        </p:grpSpPr>
        <p:grpSp>
          <p:nvGrpSpPr>
            <p:cNvPr id="11" name="Gruppo 10"/>
            <p:cNvGrpSpPr/>
            <p:nvPr/>
          </p:nvGrpSpPr>
          <p:grpSpPr>
            <a:xfrm>
              <a:off x="683568" y="1253453"/>
              <a:ext cx="7776864" cy="4407795"/>
              <a:chOff x="213023" y="1524272"/>
              <a:chExt cx="8715419" cy="4876800"/>
            </a:xfrm>
          </p:grpSpPr>
          <p:pic>
            <p:nvPicPr>
              <p:cNvPr id="186370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4113"/>
              <a:stretch>
                <a:fillRect/>
              </a:stretch>
            </p:blipFill>
            <p:spPr bwMode="auto">
              <a:xfrm>
                <a:off x="1375345" y="1524272"/>
                <a:ext cx="7553097" cy="487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6371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3023" y="1772816"/>
                <a:ext cx="1190625" cy="4257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Rettangolo 9"/>
              <p:cNvSpPr/>
              <p:nvPr/>
            </p:nvSpPr>
            <p:spPr>
              <a:xfrm>
                <a:off x="6660232" y="4653136"/>
                <a:ext cx="1728192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86372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2643"/>
              <a:stretch>
                <a:fillRect/>
              </a:stretch>
            </p:blipFill>
            <p:spPr bwMode="auto">
              <a:xfrm>
                <a:off x="7596336" y="1556792"/>
                <a:ext cx="1326075" cy="4438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DD17AA98-4D29-6C7C-CD86-4140C5F81852}"/>
                </a:ext>
              </a:extLst>
            </p:cNvPr>
            <p:cNvSpPr/>
            <p:nvPr/>
          </p:nvSpPr>
          <p:spPr>
            <a:xfrm>
              <a:off x="1763688" y="1340768"/>
              <a:ext cx="23042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" name="Rettangolo 5">
              <a:extLst>
                <a:ext uri="{FF2B5EF4-FFF2-40B4-BE49-F238E27FC236}">
                  <a16:creationId xmlns:a16="http://schemas.microsoft.com/office/drawing/2014/main" id="{4301D825-4C68-2D32-A253-51E99D5CE4A3}"/>
                </a:ext>
              </a:extLst>
            </p:cNvPr>
            <p:cNvSpPr/>
            <p:nvPr/>
          </p:nvSpPr>
          <p:spPr>
            <a:xfrm>
              <a:off x="3779912" y="5013176"/>
              <a:ext cx="23042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0DD1D9FE-E91F-A89E-3DA2-FC376C3880A4}"/>
                </a:ext>
              </a:extLst>
            </p:cNvPr>
            <p:cNvSpPr txBox="1"/>
            <p:nvPr/>
          </p:nvSpPr>
          <p:spPr>
            <a:xfrm>
              <a:off x="5004048" y="2001401"/>
              <a:ext cx="229178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dirty="0"/>
                <a:t>Drift and </a:t>
              </a:r>
              <a:r>
                <a:rPr lang="it-IT" dirty="0" err="1"/>
                <a:t>amplification</a:t>
              </a:r>
              <a:endParaRPr lang="it-IT" dirty="0"/>
            </a:p>
            <a:p>
              <a:r>
                <a:rPr lang="it-IT" dirty="0"/>
                <a:t>due to </a:t>
              </a:r>
              <a:r>
                <a:rPr lang="it-IT" dirty="0" err="1"/>
                <a:t>electric</a:t>
              </a:r>
              <a:r>
                <a:rPr lang="it-IT" dirty="0"/>
                <a:t> field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66195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2E864-F13A-D8D7-EF6A-50B64E80F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4A023E2-2958-8D2A-5B52-F0CC4B23F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40009FC7-8190-6AD9-9F83-655F5287F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70F6CE61-77A9-4D1D-D53B-6A4FC1E6A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D09A28DE-5C97-1C9F-BFA3-21CCA2000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83A71F0A-D176-C8A3-7D94-8FE381F69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3F44E167-0203-1647-7FA5-5669F644A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64D0553F-73A8-F50C-DB25-6637343C3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14659AB9-6D2F-78B7-5485-39E1028B8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3FE69AC5-0C94-9FDE-06F2-9E2A90A81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B48BEF73-94F1-EEE0-BF89-73F1EA9825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660ED633-8CC0-2B37-9942-331A7B212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it-IT" dirty="0"/>
              <a:t>Images from optical </a:t>
            </a:r>
            <a:r>
              <a:rPr lang="it-IT" dirty="0" err="1"/>
              <a:t>readout</a:t>
            </a:r>
            <a:r>
              <a:rPr lang="it-IT" dirty="0"/>
              <a:t> </a:t>
            </a:r>
            <a:r>
              <a:rPr lang="it-IT" dirty="0" err="1"/>
              <a:t>GDs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688A4F6-9961-50B3-3BFD-4F319D962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86631"/>
            <a:ext cx="9144000" cy="2613507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7CF773DD-33DE-59BE-880D-54298B31DD8D}"/>
              </a:ext>
            </a:extLst>
          </p:cNvPr>
          <p:cNvSpPr txBox="1"/>
          <p:nvPr/>
        </p:nvSpPr>
        <p:spPr>
          <a:xfrm>
            <a:off x="480096" y="3900138"/>
            <a:ext cx="1740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/>
              <a:t>Muon</a:t>
            </a:r>
            <a:r>
              <a:rPr lang="it-IT" sz="2400" dirty="0"/>
              <a:t> tracks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4A2B38A-25FA-AFEF-DBE7-BAA9F6EC6769}"/>
              </a:ext>
            </a:extLst>
          </p:cNvPr>
          <p:cNvSpPr txBox="1"/>
          <p:nvPr/>
        </p:nvSpPr>
        <p:spPr>
          <a:xfrm>
            <a:off x="3741916" y="3903439"/>
            <a:ext cx="1838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/>
              <a:t>Muon</a:t>
            </a:r>
            <a:r>
              <a:rPr lang="it-IT" sz="2400" dirty="0"/>
              <a:t> + </a:t>
            </a:r>
            <a:r>
              <a:rPr lang="el-GR" sz="2400" dirty="0"/>
              <a:t>δ</a:t>
            </a:r>
            <a:r>
              <a:rPr lang="it-IT" sz="2400" dirty="0"/>
              <a:t> ray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CDC1383-3501-08D1-3392-130255353E7E}"/>
              </a:ext>
            </a:extLst>
          </p:cNvPr>
          <p:cNvSpPr txBox="1"/>
          <p:nvPr/>
        </p:nvSpPr>
        <p:spPr>
          <a:xfrm>
            <a:off x="6589477" y="3903439"/>
            <a:ext cx="2303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/>
              <a:t>Hadronic</a:t>
            </a:r>
            <a:r>
              <a:rPr lang="it-IT" sz="2400" dirty="0"/>
              <a:t> </a:t>
            </a:r>
            <a:r>
              <a:rPr lang="it-IT" sz="2400" dirty="0" err="1"/>
              <a:t>shower</a:t>
            </a:r>
            <a:endParaRPr lang="it-IT" sz="24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75FA688-05FD-1CA8-461C-172E01025E0D}"/>
              </a:ext>
            </a:extLst>
          </p:cNvPr>
          <p:cNvSpPr txBox="1"/>
          <p:nvPr/>
        </p:nvSpPr>
        <p:spPr>
          <a:xfrm>
            <a:off x="97160" y="4307612"/>
            <a:ext cx="9046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rgbClr val="0070C0"/>
                </a:solidFill>
              </a:rPr>
              <a:t>Scintillation</a:t>
            </a:r>
            <a:r>
              <a:rPr lang="it-IT" sz="2400" dirty="0">
                <a:solidFill>
                  <a:srgbClr val="0070C0"/>
                </a:solidFill>
              </a:rPr>
              <a:t> light </a:t>
            </a:r>
            <a:r>
              <a:rPr lang="it-IT" sz="2400" dirty="0" err="1">
                <a:solidFill>
                  <a:srgbClr val="0070C0"/>
                </a:solidFill>
              </a:rPr>
              <a:t>decay</a:t>
            </a:r>
            <a:r>
              <a:rPr lang="it-IT" sz="2400" dirty="0">
                <a:solidFill>
                  <a:srgbClr val="0070C0"/>
                </a:solidFill>
              </a:rPr>
              <a:t> time: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/>
              <a:t>≈ 10 </a:t>
            </a:r>
            <a:r>
              <a:rPr lang="el-GR" sz="2400" dirty="0"/>
              <a:t>μ</a:t>
            </a:r>
            <a:r>
              <a:rPr lang="it-IT" sz="2400" dirty="0"/>
              <a:t>s for </a:t>
            </a:r>
            <a:r>
              <a:rPr lang="it-IT" sz="2400" dirty="0" err="1"/>
              <a:t>noble</a:t>
            </a:r>
            <a:r>
              <a:rPr lang="it-IT" sz="2400" dirty="0"/>
              <a:t> </a:t>
            </a:r>
            <a:r>
              <a:rPr lang="it-IT" sz="2400" dirty="0" err="1"/>
              <a:t>gases</a:t>
            </a:r>
            <a:r>
              <a:rPr lang="it-IT" sz="2400" dirty="0"/>
              <a:t> </a:t>
            </a:r>
            <a:r>
              <a:rPr lang="it-IT" sz="2400" dirty="0">
                <a:sym typeface="Wingdings" panose="05000000000000000000" pitchFamily="2" charset="2"/>
              </a:rPr>
              <a:t> </a:t>
            </a:r>
            <a:r>
              <a:rPr lang="it-IT" sz="2400" dirty="0" err="1">
                <a:sym typeface="Wingdings" panose="05000000000000000000" pitchFamily="2" charset="2"/>
              </a:rPr>
              <a:t>suitable</a:t>
            </a:r>
            <a:r>
              <a:rPr lang="it-IT" sz="2400" dirty="0">
                <a:sym typeface="Wingdings" panose="05000000000000000000" pitchFamily="2" charset="2"/>
              </a:rPr>
              <a:t> for </a:t>
            </a:r>
            <a:r>
              <a:rPr lang="it-IT" sz="2400" dirty="0" err="1">
                <a:sym typeface="Wingdings" panose="05000000000000000000" pitchFamily="2" charset="2"/>
              </a:rPr>
              <a:t>typical</a:t>
            </a:r>
            <a:r>
              <a:rPr lang="it-IT" sz="2400" dirty="0">
                <a:sym typeface="Wingdings" panose="05000000000000000000" pitchFamily="2" charset="2"/>
              </a:rPr>
              <a:t> CCD </a:t>
            </a:r>
            <a:r>
              <a:rPr lang="it-IT" sz="2400" dirty="0" err="1">
                <a:sym typeface="Wingdings" panose="05000000000000000000" pitchFamily="2" charset="2"/>
              </a:rPr>
              <a:t>integration</a:t>
            </a:r>
            <a:r>
              <a:rPr lang="it-IT" sz="2400" dirty="0">
                <a:sym typeface="Wingdings" panose="05000000000000000000" pitchFamily="2" charset="2"/>
              </a:rPr>
              <a:t> time</a:t>
            </a:r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/>
              <a:t>10-1000 ns in </a:t>
            </a:r>
            <a:r>
              <a:rPr lang="it-IT" sz="2400" dirty="0" err="1"/>
              <a:t>inorganic</a:t>
            </a:r>
            <a:r>
              <a:rPr lang="it-IT" sz="2400" dirty="0"/>
              <a:t> </a:t>
            </a:r>
            <a:r>
              <a:rPr lang="it-IT" sz="2400" dirty="0" err="1"/>
              <a:t>scintillatos</a:t>
            </a:r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/>
              <a:t>2 ns for fast </a:t>
            </a:r>
            <a:r>
              <a:rPr lang="it-IT" sz="2400" dirty="0" err="1"/>
              <a:t>organic</a:t>
            </a:r>
            <a:r>
              <a:rPr lang="it-IT" sz="2400" dirty="0"/>
              <a:t> </a:t>
            </a:r>
            <a:r>
              <a:rPr lang="it-IT" sz="2400" dirty="0" err="1"/>
              <a:t>scintillator</a:t>
            </a:r>
            <a:endParaRPr lang="it-IT" sz="2400" dirty="0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63E3E0A2-6D0C-1B15-6A8E-F78654E75D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5079" y="1128167"/>
            <a:ext cx="4543425" cy="428625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62BFC6F-4893-EA62-36D6-5F7BCBCFAAD3}"/>
              </a:ext>
            </a:extLst>
          </p:cNvPr>
          <p:cNvSpPr txBox="1"/>
          <p:nvPr/>
        </p:nvSpPr>
        <p:spPr>
          <a:xfrm>
            <a:off x="114596" y="5949280"/>
            <a:ext cx="66896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First </a:t>
            </a:r>
            <a:r>
              <a:rPr lang="it-IT" sz="2400" dirty="0" err="1">
                <a:solidFill>
                  <a:srgbClr val="FF0000"/>
                </a:solidFill>
              </a:rPr>
              <a:t>particle</a:t>
            </a:r>
            <a:r>
              <a:rPr lang="it-IT" sz="2400" dirty="0">
                <a:solidFill>
                  <a:srgbClr val="FF0000"/>
                </a:solidFill>
              </a:rPr>
              <a:t> detectors </a:t>
            </a:r>
            <a:r>
              <a:rPr lang="it-IT" sz="2400" dirty="0" err="1">
                <a:solidFill>
                  <a:srgbClr val="FF0000"/>
                </a:solidFill>
              </a:rPr>
              <a:t>were</a:t>
            </a:r>
            <a:r>
              <a:rPr lang="it-IT" sz="2400" dirty="0">
                <a:solidFill>
                  <a:srgbClr val="FF0000"/>
                </a:solidFill>
              </a:rPr>
              <a:t> «imaging» detectors</a:t>
            </a:r>
          </a:p>
          <a:p>
            <a:r>
              <a:rPr lang="it-IT" sz="2400" dirty="0">
                <a:sym typeface="Wingdings" panose="05000000000000000000" pitchFamily="2" charset="2"/>
              </a:rPr>
              <a:t> Intuitive and </a:t>
            </a:r>
            <a:r>
              <a:rPr lang="it-IT" sz="2400" dirty="0" err="1">
                <a:sym typeface="Wingdings" panose="05000000000000000000" pitchFamily="2" charset="2"/>
              </a:rPr>
              <a:t>direct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visualization</a:t>
            </a:r>
            <a:r>
              <a:rPr lang="it-IT" sz="2400" dirty="0">
                <a:sym typeface="Wingdings" panose="05000000000000000000" pitchFamily="2" charset="2"/>
              </a:rPr>
              <a:t> of </a:t>
            </a:r>
            <a:r>
              <a:rPr lang="it-IT" sz="2400" dirty="0" err="1">
                <a:sym typeface="Wingdings" panose="05000000000000000000" pitchFamily="2" charset="2"/>
              </a:rPr>
              <a:t>what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happens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6380156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A7C0D-7714-80A6-3BDB-E2A8363B3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8D03CF9-39A0-78D5-C495-8A618D8D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9318B972-F8D9-9E86-7C18-32123B469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ABE30951-EA4D-A6BD-7490-B422234A2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E16055DD-3F95-A6E8-5C79-750BB581B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7BF50036-573D-9040-4EEE-E81F5BC97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428F1124-D48C-9C0C-9F64-58E053E3D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0A08E76E-0053-A3AF-2028-C1E942418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0ADB2595-C37C-B361-7622-2E3D72F69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0C593301-36E8-13E1-B206-80A89AB37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AEC7C689-8568-BD40-1D02-3749FA3E48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7E7C4C7C-88E5-E315-36F9-40A1BFBE5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/>
              <a:t>Electron Drift </a:t>
            </a:r>
            <a:r>
              <a:rPr lang="it-IT" dirty="0" err="1"/>
              <a:t>velocity</a:t>
            </a:r>
            <a:r>
              <a:rPr lang="it-IT" dirty="0"/>
              <a:t>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51F3F95-8480-0CC7-FC4A-214BE922300A}"/>
              </a:ext>
            </a:extLst>
          </p:cNvPr>
          <p:cNvSpPr txBox="1"/>
          <p:nvPr/>
        </p:nvSpPr>
        <p:spPr>
          <a:xfrm>
            <a:off x="323528" y="105273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Ionization</a:t>
            </a:r>
            <a:r>
              <a:rPr lang="it-IT" sz="2400" dirty="0"/>
              <a:t> </a:t>
            </a:r>
            <a:r>
              <a:rPr lang="it-IT" sz="2400" dirty="0" err="1"/>
              <a:t>probabilty</a:t>
            </a:r>
            <a:r>
              <a:rPr lang="it-IT" sz="2400" dirty="0"/>
              <a:t> (and gain) </a:t>
            </a:r>
            <a:r>
              <a:rPr lang="it-IT" sz="2400" dirty="0">
                <a:solidFill>
                  <a:srgbClr val="0070C0"/>
                </a:solidFill>
              </a:rPr>
              <a:t>are </a:t>
            </a:r>
            <a:r>
              <a:rPr lang="it-IT" sz="2400" dirty="0" err="1">
                <a:solidFill>
                  <a:srgbClr val="0070C0"/>
                </a:solidFill>
              </a:rPr>
              <a:t>not</a:t>
            </a:r>
            <a:r>
              <a:rPr lang="it-IT" sz="2400" dirty="0">
                <a:solidFill>
                  <a:srgbClr val="0070C0"/>
                </a:solidFill>
              </a:rPr>
              <a:t> the </a:t>
            </a:r>
            <a:r>
              <a:rPr lang="it-IT" sz="2400" dirty="0" err="1">
                <a:solidFill>
                  <a:srgbClr val="0070C0"/>
                </a:solidFill>
              </a:rPr>
              <a:t>only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parameters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/>
              <a:t>to be </a:t>
            </a:r>
            <a:r>
              <a:rPr lang="it-IT" sz="2400" dirty="0" err="1"/>
              <a:t>optimized</a:t>
            </a:r>
            <a:r>
              <a:rPr lang="it-IT" sz="2400" dirty="0"/>
              <a:t> in </a:t>
            </a:r>
            <a:r>
              <a:rPr lang="it-IT" sz="2400" dirty="0" err="1"/>
              <a:t>gaseous</a:t>
            </a:r>
            <a:r>
              <a:rPr lang="it-IT" sz="2400" dirty="0"/>
              <a:t> detectors.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C4F8E2B-D7BC-17B9-487E-8CFB2DEC0521}"/>
              </a:ext>
            </a:extLst>
          </p:cNvPr>
          <p:cNvSpPr txBox="1"/>
          <p:nvPr/>
        </p:nvSpPr>
        <p:spPr>
          <a:xfrm>
            <a:off x="323850" y="1940639"/>
            <a:ext cx="8640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>
                <a:solidFill>
                  <a:srgbClr val="FF0000"/>
                </a:solidFill>
              </a:rPr>
              <a:t>Drift </a:t>
            </a:r>
            <a:r>
              <a:rPr lang="it-IT" sz="2400" dirty="0" err="1">
                <a:solidFill>
                  <a:srgbClr val="FF0000"/>
                </a:solidFill>
              </a:rPr>
              <a:t>velocity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is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typically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related</a:t>
            </a:r>
            <a:r>
              <a:rPr lang="it-IT" sz="2400" dirty="0">
                <a:solidFill>
                  <a:srgbClr val="FF0000"/>
                </a:solidFill>
              </a:rPr>
              <a:t> to time </a:t>
            </a:r>
            <a:r>
              <a:rPr lang="it-IT" sz="2400" dirty="0" err="1">
                <a:solidFill>
                  <a:srgbClr val="FF0000"/>
                </a:solidFill>
              </a:rPr>
              <a:t>resolution</a:t>
            </a:r>
            <a:r>
              <a:rPr lang="it-IT" sz="2400" dirty="0">
                <a:solidFill>
                  <a:srgbClr val="FF0000"/>
                </a:solidFill>
              </a:rPr>
              <a:t> in </a:t>
            </a:r>
            <a:r>
              <a:rPr lang="it-IT" sz="2400" dirty="0" err="1">
                <a:solidFill>
                  <a:srgbClr val="FF0000"/>
                </a:solidFill>
              </a:rPr>
              <a:t>GDs</a:t>
            </a:r>
            <a:r>
              <a:rPr lang="it-IT" sz="2400" dirty="0">
                <a:solidFill>
                  <a:srgbClr val="FF0000"/>
                </a:solidFill>
              </a:rPr>
              <a:t>.</a:t>
            </a:r>
          </a:p>
          <a:p>
            <a:r>
              <a:rPr lang="it-IT" sz="2400" dirty="0"/>
              <a:t>    - In RPC, </a:t>
            </a:r>
            <a:r>
              <a:rPr lang="it-IT" sz="2400" dirty="0" err="1"/>
              <a:t>where</a:t>
            </a:r>
            <a:r>
              <a:rPr lang="it-IT" sz="2400" dirty="0"/>
              <a:t> the </a:t>
            </a:r>
            <a:r>
              <a:rPr lang="it-IT" sz="2400" dirty="0" err="1"/>
              <a:t>whole</a:t>
            </a:r>
            <a:r>
              <a:rPr lang="it-IT" sz="2400" dirty="0"/>
              <a:t> volume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active</a:t>
            </a:r>
            <a:r>
              <a:rPr lang="it-IT" sz="2400" dirty="0"/>
              <a:t> for </a:t>
            </a:r>
            <a:r>
              <a:rPr lang="it-IT" sz="2400" dirty="0" err="1"/>
              <a:t>multiplication</a:t>
            </a:r>
            <a:r>
              <a:rPr lang="it-IT" sz="2400" dirty="0"/>
              <a:t> </a:t>
            </a:r>
            <a:r>
              <a:rPr lang="it-IT" sz="2400" dirty="0" err="1"/>
              <a:t>processes</a:t>
            </a:r>
            <a:r>
              <a:rPr lang="it-IT" sz="2400" dirty="0"/>
              <a:t>: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389E8AA8-BBD8-81AA-FC23-56FC71120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3079476"/>
            <a:ext cx="7416824" cy="92558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E9F0FF8-510F-E32F-8363-5311F5ACDE22}"/>
              </a:ext>
            </a:extLst>
          </p:cNvPr>
          <p:cNvSpPr txBox="1"/>
          <p:nvPr/>
        </p:nvSpPr>
        <p:spPr>
          <a:xfrm>
            <a:off x="313184" y="4077072"/>
            <a:ext cx="67070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In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wire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chambers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and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most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MPGDs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time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resolution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is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related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to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fluctuations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in the drift time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toward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the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amplification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region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.</a:t>
            </a:r>
          </a:p>
          <a:p>
            <a:r>
              <a:rPr lang="it-IT" sz="2400" dirty="0"/>
              <a:t>- CF</a:t>
            </a:r>
            <a:r>
              <a:rPr lang="it-IT" sz="2400" baseline="-25000" dirty="0"/>
              <a:t>4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added</a:t>
            </a:r>
            <a:r>
              <a:rPr lang="it-IT" sz="2400" dirty="0"/>
              <a:t> to Ar to </a:t>
            </a:r>
            <a:r>
              <a:rPr lang="it-IT" sz="2400" dirty="0" err="1"/>
              <a:t>improve</a:t>
            </a:r>
            <a:r>
              <a:rPr lang="it-IT" sz="2400" dirty="0"/>
              <a:t> time </a:t>
            </a:r>
            <a:r>
              <a:rPr lang="it-IT" sz="2400" dirty="0" err="1"/>
              <a:t>resolution</a:t>
            </a:r>
            <a:endParaRPr lang="it-IT" sz="2400" dirty="0">
              <a:sym typeface="Wingdings" panose="05000000000000000000" pitchFamily="2" charset="2"/>
            </a:endParaRPr>
          </a:p>
          <a:p>
            <a:endParaRPr lang="it-IT" sz="2400" dirty="0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CAD9C8C1-67D0-D0E4-07F3-C8F3C9022A98}"/>
              </a:ext>
            </a:extLst>
          </p:cNvPr>
          <p:cNvSpPr/>
          <p:nvPr/>
        </p:nvSpPr>
        <p:spPr>
          <a:xfrm>
            <a:off x="3491880" y="3429000"/>
            <a:ext cx="57606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B968ACF7-A941-7E75-CFDB-16187D9152EA}"/>
              </a:ext>
            </a:extLst>
          </p:cNvPr>
          <p:cNvSpPr/>
          <p:nvPr/>
        </p:nvSpPr>
        <p:spPr>
          <a:xfrm>
            <a:off x="611560" y="3212976"/>
            <a:ext cx="64807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8411708-B196-CD2B-6540-03C6D1BFEDE1}"/>
              </a:ext>
            </a:extLst>
          </p:cNvPr>
          <p:cNvSpPr txBox="1"/>
          <p:nvPr/>
        </p:nvSpPr>
        <p:spPr>
          <a:xfrm>
            <a:off x="251520" y="5782904"/>
            <a:ext cx="8688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In general:</a:t>
            </a:r>
          </a:p>
          <a:p>
            <a:r>
              <a:rPr lang="it-IT" sz="2400" dirty="0" err="1"/>
              <a:t>I</a:t>
            </a:r>
            <a:r>
              <a:rPr lang="it-IT" sz="2400" baseline="-25000" dirty="0" err="1"/>
              <a:t>ind</a:t>
            </a:r>
            <a:r>
              <a:rPr lang="it-IT" sz="2400" dirty="0"/>
              <a:t> = </a:t>
            </a:r>
            <a:r>
              <a:rPr lang="it-IT" sz="2400" dirty="0" err="1"/>
              <a:t>q</a:t>
            </a:r>
            <a:r>
              <a:rPr lang="it-IT" sz="2400" baseline="-25000" dirty="0" err="1"/>
              <a:t>e</a:t>
            </a:r>
            <a:r>
              <a:rPr lang="it-IT" sz="2400" dirty="0"/>
              <a:t> </a:t>
            </a:r>
            <a:r>
              <a:rPr lang="it-IT" sz="2400" dirty="0" err="1"/>
              <a:t>v</a:t>
            </a:r>
            <a:r>
              <a:rPr lang="it-IT" sz="2400" baseline="-25000" dirty="0" err="1"/>
              <a:t>d</a:t>
            </a:r>
            <a:r>
              <a:rPr lang="it-IT" sz="2400" dirty="0"/>
              <a:t> </a:t>
            </a:r>
            <a:r>
              <a:rPr lang="it-IT" sz="2400" dirty="0" err="1"/>
              <a:t>E</a:t>
            </a:r>
            <a:r>
              <a:rPr lang="it-IT" sz="2400" baseline="-25000" dirty="0" err="1"/>
              <a:t>w</a:t>
            </a:r>
            <a:r>
              <a:rPr lang="it-IT" sz="2400" baseline="-25000" dirty="0"/>
              <a:t> 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 the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signal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amplitude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is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proportional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to drift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velocity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7" name="Picture 1036">
            <a:extLst>
              <a:ext uri="{FF2B5EF4-FFF2-40B4-BE49-F238E27FC236}">
                <a16:creationId xmlns:a16="http://schemas.microsoft.com/office/drawing/2014/main" id="{863AA1E8-B6A7-B4A7-9E46-21330225A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418" y="4030815"/>
            <a:ext cx="2166062" cy="203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3372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8E88A0-291F-A2D4-CA79-730BD310C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FEFB343-F377-F945-7A73-75C2487C5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D26CE2D3-5D15-6EA2-B5FD-A2B0DEF4D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01078E3A-295C-A1CC-FEDB-7FB8A0DF2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72114088-F0C2-694B-059D-0EB27F0C75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2B90CE05-7659-5796-B02E-D72C6797F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A7D37304-8D5B-7079-07BA-8D09D5E3C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4A256D8F-C68C-D4E3-DB32-E844BAD64E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82E39AF0-4489-3909-938B-39F6916AC1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06D394CF-AE41-9850-87F4-45E6224D8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46420E40-4161-17C7-C02F-5437AD58E7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055FA582-AAC3-7924-78E7-52ACE1E3A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it-IT" dirty="0"/>
              <a:t>Drift </a:t>
            </a:r>
            <a:r>
              <a:rPr lang="it-IT" dirty="0" err="1"/>
              <a:t>velocity</a:t>
            </a:r>
            <a:r>
              <a:rPr lang="it-IT" dirty="0"/>
              <a:t> in Ar/CO</a:t>
            </a:r>
            <a:r>
              <a:rPr lang="it-IT" baseline="-25000" dirty="0"/>
              <a:t>2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9151103-4B3B-008E-6FD0-BDF531DDC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6182" y="1078434"/>
            <a:ext cx="5672282" cy="573494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B39AD778-AA7C-E819-B3E1-83E61D83FF2D}"/>
              </a:ext>
            </a:extLst>
          </p:cNvPr>
          <p:cNvSpPr txBox="1"/>
          <p:nvPr/>
        </p:nvSpPr>
        <p:spPr>
          <a:xfrm>
            <a:off x="179512" y="1196752"/>
            <a:ext cx="30243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Adding</a:t>
            </a:r>
            <a:r>
              <a:rPr lang="it-IT" sz="2000" dirty="0"/>
              <a:t> </a:t>
            </a:r>
            <a:r>
              <a:rPr lang="it-IT" sz="2000" dirty="0" err="1"/>
              <a:t>even</a:t>
            </a:r>
            <a:r>
              <a:rPr lang="it-IT" sz="2000" dirty="0"/>
              <a:t> small </a:t>
            </a:r>
            <a:r>
              <a:rPr lang="it-IT" sz="2000" dirty="0" err="1"/>
              <a:t>percentages</a:t>
            </a:r>
            <a:r>
              <a:rPr lang="it-IT" sz="2000" dirty="0"/>
              <a:t> of a gas to </a:t>
            </a:r>
            <a:r>
              <a:rPr lang="it-IT" sz="2000" dirty="0" err="1"/>
              <a:t>another</a:t>
            </a:r>
            <a:r>
              <a:rPr lang="it-IT" sz="2000" dirty="0"/>
              <a:t> can </a:t>
            </a:r>
            <a:r>
              <a:rPr lang="it-IT" sz="2000" dirty="0" err="1"/>
              <a:t>change</a:t>
            </a:r>
            <a:r>
              <a:rPr lang="it-IT" sz="2000" dirty="0"/>
              <a:t> the drift </a:t>
            </a:r>
            <a:r>
              <a:rPr lang="it-IT" sz="2000" dirty="0" err="1"/>
              <a:t>velocity</a:t>
            </a:r>
            <a:r>
              <a:rPr lang="it-IT" sz="2000" dirty="0"/>
              <a:t> </a:t>
            </a:r>
            <a:r>
              <a:rPr lang="it-IT" sz="2000" dirty="0" err="1"/>
              <a:t>dramatically</a:t>
            </a:r>
            <a:endParaRPr lang="it-IT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/>
              <a:t>CO</a:t>
            </a:r>
            <a:r>
              <a:rPr lang="it-IT" sz="2000" baseline="-25000" dirty="0"/>
              <a:t>2 </a:t>
            </a:r>
            <a:r>
              <a:rPr lang="it-IT" sz="2000" dirty="0" err="1"/>
              <a:t>added</a:t>
            </a:r>
            <a:r>
              <a:rPr lang="it-IT" sz="2000" dirty="0"/>
              <a:t> to Ar makes the drift </a:t>
            </a:r>
            <a:r>
              <a:rPr lang="it-IT" sz="2000" dirty="0" err="1"/>
              <a:t>velocity</a:t>
            </a:r>
            <a:r>
              <a:rPr lang="it-IT" sz="2000" dirty="0"/>
              <a:t> of the </a:t>
            </a:r>
            <a:r>
              <a:rPr lang="it-IT" sz="2000" dirty="0" err="1"/>
              <a:t>mixture</a:t>
            </a:r>
            <a:r>
              <a:rPr lang="it-IT" sz="2000" dirty="0"/>
              <a:t> max </a:t>
            </a:r>
            <a:r>
              <a:rPr lang="it-IT" sz="2000" dirty="0" err="1"/>
              <a:t>larger</a:t>
            </a:r>
            <a:endParaRPr lang="it-IT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>
                <a:solidFill>
                  <a:srgbClr val="FF0000"/>
                </a:solidFill>
              </a:rPr>
              <a:t>In general, </a:t>
            </a:r>
            <a:r>
              <a:rPr lang="it-IT" sz="2400" dirty="0" err="1">
                <a:solidFill>
                  <a:srgbClr val="FF0000"/>
                </a:solidFill>
              </a:rPr>
              <a:t>mixtures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characterized</a:t>
            </a:r>
            <a:r>
              <a:rPr lang="it-IT" sz="2400" dirty="0">
                <a:solidFill>
                  <a:srgbClr val="FF0000"/>
                </a:solidFill>
              </a:rPr>
              <a:t> by large drift </a:t>
            </a:r>
            <a:r>
              <a:rPr lang="it-IT" sz="2400" dirty="0" err="1">
                <a:solidFill>
                  <a:srgbClr val="FF0000"/>
                </a:solidFill>
              </a:rPr>
              <a:t>velocities</a:t>
            </a:r>
            <a:r>
              <a:rPr lang="it-IT" sz="2400" dirty="0">
                <a:solidFill>
                  <a:srgbClr val="FF0000"/>
                </a:solidFill>
              </a:rPr>
              <a:t> are </a:t>
            </a:r>
            <a:r>
              <a:rPr lang="it-IT" sz="2400" dirty="0" err="1">
                <a:solidFill>
                  <a:srgbClr val="FF0000"/>
                </a:solidFill>
              </a:rPr>
              <a:t>preferred</a:t>
            </a:r>
            <a:r>
              <a:rPr lang="it-IT" sz="2400" dirty="0">
                <a:solidFill>
                  <a:srgbClr val="FF0000"/>
                </a:solidFill>
              </a:rPr>
              <a:t>: «fast» gas </a:t>
            </a:r>
            <a:r>
              <a:rPr lang="it-IT" sz="2400" dirty="0" err="1">
                <a:solidFill>
                  <a:srgbClr val="FF0000"/>
                </a:solidFill>
              </a:rPr>
              <a:t>mixtures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AC51A89-4AF2-92CB-78D4-50FE3119B61B}"/>
              </a:ext>
            </a:extLst>
          </p:cNvPr>
          <p:cNvSpPr txBox="1"/>
          <p:nvPr/>
        </p:nvSpPr>
        <p:spPr>
          <a:xfrm>
            <a:off x="3851920" y="968847"/>
            <a:ext cx="194421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Drift </a:t>
            </a:r>
            <a:r>
              <a:rPr lang="it-IT" dirty="0" err="1"/>
              <a:t>velocities</a:t>
            </a:r>
            <a:r>
              <a:rPr lang="it-IT" dirty="0"/>
              <a:t> </a:t>
            </a:r>
            <a:r>
              <a:rPr lang="it-IT" dirty="0" err="1"/>
              <a:t>computed</a:t>
            </a:r>
            <a:r>
              <a:rPr lang="it-IT" dirty="0"/>
              <a:t> by </a:t>
            </a:r>
            <a:r>
              <a:rPr lang="it-IT" dirty="0" err="1"/>
              <a:t>Magboltz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Ar/CO2 </a:t>
            </a:r>
            <a:r>
              <a:rPr lang="it-IT" dirty="0" err="1"/>
              <a:t>at</a:t>
            </a:r>
            <a:r>
              <a:rPr lang="it-IT" dirty="0"/>
              <a:t> 3 bar</a:t>
            </a:r>
          </a:p>
        </p:txBody>
      </p:sp>
    </p:spTree>
    <p:extLst>
      <p:ext uri="{BB962C8B-B14F-4D97-AF65-F5344CB8AC3E}">
        <p14:creationId xmlns:p14="http://schemas.microsoft.com/office/powerpoint/2010/main" val="25586382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098025-B9C7-18CC-EDE0-20317CEF8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E8B3DBC-98FB-95C3-F168-9C676639D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92B6AE33-E116-09BE-B786-C2D224495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6AC636B4-09D8-8C5B-0C8A-7FEAD9495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D405C7DC-0E40-7818-609E-99E31E374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E5B17A26-5457-6B8F-F1A7-91EB442FF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69BF17D7-4B1C-BDF4-3B91-4A8AE142A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22CCBBF8-9D0F-481D-5DC8-0B2D3C19B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21873C15-8524-6E32-5F8D-4A3CC17BB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75C01DD0-B69A-B09F-F6BC-286AF20C1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4E03CF93-59E9-AD3E-D33E-D85096C4A4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AB89B4CA-519E-3A99-D276-EDE6884CF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5" y="-90264"/>
            <a:ext cx="9012016" cy="1143000"/>
          </a:xfrm>
        </p:spPr>
        <p:txBody>
          <a:bodyPr>
            <a:normAutofit/>
          </a:bodyPr>
          <a:lstStyle/>
          <a:p>
            <a:r>
              <a:rPr lang="it-IT" sz="3200" dirty="0"/>
              <a:t>«Slow» gas </a:t>
            </a:r>
            <a:r>
              <a:rPr lang="it-IT" sz="3200" dirty="0" err="1"/>
              <a:t>mixtures</a:t>
            </a:r>
            <a:r>
              <a:rPr lang="it-IT" sz="3200" dirty="0"/>
              <a:t>: the cluster </a:t>
            </a:r>
            <a:r>
              <a:rPr lang="it-IT" sz="3200" dirty="0" err="1"/>
              <a:t>counting</a:t>
            </a:r>
            <a:r>
              <a:rPr lang="it-IT" sz="3200" dirty="0"/>
              <a:t> technique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5D38E18-5342-3EAC-224D-72BF084B69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936" y="2204864"/>
            <a:ext cx="3868367" cy="2606642"/>
          </a:xfrm>
          <a:prstGeom prst="rect">
            <a:avLst/>
          </a:prstGeom>
        </p:spPr>
      </p:pic>
      <p:sp>
        <p:nvSpPr>
          <p:cNvPr id="3" name="object 2">
            <a:extLst>
              <a:ext uri="{FF2B5EF4-FFF2-40B4-BE49-F238E27FC236}">
                <a16:creationId xmlns:a16="http://schemas.microsoft.com/office/drawing/2014/main" id="{88B51B2B-51EF-21ED-10D6-FAD7BCE87630}"/>
              </a:ext>
            </a:extLst>
          </p:cNvPr>
          <p:cNvSpPr/>
          <p:nvPr/>
        </p:nvSpPr>
        <p:spPr>
          <a:xfrm>
            <a:off x="1263737" y="2645270"/>
            <a:ext cx="2060790" cy="186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endParaRPr sz="2131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0692FB11-8338-0DBF-4197-1B181CB0E8B9}"/>
              </a:ext>
            </a:extLst>
          </p:cNvPr>
          <p:cNvSpPr txBox="1"/>
          <p:nvPr/>
        </p:nvSpPr>
        <p:spPr>
          <a:xfrm>
            <a:off x="288354" y="908720"/>
            <a:ext cx="8820150" cy="1384118"/>
          </a:xfrm>
          <a:prstGeom prst="rect">
            <a:avLst/>
          </a:prstGeom>
        </p:spPr>
        <p:txBody>
          <a:bodyPr vert="horz" wrap="square" lIns="0" tIns="16912" rIns="0" bIns="0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16913" marR="201260" algn="just">
              <a:spcBef>
                <a:spcPts val="133"/>
              </a:spcBef>
            </a:pPr>
            <a:r>
              <a:rPr lang="it-IT" sz="2400" b="0" spc="20" dirty="0" err="1">
                <a:solidFill>
                  <a:srgbClr val="FF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Principle</a:t>
            </a:r>
            <a:r>
              <a:rPr lang="it-IT" sz="2400" b="0" spc="2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sz="2400" b="0" spc="2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sz="2400" b="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He </a:t>
            </a:r>
            <a:r>
              <a:rPr sz="2400" b="0" spc="-3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based </a:t>
            </a:r>
            <a:r>
              <a:rPr sz="2400" b="0" spc="-5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gas </a:t>
            </a:r>
            <a:r>
              <a:rPr sz="2400" b="0" spc="-3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mixtures </a:t>
            </a:r>
            <a:r>
              <a:rPr sz="2400" b="0" spc="-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sz="2400" b="0" spc="-60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signals </a:t>
            </a:r>
            <a:r>
              <a:rPr sz="2400" b="0" spc="-13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from </a:t>
            </a:r>
            <a:r>
              <a:rPr sz="2400" b="0" spc="-40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each </a:t>
            </a:r>
            <a:r>
              <a:rPr sz="2400" b="0" spc="-27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ionization </a:t>
            </a:r>
            <a:r>
              <a:rPr sz="2400" b="0" spc="-33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act can </a:t>
            </a:r>
            <a:r>
              <a:rPr sz="2400" b="0" spc="-20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be </a:t>
            </a:r>
            <a:r>
              <a:rPr sz="2400" b="0" spc="-27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spread </a:t>
            </a:r>
            <a:r>
              <a:rPr sz="2400" b="0" spc="-33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in time </a:t>
            </a:r>
            <a:r>
              <a:rPr sz="2400" b="0" spc="13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sz="2400" b="0" spc="-53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few ns.</a:t>
            </a:r>
            <a:r>
              <a:rPr sz="2400" b="0" spc="-53" dirty="0">
                <a:solidFill>
                  <a:schemeClr val="bg2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it-IT" sz="2400" b="0" dirty="0">
              <a:solidFill>
                <a:schemeClr val="bg2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02663" marR="201260" indent="-285750" algn="just">
              <a:spcBef>
                <a:spcPts val="133"/>
              </a:spcBef>
              <a:buFont typeface="Wingdings" pitchFamily="2" charset="2"/>
              <a:buChar char="Ø"/>
            </a:pPr>
            <a:r>
              <a:rPr lang="it-IT" sz="2000" b="0" spc="-2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By c</a:t>
            </a:r>
            <a:r>
              <a:rPr sz="2000" b="0" spc="-27" dirty="0" err="1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ounting</a:t>
            </a:r>
            <a:r>
              <a:rPr sz="2000" b="0" spc="-2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2000" b="0" spc="-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sz="2000" b="0" spc="-1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number </a:t>
            </a:r>
            <a:r>
              <a:rPr sz="2000" b="0" spc="-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of </a:t>
            </a:r>
            <a:r>
              <a:rPr sz="2000" b="0" spc="-2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ionization </a:t>
            </a:r>
            <a:r>
              <a:rPr sz="2000" b="0" spc="-3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acts </a:t>
            </a:r>
            <a:r>
              <a:rPr sz="2000" b="0" spc="-1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per </a:t>
            </a:r>
            <a:r>
              <a:rPr sz="2000" b="0" spc="-2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unit </a:t>
            </a:r>
            <a:r>
              <a:rPr sz="2000" b="0" spc="-3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length </a:t>
            </a:r>
            <a:r>
              <a:rPr sz="2000" b="0" spc="2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(dN/dx)</a:t>
            </a:r>
            <a:r>
              <a:rPr lang="it-IT" sz="2000" b="0" spc="2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sz="2000" b="0" spc="2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000" b="0" spc="27" dirty="0" err="1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it</a:t>
            </a:r>
            <a:r>
              <a:rPr lang="it-IT" sz="2000" b="0" spc="2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2000" b="0" spc="-6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is </a:t>
            </a:r>
            <a:r>
              <a:rPr sz="2000" b="0" spc="-4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possible </a:t>
            </a:r>
            <a:r>
              <a:rPr sz="2000" b="0" spc="1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sz="2000" b="0" spc="-4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identify </a:t>
            </a:r>
            <a:r>
              <a:rPr sz="2000" b="0" spc="-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sz="2000" b="0" spc="-3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particles </a:t>
            </a:r>
            <a:r>
              <a:rPr sz="2000" b="0" spc="-6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(P.Id.)  </a:t>
            </a:r>
            <a:r>
              <a:rPr sz="2000" b="0" spc="-4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with </a:t>
            </a:r>
            <a:r>
              <a:rPr sz="2000" b="0" spc="-6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sz="2000" b="0" spc="-1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better </a:t>
            </a:r>
            <a:r>
              <a:rPr sz="2000" b="0" spc="-2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resolution </a:t>
            </a:r>
            <a:r>
              <a:rPr lang="it-IT" sz="2000" b="0" spc="-7" dirty="0" err="1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w.r.t</a:t>
            </a:r>
            <a:r>
              <a:rPr lang="it-IT" sz="2000" b="0" spc="-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the </a:t>
            </a:r>
            <a:r>
              <a:rPr sz="2000" b="0" spc="67" dirty="0" err="1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sz="2000" b="0" spc="67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/dx</a:t>
            </a:r>
            <a:r>
              <a:rPr sz="2000" b="0" spc="12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2000" b="0" spc="-13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method.</a:t>
            </a:r>
            <a:endParaRPr sz="2000" b="0" dirty="0">
              <a:solidFill>
                <a:schemeClr val="tx1"/>
              </a:solidFill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DFF6D17-8F22-343D-82E4-086BBBF215F0}"/>
              </a:ext>
            </a:extLst>
          </p:cNvPr>
          <p:cNvSpPr txBox="1"/>
          <p:nvPr/>
        </p:nvSpPr>
        <p:spPr>
          <a:xfrm>
            <a:off x="154626" y="6046090"/>
            <a:ext cx="4507638" cy="578646"/>
          </a:xfrm>
          <a:prstGeom prst="rect">
            <a:avLst/>
          </a:prstGeom>
        </p:spPr>
        <p:txBody>
          <a:bodyPr vert="horz" wrap="square" lIns="0" tIns="115850" rIns="0" bIns="0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16913" marR="6765">
              <a:spcBef>
                <a:spcPts val="686"/>
              </a:spcBef>
              <a:tabLst>
                <a:tab pos="1588938" algn="l"/>
              </a:tabLst>
            </a:pPr>
            <a:r>
              <a:rPr lang="it-IT" sz="1500" spc="-13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it-IT" sz="1500" spc="-13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/dx</a:t>
            </a:r>
            <a:r>
              <a:rPr lang="it-IT" sz="1500" b="0" spc="-1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t</a:t>
            </a:r>
            <a:r>
              <a:rPr sz="1500" b="0" spc="-13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runcated</a:t>
            </a:r>
            <a:r>
              <a:rPr sz="1500" b="0" spc="-1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1500" b="0" spc="-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mean </a:t>
            </a:r>
            <a:r>
              <a:rPr sz="1500" b="0" spc="-1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cut </a:t>
            </a:r>
            <a:r>
              <a:rPr sz="1500" b="0" spc="-5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(70-80%)</a:t>
            </a:r>
            <a:r>
              <a:rPr lang="it-IT" sz="1500" b="0" spc="-5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with </a:t>
            </a:r>
            <a:r>
              <a:rPr sz="1500" b="0" spc="-6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sz="1500" b="0" spc="-3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2m track </a:t>
            </a:r>
            <a:r>
              <a:rPr sz="1500" b="0" spc="-2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</a:t>
            </a:r>
            <a:r>
              <a:rPr sz="1500" b="0" spc="-5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</a:t>
            </a:r>
            <a:r>
              <a:rPr sz="1500" b="0" spc="-2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atm</a:t>
            </a:r>
            <a:r>
              <a:rPr sz="1500" b="0" spc="-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1500" b="0" spc="-8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give</a:t>
            </a:r>
            <a:r>
              <a:rPr lang="it-IT" sz="1500" b="0" spc="-8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1500" b="0" spc="-27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</a:t>
            </a:r>
            <a:r>
              <a:rPr sz="1500" b="0" spc="-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1500" b="0" spc="186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≈</a:t>
            </a:r>
            <a:r>
              <a:rPr sz="1500" b="0" spc="1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1500" b="0" spc="-9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4.3%</a:t>
            </a:r>
            <a:endParaRPr sz="15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0A12111-6986-A23D-22F7-2E63CDC1B6A8}"/>
              </a:ext>
            </a:extLst>
          </p:cNvPr>
          <p:cNvSpPr txBox="1"/>
          <p:nvPr/>
        </p:nvSpPr>
        <p:spPr>
          <a:xfrm>
            <a:off x="4950296" y="6030701"/>
            <a:ext cx="4139952" cy="594035"/>
          </a:xfrm>
          <a:prstGeom prst="rect">
            <a:avLst/>
          </a:prstGeom>
        </p:spPr>
        <p:txBody>
          <a:bodyPr vert="horz" wrap="square" lIns="0" tIns="115850" rIns="0" bIns="0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50738" marR="41436" indent="-846">
              <a:spcBef>
                <a:spcPts val="686"/>
              </a:spcBef>
            </a:pPr>
            <a:r>
              <a:rPr lang="it-IT" sz="1600" spc="-47" dirty="0">
                <a:solidFill>
                  <a:srgbClr val="008000"/>
                </a:solidFill>
                <a:latin typeface="Arial"/>
                <a:cs typeface="Arial"/>
              </a:rPr>
              <a:t>	</a:t>
            </a:r>
            <a:r>
              <a:rPr lang="it-IT" sz="1500" spc="-47" dirty="0" err="1">
                <a:solidFill>
                  <a:srgbClr val="008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dN</a:t>
            </a:r>
            <a:r>
              <a:rPr lang="it-IT" sz="1500" spc="-69" baseline="-18518" dirty="0" err="1">
                <a:solidFill>
                  <a:srgbClr val="008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</a:t>
            </a:r>
            <a:r>
              <a:rPr lang="it-IT" sz="1500" spc="-47" dirty="0">
                <a:solidFill>
                  <a:srgbClr val="008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/dx</a:t>
            </a:r>
            <a:r>
              <a:rPr lang="it-IT" sz="1500" b="0" i="1" spc="-1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sz="1500" b="0" spc="-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sz="1500" b="0" spc="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He/iC</a:t>
            </a:r>
            <a:r>
              <a:rPr sz="1500" b="0" spc="40" baseline="-2083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sz="1500" b="0" spc="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sz="1500" b="0" spc="40" baseline="-2083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sz="1500" b="0" spc="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=90/10 </a:t>
            </a:r>
            <a:r>
              <a:rPr sz="1500" b="0" spc="-2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sz="1500" b="0" spc="-6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</a:t>
            </a:r>
            <a:r>
              <a:rPr sz="1500" b="0" spc="-3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2m  track</a:t>
            </a:r>
            <a:r>
              <a:rPr sz="1500" b="0" spc="-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sz="1500" b="0" spc="-8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give</a:t>
            </a:r>
            <a:r>
              <a:rPr lang="it-IT" sz="1500" b="0" spc="-8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it-IT" sz="1500" b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l-GR" sz="1500" b="0" spc="-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σ</a:t>
            </a:r>
            <a:r>
              <a:rPr lang="it-IT" sz="1500" baseline="-25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dNcl</a:t>
            </a:r>
            <a:r>
              <a:rPr lang="it-IT" sz="1500" baseline="-250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/dx</a:t>
            </a:r>
            <a:r>
              <a:rPr lang="it-IT" sz="15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/(</a:t>
            </a:r>
            <a:r>
              <a:rPr lang="it-IT" sz="15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dN</a:t>
            </a:r>
            <a:r>
              <a:rPr lang="it-IT" sz="1500" baseline="-2500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</a:t>
            </a:r>
            <a:r>
              <a:rPr lang="it-IT" sz="15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/dx) </a:t>
            </a:r>
            <a:r>
              <a:rPr lang="it-IT" sz="1500" b="0" spc="27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 </a:t>
            </a:r>
            <a:r>
              <a:rPr lang="it-IT" sz="1500" b="0" spc="-93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2.0%</a:t>
            </a:r>
            <a:endParaRPr lang="it-IT" sz="15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A9B6CB4-4955-7B75-31EC-1F1D9A7E3375}"/>
              </a:ext>
            </a:extLst>
          </p:cNvPr>
          <p:cNvSpPr txBox="1"/>
          <p:nvPr/>
        </p:nvSpPr>
        <p:spPr>
          <a:xfrm>
            <a:off x="112262" y="4725144"/>
            <a:ext cx="8929230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285750" indent="-285750"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Landau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distribution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/dx,</a:t>
            </a:r>
            <a:r>
              <a:rPr lang="it-IT" sz="2400" b="0" dirty="0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originated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by the mixing of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primary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secondary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ionizations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has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large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fluctuations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limits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separation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power of PID 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 </a:t>
            </a:r>
            <a:r>
              <a:rPr lang="it-IT" sz="2400" b="0" dirty="0" err="1">
                <a:solidFill>
                  <a:schemeClr val="tx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p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rimary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ionization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a Poisson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process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has</a:t>
            </a:r>
            <a:r>
              <a:rPr lang="it-IT" sz="2400" b="0" dirty="0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small </a:t>
            </a:r>
            <a:r>
              <a:rPr lang="it-IT" sz="2400" b="0" dirty="0" err="1">
                <a:solidFill>
                  <a:schemeClr val="tx1"/>
                </a:solidFill>
                <a:effectLst/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fluctuations</a:t>
            </a:r>
            <a:endParaRPr lang="it-IT" sz="2400" b="0" dirty="0">
              <a:solidFill>
                <a:schemeClr val="tx1"/>
              </a:solidFill>
              <a:effectLst/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9582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6CE76-C08F-460A-AA55-634894F98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3474DEB-7A0D-6043-7A0F-02597F85D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A90150C8-5EA3-346E-386D-EF547DD16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7597E6DF-7926-A859-7271-A62406322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518E3491-EC3C-62C7-0A1A-6862C8007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7359C871-EE17-C502-1085-730493529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1D6A3E88-4D59-B5BD-5640-568FB8A80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8BC51C17-34B7-66FB-D6A8-7F196D20B9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54E04668-9188-B45A-224A-D5C1377615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6E64612-5DC5-2AE7-1495-DB09F9E1C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it-IT" dirty="0" err="1"/>
              <a:t>Diffusion</a:t>
            </a:r>
            <a:r>
              <a:rPr lang="it-IT" dirty="0"/>
              <a:t> </a:t>
            </a:r>
            <a:r>
              <a:rPr lang="it-IT" dirty="0" err="1"/>
              <a:t>coefficients</a:t>
            </a:r>
            <a:r>
              <a:rPr lang="it-IT" dirty="0"/>
              <a:t> for Ar/CO</a:t>
            </a:r>
            <a:r>
              <a:rPr lang="it-IT" baseline="-25000" dirty="0"/>
              <a:t>2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9CF5F03-DE28-540B-5FB7-BADEC7D01F6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541" t="9612"/>
          <a:stretch/>
        </p:blipFill>
        <p:spPr>
          <a:xfrm>
            <a:off x="4309445" y="2406127"/>
            <a:ext cx="4150987" cy="4263233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E78BF15-2F33-9EBD-074E-477AD8828A52}"/>
              </a:ext>
            </a:extLst>
          </p:cNvPr>
          <p:cNvSpPr txBox="1"/>
          <p:nvPr/>
        </p:nvSpPr>
        <p:spPr>
          <a:xfrm>
            <a:off x="603802" y="5325015"/>
            <a:ext cx="3384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 err="1"/>
              <a:t>Calculated</a:t>
            </a:r>
            <a:r>
              <a:rPr lang="it-IT" sz="2400" dirty="0"/>
              <a:t> by </a:t>
            </a:r>
            <a:r>
              <a:rPr lang="it-IT" sz="2400" dirty="0" err="1"/>
              <a:t>Magbolts</a:t>
            </a:r>
            <a:r>
              <a:rPr lang="it-IT" sz="2400" dirty="0"/>
              <a:t> for Ar/CO</a:t>
            </a:r>
            <a:r>
              <a:rPr lang="it-IT" sz="2400" baseline="-25000" dirty="0"/>
              <a:t>2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3 bar</a:t>
            </a:r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AF73F865-AD8E-224A-C69B-A3153A886E91}"/>
              </a:ext>
            </a:extLst>
          </p:cNvPr>
          <p:cNvSpPr/>
          <p:nvPr/>
        </p:nvSpPr>
        <p:spPr>
          <a:xfrm rot="20546121">
            <a:off x="4032358" y="5268025"/>
            <a:ext cx="1079285" cy="46166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65681A7-8353-8B9E-873D-CAF4B3965ECA}"/>
              </a:ext>
            </a:extLst>
          </p:cNvPr>
          <p:cNvSpPr txBox="1"/>
          <p:nvPr/>
        </p:nvSpPr>
        <p:spPr>
          <a:xfrm>
            <a:off x="345310" y="2436933"/>
            <a:ext cx="30240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 err="1"/>
              <a:t>Transversal</a:t>
            </a:r>
            <a:r>
              <a:rPr lang="it-IT" sz="2400" dirty="0"/>
              <a:t> and </a:t>
            </a:r>
            <a:r>
              <a:rPr lang="it-IT" sz="2400" dirty="0" err="1"/>
              <a:t>longitudinal</a:t>
            </a:r>
            <a:r>
              <a:rPr lang="it-IT" sz="2400" dirty="0"/>
              <a:t> </a:t>
            </a:r>
            <a:r>
              <a:rPr lang="it-IT" sz="2400" dirty="0" err="1"/>
              <a:t>diffusion</a:t>
            </a:r>
            <a:r>
              <a:rPr lang="it-IT" sz="2400" dirty="0"/>
              <a:t> </a:t>
            </a:r>
            <a:r>
              <a:rPr lang="it-IT" sz="2400" dirty="0" err="1"/>
              <a:t>should</a:t>
            </a:r>
            <a:r>
              <a:rPr lang="it-IT" sz="2400" dirty="0"/>
              <a:t> be </a:t>
            </a:r>
            <a:r>
              <a:rPr lang="it-IT" sz="2400" dirty="0" err="1"/>
              <a:t>optimized</a:t>
            </a:r>
            <a:r>
              <a:rPr lang="it-IT" sz="2400" dirty="0"/>
              <a:t> </a:t>
            </a:r>
            <a:r>
              <a:rPr lang="it-IT" sz="2400" dirty="0" err="1">
                <a:solidFill>
                  <a:srgbClr val="FF0000"/>
                </a:solidFill>
              </a:rPr>
              <a:t>together</a:t>
            </a:r>
            <a:r>
              <a:rPr lang="it-IT" sz="2400" dirty="0">
                <a:solidFill>
                  <a:srgbClr val="FF0000"/>
                </a:solidFill>
              </a:rPr>
              <a:t> with </a:t>
            </a:r>
            <a:r>
              <a:rPr lang="it-IT" sz="2400" dirty="0" err="1">
                <a:solidFill>
                  <a:srgbClr val="FF0000"/>
                </a:solidFill>
              </a:rPr>
              <a:t>other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parameters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/>
              <a:t>(gain, drift </a:t>
            </a:r>
            <a:r>
              <a:rPr lang="it-IT" sz="2400" dirty="0" err="1"/>
              <a:t>velocity</a:t>
            </a:r>
            <a:r>
              <a:rPr lang="it-IT" sz="2400" dirty="0"/>
              <a:t>).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8770F7D-4E97-BBA6-7ED9-E294FED1665B}"/>
              </a:ext>
            </a:extLst>
          </p:cNvPr>
          <p:cNvSpPr txBox="1"/>
          <p:nvPr/>
        </p:nvSpPr>
        <p:spPr>
          <a:xfrm>
            <a:off x="251520" y="112474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Transversal</a:t>
            </a:r>
            <a:r>
              <a:rPr lang="it-IT" sz="2400" dirty="0"/>
              <a:t> </a:t>
            </a:r>
            <a:r>
              <a:rPr lang="it-IT" sz="2400" dirty="0" err="1"/>
              <a:t>diffusion</a:t>
            </a:r>
            <a:r>
              <a:rPr lang="it-IT" sz="2400" dirty="0"/>
              <a:t> </a:t>
            </a:r>
            <a:r>
              <a:rPr lang="it-IT" sz="2400" dirty="0" err="1"/>
              <a:t>related</a:t>
            </a:r>
            <a:r>
              <a:rPr lang="it-IT" sz="2400" dirty="0"/>
              <a:t>, </a:t>
            </a:r>
            <a:r>
              <a:rPr lang="it-IT" sz="2400" dirty="0" err="1"/>
              <a:t>typically</a:t>
            </a:r>
            <a:r>
              <a:rPr lang="it-IT" sz="2400" dirty="0"/>
              <a:t>, to </a:t>
            </a:r>
            <a:r>
              <a:rPr lang="it-IT" sz="2400" dirty="0" err="1"/>
              <a:t>spatial</a:t>
            </a:r>
            <a:r>
              <a:rPr lang="it-IT" sz="2400" dirty="0"/>
              <a:t> </a:t>
            </a:r>
            <a:r>
              <a:rPr lang="it-IT" sz="2400" dirty="0" err="1"/>
              <a:t>resolution</a:t>
            </a:r>
            <a:endParaRPr lang="it-IT" sz="2400" dirty="0"/>
          </a:p>
          <a:p>
            <a:r>
              <a:rPr lang="it-IT" sz="2400" dirty="0" err="1"/>
              <a:t>Longitudinal</a:t>
            </a:r>
            <a:r>
              <a:rPr lang="it-IT" sz="2400" dirty="0"/>
              <a:t> diffusione </a:t>
            </a:r>
            <a:r>
              <a:rPr lang="it-IT" sz="2400" dirty="0" err="1"/>
              <a:t>related</a:t>
            </a:r>
            <a:r>
              <a:rPr lang="it-IT" sz="2400" dirty="0"/>
              <a:t>, </a:t>
            </a:r>
            <a:r>
              <a:rPr lang="it-IT" sz="2400" dirty="0" err="1"/>
              <a:t>sometimes</a:t>
            </a:r>
            <a:r>
              <a:rPr lang="it-IT" sz="2400" dirty="0"/>
              <a:t>, to time </a:t>
            </a:r>
            <a:r>
              <a:rPr lang="it-IT" sz="2400" dirty="0" err="1"/>
              <a:t>resolution</a:t>
            </a:r>
            <a:endParaRPr lang="it-IT" sz="2400" dirty="0"/>
          </a:p>
          <a:p>
            <a:r>
              <a:rPr lang="it-IT" sz="2400" dirty="0">
                <a:sym typeface="Wingdings" panose="05000000000000000000" pitchFamily="2" charset="2"/>
              </a:rPr>
              <a:t> In drift tube (or TPC) </a:t>
            </a:r>
            <a:r>
              <a:rPr lang="it-IT" sz="2400" dirty="0" err="1">
                <a:sym typeface="Wingdings" panose="05000000000000000000" pitchFamily="2" charset="2"/>
              </a:rPr>
              <a:t>it</a:t>
            </a:r>
            <a:r>
              <a:rPr lang="it-IT" sz="2400" dirty="0">
                <a:sym typeface="Wingdings" panose="05000000000000000000" pitchFamily="2" charset="2"/>
              </a:rPr>
              <a:t> can </a:t>
            </a:r>
            <a:r>
              <a:rPr lang="it-IT" sz="2400" dirty="0" err="1">
                <a:sym typeface="Wingdings" panose="05000000000000000000" pitchFamily="2" charset="2"/>
              </a:rPr>
              <a:t>affect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spatial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resolution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as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well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1725680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ions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35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07504" y="1219974"/>
            <a:ext cx="88924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>
                <a:solidFill>
                  <a:prstClr val="black"/>
                </a:solidFill>
              </a:rPr>
              <a:t>While diffusing, electrons and ions do not have an easy life.</a:t>
            </a:r>
          </a:p>
          <a:p>
            <a:r>
              <a:rPr lang="en-US" sz="2200" dirty="0">
                <a:solidFill>
                  <a:srgbClr val="FF0000"/>
                </a:solidFill>
              </a:rPr>
              <a:t>Possible interaction of positive ions:</a:t>
            </a:r>
          </a:p>
          <a:p>
            <a:r>
              <a:rPr lang="en-US" sz="2000" dirty="0">
                <a:solidFill>
                  <a:prstClr val="black"/>
                </a:solidFill>
              </a:rPr>
              <a:t>- Neutralization with a negative charge carrier (either an electron or a negative ion)</a:t>
            </a:r>
          </a:p>
          <a:p>
            <a:r>
              <a:rPr lang="en-US" sz="2000" dirty="0">
                <a:solidFill>
                  <a:prstClr val="black"/>
                </a:solidFill>
              </a:rPr>
              <a:t>- Neutralization after the extraction of an electron from the walls of the detector</a:t>
            </a:r>
          </a:p>
          <a:p>
            <a:r>
              <a:rPr lang="en-US" sz="2000" dirty="0">
                <a:solidFill>
                  <a:prstClr val="black"/>
                </a:solidFill>
              </a:rPr>
              <a:t>- Charge transfer</a:t>
            </a:r>
          </a:p>
          <a:p>
            <a:r>
              <a:rPr lang="en-US" sz="2000" dirty="0">
                <a:solidFill>
                  <a:prstClr val="black"/>
                </a:solidFill>
              </a:rPr>
              <a:t>     - to a molecule of its own gas (A</a:t>
            </a:r>
            <a:r>
              <a:rPr lang="en-US" sz="2000" baseline="30000" dirty="0">
                <a:solidFill>
                  <a:prstClr val="black"/>
                </a:solidFill>
              </a:rPr>
              <a:t>+</a:t>
            </a:r>
            <a:r>
              <a:rPr lang="en-US" sz="2000" dirty="0">
                <a:solidFill>
                  <a:prstClr val="black"/>
                </a:solidFill>
              </a:rPr>
              <a:t> + A --&gt; A + A</a:t>
            </a:r>
            <a:r>
              <a:rPr lang="en-US" sz="2000" baseline="30000" dirty="0">
                <a:solidFill>
                  <a:prstClr val="black"/>
                </a:solidFill>
              </a:rPr>
              <a:t>+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prstClr val="black"/>
                </a:solidFill>
              </a:rPr>
              <a:t>     - to a molecule of another gas with lower ionization potential (A</a:t>
            </a:r>
            <a:r>
              <a:rPr lang="en-US" sz="2000" baseline="30000" dirty="0">
                <a:solidFill>
                  <a:prstClr val="black"/>
                </a:solidFill>
              </a:rPr>
              <a:t>+</a:t>
            </a:r>
            <a:r>
              <a:rPr lang="en-US" sz="2000" dirty="0">
                <a:solidFill>
                  <a:prstClr val="black"/>
                </a:solidFill>
              </a:rPr>
              <a:t> + B --&gt; A + B</a:t>
            </a:r>
            <a:r>
              <a:rPr lang="en-US" sz="2000" baseline="30000" dirty="0">
                <a:solidFill>
                  <a:prstClr val="black"/>
                </a:solidFill>
              </a:rPr>
              <a:t>+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</a:p>
          <a:p>
            <a:r>
              <a:rPr lang="en-US" sz="2200" dirty="0">
                <a:solidFill>
                  <a:srgbClr val="FF0000"/>
                </a:solidFill>
              </a:rPr>
              <a:t>Possible interactions of electrons:</a:t>
            </a:r>
          </a:p>
          <a:p>
            <a:r>
              <a:rPr lang="en-US" sz="2000" dirty="0">
                <a:solidFill>
                  <a:prstClr val="black"/>
                </a:solidFill>
              </a:rPr>
              <a:t>- Neutralization with a positive ion (e + A+ --&gt; A)</a:t>
            </a:r>
          </a:p>
          <a:p>
            <a:r>
              <a:rPr lang="en-US" sz="2000" dirty="0">
                <a:solidFill>
                  <a:prstClr val="black"/>
                </a:solidFill>
              </a:rPr>
              <a:t>- Attachment to a molecule with negative electron affinity (e + A --&gt; A-)</a:t>
            </a:r>
          </a:p>
          <a:p>
            <a:r>
              <a:rPr lang="en-US" sz="2000" dirty="0">
                <a:solidFill>
                  <a:prstClr val="black"/>
                </a:solidFill>
              </a:rPr>
              <a:t>     - This attachment probability is negligible for noble gases and hydrogen</a:t>
            </a:r>
          </a:p>
          <a:p>
            <a:r>
              <a:rPr lang="en-US" sz="2000" dirty="0">
                <a:solidFill>
                  <a:prstClr val="black"/>
                </a:solidFill>
              </a:rPr>
              <a:t>     - </a:t>
            </a:r>
            <a:r>
              <a:rPr lang="en-US" sz="2000" dirty="0" err="1">
                <a:solidFill>
                  <a:prstClr val="black"/>
                </a:solidFill>
              </a:rPr>
              <a:t>Oxigen</a:t>
            </a:r>
            <a:r>
              <a:rPr lang="en-US" sz="2000" dirty="0">
                <a:solidFill>
                  <a:prstClr val="black"/>
                </a:solidFill>
              </a:rPr>
              <a:t> is a gas with strong electronegative affinity</a:t>
            </a:r>
          </a:p>
          <a:p>
            <a:r>
              <a:rPr lang="en-US" sz="2000" dirty="0">
                <a:solidFill>
                  <a:prstClr val="black"/>
                </a:solidFill>
              </a:rPr>
              <a:t>     - The attachment coefficient depends strong on the electric field (if any)</a:t>
            </a:r>
          </a:p>
          <a:p>
            <a:r>
              <a:rPr lang="en-US" sz="2000" dirty="0">
                <a:solidFill>
                  <a:prstClr val="black"/>
                </a:solidFill>
              </a:rPr>
              <a:t>- Absorption in the walls of the detector</a:t>
            </a:r>
            <a:endParaRPr lang="it-IT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896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60C1A4-14D5-2501-D66B-0839DE03E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38">
            <a:extLst>
              <a:ext uri="{FF2B5EF4-FFF2-40B4-BE49-F238E27FC236}">
                <a16:creationId xmlns:a16="http://schemas.microsoft.com/office/drawing/2014/main" id="{F23ECA18-51B4-29D1-74D2-8DCB69F45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768" y="2506060"/>
            <a:ext cx="1967136" cy="221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7A5D9A4-FA1F-D3FD-79E6-A0C16CE6D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E292E490-2CB2-3150-7842-83D901ACA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E7665B79-D608-C564-961F-CB859BCD5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FEE8D732-4AE8-1BB0-50B5-1D9E86964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7C5F289D-912C-4EB7-BFEA-B5200BE0A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EEF6E295-765D-07E8-3CD1-1F41AE80A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E0AA39C7-17F3-44C9-4BB6-AB8DD43AE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3F656C6C-B1D5-3D82-CDEB-463227021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7D89CAC8-9EBD-8AF7-8908-8EF2BD349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D7EF62FA-1E97-7A55-18C2-9087B099A5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D974E649-089A-6355-520C-2F9DEA917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2" y="-162272"/>
            <a:ext cx="8939788" cy="1143000"/>
          </a:xfrm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rgbClr val="002060"/>
                </a:solidFill>
              </a:rPr>
              <a:t>Changing</a:t>
            </a:r>
            <a:r>
              <a:rPr lang="it-IT" sz="3600" dirty="0">
                <a:solidFill>
                  <a:srgbClr val="002060"/>
                </a:solidFill>
              </a:rPr>
              <a:t> of </a:t>
            </a:r>
            <a:r>
              <a:rPr lang="it-IT" sz="3600" dirty="0" err="1">
                <a:solidFill>
                  <a:srgbClr val="002060"/>
                </a:solidFill>
              </a:rPr>
              <a:t>paradygm</a:t>
            </a:r>
            <a:r>
              <a:rPr lang="it-IT" sz="36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4B77A60-4F46-3D07-AEFD-3DBA0E0D6491}"/>
              </a:ext>
            </a:extLst>
          </p:cNvPr>
          <p:cNvSpPr txBox="1"/>
          <p:nvPr/>
        </p:nvSpPr>
        <p:spPr>
          <a:xfrm>
            <a:off x="179511" y="836712"/>
            <a:ext cx="84359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 err="1"/>
              <a:t>Until</a:t>
            </a:r>
            <a:r>
              <a:rPr lang="it-IT" sz="2400" dirty="0"/>
              <a:t> 1980s </a:t>
            </a:r>
            <a:r>
              <a:rPr lang="it-IT" sz="2400" dirty="0" err="1"/>
              <a:t>most</a:t>
            </a:r>
            <a:r>
              <a:rPr lang="it-IT" sz="2400" dirty="0"/>
              <a:t> </a:t>
            </a:r>
            <a:r>
              <a:rPr lang="it-IT" sz="2400" dirty="0" err="1"/>
              <a:t>succesfully</a:t>
            </a:r>
            <a:r>
              <a:rPr lang="it-IT" sz="2400" dirty="0"/>
              <a:t> </a:t>
            </a:r>
            <a:r>
              <a:rPr lang="it-IT" sz="2400" dirty="0" err="1"/>
              <a:t>gaseous</a:t>
            </a:r>
            <a:r>
              <a:rPr lang="it-IT" sz="2400" dirty="0"/>
              <a:t> detectors </a:t>
            </a:r>
            <a:r>
              <a:rPr lang="it-IT" sz="2400" dirty="0" err="1"/>
              <a:t>were</a:t>
            </a:r>
            <a:r>
              <a:rPr lang="it-IT" sz="2400" dirty="0"/>
              <a:t> </a:t>
            </a:r>
            <a:r>
              <a:rPr lang="it-IT" sz="2400" dirty="0" err="1"/>
              <a:t>cylindrical</a:t>
            </a:r>
            <a:endParaRPr lang="it-IT" sz="2400" dirty="0"/>
          </a:p>
          <a:p>
            <a:r>
              <a:rPr lang="it-IT" sz="2400" dirty="0"/>
              <a:t>	</a:t>
            </a:r>
            <a:r>
              <a:rPr lang="it-IT" sz="2400" dirty="0">
                <a:sym typeface="Wingdings" panose="05000000000000000000" pitchFamily="2" charset="2"/>
              </a:rPr>
              <a:t> yes, </a:t>
            </a:r>
            <a:r>
              <a:rPr lang="it-IT" sz="2400" dirty="0" err="1">
                <a:sym typeface="Wingdings" panose="05000000000000000000" pitchFamily="2" charset="2"/>
              </a:rPr>
              <a:t>MWPCs</a:t>
            </a:r>
            <a:r>
              <a:rPr lang="it-IT" sz="2400" dirty="0">
                <a:sym typeface="Wingdings" panose="05000000000000000000" pitchFamily="2" charset="2"/>
              </a:rPr>
              <a:t> are «</a:t>
            </a:r>
            <a:r>
              <a:rPr lang="it-IT" sz="2400" dirty="0" err="1">
                <a:sym typeface="Wingdings" panose="05000000000000000000" pitchFamily="2" charset="2"/>
              </a:rPr>
              <a:t>cylindrical</a:t>
            </a:r>
            <a:r>
              <a:rPr lang="it-IT" sz="2400" dirty="0">
                <a:sym typeface="Wingdings" panose="05000000000000000000" pitchFamily="2" charset="2"/>
              </a:rPr>
              <a:t>»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Drift and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multiplication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region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separated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from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each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other</a:t>
            </a:r>
            <a:endParaRPr lang="it-IT" sz="24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it-IT" sz="2400" dirty="0">
                <a:sym typeface="Wingdings" panose="05000000000000000000" pitchFamily="2" charset="2"/>
              </a:rPr>
              <a:t>	 </a:t>
            </a:r>
            <a:r>
              <a:rPr lang="it-IT" sz="2400" dirty="0" err="1">
                <a:sym typeface="Wingdings" panose="05000000000000000000" pitchFamily="2" charset="2"/>
              </a:rPr>
              <a:t>quite</a:t>
            </a:r>
            <a:r>
              <a:rPr lang="it-IT" sz="2400" dirty="0">
                <a:sym typeface="Wingdings" panose="05000000000000000000" pitchFamily="2" charset="2"/>
              </a:rPr>
              <a:t> good </a:t>
            </a:r>
            <a:r>
              <a:rPr lang="it-IT" sz="2400" dirty="0" err="1">
                <a:sym typeface="Wingdings" panose="05000000000000000000" pitchFamily="2" charset="2"/>
              </a:rPr>
              <a:t>spatial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resolution</a:t>
            </a:r>
            <a:r>
              <a:rPr lang="it-IT" sz="2400" dirty="0">
                <a:sym typeface="Wingdings" panose="05000000000000000000" pitchFamily="2" charset="2"/>
              </a:rPr>
              <a:t>  </a:t>
            </a:r>
          </a:p>
          <a:p>
            <a:r>
              <a:rPr lang="it-IT" sz="2400" dirty="0">
                <a:sym typeface="Wingdings" panose="05000000000000000000" pitchFamily="2" charset="2"/>
              </a:rPr>
              <a:t>	 </a:t>
            </a:r>
            <a:r>
              <a:rPr lang="it-IT" sz="2400" dirty="0" err="1">
                <a:sym typeface="Wingdings" panose="05000000000000000000" pitchFamily="2" charset="2"/>
              </a:rPr>
              <a:t>relatively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poor</a:t>
            </a:r>
            <a:r>
              <a:rPr lang="it-IT" sz="2400" dirty="0">
                <a:sym typeface="Wingdings" panose="05000000000000000000" pitchFamily="2" charset="2"/>
              </a:rPr>
              <a:t> devices for time </a:t>
            </a:r>
            <a:r>
              <a:rPr lang="it-IT" sz="2400" dirty="0" err="1">
                <a:sym typeface="Wingdings" panose="05000000000000000000" pitchFamily="2" charset="2"/>
              </a:rPr>
              <a:t>resolution</a:t>
            </a:r>
            <a:endParaRPr lang="it-IT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BFD647B-42AC-51A6-A521-94C141CECE8F}"/>
              </a:ext>
            </a:extLst>
          </p:cNvPr>
          <p:cNvSpPr txBox="1"/>
          <p:nvPr/>
        </p:nvSpPr>
        <p:spPr>
          <a:xfrm>
            <a:off x="545059" y="4802376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>
                <a:solidFill>
                  <a:srgbClr val="FF0000"/>
                </a:solidFill>
              </a:rPr>
              <a:t>Using a </a:t>
            </a:r>
            <a:r>
              <a:rPr lang="it-IT" sz="2400" dirty="0" err="1">
                <a:solidFill>
                  <a:srgbClr val="FF0000"/>
                </a:solidFill>
              </a:rPr>
              <a:t>parallel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plate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geometry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was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considered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difficult</a:t>
            </a:r>
            <a:endParaRPr lang="it-IT" sz="2400" dirty="0">
              <a:solidFill>
                <a:srgbClr val="FF0000"/>
              </a:solidFill>
            </a:endParaRPr>
          </a:p>
          <a:p>
            <a:r>
              <a:rPr lang="it-IT" sz="2400" dirty="0">
                <a:sym typeface="Wingdings" panose="05000000000000000000" pitchFamily="2" charset="2"/>
              </a:rPr>
              <a:t>	</a:t>
            </a:r>
            <a:r>
              <a:rPr lang="it-IT" sz="2400" dirty="0"/>
              <a:t>Detectors </a:t>
            </a:r>
            <a:r>
              <a:rPr lang="it-IT" sz="2400" dirty="0" err="1"/>
              <a:t>unstable</a:t>
            </a:r>
            <a:r>
              <a:rPr lang="it-IT" sz="2400" dirty="0"/>
              <a:t> and with limited </a:t>
            </a:r>
            <a:r>
              <a:rPr lang="it-IT" sz="2400" dirty="0" err="1"/>
              <a:t>lifetime</a:t>
            </a:r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/>
              <a:t>Once </a:t>
            </a:r>
            <a:r>
              <a:rPr lang="it-IT" sz="2400" dirty="0" err="1"/>
              <a:t>that</a:t>
            </a:r>
            <a:r>
              <a:rPr lang="it-IT" sz="2400" dirty="0"/>
              <a:t> a </a:t>
            </a:r>
            <a:r>
              <a:rPr lang="it-IT" sz="2400" dirty="0" err="1"/>
              <a:t>discharge</a:t>
            </a:r>
            <a:r>
              <a:rPr lang="it-IT" sz="2400" dirty="0"/>
              <a:t> </a:t>
            </a:r>
            <a:r>
              <a:rPr lang="it-IT" sz="2400" dirty="0" err="1"/>
              <a:t>started</a:t>
            </a:r>
            <a:r>
              <a:rPr lang="it-IT" sz="2400" dirty="0"/>
              <a:t> the </a:t>
            </a:r>
            <a:r>
              <a:rPr lang="it-IT" sz="2400" dirty="0" err="1"/>
              <a:t>whole</a:t>
            </a:r>
            <a:r>
              <a:rPr lang="it-IT" sz="2400" dirty="0"/>
              <a:t> energy </a:t>
            </a:r>
            <a:r>
              <a:rPr lang="it-IT" sz="2400" dirty="0" err="1"/>
              <a:t>stored</a:t>
            </a:r>
            <a:r>
              <a:rPr lang="it-IT" sz="2400" dirty="0"/>
              <a:t> in the </a:t>
            </a:r>
            <a:r>
              <a:rPr lang="it-IT" sz="2400" dirty="0" err="1"/>
              <a:t>electrodes</a:t>
            </a:r>
            <a:r>
              <a:rPr lang="it-IT" sz="2400" dirty="0"/>
              <a:t> </a:t>
            </a:r>
            <a:r>
              <a:rPr lang="it-IT" sz="2400" dirty="0" err="1"/>
              <a:t>was</a:t>
            </a:r>
            <a:r>
              <a:rPr lang="it-IT" sz="2400" dirty="0"/>
              <a:t> </a:t>
            </a:r>
            <a:r>
              <a:rPr lang="it-IT" sz="2400" dirty="0" err="1"/>
              <a:t>dissipated</a:t>
            </a:r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/>
              <a:t>Detectors </a:t>
            </a:r>
            <a:r>
              <a:rPr lang="it-IT" sz="2400" dirty="0" err="1"/>
              <a:t>had</a:t>
            </a:r>
            <a:r>
              <a:rPr lang="it-IT" sz="2400" dirty="0"/>
              <a:t> to be </a:t>
            </a:r>
            <a:r>
              <a:rPr lang="it-IT" sz="2400" dirty="0" err="1"/>
              <a:t>externally</a:t>
            </a:r>
            <a:r>
              <a:rPr lang="it-IT" sz="2400" dirty="0"/>
              <a:t> </a:t>
            </a:r>
            <a:r>
              <a:rPr lang="it-IT" sz="2400" dirty="0" err="1"/>
              <a:t>triggered</a:t>
            </a:r>
            <a:r>
              <a:rPr lang="it-IT" sz="2400" dirty="0"/>
              <a:t> </a:t>
            </a:r>
          </a:p>
        </p:txBody>
      </p:sp>
      <p:pic>
        <p:nvPicPr>
          <p:cNvPr id="12" name="Picture 1042">
            <a:extLst>
              <a:ext uri="{FF2B5EF4-FFF2-40B4-BE49-F238E27FC236}">
                <a16:creationId xmlns:a16="http://schemas.microsoft.com/office/drawing/2014/main" id="{73C45C83-86CD-8201-BD27-CE0EBC8AA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70336"/>
            <a:ext cx="3371056" cy="2098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76EB41A-7C1A-B19B-CBF7-05ABF8219AFE}"/>
              </a:ext>
            </a:extLst>
          </p:cNvPr>
          <p:cNvSpPr txBox="1"/>
          <p:nvPr/>
        </p:nvSpPr>
        <p:spPr>
          <a:xfrm>
            <a:off x="2983785" y="329939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</a:t>
            </a:r>
            <a:r>
              <a:rPr lang="it-IT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6882062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76C8D-7117-5A3E-8458-D5D37EB117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42">
            <a:extLst>
              <a:ext uri="{FF2B5EF4-FFF2-40B4-BE49-F238E27FC236}">
                <a16:creationId xmlns:a16="http://schemas.microsoft.com/office/drawing/2014/main" id="{82A8909B-B85D-9C46-5C4A-87CFA379D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60" y="764704"/>
            <a:ext cx="3405952" cy="380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FA78A0B-8BBB-8A18-5977-219F4A668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26D76641-C2AC-BA66-895F-CC5BBAA89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FAE87D78-91C4-E6A3-CD23-DAB4460D4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0CEE2591-BD6F-BE4F-6B67-9500CE056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87D31289-9EA7-2EFC-0F26-ACE654A5E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554CAB6B-AFD2-EA38-BDB8-166BCE8A0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0823060D-ACFD-E2F0-54D8-8F0FB6FE2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26DB3217-4E48-BFDB-9EED-B51040FAC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FE2CB185-15DD-74CD-7FFC-8C227F922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89383DB2-E41B-D54E-D7EB-D6666B284C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1268886E-0D28-D153-4968-CC75B206C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2" y="-243408"/>
            <a:ext cx="8939788" cy="1143000"/>
          </a:xfrm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rgbClr val="002060"/>
                </a:solidFill>
              </a:rPr>
              <a:t>Changing</a:t>
            </a:r>
            <a:r>
              <a:rPr lang="it-IT" sz="3600" dirty="0">
                <a:solidFill>
                  <a:srgbClr val="002060"/>
                </a:solidFill>
              </a:rPr>
              <a:t> of </a:t>
            </a:r>
            <a:r>
              <a:rPr lang="it-IT" sz="3600" dirty="0" err="1">
                <a:solidFill>
                  <a:srgbClr val="002060"/>
                </a:solidFill>
              </a:rPr>
              <a:t>paradygm</a:t>
            </a:r>
            <a:r>
              <a:rPr lang="it-IT" sz="36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2" name="Picture 23">
            <a:extLst>
              <a:ext uri="{FF2B5EF4-FFF2-40B4-BE49-F238E27FC236}">
                <a16:creationId xmlns:a16="http://schemas.microsoft.com/office/drawing/2014/main" id="{987B63E6-AE15-6727-613C-00CE50F17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802" y="988243"/>
            <a:ext cx="4648200" cy="294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5163E39-D74F-6EC9-F63F-B5C534050291}"/>
              </a:ext>
            </a:extLst>
          </p:cNvPr>
          <p:cNvSpPr txBox="1"/>
          <p:nvPr/>
        </p:nvSpPr>
        <p:spPr>
          <a:xfrm>
            <a:off x="6045854" y="1484784"/>
            <a:ext cx="2257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Time </a:t>
            </a:r>
            <a:r>
              <a:rPr lang="it-IT" dirty="0" err="1">
                <a:solidFill>
                  <a:srgbClr val="FF0000"/>
                </a:solidFill>
              </a:rPr>
              <a:t>resolution</a:t>
            </a:r>
            <a:r>
              <a:rPr lang="it-IT" dirty="0">
                <a:solidFill>
                  <a:srgbClr val="FF0000"/>
                </a:solidFill>
              </a:rPr>
              <a:t> ≈ 1 ns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D8820F7-37EE-1D09-229E-D5F7C4DD80B9}"/>
              </a:ext>
            </a:extLst>
          </p:cNvPr>
          <p:cNvSpPr txBox="1"/>
          <p:nvPr/>
        </p:nvSpPr>
        <p:spPr>
          <a:xfrm>
            <a:off x="3475373" y="3514745"/>
            <a:ext cx="2206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>
                <a:solidFill>
                  <a:srgbClr val="0070C0"/>
                </a:solidFill>
              </a:rPr>
              <a:t>Keuffel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PPCs</a:t>
            </a:r>
            <a:r>
              <a:rPr lang="it-IT" sz="2000" dirty="0">
                <a:solidFill>
                  <a:srgbClr val="0070C0"/>
                </a:solidFill>
              </a:rPr>
              <a:t> (1949)</a:t>
            </a:r>
          </a:p>
        </p:txBody>
      </p:sp>
      <p:sp>
        <p:nvSpPr>
          <p:cNvPr id="8" name="Freccia a sinistra 7">
            <a:extLst>
              <a:ext uri="{FF2B5EF4-FFF2-40B4-BE49-F238E27FC236}">
                <a16:creationId xmlns:a16="http://schemas.microsoft.com/office/drawing/2014/main" id="{51B73170-3C88-41D5-3631-2E867C046E48}"/>
              </a:ext>
            </a:extLst>
          </p:cNvPr>
          <p:cNvSpPr/>
          <p:nvPr/>
        </p:nvSpPr>
        <p:spPr>
          <a:xfrm rot="1165192">
            <a:off x="3757866" y="3043401"/>
            <a:ext cx="755654" cy="29811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E3F00099-23F0-DCB9-CAC3-05A0A57A6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8" t="8022" r="8984" b="8022"/>
          <a:stretch>
            <a:fillRect/>
          </a:stretch>
        </p:blipFill>
        <p:spPr bwMode="auto">
          <a:xfrm>
            <a:off x="5441785" y="3905270"/>
            <a:ext cx="2376264" cy="288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276081B-B65E-F18D-B886-BC720C6F8B73}"/>
              </a:ext>
            </a:extLst>
          </p:cNvPr>
          <p:cNvSpPr txBox="1"/>
          <p:nvPr/>
        </p:nvSpPr>
        <p:spPr>
          <a:xfrm>
            <a:off x="1263738" y="4992949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Madansky</a:t>
            </a:r>
            <a:r>
              <a:rPr lang="it-IT" dirty="0">
                <a:solidFill>
                  <a:srgbClr val="FF0000"/>
                </a:solidFill>
              </a:rPr>
              <a:t> and PIDD </a:t>
            </a:r>
            <a:r>
              <a:rPr lang="it-IT" dirty="0" err="1">
                <a:solidFill>
                  <a:srgbClr val="FF0000"/>
                </a:solidFill>
              </a:rPr>
              <a:t>PPCs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3" name="Freccia a sinistra 12">
            <a:extLst>
              <a:ext uri="{FF2B5EF4-FFF2-40B4-BE49-F238E27FC236}">
                <a16:creationId xmlns:a16="http://schemas.microsoft.com/office/drawing/2014/main" id="{08CC2FF8-09F9-6753-B36E-6933F324247F}"/>
              </a:ext>
            </a:extLst>
          </p:cNvPr>
          <p:cNvSpPr/>
          <p:nvPr/>
        </p:nvSpPr>
        <p:spPr>
          <a:xfrm rot="10800000">
            <a:off x="4176386" y="5075103"/>
            <a:ext cx="755654" cy="29811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1977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43E57-4C00-7781-7C55-FAFDBC0D1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19CE95E-C8E5-4D8A-28E0-C249AC088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6D5E0B5C-B956-84BF-8412-87DD28D7C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0FC83C37-05C1-2CDB-8B40-DDA7844AE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E6E4ABFD-367F-6D69-DD53-82510CFE1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907996FE-2CE0-9692-F704-72B79FA7A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1892A23E-78C7-A101-4161-E92D66E48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34E6BA94-60D1-3EE4-0512-0D28CCBA7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4E91BD97-D83A-01F1-75A3-B087EF34E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ED4B9BCC-8894-19CA-856E-E54F923591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4F389E04-9B3B-5484-5B59-D5B9F8AAFA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2BBFA8CC-1559-6EB0-BEAA-C248B671B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2" y="-162272"/>
            <a:ext cx="8939788" cy="1143000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002060"/>
                </a:solidFill>
              </a:rPr>
              <a:t>Including</a:t>
            </a:r>
            <a:r>
              <a:rPr lang="it-IT" sz="3200" dirty="0">
                <a:solidFill>
                  <a:srgbClr val="002060"/>
                </a:solidFill>
              </a:rPr>
              <a:t> resistive </a:t>
            </a:r>
            <a:r>
              <a:rPr lang="it-IT" sz="3200" dirty="0" err="1">
                <a:solidFill>
                  <a:srgbClr val="002060"/>
                </a:solidFill>
              </a:rPr>
              <a:t>elements</a:t>
            </a:r>
            <a:r>
              <a:rPr lang="it-IT" sz="3200" dirty="0">
                <a:solidFill>
                  <a:srgbClr val="002060"/>
                </a:solidFill>
              </a:rPr>
              <a:t> in </a:t>
            </a:r>
            <a:r>
              <a:rPr lang="it-IT" sz="3200" dirty="0" err="1">
                <a:solidFill>
                  <a:srgbClr val="002060"/>
                </a:solidFill>
              </a:rPr>
              <a:t>gaseous</a:t>
            </a:r>
            <a:r>
              <a:rPr lang="it-IT" sz="3200" dirty="0">
                <a:solidFill>
                  <a:srgbClr val="002060"/>
                </a:solidFill>
              </a:rPr>
              <a:t> detectors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CE3DFE0-4177-CF20-8114-46640BC46F38}"/>
              </a:ext>
            </a:extLst>
          </p:cNvPr>
          <p:cNvSpPr txBox="1"/>
          <p:nvPr/>
        </p:nvSpPr>
        <p:spPr>
          <a:xfrm>
            <a:off x="179512" y="836712"/>
            <a:ext cx="576064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/>
              <a:t>Resistive </a:t>
            </a:r>
            <a:r>
              <a:rPr lang="it-IT" sz="2400" dirty="0" err="1"/>
              <a:t>electrodes</a:t>
            </a:r>
            <a:r>
              <a:rPr lang="it-IT" sz="2400" dirty="0"/>
              <a:t> </a:t>
            </a:r>
            <a:r>
              <a:rPr lang="it-IT" sz="2400" dirty="0" err="1"/>
              <a:t>allow</a:t>
            </a:r>
            <a:r>
              <a:rPr lang="it-IT" sz="2400" dirty="0"/>
              <a:t> auto-quenching </a:t>
            </a:r>
            <a:r>
              <a:rPr lang="it-IT" sz="2400" dirty="0" err="1"/>
              <a:t>mechanisms</a:t>
            </a:r>
            <a:r>
              <a:rPr lang="it-IT" sz="2400" dirty="0"/>
              <a:t> due to the switching off of the LOCAL </a:t>
            </a:r>
            <a:r>
              <a:rPr lang="it-IT" sz="2400" dirty="0" err="1"/>
              <a:t>electric</a:t>
            </a:r>
            <a:r>
              <a:rPr lang="it-IT" sz="2400" dirty="0"/>
              <a:t> field</a:t>
            </a:r>
          </a:p>
          <a:p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 err="1"/>
              <a:t>Limitation</a:t>
            </a:r>
            <a:r>
              <a:rPr lang="it-IT" sz="2400" dirty="0"/>
              <a:t> of rate capability</a:t>
            </a:r>
          </a:p>
        </p:txBody>
      </p:sp>
      <p:pic>
        <p:nvPicPr>
          <p:cNvPr id="8" name="Immagine 7" descr="Immagine che contiene testo, libro, design&#10;&#10;Descrizione generata automaticamente">
            <a:extLst>
              <a:ext uri="{FF2B5EF4-FFF2-40B4-BE49-F238E27FC236}">
                <a16:creationId xmlns:a16="http://schemas.microsoft.com/office/drawing/2014/main" id="{F7595148-CABE-F364-BE7C-466B208CA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783" y="3933056"/>
            <a:ext cx="2963345" cy="2963345"/>
          </a:xfrm>
          <a:prstGeom prst="rect">
            <a:avLst/>
          </a:prstGeom>
        </p:spPr>
      </p:pic>
      <p:pic>
        <p:nvPicPr>
          <p:cNvPr id="10" name="Immagine 9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D4A73E61-AF55-9083-022D-C366B9E172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33056"/>
            <a:ext cx="2016224" cy="2892680"/>
          </a:xfrm>
          <a:prstGeom prst="rect">
            <a:avLst/>
          </a:prstGeom>
        </p:spPr>
      </p:pic>
      <p:pic>
        <p:nvPicPr>
          <p:cNvPr id="2" name="Picture 1043">
            <a:extLst>
              <a:ext uri="{FF2B5EF4-FFF2-40B4-BE49-F238E27FC236}">
                <a16:creationId xmlns:a16="http://schemas.microsoft.com/office/drawing/2014/main" id="{7D9192E4-3DE0-7160-DBA7-F89D73B05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596" y="908720"/>
            <a:ext cx="3136900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ccia in giù 2">
            <a:extLst>
              <a:ext uri="{FF2B5EF4-FFF2-40B4-BE49-F238E27FC236}">
                <a16:creationId xmlns:a16="http://schemas.microsoft.com/office/drawing/2014/main" id="{401741D8-4DD1-1675-4AAD-CE6EB8ECABDD}"/>
              </a:ext>
            </a:extLst>
          </p:cNvPr>
          <p:cNvSpPr/>
          <p:nvPr/>
        </p:nvSpPr>
        <p:spPr>
          <a:xfrm>
            <a:off x="2657324" y="1988840"/>
            <a:ext cx="587081" cy="36003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83E40F6-5B0E-8E17-53F2-C4E97AE8107F}"/>
              </a:ext>
            </a:extLst>
          </p:cNvPr>
          <p:cNvSpPr txBox="1"/>
          <p:nvPr/>
        </p:nvSpPr>
        <p:spPr>
          <a:xfrm>
            <a:off x="217004" y="2780928"/>
            <a:ext cx="57231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 err="1">
                <a:solidFill>
                  <a:srgbClr val="FF0000"/>
                </a:solidFill>
              </a:rPr>
              <a:t>Including</a:t>
            </a:r>
            <a:r>
              <a:rPr lang="it-IT" sz="2400" dirty="0">
                <a:solidFill>
                  <a:srgbClr val="FF0000"/>
                </a:solidFill>
              </a:rPr>
              <a:t> resistive </a:t>
            </a:r>
            <a:r>
              <a:rPr lang="it-IT" sz="2400" dirty="0" err="1">
                <a:solidFill>
                  <a:srgbClr val="FF0000"/>
                </a:solidFill>
              </a:rPr>
              <a:t>elements</a:t>
            </a:r>
            <a:r>
              <a:rPr lang="it-IT" sz="2400" dirty="0">
                <a:solidFill>
                  <a:srgbClr val="FF0000"/>
                </a:solidFill>
              </a:rPr>
              <a:t> in </a:t>
            </a:r>
            <a:r>
              <a:rPr lang="it-IT" sz="2400" dirty="0" err="1">
                <a:solidFill>
                  <a:srgbClr val="FF0000"/>
                </a:solidFill>
              </a:rPr>
              <a:t>gaseous</a:t>
            </a:r>
            <a:r>
              <a:rPr lang="it-IT" sz="2400" dirty="0">
                <a:solidFill>
                  <a:srgbClr val="FF0000"/>
                </a:solidFill>
              </a:rPr>
              <a:t> detectors </a:t>
            </a:r>
            <a:r>
              <a:rPr lang="it-IT" sz="2400" dirty="0" err="1">
                <a:solidFill>
                  <a:srgbClr val="FF0000"/>
                </a:solidFill>
              </a:rPr>
              <a:t>was</a:t>
            </a:r>
            <a:r>
              <a:rPr lang="it-IT" sz="2400" dirty="0">
                <a:solidFill>
                  <a:srgbClr val="FF0000"/>
                </a:solidFill>
              </a:rPr>
              <a:t> (and </a:t>
            </a:r>
            <a:r>
              <a:rPr lang="it-IT" sz="2400" dirty="0" err="1">
                <a:solidFill>
                  <a:srgbClr val="FF0000"/>
                </a:solidFill>
              </a:rPr>
              <a:t>is</a:t>
            </a:r>
            <a:r>
              <a:rPr lang="it-IT" sz="2400" dirty="0">
                <a:solidFill>
                  <a:srgbClr val="FF0000"/>
                </a:solidFill>
              </a:rPr>
              <a:t>) a major </a:t>
            </a:r>
            <a:r>
              <a:rPr lang="it-IT" sz="2400" dirty="0" err="1">
                <a:solidFill>
                  <a:srgbClr val="FF0000"/>
                </a:solidFill>
              </a:rPr>
              <a:t>breakthrough</a:t>
            </a:r>
            <a:r>
              <a:rPr lang="it-IT" sz="2400" dirty="0">
                <a:solidFill>
                  <a:srgbClr val="FF0000"/>
                </a:solidFill>
              </a:rPr>
              <a:t> in GD R&amp;D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B8C914B-DD5C-C8C9-84FB-AFBA556940F6}"/>
              </a:ext>
            </a:extLst>
          </p:cNvPr>
          <p:cNvSpPr txBox="1"/>
          <p:nvPr/>
        </p:nvSpPr>
        <p:spPr>
          <a:xfrm>
            <a:off x="6228185" y="4941168"/>
            <a:ext cx="2304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rgbClr val="0070C0"/>
                </a:solidFill>
              </a:rPr>
              <a:t>RPCs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succesfully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operated</a:t>
            </a:r>
            <a:r>
              <a:rPr lang="it-IT" sz="2400" dirty="0">
                <a:solidFill>
                  <a:srgbClr val="0070C0"/>
                </a:solidFill>
              </a:rPr>
              <a:t> with Ar/iC</a:t>
            </a:r>
            <a:r>
              <a:rPr lang="it-IT" sz="2400" baseline="-25000" dirty="0">
                <a:solidFill>
                  <a:srgbClr val="0070C0"/>
                </a:solidFill>
              </a:rPr>
              <a:t>4</a:t>
            </a:r>
            <a:r>
              <a:rPr lang="it-IT" sz="2400" dirty="0">
                <a:solidFill>
                  <a:srgbClr val="0070C0"/>
                </a:solidFill>
              </a:rPr>
              <a:t>H</a:t>
            </a:r>
            <a:r>
              <a:rPr lang="it-IT" sz="2400" baseline="-25000" dirty="0">
                <a:solidFill>
                  <a:srgbClr val="0070C0"/>
                </a:solidFill>
              </a:rPr>
              <a:t>10</a:t>
            </a:r>
            <a:r>
              <a:rPr lang="it-IT" sz="2400" dirty="0">
                <a:solidFill>
                  <a:srgbClr val="0070C0"/>
                </a:solidFill>
              </a:rPr>
              <a:t>/CF</a:t>
            </a:r>
            <a:r>
              <a:rPr lang="it-IT" sz="2400" baseline="-25000" dirty="0">
                <a:solidFill>
                  <a:srgbClr val="0070C0"/>
                </a:solidFill>
              </a:rPr>
              <a:t>3</a:t>
            </a:r>
            <a:r>
              <a:rPr lang="it-IT" sz="2400" dirty="0">
                <a:solidFill>
                  <a:srgbClr val="0070C0"/>
                </a:solidFill>
              </a:rPr>
              <a:t>Br </a:t>
            </a:r>
            <a:r>
              <a:rPr lang="it-IT" sz="2400" dirty="0" err="1">
                <a:solidFill>
                  <a:srgbClr val="0070C0"/>
                </a:solidFill>
              </a:rPr>
              <a:t>mixtures</a:t>
            </a:r>
            <a:endParaRPr lang="it-IT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81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CDDC6-9282-DA41-6E6A-083CE5520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CC6AA9E-E111-0F6C-F78C-C110B445C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66" y="836712"/>
            <a:ext cx="8662422" cy="313977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4C8CE9D-CFE9-D2B2-3822-FCC37EC05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296" y="3873509"/>
            <a:ext cx="4550216" cy="297186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A8FCF4A-4254-8238-FE31-72DDB06EE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583F903D-BA83-D332-293E-ABC0444E6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54EA6FFD-9166-0158-99FE-6E2E350F78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9F1CF6EC-51F3-C818-EEE1-53B57834C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5AA34223-88B2-48C1-19BF-3D13FB28D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9736C091-BED0-0D0C-F64C-48F15C814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D61E969B-A442-1F96-CD9C-6FB240FF8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11386F69-AA3D-2378-F364-52726F0B8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DF19EA45-3E9F-F836-3EF0-CF0270365E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527B97F2-D936-652E-563F-D2DBA446A5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14E4C46C-045E-16F2-6571-0308F9C4C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2" y="-90264"/>
            <a:ext cx="8939788" cy="1143000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002060"/>
                </a:solidFill>
              </a:rPr>
              <a:t>Trasferring</a:t>
            </a:r>
            <a:r>
              <a:rPr lang="it-IT" sz="3200" dirty="0">
                <a:solidFill>
                  <a:srgbClr val="002060"/>
                </a:solidFill>
              </a:rPr>
              <a:t> </a:t>
            </a:r>
            <a:r>
              <a:rPr lang="it-IT" sz="3200" dirty="0" err="1">
                <a:solidFill>
                  <a:srgbClr val="002060"/>
                </a:solidFill>
              </a:rPr>
              <a:t>amplification</a:t>
            </a:r>
            <a:r>
              <a:rPr lang="it-IT" sz="3200" dirty="0">
                <a:solidFill>
                  <a:srgbClr val="002060"/>
                </a:solidFill>
              </a:rPr>
              <a:t> to front-end </a:t>
            </a:r>
            <a:r>
              <a:rPr lang="it-IT" sz="3200" dirty="0" err="1">
                <a:solidFill>
                  <a:srgbClr val="002060"/>
                </a:solidFill>
              </a:rPr>
              <a:t>electronics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6202E2CC-EF9D-497F-6DE4-4C81B238D5BF}"/>
              </a:ext>
            </a:extLst>
          </p:cNvPr>
          <p:cNvSpPr txBox="1"/>
          <p:nvPr/>
        </p:nvSpPr>
        <p:spPr>
          <a:xfrm>
            <a:off x="107504" y="3951054"/>
            <a:ext cx="45502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Sometime</a:t>
            </a:r>
            <a:r>
              <a:rPr lang="it-IT" sz="2000" dirty="0"/>
              <a:t> large gains (</a:t>
            </a:r>
            <a:r>
              <a:rPr lang="it-IT" sz="2000" dirty="0" err="1"/>
              <a:t>charge</a:t>
            </a:r>
            <a:r>
              <a:rPr lang="it-IT" sz="2000" dirty="0"/>
              <a:t>) are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acceptable</a:t>
            </a:r>
            <a:r>
              <a:rPr lang="it-IT" sz="2000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>
                <a:solidFill>
                  <a:srgbClr val="0070C0"/>
                </a:solidFill>
              </a:rPr>
              <a:t>RPCs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operated</a:t>
            </a:r>
            <a:r>
              <a:rPr lang="it-IT" sz="2000" dirty="0">
                <a:solidFill>
                  <a:srgbClr val="0070C0"/>
                </a:solidFill>
              </a:rPr>
              <a:t> in streamer mode </a:t>
            </a:r>
            <a:r>
              <a:rPr lang="it-IT" sz="2000" dirty="0" err="1">
                <a:solidFill>
                  <a:srgbClr val="0070C0"/>
                </a:solidFill>
              </a:rPr>
              <a:t>were</a:t>
            </a:r>
            <a:r>
              <a:rPr lang="it-IT" sz="2000" dirty="0">
                <a:solidFill>
                  <a:srgbClr val="0070C0"/>
                </a:solidFill>
              </a:rPr>
              <a:t> NOT </a:t>
            </a:r>
            <a:r>
              <a:rPr lang="it-IT" sz="2000" dirty="0" err="1">
                <a:solidFill>
                  <a:srgbClr val="0070C0"/>
                </a:solidFill>
              </a:rPr>
              <a:t>suitable</a:t>
            </a:r>
            <a:r>
              <a:rPr lang="it-IT" sz="2000" dirty="0">
                <a:solidFill>
                  <a:srgbClr val="0070C0"/>
                </a:solidFill>
              </a:rPr>
              <a:t> for LHC </a:t>
            </a:r>
            <a:r>
              <a:rPr lang="it-IT" sz="2000" dirty="0" err="1">
                <a:solidFill>
                  <a:srgbClr val="0070C0"/>
                </a:solidFill>
              </a:rPr>
              <a:t>experiments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because</a:t>
            </a:r>
            <a:r>
              <a:rPr lang="it-IT" sz="2000" dirty="0">
                <a:solidFill>
                  <a:srgbClr val="0070C0"/>
                </a:solidFill>
              </a:rPr>
              <a:t> of </a:t>
            </a:r>
            <a:r>
              <a:rPr lang="it-IT" sz="2000" dirty="0" err="1">
                <a:solidFill>
                  <a:srgbClr val="0070C0"/>
                </a:solidFill>
              </a:rPr>
              <a:t>their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too</a:t>
            </a:r>
            <a:r>
              <a:rPr lang="it-IT" sz="2000" dirty="0">
                <a:solidFill>
                  <a:srgbClr val="0070C0"/>
                </a:solidFill>
              </a:rPr>
              <a:t> low rate capability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solution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to </a:t>
            </a:r>
            <a:r>
              <a:rPr lang="it-IT" sz="2000" dirty="0" err="1"/>
              <a:t>increase</a:t>
            </a:r>
            <a:r>
              <a:rPr lang="it-IT" sz="2000" dirty="0"/>
              <a:t> the </a:t>
            </a:r>
            <a:r>
              <a:rPr lang="it-IT" sz="2000" dirty="0" err="1"/>
              <a:t>fraction</a:t>
            </a:r>
            <a:r>
              <a:rPr lang="it-IT" sz="2000" dirty="0"/>
              <a:t> of </a:t>
            </a:r>
            <a:r>
              <a:rPr lang="it-IT" sz="2000" dirty="0" err="1"/>
              <a:t>quencher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r>
              <a:rPr lang="it-IT" sz="2000" dirty="0"/>
              <a:t> and </a:t>
            </a:r>
            <a:r>
              <a:rPr lang="it-IT" sz="2000" dirty="0">
                <a:solidFill>
                  <a:srgbClr val="FF0000"/>
                </a:solidFill>
              </a:rPr>
              <a:t>transfer part of the </a:t>
            </a:r>
            <a:r>
              <a:rPr lang="it-IT" sz="2000" dirty="0" err="1">
                <a:solidFill>
                  <a:srgbClr val="FF0000"/>
                </a:solidFill>
              </a:rPr>
              <a:t>needed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amplification</a:t>
            </a:r>
            <a:r>
              <a:rPr lang="it-IT" sz="2000" dirty="0">
                <a:solidFill>
                  <a:srgbClr val="FF0000"/>
                </a:solidFill>
              </a:rPr>
              <a:t> to the front-end </a:t>
            </a:r>
            <a:r>
              <a:rPr lang="it-IT" sz="2000" dirty="0" err="1">
                <a:solidFill>
                  <a:srgbClr val="FF0000"/>
                </a:solidFill>
              </a:rPr>
              <a:t>electronics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05A4F37-F10B-9AFE-555B-3DD718932893}"/>
              </a:ext>
            </a:extLst>
          </p:cNvPr>
          <p:cNvSpPr txBox="1"/>
          <p:nvPr/>
        </p:nvSpPr>
        <p:spPr>
          <a:xfrm>
            <a:off x="3059832" y="1192976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0% CF</a:t>
            </a:r>
            <a:r>
              <a:rPr lang="it-IT" baseline="-25000" dirty="0">
                <a:solidFill>
                  <a:srgbClr val="FF0000"/>
                </a:solidFill>
              </a:rPr>
              <a:t>3</a:t>
            </a:r>
            <a:r>
              <a:rPr lang="it-IT" dirty="0">
                <a:solidFill>
                  <a:srgbClr val="FF0000"/>
                </a:solidFill>
              </a:rPr>
              <a:t>Br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15C1CDE-F009-87ED-282A-508B05872F7C}"/>
              </a:ext>
            </a:extLst>
          </p:cNvPr>
          <p:cNvSpPr txBox="1"/>
          <p:nvPr/>
        </p:nvSpPr>
        <p:spPr>
          <a:xfrm>
            <a:off x="7247529" y="2464486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4% CF</a:t>
            </a:r>
            <a:r>
              <a:rPr lang="it-IT" baseline="-25000" dirty="0">
                <a:solidFill>
                  <a:srgbClr val="FF0000"/>
                </a:solidFill>
              </a:rPr>
              <a:t>3</a:t>
            </a:r>
            <a:r>
              <a:rPr lang="it-IT" dirty="0">
                <a:solidFill>
                  <a:srgbClr val="FF0000"/>
                </a:solidFill>
              </a:rPr>
              <a:t>Br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F070411-517F-9BCF-13A2-817DF66E997D}"/>
              </a:ext>
            </a:extLst>
          </p:cNvPr>
          <p:cNvSpPr txBox="1"/>
          <p:nvPr/>
        </p:nvSpPr>
        <p:spPr>
          <a:xfrm>
            <a:off x="7245289" y="4149080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8% CF</a:t>
            </a:r>
            <a:r>
              <a:rPr lang="it-IT" baseline="-25000" dirty="0">
                <a:solidFill>
                  <a:srgbClr val="FF0000"/>
                </a:solidFill>
              </a:rPr>
              <a:t>3</a:t>
            </a:r>
            <a:r>
              <a:rPr lang="it-IT" dirty="0">
                <a:solidFill>
                  <a:srgbClr val="FF0000"/>
                </a:solidFill>
              </a:rPr>
              <a:t>Br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1B37A95-0BA5-C26A-FDA0-BC5B4BD84F5B}"/>
              </a:ext>
            </a:extLst>
          </p:cNvPr>
          <p:cNvSpPr txBox="1"/>
          <p:nvPr/>
        </p:nvSpPr>
        <p:spPr>
          <a:xfrm>
            <a:off x="6169960" y="1054477"/>
            <a:ext cx="27945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rgbClr val="0070C0"/>
                </a:solidFill>
              </a:rPr>
              <a:t>R. Cardarelli et al., Performance of a Resistive Plate Chamber </a:t>
            </a:r>
            <a:r>
              <a:rPr lang="it-IT" sz="1200" dirty="0" err="1">
                <a:solidFill>
                  <a:srgbClr val="0070C0"/>
                </a:solidFill>
              </a:rPr>
              <a:t>operating</a:t>
            </a:r>
            <a:r>
              <a:rPr lang="it-IT" sz="1200" dirty="0">
                <a:solidFill>
                  <a:srgbClr val="0070C0"/>
                </a:solidFill>
              </a:rPr>
              <a:t> with pure CF3Br, NIMA 333(1993), 399-403</a:t>
            </a:r>
          </a:p>
        </p:txBody>
      </p:sp>
    </p:spTree>
    <p:extLst>
      <p:ext uri="{BB962C8B-B14F-4D97-AF65-F5344CB8AC3E}">
        <p14:creationId xmlns:p14="http://schemas.microsoft.com/office/powerpoint/2010/main" val="3618647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99392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76456" y="6440922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23" name="Gruppo 22"/>
          <p:cNvGrpSpPr/>
          <p:nvPr/>
        </p:nvGrpSpPr>
        <p:grpSpPr>
          <a:xfrm>
            <a:off x="90988" y="3272351"/>
            <a:ext cx="8948645" cy="1452793"/>
            <a:chOff x="162996" y="3416367"/>
            <a:chExt cx="8948645" cy="1452793"/>
          </a:xfrm>
        </p:grpSpPr>
        <p:pic>
          <p:nvPicPr>
            <p:cNvPr id="18739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2181" t="34480"/>
            <a:stretch>
              <a:fillRect/>
            </a:stretch>
          </p:blipFill>
          <p:spPr bwMode="auto">
            <a:xfrm>
              <a:off x="162996" y="3460906"/>
              <a:ext cx="8948645" cy="1408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ttangolo 20"/>
            <p:cNvSpPr/>
            <p:nvPr/>
          </p:nvSpPr>
          <p:spPr>
            <a:xfrm>
              <a:off x="6012160" y="3429000"/>
              <a:ext cx="792088" cy="100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5543729" y="3416367"/>
              <a:ext cx="36580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2400" dirty="0"/>
                <a:t>I</a:t>
              </a:r>
              <a:r>
                <a:rPr lang="it-IT" sz="2400" baseline="-25000" dirty="0"/>
                <a:t>0</a:t>
              </a:r>
            </a:p>
          </p:txBody>
        </p:sp>
      </p:grpSp>
      <p:pic>
        <p:nvPicPr>
          <p:cNvPr id="1873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618" y="1052736"/>
            <a:ext cx="75247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asellaDiTesto 24"/>
          <p:cNvSpPr txBox="1"/>
          <p:nvPr/>
        </p:nvSpPr>
        <p:spPr>
          <a:xfrm>
            <a:off x="179513" y="4869160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Not the </a:t>
            </a:r>
            <a:r>
              <a:rPr lang="it-IT" sz="2000" dirty="0" err="1">
                <a:solidFill>
                  <a:srgbClr val="FF0000"/>
                </a:solidFill>
              </a:rPr>
              <a:t>whole</a:t>
            </a:r>
            <a:r>
              <a:rPr lang="it-IT" sz="2000" dirty="0">
                <a:solidFill>
                  <a:srgbClr val="FF0000"/>
                </a:solidFill>
              </a:rPr>
              <a:t> energy </a:t>
            </a:r>
            <a:r>
              <a:rPr lang="it-IT" sz="2000" dirty="0" err="1"/>
              <a:t>lost</a:t>
            </a:r>
            <a:r>
              <a:rPr lang="it-IT" sz="2000" dirty="0"/>
              <a:t> by the </a:t>
            </a:r>
            <a:r>
              <a:rPr lang="it-IT" sz="2000" dirty="0" err="1"/>
              <a:t>impinging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 </a:t>
            </a:r>
            <a:r>
              <a:rPr lang="it-IT" sz="2000" dirty="0" err="1"/>
              <a:t>goes</a:t>
            </a:r>
            <a:r>
              <a:rPr lang="it-IT" sz="2000" dirty="0"/>
              <a:t> in </a:t>
            </a:r>
            <a:r>
              <a:rPr lang="it-IT" sz="2000" dirty="0" err="1"/>
              <a:t>ionization</a:t>
            </a:r>
            <a:r>
              <a:rPr lang="it-IT" sz="2000" dirty="0"/>
              <a:t> </a:t>
            </a:r>
            <a:r>
              <a:rPr lang="it-IT" sz="2000" dirty="0" err="1"/>
              <a:t>processes</a:t>
            </a:r>
            <a:r>
              <a:rPr lang="it-IT" sz="2000" dirty="0"/>
              <a:t>; a part (</a:t>
            </a:r>
            <a:r>
              <a:rPr lang="it-IT" sz="2000" dirty="0" err="1"/>
              <a:t>roughly</a:t>
            </a:r>
            <a:r>
              <a:rPr lang="it-IT" sz="2000" dirty="0"/>
              <a:t> </a:t>
            </a:r>
            <a:r>
              <a:rPr lang="it-IT" sz="2000" dirty="0" err="1"/>
              <a:t>half</a:t>
            </a:r>
            <a:r>
              <a:rPr lang="it-IT" sz="2000" dirty="0"/>
              <a:t>) </a:t>
            </a:r>
            <a:r>
              <a:rPr lang="it-IT" sz="2000" dirty="0" err="1"/>
              <a:t>goes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in </a:t>
            </a:r>
            <a:r>
              <a:rPr lang="it-IT" sz="2000" dirty="0" err="1">
                <a:solidFill>
                  <a:srgbClr val="FF0000"/>
                </a:solidFill>
              </a:rPr>
              <a:t>excitation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of the gas </a:t>
            </a:r>
            <a:r>
              <a:rPr lang="it-IT" sz="2000" dirty="0" err="1"/>
              <a:t>molecules</a:t>
            </a:r>
            <a:r>
              <a:rPr lang="it-IT" sz="2000" dirty="0"/>
              <a:t>.</a:t>
            </a:r>
          </a:p>
          <a:p>
            <a:r>
              <a:rPr lang="it-IT" sz="2000" dirty="0">
                <a:sym typeface="Wingdings" pitchFamily="2" charset="2"/>
              </a:rPr>
              <a:t> The </a:t>
            </a:r>
            <a:r>
              <a:rPr lang="it-IT" sz="2000" dirty="0" err="1">
                <a:sym typeface="Wingdings" pitchFamily="2" charset="2"/>
              </a:rPr>
              <a:t>average</a:t>
            </a:r>
            <a:r>
              <a:rPr lang="it-IT" sz="2000" dirty="0">
                <a:sym typeface="Wingdings" pitchFamily="2" charset="2"/>
              </a:rPr>
              <a:t> energy W</a:t>
            </a:r>
            <a:r>
              <a:rPr lang="it-IT" sz="2000" baseline="-25000" dirty="0">
                <a:sym typeface="Wingdings" pitchFamily="2" charset="2"/>
              </a:rPr>
              <a:t>i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needed</a:t>
            </a:r>
            <a:r>
              <a:rPr lang="it-IT" sz="2000" dirty="0">
                <a:sym typeface="Wingdings" pitchFamily="2" charset="2"/>
              </a:rPr>
              <a:t> to create an </a:t>
            </a:r>
            <a:r>
              <a:rPr lang="it-IT" sz="2000" dirty="0" err="1">
                <a:sym typeface="Wingdings" pitchFamily="2" charset="2"/>
              </a:rPr>
              <a:t>ion</a:t>
            </a:r>
            <a:r>
              <a:rPr lang="it-IT" sz="2000" dirty="0">
                <a:sym typeface="Wingdings" pitchFamily="2" charset="2"/>
              </a:rPr>
              <a:t>-electron </a:t>
            </a:r>
            <a:r>
              <a:rPr lang="it-IT" sz="2000" dirty="0" err="1">
                <a:sym typeface="Wingdings" pitchFamily="2" charset="2"/>
              </a:rPr>
              <a:t>pair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is</a:t>
            </a:r>
            <a:r>
              <a:rPr lang="it-IT" sz="2000" dirty="0">
                <a:sym typeface="Wingdings" pitchFamily="2" charset="2"/>
              </a:rPr>
              <a:t> ≈ 2-3 I</a:t>
            </a:r>
            <a:r>
              <a:rPr lang="it-IT" sz="2000" baseline="-25000" dirty="0">
                <a:sym typeface="Wingdings" pitchFamily="2" charset="2"/>
              </a:rPr>
              <a:t>0</a:t>
            </a:r>
            <a:endParaRPr lang="it-IT" sz="2000" baseline="-2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29387EE-930C-9DCD-46BC-5FA4DB07C3DF}"/>
              </a:ext>
            </a:extLst>
          </p:cNvPr>
          <p:cNvSpPr txBox="1"/>
          <p:nvPr/>
        </p:nvSpPr>
        <p:spPr>
          <a:xfrm>
            <a:off x="1408748" y="6218148"/>
            <a:ext cx="6403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/>
              <a:t>Interest</a:t>
            </a:r>
            <a:r>
              <a:rPr lang="it-IT" sz="2800" dirty="0"/>
              <a:t> in </a:t>
            </a:r>
            <a:r>
              <a:rPr lang="it-IT" sz="2800" dirty="0" err="1"/>
              <a:t>maximizing</a:t>
            </a:r>
            <a:r>
              <a:rPr lang="it-IT" sz="2800" dirty="0"/>
              <a:t> </a:t>
            </a:r>
            <a:r>
              <a:rPr lang="it-IT" sz="2800" dirty="0" err="1"/>
              <a:t>ionization</a:t>
            </a:r>
            <a:r>
              <a:rPr lang="it-IT" sz="2800" dirty="0"/>
              <a:t> </a:t>
            </a:r>
            <a:r>
              <a:rPr lang="it-IT" sz="2800" dirty="0" err="1"/>
              <a:t>processes</a:t>
            </a:r>
            <a:endParaRPr lang="it-IT" sz="2800" dirty="0"/>
          </a:p>
        </p:txBody>
      </p:sp>
      <p:sp>
        <p:nvSpPr>
          <p:cNvPr id="5" name="Freccia in giù 4">
            <a:extLst>
              <a:ext uri="{FF2B5EF4-FFF2-40B4-BE49-F238E27FC236}">
                <a16:creationId xmlns:a16="http://schemas.microsoft.com/office/drawing/2014/main" id="{669B248A-7394-C299-FD15-58660DC9D279}"/>
              </a:ext>
            </a:extLst>
          </p:cNvPr>
          <p:cNvSpPr/>
          <p:nvPr/>
        </p:nvSpPr>
        <p:spPr>
          <a:xfrm>
            <a:off x="4499992" y="5884823"/>
            <a:ext cx="432048" cy="42449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50151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7419E-2B7D-0ECD-C258-9E86B92833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ED8CABC-6153-A05E-D48D-79F49A0E8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E0C6C149-AF15-12E6-9DA0-0623BD282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A7C16825-8860-C67D-75C1-9C0A31E045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8DBA1A81-4771-B203-0736-2BB9CE68E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45A1A62D-33A7-655F-D97F-CABDE1950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F106489A-F466-D32E-BB1C-56F46686F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6110DB27-45AE-9CCE-03B6-29FDEFF0F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1A4675A3-1E01-2DBD-6616-B1EBEB9F7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F0132059-4555-3D7A-1A6D-E1745EF09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06FF46C6-4EC0-1B8B-870B-7F5582809D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A7EBF0B-3053-7842-99D0-3D1B7ED88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2" y="-90264"/>
            <a:ext cx="8939788" cy="1143000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002060"/>
                </a:solidFill>
              </a:rPr>
              <a:t>Passage</a:t>
            </a:r>
            <a:r>
              <a:rPr lang="it-IT" sz="3200" dirty="0">
                <a:solidFill>
                  <a:srgbClr val="002060"/>
                </a:solidFill>
              </a:rPr>
              <a:t> from streamer to </a:t>
            </a:r>
            <a:r>
              <a:rPr lang="it-IT" sz="3200" dirty="0" err="1">
                <a:solidFill>
                  <a:srgbClr val="002060"/>
                </a:solidFill>
              </a:rPr>
              <a:t>avalanche</a:t>
            </a:r>
            <a:r>
              <a:rPr lang="it-IT" sz="3200" dirty="0">
                <a:solidFill>
                  <a:srgbClr val="002060"/>
                </a:solidFill>
              </a:rPr>
              <a:t> mode in </a:t>
            </a:r>
            <a:r>
              <a:rPr lang="it-IT" sz="3200" dirty="0" err="1">
                <a:solidFill>
                  <a:srgbClr val="002060"/>
                </a:solidFill>
              </a:rPr>
              <a:t>RPCs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4943E72-55E8-2C1F-0B5D-09E7FD73C322}"/>
              </a:ext>
            </a:extLst>
          </p:cNvPr>
          <p:cNvSpPr txBox="1"/>
          <p:nvPr/>
        </p:nvSpPr>
        <p:spPr>
          <a:xfrm>
            <a:off x="179512" y="908720"/>
            <a:ext cx="8590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The use of CF</a:t>
            </a:r>
            <a:r>
              <a:rPr lang="it-IT" sz="2400" baseline="-25000" dirty="0"/>
              <a:t>3</a:t>
            </a:r>
            <a:r>
              <a:rPr lang="it-IT" sz="2400" dirty="0"/>
              <a:t>Br </a:t>
            </a:r>
            <a:r>
              <a:rPr lang="it-IT" sz="2400" dirty="0" err="1"/>
              <a:t>enriched</a:t>
            </a:r>
            <a:r>
              <a:rPr lang="it-IT" sz="2400" dirty="0"/>
              <a:t> </a:t>
            </a:r>
            <a:r>
              <a:rPr lang="it-IT" sz="2400" dirty="0" err="1"/>
              <a:t>mixtures</a:t>
            </a:r>
            <a:r>
              <a:rPr lang="it-IT" sz="2400" dirty="0"/>
              <a:t> </a:t>
            </a:r>
            <a:r>
              <a:rPr lang="it-IT" sz="2400" dirty="0" err="1"/>
              <a:t>allowed</a:t>
            </a:r>
            <a:r>
              <a:rPr lang="it-IT" sz="2400" dirty="0"/>
              <a:t> an </a:t>
            </a:r>
            <a:r>
              <a:rPr lang="it-IT" sz="2400" dirty="0" err="1"/>
              <a:t>increase</a:t>
            </a:r>
            <a:r>
              <a:rPr lang="it-IT" sz="2400" dirty="0"/>
              <a:t> of the rate capability of more </a:t>
            </a:r>
            <a:r>
              <a:rPr lang="it-IT" sz="2400" dirty="0" err="1"/>
              <a:t>than</a:t>
            </a:r>
            <a:r>
              <a:rPr lang="it-IT" sz="2400" dirty="0"/>
              <a:t> one </a:t>
            </a:r>
            <a:r>
              <a:rPr lang="it-IT" sz="2400" dirty="0" err="1"/>
              <a:t>order</a:t>
            </a:r>
            <a:r>
              <a:rPr lang="it-IT" sz="2400" dirty="0"/>
              <a:t> of </a:t>
            </a:r>
            <a:r>
              <a:rPr lang="it-IT" sz="2400" dirty="0" err="1"/>
              <a:t>magnitude</a:t>
            </a:r>
            <a:endParaRPr lang="it-IT" sz="24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Allowed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the use of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RPCs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in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muon</a:t>
            </a:r>
            <a:r>
              <a:rPr lang="it-IT" sz="2400" dirty="0">
                <a:solidFill>
                  <a:srgbClr val="0070C0"/>
                </a:solidFill>
                <a:sym typeface="Wingdings" panose="05000000000000000000" pitchFamily="2" charset="2"/>
              </a:rPr>
              <a:t> systems of the LHC </a:t>
            </a:r>
            <a:r>
              <a:rPr lang="it-IT" sz="2400" dirty="0" err="1">
                <a:solidFill>
                  <a:srgbClr val="0070C0"/>
                </a:solidFill>
                <a:sym typeface="Wingdings" panose="05000000000000000000" pitchFamily="2" charset="2"/>
              </a:rPr>
              <a:t>experiments</a:t>
            </a:r>
            <a:endParaRPr lang="it-IT" sz="24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How a gas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mixture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can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change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FF0000"/>
                </a:solidFill>
                <a:sym typeface="Wingdings" panose="05000000000000000000" pitchFamily="2" charset="2"/>
              </a:rPr>
              <a:t>your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 life…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A4FAE08-FDCE-30D9-6DFC-8256A70A04DE}"/>
              </a:ext>
            </a:extLst>
          </p:cNvPr>
          <p:cNvSpPr txBox="1"/>
          <p:nvPr/>
        </p:nvSpPr>
        <p:spPr>
          <a:xfrm>
            <a:off x="107504" y="4874384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Later</a:t>
            </a:r>
            <a:r>
              <a:rPr lang="it-IT" sz="2400" dirty="0"/>
              <a:t> on, </a:t>
            </a:r>
            <a:r>
              <a:rPr lang="it-IT" sz="2400" dirty="0" err="1">
                <a:solidFill>
                  <a:srgbClr val="0070C0"/>
                </a:solidFill>
              </a:rPr>
              <a:t>it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was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found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that</a:t>
            </a:r>
            <a:r>
              <a:rPr lang="it-IT" sz="2400" dirty="0">
                <a:solidFill>
                  <a:srgbClr val="0070C0"/>
                </a:solidFill>
              </a:rPr>
              <a:t> CF</a:t>
            </a:r>
            <a:r>
              <a:rPr lang="it-IT" sz="2400" baseline="-25000" dirty="0">
                <a:solidFill>
                  <a:srgbClr val="0070C0"/>
                </a:solidFill>
              </a:rPr>
              <a:t>3</a:t>
            </a:r>
            <a:r>
              <a:rPr lang="it-IT" sz="2400" dirty="0">
                <a:solidFill>
                  <a:srgbClr val="0070C0"/>
                </a:solidFill>
              </a:rPr>
              <a:t>Br </a:t>
            </a:r>
            <a:r>
              <a:rPr lang="it-IT" sz="2400" dirty="0" err="1">
                <a:solidFill>
                  <a:srgbClr val="0070C0"/>
                </a:solidFill>
              </a:rPr>
              <a:t>was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harmful</a:t>
            </a:r>
            <a:r>
              <a:rPr lang="it-IT" sz="2400" dirty="0">
                <a:solidFill>
                  <a:srgbClr val="0070C0"/>
                </a:solidFill>
              </a:rPr>
              <a:t> for the </a:t>
            </a:r>
            <a:r>
              <a:rPr lang="it-IT" sz="2400" dirty="0" err="1">
                <a:solidFill>
                  <a:srgbClr val="0070C0"/>
                </a:solidFill>
              </a:rPr>
              <a:t>ozone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layer</a:t>
            </a:r>
            <a:r>
              <a:rPr lang="it-IT" sz="2400" dirty="0"/>
              <a:t>, and </a:t>
            </a:r>
            <a:r>
              <a:rPr lang="it-IT" sz="2400" dirty="0" err="1"/>
              <a:t>was</a:t>
            </a:r>
            <a:r>
              <a:rPr lang="it-IT" sz="2400" dirty="0"/>
              <a:t> </a:t>
            </a:r>
            <a:r>
              <a:rPr lang="it-IT" sz="2400" dirty="0" err="1"/>
              <a:t>banned</a:t>
            </a:r>
            <a:r>
              <a:rPr lang="it-IT" sz="2400" dirty="0"/>
              <a:t> from production and use.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it-IT" sz="2400" dirty="0" err="1">
                <a:sym typeface="Wingdings" panose="05000000000000000000" pitchFamily="2" charset="2"/>
              </a:rPr>
              <a:t>It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was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replaced</a:t>
            </a:r>
            <a:r>
              <a:rPr lang="it-IT" sz="2400" dirty="0">
                <a:sym typeface="Wingdings" panose="05000000000000000000" pitchFamily="2" charset="2"/>
              </a:rPr>
              <a:t> by C</a:t>
            </a:r>
            <a:r>
              <a:rPr lang="it-IT" sz="2400" baseline="-25000" dirty="0">
                <a:sym typeface="Wingdings" panose="05000000000000000000" pitchFamily="2" charset="2"/>
              </a:rPr>
              <a:t>2</a:t>
            </a:r>
            <a:r>
              <a:rPr lang="it-IT" sz="2400" dirty="0">
                <a:sym typeface="Wingdings" panose="05000000000000000000" pitchFamily="2" charset="2"/>
              </a:rPr>
              <a:t>H</a:t>
            </a:r>
            <a:r>
              <a:rPr lang="it-IT" sz="2400" baseline="-25000" dirty="0">
                <a:sym typeface="Wingdings" panose="05000000000000000000" pitchFamily="2" charset="2"/>
              </a:rPr>
              <a:t>2</a:t>
            </a:r>
            <a:r>
              <a:rPr lang="it-IT" sz="2400" dirty="0">
                <a:sym typeface="Wingdings" panose="05000000000000000000" pitchFamily="2" charset="2"/>
              </a:rPr>
              <a:t>F4, a gas </a:t>
            </a:r>
            <a:r>
              <a:rPr lang="it-IT" sz="2400" dirty="0" err="1">
                <a:sym typeface="Wingdings" panose="05000000000000000000" pitchFamily="2" charset="2"/>
              </a:rPr>
              <a:t>largely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used</a:t>
            </a:r>
            <a:r>
              <a:rPr lang="it-IT" sz="2400" dirty="0">
                <a:sym typeface="Wingdings" panose="05000000000000000000" pitchFamily="2" charset="2"/>
              </a:rPr>
              <a:t> in </a:t>
            </a:r>
            <a:r>
              <a:rPr lang="it-IT" sz="2400" dirty="0" err="1">
                <a:sym typeface="Wingdings" panose="05000000000000000000" pitchFamily="2" charset="2"/>
              </a:rPr>
              <a:t>refrigerating</a:t>
            </a:r>
            <a:r>
              <a:rPr lang="it-IT" sz="2400" dirty="0">
                <a:sym typeface="Wingdings" panose="05000000000000000000" pitchFamily="2" charset="2"/>
              </a:rPr>
              <a:t> systems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it-IT" sz="2400" dirty="0" err="1">
                <a:sym typeface="Wingdings" panose="05000000000000000000" pitchFamily="2" charset="2"/>
              </a:rPr>
              <a:t>RPCs</a:t>
            </a:r>
            <a:r>
              <a:rPr lang="it-IT" sz="2400" dirty="0">
                <a:sym typeface="Wingdings" panose="05000000000000000000" pitchFamily="2" charset="2"/>
              </a:rPr>
              <a:t> gas </a:t>
            </a:r>
            <a:r>
              <a:rPr lang="it-IT" sz="2400" dirty="0" err="1">
                <a:sym typeface="Wingdings" panose="05000000000000000000" pitchFamily="2" charset="2"/>
              </a:rPr>
              <a:t>mixtures</a:t>
            </a:r>
            <a:r>
              <a:rPr lang="it-IT" sz="2400" dirty="0">
                <a:sym typeface="Wingdings" panose="05000000000000000000" pitchFamily="2" charset="2"/>
              </a:rPr>
              <a:t> are </a:t>
            </a:r>
            <a:r>
              <a:rPr lang="it-IT" sz="2400" dirty="0" err="1">
                <a:sym typeface="Wingdings" panose="05000000000000000000" pitchFamily="2" charset="2"/>
              </a:rPr>
              <a:t>nowdays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almost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completely</a:t>
            </a:r>
            <a:r>
              <a:rPr lang="it-IT" sz="2400" dirty="0">
                <a:sym typeface="Wingdings" panose="05000000000000000000" pitchFamily="2" charset="2"/>
              </a:rPr>
              <a:t> made out of C</a:t>
            </a:r>
            <a:r>
              <a:rPr lang="it-IT" sz="2400" baseline="-25000" dirty="0">
                <a:sym typeface="Wingdings" panose="05000000000000000000" pitchFamily="2" charset="2"/>
              </a:rPr>
              <a:t>2</a:t>
            </a:r>
            <a:r>
              <a:rPr lang="it-IT" sz="2400" dirty="0">
                <a:sym typeface="Wingdings" panose="05000000000000000000" pitchFamily="2" charset="2"/>
              </a:rPr>
              <a:t>H</a:t>
            </a:r>
            <a:r>
              <a:rPr lang="it-IT" sz="2400" baseline="-25000" dirty="0">
                <a:sym typeface="Wingdings" panose="05000000000000000000" pitchFamily="2" charset="2"/>
              </a:rPr>
              <a:t>2</a:t>
            </a:r>
            <a:r>
              <a:rPr lang="it-IT" sz="2400" dirty="0">
                <a:sym typeface="Wingdings" panose="05000000000000000000" pitchFamily="2" charset="2"/>
              </a:rPr>
              <a:t>F</a:t>
            </a:r>
            <a:r>
              <a:rPr lang="it-IT" sz="2400" baseline="-25000" dirty="0">
                <a:sym typeface="Wingdings" panose="05000000000000000000" pitchFamily="2" charset="2"/>
              </a:rPr>
              <a:t>4</a:t>
            </a:r>
            <a:r>
              <a:rPr lang="it-IT" sz="2400" dirty="0">
                <a:sym typeface="Wingdings" panose="05000000000000000000" pitchFamily="2" charset="2"/>
              </a:rPr>
              <a:t>.</a:t>
            </a:r>
            <a:endParaRPr lang="it-IT" sz="2400" dirty="0"/>
          </a:p>
        </p:txBody>
      </p:sp>
      <p:pic>
        <p:nvPicPr>
          <p:cNvPr id="11" name="Immagine 10" descr="Immagine che contiene schermata, arte&#10;&#10;Descrizione generata automaticamente">
            <a:extLst>
              <a:ext uri="{FF2B5EF4-FFF2-40B4-BE49-F238E27FC236}">
                <a16:creationId xmlns:a16="http://schemas.microsoft.com/office/drawing/2014/main" id="{416F3FC1-DC61-01C3-472C-8ACC196AA8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66" y="2636912"/>
            <a:ext cx="4424958" cy="1938992"/>
          </a:xfrm>
          <a:prstGeom prst="rect">
            <a:avLst/>
          </a:prstGeom>
        </p:spPr>
      </p:pic>
      <p:pic>
        <p:nvPicPr>
          <p:cNvPr id="13" name="Immagine 12" descr="Immagine che contiene schermata, Modellazione 3D, Composizione digitale, Software per videogiochi&#10;&#10;Descrizione generata automaticamente">
            <a:extLst>
              <a:ext uri="{FF2B5EF4-FFF2-40B4-BE49-F238E27FC236}">
                <a16:creationId xmlns:a16="http://schemas.microsoft.com/office/drawing/2014/main" id="{365610ED-4107-61C2-1784-6FC962D11A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623" y="2439176"/>
            <a:ext cx="3533825" cy="233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860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63863-7855-20F3-4269-CEF3CE08F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>
            <a:extLst>
              <a:ext uri="{FF2B5EF4-FFF2-40B4-BE49-F238E27FC236}">
                <a16:creationId xmlns:a16="http://schemas.microsoft.com/office/drawing/2014/main" id="{DD847892-EAD2-5FFD-BB59-636D8418F3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AEF13F1C-5A6E-4080-DABD-D49B39D0D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34A4CD62-DE46-F7DC-5F49-A00FB1D33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68809278-8654-F1DD-52DA-DFFE1CFBC7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29D72600-0367-0681-9980-E2A6389C2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F0241AA4-C807-745B-26B5-DD805E7CD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01462FEE-77BD-925E-5808-23E2336AE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2F36E5DC-3B39-9B3A-B750-A4CC479898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29F2D1C-9860-F071-4F1D-5439F9D702DF}"/>
              </a:ext>
            </a:extLst>
          </p:cNvPr>
          <p:cNvSpPr txBox="1"/>
          <p:nvPr/>
        </p:nvSpPr>
        <p:spPr>
          <a:xfrm>
            <a:off x="1475656" y="6039897"/>
            <a:ext cx="6425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Twenty </a:t>
            </a:r>
            <a:r>
              <a:rPr lang="it-IT" sz="2400" dirty="0" err="1">
                <a:solidFill>
                  <a:srgbClr val="FF0000"/>
                </a:solidFill>
              </a:rPr>
              <a:t>years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later</a:t>
            </a:r>
            <a:r>
              <a:rPr lang="it-IT" sz="2400" dirty="0">
                <a:solidFill>
                  <a:srgbClr val="FF0000"/>
                </a:solidFill>
              </a:rPr>
              <a:t> (</a:t>
            </a:r>
            <a:r>
              <a:rPr lang="it-IT" sz="2400" dirty="0" err="1">
                <a:solidFill>
                  <a:srgbClr val="FF0000"/>
                </a:solidFill>
              </a:rPr>
              <a:t>not</a:t>
            </a:r>
            <a:r>
              <a:rPr lang="it-IT" sz="2400" dirty="0">
                <a:solidFill>
                  <a:srgbClr val="FF0000"/>
                </a:solidFill>
              </a:rPr>
              <a:t> by Alexandre Dumas) 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 …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10" name="Immagine 9" descr="Immagine che contiene fumetto, testo, poster, narrativa&#10;&#10;Descrizione generata automaticamente">
            <a:extLst>
              <a:ext uri="{FF2B5EF4-FFF2-40B4-BE49-F238E27FC236}">
                <a16:creationId xmlns:a16="http://schemas.microsoft.com/office/drawing/2014/main" id="{A6E54523-789B-0837-53A1-6AA404FB1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36274"/>
            <a:ext cx="3903895" cy="559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8183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problem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GreenHouse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1124744"/>
            <a:ext cx="849694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dirty="0"/>
              <a:t>- Not </a:t>
            </a:r>
            <a:r>
              <a:rPr lang="it-IT" sz="2400" dirty="0" err="1"/>
              <a:t>only</a:t>
            </a:r>
            <a:r>
              <a:rPr lang="it-IT" sz="2400" dirty="0"/>
              <a:t> CO</a:t>
            </a:r>
            <a:r>
              <a:rPr lang="it-IT" sz="2400" baseline="-25000" dirty="0"/>
              <a:t>2</a:t>
            </a:r>
            <a:r>
              <a:rPr lang="it-IT" sz="2400" dirty="0"/>
              <a:t> </a:t>
            </a:r>
            <a:r>
              <a:rPr lang="it-IT" sz="2400" dirty="0" err="1"/>
              <a:t>contributes</a:t>
            </a:r>
            <a:r>
              <a:rPr lang="it-IT" sz="2400" dirty="0"/>
              <a:t> to the </a:t>
            </a:r>
            <a:r>
              <a:rPr lang="it-IT" sz="2400" dirty="0" err="1"/>
              <a:t>greehouse</a:t>
            </a:r>
            <a:r>
              <a:rPr lang="it-IT" sz="2400" dirty="0"/>
              <a:t> </a:t>
            </a:r>
            <a:r>
              <a:rPr lang="it-IT" sz="2400" dirty="0" err="1"/>
              <a:t>effect</a:t>
            </a:r>
            <a:r>
              <a:rPr lang="it-IT" sz="2400" dirty="0"/>
              <a:t>. </a:t>
            </a:r>
            <a:r>
              <a:rPr lang="it-IT" sz="2400" dirty="0" err="1"/>
              <a:t>There</a:t>
            </a:r>
            <a:r>
              <a:rPr lang="it-IT" sz="2400" dirty="0"/>
              <a:t> are </a:t>
            </a:r>
            <a:r>
              <a:rPr lang="it-IT" sz="2400" dirty="0" err="1"/>
              <a:t>other</a:t>
            </a:r>
            <a:r>
              <a:rPr lang="it-IT" sz="2400" dirty="0"/>
              <a:t> </a:t>
            </a:r>
            <a:r>
              <a:rPr lang="it-IT" sz="2400" dirty="0" err="1"/>
              <a:t>gases</a:t>
            </a:r>
            <a:r>
              <a:rPr lang="it-IT" sz="2400" dirty="0"/>
              <a:t> (and families of </a:t>
            </a:r>
            <a:r>
              <a:rPr lang="it-IT" sz="2400" dirty="0" err="1"/>
              <a:t>gases</a:t>
            </a:r>
            <a:r>
              <a:rPr lang="it-IT" sz="2400" dirty="0"/>
              <a:t>) </a:t>
            </a:r>
            <a:r>
              <a:rPr lang="it-IT" sz="2400" dirty="0" err="1"/>
              <a:t>that</a:t>
            </a:r>
            <a:r>
              <a:rPr lang="it-IT" sz="2400" dirty="0"/>
              <a:t> </a:t>
            </a:r>
            <a:r>
              <a:rPr lang="it-IT" sz="2400" dirty="0" err="1"/>
              <a:t>contribute</a:t>
            </a:r>
            <a:r>
              <a:rPr lang="it-IT" sz="2400" dirty="0"/>
              <a:t>: H</a:t>
            </a:r>
            <a:r>
              <a:rPr lang="it-IT" sz="2400" baseline="-25000" dirty="0"/>
              <a:t>2</a:t>
            </a:r>
            <a:r>
              <a:rPr lang="it-IT" sz="2400" dirty="0"/>
              <a:t>0, CH</a:t>
            </a:r>
            <a:r>
              <a:rPr lang="it-IT" sz="2400" baseline="-25000" dirty="0"/>
              <a:t>4</a:t>
            </a:r>
            <a:r>
              <a:rPr lang="it-IT" sz="2400" dirty="0"/>
              <a:t>, CFC, HCFC, NO</a:t>
            </a:r>
            <a:r>
              <a:rPr lang="it-IT" sz="2400" baseline="-25000" dirty="0"/>
              <a:t>x</a:t>
            </a:r>
            <a:r>
              <a:rPr lang="it-IT" sz="2400" dirty="0"/>
              <a:t>, </a:t>
            </a:r>
            <a:r>
              <a:rPr lang="it-IT" sz="2400" dirty="0" err="1"/>
              <a:t>SO</a:t>
            </a:r>
            <a:r>
              <a:rPr lang="it-IT" sz="2400" baseline="-25000" dirty="0" err="1"/>
              <a:t>x</a:t>
            </a:r>
            <a:r>
              <a:rPr lang="it-IT" sz="2400" dirty="0"/>
              <a:t> </a:t>
            </a:r>
          </a:p>
          <a:p>
            <a:pPr>
              <a:spcAft>
                <a:spcPts val="600"/>
              </a:spcAft>
            </a:pPr>
            <a:r>
              <a:rPr lang="it-IT" sz="2400" dirty="0"/>
              <a:t>To compare </a:t>
            </a:r>
            <a:r>
              <a:rPr lang="it-IT" sz="2400" dirty="0" err="1"/>
              <a:t>various</a:t>
            </a:r>
            <a:r>
              <a:rPr lang="it-IT" sz="2400" dirty="0"/>
              <a:t> </a:t>
            </a:r>
            <a:r>
              <a:rPr lang="it-IT" sz="2400" dirty="0" err="1"/>
              <a:t>gases</a:t>
            </a:r>
            <a:r>
              <a:rPr lang="it-IT" sz="2400" dirty="0"/>
              <a:t>, the </a:t>
            </a:r>
            <a:r>
              <a:rPr lang="it-IT" sz="2400" dirty="0">
                <a:solidFill>
                  <a:srgbClr val="FF0000"/>
                </a:solidFill>
              </a:rPr>
              <a:t>Global Warming </a:t>
            </a:r>
            <a:r>
              <a:rPr lang="it-IT" sz="2400" dirty="0" err="1">
                <a:solidFill>
                  <a:srgbClr val="FF0000"/>
                </a:solidFill>
              </a:rPr>
              <a:t>Potential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/>
              <a:t>was</a:t>
            </a:r>
            <a:r>
              <a:rPr lang="it-IT" sz="2400" dirty="0"/>
              <a:t> </a:t>
            </a:r>
            <a:r>
              <a:rPr lang="it-IT" sz="2400" dirty="0" err="1"/>
              <a:t>introduced</a:t>
            </a:r>
            <a:r>
              <a:rPr lang="it-IT" sz="2400" dirty="0"/>
              <a:t>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it is a measure of how much energy the emission of 1 ton of a gas will absorb over a given period of time, relative to the emission of 1 ton of carbon dioxide (CO</a:t>
            </a:r>
            <a:r>
              <a:rPr lang="en-US" sz="2400" baseline="-25000" dirty="0"/>
              <a:t>2</a:t>
            </a:r>
            <a:r>
              <a:rPr lang="en-US" sz="2400" dirty="0"/>
              <a:t>).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The </a:t>
            </a:r>
            <a:r>
              <a:rPr lang="en-US" sz="2400" dirty="0">
                <a:solidFill>
                  <a:srgbClr val="C00000"/>
                </a:solidFill>
              </a:rPr>
              <a:t>larger the GWP, the more that a given gas warms the Earth compared to CO</a:t>
            </a:r>
            <a:r>
              <a:rPr lang="en-US" sz="2400" baseline="-25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over that time period.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The time period usually used for GWPs is 100 years(*).</a:t>
            </a:r>
            <a:endParaRPr lang="it-IT" sz="2400" dirty="0"/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CA68523-EF99-64AE-6760-D5BE4424EA7E}"/>
              </a:ext>
            </a:extLst>
          </p:cNvPr>
          <p:cNvSpPr txBox="1"/>
          <p:nvPr/>
        </p:nvSpPr>
        <p:spPr>
          <a:xfrm>
            <a:off x="323528" y="5818038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(*) Some </a:t>
            </a:r>
            <a:r>
              <a:rPr lang="it-IT" dirty="0" err="1"/>
              <a:t>gases</a:t>
            </a:r>
            <a:r>
              <a:rPr lang="it-IT" dirty="0"/>
              <a:t>, once </a:t>
            </a:r>
            <a:r>
              <a:rPr lang="it-IT" dirty="0" err="1"/>
              <a:t>arrived</a:t>
            </a:r>
            <a:r>
              <a:rPr lang="it-IT" dirty="0"/>
              <a:t> in the high </a:t>
            </a:r>
            <a:r>
              <a:rPr lang="it-IT" dirty="0" err="1"/>
              <a:t>atmosphere</a:t>
            </a:r>
            <a:r>
              <a:rPr lang="it-IT" dirty="0"/>
              <a:t>, dissociate, </a:t>
            </a:r>
            <a:r>
              <a:rPr lang="it-IT" dirty="0" err="1"/>
              <a:t>producing</a:t>
            </a:r>
            <a:r>
              <a:rPr lang="it-IT" dirty="0"/>
              <a:t> by-products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or </a:t>
            </a:r>
            <a:r>
              <a:rPr lang="it-IT" dirty="0" err="1"/>
              <a:t>may</a:t>
            </a:r>
            <a:r>
              <a:rPr lang="it-IT" dirty="0"/>
              <a:t> NOT be </a:t>
            </a:r>
            <a:r>
              <a:rPr lang="it-IT" dirty="0" err="1"/>
              <a:t>greenhouse</a:t>
            </a:r>
            <a:r>
              <a:rPr lang="it-IT" dirty="0"/>
              <a:t> </a:t>
            </a:r>
            <a:r>
              <a:rPr lang="it-IT" dirty="0" err="1"/>
              <a:t>gases</a:t>
            </a:r>
            <a:r>
              <a:rPr lang="it-IT" dirty="0"/>
              <a:t>: </a:t>
            </a:r>
            <a:r>
              <a:rPr lang="it-IT" dirty="0" err="1"/>
              <a:t>therefore</a:t>
            </a:r>
            <a:r>
              <a:rPr lang="it-IT" dirty="0"/>
              <a:t> the </a:t>
            </a:r>
            <a:r>
              <a:rPr lang="it-IT" dirty="0" err="1"/>
              <a:t>lifetime</a:t>
            </a:r>
            <a:r>
              <a:rPr lang="it-IT" dirty="0"/>
              <a:t> a </a:t>
            </a:r>
            <a:r>
              <a:rPr lang="it-IT" dirty="0" err="1"/>
              <a:t>a</a:t>
            </a:r>
            <a:r>
              <a:rPr lang="it-IT" dirty="0"/>
              <a:t> gas </a:t>
            </a:r>
            <a:r>
              <a:rPr lang="it-IT" dirty="0" err="1"/>
              <a:t>species</a:t>
            </a:r>
            <a:r>
              <a:rPr lang="it-IT" dirty="0"/>
              <a:t> MUST be </a:t>
            </a:r>
            <a:r>
              <a:rPr lang="it-IT" dirty="0" err="1"/>
              <a:t>considered</a:t>
            </a:r>
            <a:r>
              <a:rPr lang="it-IT" dirty="0"/>
              <a:t> </a:t>
            </a:r>
            <a:r>
              <a:rPr lang="it-IT" dirty="0" err="1"/>
              <a:t>when</a:t>
            </a:r>
            <a:r>
              <a:rPr lang="it-IT" dirty="0"/>
              <a:t> computing </a:t>
            </a:r>
            <a:r>
              <a:rPr lang="it-IT" dirty="0" err="1"/>
              <a:t>its</a:t>
            </a:r>
            <a:r>
              <a:rPr lang="it-IT" dirty="0"/>
              <a:t> GWP</a:t>
            </a:r>
          </a:p>
        </p:txBody>
      </p:sp>
    </p:spTree>
    <p:extLst>
      <p:ext uri="{BB962C8B-B14F-4D97-AF65-F5344CB8AC3E}">
        <p14:creationId xmlns:p14="http://schemas.microsoft.com/office/powerpoint/2010/main" val="31147459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GWP for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various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EFA563C-0FB3-E9EA-20C5-CE0A27FA4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978728"/>
            <a:ext cx="6696744" cy="489854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C0A06CA-1748-A036-5A88-CBDFD75040DE}"/>
              </a:ext>
            </a:extLst>
          </p:cNvPr>
          <p:cNvSpPr txBox="1"/>
          <p:nvPr/>
        </p:nvSpPr>
        <p:spPr>
          <a:xfrm>
            <a:off x="6588224" y="1052736"/>
            <a:ext cx="2015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Relative </a:t>
            </a:r>
            <a:r>
              <a:rPr lang="it-IT" dirty="0" err="1"/>
              <a:t>instantaneous</a:t>
            </a:r>
            <a:r>
              <a:rPr lang="it-IT" dirty="0"/>
              <a:t> radiative forcing,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independent</a:t>
            </a:r>
            <a:r>
              <a:rPr lang="it-IT" dirty="0"/>
              <a:t> of the </a:t>
            </a:r>
            <a:r>
              <a:rPr lang="it-IT" dirty="0" err="1"/>
              <a:t>lifetime</a:t>
            </a:r>
            <a:r>
              <a:rPr lang="it-IT" dirty="0"/>
              <a:t> of the gas in the </a:t>
            </a:r>
            <a:r>
              <a:rPr lang="it-IT" dirty="0" err="1"/>
              <a:t>atmoshpere</a:t>
            </a:r>
            <a:r>
              <a:rPr lang="it-IT" dirty="0"/>
              <a:t>.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E5F3BAB-6435-2513-E9AC-02A9ACA8395A}"/>
              </a:ext>
            </a:extLst>
          </p:cNvPr>
          <p:cNvSpPr txBox="1"/>
          <p:nvPr/>
        </p:nvSpPr>
        <p:spPr>
          <a:xfrm>
            <a:off x="6660232" y="3068960"/>
            <a:ext cx="2015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GWP take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account the </a:t>
            </a:r>
            <a:r>
              <a:rPr lang="it-IT" dirty="0" err="1"/>
              <a:t>lifetime</a:t>
            </a:r>
            <a:r>
              <a:rPr lang="it-IT" dirty="0"/>
              <a:t> of the gas in the </a:t>
            </a:r>
            <a:r>
              <a:rPr lang="it-IT" dirty="0" err="1"/>
              <a:t>atmoshpere</a:t>
            </a:r>
            <a:r>
              <a:rPr lang="it-IT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51778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EC7ADD-0DF6-A060-B585-7EBF288AB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DC0568D-E55B-6BA3-5EA8-516B61741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72" y="-27384"/>
            <a:ext cx="8686800" cy="1143000"/>
          </a:xfrm>
          <a:ln>
            <a:noFill/>
          </a:ln>
        </p:spPr>
        <p:txBody>
          <a:bodyPr>
            <a:no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Temperature and CO</a:t>
            </a:r>
            <a:r>
              <a:rPr lang="it-IT" sz="3600" baseline="-25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concentration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b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last 800.000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years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C8F9EB2-12CD-1719-5497-2286CEDC9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2474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F426C14B-B729-4863-31ED-EF0827C0A5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5" name="Picture 7" descr="Figure 2">
            <a:extLst>
              <a:ext uri="{FF2B5EF4-FFF2-40B4-BE49-F238E27FC236}">
                <a16:creationId xmlns:a16="http://schemas.microsoft.com/office/drawing/2014/main" id="{4675D936-3814-3B78-8CBA-4FDE787E2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7620000" cy="4686300"/>
          </a:xfrm>
          <a:prstGeom prst="rect">
            <a:avLst/>
          </a:prstGeom>
          <a:noFill/>
        </p:spPr>
      </p:pic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16F0E096-A28C-C060-754E-A3A2C7935523}"/>
              </a:ext>
            </a:extLst>
          </p:cNvPr>
          <p:cNvCxnSpPr/>
          <p:nvPr/>
        </p:nvCxnSpPr>
        <p:spPr>
          <a:xfrm>
            <a:off x="1211374" y="3584891"/>
            <a:ext cx="6408712" cy="0"/>
          </a:xfrm>
          <a:prstGeom prst="line">
            <a:avLst/>
          </a:prstGeom>
          <a:ln w="3492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08D72B3F-1FF6-D707-D445-F60E58FF3F56}"/>
              </a:ext>
            </a:extLst>
          </p:cNvPr>
          <p:cNvCxnSpPr/>
          <p:nvPr/>
        </p:nvCxnSpPr>
        <p:spPr>
          <a:xfrm flipH="1" flipV="1">
            <a:off x="7164288" y="3717032"/>
            <a:ext cx="1368152" cy="72008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344CD23-0CA8-310B-759B-F5102A2B3575}"/>
              </a:ext>
            </a:extLst>
          </p:cNvPr>
          <p:cNvSpPr txBox="1"/>
          <p:nvPr/>
        </p:nvSpPr>
        <p:spPr>
          <a:xfrm>
            <a:off x="7740352" y="4388911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CO</a:t>
            </a:r>
            <a:r>
              <a:rPr lang="it-IT" baseline="-25000" dirty="0"/>
              <a:t>2</a:t>
            </a:r>
            <a:r>
              <a:rPr lang="it-IT" dirty="0"/>
              <a:t> </a:t>
            </a:r>
            <a:r>
              <a:rPr lang="it-IT" dirty="0" err="1"/>
              <a:t>concentration</a:t>
            </a:r>
            <a:r>
              <a:rPr lang="it-IT" dirty="0"/>
              <a:t> </a:t>
            </a:r>
            <a:r>
              <a:rPr lang="it-IT" dirty="0">
                <a:solidFill>
                  <a:srgbClr val="C00000"/>
                </a:solidFill>
              </a:rPr>
              <a:t>&lt; 300 ppm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0BD2121-42A9-A5D1-1642-C594980BCE0B}"/>
              </a:ext>
            </a:extLst>
          </p:cNvPr>
          <p:cNvSpPr txBox="1"/>
          <p:nvPr/>
        </p:nvSpPr>
        <p:spPr>
          <a:xfrm>
            <a:off x="6143696" y="1556792"/>
            <a:ext cx="1524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</a:rPr>
              <a:t>Temperature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7E485374-22EC-B170-DE03-960222699B03}"/>
              </a:ext>
            </a:extLst>
          </p:cNvPr>
          <p:cNvSpPr txBox="1"/>
          <p:nvPr/>
        </p:nvSpPr>
        <p:spPr>
          <a:xfrm>
            <a:off x="1187624" y="5261138"/>
            <a:ext cx="21291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rgbClr val="C00000"/>
                </a:solidFill>
              </a:rPr>
              <a:t>CO</a:t>
            </a:r>
            <a:r>
              <a:rPr lang="it-IT" sz="2000" baseline="-25000" dirty="0">
                <a:solidFill>
                  <a:srgbClr val="C00000"/>
                </a:solidFill>
              </a:rPr>
              <a:t>2</a:t>
            </a:r>
            <a:r>
              <a:rPr lang="it-IT" sz="2000" dirty="0">
                <a:solidFill>
                  <a:srgbClr val="C00000"/>
                </a:solidFill>
              </a:rPr>
              <a:t> </a:t>
            </a:r>
            <a:r>
              <a:rPr lang="it-IT" sz="2000" dirty="0" err="1">
                <a:solidFill>
                  <a:srgbClr val="C00000"/>
                </a:solidFill>
              </a:rPr>
              <a:t>concentration</a:t>
            </a:r>
            <a:endParaRPr lang="it-IT" sz="2000" dirty="0">
              <a:solidFill>
                <a:srgbClr val="C00000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04FCA8-65C7-88DD-C269-4333C6BCA9C9}"/>
              </a:ext>
            </a:extLst>
          </p:cNvPr>
          <p:cNvSpPr txBox="1"/>
          <p:nvPr/>
        </p:nvSpPr>
        <p:spPr>
          <a:xfrm>
            <a:off x="133671" y="6093296"/>
            <a:ext cx="86864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Lüthi, D., </a:t>
            </a:r>
            <a:r>
              <a:rPr lang="it-IT" i="1" dirty="0"/>
              <a:t>et al.</a:t>
            </a:r>
            <a:r>
              <a:rPr lang="it-IT" dirty="0"/>
              <a:t> High-</a:t>
            </a:r>
            <a:r>
              <a:rPr lang="it-IT" dirty="0" err="1"/>
              <a:t>resolution</a:t>
            </a:r>
            <a:r>
              <a:rPr lang="it-IT" dirty="0"/>
              <a:t> carbon </a:t>
            </a:r>
            <a:r>
              <a:rPr lang="it-IT" dirty="0" err="1"/>
              <a:t>dioxide</a:t>
            </a:r>
            <a:r>
              <a:rPr lang="it-IT" dirty="0"/>
              <a:t> </a:t>
            </a:r>
            <a:r>
              <a:rPr lang="it-IT" dirty="0" err="1"/>
              <a:t>concentration</a:t>
            </a:r>
            <a:r>
              <a:rPr lang="it-IT" dirty="0"/>
              <a:t> record 650,000–800,000 </a:t>
            </a:r>
            <a:r>
              <a:rPr lang="it-IT" dirty="0" err="1"/>
              <a:t>years</a:t>
            </a:r>
            <a:r>
              <a:rPr lang="it-IT" dirty="0"/>
              <a:t> </a:t>
            </a:r>
            <a:r>
              <a:rPr lang="it-IT" dirty="0" err="1"/>
              <a:t>before</a:t>
            </a:r>
            <a:r>
              <a:rPr lang="it-IT" dirty="0"/>
              <a:t> </a:t>
            </a:r>
            <a:r>
              <a:rPr lang="it-IT" dirty="0" err="1"/>
              <a:t>present</a:t>
            </a:r>
            <a:r>
              <a:rPr lang="it-IT" dirty="0"/>
              <a:t>. </a:t>
            </a:r>
            <a:r>
              <a:rPr lang="it-IT" i="1" dirty="0"/>
              <a:t>Nature</a:t>
            </a:r>
            <a:r>
              <a:rPr lang="it-IT" dirty="0"/>
              <a:t> </a:t>
            </a:r>
            <a:r>
              <a:rPr lang="it-IT" b="1" dirty="0"/>
              <a:t>453</a:t>
            </a:r>
            <a:r>
              <a:rPr lang="it-IT" dirty="0"/>
              <a:t>, 379–382 (2008). https://doi.org/10.1038/nature06949</a:t>
            </a:r>
          </a:p>
        </p:txBody>
      </p:sp>
    </p:spTree>
    <p:extLst>
      <p:ext uri="{BB962C8B-B14F-4D97-AF65-F5344CB8AC3E}">
        <p14:creationId xmlns:p14="http://schemas.microsoft.com/office/powerpoint/2010/main" val="19659379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BCA816E-07A0-50A2-5CF1-A82EF57859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39" y="1700808"/>
            <a:ext cx="8964157" cy="401799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008D84A-3A4A-CCBA-4AEF-C64374F68A3D}"/>
              </a:ext>
            </a:extLst>
          </p:cNvPr>
          <p:cNvSpPr txBox="1"/>
          <p:nvPr/>
        </p:nvSpPr>
        <p:spPr>
          <a:xfrm>
            <a:off x="395536" y="908720"/>
            <a:ext cx="8496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GHGs</a:t>
            </a:r>
            <a:r>
              <a:rPr lang="it-IT" sz="2000" dirty="0"/>
              <a:t> are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several</a:t>
            </a:r>
            <a:r>
              <a:rPr lang="it-IT" sz="2000" dirty="0"/>
              <a:t> </a:t>
            </a:r>
            <a:r>
              <a:rPr lang="it-IT" sz="2000" dirty="0" err="1"/>
              <a:t>gaseous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 detectors due to </a:t>
            </a:r>
            <a:r>
              <a:rPr lang="it-IT" sz="2000" dirty="0" err="1"/>
              <a:t>their</a:t>
            </a:r>
            <a:r>
              <a:rPr lang="it-IT" sz="2000" dirty="0"/>
              <a:t> </a:t>
            </a:r>
            <a:r>
              <a:rPr lang="it-IT" sz="2000" dirty="0" err="1"/>
              <a:t>characteristics</a:t>
            </a:r>
            <a:r>
              <a:rPr lang="it-IT" sz="2000" dirty="0"/>
              <a:t> </a:t>
            </a:r>
            <a:r>
              <a:rPr lang="it-IT" sz="2000" dirty="0" err="1"/>
              <a:t>suitable</a:t>
            </a:r>
            <a:r>
              <a:rPr lang="it-IT" sz="2000" dirty="0"/>
              <a:t> for </a:t>
            </a:r>
            <a:r>
              <a:rPr lang="it-IT" sz="2000" dirty="0" err="1"/>
              <a:t>optimal</a:t>
            </a:r>
            <a:r>
              <a:rPr lang="it-IT" sz="2000" dirty="0"/>
              <a:t> detector performance AND long </a:t>
            </a:r>
            <a:r>
              <a:rPr lang="it-IT" sz="2000" dirty="0" err="1"/>
              <a:t>term</a:t>
            </a:r>
            <a:r>
              <a:rPr lang="it-IT" sz="2000" dirty="0"/>
              <a:t> </a:t>
            </a:r>
            <a:r>
              <a:rPr lang="it-IT" sz="2000" dirty="0" err="1"/>
              <a:t>operation</a:t>
            </a:r>
            <a:endParaRPr lang="it-IT" sz="2000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8DF5CC4-1A37-CC0F-1510-BC724C581784}"/>
              </a:ext>
            </a:extLst>
          </p:cNvPr>
          <p:cNvSpPr txBox="1"/>
          <p:nvPr/>
        </p:nvSpPr>
        <p:spPr>
          <a:xfrm>
            <a:off x="396180" y="5725705"/>
            <a:ext cx="8496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it-IT" sz="2000" dirty="0"/>
              <a:t>30 </a:t>
            </a:r>
            <a:r>
              <a:rPr lang="it-IT" sz="2000" dirty="0" err="1"/>
              <a:t>years</a:t>
            </a:r>
            <a:r>
              <a:rPr lang="it-IT" sz="2000" dirty="0"/>
              <a:t> ago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had</a:t>
            </a:r>
            <a:r>
              <a:rPr lang="it-IT" sz="2000" dirty="0"/>
              <a:t> to </a:t>
            </a:r>
            <a:r>
              <a:rPr lang="it-IT" sz="2000" dirty="0" err="1"/>
              <a:t>get</a:t>
            </a:r>
            <a:r>
              <a:rPr lang="it-IT" sz="2000" dirty="0"/>
              <a:t> </a:t>
            </a:r>
            <a:r>
              <a:rPr lang="it-IT" sz="2000" dirty="0" err="1"/>
              <a:t>rid</a:t>
            </a:r>
            <a:r>
              <a:rPr lang="it-IT" sz="2000" dirty="0"/>
              <a:t> of </a:t>
            </a:r>
            <a:r>
              <a:rPr lang="it-IT" sz="2000" dirty="0" err="1"/>
              <a:t>Ozone</a:t>
            </a:r>
            <a:r>
              <a:rPr lang="it-IT" sz="2000" dirty="0"/>
              <a:t> </a:t>
            </a:r>
            <a:r>
              <a:rPr lang="it-IT" sz="2000" dirty="0" err="1"/>
              <a:t>Depletion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endParaRPr lang="it-IT" sz="2000" dirty="0"/>
          </a:p>
          <a:p>
            <a:pPr marL="342900" indent="-342900">
              <a:buFontTx/>
              <a:buChar char="-"/>
            </a:pPr>
            <a:r>
              <a:rPr lang="it-IT" sz="2000" dirty="0" err="1"/>
              <a:t>There</a:t>
            </a:r>
            <a:r>
              <a:rPr lang="it-IT" sz="2000" dirty="0"/>
              <a:t> </a:t>
            </a:r>
            <a:r>
              <a:rPr lang="it-IT" sz="2000" dirty="0" err="1"/>
              <a:t>was</a:t>
            </a: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the feeling </a:t>
            </a:r>
            <a:r>
              <a:rPr lang="it-IT" sz="2000" dirty="0" err="1"/>
              <a:t>about</a:t>
            </a:r>
            <a:r>
              <a:rPr lang="it-IT" sz="2000" dirty="0"/>
              <a:t> </a:t>
            </a:r>
            <a:r>
              <a:rPr lang="it-IT" sz="2000" dirty="0" err="1"/>
              <a:t>GHGs</a:t>
            </a:r>
            <a:r>
              <a:rPr lang="it-IT" sz="2000" dirty="0"/>
              <a:t> </a:t>
            </a:r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>
                <a:sym typeface="Wingdings" panose="05000000000000000000" pitchFamily="2" charset="2"/>
              </a:rPr>
              <a:t>many</a:t>
            </a:r>
            <a:r>
              <a:rPr lang="it-IT" sz="2000" dirty="0">
                <a:sym typeface="Wingdings" panose="05000000000000000000" pitchFamily="2" charset="2"/>
              </a:rPr>
              <a:t> detectors </a:t>
            </a:r>
            <a:r>
              <a:rPr lang="it-IT" sz="2000" dirty="0" err="1">
                <a:sym typeface="Wingdings" panose="05000000000000000000" pitchFamily="2" charset="2"/>
              </a:rPr>
              <a:t>were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designed</a:t>
            </a:r>
            <a:r>
              <a:rPr lang="it-IT" sz="2000" dirty="0">
                <a:sym typeface="Wingdings" panose="05000000000000000000" pitchFamily="2" charset="2"/>
              </a:rPr>
              <a:t> from the </a:t>
            </a:r>
            <a:r>
              <a:rPr lang="it-IT" sz="2000" dirty="0" err="1">
                <a:sym typeface="Wingdings" panose="05000000000000000000" pitchFamily="2" charset="2"/>
              </a:rPr>
              <a:t>beginning</a:t>
            </a:r>
            <a:r>
              <a:rPr lang="it-IT" sz="2000" dirty="0">
                <a:sym typeface="Wingdings" panose="05000000000000000000" pitchFamily="2" charset="2"/>
              </a:rPr>
              <a:t> to be </a:t>
            </a:r>
            <a:r>
              <a:rPr lang="it-IT" sz="2000" dirty="0" err="1">
                <a:sym typeface="Wingdings" panose="05000000000000000000" pitchFamily="2" charset="2"/>
              </a:rPr>
              <a:t>used</a:t>
            </a:r>
            <a:r>
              <a:rPr lang="it-IT" sz="2000" dirty="0">
                <a:sym typeface="Wingdings" panose="05000000000000000000" pitchFamily="2" charset="2"/>
              </a:rPr>
              <a:t> with </a:t>
            </a:r>
            <a:r>
              <a:rPr lang="it-IT" sz="2000" dirty="0" err="1">
                <a:sym typeface="Wingdings" panose="05000000000000000000" pitchFamily="2" charset="2"/>
              </a:rPr>
              <a:t>GHGs</a:t>
            </a:r>
            <a:endParaRPr lang="it-IT" sz="2000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0" y="-99392"/>
            <a:ext cx="9144000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 of </a:t>
            </a:r>
            <a:r>
              <a:rPr lang="it-IT" sz="32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Greenhous</a:t>
            </a:r>
            <a:r>
              <a:rPr lang="it-IT" sz="32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2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r>
              <a:rPr lang="it-IT" sz="32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HEP</a:t>
            </a:r>
          </a:p>
        </p:txBody>
      </p:sp>
    </p:spTree>
    <p:extLst>
      <p:ext uri="{BB962C8B-B14F-4D97-AF65-F5344CB8AC3E}">
        <p14:creationId xmlns:p14="http://schemas.microsoft.com/office/powerpoint/2010/main" val="37416794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62272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use of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GHGs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LHC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experiments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682524D-4F70-6F06-A9FA-7D19FC9D1EC3}"/>
              </a:ext>
            </a:extLst>
          </p:cNvPr>
          <p:cNvSpPr txBox="1"/>
          <p:nvPr/>
        </p:nvSpPr>
        <p:spPr>
          <a:xfrm>
            <a:off x="108520" y="537321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i="0" u="none" strike="noStrike" baseline="0" dirty="0">
                <a:solidFill>
                  <a:srgbClr val="008729"/>
                </a:solidFill>
              </a:rPr>
              <a:t>- 40% 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GHG emissions from Run 1 to Run 2 excluding from the calculations ATLAS and CMS RPC systems</a:t>
            </a:r>
          </a:p>
          <a:p>
            <a:r>
              <a:rPr lang="en-US" sz="2000" b="0" i="0" u="none" strike="noStrike" baseline="0" dirty="0">
                <a:solidFill>
                  <a:srgbClr val="000000"/>
                </a:solidFill>
              </a:rPr>
              <a:t> - ATLAS and CMS RPC systems: </a:t>
            </a:r>
            <a:r>
              <a:rPr lang="en-US" sz="2000" b="0" i="0" u="none" strike="noStrike" baseline="0" dirty="0">
                <a:solidFill>
                  <a:srgbClr val="850F00"/>
                </a:solidFill>
              </a:rPr>
              <a:t>+35% 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increase of GHG emissions due to development of new leaks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85DC360A-899F-E7E3-A16D-0B5B4F439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583" y="980728"/>
            <a:ext cx="8592567" cy="43268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37920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1052736"/>
            <a:ext cx="864096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 to </a:t>
            </a:r>
            <a:r>
              <a:rPr lang="it-IT" sz="2000" dirty="0" err="1"/>
              <a:t>replace</a:t>
            </a:r>
            <a:r>
              <a:rPr lang="it-IT" sz="200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C</a:t>
            </a:r>
            <a:r>
              <a:rPr lang="it-IT" sz="2000" baseline="-25000" dirty="0"/>
              <a:t>2</a:t>
            </a:r>
            <a:r>
              <a:rPr lang="it-IT" sz="2000" dirty="0"/>
              <a:t>H</a:t>
            </a:r>
            <a:r>
              <a:rPr lang="it-IT" sz="2000" baseline="-25000" dirty="0"/>
              <a:t>2</a:t>
            </a:r>
            <a:r>
              <a:rPr lang="it-IT" sz="2000" dirty="0"/>
              <a:t>F</a:t>
            </a:r>
            <a:r>
              <a:rPr lang="it-IT" sz="2000" baseline="-25000" dirty="0"/>
              <a:t>4</a:t>
            </a:r>
            <a:r>
              <a:rPr lang="it-IT" sz="2000" dirty="0"/>
              <a:t> = R134a = TFE </a:t>
            </a:r>
            <a:r>
              <a:rPr lang="it-IT" sz="2000" dirty="0" err="1"/>
              <a:t>mainly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RPCs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SF</a:t>
            </a:r>
            <a:r>
              <a:rPr lang="it-IT" sz="2000" baseline="-25000" dirty="0"/>
              <a:t>6</a:t>
            </a:r>
            <a:r>
              <a:rPr lang="it-IT" sz="2000" dirty="0"/>
              <a:t> </a:t>
            </a:r>
            <a:r>
              <a:rPr lang="it-IT" sz="2000" dirty="0" err="1"/>
              <a:t>mainly</a:t>
            </a:r>
            <a:r>
              <a:rPr lang="it-IT" sz="2000" dirty="0"/>
              <a:t>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RPCs</a:t>
            </a:r>
            <a:endParaRPr lang="it-IT" sz="20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000" dirty="0"/>
              <a:t>CF</a:t>
            </a:r>
            <a:r>
              <a:rPr lang="it-IT" sz="2000" baseline="-25000" dirty="0"/>
              <a:t>4 </a:t>
            </a:r>
            <a:r>
              <a:rPr lang="it-IT" sz="2000" dirty="0" err="1"/>
              <a:t>used</a:t>
            </a:r>
            <a:r>
              <a:rPr lang="it-IT" sz="2000" dirty="0"/>
              <a:t> in </a:t>
            </a:r>
            <a:r>
              <a:rPr lang="it-IT" sz="2000" dirty="0" err="1"/>
              <a:t>CSCs</a:t>
            </a:r>
            <a:r>
              <a:rPr lang="it-IT" sz="2000" dirty="0"/>
              <a:t>, </a:t>
            </a:r>
            <a:r>
              <a:rPr lang="it-IT" sz="2000" dirty="0" err="1"/>
              <a:t>GEMs</a:t>
            </a:r>
            <a:r>
              <a:rPr lang="it-IT" sz="2000" dirty="0"/>
              <a:t>, RICH, etc.</a:t>
            </a:r>
          </a:p>
          <a:p>
            <a:pPr>
              <a:spcAft>
                <a:spcPts val="600"/>
              </a:spcAft>
            </a:pPr>
            <a:r>
              <a:rPr lang="it-IT" sz="2000" dirty="0"/>
              <a:t>with more </a:t>
            </a:r>
            <a:r>
              <a:rPr lang="it-IT" sz="2000" dirty="0" err="1"/>
              <a:t>ecological</a:t>
            </a:r>
            <a:r>
              <a:rPr lang="it-IT" sz="2000" dirty="0"/>
              <a:t> </a:t>
            </a:r>
            <a:r>
              <a:rPr lang="it-IT" sz="2000" dirty="0" err="1"/>
              <a:t>gases</a:t>
            </a:r>
            <a:r>
              <a:rPr lang="it-IT" sz="2000" dirty="0"/>
              <a:t>, </a:t>
            </a:r>
            <a:r>
              <a:rPr lang="it-IT" sz="2000" dirty="0" err="1"/>
              <a:t>namely</a:t>
            </a:r>
            <a:r>
              <a:rPr lang="it-IT" sz="2000" dirty="0"/>
              <a:t> with a </a:t>
            </a:r>
            <a:r>
              <a:rPr lang="it-IT" sz="2000" dirty="0" err="1"/>
              <a:t>much</a:t>
            </a:r>
            <a:r>
              <a:rPr lang="it-IT" sz="2000" dirty="0"/>
              <a:t> </a:t>
            </a:r>
            <a:r>
              <a:rPr lang="it-IT" sz="2000" dirty="0" err="1"/>
              <a:t>lower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0070C0"/>
                </a:solidFill>
              </a:rPr>
              <a:t>Global Warming </a:t>
            </a:r>
            <a:r>
              <a:rPr lang="it-IT" sz="2000" dirty="0" err="1">
                <a:solidFill>
                  <a:srgbClr val="0070C0"/>
                </a:solidFill>
              </a:rPr>
              <a:t>Potential</a:t>
            </a:r>
            <a:r>
              <a:rPr lang="it-IT" sz="2000" dirty="0"/>
              <a:t>.</a:t>
            </a:r>
          </a:p>
          <a:p>
            <a:r>
              <a:rPr lang="it-IT" sz="2000" dirty="0" err="1"/>
              <a:t>Difficult</a:t>
            </a:r>
            <a:r>
              <a:rPr lang="it-IT" sz="2000" dirty="0"/>
              <a:t> </a:t>
            </a:r>
            <a:r>
              <a:rPr lang="it-IT" sz="2000" dirty="0" err="1"/>
              <a:t>problem</a:t>
            </a:r>
            <a:r>
              <a:rPr lang="it-IT" sz="2000" dirty="0"/>
              <a:t>: </a:t>
            </a:r>
            <a:r>
              <a:rPr lang="it-IT" sz="2000" dirty="0" err="1"/>
              <a:t>gases</a:t>
            </a:r>
            <a:r>
              <a:rPr lang="it-IT" sz="2000" dirty="0"/>
              <a:t> are </a:t>
            </a:r>
            <a:r>
              <a:rPr lang="it-IT" sz="2000" u="sng" dirty="0">
                <a:solidFill>
                  <a:srgbClr val="FF0000"/>
                </a:solidFill>
              </a:rPr>
              <a:t>the core of gas-</a:t>
            </a:r>
            <a:r>
              <a:rPr lang="it-IT" sz="2000" u="sng" dirty="0" err="1">
                <a:solidFill>
                  <a:srgbClr val="FF0000"/>
                </a:solidFill>
              </a:rPr>
              <a:t>filled</a:t>
            </a:r>
            <a:r>
              <a:rPr lang="it-IT" sz="2000" u="sng" dirty="0">
                <a:solidFill>
                  <a:srgbClr val="FF0000"/>
                </a:solidFill>
              </a:rPr>
              <a:t> detectors</a:t>
            </a:r>
            <a:r>
              <a:rPr lang="it-IT" sz="2000" dirty="0"/>
              <a:t>.</a:t>
            </a:r>
          </a:p>
          <a:p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need</a:t>
            </a:r>
            <a:r>
              <a:rPr lang="it-IT" sz="2000" dirty="0"/>
              <a:t>:</a:t>
            </a:r>
          </a:p>
          <a:p>
            <a:pPr lvl="1">
              <a:buFontTx/>
              <a:buChar char="-"/>
            </a:pPr>
            <a:r>
              <a:rPr lang="it-IT" sz="2000" dirty="0"/>
              <a:t> to </a:t>
            </a:r>
            <a:r>
              <a:rPr lang="it-IT" sz="2000" dirty="0" err="1"/>
              <a:t>get</a:t>
            </a:r>
            <a:r>
              <a:rPr lang="it-IT" sz="2000" dirty="0"/>
              <a:t> the </a:t>
            </a:r>
            <a:r>
              <a:rPr lang="it-IT" sz="2000" dirty="0" err="1"/>
              <a:t>same</a:t>
            </a:r>
            <a:r>
              <a:rPr lang="it-IT" sz="2000" dirty="0"/>
              <a:t> performance</a:t>
            </a:r>
          </a:p>
          <a:p>
            <a:pPr lvl="1">
              <a:buFontTx/>
              <a:buChar char="-"/>
            </a:pPr>
            <a:r>
              <a:rPr lang="it-IT" sz="2000" dirty="0"/>
              <a:t> </a:t>
            </a:r>
            <a:r>
              <a:rPr lang="it-IT" sz="2000" dirty="0" err="1"/>
              <a:t>not</a:t>
            </a:r>
            <a:r>
              <a:rPr lang="it-IT" sz="2000" dirty="0"/>
              <a:t> to </a:t>
            </a:r>
            <a:r>
              <a:rPr lang="it-IT" sz="2000" dirty="0" err="1"/>
              <a:t>change</a:t>
            </a:r>
            <a:r>
              <a:rPr lang="it-IT" sz="2000" dirty="0"/>
              <a:t> the </a:t>
            </a:r>
            <a:r>
              <a:rPr lang="it-IT" sz="2000" dirty="0" err="1"/>
              <a:t>electronics</a:t>
            </a:r>
            <a:r>
              <a:rPr lang="it-IT" sz="2000" dirty="0"/>
              <a:t> and HV (for </a:t>
            </a:r>
            <a:r>
              <a:rPr lang="it-IT" sz="2000" dirty="0" err="1"/>
              <a:t>existing</a:t>
            </a:r>
            <a:r>
              <a:rPr lang="it-IT" sz="2000" dirty="0"/>
              <a:t> systems)</a:t>
            </a: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1F7C2FE-247A-D757-0FDB-EC80B626244D}"/>
              </a:ext>
            </a:extLst>
          </p:cNvPr>
          <p:cNvSpPr txBox="1"/>
          <p:nvPr/>
        </p:nvSpPr>
        <p:spPr>
          <a:xfrm>
            <a:off x="600975" y="5373216"/>
            <a:ext cx="4043033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/>
              <a:t>Of </a:t>
            </a:r>
            <a:r>
              <a:rPr lang="it-IT" sz="2000" dirty="0" err="1"/>
              <a:t>course</a:t>
            </a:r>
            <a:r>
              <a:rPr lang="it-IT" sz="2000" dirty="0"/>
              <a:t> </a:t>
            </a:r>
            <a:r>
              <a:rPr lang="it-IT" sz="2000" dirty="0" err="1"/>
              <a:t>we</a:t>
            </a:r>
            <a:r>
              <a:rPr lang="it-IT" sz="2000" dirty="0"/>
              <a:t> can </a:t>
            </a:r>
            <a:r>
              <a:rPr lang="it-IT" sz="2000" dirty="0" err="1"/>
              <a:t>also</a:t>
            </a:r>
            <a:r>
              <a:rPr lang="it-IT" sz="2000" dirty="0"/>
              <a:t> re-circulate </a:t>
            </a:r>
          </a:p>
          <a:p>
            <a:r>
              <a:rPr lang="it-IT" sz="2000" dirty="0"/>
              <a:t>the </a:t>
            </a:r>
            <a:r>
              <a:rPr lang="it-IT" sz="2000" dirty="0" err="1"/>
              <a:t>gases</a:t>
            </a:r>
            <a:r>
              <a:rPr lang="it-IT" sz="2000" dirty="0"/>
              <a:t>  </a:t>
            </a:r>
            <a:r>
              <a:rPr lang="it-IT" sz="2000" dirty="0" err="1"/>
              <a:t>used</a:t>
            </a:r>
            <a:r>
              <a:rPr lang="it-IT" sz="2000" dirty="0"/>
              <a:t>, after </a:t>
            </a:r>
            <a:r>
              <a:rPr lang="it-IT" sz="2000" dirty="0" err="1"/>
              <a:t>purifying</a:t>
            </a:r>
            <a:r>
              <a:rPr lang="it-IT" sz="2000" dirty="0"/>
              <a:t> </a:t>
            </a:r>
            <a:r>
              <a:rPr lang="it-IT" sz="2000" dirty="0" err="1"/>
              <a:t>them</a:t>
            </a:r>
            <a:r>
              <a:rPr lang="it-IT" sz="2000" dirty="0"/>
              <a:t>, </a:t>
            </a:r>
          </a:p>
          <a:p>
            <a:r>
              <a:rPr lang="it-IT" sz="2000" dirty="0"/>
              <a:t>and reduce leaks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82213AA-5DBF-7F03-3920-D7AB07D21BCF}"/>
              </a:ext>
            </a:extLst>
          </p:cNvPr>
          <p:cNvSpPr txBox="1"/>
          <p:nvPr/>
        </p:nvSpPr>
        <p:spPr>
          <a:xfrm>
            <a:off x="219643" y="4158036"/>
            <a:ext cx="8327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HEP </a:t>
            </a:r>
            <a:r>
              <a:rPr lang="it-IT" sz="2000" dirty="0" err="1"/>
              <a:t>experiments</a:t>
            </a:r>
            <a:r>
              <a:rPr lang="it-IT" sz="2000" dirty="0"/>
              <a:t>, </a:t>
            </a:r>
            <a:r>
              <a:rPr lang="it-IT" sz="2000" dirty="0" err="1"/>
              <a:t>present</a:t>
            </a:r>
            <a:r>
              <a:rPr lang="it-IT" sz="2000" dirty="0"/>
              <a:t> and future, last </a:t>
            </a:r>
            <a:r>
              <a:rPr lang="it-IT" sz="2000" dirty="0" err="1"/>
              <a:t>several</a:t>
            </a:r>
            <a:r>
              <a:rPr lang="it-IT" sz="2000" dirty="0"/>
              <a:t> (</a:t>
            </a:r>
            <a:r>
              <a:rPr lang="it-IT" sz="2000" dirty="0" err="1"/>
              <a:t>dozens</a:t>
            </a:r>
            <a:r>
              <a:rPr lang="it-IT" sz="2000" dirty="0"/>
              <a:t>) of </a:t>
            </a:r>
            <a:r>
              <a:rPr lang="it-IT" sz="2000" dirty="0" err="1"/>
              <a:t>year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       </a:t>
            </a:r>
            <a:r>
              <a:rPr lang="it-IT" sz="2000" dirty="0"/>
              <a:t>A good performance must be </a:t>
            </a:r>
            <a:r>
              <a:rPr lang="it-IT" sz="2000" dirty="0" err="1"/>
              <a:t>mantained</a:t>
            </a:r>
            <a:r>
              <a:rPr lang="it-IT" sz="2000" dirty="0"/>
              <a:t> for an </a:t>
            </a:r>
            <a:r>
              <a:rPr lang="it-IT" sz="2000" dirty="0" err="1"/>
              <a:t>adequate</a:t>
            </a:r>
            <a:r>
              <a:rPr lang="it-IT" sz="2000" dirty="0"/>
              <a:t> </a:t>
            </a:r>
            <a:r>
              <a:rPr lang="it-IT" sz="2000" dirty="0" err="1"/>
              <a:t>period</a:t>
            </a:r>
            <a:r>
              <a:rPr lang="it-IT" sz="2000" dirty="0"/>
              <a:t> of time</a:t>
            </a:r>
          </a:p>
          <a:p>
            <a:r>
              <a:rPr lang="it-IT" sz="2000" dirty="0">
                <a:sym typeface="Wingdings" panose="05000000000000000000" pitchFamily="2" charset="2"/>
              </a:rPr>
              <a:t>       </a:t>
            </a:r>
            <a:r>
              <a:rPr lang="it-IT" sz="2000" u="sng" dirty="0">
                <a:sym typeface="Wingdings" panose="05000000000000000000" pitchFamily="2" charset="2"/>
              </a:rPr>
              <a:t> </a:t>
            </a:r>
            <a:r>
              <a:rPr lang="it-IT" sz="2000" u="sng" dirty="0">
                <a:solidFill>
                  <a:srgbClr val="FF0000"/>
                </a:solidFill>
              </a:rPr>
              <a:t>Aging </a:t>
            </a:r>
            <a:r>
              <a:rPr lang="it-IT" sz="2000" u="sng" dirty="0" err="1">
                <a:solidFill>
                  <a:srgbClr val="FF0000"/>
                </a:solidFill>
              </a:rPr>
              <a:t>tests</a:t>
            </a:r>
            <a:r>
              <a:rPr lang="it-IT" sz="2000" u="sng" dirty="0">
                <a:solidFill>
                  <a:srgbClr val="FF0000"/>
                </a:solidFill>
              </a:rPr>
              <a:t> are </a:t>
            </a:r>
            <a:r>
              <a:rPr lang="it-IT" sz="2000" u="sng" dirty="0" err="1">
                <a:solidFill>
                  <a:srgbClr val="FF0000"/>
                </a:solidFill>
              </a:rPr>
              <a:t>needed</a:t>
            </a:r>
            <a:r>
              <a:rPr lang="it-IT" sz="2000" u="sng" dirty="0">
                <a:solidFill>
                  <a:srgbClr val="FF0000"/>
                </a:solidFill>
              </a:rPr>
              <a:t> </a:t>
            </a:r>
            <a:r>
              <a:rPr lang="it-IT" sz="2000" u="sng" dirty="0" err="1">
                <a:solidFill>
                  <a:srgbClr val="FF0000"/>
                </a:solidFill>
              </a:rPr>
              <a:t>as</a:t>
            </a:r>
            <a:r>
              <a:rPr lang="it-IT" sz="2000" u="sng" dirty="0">
                <a:solidFill>
                  <a:srgbClr val="FF0000"/>
                </a:solidFill>
              </a:rPr>
              <a:t> </a:t>
            </a:r>
            <a:r>
              <a:rPr lang="it-IT" sz="2000" u="sng" dirty="0" err="1">
                <a:solidFill>
                  <a:srgbClr val="FF0000"/>
                </a:solidFill>
              </a:rPr>
              <a:t>well</a:t>
            </a:r>
            <a:r>
              <a:rPr lang="it-IT" sz="2000" u="sng" dirty="0"/>
              <a:t>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08CE423-B828-0905-6BC0-2265138BADB8}"/>
              </a:ext>
            </a:extLst>
          </p:cNvPr>
          <p:cNvSpPr/>
          <p:nvPr/>
        </p:nvSpPr>
        <p:spPr>
          <a:xfrm>
            <a:off x="2303176" y="2069992"/>
            <a:ext cx="2376264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D627B696-9ABB-458C-05F5-7F4BBCE0760B}"/>
              </a:ext>
            </a:extLst>
          </p:cNvPr>
          <p:cNvSpPr txBox="1"/>
          <p:nvPr/>
        </p:nvSpPr>
        <p:spPr>
          <a:xfrm>
            <a:off x="6732240" y="1065510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It’s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a </a:t>
            </a:r>
            <a:r>
              <a:rPr lang="it-IT" dirty="0" err="1"/>
              <a:t>problem</a:t>
            </a:r>
            <a:r>
              <a:rPr lang="it-IT" dirty="0"/>
              <a:t> </a:t>
            </a:r>
            <a:r>
              <a:rPr lang="it-IT" dirty="0" err="1"/>
              <a:t>concerning</a:t>
            </a:r>
            <a:r>
              <a:rPr lang="it-IT" dirty="0"/>
              <a:t> just the RPC community</a:t>
            </a:r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3200E768-8528-7689-53B2-8223EC893CB9}"/>
              </a:ext>
            </a:extLst>
          </p:cNvPr>
          <p:cNvSpPr/>
          <p:nvPr/>
        </p:nvSpPr>
        <p:spPr>
          <a:xfrm rot="19918842">
            <a:off x="5232641" y="1706707"/>
            <a:ext cx="1611329" cy="2329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1" name="Immagine 10" descr="Immagine che contiene simbolo, logo, verde, Carattere&#10;&#10;Descrizione generata automaticamente">
            <a:extLst>
              <a:ext uri="{FF2B5EF4-FFF2-40B4-BE49-F238E27FC236}">
                <a16:creationId xmlns:a16="http://schemas.microsoft.com/office/drawing/2014/main" id="{F94CB64C-EF14-4416-64A6-511172C86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5173699"/>
            <a:ext cx="1346055" cy="1346055"/>
          </a:xfrm>
          <a:prstGeom prst="rect">
            <a:avLst/>
          </a:prstGeom>
        </p:spPr>
      </p:pic>
      <p:sp>
        <p:nvSpPr>
          <p:cNvPr id="12" name="Titolo 11">
            <a:extLst>
              <a:ext uri="{FF2B5EF4-FFF2-40B4-BE49-F238E27FC236}">
                <a16:creationId xmlns:a16="http://schemas.microsoft.com/office/drawing/2014/main" id="{00F8E264-A259-295F-534D-EF20C573A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it-IT" sz="3200" dirty="0" err="1">
                <a:solidFill>
                  <a:srgbClr val="002060"/>
                </a:solidFill>
              </a:rPr>
              <a:t>Replacement</a:t>
            </a:r>
            <a:r>
              <a:rPr lang="it-IT" sz="3200" dirty="0">
                <a:solidFill>
                  <a:srgbClr val="002060"/>
                </a:solidFill>
              </a:rPr>
              <a:t> of </a:t>
            </a:r>
            <a:r>
              <a:rPr lang="it-IT" sz="3200" dirty="0" err="1">
                <a:solidFill>
                  <a:srgbClr val="002060"/>
                </a:solidFill>
              </a:rPr>
              <a:t>GHGs</a:t>
            </a:r>
            <a:r>
              <a:rPr lang="it-IT" sz="3200" dirty="0">
                <a:solidFill>
                  <a:srgbClr val="002060"/>
                </a:solidFill>
              </a:rPr>
              <a:t> with eco-friendly  </a:t>
            </a:r>
            <a:r>
              <a:rPr lang="it-IT" sz="3200" dirty="0" err="1">
                <a:solidFill>
                  <a:srgbClr val="002060"/>
                </a:solidFill>
              </a:rPr>
              <a:t>gases</a:t>
            </a:r>
            <a:endParaRPr lang="it-IT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6341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importance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collaborative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effort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323528" y="1189201"/>
            <a:ext cx="84246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2000" dirty="0" err="1">
                <a:solidFill>
                  <a:prstClr val="black"/>
                </a:solidFill>
              </a:rPr>
              <a:t>All</a:t>
            </a:r>
            <a:r>
              <a:rPr lang="it-IT" sz="2000" dirty="0">
                <a:solidFill>
                  <a:prstClr val="black"/>
                </a:solidFill>
              </a:rPr>
              <a:t> high energy </a:t>
            </a:r>
            <a:r>
              <a:rPr lang="it-IT" sz="2000" dirty="0" err="1">
                <a:solidFill>
                  <a:prstClr val="black"/>
                </a:solidFill>
              </a:rPr>
              <a:t>experiments</a:t>
            </a:r>
            <a:r>
              <a:rPr lang="it-IT" sz="2000" dirty="0">
                <a:solidFill>
                  <a:prstClr val="black"/>
                </a:solidFill>
              </a:rPr>
              <a:t> (ALICE, ATLAS, CMS, </a:t>
            </a:r>
            <a:r>
              <a:rPr lang="it-IT" sz="2000" dirty="0" err="1">
                <a:solidFill>
                  <a:prstClr val="black"/>
                </a:solidFill>
              </a:rPr>
              <a:t>LHCb</a:t>
            </a:r>
            <a:r>
              <a:rPr lang="it-IT" sz="2000" dirty="0">
                <a:solidFill>
                  <a:prstClr val="black"/>
                </a:solidFill>
              </a:rPr>
              <a:t>, etc.) and the CERN gas group (CERN EP-DT) </a:t>
            </a:r>
            <a:r>
              <a:rPr lang="it-IT" sz="2000" dirty="0" err="1">
                <a:solidFill>
                  <a:prstClr val="black"/>
                </a:solidFill>
              </a:rPr>
              <a:t>started</a:t>
            </a:r>
            <a:r>
              <a:rPr lang="it-IT" sz="2000" dirty="0">
                <a:solidFill>
                  <a:prstClr val="black"/>
                </a:solidFill>
              </a:rPr>
              <a:t>, </a:t>
            </a:r>
            <a:r>
              <a:rPr lang="it-IT" sz="2000" dirty="0" err="1">
                <a:solidFill>
                  <a:prstClr val="black"/>
                </a:solidFill>
              </a:rPr>
              <a:t>already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several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years</a:t>
            </a:r>
            <a:r>
              <a:rPr lang="it-IT" sz="2000" dirty="0">
                <a:solidFill>
                  <a:prstClr val="black"/>
                </a:solidFill>
              </a:rPr>
              <a:t> ago, an </a:t>
            </a:r>
            <a:r>
              <a:rPr lang="it-IT" sz="2000" dirty="0">
                <a:solidFill>
                  <a:srgbClr val="0070C0"/>
                </a:solidFill>
              </a:rPr>
              <a:t>intense R&amp;D </a:t>
            </a:r>
            <a:r>
              <a:rPr lang="it-IT" sz="2000" dirty="0" err="1">
                <a:solidFill>
                  <a:srgbClr val="0070C0"/>
                </a:solidFill>
              </a:rPr>
              <a:t>program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>
                <a:solidFill>
                  <a:prstClr val="black"/>
                </a:solidFill>
              </a:rPr>
              <a:t>to </a:t>
            </a:r>
            <a:r>
              <a:rPr lang="it-IT" sz="2000" dirty="0" err="1">
                <a:solidFill>
                  <a:prstClr val="black"/>
                </a:solidFill>
              </a:rPr>
              <a:t>find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suitable</a:t>
            </a:r>
            <a:r>
              <a:rPr lang="it-IT" sz="2000" dirty="0">
                <a:solidFill>
                  <a:prstClr val="black"/>
                </a:solidFill>
              </a:rPr>
              <a:t> gas </a:t>
            </a:r>
            <a:r>
              <a:rPr lang="it-IT" sz="2000" dirty="0" err="1">
                <a:solidFill>
                  <a:prstClr val="black"/>
                </a:solidFill>
              </a:rPr>
              <a:t>mixtures</a:t>
            </a:r>
            <a:r>
              <a:rPr lang="it-IT" sz="2000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56032" y="2276872"/>
            <a:ext cx="8820472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Practically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0070C0"/>
                </a:solidFill>
              </a:rPr>
              <a:t>all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research</a:t>
            </a:r>
            <a:r>
              <a:rPr lang="it-IT" sz="2000" dirty="0">
                <a:solidFill>
                  <a:srgbClr val="0070C0"/>
                </a:solidFill>
              </a:rPr>
              <a:t> trendlines concentrate </a:t>
            </a:r>
            <a:r>
              <a:rPr lang="it-IT" sz="2000" dirty="0" err="1"/>
              <a:t>around</a:t>
            </a:r>
            <a:r>
              <a:rPr lang="it-IT" sz="2000" dirty="0"/>
              <a:t> the idea of </a:t>
            </a:r>
            <a:r>
              <a:rPr lang="it-IT" sz="2000" dirty="0" err="1"/>
              <a:t>replacing</a:t>
            </a:r>
            <a:r>
              <a:rPr lang="it-IT" sz="2000" dirty="0"/>
              <a:t>:</a:t>
            </a:r>
          </a:p>
          <a:p>
            <a:r>
              <a:rPr lang="it-IT" sz="2000" dirty="0">
                <a:solidFill>
                  <a:srgbClr val="C00000"/>
                </a:solidFill>
              </a:rPr>
              <a:t>      C</a:t>
            </a:r>
            <a:r>
              <a:rPr lang="it-IT" sz="2000" baseline="-25000" dirty="0">
                <a:solidFill>
                  <a:srgbClr val="C00000"/>
                </a:solidFill>
              </a:rPr>
              <a:t>2</a:t>
            </a:r>
            <a:r>
              <a:rPr lang="it-IT" sz="2000" dirty="0">
                <a:solidFill>
                  <a:srgbClr val="C00000"/>
                </a:solidFill>
              </a:rPr>
              <a:t>H</a:t>
            </a:r>
            <a:r>
              <a:rPr lang="it-IT" sz="2000" baseline="-25000" dirty="0">
                <a:solidFill>
                  <a:srgbClr val="C00000"/>
                </a:solidFill>
              </a:rPr>
              <a:t>2</a:t>
            </a:r>
            <a:r>
              <a:rPr lang="it-IT" sz="2000" dirty="0">
                <a:solidFill>
                  <a:srgbClr val="C00000"/>
                </a:solidFill>
              </a:rPr>
              <a:t>F</a:t>
            </a:r>
            <a:r>
              <a:rPr lang="it-IT" sz="2000" baseline="-25000" dirty="0">
                <a:solidFill>
                  <a:srgbClr val="C00000"/>
                </a:solidFill>
              </a:rPr>
              <a:t>4</a:t>
            </a:r>
            <a:r>
              <a:rPr lang="it-IT" sz="2000" dirty="0">
                <a:solidFill>
                  <a:srgbClr val="C00000"/>
                </a:solidFill>
              </a:rPr>
              <a:t> (GWP=1430)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 C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F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ze (GWP=4) </a:t>
            </a:r>
          </a:p>
          <a:p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                                               + CO</a:t>
            </a:r>
            <a:r>
              <a:rPr lang="it-IT" sz="2000" baseline="-25000" dirty="0">
                <a:solidFill>
                  <a:srgbClr val="C00000"/>
                </a:solidFill>
                <a:sym typeface="Wingdings" pitchFamily="2" charset="2"/>
              </a:rPr>
              <a:t>2</a:t>
            </a:r>
            <a:r>
              <a:rPr lang="it-IT" sz="2000" dirty="0">
                <a:solidFill>
                  <a:srgbClr val="C00000"/>
                </a:solidFill>
                <a:sym typeface="Wingdings" pitchFamily="2" charset="2"/>
              </a:rPr>
              <a:t> (GWP=1) </a:t>
            </a:r>
            <a:r>
              <a:rPr lang="it-IT" sz="2000" dirty="0">
                <a:sym typeface="Wingdings" pitchFamily="2" charset="2"/>
              </a:rPr>
              <a:t>or He</a:t>
            </a:r>
            <a:endParaRPr lang="it-IT" sz="20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37AD453-BE7A-706D-A0EC-B4B728E06D83}"/>
              </a:ext>
            </a:extLst>
          </p:cNvPr>
          <p:cNvSpPr txBox="1"/>
          <p:nvPr/>
        </p:nvSpPr>
        <p:spPr>
          <a:xfrm>
            <a:off x="5724128" y="3290715"/>
            <a:ext cx="5597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EEE</a:t>
            </a:r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A3673EF3-9554-BC42-B76E-B0E63A929621}"/>
              </a:ext>
            </a:extLst>
          </p:cNvPr>
          <p:cNvSpPr/>
          <p:nvPr/>
        </p:nvSpPr>
        <p:spPr>
          <a:xfrm>
            <a:off x="4814312" y="2834648"/>
            <a:ext cx="504056" cy="498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97E50F3-09FE-004B-4DC5-DBA7F5865466}"/>
              </a:ext>
            </a:extLst>
          </p:cNvPr>
          <p:cNvSpPr txBox="1"/>
          <p:nvPr/>
        </p:nvSpPr>
        <p:spPr>
          <a:xfrm>
            <a:off x="179512" y="4141529"/>
            <a:ext cx="8820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>
                <a:sym typeface="Wingdings" pitchFamily="2" charset="2"/>
              </a:rPr>
              <a:t>C</a:t>
            </a:r>
            <a:r>
              <a:rPr lang="it-IT" sz="2000" baseline="-25000" dirty="0">
                <a:sym typeface="Wingdings" pitchFamily="2" charset="2"/>
              </a:rPr>
              <a:t>3</a:t>
            </a:r>
            <a:r>
              <a:rPr lang="it-IT" sz="2000" dirty="0">
                <a:sym typeface="Wingdings" pitchFamily="2" charset="2"/>
              </a:rPr>
              <a:t>H</a:t>
            </a:r>
            <a:r>
              <a:rPr lang="it-IT" sz="2000" baseline="-25000" dirty="0">
                <a:sym typeface="Wingdings" pitchFamily="2" charset="2"/>
              </a:rPr>
              <a:t>2</a:t>
            </a:r>
            <a:r>
              <a:rPr lang="it-IT" sz="2000" dirty="0">
                <a:sym typeface="Wingdings" pitchFamily="2" charset="2"/>
              </a:rPr>
              <a:t>F</a:t>
            </a:r>
            <a:r>
              <a:rPr lang="it-IT" sz="2000" baseline="-25000" dirty="0">
                <a:sym typeface="Wingdings" pitchFamily="2" charset="2"/>
              </a:rPr>
              <a:t>4</a:t>
            </a:r>
            <a:r>
              <a:rPr lang="it-IT" sz="2000" dirty="0">
                <a:sym typeface="Wingdings" pitchFamily="2" charset="2"/>
              </a:rPr>
              <a:t> (</a:t>
            </a:r>
            <a:r>
              <a:rPr lang="it-IT" sz="2000" dirty="0" err="1">
                <a:sym typeface="Wingdings" pitchFamily="2" charset="2"/>
              </a:rPr>
              <a:t>here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indicated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as</a:t>
            </a:r>
            <a:r>
              <a:rPr lang="it-IT" sz="2000" dirty="0">
                <a:sym typeface="Wingdings" pitchFamily="2" charset="2"/>
              </a:rPr>
              <a:t> HFO for short) </a:t>
            </a:r>
            <a:r>
              <a:rPr lang="it-IT" sz="2000" dirty="0" err="1">
                <a:sym typeface="Wingdings" pitchFamily="2" charset="2"/>
              </a:rPr>
              <a:t>is</a:t>
            </a:r>
            <a:r>
              <a:rPr lang="it-IT" sz="2000" dirty="0">
                <a:sym typeface="Wingdings" pitchFamily="2" charset="2"/>
              </a:rPr>
              <a:t> the </a:t>
            </a:r>
            <a:r>
              <a:rPr lang="it-IT" sz="2000" dirty="0" err="1">
                <a:sym typeface="Wingdings" pitchFamily="2" charset="2"/>
              </a:rPr>
              <a:t>molecule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most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similar</a:t>
            </a:r>
            <a:r>
              <a:rPr lang="it-IT" sz="2000" dirty="0">
                <a:sym typeface="Wingdings" pitchFamily="2" charset="2"/>
              </a:rPr>
              <a:t> to TFE </a:t>
            </a:r>
            <a:r>
              <a:rPr lang="it-IT" sz="2000" dirty="0" err="1">
                <a:sym typeface="Wingdings" pitchFamily="2" charset="2"/>
              </a:rPr>
              <a:t>but</a:t>
            </a:r>
            <a:r>
              <a:rPr lang="it-IT" sz="2000" dirty="0">
                <a:sym typeface="Wingdings" pitchFamily="2" charset="2"/>
              </a:rPr>
              <a:t> with low GWP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>
                <a:sym typeface="Wingdings" pitchFamily="2" charset="2"/>
              </a:rPr>
              <a:t>CO</a:t>
            </a:r>
            <a:r>
              <a:rPr lang="it-IT" sz="2000" baseline="-25000" dirty="0">
                <a:sym typeface="Wingdings" pitchFamily="2" charset="2"/>
              </a:rPr>
              <a:t>2</a:t>
            </a:r>
            <a:r>
              <a:rPr lang="it-IT" sz="2000" dirty="0">
                <a:sym typeface="Wingdings" pitchFamily="2" charset="2"/>
              </a:rPr>
              <a:t> (or He) are </a:t>
            </a:r>
            <a:r>
              <a:rPr lang="it-IT" sz="2000" dirty="0" err="1">
                <a:sym typeface="Wingdings" pitchFamily="2" charset="2"/>
              </a:rPr>
              <a:t>essentially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added</a:t>
            </a:r>
            <a:r>
              <a:rPr lang="it-IT" sz="2000" dirty="0">
                <a:sym typeface="Wingdings" pitchFamily="2" charset="2"/>
              </a:rPr>
              <a:t> to reduce the </a:t>
            </a:r>
            <a:r>
              <a:rPr lang="it-IT" sz="2000" dirty="0" err="1">
                <a:sym typeface="Wingdings" pitchFamily="2" charset="2"/>
              </a:rPr>
              <a:t>operating</a:t>
            </a:r>
            <a:r>
              <a:rPr lang="it-IT" sz="2000" dirty="0">
                <a:sym typeface="Wingdings" pitchFamily="2" charset="2"/>
              </a:rPr>
              <a:t> </a:t>
            </a:r>
            <a:r>
              <a:rPr lang="it-IT" sz="2000" dirty="0" err="1">
                <a:sym typeface="Wingdings" pitchFamily="2" charset="2"/>
              </a:rPr>
              <a:t>voltage</a:t>
            </a:r>
            <a:r>
              <a:rPr lang="it-IT" sz="2000" dirty="0">
                <a:sym typeface="Wingdings" pitchFamily="2" charset="2"/>
              </a:rPr>
              <a:t>.</a:t>
            </a:r>
            <a:endParaRPr lang="it-IT" sz="20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97815" y="5417929"/>
            <a:ext cx="86226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The RPC EcoGas@GIF++ </a:t>
            </a:r>
            <a:r>
              <a:rPr lang="it-IT" sz="2000" dirty="0" err="1"/>
              <a:t>is</a:t>
            </a:r>
            <a:r>
              <a:rPr lang="it-IT" sz="2000" dirty="0"/>
              <a:t> a Collaboration </a:t>
            </a:r>
            <a:r>
              <a:rPr lang="it-IT" sz="2000" b="1" dirty="0" err="1">
                <a:solidFill>
                  <a:srgbClr val="FF0000"/>
                </a:solidFill>
              </a:rPr>
              <a:t>transversal</a:t>
            </a:r>
            <a:r>
              <a:rPr lang="it-IT" sz="2000" b="1" dirty="0">
                <a:solidFill>
                  <a:srgbClr val="FF0000"/>
                </a:solidFill>
              </a:rPr>
              <a:t> to ALICE, ATLAS, CERN EP-DT, CMS</a:t>
            </a:r>
            <a:r>
              <a:rPr lang="it-IT" sz="2000" dirty="0"/>
              <a:t>, </a:t>
            </a:r>
            <a:r>
              <a:rPr lang="it-IT" sz="2000" b="1" dirty="0">
                <a:solidFill>
                  <a:srgbClr val="FF0000"/>
                </a:solidFill>
              </a:rPr>
              <a:t>and </a:t>
            </a:r>
            <a:r>
              <a:rPr lang="it-IT" sz="2000" b="1" dirty="0" err="1">
                <a:solidFill>
                  <a:srgbClr val="FF0000"/>
                </a:solidFill>
              </a:rPr>
              <a:t>LHCb</a:t>
            </a:r>
            <a:r>
              <a:rPr lang="it-IT" sz="2000" b="1" dirty="0">
                <a:solidFill>
                  <a:srgbClr val="FF0000"/>
                </a:solidFill>
              </a:rPr>
              <a:t> </a:t>
            </a:r>
            <a:r>
              <a:rPr lang="it-IT" sz="2000" dirty="0" err="1"/>
              <a:t>willing</a:t>
            </a:r>
            <a:r>
              <a:rPr lang="it-IT" sz="2000" dirty="0"/>
              <a:t> to put </a:t>
            </a:r>
            <a:r>
              <a:rPr lang="it-IT" sz="2000" dirty="0" err="1"/>
              <a:t>together</a:t>
            </a:r>
            <a:r>
              <a:rPr lang="it-IT" sz="2000" dirty="0"/>
              <a:t> expertise and </a:t>
            </a:r>
            <a:r>
              <a:rPr lang="it-IT" sz="2000" dirty="0" err="1"/>
              <a:t>resources</a:t>
            </a:r>
            <a:r>
              <a:rPr lang="it-IT" sz="2000" dirty="0"/>
              <a:t> in </a:t>
            </a:r>
            <a:r>
              <a:rPr lang="it-IT" sz="2000" dirty="0" err="1"/>
              <a:t>order</a:t>
            </a:r>
            <a:r>
              <a:rPr lang="it-IT" sz="2000" dirty="0"/>
              <a:t> to test </a:t>
            </a:r>
            <a:r>
              <a:rPr lang="it-IT" sz="2000" dirty="0" err="1"/>
              <a:t>potential</a:t>
            </a:r>
            <a:r>
              <a:rPr lang="it-IT" sz="2000" dirty="0"/>
              <a:t> </a:t>
            </a:r>
            <a:r>
              <a:rPr lang="it-IT" sz="2000" dirty="0" err="1"/>
              <a:t>candidates</a:t>
            </a:r>
            <a:r>
              <a:rPr lang="it-IT" sz="2000" dirty="0"/>
              <a:t> of eco-friendly gas </a:t>
            </a:r>
            <a:r>
              <a:rPr lang="it-IT" sz="2000" dirty="0" err="1"/>
              <a:t>mixtures</a:t>
            </a:r>
            <a:r>
              <a:rPr lang="it-IT" sz="2000" dirty="0"/>
              <a:t> with </a:t>
            </a:r>
            <a:r>
              <a:rPr lang="it-IT" sz="2000" dirty="0" err="1"/>
              <a:t>different</a:t>
            </a:r>
            <a:r>
              <a:rPr lang="it-IT" sz="2000" dirty="0"/>
              <a:t> detectors and </a:t>
            </a:r>
            <a:r>
              <a:rPr lang="it-IT" sz="2000" dirty="0" err="1"/>
              <a:t>electronics</a:t>
            </a:r>
            <a:r>
              <a:rPr lang="it-IT" sz="2000" dirty="0"/>
              <a:t>.</a:t>
            </a:r>
          </a:p>
        </p:txBody>
      </p:sp>
      <p:pic>
        <p:nvPicPr>
          <p:cNvPr id="12" name="Picture 4" descr="File:HFO-1234ze alt.svg - Wikimedia Commons">
            <a:extLst>
              <a:ext uri="{FF2B5EF4-FFF2-40B4-BE49-F238E27FC236}">
                <a16:creationId xmlns:a16="http://schemas.microsoft.com/office/drawing/2014/main" id="{21674CFD-3D2E-881F-060F-B54A575F7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134" y="3053046"/>
            <a:ext cx="1294570" cy="1024025"/>
          </a:xfrm>
          <a:prstGeom prst="rect">
            <a:avLst/>
          </a:prstGeom>
          <a:noFill/>
        </p:spPr>
      </p:pic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B67038D2-0894-77C2-93E4-5D0E8A0A34C5}"/>
              </a:ext>
            </a:extLst>
          </p:cNvPr>
          <p:cNvSpPr/>
          <p:nvPr/>
        </p:nvSpPr>
        <p:spPr>
          <a:xfrm rot="1183068">
            <a:off x="5232213" y="3272138"/>
            <a:ext cx="587213" cy="22850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D5088806-7195-7DEC-9ACC-D1A0D79EC4D1}"/>
              </a:ext>
            </a:extLst>
          </p:cNvPr>
          <p:cNvSpPr/>
          <p:nvPr/>
        </p:nvSpPr>
        <p:spPr>
          <a:xfrm>
            <a:off x="3194704" y="4082296"/>
            <a:ext cx="504056" cy="498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576F3237-53BB-A7EE-E695-73F34EB49E57}"/>
              </a:ext>
            </a:extLst>
          </p:cNvPr>
          <p:cNvSpPr/>
          <p:nvPr/>
        </p:nvSpPr>
        <p:spPr>
          <a:xfrm rot="11790203">
            <a:off x="1922901" y="3778339"/>
            <a:ext cx="898460" cy="20490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367529A9-3194-125F-63C4-32B431F2A85F}"/>
              </a:ext>
            </a:extLst>
          </p:cNvPr>
          <p:cNvSpPr/>
          <p:nvPr/>
        </p:nvSpPr>
        <p:spPr>
          <a:xfrm rot="5400000">
            <a:off x="4346991" y="5049157"/>
            <a:ext cx="428213" cy="52020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54702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36512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RPC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ECOGas@GIF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++ timeline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79512" y="5890046"/>
            <a:ext cx="8892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The RPC EcoGas@GIF++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collaboration</a:t>
            </a:r>
            <a:r>
              <a:rPr lang="it-IT" dirty="0"/>
              <a:t> </a:t>
            </a:r>
            <a:r>
              <a:rPr lang="it-IT" b="1" dirty="0" err="1">
                <a:solidFill>
                  <a:srgbClr val="FF0000"/>
                </a:solidFill>
              </a:rPr>
              <a:t>transversal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to</a:t>
            </a:r>
            <a:r>
              <a:rPr lang="it-IT" b="1" dirty="0">
                <a:solidFill>
                  <a:srgbClr val="FF0000"/>
                </a:solidFill>
              </a:rPr>
              <a:t> ALICE, ATLAS, CERN EP-DT, CMS</a:t>
            </a:r>
            <a:r>
              <a:rPr lang="it-IT" dirty="0"/>
              <a:t>, </a:t>
            </a:r>
            <a:r>
              <a:rPr lang="it-IT" b="1" dirty="0">
                <a:solidFill>
                  <a:srgbClr val="FF0000"/>
                </a:solidFill>
              </a:rPr>
              <a:t>and </a:t>
            </a:r>
            <a:r>
              <a:rPr lang="it-IT" b="1" dirty="0" err="1">
                <a:solidFill>
                  <a:srgbClr val="FF0000"/>
                </a:solidFill>
              </a:rPr>
              <a:t>LHCb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dirty="0" err="1"/>
              <a:t>willing</a:t>
            </a:r>
            <a:r>
              <a:rPr lang="it-IT" dirty="0"/>
              <a:t> </a:t>
            </a:r>
            <a:r>
              <a:rPr lang="it-IT" dirty="0" err="1"/>
              <a:t>to</a:t>
            </a:r>
            <a:r>
              <a:rPr lang="it-IT" dirty="0"/>
              <a:t> put </a:t>
            </a:r>
            <a:r>
              <a:rPr lang="it-IT" dirty="0" err="1"/>
              <a:t>togethere</a:t>
            </a:r>
            <a:r>
              <a:rPr lang="it-IT" dirty="0"/>
              <a:t> expertise and </a:t>
            </a:r>
            <a:r>
              <a:rPr lang="it-IT" dirty="0" err="1"/>
              <a:t>resources</a:t>
            </a:r>
            <a:r>
              <a:rPr lang="it-IT" dirty="0"/>
              <a:t> in </a:t>
            </a:r>
            <a:r>
              <a:rPr lang="it-IT" dirty="0" err="1"/>
              <a:t>order</a:t>
            </a:r>
            <a:r>
              <a:rPr lang="it-IT" dirty="0"/>
              <a:t> </a:t>
            </a:r>
            <a:r>
              <a:rPr lang="it-IT" dirty="0" err="1"/>
              <a:t>to</a:t>
            </a:r>
            <a:r>
              <a:rPr lang="it-IT" dirty="0"/>
              <a:t> test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detectors</a:t>
            </a:r>
            <a:r>
              <a:rPr lang="it-IT" dirty="0"/>
              <a:t> and </a:t>
            </a:r>
            <a:r>
              <a:rPr lang="it-IT" dirty="0" err="1"/>
              <a:t>electronics</a:t>
            </a:r>
            <a:r>
              <a:rPr lang="it-IT" dirty="0"/>
              <a:t>, in the </a:t>
            </a:r>
            <a:r>
              <a:rPr lang="it-IT" dirty="0" err="1"/>
              <a:t>same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and 2-3 </a:t>
            </a:r>
            <a:r>
              <a:rPr lang="it-IT" dirty="0" err="1"/>
              <a:t>potential</a:t>
            </a:r>
            <a:r>
              <a:rPr lang="it-IT" dirty="0"/>
              <a:t> </a:t>
            </a:r>
            <a:r>
              <a:rPr lang="it-IT" dirty="0" err="1"/>
              <a:t>candidates</a:t>
            </a:r>
            <a:r>
              <a:rPr lang="it-IT" dirty="0"/>
              <a:t> </a:t>
            </a:r>
            <a:r>
              <a:rPr lang="it-IT" dirty="0" err="1"/>
              <a:t>of</a:t>
            </a:r>
            <a:r>
              <a:rPr lang="it-IT" dirty="0"/>
              <a:t> </a:t>
            </a:r>
            <a:r>
              <a:rPr lang="it-IT" dirty="0" err="1"/>
              <a:t>eco-friendly</a:t>
            </a:r>
            <a:r>
              <a:rPr lang="it-IT" dirty="0"/>
              <a:t> gas </a:t>
            </a:r>
            <a:r>
              <a:rPr lang="it-IT" dirty="0" err="1"/>
              <a:t>mixtures</a:t>
            </a:r>
            <a:r>
              <a:rPr lang="it-IT" dirty="0"/>
              <a:t>.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974D8AA-89D3-4B37-4775-119D1FE71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8186"/>
            <a:ext cx="8939959" cy="5895190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1258E51E-8C47-C6EB-F225-A6179C22C43B}"/>
              </a:ext>
            </a:extLst>
          </p:cNvPr>
          <p:cNvSpPr/>
          <p:nvPr/>
        </p:nvSpPr>
        <p:spPr>
          <a:xfrm>
            <a:off x="3419872" y="6669360"/>
            <a:ext cx="208823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F70FEF7-23B1-EF6B-14F6-8367DB8BBC29}"/>
              </a:ext>
            </a:extLst>
          </p:cNvPr>
          <p:cNvSpPr/>
          <p:nvPr/>
        </p:nvSpPr>
        <p:spPr>
          <a:xfrm>
            <a:off x="8232425" y="6669360"/>
            <a:ext cx="876079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0585A8CA-2F8F-BBBC-96B8-BA8E0C9A3855}"/>
              </a:ext>
            </a:extLst>
          </p:cNvPr>
          <p:cNvSpPr txBox="1"/>
          <p:nvPr/>
        </p:nvSpPr>
        <p:spPr>
          <a:xfrm>
            <a:off x="971600" y="1916832"/>
            <a:ext cx="2808312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 err="1"/>
              <a:t>Assessment</a:t>
            </a:r>
            <a:r>
              <a:rPr lang="it-IT" dirty="0"/>
              <a:t> of the </a:t>
            </a:r>
            <a:r>
              <a:rPr lang="it-IT" dirty="0" err="1"/>
              <a:t>possibility</a:t>
            </a:r>
            <a:r>
              <a:rPr lang="it-IT" dirty="0"/>
              <a:t> of </a:t>
            </a:r>
            <a:r>
              <a:rPr lang="it-IT" dirty="0" err="1"/>
              <a:t>using</a:t>
            </a:r>
            <a:r>
              <a:rPr lang="it-IT" dirty="0"/>
              <a:t> HFO in place of TFE</a:t>
            </a:r>
          </a:p>
          <a:p>
            <a:r>
              <a:rPr lang="it-IT" dirty="0">
                <a:sym typeface="Wingdings" panose="05000000000000000000" pitchFamily="2" charset="2"/>
              </a:rPr>
              <a:t> ECO1, ECO2 and ECO3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73623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Statistics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ion-electron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pair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production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08720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07504" y="1124744"/>
            <a:ext cx="88924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Primary</a:t>
            </a:r>
            <a:r>
              <a:rPr lang="it-IT" sz="2400" dirty="0"/>
              <a:t> </a:t>
            </a:r>
            <a:r>
              <a:rPr lang="it-IT" sz="2400" dirty="0" err="1"/>
              <a:t>ionization</a:t>
            </a:r>
            <a:r>
              <a:rPr lang="it-IT" sz="2400" dirty="0"/>
              <a:t> </a:t>
            </a:r>
            <a:r>
              <a:rPr lang="it-IT" sz="2400" dirty="0" err="1"/>
              <a:t>events</a:t>
            </a:r>
            <a:r>
              <a:rPr lang="it-IT" sz="2400" dirty="0"/>
              <a:t> are </a:t>
            </a:r>
            <a:r>
              <a:rPr lang="it-IT" sz="2400" dirty="0" err="1">
                <a:solidFill>
                  <a:srgbClr val="002060"/>
                </a:solidFill>
              </a:rPr>
              <a:t>independent</a:t>
            </a:r>
            <a:r>
              <a:rPr lang="it-IT" sz="2400" dirty="0"/>
              <a:t> and </a:t>
            </a:r>
            <a:r>
              <a:rPr lang="it-IT" sz="2400" dirty="0" err="1"/>
              <a:t>therefore</a:t>
            </a:r>
            <a:r>
              <a:rPr lang="it-IT" sz="2400" dirty="0"/>
              <a:t> </a:t>
            </a:r>
            <a:r>
              <a:rPr lang="it-IT" sz="2400" dirty="0" err="1"/>
              <a:t>follow</a:t>
            </a:r>
            <a:r>
              <a:rPr lang="it-IT" sz="2400" dirty="0"/>
              <a:t> </a:t>
            </a:r>
            <a:r>
              <a:rPr lang="it-IT" sz="2400" dirty="0" err="1">
                <a:solidFill>
                  <a:srgbClr val="FF0000"/>
                </a:solidFill>
              </a:rPr>
              <a:t>Poisson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statistics</a:t>
            </a:r>
            <a:r>
              <a:rPr lang="it-IT" sz="2400" dirty="0"/>
              <a:t>.</a:t>
            </a:r>
            <a:endParaRPr lang="it-IT" sz="2000" dirty="0"/>
          </a:p>
          <a:p>
            <a:r>
              <a:rPr lang="it-IT" sz="2000" dirty="0"/>
              <a:t>- </a:t>
            </a:r>
            <a:r>
              <a:rPr lang="it-IT" sz="2000" dirty="0" err="1"/>
              <a:t>Each</a:t>
            </a:r>
            <a:r>
              <a:rPr lang="it-IT" sz="2000" dirty="0"/>
              <a:t> </a:t>
            </a:r>
            <a:r>
              <a:rPr lang="it-IT" sz="2000" dirty="0" err="1"/>
              <a:t>time</a:t>
            </a:r>
            <a:r>
              <a:rPr lang="it-IT" sz="2000" dirty="0"/>
              <a:t> </a:t>
            </a:r>
            <a:r>
              <a:rPr lang="it-IT" sz="2000" dirty="0" err="1"/>
              <a:t>an</a:t>
            </a:r>
            <a:r>
              <a:rPr lang="it-IT" sz="2000" dirty="0"/>
              <a:t> </a:t>
            </a:r>
            <a:r>
              <a:rPr lang="it-IT" sz="2000" dirty="0" err="1"/>
              <a:t>impinging</a:t>
            </a:r>
            <a:r>
              <a:rPr lang="it-IT" sz="2000" dirty="0"/>
              <a:t> </a:t>
            </a:r>
            <a:r>
              <a:rPr lang="it-IT" sz="2000" dirty="0" err="1"/>
              <a:t>particle</a:t>
            </a:r>
            <a:r>
              <a:rPr lang="it-IT" sz="2000" dirty="0"/>
              <a:t> </a:t>
            </a:r>
            <a:r>
              <a:rPr lang="it-IT" sz="2000" dirty="0" err="1"/>
              <a:t>crosses</a:t>
            </a:r>
            <a:r>
              <a:rPr lang="it-IT" sz="2000" dirty="0"/>
              <a:t> a </a:t>
            </a:r>
            <a:r>
              <a:rPr lang="it-IT" sz="2000" dirty="0" err="1"/>
              <a:t>layer</a:t>
            </a:r>
            <a:r>
              <a:rPr lang="it-IT" sz="2000" dirty="0"/>
              <a:t> </a:t>
            </a:r>
            <a:r>
              <a:rPr lang="it-IT" sz="2000" dirty="0" err="1"/>
              <a:t>of</a:t>
            </a:r>
            <a:r>
              <a:rPr lang="it-IT" sz="2000" dirty="0"/>
              <a:t> gas, </a:t>
            </a: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has</a:t>
            </a:r>
            <a:r>
              <a:rPr lang="it-IT" sz="2000" dirty="0"/>
              <a:t> a </a:t>
            </a:r>
            <a:r>
              <a:rPr lang="it-IT" sz="2000" dirty="0" err="1"/>
              <a:t>certain</a:t>
            </a:r>
            <a:r>
              <a:rPr lang="it-IT" sz="2000" dirty="0"/>
              <a:t> </a:t>
            </a:r>
            <a:r>
              <a:rPr lang="it-IT" sz="2000" dirty="0" err="1"/>
              <a:t>probability</a:t>
            </a:r>
            <a:r>
              <a:rPr lang="it-IT" sz="2000" dirty="0"/>
              <a:t> </a:t>
            </a:r>
            <a:r>
              <a:rPr lang="it-IT" sz="2000" dirty="0" err="1"/>
              <a:t>to</a:t>
            </a:r>
            <a:r>
              <a:rPr lang="it-IT" sz="2000" dirty="0"/>
              <a:t> produce a </a:t>
            </a:r>
            <a:r>
              <a:rPr lang="it-IT" sz="2000" dirty="0" err="1"/>
              <a:t>certain</a:t>
            </a:r>
            <a:r>
              <a:rPr lang="it-IT" sz="2000" dirty="0"/>
              <a:t> </a:t>
            </a:r>
            <a:r>
              <a:rPr lang="it-IT" sz="2000" dirty="0" err="1"/>
              <a:t>number</a:t>
            </a:r>
            <a:r>
              <a:rPr lang="it-IT" sz="2000" dirty="0"/>
              <a:t> </a:t>
            </a:r>
            <a:r>
              <a:rPr lang="it-IT" sz="2000" dirty="0" err="1"/>
              <a:t>of</a:t>
            </a:r>
            <a:r>
              <a:rPr lang="it-IT" sz="2000" dirty="0"/>
              <a:t> </a:t>
            </a:r>
            <a:r>
              <a:rPr lang="it-IT" sz="2000" dirty="0" err="1"/>
              <a:t>primary</a:t>
            </a:r>
            <a:r>
              <a:rPr lang="it-IT" sz="2000" dirty="0"/>
              <a:t> </a:t>
            </a:r>
            <a:r>
              <a:rPr lang="it-IT" sz="2000" dirty="0" err="1"/>
              <a:t>electrons</a:t>
            </a:r>
            <a:endParaRPr lang="it-IT" sz="2000" dirty="0"/>
          </a:p>
          <a:p>
            <a:r>
              <a:rPr lang="it-IT" sz="2000" dirty="0"/>
              <a:t>- </a:t>
            </a:r>
            <a:r>
              <a:rPr lang="it-IT" sz="2000" dirty="0" err="1"/>
              <a:t>If</a:t>
            </a:r>
            <a:r>
              <a:rPr lang="it-IT" sz="2000" dirty="0"/>
              <a:t> </a:t>
            </a:r>
            <a:r>
              <a:rPr lang="it-IT" sz="2000" i="1" dirty="0" err="1"/>
              <a:t>n</a:t>
            </a:r>
            <a:r>
              <a:rPr lang="it-IT" sz="2000" i="1" baseline="-25000" dirty="0" err="1"/>
              <a:t>P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average</a:t>
            </a:r>
            <a:r>
              <a:rPr lang="it-IT" sz="2000" dirty="0"/>
              <a:t> </a:t>
            </a:r>
            <a:r>
              <a:rPr lang="it-IT" sz="2000" dirty="0" err="1"/>
              <a:t>number</a:t>
            </a:r>
            <a:r>
              <a:rPr lang="it-IT" sz="2000" dirty="0"/>
              <a:t> </a:t>
            </a:r>
            <a:r>
              <a:rPr lang="it-IT" sz="2000" dirty="0" err="1"/>
              <a:t>of</a:t>
            </a:r>
            <a:r>
              <a:rPr lang="it-IT" sz="2000" dirty="0"/>
              <a:t> </a:t>
            </a:r>
            <a:r>
              <a:rPr lang="it-IT" sz="2000" dirty="0" err="1"/>
              <a:t>primary</a:t>
            </a:r>
            <a:r>
              <a:rPr lang="it-IT" sz="2000" dirty="0"/>
              <a:t> </a:t>
            </a:r>
            <a:r>
              <a:rPr lang="it-IT" sz="2000" dirty="0" err="1"/>
              <a:t>electrons</a:t>
            </a:r>
            <a:r>
              <a:rPr lang="it-IT" sz="2000" dirty="0"/>
              <a:t> (</a:t>
            </a:r>
            <a:r>
              <a:rPr lang="it-IT" sz="2000" dirty="0" err="1"/>
              <a:t>ions</a:t>
            </a:r>
            <a:r>
              <a:rPr lang="it-IT" sz="2000" dirty="0"/>
              <a:t>), the </a:t>
            </a:r>
            <a:r>
              <a:rPr lang="it-IT" sz="2000" dirty="0" err="1"/>
              <a:t>probability</a:t>
            </a:r>
            <a:r>
              <a:rPr lang="it-IT" sz="2000" dirty="0"/>
              <a:t> </a:t>
            </a:r>
            <a:r>
              <a:rPr lang="it-IT" sz="2000" i="1" dirty="0"/>
              <a:t>P(k)</a:t>
            </a:r>
            <a:r>
              <a:rPr lang="it-IT" sz="2000" dirty="0"/>
              <a:t> </a:t>
            </a:r>
            <a:r>
              <a:rPr lang="it-IT" sz="2000" dirty="0" err="1"/>
              <a:t>to</a:t>
            </a:r>
            <a:r>
              <a:rPr lang="it-IT" sz="2000" dirty="0"/>
              <a:t> </a:t>
            </a:r>
            <a:r>
              <a:rPr lang="it-IT" sz="2000" dirty="0" err="1"/>
              <a:t>have</a:t>
            </a:r>
            <a:r>
              <a:rPr lang="it-IT" sz="2000" dirty="0"/>
              <a:t> k </a:t>
            </a:r>
            <a:r>
              <a:rPr lang="it-IT" sz="2000" dirty="0" err="1"/>
              <a:t>electrons</a:t>
            </a:r>
            <a:r>
              <a:rPr lang="it-IT" sz="2000" dirty="0"/>
              <a:t> (</a:t>
            </a:r>
            <a:r>
              <a:rPr lang="it-IT" sz="2000" dirty="0" err="1"/>
              <a:t>ions</a:t>
            </a:r>
            <a:r>
              <a:rPr lang="it-IT" sz="2000" dirty="0"/>
              <a:t>) </a:t>
            </a:r>
            <a:r>
              <a:rPr lang="it-IT" sz="2000" dirty="0" err="1"/>
              <a:t>is</a:t>
            </a:r>
            <a:r>
              <a:rPr lang="it-IT" sz="2000" dirty="0"/>
              <a:t>:</a:t>
            </a:r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1913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2996952"/>
            <a:ext cx="2105025" cy="800100"/>
          </a:xfrm>
          <a:prstGeom prst="rect">
            <a:avLst/>
          </a:prstGeom>
          <a:noFill/>
        </p:spPr>
      </p:pic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46320" y="379705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Therefore</a:t>
            </a:r>
            <a:r>
              <a:rPr lang="it-IT" sz="2400" dirty="0"/>
              <a:t> </a:t>
            </a:r>
            <a:r>
              <a:rPr lang="it-IT" sz="2400" dirty="0" err="1"/>
              <a:t>there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always</a:t>
            </a:r>
            <a:r>
              <a:rPr lang="it-IT" sz="2400" dirty="0"/>
              <a:t> a finite </a:t>
            </a:r>
            <a:r>
              <a:rPr lang="it-IT" sz="2400" dirty="0" err="1"/>
              <a:t>probability</a:t>
            </a:r>
            <a:r>
              <a:rPr lang="it-IT" sz="2400" dirty="0"/>
              <a:t> </a:t>
            </a:r>
            <a:r>
              <a:rPr lang="it-IT" sz="2400" dirty="0" err="1"/>
              <a:t>to</a:t>
            </a:r>
            <a:r>
              <a:rPr lang="it-IT" sz="2400" dirty="0"/>
              <a:t> produce no </a:t>
            </a:r>
            <a:r>
              <a:rPr lang="it-IT" sz="2400" dirty="0" err="1"/>
              <a:t>electron-ion</a:t>
            </a:r>
            <a:r>
              <a:rPr lang="it-IT" sz="2400" dirty="0"/>
              <a:t> </a:t>
            </a:r>
            <a:r>
              <a:rPr lang="it-IT" sz="2400" dirty="0" err="1"/>
              <a:t>pairs</a:t>
            </a:r>
            <a:r>
              <a:rPr lang="it-IT" sz="2400" dirty="0"/>
              <a:t>:</a:t>
            </a: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1914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4437112"/>
            <a:ext cx="1704975" cy="409575"/>
          </a:xfrm>
          <a:prstGeom prst="rect">
            <a:avLst/>
          </a:prstGeom>
          <a:noFill/>
        </p:spPr>
      </p:pic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51520" y="5046275"/>
            <a:ext cx="7411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In the </a:t>
            </a: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other</a:t>
            </a: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cases</a:t>
            </a: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 the </a:t>
            </a: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impinging</a:t>
            </a: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particle</a:t>
            </a: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is</a:t>
            </a: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not</a:t>
            </a: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revealed</a:t>
            </a:r>
            <a:endParaRPr lang="it-IT" sz="2400" dirty="0">
              <a:solidFill>
                <a:srgbClr val="002060"/>
              </a:solidFill>
              <a:sym typeface="Wingdings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Intrinsic</a:t>
            </a: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itchFamily="2" charset="2"/>
              </a:rPr>
              <a:t>inefficiency</a:t>
            </a:r>
            <a:r>
              <a:rPr lang="it-IT" sz="2400" dirty="0">
                <a:solidFill>
                  <a:srgbClr val="002060"/>
                </a:solidFill>
                <a:sym typeface="Wingdings" pitchFamily="2" charset="2"/>
              </a:rPr>
              <a:t> of the detector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87448" y="5916181"/>
            <a:ext cx="84081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Note: of </a:t>
            </a:r>
            <a:r>
              <a:rPr lang="it-IT" sz="2000" dirty="0" err="1"/>
              <a:t>course</a:t>
            </a:r>
            <a:r>
              <a:rPr lang="it-IT" sz="2000" dirty="0"/>
              <a:t> </a:t>
            </a:r>
            <a:r>
              <a:rPr lang="it-IT" sz="2000" i="1" dirty="0" err="1"/>
              <a:t>n</a:t>
            </a:r>
            <a:r>
              <a:rPr lang="it-IT" sz="2000" i="1" baseline="-25000" dirty="0" err="1"/>
              <a:t>P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proportional</a:t>
            </a:r>
            <a:r>
              <a:rPr lang="it-IT" sz="2000" dirty="0"/>
              <a:t> to the gas </a:t>
            </a:r>
            <a:r>
              <a:rPr lang="it-IT" sz="2000" dirty="0" err="1"/>
              <a:t>layer</a:t>
            </a:r>
            <a:r>
              <a:rPr lang="it-IT" sz="2000" dirty="0"/>
              <a:t> </a:t>
            </a:r>
            <a:r>
              <a:rPr lang="it-IT" sz="2000" dirty="0" err="1"/>
              <a:t>thickness</a:t>
            </a:r>
            <a:r>
              <a:rPr lang="it-IT" sz="2000" dirty="0"/>
              <a:t> and the energy </a:t>
            </a:r>
            <a:r>
              <a:rPr lang="it-IT" sz="2000" dirty="0" err="1"/>
              <a:t>loss</a:t>
            </a:r>
            <a:endParaRPr lang="it-IT" sz="2000" dirty="0"/>
          </a:p>
          <a:p>
            <a:r>
              <a:rPr lang="it-IT" sz="2000" dirty="0">
                <a:sym typeface="Wingdings" panose="05000000000000000000" pitchFamily="2" charset="2"/>
              </a:rPr>
              <a:t> Limit on the </a:t>
            </a:r>
            <a:r>
              <a:rPr lang="it-IT" sz="2000" dirty="0" err="1">
                <a:sym typeface="Wingdings" panose="05000000000000000000" pitchFamily="2" charset="2"/>
              </a:rPr>
              <a:t>thickness</a:t>
            </a:r>
            <a:r>
              <a:rPr lang="it-IT" sz="2000" dirty="0">
                <a:sym typeface="Wingdings" panose="05000000000000000000" pitchFamily="2" charset="2"/>
              </a:rPr>
              <a:t> of the gas </a:t>
            </a:r>
            <a:r>
              <a:rPr lang="it-IT" sz="2000" dirty="0" err="1">
                <a:sym typeface="Wingdings" panose="05000000000000000000" pitchFamily="2" charset="2"/>
              </a:rPr>
              <a:t>volumes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that</a:t>
            </a:r>
            <a:r>
              <a:rPr lang="it-IT" sz="2000" dirty="0">
                <a:sym typeface="Wingdings" panose="05000000000000000000" pitchFamily="2" charset="2"/>
              </a:rPr>
              <a:t> can be </a:t>
            </a:r>
            <a:r>
              <a:rPr lang="it-IT" sz="2000" dirty="0" err="1">
                <a:sym typeface="Wingdings" panose="05000000000000000000" pitchFamily="2" charset="2"/>
              </a:rPr>
              <a:t>used</a:t>
            </a:r>
            <a:r>
              <a:rPr lang="it-IT" sz="2000" dirty="0">
                <a:sym typeface="Wingdings" panose="05000000000000000000" pitchFamily="2" charset="2"/>
              </a:rPr>
              <a:t>.</a:t>
            </a:r>
            <a:endParaRPr lang="it-IT" sz="2000" dirty="0"/>
          </a:p>
        </p:txBody>
      </p:sp>
      <p:graphicFrame>
        <p:nvGraphicFramePr>
          <p:cNvPr id="3" name="Object 1042">
            <a:extLst>
              <a:ext uri="{FF2B5EF4-FFF2-40B4-BE49-F238E27FC236}">
                <a16:creationId xmlns:a16="http://schemas.microsoft.com/office/drawing/2014/main" id="{844100D2-0423-6B20-615E-4BAC8EF848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295698"/>
              </p:ext>
            </p:extLst>
          </p:nvPr>
        </p:nvGraphicFramePr>
        <p:xfrm>
          <a:off x="4772744" y="4369097"/>
          <a:ext cx="28956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84200" imgH="241200" progId="Equation.3">
                  <p:embed/>
                </p:oleObj>
              </mc:Choice>
              <mc:Fallback>
                <p:oleObj name="Equation" r:id="rId6" imgW="1384200" imgH="241200" progId="Equation.3">
                  <p:embed/>
                  <p:pic>
                    <p:nvPicPr>
                      <p:cNvPr id="155666" name="Object 1042">
                        <a:extLst>
                          <a:ext uri="{FF2B5EF4-FFF2-40B4-BE49-F238E27FC236}">
                            <a16:creationId xmlns:a16="http://schemas.microsoft.com/office/drawing/2014/main" id="{B025350C-B45C-1AB6-EDE4-97189F07E24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2744" y="4369097"/>
                        <a:ext cx="2895600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ccia a destra 4">
            <a:extLst>
              <a:ext uri="{FF2B5EF4-FFF2-40B4-BE49-F238E27FC236}">
                <a16:creationId xmlns:a16="http://schemas.microsoft.com/office/drawing/2014/main" id="{65E43297-BEE5-2C10-9926-2095AF380524}"/>
              </a:ext>
            </a:extLst>
          </p:cNvPr>
          <p:cNvSpPr/>
          <p:nvPr/>
        </p:nvSpPr>
        <p:spPr>
          <a:xfrm>
            <a:off x="3957085" y="4619128"/>
            <a:ext cx="614915" cy="22494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777455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 descr="Immagine che contiene diagramma, linea, Parallelo, Piano&#10;&#10;Descrizione generata automaticamente">
            <a:extLst>
              <a:ext uri="{FF2B5EF4-FFF2-40B4-BE49-F238E27FC236}">
                <a16:creationId xmlns:a16="http://schemas.microsoft.com/office/drawing/2014/main" id="{9B25FE6B-C974-CD56-5D2D-2733099B79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356992"/>
            <a:ext cx="5179887" cy="303284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36512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Experimental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set-up @GIF++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BD30955-E747-6A6E-852B-9AA25F3CE5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021" b="31468"/>
          <a:stretch/>
        </p:blipFill>
        <p:spPr>
          <a:xfrm>
            <a:off x="107504" y="1389966"/>
            <a:ext cx="8954666" cy="99887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6F14230-6101-2615-D093-B646B3AC095C}"/>
              </a:ext>
            </a:extLst>
          </p:cNvPr>
          <p:cNvSpPr txBox="1"/>
          <p:nvPr/>
        </p:nvSpPr>
        <p:spPr>
          <a:xfrm>
            <a:off x="179512" y="980728"/>
            <a:ext cx="8364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Three gas </a:t>
            </a:r>
            <a:r>
              <a:rPr lang="it-IT" sz="2000" dirty="0" err="1"/>
              <a:t>mixtures</a:t>
            </a:r>
            <a:r>
              <a:rPr lang="it-IT" sz="2000" dirty="0"/>
              <a:t> </a:t>
            </a:r>
            <a:r>
              <a:rPr lang="it-IT" sz="2000" dirty="0" err="1"/>
              <a:t>identified</a:t>
            </a:r>
            <a:r>
              <a:rPr lang="it-IT" sz="2000" dirty="0"/>
              <a:t>, with </a:t>
            </a:r>
            <a:r>
              <a:rPr lang="it-IT" sz="2000" dirty="0" err="1"/>
              <a:t>various</a:t>
            </a:r>
            <a:r>
              <a:rPr lang="it-IT" sz="2000" dirty="0"/>
              <a:t> </a:t>
            </a:r>
            <a:r>
              <a:rPr lang="it-IT" sz="2000" dirty="0" err="1"/>
              <a:t>concentrations</a:t>
            </a:r>
            <a:r>
              <a:rPr lang="it-IT" sz="2000" dirty="0"/>
              <a:t> of HFO and CO</a:t>
            </a:r>
            <a:r>
              <a:rPr lang="it-IT" sz="2000" baseline="-25000" dirty="0"/>
              <a:t>2</a:t>
            </a:r>
            <a:r>
              <a:rPr lang="it-IT" sz="2000" dirty="0"/>
              <a:t>.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65F06FF-67C5-AA1A-9249-8C4AF30B52A4}"/>
              </a:ext>
            </a:extLst>
          </p:cNvPr>
          <p:cNvSpPr txBox="1"/>
          <p:nvPr/>
        </p:nvSpPr>
        <p:spPr>
          <a:xfrm>
            <a:off x="251520" y="2460958"/>
            <a:ext cx="8712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Attention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focussed</a:t>
            </a:r>
            <a:r>
              <a:rPr lang="it-IT" sz="2000" dirty="0">
                <a:solidFill>
                  <a:srgbClr val="FF0000"/>
                </a:solidFill>
              </a:rPr>
              <a:t> on ECO2 and ECO3 </a:t>
            </a:r>
            <a:r>
              <a:rPr lang="it-IT" sz="2000" dirty="0" err="1"/>
              <a:t>because</a:t>
            </a:r>
            <a:r>
              <a:rPr lang="it-IT" sz="2000" dirty="0"/>
              <a:t> of the good </a:t>
            </a:r>
            <a:r>
              <a:rPr lang="it-IT" sz="2000" dirty="0" err="1"/>
              <a:t>stability</a:t>
            </a:r>
            <a:r>
              <a:rPr lang="it-IT" sz="2000" dirty="0"/>
              <a:t> and performance </a:t>
            </a:r>
            <a:r>
              <a:rPr lang="it-IT" sz="2000" dirty="0" err="1"/>
              <a:t>demonstrated</a:t>
            </a:r>
            <a:r>
              <a:rPr lang="it-IT" sz="2000" dirty="0"/>
              <a:t>  in home-labs </a:t>
            </a:r>
            <a:r>
              <a:rPr lang="it-IT" sz="2000" dirty="0" err="1"/>
              <a:t>tests</a:t>
            </a:r>
            <a:r>
              <a:rPr lang="it-IT" sz="2000" dirty="0"/>
              <a:t>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CE0B7CA-E09A-FD16-7C83-5DD9D28A33E9}"/>
              </a:ext>
            </a:extLst>
          </p:cNvPr>
          <p:cNvSpPr txBox="1"/>
          <p:nvPr/>
        </p:nvSpPr>
        <p:spPr>
          <a:xfrm>
            <a:off x="107504" y="3528298"/>
            <a:ext cx="42484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Aging </a:t>
            </a:r>
            <a:r>
              <a:rPr lang="it-IT" sz="2000" dirty="0" err="1"/>
              <a:t>tests</a:t>
            </a:r>
            <a:r>
              <a:rPr lang="it-IT" sz="2000" dirty="0"/>
              <a:t> </a:t>
            </a:r>
            <a:r>
              <a:rPr lang="it-IT" sz="2000" dirty="0" err="1"/>
              <a:t>performed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GIF++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12.5 </a:t>
            </a:r>
            <a:r>
              <a:rPr lang="it-IT" sz="2000" dirty="0" err="1"/>
              <a:t>TBq</a:t>
            </a:r>
            <a:r>
              <a:rPr lang="it-IT" sz="2000" dirty="0"/>
              <a:t> 137Cs source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to generate background (high rate)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to accelerate aging </a:t>
            </a:r>
            <a:r>
              <a:rPr lang="it-IT" sz="2000" dirty="0" err="1"/>
              <a:t>processes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100 GeV </a:t>
            </a:r>
            <a:r>
              <a:rPr lang="it-IT" sz="2000" dirty="0" err="1"/>
              <a:t>muon</a:t>
            </a:r>
            <a:r>
              <a:rPr lang="it-IT" sz="2000" dirty="0"/>
              <a:t> </a:t>
            </a:r>
            <a:r>
              <a:rPr lang="it-IT" sz="2000" dirty="0" err="1"/>
              <a:t>beam</a:t>
            </a:r>
            <a:endParaRPr lang="it-IT" sz="20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/>
              <a:t>to </a:t>
            </a:r>
            <a:r>
              <a:rPr lang="it-IT" sz="2000" dirty="0" err="1"/>
              <a:t>measure</a:t>
            </a:r>
            <a:r>
              <a:rPr lang="it-IT" sz="2000" dirty="0"/>
              <a:t> detector performance</a:t>
            </a:r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FC29478F-4348-0795-35C5-8534D7B82399}"/>
              </a:ext>
            </a:extLst>
          </p:cNvPr>
          <p:cNvSpPr/>
          <p:nvPr/>
        </p:nvSpPr>
        <p:spPr>
          <a:xfrm rot="667417">
            <a:off x="3197604" y="4145139"/>
            <a:ext cx="2592255" cy="18769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FAB14A70-BF60-5595-6394-82B20D19FBC8}"/>
              </a:ext>
            </a:extLst>
          </p:cNvPr>
          <p:cNvSpPr/>
          <p:nvPr/>
        </p:nvSpPr>
        <p:spPr>
          <a:xfrm rot="21102560">
            <a:off x="2907982" y="4825170"/>
            <a:ext cx="2031892" cy="11198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09723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 @ GIF++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604448" y="1052736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A1AD190-0EA2-9D3F-37D7-C8A976AF26DC}"/>
              </a:ext>
            </a:extLst>
          </p:cNvPr>
          <p:cNvSpPr txBox="1"/>
          <p:nvPr/>
        </p:nvSpPr>
        <p:spPr>
          <a:xfrm>
            <a:off x="395536" y="836712"/>
            <a:ext cx="496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Various</a:t>
            </a:r>
            <a:r>
              <a:rPr lang="it-IT" sz="2000" dirty="0"/>
              <a:t> detectors, </a:t>
            </a:r>
            <a:r>
              <a:rPr lang="it-IT" sz="2000" dirty="0" err="1"/>
              <a:t>mounted</a:t>
            </a:r>
            <a:r>
              <a:rPr lang="it-IT" sz="2000" dirty="0"/>
              <a:t> on </a:t>
            </a:r>
            <a:r>
              <a:rPr lang="it-IT" sz="2000" dirty="0" err="1"/>
              <a:t>two</a:t>
            </a:r>
            <a:r>
              <a:rPr lang="it-IT" sz="2000" dirty="0"/>
              <a:t> trolleys, </a:t>
            </a:r>
            <a:r>
              <a:rPr lang="it-IT" sz="2000" dirty="0" err="1"/>
              <a:t>equipped</a:t>
            </a:r>
            <a:r>
              <a:rPr lang="it-IT" sz="2000" dirty="0"/>
              <a:t> with </a:t>
            </a:r>
            <a:r>
              <a:rPr lang="it-IT" sz="2000" dirty="0" err="1"/>
              <a:t>various</a:t>
            </a:r>
            <a:r>
              <a:rPr lang="it-IT" sz="2000" dirty="0"/>
              <a:t> </a:t>
            </a:r>
            <a:r>
              <a:rPr lang="it-IT" sz="2000" dirty="0" err="1"/>
              <a:t>electronics</a:t>
            </a:r>
            <a:r>
              <a:rPr lang="it-IT" sz="2000" dirty="0"/>
              <a:t>.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Help in </a:t>
            </a:r>
            <a:r>
              <a:rPr lang="it-IT" sz="2000" dirty="0" err="1">
                <a:sym typeface="Wingdings" panose="05000000000000000000" pitchFamily="2" charset="2"/>
              </a:rPr>
              <a:t>disentagling</a:t>
            </a:r>
            <a:r>
              <a:rPr lang="it-IT" sz="2000" dirty="0">
                <a:sym typeface="Wingdings" panose="05000000000000000000" pitchFamily="2" charset="2"/>
              </a:rPr>
              <a:t> common </a:t>
            </a:r>
            <a:r>
              <a:rPr lang="it-IT" sz="2000" dirty="0" err="1">
                <a:sym typeface="Wingdings" panose="05000000000000000000" pitchFamily="2" charset="2"/>
              </a:rPr>
              <a:t>observed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effect</a:t>
            </a:r>
            <a:r>
              <a:rPr lang="it-IT" sz="2000" dirty="0">
                <a:sym typeface="Wingdings" panose="05000000000000000000" pitchFamily="2" charset="2"/>
              </a:rPr>
              <a:t> from </a:t>
            </a:r>
            <a:r>
              <a:rPr lang="it-IT" sz="2000" dirty="0" err="1">
                <a:sym typeface="Wingdings" panose="05000000000000000000" pitchFamily="2" charset="2"/>
              </a:rPr>
              <a:t>effects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specific</a:t>
            </a:r>
            <a:r>
              <a:rPr lang="it-IT" sz="2000" dirty="0">
                <a:sym typeface="Wingdings" panose="05000000000000000000" pitchFamily="2" charset="2"/>
              </a:rPr>
              <a:t> of ONE detector</a:t>
            </a:r>
            <a:endParaRPr lang="it-IT" sz="20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03F6597-FA0F-316B-DD99-9CACF2C52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276872"/>
            <a:ext cx="4968552" cy="271339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7A1CFAB-2C6B-648B-016E-990EEC28C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1881" y="908720"/>
            <a:ext cx="2928591" cy="2960351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799FF068-1271-35FD-3370-8CA96E8F79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559" y="3858788"/>
            <a:ext cx="2928591" cy="298076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354A43B-570F-28B4-DE42-AE0CB722ABDC}"/>
              </a:ext>
            </a:extLst>
          </p:cNvPr>
          <p:cNvSpPr txBox="1"/>
          <p:nvPr/>
        </p:nvSpPr>
        <p:spPr>
          <a:xfrm>
            <a:off x="6028871" y="5075316"/>
            <a:ext cx="97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Trolley 3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CEE2CF8-341C-3E60-5454-6E398D085DC9}"/>
              </a:ext>
            </a:extLst>
          </p:cNvPr>
          <p:cNvSpPr txBox="1"/>
          <p:nvPr/>
        </p:nvSpPr>
        <p:spPr>
          <a:xfrm>
            <a:off x="6012160" y="3140968"/>
            <a:ext cx="97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Trolley 1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D617F3F-818F-6285-ACF7-2B89C885578F}"/>
              </a:ext>
            </a:extLst>
          </p:cNvPr>
          <p:cNvSpPr txBox="1"/>
          <p:nvPr/>
        </p:nvSpPr>
        <p:spPr>
          <a:xfrm>
            <a:off x="395536" y="5013176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results</a:t>
            </a:r>
            <a:r>
              <a:rPr lang="it-IT" sz="2000" dirty="0"/>
              <a:t> </a:t>
            </a:r>
            <a:r>
              <a:rPr lang="it-IT" sz="2000" dirty="0" err="1"/>
              <a:t>presented</a:t>
            </a:r>
            <a:r>
              <a:rPr lang="it-IT" sz="2000" dirty="0"/>
              <a:t> </a:t>
            </a:r>
            <a:r>
              <a:rPr lang="it-IT" sz="2000" dirty="0" err="1"/>
              <a:t>here</a:t>
            </a:r>
            <a:r>
              <a:rPr lang="it-IT" sz="2000" dirty="0"/>
              <a:t> </a:t>
            </a:r>
            <a:r>
              <a:rPr lang="it-IT" sz="2000" dirty="0" err="1"/>
              <a:t>refer</a:t>
            </a:r>
            <a:r>
              <a:rPr lang="it-IT" sz="2000" dirty="0"/>
              <a:t> </a:t>
            </a:r>
            <a:r>
              <a:rPr lang="it-IT" sz="2000" dirty="0" err="1"/>
              <a:t>particularly</a:t>
            </a:r>
            <a:r>
              <a:rPr lang="it-IT" sz="2000" dirty="0"/>
              <a:t> to the detectors </a:t>
            </a:r>
            <a:r>
              <a:rPr lang="it-IT" sz="2000" dirty="0" err="1"/>
              <a:t>equipped</a:t>
            </a:r>
            <a:r>
              <a:rPr lang="it-IT" sz="2000" dirty="0"/>
              <a:t> with TDC</a:t>
            </a:r>
            <a:endParaRPr lang="it-IT" dirty="0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1109CA34-9B4A-5587-AE33-EB3B600F5BBD}"/>
              </a:ext>
            </a:extLst>
          </p:cNvPr>
          <p:cNvSpPr/>
          <p:nvPr/>
        </p:nvSpPr>
        <p:spPr>
          <a:xfrm rot="2051071">
            <a:off x="4662153" y="1737189"/>
            <a:ext cx="2592255" cy="18769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774831AB-3E6E-20D0-95A9-E2973594B49C}"/>
              </a:ext>
            </a:extLst>
          </p:cNvPr>
          <p:cNvSpPr/>
          <p:nvPr/>
        </p:nvSpPr>
        <p:spPr>
          <a:xfrm rot="3662992">
            <a:off x="4705461" y="2714545"/>
            <a:ext cx="2592255" cy="187694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5A235EBC-2823-CC94-C7E9-C404DE8BA65D}"/>
              </a:ext>
            </a:extLst>
          </p:cNvPr>
          <p:cNvSpPr/>
          <p:nvPr/>
        </p:nvSpPr>
        <p:spPr>
          <a:xfrm>
            <a:off x="476366" y="2623250"/>
            <a:ext cx="4887722" cy="373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EF71BD0E-0A3A-FA26-2E30-41EBE9EB7E68}"/>
              </a:ext>
            </a:extLst>
          </p:cNvPr>
          <p:cNvSpPr/>
          <p:nvPr/>
        </p:nvSpPr>
        <p:spPr>
          <a:xfrm>
            <a:off x="476688" y="3271322"/>
            <a:ext cx="4887722" cy="373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0B04863C-1D9E-704E-195C-93B2E11DA2F8}"/>
              </a:ext>
            </a:extLst>
          </p:cNvPr>
          <p:cNvSpPr/>
          <p:nvPr/>
        </p:nvSpPr>
        <p:spPr>
          <a:xfrm>
            <a:off x="467544" y="4549178"/>
            <a:ext cx="4887722" cy="373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1358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Determination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baseline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perfomance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</a:p>
        </p:txBody>
      </p:sp>
      <p:sp>
        <p:nvSpPr>
          <p:cNvPr id="9" name="Rettangolo 8"/>
          <p:cNvSpPr/>
          <p:nvPr/>
        </p:nvSpPr>
        <p:spPr>
          <a:xfrm>
            <a:off x="9036496" y="4388694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F94B248-B127-0EC5-A7D3-BFBA941B9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79" y="4136666"/>
            <a:ext cx="4284613" cy="929853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60C5031C-D3EE-BA58-1486-DC778F0B3BFC}"/>
              </a:ext>
            </a:extLst>
          </p:cNvPr>
          <p:cNvSpPr txBox="1"/>
          <p:nvPr/>
        </p:nvSpPr>
        <p:spPr>
          <a:xfrm>
            <a:off x="230751" y="3920642"/>
            <a:ext cx="4305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Fit</a:t>
            </a:r>
            <a:r>
              <a:rPr lang="it-IT" sz="2000" dirty="0"/>
              <a:t> of </a:t>
            </a:r>
            <a:r>
              <a:rPr lang="it-IT" sz="2000" dirty="0" err="1"/>
              <a:t>efficiency</a:t>
            </a:r>
            <a:r>
              <a:rPr lang="it-IT" sz="2000" dirty="0"/>
              <a:t> </a:t>
            </a:r>
            <a:r>
              <a:rPr lang="it-IT" sz="2000" dirty="0" err="1"/>
              <a:t>curves</a:t>
            </a:r>
            <a:r>
              <a:rPr lang="it-IT" sz="2000" dirty="0"/>
              <a:t> with a </a:t>
            </a:r>
            <a:r>
              <a:rPr lang="it-IT" sz="2000" dirty="0" err="1"/>
              <a:t>sigmoid</a:t>
            </a:r>
            <a:r>
              <a:rPr lang="it-IT" sz="2000" dirty="0"/>
              <a:t>: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FFAF477-6A0A-69D1-C728-2FB34908F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479" y="968314"/>
            <a:ext cx="9144000" cy="288852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D854B86C-DC60-443B-E735-3B8DE7F7B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3920642"/>
            <a:ext cx="4735897" cy="2888529"/>
          </a:xfrm>
          <a:prstGeom prst="rect">
            <a:avLst/>
          </a:prstGeom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34FA2C6-F93A-9E13-C87A-FFCD046DFDD2}"/>
              </a:ext>
            </a:extLst>
          </p:cNvPr>
          <p:cNvSpPr txBox="1"/>
          <p:nvPr/>
        </p:nvSpPr>
        <p:spPr>
          <a:xfrm>
            <a:off x="107504" y="5169746"/>
            <a:ext cx="4735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Efficiency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plateau </a:t>
            </a:r>
            <a:r>
              <a:rPr lang="it-IT" sz="2000" dirty="0" err="1">
                <a:solidFill>
                  <a:srgbClr val="FF0000"/>
                </a:solidFill>
              </a:rPr>
              <a:t>basically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similar</a:t>
            </a:r>
            <a:r>
              <a:rPr lang="it-IT" sz="2000" dirty="0">
                <a:solidFill>
                  <a:srgbClr val="FF0000"/>
                </a:solidFill>
              </a:rPr>
              <a:t> for STD, ECO2 and ECO3</a:t>
            </a:r>
            <a:r>
              <a:rPr lang="it-IT" sz="2000" dirty="0"/>
              <a:t> &gt; 95%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/>
              <a:t>Efficiency</a:t>
            </a:r>
            <a:r>
              <a:rPr lang="it-IT" sz="2000" dirty="0"/>
              <a:t> </a:t>
            </a:r>
            <a:r>
              <a:rPr lang="it-IT" sz="2000" dirty="0" err="1"/>
              <a:t>curves</a:t>
            </a:r>
            <a:r>
              <a:rPr lang="it-IT" sz="2000" dirty="0"/>
              <a:t> </a:t>
            </a:r>
            <a:r>
              <a:rPr lang="it-IT" sz="2000" dirty="0" err="1"/>
              <a:t>shifted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>
                <a:solidFill>
                  <a:srgbClr val="FF0000"/>
                </a:solidFill>
              </a:rPr>
              <a:t>higher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voltages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depending</a:t>
            </a:r>
            <a:r>
              <a:rPr lang="it-IT" sz="2000" dirty="0">
                <a:solidFill>
                  <a:srgbClr val="FF0000"/>
                </a:solidFill>
              </a:rPr>
              <a:t> on </a:t>
            </a:r>
            <a:r>
              <a:rPr lang="it-IT" sz="2000" dirty="0" err="1">
                <a:solidFill>
                  <a:srgbClr val="FF0000"/>
                </a:solidFill>
              </a:rPr>
              <a:t>fraction</a:t>
            </a:r>
            <a:r>
              <a:rPr lang="it-IT" sz="2000" dirty="0">
                <a:solidFill>
                  <a:srgbClr val="FF0000"/>
                </a:solidFill>
              </a:rPr>
              <a:t> of HFO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/>
              <a:t>WP(ECO2) &gt; WP(ECO3) &gt; WP(STD)</a:t>
            </a:r>
          </a:p>
        </p:txBody>
      </p:sp>
      <p:sp>
        <p:nvSpPr>
          <p:cNvPr id="20" name="Freccia a destra 19">
            <a:extLst>
              <a:ext uri="{FF2B5EF4-FFF2-40B4-BE49-F238E27FC236}">
                <a16:creationId xmlns:a16="http://schemas.microsoft.com/office/drawing/2014/main" id="{0FD65525-066A-3AB8-4ECC-1D61BA16A505}"/>
              </a:ext>
            </a:extLst>
          </p:cNvPr>
          <p:cNvSpPr/>
          <p:nvPr/>
        </p:nvSpPr>
        <p:spPr>
          <a:xfrm rot="1252183">
            <a:off x="4349287" y="4727239"/>
            <a:ext cx="1310807" cy="20762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1" name="Freccia a destra 20">
            <a:extLst>
              <a:ext uri="{FF2B5EF4-FFF2-40B4-BE49-F238E27FC236}">
                <a16:creationId xmlns:a16="http://schemas.microsoft.com/office/drawing/2014/main" id="{0196C38D-CE0B-F44F-EB3A-79B8F65B44A5}"/>
              </a:ext>
            </a:extLst>
          </p:cNvPr>
          <p:cNvSpPr/>
          <p:nvPr/>
        </p:nvSpPr>
        <p:spPr>
          <a:xfrm rot="20455325">
            <a:off x="4353910" y="4080560"/>
            <a:ext cx="1310807" cy="20762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50752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0287F6C-3B9D-D2DE-3CBB-EE8E12D86D6A}"/>
              </a:ext>
            </a:extLst>
          </p:cNvPr>
          <p:cNvSpPr txBox="1"/>
          <p:nvPr/>
        </p:nvSpPr>
        <p:spPr>
          <a:xfrm>
            <a:off x="24479" y="706338"/>
            <a:ext cx="288032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Source OFF, 2021 data</a:t>
            </a:r>
          </a:p>
        </p:txBody>
      </p:sp>
    </p:spTree>
    <p:extLst>
      <p:ext uri="{BB962C8B-B14F-4D97-AF65-F5344CB8AC3E}">
        <p14:creationId xmlns:p14="http://schemas.microsoft.com/office/powerpoint/2010/main" val="11807624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79537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Efficiency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counting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rate with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604448" y="1052736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 descr="Immagine che contiene linea, testo, diagramma, Diagramma&#10;&#10;Descrizione generata automaticamente">
            <a:extLst>
              <a:ext uri="{FF2B5EF4-FFF2-40B4-BE49-F238E27FC236}">
                <a16:creationId xmlns:a16="http://schemas.microsoft.com/office/drawing/2014/main" id="{674330C4-8A72-B91B-1040-5FEE6CA84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124744"/>
            <a:ext cx="9144000" cy="18675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332BBFB-6B54-31D3-5FF2-5AF0FCA64BAC}"/>
              </a:ext>
            </a:extLst>
          </p:cNvPr>
          <p:cNvSpPr txBox="1"/>
          <p:nvPr/>
        </p:nvSpPr>
        <p:spPr>
          <a:xfrm>
            <a:off x="179512" y="755412"/>
            <a:ext cx="237626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Source ON, 2021 data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71E65E8-62D7-89DD-C814-3BC9C2B025E9}"/>
              </a:ext>
            </a:extLst>
          </p:cNvPr>
          <p:cNvSpPr txBox="1"/>
          <p:nvPr/>
        </p:nvSpPr>
        <p:spPr>
          <a:xfrm>
            <a:off x="1907704" y="1830824"/>
            <a:ext cx="57606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STD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95798AD-FE90-D5DD-4596-970A9ADBDFD2}"/>
              </a:ext>
            </a:extLst>
          </p:cNvPr>
          <p:cNvSpPr txBox="1"/>
          <p:nvPr/>
        </p:nvSpPr>
        <p:spPr>
          <a:xfrm>
            <a:off x="3491880" y="1840116"/>
            <a:ext cx="72008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ECO2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F182DD5-4EF1-6E67-C560-82B07747D2E0}"/>
              </a:ext>
            </a:extLst>
          </p:cNvPr>
          <p:cNvSpPr txBox="1"/>
          <p:nvPr/>
        </p:nvSpPr>
        <p:spPr>
          <a:xfrm>
            <a:off x="8172400" y="1974840"/>
            <a:ext cx="72008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EC03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4257355-57E3-EB53-2E7E-C0B2927E9255}"/>
              </a:ext>
            </a:extLst>
          </p:cNvPr>
          <p:cNvSpPr txBox="1"/>
          <p:nvPr/>
        </p:nvSpPr>
        <p:spPr>
          <a:xfrm>
            <a:off x="251520" y="292494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Efficiency</a:t>
            </a:r>
            <a:r>
              <a:rPr lang="it-IT" sz="2000" dirty="0"/>
              <a:t> &gt; 90% </a:t>
            </a:r>
            <a:r>
              <a:rPr lang="it-IT" sz="2000" dirty="0" err="1"/>
              <a:t>at</a:t>
            </a:r>
            <a:r>
              <a:rPr lang="it-IT" sz="2000" dirty="0"/>
              <a:t> the </a:t>
            </a:r>
            <a:r>
              <a:rPr lang="it-IT" sz="2000" dirty="0" err="1"/>
              <a:t>highest</a:t>
            </a:r>
            <a:r>
              <a:rPr lang="it-IT" sz="2000" dirty="0"/>
              <a:t> rate for </a:t>
            </a:r>
            <a:r>
              <a:rPr lang="it-IT" sz="2000" dirty="0" err="1"/>
              <a:t>all</a:t>
            </a:r>
            <a:r>
              <a:rPr lang="it-IT" sz="2000" dirty="0"/>
              <a:t> detectors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38380B4-FBA0-131E-6E50-17DDC0D106CB}"/>
              </a:ext>
            </a:extLst>
          </p:cNvPr>
          <p:cNvSpPr txBox="1"/>
          <p:nvPr/>
        </p:nvSpPr>
        <p:spPr>
          <a:xfrm>
            <a:off x="6588224" y="753058"/>
            <a:ext cx="237626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r>
              <a:rPr lang="it-IT" dirty="0"/>
              <a:t> (SG 1.6 mm)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A83058A6-B06E-47BB-C27D-F5635C42706D}"/>
              </a:ext>
            </a:extLst>
          </p:cNvPr>
          <p:cNvSpPr/>
          <p:nvPr/>
        </p:nvSpPr>
        <p:spPr>
          <a:xfrm>
            <a:off x="8604448" y="3595561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A4ED89F-EC03-1DD4-0D0E-7BEEBE3D5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756" y="3572397"/>
            <a:ext cx="8964488" cy="211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36B7093-0F24-F79B-30DB-A52617B54C50}"/>
              </a:ext>
            </a:extLst>
          </p:cNvPr>
          <p:cNvSpPr txBox="1"/>
          <p:nvPr/>
        </p:nvSpPr>
        <p:spPr>
          <a:xfrm>
            <a:off x="190424" y="5755801"/>
            <a:ext cx="9134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With ECO2 and ECO3 the </a:t>
            </a:r>
            <a:r>
              <a:rPr lang="it-IT" sz="2000" dirty="0" err="1"/>
              <a:t>presence</a:t>
            </a:r>
            <a:r>
              <a:rPr lang="it-IT" sz="2000" dirty="0"/>
              <a:t> of </a:t>
            </a:r>
            <a:r>
              <a:rPr lang="it-IT" sz="2000" dirty="0" err="1"/>
              <a:t>larger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events (</a:t>
            </a:r>
            <a:r>
              <a:rPr lang="it-IT" sz="2000" dirty="0" err="1"/>
              <a:t>not</a:t>
            </a:r>
            <a:r>
              <a:rPr lang="it-IT" sz="2000" dirty="0"/>
              <a:t> streamers) </a:t>
            </a:r>
            <a:r>
              <a:rPr lang="it-IT" sz="2000" dirty="0" err="1"/>
              <a:t>observed</a:t>
            </a:r>
            <a:endParaRPr lang="it-IT" sz="20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20A632B-537F-AA61-AD1D-CAEC9E516CBE}"/>
              </a:ext>
            </a:extLst>
          </p:cNvPr>
          <p:cNvSpPr txBox="1"/>
          <p:nvPr/>
        </p:nvSpPr>
        <p:spPr>
          <a:xfrm>
            <a:off x="230810" y="3356992"/>
            <a:ext cx="230475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ATLAS 2021 (</a:t>
            </a:r>
            <a:r>
              <a:rPr lang="it-IT" dirty="0" err="1"/>
              <a:t>digitizer</a:t>
            </a:r>
            <a:r>
              <a:rPr lang="it-IT" dirty="0"/>
              <a:t>)</a:t>
            </a:r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14AC0178-E8B6-7B55-F59A-AA8E189024F5}"/>
              </a:ext>
            </a:extLst>
          </p:cNvPr>
          <p:cNvSpPr/>
          <p:nvPr/>
        </p:nvSpPr>
        <p:spPr>
          <a:xfrm>
            <a:off x="4427984" y="4891705"/>
            <a:ext cx="115212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BFCF53AF-DD0D-A156-3320-73B63CDB075B}"/>
              </a:ext>
            </a:extLst>
          </p:cNvPr>
          <p:cNvSpPr/>
          <p:nvPr/>
        </p:nvSpPr>
        <p:spPr>
          <a:xfrm>
            <a:off x="7308304" y="4963713"/>
            <a:ext cx="115212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reccia a destra 19">
            <a:extLst>
              <a:ext uri="{FF2B5EF4-FFF2-40B4-BE49-F238E27FC236}">
                <a16:creationId xmlns:a16="http://schemas.microsoft.com/office/drawing/2014/main" id="{8112B82F-AB07-FAD2-0131-A89810740572}"/>
              </a:ext>
            </a:extLst>
          </p:cNvPr>
          <p:cNvSpPr/>
          <p:nvPr/>
        </p:nvSpPr>
        <p:spPr>
          <a:xfrm rot="16840695">
            <a:off x="4695375" y="5431074"/>
            <a:ext cx="438121" cy="26499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reccia a destra 20">
            <a:extLst>
              <a:ext uri="{FF2B5EF4-FFF2-40B4-BE49-F238E27FC236}">
                <a16:creationId xmlns:a16="http://schemas.microsoft.com/office/drawing/2014/main" id="{5DF0683B-6419-85F5-3659-8B7205D98F73}"/>
              </a:ext>
            </a:extLst>
          </p:cNvPr>
          <p:cNvSpPr/>
          <p:nvPr/>
        </p:nvSpPr>
        <p:spPr>
          <a:xfrm rot="20858950">
            <a:off x="5029772" y="5359826"/>
            <a:ext cx="2155344" cy="20042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82212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Aging and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causes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aging in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RPCs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2068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Immagine 6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513C5481-55AC-9282-0D91-419346D54D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44985"/>
            <a:ext cx="5695950" cy="4524375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CCEBF444-6005-C265-07A1-76C2F7930B74}"/>
              </a:ext>
            </a:extLst>
          </p:cNvPr>
          <p:cNvCxnSpPr>
            <a:cxnSpLocks/>
          </p:cNvCxnSpPr>
          <p:nvPr/>
        </p:nvCxnSpPr>
        <p:spPr>
          <a:xfrm flipV="1">
            <a:off x="4644008" y="3717032"/>
            <a:ext cx="0" cy="252028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B87EF3B3-9E2E-8476-4834-051D198EDAD9}"/>
              </a:ext>
            </a:extLst>
          </p:cNvPr>
          <p:cNvCxnSpPr>
            <a:cxnSpLocks/>
          </p:cNvCxnSpPr>
          <p:nvPr/>
        </p:nvCxnSpPr>
        <p:spPr>
          <a:xfrm flipV="1">
            <a:off x="6525360" y="3698744"/>
            <a:ext cx="0" cy="252028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2617CCE-7250-A674-72F0-DD64FCC50FAF}"/>
              </a:ext>
            </a:extLst>
          </p:cNvPr>
          <p:cNvSpPr txBox="1"/>
          <p:nvPr/>
        </p:nvSpPr>
        <p:spPr>
          <a:xfrm>
            <a:off x="4062084" y="3140968"/>
            <a:ext cx="101983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2023 </a:t>
            </a:r>
            <a:r>
              <a:rPr lang="it-IT" dirty="0" err="1"/>
              <a:t>t.b</a:t>
            </a:r>
            <a:r>
              <a:rPr lang="it-IT" dirty="0"/>
              <a:t>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91E11EC-B45A-93CB-A206-D037DCC85925}"/>
              </a:ext>
            </a:extLst>
          </p:cNvPr>
          <p:cNvSpPr txBox="1"/>
          <p:nvPr/>
        </p:nvSpPr>
        <p:spPr>
          <a:xfrm>
            <a:off x="5940152" y="3140968"/>
            <a:ext cx="101983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2024 </a:t>
            </a:r>
            <a:r>
              <a:rPr lang="it-IT" dirty="0" err="1"/>
              <a:t>t.b</a:t>
            </a:r>
            <a:r>
              <a:rPr lang="it-IT" dirty="0"/>
              <a:t>.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968E46B-4884-B0D9-6661-90D3C1545AE0}"/>
              </a:ext>
            </a:extLst>
          </p:cNvPr>
          <p:cNvSpPr txBox="1"/>
          <p:nvPr/>
        </p:nvSpPr>
        <p:spPr>
          <a:xfrm>
            <a:off x="539555" y="5014917"/>
            <a:ext cx="136814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dirty="0"/>
              <a:t>Start of the </a:t>
            </a:r>
            <a:r>
              <a:rPr lang="it-IT" dirty="0" err="1"/>
              <a:t>irradiation</a:t>
            </a:r>
            <a:endParaRPr lang="it-IT" dirty="0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3AB7686C-DB0A-D6FB-4437-89407FAB363C}"/>
              </a:ext>
            </a:extLst>
          </p:cNvPr>
          <p:cNvSpPr/>
          <p:nvPr/>
        </p:nvSpPr>
        <p:spPr>
          <a:xfrm rot="1747251">
            <a:off x="1742830" y="5526466"/>
            <a:ext cx="968839" cy="165926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ADA6E1A4-2D78-DE32-CDB8-E330B798BBF8}"/>
              </a:ext>
            </a:extLst>
          </p:cNvPr>
          <p:cNvSpPr txBox="1"/>
          <p:nvPr/>
        </p:nvSpPr>
        <p:spPr>
          <a:xfrm>
            <a:off x="344442" y="764704"/>
            <a:ext cx="81879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Generally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, the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charge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integrated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along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a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certain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FF0000"/>
                </a:solidFill>
              </a:rPr>
              <a:t>elapsed</a:t>
            </a:r>
            <a:r>
              <a:rPr lang="it-IT" sz="2000" b="0" i="0" u="none" strike="noStrike" baseline="0" dirty="0">
                <a:solidFill>
                  <a:srgbClr val="FF0000"/>
                </a:solidFill>
              </a:rPr>
              <a:t> time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is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considered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the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most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important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factor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 for aging in </a:t>
            </a:r>
            <a:r>
              <a:rPr lang="it-IT" sz="2000" b="0" i="0" u="none" strike="noStrike" baseline="0" dirty="0" err="1">
                <a:solidFill>
                  <a:srgbClr val="000000"/>
                </a:solidFill>
              </a:rPr>
              <a:t>RPCs</a:t>
            </a:r>
            <a:r>
              <a:rPr lang="it-IT" sz="2000" b="0" i="0" u="none" strike="noStrike" baseline="0" dirty="0">
                <a:solidFill>
                  <a:srgbClr val="000000"/>
                </a:solidFill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000000"/>
                </a:solidFill>
              </a:rPr>
              <a:t>The t</a:t>
            </a:r>
            <a:r>
              <a:rPr lang="it-IT" sz="2000" dirty="0"/>
              <a:t>argets of </a:t>
            </a:r>
            <a:r>
              <a:rPr lang="it-IT" sz="2000" dirty="0" err="1"/>
              <a:t>integrated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are </a:t>
            </a:r>
            <a:r>
              <a:rPr lang="it-IT" sz="2000" dirty="0" err="1">
                <a:solidFill>
                  <a:srgbClr val="FF0000"/>
                </a:solidFill>
              </a:rPr>
              <a:t>different</a:t>
            </a:r>
            <a:r>
              <a:rPr lang="it-IT" sz="2000" dirty="0">
                <a:solidFill>
                  <a:srgbClr val="FF0000"/>
                </a:solidFill>
              </a:rPr>
              <a:t> for </a:t>
            </a:r>
            <a:r>
              <a:rPr lang="it-IT" sz="2000" dirty="0" err="1">
                <a:solidFill>
                  <a:srgbClr val="FF0000"/>
                </a:solidFill>
              </a:rPr>
              <a:t>various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experiment</a:t>
            </a:r>
            <a:r>
              <a:rPr lang="it-IT" sz="2000" dirty="0"/>
              <a:t>:  for </a:t>
            </a:r>
            <a:r>
              <a:rPr lang="it-IT" sz="2000" dirty="0" err="1"/>
              <a:t>instance</a:t>
            </a:r>
            <a:r>
              <a:rPr lang="it-IT" sz="2000" dirty="0"/>
              <a:t>, for ALICE </a:t>
            </a:r>
            <a:r>
              <a:rPr lang="it-IT" sz="2000" dirty="0" err="1"/>
              <a:t>is</a:t>
            </a:r>
            <a:r>
              <a:rPr lang="it-IT" sz="2000" dirty="0"/>
              <a:t> ≈ 100 </a:t>
            </a:r>
            <a:r>
              <a:rPr lang="it-IT" sz="2000" dirty="0" err="1"/>
              <a:t>mC</a:t>
            </a:r>
            <a:r>
              <a:rPr lang="it-IT" sz="2000" dirty="0"/>
              <a:t>/cm</a:t>
            </a:r>
            <a:r>
              <a:rPr lang="it-IT" sz="2000" baseline="30000" dirty="0"/>
              <a:t>2</a:t>
            </a:r>
            <a:r>
              <a:rPr lang="it-IT" sz="2000" dirty="0"/>
              <a:t>, for CMS </a:t>
            </a:r>
            <a:r>
              <a:rPr lang="it-IT" sz="2000" dirty="0" err="1"/>
              <a:t>is</a:t>
            </a:r>
            <a:r>
              <a:rPr lang="it-IT" sz="2000" dirty="0"/>
              <a:t> ≈ 1 C/cm</a:t>
            </a:r>
            <a:r>
              <a:rPr lang="it-IT" sz="2000" baseline="30000" dirty="0"/>
              <a:t>2</a:t>
            </a:r>
            <a:r>
              <a:rPr lang="it-IT" sz="2000" dirty="0"/>
              <a:t> CMS</a:t>
            </a:r>
            <a:r>
              <a:rPr lang="it-IT" sz="2000" u="sng" dirty="0"/>
              <a:t>, </a:t>
            </a:r>
            <a:r>
              <a:rPr lang="it-IT" sz="2000" u="sng" dirty="0" err="1"/>
              <a:t>including</a:t>
            </a:r>
            <a:r>
              <a:rPr lang="it-IT" sz="2000" u="sng" dirty="0"/>
              <a:t> a </a:t>
            </a:r>
            <a:r>
              <a:rPr lang="it-IT" sz="2000" u="sng" dirty="0" err="1"/>
              <a:t>safety</a:t>
            </a:r>
            <a:r>
              <a:rPr lang="it-IT" sz="2000" u="sng" dirty="0"/>
              <a:t> </a:t>
            </a:r>
            <a:r>
              <a:rPr lang="it-IT" sz="2000" u="sng" dirty="0" err="1"/>
              <a:t>factor</a:t>
            </a:r>
            <a:r>
              <a:rPr lang="it-IT" sz="2000" u="sng" dirty="0"/>
              <a:t> of 3</a:t>
            </a:r>
            <a:r>
              <a:rPr lang="it-IT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07762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Further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considerations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about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aging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5497B94-FF32-1186-3136-71117FFAB156}"/>
              </a:ext>
            </a:extLst>
          </p:cNvPr>
          <p:cNvSpPr txBox="1"/>
          <p:nvPr/>
        </p:nvSpPr>
        <p:spPr>
          <a:xfrm>
            <a:off x="395536" y="908720"/>
            <a:ext cx="83526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Caveat: </a:t>
            </a:r>
            <a:r>
              <a:rPr lang="it-IT" sz="2000" dirty="0"/>
              <a:t>The </a:t>
            </a:r>
            <a:r>
              <a:rPr lang="it-IT" sz="2000" dirty="0" err="1"/>
              <a:t>importance</a:t>
            </a:r>
            <a:r>
              <a:rPr lang="it-IT" sz="2000" dirty="0"/>
              <a:t> of the </a:t>
            </a:r>
            <a:r>
              <a:rPr lang="it-IT" sz="2000" dirty="0" err="1"/>
              <a:t>integrated</a:t>
            </a:r>
            <a:r>
              <a:rPr lang="it-IT" sz="2000" dirty="0"/>
              <a:t> </a:t>
            </a:r>
            <a:r>
              <a:rPr lang="it-IT" sz="2000" dirty="0" err="1"/>
              <a:t>charge</a:t>
            </a:r>
            <a:r>
              <a:rPr lang="it-IT" sz="2000" dirty="0"/>
              <a:t> </a:t>
            </a:r>
            <a:r>
              <a:rPr lang="it-IT" sz="2000" u="sng" dirty="0" err="1"/>
              <a:t>derives</a:t>
            </a:r>
            <a:r>
              <a:rPr lang="it-IT" sz="2000" u="sng" dirty="0"/>
              <a:t> from the </a:t>
            </a:r>
            <a:r>
              <a:rPr lang="it-IT" sz="2000" u="sng" dirty="0" err="1"/>
              <a:t>fact</a:t>
            </a:r>
            <a:r>
              <a:rPr lang="it-IT" sz="2000" u="sng" dirty="0"/>
              <a:t> </a:t>
            </a:r>
            <a:r>
              <a:rPr lang="it-IT" sz="2000" u="sng" dirty="0" err="1"/>
              <a:t>that</a:t>
            </a:r>
            <a:r>
              <a:rPr lang="it-IT" sz="2000" u="sng" dirty="0"/>
              <a:t> production of  HF </a:t>
            </a:r>
            <a:r>
              <a:rPr lang="it-IT" sz="2000" u="sng" dirty="0" err="1"/>
              <a:t>was</a:t>
            </a:r>
            <a:r>
              <a:rPr lang="it-IT" sz="2000" u="sng" dirty="0"/>
              <a:t> </a:t>
            </a:r>
            <a:r>
              <a:rPr lang="it-IT" sz="2000" u="sng" dirty="0" err="1"/>
              <a:t>measured</a:t>
            </a:r>
            <a:r>
              <a:rPr lang="it-IT" sz="2000" u="sng" dirty="0"/>
              <a:t> to be </a:t>
            </a:r>
            <a:r>
              <a:rPr lang="it-IT" sz="2000" u="sng" dirty="0" err="1"/>
              <a:t>proportional</a:t>
            </a:r>
            <a:r>
              <a:rPr lang="it-IT" sz="2000" u="sng" dirty="0"/>
              <a:t> to the </a:t>
            </a:r>
            <a:r>
              <a:rPr lang="it-IT" sz="2000" u="sng" dirty="0" err="1"/>
              <a:t>integrated</a:t>
            </a:r>
            <a:r>
              <a:rPr lang="it-IT" sz="2000" u="sng" dirty="0"/>
              <a:t> </a:t>
            </a:r>
            <a:r>
              <a:rPr lang="it-IT" sz="2000" u="sng" dirty="0" err="1"/>
              <a:t>charge</a:t>
            </a:r>
            <a:endParaRPr lang="it-IT" sz="2000" u="sng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it-IT" sz="2000" dirty="0">
                <a:sym typeface="Wingdings" panose="05000000000000000000" pitchFamily="2" charset="2"/>
              </a:rPr>
              <a:t>Direct </a:t>
            </a:r>
            <a:r>
              <a:rPr lang="it-IT" sz="2000" dirty="0" err="1">
                <a:sym typeface="Wingdings" panose="05000000000000000000" pitchFamily="2" charset="2"/>
              </a:rPr>
              <a:t>damage</a:t>
            </a:r>
            <a:r>
              <a:rPr lang="it-IT" sz="2000" dirty="0">
                <a:sym typeface="Wingdings" panose="05000000000000000000" pitchFamily="2" charset="2"/>
              </a:rPr>
              <a:t> of the detector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>
                <a:sym typeface="Wingdings" panose="05000000000000000000" pitchFamily="2" charset="2"/>
              </a:rPr>
              <a:t>However</a:t>
            </a:r>
            <a:r>
              <a:rPr lang="it-IT" sz="2000" dirty="0">
                <a:sym typeface="Wingdings" panose="05000000000000000000" pitchFamily="2" charset="2"/>
              </a:rPr>
              <a:t>, HFO </a:t>
            </a:r>
            <a:r>
              <a:rPr lang="it-IT" sz="2000" dirty="0" err="1">
                <a:sym typeface="Wingdings" panose="05000000000000000000" pitchFamily="2" charset="2"/>
              </a:rPr>
              <a:t>typically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dissociates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producing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TriFluoroAcetic</a:t>
            </a:r>
            <a:r>
              <a:rPr lang="it-IT" sz="2000" dirty="0">
                <a:sym typeface="Wingdings" panose="05000000000000000000" pitchFamily="2" charset="2"/>
              </a:rPr>
              <a:t> acid</a:t>
            </a:r>
            <a:endParaRPr lang="it-IT" sz="2000" dirty="0"/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51223E83-12B8-CA76-D82D-F84759541485}"/>
              </a:ext>
            </a:extLst>
          </p:cNvPr>
          <p:cNvGrpSpPr/>
          <p:nvPr/>
        </p:nvGrpSpPr>
        <p:grpSpPr>
          <a:xfrm>
            <a:off x="4716016" y="2541598"/>
            <a:ext cx="4427984" cy="3751805"/>
            <a:chOff x="4716016" y="2181558"/>
            <a:chExt cx="4427984" cy="3751805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6D1AACAE-DB77-84B0-36A5-09E940A00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252" r="4480"/>
            <a:stretch/>
          </p:blipFill>
          <p:spPr>
            <a:xfrm>
              <a:off x="4846153" y="2181558"/>
              <a:ext cx="4297847" cy="3751805"/>
            </a:xfrm>
            <a:prstGeom prst="rect">
              <a:avLst/>
            </a:prstGeom>
          </p:spPr>
        </p:pic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4ECE76A0-FC90-16DB-55AF-D443314C6197}"/>
                </a:ext>
              </a:extLst>
            </p:cNvPr>
            <p:cNvSpPr/>
            <p:nvPr/>
          </p:nvSpPr>
          <p:spPr>
            <a:xfrm>
              <a:off x="4716016" y="2446640"/>
              <a:ext cx="1152128" cy="399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71171CF-6802-D663-DEA2-2D5CDDF25477}"/>
              </a:ext>
            </a:extLst>
          </p:cNvPr>
          <p:cNvSpPr txBox="1"/>
          <p:nvPr/>
        </p:nvSpPr>
        <p:spPr>
          <a:xfrm>
            <a:off x="741696" y="2541598"/>
            <a:ext cx="38303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How TFA </a:t>
            </a:r>
            <a:r>
              <a:rPr lang="it-IT" sz="2000" dirty="0" err="1"/>
              <a:t>causes</a:t>
            </a:r>
            <a:r>
              <a:rPr lang="it-IT" sz="2000" dirty="0"/>
              <a:t> aging in </a:t>
            </a:r>
            <a:r>
              <a:rPr lang="it-IT" sz="2000" dirty="0" err="1"/>
              <a:t>RPCs</a:t>
            </a:r>
            <a:r>
              <a:rPr lang="it-IT" sz="2000" dirty="0"/>
              <a:t> and </a:t>
            </a:r>
            <a:r>
              <a:rPr lang="it-IT" sz="2000" dirty="0" err="1"/>
              <a:t>affects</a:t>
            </a:r>
            <a:r>
              <a:rPr lang="it-IT" sz="2000" dirty="0"/>
              <a:t> </a:t>
            </a:r>
            <a:r>
              <a:rPr lang="it-IT" sz="2000" dirty="0" err="1"/>
              <a:t>their</a:t>
            </a:r>
            <a:r>
              <a:rPr lang="it-IT" sz="2000" dirty="0"/>
              <a:t> performance on the long </a:t>
            </a:r>
            <a:r>
              <a:rPr lang="it-IT" sz="2000" dirty="0" err="1"/>
              <a:t>term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still</a:t>
            </a:r>
            <a:r>
              <a:rPr lang="it-IT" sz="2000" dirty="0"/>
              <a:t> to be </a:t>
            </a:r>
            <a:r>
              <a:rPr lang="it-IT" sz="2000" dirty="0" err="1"/>
              <a:t>investigated</a:t>
            </a:r>
            <a:r>
              <a:rPr lang="it-IT" sz="2000" dirty="0"/>
              <a:t>.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BC6B0275-A38A-5AF5-8B8F-02FBA5F06F2C}"/>
              </a:ext>
            </a:extLst>
          </p:cNvPr>
          <p:cNvSpPr/>
          <p:nvPr/>
        </p:nvSpPr>
        <p:spPr>
          <a:xfrm>
            <a:off x="557840" y="2492896"/>
            <a:ext cx="4032126" cy="1103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D7B2C90-587E-1AD8-2D41-103F9372A8AC}"/>
              </a:ext>
            </a:extLst>
          </p:cNvPr>
          <p:cNvSpPr txBox="1"/>
          <p:nvPr/>
        </p:nvSpPr>
        <p:spPr>
          <a:xfrm>
            <a:off x="323850" y="3933056"/>
            <a:ext cx="4392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Aging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caused</a:t>
            </a:r>
            <a:r>
              <a:rPr lang="it-IT" sz="2000" dirty="0"/>
              <a:t> by </a:t>
            </a:r>
            <a:r>
              <a:rPr lang="it-IT" sz="2000" dirty="0" err="1">
                <a:solidFill>
                  <a:srgbClr val="FF0000"/>
                </a:solidFill>
              </a:rPr>
              <a:t>irradiation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itself</a:t>
            </a:r>
            <a:endParaRPr lang="it-IT" sz="2000" dirty="0">
              <a:solidFill>
                <a:srgbClr val="FF0000"/>
              </a:solidFill>
            </a:endParaRPr>
          </a:p>
          <a:p>
            <a:r>
              <a:rPr lang="it-IT" sz="2000" dirty="0">
                <a:sym typeface="Wingdings" panose="05000000000000000000" pitchFamily="2" charset="2"/>
              </a:rPr>
              <a:t> Chemical </a:t>
            </a:r>
            <a:r>
              <a:rPr lang="it-IT" sz="2000" dirty="0" err="1">
                <a:sym typeface="Wingdings" panose="05000000000000000000" pitchFamily="2" charset="2"/>
              </a:rPr>
              <a:t>modifications</a:t>
            </a:r>
            <a:r>
              <a:rPr lang="it-IT" sz="2000" dirty="0">
                <a:sym typeface="Wingdings" panose="05000000000000000000" pitchFamily="2" charset="2"/>
              </a:rPr>
              <a:t> in the HPL </a:t>
            </a:r>
            <a:r>
              <a:rPr lang="it-IT" sz="2000" dirty="0" err="1">
                <a:sym typeface="Wingdings" panose="05000000000000000000" pitchFamily="2" charset="2"/>
              </a:rPr>
              <a:t>electrodes</a:t>
            </a:r>
            <a:endParaRPr lang="it-IT" sz="2000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BF82B81-6291-E498-132F-71E03910FCED}"/>
              </a:ext>
            </a:extLst>
          </p:cNvPr>
          <p:cNvSpPr txBox="1"/>
          <p:nvPr/>
        </p:nvSpPr>
        <p:spPr>
          <a:xfrm>
            <a:off x="323850" y="5085184"/>
            <a:ext cx="4392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Aging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also</a:t>
            </a:r>
            <a:r>
              <a:rPr lang="it-IT" sz="2000" dirty="0"/>
              <a:t> </a:t>
            </a:r>
            <a:r>
              <a:rPr lang="it-IT" sz="2000" dirty="0" err="1"/>
              <a:t>caused</a:t>
            </a:r>
            <a:r>
              <a:rPr lang="it-IT" sz="2000" dirty="0"/>
              <a:t> by </a:t>
            </a:r>
            <a:r>
              <a:rPr lang="it-IT" sz="2000" dirty="0">
                <a:solidFill>
                  <a:srgbClr val="FF0000"/>
                </a:solidFill>
              </a:rPr>
              <a:t>time </a:t>
            </a:r>
            <a:r>
              <a:rPr lang="it-IT" sz="2000" dirty="0" err="1">
                <a:solidFill>
                  <a:srgbClr val="FF0000"/>
                </a:solidFill>
              </a:rPr>
              <a:t>itself</a:t>
            </a:r>
            <a:endParaRPr lang="it-IT" sz="2000" dirty="0">
              <a:solidFill>
                <a:srgbClr val="FF0000"/>
              </a:solidFill>
            </a:endParaRPr>
          </a:p>
          <a:p>
            <a:r>
              <a:rPr lang="it-IT" sz="2000" dirty="0">
                <a:sym typeface="Wingdings" panose="05000000000000000000" pitchFamily="2" charset="2"/>
              </a:rPr>
              <a:t> e.g. </a:t>
            </a:r>
            <a:r>
              <a:rPr lang="it-IT" sz="2000" dirty="0" err="1">
                <a:sym typeface="Wingdings" panose="05000000000000000000" pitchFamily="2" charset="2"/>
              </a:rPr>
              <a:t>changed</a:t>
            </a:r>
            <a:r>
              <a:rPr lang="it-IT" sz="2000" dirty="0">
                <a:sym typeface="Wingdings" panose="05000000000000000000" pitchFamily="2" charset="2"/>
              </a:rPr>
              <a:t> in HPL </a:t>
            </a:r>
            <a:r>
              <a:rPr lang="it-IT" sz="2000" dirty="0" err="1">
                <a:sym typeface="Wingdings" panose="05000000000000000000" pitchFamily="2" charset="2"/>
              </a:rPr>
              <a:t>resistivity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because</a:t>
            </a:r>
            <a:r>
              <a:rPr lang="it-IT" sz="2000" dirty="0">
                <a:sym typeface="Wingdings" panose="05000000000000000000" pitchFamily="2" charset="2"/>
              </a:rPr>
              <a:t> of </a:t>
            </a:r>
            <a:r>
              <a:rPr lang="it-IT" sz="2000" dirty="0" err="1">
                <a:sym typeface="Wingdings" panose="05000000000000000000" pitchFamily="2" charset="2"/>
              </a:rPr>
              <a:t>drying</a:t>
            </a:r>
            <a:r>
              <a:rPr lang="it-IT" sz="2000" dirty="0">
                <a:sym typeface="Wingdings" panose="05000000000000000000" pitchFamily="2" charset="2"/>
              </a:rPr>
              <a:t> up.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8701086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F96AC2D9-7523-DE48-AF3E-6ABB2C9C8E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19474"/>
            <a:ext cx="3312368" cy="3312368"/>
          </a:xfrm>
          <a:prstGeom prst="rect">
            <a:avLst/>
          </a:prstGeom>
        </p:spPr>
      </p:pic>
      <p:pic>
        <p:nvPicPr>
          <p:cNvPr id="7" name="Immagine 6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3545D00B-1F1C-76E7-C3D3-39E93713D1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99" y="3463841"/>
            <a:ext cx="3394159" cy="3394159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Efficiency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before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after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campaign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E839105-0034-0B0D-4380-5F9F88EEB8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59" y="836712"/>
            <a:ext cx="2891721" cy="287387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57D5628-DB7D-3FE8-FE25-5A914CF49B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432" y="843162"/>
            <a:ext cx="2891720" cy="287387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11F7741-4CB1-8256-9275-C52639CC99B7}"/>
              </a:ext>
            </a:extLst>
          </p:cNvPr>
          <p:cNvSpPr txBox="1"/>
          <p:nvPr/>
        </p:nvSpPr>
        <p:spPr>
          <a:xfrm>
            <a:off x="467544" y="908720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ALICE,</a:t>
            </a:r>
            <a:r>
              <a:rPr lang="it-IT" dirty="0"/>
              <a:t> </a:t>
            </a:r>
            <a:r>
              <a:rPr lang="it-IT" dirty="0" err="1"/>
              <a:t>comparison</a:t>
            </a:r>
            <a:r>
              <a:rPr lang="it-IT" dirty="0"/>
              <a:t> 2022 – 2023</a:t>
            </a:r>
          </a:p>
          <a:p>
            <a:r>
              <a:rPr lang="it-IT" dirty="0"/>
              <a:t>SOURCE OFF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5768838-95B9-1E80-6B0A-2998537708E9}"/>
              </a:ext>
            </a:extLst>
          </p:cNvPr>
          <p:cNvSpPr txBox="1"/>
          <p:nvPr/>
        </p:nvSpPr>
        <p:spPr>
          <a:xfrm>
            <a:off x="4932040" y="1268760"/>
            <a:ext cx="54373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STD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120CFDD-FE12-FF64-0719-F4D6D07937F0}"/>
              </a:ext>
            </a:extLst>
          </p:cNvPr>
          <p:cNvSpPr txBox="1"/>
          <p:nvPr/>
        </p:nvSpPr>
        <p:spPr>
          <a:xfrm>
            <a:off x="7800641" y="1268760"/>
            <a:ext cx="68486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ECO2</a:t>
            </a:r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B03D43E2-12FC-F7EF-95EC-27923AD83873}"/>
              </a:ext>
            </a:extLst>
          </p:cNvPr>
          <p:cNvSpPr/>
          <p:nvPr/>
        </p:nvSpPr>
        <p:spPr>
          <a:xfrm rot="981388">
            <a:off x="2334096" y="1638092"/>
            <a:ext cx="1368152" cy="15645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B802E551-1269-5ADA-7BC6-45CEF102B1DC}"/>
              </a:ext>
            </a:extLst>
          </p:cNvPr>
          <p:cNvSpPr/>
          <p:nvPr/>
        </p:nvSpPr>
        <p:spPr>
          <a:xfrm rot="2000082">
            <a:off x="1673380" y="3557569"/>
            <a:ext cx="1368152" cy="15645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4181B68-702F-D82A-FB3D-3F24DC7A114F}"/>
              </a:ext>
            </a:extLst>
          </p:cNvPr>
          <p:cNvSpPr txBox="1"/>
          <p:nvPr/>
        </p:nvSpPr>
        <p:spPr>
          <a:xfrm>
            <a:off x="323850" y="2325520"/>
            <a:ext cx="252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CMS</a:t>
            </a:r>
            <a:r>
              <a:rPr lang="it-IT" dirty="0"/>
              <a:t> (double gap), </a:t>
            </a:r>
            <a:r>
              <a:rPr lang="it-IT" dirty="0" err="1"/>
              <a:t>comparison</a:t>
            </a:r>
            <a:r>
              <a:rPr lang="it-IT" dirty="0"/>
              <a:t> 2021 – 2023</a:t>
            </a:r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A7A77474-89BF-36BB-6746-34E81281E809}"/>
              </a:ext>
            </a:extLst>
          </p:cNvPr>
          <p:cNvSpPr/>
          <p:nvPr/>
        </p:nvSpPr>
        <p:spPr>
          <a:xfrm rot="1486562">
            <a:off x="1661548" y="3813583"/>
            <a:ext cx="3847256" cy="1528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D87E61E-6636-15D4-8107-5D96D0470925}"/>
              </a:ext>
            </a:extLst>
          </p:cNvPr>
          <p:cNvSpPr txBox="1"/>
          <p:nvPr/>
        </p:nvSpPr>
        <p:spPr>
          <a:xfrm>
            <a:off x="377127" y="4906237"/>
            <a:ext cx="136563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it-IT" dirty="0"/>
              <a:t>SOURCE OFF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EF0BAA73-F51A-8226-2D2F-1706A036FB64}"/>
              </a:ext>
            </a:extLst>
          </p:cNvPr>
          <p:cNvSpPr txBox="1"/>
          <p:nvPr/>
        </p:nvSpPr>
        <p:spPr>
          <a:xfrm>
            <a:off x="7380312" y="5157192"/>
            <a:ext cx="1709763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SOURCE ON</a:t>
            </a:r>
          </a:p>
          <a:p>
            <a:pPr algn="ctr"/>
            <a:r>
              <a:rPr lang="it-IT" dirty="0"/>
              <a:t>≈ 0.7-1 kHz/cm</a:t>
            </a:r>
            <a:r>
              <a:rPr lang="it-IT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6476300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4423C59A-B241-36D6-0D99-ADD579088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1791239"/>
            <a:ext cx="4464496" cy="3365953"/>
          </a:xfrm>
          <a:prstGeom prst="rect">
            <a:avLst/>
          </a:prstGeom>
        </p:spPr>
      </p:pic>
      <p:pic>
        <p:nvPicPr>
          <p:cNvPr id="4" name="Immagine 3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977C25CE-A6F8-363A-5D11-D4AAF3B5E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4032448" cy="403244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Plateau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efficiency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before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after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irradiation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01B6FFA-A650-3454-18E3-F2C572641E26}"/>
              </a:ext>
            </a:extLst>
          </p:cNvPr>
          <p:cNvSpPr txBox="1">
            <a:spLocks/>
          </p:cNvSpPr>
          <p:nvPr/>
        </p:nvSpPr>
        <p:spPr>
          <a:xfrm>
            <a:off x="8615465" y="6512930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083A806-AE16-A998-3F06-CA75E4AEC552}"/>
              </a:ext>
            </a:extLst>
          </p:cNvPr>
          <p:cNvSpPr txBox="1"/>
          <p:nvPr/>
        </p:nvSpPr>
        <p:spPr>
          <a:xfrm>
            <a:off x="5614977" y="908720"/>
            <a:ext cx="3133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2000" dirty="0" err="1"/>
              <a:t>Comparison</a:t>
            </a:r>
            <a:r>
              <a:rPr lang="it-IT" sz="2000" dirty="0"/>
              <a:t> 2022-2023 data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6ADE777-F427-3048-2431-1DFDDE683A6A}"/>
              </a:ext>
            </a:extLst>
          </p:cNvPr>
          <p:cNvSpPr txBox="1"/>
          <p:nvPr/>
        </p:nvSpPr>
        <p:spPr>
          <a:xfrm>
            <a:off x="3498160" y="2132856"/>
            <a:ext cx="70884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ALICE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53EA6AC-2844-EA77-07CA-21E284EFAB5B}"/>
              </a:ext>
            </a:extLst>
          </p:cNvPr>
          <p:cNvSpPr txBox="1"/>
          <p:nvPr/>
        </p:nvSpPr>
        <p:spPr>
          <a:xfrm>
            <a:off x="6147032" y="4130792"/>
            <a:ext cx="177281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LHCb</a:t>
            </a:r>
            <a:r>
              <a:rPr lang="it-IT" dirty="0"/>
              <a:t>/</a:t>
            </a:r>
            <a:r>
              <a:rPr lang="it-IT" dirty="0" err="1"/>
              <a:t>SHiP</a:t>
            </a:r>
            <a:r>
              <a:rPr lang="it-IT" dirty="0"/>
              <a:t> RPC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1496157-8BEF-CC71-C5DD-6B60EABDCB9A}"/>
              </a:ext>
            </a:extLst>
          </p:cNvPr>
          <p:cNvSpPr txBox="1"/>
          <p:nvPr/>
        </p:nvSpPr>
        <p:spPr>
          <a:xfrm>
            <a:off x="251521" y="5445224"/>
            <a:ext cx="85686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usual</a:t>
            </a:r>
            <a:r>
              <a:rPr lang="it-IT" sz="2000" dirty="0"/>
              <a:t> </a:t>
            </a:r>
            <a:r>
              <a:rPr lang="it-IT" sz="2000" dirty="0" err="1"/>
              <a:t>decrease</a:t>
            </a:r>
            <a:r>
              <a:rPr lang="it-IT" sz="2000" dirty="0"/>
              <a:t> of plateau </a:t>
            </a:r>
            <a:r>
              <a:rPr lang="it-IT" sz="2000" dirty="0" err="1"/>
              <a:t>efficiency</a:t>
            </a:r>
            <a:r>
              <a:rPr lang="it-IT" sz="2000" dirty="0"/>
              <a:t> with rate (or dose)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observed</a:t>
            </a:r>
            <a:r>
              <a:rPr lang="it-IT" sz="20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/>
              <a:t>Nevertheless</a:t>
            </a:r>
            <a:r>
              <a:rPr lang="it-IT" sz="2000" dirty="0"/>
              <a:t>, </a:t>
            </a:r>
            <a:r>
              <a:rPr lang="it-IT" sz="2000" dirty="0" err="1"/>
              <a:t>there</a:t>
            </a:r>
            <a:r>
              <a:rPr lang="it-IT" sz="2000" dirty="0"/>
              <a:t> </a:t>
            </a:r>
            <a:r>
              <a:rPr lang="it-IT" sz="2000" dirty="0" err="1"/>
              <a:t>seems</a:t>
            </a:r>
            <a:r>
              <a:rPr lang="it-IT" sz="2000" dirty="0"/>
              <a:t> </a:t>
            </a:r>
            <a:r>
              <a:rPr lang="it-IT" sz="2000" dirty="0">
                <a:solidFill>
                  <a:srgbClr val="FF0000"/>
                </a:solidFill>
              </a:rPr>
              <a:t>NOT to be </a:t>
            </a:r>
            <a:r>
              <a:rPr lang="it-IT" sz="2000" dirty="0" err="1">
                <a:solidFill>
                  <a:srgbClr val="FF0000"/>
                </a:solidFill>
              </a:rPr>
              <a:t>any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efficiency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degradation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/>
              <a:t>in the time </a:t>
            </a:r>
            <a:r>
              <a:rPr lang="it-IT" sz="2000" dirty="0" err="1"/>
              <a:t>lapse</a:t>
            </a:r>
            <a:r>
              <a:rPr lang="it-IT" sz="2000" dirty="0"/>
              <a:t> 2022-23</a:t>
            </a:r>
          </a:p>
        </p:txBody>
      </p:sp>
    </p:spTree>
    <p:extLst>
      <p:ext uri="{BB962C8B-B14F-4D97-AF65-F5344CB8AC3E}">
        <p14:creationId xmlns:p14="http://schemas.microsoft.com/office/powerpoint/2010/main" val="324030057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62272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other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piece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the puzzle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79190" y="1002416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replacement</a:t>
            </a:r>
            <a:r>
              <a:rPr lang="it-IT" sz="2000" dirty="0"/>
              <a:t> of TFE </a:t>
            </a:r>
            <a:r>
              <a:rPr lang="it-IT" sz="2000" dirty="0" err="1"/>
              <a:t>is</a:t>
            </a:r>
            <a:r>
              <a:rPr lang="it-IT" sz="2000" dirty="0"/>
              <a:t> just </a:t>
            </a:r>
            <a:r>
              <a:rPr lang="it-IT" sz="2000" b="1" dirty="0">
                <a:solidFill>
                  <a:srgbClr val="C00000"/>
                </a:solidFill>
              </a:rPr>
              <a:t>part of the </a:t>
            </a:r>
            <a:r>
              <a:rPr lang="it-IT" sz="2000" b="1" dirty="0" err="1">
                <a:solidFill>
                  <a:srgbClr val="C00000"/>
                </a:solidFill>
              </a:rPr>
              <a:t>problem</a:t>
            </a:r>
            <a:r>
              <a:rPr lang="it-IT" sz="2000" dirty="0"/>
              <a:t>; in ECO2 and ECO3 the </a:t>
            </a:r>
            <a:r>
              <a:rPr lang="it-IT" sz="2000" dirty="0" err="1"/>
              <a:t>residual</a:t>
            </a:r>
            <a:r>
              <a:rPr lang="it-IT" sz="2000" dirty="0"/>
              <a:t> GWP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almost</a:t>
            </a:r>
            <a:r>
              <a:rPr lang="it-IT" sz="2000" b="1" dirty="0">
                <a:solidFill>
                  <a:srgbClr val="C00000"/>
                </a:solidFill>
              </a:rPr>
              <a:t> ALL due to the </a:t>
            </a:r>
            <a:r>
              <a:rPr lang="it-IT" sz="2000" b="1" dirty="0" err="1">
                <a:solidFill>
                  <a:srgbClr val="C00000"/>
                </a:solidFill>
              </a:rPr>
              <a:t>presence</a:t>
            </a:r>
            <a:r>
              <a:rPr lang="it-IT" sz="2000" b="1" dirty="0">
                <a:solidFill>
                  <a:srgbClr val="C00000"/>
                </a:solidFill>
              </a:rPr>
              <a:t> of SF6.</a:t>
            </a: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DE43BF29-20A9-4E4C-60A2-726A38642634}"/>
              </a:ext>
            </a:extLst>
          </p:cNvPr>
          <p:cNvGraphicFramePr>
            <a:graphicFrameLocks noGrp="1"/>
          </p:cNvGraphicFramePr>
          <p:nvPr/>
        </p:nvGraphicFramePr>
        <p:xfrm>
          <a:off x="1500336" y="2809736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59412660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1171940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813622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Mixture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GWP (100 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CO2e (g/l)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106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1485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6824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06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ECO2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1522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0462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/>
                        <a:t>ECO3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527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1529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3566170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2FFFCCB5-6452-EA36-B8FE-00E186502FBD}"/>
              </a:ext>
            </a:extLst>
          </p:cNvPr>
          <p:cNvSpPr txBox="1"/>
          <p:nvPr/>
        </p:nvSpPr>
        <p:spPr>
          <a:xfrm>
            <a:off x="251520" y="1772816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ym typeface="Wingdings" panose="05000000000000000000" pitchFamily="2" charset="2"/>
              </a:rPr>
              <a:t>Gas </a:t>
            </a:r>
            <a:r>
              <a:rPr lang="it-IT" sz="2000" dirty="0" err="1">
                <a:sym typeface="Wingdings" panose="05000000000000000000" pitchFamily="2" charset="2"/>
              </a:rPr>
              <a:t>mixture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replacement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is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generally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done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at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0070C0"/>
                </a:solidFill>
                <a:sym typeface="Wingdings" panose="05000000000000000000" pitchFamily="2" charset="2"/>
              </a:rPr>
              <a:t>constant</a:t>
            </a:r>
            <a:r>
              <a:rPr lang="it-IT" sz="20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it-IT" sz="2000" dirty="0" err="1">
                <a:solidFill>
                  <a:srgbClr val="0070C0"/>
                </a:solidFill>
                <a:sym typeface="Wingdings" panose="05000000000000000000" pitchFamily="2" charset="2"/>
              </a:rPr>
              <a:t>number</a:t>
            </a:r>
            <a:r>
              <a:rPr lang="it-IT" sz="2000" dirty="0">
                <a:solidFill>
                  <a:srgbClr val="0070C0"/>
                </a:solidFill>
                <a:sym typeface="Wingdings" panose="05000000000000000000" pitchFamily="2" charset="2"/>
              </a:rPr>
              <a:t> of gas </a:t>
            </a:r>
            <a:r>
              <a:rPr lang="it-IT" sz="2000" dirty="0" err="1">
                <a:solidFill>
                  <a:srgbClr val="0070C0"/>
                </a:solidFill>
                <a:sym typeface="Wingdings" panose="05000000000000000000" pitchFamily="2" charset="2"/>
              </a:rPr>
              <a:t>volumes</a:t>
            </a:r>
            <a:endParaRPr lang="it-IT" sz="20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it-IT" sz="2000" dirty="0">
                <a:sym typeface="Wingdings" panose="05000000000000000000" pitchFamily="2" charset="2"/>
              </a:rPr>
              <a:t>	 CO2e </a:t>
            </a:r>
            <a:r>
              <a:rPr lang="it-IT" sz="2000" dirty="0" err="1">
                <a:sym typeface="Wingdings" panose="05000000000000000000" pitchFamily="2" charset="2"/>
              </a:rPr>
              <a:t>is</a:t>
            </a:r>
            <a:r>
              <a:rPr lang="it-IT" sz="2000" dirty="0">
                <a:sym typeface="Wingdings" panose="05000000000000000000" pitchFamily="2" charset="2"/>
              </a:rPr>
              <a:t> the </a:t>
            </a:r>
            <a:r>
              <a:rPr lang="it-IT" sz="2000" dirty="0" err="1">
                <a:sym typeface="Wingdings" panose="05000000000000000000" pitchFamily="2" charset="2"/>
              </a:rPr>
              <a:t>parameter</a:t>
            </a:r>
            <a:r>
              <a:rPr lang="it-IT" sz="2000" dirty="0">
                <a:sym typeface="Wingdings" panose="05000000000000000000" pitchFamily="2" charset="2"/>
              </a:rPr>
              <a:t> to </a:t>
            </a:r>
            <a:r>
              <a:rPr lang="it-IT" sz="2000" dirty="0" err="1">
                <a:sym typeface="Wingdings" panose="05000000000000000000" pitchFamily="2" charset="2"/>
              </a:rPr>
              <a:t>consider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when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evaluating</a:t>
            </a:r>
            <a:r>
              <a:rPr lang="it-IT" sz="2000" dirty="0">
                <a:sym typeface="Wingdings" panose="05000000000000000000" pitchFamily="2" charset="2"/>
              </a:rPr>
              <a:t> the </a:t>
            </a:r>
            <a:r>
              <a:rPr lang="it-IT" sz="2000" dirty="0" err="1">
                <a:sym typeface="Wingdings" panose="05000000000000000000" pitchFamily="2" charset="2"/>
              </a:rPr>
              <a:t>reduction</a:t>
            </a:r>
            <a:r>
              <a:rPr lang="it-IT" sz="2000" dirty="0">
                <a:sym typeface="Wingdings" panose="05000000000000000000" pitchFamily="2" charset="2"/>
              </a:rPr>
              <a:t> of 	the impact on </a:t>
            </a:r>
            <a:r>
              <a:rPr lang="it-IT" sz="2000" dirty="0" err="1">
                <a:sym typeface="Wingdings" panose="05000000000000000000" pitchFamily="2" charset="2"/>
              </a:rPr>
              <a:t>greenhouse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effects</a:t>
            </a:r>
            <a:r>
              <a:rPr lang="it-IT" sz="2000" dirty="0">
                <a:sym typeface="Wingdings" panose="05000000000000000000" pitchFamily="2" charset="2"/>
              </a:rPr>
              <a:t>  </a:t>
            </a:r>
            <a:endParaRPr lang="it-IT" sz="2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5A08354-82D9-721E-0D26-97C5643334B7}"/>
              </a:ext>
            </a:extLst>
          </p:cNvPr>
          <p:cNvSpPr txBox="1"/>
          <p:nvPr/>
        </p:nvSpPr>
        <p:spPr>
          <a:xfrm>
            <a:off x="323528" y="4481825"/>
            <a:ext cx="84966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With ECO2 and ECO3 </a:t>
            </a:r>
            <a:r>
              <a:rPr lang="it-IT" sz="2000" dirty="0" err="1"/>
              <a:t>achieved</a:t>
            </a:r>
            <a:r>
              <a:rPr lang="it-IT" sz="2000" dirty="0"/>
              <a:t> a </a:t>
            </a:r>
            <a:r>
              <a:rPr lang="it-IT" sz="2000" dirty="0" err="1"/>
              <a:t>reduction</a:t>
            </a:r>
            <a:r>
              <a:rPr lang="it-IT" sz="2000" dirty="0"/>
              <a:t> of 4 times the CO2e </a:t>
            </a:r>
            <a:r>
              <a:rPr lang="it-IT" sz="2000" dirty="0" err="1"/>
              <a:t>wrt</a:t>
            </a:r>
            <a:r>
              <a:rPr lang="it-IT" sz="2000" dirty="0"/>
              <a:t>. STD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The </a:t>
            </a:r>
            <a:r>
              <a:rPr lang="it-IT" sz="2000" dirty="0" err="1"/>
              <a:t>residual</a:t>
            </a:r>
            <a:r>
              <a:rPr lang="it-IT" sz="2000" dirty="0"/>
              <a:t> CO2e </a:t>
            </a:r>
            <a:r>
              <a:rPr lang="it-IT" sz="2000" dirty="0" err="1"/>
              <a:t>is</a:t>
            </a:r>
            <a:r>
              <a:rPr lang="it-IT" sz="2000" dirty="0"/>
              <a:t> ALL due to SF6</a:t>
            </a:r>
          </a:p>
          <a:p>
            <a:r>
              <a:rPr lang="it-IT" sz="2000" dirty="0">
                <a:sym typeface="Wingdings" panose="05000000000000000000" pitchFamily="2" charset="2"/>
              </a:rPr>
              <a:t> </a:t>
            </a:r>
            <a:r>
              <a:rPr lang="it-IT" sz="2000" dirty="0" err="1">
                <a:sym typeface="Wingdings" panose="05000000000000000000" pitchFamily="2" charset="2"/>
              </a:rPr>
              <a:t>Need</a:t>
            </a:r>
            <a:r>
              <a:rPr lang="it-IT" sz="2000" dirty="0">
                <a:sym typeface="Wingdings" panose="05000000000000000000" pitchFamily="2" charset="2"/>
              </a:rPr>
              <a:t> to </a:t>
            </a:r>
            <a:r>
              <a:rPr lang="it-IT" sz="2000" dirty="0" err="1">
                <a:sym typeface="Wingdings" panose="05000000000000000000" pitchFamily="2" charset="2"/>
              </a:rPr>
              <a:t>find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replacement</a:t>
            </a:r>
            <a:r>
              <a:rPr lang="it-IT" sz="2000" dirty="0">
                <a:sym typeface="Wingdings" panose="05000000000000000000" pitchFamily="2" charset="2"/>
              </a:rPr>
              <a:t> for SF</a:t>
            </a:r>
            <a:r>
              <a:rPr lang="it-IT" sz="2000" baseline="-25000" dirty="0">
                <a:sym typeface="Wingdings" panose="05000000000000000000" pitchFamily="2" charset="2"/>
              </a:rPr>
              <a:t>6</a:t>
            </a:r>
            <a:r>
              <a:rPr lang="it-IT" sz="2000" dirty="0">
                <a:sym typeface="Wingdings" panose="05000000000000000000" pitchFamily="2" charset="2"/>
              </a:rPr>
              <a:t>, with low GWP and CO</a:t>
            </a:r>
            <a:r>
              <a:rPr lang="it-IT" sz="2000" baseline="-25000" dirty="0">
                <a:sym typeface="Wingdings" panose="05000000000000000000" pitchFamily="2" charset="2"/>
              </a:rPr>
              <a:t>2</a:t>
            </a:r>
            <a:r>
              <a:rPr lang="it-IT" sz="2000" dirty="0">
                <a:sym typeface="Wingdings" panose="05000000000000000000" pitchFamily="2" charset="2"/>
              </a:rPr>
              <a:t>e, </a:t>
            </a:r>
            <a:r>
              <a:rPr lang="it-IT" sz="2000" dirty="0" err="1">
                <a:sym typeface="Wingdings" panose="05000000000000000000" pitchFamily="2" charset="2"/>
              </a:rPr>
              <a:t>which</a:t>
            </a:r>
            <a:r>
              <a:rPr lang="it-IT" sz="2000" dirty="0">
                <a:sym typeface="Wingdings" panose="05000000000000000000" pitchFamily="2" charset="2"/>
              </a:rPr>
              <a:t> </a:t>
            </a:r>
            <a:r>
              <a:rPr lang="it-IT" sz="2000" dirty="0" err="1">
                <a:sym typeface="Wingdings" panose="05000000000000000000" pitchFamily="2" charset="2"/>
              </a:rPr>
              <a:t>could</a:t>
            </a:r>
            <a:r>
              <a:rPr lang="it-IT" sz="2000" dirty="0">
                <a:sym typeface="Wingdings" panose="05000000000000000000" pitchFamily="2" charset="2"/>
              </a:rPr>
              <a:t> reduce the </a:t>
            </a:r>
            <a:r>
              <a:rPr lang="it-IT" sz="2000" dirty="0" err="1">
                <a:sym typeface="Wingdings" panose="05000000000000000000" pitchFamily="2" charset="2"/>
              </a:rPr>
              <a:t>fraction</a:t>
            </a:r>
            <a:r>
              <a:rPr lang="it-IT" sz="2000" dirty="0">
                <a:sym typeface="Wingdings" panose="05000000000000000000" pitchFamily="2" charset="2"/>
              </a:rPr>
              <a:t> of  large </a:t>
            </a:r>
            <a:r>
              <a:rPr lang="it-IT" sz="2000" dirty="0" err="1">
                <a:sym typeface="Wingdings" panose="05000000000000000000" pitchFamily="2" charset="2"/>
              </a:rPr>
              <a:t>charge</a:t>
            </a:r>
            <a:r>
              <a:rPr lang="it-IT" sz="2000" dirty="0">
                <a:sym typeface="Wingdings" panose="05000000000000000000" pitchFamily="2" charset="2"/>
              </a:rPr>
              <a:t> events </a:t>
            </a:r>
            <a:r>
              <a:rPr lang="it-IT" sz="2000" dirty="0" err="1">
                <a:sym typeface="Wingdings" panose="05000000000000000000" pitchFamily="2" charset="2"/>
              </a:rPr>
              <a:t>when</a:t>
            </a:r>
            <a:r>
              <a:rPr lang="it-IT" sz="2000" dirty="0">
                <a:sym typeface="Wingdings" panose="05000000000000000000" pitchFamily="2" charset="2"/>
              </a:rPr>
              <a:t> in </a:t>
            </a:r>
            <a:r>
              <a:rPr lang="it-IT" sz="2000" dirty="0" err="1">
                <a:sym typeface="Wingdings" panose="05000000000000000000" pitchFamily="2" charset="2"/>
              </a:rPr>
              <a:t>combination</a:t>
            </a:r>
            <a:r>
              <a:rPr lang="it-IT" sz="2000" dirty="0">
                <a:sym typeface="Wingdings" panose="05000000000000000000" pitchFamily="2" charset="2"/>
              </a:rPr>
              <a:t> with HFO.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4623929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13D46FCF-77F6-E0F7-B6C0-DAE41181A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894888"/>
            <a:ext cx="4838949" cy="288304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162272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Looking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replacements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for SF</a:t>
            </a:r>
            <a:r>
              <a:rPr lang="it-IT" sz="3600" baseline="-25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6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B245442-F30F-BCBB-2365-F97D6C57FAF1}"/>
              </a:ext>
            </a:extLst>
          </p:cNvPr>
          <p:cNvSpPr txBox="1"/>
          <p:nvPr/>
        </p:nvSpPr>
        <p:spPr>
          <a:xfrm>
            <a:off x="179512" y="1124744"/>
            <a:ext cx="40324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/>
              <a:t>One </a:t>
            </a:r>
            <a:r>
              <a:rPr lang="it-IT" sz="2000" dirty="0" err="1"/>
              <a:t>proposed</a:t>
            </a:r>
            <a:r>
              <a:rPr lang="it-IT" sz="2000" dirty="0"/>
              <a:t> </a:t>
            </a:r>
            <a:r>
              <a:rPr lang="it-IT" sz="2000" dirty="0" err="1"/>
              <a:t>solution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</a:p>
          <a:p>
            <a:r>
              <a:rPr lang="it-IT" sz="2000" dirty="0" err="1"/>
              <a:t>Chloro-trifluoropopene</a:t>
            </a:r>
            <a:r>
              <a:rPr lang="it-IT" sz="2000" dirty="0"/>
              <a:t> C</a:t>
            </a:r>
            <a:r>
              <a:rPr lang="it-IT" sz="2000" baseline="-25000" dirty="0"/>
              <a:t>3</a:t>
            </a:r>
            <a:r>
              <a:rPr lang="it-IT" sz="2000" dirty="0"/>
              <a:t>H</a:t>
            </a:r>
            <a:r>
              <a:rPr lang="it-IT" sz="2000" baseline="-25000" dirty="0"/>
              <a:t>2</a:t>
            </a:r>
            <a:r>
              <a:rPr lang="it-IT" sz="2000" dirty="0"/>
              <a:t>ClF</a:t>
            </a:r>
            <a:r>
              <a:rPr lang="it-IT" sz="2000" baseline="-25000" dirty="0"/>
              <a:t>3</a:t>
            </a:r>
            <a:r>
              <a:rPr lang="it-IT" sz="2000" dirty="0"/>
              <a:t> (HFO1233zd)</a:t>
            </a:r>
          </a:p>
          <a:p>
            <a:r>
              <a:rPr lang="it-IT" sz="2000" dirty="0" err="1"/>
              <a:t>Avalanche</a:t>
            </a:r>
            <a:r>
              <a:rPr lang="it-IT" sz="2000" dirty="0"/>
              <a:t>/streamer </a:t>
            </a:r>
            <a:r>
              <a:rPr lang="it-IT" sz="2000" dirty="0" err="1"/>
              <a:t>separation</a:t>
            </a:r>
            <a:r>
              <a:rPr lang="it-IT" sz="2000" dirty="0"/>
              <a:t> (“</a:t>
            </a:r>
            <a:r>
              <a:rPr lang="it-IT" sz="2000" dirty="0" err="1"/>
              <a:t>useful</a:t>
            </a:r>
            <a:r>
              <a:rPr lang="it-IT" sz="2000" dirty="0"/>
              <a:t>” plateau) </a:t>
            </a:r>
            <a:r>
              <a:rPr lang="it-IT" sz="2000" b="1" dirty="0" err="1">
                <a:solidFill>
                  <a:srgbClr val="C00000"/>
                </a:solidFill>
              </a:rPr>
              <a:t>larger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err="1">
                <a:solidFill>
                  <a:srgbClr val="C00000"/>
                </a:solidFill>
              </a:rPr>
              <a:t>than</a:t>
            </a:r>
            <a:r>
              <a:rPr lang="it-IT" sz="2000" b="1" dirty="0">
                <a:solidFill>
                  <a:srgbClr val="C00000"/>
                </a:solidFill>
              </a:rPr>
              <a:t> 400V</a:t>
            </a:r>
            <a:endParaRPr lang="it-IT" sz="20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61D5891-E678-BA1A-F511-6D3EA870B7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l="-2307" t="-1180" r="2307" b="50274"/>
          <a:stretch/>
        </p:blipFill>
        <p:spPr bwMode="auto">
          <a:xfrm>
            <a:off x="4139952" y="1341104"/>
            <a:ext cx="4680520" cy="30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1B70C5F-91D7-35CF-8CA8-31C550644AA6}"/>
              </a:ext>
            </a:extLst>
          </p:cNvPr>
          <p:cNvSpPr txBox="1"/>
          <p:nvPr/>
        </p:nvSpPr>
        <p:spPr>
          <a:xfrm>
            <a:off x="4939276" y="1146230"/>
            <a:ext cx="3665172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b-NO" sz="1600" dirty="0"/>
              <a:t>G.Proto et al, 2022 </a:t>
            </a:r>
            <a:r>
              <a:rPr lang="nb-NO" sz="1600" i="1" dirty="0"/>
              <a:t>JINST</a:t>
            </a:r>
            <a:r>
              <a:rPr lang="nb-NO" sz="1600" dirty="0"/>
              <a:t> </a:t>
            </a:r>
            <a:r>
              <a:rPr lang="nb-NO" sz="1600" b="1" dirty="0"/>
              <a:t>17</a:t>
            </a:r>
            <a:r>
              <a:rPr lang="nb-NO" sz="1600" dirty="0"/>
              <a:t> P05005</a:t>
            </a:r>
            <a:endParaRPr lang="it-IT" sz="16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B047F67D-4C6A-36D2-869E-A5F3B6A99392}"/>
              </a:ext>
            </a:extLst>
          </p:cNvPr>
          <p:cNvSpPr txBox="1"/>
          <p:nvPr/>
        </p:nvSpPr>
        <p:spPr>
          <a:xfrm>
            <a:off x="5435587" y="5085184"/>
            <a:ext cx="29124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/>
              <a:t>NOVEC 5110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GWP &lt; 1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Atm. </a:t>
            </a:r>
            <a:r>
              <a:rPr lang="it-IT" sz="2000" dirty="0" err="1"/>
              <a:t>lifetime</a:t>
            </a:r>
            <a:r>
              <a:rPr lang="it-IT" sz="2000" dirty="0"/>
              <a:t> = 15 days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/>
              <a:t>Application in </a:t>
            </a:r>
            <a:r>
              <a:rPr lang="it-IT" sz="2000" dirty="0" err="1"/>
              <a:t>industry</a:t>
            </a:r>
            <a:endParaRPr lang="it-IT" sz="2000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D06D261-9CD3-DCAD-BD70-1FEE2FEC272B}"/>
              </a:ext>
            </a:extLst>
          </p:cNvPr>
          <p:cNvSpPr txBox="1"/>
          <p:nvPr/>
        </p:nvSpPr>
        <p:spPr>
          <a:xfrm>
            <a:off x="395536" y="3420289"/>
            <a:ext cx="3744416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B. Mandelli, </a:t>
            </a:r>
            <a:r>
              <a:rPr lang="en-US" sz="1600" i="0" u="none" strike="noStrike" baseline="0" dirty="0">
                <a:latin typeface="AAAAAB+HelveticaNeue-Bold"/>
              </a:rPr>
              <a:t>Possible alternatives to SF6 for Resistive Plate Chambers </a:t>
            </a:r>
            <a:r>
              <a:rPr lang="it-IT" sz="1600" dirty="0"/>
              <a:t> RPC2022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EF56C775-50E1-4C9D-2C97-5FA64A781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2443" y="4603160"/>
            <a:ext cx="1341279" cy="1118660"/>
          </a:xfrm>
          <a:prstGeom prst="rect">
            <a:avLst/>
          </a:prstGeom>
        </p:spPr>
      </p:pic>
      <p:sp>
        <p:nvSpPr>
          <p:cNvPr id="23" name="Freccia a destra 22">
            <a:extLst>
              <a:ext uri="{FF2B5EF4-FFF2-40B4-BE49-F238E27FC236}">
                <a16:creationId xmlns:a16="http://schemas.microsoft.com/office/drawing/2014/main" id="{F4061217-0A46-FEFA-EB27-D6514188C785}"/>
              </a:ext>
            </a:extLst>
          </p:cNvPr>
          <p:cNvSpPr/>
          <p:nvPr/>
        </p:nvSpPr>
        <p:spPr>
          <a:xfrm rot="503900">
            <a:off x="3990280" y="2791324"/>
            <a:ext cx="1368152" cy="15645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3C00FC45-26B9-4FDD-38D3-8FDF1E0376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7813" y="4232729"/>
            <a:ext cx="990651" cy="279414"/>
          </a:xfrm>
          <a:prstGeom prst="rect">
            <a:avLst/>
          </a:prstGeom>
        </p:spPr>
      </p:pic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A2768ADB-9E3B-FEB4-1BD3-7E3F005CB5A1}"/>
              </a:ext>
            </a:extLst>
          </p:cNvPr>
          <p:cNvSpPr/>
          <p:nvPr/>
        </p:nvSpPr>
        <p:spPr>
          <a:xfrm rot="11361339">
            <a:off x="3927546" y="6059445"/>
            <a:ext cx="1368152" cy="15645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0936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High </a:t>
            </a:r>
            <a:r>
              <a:rPr lang="it-IT" sz="4000" b="1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fields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excitation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90738" y="1237903"/>
            <a:ext cx="324036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- When an applied electric field exceeds few kV/cm,</a:t>
            </a:r>
          </a:p>
          <a:p>
            <a:r>
              <a:rPr lang="en-US" sz="2400" dirty="0"/>
              <a:t>more and more electrons can reach enough energy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to produce excitation and ionization.</a:t>
            </a:r>
          </a:p>
          <a:p>
            <a:r>
              <a:rPr lang="en-US" sz="2000" dirty="0"/>
              <a:t>- The plot shows the energy distribution in </a:t>
            </a:r>
            <a:r>
              <a:rPr lang="en-US" sz="2000" dirty="0" err="1"/>
              <a:t>Ar</a:t>
            </a:r>
            <a:r>
              <a:rPr lang="en-US" sz="2000" dirty="0"/>
              <a:t> for three different values of the electric field, compared to the energy needed for excitation and ionization</a:t>
            </a:r>
            <a:endParaRPr lang="it-IT" sz="2000" dirty="0"/>
          </a:p>
        </p:txBody>
      </p:sp>
      <p:pic>
        <p:nvPicPr>
          <p:cNvPr id="15" name="Segnaposto contenuto 8">
            <a:extLst>
              <a:ext uri="{FF2B5EF4-FFF2-40B4-BE49-F238E27FC236}">
                <a16:creationId xmlns:a16="http://schemas.microsoft.com/office/drawing/2014/main" id="{3C95201A-11A5-42C6-8B31-B522726F5B1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6911" y="1549181"/>
            <a:ext cx="5449585" cy="4544115"/>
          </a:xfrm>
          <a:prstGeom prst="rect">
            <a:avLst/>
          </a:prstGeom>
          <a:noFill/>
        </p:spPr>
      </p:pic>
      <p:sp>
        <p:nvSpPr>
          <p:cNvPr id="16" name="Freccia a destra 15"/>
          <p:cNvSpPr/>
          <p:nvPr/>
        </p:nvSpPr>
        <p:spPr>
          <a:xfrm rot="20248954">
            <a:off x="3181877" y="4991618"/>
            <a:ext cx="720080" cy="404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D58A1132-F394-DEC7-C67E-7CBC0510F306}"/>
              </a:ext>
            </a:extLst>
          </p:cNvPr>
          <p:cNvSpPr/>
          <p:nvPr/>
        </p:nvSpPr>
        <p:spPr>
          <a:xfrm>
            <a:off x="3131840" y="6192688"/>
            <a:ext cx="720080" cy="404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E84354A-A714-43EB-17BD-B3A0E25F7FB5}"/>
              </a:ext>
            </a:extLst>
          </p:cNvPr>
          <p:cNvSpPr txBox="1"/>
          <p:nvPr/>
        </p:nvSpPr>
        <p:spPr>
          <a:xfrm>
            <a:off x="3995936" y="6093296"/>
            <a:ext cx="47344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/>
              <a:t>Multiplication</a:t>
            </a:r>
            <a:r>
              <a:rPr lang="it-IT" sz="3600" dirty="0"/>
              <a:t> </a:t>
            </a:r>
            <a:r>
              <a:rPr lang="it-IT" sz="3600" dirty="0" err="1"/>
              <a:t>processes</a:t>
            </a:r>
            <a:endParaRPr lang="it-IT" sz="3600" dirty="0"/>
          </a:p>
        </p:txBody>
      </p:sp>
    </p:spTree>
    <p:extLst>
      <p:ext uri="{BB962C8B-B14F-4D97-AF65-F5344CB8AC3E}">
        <p14:creationId xmlns:p14="http://schemas.microsoft.com/office/powerpoint/2010/main" val="19146944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36512" y="-221561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What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about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CF</a:t>
            </a:r>
            <a:r>
              <a:rPr lang="it-IT" sz="3600" baseline="-25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604448" y="1052736"/>
            <a:ext cx="144016" cy="2376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7FD1280-AE91-D833-0F56-07364311C9F5}"/>
              </a:ext>
            </a:extLst>
          </p:cNvPr>
          <p:cNvSpPr/>
          <p:nvPr/>
        </p:nvSpPr>
        <p:spPr>
          <a:xfrm>
            <a:off x="8604448" y="6512930"/>
            <a:ext cx="467544" cy="247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2562B183-EF68-9F28-A4E8-790D2213F5A2}"/>
              </a:ext>
            </a:extLst>
          </p:cNvPr>
          <p:cNvSpPr txBox="1">
            <a:spLocks/>
          </p:cNvSpPr>
          <p:nvPr/>
        </p:nvSpPr>
        <p:spPr>
          <a:xfrm>
            <a:off x="8676456" y="6453336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0769C72-20FF-3D80-4B6A-52612EA85D67}"/>
              </a:ext>
            </a:extLst>
          </p:cNvPr>
          <p:cNvSpPr txBox="1"/>
          <p:nvPr/>
        </p:nvSpPr>
        <p:spPr>
          <a:xfrm>
            <a:off x="395536" y="105273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rgbClr val="002060"/>
                </a:solidFill>
              </a:rPr>
              <a:t>Used</a:t>
            </a:r>
            <a:r>
              <a:rPr lang="it-IT" sz="2400" dirty="0">
                <a:solidFill>
                  <a:srgbClr val="002060"/>
                </a:solidFill>
              </a:rPr>
              <a:t> in </a:t>
            </a:r>
            <a:r>
              <a:rPr lang="it-IT" sz="2400" dirty="0" err="1">
                <a:solidFill>
                  <a:srgbClr val="002060"/>
                </a:solidFill>
              </a:rPr>
              <a:t>CSCs</a:t>
            </a:r>
            <a:r>
              <a:rPr lang="it-IT" sz="2400" dirty="0">
                <a:solidFill>
                  <a:srgbClr val="002060"/>
                </a:solidFill>
              </a:rPr>
              <a:t> and </a:t>
            </a:r>
            <a:r>
              <a:rPr lang="it-IT" sz="2400" dirty="0" err="1">
                <a:solidFill>
                  <a:srgbClr val="002060"/>
                </a:solidFill>
              </a:rPr>
              <a:t>GEMs</a:t>
            </a:r>
            <a:endParaRPr lang="it-IT" sz="2400" dirty="0">
              <a:solidFill>
                <a:srgbClr val="002060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19C0858E-1A86-46D3-2664-0272E1EE9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916832"/>
            <a:ext cx="3880049" cy="469924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36D4B1-C32B-FDE0-5F9E-D9E73A731F58}"/>
              </a:ext>
            </a:extLst>
          </p:cNvPr>
          <p:cNvSpPr txBox="1"/>
          <p:nvPr/>
        </p:nvSpPr>
        <p:spPr>
          <a:xfrm>
            <a:off x="395536" y="1455167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2060"/>
                </a:solidFill>
              </a:rPr>
              <a:t>For </a:t>
            </a:r>
            <a:r>
              <a:rPr lang="it-IT" sz="2400" dirty="0" err="1">
                <a:solidFill>
                  <a:srgbClr val="002060"/>
                </a:solidFill>
              </a:rPr>
              <a:t>instance</a:t>
            </a:r>
            <a:r>
              <a:rPr lang="it-IT" sz="2400" dirty="0">
                <a:solidFill>
                  <a:srgbClr val="002060"/>
                </a:solidFill>
              </a:rPr>
              <a:t>, gas </a:t>
            </a:r>
            <a:r>
              <a:rPr lang="it-IT" sz="2400" dirty="0" err="1">
                <a:solidFill>
                  <a:srgbClr val="002060"/>
                </a:solidFill>
              </a:rPr>
              <a:t>mixture</a:t>
            </a:r>
            <a:r>
              <a:rPr lang="it-IT" sz="2400" dirty="0">
                <a:solidFill>
                  <a:srgbClr val="002060"/>
                </a:solidFill>
              </a:rPr>
              <a:t> </a:t>
            </a:r>
            <a:r>
              <a:rPr lang="it-IT" sz="2400" dirty="0" err="1">
                <a:solidFill>
                  <a:srgbClr val="002060"/>
                </a:solidFill>
              </a:rPr>
              <a:t>used</a:t>
            </a:r>
            <a:r>
              <a:rPr lang="it-IT" sz="2400" dirty="0">
                <a:solidFill>
                  <a:srgbClr val="002060"/>
                </a:solidFill>
              </a:rPr>
              <a:t> in </a:t>
            </a:r>
            <a:r>
              <a:rPr lang="it-IT" sz="2400" dirty="0" err="1">
                <a:solidFill>
                  <a:srgbClr val="002060"/>
                </a:solidFill>
              </a:rPr>
              <a:t>CSCs</a:t>
            </a:r>
            <a:r>
              <a:rPr lang="it-IT" sz="2400" dirty="0">
                <a:solidFill>
                  <a:srgbClr val="002060"/>
                </a:solidFill>
              </a:rPr>
              <a:t> of CMS: 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864E4526-34E9-5053-812F-78C94EC205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492896"/>
            <a:ext cx="4824536" cy="1699629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4BA1A4C-5C7F-601E-4E29-65655931A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6064" y="1772816"/>
            <a:ext cx="3407702" cy="2647244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FE8ECB8-7A2D-4C88-087B-502AC9110347}"/>
              </a:ext>
            </a:extLst>
          </p:cNvPr>
          <p:cNvSpPr txBox="1"/>
          <p:nvPr/>
        </p:nvSpPr>
        <p:spPr>
          <a:xfrm>
            <a:off x="323528" y="4437112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rgbClr val="FF0000"/>
                </a:solidFill>
              </a:rPr>
              <a:t>Used</a:t>
            </a:r>
            <a:r>
              <a:rPr lang="it-IT" sz="2400" dirty="0">
                <a:solidFill>
                  <a:srgbClr val="FF0000"/>
                </a:solidFill>
              </a:rPr>
              <a:t> in </a:t>
            </a:r>
            <a:r>
              <a:rPr lang="it-IT" sz="2400" dirty="0" err="1">
                <a:solidFill>
                  <a:srgbClr val="FF0000"/>
                </a:solidFill>
              </a:rPr>
              <a:t>GEMs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basically</a:t>
            </a:r>
            <a:r>
              <a:rPr lang="it-IT" sz="2400" dirty="0">
                <a:solidFill>
                  <a:srgbClr val="FF0000"/>
                </a:solidFill>
              </a:rPr>
              <a:t> to </a:t>
            </a:r>
            <a:r>
              <a:rPr lang="it-IT" sz="2400" dirty="0" err="1">
                <a:solidFill>
                  <a:srgbClr val="FF0000"/>
                </a:solidFill>
              </a:rPr>
              <a:t>increase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drift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velocity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it-IT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better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 time </a:t>
            </a:r>
            <a:r>
              <a:rPr lang="it-IT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resolution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. </a:t>
            </a:r>
            <a:r>
              <a:rPr lang="it-IT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Anyhow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without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 CF</a:t>
            </a:r>
            <a:r>
              <a:rPr lang="it-IT" sz="2400" baseline="-25000" dirty="0">
                <a:solidFill>
                  <a:srgbClr val="002060"/>
                </a:solidFill>
                <a:sym typeface="Wingdings" panose="05000000000000000000" pitchFamily="2" charset="2"/>
              </a:rPr>
              <a:t>4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 time </a:t>
            </a:r>
            <a:r>
              <a:rPr lang="it-IT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resolutions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still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within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requirements</a:t>
            </a:r>
            <a:r>
              <a:rPr lang="it-IT" sz="2400" dirty="0">
                <a:solidFill>
                  <a:srgbClr val="002060"/>
                </a:solidFill>
                <a:sym typeface="Wingdings" panose="05000000000000000000" pitchFamily="2" charset="2"/>
              </a:rPr>
              <a:t>,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46F35B8-E6F5-A9F4-6496-E077EFCC1608}"/>
              </a:ext>
            </a:extLst>
          </p:cNvPr>
          <p:cNvSpPr txBox="1"/>
          <p:nvPr/>
        </p:nvSpPr>
        <p:spPr>
          <a:xfrm>
            <a:off x="161192" y="5623303"/>
            <a:ext cx="9001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rgbClr val="002060"/>
                </a:solidFill>
              </a:rPr>
              <a:t>Main</a:t>
            </a:r>
            <a:r>
              <a:rPr lang="it-IT" sz="2400" dirty="0">
                <a:solidFill>
                  <a:srgbClr val="002060"/>
                </a:solidFill>
              </a:rPr>
              <a:t> </a:t>
            </a:r>
            <a:r>
              <a:rPr lang="it-IT" sz="2400" dirty="0" err="1">
                <a:solidFill>
                  <a:srgbClr val="002060"/>
                </a:solidFill>
              </a:rPr>
              <a:t>ideas</a:t>
            </a:r>
            <a:r>
              <a:rPr lang="it-IT" sz="2400" dirty="0">
                <a:solidFill>
                  <a:srgbClr val="002060"/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>
                <a:solidFill>
                  <a:srgbClr val="002060"/>
                </a:solidFill>
              </a:rPr>
              <a:t>Reduce (or eliminate) CF</a:t>
            </a:r>
            <a:r>
              <a:rPr lang="it-IT" sz="2400" baseline="-25000" dirty="0">
                <a:solidFill>
                  <a:srgbClr val="002060"/>
                </a:solidFill>
              </a:rPr>
              <a:t>4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002060"/>
                </a:solidFill>
              </a:rPr>
              <a:t>HFO to </a:t>
            </a:r>
            <a:r>
              <a:rPr lang="it-IT" sz="2000" dirty="0" err="1">
                <a:solidFill>
                  <a:srgbClr val="002060"/>
                </a:solidFill>
              </a:rPr>
              <a:t>replace</a:t>
            </a:r>
            <a:r>
              <a:rPr lang="it-IT" sz="2000" dirty="0">
                <a:solidFill>
                  <a:srgbClr val="002060"/>
                </a:solidFill>
              </a:rPr>
              <a:t> CF</a:t>
            </a:r>
            <a:r>
              <a:rPr lang="it-IT" sz="2000" baseline="-25000" dirty="0">
                <a:solidFill>
                  <a:srgbClr val="002060"/>
                </a:solidFill>
              </a:rPr>
              <a:t>4</a:t>
            </a:r>
            <a:r>
              <a:rPr lang="it-IT" sz="2000" dirty="0">
                <a:solidFill>
                  <a:srgbClr val="002060"/>
                </a:solidFill>
              </a:rPr>
              <a:t>, </a:t>
            </a:r>
            <a:r>
              <a:rPr lang="it-IT" sz="2000" dirty="0" err="1">
                <a:solidFill>
                  <a:srgbClr val="002060"/>
                </a:solidFill>
              </a:rPr>
              <a:t>but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this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implies</a:t>
            </a:r>
            <a:r>
              <a:rPr lang="it-IT" sz="2000" dirty="0">
                <a:solidFill>
                  <a:srgbClr val="002060"/>
                </a:solidFill>
              </a:rPr>
              <a:t> an </a:t>
            </a:r>
            <a:r>
              <a:rPr lang="it-IT" sz="2000" dirty="0" err="1">
                <a:solidFill>
                  <a:srgbClr val="002060"/>
                </a:solidFill>
              </a:rPr>
              <a:t>increased</a:t>
            </a:r>
            <a:r>
              <a:rPr lang="it-IT" sz="2000" dirty="0">
                <a:solidFill>
                  <a:srgbClr val="002060"/>
                </a:solidFill>
              </a:rPr>
              <a:t> HV </a:t>
            </a:r>
            <a:r>
              <a:rPr lang="it-IT" sz="2000" dirty="0">
                <a:solidFill>
                  <a:srgbClr val="002060"/>
                </a:solidFill>
                <a:sym typeface="Wingdings" panose="05000000000000000000" pitchFamily="2" charset="2"/>
              </a:rPr>
              <a:t> more studies </a:t>
            </a:r>
            <a:r>
              <a:rPr lang="it-IT" sz="2000" dirty="0" err="1">
                <a:solidFill>
                  <a:srgbClr val="002060"/>
                </a:solidFill>
                <a:sym typeface="Wingdings" panose="05000000000000000000" pitchFamily="2" charset="2"/>
              </a:rPr>
              <a:t>needed</a:t>
            </a:r>
            <a:endParaRPr lang="it-IT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6286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36512" y="-221561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Reduction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CF</a:t>
            </a:r>
            <a:r>
              <a:rPr lang="it-IT" sz="3600" baseline="-25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 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CSC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7FD1280-AE91-D833-0F56-07364311C9F5}"/>
              </a:ext>
            </a:extLst>
          </p:cNvPr>
          <p:cNvSpPr/>
          <p:nvPr/>
        </p:nvSpPr>
        <p:spPr>
          <a:xfrm>
            <a:off x="8604448" y="6512930"/>
            <a:ext cx="467544" cy="2474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2562B183-EF68-9F28-A4E8-790D2213F5A2}"/>
              </a:ext>
            </a:extLst>
          </p:cNvPr>
          <p:cNvSpPr txBox="1">
            <a:spLocks/>
          </p:cNvSpPr>
          <p:nvPr/>
        </p:nvSpPr>
        <p:spPr>
          <a:xfrm>
            <a:off x="8676456" y="6453336"/>
            <a:ext cx="504056" cy="300446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0B1C7B2-1ED6-1E78-5FEE-3780B8802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0728"/>
            <a:ext cx="9144000" cy="259232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73F76FAE-1814-5115-4E47-3F26A1A46348}"/>
              </a:ext>
            </a:extLst>
          </p:cNvPr>
          <p:cNvSpPr txBox="1"/>
          <p:nvPr/>
        </p:nvSpPr>
        <p:spPr>
          <a:xfrm>
            <a:off x="216024" y="3534107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No </a:t>
            </a:r>
            <a:r>
              <a:rPr lang="it-IT" sz="2400" dirty="0" err="1">
                <a:solidFill>
                  <a:srgbClr val="FF0000"/>
                </a:solidFill>
              </a:rPr>
              <a:t>significant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degradation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seen</a:t>
            </a:r>
            <a:r>
              <a:rPr lang="it-IT" sz="2400" u="sng" dirty="0">
                <a:solidFill>
                  <a:srgbClr val="FF0000"/>
                </a:solidFill>
              </a:rPr>
              <a:t>, in </a:t>
            </a:r>
            <a:r>
              <a:rPr lang="it-IT" sz="2400" u="sng" dirty="0" err="1">
                <a:solidFill>
                  <a:srgbClr val="FF0000"/>
                </a:solidFill>
              </a:rPr>
              <a:t>terms</a:t>
            </a:r>
            <a:r>
              <a:rPr lang="it-IT" sz="2400" u="sng" dirty="0">
                <a:solidFill>
                  <a:srgbClr val="FF0000"/>
                </a:solidFill>
              </a:rPr>
              <a:t> of performance</a:t>
            </a:r>
            <a:r>
              <a:rPr lang="it-IT" sz="2400" dirty="0">
                <a:solidFill>
                  <a:srgbClr val="FF0000"/>
                </a:solidFill>
              </a:rPr>
              <a:t>, in </a:t>
            </a:r>
            <a:r>
              <a:rPr lang="it-IT" sz="2400" dirty="0" err="1">
                <a:solidFill>
                  <a:srgbClr val="FF0000"/>
                </a:solidFill>
              </a:rPr>
              <a:t>all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longevity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tests</a:t>
            </a: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4512DAE7-DB5D-AE52-65F5-5AACE91BE5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9423" y="4023142"/>
            <a:ext cx="5258070" cy="273064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BEEC0AC-60E9-05A9-3555-201C8768FD87}"/>
              </a:ext>
            </a:extLst>
          </p:cNvPr>
          <p:cNvSpPr txBox="1"/>
          <p:nvPr/>
        </p:nvSpPr>
        <p:spPr>
          <a:xfrm>
            <a:off x="216024" y="4372881"/>
            <a:ext cx="3332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However</a:t>
            </a:r>
            <a:r>
              <a:rPr lang="it-IT" sz="2000" dirty="0"/>
              <a:t> </a:t>
            </a:r>
            <a:r>
              <a:rPr lang="it-IT" sz="2000" dirty="0" err="1"/>
              <a:t>cathode</a:t>
            </a:r>
            <a:r>
              <a:rPr lang="it-IT" sz="2000" dirty="0"/>
              <a:t> </a:t>
            </a:r>
            <a:r>
              <a:rPr lang="it-IT" sz="2000" dirty="0" err="1"/>
              <a:t>modifications</a:t>
            </a:r>
            <a:r>
              <a:rPr lang="it-IT" sz="2000" dirty="0"/>
              <a:t> </a:t>
            </a:r>
            <a:r>
              <a:rPr lang="it-IT" sz="2000" dirty="0" err="1"/>
              <a:t>were</a:t>
            </a:r>
            <a:r>
              <a:rPr lang="it-IT" sz="2000" dirty="0"/>
              <a:t> </a:t>
            </a:r>
            <a:r>
              <a:rPr lang="it-IT" sz="2000" dirty="0" err="1"/>
              <a:t>seen</a:t>
            </a:r>
            <a:r>
              <a:rPr lang="it-IT" sz="2000" dirty="0"/>
              <a:t> in </a:t>
            </a:r>
            <a:r>
              <a:rPr lang="it-IT" sz="2000" dirty="0" err="1"/>
              <a:t>all</a:t>
            </a:r>
            <a:r>
              <a:rPr lang="it-IT" sz="2000" dirty="0"/>
              <a:t> </a:t>
            </a:r>
            <a:r>
              <a:rPr lang="it-IT" sz="2000" dirty="0" err="1"/>
              <a:t>cases</a:t>
            </a:r>
            <a:r>
              <a:rPr lang="it-IT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002060"/>
                </a:solidFill>
              </a:rPr>
              <a:t>Anode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surface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depositions</a:t>
            </a:r>
            <a:r>
              <a:rPr lang="it-IT" sz="2000" dirty="0">
                <a:solidFill>
                  <a:srgbClr val="002060"/>
                </a:solidFill>
              </a:rPr>
              <a:t> are </a:t>
            </a:r>
            <a:r>
              <a:rPr lang="it-IT" sz="2000" dirty="0" err="1">
                <a:solidFill>
                  <a:srgbClr val="002060"/>
                </a:solidFill>
              </a:rPr>
              <a:t>seen</a:t>
            </a:r>
            <a:r>
              <a:rPr lang="it-IT" sz="2000" dirty="0">
                <a:solidFill>
                  <a:srgbClr val="002060"/>
                </a:solidFill>
              </a:rPr>
              <a:t> with 0 and 2% CF4 </a:t>
            </a:r>
            <a:r>
              <a:rPr lang="it-IT" sz="2000" dirty="0" err="1">
                <a:solidFill>
                  <a:srgbClr val="002060"/>
                </a:solidFill>
              </a:rPr>
              <a:t>even</a:t>
            </a:r>
            <a:r>
              <a:rPr lang="it-IT" sz="2000" dirty="0">
                <a:solidFill>
                  <a:srgbClr val="002060"/>
                </a:solidFill>
              </a:rPr>
              <a:t> with </a:t>
            </a:r>
            <a:r>
              <a:rPr lang="it-IT" sz="2000" dirty="0" err="1">
                <a:solidFill>
                  <a:srgbClr val="002060"/>
                </a:solidFill>
              </a:rPr>
              <a:t>naked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eye</a:t>
            </a:r>
            <a:r>
              <a:rPr lang="it-IT" sz="20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422074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-36512" y="-221561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Replacement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CF</a:t>
            </a:r>
            <a:r>
              <a:rPr lang="it-IT" sz="3600" baseline="-25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it-IT" sz="36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with HFO1234ze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B4309BC-CC1D-957E-9B85-E071D87BF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067" y="836712"/>
            <a:ext cx="3170429" cy="295232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F3541F8-B27D-5943-2FAF-5FDF4696B943}"/>
              </a:ext>
            </a:extLst>
          </p:cNvPr>
          <p:cNvSpPr txBox="1"/>
          <p:nvPr/>
        </p:nvSpPr>
        <p:spPr>
          <a:xfrm>
            <a:off x="251520" y="1052736"/>
            <a:ext cx="24482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Just 1000V </a:t>
            </a:r>
            <a:r>
              <a:rPr lang="it-IT" sz="2000" dirty="0" err="1">
                <a:solidFill>
                  <a:srgbClr val="002060"/>
                </a:solidFill>
              </a:rPr>
              <a:t>increase</a:t>
            </a:r>
            <a:r>
              <a:rPr lang="it-IT" sz="2000" dirty="0">
                <a:solidFill>
                  <a:srgbClr val="002060"/>
                </a:solidFill>
              </a:rPr>
              <a:t> in the </a:t>
            </a:r>
            <a:r>
              <a:rPr lang="it-IT" sz="2000" dirty="0" err="1">
                <a:solidFill>
                  <a:srgbClr val="002060"/>
                </a:solidFill>
              </a:rPr>
              <a:t>operating</a:t>
            </a:r>
            <a:r>
              <a:rPr lang="it-IT" sz="2000" dirty="0">
                <a:solidFill>
                  <a:srgbClr val="002060"/>
                </a:solidFill>
              </a:rPr>
              <a:t> </a:t>
            </a:r>
            <a:r>
              <a:rPr lang="it-IT" sz="2000" dirty="0" err="1">
                <a:solidFill>
                  <a:srgbClr val="002060"/>
                </a:solidFill>
              </a:rPr>
              <a:t>voltage</a:t>
            </a:r>
            <a:r>
              <a:rPr lang="it-IT" sz="2000" dirty="0">
                <a:solidFill>
                  <a:srgbClr val="002060"/>
                </a:solidFill>
              </a:rPr>
              <a:t>, good </a:t>
            </a:r>
            <a:r>
              <a:rPr lang="it-IT" sz="2000" dirty="0" err="1">
                <a:solidFill>
                  <a:srgbClr val="002060"/>
                </a:solidFill>
              </a:rPr>
              <a:t>efficiency</a:t>
            </a:r>
            <a:r>
              <a:rPr lang="it-IT" sz="2000" dirty="0">
                <a:solidFill>
                  <a:srgbClr val="002060"/>
                </a:solidFill>
              </a:rPr>
              <a:t>, </a:t>
            </a:r>
            <a:r>
              <a:rPr lang="it-IT" sz="2000" dirty="0" err="1">
                <a:solidFill>
                  <a:srgbClr val="002060"/>
                </a:solidFill>
              </a:rPr>
              <a:t>reasonable</a:t>
            </a:r>
            <a:r>
              <a:rPr lang="it-IT" sz="2000" dirty="0">
                <a:solidFill>
                  <a:srgbClr val="002060"/>
                </a:solidFill>
              </a:rPr>
              <a:t> plateau </a:t>
            </a:r>
            <a:r>
              <a:rPr lang="it-IT" sz="2000" dirty="0" err="1">
                <a:solidFill>
                  <a:srgbClr val="002060"/>
                </a:solidFill>
              </a:rPr>
              <a:t>length</a:t>
            </a:r>
            <a:endParaRPr lang="it-IT" sz="2000" dirty="0">
              <a:solidFill>
                <a:srgbClr val="002060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36028B55-0318-CDDB-81A2-DCAF04CDA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7042" y="908720"/>
            <a:ext cx="3038960" cy="285310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152F8C3D-2737-FBDF-BDF4-FB2643A43B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291" y="3645024"/>
            <a:ext cx="3557693" cy="2534315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3EA9F67E-8F41-927C-8D43-7058B242F2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4707" y="3717032"/>
            <a:ext cx="3557694" cy="2528720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9BB37FCF-73E0-6FE4-C89D-182C88FCCB6B}"/>
              </a:ext>
            </a:extLst>
          </p:cNvPr>
          <p:cNvSpPr txBox="1"/>
          <p:nvPr/>
        </p:nvSpPr>
        <p:spPr>
          <a:xfrm>
            <a:off x="403920" y="6105490"/>
            <a:ext cx="8416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0000"/>
                </a:solidFill>
              </a:rPr>
              <a:t>No gain </a:t>
            </a:r>
            <a:r>
              <a:rPr lang="it-IT" sz="2000" dirty="0" err="1">
                <a:solidFill>
                  <a:srgbClr val="FF0000"/>
                </a:solidFill>
              </a:rPr>
              <a:t>reduction</a:t>
            </a:r>
            <a:r>
              <a:rPr lang="it-IT" sz="2000" dirty="0">
                <a:solidFill>
                  <a:srgbClr val="FF0000"/>
                </a:solidFill>
              </a:rPr>
              <a:t> up to 1 C/cm, </a:t>
            </a:r>
            <a:r>
              <a:rPr lang="it-IT" sz="2000" dirty="0" err="1">
                <a:solidFill>
                  <a:srgbClr val="FF0000"/>
                </a:solidFill>
              </a:rPr>
              <a:t>but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significant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increase</a:t>
            </a:r>
            <a:r>
              <a:rPr lang="it-IT" sz="2000" dirty="0">
                <a:solidFill>
                  <a:srgbClr val="FF0000"/>
                </a:solidFill>
              </a:rPr>
              <a:t> in the dark </a:t>
            </a:r>
            <a:r>
              <a:rPr lang="it-IT" sz="2000" dirty="0" err="1">
                <a:solidFill>
                  <a:srgbClr val="FF0000"/>
                </a:solidFill>
              </a:rPr>
              <a:t>current</a:t>
            </a:r>
            <a:r>
              <a:rPr lang="it-IT" sz="2000" dirty="0">
                <a:solidFill>
                  <a:srgbClr val="FF0000"/>
                </a:solidFill>
              </a:rPr>
              <a:t> in first </a:t>
            </a:r>
            <a:r>
              <a:rPr lang="it-IT" sz="2000" dirty="0" err="1">
                <a:solidFill>
                  <a:srgbClr val="FF0000"/>
                </a:solidFill>
              </a:rPr>
              <a:t>irradiation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tests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007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erba, cielo, esterni, campo&#10;&#10;Descrizione generata automaticamente">
            <a:extLst>
              <a:ext uri="{FF2B5EF4-FFF2-40B4-BE49-F238E27FC236}">
                <a16:creationId xmlns:a16="http://schemas.microsoft.com/office/drawing/2014/main" id="{94F1A8EC-6D4C-346B-8E90-1D6284AC5D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72" r="3003"/>
          <a:stretch>
            <a:fillRect/>
          </a:stretch>
        </p:blipFill>
        <p:spPr>
          <a:xfrm>
            <a:off x="11875" y="4460862"/>
            <a:ext cx="9126389" cy="241634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9026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Conclusions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79513" y="1294889"/>
            <a:ext cx="871296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sz="2400" dirty="0"/>
              <a:t> </a:t>
            </a:r>
            <a:r>
              <a:rPr lang="it-IT" sz="3200" dirty="0" err="1"/>
              <a:t>There</a:t>
            </a:r>
            <a:r>
              <a:rPr lang="it-IT" sz="3200" dirty="0"/>
              <a:t> are no </a:t>
            </a:r>
            <a:r>
              <a:rPr lang="it-IT" sz="3200" dirty="0" err="1"/>
              <a:t>conclusions</a:t>
            </a:r>
            <a:r>
              <a:rPr lang="it-IT" sz="3200" dirty="0"/>
              <a:t>!</a:t>
            </a:r>
          </a:p>
          <a:p>
            <a:pPr lvl="1">
              <a:buFont typeface="Wingdings" pitchFamily="2" charset="2"/>
              <a:buChar char="Ø"/>
            </a:pPr>
            <a:r>
              <a:rPr lang="it-IT" sz="2400" dirty="0">
                <a:solidFill>
                  <a:srgbClr val="0070C0"/>
                </a:solidFill>
              </a:rPr>
              <a:t>Activities are in full </a:t>
            </a:r>
            <a:r>
              <a:rPr lang="it-IT" sz="2400" dirty="0" err="1">
                <a:solidFill>
                  <a:srgbClr val="0070C0"/>
                </a:solidFill>
              </a:rPr>
              <a:t>steam</a:t>
            </a:r>
            <a:r>
              <a:rPr lang="it-IT" sz="2400" dirty="0">
                <a:solidFill>
                  <a:srgbClr val="0070C0"/>
                </a:solidFill>
              </a:rPr>
              <a:t>, </a:t>
            </a:r>
            <a:r>
              <a:rPr lang="it-IT" sz="2400" dirty="0" err="1">
                <a:solidFill>
                  <a:srgbClr val="0070C0"/>
                </a:solidFill>
              </a:rPr>
              <a:t>there</a:t>
            </a:r>
            <a:r>
              <a:rPr lang="it-IT" sz="2400" dirty="0">
                <a:solidFill>
                  <a:srgbClr val="0070C0"/>
                </a:solidFill>
              </a:rPr>
              <a:t> </a:t>
            </a:r>
            <a:r>
              <a:rPr lang="it-IT" sz="2400" dirty="0" err="1">
                <a:solidFill>
                  <a:srgbClr val="0070C0"/>
                </a:solidFill>
              </a:rPr>
              <a:t>is</a:t>
            </a:r>
            <a:r>
              <a:rPr lang="it-IT" sz="2400" dirty="0">
                <a:solidFill>
                  <a:srgbClr val="0070C0"/>
                </a:solidFill>
              </a:rPr>
              <a:t> a LOT to do!</a:t>
            </a:r>
          </a:p>
          <a:p>
            <a:pPr lvl="1">
              <a:buFont typeface="Wingdings" pitchFamily="2" charset="2"/>
              <a:buChar char="Ø"/>
            </a:pPr>
            <a:r>
              <a:rPr lang="it-IT" sz="2400" dirty="0">
                <a:solidFill>
                  <a:srgbClr val="0070C0"/>
                </a:solidFill>
              </a:rPr>
              <a:t>Join in, be part of the party!</a:t>
            </a:r>
          </a:p>
          <a:p>
            <a:pPr>
              <a:buFont typeface="Wingdings" pitchFamily="2" charset="2"/>
              <a:buChar char="Ø"/>
            </a:pPr>
            <a:r>
              <a:rPr lang="it-IT" sz="2400" dirty="0"/>
              <a:t> </a:t>
            </a:r>
            <a:r>
              <a:rPr lang="it-IT" sz="2400" dirty="0" err="1"/>
              <a:t>Interpretation</a:t>
            </a:r>
            <a:r>
              <a:rPr lang="it-IT" sz="2400" dirty="0"/>
              <a:t> of the </a:t>
            </a:r>
            <a:r>
              <a:rPr lang="it-IT" sz="2400" dirty="0" err="1">
                <a:solidFill>
                  <a:srgbClr val="FF0000"/>
                </a:solidFill>
              </a:rPr>
              <a:t>effects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observed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not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err="1">
                <a:solidFill>
                  <a:srgbClr val="FF0000"/>
                </a:solidFill>
              </a:rPr>
              <a:t>trivial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it-IT" sz="2400" dirty="0">
                <a:solidFill>
                  <a:srgbClr val="FF0000"/>
                </a:solidFill>
                <a:sym typeface="Wingdings" pitchFamily="2" charset="2"/>
              </a:rPr>
              <a:t> Collaborative </a:t>
            </a:r>
            <a:r>
              <a:rPr lang="it-IT" sz="2400" dirty="0" err="1">
                <a:solidFill>
                  <a:srgbClr val="FF0000"/>
                </a:solidFill>
                <a:sym typeface="Wingdings" pitchFamily="2" charset="2"/>
              </a:rPr>
              <a:t>effors</a:t>
            </a:r>
            <a:r>
              <a:rPr lang="it-IT" sz="2400" dirty="0">
                <a:solidFill>
                  <a:srgbClr val="FF0000"/>
                </a:solidFill>
                <a:sym typeface="Wingdings" pitchFamily="2" charset="2"/>
              </a:rPr>
              <a:t> of </a:t>
            </a:r>
            <a:r>
              <a:rPr lang="it-IT" sz="2400" dirty="0" err="1">
                <a:solidFill>
                  <a:srgbClr val="FF0000"/>
                </a:solidFill>
                <a:sym typeface="Wingdings" pitchFamily="2" charset="2"/>
              </a:rPr>
              <a:t>paramount</a:t>
            </a:r>
            <a:r>
              <a:rPr lang="it-IT" sz="24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>
                <a:solidFill>
                  <a:srgbClr val="FF0000"/>
                </a:solidFill>
                <a:sym typeface="Wingdings" pitchFamily="2" charset="2"/>
              </a:rPr>
              <a:t>importance</a:t>
            </a:r>
            <a:r>
              <a:rPr lang="it-IT" sz="2400" dirty="0">
                <a:sym typeface="Wingdings" pitchFamily="2" charset="2"/>
              </a:rPr>
              <a:t> </a:t>
            </a:r>
            <a:r>
              <a:rPr lang="it-IT" sz="2400" dirty="0" err="1">
                <a:sym typeface="Wingdings" pitchFamily="2" charset="2"/>
              </a:rPr>
              <a:t>at</a:t>
            </a:r>
            <a:r>
              <a:rPr lang="it-IT" sz="2400" dirty="0">
                <a:sym typeface="Wingdings" pitchFamily="2" charset="2"/>
              </a:rPr>
              <a:t> </a:t>
            </a:r>
            <a:r>
              <a:rPr lang="it-IT" sz="2400" dirty="0" err="1">
                <a:sym typeface="Wingdings" pitchFamily="2" charset="2"/>
              </a:rPr>
              <a:t>this</a:t>
            </a:r>
            <a:r>
              <a:rPr lang="it-IT" sz="2400" dirty="0">
                <a:sym typeface="Wingdings" pitchFamily="2" charset="2"/>
              </a:rPr>
              <a:t> stage.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5406315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FF00"/>
                </a:solidFill>
              </a:rPr>
              <a:t>The </a:t>
            </a:r>
            <a:r>
              <a:rPr lang="it-IT" sz="2400" b="1" dirty="0" err="1">
                <a:solidFill>
                  <a:srgbClr val="FFFF00"/>
                </a:solidFill>
              </a:rPr>
              <a:t>gaseous</a:t>
            </a:r>
            <a:r>
              <a:rPr lang="it-IT" sz="2400" b="1" dirty="0">
                <a:solidFill>
                  <a:srgbClr val="FFFF00"/>
                </a:solidFill>
              </a:rPr>
              <a:t> detector community </a:t>
            </a:r>
            <a:r>
              <a:rPr lang="it-IT" sz="2400" b="1" dirty="0" err="1">
                <a:solidFill>
                  <a:srgbClr val="FFFF00"/>
                </a:solidFill>
              </a:rPr>
              <a:t>is</a:t>
            </a:r>
            <a:r>
              <a:rPr lang="it-IT" sz="2400" b="1" dirty="0">
                <a:solidFill>
                  <a:srgbClr val="FFFF00"/>
                </a:solidFill>
              </a:rPr>
              <a:t> on the </a:t>
            </a:r>
            <a:r>
              <a:rPr lang="it-IT" sz="2400" b="1" dirty="0" err="1">
                <a:solidFill>
                  <a:srgbClr val="FFFF00"/>
                </a:solidFill>
              </a:rPr>
              <a:t>eve</a:t>
            </a:r>
            <a:r>
              <a:rPr lang="it-IT" sz="2400" b="1" dirty="0">
                <a:solidFill>
                  <a:srgbClr val="FFFF00"/>
                </a:solidFill>
              </a:rPr>
              <a:t> of </a:t>
            </a:r>
            <a:r>
              <a:rPr lang="it-IT" sz="2400" b="1" dirty="0" err="1">
                <a:solidFill>
                  <a:srgbClr val="FFFF00"/>
                </a:solidFill>
              </a:rPr>
              <a:t>its</a:t>
            </a:r>
            <a:r>
              <a:rPr lang="it-IT" sz="2400" b="1" dirty="0">
                <a:solidFill>
                  <a:srgbClr val="FFFF00"/>
                </a:solidFill>
              </a:rPr>
              <a:t> </a:t>
            </a:r>
            <a:r>
              <a:rPr lang="it-IT" sz="2400" b="1" dirty="0" err="1">
                <a:solidFill>
                  <a:srgbClr val="FFFF00"/>
                </a:solidFill>
              </a:rPr>
              <a:t>ecological</a:t>
            </a:r>
            <a:r>
              <a:rPr lang="it-IT" sz="2400" b="1" dirty="0">
                <a:solidFill>
                  <a:srgbClr val="FFFF00"/>
                </a:solidFill>
              </a:rPr>
              <a:t> </a:t>
            </a:r>
            <a:r>
              <a:rPr lang="it-IT" sz="2400" b="1" dirty="0" err="1">
                <a:solidFill>
                  <a:srgbClr val="FFFF00"/>
                </a:solidFill>
              </a:rPr>
              <a:t>transition</a:t>
            </a:r>
            <a:endParaRPr lang="it-IT" sz="2400" b="1" dirty="0">
              <a:solidFill>
                <a:srgbClr val="FFFF00"/>
              </a:solidFill>
            </a:endParaRPr>
          </a:p>
        </p:txBody>
      </p:sp>
      <p:pic>
        <p:nvPicPr>
          <p:cNvPr id="8" name="Picture 2" descr="SVG, Vettoriale - Simboli Di Ambiente Verde Sulla Terra. Image 40326717.">
            <a:extLst>
              <a:ext uri="{FF2B5EF4-FFF2-40B4-BE49-F238E27FC236}">
                <a16:creationId xmlns:a16="http://schemas.microsoft.com/office/drawing/2014/main" id="{3BACEA19-CF3C-C270-AA17-87837ECCA4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218" y="4440746"/>
            <a:ext cx="2417254" cy="241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842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870E7-23B4-CBCC-FF2E-0D1A2D9AF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FF8349-8D82-9FE3-7295-42B8C6851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" y="-99392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Multiplication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processes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18E6E7-18E7-3637-8024-6AAE94708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>
            <a:extLst>
              <a:ext uri="{FF2B5EF4-FFF2-40B4-BE49-F238E27FC236}">
                <a16:creationId xmlns:a16="http://schemas.microsoft.com/office/drawing/2014/main" id="{DAEA5D2C-4A4D-8B6C-7199-C818480304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>
            <a:extLst>
              <a:ext uri="{FF2B5EF4-FFF2-40B4-BE49-F238E27FC236}">
                <a16:creationId xmlns:a16="http://schemas.microsoft.com/office/drawing/2014/main" id="{E2082B83-B162-9246-AEE3-802EED361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>
            <a:extLst>
              <a:ext uri="{FF2B5EF4-FFF2-40B4-BE49-F238E27FC236}">
                <a16:creationId xmlns:a16="http://schemas.microsoft.com/office/drawing/2014/main" id="{2B121B55-8009-848B-7041-EE365E5D2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>
            <a:extLst>
              <a:ext uri="{FF2B5EF4-FFF2-40B4-BE49-F238E27FC236}">
                <a16:creationId xmlns:a16="http://schemas.microsoft.com/office/drawing/2014/main" id="{D38DB2C5-489A-E4EA-1519-9852B2E56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>
            <a:extLst>
              <a:ext uri="{FF2B5EF4-FFF2-40B4-BE49-F238E27FC236}">
                <a16:creationId xmlns:a16="http://schemas.microsoft.com/office/drawing/2014/main" id="{CF9FB956-1330-AAD4-2087-831BD335B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>
            <a:extLst>
              <a:ext uri="{FF2B5EF4-FFF2-40B4-BE49-F238E27FC236}">
                <a16:creationId xmlns:a16="http://schemas.microsoft.com/office/drawing/2014/main" id="{8B837224-898B-9160-1072-69BCE46E7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>
            <a:extLst>
              <a:ext uri="{FF2B5EF4-FFF2-40B4-BE49-F238E27FC236}">
                <a16:creationId xmlns:a16="http://schemas.microsoft.com/office/drawing/2014/main" id="{23A3ED59-5B10-06A6-573B-C9FBA4557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>
            <a:extLst>
              <a:ext uri="{FF2B5EF4-FFF2-40B4-BE49-F238E27FC236}">
                <a16:creationId xmlns:a16="http://schemas.microsoft.com/office/drawing/2014/main" id="{4021A81A-D7DE-593F-1B7A-631F26050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>
            <a:extLst>
              <a:ext uri="{FF2B5EF4-FFF2-40B4-BE49-F238E27FC236}">
                <a16:creationId xmlns:a16="http://schemas.microsoft.com/office/drawing/2014/main" id="{0B33B760-0B29-D036-A9EF-7AD3C429D6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7668C2A-081E-6953-4B30-462DED5DBCC1}"/>
              </a:ext>
            </a:extLst>
          </p:cNvPr>
          <p:cNvSpPr txBox="1"/>
          <p:nvPr/>
        </p:nvSpPr>
        <p:spPr>
          <a:xfrm>
            <a:off x="156552" y="1257300"/>
            <a:ext cx="84246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>
                <a:sym typeface="Wingdings" panose="05000000000000000000" pitchFamily="2" charset="2"/>
              </a:rPr>
              <a:t>In </a:t>
            </a:r>
            <a:r>
              <a:rPr lang="it-IT" sz="2400" dirty="0" err="1">
                <a:sym typeface="Wingdings" panose="05000000000000000000" pitchFamily="2" charset="2"/>
              </a:rPr>
              <a:t>gaseous</a:t>
            </a:r>
            <a:r>
              <a:rPr lang="it-IT" sz="2400" dirty="0">
                <a:sym typeface="Wingdings" panose="05000000000000000000" pitchFamily="2" charset="2"/>
              </a:rPr>
              <a:t> detectors </a:t>
            </a:r>
            <a:r>
              <a:rPr lang="it-IT" sz="2400" dirty="0" err="1">
                <a:sym typeface="Wingdings" panose="05000000000000000000" pitchFamily="2" charset="2"/>
              </a:rPr>
              <a:t>typically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few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tens</a:t>
            </a:r>
            <a:r>
              <a:rPr lang="it-IT" sz="2400" dirty="0">
                <a:sym typeface="Wingdings" panose="05000000000000000000" pitchFamily="2" charset="2"/>
              </a:rPr>
              <a:t> of </a:t>
            </a:r>
            <a:r>
              <a:rPr lang="it-IT" sz="2400" dirty="0" err="1">
                <a:sym typeface="Wingdings" panose="05000000000000000000" pitchFamily="2" charset="2"/>
              </a:rPr>
              <a:t>ion</a:t>
            </a:r>
            <a:r>
              <a:rPr lang="it-IT" sz="2400" dirty="0">
                <a:sym typeface="Wingdings" panose="05000000000000000000" pitchFamily="2" charset="2"/>
              </a:rPr>
              <a:t>/electron </a:t>
            </a:r>
            <a:r>
              <a:rPr lang="it-IT" sz="2400" dirty="0" err="1">
                <a:sym typeface="Wingdings" panose="05000000000000000000" pitchFamily="2" charset="2"/>
              </a:rPr>
              <a:t>pairs</a:t>
            </a:r>
            <a:r>
              <a:rPr lang="it-IT" sz="2400" dirty="0">
                <a:sym typeface="Wingdings" panose="05000000000000000000" pitchFamily="2" charset="2"/>
              </a:rPr>
              <a:t> are </a:t>
            </a:r>
            <a:r>
              <a:rPr lang="it-IT" sz="2400" dirty="0" err="1">
                <a:sym typeface="Wingdings" panose="05000000000000000000" pitchFamily="2" charset="2"/>
              </a:rPr>
              <a:t>produced</a:t>
            </a:r>
            <a:r>
              <a:rPr lang="it-IT" sz="2400" dirty="0">
                <a:sym typeface="Wingdings" panose="05000000000000000000" pitchFamily="2" charset="2"/>
              </a:rPr>
              <a:t> by a MIP in </a:t>
            </a:r>
            <a:r>
              <a:rPr lang="it-IT" sz="2400" dirty="0" err="1">
                <a:sym typeface="Wingdings" panose="05000000000000000000" pitchFamily="2" charset="2"/>
              </a:rPr>
              <a:t>few</a:t>
            </a:r>
            <a:r>
              <a:rPr lang="it-IT" sz="2400" dirty="0">
                <a:sym typeface="Wingdings" panose="05000000000000000000" pitchFamily="2" charset="2"/>
              </a:rPr>
              <a:t> mm of gas;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>
                <a:sym typeface="Wingdings" panose="05000000000000000000" pitchFamily="2" charset="2"/>
              </a:rPr>
              <a:t>To be </a:t>
            </a:r>
            <a:r>
              <a:rPr lang="it-IT" sz="2400" dirty="0" err="1">
                <a:sym typeface="Wingdings" panose="05000000000000000000" pitchFamily="2" charset="2"/>
              </a:rPr>
              <a:t>compared</a:t>
            </a:r>
            <a:r>
              <a:rPr lang="it-IT" sz="2400" dirty="0">
                <a:sym typeface="Wingdings" panose="05000000000000000000" pitchFamily="2" charset="2"/>
              </a:rPr>
              <a:t> to ≈24.000 hole/electron </a:t>
            </a:r>
            <a:r>
              <a:rPr lang="it-IT" sz="2400" dirty="0" err="1">
                <a:sym typeface="Wingdings" panose="05000000000000000000" pitchFamily="2" charset="2"/>
              </a:rPr>
              <a:t>pairs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produced</a:t>
            </a:r>
            <a:r>
              <a:rPr lang="it-IT" sz="2400" dirty="0">
                <a:sym typeface="Wingdings" panose="05000000000000000000" pitchFamily="2" charset="2"/>
              </a:rPr>
              <a:t> in 300 </a:t>
            </a:r>
            <a:r>
              <a:rPr lang="el-GR" sz="2400" dirty="0">
                <a:sym typeface="Wingdings" panose="05000000000000000000" pitchFamily="2" charset="2"/>
              </a:rPr>
              <a:t>μ</a:t>
            </a:r>
            <a:r>
              <a:rPr lang="it-IT" sz="2400" dirty="0">
                <a:sym typeface="Wingdings" panose="05000000000000000000" pitchFamily="2" charset="2"/>
              </a:rPr>
              <a:t>m of Si.</a:t>
            </a:r>
            <a:endParaRPr lang="it-IT" sz="2400" dirty="0"/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319D2653-D3CB-5615-6464-6D90B28DE9C2}"/>
              </a:ext>
            </a:extLst>
          </p:cNvPr>
          <p:cNvSpPr/>
          <p:nvPr/>
        </p:nvSpPr>
        <p:spPr>
          <a:xfrm>
            <a:off x="4087368" y="263691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502D8CA-BA2A-46AB-64EF-0BBA17F45F00}"/>
              </a:ext>
            </a:extLst>
          </p:cNvPr>
          <p:cNvSpPr txBox="1"/>
          <p:nvPr/>
        </p:nvSpPr>
        <p:spPr>
          <a:xfrm>
            <a:off x="315906" y="3817450"/>
            <a:ext cx="842461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Multiplication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processes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(a la Townsend) are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fundamental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gaseous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detectors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Because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there’s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no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hope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to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distinguish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the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signal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generated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by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few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tens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of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electrons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from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all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sources of </a:t>
            </a:r>
            <a:r>
              <a:rPr lang="it-IT" sz="2400" dirty="0" err="1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noise</a:t>
            </a:r>
            <a:r>
              <a:rPr lang="it-IT" sz="24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 </a:t>
            </a: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826A7B-E1C4-006D-BAAB-7F3457763D94}"/>
              </a:ext>
            </a:extLst>
          </p:cNvPr>
          <p:cNvSpPr txBox="1"/>
          <p:nvPr/>
        </p:nvSpPr>
        <p:spPr>
          <a:xfrm>
            <a:off x="179512" y="5589240"/>
            <a:ext cx="8723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All</a:t>
            </a:r>
            <a:r>
              <a:rPr lang="it-IT" sz="2400" dirty="0"/>
              <a:t> </a:t>
            </a:r>
            <a:r>
              <a:rPr lang="it-IT" sz="2400" dirty="0" err="1"/>
              <a:t>these</a:t>
            </a:r>
            <a:r>
              <a:rPr lang="it-IT" sz="2400" dirty="0"/>
              <a:t> </a:t>
            </a:r>
            <a:r>
              <a:rPr lang="it-IT" sz="2400" dirty="0" err="1"/>
              <a:t>considerations</a:t>
            </a:r>
            <a:r>
              <a:rPr lang="it-IT" sz="2400" dirty="0"/>
              <a:t> leads to the </a:t>
            </a:r>
            <a:r>
              <a:rPr lang="it-IT" sz="2400" dirty="0" err="1"/>
              <a:t>necessity</a:t>
            </a:r>
            <a:r>
              <a:rPr lang="it-IT" sz="2400" dirty="0"/>
              <a:t> of </a:t>
            </a:r>
            <a:r>
              <a:rPr lang="it-IT" sz="2400" dirty="0" err="1"/>
              <a:t>optimizing</a:t>
            </a:r>
            <a:r>
              <a:rPr lang="it-IT" sz="2400" dirty="0"/>
              <a:t> (</a:t>
            </a:r>
            <a:r>
              <a:rPr lang="it-IT" sz="2400" dirty="0" err="1"/>
              <a:t>namely</a:t>
            </a:r>
            <a:r>
              <a:rPr lang="it-IT" sz="2400" dirty="0"/>
              <a:t> </a:t>
            </a:r>
            <a:r>
              <a:rPr lang="it-IT" sz="2400" dirty="0" err="1"/>
              <a:t>enhancing</a:t>
            </a:r>
            <a:r>
              <a:rPr lang="it-IT" sz="2400" dirty="0"/>
              <a:t> </a:t>
            </a:r>
            <a:r>
              <a:rPr lang="it-IT" sz="2400" dirty="0" err="1"/>
              <a:t>as</a:t>
            </a:r>
            <a:r>
              <a:rPr lang="it-IT" sz="2400" dirty="0"/>
              <a:t> </a:t>
            </a:r>
            <a:r>
              <a:rPr lang="it-IT" sz="2400" dirty="0" err="1"/>
              <a:t>much</a:t>
            </a:r>
            <a:r>
              <a:rPr lang="it-IT" sz="2400" dirty="0"/>
              <a:t> </a:t>
            </a:r>
            <a:r>
              <a:rPr lang="it-IT" sz="2400" dirty="0" err="1"/>
              <a:t>as</a:t>
            </a:r>
            <a:r>
              <a:rPr lang="it-IT" sz="2400" dirty="0"/>
              <a:t> </a:t>
            </a:r>
            <a:r>
              <a:rPr lang="it-IT" sz="2400" dirty="0" err="1"/>
              <a:t>possible</a:t>
            </a:r>
            <a:r>
              <a:rPr lang="it-IT" sz="2400" dirty="0"/>
              <a:t>) </a:t>
            </a:r>
            <a:r>
              <a:rPr lang="it-IT" sz="2400" dirty="0" err="1"/>
              <a:t>primary</a:t>
            </a:r>
            <a:r>
              <a:rPr lang="it-IT" sz="2400" dirty="0"/>
              <a:t> and </a:t>
            </a:r>
            <a:r>
              <a:rPr lang="it-IT" sz="2400" dirty="0" err="1"/>
              <a:t>secondary</a:t>
            </a:r>
            <a:r>
              <a:rPr lang="it-IT" sz="2400" dirty="0"/>
              <a:t> </a:t>
            </a:r>
            <a:r>
              <a:rPr lang="it-IT" sz="2400" dirty="0" err="1"/>
              <a:t>ionization</a:t>
            </a:r>
            <a:r>
              <a:rPr lang="it-IT" sz="2400" dirty="0"/>
              <a:t> in </a:t>
            </a:r>
            <a:r>
              <a:rPr lang="it-IT" sz="2400" dirty="0" err="1"/>
              <a:t>gaseous</a:t>
            </a:r>
            <a:r>
              <a:rPr lang="it-IT" sz="2400" dirty="0"/>
              <a:t> detectors.</a:t>
            </a:r>
          </a:p>
        </p:txBody>
      </p:sp>
    </p:spTree>
    <p:extLst>
      <p:ext uri="{BB962C8B-B14F-4D97-AF65-F5344CB8AC3E}">
        <p14:creationId xmlns:p14="http://schemas.microsoft.com/office/powerpoint/2010/main" val="2156047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D6014D-7D37-32FF-D40F-1C46E362E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A20F1E3-F91B-58A3-217B-5B5B85CB8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80976"/>
            <a:ext cx="9014748" cy="67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84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9026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gas </a:t>
            </a:r>
            <a:r>
              <a:rPr lang="it-IT" sz="4000" dirty="0" err="1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filling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251521" y="1052736"/>
            <a:ext cx="8712968" cy="1903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400" b="1" dirty="0">
                <a:solidFill>
                  <a:srgbClr val="FF0906"/>
                </a:solidFill>
              </a:rPr>
              <a:t>Noble gases </a:t>
            </a:r>
            <a:r>
              <a:rPr lang="en-US" sz="2400" dirty="0"/>
              <a:t>are preferentially used due to the absence of </a:t>
            </a:r>
            <a:r>
              <a:rPr lang="en-US" sz="2400" dirty="0" err="1"/>
              <a:t>vibrational</a:t>
            </a:r>
            <a:r>
              <a:rPr lang="en-US" sz="2400" dirty="0"/>
              <a:t> and rotational states </a:t>
            </a:r>
            <a:r>
              <a:rPr lang="en-US" sz="2400" dirty="0">
                <a:latin typeface="Wingdings"/>
              </a:rPr>
              <a:t></a:t>
            </a:r>
            <a:r>
              <a:rPr lang="en-US" sz="2400" b="1" dirty="0">
                <a:solidFill>
                  <a:srgbClr val="FF0000"/>
                </a:solidFill>
              </a:rPr>
              <a:t>ionization dominates.</a:t>
            </a:r>
          </a:p>
          <a:p>
            <a:pPr marL="457200" indent="-457200">
              <a:lnSpc>
                <a:spcPct val="110000"/>
              </a:lnSpc>
            </a:pPr>
            <a:r>
              <a:rPr lang="en-US" sz="2000" dirty="0">
                <a:sym typeface="Wingdings" pitchFamily="2" charset="2"/>
              </a:rPr>
              <a:t>(Polyatomic gas have non-ionizing de-excitation modes available)</a:t>
            </a:r>
            <a:endParaRPr lang="en-US" sz="2000" b="1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10000"/>
              </a:lnSpc>
              <a:buFont typeface="Wingdings" charset="0"/>
              <a:buChar char="à"/>
            </a:pPr>
            <a:r>
              <a:rPr lang="en-US" sz="2000" dirty="0"/>
              <a:t>Possible electron multiplication at low electric field </a:t>
            </a:r>
          </a:p>
          <a:p>
            <a:pPr marL="285750" indent="-285750">
              <a:lnSpc>
                <a:spcPct val="110000"/>
              </a:lnSpc>
              <a:buFont typeface="Wingdings" charset="0"/>
              <a:buChar char="à"/>
            </a:pPr>
            <a:r>
              <a:rPr lang="en-US" sz="2000" dirty="0"/>
              <a:t>Choose cheap noble gases with </a:t>
            </a:r>
            <a:r>
              <a:rPr lang="en-US" sz="2000" u="sng" dirty="0"/>
              <a:t>low ionization </a:t>
            </a:r>
            <a:r>
              <a:rPr lang="en-US" sz="2000" dirty="0"/>
              <a:t>potential</a:t>
            </a:r>
          </a:p>
        </p:txBody>
      </p:sp>
      <p:grpSp>
        <p:nvGrpSpPr>
          <p:cNvPr id="3" name="Group 15"/>
          <p:cNvGrpSpPr/>
          <p:nvPr/>
        </p:nvGrpSpPr>
        <p:grpSpPr>
          <a:xfrm>
            <a:off x="867510" y="2956334"/>
            <a:ext cx="7880954" cy="3785034"/>
            <a:chOff x="913455" y="714465"/>
            <a:chExt cx="8152096" cy="3918838"/>
          </a:xfrm>
        </p:grpSpPr>
        <p:pic>
          <p:nvPicPr>
            <p:cNvPr id="15" name="Picture 3" descr="Schermata 2019-08-15 alle 14.22.41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7144" y="714465"/>
              <a:ext cx="6268407" cy="3918838"/>
            </a:xfrm>
            <a:prstGeom prst="rect">
              <a:avLst/>
            </a:prstGeom>
          </p:spPr>
        </p:pic>
        <p:sp>
          <p:nvSpPr>
            <p:cNvPr id="16" name="Oval 5"/>
            <p:cNvSpPr/>
            <p:nvPr/>
          </p:nvSpPr>
          <p:spPr>
            <a:xfrm>
              <a:off x="3049574" y="1663889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6"/>
            <p:cNvSpPr/>
            <p:nvPr/>
          </p:nvSpPr>
          <p:spPr>
            <a:xfrm>
              <a:off x="3032232" y="2633085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7"/>
            <p:cNvSpPr/>
            <p:nvPr/>
          </p:nvSpPr>
          <p:spPr>
            <a:xfrm>
              <a:off x="3049574" y="3304067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8"/>
            <p:cNvSpPr/>
            <p:nvPr/>
          </p:nvSpPr>
          <p:spPr>
            <a:xfrm>
              <a:off x="3049574" y="2322143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9"/>
            <p:cNvSpPr/>
            <p:nvPr/>
          </p:nvSpPr>
          <p:spPr>
            <a:xfrm>
              <a:off x="3032232" y="2993125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10"/>
            <p:cNvSpPr txBox="1"/>
            <p:nvPr/>
          </p:nvSpPr>
          <p:spPr>
            <a:xfrm>
              <a:off x="913455" y="3046815"/>
              <a:ext cx="1712832" cy="860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Expensive and rare</a:t>
              </a:r>
            </a:p>
          </p:txBody>
        </p:sp>
        <p:cxnSp>
          <p:nvCxnSpPr>
            <p:cNvPr id="22" name="Straight Arrow Connector 12"/>
            <p:cNvCxnSpPr>
              <a:cxnSpLocks/>
            </p:cNvCxnSpPr>
            <p:nvPr/>
          </p:nvCxnSpPr>
          <p:spPr>
            <a:xfrm flipV="1">
              <a:off x="2556603" y="3162911"/>
              <a:ext cx="360041" cy="626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13"/>
            <p:cNvCxnSpPr/>
            <p:nvPr/>
          </p:nvCxnSpPr>
          <p:spPr>
            <a:xfrm>
              <a:off x="2591778" y="3225607"/>
              <a:ext cx="360040" cy="2627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76315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4475</Words>
  <Application>Microsoft Office PowerPoint</Application>
  <PresentationFormat>Presentazione su schermo (4:3)</PresentationFormat>
  <Paragraphs>508</Paragraphs>
  <Slides>63</Slides>
  <Notes>38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63</vt:i4>
      </vt:variant>
    </vt:vector>
  </HeadingPairs>
  <TitlesOfParts>
    <vt:vector size="72" baseType="lpstr">
      <vt:lpstr>AAAAAB+HelveticaNeue-Bold</vt:lpstr>
      <vt:lpstr>Arial</vt:lpstr>
      <vt:lpstr>Arial Unicode MS</vt:lpstr>
      <vt:lpstr>Calibri</vt:lpstr>
      <vt:lpstr>Tahoma</vt:lpstr>
      <vt:lpstr>Wingdings</vt:lpstr>
      <vt:lpstr>Tema di Office</vt:lpstr>
      <vt:lpstr>18_Tema di Office</vt:lpstr>
      <vt:lpstr>Equation</vt:lpstr>
      <vt:lpstr>Presentazione standard di PowerPoint</vt:lpstr>
      <vt:lpstr>Basics</vt:lpstr>
      <vt:lpstr>Working principle of gaseous detectors</vt:lpstr>
      <vt:lpstr>Ionization</vt:lpstr>
      <vt:lpstr>Statistics of ion-electron pair production</vt:lpstr>
      <vt:lpstr>High E fields: excitation and ionization</vt:lpstr>
      <vt:lpstr>Multiplication processes</vt:lpstr>
      <vt:lpstr>Presentazione standard di PowerPoint</vt:lpstr>
      <vt:lpstr>Choice of the gas filling</vt:lpstr>
      <vt:lpstr>Choice of the gas filling</vt:lpstr>
      <vt:lpstr>First Townsend coefficient for Ar/CH4 mixtures</vt:lpstr>
      <vt:lpstr>Not only ionization…</vt:lpstr>
      <vt:lpstr>Penning effect</vt:lpstr>
      <vt:lpstr>Penning effect</vt:lpstr>
      <vt:lpstr>Penning effect: complications</vt:lpstr>
      <vt:lpstr>Choice of the gas filling</vt:lpstr>
      <vt:lpstr>Emission spectra from various gases</vt:lpstr>
      <vt:lpstr>Radiation trapping</vt:lpstr>
      <vt:lpstr>Geiger-Muller counters</vt:lpstr>
      <vt:lpstr>Use of quencher gases</vt:lpstr>
      <vt:lpstr>Quenching by UV absorption</vt:lpstr>
      <vt:lpstr>Electronegative gases</vt:lpstr>
      <vt:lpstr>Effects of electronegative gases</vt:lpstr>
      <vt:lpstr>Use of quencher gases</vt:lpstr>
      <vt:lpstr>«Classical» gas mixtures</vt:lpstr>
      <vt:lpstr>Presentazione standard di PowerPoint</vt:lpstr>
      <vt:lpstr>Exploiting ligth emission</vt:lpstr>
      <vt:lpstr>Gaseous detectors with optical readout</vt:lpstr>
      <vt:lpstr>Exploiting ligth emission</vt:lpstr>
      <vt:lpstr>Images from optical readout GDs</vt:lpstr>
      <vt:lpstr>Electron Drift velocity </vt:lpstr>
      <vt:lpstr>Drift velocity in Ar/CO2</vt:lpstr>
      <vt:lpstr>«Slow» gas mixtures: the cluster counting technique </vt:lpstr>
      <vt:lpstr>Diffusion coefficients for Ar/CO2</vt:lpstr>
      <vt:lpstr>Diffusion of electrons and ions in gases</vt:lpstr>
      <vt:lpstr>Changing of paradygm </vt:lpstr>
      <vt:lpstr>Changing of paradygm </vt:lpstr>
      <vt:lpstr>Including resistive elements in gaseous detectors</vt:lpstr>
      <vt:lpstr>Trasferring amplification to front-end electronics</vt:lpstr>
      <vt:lpstr>Passage from streamer to avalanche mode in RPCs</vt:lpstr>
      <vt:lpstr>Presentazione standard di PowerPoint</vt:lpstr>
      <vt:lpstr>The problem of GreenHouse Gases</vt:lpstr>
      <vt:lpstr>GWP for various gases</vt:lpstr>
      <vt:lpstr>Temperature and CO2 concentration:  last 800.000 years</vt:lpstr>
      <vt:lpstr>Presentazione standard di PowerPoint</vt:lpstr>
      <vt:lpstr>The use of GHGs at the LHC experiments</vt:lpstr>
      <vt:lpstr>Replacement of GHGs with eco-friendly  gases</vt:lpstr>
      <vt:lpstr>The importance of collaborative effort </vt:lpstr>
      <vt:lpstr>The RPC ECOGas@GIF++ timeline</vt:lpstr>
      <vt:lpstr>Experimental set-up @GIF++</vt:lpstr>
      <vt:lpstr>Detectors @ GIF++ </vt:lpstr>
      <vt:lpstr>Determination of baseline perfomance  </vt:lpstr>
      <vt:lpstr>Efficiency and counting rate with irradiation </vt:lpstr>
      <vt:lpstr>Aging and causes for aging in RPCs</vt:lpstr>
      <vt:lpstr>Further considerations about aging</vt:lpstr>
      <vt:lpstr>Efficiency before and after irradiation campaign</vt:lpstr>
      <vt:lpstr>Plateau efficiency before and after irradiation</vt:lpstr>
      <vt:lpstr>The other piece of the puzzle</vt:lpstr>
      <vt:lpstr>Looking for replacements for SF6</vt:lpstr>
      <vt:lpstr>What about CF4? </vt:lpstr>
      <vt:lpstr>Reduction of CF4 in CSC</vt:lpstr>
      <vt:lpstr>Replacement of CF4 with HFO1234ze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definitions</dc:title>
  <dc:creator>Marcello</dc:creator>
  <cp:lastModifiedBy>Marcello Abbrescia</cp:lastModifiedBy>
  <cp:revision>198</cp:revision>
  <dcterms:created xsi:type="dcterms:W3CDTF">2021-09-14T07:13:54Z</dcterms:created>
  <dcterms:modified xsi:type="dcterms:W3CDTF">2024-11-28T15:45:13Z</dcterms:modified>
</cp:coreProperties>
</file>