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sldIdLst>
    <p:sldId id="256" r:id="rId2"/>
    <p:sldId id="665" r:id="rId3"/>
    <p:sldId id="738" r:id="rId4"/>
    <p:sldId id="715" r:id="rId5"/>
    <p:sldId id="696" r:id="rId6"/>
    <p:sldId id="664" r:id="rId7"/>
    <p:sldId id="611" r:id="rId8"/>
    <p:sldId id="617" r:id="rId9"/>
    <p:sldId id="716" r:id="rId10"/>
    <p:sldId id="646" r:id="rId11"/>
    <p:sldId id="482" r:id="rId12"/>
    <p:sldId id="453" r:id="rId13"/>
    <p:sldId id="259" r:id="rId14"/>
    <p:sldId id="605" r:id="rId15"/>
    <p:sldId id="721" r:id="rId16"/>
    <p:sldId id="706" r:id="rId17"/>
    <p:sldId id="707" r:id="rId18"/>
    <p:sldId id="708" r:id="rId19"/>
    <p:sldId id="709" r:id="rId20"/>
    <p:sldId id="692" r:id="rId21"/>
    <p:sldId id="710" r:id="rId22"/>
    <p:sldId id="713" r:id="rId23"/>
    <p:sldId id="261" r:id="rId24"/>
    <p:sldId id="735" r:id="rId25"/>
    <p:sldId id="263" r:id="rId26"/>
    <p:sldId id="608" r:id="rId27"/>
    <p:sldId id="687" r:id="rId28"/>
    <p:sldId id="647" r:id="rId29"/>
    <p:sldId id="597" r:id="rId30"/>
    <p:sldId id="737" r:id="rId31"/>
    <p:sldId id="672" r:id="rId32"/>
    <p:sldId id="722" r:id="rId33"/>
    <p:sldId id="282" r:id="rId34"/>
    <p:sldId id="699" r:id="rId35"/>
    <p:sldId id="649" r:id="rId36"/>
    <p:sldId id="682" r:id="rId37"/>
    <p:sldId id="648" r:id="rId38"/>
    <p:sldId id="720" r:id="rId39"/>
    <p:sldId id="723" r:id="rId40"/>
    <p:sldId id="724" r:id="rId41"/>
    <p:sldId id="650" r:id="rId42"/>
    <p:sldId id="685" r:id="rId43"/>
    <p:sldId id="734" r:id="rId44"/>
    <p:sldId id="655" r:id="rId45"/>
    <p:sldId id="700" r:id="rId46"/>
    <p:sldId id="675" r:id="rId47"/>
    <p:sldId id="426" r:id="rId48"/>
    <p:sldId id="688" r:id="rId49"/>
    <p:sldId id="733" r:id="rId50"/>
    <p:sldId id="727" r:id="rId51"/>
    <p:sldId id="674" r:id="rId52"/>
    <p:sldId id="651" r:id="rId53"/>
    <p:sldId id="293" r:id="rId54"/>
    <p:sldId id="661" r:id="rId55"/>
    <p:sldId id="732" r:id="rId56"/>
    <p:sldId id="697" r:id="rId57"/>
    <p:sldId id="698" r:id="rId58"/>
    <p:sldId id="271" r:id="rId59"/>
    <p:sldId id="663" r:id="rId60"/>
    <p:sldId id="736" r:id="rId61"/>
    <p:sldId id="645" r:id="rId62"/>
    <p:sldId id="539" r:id="rId63"/>
    <p:sldId id="540" r:id="rId64"/>
    <p:sldId id="541" r:id="rId65"/>
    <p:sldId id="266" r:id="rId66"/>
    <p:sldId id="270" r:id="rId67"/>
    <p:sldId id="286" r:id="rId68"/>
    <p:sldId id="676" r:id="rId69"/>
    <p:sldId id="677" r:id="rId70"/>
    <p:sldId id="678" r:id="rId71"/>
    <p:sldId id="679" r:id="rId72"/>
    <p:sldId id="455" r:id="rId73"/>
    <p:sldId id="681" r:id="rId74"/>
    <p:sldId id="680" r:id="rId75"/>
    <p:sldId id="355" r:id="rId76"/>
    <p:sldId id="437" r:id="rId77"/>
    <p:sldId id="485" r:id="rId78"/>
    <p:sldId id="719" r:id="rId7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42B6F-7FCF-4CDD-8173-254CD78F0CF6}" type="datetimeFigureOut">
              <a:rPr lang="en-GB" smtClean="0"/>
              <a:t>03/12/2024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4F508-ED89-47E9-9B1E-A3B46A2213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231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>
            <a:extLst>
              <a:ext uri="{FF2B5EF4-FFF2-40B4-BE49-F238E27FC236}">
                <a16:creationId xmlns:a16="http://schemas.microsoft.com/office/drawing/2014/main" id="{062B843B-1D46-4501-8085-74003B42746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Espace réservé des commentaires 2">
            <a:extLst>
              <a:ext uri="{FF2B5EF4-FFF2-40B4-BE49-F238E27FC236}">
                <a16:creationId xmlns:a16="http://schemas.microsoft.com/office/drawing/2014/main" id="{FC5DA617-31B1-A28C-A7C2-237FC93FBD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1204" name="Espace réservé du numéro de diapositive 3">
            <a:extLst>
              <a:ext uri="{FF2B5EF4-FFF2-40B4-BE49-F238E27FC236}">
                <a16:creationId xmlns:a16="http://schemas.microsoft.com/office/drawing/2014/main" id="{4393D5DB-3AA1-E867-0E98-6CD7A91E68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93A43B-4A80-43C1-A982-F18559045450}" type="slidenum">
              <a:rPr lang="en-US" altLang="en-US" sz="1000" b="0">
                <a:latin typeface="Times New Roman" panose="02020603050405020304" pitchFamily="18" charset="0"/>
              </a:rPr>
              <a:pPr/>
              <a:t>4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255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>
            <a:extLst>
              <a:ext uri="{FF2B5EF4-FFF2-40B4-BE49-F238E27FC236}">
                <a16:creationId xmlns:a16="http://schemas.microsoft.com/office/drawing/2014/main" id="{F7E13565-92DB-6991-77B4-2E8B689F7A8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9395" name="Espace réservé des commentaires 2">
            <a:extLst>
              <a:ext uri="{FF2B5EF4-FFF2-40B4-BE49-F238E27FC236}">
                <a16:creationId xmlns:a16="http://schemas.microsoft.com/office/drawing/2014/main" id="{4CBC3B19-95C9-E7B5-7979-D8B695AA84D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9396" name="Espace réservé du numéro de diapositive 3">
            <a:extLst>
              <a:ext uri="{FF2B5EF4-FFF2-40B4-BE49-F238E27FC236}">
                <a16:creationId xmlns:a16="http://schemas.microsoft.com/office/drawing/2014/main" id="{4ABF82F2-3B0B-C746-6B1C-E7D44C5606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774A34-7DDE-4698-A9CE-663B301BAC31}" type="slidenum">
              <a:rPr lang="en-US" altLang="en-US" sz="1000" b="0">
                <a:latin typeface="Times New Roman" panose="02020603050405020304" pitchFamily="18" charset="0"/>
              </a:rPr>
              <a:pPr/>
              <a:t>19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168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F5493-D056-4558-A41A-56F48D27D5AD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959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>
            <a:extLst>
              <a:ext uri="{FF2B5EF4-FFF2-40B4-BE49-F238E27FC236}">
                <a16:creationId xmlns:a16="http://schemas.microsoft.com/office/drawing/2014/main" id="{6DCB53D7-E32B-CDDC-5D98-BD0F5B7EC5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6563" name="Espace réservé des commentaires 2">
            <a:extLst>
              <a:ext uri="{FF2B5EF4-FFF2-40B4-BE49-F238E27FC236}">
                <a16:creationId xmlns:a16="http://schemas.microsoft.com/office/drawing/2014/main" id="{391B7BDC-CC89-80E4-7AE9-7F0763600C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6564" name="Espace réservé du numéro de diapositive 3">
            <a:extLst>
              <a:ext uri="{FF2B5EF4-FFF2-40B4-BE49-F238E27FC236}">
                <a16:creationId xmlns:a16="http://schemas.microsoft.com/office/drawing/2014/main" id="{DB52CDD8-27B3-D928-9FF5-C9ECCBB2F9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170C1B6-48B9-4782-8531-0C63CEFF5A51}" type="slidenum">
              <a:rPr lang="en-US" altLang="en-US" sz="1000" b="0">
                <a:latin typeface="Times New Roman" panose="02020603050405020304" pitchFamily="18" charset="0"/>
              </a:rPr>
              <a:pPr/>
              <a:t>26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068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>
            <a:extLst>
              <a:ext uri="{FF2B5EF4-FFF2-40B4-BE49-F238E27FC236}">
                <a16:creationId xmlns:a16="http://schemas.microsoft.com/office/drawing/2014/main" id="{51F79610-F046-F586-9AFA-29090B8120B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Espace réservé des commentaires 2">
            <a:extLst>
              <a:ext uri="{FF2B5EF4-FFF2-40B4-BE49-F238E27FC236}">
                <a16:creationId xmlns:a16="http://schemas.microsoft.com/office/drawing/2014/main" id="{911EB696-6E8D-E9FD-7184-3B672FAAC3C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2228" name="Espace réservé du numéro de diapositive 3">
            <a:extLst>
              <a:ext uri="{FF2B5EF4-FFF2-40B4-BE49-F238E27FC236}">
                <a16:creationId xmlns:a16="http://schemas.microsoft.com/office/drawing/2014/main" id="{6F639BA1-B7C1-A44A-BE6A-F59B101038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04B113E-7985-4753-A526-95837C91E59D}" type="slidenum">
              <a:rPr lang="en-US" altLang="en-US" sz="1000" b="0">
                <a:latin typeface="Times New Roman" panose="02020603050405020304" pitchFamily="18" charset="0"/>
              </a:rPr>
              <a:pPr/>
              <a:t>29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8340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>
            <a:extLst>
              <a:ext uri="{FF2B5EF4-FFF2-40B4-BE49-F238E27FC236}">
                <a16:creationId xmlns:a16="http://schemas.microsoft.com/office/drawing/2014/main" id="{51F79610-F046-F586-9AFA-29090B8120B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Espace réservé des commentaires 2">
            <a:extLst>
              <a:ext uri="{FF2B5EF4-FFF2-40B4-BE49-F238E27FC236}">
                <a16:creationId xmlns:a16="http://schemas.microsoft.com/office/drawing/2014/main" id="{911EB696-6E8D-E9FD-7184-3B672FAAC3C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2228" name="Espace réservé du numéro de diapositive 3">
            <a:extLst>
              <a:ext uri="{FF2B5EF4-FFF2-40B4-BE49-F238E27FC236}">
                <a16:creationId xmlns:a16="http://schemas.microsoft.com/office/drawing/2014/main" id="{6F639BA1-B7C1-A44A-BE6A-F59B101038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04B113E-7985-4753-A526-95837C91E59D}" type="slidenum">
              <a:rPr lang="en-US" altLang="en-US" sz="1000" b="0">
                <a:latin typeface="Times New Roman" panose="02020603050405020304" pitchFamily="18" charset="0"/>
              </a:rPr>
              <a:pPr/>
              <a:t>30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9000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3E1F36C-3C10-5452-7D32-7A260644A3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433201-D788-45AA-B8BC-6E70B948FB20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11618" name="Rectangle 2">
            <a:extLst>
              <a:ext uri="{FF2B5EF4-FFF2-40B4-BE49-F238E27FC236}">
                <a16:creationId xmlns:a16="http://schemas.microsoft.com/office/drawing/2014/main" id="{3DBCF843-5D20-D176-B2BF-822A75DFC7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51B9108B-F5EC-90B0-B008-6482087B73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3B7F51EF-2187-64A4-269E-75D2E44768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FF84BF-3A28-45A7-9065-9B551C43DCFE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115714" name="Rectangle 2">
            <a:extLst>
              <a:ext uri="{FF2B5EF4-FFF2-40B4-BE49-F238E27FC236}">
                <a16:creationId xmlns:a16="http://schemas.microsoft.com/office/drawing/2014/main" id="{2A2373A4-EB38-3EC7-FD8E-87B513EF86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>
            <a:extLst>
              <a:ext uri="{FF2B5EF4-FFF2-40B4-BE49-F238E27FC236}">
                <a16:creationId xmlns:a16="http://schemas.microsoft.com/office/drawing/2014/main" id="{6CA3F4C5-0696-E6CB-EB05-27690547DF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2ED2229-3F5F-9641-02E0-78E1B1C667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ED6C31-B62A-41C9-90E6-6F112BEFDCBC}" type="slidenum">
              <a:rPr lang="en-US" altLang="en-US"/>
              <a:pPr/>
              <a:t>58</a:t>
            </a:fld>
            <a:endParaRPr lang="en-US" altLang="en-US"/>
          </a:p>
        </p:txBody>
      </p:sp>
      <p:sp>
        <p:nvSpPr>
          <p:cNvPr id="108546" name="Rectangle 2">
            <a:extLst>
              <a:ext uri="{FF2B5EF4-FFF2-40B4-BE49-F238E27FC236}">
                <a16:creationId xmlns:a16="http://schemas.microsoft.com/office/drawing/2014/main" id="{D443CA87-0A90-772B-3323-3A132862F6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id="{4AB3106D-42E6-AF00-1D5B-0126F62CB1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28060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9263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296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>
            <a:extLst>
              <a:ext uri="{FF2B5EF4-FFF2-40B4-BE49-F238E27FC236}">
                <a16:creationId xmlns:a16="http://schemas.microsoft.com/office/drawing/2014/main" id="{6FA88028-0C59-D14A-5179-9DDABAF6AE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299" name="Espace réservé des commentaires 2">
            <a:extLst>
              <a:ext uri="{FF2B5EF4-FFF2-40B4-BE49-F238E27FC236}">
                <a16:creationId xmlns:a16="http://schemas.microsoft.com/office/drawing/2014/main" id="{488307CA-E8EC-B869-B74E-00FAA7A260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5300" name="Espace réservé du numéro de diapositive 3">
            <a:extLst>
              <a:ext uri="{FF2B5EF4-FFF2-40B4-BE49-F238E27FC236}">
                <a16:creationId xmlns:a16="http://schemas.microsoft.com/office/drawing/2014/main" id="{24583FDC-FD1A-CB68-9768-4A0CC9F5B0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DB2AFB-641A-4151-B974-6726C1D9B452}" type="slidenum">
              <a:rPr lang="en-US" altLang="en-US" sz="1000" b="0">
                <a:latin typeface="Times New Roman" panose="02020603050405020304" pitchFamily="18" charset="0"/>
              </a:rPr>
              <a:pPr/>
              <a:t>7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5247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72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>
            <a:extLst>
              <a:ext uri="{FF2B5EF4-FFF2-40B4-BE49-F238E27FC236}">
                <a16:creationId xmlns:a16="http://schemas.microsoft.com/office/drawing/2014/main" id="{B4F50B64-DFCC-F6F9-3C5A-B06F608A1CC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3" name="Espace réservé des commentaires 2">
            <a:extLst>
              <a:ext uri="{FF2B5EF4-FFF2-40B4-BE49-F238E27FC236}">
                <a16:creationId xmlns:a16="http://schemas.microsoft.com/office/drawing/2014/main" id="{B109B33B-C9D0-39B6-F7D7-C0A06E8464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6324" name="Espace réservé du numéro de diapositive 3">
            <a:extLst>
              <a:ext uri="{FF2B5EF4-FFF2-40B4-BE49-F238E27FC236}">
                <a16:creationId xmlns:a16="http://schemas.microsoft.com/office/drawing/2014/main" id="{AF4345DF-9F17-0947-5EB6-726CD3D8EE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3EE7B6A-C442-44D5-BEBF-DB3697E1427D}" type="slidenum">
              <a:rPr lang="en-US" altLang="en-US" sz="1000" b="0">
                <a:latin typeface="Times New Roman" panose="02020603050405020304" pitchFamily="18" charset="0"/>
              </a:rPr>
              <a:pPr/>
              <a:t>8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022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>
            <a:extLst>
              <a:ext uri="{FF2B5EF4-FFF2-40B4-BE49-F238E27FC236}">
                <a16:creationId xmlns:a16="http://schemas.microsoft.com/office/drawing/2014/main" id="{20BBB71E-13D9-8E26-C295-9051022023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Espace réservé des commentaires 2">
            <a:extLst>
              <a:ext uri="{FF2B5EF4-FFF2-40B4-BE49-F238E27FC236}">
                <a16:creationId xmlns:a16="http://schemas.microsoft.com/office/drawing/2014/main" id="{CFB73AA5-04C6-6C12-FD58-E737D5D635C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>
              <a:latin typeface="Arial" panose="020B0604020202020204" pitchFamily="34" charset="0"/>
            </a:endParaRPr>
          </a:p>
        </p:txBody>
      </p:sp>
      <p:sp>
        <p:nvSpPr>
          <p:cNvPr id="57348" name="Espace réservé du numéro de diapositive 3">
            <a:extLst>
              <a:ext uri="{FF2B5EF4-FFF2-40B4-BE49-F238E27FC236}">
                <a16:creationId xmlns:a16="http://schemas.microsoft.com/office/drawing/2014/main" id="{8378A112-AA9D-98F9-06D9-033231E469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3A0C34-0FC2-4A17-B407-EECE62525455}" type="slidenum">
              <a:rPr lang="en-US" altLang="en-US" sz="1000" b="0">
                <a:latin typeface="Times New Roman" panose="02020603050405020304" pitchFamily="18" charset="0"/>
              </a:rPr>
              <a:pPr/>
              <a:t>10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347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>
            <a:extLst>
              <a:ext uri="{FF2B5EF4-FFF2-40B4-BE49-F238E27FC236}">
                <a16:creationId xmlns:a16="http://schemas.microsoft.com/office/drawing/2014/main" id="{20BBB71E-13D9-8E26-C295-9051022023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Espace réservé des commentaires 2">
            <a:extLst>
              <a:ext uri="{FF2B5EF4-FFF2-40B4-BE49-F238E27FC236}">
                <a16:creationId xmlns:a16="http://schemas.microsoft.com/office/drawing/2014/main" id="{CFB73AA5-04C6-6C12-FD58-E737D5D635C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>
              <a:latin typeface="Arial" panose="020B0604020202020204" pitchFamily="34" charset="0"/>
            </a:endParaRPr>
          </a:p>
        </p:txBody>
      </p:sp>
      <p:sp>
        <p:nvSpPr>
          <p:cNvPr id="57348" name="Espace réservé du numéro de diapositive 3">
            <a:extLst>
              <a:ext uri="{FF2B5EF4-FFF2-40B4-BE49-F238E27FC236}">
                <a16:creationId xmlns:a16="http://schemas.microsoft.com/office/drawing/2014/main" id="{8378A112-AA9D-98F9-06D9-033231E469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3A0C34-0FC2-4A17-B407-EECE62525455}" type="slidenum">
              <a:rPr lang="en-US" altLang="en-US" sz="1000" b="0">
                <a:latin typeface="Times New Roman" panose="02020603050405020304" pitchFamily="18" charset="0"/>
              </a:rPr>
              <a:pPr/>
              <a:t>12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219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>
            <a:extLst>
              <a:ext uri="{FF2B5EF4-FFF2-40B4-BE49-F238E27FC236}">
                <a16:creationId xmlns:a16="http://schemas.microsoft.com/office/drawing/2014/main" id="{B016EB88-6AC2-9049-284E-DB4B57651B6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Espace réservé des commentaires 2">
            <a:extLst>
              <a:ext uri="{FF2B5EF4-FFF2-40B4-BE49-F238E27FC236}">
                <a16:creationId xmlns:a16="http://schemas.microsoft.com/office/drawing/2014/main" id="{B50A3FE6-1821-9FEB-B965-2315BFA4ED5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4276" name="Espace réservé du numéro de diapositive 3">
            <a:extLst>
              <a:ext uri="{FF2B5EF4-FFF2-40B4-BE49-F238E27FC236}">
                <a16:creationId xmlns:a16="http://schemas.microsoft.com/office/drawing/2014/main" id="{A1059253-CCC5-5F65-24DF-A55EC3F45C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F31EEC-2D80-44AB-87F8-43FB3AB97494}" type="slidenum">
              <a:rPr lang="en-US" altLang="en-US" sz="1000" b="0">
                <a:latin typeface="Times New Roman" panose="02020603050405020304" pitchFamily="18" charset="0"/>
              </a:rPr>
              <a:pPr/>
              <a:t>14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ce réservé de l'image des diapositives 1">
            <a:extLst>
              <a:ext uri="{FF2B5EF4-FFF2-40B4-BE49-F238E27FC236}">
                <a16:creationId xmlns:a16="http://schemas.microsoft.com/office/drawing/2014/main" id="{10C72503-7931-2010-3834-16DDDCA3ED6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8371" name="Espace réservé des commentaires 2">
            <a:extLst>
              <a:ext uri="{FF2B5EF4-FFF2-40B4-BE49-F238E27FC236}">
                <a16:creationId xmlns:a16="http://schemas.microsoft.com/office/drawing/2014/main" id="{340066FF-81A0-A3D4-2C24-C713788ED59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8372" name="Espace réservé du numéro de diapositive 3">
            <a:extLst>
              <a:ext uri="{FF2B5EF4-FFF2-40B4-BE49-F238E27FC236}">
                <a16:creationId xmlns:a16="http://schemas.microsoft.com/office/drawing/2014/main" id="{E4C05DDA-4FD1-BEC4-F294-07FBB326A1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B369AD1-142E-4E5C-AD6E-474BEB8BAB74}" type="slidenum">
              <a:rPr lang="en-US" altLang="en-US" sz="1000" b="0">
                <a:latin typeface="Times New Roman" panose="02020603050405020304" pitchFamily="18" charset="0"/>
              </a:rPr>
              <a:pPr/>
              <a:t>16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500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e l'image des diapositives 1">
            <a:extLst>
              <a:ext uri="{FF2B5EF4-FFF2-40B4-BE49-F238E27FC236}">
                <a16:creationId xmlns:a16="http://schemas.microsoft.com/office/drawing/2014/main" id="{624682F8-36BB-D413-A286-638DB619323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9" name="Espace réservé des commentaires 2">
            <a:extLst>
              <a:ext uri="{FF2B5EF4-FFF2-40B4-BE49-F238E27FC236}">
                <a16:creationId xmlns:a16="http://schemas.microsoft.com/office/drawing/2014/main" id="{B67B826A-C172-522B-C213-DC18BCA82F1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0420" name="Espace réservé du numéro de diapositive 3">
            <a:extLst>
              <a:ext uri="{FF2B5EF4-FFF2-40B4-BE49-F238E27FC236}">
                <a16:creationId xmlns:a16="http://schemas.microsoft.com/office/drawing/2014/main" id="{A599DC0B-4839-B8E2-2342-C29AC3612E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DC15FB4-9B82-4532-8A03-4132EB754C6F}" type="slidenum">
              <a:rPr lang="en-US" altLang="en-US" sz="1000" b="0">
                <a:latin typeface="Times New Roman" panose="02020603050405020304" pitchFamily="18" charset="0"/>
              </a:rPr>
              <a:pPr/>
              <a:t>17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727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ce réservé de l'image des diapositives 1">
            <a:extLst>
              <a:ext uri="{FF2B5EF4-FFF2-40B4-BE49-F238E27FC236}">
                <a16:creationId xmlns:a16="http://schemas.microsoft.com/office/drawing/2014/main" id="{6EDC8DD8-D058-D721-BD1C-9DD75F3E3D4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3491" name="Espace réservé des commentaires 2">
            <a:extLst>
              <a:ext uri="{FF2B5EF4-FFF2-40B4-BE49-F238E27FC236}">
                <a16:creationId xmlns:a16="http://schemas.microsoft.com/office/drawing/2014/main" id="{10CD2DAD-65CE-F832-39D6-64911027C5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3492" name="Espace réservé du numéro de diapositive 3">
            <a:extLst>
              <a:ext uri="{FF2B5EF4-FFF2-40B4-BE49-F238E27FC236}">
                <a16:creationId xmlns:a16="http://schemas.microsoft.com/office/drawing/2014/main" id="{B2647362-6548-C163-5028-4B4CE65BCF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96455A4-5725-44FE-8DDF-DA82C0ED9BC7}" type="slidenum">
              <a:rPr lang="en-US" altLang="en-US" sz="1000" b="0">
                <a:latin typeface="Times New Roman" panose="02020603050405020304" pitchFamily="18" charset="0"/>
              </a:rPr>
              <a:pPr/>
              <a:t>18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801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23086-2444-18A2-32FA-C4BF29DEB9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4C5E56-2D36-86D1-736C-D6C1B39164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011B6-8E16-9DC7-CA05-4E145677A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CEC0-BE9D-4EBB-BA84-EBA623EB1391}" type="datetime1">
              <a:rPr lang="en-GB" smtClean="0"/>
              <a:t>03/12/2024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99B29-476A-872E-3F0E-F59303213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8EBB6-DD76-A933-1ADA-C30D4E101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28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ADAD7-277F-EBB8-0FB2-91F108132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362BA9-0F16-5B18-80C6-19A932C54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5B335-1BC0-BE54-4336-C72C8776C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EFB9-CB47-4712-A549-A1CB280A90DF}" type="datetime1">
              <a:rPr lang="en-GB" smtClean="0"/>
              <a:t>03/12/2024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307DD-9321-8010-2C45-9DCC03C31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16E38-6692-E081-9152-814628B1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0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D80E5D-7E5E-5CF8-0D60-A17C4EED03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CCA848-28DC-CE39-A318-253F0530D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A9A18-B051-0CAD-AB13-A115B4581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785E-42B4-497C-83FC-8BF964CC919A}" type="datetime1">
              <a:rPr lang="en-GB" smtClean="0"/>
              <a:t>03/12/2024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14E57-6420-0B38-AF74-92E68A1FB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26B41-CCED-CAF7-C98E-2BBF37D58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99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FD848-73CB-7B78-ADDB-CD5A8BEB0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CB829-5062-1F44-F2E2-5A315BC822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C40D8-1BB7-F8F2-3122-7094D0DF9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8002-23F8-41A5-B634-5FC501943A0F}" type="datetime1">
              <a:rPr lang="en-GB" smtClean="0"/>
              <a:t>03/12/2024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44A88-03BE-B79E-D3E6-8638F94A3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F1EE7-D9B5-4006-ACB3-EACC664E6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460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911BF-02FB-CA95-8ED6-B5F47A698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F74A5-0D6D-3976-1443-FC8DA9A71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FB3DC-8B46-094A-A40E-E8C2B3A43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BA50-58EC-45E5-AA29-D9FED39966A1}" type="datetime1">
              <a:rPr lang="en-GB" smtClean="0"/>
              <a:t>03/12/2024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C8449-72C0-E5BC-2030-D73EA4D47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FC99D-6287-AB2F-4649-B9D86EC4A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620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EE5B4-895D-5A4E-0530-5FF025BBA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14C9B-C0D3-EB9B-B781-EA3A7E3211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5FBF23-8704-F070-B394-136C1FCE2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5F3C4F-8FA0-8F94-DF35-19CA17413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191FA-ED10-42EF-A38F-12F64D4CA669}" type="datetime1">
              <a:rPr lang="en-GB" smtClean="0"/>
              <a:t>03/12/2024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FDB5F-7DA0-F741-FF9A-39076D4F6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D61B15-D9BC-1F2C-E630-8BB4B365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347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B277F-3F4A-16D3-95FA-279E775DF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1F19F2-883E-F71E-4944-D6491E143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D126B-0B3D-C9CE-DFD6-21B7C57499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78C7BC-7C99-254F-B924-CF8FB54C13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C470F5-96AE-48BC-1A64-61285F6DDC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4637A7-9A04-9DAA-3941-F4EC31C8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1E277-DE48-4397-87B2-5BE04512E3D8}" type="datetime1">
              <a:rPr lang="en-GB" smtClean="0"/>
              <a:t>03/12/2024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E85B5B-B253-4BF5-263C-CAD272BCC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547305-5783-E3CB-DB2E-D9CCC40D0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4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05AE9-D00B-5651-CE12-DEB4F0890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5D940B-8E48-2D1A-CE69-16C25CBE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4707-DEF2-4C34-8A7C-FA54378EDBD8}" type="datetime1">
              <a:rPr lang="en-GB" smtClean="0"/>
              <a:t>03/12/2024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10755-BA05-EDB9-EDD9-521D5E1BE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156E22-B983-A7D4-6260-83EFF07A0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995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9E99E6-6619-4CD4-861C-587D5C6A8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10C4-82D7-4548-8E08-91241A7E3E97}" type="datetime1">
              <a:rPr lang="en-GB" smtClean="0"/>
              <a:t>03/12/2024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5DBDD6-425A-DA34-4EF6-BC6B4035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6899C-C3AF-B25C-9B17-F695A0559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303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DA7F1-68FE-EED7-D035-5F590E81F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B5D2-4E00-5490-F107-781A700C3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779DE9-4AD0-189B-D5FA-3D439B337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1B7C2C-5AED-79B0-632A-98CA520B9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EB319-8201-40EB-8E30-7545859A779C}" type="datetime1">
              <a:rPr lang="en-GB" smtClean="0"/>
              <a:t>03/12/2024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D05639-EC9A-8441-30E6-5BFCC4D0D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93A384-7E31-2BF1-60F8-C3BE45097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23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6286F-3339-C26E-63B8-1F5BA2CEB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4FA888-4360-21B5-F0A6-19F33CBD5A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5B3D36-6192-5CAC-BFBC-3FC3FD83A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643DB-8256-EB04-8A24-520044F8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A593-E0FF-4338-9909-0A9E6B5C70FF}" type="datetime1">
              <a:rPr lang="en-GB" smtClean="0"/>
              <a:t>03/12/2024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1836FB-8926-83B2-3D80-906266CE2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5A9F2C-0D2F-D505-549F-74B0A74A8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887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65D07A-FEE6-09AB-FD89-9A3AEC727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257F9-F676-D854-CD9D-A46D9C382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C19AF-70FF-AB31-E8A9-2A1D6B80E2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BCC55-D880-439A-9096-D3A27F4EE5C7}" type="datetime1">
              <a:rPr lang="en-GB" smtClean="0"/>
              <a:t>03/12/2024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251B0-44C0-8EC5-BA71-F753CA4AFA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75E10-7F1F-44D0-11C2-DC65C53EB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4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g"/><Relationship Id="rId5" Type="http://schemas.openxmlformats.org/officeDocument/2006/relationships/image" Target="../media/image50.jpg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png"/><Relationship Id="rId4" Type="http://schemas.openxmlformats.org/officeDocument/2006/relationships/image" Target="../media/image97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gif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7" Type="http://schemas.openxmlformats.org/officeDocument/2006/relationships/image" Target="../media/image115.jpeg"/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jpg"/><Relationship Id="rId5" Type="http://schemas.openxmlformats.org/officeDocument/2006/relationships/image" Target="../media/image113.jpg"/><Relationship Id="rId4" Type="http://schemas.openxmlformats.org/officeDocument/2006/relationships/image" Target="../media/image112.jp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8.png"/><Relationship Id="rId4" Type="http://schemas.openxmlformats.org/officeDocument/2006/relationships/image" Target="../media/image1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jpeg"/><Relationship Id="rId3" Type="http://schemas.openxmlformats.org/officeDocument/2006/relationships/image" Target="../media/image123.jpeg"/><Relationship Id="rId7" Type="http://schemas.openxmlformats.org/officeDocument/2006/relationships/image" Target="../media/image127.jpe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6.jpeg"/><Relationship Id="rId5" Type="http://schemas.openxmlformats.org/officeDocument/2006/relationships/image" Target="../media/image125.jpeg"/><Relationship Id="rId4" Type="http://schemas.openxmlformats.org/officeDocument/2006/relationships/image" Target="../media/image124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6.jpeg"/><Relationship Id="rId4" Type="http://schemas.openxmlformats.org/officeDocument/2006/relationships/image" Target="../media/image135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B77E4-E1F6-F80E-7DEC-4B865806A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7897" y="2235200"/>
            <a:ext cx="6302477" cy="2387600"/>
          </a:xfrm>
        </p:spPr>
        <p:txBody>
          <a:bodyPr>
            <a:no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Manufacturing techniques for PCB and Detectors: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		Base materials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		Photolithography 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		Multilayer structures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		Drilling/milling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		Plating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		Test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		Example of productions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endParaRPr lang="en-GB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B229CF-00C0-19A7-2CB7-CFE7F42898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3335" y="4883150"/>
            <a:ext cx="9144000" cy="1655762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Tuesday December 3, 2024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A8E6F6-8705-909F-61FC-12E7D1EE2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098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B07E99B9-1C23-8F30-B443-46C4C1357247}"/>
              </a:ext>
            </a:extLst>
          </p:cNvPr>
          <p:cNvSpPr/>
          <p:nvPr/>
        </p:nvSpPr>
        <p:spPr>
          <a:xfrm>
            <a:off x="5337545" y="1410945"/>
            <a:ext cx="1446028" cy="122587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37" name="Line 10">
            <a:extLst>
              <a:ext uri="{FF2B5EF4-FFF2-40B4-BE49-F238E27FC236}">
                <a16:creationId xmlns:a16="http://schemas.microsoft.com/office/drawing/2014/main" id="{C7DC72EA-F3BF-8EA3-573D-95ED70A429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94566" y="3371844"/>
            <a:ext cx="5029200" cy="7447"/>
          </a:xfrm>
          <a:prstGeom prst="line">
            <a:avLst/>
          </a:prstGeom>
          <a:noFill/>
          <a:ln w="1143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1" name="Rectangle 16">
            <a:extLst>
              <a:ext uri="{FF2B5EF4-FFF2-40B4-BE49-F238E27FC236}">
                <a16:creationId xmlns:a16="http://schemas.microsoft.com/office/drawing/2014/main" id="{659504CE-123E-9C24-ABFC-75161F375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" y="3423204"/>
            <a:ext cx="5029200" cy="83820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8444" name="Line 22">
            <a:extLst>
              <a:ext uri="{FF2B5EF4-FFF2-40B4-BE49-F238E27FC236}">
                <a16:creationId xmlns:a16="http://schemas.microsoft.com/office/drawing/2014/main" id="{830C09AA-CD56-6CE3-0B2D-D16FD1828390}"/>
              </a:ext>
            </a:extLst>
          </p:cNvPr>
          <p:cNvSpPr>
            <a:spLocks noChangeShapeType="1"/>
          </p:cNvSpPr>
          <p:nvPr/>
        </p:nvSpPr>
        <p:spPr bwMode="auto">
          <a:xfrm>
            <a:off x="3422741" y="3804204"/>
            <a:ext cx="8382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6" name="Line 24">
            <a:extLst>
              <a:ext uri="{FF2B5EF4-FFF2-40B4-BE49-F238E27FC236}">
                <a16:creationId xmlns:a16="http://schemas.microsoft.com/office/drawing/2014/main" id="{85623073-FD0B-5C63-B981-170E9F5F56D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337141" y="5099604"/>
            <a:ext cx="533400" cy="76200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7" name="Text Box 28">
            <a:extLst>
              <a:ext uri="{FF2B5EF4-FFF2-40B4-BE49-F238E27FC236}">
                <a16:creationId xmlns:a16="http://schemas.microsoft.com/office/drawing/2014/main" id="{4102BA34-4951-2F98-F163-FA6F523C6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965" y="3619260"/>
            <a:ext cx="8002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PCB 2</a:t>
            </a:r>
          </a:p>
        </p:txBody>
      </p:sp>
      <p:sp>
        <p:nvSpPr>
          <p:cNvPr id="18448" name="Text Box 29">
            <a:extLst>
              <a:ext uri="{FF2B5EF4-FFF2-40B4-BE49-F238E27FC236}">
                <a16:creationId xmlns:a16="http://schemas.microsoft.com/office/drawing/2014/main" id="{496A9B0A-0106-4C2E-FF15-4B9F37184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9252" y="1410945"/>
            <a:ext cx="17475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Reservoir with</a:t>
            </a:r>
          </a:p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Liquid resist </a:t>
            </a:r>
          </a:p>
        </p:txBody>
      </p:sp>
      <p:sp>
        <p:nvSpPr>
          <p:cNvPr id="18460" name="Rectangle 28">
            <a:extLst>
              <a:ext uri="{FF2B5EF4-FFF2-40B4-BE49-F238E27FC236}">
                <a16:creationId xmlns:a16="http://schemas.microsoft.com/office/drawing/2014/main" id="{7ECA5ADD-DB6D-6075-9912-E6009CA67ED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937483" y="402526"/>
            <a:ext cx="5029200" cy="579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Curtain coating</a:t>
            </a:r>
          </a:p>
        </p:txBody>
      </p:sp>
      <p:sp>
        <p:nvSpPr>
          <p:cNvPr id="5" name="Oval 8">
            <a:extLst>
              <a:ext uri="{FF2B5EF4-FFF2-40B4-BE49-F238E27FC236}">
                <a16:creationId xmlns:a16="http://schemas.microsoft.com/office/drawing/2014/main" id="{77D2640C-5DE6-58FA-8FA9-6AEA0CA30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3542" y="4261404"/>
            <a:ext cx="1219200" cy="121920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92D547CB-16DB-E685-5EC4-C76021A93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4566" y="3423204"/>
            <a:ext cx="5029200" cy="83820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26DDE98-B925-D06B-B30F-46F7230CF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4130" y="4254919"/>
            <a:ext cx="1219200" cy="121920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1" name="Oval 8">
            <a:extLst>
              <a:ext uri="{FF2B5EF4-FFF2-40B4-BE49-F238E27FC236}">
                <a16:creationId xmlns:a16="http://schemas.microsoft.com/office/drawing/2014/main" id="{1069E194-1894-CBFA-163C-B87AF123D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3267" y="4261404"/>
            <a:ext cx="1219200" cy="121920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BCE2032-6B43-A4D8-1622-B8B98DD10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7547" y="4266586"/>
            <a:ext cx="1219200" cy="121920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E5654FFF-A00F-ABD5-6D81-6B3CF65ACED4}"/>
              </a:ext>
            </a:extLst>
          </p:cNvPr>
          <p:cNvSpPr/>
          <p:nvPr/>
        </p:nvSpPr>
        <p:spPr>
          <a:xfrm rot="10800000">
            <a:off x="5450130" y="1989034"/>
            <a:ext cx="1220028" cy="64778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48E7BAA-1C57-5A95-BA8E-271675DAD8CB}"/>
              </a:ext>
            </a:extLst>
          </p:cNvPr>
          <p:cNvSpPr/>
          <p:nvPr/>
        </p:nvSpPr>
        <p:spPr>
          <a:xfrm>
            <a:off x="5450130" y="1194728"/>
            <a:ext cx="1220028" cy="7826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E5B9F6E-2700-0E2C-C99E-4E8A1D327FB9}"/>
              </a:ext>
            </a:extLst>
          </p:cNvPr>
          <p:cNvSpPr/>
          <p:nvPr/>
        </p:nvSpPr>
        <p:spPr>
          <a:xfrm>
            <a:off x="5366820" y="5390476"/>
            <a:ext cx="1446028" cy="122587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87D49A2-E743-301A-3303-8F555B609822}"/>
              </a:ext>
            </a:extLst>
          </p:cNvPr>
          <p:cNvSpPr/>
          <p:nvPr/>
        </p:nvSpPr>
        <p:spPr>
          <a:xfrm>
            <a:off x="5479405" y="5174259"/>
            <a:ext cx="1220028" cy="7826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50F3E5-AC0F-0037-9801-92796FD2D890}"/>
              </a:ext>
            </a:extLst>
          </p:cNvPr>
          <p:cNvSpPr/>
          <p:nvPr/>
        </p:nvSpPr>
        <p:spPr>
          <a:xfrm>
            <a:off x="5479405" y="5956896"/>
            <a:ext cx="1220028" cy="49857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40629C3-611B-3397-63E9-4AF792FE81F2}"/>
              </a:ext>
            </a:extLst>
          </p:cNvPr>
          <p:cNvSpPr/>
          <p:nvPr/>
        </p:nvSpPr>
        <p:spPr>
          <a:xfrm>
            <a:off x="6010365" y="2171205"/>
            <a:ext cx="139627" cy="40413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Line 22">
            <a:extLst>
              <a:ext uri="{FF2B5EF4-FFF2-40B4-BE49-F238E27FC236}">
                <a16:creationId xmlns:a16="http://schemas.microsoft.com/office/drawing/2014/main" id="{C09B7C2C-EA25-6961-2770-A3BC1138EBDA}"/>
              </a:ext>
            </a:extLst>
          </p:cNvPr>
          <p:cNvSpPr>
            <a:spLocks noChangeShapeType="1"/>
          </p:cNvSpPr>
          <p:nvPr/>
        </p:nvSpPr>
        <p:spPr bwMode="auto">
          <a:xfrm>
            <a:off x="8605930" y="3804204"/>
            <a:ext cx="8382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22">
            <a:extLst>
              <a:ext uri="{FF2B5EF4-FFF2-40B4-BE49-F238E27FC236}">
                <a16:creationId xmlns:a16="http://schemas.microsoft.com/office/drawing/2014/main" id="{D66A07B9-67FA-F3C9-81BE-1F567A8DA069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6099" y="4327589"/>
            <a:ext cx="0" cy="772015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5" name="Line 23">
            <a:extLst>
              <a:ext uri="{FF2B5EF4-FFF2-40B4-BE49-F238E27FC236}">
                <a16:creationId xmlns:a16="http://schemas.microsoft.com/office/drawing/2014/main" id="{D55E7727-FDB6-4777-CFDB-969206656080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8145" y="1814982"/>
            <a:ext cx="1994396" cy="54338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Text Box 28">
            <a:extLst>
              <a:ext uri="{FF2B5EF4-FFF2-40B4-BE49-F238E27FC236}">
                <a16:creationId xmlns:a16="http://schemas.microsoft.com/office/drawing/2014/main" id="{1D852B16-7169-B198-B20A-8EF656C0D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3735" y="3615760"/>
            <a:ext cx="7633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PCB 1</a:t>
            </a:r>
          </a:p>
        </p:txBody>
      </p:sp>
      <p:pic>
        <p:nvPicPr>
          <p:cNvPr id="3" name="Picture 2" descr="Close-up of a machine with red liquid&#10;&#10;Description automatically generated">
            <a:extLst>
              <a:ext uri="{FF2B5EF4-FFF2-40B4-BE49-F238E27FC236}">
                <a16:creationId xmlns:a16="http://schemas.microsoft.com/office/drawing/2014/main" id="{D9FCC4FE-2B78-CE71-A3BE-4DB33D360F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548" y="706523"/>
            <a:ext cx="3325091" cy="19036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F9F51C-46D0-8F2A-B500-A4B096E8BA64}"/>
              </a:ext>
            </a:extLst>
          </p:cNvPr>
          <p:cNvSpPr txBox="1"/>
          <p:nvPr/>
        </p:nvSpPr>
        <p:spPr>
          <a:xfrm>
            <a:off x="218125" y="5716670"/>
            <a:ext cx="372089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Good for solder-mask deposition </a:t>
            </a:r>
          </a:p>
          <a:p>
            <a:r>
              <a:rPr lang="en-US" dirty="0">
                <a:latin typeface="Comic Sans MS" panose="030F0702030302020204" pitchFamily="66" charset="0"/>
              </a:rPr>
              <a:t>   -fast deposition</a:t>
            </a:r>
          </a:p>
          <a:p>
            <a:r>
              <a:rPr lang="en-US" dirty="0">
                <a:latin typeface="Comic Sans MS" panose="030F0702030302020204" pitchFamily="66" charset="0"/>
              </a:rPr>
              <a:t>   -but thickness not accurate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E8B662-79FA-5AC9-B985-E0916A270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10</a:t>
            </a:fld>
            <a:endParaRPr lang="en-GB"/>
          </a:p>
        </p:txBody>
      </p:sp>
      <p:sp>
        <p:nvSpPr>
          <p:cNvPr id="7" name="Arrow: Curved Left 6">
            <a:extLst>
              <a:ext uri="{FF2B5EF4-FFF2-40B4-BE49-F238E27FC236}">
                <a16:creationId xmlns:a16="http://schemas.microsoft.com/office/drawing/2014/main" id="{22262907-251F-DA78-BC4F-5ACED4B21FE8}"/>
              </a:ext>
            </a:extLst>
          </p:cNvPr>
          <p:cNvSpPr/>
          <p:nvPr/>
        </p:nvSpPr>
        <p:spPr>
          <a:xfrm>
            <a:off x="2173809" y="4617894"/>
            <a:ext cx="314633" cy="506219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Arrow: Curved Left 7">
            <a:extLst>
              <a:ext uri="{FF2B5EF4-FFF2-40B4-BE49-F238E27FC236}">
                <a16:creationId xmlns:a16="http://schemas.microsoft.com/office/drawing/2014/main" id="{197436C5-B4D3-2477-733C-C0D334732D3A}"/>
              </a:ext>
            </a:extLst>
          </p:cNvPr>
          <p:cNvSpPr/>
          <p:nvPr/>
        </p:nvSpPr>
        <p:spPr>
          <a:xfrm>
            <a:off x="4301050" y="4617894"/>
            <a:ext cx="314633" cy="506219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Arrow: Curved Left 9">
            <a:extLst>
              <a:ext uri="{FF2B5EF4-FFF2-40B4-BE49-F238E27FC236}">
                <a16:creationId xmlns:a16="http://schemas.microsoft.com/office/drawing/2014/main" id="{29DCC333-5874-F4FD-8C3E-938B1539D3A2}"/>
              </a:ext>
            </a:extLst>
          </p:cNvPr>
          <p:cNvSpPr/>
          <p:nvPr/>
        </p:nvSpPr>
        <p:spPr>
          <a:xfrm>
            <a:off x="9982200" y="4593385"/>
            <a:ext cx="314633" cy="506219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Arrow: Curved Left 11">
            <a:extLst>
              <a:ext uri="{FF2B5EF4-FFF2-40B4-BE49-F238E27FC236}">
                <a16:creationId xmlns:a16="http://schemas.microsoft.com/office/drawing/2014/main" id="{C6BB3FE2-8E0E-0BB0-A81D-6B505A60EABE}"/>
              </a:ext>
            </a:extLst>
          </p:cNvPr>
          <p:cNvSpPr/>
          <p:nvPr/>
        </p:nvSpPr>
        <p:spPr>
          <a:xfrm>
            <a:off x="7839328" y="4617893"/>
            <a:ext cx="314633" cy="506219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Text Box 29">
            <a:extLst>
              <a:ext uri="{FF2B5EF4-FFF2-40B4-BE49-F238E27FC236}">
                <a16:creationId xmlns:a16="http://schemas.microsoft.com/office/drawing/2014/main" id="{5989EA67-3447-B190-7212-0B704BC87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2548" y="2963028"/>
            <a:ext cx="14606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Resist layer</a:t>
            </a:r>
          </a:p>
        </p:txBody>
      </p:sp>
    </p:spTree>
    <p:extLst>
      <p:ext uri="{BB962C8B-B14F-4D97-AF65-F5344CB8AC3E}">
        <p14:creationId xmlns:p14="http://schemas.microsoft.com/office/powerpoint/2010/main" val="876884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18283" y="260648"/>
            <a:ext cx="9657570" cy="11426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Screen printing 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8118504" y="7308850"/>
            <a:ext cx="21336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9814"/>
          <a:stretch/>
        </p:blipFill>
        <p:spPr bwMode="auto">
          <a:xfrm>
            <a:off x="4476488" y="4075561"/>
            <a:ext cx="3405678" cy="187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7"/>
          <p:cNvSpPr txBox="1"/>
          <p:nvPr/>
        </p:nvSpPr>
        <p:spPr>
          <a:xfrm>
            <a:off x="4442728" y="6119336"/>
            <a:ext cx="3608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CERN Semi automatic machine 1.5m x 2m</a:t>
            </a:r>
          </a:p>
          <a:p>
            <a:pPr algn="ctr"/>
            <a:r>
              <a:rPr lang="en-US" sz="1400" dirty="0">
                <a:latin typeface="Comic Sans MS" panose="030F0702030302020204" pitchFamily="66" charset="0"/>
              </a:rPr>
              <a:t>General purpose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9560" y="3847179"/>
            <a:ext cx="1427103" cy="210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7"/>
          <p:cNvSpPr txBox="1"/>
          <p:nvPr/>
        </p:nvSpPr>
        <p:spPr>
          <a:xfrm>
            <a:off x="1433457" y="6119336"/>
            <a:ext cx="223811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CERN precise machine </a:t>
            </a:r>
          </a:p>
          <a:p>
            <a:pPr algn="ctr"/>
            <a:r>
              <a:rPr lang="en-US" sz="1400" dirty="0">
                <a:latin typeface="Comic Sans MS" panose="030F0702030302020204" pitchFamily="66" charset="0"/>
              </a:rPr>
              <a:t>20cm x20cm deposition </a:t>
            </a:r>
          </a:p>
          <a:p>
            <a:pPr algn="ctr"/>
            <a:endParaRPr lang="en-US" sz="1400" dirty="0">
              <a:latin typeface="Comic Sans MS" panose="030F0702030302020204" pitchFamily="66" charset="0"/>
            </a:endParaRPr>
          </a:p>
        </p:txBody>
      </p:sp>
      <p:pic>
        <p:nvPicPr>
          <p:cNvPr id="14" name="Picture 13" descr="serigraph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3117" y="1403288"/>
            <a:ext cx="3499991" cy="1868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174" y="1086955"/>
            <a:ext cx="2501306" cy="25013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47919D-6A59-275B-F9DE-DED76DE3C781}"/>
              </a:ext>
            </a:extLst>
          </p:cNvPr>
          <p:cNvSpPr txBox="1"/>
          <p:nvPr/>
        </p:nvSpPr>
        <p:spPr>
          <a:xfrm>
            <a:off x="8232804" y="2875232"/>
            <a:ext cx="374814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Good for solder-mask deposition </a:t>
            </a:r>
          </a:p>
          <a:p>
            <a:r>
              <a:rPr lang="en-US" dirty="0">
                <a:latin typeface="Comic Sans MS" panose="030F0702030302020204" pitchFamily="66" charset="0"/>
              </a:rPr>
              <a:t>   -fast deposition</a:t>
            </a:r>
          </a:p>
          <a:p>
            <a:r>
              <a:rPr lang="en-US" dirty="0">
                <a:latin typeface="Comic Sans MS" panose="030F0702030302020204" pitchFamily="66" charset="0"/>
              </a:rPr>
              <a:t>   -thickness not really accurate</a:t>
            </a:r>
          </a:p>
          <a:p>
            <a:r>
              <a:rPr lang="en-US" dirty="0">
                <a:latin typeface="Comic Sans MS" panose="030F0702030302020204" pitchFamily="66" charset="0"/>
              </a:rPr>
              <a:t>   -direct pattern printing</a:t>
            </a:r>
          </a:p>
        </p:txBody>
      </p:sp>
    </p:spTree>
    <p:extLst>
      <p:ext uri="{BB962C8B-B14F-4D97-AF65-F5344CB8AC3E}">
        <p14:creationId xmlns:p14="http://schemas.microsoft.com/office/powerpoint/2010/main" val="1552033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7">
            <a:extLst>
              <a:ext uri="{FF2B5EF4-FFF2-40B4-BE49-F238E27FC236}">
                <a16:creationId xmlns:a16="http://schemas.microsoft.com/office/drawing/2014/main" id="{B2D476CD-87A1-DD2B-F31A-5308DC05F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838200"/>
            <a:ext cx="1219200" cy="1219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8435" name="Oval 8">
            <a:extLst>
              <a:ext uri="{FF2B5EF4-FFF2-40B4-BE49-F238E27FC236}">
                <a16:creationId xmlns:a16="http://schemas.microsoft.com/office/drawing/2014/main" id="{67203971-6C0E-B0FA-E298-E5F5D8903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2971800"/>
            <a:ext cx="1219200" cy="1219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8436" name="Oval 9">
            <a:extLst>
              <a:ext uri="{FF2B5EF4-FFF2-40B4-BE49-F238E27FC236}">
                <a16:creationId xmlns:a16="http://schemas.microsoft.com/office/drawing/2014/main" id="{9DDE759F-0B6C-8898-3EBA-37F16BF50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4495800"/>
            <a:ext cx="1828800" cy="182880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8437" name="Line 10">
            <a:extLst>
              <a:ext uri="{FF2B5EF4-FFF2-40B4-BE49-F238E27FC236}">
                <a16:creationId xmlns:a16="http://schemas.microsoft.com/office/drawing/2014/main" id="{C7DC72EA-F3BF-8EA3-573D-95ED70A429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96000" y="3249613"/>
            <a:ext cx="1550988" cy="1627186"/>
          </a:xfrm>
          <a:prstGeom prst="line">
            <a:avLst/>
          </a:prstGeom>
          <a:noFill/>
          <a:ln w="1143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8" name="Line 11">
            <a:extLst>
              <a:ext uri="{FF2B5EF4-FFF2-40B4-BE49-F238E27FC236}">
                <a16:creationId xmlns:a16="http://schemas.microsoft.com/office/drawing/2014/main" id="{9B0A6D52-163C-7A7A-C971-387E6D0A6B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20000" y="3048000"/>
            <a:ext cx="228600" cy="228600"/>
          </a:xfrm>
          <a:prstGeom prst="line">
            <a:avLst/>
          </a:prstGeom>
          <a:noFill/>
          <a:ln w="1143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9" name="Line 12">
            <a:extLst>
              <a:ext uri="{FF2B5EF4-FFF2-40B4-BE49-F238E27FC236}">
                <a16:creationId xmlns:a16="http://schemas.microsoft.com/office/drawing/2014/main" id="{8BCFB335-374C-838C-2890-D9BA424247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23201" y="2967039"/>
            <a:ext cx="284163" cy="96837"/>
          </a:xfrm>
          <a:prstGeom prst="line">
            <a:avLst/>
          </a:prstGeom>
          <a:noFill/>
          <a:ln w="1143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0" name="Line 13">
            <a:extLst>
              <a:ext uri="{FF2B5EF4-FFF2-40B4-BE49-F238E27FC236}">
                <a16:creationId xmlns:a16="http://schemas.microsoft.com/office/drawing/2014/main" id="{45C28BBF-7BCC-3E81-ECD7-12772AF7FB43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7200" y="2971800"/>
            <a:ext cx="1981200" cy="0"/>
          </a:xfrm>
          <a:prstGeom prst="line">
            <a:avLst/>
          </a:prstGeom>
          <a:noFill/>
          <a:ln w="1143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1" name="Rectangle 16">
            <a:extLst>
              <a:ext uri="{FF2B5EF4-FFF2-40B4-BE49-F238E27FC236}">
                <a16:creationId xmlns:a16="http://schemas.microsoft.com/office/drawing/2014/main" id="{659504CE-123E-9C24-ABFC-75161F375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057400"/>
            <a:ext cx="5029200" cy="838200"/>
          </a:xfrm>
          <a:prstGeom prst="rect">
            <a:avLst/>
          </a:prstGeom>
          <a:solidFill>
            <a:srgbClr val="FF9966"/>
          </a:solidFill>
          <a:ln w="9525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8442" name="Text Box 20">
            <a:extLst>
              <a:ext uri="{FF2B5EF4-FFF2-40B4-BE49-F238E27FC236}">
                <a16:creationId xmlns:a16="http://schemas.microsoft.com/office/drawing/2014/main" id="{3EA4BAC6-591D-6523-23F9-60D07A1D4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6725" y="798513"/>
            <a:ext cx="18982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Hot rubber roll </a:t>
            </a:r>
          </a:p>
        </p:txBody>
      </p:sp>
      <p:sp>
        <p:nvSpPr>
          <p:cNvPr id="18443" name="Text Box 21">
            <a:extLst>
              <a:ext uri="{FF2B5EF4-FFF2-40B4-BE49-F238E27FC236}">
                <a16:creationId xmlns:a16="http://schemas.microsoft.com/office/drawing/2014/main" id="{F6BCB42D-99A1-3251-F141-2555CEFEF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6400" y="3581401"/>
            <a:ext cx="18293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Hot rubber roll</a:t>
            </a:r>
          </a:p>
        </p:txBody>
      </p:sp>
      <p:sp>
        <p:nvSpPr>
          <p:cNvPr id="18444" name="Line 22">
            <a:extLst>
              <a:ext uri="{FF2B5EF4-FFF2-40B4-BE49-F238E27FC236}">
                <a16:creationId xmlns:a16="http://schemas.microsoft.com/office/drawing/2014/main" id="{830C09AA-CD56-6CE3-0B2D-D16FD1828390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8600" y="2438400"/>
            <a:ext cx="8382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5" name="Line 23">
            <a:extLst>
              <a:ext uri="{FF2B5EF4-FFF2-40B4-BE49-F238E27FC236}">
                <a16:creationId xmlns:a16="http://schemas.microsoft.com/office/drawing/2014/main" id="{D55E7727-FDB6-4777-CFDB-9692066560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763000" y="990600"/>
            <a:ext cx="6096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6" name="Line 24">
            <a:extLst>
              <a:ext uri="{FF2B5EF4-FFF2-40B4-BE49-F238E27FC236}">
                <a16:creationId xmlns:a16="http://schemas.microsoft.com/office/drawing/2014/main" id="{85623073-FD0B-5C63-B981-170E9F5F56D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763000" y="3733800"/>
            <a:ext cx="5334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7" name="Text Box 28">
            <a:extLst>
              <a:ext uri="{FF2B5EF4-FFF2-40B4-BE49-F238E27FC236}">
                <a16:creationId xmlns:a16="http://schemas.microsoft.com/office/drawing/2014/main" id="{4102BA34-4951-2F98-F163-FA6F523C6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7126" y="990600"/>
            <a:ext cx="5902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PCB</a:t>
            </a:r>
          </a:p>
        </p:txBody>
      </p:sp>
      <p:sp>
        <p:nvSpPr>
          <p:cNvPr id="18448" name="Text Box 29">
            <a:extLst>
              <a:ext uri="{FF2B5EF4-FFF2-40B4-BE49-F238E27FC236}">
                <a16:creationId xmlns:a16="http://schemas.microsoft.com/office/drawing/2014/main" id="{496A9B0A-0106-4C2E-FF15-4B9F37184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5181600"/>
            <a:ext cx="2468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Solid photoresist roll</a:t>
            </a:r>
          </a:p>
        </p:txBody>
      </p:sp>
      <p:sp>
        <p:nvSpPr>
          <p:cNvPr id="18449" name="Line 31">
            <a:extLst>
              <a:ext uri="{FF2B5EF4-FFF2-40B4-BE49-F238E27FC236}">
                <a16:creationId xmlns:a16="http://schemas.microsoft.com/office/drawing/2014/main" id="{61BFE456-9119-4443-86D8-55B90DAFBBAA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2200" y="3581400"/>
            <a:ext cx="6858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0" name="Line 32">
            <a:extLst>
              <a:ext uri="{FF2B5EF4-FFF2-40B4-BE49-F238E27FC236}">
                <a16:creationId xmlns:a16="http://schemas.microsoft.com/office/drawing/2014/main" id="{1705336C-4CD7-7CDE-E388-CE01C8C4F56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7800" y="1371600"/>
            <a:ext cx="457200" cy="1219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2" name="Text Box 29">
            <a:extLst>
              <a:ext uri="{FF2B5EF4-FFF2-40B4-BE49-F238E27FC236}">
                <a16:creationId xmlns:a16="http://schemas.microsoft.com/office/drawing/2014/main" id="{3B9BB132-96A4-334E-06AE-A7D9AFB8F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6925" y="3320831"/>
            <a:ext cx="211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Solid</a:t>
            </a:r>
            <a:r>
              <a:rPr lang="en-US" altLang="en-US" sz="1800" b="0" dirty="0">
                <a:solidFill>
                  <a:schemeClr val="tx2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1800" b="0" dirty="0">
                <a:latin typeface="Comic Sans MS" panose="030F0702030302020204" pitchFamily="66" charset="0"/>
              </a:rPr>
              <a:t>photoresist</a:t>
            </a:r>
            <a:r>
              <a:rPr lang="en-US" altLang="en-US" sz="1800" b="0" dirty="0">
                <a:solidFill>
                  <a:schemeClr val="tx2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8453" name="Line 31">
            <a:extLst>
              <a:ext uri="{FF2B5EF4-FFF2-40B4-BE49-F238E27FC236}">
                <a16:creationId xmlns:a16="http://schemas.microsoft.com/office/drawing/2014/main" id="{3A29915C-E882-A316-3EA8-0AB21B04A8C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543800" y="5410198"/>
            <a:ext cx="457200" cy="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5" name="AutoShape 28">
            <a:extLst>
              <a:ext uri="{FF2B5EF4-FFF2-40B4-BE49-F238E27FC236}">
                <a16:creationId xmlns:a16="http://schemas.microsoft.com/office/drawing/2014/main" id="{20A5C273-9462-4D19-FD46-0481429B307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390846" y="5105398"/>
            <a:ext cx="781908" cy="76385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8456" name="AutoShape 30">
            <a:extLst>
              <a:ext uri="{FF2B5EF4-FFF2-40B4-BE49-F238E27FC236}">
                <a16:creationId xmlns:a16="http://schemas.microsoft.com/office/drawing/2014/main" id="{E485D4A3-E12D-98E7-C8B0-36FB5F591788}"/>
              </a:ext>
            </a:extLst>
          </p:cNvPr>
          <p:cNvSpPr>
            <a:spLocks noChangeArrowheads="1"/>
          </p:cNvSpPr>
          <p:nvPr/>
        </p:nvSpPr>
        <p:spPr bwMode="auto">
          <a:xfrm rot="16055993">
            <a:off x="7799306" y="3320049"/>
            <a:ext cx="680535" cy="56263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8457" name="AutoShape 31">
            <a:extLst>
              <a:ext uri="{FF2B5EF4-FFF2-40B4-BE49-F238E27FC236}">
                <a16:creationId xmlns:a16="http://schemas.microsoft.com/office/drawing/2014/main" id="{E75929BF-0019-1E3F-26A0-C9FF54937AC9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7848600" y="1166485"/>
            <a:ext cx="685800" cy="56263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8458" name="ZoneTexte 25">
            <a:extLst>
              <a:ext uri="{FF2B5EF4-FFF2-40B4-BE49-F238E27FC236}">
                <a16:creationId xmlns:a16="http://schemas.microsoft.com/office/drawing/2014/main" id="{4493035F-4824-6BED-2EB7-11B78425B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933" y="2051546"/>
            <a:ext cx="3534942" cy="2031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Dry process</a:t>
            </a: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Medium class clean room</a:t>
            </a: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Large size</a:t>
            </a: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Precise thickness</a:t>
            </a: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Easy to process</a:t>
            </a:r>
          </a:p>
          <a:p>
            <a:pPr algn="l"/>
            <a:r>
              <a:rPr lang="en-US" altLang="en-US" sz="1800" b="0" dirty="0">
                <a:latin typeface="Comic Sans MS" panose="030F0702030302020204" pitchFamily="66" charset="0"/>
              </a:rPr>
              <a:t>Down to 20</a:t>
            </a:r>
            <a:r>
              <a:rPr lang="el-GR" altLang="en-US" sz="1800" b="0" dirty="0">
                <a:latin typeface="Comic Sans MS" panose="030F0702030302020204" pitchFamily="66" charset="0"/>
                <a:cs typeface="Arial" panose="020B0604020202020204" pitchFamily="34" charset="0"/>
              </a:rPr>
              <a:t>μ</a:t>
            </a:r>
            <a:r>
              <a:rPr lang="en-US" altLang="en-US" sz="1800" b="0" dirty="0">
                <a:latin typeface="Comic Sans MS" panose="030F0702030302020204" pitchFamily="66" charset="0"/>
              </a:rPr>
              <a:t>m line/space</a:t>
            </a:r>
          </a:p>
          <a:p>
            <a:pPr algn="l"/>
            <a:r>
              <a:rPr lang="en-US" altLang="en-US" sz="1800" b="0" dirty="0">
                <a:latin typeface="Comic Sans MS" panose="030F0702030302020204" pitchFamily="66" charset="0"/>
              </a:rPr>
              <a:t>Not compatible with 3D shapes</a:t>
            </a:r>
            <a:endParaRPr lang="en-GB" altLang="en-US" sz="1800" b="0" dirty="0">
              <a:latin typeface="Comic Sans MS" panose="030F0702030302020204" pitchFamily="66" charset="0"/>
            </a:endParaRPr>
          </a:p>
        </p:txBody>
      </p:sp>
      <p:sp>
        <p:nvSpPr>
          <p:cNvPr id="18460" name="Rectangle 28">
            <a:extLst>
              <a:ext uri="{FF2B5EF4-FFF2-40B4-BE49-F238E27FC236}">
                <a16:creationId xmlns:a16="http://schemas.microsoft.com/office/drawing/2014/main" id="{7ECA5ADD-DB6D-6075-9912-E6009CA67ED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059677" y="106525"/>
            <a:ext cx="5170251" cy="579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Hot roll lamination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E99864-F567-5151-AED4-FDCC7E4B0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86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457" y="4168151"/>
            <a:ext cx="2855269" cy="186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8785" r="12818"/>
          <a:stretch/>
        </p:blipFill>
        <p:spPr bwMode="auto">
          <a:xfrm rot="5400000">
            <a:off x="-213919" y="2552338"/>
            <a:ext cx="332611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13780" r="16049" b="25365"/>
          <a:stretch/>
        </p:blipFill>
        <p:spPr bwMode="auto">
          <a:xfrm rot="5400000">
            <a:off x="8637593" y="2644000"/>
            <a:ext cx="3323355" cy="1619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20248" y="112739"/>
            <a:ext cx="867941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00B0F0"/>
                </a:solidFill>
                <a:latin typeface="Comic Sans MS" panose="030F0702030302020204" pitchFamily="66" charset="0"/>
              </a:rPr>
              <a:t>  Hot roll lamination deposition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endParaRPr lang="fr-FR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5237" y="5322216"/>
            <a:ext cx="2855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Cu/Glass-Epoxy/Cu plate</a:t>
            </a:r>
          </a:p>
          <a:p>
            <a:r>
              <a:rPr lang="en-GB" dirty="0">
                <a:latin typeface="Comic Sans MS" panose="030F0702030302020204" pitchFamily="66" charset="0"/>
              </a:rPr>
              <a:t>Or flex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53343" y="5287910"/>
            <a:ext cx="2348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Plate  + Photoresist 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10833" y="6110229"/>
            <a:ext cx="4009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omic Sans MS" panose="030F0702030302020204" pitchFamily="66" charset="0"/>
              </a:rPr>
              <a:t>Resist deposition by Lamination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13</a:t>
            </a:fld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4727849" y="60986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C22E61F-106A-4E0B-BAEE-62FBBA6C2320}"/>
              </a:ext>
            </a:extLst>
          </p:cNvPr>
          <p:cNvSpPr/>
          <p:nvPr/>
        </p:nvSpPr>
        <p:spPr>
          <a:xfrm>
            <a:off x="2985711" y="3151197"/>
            <a:ext cx="629589" cy="4680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655BDACB-568D-EB22-4727-4F5B8D96E74E}"/>
              </a:ext>
            </a:extLst>
          </p:cNvPr>
          <p:cNvSpPr/>
          <p:nvPr/>
        </p:nvSpPr>
        <p:spPr>
          <a:xfrm>
            <a:off x="7981011" y="3151197"/>
            <a:ext cx="629589" cy="4680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2" descr="G:\Departments\PH\Groups\DT\MPT\080_Projects\CMS_Archana\DSC00460.JPG">
            <a:extLst>
              <a:ext uri="{FF2B5EF4-FFF2-40B4-BE49-F238E27FC236}">
                <a16:creationId xmlns:a16="http://schemas.microsoft.com/office/drawing/2014/main" id="{090E630E-BAF3-F1FA-30F0-DD22AB836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14" y="1072550"/>
            <a:ext cx="2190671" cy="292089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358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214DCC-5C8C-E6D9-98AB-48137AE4C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8980" y="234949"/>
            <a:ext cx="1899999" cy="701675"/>
          </a:xfrm>
        </p:spPr>
        <p:txBody>
          <a:bodyPr>
            <a:normAutofit/>
          </a:bodyPr>
          <a:lstStyle/>
          <a:p>
            <a:r>
              <a:rPr lang="en-US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Masks</a:t>
            </a:r>
            <a:endParaRPr lang="en-GB" altLang="en-US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364" name="Image 3" descr="G14259B.jpg">
            <a:extLst>
              <a:ext uri="{FF2B5EF4-FFF2-40B4-BE49-F238E27FC236}">
                <a16:creationId xmlns:a16="http://schemas.microsoft.com/office/drawing/2014/main" id="{322BBB2D-B142-2F76-6D02-FA1408FA6F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51" y="585787"/>
            <a:ext cx="19907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7" descr="film">
            <a:extLst>
              <a:ext uri="{FF2B5EF4-FFF2-40B4-BE49-F238E27FC236}">
                <a16:creationId xmlns:a16="http://schemas.microsoft.com/office/drawing/2014/main" id="{60EDA439-A8A0-9F26-29F2-B240B3536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814" y="2926403"/>
            <a:ext cx="2209800" cy="149066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snapshot1">
            <a:extLst>
              <a:ext uri="{FF2B5EF4-FFF2-40B4-BE49-F238E27FC236}">
                <a16:creationId xmlns:a16="http://schemas.microsoft.com/office/drawing/2014/main" id="{F803673D-E2C0-75B3-1ED6-80306FA6D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07681" y="4881410"/>
            <a:ext cx="2209800" cy="166211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05513C-71C5-98D8-E6C3-0E7FB881CA82}"/>
              </a:ext>
            </a:extLst>
          </p:cNvPr>
          <p:cNvSpPr txBox="1"/>
          <p:nvPr/>
        </p:nvSpPr>
        <p:spPr>
          <a:xfrm>
            <a:off x="925953" y="1652587"/>
            <a:ext cx="6709214" cy="36155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altLang="en-US" sz="1600" dirty="0">
                <a:latin typeface="Comic Sans MS" panose="030F0702030302020204" pitchFamily="66" charset="0"/>
              </a:rPr>
              <a:t>Precise mask : few mm of Glass or Quartz</a:t>
            </a:r>
          </a:p>
          <a:p>
            <a:pPr>
              <a:lnSpc>
                <a:spcPct val="120000"/>
              </a:lnSpc>
            </a:pPr>
            <a:r>
              <a:rPr lang="en-GB" altLang="en-US" sz="1600" dirty="0">
                <a:latin typeface="Comic Sans MS" panose="030F0702030302020204" pitchFamily="66" charset="0"/>
              </a:rPr>
              <a:t>        </a:t>
            </a:r>
            <a:r>
              <a:rPr lang="fi-FI" altLang="en-US" sz="1600" dirty="0">
                <a:latin typeface="Comic Sans MS" panose="030F0702030302020204" pitchFamily="66" charset="0"/>
              </a:rPr>
              <a:t>-Chromium on thick soda lime glass</a:t>
            </a:r>
            <a:endParaRPr lang="en-GB" altLang="en-US" sz="1600" dirty="0">
              <a:latin typeface="Comic Sans MS" panose="030F0702030302020204" pitchFamily="66" charset="0"/>
            </a:endParaRPr>
          </a:p>
          <a:p>
            <a:pPr lvl="1">
              <a:lnSpc>
                <a:spcPct val="120000"/>
              </a:lnSpc>
            </a:pPr>
            <a:r>
              <a:rPr lang="en-GB" altLang="en-US" sz="1600" dirty="0">
                <a:latin typeface="Comic Sans MS" panose="030F0702030302020204" pitchFamily="66" charset="0"/>
              </a:rPr>
              <a:t>-Sub-micron resolution </a:t>
            </a:r>
          </a:p>
          <a:p>
            <a:pPr lvl="1">
              <a:lnSpc>
                <a:spcPct val="120000"/>
              </a:lnSpc>
            </a:pPr>
            <a:r>
              <a:rPr lang="en-GB" altLang="en-US" sz="1600" dirty="0">
                <a:latin typeface="Comic Sans MS" panose="030F0702030302020204" pitchFamily="66" charset="0"/>
              </a:rPr>
              <a:t>-up to 1m x 0.6m  (15 000 CHF for a 1m x 0.6m mask)</a:t>
            </a:r>
          </a:p>
          <a:p>
            <a:pPr lvl="1">
              <a:lnSpc>
                <a:spcPct val="120000"/>
              </a:lnSpc>
            </a:pPr>
            <a:endParaRPr lang="en-GB" altLang="en-US" sz="1600" dirty="0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</a:pPr>
            <a:r>
              <a:rPr lang="en-GB" altLang="en-US" sz="1600" dirty="0">
                <a:latin typeface="Comic Sans MS" panose="030F0702030302020204" pitchFamily="66" charset="0"/>
              </a:rPr>
              <a:t>Polyester mask : 100um thick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-Minimum line and space around 20um 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-up to 2m x 1.5m (400 CHF for 2m x 1.5m mask)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endParaRPr lang="en-GB" altLang="en-US" sz="1600" dirty="0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Laser direct imaging : no mask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-Minimum 20um line and space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-up to 80cm x 60cm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CA9EA-7DCE-EE35-745A-EB01097FE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14</a:t>
            </a:fld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5A25E-F56C-D2A0-5CE1-83FE4592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559" y="377677"/>
            <a:ext cx="7349725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Photolithography problems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D3AFA9-D087-5A50-4CF5-196105D30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15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B767EF5-98E1-4A91-E6AE-FBC913A46C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23950" y="2092325"/>
            <a:ext cx="3924300" cy="2117725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Light diffusion</a:t>
            </a:r>
          </a:p>
          <a:p>
            <a:r>
              <a:rPr lang="en-US" dirty="0">
                <a:latin typeface="Comic Sans MS" panose="030F0702030302020204" pitchFamily="66" charset="0"/>
              </a:rPr>
              <a:t>Light absorption</a:t>
            </a:r>
          </a:p>
          <a:p>
            <a:r>
              <a:rPr lang="en-US" dirty="0">
                <a:latin typeface="Comic Sans MS" panose="030F0702030302020204" pitchFamily="66" charset="0"/>
              </a:rPr>
              <a:t>Light diffraction</a:t>
            </a:r>
          </a:p>
        </p:txBody>
      </p:sp>
    </p:spTree>
    <p:extLst>
      <p:ext uri="{BB962C8B-B14F-4D97-AF65-F5344CB8AC3E}">
        <p14:creationId xmlns:p14="http://schemas.microsoft.com/office/powerpoint/2010/main" val="2408633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20C13-08FB-59E5-DB4B-14C366364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9769" y="425419"/>
            <a:ext cx="6031831" cy="731838"/>
          </a:xfrm>
          <a:effectLst/>
        </p:spPr>
        <p:txBody>
          <a:bodyPr>
            <a:noAutofit/>
          </a:bodyPr>
          <a:lstStyle/>
          <a:p>
            <a:pPr algn="ctr"/>
            <a:br>
              <a:rPr lang="en-GB" altLang="en-US" sz="3200" dirty="0">
                <a:solidFill>
                  <a:srgbClr val="00B0F0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Comic Sans MS" panose="030F0702030302020204" pitchFamily="66" charset="0"/>
              </a:rPr>
            </a:br>
            <a:r>
              <a:rPr lang="en-GB" altLang="en-US" sz="3200" dirty="0">
                <a:solidFill>
                  <a:srgbClr val="00B0F0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Comic Sans MS" panose="030F0702030302020204" pitchFamily="66" charset="0"/>
              </a:rPr>
              <a:t> light diffusion  problem</a:t>
            </a:r>
          </a:p>
        </p:txBody>
      </p:sp>
      <p:sp>
        <p:nvSpPr>
          <p:cNvPr id="19460" name="Rectangle 5">
            <a:extLst>
              <a:ext uri="{FF2B5EF4-FFF2-40B4-BE49-F238E27FC236}">
                <a16:creationId xmlns:a16="http://schemas.microsoft.com/office/drawing/2014/main" id="{FA052334-B8E3-5ED9-57D8-B5A765F53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609152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9461" name="Rectangle 6">
            <a:extLst>
              <a:ext uri="{FF2B5EF4-FFF2-40B4-BE49-F238E27FC236}">
                <a16:creationId xmlns:a16="http://schemas.microsoft.com/office/drawing/2014/main" id="{C0F8F00C-19A3-54BD-C61C-6861D12F4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191639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9465" name="Line 10">
            <a:extLst>
              <a:ext uri="{FF2B5EF4-FFF2-40B4-BE49-F238E27FC236}">
                <a16:creationId xmlns:a16="http://schemas.microsoft.com/office/drawing/2014/main" id="{50C324C5-4378-4996-92F3-6FA06FD6A5BB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6" name="Line 11">
            <a:extLst>
              <a:ext uri="{FF2B5EF4-FFF2-40B4-BE49-F238E27FC236}">
                <a16:creationId xmlns:a16="http://schemas.microsoft.com/office/drawing/2014/main" id="{42F47F12-4B45-363C-F679-8670DBFDA30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98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7" name="Line 12">
            <a:extLst>
              <a:ext uri="{FF2B5EF4-FFF2-40B4-BE49-F238E27FC236}">
                <a16:creationId xmlns:a16="http://schemas.microsoft.com/office/drawing/2014/main" id="{638189CA-4E74-994E-A32A-AFE3115397D4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84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8" name="Line 13">
            <a:extLst>
              <a:ext uri="{FF2B5EF4-FFF2-40B4-BE49-F238E27FC236}">
                <a16:creationId xmlns:a16="http://schemas.microsoft.com/office/drawing/2014/main" id="{33F7F70E-C0AF-683D-3FA9-D7167A95CEA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70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9" name="Line 14">
            <a:extLst>
              <a:ext uri="{FF2B5EF4-FFF2-40B4-BE49-F238E27FC236}">
                <a16:creationId xmlns:a16="http://schemas.microsoft.com/office/drawing/2014/main" id="{C3E5C393-D3C8-EE0F-5344-0F1DB189D0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0" name="Line 15">
            <a:extLst>
              <a:ext uri="{FF2B5EF4-FFF2-40B4-BE49-F238E27FC236}">
                <a16:creationId xmlns:a16="http://schemas.microsoft.com/office/drawing/2014/main" id="{5075E8F6-D6D5-95CF-3CB6-C2F33696987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1" name="Line 16">
            <a:extLst>
              <a:ext uri="{FF2B5EF4-FFF2-40B4-BE49-F238E27FC236}">
                <a16:creationId xmlns:a16="http://schemas.microsoft.com/office/drawing/2014/main" id="{84F3ABDB-DEF0-028F-98E8-BDA4AE18287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28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2" name="Line 17">
            <a:extLst>
              <a:ext uri="{FF2B5EF4-FFF2-40B4-BE49-F238E27FC236}">
                <a16:creationId xmlns:a16="http://schemas.microsoft.com/office/drawing/2014/main" id="{051E0960-23C0-837E-0CC8-6CCD35F5560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14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3" name="Line 18">
            <a:extLst>
              <a:ext uri="{FF2B5EF4-FFF2-40B4-BE49-F238E27FC236}">
                <a16:creationId xmlns:a16="http://schemas.microsoft.com/office/drawing/2014/main" id="{E79B0EE5-F1B4-6CCD-F51B-3A76F28A79C2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4" name="Line 19">
            <a:extLst>
              <a:ext uri="{FF2B5EF4-FFF2-40B4-BE49-F238E27FC236}">
                <a16:creationId xmlns:a16="http://schemas.microsoft.com/office/drawing/2014/main" id="{ED2CC7B0-0C15-25B6-0892-3FCD2EB58D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5" name="Line 20">
            <a:extLst>
              <a:ext uri="{FF2B5EF4-FFF2-40B4-BE49-F238E27FC236}">
                <a16:creationId xmlns:a16="http://schemas.microsoft.com/office/drawing/2014/main" id="{1A86FCF4-29EC-E47B-DB3C-EDBE638D66B7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6" name="Line 21">
            <a:extLst>
              <a:ext uri="{FF2B5EF4-FFF2-40B4-BE49-F238E27FC236}">
                <a16:creationId xmlns:a16="http://schemas.microsoft.com/office/drawing/2014/main" id="{6C3DD709-E6C0-98F1-D659-5B7FDF87E6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7" name="Line 22">
            <a:extLst>
              <a:ext uri="{FF2B5EF4-FFF2-40B4-BE49-F238E27FC236}">
                <a16:creationId xmlns:a16="http://schemas.microsoft.com/office/drawing/2014/main" id="{2B1F0D47-C390-F8D4-FB96-D01E5CB3A5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8" name="Line 23">
            <a:extLst>
              <a:ext uri="{FF2B5EF4-FFF2-40B4-BE49-F238E27FC236}">
                <a16:creationId xmlns:a16="http://schemas.microsoft.com/office/drawing/2014/main" id="{55C4E9C4-4616-2293-F65F-0952F9E170F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0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9" name="Line 24">
            <a:extLst>
              <a:ext uri="{FF2B5EF4-FFF2-40B4-BE49-F238E27FC236}">
                <a16:creationId xmlns:a16="http://schemas.microsoft.com/office/drawing/2014/main" id="{6108C999-1292-36A6-5102-E4B3BB878C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16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80" name="Line 25">
            <a:extLst>
              <a:ext uri="{FF2B5EF4-FFF2-40B4-BE49-F238E27FC236}">
                <a16:creationId xmlns:a16="http://schemas.microsoft.com/office/drawing/2014/main" id="{DEFA0EEA-13B9-4EEF-7FD0-A21F205764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02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504" name="Rectangle 5">
            <a:extLst>
              <a:ext uri="{FF2B5EF4-FFF2-40B4-BE49-F238E27FC236}">
                <a16:creationId xmlns:a16="http://schemas.microsoft.com/office/drawing/2014/main" id="{1C743799-AD67-81BD-2C65-9B4756AC2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666552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9509" name="ZoneTexte 52">
            <a:extLst>
              <a:ext uri="{FF2B5EF4-FFF2-40B4-BE49-F238E27FC236}">
                <a16:creationId xmlns:a16="http://schemas.microsoft.com/office/drawing/2014/main" id="{83DF11A1-8B73-6C04-1339-086CEDF96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4633" y="1656860"/>
            <a:ext cx="38507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b="0" dirty="0">
                <a:latin typeface="Comic Sans MS" panose="030F0702030302020204" pitchFamily="66" charset="0"/>
              </a:rPr>
              <a:t>Collimated (polarized) UV light</a:t>
            </a:r>
          </a:p>
        </p:txBody>
      </p:sp>
      <p:sp>
        <p:nvSpPr>
          <p:cNvPr id="19510" name="ZoneTexte 53">
            <a:extLst>
              <a:ext uri="{FF2B5EF4-FFF2-40B4-BE49-F238E27FC236}">
                <a16:creationId xmlns:a16="http://schemas.microsoft.com/office/drawing/2014/main" id="{0A46AF41-25A4-117D-DDF8-00E06B3AEE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1564" y="1415365"/>
            <a:ext cx="215636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b="0" dirty="0">
                <a:latin typeface="Comic Sans MS" panose="030F0702030302020204" pitchFamily="66" charset="0"/>
              </a:rPr>
              <a:t>Diffuse UV light</a:t>
            </a:r>
          </a:p>
          <a:p>
            <a:r>
              <a:rPr lang="en-GB" altLang="en-US" b="0" dirty="0">
                <a:latin typeface="Comic Sans MS" panose="030F0702030302020204" pitchFamily="66" charset="0"/>
              </a:rPr>
              <a:t>Ex: a neon tube</a:t>
            </a:r>
          </a:p>
        </p:txBody>
      </p:sp>
      <p:sp>
        <p:nvSpPr>
          <p:cNvPr id="19511" name="Line 62">
            <a:extLst>
              <a:ext uri="{FF2B5EF4-FFF2-40B4-BE49-F238E27FC236}">
                <a16:creationId xmlns:a16="http://schemas.microsoft.com/office/drawing/2014/main" id="{62562547-EE92-FEF2-FA7E-0020B5DC235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3638" y="4343400"/>
            <a:ext cx="0" cy="533400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9515" name="Rectangle 59">
            <a:extLst>
              <a:ext uri="{FF2B5EF4-FFF2-40B4-BE49-F238E27FC236}">
                <a16:creationId xmlns:a16="http://schemas.microsoft.com/office/drawing/2014/main" id="{8F9F4989-5E62-FE6A-A2EC-8C2E5A92C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799" y="2710934"/>
            <a:ext cx="609599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9516" name="Rectangle 60">
            <a:extLst>
              <a:ext uri="{FF2B5EF4-FFF2-40B4-BE49-F238E27FC236}">
                <a16:creationId xmlns:a16="http://schemas.microsoft.com/office/drawing/2014/main" id="{E8EFD45B-2396-4EA6-0934-2A879AC981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2710934"/>
            <a:ext cx="609598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9462" name="Rectangle 7">
            <a:extLst>
              <a:ext uri="{FF2B5EF4-FFF2-40B4-BE49-F238E27FC236}">
                <a16:creationId xmlns:a16="http://schemas.microsoft.com/office/drawing/2014/main" id="{F3BA5231-6CC1-4759-0C1B-EE9F30962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923352"/>
            <a:ext cx="3276600" cy="40011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87F18B-AFFF-26FF-5E2D-31616613C436}"/>
              </a:ext>
            </a:extLst>
          </p:cNvPr>
          <p:cNvSpPr/>
          <p:nvPr/>
        </p:nvSpPr>
        <p:spPr>
          <a:xfrm>
            <a:off x="2057400" y="5408579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C506A4-D467-5941-1C09-143FB9656ACC}"/>
              </a:ext>
            </a:extLst>
          </p:cNvPr>
          <p:cNvSpPr/>
          <p:nvPr/>
        </p:nvSpPr>
        <p:spPr>
          <a:xfrm>
            <a:off x="3200399" y="4958834"/>
            <a:ext cx="1066800" cy="44974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D964F5E-A3FF-8426-4F6D-0590552FD7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4" y="3609152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3DD9F9A-10BE-D816-4D2B-13AA5C3EA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4" y="3191639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3A4E38F-5728-7811-A66F-191EDBB9E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4" y="5666552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8" name="Line 62">
            <a:extLst>
              <a:ext uri="{FF2B5EF4-FFF2-40B4-BE49-F238E27FC236}">
                <a16:creationId xmlns:a16="http://schemas.microsoft.com/office/drawing/2014/main" id="{6697B30D-241A-49D9-9390-671705C49BA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96302" y="4302372"/>
            <a:ext cx="0" cy="574428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" name="Rectangle 59">
            <a:extLst>
              <a:ext uri="{FF2B5EF4-FFF2-40B4-BE49-F238E27FC236}">
                <a16:creationId xmlns:a16="http://schemas.microsoft.com/office/drawing/2014/main" id="{6632C276-B6D4-2939-BC06-B8A447F19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1735" y="2710934"/>
            <a:ext cx="441327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0" name="Rectangle 60">
            <a:extLst>
              <a:ext uri="{FF2B5EF4-FFF2-40B4-BE49-F238E27FC236}">
                <a16:creationId xmlns:a16="http://schemas.microsoft.com/office/drawing/2014/main" id="{AFEA2498-6623-A557-1EE8-25C0DCEA63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9864" y="2710934"/>
            <a:ext cx="449262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D5220E70-A3A9-4E91-26F9-1F7B3E455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4" y="2923352"/>
            <a:ext cx="3276600" cy="40011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9486" name="Line 32">
            <a:extLst>
              <a:ext uri="{FF2B5EF4-FFF2-40B4-BE49-F238E27FC236}">
                <a16:creationId xmlns:a16="http://schemas.microsoft.com/office/drawing/2014/main" id="{518AA55A-C787-7BB7-B645-6394C094F756}"/>
              </a:ext>
            </a:extLst>
          </p:cNvPr>
          <p:cNvSpPr>
            <a:spLocks noChangeShapeType="1"/>
          </p:cNvSpPr>
          <p:nvPr/>
        </p:nvSpPr>
        <p:spPr bwMode="auto">
          <a:xfrm>
            <a:off x="7086600" y="2362200"/>
            <a:ext cx="381000" cy="3810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87" name="Line 33">
            <a:extLst>
              <a:ext uri="{FF2B5EF4-FFF2-40B4-BE49-F238E27FC236}">
                <a16:creationId xmlns:a16="http://schemas.microsoft.com/office/drawing/2014/main" id="{77F9D6C5-3040-B130-E919-CBB3EEB0A1E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162800" y="2362200"/>
            <a:ext cx="152400" cy="3810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88" name="Line 34">
            <a:extLst>
              <a:ext uri="{FF2B5EF4-FFF2-40B4-BE49-F238E27FC236}">
                <a16:creationId xmlns:a16="http://schemas.microsoft.com/office/drawing/2014/main" id="{6AF34982-0933-50B9-FAA3-958BF16B80F0}"/>
              </a:ext>
            </a:extLst>
          </p:cNvPr>
          <p:cNvSpPr>
            <a:spLocks noChangeShapeType="1"/>
          </p:cNvSpPr>
          <p:nvPr/>
        </p:nvSpPr>
        <p:spPr bwMode="auto">
          <a:xfrm>
            <a:off x="7543800" y="2362200"/>
            <a:ext cx="228600" cy="3810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89" name="Line 35">
            <a:extLst>
              <a:ext uri="{FF2B5EF4-FFF2-40B4-BE49-F238E27FC236}">
                <a16:creationId xmlns:a16="http://schemas.microsoft.com/office/drawing/2014/main" id="{F6D74891-F3E2-FCAE-1AFC-2CD3D6B1F9A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72400" y="2362200"/>
            <a:ext cx="1676400" cy="8382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0" name="Line 36">
            <a:extLst>
              <a:ext uri="{FF2B5EF4-FFF2-40B4-BE49-F238E27FC236}">
                <a16:creationId xmlns:a16="http://schemas.microsoft.com/office/drawing/2014/main" id="{AD33E514-51EB-692E-AFBF-840FC8A7C0F2}"/>
              </a:ext>
            </a:extLst>
          </p:cNvPr>
          <p:cNvSpPr>
            <a:spLocks noChangeShapeType="1"/>
          </p:cNvSpPr>
          <p:nvPr/>
        </p:nvSpPr>
        <p:spPr bwMode="auto">
          <a:xfrm>
            <a:off x="8001000" y="2362200"/>
            <a:ext cx="304800" cy="914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1" name="Line 37">
            <a:extLst>
              <a:ext uri="{FF2B5EF4-FFF2-40B4-BE49-F238E27FC236}">
                <a16:creationId xmlns:a16="http://schemas.microsoft.com/office/drawing/2014/main" id="{8BA21A70-F99A-CE94-3C24-7D38FFB96A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01000" y="2362200"/>
            <a:ext cx="228600" cy="914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2" name="Line 38">
            <a:extLst>
              <a:ext uri="{FF2B5EF4-FFF2-40B4-BE49-F238E27FC236}">
                <a16:creationId xmlns:a16="http://schemas.microsoft.com/office/drawing/2014/main" id="{EB6AB63E-97E9-D0DB-E157-4B073B3B2F19}"/>
              </a:ext>
            </a:extLst>
          </p:cNvPr>
          <p:cNvSpPr>
            <a:spLocks noChangeShapeType="1"/>
          </p:cNvSpPr>
          <p:nvPr/>
        </p:nvSpPr>
        <p:spPr bwMode="auto">
          <a:xfrm>
            <a:off x="8458200" y="2362200"/>
            <a:ext cx="0" cy="914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3" name="Line 39">
            <a:extLst>
              <a:ext uri="{FF2B5EF4-FFF2-40B4-BE49-F238E27FC236}">
                <a16:creationId xmlns:a16="http://schemas.microsoft.com/office/drawing/2014/main" id="{9B644453-2CF4-5CFF-86DC-F6D1B632235F}"/>
              </a:ext>
            </a:extLst>
          </p:cNvPr>
          <p:cNvSpPr>
            <a:spLocks noChangeShapeType="1"/>
          </p:cNvSpPr>
          <p:nvPr/>
        </p:nvSpPr>
        <p:spPr bwMode="auto">
          <a:xfrm>
            <a:off x="8686800" y="2362200"/>
            <a:ext cx="533400" cy="914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4" name="Line 40">
            <a:extLst>
              <a:ext uri="{FF2B5EF4-FFF2-40B4-BE49-F238E27FC236}">
                <a16:creationId xmlns:a16="http://schemas.microsoft.com/office/drawing/2014/main" id="{F5A5F5AD-275B-BB10-9B5E-95569E8B32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610600" y="2362200"/>
            <a:ext cx="304800" cy="9906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5" name="Line 41">
            <a:extLst>
              <a:ext uri="{FF2B5EF4-FFF2-40B4-BE49-F238E27FC236}">
                <a16:creationId xmlns:a16="http://schemas.microsoft.com/office/drawing/2014/main" id="{2CA8F895-A509-C5CB-47AB-AF154870B9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839200" y="2362200"/>
            <a:ext cx="304800" cy="914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6" name="Line 42">
            <a:extLst>
              <a:ext uri="{FF2B5EF4-FFF2-40B4-BE49-F238E27FC236}">
                <a16:creationId xmlns:a16="http://schemas.microsoft.com/office/drawing/2014/main" id="{43A8670B-2836-9799-1CC5-D531BC05AE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248520" y="2344797"/>
            <a:ext cx="132015" cy="366496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9497" name="Line 43">
            <a:extLst>
              <a:ext uri="{FF2B5EF4-FFF2-40B4-BE49-F238E27FC236}">
                <a16:creationId xmlns:a16="http://schemas.microsoft.com/office/drawing/2014/main" id="{A7150F66-2312-3974-71A3-5D6EC9AF5CA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48600" y="2362200"/>
            <a:ext cx="1752600" cy="7620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8" name="Line 44">
            <a:extLst>
              <a:ext uri="{FF2B5EF4-FFF2-40B4-BE49-F238E27FC236}">
                <a16:creationId xmlns:a16="http://schemas.microsoft.com/office/drawing/2014/main" id="{DD45EE42-0835-BB24-B35C-868E3FAA63C0}"/>
              </a:ext>
            </a:extLst>
          </p:cNvPr>
          <p:cNvSpPr>
            <a:spLocks noChangeShapeType="1"/>
          </p:cNvSpPr>
          <p:nvPr/>
        </p:nvSpPr>
        <p:spPr bwMode="auto">
          <a:xfrm>
            <a:off x="9553319" y="2362200"/>
            <a:ext cx="39941" cy="34086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9499" name="Line 45">
            <a:extLst>
              <a:ext uri="{FF2B5EF4-FFF2-40B4-BE49-F238E27FC236}">
                <a16:creationId xmlns:a16="http://schemas.microsoft.com/office/drawing/2014/main" id="{418E2336-8DA0-3BB6-9DCF-CBFDAE847A6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677400" y="2362200"/>
            <a:ext cx="381000" cy="3810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500" name="Line 46">
            <a:extLst>
              <a:ext uri="{FF2B5EF4-FFF2-40B4-BE49-F238E27FC236}">
                <a16:creationId xmlns:a16="http://schemas.microsoft.com/office/drawing/2014/main" id="{B2BD4FAE-52B5-9B2E-2FD5-7D138F68D79C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584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8596DB-EECB-3A80-E1A5-940419E921F4}"/>
              </a:ext>
            </a:extLst>
          </p:cNvPr>
          <p:cNvSpPr/>
          <p:nvPr/>
        </p:nvSpPr>
        <p:spPr>
          <a:xfrm>
            <a:off x="9551195" y="5037238"/>
            <a:ext cx="583405" cy="44974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CE119660-54D0-873A-44C4-52CEE9E1D510}"/>
              </a:ext>
            </a:extLst>
          </p:cNvPr>
          <p:cNvSpPr/>
          <p:nvPr/>
        </p:nvSpPr>
        <p:spPr>
          <a:xfrm>
            <a:off x="9284495" y="5044518"/>
            <a:ext cx="533400" cy="493047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9049961-99C3-0272-0A1F-FE3E3409B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16</a:t>
            </a:fld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AE6179-2C87-8A52-1B1F-A9D541B31EF7}"/>
              </a:ext>
            </a:extLst>
          </p:cNvPr>
          <p:cNvSpPr/>
          <p:nvPr/>
        </p:nvSpPr>
        <p:spPr>
          <a:xfrm>
            <a:off x="4876798" y="4958833"/>
            <a:ext cx="457202" cy="44974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2CDF99-D851-E2FA-FB0C-E560E1C9C276}"/>
              </a:ext>
            </a:extLst>
          </p:cNvPr>
          <p:cNvSpPr/>
          <p:nvPr/>
        </p:nvSpPr>
        <p:spPr>
          <a:xfrm>
            <a:off x="2065335" y="4976058"/>
            <a:ext cx="601193" cy="44974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36B9AC6-9C9C-7851-EC36-3DE297665618}"/>
              </a:ext>
            </a:extLst>
          </p:cNvPr>
          <p:cNvSpPr/>
          <p:nvPr/>
        </p:nvSpPr>
        <p:spPr>
          <a:xfrm>
            <a:off x="8039100" y="5033597"/>
            <a:ext cx="1066800" cy="44974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49E9B605-27DD-C7FA-6AB0-00705AAF3401}"/>
              </a:ext>
            </a:extLst>
          </p:cNvPr>
          <p:cNvSpPr/>
          <p:nvPr/>
        </p:nvSpPr>
        <p:spPr>
          <a:xfrm>
            <a:off x="7772400" y="5040877"/>
            <a:ext cx="533400" cy="493047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C7A013D4-B554-E5E1-23AF-0718138E71F1}"/>
              </a:ext>
            </a:extLst>
          </p:cNvPr>
          <p:cNvSpPr/>
          <p:nvPr/>
        </p:nvSpPr>
        <p:spPr>
          <a:xfrm>
            <a:off x="8839670" y="5033597"/>
            <a:ext cx="533400" cy="493047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48ACB25-34E7-499C-274D-6C6B43080464}"/>
              </a:ext>
            </a:extLst>
          </p:cNvPr>
          <p:cNvSpPr/>
          <p:nvPr/>
        </p:nvSpPr>
        <p:spPr>
          <a:xfrm>
            <a:off x="6850063" y="5029956"/>
            <a:ext cx="762843" cy="44974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0C72EE02-3C88-7E53-23B0-B010A76A4071}"/>
              </a:ext>
            </a:extLst>
          </p:cNvPr>
          <p:cNvSpPr/>
          <p:nvPr/>
        </p:nvSpPr>
        <p:spPr>
          <a:xfrm>
            <a:off x="7346677" y="5029956"/>
            <a:ext cx="533400" cy="493047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948AF1-1EBB-469C-EBD0-0DF955401B6E}"/>
              </a:ext>
            </a:extLst>
          </p:cNvPr>
          <p:cNvSpPr/>
          <p:nvPr/>
        </p:nvSpPr>
        <p:spPr>
          <a:xfrm>
            <a:off x="6850064" y="5408579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603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>
            <a:extLst>
              <a:ext uri="{FF2B5EF4-FFF2-40B4-BE49-F238E27FC236}">
                <a16:creationId xmlns:a16="http://schemas.microsoft.com/office/drawing/2014/main" id="{E49DE0BE-DD7E-A8DC-D510-0EBE70341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0197" y="3121383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5645D77-B4B6-22EE-F420-7AA631985CAC}"/>
              </a:ext>
            </a:extLst>
          </p:cNvPr>
          <p:cNvSpPr/>
          <p:nvPr/>
        </p:nvSpPr>
        <p:spPr>
          <a:xfrm>
            <a:off x="6900197" y="2617536"/>
            <a:ext cx="3276599" cy="59084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0D6484D-4572-65F8-2D0E-656396A39B56}"/>
              </a:ext>
            </a:extLst>
          </p:cNvPr>
          <p:cNvSpPr/>
          <p:nvPr/>
        </p:nvSpPr>
        <p:spPr>
          <a:xfrm>
            <a:off x="8043196" y="2611414"/>
            <a:ext cx="1066799" cy="23350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82BAF59-7C33-CA80-2174-50CD26D58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4532" y="2790871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E88005-FF7C-7C56-5384-1B237454591F}"/>
              </a:ext>
            </a:extLst>
          </p:cNvPr>
          <p:cNvSpPr/>
          <p:nvPr/>
        </p:nvSpPr>
        <p:spPr>
          <a:xfrm>
            <a:off x="2394532" y="2679497"/>
            <a:ext cx="3276599" cy="23350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9BAB33-650E-845E-4738-B329784CA7E0}"/>
              </a:ext>
            </a:extLst>
          </p:cNvPr>
          <p:cNvSpPr/>
          <p:nvPr/>
        </p:nvSpPr>
        <p:spPr>
          <a:xfrm>
            <a:off x="3537531" y="2679497"/>
            <a:ext cx="1066799" cy="23350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532E6AE-154D-4902-BA59-B15A1BD63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6692" y="429299"/>
            <a:ext cx="6318616" cy="822325"/>
          </a:xfrm>
          <a:effectLst/>
        </p:spPr>
        <p:txBody>
          <a:bodyPr>
            <a:noAutofit/>
          </a:bodyPr>
          <a:lstStyle/>
          <a:p>
            <a:pPr algn="ctr"/>
            <a:br>
              <a:rPr lang="en-GB" alt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alt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light absorption problem</a:t>
            </a:r>
          </a:p>
        </p:txBody>
      </p:sp>
      <p:sp>
        <p:nvSpPr>
          <p:cNvPr id="21528" name="Line 10">
            <a:extLst>
              <a:ext uri="{FF2B5EF4-FFF2-40B4-BE49-F238E27FC236}">
                <a16:creationId xmlns:a16="http://schemas.microsoft.com/office/drawing/2014/main" id="{1C2F09F2-9192-07A6-C036-2A4910E585D3}"/>
              </a:ext>
            </a:extLst>
          </p:cNvPr>
          <p:cNvSpPr>
            <a:spLocks noChangeShapeType="1"/>
          </p:cNvSpPr>
          <p:nvPr/>
        </p:nvSpPr>
        <p:spPr bwMode="auto">
          <a:xfrm>
            <a:off x="23622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9" name="Line 11">
            <a:extLst>
              <a:ext uri="{FF2B5EF4-FFF2-40B4-BE49-F238E27FC236}">
                <a16:creationId xmlns:a16="http://schemas.microsoft.com/office/drawing/2014/main" id="{B33415A9-A82D-729B-6C0D-A24951E96916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08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0" name="Line 12">
            <a:extLst>
              <a:ext uri="{FF2B5EF4-FFF2-40B4-BE49-F238E27FC236}">
                <a16:creationId xmlns:a16="http://schemas.microsoft.com/office/drawing/2014/main" id="{55FCF3F1-D75A-FB0B-1B94-015B557A5610}"/>
              </a:ext>
            </a:extLst>
          </p:cNvPr>
          <p:cNvSpPr>
            <a:spLocks noChangeShapeType="1"/>
          </p:cNvSpPr>
          <p:nvPr/>
        </p:nvSpPr>
        <p:spPr bwMode="auto">
          <a:xfrm>
            <a:off x="28194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1" name="Line 13">
            <a:extLst>
              <a:ext uri="{FF2B5EF4-FFF2-40B4-BE49-F238E27FC236}">
                <a16:creationId xmlns:a16="http://schemas.microsoft.com/office/drawing/2014/main" id="{D7AB3F4F-B6E3-0FEE-6D74-F944CC4BABDA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2" name="Line 14">
            <a:extLst>
              <a:ext uri="{FF2B5EF4-FFF2-40B4-BE49-F238E27FC236}">
                <a16:creationId xmlns:a16="http://schemas.microsoft.com/office/drawing/2014/main" id="{939F79E7-A18F-EB12-8190-BAA685664CD1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3" name="Line 15">
            <a:extLst>
              <a:ext uri="{FF2B5EF4-FFF2-40B4-BE49-F238E27FC236}">
                <a16:creationId xmlns:a16="http://schemas.microsoft.com/office/drawing/2014/main" id="{2F30A6EE-7A8F-8896-9B3E-C2CE9F2EF2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52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4" name="Line 20">
            <a:extLst>
              <a:ext uri="{FF2B5EF4-FFF2-40B4-BE49-F238E27FC236}">
                <a16:creationId xmlns:a16="http://schemas.microsoft.com/office/drawing/2014/main" id="{C6265E6B-D3A4-70B7-AE96-CF6F1B082A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5" name="Line 21">
            <a:extLst>
              <a:ext uri="{FF2B5EF4-FFF2-40B4-BE49-F238E27FC236}">
                <a16:creationId xmlns:a16="http://schemas.microsoft.com/office/drawing/2014/main" id="{8D10E8D0-56FB-1EF5-5175-6AE4A431CBF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68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6" name="Line 22">
            <a:extLst>
              <a:ext uri="{FF2B5EF4-FFF2-40B4-BE49-F238E27FC236}">
                <a16:creationId xmlns:a16="http://schemas.microsoft.com/office/drawing/2014/main" id="{786C0D0B-A5B7-3954-E708-337DD2E711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54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7" name="Line 23">
            <a:extLst>
              <a:ext uri="{FF2B5EF4-FFF2-40B4-BE49-F238E27FC236}">
                <a16:creationId xmlns:a16="http://schemas.microsoft.com/office/drawing/2014/main" id="{E9801FD3-0F7C-9D77-4B9C-550B5E49998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8" name="Line 24">
            <a:extLst>
              <a:ext uri="{FF2B5EF4-FFF2-40B4-BE49-F238E27FC236}">
                <a16:creationId xmlns:a16="http://schemas.microsoft.com/office/drawing/2014/main" id="{9481575E-B805-239D-340C-663ECD579D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26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9" name="Line 25">
            <a:extLst>
              <a:ext uri="{FF2B5EF4-FFF2-40B4-BE49-F238E27FC236}">
                <a16:creationId xmlns:a16="http://schemas.microsoft.com/office/drawing/2014/main" id="{BEB9996F-68E7-A9EC-44AD-C7EF02D0284B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562" name="Text Box 82">
            <a:extLst>
              <a:ext uri="{FF2B5EF4-FFF2-40B4-BE49-F238E27FC236}">
                <a16:creationId xmlns:a16="http://schemas.microsoft.com/office/drawing/2014/main" id="{C489879B-21BB-3E9E-05A8-3A2802FBE3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5943600"/>
            <a:ext cx="16946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Comic Sans MS" panose="030F0702030302020204" pitchFamily="66" charset="0"/>
              </a:rPr>
              <a:t>Thin layers ok</a:t>
            </a:r>
          </a:p>
        </p:txBody>
      </p:sp>
      <p:sp>
        <p:nvSpPr>
          <p:cNvPr id="20563" name="Text Box 83">
            <a:extLst>
              <a:ext uri="{FF2B5EF4-FFF2-40B4-BE49-F238E27FC236}">
                <a16:creationId xmlns:a16="http://schemas.microsoft.com/office/drawing/2014/main" id="{83D05EAC-7886-E972-DB2D-A191FCF94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7630" y="5935899"/>
            <a:ext cx="30779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Comic Sans MS" panose="030F0702030302020204" pitchFamily="66" charset="0"/>
              </a:rPr>
              <a:t>Problem with thick layers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62C15EB-E59C-A591-2066-96C71F87BC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4532" y="3208384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7946AF6-4DE3-B560-5A49-2615713AA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5331756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6" name="Line 62">
            <a:extLst>
              <a:ext uri="{FF2B5EF4-FFF2-40B4-BE49-F238E27FC236}">
                <a16:creationId xmlns:a16="http://schemas.microsoft.com/office/drawing/2014/main" id="{16DF7526-FDD8-ED44-D6FD-843C90F1F3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8438" y="4008604"/>
            <a:ext cx="0" cy="533400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7" name="Rectangle 59">
            <a:extLst>
              <a:ext uri="{FF2B5EF4-FFF2-40B4-BE49-F238E27FC236}">
                <a16:creationId xmlns:a16="http://schemas.microsoft.com/office/drawing/2014/main" id="{84652095-9A20-5624-5C6A-10CADDAA3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4533" y="2310166"/>
            <a:ext cx="1142998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8" name="Rectangle 60">
            <a:extLst>
              <a:ext uri="{FF2B5EF4-FFF2-40B4-BE49-F238E27FC236}">
                <a16:creationId xmlns:a16="http://schemas.microsoft.com/office/drawing/2014/main" id="{9AD087AE-8E8B-ACD2-C421-AB74AFB71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4331" y="2310166"/>
            <a:ext cx="1066801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DDDF85-D690-7AEF-D86E-284D8A56E205}"/>
              </a:ext>
            </a:extLst>
          </p:cNvPr>
          <p:cNvSpPr/>
          <p:nvPr/>
        </p:nvSpPr>
        <p:spPr>
          <a:xfrm>
            <a:off x="2362200" y="5073783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20411F-30A4-8131-3E56-17AAB8EDE15A}"/>
              </a:ext>
            </a:extLst>
          </p:cNvPr>
          <p:cNvSpPr/>
          <p:nvPr/>
        </p:nvSpPr>
        <p:spPr>
          <a:xfrm>
            <a:off x="3505199" y="4942113"/>
            <a:ext cx="1066800" cy="13166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550" name="Group 79">
            <a:extLst>
              <a:ext uri="{FF2B5EF4-FFF2-40B4-BE49-F238E27FC236}">
                <a16:creationId xmlns:a16="http://schemas.microsoft.com/office/drawing/2014/main" id="{AEC5B19B-02B3-2772-52D0-72C4043B1A4C}"/>
              </a:ext>
            </a:extLst>
          </p:cNvPr>
          <p:cNvGrpSpPr>
            <a:grpSpLocks/>
          </p:cNvGrpSpPr>
          <p:nvPr/>
        </p:nvGrpSpPr>
        <p:grpSpPr bwMode="auto">
          <a:xfrm>
            <a:off x="3733800" y="1905000"/>
            <a:ext cx="685800" cy="990600"/>
            <a:chOff x="1632" y="1200"/>
            <a:chExt cx="432" cy="624"/>
          </a:xfrm>
        </p:grpSpPr>
        <p:sp>
          <p:nvSpPr>
            <p:cNvPr id="21555" name="Line 16">
              <a:extLst>
                <a:ext uri="{FF2B5EF4-FFF2-40B4-BE49-F238E27FC236}">
                  <a16:creationId xmlns:a16="http://schemas.microsoft.com/office/drawing/2014/main" id="{2C43DB29-0DC6-CC0B-DACB-D6CC424649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1556" name="Line 17">
              <a:extLst>
                <a:ext uri="{FF2B5EF4-FFF2-40B4-BE49-F238E27FC236}">
                  <a16:creationId xmlns:a16="http://schemas.microsoft.com/office/drawing/2014/main" id="{1EB27C6F-EDAE-0A0A-9916-146F3687A9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1557" name="Line 18">
              <a:extLst>
                <a:ext uri="{FF2B5EF4-FFF2-40B4-BE49-F238E27FC236}">
                  <a16:creationId xmlns:a16="http://schemas.microsoft.com/office/drawing/2014/main" id="{79857CD7-A1C8-7E19-0BCF-8AE1DC16CD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1558" name="Line 19">
              <a:extLst>
                <a:ext uri="{FF2B5EF4-FFF2-40B4-BE49-F238E27FC236}">
                  <a16:creationId xmlns:a16="http://schemas.microsoft.com/office/drawing/2014/main" id="{4D6683EF-D135-E15E-5D9D-6A9E5EB0B3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13" name="Line 10">
            <a:extLst>
              <a:ext uri="{FF2B5EF4-FFF2-40B4-BE49-F238E27FC236}">
                <a16:creationId xmlns:a16="http://schemas.microsoft.com/office/drawing/2014/main" id="{B1B5E96F-F020-2DE4-05D6-8421FC9B37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678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4" name="Line 11">
            <a:extLst>
              <a:ext uri="{FF2B5EF4-FFF2-40B4-BE49-F238E27FC236}">
                <a16:creationId xmlns:a16="http://schemas.microsoft.com/office/drawing/2014/main" id="{D6B89F46-A694-C97F-AF6D-45C1F66446D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4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" name="Line 12">
            <a:extLst>
              <a:ext uri="{FF2B5EF4-FFF2-40B4-BE49-F238E27FC236}">
                <a16:creationId xmlns:a16="http://schemas.microsoft.com/office/drawing/2014/main" id="{05091D7E-DBBD-1638-AD50-A857109AA61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250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6" name="Line 13">
            <a:extLst>
              <a:ext uri="{FF2B5EF4-FFF2-40B4-BE49-F238E27FC236}">
                <a16:creationId xmlns:a16="http://schemas.microsoft.com/office/drawing/2014/main" id="{DBF6A739-619E-4CEF-F815-476F95B5A6FE}"/>
              </a:ext>
            </a:extLst>
          </p:cNvPr>
          <p:cNvSpPr>
            <a:spLocks noChangeShapeType="1"/>
          </p:cNvSpPr>
          <p:nvPr/>
        </p:nvSpPr>
        <p:spPr bwMode="auto">
          <a:xfrm>
            <a:off x="75536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" name="Line 14">
            <a:extLst>
              <a:ext uri="{FF2B5EF4-FFF2-40B4-BE49-F238E27FC236}">
                <a16:creationId xmlns:a16="http://schemas.microsoft.com/office/drawing/2014/main" id="{8D3066F2-F28E-5BB2-27EC-57980AF52C67}"/>
              </a:ext>
            </a:extLst>
          </p:cNvPr>
          <p:cNvSpPr>
            <a:spLocks noChangeShapeType="1"/>
          </p:cNvSpPr>
          <p:nvPr/>
        </p:nvSpPr>
        <p:spPr bwMode="auto">
          <a:xfrm>
            <a:off x="77822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" name="Line 15">
            <a:extLst>
              <a:ext uri="{FF2B5EF4-FFF2-40B4-BE49-F238E27FC236}">
                <a16:creationId xmlns:a16="http://schemas.microsoft.com/office/drawing/2014/main" id="{E89C61B1-7A0F-0021-2176-69138542AC9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108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" name="Line 20">
            <a:extLst>
              <a:ext uri="{FF2B5EF4-FFF2-40B4-BE49-F238E27FC236}">
                <a16:creationId xmlns:a16="http://schemas.microsoft.com/office/drawing/2014/main" id="{3E65AD0C-35DF-0019-40C4-A03043800236}"/>
              </a:ext>
            </a:extLst>
          </p:cNvPr>
          <p:cNvSpPr>
            <a:spLocks noChangeShapeType="1"/>
          </p:cNvSpPr>
          <p:nvPr/>
        </p:nvSpPr>
        <p:spPr bwMode="auto">
          <a:xfrm>
            <a:off x="91538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" name="Line 21">
            <a:extLst>
              <a:ext uri="{FF2B5EF4-FFF2-40B4-BE49-F238E27FC236}">
                <a16:creationId xmlns:a16="http://schemas.microsoft.com/office/drawing/2014/main" id="{2A8B1DAB-BDE4-0A7B-2548-E6FD633DCDF2}"/>
              </a:ext>
            </a:extLst>
          </p:cNvPr>
          <p:cNvSpPr>
            <a:spLocks noChangeShapeType="1"/>
          </p:cNvSpPr>
          <p:nvPr/>
        </p:nvSpPr>
        <p:spPr bwMode="auto">
          <a:xfrm>
            <a:off x="93824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" name="Line 22">
            <a:extLst>
              <a:ext uri="{FF2B5EF4-FFF2-40B4-BE49-F238E27FC236}">
                <a16:creationId xmlns:a16="http://schemas.microsoft.com/office/drawing/2014/main" id="{C76F4E1D-4071-70F3-4175-DFC440329CF3}"/>
              </a:ext>
            </a:extLst>
          </p:cNvPr>
          <p:cNvSpPr>
            <a:spLocks noChangeShapeType="1"/>
          </p:cNvSpPr>
          <p:nvPr/>
        </p:nvSpPr>
        <p:spPr bwMode="auto">
          <a:xfrm>
            <a:off x="96110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2" name="Line 23">
            <a:extLst>
              <a:ext uri="{FF2B5EF4-FFF2-40B4-BE49-F238E27FC236}">
                <a16:creationId xmlns:a16="http://schemas.microsoft.com/office/drawing/2014/main" id="{14218908-0125-8F72-78AB-DF4C461DBDB3}"/>
              </a:ext>
            </a:extLst>
          </p:cNvPr>
          <p:cNvSpPr>
            <a:spLocks noChangeShapeType="1"/>
          </p:cNvSpPr>
          <p:nvPr/>
        </p:nvSpPr>
        <p:spPr bwMode="auto">
          <a:xfrm>
            <a:off x="98396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3" name="Line 24">
            <a:extLst>
              <a:ext uri="{FF2B5EF4-FFF2-40B4-BE49-F238E27FC236}">
                <a16:creationId xmlns:a16="http://schemas.microsoft.com/office/drawing/2014/main" id="{971B39B0-3DA7-893F-36C6-9A4ABF2F13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682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" name="Line 25">
            <a:extLst>
              <a:ext uri="{FF2B5EF4-FFF2-40B4-BE49-F238E27FC236}">
                <a16:creationId xmlns:a16="http://schemas.microsoft.com/office/drawing/2014/main" id="{31B18913-B43D-0D51-DA38-D0B8BB55699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968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5" name="Rectangle 5">
            <a:extLst>
              <a:ext uri="{FF2B5EF4-FFF2-40B4-BE49-F238E27FC236}">
                <a16:creationId xmlns:a16="http://schemas.microsoft.com/office/drawing/2014/main" id="{CDF5F1DE-D167-743C-D31A-19E49854C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0197" y="3452199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B38034FB-A6E8-99CC-9B63-676942227C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865" y="5272737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9" name="Rectangle 59">
            <a:extLst>
              <a:ext uri="{FF2B5EF4-FFF2-40B4-BE49-F238E27FC236}">
                <a16:creationId xmlns:a16="http://schemas.microsoft.com/office/drawing/2014/main" id="{399E2C77-A507-5E70-49AD-A207F4D46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0198" y="2251147"/>
            <a:ext cx="1142998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30" name="Rectangle 60">
            <a:extLst>
              <a:ext uri="{FF2B5EF4-FFF2-40B4-BE49-F238E27FC236}">
                <a16:creationId xmlns:a16="http://schemas.microsoft.com/office/drawing/2014/main" id="{DA883959-53FF-5ACB-E4AA-C96D9DBFF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9996" y="2251147"/>
            <a:ext cx="1066801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55BB174-311F-FA10-EC11-30AB7046F5AF}"/>
              </a:ext>
            </a:extLst>
          </p:cNvPr>
          <p:cNvSpPr/>
          <p:nvPr/>
        </p:nvSpPr>
        <p:spPr>
          <a:xfrm>
            <a:off x="8010864" y="4377447"/>
            <a:ext cx="1066800" cy="63731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79">
            <a:extLst>
              <a:ext uri="{FF2B5EF4-FFF2-40B4-BE49-F238E27FC236}">
                <a16:creationId xmlns:a16="http://schemas.microsoft.com/office/drawing/2014/main" id="{872C5D0A-178B-B26A-AE3D-20AFCD8D9BA7}"/>
              </a:ext>
            </a:extLst>
          </p:cNvPr>
          <p:cNvGrpSpPr>
            <a:grpSpLocks/>
          </p:cNvGrpSpPr>
          <p:nvPr/>
        </p:nvGrpSpPr>
        <p:grpSpPr bwMode="auto">
          <a:xfrm>
            <a:off x="8239465" y="1845981"/>
            <a:ext cx="685800" cy="990600"/>
            <a:chOff x="1632" y="1200"/>
            <a:chExt cx="432" cy="624"/>
          </a:xfrm>
        </p:grpSpPr>
        <p:sp>
          <p:nvSpPr>
            <p:cNvPr id="35" name="Line 16">
              <a:extLst>
                <a:ext uri="{FF2B5EF4-FFF2-40B4-BE49-F238E27FC236}">
                  <a16:creationId xmlns:a16="http://schemas.microsoft.com/office/drawing/2014/main" id="{4848155F-899E-FF91-2056-FD3DEFEFF9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36" name="Line 17">
              <a:extLst>
                <a:ext uri="{FF2B5EF4-FFF2-40B4-BE49-F238E27FC236}">
                  <a16:creationId xmlns:a16="http://schemas.microsoft.com/office/drawing/2014/main" id="{9F422419-BB5E-241A-013C-7727BAF8C4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37" name="Line 18">
              <a:extLst>
                <a:ext uri="{FF2B5EF4-FFF2-40B4-BE49-F238E27FC236}">
                  <a16:creationId xmlns:a16="http://schemas.microsoft.com/office/drawing/2014/main" id="{F4500D01-D905-6515-A7E8-F9E7DD408B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38" name="Line 19">
              <a:extLst>
                <a:ext uri="{FF2B5EF4-FFF2-40B4-BE49-F238E27FC236}">
                  <a16:creationId xmlns:a16="http://schemas.microsoft.com/office/drawing/2014/main" id="{EF89417F-2035-25CE-BE0E-F0E2AAD181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09892B92-C65E-F850-A09F-6977E98CEA44}"/>
              </a:ext>
            </a:extLst>
          </p:cNvPr>
          <p:cNvSpPr/>
          <p:nvPr/>
        </p:nvSpPr>
        <p:spPr>
          <a:xfrm>
            <a:off x="8823331" y="4316466"/>
            <a:ext cx="661068" cy="9144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9F02DF5B-0EFD-6931-D280-5BADD4E4F4A0}"/>
              </a:ext>
            </a:extLst>
          </p:cNvPr>
          <p:cNvSpPr/>
          <p:nvPr/>
        </p:nvSpPr>
        <p:spPr>
          <a:xfrm>
            <a:off x="7480530" y="4325780"/>
            <a:ext cx="855991" cy="946957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292F380-EE41-4A8C-B924-5D97EB19CA8D}"/>
              </a:ext>
            </a:extLst>
          </p:cNvPr>
          <p:cNvSpPr/>
          <p:nvPr/>
        </p:nvSpPr>
        <p:spPr>
          <a:xfrm>
            <a:off x="6867865" y="5014764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8385A6C-F49A-AE01-375F-4580DF0A279E}"/>
              </a:ext>
            </a:extLst>
          </p:cNvPr>
          <p:cNvSpPr/>
          <p:nvPr/>
        </p:nvSpPr>
        <p:spPr>
          <a:xfrm>
            <a:off x="3505199" y="4858191"/>
            <a:ext cx="1066799" cy="23350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E19B360-6458-B201-C452-1FED72CB2CB8}"/>
              </a:ext>
            </a:extLst>
          </p:cNvPr>
          <p:cNvSpPr/>
          <p:nvPr/>
        </p:nvSpPr>
        <p:spPr>
          <a:xfrm>
            <a:off x="8010865" y="4283909"/>
            <a:ext cx="1066799" cy="23350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E69E1451-8436-99DE-BE92-B40F2CEEF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15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337B36D-D0B5-948F-7909-F67CA2DA2DD6}"/>
              </a:ext>
            </a:extLst>
          </p:cNvPr>
          <p:cNvSpPr/>
          <p:nvPr/>
        </p:nvSpPr>
        <p:spPr>
          <a:xfrm>
            <a:off x="4419600" y="2514600"/>
            <a:ext cx="3276598" cy="8057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FA66E94-75E4-6654-DE05-F9DE9A186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4007" y="312497"/>
            <a:ext cx="5247783" cy="822325"/>
          </a:xfrm>
          <a:effectLst/>
        </p:spPr>
        <p:txBody>
          <a:bodyPr>
            <a:noAutofit/>
          </a:bodyPr>
          <a:lstStyle/>
          <a:p>
            <a:pPr algn="ctr"/>
            <a:br>
              <a:rPr lang="en-GB" alt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alt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light diffraction problem</a:t>
            </a:r>
          </a:p>
        </p:txBody>
      </p:sp>
      <p:sp>
        <p:nvSpPr>
          <p:cNvPr id="24579" name="Line 10">
            <a:extLst>
              <a:ext uri="{FF2B5EF4-FFF2-40B4-BE49-F238E27FC236}">
                <a16:creationId xmlns:a16="http://schemas.microsoft.com/office/drawing/2014/main" id="{2FA165B2-27F8-EE3F-8A8B-596026F23B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0" name="Line 11">
            <a:extLst>
              <a:ext uri="{FF2B5EF4-FFF2-40B4-BE49-F238E27FC236}">
                <a16:creationId xmlns:a16="http://schemas.microsoft.com/office/drawing/2014/main" id="{A5203EE8-AF2E-1C2F-474F-C24B8419A1D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1" name="Line 12">
            <a:extLst>
              <a:ext uri="{FF2B5EF4-FFF2-40B4-BE49-F238E27FC236}">
                <a16:creationId xmlns:a16="http://schemas.microsoft.com/office/drawing/2014/main" id="{60F4E56F-3634-8824-1F89-D25431465E39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2" name="Line 13">
            <a:extLst>
              <a:ext uri="{FF2B5EF4-FFF2-40B4-BE49-F238E27FC236}">
                <a16:creationId xmlns:a16="http://schemas.microsoft.com/office/drawing/2014/main" id="{6C8E1138-E5C9-2971-9704-6348A21A69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0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3" name="Line 14">
            <a:extLst>
              <a:ext uri="{FF2B5EF4-FFF2-40B4-BE49-F238E27FC236}">
                <a16:creationId xmlns:a16="http://schemas.microsoft.com/office/drawing/2014/main" id="{4BCDCFB0-F5A9-3A6B-AA7A-F78190AF5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16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4" name="Line 15">
            <a:extLst>
              <a:ext uri="{FF2B5EF4-FFF2-40B4-BE49-F238E27FC236}">
                <a16:creationId xmlns:a16="http://schemas.microsoft.com/office/drawing/2014/main" id="{66BFB8F5-20F3-2FD6-322C-EDF4A009CEE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02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5" name="Line 16">
            <a:extLst>
              <a:ext uri="{FF2B5EF4-FFF2-40B4-BE49-F238E27FC236}">
                <a16:creationId xmlns:a16="http://schemas.microsoft.com/office/drawing/2014/main" id="{6EC3F5CC-C96C-2A38-292C-C5C68A9C913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1828800"/>
            <a:ext cx="0" cy="533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6" name="Line 17">
            <a:extLst>
              <a:ext uri="{FF2B5EF4-FFF2-40B4-BE49-F238E27FC236}">
                <a16:creationId xmlns:a16="http://schemas.microsoft.com/office/drawing/2014/main" id="{D9841929-B643-FDA9-05EE-FD6BA1C7BCD0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1828800"/>
            <a:ext cx="0" cy="533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7" name="Line 18">
            <a:extLst>
              <a:ext uri="{FF2B5EF4-FFF2-40B4-BE49-F238E27FC236}">
                <a16:creationId xmlns:a16="http://schemas.microsoft.com/office/drawing/2014/main" id="{97A21C88-352F-6CF5-AC6F-FE8A858F41E7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0" y="1828800"/>
            <a:ext cx="0" cy="533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8" name="Line 19">
            <a:extLst>
              <a:ext uri="{FF2B5EF4-FFF2-40B4-BE49-F238E27FC236}">
                <a16:creationId xmlns:a16="http://schemas.microsoft.com/office/drawing/2014/main" id="{DCCC0E12-E0D7-B37C-CF9C-FA0E3A919B4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4600" y="1828800"/>
            <a:ext cx="0" cy="533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9" name="Line 20">
            <a:extLst>
              <a:ext uri="{FF2B5EF4-FFF2-40B4-BE49-F238E27FC236}">
                <a16:creationId xmlns:a16="http://schemas.microsoft.com/office/drawing/2014/main" id="{448C1F8E-FC27-30D1-6EB3-43795907CE03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90" name="Line 21">
            <a:extLst>
              <a:ext uri="{FF2B5EF4-FFF2-40B4-BE49-F238E27FC236}">
                <a16:creationId xmlns:a16="http://schemas.microsoft.com/office/drawing/2014/main" id="{C1B97E6D-5FD8-B41F-D53B-F25DB283F8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18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91" name="Line 22">
            <a:extLst>
              <a:ext uri="{FF2B5EF4-FFF2-40B4-BE49-F238E27FC236}">
                <a16:creationId xmlns:a16="http://schemas.microsoft.com/office/drawing/2014/main" id="{1A6EDC47-A855-F41A-57CD-26BE67DBC9E5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04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92" name="Line 23">
            <a:extLst>
              <a:ext uri="{FF2B5EF4-FFF2-40B4-BE49-F238E27FC236}">
                <a16:creationId xmlns:a16="http://schemas.microsoft.com/office/drawing/2014/main" id="{E354FFD0-107C-B420-CB5D-C19B4828966F}"/>
              </a:ext>
            </a:extLst>
          </p:cNvPr>
          <p:cNvSpPr>
            <a:spLocks noChangeShapeType="1"/>
          </p:cNvSpPr>
          <p:nvPr/>
        </p:nvSpPr>
        <p:spPr bwMode="auto">
          <a:xfrm>
            <a:off x="72390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93" name="Line 24">
            <a:extLst>
              <a:ext uri="{FF2B5EF4-FFF2-40B4-BE49-F238E27FC236}">
                <a16:creationId xmlns:a16="http://schemas.microsoft.com/office/drawing/2014/main" id="{6095F1D6-27C6-302E-FB45-3FDF9B968BD1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76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94" name="Line 25">
            <a:extLst>
              <a:ext uri="{FF2B5EF4-FFF2-40B4-BE49-F238E27FC236}">
                <a16:creationId xmlns:a16="http://schemas.microsoft.com/office/drawing/2014/main" id="{9991EBE2-9A0A-CA1A-3E63-F658BD166DC7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612" name="Text Box 36">
            <a:extLst>
              <a:ext uri="{FF2B5EF4-FFF2-40B4-BE49-F238E27FC236}">
                <a16:creationId xmlns:a16="http://schemas.microsoft.com/office/drawing/2014/main" id="{6F108346-1BA2-DD4B-1BAA-A85D43AC4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4237" y="2842737"/>
            <a:ext cx="396935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Diffraction in glass or polyester 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Less with quartz</a:t>
            </a:r>
          </a:p>
          <a:p>
            <a:endParaRPr lang="en-US" altLang="en-US" dirty="0">
              <a:latin typeface="Comic Sans MS" panose="030F0702030302020204" pitchFamily="66" charset="0"/>
            </a:endParaRPr>
          </a:p>
          <a:p>
            <a:r>
              <a:rPr lang="en-US" altLang="en-US" dirty="0">
                <a:latin typeface="Comic Sans MS" panose="030F0702030302020204" pitchFamily="66" charset="0"/>
              </a:rPr>
              <a:t>Problems appear with small pattern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below the um </a:t>
            </a:r>
          </a:p>
        </p:txBody>
      </p:sp>
      <p:sp>
        <p:nvSpPr>
          <p:cNvPr id="24613" name="Line 37">
            <a:extLst>
              <a:ext uri="{FF2B5EF4-FFF2-40B4-BE49-F238E27FC236}">
                <a16:creationId xmlns:a16="http://schemas.microsoft.com/office/drawing/2014/main" id="{449F2AD3-B2A4-CBA9-87FA-D0E0EBDD2DF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76999" y="2590799"/>
            <a:ext cx="1627235" cy="4107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86B50F9-1936-0FEC-6DAB-97223F6FD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5660718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35C50A-8E4C-0EF3-E41F-383259936CD2}"/>
              </a:ext>
            </a:extLst>
          </p:cNvPr>
          <p:cNvSpPr/>
          <p:nvPr/>
        </p:nvSpPr>
        <p:spPr>
          <a:xfrm>
            <a:off x="5486399" y="4953000"/>
            <a:ext cx="1066800" cy="44974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92DCB9BF-08C2-ACFD-4EA9-F1248D666344}"/>
              </a:ext>
            </a:extLst>
          </p:cNvPr>
          <p:cNvSpPr/>
          <p:nvPr/>
        </p:nvSpPr>
        <p:spPr>
          <a:xfrm>
            <a:off x="5219699" y="4960280"/>
            <a:ext cx="533400" cy="493047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6518DED0-460A-D5E5-FDE9-F77842BA3A76}"/>
              </a:ext>
            </a:extLst>
          </p:cNvPr>
          <p:cNvSpPr/>
          <p:nvPr/>
        </p:nvSpPr>
        <p:spPr>
          <a:xfrm>
            <a:off x="6286969" y="4953000"/>
            <a:ext cx="533400" cy="493047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AD709C-3EB0-0D0B-9526-2D0D954399AB}"/>
              </a:ext>
            </a:extLst>
          </p:cNvPr>
          <p:cNvSpPr/>
          <p:nvPr/>
        </p:nvSpPr>
        <p:spPr>
          <a:xfrm>
            <a:off x="4343400" y="5402745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44904B71-ACEF-7B7A-2693-F15DD255D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998914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8D595A2F-0A86-0B4B-05DD-168F46045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581401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05FCFAF3-9B4A-D22A-EE1F-F74BF7C03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313114"/>
            <a:ext cx="3276600" cy="40011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FFC406E-D2E5-4AA0-B03E-3C3F0CFEF8FE}"/>
              </a:ext>
            </a:extLst>
          </p:cNvPr>
          <p:cNvSpPr/>
          <p:nvPr/>
        </p:nvSpPr>
        <p:spPr>
          <a:xfrm>
            <a:off x="4419600" y="3267395"/>
            <a:ext cx="106679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1E4CDA1-3FFA-8155-E634-302ABECADA44}"/>
              </a:ext>
            </a:extLst>
          </p:cNvPr>
          <p:cNvSpPr/>
          <p:nvPr/>
        </p:nvSpPr>
        <p:spPr>
          <a:xfrm>
            <a:off x="6553199" y="3262532"/>
            <a:ext cx="114299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603" name="Line 20">
            <a:extLst>
              <a:ext uri="{FF2B5EF4-FFF2-40B4-BE49-F238E27FC236}">
                <a16:creationId xmlns:a16="http://schemas.microsoft.com/office/drawing/2014/main" id="{2DC950FC-BEDF-80D0-2963-DA755330942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4599" y="2514599"/>
            <a:ext cx="309663" cy="1226341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24604" name="Line 20">
            <a:extLst>
              <a:ext uri="{FF2B5EF4-FFF2-40B4-BE49-F238E27FC236}">
                <a16:creationId xmlns:a16="http://schemas.microsoft.com/office/drawing/2014/main" id="{274045C5-E8A8-85BC-CE66-AF6A0D4706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86969" y="2438400"/>
            <a:ext cx="37631" cy="1274824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24605" name="Line 20">
            <a:extLst>
              <a:ext uri="{FF2B5EF4-FFF2-40B4-BE49-F238E27FC236}">
                <a16:creationId xmlns:a16="http://schemas.microsoft.com/office/drawing/2014/main" id="{8B24626E-2B95-83C9-BAF4-A16B98EA9E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14938" y="2514599"/>
            <a:ext cx="309662" cy="1216027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CDE4048-C49F-7D5B-D956-A0FDA41A5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948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445CF7-315B-0AB4-A8BC-455162D01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933" y="556923"/>
            <a:ext cx="4745038" cy="701675"/>
          </a:xfrm>
        </p:spPr>
        <p:txBody>
          <a:bodyPr>
            <a:normAutofit fontScale="90000"/>
          </a:bodyPr>
          <a:lstStyle/>
          <a:p>
            <a:r>
              <a:rPr lang="en-GB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Collimated</a:t>
            </a:r>
            <a:r>
              <a:rPr lang="en-GB" alt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 UV lamps</a:t>
            </a:r>
            <a:br>
              <a:rPr lang="en-GB" altLang="en-US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endParaRPr lang="en-GB" altLang="en-US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483" name="Espace réservé du contenu 3" descr="322-Model%2030%20web.jpg">
            <a:extLst>
              <a:ext uri="{FF2B5EF4-FFF2-40B4-BE49-F238E27FC236}">
                <a16:creationId xmlns:a16="http://schemas.microsoft.com/office/drawing/2014/main" id="{5ACD0D6F-9BDE-1B4D-3999-AD2AD147F6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4620" y="393265"/>
            <a:ext cx="2895600" cy="3578451"/>
          </a:xfrm>
          <a:ln>
            <a:solidFill>
              <a:schemeClr val="tx1"/>
            </a:solidFill>
          </a:ln>
        </p:spPr>
      </p:pic>
      <p:pic>
        <p:nvPicPr>
          <p:cNvPr id="20484" name="Image 5" descr="993.gif">
            <a:extLst>
              <a:ext uri="{FF2B5EF4-FFF2-40B4-BE49-F238E27FC236}">
                <a16:creationId xmlns:a16="http://schemas.microsoft.com/office/drawing/2014/main" id="{E48DB146-8B68-91B3-D026-1451175C93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828800"/>
            <a:ext cx="324008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ZoneTexte 5">
            <a:extLst>
              <a:ext uri="{FF2B5EF4-FFF2-40B4-BE49-F238E27FC236}">
                <a16:creationId xmlns:a16="http://schemas.microsoft.com/office/drawing/2014/main" id="{EA8D3C1F-F35C-60EA-2DA7-C1DA31B68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4260" y="2578767"/>
            <a:ext cx="28956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Precise large size lens up to 12 inches</a:t>
            </a:r>
          </a:p>
        </p:txBody>
      </p:sp>
      <p:sp>
        <p:nvSpPr>
          <p:cNvPr id="20488" name="Line 8">
            <a:extLst>
              <a:ext uri="{FF2B5EF4-FFF2-40B4-BE49-F238E27FC236}">
                <a16:creationId xmlns:a16="http://schemas.microsoft.com/office/drawing/2014/main" id="{6AA4CF57-97BD-3C47-04C4-847841A66EB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09860" y="2362199"/>
            <a:ext cx="1243539" cy="412899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20489" name="Line 9">
            <a:extLst>
              <a:ext uri="{FF2B5EF4-FFF2-40B4-BE49-F238E27FC236}">
                <a16:creationId xmlns:a16="http://schemas.microsoft.com/office/drawing/2014/main" id="{9C194C30-A8CF-7C7B-5F42-548F0DBB05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41510" y="2977116"/>
            <a:ext cx="1972209" cy="51218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C063CA-9095-7E6A-11AE-C4125F69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19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BF3A4C-1E32-D59C-E194-6E3AA85ACEDE}"/>
              </a:ext>
            </a:extLst>
          </p:cNvPr>
          <p:cNvSpPr txBox="1"/>
          <p:nvPr/>
        </p:nvSpPr>
        <p:spPr>
          <a:xfrm>
            <a:off x="824620" y="4541918"/>
            <a:ext cx="5713832" cy="1877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US" altLang="en-US" dirty="0">
              <a:latin typeface="Comic Sans MS" panose="030F0702030302020204" pitchFamily="66" charset="0"/>
            </a:endParaRPr>
          </a:p>
          <a:p>
            <a:r>
              <a:rPr lang="en-US" altLang="en-US" sz="1600" dirty="0">
                <a:latin typeface="Comic Sans MS" panose="030F0702030302020204" pitchFamily="66" charset="0"/>
              </a:rPr>
              <a:t>-Perfect Collimated light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-Low local energy </a:t>
            </a:r>
            <a:r>
              <a:rPr lang="en-US" alt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altLang="en-US" sz="1600" dirty="0">
                <a:latin typeface="Comic Sans MS" panose="030F0702030302020204" pitchFamily="66" charset="0"/>
              </a:rPr>
              <a:t> absorption problem </a:t>
            </a:r>
            <a:r>
              <a:rPr lang="en-US" alt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 only thin resist</a:t>
            </a:r>
            <a:endParaRPr lang="en-US" altLang="en-US" sz="1600" dirty="0">
              <a:latin typeface="Comic Sans MS" panose="030F0702030302020204" pitchFamily="66" charset="0"/>
            </a:endParaRPr>
          </a:p>
          <a:p>
            <a:r>
              <a:rPr lang="en-US" altLang="en-US" sz="1600" dirty="0">
                <a:latin typeface="Comic Sans MS" panose="030F0702030302020204" pitchFamily="66" charset="0"/>
              </a:rPr>
              <a:t>-Diffraction</a:t>
            </a:r>
            <a:r>
              <a:rPr lang="en-US" alt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 quartz</a:t>
            </a:r>
            <a:r>
              <a:rPr lang="en-US" altLang="en-US" sz="1600" dirty="0">
                <a:latin typeface="Comic Sans MS" panose="030F0702030302020204" pitchFamily="66" charset="0"/>
              </a:rPr>
              <a:t> mask 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-Working size : 20 cm diameter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-Good enough for 1um line and space</a:t>
            </a:r>
          </a:p>
          <a:p>
            <a:endParaRPr lang="en-US" alt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390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00433-6CBD-3C88-49A3-2C6121D83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Rigid /Flex materials</a:t>
            </a:r>
            <a:endParaRPr lang="en-GB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86FFD-D283-1004-8C09-545507D8C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741" y="1573959"/>
            <a:ext cx="5045242" cy="4749020"/>
          </a:xfrm>
          <a:ln>
            <a:solidFill>
              <a:schemeClr val="tx1"/>
            </a:solidFill>
          </a:ln>
        </p:spPr>
        <p:txBody>
          <a:bodyPr>
            <a:normAutofit fontScale="40000" lnSpcReduction="20000"/>
          </a:bodyPr>
          <a:lstStyle/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highlight>
                  <a:srgbClr val="00FF00"/>
                </a:highlight>
                <a:latin typeface="Comic Sans MS" panose="030F0702030302020204" pitchFamily="66" charset="0"/>
              </a:rPr>
              <a:t>Rigid</a:t>
            </a:r>
          </a:p>
          <a:p>
            <a:r>
              <a:rPr lang="en-US" dirty="0">
                <a:latin typeface="Comic Sans MS" panose="030F0702030302020204" pitchFamily="66" charset="0"/>
              </a:rPr>
              <a:t>Glass epoxy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G10 , FR4,  High TG, Low loss , low Dk , anti CAF , low CTE etc..</a:t>
            </a:r>
          </a:p>
          <a:p>
            <a:r>
              <a:rPr lang="en-US" dirty="0">
                <a:latin typeface="Comic Sans MS" panose="030F0702030302020204" pitchFamily="66" charset="0"/>
              </a:rPr>
              <a:t>Aramid Epoxy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Low CTE</a:t>
            </a:r>
          </a:p>
          <a:p>
            <a:r>
              <a:rPr lang="en-US" dirty="0">
                <a:latin typeface="Comic Sans MS" panose="030F0702030302020204" pitchFamily="66" charset="0"/>
              </a:rPr>
              <a:t>Glass polyimide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G30 ,High temperature , high reliability  </a:t>
            </a:r>
          </a:p>
          <a:p>
            <a:r>
              <a:rPr lang="en-US" dirty="0">
                <a:latin typeface="Comic Sans MS" panose="030F0702030302020204" pitchFamily="66" charset="0"/>
              </a:rPr>
              <a:t>Glass Teflon , ceramic Teflon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High frequencies </a:t>
            </a:r>
          </a:p>
          <a:p>
            <a:r>
              <a:rPr lang="en-US" dirty="0">
                <a:latin typeface="Comic Sans MS" panose="030F0702030302020204" pitchFamily="66" charset="0"/>
              </a:rPr>
              <a:t>Bakelite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Low cost</a:t>
            </a:r>
          </a:p>
          <a:p>
            <a:r>
              <a:rPr lang="en-US" dirty="0">
                <a:highlight>
                  <a:srgbClr val="00FF00"/>
                </a:highlight>
                <a:latin typeface="Comic Sans MS" panose="030F0702030302020204" pitchFamily="66" charset="0"/>
              </a:rPr>
              <a:t>Flex</a:t>
            </a:r>
          </a:p>
          <a:p>
            <a:r>
              <a:rPr lang="en-US" dirty="0">
                <a:latin typeface="Comic Sans MS" panose="030F0702030302020204" pitchFamily="66" charset="0"/>
              </a:rPr>
              <a:t>Polyimide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General flex application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Low intrinsic radiation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Low outgassing</a:t>
            </a:r>
          </a:p>
          <a:p>
            <a:r>
              <a:rPr lang="en-US" dirty="0">
                <a:latin typeface="Comic Sans MS" panose="030F0702030302020204" pitchFamily="66" charset="0"/>
              </a:rPr>
              <a:t>LCP , PEEK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High reliability flex application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low moisture absorption , low outgassing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High frequencies</a:t>
            </a:r>
          </a:p>
          <a:p>
            <a:r>
              <a:rPr lang="en-GB" dirty="0">
                <a:latin typeface="Comic Sans MS" panose="030F0702030302020204" pitchFamily="66" charset="0"/>
              </a:rPr>
              <a:t>PET , PEN</a:t>
            </a:r>
          </a:p>
          <a:p>
            <a:pPr lvl="1"/>
            <a:r>
              <a:rPr lang="en-GB" dirty="0">
                <a:latin typeface="Comic Sans MS" panose="030F0702030302020204" pitchFamily="66" charset="0"/>
              </a:rPr>
              <a:t>Low cost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6C51C4-9452-E5CF-45D0-62F8531CC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8559" y="154599"/>
            <a:ext cx="4896852" cy="65488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36FF4A-9C3E-75AF-800E-62F010361FD6}"/>
              </a:ext>
            </a:extLst>
          </p:cNvPr>
          <p:cNvSpPr txBox="1"/>
          <p:nvPr/>
        </p:nvSpPr>
        <p:spPr>
          <a:xfrm>
            <a:off x="7626258" y="4425688"/>
            <a:ext cx="2261453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Example of data sheet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BC262A-8D4E-B0C8-2B6A-68F9F07AC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 descr="A blue metal shelf with white labels&#10;&#10;Description automatically generated">
            <a:extLst>
              <a:ext uri="{FF2B5EF4-FFF2-40B4-BE49-F238E27FC236}">
                <a16:creationId xmlns:a16="http://schemas.microsoft.com/office/drawing/2014/main" id="{52F7E0B1-1CA3-7D6D-5E63-192FEE5C2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678" y="2669850"/>
            <a:ext cx="1726093" cy="970927"/>
          </a:xfrm>
          <a:prstGeom prst="rect">
            <a:avLst/>
          </a:prstGeom>
        </p:spPr>
      </p:pic>
      <p:pic>
        <p:nvPicPr>
          <p:cNvPr id="8" name="Picture 7" descr="Several rolls of foil on a rack&#10;&#10;Description automatically generated">
            <a:extLst>
              <a:ext uri="{FF2B5EF4-FFF2-40B4-BE49-F238E27FC236}">
                <a16:creationId xmlns:a16="http://schemas.microsoft.com/office/drawing/2014/main" id="{96E9E714-8E56-09E8-5799-487BFAF5CD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678" y="4619939"/>
            <a:ext cx="1726094" cy="97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626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D21A63-99F4-A8FA-3678-AD2E7B9E9446}"/>
              </a:ext>
            </a:extLst>
          </p:cNvPr>
          <p:cNvSpPr txBox="1"/>
          <p:nvPr/>
        </p:nvSpPr>
        <p:spPr>
          <a:xfrm>
            <a:off x="1679893" y="218701"/>
            <a:ext cx="10007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Classical UV exposure machine for PCB production  </a:t>
            </a:r>
          </a:p>
        </p:txBody>
      </p:sp>
      <p:pic>
        <p:nvPicPr>
          <p:cNvPr id="4" name="Picture 3" descr="A large machine with a glass door&#10;&#10;Description automatically generated">
            <a:extLst>
              <a:ext uri="{FF2B5EF4-FFF2-40B4-BE49-F238E27FC236}">
                <a16:creationId xmlns:a16="http://schemas.microsoft.com/office/drawing/2014/main" id="{6A97B5D8-3CA6-5772-D959-50EFB3C309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699" y="1205739"/>
            <a:ext cx="5770308" cy="32457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DBF759-1C8C-F26D-4A60-44073FA24E32}"/>
              </a:ext>
            </a:extLst>
          </p:cNvPr>
          <p:cNvSpPr txBox="1"/>
          <p:nvPr/>
        </p:nvSpPr>
        <p:spPr>
          <a:xfrm>
            <a:off x="10138131" y="2572966"/>
            <a:ext cx="164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Two UV bulbs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FA2E1B8-638E-0565-53E6-73FFAE467444}"/>
              </a:ext>
            </a:extLst>
          </p:cNvPr>
          <p:cNvCxnSpPr>
            <a:cxnSpLocks/>
          </p:cNvCxnSpPr>
          <p:nvPr/>
        </p:nvCxnSpPr>
        <p:spPr>
          <a:xfrm flipH="1" flipV="1">
            <a:off x="8691716" y="1784478"/>
            <a:ext cx="1465291" cy="913177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A860E0E-8EFC-6653-585F-3482C4AD8EE9}"/>
              </a:ext>
            </a:extLst>
          </p:cNvPr>
          <p:cNvCxnSpPr>
            <a:cxnSpLocks/>
          </p:cNvCxnSpPr>
          <p:nvPr/>
        </p:nvCxnSpPr>
        <p:spPr>
          <a:xfrm flipH="1">
            <a:off x="8713547" y="2757632"/>
            <a:ext cx="1422093" cy="58869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54BA8A6-1B8E-ABF4-A5B5-65D36022B6EE}"/>
              </a:ext>
            </a:extLst>
          </p:cNvPr>
          <p:cNvSpPr txBox="1"/>
          <p:nvPr/>
        </p:nvSpPr>
        <p:spPr>
          <a:xfrm>
            <a:off x="255224" y="4680495"/>
            <a:ext cx="3308919" cy="13542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Stack up: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-Polyester foil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-Mask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600" dirty="0">
                <a:latin typeface="Comic Sans MS" panose="030F0702030302020204" pitchFamily="66" charset="0"/>
              </a:rPr>
              <a:t>manual alignment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-PCB with resist to be patterned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-Glass plate (Chassis)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866C2A-D640-5B81-D88F-E7C103A28374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6450519" y="3572540"/>
            <a:ext cx="0" cy="1095258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square object with a glass cover&#10;&#10;Description automatically generated with medium confidence">
            <a:extLst>
              <a:ext uri="{FF2B5EF4-FFF2-40B4-BE49-F238E27FC236}">
                <a16:creationId xmlns:a16="http://schemas.microsoft.com/office/drawing/2014/main" id="{48BE1B63-506C-AF49-FD1B-35DD25F249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6" t="20208" r="27936" b="11478"/>
          <a:stretch/>
        </p:blipFill>
        <p:spPr>
          <a:xfrm>
            <a:off x="9284565" y="3346322"/>
            <a:ext cx="2402732" cy="2279268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08F0CB6-6969-9956-B993-9B0189F1BC0A}"/>
              </a:ext>
            </a:extLst>
          </p:cNvPr>
          <p:cNvCxnSpPr>
            <a:cxnSpLocks/>
          </p:cNvCxnSpPr>
          <p:nvPr/>
        </p:nvCxnSpPr>
        <p:spPr>
          <a:xfrm flipV="1">
            <a:off x="9744152" y="4628225"/>
            <a:ext cx="648545" cy="1282514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3D7B13E-F8C2-6DAD-7B79-8BE00FD8A851}"/>
              </a:ext>
            </a:extLst>
          </p:cNvPr>
          <p:cNvSpPr txBox="1"/>
          <p:nvPr/>
        </p:nvSpPr>
        <p:spPr>
          <a:xfrm>
            <a:off x="6699744" y="5511492"/>
            <a:ext cx="2297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Deflectors to </a:t>
            </a:r>
          </a:p>
          <a:p>
            <a:r>
              <a:rPr lang="en-US" dirty="0">
                <a:latin typeface="Comic Sans MS" panose="030F0702030302020204" pitchFamily="66" charset="0"/>
              </a:rPr>
              <a:t>Improve collimation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C980309-5D6A-AC0F-7D43-BDA2A2DD3235}"/>
              </a:ext>
            </a:extLst>
          </p:cNvPr>
          <p:cNvCxnSpPr>
            <a:cxnSpLocks/>
          </p:cNvCxnSpPr>
          <p:nvPr/>
        </p:nvCxnSpPr>
        <p:spPr>
          <a:xfrm flipV="1">
            <a:off x="8304028" y="4649692"/>
            <a:ext cx="1508536" cy="1043727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7E70B47C-8215-977A-C51D-093C6001D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B16D00-414D-FE3D-0ED1-1BCCED32A547}"/>
              </a:ext>
            </a:extLst>
          </p:cNvPr>
          <p:cNvSpPr txBox="1"/>
          <p:nvPr/>
        </p:nvSpPr>
        <p:spPr>
          <a:xfrm>
            <a:off x="251718" y="1973890"/>
            <a:ext cx="3879750" cy="18466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US" altLang="en-US" sz="1600" dirty="0">
              <a:latin typeface="Comic Sans MS" panose="030F0702030302020204" pitchFamily="66" charset="0"/>
            </a:endParaRPr>
          </a:p>
          <a:p>
            <a:r>
              <a:rPr lang="en-US" altLang="en-US" sz="1600" dirty="0">
                <a:latin typeface="Comic Sans MS" panose="030F0702030302020204" pitchFamily="66" charset="0"/>
              </a:rPr>
              <a:t>-Semi Collimated light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-Low local energy </a:t>
            </a:r>
            <a:r>
              <a:rPr lang="en-US" alt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altLang="en-US" sz="1600" dirty="0">
                <a:latin typeface="Comic Sans MS" panose="030F0702030302020204" pitchFamily="66" charset="0"/>
              </a:rPr>
              <a:t> absorption pb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-Diffraction </a:t>
            </a:r>
            <a:r>
              <a:rPr lang="en-US" alt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altLang="en-US" sz="1600" dirty="0">
                <a:latin typeface="Comic Sans MS" panose="030F0702030302020204" pitchFamily="66" charset="0"/>
              </a:rPr>
              <a:t> thin polyester mask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-Working size up to 2.5m x 1.5m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-Good enough for 30um line and space</a:t>
            </a:r>
          </a:p>
          <a:p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DA28E4-7CDA-91ED-D3A0-566C5FAC971F}"/>
              </a:ext>
            </a:extLst>
          </p:cNvPr>
          <p:cNvSpPr txBox="1"/>
          <p:nvPr/>
        </p:nvSpPr>
        <p:spPr>
          <a:xfrm>
            <a:off x="9143056" y="5952983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UV bulbs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B3DB5A-FB97-11D0-FE55-96637A2C4850}"/>
              </a:ext>
            </a:extLst>
          </p:cNvPr>
          <p:cNvSpPr txBox="1"/>
          <p:nvPr/>
        </p:nvSpPr>
        <p:spPr>
          <a:xfrm>
            <a:off x="5087278" y="4667798"/>
            <a:ext cx="27264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Vacuum Drawer (open)</a:t>
            </a:r>
          </a:p>
          <a:p>
            <a:r>
              <a:rPr lang="en-US" dirty="0">
                <a:latin typeface="Comic Sans MS" panose="030F0702030302020204" pitchFamily="66" charset="0"/>
              </a:rPr>
              <a:t>Sliding in the machine.</a:t>
            </a:r>
          </a:p>
        </p:txBody>
      </p:sp>
    </p:spTree>
    <p:extLst>
      <p:ext uri="{BB962C8B-B14F-4D97-AF65-F5344CB8AC3E}">
        <p14:creationId xmlns:p14="http://schemas.microsoft.com/office/powerpoint/2010/main" val="1411619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51906" y="-84089"/>
            <a:ext cx="9444225" cy="1268942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LDI: laser Direct Imaging  </a:t>
            </a:r>
            <a:endParaRPr lang="fr-FR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35960" y="4293097"/>
            <a:ext cx="580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LDI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21</a:t>
            </a:fld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543A6E-EDC5-0406-FD32-A1DCF3D54E63}"/>
              </a:ext>
            </a:extLst>
          </p:cNvPr>
          <p:cNvSpPr txBox="1"/>
          <p:nvPr/>
        </p:nvSpPr>
        <p:spPr>
          <a:xfrm>
            <a:off x="308179" y="1599064"/>
            <a:ext cx="3421614" cy="38779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US" altLang="en-US" sz="1600" dirty="0">
              <a:latin typeface="Comic Sans MS" panose="030F0702030302020204" pitchFamily="66" charset="0"/>
            </a:endParaRPr>
          </a:p>
          <a:p>
            <a:r>
              <a:rPr lang="en-US" altLang="en-US" sz="1600" dirty="0">
                <a:latin typeface="Comic Sans MS" panose="030F0702030302020204" pitchFamily="66" charset="0"/>
              </a:rPr>
              <a:t>-Collimated light</a:t>
            </a:r>
          </a:p>
          <a:p>
            <a:endParaRPr lang="en-US" altLang="en-US" sz="1600" dirty="0">
              <a:latin typeface="Comic Sans MS" panose="030F0702030302020204" pitchFamily="66" charset="0"/>
            </a:endParaRPr>
          </a:p>
          <a:p>
            <a:r>
              <a:rPr lang="en-US" altLang="en-US" sz="1600" dirty="0">
                <a:latin typeface="Comic Sans MS" panose="030F0702030302020204" pitchFamily="66" charset="0"/>
              </a:rPr>
              <a:t>-High local energy better for 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absorption but not perfect</a:t>
            </a:r>
          </a:p>
          <a:p>
            <a:endParaRPr lang="en-US" altLang="en-US" sz="1600" dirty="0">
              <a:latin typeface="Comic Sans MS" panose="030F0702030302020204" pitchFamily="66" charset="0"/>
            </a:endParaRPr>
          </a:p>
          <a:p>
            <a:r>
              <a:rPr lang="en-US" altLang="en-US" sz="1600" dirty="0">
                <a:latin typeface="Comic Sans MS" panose="030F0702030302020204" pitchFamily="66" charset="0"/>
              </a:rPr>
              <a:t>-No mask</a:t>
            </a:r>
            <a:r>
              <a:rPr lang="en-US" alt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altLang="en-US" sz="1600" dirty="0">
                <a:latin typeface="Comic Sans MS" panose="030F0702030302020204" pitchFamily="66" charset="0"/>
              </a:rPr>
              <a:t>no diffraction</a:t>
            </a:r>
          </a:p>
          <a:p>
            <a:endParaRPr lang="en-US" altLang="en-US" sz="1600" dirty="0">
              <a:latin typeface="Comic Sans MS" panose="030F0702030302020204" pitchFamily="66" charset="0"/>
            </a:endParaRPr>
          </a:p>
          <a:p>
            <a:r>
              <a:rPr lang="en-US" altLang="en-US" sz="1600" dirty="0">
                <a:latin typeface="Comic Sans MS" panose="030F0702030302020204" pitchFamily="66" charset="0"/>
              </a:rPr>
              <a:t>-Working size 80cm x 70cm</a:t>
            </a:r>
          </a:p>
          <a:p>
            <a:endParaRPr lang="en-US" altLang="en-US" sz="1600" dirty="0">
              <a:latin typeface="Comic Sans MS" panose="030F0702030302020204" pitchFamily="66" charset="0"/>
            </a:endParaRPr>
          </a:p>
          <a:p>
            <a:r>
              <a:rPr lang="en-US" altLang="en-US" sz="1600" dirty="0">
                <a:latin typeface="Comic Sans MS" panose="030F0702030302020204" pitchFamily="66" charset="0"/>
              </a:rPr>
              <a:t>-Good enough for 20um line and space </a:t>
            </a:r>
          </a:p>
          <a:p>
            <a:endParaRPr lang="en-US" altLang="en-US" sz="1600" dirty="0">
              <a:latin typeface="Comic Sans MS" panose="030F0702030302020204" pitchFamily="66" charset="0"/>
            </a:endParaRPr>
          </a:p>
          <a:p>
            <a:r>
              <a:rPr lang="en-US" altLang="en-US" sz="1600" dirty="0">
                <a:latin typeface="Comic Sans MS" panose="030F0702030302020204" pitchFamily="66" charset="0"/>
              </a:rPr>
              <a:t>X Y steps: 0.5 </a:t>
            </a:r>
            <a:r>
              <a:rPr lang="el-GR" altLang="en-US" sz="1600" dirty="0">
                <a:latin typeface="Comic Sans MS" panose="030F0702030302020204" pitchFamily="66" charset="0"/>
              </a:rPr>
              <a:t>μ</a:t>
            </a:r>
            <a:r>
              <a:rPr lang="en-US" altLang="en-US" sz="1600" dirty="0">
                <a:latin typeface="Comic Sans MS" panose="030F0702030302020204" pitchFamily="66" charset="0"/>
              </a:rPr>
              <a:t>m to 2 </a:t>
            </a:r>
            <a:r>
              <a:rPr lang="el-GR" altLang="en-US" sz="1600" dirty="0">
                <a:latin typeface="Comic Sans MS" panose="030F0702030302020204" pitchFamily="66" charset="0"/>
                <a:cs typeface="Arial" panose="020B0604020202020204" pitchFamily="34" charset="0"/>
              </a:rPr>
              <a:t>μ</a:t>
            </a:r>
            <a:r>
              <a:rPr lang="en-US" altLang="en-US" sz="1600" dirty="0">
                <a:latin typeface="Comic Sans MS" panose="030F0702030302020204" pitchFamily="66" charset="0"/>
              </a:rPr>
              <a:t>m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(depending on machine type)</a:t>
            </a:r>
          </a:p>
        </p:txBody>
      </p:sp>
      <p:pic>
        <p:nvPicPr>
          <p:cNvPr id="16" name="Picture 9" descr="finefeatures2">
            <a:extLst>
              <a:ext uri="{FF2B5EF4-FFF2-40B4-BE49-F238E27FC236}">
                <a16:creationId xmlns:a16="http://schemas.microsoft.com/office/drawing/2014/main" id="{653CC335-57E7-4E3E-3CE6-8E4A0B16D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4080" y="1558551"/>
            <a:ext cx="2650969" cy="197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snapshot1">
            <a:extLst>
              <a:ext uri="{FF2B5EF4-FFF2-40B4-BE49-F238E27FC236}">
                <a16:creationId xmlns:a16="http://schemas.microsoft.com/office/drawing/2014/main" id="{E354B320-2A26-C19E-5945-6ACB66078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12" y="1154615"/>
            <a:ext cx="4212624" cy="316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snapshot2">
            <a:extLst>
              <a:ext uri="{FF2B5EF4-FFF2-40B4-BE49-F238E27FC236}">
                <a16:creationId xmlns:a16="http://schemas.microsoft.com/office/drawing/2014/main" id="{B9533D07-7F35-7192-E540-830B52DB7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12" y="3911755"/>
            <a:ext cx="4070388" cy="274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200C99BF-22BB-2270-04AB-E8B1012C867E}"/>
              </a:ext>
            </a:extLst>
          </p:cNvPr>
          <p:cNvSpPr/>
          <p:nvPr/>
        </p:nvSpPr>
        <p:spPr>
          <a:xfrm>
            <a:off x="3769068" y="3252180"/>
            <a:ext cx="664234" cy="3385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0142BD22-AFD1-D822-9DBD-114BDC28C524}"/>
              </a:ext>
            </a:extLst>
          </p:cNvPr>
          <p:cNvSpPr/>
          <p:nvPr/>
        </p:nvSpPr>
        <p:spPr>
          <a:xfrm>
            <a:off x="8610600" y="2414663"/>
            <a:ext cx="664234" cy="3385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1534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>
            <a:extLst>
              <a:ext uri="{FF2B5EF4-FFF2-40B4-BE49-F238E27FC236}">
                <a16:creationId xmlns:a16="http://schemas.microsoft.com/office/drawing/2014/main" id="{E71D2F95-2888-14A3-64A6-CFE910C86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763744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AC2115-2619-2169-6648-F39D77E35F69}"/>
              </a:ext>
            </a:extLst>
          </p:cNvPr>
          <p:cNvSpPr/>
          <p:nvPr/>
        </p:nvSpPr>
        <p:spPr>
          <a:xfrm>
            <a:off x="2819400" y="2652370"/>
            <a:ext cx="3276599" cy="23350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1D82F67-4196-8188-BB57-9BAF16E6E221}"/>
              </a:ext>
            </a:extLst>
          </p:cNvPr>
          <p:cNvSpPr/>
          <p:nvPr/>
        </p:nvSpPr>
        <p:spPr>
          <a:xfrm>
            <a:off x="3962399" y="2652370"/>
            <a:ext cx="1066798" cy="23350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893971-2E49-7733-ABB3-13CE41725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620" y="18382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Cheap way to avoid light absorption</a:t>
            </a:r>
            <a:b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with thick patterns (above 100um) 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Line 10">
            <a:extLst>
              <a:ext uri="{FF2B5EF4-FFF2-40B4-BE49-F238E27FC236}">
                <a16:creationId xmlns:a16="http://schemas.microsoft.com/office/drawing/2014/main" id="{BDC8D731-6FCC-4217-CF48-9ADFBFA4A8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7870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" name="Line 11">
            <a:extLst>
              <a:ext uri="{FF2B5EF4-FFF2-40B4-BE49-F238E27FC236}">
                <a16:creationId xmlns:a16="http://schemas.microsoft.com/office/drawing/2014/main" id="{9A3925CA-FFA1-2736-65B8-B176F91739D8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56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" name="Line 12">
            <a:extLst>
              <a:ext uri="{FF2B5EF4-FFF2-40B4-BE49-F238E27FC236}">
                <a16:creationId xmlns:a16="http://schemas.microsoft.com/office/drawing/2014/main" id="{89DE00DC-F289-A272-EE99-2457ED833EA4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42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" name="Line 13">
            <a:extLst>
              <a:ext uri="{FF2B5EF4-FFF2-40B4-BE49-F238E27FC236}">
                <a16:creationId xmlns:a16="http://schemas.microsoft.com/office/drawing/2014/main" id="{2BDBD1E8-DC53-B101-5A3D-1855263EA998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28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8" name="Line 14">
            <a:extLst>
              <a:ext uri="{FF2B5EF4-FFF2-40B4-BE49-F238E27FC236}">
                <a16:creationId xmlns:a16="http://schemas.microsoft.com/office/drawing/2014/main" id="{1C79FFEF-9EC0-BECA-AD9C-2BB1C5DC30F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14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" name="Line 15">
            <a:extLst>
              <a:ext uri="{FF2B5EF4-FFF2-40B4-BE49-F238E27FC236}">
                <a16:creationId xmlns:a16="http://schemas.microsoft.com/office/drawing/2014/main" id="{74A64DF6-15E1-B786-00E4-2F7052C05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00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" name="Line 20">
            <a:extLst>
              <a:ext uri="{FF2B5EF4-FFF2-40B4-BE49-F238E27FC236}">
                <a16:creationId xmlns:a16="http://schemas.microsoft.com/office/drawing/2014/main" id="{E3163013-756F-1DA6-88C2-807E26C6887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30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1" name="Line 21">
            <a:extLst>
              <a:ext uri="{FF2B5EF4-FFF2-40B4-BE49-F238E27FC236}">
                <a16:creationId xmlns:a16="http://schemas.microsoft.com/office/drawing/2014/main" id="{808AAFEC-A055-D901-20D1-3CB4E46EF9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16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" name="Line 22">
            <a:extLst>
              <a:ext uri="{FF2B5EF4-FFF2-40B4-BE49-F238E27FC236}">
                <a16:creationId xmlns:a16="http://schemas.microsoft.com/office/drawing/2014/main" id="{0884B557-3F48-3BF3-DBE0-EFFF9625940B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02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" name="Line 23">
            <a:extLst>
              <a:ext uri="{FF2B5EF4-FFF2-40B4-BE49-F238E27FC236}">
                <a16:creationId xmlns:a16="http://schemas.microsoft.com/office/drawing/2014/main" id="{4F9B7369-B867-CCEC-2044-62FA104CC59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88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4" name="Line 24">
            <a:extLst>
              <a:ext uri="{FF2B5EF4-FFF2-40B4-BE49-F238E27FC236}">
                <a16:creationId xmlns:a16="http://schemas.microsoft.com/office/drawing/2014/main" id="{776B7CD0-A8D6-715E-77D6-C1359701DA3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74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" name="Line 25">
            <a:extLst>
              <a:ext uri="{FF2B5EF4-FFF2-40B4-BE49-F238E27FC236}">
                <a16:creationId xmlns:a16="http://schemas.microsoft.com/office/drawing/2014/main" id="{23E5079A-0D75-8FC7-9551-CFF3CB81C22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60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F870550E-F5B6-6337-3D00-F6C7832C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3181257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6352800F-8958-C438-282B-4A47BAF51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7099" y="3998566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0" name="Rectangle 59">
            <a:extLst>
              <a:ext uri="{FF2B5EF4-FFF2-40B4-BE49-F238E27FC236}">
                <a16:creationId xmlns:a16="http://schemas.microsoft.com/office/drawing/2014/main" id="{97EF0AED-67FF-92E3-012D-BBF4AD557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1" y="2283039"/>
            <a:ext cx="1142998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21" name="Rectangle 60">
            <a:extLst>
              <a:ext uri="{FF2B5EF4-FFF2-40B4-BE49-F238E27FC236}">
                <a16:creationId xmlns:a16="http://schemas.microsoft.com/office/drawing/2014/main" id="{7CCC6ECD-A6F3-FD40-E6F9-E9D9C58459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199" y="2283039"/>
            <a:ext cx="1066801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FEF8C55-F74B-AF8E-2FF9-C97097048C79}"/>
              </a:ext>
            </a:extLst>
          </p:cNvPr>
          <p:cNvSpPr/>
          <p:nvPr/>
        </p:nvSpPr>
        <p:spPr>
          <a:xfrm>
            <a:off x="7277099" y="3740593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79">
            <a:extLst>
              <a:ext uri="{FF2B5EF4-FFF2-40B4-BE49-F238E27FC236}">
                <a16:creationId xmlns:a16="http://schemas.microsoft.com/office/drawing/2014/main" id="{7470E63E-39F9-3667-1BF8-E79D2865C686}"/>
              </a:ext>
            </a:extLst>
          </p:cNvPr>
          <p:cNvGrpSpPr>
            <a:grpSpLocks/>
          </p:cNvGrpSpPr>
          <p:nvPr/>
        </p:nvGrpSpPr>
        <p:grpSpPr bwMode="auto">
          <a:xfrm>
            <a:off x="4158668" y="1877873"/>
            <a:ext cx="685800" cy="990600"/>
            <a:chOff x="1632" y="1200"/>
            <a:chExt cx="432" cy="624"/>
          </a:xfrm>
        </p:grpSpPr>
        <p:sp>
          <p:nvSpPr>
            <p:cNvPr id="26" name="Line 16">
              <a:extLst>
                <a:ext uri="{FF2B5EF4-FFF2-40B4-BE49-F238E27FC236}">
                  <a16:creationId xmlns:a16="http://schemas.microsoft.com/office/drawing/2014/main" id="{43D6EE3F-78B2-4246-5F21-53E50347DD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7" name="Line 17">
              <a:extLst>
                <a:ext uri="{FF2B5EF4-FFF2-40B4-BE49-F238E27FC236}">
                  <a16:creationId xmlns:a16="http://schemas.microsoft.com/office/drawing/2014/main" id="{537AFDF6-010A-AF3C-7A11-5DCD726DED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8" name="Line 18">
              <a:extLst>
                <a:ext uri="{FF2B5EF4-FFF2-40B4-BE49-F238E27FC236}">
                  <a16:creationId xmlns:a16="http://schemas.microsoft.com/office/drawing/2014/main" id="{C7203E41-A908-8F5D-BC24-5DA7FC7B78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9" name="Line 19">
              <a:extLst>
                <a:ext uri="{FF2B5EF4-FFF2-40B4-BE49-F238E27FC236}">
                  <a16:creationId xmlns:a16="http://schemas.microsoft.com/office/drawing/2014/main" id="{5B17DE61-4597-6BF4-50CA-7D127B53D0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37" name="Rectangle 6">
            <a:extLst>
              <a:ext uri="{FF2B5EF4-FFF2-40B4-BE49-F238E27FC236}">
                <a16:creationId xmlns:a16="http://schemas.microsoft.com/office/drawing/2014/main" id="{FD95E5A2-4AFE-E20E-D29A-DEF565FA6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2" y="5303465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E7F4E40-4D22-4468-CEB3-03FD71C6A069}"/>
              </a:ext>
            </a:extLst>
          </p:cNvPr>
          <p:cNvSpPr/>
          <p:nvPr/>
        </p:nvSpPr>
        <p:spPr>
          <a:xfrm>
            <a:off x="2819402" y="4841246"/>
            <a:ext cx="3276599" cy="23350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750645-C7FB-9374-E8F3-DD5F29E236BB}"/>
              </a:ext>
            </a:extLst>
          </p:cNvPr>
          <p:cNvSpPr/>
          <p:nvPr/>
        </p:nvSpPr>
        <p:spPr>
          <a:xfrm>
            <a:off x="3962401" y="4841246"/>
            <a:ext cx="1066798" cy="23350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Line 10">
            <a:extLst>
              <a:ext uri="{FF2B5EF4-FFF2-40B4-BE49-F238E27FC236}">
                <a16:creationId xmlns:a16="http://schemas.microsoft.com/office/drawing/2014/main" id="{8889627E-AF04-D443-7884-82E3A113C5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7870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" name="Line 11">
            <a:extLst>
              <a:ext uri="{FF2B5EF4-FFF2-40B4-BE49-F238E27FC236}">
                <a16:creationId xmlns:a16="http://schemas.microsoft.com/office/drawing/2014/main" id="{FFE20CF4-1A58-AE9D-C4EE-D7ADD5786530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56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2" name="Line 12">
            <a:extLst>
              <a:ext uri="{FF2B5EF4-FFF2-40B4-BE49-F238E27FC236}">
                <a16:creationId xmlns:a16="http://schemas.microsoft.com/office/drawing/2014/main" id="{C586C529-DAA9-6A81-C5CA-A6E5373CC29F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42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3" name="Line 13">
            <a:extLst>
              <a:ext uri="{FF2B5EF4-FFF2-40B4-BE49-F238E27FC236}">
                <a16:creationId xmlns:a16="http://schemas.microsoft.com/office/drawing/2014/main" id="{533E727F-29CA-D8D7-86C9-DE9F740F6BE3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28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4" name="Line 14">
            <a:extLst>
              <a:ext uri="{FF2B5EF4-FFF2-40B4-BE49-F238E27FC236}">
                <a16:creationId xmlns:a16="http://schemas.microsoft.com/office/drawing/2014/main" id="{1BA5FE71-AA33-541A-5CEE-9DFCC7C69F0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14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5" name="Line 15">
            <a:extLst>
              <a:ext uri="{FF2B5EF4-FFF2-40B4-BE49-F238E27FC236}">
                <a16:creationId xmlns:a16="http://schemas.microsoft.com/office/drawing/2014/main" id="{80659832-254A-D75E-5308-331E420F9313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00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6" name="Line 20">
            <a:extLst>
              <a:ext uri="{FF2B5EF4-FFF2-40B4-BE49-F238E27FC236}">
                <a16:creationId xmlns:a16="http://schemas.microsoft.com/office/drawing/2014/main" id="{45F62D95-3F08-ED9D-39DF-883667445C9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30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7" name="Line 21">
            <a:extLst>
              <a:ext uri="{FF2B5EF4-FFF2-40B4-BE49-F238E27FC236}">
                <a16:creationId xmlns:a16="http://schemas.microsoft.com/office/drawing/2014/main" id="{DD669F6F-B1B0-253B-EFEC-226D6B162AA8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16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8" name="Line 22">
            <a:extLst>
              <a:ext uri="{FF2B5EF4-FFF2-40B4-BE49-F238E27FC236}">
                <a16:creationId xmlns:a16="http://schemas.microsoft.com/office/drawing/2014/main" id="{2E7874DA-A446-A4C3-C10F-3574685022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02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9" name="Line 23">
            <a:extLst>
              <a:ext uri="{FF2B5EF4-FFF2-40B4-BE49-F238E27FC236}">
                <a16:creationId xmlns:a16="http://schemas.microsoft.com/office/drawing/2014/main" id="{6F36EA5A-6EF5-0747-9E04-F53E8E36B0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88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0" name="Line 24">
            <a:extLst>
              <a:ext uri="{FF2B5EF4-FFF2-40B4-BE49-F238E27FC236}">
                <a16:creationId xmlns:a16="http://schemas.microsoft.com/office/drawing/2014/main" id="{C3C9D255-9BFF-ED01-7B01-55EE1D59C3AA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74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1" name="Line 25">
            <a:extLst>
              <a:ext uri="{FF2B5EF4-FFF2-40B4-BE49-F238E27FC236}">
                <a16:creationId xmlns:a16="http://schemas.microsoft.com/office/drawing/2014/main" id="{5272892B-6E73-6BA6-C031-AB6CD0BD106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60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2" name="Rectangle 5">
            <a:extLst>
              <a:ext uri="{FF2B5EF4-FFF2-40B4-BE49-F238E27FC236}">
                <a16:creationId xmlns:a16="http://schemas.microsoft.com/office/drawing/2014/main" id="{CBD7B105-FA1A-67BD-B4E3-D79B52C07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2" y="5720978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53" name="Rectangle 59">
            <a:extLst>
              <a:ext uri="{FF2B5EF4-FFF2-40B4-BE49-F238E27FC236}">
                <a16:creationId xmlns:a16="http://schemas.microsoft.com/office/drawing/2014/main" id="{19946C58-B618-5D4A-95AC-91F45880B4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3" y="4471915"/>
            <a:ext cx="1142998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4" name="Rectangle 60">
            <a:extLst>
              <a:ext uri="{FF2B5EF4-FFF2-40B4-BE49-F238E27FC236}">
                <a16:creationId xmlns:a16="http://schemas.microsoft.com/office/drawing/2014/main" id="{47E821FE-6E39-0629-FA66-9D68713FC6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1" y="4471915"/>
            <a:ext cx="1066801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grpSp>
        <p:nvGrpSpPr>
          <p:cNvPr id="55" name="Group 79">
            <a:extLst>
              <a:ext uri="{FF2B5EF4-FFF2-40B4-BE49-F238E27FC236}">
                <a16:creationId xmlns:a16="http://schemas.microsoft.com/office/drawing/2014/main" id="{57B5226A-AF21-E095-D395-D222A881C282}"/>
              </a:ext>
            </a:extLst>
          </p:cNvPr>
          <p:cNvGrpSpPr>
            <a:grpSpLocks/>
          </p:cNvGrpSpPr>
          <p:nvPr/>
        </p:nvGrpSpPr>
        <p:grpSpPr bwMode="auto">
          <a:xfrm>
            <a:off x="4158670" y="4066749"/>
            <a:ext cx="685800" cy="990600"/>
            <a:chOff x="1632" y="1200"/>
            <a:chExt cx="432" cy="624"/>
          </a:xfrm>
        </p:grpSpPr>
        <p:sp>
          <p:nvSpPr>
            <p:cNvPr id="56" name="Line 16">
              <a:extLst>
                <a:ext uri="{FF2B5EF4-FFF2-40B4-BE49-F238E27FC236}">
                  <a16:creationId xmlns:a16="http://schemas.microsoft.com/office/drawing/2014/main" id="{642BAD26-1772-17B8-8D14-96F0CF826E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57" name="Line 17">
              <a:extLst>
                <a:ext uri="{FF2B5EF4-FFF2-40B4-BE49-F238E27FC236}">
                  <a16:creationId xmlns:a16="http://schemas.microsoft.com/office/drawing/2014/main" id="{E17D8B3A-04C0-194A-32FB-A43A1D0681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58" name="Line 18">
              <a:extLst>
                <a:ext uri="{FF2B5EF4-FFF2-40B4-BE49-F238E27FC236}">
                  <a16:creationId xmlns:a16="http://schemas.microsoft.com/office/drawing/2014/main" id="{63F93D2F-8ED5-5BAA-362B-1B1D78088A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59" name="Line 19">
              <a:extLst>
                <a:ext uri="{FF2B5EF4-FFF2-40B4-BE49-F238E27FC236}">
                  <a16:creationId xmlns:a16="http://schemas.microsoft.com/office/drawing/2014/main" id="{20881896-A7AB-296C-4C72-6A1BA61F89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077DAFC0-EA07-20EE-3C87-E9C61A86BE95}"/>
              </a:ext>
            </a:extLst>
          </p:cNvPr>
          <p:cNvSpPr/>
          <p:nvPr/>
        </p:nvSpPr>
        <p:spPr>
          <a:xfrm>
            <a:off x="2819402" y="5076961"/>
            <a:ext cx="3276599" cy="233505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7D08F61-A8D3-F64D-9274-67A1C76C254A}"/>
              </a:ext>
            </a:extLst>
          </p:cNvPr>
          <p:cNvSpPr/>
          <p:nvPr/>
        </p:nvSpPr>
        <p:spPr>
          <a:xfrm>
            <a:off x="3962399" y="5057349"/>
            <a:ext cx="1066798" cy="26111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B1B6AC3-3235-D155-E63D-02868B2F3006}"/>
              </a:ext>
            </a:extLst>
          </p:cNvPr>
          <p:cNvSpPr/>
          <p:nvPr/>
        </p:nvSpPr>
        <p:spPr>
          <a:xfrm>
            <a:off x="8359210" y="3264684"/>
            <a:ext cx="1066798" cy="23350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15566C5-3386-6180-5D8D-7872805312A8}"/>
              </a:ext>
            </a:extLst>
          </p:cNvPr>
          <p:cNvSpPr/>
          <p:nvPr/>
        </p:nvSpPr>
        <p:spPr>
          <a:xfrm>
            <a:off x="8359208" y="3480787"/>
            <a:ext cx="1066798" cy="26111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92DB2BF-431B-F0A9-0537-8BEF2580153E}"/>
              </a:ext>
            </a:extLst>
          </p:cNvPr>
          <p:cNvSpPr txBox="1"/>
          <p:nvPr/>
        </p:nvSpPr>
        <p:spPr>
          <a:xfrm>
            <a:off x="308806" y="2467705"/>
            <a:ext cx="1598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Resist lamination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+ UV exposure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8A60EDF-82FF-1C3F-9826-5A57507223AF}"/>
              </a:ext>
            </a:extLst>
          </p:cNvPr>
          <p:cNvSpPr txBox="1"/>
          <p:nvPr/>
        </p:nvSpPr>
        <p:spPr>
          <a:xfrm>
            <a:off x="148844" y="4751585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Second Resist lamination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+ second UV exposure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66" name="Line 9">
            <a:extLst>
              <a:ext uri="{FF2B5EF4-FFF2-40B4-BE49-F238E27FC236}">
                <a16:creationId xmlns:a16="http://schemas.microsoft.com/office/drawing/2014/main" id="{6F3E37FF-DBA9-9472-9677-BB3B42816215}"/>
              </a:ext>
            </a:extLst>
          </p:cNvPr>
          <p:cNvSpPr>
            <a:spLocks noChangeShapeType="1"/>
          </p:cNvSpPr>
          <p:nvPr/>
        </p:nvSpPr>
        <p:spPr bwMode="auto">
          <a:xfrm>
            <a:off x="2106319" y="2694000"/>
            <a:ext cx="941679" cy="9414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67" name="Line 9">
            <a:extLst>
              <a:ext uri="{FF2B5EF4-FFF2-40B4-BE49-F238E27FC236}">
                <a16:creationId xmlns:a16="http://schemas.microsoft.com/office/drawing/2014/main" id="{CB3918C9-009C-B4F9-262C-4B8EDB19B3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32582" y="4989302"/>
            <a:ext cx="697381" cy="94149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E45F7F0-EDDF-E08E-E934-47F828364B9F}"/>
              </a:ext>
            </a:extLst>
          </p:cNvPr>
          <p:cNvSpPr txBox="1"/>
          <p:nvPr/>
        </p:nvSpPr>
        <p:spPr>
          <a:xfrm>
            <a:off x="7763415" y="4577294"/>
            <a:ext cx="3914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After development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That’s how the Micromegas pillars </a:t>
            </a:r>
          </a:p>
          <a:p>
            <a:r>
              <a:rPr lang="en-US" dirty="0">
                <a:latin typeface="Comic Sans MS" panose="030F0702030302020204" pitchFamily="66" charset="0"/>
              </a:rPr>
              <a:t>are produced.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90DC2E-B968-0BAC-6B5D-FE92298FC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467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353" y="1777370"/>
            <a:ext cx="3272181" cy="1850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050201" y="1777370"/>
            <a:ext cx="3272184" cy="1850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58202" y="229413"/>
            <a:ext cx="4100803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Wet development </a:t>
            </a:r>
            <a:endParaRPr lang="fr-FR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45382" y="4507587"/>
            <a:ext cx="326884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Comic Sans MS" panose="030F0702030302020204" pitchFamily="66" charset="0"/>
              </a:rPr>
              <a:t>After Exposure: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UV exposure change</a:t>
            </a:r>
          </a:p>
          <a:p>
            <a:r>
              <a:rPr lang="en-US" dirty="0">
                <a:latin typeface="Comic Sans MS" panose="030F0702030302020204" pitchFamily="66" charset="0"/>
              </a:rPr>
              <a:t>slightly the resist color.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The UV light have initiated </a:t>
            </a:r>
          </a:p>
          <a:p>
            <a:r>
              <a:rPr lang="en-US" dirty="0">
                <a:latin typeface="Comic Sans MS" panose="030F0702030302020204" pitchFamily="66" charset="0"/>
              </a:rPr>
              <a:t>a crosslink in the polymer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257004" y="5945636"/>
            <a:ext cx="25571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Sodium carbonate</a:t>
            </a:r>
          </a:p>
          <a:p>
            <a:r>
              <a:rPr lang="en-US" dirty="0">
                <a:latin typeface="Comic Sans MS" panose="030F0702030302020204" pitchFamily="66" charset="0"/>
              </a:rPr>
              <a:t>NA2CO3 development</a:t>
            </a:r>
          </a:p>
          <a:p>
            <a:r>
              <a:rPr lang="en-US" dirty="0">
                <a:latin typeface="Comic Sans MS" panose="030F0702030302020204" pitchFamily="66" charset="0"/>
              </a:rPr>
              <a:t>With spray nozzles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143523" y="4507586"/>
            <a:ext cx="321273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Comic Sans MS" panose="030F0702030302020204" pitchFamily="66" charset="0"/>
              </a:rPr>
              <a:t>After Development: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All the areas exposed to UV</a:t>
            </a:r>
          </a:p>
          <a:p>
            <a:r>
              <a:rPr lang="en-US" dirty="0">
                <a:latin typeface="Comic Sans MS" panose="030F0702030302020204" pitchFamily="66" charset="0"/>
              </a:rPr>
              <a:t>stays.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Everywhere else the resist </a:t>
            </a:r>
          </a:p>
          <a:p>
            <a:r>
              <a:rPr lang="en-US" dirty="0">
                <a:latin typeface="Comic Sans MS" panose="030F0702030302020204" pitchFamily="66" charset="0"/>
              </a:rPr>
              <a:t>is dissolved.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23</a:t>
            </a:fld>
            <a:endParaRPr lang="fr-FR" dirty="0"/>
          </a:p>
        </p:txBody>
      </p:sp>
      <p:pic>
        <p:nvPicPr>
          <p:cNvPr id="14" name="Picture 2" descr="DSCN1813">
            <a:extLst>
              <a:ext uri="{FF2B5EF4-FFF2-40B4-BE49-F238E27FC236}">
                <a16:creationId xmlns:a16="http://schemas.microsoft.com/office/drawing/2014/main" id="{3899D687-8032-7F15-A1A5-51F460850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771" y="1066447"/>
            <a:ext cx="31242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0322ED50-4B6C-4305-6965-EBE99C7B1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875" y="3552295"/>
            <a:ext cx="3124199" cy="234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ine 9">
            <a:extLst>
              <a:ext uri="{FF2B5EF4-FFF2-40B4-BE49-F238E27FC236}">
                <a16:creationId xmlns:a16="http://schemas.microsoft.com/office/drawing/2014/main" id="{1DCB4918-CCAB-9E0C-044B-F65AE6169D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35559" y="4338631"/>
            <a:ext cx="953730" cy="1699509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C89F3E27-1215-2368-463D-7BC7189C5B9C}"/>
              </a:ext>
            </a:extLst>
          </p:cNvPr>
          <p:cNvSpPr/>
          <p:nvPr/>
        </p:nvSpPr>
        <p:spPr>
          <a:xfrm>
            <a:off x="2797301" y="25747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F1E617E2-9BBC-AC90-BB37-340C3B060FF2}"/>
              </a:ext>
            </a:extLst>
          </p:cNvPr>
          <p:cNvSpPr/>
          <p:nvPr/>
        </p:nvSpPr>
        <p:spPr>
          <a:xfrm>
            <a:off x="7406167" y="246022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276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125A9-5A2B-72E0-B17F-6E92D15B0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Etching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C2426-D61C-CF6D-832D-07DAE25323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Wet etching</a:t>
            </a:r>
          </a:p>
          <a:p>
            <a:r>
              <a:rPr lang="en-US" dirty="0">
                <a:latin typeface="Comic Sans MS" panose="030F0702030302020204" pitchFamily="66" charset="0"/>
              </a:rPr>
              <a:t>Anisotropic /isotropic</a:t>
            </a:r>
          </a:p>
          <a:p>
            <a:r>
              <a:rPr lang="en-US" dirty="0">
                <a:latin typeface="Comic Sans MS" panose="030F0702030302020204" pitchFamily="66" charset="0"/>
              </a:rPr>
              <a:t>Laser ablation</a:t>
            </a:r>
          </a:p>
          <a:p>
            <a:r>
              <a:rPr lang="en-US" dirty="0">
                <a:latin typeface="Comic Sans MS" panose="030F0702030302020204" pitchFamily="66" charset="0"/>
              </a:rPr>
              <a:t>Electroforming to reach high aspect ratio patterns</a:t>
            </a:r>
          </a:p>
          <a:p>
            <a:r>
              <a:rPr lang="en-GB" dirty="0">
                <a:latin typeface="Comic Sans MS" panose="030F0702030302020204" pitchFamily="66" charset="0"/>
              </a:rPr>
              <a:t>Resist stripping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E03E44-87D0-3966-9031-F45048E8D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1420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477" y="1127147"/>
            <a:ext cx="1988612" cy="351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129073" y="24262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2776674" y="4248635"/>
            <a:ext cx="596830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Wet spray horizontal e</a:t>
            </a:r>
            <a:r>
              <a:rPr lang="en-GB" dirty="0" err="1">
                <a:latin typeface="Comic Sans MS" panose="030F0702030302020204" pitchFamily="66" charset="0"/>
              </a:rPr>
              <a:t>tching</a:t>
            </a:r>
            <a:endParaRPr lang="en-GB" dirty="0">
              <a:latin typeface="Comic Sans MS" panose="030F0702030302020204" pitchFamily="66" charset="0"/>
            </a:endParaRPr>
          </a:p>
          <a:p>
            <a:r>
              <a:rPr lang="fr-FR" dirty="0" err="1">
                <a:latin typeface="Comic Sans MS" panose="030F0702030302020204" pitchFamily="66" charset="0"/>
              </a:rPr>
              <a:t>Some</a:t>
            </a:r>
            <a:r>
              <a:rPr lang="fr-FR" dirty="0">
                <a:latin typeface="Comic Sans MS" panose="030F0702030302020204" pitchFamily="66" charset="0"/>
              </a:rPr>
              <a:t> </a:t>
            </a:r>
            <a:r>
              <a:rPr lang="fr-FR" dirty="0" err="1">
                <a:latin typeface="Comic Sans MS" panose="030F0702030302020204" pitchFamily="66" charset="0"/>
              </a:rPr>
              <a:t>examples</a:t>
            </a:r>
            <a:r>
              <a:rPr lang="fr-FR" dirty="0">
                <a:latin typeface="Comic Sans MS" panose="030F0702030302020204" pitchFamily="66" charset="0"/>
              </a:rPr>
              <a:t> of </a:t>
            </a:r>
            <a:r>
              <a:rPr lang="fr-FR" dirty="0" err="1">
                <a:latin typeface="Comic Sans MS" panose="030F0702030302020204" pitchFamily="66" charset="0"/>
              </a:rPr>
              <a:t>chemistries</a:t>
            </a:r>
            <a:r>
              <a:rPr lang="fr-FR" dirty="0">
                <a:latin typeface="Comic Sans MS" panose="030F0702030302020204" pitchFamily="66" charset="0"/>
              </a:rPr>
              <a:t>:</a:t>
            </a:r>
          </a:p>
          <a:p>
            <a:r>
              <a:rPr lang="fr-FR" dirty="0">
                <a:latin typeface="Comic Sans MS" panose="030F0702030302020204" pitchFamily="66" charset="0"/>
              </a:rPr>
              <a:t>     -</a:t>
            </a:r>
            <a:r>
              <a:rPr lang="fr-FR" dirty="0" err="1">
                <a:latin typeface="Comic Sans MS" panose="030F0702030302020204" pitchFamily="66" charset="0"/>
              </a:rPr>
              <a:t>Ferric</a:t>
            </a:r>
            <a:r>
              <a:rPr lang="fr-FR" dirty="0">
                <a:latin typeface="Comic Sans MS" panose="030F0702030302020204" pitchFamily="66" charset="0"/>
              </a:rPr>
              <a:t> </a:t>
            </a:r>
            <a:r>
              <a:rPr lang="fr-FR" dirty="0" err="1">
                <a:latin typeface="Comic Sans MS" panose="030F0702030302020204" pitchFamily="66" charset="0"/>
              </a:rPr>
              <a:t>Perchloride</a:t>
            </a:r>
            <a:r>
              <a:rPr lang="fr-FR" dirty="0">
                <a:latin typeface="Comic Sans MS" panose="030F0702030302020204" pitchFamily="66" charset="0"/>
              </a:rPr>
              <a:t> for: </a:t>
            </a:r>
            <a:r>
              <a:rPr lang="fr-FR" dirty="0">
                <a:highlight>
                  <a:srgbClr val="00FF00"/>
                </a:highlight>
                <a:latin typeface="Comic Sans MS" panose="030F0702030302020204" pitchFamily="66" charset="0"/>
              </a:rPr>
              <a:t>Copper/SS/Aluminium</a:t>
            </a:r>
          </a:p>
          <a:p>
            <a:r>
              <a:rPr lang="en-GB" dirty="0">
                <a:latin typeface="Comic Sans MS" panose="030F0702030302020204" pitchFamily="66" charset="0"/>
              </a:rPr>
              <a:t>     -Phosphoric/sulphuric/</a:t>
            </a:r>
            <a:r>
              <a:rPr lang="en-GB" dirty="0" err="1">
                <a:latin typeface="Comic Sans MS" panose="030F0702030302020204" pitchFamily="66" charset="0"/>
              </a:rPr>
              <a:t>Fluoridric</a:t>
            </a:r>
            <a:r>
              <a:rPr lang="en-GB" dirty="0">
                <a:latin typeface="Comic Sans MS" panose="030F0702030302020204" pitchFamily="66" charset="0"/>
              </a:rPr>
              <a:t> acid for: </a:t>
            </a:r>
            <a:r>
              <a:rPr lang="en-GB" dirty="0">
                <a:highlight>
                  <a:srgbClr val="00FF00"/>
                </a:highlight>
                <a:latin typeface="Comic Sans MS" panose="030F0702030302020204" pitchFamily="66" charset="0"/>
              </a:rPr>
              <a:t>Niobium</a:t>
            </a:r>
          </a:p>
          <a:p>
            <a:r>
              <a:rPr lang="en-GB" dirty="0">
                <a:latin typeface="Comic Sans MS" panose="030F0702030302020204" pitchFamily="66" charset="0"/>
              </a:rPr>
              <a:t>     -</a:t>
            </a:r>
            <a:r>
              <a:rPr lang="en-GB" dirty="0" err="1">
                <a:latin typeface="Comic Sans MS" panose="030F0702030302020204" pitchFamily="66" charset="0"/>
              </a:rPr>
              <a:t>Fluoridric</a:t>
            </a:r>
            <a:r>
              <a:rPr lang="en-GB" dirty="0">
                <a:latin typeface="Comic Sans MS" panose="030F0702030302020204" pitchFamily="66" charset="0"/>
              </a:rPr>
              <a:t> acid for: </a:t>
            </a:r>
            <a:r>
              <a:rPr lang="en-GB" dirty="0">
                <a:highlight>
                  <a:srgbClr val="00FF00"/>
                </a:highlight>
                <a:latin typeface="Comic Sans MS" panose="030F0702030302020204" pitchFamily="66" charset="0"/>
              </a:rPr>
              <a:t>Titanium</a:t>
            </a:r>
          </a:p>
          <a:p>
            <a:r>
              <a:rPr lang="en-GB" dirty="0">
                <a:latin typeface="Comic Sans MS" panose="030F0702030302020204" pitchFamily="66" charset="0"/>
              </a:rPr>
              <a:t>     -Potassium Ferrocyanide for: </a:t>
            </a:r>
            <a:r>
              <a:rPr lang="en-GB" dirty="0">
                <a:highlight>
                  <a:srgbClr val="00FF00"/>
                </a:highlight>
                <a:latin typeface="Comic Sans MS" panose="030F0702030302020204" pitchFamily="66" charset="0"/>
              </a:rPr>
              <a:t>Tungsten</a:t>
            </a:r>
          </a:p>
          <a:p>
            <a:r>
              <a:rPr lang="en-GB" dirty="0">
                <a:latin typeface="Comic Sans MS" panose="030F0702030302020204" pitchFamily="66" charset="0"/>
              </a:rPr>
              <a:t>     -</a:t>
            </a:r>
            <a:r>
              <a:rPr lang="en-GB" dirty="0" err="1">
                <a:latin typeface="Comic Sans MS" panose="030F0702030302020204" pitchFamily="66" charset="0"/>
              </a:rPr>
              <a:t>Iode</a:t>
            </a:r>
            <a:r>
              <a:rPr lang="en-GB" dirty="0">
                <a:latin typeface="Comic Sans MS" panose="030F0702030302020204" pitchFamily="66" charset="0"/>
              </a:rPr>
              <a:t>/Iodine for: </a:t>
            </a:r>
            <a:r>
              <a:rPr lang="en-GB" dirty="0">
                <a:highlight>
                  <a:srgbClr val="00FF00"/>
                </a:highlight>
                <a:latin typeface="Comic Sans MS" panose="030F0702030302020204" pitchFamily="66" charset="0"/>
              </a:rPr>
              <a:t>Gold</a:t>
            </a:r>
          </a:p>
          <a:p>
            <a:r>
              <a:rPr lang="en-GB" dirty="0">
                <a:latin typeface="Comic Sans MS" panose="030F0702030302020204" pitchFamily="66" charset="0"/>
              </a:rPr>
              <a:t>     -Iron nitrate for: </a:t>
            </a:r>
            <a:r>
              <a:rPr lang="en-GB" dirty="0">
                <a:highlight>
                  <a:srgbClr val="00FF00"/>
                </a:highlight>
                <a:latin typeface="Comic Sans MS" panose="030F0702030302020204" pitchFamily="66" charset="0"/>
              </a:rPr>
              <a:t>Silver</a:t>
            </a:r>
            <a:r>
              <a:rPr lang="en-GB" dirty="0">
                <a:latin typeface="Comic Sans MS" panose="030F0702030302020204" pitchFamily="66" charset="0"/>
              </a:rPr>
              <a:t> </a:t>
            </a:r>
          </a:p>
          <a:p>
            <a:r>
              <a:rPr lang="en-GB" dirty="0">
                <a:latin typeface="Comic Sans MS" panose="030F0702030302020204" pitchFamily="66" charset="0"/>
              </a:rPr>
              <a:t>     -etc.. etc..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820324" y="4749658"/>
            <a:ext cx="16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After</a:t>
            </a:r>
            <a:r>
              <a:rPr lang="fr-FR" dirty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Etching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69135" y="4274519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Resist Image</a:t>
            </a: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25</a:t>
            </a:fld>
            <a:endParaRPr lang="fr-FR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3" t="7633" r="9041"/>
          <a:stretch/>
        </p:blipFill>
        <p:spPr bwMode="auto">
          <a:xfrm rot="5400000">
            <a:off x="-273361" y="1709190"/>
            <a:ext cx="2839329" cy="1748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3405853" y="39248"/>
            <a:ext cx="4206601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Wet spray Etching</a:t>
            </a:r>
          </a:p>
        </p:txBody>
      </p:sp>
      <p:sp>
        <p:nvSpPr>
          <p:cNvPr id="16" name="Flèche droite 15"/>
          <p:cNvSpPr/>
          <p:nvPr/>
        </p:nvSpPr>
        <p:spPr>
          <a:xfrm>
            <a:off x="7277074" y="2453578"/>
            <a:ext cx="90726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DSCN1815">
            <a:extLst>
              <a:ext uri="{FF2B5EF4-FFF2-40B4-BE49-F238E27FC236}">
                <a16:creationId xmlns:a16="http://schemas.microsoft.com/office/drawing/2014/main" id="{B9CDE21D-AE7C-B7A6-7255-13200C165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02" y="1229174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20035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1A3C2E-C82A-2C96-4F60-F12B745B1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048" y="306280"/>
            <a:ext cx="8527968" cy="641350"/>
          </a:xfrm>
        </p:spPr>
        <p:txBody>
          <a:bodyPr wrap="square">
            <a:normAutofit/>
          </a:bodyPr>
          <a:lstStyle/>
          <a:p>
            <a:r>
              <a:rPr lang="en-GB" alt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Wet etch , anisotropic or isotropic ?</a:t>
            </a:r>
          </a:p>
        </p:txBody>
      </p:sp>
      <p:sp>
        <p:nvSpPr>
          <p:cNvPr id="27651" name="Espace réservé du contenu 2">
            <a:extLst>
              <a:ext uri="{FF2B5EF4-FFF2-40B4-BE49-F238E27FC236}">
                <a16:creationId xmlns:a16="http://schemas.microsoft.com/office/drawing/2014/main" id="{5ED35E54-E315-2DE7-D7E0-D65301A6D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5810" y="1294661"/>
            <a:ext cx="4503358" cy="1075585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GB" altLang="en-US" sz="2000" dirty="0">
                <a:latin typeface="Comic Sans MS" panose="030F0702030302020204" pitchFamily="66" charset="0"/>
              </a:rPr>
              <a:t>Some exceptions</a:t>
            </a:r>
          </a:p>
          <a:p>
            <a:pPr lvl="1"/>
            <a:r>
              <a:rPr lang="en-GB" altLang="en-US" sz="1600" dirty="0">
                <a:latin typeface="Comic Sans MS" panose="030F0702030302020204" pitchFamily="66" charset="0"/>
              </a:rPr>
              <a:t>Silicon etching is anisotropic due to its crystalline  structure</a:t>
            </a:r>
          </a:p>
          <a:p>
            <a:pPr lvl="1"/>
            <a:r>
              <a:rPr lang="en-GB" altLang="en-US" sz="1600" dirty="0">
                <a:latin typeface="Comic Sans MS" panose="030F0702030302020204" pitchFamily="66" charset="0"/>
              </a:rPr>
              <a:t>Polyimide etching can also be anisotropic</a:t>
            </a:r>
          </a:p>
        </p:txBody>
      </p:sp>
      <p:sp>
        <p:nvSpPr>
          <p:cNvPr id="27672" name="Text Box 24">
            <a:extLst>
              <a:ext uri="{FF2B5EF4-FFF2-40B4-BE49-F238E27FC236}">
                <a16:creationId xmlns:a16="http://schemas.microsoft.com/office/drawing/2014/main" id="{7889F1F3-FB20-9B74-6DB3-8723EC290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8677" y="5844433"/>
            <a:ext cx="22813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Anisotropic etching</a:t>
            </a:r>
          </a:p>
        </p:txBody>
      </p:sp>
      <p:sp>
        <p:nvSpPr>
          <p:cNvPr id="27674" name="Text Box 26">
            <a:extLst>
              <a:ext uri="{FF2B5EF4-FFF2-40B4-BE49-F238E27FC236}">
                <a16:creationId xmlns:a16="http://schemas.microsoft.com/office/drawing/2014/main" id="{FCBB642C-B887-4D32-BA6B-8296719A4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5897" y="5698914"/>
            <a:ext cx="403828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Comic Sans MS" panose="030F0702030302020204" pitchFamily="66" charset="0"/>
              </a:rPr>
              <a:t>Minimum line spacing </a:t>
            </a:r>
            <a:r>
              <a:rPr lang="en-US" alt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altLang="en-US" dirty="0">
                <a:latin typeface="Comic Sans MS" panose="030F0702030302020204" pitchFamily="66" charset="0"/>
              </a:rPr>
              <a:t> 3 to 4 time </a:t>
            </a:r>
          </a:p>
          <a:p>
            <a:pPr algn="ctr"/>
            <a:r>
              <a:rPr lang="en-US" altLang="en-US" dirty="0">
                <a:latin typeface="Comic Sans MS" panose="030F0702030302020204" pitchFamily="66" charset="0"/>
              </a:rPr>
              <a:t>the metal thickness.</a:t>
            </a:r>
          </a:p>
          <a:p>
            <a:pPr algn="ctr"/>
            <a:r>
              <a:rPr lang="en-US" altLang="en-US" dirty="0">
                <a:latin typeface="Comic Sans MS" panose="030F0702030302020204" pitchFamily="66" charset="0"/>
              </a:rPr>
              <a:t>Big limitation for thick layers !</a:t>
            </a:r>
          </a:p>
          <a:p>
            <a:pPr algn="ctr"/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6BDC35-0D41-FCB1-F5A7-F2A725AA4AAD}"/>
              </a:ext>
            </a:extLst>
          </p:cNvPr>
          <p:cNvSpPr/>
          <p:nvPr/>
        </p:nvSpPr>
        <p:spPr>
          <a:xfrm flipV="1">
            <a:off x="7271074" y="2777509"/>
            <a:ext cx="3276600" cy="27085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8A4F0FA-1D66-78C6-1BEF-D3915C834748}"/>
              </a:ext>
            </a:extLst>
          </p:cNvPr>
          <p:cNvSpPr/>
          <p:nvPr/>
        </p:nvSpPr>
        <p:spPr>
          <a:xfrm>
            <a:off x="8605086" y="2731788"/>
            <a:ext cx="627797" cy="31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5B2663C8-E661-DA19-16CD-F0FF0497D0D0}"/>
              </a:ext>
            </a:extLst>
          </p:cNvPr>
          <p:cNvSpPr/>
          <p:nvPr/>
        </p:nvSpPr>
        <p:spPr>
          <a:xfrm rot="10800000">
            <a:off x="9055214" y="2754647"/>
            <a:ext cx="343110" cy="31658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2A0175-FE0A-E25D-289F-099F6264A782}"/>
              </a:ext>
            </a:extLst>
          </p:cNvPr>
          <p:cNvSpPr/>
          <p:nvPr/>
        </p:nvSpPr>
        <p:spPr>
          <a:xfrm>
            <a:off x="9398324" y="2731788"/>
            <a:ext cx="1149350" cy="4571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ABE81137-0773-DCC6-4E69-0F7EFD1F9F04}"/>
              </a:ext>
            </a:extLst>
          </p:cNvPr>
          <p:cNvSpPr/>
          <p:nvPr/>
        </p:nvSpPr>
        <p:spPr>
          <a:xfrm rot="10800000">
            <a:off x="8414310" y="2754648"/>
            <a:ext cx="343110" cy="31658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88D318-60C7-9AF0-1D2C-544B3B2D3B8C}"/>
              </a:ext>
            </a:extLst>
          </p:cNvPr>
          <p:cNvSpPr/>
          <p:nvPr/>
        </p:nvSpPr>
        <p:spPr>
          <a:xfrm>
            <a:off x="7271074" y="3048369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489E1E-6464-D661-EC97-84FCDFF79FE4}"/>
              </a:ext>
            </a:extLst>
          </p:cNvPr>
          <p:cNvSpPr/>
          <p:nvPr/>
        </p:nvSpPr>
        <p:spPr>
          <a:xfrm>
            <a:off x="7271074" y="2731789"/>
            <a:ext cx="1149350" cy="4571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20">
            <a:extLst>
              <a:ext uri="{FF2B5EF4-FFF2-40B4-BE49-F238E27FC236}">
                <a16:creationId xmlns:a16="http://schemas.microsoft.com/office/drawing/2014/main" id="{0FEBB49E-5231-E2F4-8908-2D70D56E5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221" y="2583073"/>
            <a:ext cx="4137721" cy="29080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C4703F4B-7981-FB69-192A-BD11AD4A23CE}"/>
              </a:ext>
            </a:extLst>
          </p:cNvPr>
          <p:cNvSpPr txBox="1">
            <a:spLocks/>
          </p:cNvSpPr>
          <p:nvPr/>
        </p:nvSpPr>
        <p:spPr>
          <a:xfrm>
            <a:off x="786304" y="1366860"/>
            <a:ext cx="533747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2000" dirty="0">
                <a:latin typeface="Comic Sans MS" panose="030F0702030302020204" pitchFamily="66" charset="0"/>
              </a:rPr>
              <a:t>Wet etching is isotropic for nearly all materials</a:t>
            </a:r>
          </a:p>
        </p:txBody>
      </p:sp>
      <p:pic>
        <p:nvPicPr>
          <p:cNvPr id="7" name="Picture 5" descr="kanal_160">
            <a:extLst>
              <a:ext uri="{FF2B5EF4-FFF2-40B4-BE49-F238E27FC236}">
                <a16:creationId xmlns:a16="http://schemas.microsoft.com/office/drawing/2014/main" id="{AE0E1DC0-73B5-1542-5405-9CFD27CFE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749" y="3587619"/>
            <a:ext cx="2094995" cy="208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5E2309-532C-EDFB-4F0C-BADA078EA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26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1D20B5-F40C-4272-96BE-07FB7912C6AF}"/>
              </a:ext>
            </a:extLst>
          </p:cNvPr>
          <p:cNvSpPr txBox="1"/>
          <p:nvPr/>
        </p:nvSpPr>
        <p:spPr>
          <a:xfrm>
            <a:off x="9982200" y="4369768"/>
            <a:ext cx="1994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Patterned silicon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7587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03925" y="1720202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altLang="fr-FR" sz="2400">
              <a:latin typeface="Book Antiqua" panose="02040602050305030304" pitchFamily="18" charset="0"/>
            </a:endParaRPr>
          </a:p>
        </p:txBody>
      </p:sp>
      <p:pic>
        <p:nvPicPr>
          <p:cNvPr id="4" name="Picture 8" descr="polyamida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343400" y="1134414"/>
            <a:ext cx="33528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polyamid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343400" y="3877614"/>
            <a:ext cx="3352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polyamid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2000" y="3877614"/>
            <a:ext cx="3175000" cy="220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x 200 6a no lege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0832" y="1134414"/>
            <a:ext cx="3175000" cy="23764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666750" y="204140"/>
            <a:ext cx="10043404" cy="3301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fr-FR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Polyimide wet etching , isotropic and anisotropic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12186" y="1720202"/>
            <a:ext cx="3161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First type of polyimide:</a:t>
            </a:r>
          </a:p>
          <a:p>
            <a:r>
              <a:rPr lang="en-US" dirty="0">
                <a:latin typeface="Comic Sans MS" panose="030F0702030302020204" pitchFamily="66" charset="0"/>
              </a:rPr>
              <a:t>Perfect anisotropic etching</a:t>
            </a:r>
          </a:p>
          <a:p>
            <a:r>
              <a:rPr lang="en-US" dirty="0">
                <a:latin typeface="Comic Sans MS" panose="030F0702030302020204" pitchFamily="66" charset="0"/>
              </a:rPr>
              <a:t>No under etch</a:t>
            </a:r>
          </a:p>
          <a:p>
            <a:r>
              <a:rPr lang="en-US" dirty="0">
                <a:latin typeface="Comic Sans MS" panose="030F0702030302020204" pitchFamily="66" charset="0"/>
              </a:rPr>
              <a:t>Perfect to make small holes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92187" y="3812729"/>
            <a:ext cx="29610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Second type of polyimide:</a:t>
            </a:r>
          </a:p>
          <a:p>
            <a:r>
              <a:rPr lang="en-US" dirty="0">
                <a:latin typeface="Comic Sans MS" panose="030F0702030302020204" pitchFamily="66" charset="0"/>
              </a:rPr>
              <a:t>Fully isotropic etching</a:t>
            </a:r>
          </a:p>
          <a:p>
            <a:r>
              <a:rPr lang="en-US" dirty="0">
                <a:latin typeface="Comic Sans MS" panose="030F0702030302020204" pitchFamily="66" charset="0"/>
              </a:rPr>
              <a:t>Not satisfactory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465194" y="1339403"/>
            <a:ext cx="914400" cy="8379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3" name="Straight Arrow Connector 12"/>
          <p:cNvCxnSpPr>
            <a:stCxn id="3" idx="1"/>
          </p:cNvCxnSpPr>
          <p:nvPr/>
        </p:nvCxnSpPr>
        <p:spPr>
          <a:xfrm flipH="1" flipV="1">
            <a:off x="7407634" y="1910615"/>
            <a:ext cx="1004552" cy="4097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690250" y="4165008"/>
            <a:ext cx="914400" cy="8379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5" name="Straight Arrow Connector 14"/>
          <p:cNvCxnSpPr>
            <a:stCxn id="10" idx="1"/>
          </p:cNvCxnSpPr>
          <p:nvPr/>
        </p:nvCxnSpPr>
        <p:spPr>
          <a:xfrm flipH="1">
            <a:off x="7712691" y="4274394"/>
            <a:ext cx="779496" cy="1812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291039" y="5152561"/>
            <a:ext cx="3382321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Les than 10% of PIs available on the market have an anisotropic behavior.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27</a:t>
            </a:fld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2120911" y="285171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OK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75337" y="285171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OK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9743" y="538429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bad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7412" y="534689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bad</a:t>
            </a:r>
            <a:endParaRPr lang="fr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997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C7131-2432-05F2-2694-5DE2F024F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148" y="173343"/>
            <a:ext cx="4161817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Laser etching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 descr="A collage of a row of brown sticks&#10;&#10;Description automatically generated">
            <a:extLst>
              <a:ext uri="{FF2B5EF4-FFF2-40B4-BE49-F238E27FC236}">
                <a16:creationId xmlns:a16="http://schemas.microsoft.com/office/drawing/2014/main" id="{1D234138-C27B-A661-EE29-B48DA9772D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93" t="4272" r="-2735" b="-10318"/>
          <a:stretch/>
        </p:blipFill>
        <p:spPr>
          <a:xfrm>
            <a:off x="2591558" y="2833148"/>
            <a:ext cx="6340289" cy="22088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D65798-3EF1-BC3B-A12F-0ADE9CBD4DDF}"/>
              </a:ext>
            </a:extLst>
          </p:cNvPr>
          <p:cNvSpPr txBox="1"/>
          <p:nvPr/>
        </p:nvSpPr>
        <p:spPr>
          <a:xfrm>
            <a:off x="832828" y="1398681"/>
            <a:ext cx="931697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-Laser direct patterning is anisotropic , but not commonly used to make lines in PCBs.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-But lasers are nice for repairs .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D83528-0AB2-C1D8-2EC3-C7A2335F4DA6}"/>
              </a:ext>
            </a:extLst>
          </p:cNvPr>
          <p:cNvSpPr txBox="1"/>
          <p:nvPr/>
        </p:nvSpPr>
        <p:spPr>
          <a:xfrm>
            <a:off x="1160361" y="3712644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Full of shorts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11D333-DB5B-BE5C-E782-97C1777ABA93}"/>
              </a:ext>
            </a:extLst>
          </p:cNvPr>
          <p:cNvSpPr txBox="1"/>
          <p:nvPr/>
        </p:nvSpPr>
        <p:spPr>
          <a:xfrm>
            <a:off x="8931847" y="3712644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Cleaned up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1DEAB5-587A-4F62-BABB-C03AF390C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28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3CC6C8-FDE2-DCEF-9F02-C829A7CA70D7}"/>
              </a:ext>
            </a:extLst>
          </p:cNvPr>
          <p:cNvSpPr txBox="1"/>
          <p:nvPr/>
        </p:nvSpPr>
        <p:spPr>
          <a:xfrm>
            <a:off x="2477805" y="5198881"/>
            <a:ext cx="656779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Seems simple but the process to get this result is highly complex , only lasers can achieve this result.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9575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CC9240-C8F8-47DC-D67E-3D279E003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317" y="335724"/>
            <a:ext cx="9138063" cy="5794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Electroforming to beat wet etching isotropy</a:t>
            </a:r>
          </a:p>
        </p:txBody>
      </p:sp>
      <p:pic>
        <p:nvPicPr>
          <p:cNvPr id="13381" name="Picture 13380" descr="A close-up of several rectangular objects&#10;&#10;Description automatically generated">
            <a:extLst>
              <a:ext uri="{FF2B5EF4-FFF2-40B4-BE49-F238E27FC236}">
                <a16:creationId xmlns:a16="http://schemas.microsoft.com/office/drawing/2014/main" id="{5102743B-B527-326C-281E-154D1B6F21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049" y="2518913"/>
            <a:ext cx="4000500" cy="257175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51A9F5-CC20-F592-B2C2-BDA980E8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91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51455-46DB-D5F0-ABFF-A71C25880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B0F0"/>
                </a:solidFill>
                <a:latin typeface="Comic Sans MS" panose="030F0702030302020204" pitchFamily="66" charset="0"/>
              </a:rPr>
              <a:t>Photolithography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AF20B-4B35-9376-132D-34F0B4D4E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Comic Sans MS" panose="030F0702030302020204" pitchFamily="66" charset="0"/>
              </a:rPr>
              <a:t>Basic process steps</a:t>
            </a:r>
          </a:p>
          <a:p>
            <a:r>
              <a:rPr lang="en-GB" dirty="0">
                <a:latin typeface="Comic Sans MS" panose="030F0702030302020204" pitchFamily="66" charset="0"/>
              </a:rPr>
              <a:t>Photo-imageable materials</a:t>
            </a:r>
          </a:p>
          <a:p>
            <a:r>
              <a:rPr lang="en-GB" dirty="0">
                <a:latin typeface="Comic Sans MS" panose="030F0702030302020204" pitchFamily="66" charset="0"/>
              </a:rPr>
              <a:t>Resist deposition</a:t>
            </a:r>
          </a:p>
          <a:p>
            <a:r>
              <a:rPr lang="en-GB" dirty="0">
                <a:latin typeface="Comic Sans MS" panose="030F0702030302020204" pitchFamily="66" charset="0"/>
              </a:rPr>
              <a:t>Masks</a:t>
            </a:r>
          </a:p>
          <a:p>
            <a:r>
              <a:rPr lang="en-GB" dirty="0">
                <a:latin typeface="Comic Sans MS" panose="030F0702030302020204" pitchFamily="66" charset="0"/>
              </a:rPr>
              <a:t>Resist exposure</a:t>
            </a:r>
          </a:p>
          <a:p>
            <a:r>
              <a:rPr lang="en-GB" dirty="0">
                <a:latin typeface="Comic Sans MS" panose="030F0702030302020204" pitchFamily="66" charset="0"/>
              </a:rPr>
              <a:t>Resist development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5CF0D8-B84C-1EEC-B4F7-F10F53574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8350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CC9240-C8F8-47DC-D67E-3D279E003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317" y="335724"/>
            <a:ext cx="9138063" cy="5794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Electroforming to beat wet etching isotropy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1C5E6CC-68E0-1A9B-6745-ED7187A6953E}"/>
              </a:ext>
            </a:extLst>
          </p:cNvPr>
          <p:cNvSpPr/>
          <p:nvPr/>
        </p:nvSpPr>
        <p:spPr>
          <a:xfrm>
            <a:off x="6252551" y="2156360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352FE2-C927-B872-3111-1B3263AB4D3B}"/>
              </a:ext>
            </a:extLst>
          </p:cNvPr>
          <p:cNvSpPr/>
          <p:nvPr/>
        </p:nvSpPr>
        <p:spPr>
          <a:xfrm>
            <a:off x="6514684" y="1768495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567736A-F78B-224D-1766-BDE2FAC46CAD}"/>
              </a:ext>
            </a:extLst>
          </p:cNvPr>
          <p:cNvSpPr/>
          <p:nvPr/>
        </p:nvSpPr>
        <p:spPr>
          <a:xfrm>
            <a:off x="6258903" y="3430755"/>
            <a:ext cx="328295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ABA1A6E-19E0-9FF8-C371-07B7D982884A}"/>
              </a:ext>
            </a:extLst>
          </p:cNvPr>
          <p:cNvSpPr/>
          <p:nvPr/>
        </p:nvSpPr>
        <p:spPr>
          <a:xfrm>
            <a:off x="6258903" y="3038228"/>
            <a:ext cx="3282951" cy="3925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671B47F-51F4-B9BD-3BAD-23CC9678341C}"/>
              </a:ext>
            </a:extLst>
          </p:cNvPr>
          <p:cNvSpPr txBox="1"/>
          <p:nvPr/>
        </p:nvSpPr>
        <p:spPr>
          <a:xfrm>
            <a:off x="9730333" y="1725836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Thick resist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9CDE859-84FD-9202-B5DC-50AA4D19B7AA}"/>
              </a:ext>
            </a:extLst>
          </p:cNvPr>
          <p:cNvSpPr txBox="1"/>
          <p:nvPr/>
        </p:nvSpPr>
        <p:spPr>
          <a:xfrm>
            <a:off x="9702976" y="3178734"/>
            <a:ext cx="176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Electro plating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3358" name="Rectangle 13357">
            <a:extLst>
              <a:ext uri="{FF2B5EF4-FFF2-40B4-BE49-F238E27FC236}">
                <a16:creationId xmlns:a16="http://schemas.microsoft.com/office/drawing/2014/main" id="{D36D252A-6A0A-F7A7-0AB3-5EEDFAF4911E}"/>
              </a:ext>
            </a:extLst>
          </p:cNvPr>
          <p:cNvSpPr/>
          <p:nvPr/>
        </p:nvSpPr>
        <p:spPr>
          <a:xfrm>
            <a:off x="7669033" y="1773037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59" name="Rectangle 13358">
            <a:extLst>
              <a:ext uri="{FF2B5EF4-FFF2-40B4-BE49-F238E27FC236}">
                <a16:creationId xmlns:a16="http://schemas.microsoft.com/office/drawing/2014/main" id="{01BFEB26-2474-E4F5-F5C5-906B3387BC89}"/>
              </a:ext>
            </a:extLst>
          </p:cNvPr>
          <p:cNvSpPr/>
          <p:nvPr/>
        </p:nvSpPr>
        <p:spPr>
          <a:xfrm>
            <a:off x="8816962" y="1762964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0" name="Rectangle 13359">
            <a:extLst>
              <a:ext uri="{FF2B5EF4-FFF2-40B4-BE49-F238E27FC236}">
                <a16:creationId xmlns:a16="http://schemas.microsoft.com/office/drawing/2014/main" id="{436FFBCD-D3E6-AC16-D759-02EF747E9565}"/>
              </a:ext>
            </a:extLst>
          </p:cNvPr>
          <p:cNvSpPr/>
          <p:nvPr/>
        </p:nvSpPr>
        <p:spPr>
          <a:xfrm>
            <a:off x="6514684" y="3045920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1" name="Rectangle 13360">
            <a:extLst>
              <a:ext uri="{FF2B5EF4-FFF2-40B4-BE49-F238E27FC236}">
                <a16:creationId xmlns:a16="http://schemas.microsoft.com/office/drawing/2014/main" id="{3B2B1616-ABB8-3D7F-AEA2-A7783F08066D}"/>
              </a:ext>
            </a:extLst>
          </p:cNvPr>
          <p:cNvSpPr/>
          <p:nvPr/>
        </p:nvSpPr>
        <p:spPr>
          <a:xfrm>
            <a:off x="7669033" y="3040389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2" name="Rectangle 13361">
            <a:extLst>
              <a:ext uri="{FF2B5EF4-FFF2-40B4-BE49-F238E27FC236}">
                <a16:creationId xmlns:a16="http://schemas.microsoft.com/office/drawing/2014/main" id="{2E9F045B-5CD5-A1B2-5333-CB55AA33E323}"/>
              </a:ext>
            </a:extLst>
          </p:cNvPr>
          <p:cNvSpPr/>
          <p:nvPr/>
        </p:nvSpPr>
        <p:spPr>
          <a:xfrm>
            <a:off x="8816962" y="3040389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3" name="Rectangle 13362">
            <a:extLst>
              <a:ext uri="{FF2B5EF4-FFF2-40B4-BE49-F238E27FC236}">
                <a16:creationId xmlns:a16="http://schemas.microsoft.com/office/drawing/2014/main" id="{F57D3EB5-D72D-3DC9-E5B8-C40120A58988}"/>
              </a:ext>
            </a:extLst>
          </p:cNvPr>
          <p:cNvSpPr/>
          <p:nvPr/>
        </p:nvSpPr>
        <p:spPr>
          <a:xfrm>
            <a:off x="6258902" y="4611270"/>
            <a:ext cx="3282951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4" name="Rectangle 13363">
            <a:extLst>
              <a:ext uri="{FF2B5EF4-FFF2-40B4-BE49-F238E27FC236}">
                <a16:creationId xmlns:a16="http://schemas.microsoft.com/office/drawing/2014/main" id="{EC9B4F0F-288E-F1EE-4D75-F41D5A67AA70}"/>
              </a:ext>
            </a:extLst>
          </p:cNvPr>
          <p:cNvSpPr/>
          <p:nvPr/>
        </p:nvSpPr>
        <p:spPr>
          <a:xfrm>
            <a:off x="6258903" y="4218743"/>
            <a:ext cx="3282951" cy="3925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5" name="Rectangle 13364">
            <a:extLst>
              <a:ext uri="{FF2B5EF4-FFF2-40B4-BE49-F238E27FC236}">
                <a16:creationId xmlns:a16="http://schemas.microsoft.com/office/drawing/2014/main" id="{9BA678A7-D90D-A3D4-9F8B-6624FB025322}"/>
              </a:ext>
            </a:extLst>
          </p:cNvPr>
          <p:cNvSpPr/>
          <p:nvPr/>
        </p:nvSpPr>
        <p:spPr>
          <a:xfrm>
            <a:off x="6521104" y="4218742"/>
            <a:ext cx="589339" cy="3869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6" name="Rectangle 13365">
            <a:extLst>
              <a:ext uri="{FF2B5EF4-FFF2-40B4-BE49-F238E27FC236}">
                <a16:creationId xmlns:a16="http://schemas.microsoft.com/office/drawing/2014/main" id="{79840F8E-98CA-9808-B454-002AA5C2E509}"/>
              </a:ext>
            </a:extLst>
          </p:cNvPr>
          <p:cNvSpPr/>
          <p:nvPr/>
        </p:nvSpPr>
        <p:spPr>
          <a:xfrm>
            <a:off x="7669033" y="4190998"/>
            <a:ext cx="589339" cy="416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7" name="Rectangle 13366">
            <a:extLst>
              <a:ext uri="{FF2B5EF4-FFF2-40B4-BE49-F238E27FC236}">
                <a16:creationId xmlns:a16="http://schemas.microsoft.com/office/drawing/2014/main" id="{57E1D8AE-4214-835C-8FA5-FDBA257BB9A4}"/>
              </a:ext>
            </a:extLst>
          </p:cNvPr>
          <p:cNvSpPr/>
          <p:nvPr/>
        </p:nvSpPr>
        <p:spPr>
          <a:xfrm>
            <a:off x="8816962" y="4049291"/>
            <a:ext cx="589339" cy="558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9" name="Rectangle 13368">
            <a:extLst>
              <a:ext uri="{FF2B5EF4-FFF2-40B4-BE49-F238E27FC236}">
                <a16:creationId xmlns:a16="http://schemas.microsoft.com/office/drawing/2014/main" id="{C1C958F9-3FF5-66EB-61CE-1CEFC9F9A1BD}"/>
              </a:ext>
            </a:extLst>
          </p:cNvPr>
          <p:cNvSpPr/>
          <p:nvPr/>
        </p:nvSpPr>
        <p:spPr>
          <a:xfrm>
            <a:off x="6258902" y="5495842"/>
            <a:ext cx="3282951" cy="3925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0" name="Rectangle 13369">
            <a:extLst>
              <a:ext uri="{FF2B5EF4-FFF2-40B4-BE49-F238E27FC236}">
                <a16:creationId xmlns:a16="http://schemas.microsoft.com/office/drawing/2014/main" id="{D5526097-6AAF-E0E4-680E-8F98E6865520}"/>
              </a:ext>
            </a:extLst>
          </p:cNvPr>
          <p:cNvSpPr/>
          <p:nvPr/>
        </p:nvSpPr>
        <p:spPr>
          <a:xfrm>
            <a:off x="6521103" y="5495841"/>
            <a:ext cx="589339" cy="3869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1" name="Rectangle 13370">
            <a:extLst>
              <a:ext uri="{FF2B5EF4-FFF2-40B4-BE49-F238E27FC236}">
                <a16:creationId xmlns:a16="http://schemas.microsoft.com/office/drawing/2014/main" id="{CECE9FA3-BB0C-41FA-2011-15A8BD1AFA84}"/>
              </a:ext>
            </a:extLst>
          </p:cNvPr>
          <p:cNvSpPr/>
          <p:nvPr/>
        </p:nvSpPr>
        <p:spPr>
          <a:xfrm>
            <a:off x="7669032" y="5371513"/>
            <a:ext cx="589339" cy="5134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2" name="Rectangle 13371">
            <a:extLst>
              <a:ext uri="{FF2B5EF4-FFF2-40B4-BE49-F238E27FC236}">
                <a16:creationId xmlns:a16="http://schemas.microsoft.com/office/drawing/2014/main" id="{257BF4E8-0E53-19AD-1211-C54C599D291C}"/>
              </a:ext>
            </a:extLst>
          </p:cNvPr>
          <p:cNvSpPr/>
          <p:nvPr/>
        </p:nvSpPr>
        <p:spPr>
          <a:xfrm>
            <a:off x="8816961" y="5399853"/>
            <a:ext cx="589339" cy="4851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3" name="TextBox 13372">
            <a:extLst>
              <a:ext uri="{FF2B5EF4-FFF2-40B4-BE49-F238E27FC236}">
                <a16:creationId xmlns:a16="http://schemas.microsoft.com/office/drawing/2014/main" id="{3299C36B-9266-D594-1E47-5F6151F3EC18}"/>
              </a:ext>
            </a:extLst>
          </p:cNvPr>
          <p:cNvSpPr txBox="1"/>
          <p:nvPr/>
        </p:nvSpPr>
        <p:spPr>
          <a:xfrm>
            <a:off x="9702976" y="4387128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Resist stripping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3374" name="TextBox 13373">
            <a:extLst>
              <a:ext uri="{FF2B5EF4-FFF2-40B4-BE49-F238E27FC236}">
                <a16:creationId xmlns:a16="http://schemas.microsoft.com/office/drawing/2014/main" id="{F3099F4E-25FD-EBDA-C6F3-D418D09EA558}"/>
              </a:ext>
            </a:extLst>
          </p:cNvPr>
          <p:cNvSpPr txBox="1"/>
          <p:nvPr/>
        </p:nvSpPr>
        <p:spPr>
          <a:xfrm>
            <a:off x="9743457" y="5519391"/>
            <a:ext cx="2242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Seed layer removal</a:t>
            </a:r>
          </a:p>
          <a:p>
            <a:r>
              <a:rPr lang="en-US" dirty="0">
                <a:latin typeface="Comic Sans MS" panose="030F0702030302020204" pitchFamily="66" charset="0"/>
              </a:rPr>
              <a:t>by wet etching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3376" name="Rectangle 13375">
            <a:extLst>
              <a:ext uri="{FF2B5EF4-FFF2-40B4-BE49-F238E27FC236}">
                <a16:creationId xmlns:a16="http://schemas.microsoft.com/office/drawing/2014/main" id="{5456A0AA-E546-61E0-1954-9E335E48B29A}"/>
              </a:ext>
            </a:extLst>
          </p:cNvPr>
          <p:cNvSpPr/>
          <p:nvPr/>
        </p:nvSpPr>
        <p:spPr>
          <a:xfrm>
            <a:off x="6258902" y="2136811"/>
            <a:ext cx="32766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7" name="Rectangle 13376">
            <a:extLst>
              <a:ext uri="{FF2B5EF4-FFF2-40B4-BE49-F238E27FC236}">
                <a16:creationId xmlns:a16="http://schemas.microsoft.com/office/drawing/2014/main" id="{5703A5D0-F442-32D1-A6C4-2A2C426172BA}"/>
              </a:ext>
            </a:extLst>
          </p:cNvPr>
          <p:cNvSpPr/>
          <p:nvPr/>
        </p:nvSpPr>
        <p:spPr>
          <a:xfrm>
            <a:off x="6265254" y="3409381"/>
            <a:ext cx="32766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8" name="Rectangle 13377">
            <a:extLst>
              <a:ext uri="{FF2B5EF4-FFF2-40B4-BE49-F238E27FC236}">
                <a16:creationId xmlns:a16="http://schemas.microsoft.com/office/drawing/2014/main" id="{64C6B414-F114-BE16-10F9-0E3D2CF81636}"/>
              </a:ext>
            </a:extLst>
          </p:cNvPr>
          <p:cNvSpPr/>
          <p:nvPr/>
        </p:nvSpPr>
        <p:spPr>
          <a:xfrm>
            <a:off x="6265254" y="4590540"/>
            <a:ext cx="32766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9" name="Rectangle 13378">
            <a:extLst>
              <a:ext uri="{FF2B5EF4-FFF2-40B4-BE49-F238E27FC236}">
                <a16:creationId xmlns:a16="http://schemas.microsoft.com/office/drawing/2014/main" id="{29BB889C-C14C-ABBC-5B59-AF88035FFF34}"/>
              </a:ext>
            </a:extLst>
          </p:cNvPr>
          <p:cNvSpPr/>
          <p:nvPr/>
        </p:nvSpPr>
        <p:spPr>
          <a:xfrm>
            <a:off x="6265254" y="5882807"/>
            <a:ext cx="3282951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381" name="Picture 13380" descr="A close-up of several rectangular objects&#10;&#10;Description automatically generated">
            <a:extLst>
              <a:ext uri="{FF2B5EF4-FFF2-40B4-BE49-F238E27FC236}">
                <a16:creationId xmlns:a16="http://schemas.microsoft.com/office/drawing/2014/main" id="{5102743B-B527-326C-281E-154D1B6F21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049" y="2518913"/>
            <a:ext cx="4000500" cy="257175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51A9F5-CC20-F592-B2C2-BDA980E8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30</a:t>
            </a:fld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53FF878-EE6B-AE3A-2479-1F42AFBD5488}"/>
              </a:ext>
            </a:extLst>
          </p:cNvPr>
          <p:cNvSpPr/>
          <p:nvPr/>
        </p:nvSpPr>
        <p:spPr>
          <a:xfrm>
            <a:off x="6096000" y="2887337"/>
            <a:ext cx="3606976" cy="162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6483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31504" y="119245"/>
            <a:ext cx="930415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After wet etching  </a:t>
            </a:r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wet resist </a:t>
            </a:r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S</a:t>
            </a:r>
            <a:r>
              <a:rPr lang="en-GB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tripping</a:t>
            </a:r>
            <a:endParaRPr lang="fr-FR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22946" y="4937509"/>
            <a:ext cx="248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After copper Etching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119101" y="4522011"/>
            <a:ext cx="17844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Stripping with:</a:t>
            </a:r>
          </a:p>
          <a:p>
            <a:r>
              <a:rPr lang="en-US" dirty="0">
                <a:latin typeface="Comic Sans MS" panose="030F0702030302020204" pitchFamily="66" charset="0"/>
              </a:rPr>
              <a:t>NAOH</a:t>
            </a:r>
          </a:p>
          <a:p>
            <a:r>
              <a:rPr lang="en-US" dirty="0">
                <a:latin typeface="Comic Sans MS" panose="030F0702030302020204" pitchFamily="66" charset="0"/>
              </a:rPr>
              <a:t>KOH</a:t>
            </a:r>
          </a:p>
          <a:p>
            <a:r>
              <a:rPr lang="en-US" dirty="0">
                <a:latin typeface="Comic Sans MS" panose="030F0702030302020204" pitchFamily="66" charset="0"/>
              </a:rPr>
              <a:t>Solvents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822661" y="4932299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After stripping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31</a:t>
            </a:fld>
            <a:endParaRPr lang="fr-FR"/>
          </a:p>
        </p:txBody>
      </p:sp>
      <p:pic>
        <p:nvPicPr>
          <p:cNvPr id="14" name="Picture 2" descr="DSCN1813">
            <a:extLst>
              <a:ext uri="{FF2B5EF4-FFF2-40B4-BE49-F238E27FC236}">
                <a16:creationId xmlns:a16="http://schemas.microsoft.com/office/drawing/2014/main" id="{3899D687-8032-7F15-A1A5-51F460850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269" y="1502217"/>
            <a:ext cx="3568143" cy="2676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">
            <a:extLst>
              <a:ext uri="{FF2B5EF4-FFF2-40B4-BE49-F238E27FC236}">
                <a16:creationId xmlns:a16="http://schemas.microsoft.com/office/drawing/2014/main" id="{42A13C62-B415-EB96-5472-30D09FAC3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32" y="1226882"/>
            <a:ext cx="1988612" cy="351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26812E22-BEC0-ECEA-2E42-0F52CAF53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437" y="1226882"/>
            <a:ext cx="1916604" cy="338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4871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5A25E-F56C-D2A0-5CE1-83FE4592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8804" y="279354"/>
            <a:ext cx="8922886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		Multilayer structures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D3AFA9-D087-5A50-4CF5-196105D30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32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C82F946-601E-B7E2-F7C2-615BABA40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7071" y="1903286"/>
            <a:ext cx="6136532" cy="4351338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Parallel layers production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Produce all the layers in parallel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Stack and glue them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Drill and plate the full stack </a:t>
            </a:r>
          </a:p>
          <a:p>
            <a:pPr lvl="1"/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Sequential build-up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Produce layer 1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Glue layer 2 on top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Drill and plate layer 2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Pattern layer 2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Etc..</a:t>
            </a:r>
          </a:p>
          <a:p>
            <a:pPr lvl="1"/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Mix structure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Core done with parallel production (power supplies)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Sequential build up for high density interconnect</a:t>
            </a:r>
          </a:p>
        </p:txBody>
      </p:sp>
    </p:spTree>
    <p:extLst>
      <p:ext uri="{BB962C8B-B14F-4D97-AF65-F5344CB8AC3E}">
        <p14:creationId xmlns:p14="http://schemas.microsoft.com/office/powerpoint/2010/main" val="11623760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43EB52E2-4CD4-EB39-33AA-EF203B7B1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47394-D15D-4B0B-B4A6-8C2468B60B4F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0D41137D-9A42-26E7-D33E-343E51ADFE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94632" y="41863"/>
            <a:ext cx="11002736" cy="1325563"/>
          </a:xfrm>
        </p:spPr>
        <p:txBody>
          <a:bodyPr>
            <a:normAutofit/>
          </a:bodyPr>
          <a:lstStyle/>
          <a:p>
            <a:r>
              <a:rPr lang="en-US" altLang="en-US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Different interconnection strategies and corresponding holes</a:t>
            </a:r>
          </a:p>
        </p:txBody>
      </p:sp>
      <p:pic>
        <p:nvPicPr>
          <p:cNvPr id="45071" name="Picture 15">
            <a:extLst>
              <a:ext uri="{FF2B5EF4-FFF2-40B4-BE49-F238E27FC236}">
                <a16:creationId xmlns:a16="http://schemas.microsoft.com/office/drawing/2014/main" id="{FAEE6132-388B-3127-D639-A54AAFB1EC40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8109" y="1367426"/>
            <a:ext cx="5371854" cy="2955586"/>
          </a:xfr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61784B-8852-75AD-9A65-621092261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470" y="1367426"/>
            <a:ext cx="4400898" cy="29252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94DA86-2217-FBEC-EF8C-CFA49E3D7D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223" y="4517846"/>
            <a:ext cx="2743200" cy="1666875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01BFC2D-8D78-CC24-126F-DFFA922256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659" y="4517845"/>
            <a:ext cx="2743200" cy="16668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F434E6-4F79-9A16-B9CD-8A7A6CFC0866}"/>
              </a:ext>
            </a:extLst>
          </p:cNvPr>
          <p:cNvSpPr txBox="1"/>
          <p:nvPr/>
        </p:nvSpPr>
        <p:spPr>
          <a:xfrm>
            <a:off x="921110" y="6275356"/>
            <a:ext cx="5408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 Staggered micro vias, buried and through holes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A4AFE2-CF62-0B1A-20FA-CB721A231B64}"/>
              </a:ext>
            </a:extLst>
          </p:cNvPr>
          <p:cNvSpPr txBox="1"/>
          <p:nvPr/>
        </p:nvSpPr>
        <p:spPr>
          <a:xfrm>
            <a:off x="6682940" y="6287564"/>
            <a:ext cx="401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Buried holes and stacked micro vias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D541F-BBDA-C568-6DC7-7EB877C8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683" y="211183"/>
            <a:ext cx="2141317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Gluing 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89A990-8F32-4567-94C2-E547B42FA502}"/>
              </a:ext>
            </a:extLst>
          </p:cNvPr>
          <p:cNvSpPr/>
          <p:nvPr/>
        </p:nvSpPr>
        <p:spPr>
          <a:xfrm>
            <a:off x="3930231" y="3107039"/>
            <a:ext cx="4523874" cy="35209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91FE32-2568-4342-B955-81E18BDE02CB}"/>
              </a:ext>
            </a:extLst>
          </p:cNvPr>
          <p:cNvSpPr/>
          <p:nvPr/>
        </p:nvSpPr>
        <p:spPr>
          <a:xfrm>
            <a:off x="3930231" y="3586389"/>
            <a:ext cx="4523874" cy="8747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1D4AAD-7C23-8DE5-517B-BD0263AF241D}"/>
              </a:ext>
            </a:extLst>
          </p:cNvPr>
          <p:cNvSpPr/>
          <p:nvPr/>
        </p:nvSpPr>
        <p:spPr>
          <a:xfrm>
            <a:off x="3930231" y="3813075"/>
            <a:ext cx="4523874" cy="29133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AAD5DC-FB01-50B7-8AC6-2476FD4BBA4E}"/>
              </a:ext>
            </a:extLst>
          </p:cNvPr>
          <p:cNvSpPr/>
          <p:nvPr/>
        </p:nvSpPr>
        <p:spPr>
          <a:xfrm>
            <a:off x="3593347" y="4279366"/>
            <a:ext cx="5197642" cy="7420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9ED0D2-603F-FF6C-5543-838C3E3FE2CA}"/>
              </a:ext>
            </a:extLst>
          </p:cNvPr>
          <p:cNvSpPr/>
          <p:nvPr/>
        </p:nvSpPr>
        <p:spPr>
          <a:xfrm>
            <a:off x="3593347" y="2207004"/>
            <a:ext cx="5197642" cy="7420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F4847A-FB71-9D81-05F0-262CA497A404}"/>
              </a:ext>
            </a:extLst>
          </p:cNvPr>
          <p:cNvSpPr/>
          <p:nvPr/>
        </p:nvSpPr>
        <p:spPr>
          <a:xfrm>
            <a:off x="8077115" y="2648669"/>
            <a:ext cx="108284" cy="19699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EC8EBD-F965-7FE4-1497-D59385955AC2}"/>
              </a:ext>
            </a:extLst>
          </p:cNvPr>
          <p:cNvSpPr/>
          <p:nvPr/>
        </p:nvSpPr>
        <p:spPr>
          <a:xfrm>
            <a:off x="4218989" y="2648668"/>
            <a:ext cx="108284" cy="19699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A115AB-7F72-4F65-97C9-8405909F7B04}"/>
              </a:ext>
            </a:extLst>
          </p:cNvPr>
          <p:cNvSpPr/>
          <p:nvPr/>
        </p:nvSpPr>
        <p:spPr>
          <a:xfrm>
            <a:off x="4218989" y="2003143"/>
            <a:ext cx="108284" cy="6455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B4A954-1955-81C0-138C-6E60FDDBEB5A}"/>
              </a:ext>
            </a:extLst>
          </p:cNvPr>
          <p:cNvSpPr/>
          <p:nvPr/>
        </p:nvSpPr>
        <p:spPr>
          <a:xfrm>
            <a:off x="8077115" y="2011314"/>
            <a:ext cx="108284" cy="6455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D4FD294F-7488-D48E-93DA-2B36FF2CEDF6}"/>
              </a:ext>
            </a:extLst>
          </p:cNvPr>
          <p:cNvSpPr/>
          <p:nvPr/>
        </p:nvSpPr>
        <p:spPr>
          <a:xfrm>
            <a:off x="5930028" y="12135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FF8C17E3-4EAC-6CF6-7DD7-0803D2699A39}"/>
              </a:ext>
            </a:extLst>
          </p:cNvPr>
          <p:cNvSpPr/>
          <p:nvPr/>
        </p:nvSpPr>
        <p:spPr>
          <a:xfrm rot="10800000">
            <a:off x="5949852" y="50213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B92377-785C-ADED-6244-116FB3B2090E}"/>
              </a:ext>
            </a:extLst>
          </p:cNvPr>
          <p:cNvSpPr txBox="1"/>
          <p:nvPr/>
        </p:nvSpPr>
        <p:spPr>
          <a:xfrm>
            <a:off x="4238994" y="6028562"/>
            <a:ext cx="3838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pressure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Mechanical or pressurized Air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7C7CEE-2F01-3E88-AE9A-CAA9DCA56AB3}"/>
              </a:ext>
            </a:extLst>
          </p:cNvPr>
          <p:cNvSpPr txBox="1"/>
          <p:nvPr/>
        </p:nvSpPr>
        <p:spPr>
          <a:xfrm>
            <a:off x="5048651" y="2367225"/>
            <a:ext cx="372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Thick Stainless steel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D29AD7-1EF9-7FCA-4330-605D691D2986}"/>
              </a:ext>
            </a:extLst>
          </p:cNvPr>
          <p:cNvSpPr txBox="1"/>
          <p:nvPr/>
        </p:nvSpPr>
        <p:spPr>
          <a:xfrm>
            <a:off x="303002" y="3274149"/>
            <a:ext cx="3229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Stack under vacuum</a:t>
            </a:r>
          </a:p>
          <a:p>
            <a:r>
              <a:rPr lang="en-US" dirty="0">
                <a:latin typeface="Comic Sans MS" panose="030F0702030302020204" pitchFamily="66" charset="0"/>
              </a:rPr>
              <a:t>And then heat the stack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BFCBC1-7560-4C2D-F7B8-8D9E9BF6FEFA}"/>
              </a:ext>
            </a:extLst>
          </p:cNvPr>
          <p:cNvSpPr txBox="1"/>
          <p:nvPr/>
        </p:nvSpPr>
        <p:spPr>
          <a:xfrm>
            <a:off x="5791707" y="3089483"/>
            <a:ext cx="1179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Layer 1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B312B7-D88F-3427-7C18-3C270E3673E1}"/>
              </a:ext>
            </a:extLst>
          </p:cNvPr>
          <p:cNvSpPr txBox="1"/>
          <p:nvPr/>
        </p:nvSpPr>
        <p:spPr>
          <a:xfrm>
            <a:off x="5805433" y="3813075"/>
            <a:ext cx="1165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Layer 2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1C221A-3A6D-B7B6-6246-515BF44BD63E}"/>
              </a:ext>
            </a:extLst>
          </p:cNvPr>
          <p:cNvSpPr txBox="1"/>
          <p:nvPr/>
        </p:nvSpPr>
        <p:spPr>
          <a:xfrm>
            <a:off x="5789403" y="3434932"/>
            <a:ext cx="938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glue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3E2E04-77C4-0E42-1306-FD763E3F035F}"/>
              </a:ext>
            </a:extLst>
          </p:cNvPr>
          <p:cNvSpPr txBox="1"/>
          <p:nvPr/>
        </p:nvSpPr>
        <p:spPr>
          <a:xfrm>
            <a:off x="8879221" y="4463542"/>
            <a:ext cx="359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Metallic guiding pins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744A969E-B61D-DCBD-197A-C3150E3C668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273631" y="4463542"/>
            <a:ext cx="607723" cy="15504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F4B814-AECC-6C86-4117-57E3A623D5FF}"/>
              </a:ext>
            </a:extLst>
          </p:cNvPr>
          <p:cNvSpPr txBox="1"/>
          <p:nvPr/>
        </p:nvSpPr>
        <p:spPr>
          <a:xfrm>
            <a:off x="5056929" y="4418574"/>
            <a:ext cx="372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Thick Stainless steel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30A5A816-9612-201A-7D1F-6390461AB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447F9D-0EF9-485E-1E53-A259D86A06A2}"/>
              </a:ext>
            </a:extLst>
          </p:cNvPr>
          <p:cNvSpPr txBox="1"/>
          <p:nvPr/>
        </p:nvSpPr>
        <p:spPr>
          <a:xfrm>
            <a:off x="4238993" y="662939"/>
            <a:ext cx="383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pressure</a:t>
            </a:r>
          </a:p>
        </p:txBody>
      </p:sp>
    </p:spTree>
    <p:extLst>
      <p:ext uri="{BB962C8B-B14F-4D97-AF65-F5344CB8AC3E}">
        <p14:creationId xmlns:p14="http://schemas.microsoft.com/office/powerpoint/2010/main" val="26225015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00433-6CBD-3C88-49A3-2C6121D83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529519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Glue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86FFD-D283-1004-8C09-545507D8C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379" y="1514340"/>
            <a:ext cx="6289350" cy="4351338"/>
          </a:xfrm>
          <a:ln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Liquid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Difficult to apply , impossible to clean , thicknesses not accurate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Impossible to remove bubbles</a:t>
            </a:r>
          </a:p>
          <a:p>
            <a:r>
              <a:rPr lang="en-US" dirty="0">
                <a:latin typeface="Comic Sans MS" panose="030F0702030302020204" pitchFamily="66" charset="0"/>
              </a:rPr>
              <a:t>Prepregs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Woven glass impregnated with a bi-stage glue 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Few um precision thickness</a:t>
            </a:r>
          </a:p>
          <a:p>
            <a:r>
              <a:rPr lang="en-US" dirty="0">
                <a:latin typeface="Comic Sans MS" panose="030F0702030302020204" pitchFamily="66" charset="0"/>
              </a:rPr>
              <a:t>Cast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Thin solid bi-stage glue layer without glass fiber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Epoxy, epoxy-acrylic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Few um precision thickness</a:t>
            </a:r>
          </a:p>
          <a:p>
            <a:r>
              <a:rPr lang="en-US" dirty="0">
                <a:latin typeface="Comic Sans MS" panose="030F0702030302020204" pitchFamily="66" charset="0"/>
              </a:rPr>
              <a:t>Bond-ply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Polyimide foil with a cast layer on both sides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Polyimide foil with a thin thermoplastic polyimide layer on both sides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DE69F9-7BE5-E6F2-6DA6-852B9B246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582" y="1009651"/>
            <a:ext cx="4227801" cy="51673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04A9D3-5638-D763-2387-4E360134C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35</a:t>
            </a:fld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D1E140A-247A-0A65-D847-0D9447BC5FEC}"/>
              </a:ext>
            </a:extLst>
          </p:cNvPr>
          <p:cNvCxnSpPr>
            <a:cxnSpLocks/>
          </p:cNvCxnSpPr>
          <p:nvPr/>
        </p:nvCxnSpPr>
        <p:spPr>
          <a:xfrm flipV="1">
            <a:off x="6213987" y="2390775"/>
            <a:ext cx="1586988" cy="794877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1518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E387C2-7F1E-D1DD-D3F2-3F8D8EBEC1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926" y="2140085"/>
            <a:ext cx="5724074" cy="3080731"/>
          </a:xfr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9E863E-CE59-29AB-EBB1-F73CB345E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896" y="1609434"/>
            <a:ext cx="5884314" cy="41420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0E96F5-BDB0-9292-6503-0DC32FFCB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333" y="0"/>
            <a:ext cx="3224719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Curing cycle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9EF665-D9DA-5AB2-D56F-C1336C8E2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36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EB19C2-B8BF-F31C-B250-3FD2943E3AFB}"/>
              </a:ext>
            </a:extLst>
          </p:cNvPr>
          <p:cNvSpPr txBox="1"/>
          <p:nvPr/>
        </p:nvSpPr>
        <p:spPr>
          <a:xfrm>
            <a:off x="2558375" y="1609434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Cast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5BDB57-A9A9-39D0-F567-C34B0B98DDF2}"/>
              </a:ext>
            </a:extLst>
          </p:cNvPr>
          <p:cNvSpPr txBox="1"/>
          <p:nvPr/>
        </p:nvSpPr>
        <p:spPr>
          <a:xfrm>
            <a:off x="8576201" y="1098167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mic Sans MS" panose="030F0702030302020204" pitchFamily="66" charset="0"/>
              </a:rPr>
              <a:t>PrePreg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7185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546C3-1E74-8783-2164-A7D050531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0925" y="-218916"/>
            <a:ext cx="452174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Gluing equipment</a:t>
            </a:r>
            <a:endParaRPr lang="en-GB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Content Placeholder 4" descr="A large white machine with a metal door&#10;&#10;Description automatically generated">
            <a:extLst>
              <a:ext uri="{FF2B5EF4-FFF2-40B4-BE49-F238E27FC236}">
                <a16:creationId xmlns:a16="http://schemas.microsoft.com/office/drawing/2014/main" id="{B805049C-1E8C-2DF5-5FA3-4BE20135C6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527" y="1200191"/>
            <a:ext cx="3530545" cy="2647909"/>
          </a:xfrm>
        </p:spPr>
      </p:pic>
      <p:pic>
        <p:nvPicPr>
          <p:cNvPr id="7" name="Picture 6" descr="A large machine with a large cylinder&#10;&#10;Description automatically generated with medium confidence">
            <a:extLst>
              <a:ext uri="{FF2B5EF4-FFF2-40B4-BE49-F238E27FC236}">
                <a16:creationId xmlns:a16="http://schemas.microsoft.com/office/drawing/2014/main" id="{AFC3A0A5-C1B4-0900-687C-4640CB9964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527" y="4184756"/>
            <a:ext cx="3530545" cy="23541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05E64F-B368-01B9-B7C1-C396EEAA3BE2}"/>
              </a:ext>
            </a:extLst>
          </p:cNvPr>
          <p:cNvSpPr txBox="1"/>
          <p:nvPr/>
        </p:nvSpPr>
        <p:spPr>
          <a:xfrm>
            <a:off x="625204" y="1299252"/>
            <a:ext cx="610455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Isostatic press</a:t>
            </a:r>
          </a:p>
          <a:p>
            <a:r>
              <a:rPr lang="en-US" dirty="0">
                <a:latin typeface="Comic Sans MS" panose="030F0702030302020204" pitchFamily="66" charset="0"/>
              </a:rPr>
              <a:t>	-Vacuum chamber</a:t>
            </a:r>
          </a:p>
          <a:p>
            <a:r>
              <a:rPr lang="en-US" dirty="0">
                <a:latin typeface="Comic Sans MS" panose="030F0702030302020204" pitchFamily="66" charset="0"/>
              </a:rPr>
              <a:t>	-5 heating platens , 4 daylights </a:t>
            </a:r>
          </a:p>
          <a:p>
            <a:r>
              <a:rPr lang="en-US" dirty="0">
                <a:latin typeface="Comic Sans MS" panose="030F0702030302020204" pitchFamily="66" charset="0"/>
              </a:rPr>
              <a:t>	-Mechanical Hydraulic pressure (170 Tons)</a:t>
            </a:r>
          </a:p>
          <a:p>
            <a:r>
              <a:rPr lang="en-US" dirty="0">
                <a:latin typeface="Comic Sans MS" panose="030F0702030302020204" pitchFamily="66" charset="0"/>
              </a:rPr>
              <a:t>	-Plate size 600mm x 700mm</a:t>
            </a:r>
          </a:p>
          <a:p>
            <a:r>
              <a:rPr lang="en-US" dirty="0">
                <a:latin typeface="Comic Sans MS" panose="030F0702030302020204" pitchFamily="66" charset="0"/>
              </a:rPr>
              <a:t>	-Presses with 3m x 1.5m platens exist</a:t>
            </a:r>
          </a:p>
          <a:p>
            <a:r>
              <a:rPr lang="en-US" dirty="0">
                <a:latin typeface="Comic Sans MS" panose="030F0702030302020204" pitchFamily="66" charset="0"/>
              </a:rPr>
              <a:t>	-Only used for flat circuits</a:t>
            </a:r>
          </a:p>
          <a:p>
            <a:r>
              <a:rPr lang="en-US" dirty="0">
                <a:latin typeface="Comic Sans MS" panose="030F0702030302020204" pitchFamily="66" charset="0"/>
              </a:rPr>
              <a:t>	-Perfect for mass production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Autoclave</a:t>
            </a:r>
          </a:p>
          <a:p>
            <a:r>
              <a:rPr lang="en-US" dirty="0">
                <a:latin typeface="Comic Sans MS" panose="030F0702030302020204" pitchFamily="66" charset="0"/>
              </a:rPr>
              <a:t>	-The parts to be glued are in a vacuum bag</a:t>
            </a:r>
          </a:p>
          <a:p>
            <a:r>
              <a:rPr lang="en-US" dirty="0">
                <a:latin typeface="Comic Sans MS" panose="030F0702030302020204" pitchFamily="66" charset="0"/>
              </a:rPr>
              <a:t>	-Pressure comes from compressed air (7 Bars)</a:t>
            </a:r>
          </a:p>
          <a:p>
            <a:r>
              <a:rPr lang="en-US" dirty="0">
                <a:latin typeface="Comic Sans MS" panose="030F0702030302020204" pitchFamily="66" charset="0"/>
              </a:rPr>
              <a:t>	-STD size 2m x 1m</a:t>
            </a:r>
          </a:p>
          <a:p>
            <a:r>
              <a:rPr lang="en-US" dirty="0">
                <a:latin typeface="Comic Sans MS" panose="030F0702030302020204" pitchFamily="66" charset="0"/>
              </a:rPr>
              <a:t>	-Machine with a length of 20m are existing</a:t>
            </a:r>
          </a:p>
          <a:p>
            <a:r>
              <a:rPr lang="en-US" dirty="0">
                <a:latin typeface="Comic Sans MS" panose="030F0702030302020204" pitchFamily="66" charset="0"/>
              </a:rPr>
              <a:t>	-Long cycles</a:t>
            </a:r>
          </a:p>
          <a:p>
            <a:r>
              <a:rPr lang="en-US" dirty="0">
                <a:latin typeface="Comic Sans MS" panose="030F0702030302020204" pitchFamily="66" charset="0"/>
              </a:rPr>
              <a:t>	-3D objects</a:t>
            </a:r>
          </a:p>
          <a:p>
            <a:r>
              <a:rPr lang="en-US" dirty="0">
                <a:latin typeface="Comic Sans MS" panose="030F0702030302020204" pitchFamily="66" charset="0"/>
              </a:rPr>
              <a:t>	-Need more handling than Isostatic</a:t>
            </a:r>
          </a:p>
          <a:p>
            <a:r>
              <a:rPr lang="en-US" dirty="0">
                <a:latin typeface="Comic Sans MS" panose="030F0702030302020204" pitchFamily="66" charset="0"/>
              </a:rPr>
              <a:t>	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A38E43-7E7B-2C16-A9DD-2E592E687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4350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D541F-BBDA-C568-6DC7-7EB877C8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8978" y="56556"/>
            <a:ext cx="7516841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Problem : nothing is flat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506761-012B-8ADA-A1B1-33D2CBB34056}"/>
              </a:ext>
            </a:extLst>
          </p:cNvPr>
          <p:cNvGrpSpPr/>
          <p:nvPr/>
        </p:nvGrpSpPr>
        <p:grpSpPr>
          <a:xfrm>
            <a:off x="279876" y="1560691"/>
            <a:ext cx="5197642" cy="3018253"/>
            <a:chOff x="3593347" y="2003143"/>
            <a:chExt cx="5197642" cy="301825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F89A990-8F32-4567-94C2-E547B42FA502}"/>
                </a:ext>
              </a:extLst>
            </p:cNvPr>
            <p:cNvSpPr/>
            <p:nvPr/>
          </p:nvSpPr>
          <p:spPr>
            <a:xfrm>
              <a:off x="3930231" y="3107039"/>
              <a:ext cx="4523874" cy="35209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B91FE32-2568-4342-B955-81E18BDE02CB}"/>
                </a:ext>
              </a:extLst>
            </p:cNvPr>
            <p:cNvSpPr/>
            <p:nvPr/>
          </p:nvSpPr>
          <p:spPr>
            <a:xfrm>
              <a:off x="3930231" y="3586389"/>
              <a:ext cx="4523874" cy="874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01D4AAD-7C23-8DE5-517B-BD0263AF241D}"/>
                </a:ext>
              </a:extLst>
            </p:cNvPr>
            <p:cNvSpPr/>
            <p:nvPr/>
          </p:nvSpPr>
          <p:spPr>
            <a:xfrm>
              <a:off x="3930231" y="3813075"/>
              <a:ext cx="4523874" cy="29133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BAAD5DC-FB01-50B7-8AC6-2476FD4BBA4E}"/>
                </a:ext>
              </a:extLst>
            </p:cNvPr>
            <p:cNvSpPr/>
            <p:nvPr/>
          </p:nvSpPr>
          <p:spPr>
            <a:xfrm>
              <a:off x="3593347" y="4279366"/>
              <a:ext cx="5197642" cy="74203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89ED0D2-603F-FF6C-5543-838C3E3FE2CA}"/>
                </a:ext>
              </a:extLst>
            </p:cNvPr>
            <p:cNvSpPr/>
            <p:nvPr/>
          </p:nvSpPr>
          <p:spPr>
            <a:xfrm>
              <a:off x="3593347" y="2207004"/>
              <a:ext cx="5197642" cy="74203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BF4847A-FB71-9D81-05F0-262CA497A404}"/>
                </a:ext>
              </a:extLst>
            </p:cNvPr>
            <p:cNvSpPr/>
            <p:nvPr/>
          </p:nvSpPr>
          <p:spPr>
            <a:xfrm>
              <a:off x="8077115" y="2648669"/>
              <a:ext cx="108284" cy="196992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4EC8EBD-F965-7FE4-1497-D59385955AC2}"/>
                </a:ext>
              </a:extLst>
            </p:cNvPr>
            <p:cNvSpPr/>
            <p:nvPr/>
          </p:nvSpPr>
          <p:spPr>
            <a:xfrm>
              <a:off x="4218989" y="2648668"/>
              <a:ext cx="108284" cy="196992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CA115AB-7F72-4F65-97C9-8405909F7B04}"/>
                </a:ext>
              </a:extLst>
            </p:cNvPr>
            <p:cNvSpPr/>
            <p:nvPr/>
          </p:nvSpPr>
          <p:spPr>
            <a:xfrm>
              <a:off x="4218989" y="2003143"/>
              <a:ext cx="108284" cy="6455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2B4A954-1955-81C0-138C-6E60FDDBEB5A}"/>
                </a:ext>
              </a:extLst>
            </p:cNvPr>
            <p:cNvSpPr/>
            <p:nvPr/>
          </p:nvSpPr>
          <p:spPr>
            <a:xfrm>
              <a:off x="8077115" y="2011314"/>
              <a:ext cx="108284" cy="6455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7C7CEE-2F01-3E88-AE9A-CAA9DCA56AB3}"/>
                </a:ext>
              </a:extLst>
            </p:cNvPr>
            <p:cNvSpPr txBox="1"/>
            <p:nvPr/>
          </p:nvSpPr>
          <p:spPr>
            <a:xfrm>
              <a:off x="4666369" y="2367225"/>
              <a:ext cx="37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Thick stainless-steel plate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1BFCBC1-7560-4C2D-F7B8-8D9E9BF6FEFA}"/>
                </a:ext>
              </a:extLst>
            </p:cNvPr>
            <p:cNvSpPr txBox="1"/>
            <p:nvPr/>
          </p:nvSpPr>
          <p:spPr>
            <a:xfrm>
              <a:off x="5791707" y="3089483"/>
              <a:ext cx="899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PCB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FB312B7-D88F-3427-7C18-3C270E3673E1}"/>
                </a:ext>
              </a:extLst>
            </p:cNvPr>
            <p:cNvSpPr txBox="1"/>
            <p:nvPr/>
          </p:nvSpPr>
          <p:spPr>
            <a:xfrm>
              <a:off x="5805434" y="3813075"/>
              <a:ext cx="899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PCB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1C221A-3A6D-B7B6-6246-515BF44BD63E}"/>
                </a:ext>
              </a:extLst>
            </p:cNvPr>
            <p:cNvSpPr txBox="1"/>
            <p:nvPr/>
          </p:nvSpPr>
          <p:spPr>
            <a:xfrm>
              <a:off x="5789403" y="3434932"/>
              <a:ext cx="9385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glue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4F4B814-AECC-6C86-4117-57E3A623D5FF}"/>
                </a:ext>
              </a:extLst>
            </p:cNvPr>
            <p:cNvSpPr txBox="1"/>
            <p:nvPr/>
          </p:nvSpPr>
          <p:spPr>
            <a:xfrm>
              <a:off x="4730793" y="4399409"/>
              <a:ext cx="37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Thick stainless-steel plate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30A5A816-9612-201A-7D1F-6390461AB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6046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D541F-BBDA-C568-6DC7-7EB877C8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8978" y="56556"/>
            <a:ext cx="6770467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Problem : nothing is flat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506761-012B-8ADA-A1B1-33D2CBB34056}"/>
              </a:ext>
            </a:extLst>
          </p:cNvPr>
          <p:cNvGrpSpPr/>
          <p:nvPr/>
        </p:nvGrpSpPr>
        <p:grpSpPr>
          <a:xfrm>
            <a:off x="279876" y="1560691"/>
            <a:ext cx="5197642" cy="3018253"/>
            <a:chOff x="3593347" y="2003143"/>
            <a:chExt cx="5197642" cy="301825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F89A990-8F32-4567-94C2-E547B42FA502}"/>
                </a:ext>
              </a:extLst>
            </p:cNvPr>
            <p:cNvSpPr/>
            <p:nvPr/>
          </p:nvSpPr>
          <p:spPr>
            <a:xfrm>
              <a:off x="3930231" y="3107039"/>
              <a:ext cx="4523874" cy="35209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B91FE32-2568-4342-B955-81E18BDE02CB}"/>
                </a:ext>
              </a:extLst>
            </p:cNvPr>
            <p:cNvSpPr/>
            <p:nvPr/>
          </p:nvSpPr>
          <p:spPr>
            <a:xfrm>
              <a:off x="3930231" y="3586389"/>
              <a:ext cx="4523874" cy="874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01D4AAD-7C23-8DE5-517B-BD0263AF241D}"/>
                </a:ext>
              </a:extLst>
            </p:cNvPr>
            <p:cNvSpPr/>
            <p:nvPr/>
          </p:nvSpPr>
          <p:spPr>
            <a:xfrm>
              <a:off x="3930231" y="3813075"/>
              <a:ext cx="4523874" cy="29133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BAAD5DC-FB01-50B7-8AC6-2476FD4BBA4E}"/>
                </a:ext>
              </a:extLst>
            </p:cNvPr>
            <p:cNvSpPr/>
            <p:nvPr/>
          </p:nvSpPr>
          <p:spPr>
            <a:xfrm>
              <a:off x="3593347" y="4279366"/>
              <a:ext cx="5197642" cy="74203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89ED0D2-603F-FF6C-5543-838C3E3FE2CA}"/>
                </a:ext>
              </a:extLst>
            </p:cNvPr>
            <p:cNvSpPr/>
            <p:nvPr/>
          </p:nvSpPr>
          <p:spPr>
            <a:xfrm>
              <a:off x="3593347" y="2207004"/>
              <a:ext cx="5197642" cy="74203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BF4847A-FB71-9D81-05F0-262CA497A404}"/>
                </a:ext>
              </a:extLst>
            </p:cNvPr>
            <p:cNvSpPr/>
            <p:nvPr/>
          </p:nvSpPr>
          <p:spPr>
            <a:xfrm>
              <a:off x="8077115" y="2648669"/>
              <a:ext cx="108284" cy="196992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4EC8EBD-F965-7FE4-1497-D59385955AC2}"/>
                </a:ext>
              </a:extLst>
            </p:cNvPr>
            <p:cNvSpPr/>
            <p:nvPr/>
          </p:nvSpPr>
          <p:spPr>
            <a:xfrm>
              <a:off x="4218989" y="2648668"/>
              <a:ext cx="108284" cy="196992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CA115AB-7F72-4F65-97C9-8405909F7B04}"/>
                </a:ext>
              </a:extLst>
            </p:cNvPr>
            <p:cNvSpPr/>
            <p:nvPr/>
          </p:nvSpPr>
          <p:spPr>
            <a:xfrm>
              <a:off x="4218989" y="2003143"/>
              <a:ext cx="108284" cy="6455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2B4A954-1955-81C0-138C-6E60FDDBEB5A}"/>
                </a:ext>
              </a:extLst>
            </p:cNvPr>
            <p:cNvSpPr/>
            <p:nvPr/>
          </p:nvSpPr>
          <p:spPr>
            <a:xfrm>
              <a:off x="8077115" y="2011314"/>
              <a:ext cx="108284" cy="6455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7C7CEE-2F01-3E88-AE9A-CAA9DCA56AB3}"/>
                </a:ext>
              </a:extLst>
            </p:cNvPr>
            <p:cNvSpPr txBox="1"/>
            <p:nvPr/>
          </p:nvSpPr>
          <p:spPr>
            <a:xfrm>
              <a:off x="4666369" y="2367225"/>
              <a:ext cx="37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Thick stainless-steel plate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1BFCBC1-7560-4C2D-F7B8-8D9E9BF6FEFA}"/>
                </a:ext>
              </a:extLst>
            </p:cNvPr>
            <p:cNvSpPr txBox="1"/>
            <p:nvPr/>
          </p:nvSpPr>
          <p:spPr>
            <a:xfrm>
              <a:off x="5791707" y="3089483"/>
              <a:ext cx="899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PCB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FB312B7-D88F-3427-7C18-3C270E3673E1}"/>
                </a:ext>
              </a:extLst>
            </p:cNvPr>
            <p:cNvSpPr txBox="1"/>
            <p:nvPr/>
          </p:nvSpPr>
          <p:spPr>
            <a:xfrm>
              <a:off x="5805434" y="3813075"/>
              <a:ext cx="899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PCB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1C221A-3A6D-B7B6-6246-515BF44BD63E}"/>
                </a:ext>
              </a:extLst>
            </p:cNvPr>
            <p:cNvSpPr txBox="1"/>
            <p:nvPr/>
          </p:nvSpPr>
          <p:spPr>
            <a:xfrm>
              <a:off x="5789403" y="3434932"/>
              <a:ext cx="9385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glue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4F4B814-AECC-6C86-4117-57E3A623D5FF}"/>
                </a:ext>
              </a:extLst>
            </p:cNvPr>
            <p:cNvSpPr txBox="1"/>
            <p:nvPr/>
          </p:nvSpPr>
          <p:spPr>
            <a:xfrm>
              <a:off x="4730793" y="4399409"/>
              <a:ext cx="37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Thick stainless-steel plate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30A5A816-9612-201A-7D1F-6390461AB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39</a:t>
            </a:fld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0A33A6-F3DB-313E-B609-7B426CE29E42}"/>
              </a:ext>
            </a:extLst>
          </p:cNvPr>
          <p:cNvSpPr txBox="1"/>
          <p:nvPr/>
        </p:nvSpPr>
        <p:spPr>
          <a:xfrm>
            <a:off x="616760" y="4952430"/>
            <a:ext cx="4860758" cy="107721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anose="030F0702030302020204" pitchFamily="66" charset="0"/>
              </a:rPr>
              <a:t>Machine platens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mic Sans MS" panose="030F0702030302020204" pitchFamily="66" charset="0"/>
              </a:rPr>
              <a:t>+/-150um  error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SS plates 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mic Sans MS" panose="030F0702030302020204" pitchFamily="66" charset="0"/>
              </a:rPr>
              <a:t>+/- 50um 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PCB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mic Sans MS" panose="030F0702030302020204" pitchFamily="66" charset="0"/>
              </a:rPr>
              <a:t>+/- 10% of the thickness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Prepreg , Glues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mic Sans MS" panose="030F0702030302020204" pitchFamily="66" charset="0"/>
              </a:rPr>
              <a:t>+/-10um </a:t>
            </a:r>
          </a:p>
        </p:txBody>
      </p:sp>
    </p:spTree>
    <p:extLst>
      <p:ext uri="{BB962C8B-B14F-4D97-AF65-F5344CB8AC3E}">
        <p14:creationId xmlns:p14="http://schemas.microsoft.com/office/powerpoint/2010/main" val="2035780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BC04A6-DA3D-DD31-287E-CEDDD28BD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220" y="327437"/>
            <a:ext cx="9851922" cy="5794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Photolithography basics (substrative)</a:t>
            </a:r>
          </a:p>
        </p:txBody>
      </p:sp>
      <p:sp>
        <p:nvSpPr>
          <p:cNvPr id="12301" name="Line 16">
            <a:extLst>
              <a:ext uri="{FF2B5EF4-FFF2-40B4-BE49-F238E27FC236}">
                <a16:creationId xmlns:a16="http://schemas.microsoft.com/office/drawing/2014/main" id="{F6E05662-8231-8A79-4587-E962631741D0}"/>
              </a:ext>
            </a:extLst>
          </p:cNvPr>
          <p:cNvSpPr>
            <a:spLocks noChangeShapeType="1"/>
          </p:cNvSpPr>
          <p:nvPr/>
        </p:nvSpPr>
        <p:spPr bwMode="auto">
          <a:xfrm>
            <a:off x="27999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2" name="Line 17">
            <a:extLst>
              <a:ext uri="{FF2B5EF4-FFF2-40B4-BE49-F238E27FC236}">
                <a16:creationId xmlns:a16="http://schemas.microsoft.com/office/drawing/2014/main" id="{247A51B8-56DD-D414-F315-20D7302FB9ED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85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3" name="Line 18">
            <a:extLst>
              <a:ext uri="{FF2B5EF4-FFF2-40B4-BE49-F238E27FC236}">
                <a16:creationId xmlns:a16="http://schemas.microsoft.com/office/drawing/2014/main" id="{CD170F13-161B-C930-7B1B-DFE2E16F309B}"/>
              </a:ext>
            </a:extLst>
          </p:cNvPr>
          <p:cNvSpPr>
            <a:spLocks noChangeShapeType="1"/>
          </p:cNvSpPr>
          <p:nvPr/>
        </p:nvSpPr>
        <p:spPr bwMode="auto">
          <a:xfrm>
            <a:off x="32571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4" name="Line 19">
            <a:extLst>
              <a:ext uri="{FF2B5EF4-FFF2-40B4-BE49-F238E27FC236}">
                <a16:creationId xmlns:a16="http://schemas.microsoft.com/office/drawing/2014/main" id="{0C90E313-99CA-E78B-BC4A-7F98E0686E62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57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5" name="Line 20">
            <a:extLst>
              <a:ext uri="{FF2B5EF4-FFF2-40B4-BE49-F238E27FC236}">
                <a16:creationId xmlns:a16="http://schemas.microsoft.com/office/drawing/2014/main" id="{7D1E5535-D40F-C504-282E-3CDD76C32E7C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43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6" name="Line 21">
            <a:extLst>
              <a:ext uri="{FF2B5EF4-FFF2-40B4-BE49-F238E27FC236}">
                <a16:creationId xmlns:a16="http://schemas.microsoft.com/office/drawing/2014/main" id="{7ECE9397-A19C-64C5-8D0B-A4ADB999696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429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7" name="Line 22">
            <a:extLst>
              <a:ext uri="{FF2B5EF4-FFF2-40B4-BE49-F238E27FC236}">
                <a16:creationId xmlns:a16="http://schemas.microsoft.com/office/drawing/2014/main" id="{8BFA0A0E-88AE-A36C-8539-F6BEA18055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15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8" name="Line 23">
            <a:extLst>
              <a:ext uri="{FF2B5EF4-FFF2-40B4-BE49-F238E27FC236}">
                <a16:creationId xmlns:a16="http://schemas.microsoft.com/office/drawing/2014/main" id="{283FFAD9-D59B-21D2-1551-8B2D4BD96AE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01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9" name="Line 32">
            <a:extLst>
              <a:ext uri="{FF2B5EF4-FFF2-40B4-BE49-F238E27FC236}">
                <a16:creationId xmlns:a16="http://schemas.microsoft.com/office/drawing/2014/main" id="{C3DFA204-C87C-B304-4CD8-EC143880302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287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0" name="Line 33">
            <a:extLst>
              <a:ext uri="{FF2B5EF4-FFF2-40B4-BE49-F238E27FC236}">
                <a16:creationId xmlns:a16="http://schemas.microsoft.com/office/drawing/2014/main" id="{ED72BDDF-0221-E7A8-3B08-BBC6FDE46A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73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1" name="Line 34">
            <a:extLst>
              <a:ext uri="{FF2B5EF4-FFF2-40B4-BE49-F238E27FC236}">
                <a16:creationId xmlns:a16="http://schemas.microsoft.com/office/drawing/2014/main" id="{5F14C4EA-EB86-598E-39A1-FF78CF0FF50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59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2" name="Line 35">
            <a:extLst>
              <a:ext uri="{FF2B5EF4-FFF2-40B4-BE49-F238E27FC236}">
                <a16:creationId xmlns:a16="http://schemas.microsoft.com/office/drawing/2014/main" id="{0D0E9541-9425-2202-05D6-BF9328FC4F9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145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3" name="Line 36">
            <a:extLst>
              <a:ext uri="{FF2B5EF4-FFF2-40B4-BE49-F238E27FC236}">
                <a16:creationId xmlns:a16="http://schemas.microsoft.com/office/drawing/2014/main" id="{408DD1FA-2D49-EB37-613D-F156156F2AB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31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4" name="Line 37">
            <a:extLst>
              <a:ext uri="{FF2B5EF4-FFF2-40B4-BE49-F238E27FC236}">
                <a16:creationId xmlns:a16="http://schemas.microsoft.com/office/drawing/2014/main" id="{66668513-6E4D-3C4E-54EA-FE629D968907}"/>
              </a:ext>
            </a:extLst>
          </p:cNvPr>
          <p:cNvSpPr>
            <a:spLocks noChangeShapeType="1"/>
          </p:cNvSpPr>
          <p:nvPr/>
        </p:nvSpPr>
        <p:spPr bwMode="auto">
          <a:xfrm>
            <a:off x="57717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5" name="Line 38">
            <a:extLst>
              <a:ext uri="{FF2B5EF4-FFF2-40B4-BE49-F238E27FC236}">
                <a16:creationId xmlns:a16="http://schemas.microsoft.com/office/drawing/2014/main" id="{A9E33647-BDA1-A68D-35D5-AABE9EAA37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003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6" name="Line 39">
            <a:extLst>
              <a:ext uri="{FF2B5EF4-FFF2-40B4-BE49-F238E27FC236}">
                <a16:creationId xmlns:a16="http://schemas.microsoft.com/office/drawing/2014/main" id="{2754A48A-1087-E4DA-B25B-22367951163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9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24" name="Text Box 36">
            <a:extLst>
              <a:ext uri="{FF2B5EF4-FFF2-40B4-BE49-F238E27FC236}">
                <a16:creationId xmlns:a16="http://schemas.microsoft.com/office/drawing/2014/main" id="{825BB953-777D-0320-18B1-091961FE5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2425911"/>
            <a:ext cx="25939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Photoresist deposition</a:t>
            </a:r>
          </a:p>
        </p:txBody>
      </p:sp>
      <p:sp>
        <p:nvSpPr>
          <p:cNvPr id="12325" name="Text Box 37">
            <a:extLst>
              <a:ext uri="{FF2B5EF4-FFF2-40B4-BE49-F238E27FC236}">
                <a16:creationId xmlns:a16="http://schemas.microsoft.com/office/drawing/2014/main" id="{D4EF5AD9-B598-396A-ADA2-D23EA4CA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3663745"/>
            <a:ext cx="32624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UV exposure through a mask</a:t>
            </a:r>
          </a:p>
        </p:txBody>
      </p:sp>
      <p:sp>
        <p:nvSpPr>
          <p:cNvPr id="12326" name="Text Box 38">
            <a:extLst>
              <a:ext uri="{FF2B5EF4-FFF2-40B4-BE49-F238E27FC236}">
                <a16:creationId xmlns:a16="http://schemas.microsoft.com/office/drawing/2014/main" id="{76CE50B1-DBB8-F150-EF37-54AAFF4D1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1676660"/>
            <a:ext cx="29738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Base material with copper</a:t>
            </a:r>
          </a:p>
        </p:txBody>
      </p:sp>
      <p:sp>
        <p:nvSpPr>
          <p:cNvPr id="12327" name="Text Box 39">
            <a:extLst>
              <a:ext uri="{FF2B5EF4-FFF2-40B4-BE49-F238E27FC236}">
                <a16:creationId xmlns:a16="http://schemas.microsoft.com/office/drawing/2014/main" id="{A5E624C3-30E3-0D4D-0219-C4287E4F1C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4530960"/>
            <a:ext cx="41088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Resist development (negative resist)</a:t>
            </a:r>
          </a:p>
        </p:txBody>
      </p:sp>
      <p:sp>
        <p:nvSpPr>
          <p:cNvPr id="12328" name="Text Box 40">
            <a:extLst>
              <a:ext uri="{FF2B5EF4-FFF2-40B4-BE49-F238E27FC236}">
                <a16:creationId xmlns:a16="http://schemas.microsoft.com/office/drawing/2014/main" id="{27054AD4-1078-FF3B-C560-7514CD172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5324918"/>
            <a:ext cx="18101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Copper Etching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9791B8-E052-E525-51B4-A50A8520D002}"/>
              </a:ext>
            </a:extLst>
          </p:cNvPr>
          <p:cNvSpPr/>
          <p:nvPr/>
        </p:nvSpPr>
        <p:spPr>
          <a:xfrm>
            <a:off x="2895600" y="1762155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omic Sans MS" panose="030F0702030302020204" pitchFamily="66" charset="0"/>
              </a:rPr>
              <a:t>dielectric</a:t>
            </a:r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2C6E33-061A-685C-0327-96E0E0377694}"/>
              </a:ext>
            </a:extLst>
          </p:cNvPr>
          <p:cNvSpPr/>
          <p:nvPr/>
        </p:nvSpPr>
        <p:spPr>
          <a:xfrm>
            <a:off x="2895600" y="1682885"/>
            <a:ext cx="3276600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3BF8E8-1162-6208-078E-9F79A8EB32FA}"/>
              </a:ext>
            </a:extLst>
          </p:cNvPr>
          <p:cNvSpPr/>
          <p:nvPr/>
        </p:nvSpPr>
        <p:spPr>
          <a:xfrm>
            <a:off x="2895600" y="2547987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809AD9-D21F-025B-912F-4B50E0CB0ACC}"/>
              </a:ext>
            </a:extLst>
          </p:cNvPr>
          <p:cNvSpPr/>
          <p:nvPr/>
        </p:nvSpPr>
        <p:spPr>
          <a:xfrm>
            <a:off x="2895600" y="2468717"/>
            <a:ext cx="3276600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D2BD6D-3979-3EF3-FEDE-99B96F1D96D5}"/>
              </a:ext>
            </a:extLst>
          </p:cNvPr>
          <p:cNvSpPr/>
          <p:nvPr/>
        </p:nvSpPr>
        <p:spPr>
          <a:xfrm>
            <a:off x="2895600" y="2414426"/>
            <a:ext cx="3276600" cy="5429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79C201-0664-5928-06D5-B35E7C30E5C4}"/>
              </a:ext>
            </a:extLst>
          </p:cNvPr>
          <p:cNvSpPr/>
          <p:nvPr/>
        </p:nvSpPr>
        <p:spPr>
          <a:xfrm>
            <a:off x="2895599" y="3831090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C96EF7-AECD-D064-3919-F03F7D171218}"/>
              </a:ext>
            </a:extLst>
          </p:cNvPr>
          <p:cNvSpPr/>
          <p:nvPr/>
        </p:nvSpPr>
        <p:spPr>
          <a:xfrm>
            <a:off x="2895599" y="3751820"/>
            <a:ext cx="3276600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6842EB-E813-7883-9175-2568717038D1}"/>
              </a:ext>
            </a:extLst>
          </p:cNvPr>
          <p:cNvSpPr/>
          <p:nvPr/>
        </p:nvSpPr>
        <p:spPr>
          <a:xfrm>
            <a:off x="2895599" y="3697529"/>
            <a:ext cx="3276600" cy="5429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464001-66E6-575E-BB05-6DEBC3E9E46D}"/>
              </a:ext>
            </a:extLst>
          </p:cNvPr>
          <p:cNvSpPr/>
          <p:nvPr/>
        </p:nvSpPr>
        <p:spPr>
          <a:xfrm>
            <a:off x="2895600" y="3603760"/>
            <a:ext cx="1066800" cy="937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40B14A-BAA6-CD2D-481F-F22B01586566}"/>
              </a:ext>
            </a:extLst>
          </p:cNvPr>
          <p:cNvSpPr/>
          <p:nvPr/>
        </p:nvSpPr>
        <p:spPr>
          <a:xfrm>
            <a:off x="5111750" y="3600890"/>
            <a:ext cx="1060449" cy="9663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C61A073-6E97-6777-D832-4C632A4BB6CA}"/>
              </a:ext>
            </a:extLst>
          </p:cNvPr>
          <p:cNvSpPr/>
          <p:nvPr/>
        </p:nvSpPr>
        <p:spPr>
          <a:xfrm>
            <a:off x="2901950" y="4633090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411277-72A8-DFAF-EC4B-6FA57FEAB6A9}"/>
              </a:ext>
            </a:extLst>
          </p:cNvPr>
          <p:cNvSpPr/>
          <p:nvPr/>
        </p:nvSpPr>
        <p:spPr>
          <a:xfrm>
            <a:off x="3968751" y="4483361"/>
            <a:ext cx="1149350" cy="7045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30CC1F-4F5B-A9FD-C86D-37A55CA5A3A6}"/>
              </a:ext>
            </a:extLst>
          </p:cNvPr>
          <p:cNvSpPr/>
          <p:nvPr/>
        </p:nvSpPr>
        <p:spPr>
          <a:xfrm>
            <a:off x="2895599" y="5403869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E4AFA0-9129-7341-1B01-30004B5380AC}"/>
              </a:ext>
            </a:extLst>
          </p:cNvPr>
          <p:cNvSpPr/>
          <p:nvPr/>
        </p:nvSpPr>
        <p:spPr>
          <a:xfrm>
            <a:off x="3962399" y="5324599"/>
            <a:ext cx="1155701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26BB16F-E83F-9397-CC50-250D3D927E2D}"/>
              </a:ext>
            </a:extLst>
          </p:cNvPr>
          <p:cNvSpPr/>
          <p:nvPr/>
        </p:nvSpPr>
        <p:spPr>
          <a:xfrm>
            <a:off x="3962400" y="5278880"/>
            <a:ext cx="1155700" cy="5685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0222E2-EAB4-09E3-2D82-25327E66CDF8}"/>
              </a:ext>
            </a:extLst>
          </p:cNvPr>
          <p:cNvSpPr/>
          <p:nvPr/>
        </p:nvSpPr>
        <p:spPr>
          <a:xfrm>
            <a:off x="2895599" y="6106511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F6A1A85-F682-D2BD-00EA-C238C006C108}"/>
              </a:ext>
            </a:extLst>
          </p:cNvPr>
          <p:cNvSpPr/>
          <p:nvPr/>
        </p:nvSpPr>
        <p:spPr>
          <a:xfrm>
            <a:off x="3962399" y="6027241"/>
            <a:ext cx="1155701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 Box 40">
            <a:extLst>
              <a:ext uri="{FF2B5EF4-FFF2-40B4-BE49-F238E27FC236}">
                <a16:creationId xmlns:a16="http://schemas.microsoft.com/office/drawing/2014/main" id="{D124F196-4FD7-58FF-C563-DBD090B98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6066876"/>
            <a:ext cx="19191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Resist Stripping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009735E-F7B0-BFAD-DA40-C02529D7F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</a:t>
            </a:fld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C72374-336B-D881-9CF7-D18E47BBFF7F}"/>
              </a:ext>
            </a:extLst>
          </p:cNvPr>
          <p:cNvSpPr txBox="1"/>
          <p:nvPr/>
        </p:nvSpPr>
        <p:spPr>
          <a:xfrm>
            <a:off x="4015768" y="1141145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copper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CC7722B-96CC-EE9F-4252-2E3B91F7A443}"/>
              </a:ext>
            </a:extLst>
          </p:cNvPr>
          <p:cNvCxnSpPr>
            <a:stCxn id="17" idx="2"/>
            <a:endCxn id="4" idx="0"/>
          </p:cNvCxnSpPr>
          <p:nvPr/>
        </p:nvCxnSpPr>
        <p:spPr>
          <a:xfrm>
            <a:off x="4470380" y="1510477"/>
            <a:ext cx="63520" cy="172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4B0F3181-AAE7-6CF0-F222-E472A54AE026}"/>
              </a:ext>
            </a:extLst>
          </p:cNvPr>
          <p:cNvSpPr/>
          <p:nvPr/>
        </p:nvSpPr>
        <p:spPr>
          <a:xfrm>
            <a:off x="2901950" y="4553820"/>
            <a:ext cx="3276600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6" descr="0072">
            <a:extLst>
              <a:ext uri="{FF2B5EF4-FFF2-40B4-BE49-F238E27FC236}">
                <a16:creationId xmlns:a16="http://schemas.microsoft.com/office/drawing/2014/main" id="{D5714571-12AC-60D1-D351-12E1AE42F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74" y="1982705"/>
            <a:ext cx="1507417" cy="11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age 4" descr="chemical-1.jpg">
            <a:extLst>
              <a:ext uri="{FF2B5EF4-FFF2-40B4-BE49-F238E27FC236}">
                <a16:creationId xmlns:a16="http://schemas.microsoft.com/office/drawing/2014/main" id="{5BB79275-4553-85D7-27D7-81F2FF2AE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02" y="3407276"/>
            <a:ext cx="1448748" cy="109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Espace réservé du contenu 3" descr="ratchet.jpg">
            <a:extLst>
              <a:ext uri="{FF2B5EF4-FFF2-40B4-BE49-F238E27FC236}">
                <a16:creationId xmlns:a16="http://schemas.microsoft.com/office/drawing/2014/main" id="{DD5918BF-25C1-03E2-BA5B-3DAD6D1482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1525" y="4780850"/>
            <a:ext cx="1433625" cy="140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361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D541F-BBDA-C568-6DC7-7EB877C8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8978" y="56556"/>
            <a:ext cx="6770467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Problem : nothing is flat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506761-012B-8ADA-A1B1-33D2CBB34056}"/>
              </a:ext>
            </a:extLst>
          </p:cNvPr>
          <p:cNvGrpSpPr/>
          <p:nvPr/>
        </p:nvGrpSpPr>
        <p:grpSpPr>
          <a:xfrm>
            <a:off x="279876" y="1560691"/>
            <a:ext cx="5197642" cy="3018253"/>
            <a:chOff x="3593347" y="2003143"/>
            <a:chExt cx="5197642" cy="301825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F89A990-8F32-4567-94C2-E547B42FA502}"/>
                </a:ext>
              </a:extLst>
            </p:cNvPr>
            <p:cNvSpPr/>
            <p:nvPr/>
          </p:nvSpPr>
          <p:spPr>
            <a:xfrm>
              <a:off x="3930231" y="3107039"/>
              <a:ext cx="4523874" cy="35209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B91FE32-2568-4342-B955-81E18BDE02CB}"/>
                </a:ext>
              </a:extLst>
            </p:cNvPr>
            <p:cNvSpPr/>
            <p:nvPr/>
          </p:nvSpPr>
          <p:spPr>
            <a:xfrm>
              <a:off x="3930231" y="3586389"/>
              <a:ext cx="4523874" cy="874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01D4AAD-7C23-8DE5-517B-BD0263AF241D}"/>
                </a:ext>
              </a:extLst>
            </p:cNvPr>
            <p:cNvSpPr/>
            <p:nvPr/>
          </p:nvSpPr>
          <p:spPr>
            <a:xfrm>
              <a:off x="3930231" y="3813075"/>
              <a:ext cx="4523874" cy="29133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BAAD5DC-FB01-50B7-8AC6-2476FD4BBA4E}"/>
                </a:ext>
              </a:extLst>
            </p:cNvPr>
            <p:cNvSpPr/>
            <p:nvPr/>
          </p:nvSpPr>
          <p:spPr>
            <a:xfrm>
              <a:off x="3593347" y="4279366"/>
              <a:ext cx="5197642" cy="74203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89ED0D2-603F-FF6C-5543-838C3E3FE2CA}"/>
                </a:ext>
              </a:extLst>
            </p:cNvPr>
            <p:cNvSpPr/>
            <p:nvPr/>
          </p:nvSpPr>
          <p:spPr>
            <a:xfrm>
              <a:off x="3593347" y="2207004"/>
              <a:ext cx="5197642" cy="74203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BF4847A-FB71-9D81-05F0-262CA497A404}"/>
                </a:ext>
              </a:extLst>
            </p:cNvPr>
            <p:cNvSpPr/>
            <p:nvPr/>
          </p:nvSpPr>
          <p:spPr>
            <a:xfrm>
              <a:off x="8077115" y="2648669"/>
              <a:ext cx="108284" cy="196992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4EC8EBD-F965-7FE4-1497-D59385955AC2}"/>
                </a:ext>
              </a:extLst>
            </p:cNvPr>
            <p:cNvSpPr/>
            <p:nvPr/>
          </p:nvSpPr>
          <p:spPr>
            <a:xfrm>
              <a:off x="4218989" y="2648668"/>
              <a:ext cx="108284" cy="196992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CA115AB-7F72-4F65-97C9-8405909F7B04}"/>
                </a:ext>
              </a:extLst>
            </p:cNvPr>
            <p:cNvSpPr/>
            <p:nvPr/>
          </p:nvSpPr>
          <p:spPr>
            <a:xfrm>
              <a:off x="4218989" y="2003143"/>
              <a:ext cx="108284" cy="6455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2B4A954-1955-81C0-138C-6E60FDDBEB5A}"/>
                </a:ext>
              </a:extLst>
            </p:cNvPr>
            <p:cNvSpPr/>
            <p:nvPr/>
          </p:nvSpPr>
          <p:spPr>
            <a:xfrm>
              <a:off x="8077115" y="2011314"/>
              <a:ext cx="108284" cy="6455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7C7CEE-2F01-3E88-AE9A-CAA9DCA56AB3}"/>
                </a:ext>
              </a:extLst>
            </p:cNvPr>
            <p:cNvSpPr txBox="1"/>
            <p:nvPr/>
          </p:nvSpPr>
          <p:spPr>
            <a:xfrm>
              <a:off x="4666369" y="2367225"/>
              <a:ext cx="37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Thick stainless-steel plate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1BFCBC1-7560-4C2D-F7B8-8D9E9BF6FEFA}"/>
                </a:ext>
              </a:extLst>
            </p:cNvPr>
            <p:cNvSpPr txBox="1"/>
            <p:nvPr/>
          </p:nvSpPr>
          <p:spPr>
            <a:xfrm>
              <a:off x="5791707" y="3089483"/>
              <a:ext cx="899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PCB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FB312B7-D88F-3427-7C18-3C270E3673E1}"/>
                </a:ext>
              </a:extLst>
            </p:cNvPr>
            <p:cNvSpPr txBox="1"/>
            <p:nvPr/>
          </p:nvSpPr>
          <p:spPr>
            <a:xfrm>
              <a:off x="5805434" y="3813075"/>
              <a:ext cx="899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PCB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1C221A-3A6D-B7B6-6246-515BF44BD63E}"/>
                </a:ext>
              </a:extLst>
            </p:cNvPr>
            <p:cNvSpPr txBox="1"/>
            <p:nvPr/>
          </p:nvSpPr>
          <p:spPr>
            <a:xfrm>
              <a:off x="5789403" y="3434932"/>
              <a:ext cx="9385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glue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4F4B814-AECC-6C86-4117-57E3A623D5FF}"/>
                </a:ext>
              </a:extLst>
            </p:cNvPr>
            <p:cNvSpPr txBox="1"/>
            <p:nvPr/>
          </p:nvSpPr>
          <p:spPr>
            <a:xfrm>
              <a:off x="4730793" y="4399409"/>
              <a:ext cx="37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Thick stainless-steel plate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30A5A816-9612-201A-7D1F-6390461AB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40</a:t>
            </a:fld>
            <a:endParaRPr lang="en-GB" dirty="0"/>
          </a:p>
        </p:txBody>
      </p:sp>
      <p:pic>
        <p:nvPicPr>
          <p:cNvPr id="26" name="Picture 25" descr="A diagram of a diagram of a product&#10;&#10;Description automatically generated with medium confidence">
            <a:extLst>
              <a:ext uri="{FF2B5EF4-FFF2-40B4-BE49-F238E27FC236}">
                <a16:creationId xmlns:a16="http://schemas.microsoft.com/office/drawing/2014/main" id="{C1A24B41-C09D-D301-D933-094C0AC03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823" y="1749320"/>
            <a:ext cx="5491071" cy="2789233"/>
          </a:xfrm>
          <a:prstGeom prst="rect">
            <a:avLst/>
          </a:prstGeom>
        </p:spPr>
      </p:pic>
      <p:sp>
        <p:nvSpPr>
          <p:cNvPr id="27" name="Arrow: Right 26">
            <a:extLst>
              <a:ext uri="{FF2B5EF4-FFF2-40B4-BE49-F238E27FC236}">
                <a16:creationId xmlns:a16="http://schemas.microsoft.com/office/drawing/2014/main" id="{A63E7DF8-E300-B8E8-291E-09CEE8702516}"/>
              </a:ext>
            </a:extLst>
          </p:cNvPr>
          <p:cNvSpPr/>
          <p:nvPr/>
        </p:nvSpPr>
        <p:spPr>
          <a:xfrm>
            <a:off x="5802062" y="3070477"/>
            <a:ext cx="442109" cy="29133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50BA61-D86B-909B-5BCA-20575096C53A}"/>
              </a:ext>
            </a:extLst>
          </p:cNvPr>
          <p:cNvSpPr txBox="1"/>
          <p:nvPr/>
        </p:nvSpPr>
        <p:spPr>
          <a:xfrm>
            <a:off x="616760" y="4952430"/>
            <a:ext cx="4860758" cy="107721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anose="030F0702030302020204" pitchFamily="66" charset="0"/>
              </a:rPr>
              <a:t>Machine platens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mic Sans MS" panose="030F0702030302020204" pitchFamily="66" charset="0"/>
              </a:rPr>
              <a:t>+/-150um  error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SS plates 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mic Sans MS" panose="030F0702030302020204" pitchFamily="66" charset="0"/>
              </a:rPr>
              <a:t>+/- 50um 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PCB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mic Sans MS" panose="030F0702030302020204" pitchFamily="66" charset="0"/>
              </a:rPr>
              <a:t>+/- 10% of the thickness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Prepreg , Glues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mic Sans MS" panose="030F0702030302020204" pitchFamily="66" charset="0"/>
              </a:rPr>
              <a:t>+/-20um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C0A895-51F4-A88E-609E-8108DA2E1E4E}"/>
              </a:ext>
            </a:extLst>
          </p:cNvPr>
          <p:cNvSpPr txBox="1"/>
          <p:nvPr/>
        </p:nvSpPr>
        <p:spPr>
          <a:xfrm>
            <a:off x="6979953" y="5278174"/>
            <a:ext cx="4860758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anose="030F0702030302020204" pitchFamily="66" charset="0"/>
              </a:rPr>
              <a:t>Introduction of conformal layers to correct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all the errors</a:t>
            </a:r>
          </a:p>
        </p:txBody>
      </p:sp>
    </p:spTree>
    <p:extLst>
      <p:ext uri="{BB962C8B-B14F-4D97-AF65-F5344CB8AC3E}">
        <p14:creationId xmlns:p14="http://schemas.microsoft.com/office/powerpoint/2010/main" val="18940474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C2AC0-BA7D-E012-334E-4EE0C6FC1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1281" y="180299"/>
            <a:ext cx="7858328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Release and conformal layers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991C2-E2A3-45D5-1707-CA40468B4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59" y="1412669"/>
            <a:ext cx="3881284" cy="5096285"/>
          </a:xfrm>
          <a:ln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Release sheets</a:t>
            </a:r>
          </a:p>
          <a:p>
            <a:pPr lvl="1"/>
            <a:r>
              <a:rPr lang="en-US" dirty="0" err="1">
                <a:latin typeface="Comic Sans MS" panose="030F0702030302020204" pitchFamily="66" charset="0"/>
              </a:rPr>
              <a:t>Pacotane</a:t>
            </a:r>
            <a:endParaRPr lang="en-US" dirty="0">
              <a:latin typeface="Comic Sans MS" panose="030F0702030302020204" pitchFamily="66" charset="0"/>
            </a:endParaRPr>
          </a:p>
          <a:p>
            <a:pPr lvl="1"/>
            <a:r>
              <a:rPr lang="en-US" dirty="0" err="1">
                <a:latin typeface="Comic Sans MS" panose="030F0702030302020204" pitchFamily="66" charset="0"/>
              </a:rPr>
              <a:t>Pacolon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high temp</a:t>
            </a:r>
            <a:endParaRPr lang="en-US" dirty="0">
              <a:latin typeface="Comic Sans MS" panose="030F0702030302020204" pitchFamily="66" charset="0"/>
            </a:endParaRPr>
          </a:p>
          <a:p>
            <a:pPr marL="457200" lvl="1" indent="0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457200" lvl="1" indent="0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Planarity correction </a:t>
            </a:r>
          </a:p>
          <a:p>
            <a:pPr lvl="1"/>
            <a:r>
              <a:rPr lang="en-US" dirty="0" err="1">
                <a:latin typeface="Comic Sans MS" panose="030F0702030302020204" pitchFamily="66" charset="0"/>
              </a:rPr>
              <a:t>Pacopads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200um </a:t>
            </a:r>
            <a:r>
              <a:rPr lang="en-US" dirty="0">
                <a:latin typeface="Comic Sans MS" panose="030F0702030302020204" pitchFamily="66" charset="0"/>
              </a:rPr>
              <a:t>correction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Thermal activation</a:t>
            </a:r>
          </a:p>
          <a:p>
            <a:pPr lvl="1"/>
            <a:r>
              <a:rPr lang="en-US" dirty="0" err="1">
                <a:latin typeface="Comic Sans MS" panose="030F0702030302020204" pitchFamily="66" charset="0"/>
              </a:rPr>
              <a:t>Pacoterms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1mm correction</a:t>
            </a:r>
          </a:p>
          <a:p>
            <a:pPr lvl="1"/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Mechanical activation </a:t>
            </a:r>
            <a:endParaRPr lang="en-US" dirty="0">
              <a:latin typeface="Comic Sans MS" panose="030F0702030302020204" pitchFamily="66" charset="0"/>
            </a:endParaRPr>
          </a:p>
          <a:p>
            <a:pPr lvl="1"/>
            <a:endParaRPr lang="en-US" dirty="0">
              <a:latin typeface="Comic Sans MS" panose="030F0702030302020204" pitchFamily="66" charset="0"/>
            </a:endParaRPr>
          </a:p>
          <a:p>
            <a:pPr lvl="1"/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Hermetic layer </a:t>
            </a:r>
          </a:p>
          <a:p>
            <a:pPr lvl="1"/>
            <a:r>
              <a:rPr lang="en-US" dirty="0" err="1">
                <a:latin typeface="Comic Sans MS" panose="030F0702030302020204" pitchFamily="66" charset="0"/>
              </a:rPr>
              <a:t>Pacovia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dirty="0">
                <a:latin typeface="Comic Sans MS" panose="030F0702030302020204" pitchFamily="66" charset="0"/>
              </a:rPr>
              <a:t>Stop the glue flowing from buried holes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Thermal activation </a:t>
            </a:r>
          </a:p>
          <a:p>
            <a:pPr lvl="1"/>
            <a:endParaRPr lang="en-US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7" name="Picture 6" descr="A diagram of a diagram of a product&#10;&#10;Description automatically generated with medium confidence">
            <a:extLst>
              <a:ext uri="{FF2B5EF4-FFF2-40B4-BE49-F238E27FC236}">
                <a16:creationId xmlns:a16="http://schemas.microsoft.com/office/drawing/2014/main" id="{077A59BF-F388-0A42-5DF4-A56E20918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06" y="2814765"/>
            <a:ext cx="3766726" cy="1913338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337F8D-61AB-0786-98BD-4A163C3E2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41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AA6658-A12B-68DE-532F-EF0AB6BC71C7}"/>
              </a:ext>
            </a:extLst>
          </p:cNvPr>
          <p:cNvSpPr txBox="1"/>
          <p:nvPr/>
        </p:nvSpPr>
        <p:spPr>
          <a:xfrm>
            <a:off x="5126580" y="4900963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Typical 4-layer Rigid PCB stack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Picture 3" descr="A diagram of different colors of film&#10;&#10;Description automatically generated with medium confidence">
            <a:extLst>
              <a:ext uri="{FF2B5EF4-FFF2-40B4-BE49-F238E27FC236}">
                <a16:creationId xmlns:a16="http://schemas.microsoft.com/office/drawing/2014/main" id="{396BC22A-AABE-4D82-9CFE-085BE64015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645" y="2734647"/>
            <a:ext cx="2863026" cy="19934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91B105-C6C0-B568-AA57-07A897185927}"/>
              </a:ext>
            </a:extLst>
          </p:cNvPr>
          <p:cNvSpPr txBox="1"/>
          <p:nvPr/>
        </p:nvSpPr>
        <p:spPr>
          <a:xfrm>
            <a:off x="9085933" y="4900963"/>
            <a:ext cx="2953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Typical 4-layer Flex stack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8083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7A950-544C-FE1B-6AF0-CB36DDED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0" y="-49089"/>
            <a:ext cx="11178227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And not forget to prepare</a:t>
            </a:r>
            <a:r>
              <a:rPr lang="en-US" sz="28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metals before gluing</a:t>
            </a:r>
            <a:endParaRPr lang="en-GB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275440-CA76-4EA2-C509-A1E326CAE6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3739" y="1508594"/>
            <a:ext cx="4852634" cy="3626318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BF23E3-30FB-712F-1D9D-560944183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629" y="1363267"/>
            <a:ext cx="5195888" cy="27245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0BBB667-8136-0F7C-501F-298175DE485D}"/>
              </a:ext>
            </a:extLst>
          </p:cNvPr>
          <p:cNvSpPr txBox="1"/>
          <p:nvPr/>
        </p:nvSpPr>
        <p:spPr>
          <a:xfrm>
            <a:off x="2004356" y="5244147"/>
            <a:ext cx="35125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1/Detergent Cleaner</a:t>
            </a:r>
          </a:p>
          <a:p>
            <a:r>
              <a:rPr lang="en-US" dirty="0">
                <a:latin typeface="Comic Sans MS" panose="030F0702030302020204" pitchFamily="66" charset="0"/>
              </a:rPr>
              <a:t>2/Pre-conditioning</a:t>
            </a:r>
          </a:p>
          <a:p>
            <a:r>
              <a:rPr lang="en-US" dirty="0">
                <a:latin typeface="Comic Sans MS" panose="030F0702030302020204" pitchFamily="66" charset="0"/>
              </a:rPr>
              <a:t>3/Micro structuring Chemistry</a:t>
            </a:r>
          </a:p>
          <a:p>
            <a:r>
              <a:rPr lang="en-US" dirty="0">
                <a:latin typeface="Comic Sans MS" panose="030F0702030302020204" pitchFamily="66" charset="0"/>
              </a:rPr>
              <a:t>4/DI water Rinse</a:t>
            </a:r>
          </a:p>
          <a:p>
            <a:r>
              <a:rPr lang="en-US" dirty="0">
                <a:latin typeface="Comic Sans MS" panose="030F0702030302020204" pitchFamily="66" charset="0"/>
              </a:rPr>
              <a:t>5/Dry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CF2B3-854D-E66B-367E-D3A0CF2B9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632473-6FA1-9B88-16A5-50B7E592092D}"/>
              </a:ext>
            </a:extLst>
          </p:cNvPr>
          <p:cNvSpPr txBox="1"/>
          <p:nvPr/>
        </p:nvSpPr>
        <p:spPr>
          <a:xfrm>
            <a:off x="7090560" y="4087833"/>
            <a:ext cx="4011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Copper before and after treatment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1234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F3819-2063-5CF1-472A-347FD9FA5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Drilling / Milling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99E09-ADC3-46E0-0504-36C6837A14E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Mechanical</a:t>
            </a:r>
          </a:p>
          <a:p>
            <a:r>
              <a:rPr lang="en-US" dirty="0">
                <a:latin typeface="Comic Sans MS" panose="030F0702030302020204" pitchFamily="66" charset="0"/>
              </a:rPr>
              <a:t>Chemical</a:t>
            </a:r>
          </a:p>
          <a:p>
            <a:r>
              <a:rPr lang="en-US" dirty="0">
                <a:latin typeface="Comic Sans MS" panose="030F0702030302020204" pitchFamily="66" charset="0"/>
              </a:rPr>
              <a:t>Laser</a:t>
            </a:r>
          </a:p>
          <a:p>
            <a:r>
              <a:rPr lang="en-US" dirty="0">
                <a:latin typeface="Comic Sans MS" panose="030F0702030302020204" pitchFamily="66" charset="0"/>
              </a:rPr>
              <a:t>Plasma</a:t>
            </a:r>
          </a:p>
          <a:p>
            <a:r>
              <a:rPr lang="en-US" dirty="0">
                <a:latin typeface="Comic Sans MS" panose="030F0702030302020204" pitchFamily="66" charset="0"/>
              </a:rPr>
              <a:t>Sand blast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FA328-A34D-774B-077B-C645EA7B0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2876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70168-4558-AEF4-9B10-83AF62473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0478" y="-94268"/>
            <a:ext cx="5154038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Mechanical drilling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 descr="A large machine in a room&#10;&#10;Description automatically generated">
            <a:extLst>
              <a:ext uri="{FF2B5EF4-FFF2-40B4-BE49-F238E27FC236}">
                <a16:creationId xmlns:a16="http://schemas.microsoft.com/office/drawing/2014/main" id="{F99F287E-DBBC-1B6A-497B-16FD9202AC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19977"/>
            <a:ext cx="5761973" cy="3241109"/>
          </a:xfrm>
          <a:prstGeom prst="rect">
            <a:avLst/>
          </a:prstGeom>
        </p:spPr>
      </p:pic>
      <p:pic>
        <p:nvPicPr>
          <p:cNvPr id="9" name="Content Placeholder 8" descr="A machine with wires and a piece of paper&#10;&#10;Description automatically generated">
            <a:extLst>
              <a:ext uri="{FF2B5EF4-FFF2-40B4-BE49-F238E27FC236}">
                <a16:creationId xmlns:a16="http://schemas.microsoft.com/office/drawing/2014/main" id="{294EB57C-D7AB-44BF-2CEF-46D269C2CB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37" y="2852759"/>
            <a:ext cx="5863670" cy="3298314"/>
          </a:xfr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058078B-E513-42FA-122B-2A6BC2716002}"/>
              </a:ext>
            </a:extLst>
          </p:cNvPr>
          <p:cNvCxnSpPr>
            <a:cxnSpLocks/>
          </p:cNvCxnSpPr>
          <p:nvPr/>
        </p:nvCxnSpPr>
        <p:spPr>
          <a:xfrm flipV="1">
            <a:off x="4527326" y="3066107"/>
            <a:ext cx="3672777" cy="473506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1B6DEA5-444E-D47B-E167-3CAA6AA11425}"/>
              </a:ext>
            </a:extLst>
          </p:cNvPr>
          <p:cNvSpPr txBox="1"/>
          <p:nvPr/>
        </p:nvSpPr>
        <p:spPr>
          <a:xfrm>
            <a:off x="5480981" y="6266507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Xray Camera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5875911-DAC5-2716-D69C-517D8FF9B41A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2178314" y="4739148"/>
            <a:ext cx="1495453" cy="1569607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4BF83DE-5138-4AF4-2647-399F98572DC9}"/>
              </a:ext>
            </a:extLst>
          </p:cNvPr>
          <p:cNvSpPr txBox="1"/>
          <p:nvPr/>
        </p:nvSpPr>
        <p:spPr>
          <a:xfrm>
            <a:off x="3936782" y="6265714"/>
            <a:ext cx="1034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Optical </a:t>
            </a:r>
          </a:p>
          <a:p>
            <a:r>
              <a:rPr lang="en-US" dirty="0">
                <a:latin typeface="Comic Sans MS" panose="030F0702030302020204" pitchFamily="66" charset="0"/>
              </a:rPr>
              <a:t>camera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413C63-822C-DA8E-6EBD-02B68AA3EDDC}"/>
              </a:ext>
            </a:extLst>
          </p:cNvPr>
          <p:cNvSpPr txBox="1"/>
          <p:nvPr/>
        </p:nvSpPr>
        <p:spPr>
          <a:xfrm>
            <a:off x="374388" y="6289486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Tool store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0C3FBE-3385-4689-681A-699141A06346}"/>
              </a:ext>
            </a:extLst>
          </p:cNvPr>
          <p:cNvSpPr txBox="1"/>
          <p:nvPr/>
        </p:nvSpPr>
        <p:spPr>
          <a:xfrm>
            <a:off x="1229429" y="1044526"/>
            <a:ext cx="392447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  <a:latin typeface="Comic Sans MS" panose="030F0702030302020204" pitchFamily="66" charset="0"/>
              </a:rPr>
              <a:t>At CERN</a:t>
            </a:r>
          </a:p>
          <a:p>
            <a:r>
              <a:rPr lang="en-US" dirty="0">
                <a:latin typeface="Comic Sans MS" panose="030F0702030302020204" pitchFamily="66" charset="0"/>
              </a:rPr>
              <a:t>Minimum tool diameter : 0.15mm  </a:t>
            </a:r>
          </a:p>
          <a:p>
            <a:r>
              <a:rPr lang="en-US" dirty="0">
                <a:latin typeface="Comic Sans MS" panose="030F0702030302020204" pitchFamily="66" charset="0"/>
              </a:rPr>
              <a:t>Spindle 180 000 RPM </a:t>
            </a:r>
          </a:p>
          <a:p>
            <a:r>
              <a:rPr lang="en-US" dirty="0">
                <a:latin typeface="Comic Sans MS" panose="030F0702030302020204" pitchFamily="66" charset="0"/>
              </a:rPr>
              <a:t>Max rate 3Holes/s</a:t>
            </a:r>
          </a:p>
          <a:p>
            <a:r>
              <a:rPr lang="en-US" dirty="0">
                <a:latin typeface="Comic Sans MS" panose="030F0702030302020204" pitchFamily="66" charset="0"/>
              </a:rPr>
              <a:t>1.4m x 0.6m drilling area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B79ABD8-0086-A5A0-9954-56C90487FCF6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5469425" y="5083277"/>
            <a:ext cx="793180" cy="118323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8B3574A-A752-122B-F483-9E4DDA60C8BE}"/>
              </a:ext>
            </a:extLst>
          </p:cNvPr>
          <p:cNvCxnSpPr>
            <a:cxnSpLocks/>
          </p:cNvCxnSpPr>
          <p:nvPr/>
        </p:nvCxnSpPr>
        <p:spPr>
          <a:xfrm flipV="1">
            <a:off x="4364525" y="4739148"/>
            <a:ext cx="162801" cy="1550338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30B7E8A-04C6-06D8-11F1-A9A6A196E990}"/>
              </a:ext>
            </a:extLst>
          </p:cNvPr>
          <p:cNvCxnSpPr>
            <a:cxnSpLocks/>
          </p:cNvCxnSpPr>
          <p:nvPr/>
        </p:nvCxnSpPr>
        <p:spPr>
          <a:xfrm flipV="1">
            <a:off x="947005" y="5186483"/>
            <a:ext cx="884372" cy="107923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DA94890-10DC-15B5-919C-D4AA1AF234E1}"/>
              </a:ext>
            </a:extLst>
          </p:cNvPr>
          <p:cNvSpPr txBox="1"/>
          <p:nvPr/>
        </p:nvSpPr>
        <p:spPr>
          <a:xfrm>
            <a:off x="7738816" y="4879022"/>
            <a:ext cx="3392275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  <a:latin typeface="Comic Sans MS" panose="030F0702030302020204" pitchFamily="66" charset="0"/>
              </a:rPr>
              <a:t>In industry</a:t>
            </a:r>
          </a:p>
          <a:p>
            <a:r>
              <a:rPr lang="en-US" dirty="0">
                <a:latin typeface="Comic Sans MS" panose="030F0702030302020204" pitchFamily="66" charset="0"/>
              </a:rPr>
              <a:t>    Up to 4m x 2m drilling area</a:t>
            </a:r>
          </a:p>
          <a:p>
            <a:r>
              <a:rPr lang="en-US" dirty="0">
                <a:latin typeface="Comic Sans MS" panose="030F0702030302020204" pitchFamily="66" charset="0"/>
              </a:rPr>
              <a:t>    Max rate up to 10 holes/s</a:t>
            </a:r>
          </a:p>
          <a:p>
            <a:r>
              <a:rPr lang="en-US" dirty="0">
                <a:latin typeface="Comic Sans MS" panose="030F0702030302020204" pitchFamily="66" charset="0"/>
              </a:rPr>
              <a:t>    Min tool diameter 0.05mm</a:t>
            </a:r>
          </a:p>
          <a:p>
            <a:r>
              <a:rPr lang="en-US" dirty="0">
                <a:latin typeface="Comic Sans MS" panose="030F0702030302020204" pitchFamily="66" charset="0"/>
              </a:rPr>
              <a:t>    Spindle 300 000 RPM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49D10FF-FFFE-D0C8-D201-1109C061F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F1E46C-ED69-D2EF-20CD-B76EFF1C993F}"/>
              </a:ext>
            </a:extLst>
          </p:cNvPr>
          <p:cNvSpPr txBox="1"/>
          <p:nvPr/>
        </p:nvSpPr>
        <p:spPr>
          <a:xfrm>
            <a:off x="1689237" y="6308755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Spindle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CDBC09-C6C0-729D-5EB8-CC6CB89FDC4A}"/>
              </a:ext>
            </a:extLst>
          </p:cNvPr>
          <p:cNvSpPr txBox="1"/>
          <p:nvPr/>
        </p:nvSpPr>
        <p:spPr>
          <a:xfrm>
            <a:off x="8200103" y="1044526"/>
            <a:ext cx="175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CERN Machine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D43189-C697-C9F9-A341-5B8D7ACA11A2}"/>
              </a:ext>
            </a:extLst>
          </p:cNvPr>
          <p:cNvSpPr txBox="1"/>
          <p:nvPr/>
        </p:nvSpPr>
        <p:spPr>
          <a:xfrm>
            <a:off x="2913548" y="6265713"/>
            <a:ext cx="104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Dust  </a:t>
            </a:r>
          </a:p>
          <a:p>
            <a:r>
              <a:rPr lang="en-US" dirty="0">
                <a:latin typeface="Comic Sans MS" panose="030F0702030302020204" pitchFamily="66" charset="0"/>
              </a:rPr>
              <a:t>exhaust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246B92E-304C-C671-ED4D-8AA9D134FA12}"/>
              </a:ext>
            </a:extLst>
          </p:cNvPr>
          <p:cNvCxnSpPr>
            <a:cxnSpLocks/>
          </p:cNvCxnSpPr>
          <p:nvPr/>
        </p:nvCxnSpPr>
        <p:spPr>
          <a:xfrm flipV="1">
            <a:off x="3362959" y="4661086"/>
            <a:ext cx="657745" cy="1630823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6133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machine with buttons and a screen&#10;&#10;Description automatically generated">
            <a:extLst>
              <a:ext uri="{FF2B5EF4-FFF2-40B4-BE49-F238E27FC236}">
                <a16:creationId xmlns:a16="http://schemas.microsoft.com/office/drawing/2014/main" id="{950A601D-CE58-C67E-051E-BDA0468112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742" y="2285436"/>
            <a:ext cx="6317220" cy="3553436"/>
          </a:xfrm>
        </p:spPr>
      </p:pic>
      <p:pic>
        <p:nvPicPr>
          <p:cNvPr id="7" name="Picture 6" descr="A machine with wires and a piece of paper&#10;&#10;Description automatically generated">
            <a:extLst>
              <a:ext uri="{FF2B5EF4-FFF2-40B4-BE49-F238E27FC236}">
                <a16:creationId xmlns:a16="http://schemas.microsoft.com/office/drawing/2014/main" id="{C1A29BDA-F9E4-2809-E13B-D6ECFB77CD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58" y="1196563"/>
            <a:ext cx="3968777" cy="2232437"/>
          </a:xfrm>
          <a:prstGeom prst="rect">
            <a:avLst/>
          </a:prstGeom>
        </p:spPr>
      </p:pic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A1F6B093-755E-CCFB-866A-3040A56C46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508" y="4362143"/>
            <a:ext cx="4196861" cy="236073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A2ACCFA-91A6-5EB0-715E-261838F1F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5748" y="-36009"/>
            <a:ext cx="7148209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Mechanical Milling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70C60B-3821-F6E9-DFC7-75D3828D9755}"/>
              </a:ext>
            </a:extLst>
          </p:cNvPr>
          <p:cNvCxnSpPr>
            <a:cxnSpLocks/>
          </p:cNvCxnSpPr>
          <p:nvPr/>
        </p:nvCxnSpPr>
        <p:spPr>
          <a:xfrm flipH="1" flipV="1">
            <a:off x="6787662" y="4595446"/>
            <a:ext cx="2672861" cy="621323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B19270C-C36A-B204-F671-5FE06D172CA9}"/>
              </a:ext>
            </a:extLst>
          </p:cNvPr>
          <p:cNvSpPr txBox="1"/>
          <p:nvPr/>
        </p:nvSpPr>
        <p:spPr>
          <a:xfrm>
            <a:off x="10128738" y="3798277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Tool store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A93E8CD-0E19-D626-CF6B-A1366383976B}"/>
              </a:ext>
            </a:extLst>
          </p:cNvPr>
          <p:cNvCxnSpPr>
            <a:cxnSpLocks/>
          </p:cNvCxnSpPr>
          <p:nvPr/>
        </p:nvCxnSpPr>
        <p:spPr>
          <a:xfrm>
            <a:off x="2920214" y="2522126"/>
            <a:ext cx="3023386" cy="1645483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E589422-C79A-D7A7-DE96-43F8681DE1B2}"/>
              </a:ext>
            </a:extLst>
          </p:cNvPr>
          <p:cNvSpPr txBox="1"/>
          <p:nvPr/>
        </p:nvSpPr>
        <p:spPr>
          <a:xfrm>
            <a:off x="187191" y="4167609"/>
            <a:ext cx="2544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Spindle 80 000 RPM </a:t>
            </a:r>
          </a:p>
          <a:p>
            <a:r>
              <a:rPr lang="en-US" dirty="0">
                <a:latin typeface="Comic Sans MS" panose="030F0702030302020204" pitchFamily="66" charset="0"/>
              </a:rPr>
              <a:t>0.5mm min milling tool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F6DC1DC-299F-730E-3E01-043F71282529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1459334" y="2192594"/>
            <a:ext cx="853326" cy="1975015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4BA58E2F-DD11-877F-D708-FE6D7368A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5094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7382420" y="2694638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8666256" y="2694638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7382419" y="3045321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7382420" y="2764774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8666256" y="2764774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auto">
          <a:xfrm>
            <a:off x="8169286" y="2764774"/>
            <a:ext cx="82828" cy="280546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8583426" y="2764774"/>
            <a:ext cx="165656" cy="280546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" name="Rectangle 15"/>
          <p:cNvSpPr>
            <a:spLocks noChangeArrowheads="1"/>
          </p:cNvSpPr>
          <p:nvPr/>
        </p:nvSpPr>
        <p:spPr bwMode="auto">
          <a:xfrm>
            <a:off x="7394725" y="3272573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" name="Rectangle 16"/>
          <p:cNvSpPr>
            <a:spLocks noChangeArrowheads="1"/>
          </p:cNvSpPr>
          <p:nvPr/>
        </p:nvSpPr>
        <p:spPr bwMode="auto">
          <a:xfrm>
            <a:off x="8678561" y="3272573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" name="Rectangle 17"/>
          <p:cNvSpPr>
            <a:spLocks noChangeArrowheads="1"/>
          </p:cNvSpPr>
          <p:nvPr/>
        </p:nvSpPr>
        <p:spPr bwMode="auto">
          <a:xfrm>
            <a:off x="7394724" y="3623255"/>
            <a:ext cx="782082" cy="59182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" name="Rectangle 18"/>
          <p:cNvSpPr>
            <a:spLocks noChangeArrowheads="1"/>
          </p:cNvSpPr>
          <p:nvPr/>
        </p:nvSpPr>
        <p:spPr bwMode="auto">
          <a:xfrm>
            <a:off x="7394725" y="3342709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" name="AutoShape 20"/>
          <p:cNvSpPr>
            <a:spLocks noChangeArrowheads="1"/>
          </p:cNvSpPr>
          <p:nvPr/>
        </p:nvSpPr>
        <p:spPr bwMode="auto">
          <a:xfrm>
            <a:off x="8181592" y="3342709"/>
            <a:ext cx="82828" cy="280546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1" name="AutoShape 21"/>
          <p:cNvSpPr>
            <a:spLocks noChangeArrowheads="1"/>
          </p:cNvSpPr>
          <p:nvPr/>
        </p:nvSpPr>
        <p:spPr bwMode="auto">
          <a:xfrm>
            <a:off x="8595732" y="3342709"/>
            <a:ext cx="165656" cy="280546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2" name="Rectangle 17"/>
          <p:cNvSpPr>
            <a:spLocks noChangeArrowheads="1"/>
          </p:cNvSpPr>
          <p:nvPr/>
        </p:nvSpPr>
        <p:spPr bwMode="auto">
          <a:xfrm>
            <a:off x="8678557" y="3616685"/>
            <a:ext cx="798016" cy="65754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4" name="Rectangle 18"/>
          <p:cNvSpPr>
            <a:spLocks noChangeArrowheads="1"/>
          </p:cNvSpPr>
          <p:nvPr/>
        </p:nvSpPr>
        <p:spPr bwMode="auto">
          <a:xfrm>
            <a:off x="7388345" y="3948163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" name="AutoShape 20"/>
          <p:cNvSpPr>
            <a:spLocks noChangeArrowheads="1"/>
          </p:cNvSpPr>
          <p:nvPr/>
        </p:nvSpPr>
        <p:spPr bwMode="auto">
          <a:xfrm>
            <a:off x="8167610" y="3948163"/>
            <a:ext cx="90431" cy="19399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6" name="AutoShape 20"/>
          <p:cNvSpPr>
            <a:spLocks noChangeArrowheads="1"/>
          </p:cNvSpPr>
          <p:nvPr/>
        </p:nvSpPr>
        <p:spPr bwMode="auto">
          <a:xfrm flipV="1">
            <a:off x="8156797" y="4148997"/>
            <a:ext cx="90914" cy="82173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7" name="Rectangle 18"/>
          <p:cNvSpPr>
            <a:spLocks noChangeArrowheads="1"/>
          </p:cNvSpPr>
          <p:nvPr/>
        </p:nvSpPr>
        <p:spPr bwMode="auto">
          <a:xfrm flipH="1">
            <a:off x="8693048" y="3945224"/>
            <a:ext cx="775979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8" name="AutoShape 20"/>
          <p:cNvSpPr>
            <a:spLocks noChangeArrowheads="1"/>
          </p:cNvSpPr>
          <p:nvPr/>
        </p:nvSpPr>
        <p:spPr bwMode="auto">
          <a:xfrm flipH="1">
            <a:off x="8611365" y="3945224"/>
            <a:ext cx="89180" cy="19399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9" name="AutoShape 20"/>
          <p:cNvSpPr>
            <a:spLocks noChangeArrowheads="1"/>
          </p:cNvSpPr>
          <p:nvPr/>
        </p:nvSpPr>
        <p:spPr bwMode="auto">
          <a:xfrm flipH="1" flipV="1">
            <a:off x="8621550" y="4146058"/>
            <a:ext cx="89656" cy="82173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50" name="Rectangle 15"/>
          <p:cNvSpPr>
            <a:spLocks noChangeArrowheads="1"/>
          </p:cNvSpPr>
          <p:nvPr/>
        </p:nvSpPr>
        <p:spPr bwMode="auto">
          <a:xfrm>
            <a:off x="7388345" y="3878027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" name="Rectangle 17"/>
          <p:cNvSpPr>
            <a:spLocks noChangeArrowheads="1"/>
          </p:cNvSpPr>
          <p:nvPr/>
        </p:nvSpPr>
        <p:spPr bwMode="auto">
          <a:xfrm>
            <a:off x="7388344" y="4228709"/>
            <a:ext cx="782082" cy="59182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2" name="Rectangle 15"/>
          <p:cNvSpPr>
            <a:spLocks noChangeArrowheads="1"/>
          </p:cNvSpPr>
          <p:nvPr/>
        </p:nvSpPr>
        <p:spPr bwMode="auto">
          <a:xfrm flipH="1">
            <a:off x="8693048" y="3875088"/>
            <a:ext cx="775979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" name="Rectangle 17"/>
          <p:cNvSpPr>
            <a:spLocks noChangeArrowheads="1"/>
          </p:cNvSpPr>
          <p:nvPr/>
        </p:nvSpPr>
        <p:spPr bwMode="auto">
          <a:xfrm flipH="1">
            <a:off x="8697767" y="4225770"/>
            <a:ext cx="771261" cy="59182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8678561" y="3342709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8" name="Rectangle 15"/>
          <p:cNvSpPr>
            <a:spLocks noChangeArrowheads="1"/>
          </p:cNvSpPr>
          <p:nvPr/>
        </p:nvSpPr>
        <p:spPr bwMode="auto">
          <a:xfrm>
            <a:off x="7394725" y="212044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9" name="Rectangle 16"/>
          <p:cNvSpPr>
            <a:spLocks noChangeArrowheads="1"/>
          </p:cNvSpPr>
          <p:nvPr/>
        </p:nvSpPr>
        <p:spPr bwMode="auto">
          <a:xfrm>
            <a:off x="8678561" y="212044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0" name="Rectangle 17"/>
          <p:cNvSpPr>
            <a:spLocks noChangeArrowheads="1"/>
          </p:cNvSpPr>
          <p:nvPr/>
        </p:nvSpPr>
        <p:spPr bwMode="auto">
          <a:xfrm>
            <a:off x="7394724" y="2471128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" name="Rectangle 18"/>
          <p:cNvSpPr>
            <a:spLocks noChangeArrowheads="1"/>
          </p:cNvSpPr>
          <p:nvPr/>
        </p:nvSpPr>
        <p:spPr bwMode="auto">
          <a:xfrm>
            <a:off x="7394725" y="2190581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2" name="Rectangle 19"/>
          <p:cNvSpPr>
            <a:spLocks noChangeArrowheads="1"/>
          </p:cNvSpPr>
          <p:nvPr/>
        </p:nvSpPr>
        <p:spPr bwMode="auto">
          <a:xfrm>
            <a:off x="8102497" y="2190581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5" name="Rectangle 15"/>
          <p:cNvSpPr>
            <a:spLocks noChangeArrowheads="1"/>
          </p:cNvSpPr>
          <p:nvPr/>
        </p:nvSpPr>
        <p:spPr bwMode="auto">
          <a:xfrm>
            <a:off x="7394725" y="1544381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6" name="Rectangle 16"/>
          <p:cNvSpPr>
            <a:spLocks noChangeArrowheads="1"/>
          </p:cNvSpPr>
          <p:nvPr/>
        </p:nvSpPr>
        <p:spPr bwMode="auto">
          <a:xfrm>
            <a:off x="8174505" y="1544381"/>
            <a:ext cx="1290923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7" name="Rectangle 17"/>
          <p:cNvSpPr>
            <a:spLocks noChangeArrowheads="1"/>
          </p:cNvSpPr>
          <p:nvPr/>
        </p:nvSpPr>
        <p:spPr bwMode="auto">
          <a:xfrm>
            <a:off x="7394724" y="1895064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8" name="Rectangle 18"/>
          <p:cNvSpPr>
            <a:spLocks noChangeArrowheads="1"/>
          </p:cNvSpPr>
          <p:nvPr/>
        </p:nvSpPr>
        <p:spPr bwMode="auto">
          <a:xfrm>
            <a:off x="7394725" y="1614517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9" name="Rectangle 19"/>
          <p:cNvSpPr>
            <a:spLocks noChangeArrowheads="1"/>
          </p:cNvSpPr>
          <p:nvPr/>
        </p:nvSpPr>
        <p:spPr bwMode="auto">
          <a:xfrm>
            <a:off x="8102497" y="1614517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0" name="Rectangle 15"/>
          <p:cNvSpPr>
            <a:spLocks noChangeArrowheads="1"/>
          </p:cNvSpPr>
          <p:nvPr/>
        </p:nvSpPr>
        <p:spPr bwMode="auto">
          <a:xfrm>
            <a:off x="2006433" y="2768517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1" name="Rectangle 16"/>
          <p:cNvSpPr>
            <a:spLocks noChangeArrowheads="1"/>
          </p:cNvSpPr>
          <p:nvPr/>
        </p:nvSpPr>
        <p:spPr bwMode="auto">
          <a:xfrm>
            <a:off x="3290269" y="2768517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3" name="Rectangle 18"/>
          <p:cNvSpPr>
            <a:spLocks noChangeArrowheads="1"/>
          </p:cNvSpPr>
          <p:nvPr/>
        </p:nvSpPr>
        <p:spPr bwMode="auto">
          <a:xfrm>
            <a:off x="2006433" y="2838653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4" name="Rectangle 19"/>
          <p:cNvSpPr>
            <a:spLocks noChangeArrowheads="1"/>
          </p:cNvSpPr>
          <p:nvPr/>
        </p:nvSpPr>
        <p:spPr bwMode="auto">
          <a:xfrm>
            <a:off x="3290269" y="2838653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5" name="Rectangle 15"/>
          <p:cNvSpPr>
            <a:spLocks noChangeArrowheads="1"/>
          </p:cNvSpPr>
          <p:nvPr/>
        </p:nvSpPr>
        <p:spPr bwMode="auto">
          <a:xfrm>
            <a:off x="1994125" y="212044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6" name="Rectangle 16"/>
          <p:cNvSpPr>
            <a:spLocks noChangeArrowheads="1"/>
          </p:cNvSpPr>
          <p:nvPr/>
        </p:nvSpPr>
        <p:spPr bwMode="auto">
          <a:xfrm>
            <a:off x="3277961" y="212044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8" name="Rectangle 18"/>
          <p:cNvSpPr>
            <a:spLocks noChangeArrowheads="1"/>
          </p:cNvSpPr>
          <p:nvPr/>
        </p:nvSpPr>
        <p:spPr bwMode="auto">
          <a:xfrm>
            <a:off x="1994125" y="2190581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9" name="Rectangle 19"/>
          <p:cNvSpPr>
            <a:spLocks noChangeArrowheads="1"/>
          </p:cNvSpPr>
          <p:nvPr/>
        </p:nvSpPr>
        <p:spPr bwMode="auto">
          <a:xfrm>
            <a:off x="2701897" y="2190581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0" name="Rectangle 15"/>
          <p:cNvSpPr>
            <a:spLocks noChangeArrowheads="1"/>
          </p:cNvSpPr>
          <p:nvPr/>
        </p:nvSpPr>
        <p:spPr bwMode="auto">
          <a:xfrm>
            <a:off x="1994125" y="1544381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1" name="Rectangle 16"/>
          <p:cNvSpPr>
            <a:spLocks noChangeArrowheads="1"/>
          </p:cNvSpPr>
          <p:nvPr/>
        </p:nvSpPr>
        <p:spPr bwMode="auto">
          <a:xfrm>
            <a:off x="2773905" y="1544381"/>
            <a:ext cx="1290923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2" name="Rectangle 17"/>
          <p:cNvSpPr>
            <a:spLocks noChangeArrowheads="1"/>
          </p:cNvSpPr>
          <p:nvPr/>
        </p:nvSpPr>
        <p:spPr bwMode="auto">
          <a:xfrm>
            <a:off x="1994124" y="1895064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" name="Rectangle 18"/>
          <p:cNvSpPr>
            <a:spLocks noChangeArrowheads="1"/>
          </p:cNvSpPr>
          <p:nvPr/>
        </p:nvSpPr>
        <p:spPr bwMode="auto">
          <a:xfrm>
            <a:off x="1994125" y="1614517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4" name="Rectangle 19"/>
          <p:cNvSpPr>
            <a:spLocks noChangeArrowheads="1"/>
          </p:cNvSpPr>
          <p:nvPr/>
        </p:nvSpPr>
        <p:spPr bwMode="auto">
          <a:xfrm>
            <a:off x="2701897" y="1614517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5" name="Rectangle 16"/>
          <p:cNvSpPr>
            <a:spLocks noChangeArrowheads="1"/>
          </p:cNvSpPr>
          <p:nvPr/>
        </p:nvSpPr>
        <p:spPr bwMode="auto">
          <a:xfrm>
            <a:off x="3290269" y="2478614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6" name="Rectangle 16"/>
          <p:cNvSpPr>
            <a:spLocks noChangeArrowheads="1"/>
          </p:cNvSpPr>
          <p:nvPr/>
        </p:nvSpPr>
        <p:spPr bwMode="auto">
          <a:xfrm>
            <a:off x="1994125" y="2478614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7" name="Rectangle 16"/>
          <p:cNvSpPr>
            <a:spLocks noChangeArrowheads="1"/>
          </p:cNvSpPr>
          <p:nvPr/>
        </p:nvSpPr>
        <p:spPr bwMode="auto">
          <a:xfrm>
            <a:off x="3290269" y="3126686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8" name="Rectangle 16"/>
          <p:cNvSpPr>
            <a:spLocks noChangeArrowheads="1"/>
          </p:cNvSpPr>
          <p:nvPr/>
        </p:nvSpPr>
        <p:spPr bwMode="auto">
          <a:xfrm>
            <a:off x="1994124" y="3126686"/>
            <a:ext cx="802604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9" name="AutoShape 20"/>
          <p:cNvSpPr>
            <a:spLocks noChangeArrowheads="1"/>
          </p:cNvSpPr>
          <p:nvPr/>
        </p:nvSpPr>
        <p:spPr bwMode="auto">
          <a:xfrm flipV="1">
            <a:off x="2786216" y="2982669"/>
            <a:ext cx="141586" cy="13350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10" name="AutoShape 20"/>
          <p:cNvSpPr>
            <a:spLocks noChangeArrowheads="1"/>
          </p:cNvSpPr>
          <p:nvPr/>
        </p:nvSpPr>
        <p:spPr bwMode="auto">
          <a:xfrm rot="16200000" flipV="1">
            <a:off x="2786264" y="2838601"/>
            <a:ext cx="141742" cy="141847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grpSp>
        <p:nvGrpSpPr>
          <p:cNvPr id="113" name="Group 112"/>
          <p:cNvGrpSpPr/>
          <p:nvPr/>
        </p:nvGrpSpPr>
        <p:grpSpPr>
          <a:xfrm rot="10800000">
            <a:off x="3146253" y="2838653"/>
            <a:ext cx="141847" cy="277518"/>
            <a:chOff x="1628055" y="3221360"/>
            <a:chExt cx="141847" cy="277518"/>
          </a:xfrm>
        </p:grpSpPr>
        <p:sp>
          <p:nvSpPr>
            <p:cNvPr id="111" name="AutoShape 20"/>
            <p:cNvSpPr>
              <a:spLocks noChangeArrowheads="1"/>
            </p:cNvSpPr>
            <p:nvPr/>
          </p:nvSpPr>
          <p:spPr bwMode="auto">
            <a:xfrm flipV="1">
              <a:off x="1628060" y="3365376"/>
              <a:ext cx="141586" cy="13350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112" name="AutoShape 20"/>
            <p:cNvSpPr>
              <a:spLocks noChangeArrowheads="1"/>
            </p:cNvSpPr>
            <p:nvPr/>
          </p:nvSpPr>
          <p:spPr bwMode="auto">
            <a:xfrm rot="16200000" flipV="1">
              <a:off x="1628108" y="3221307"/>
              <a:ext cx="141742" cy="141847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</p:grpSp>
      <p:sp>
        <p:nvSpPr>
          <p:cNvPr id="72" name="Rectangle 71"/>
          <p:cNvSpPr/>
          <p:nvPr/>
        </p:nvSpPr>
        <p:spPr>
          <a:xfrm>
            <a:off x="2999111" y="752118"/>
            <a:ext cx="705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Base material : Polyimide 50um + 5um on both sides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502096" y="1542509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Base material </a:t>
            </a:r>
          </a:p>
        </p:txBody>
      </p:sp>
      <p:sp>
        <p:nvSpPr>
          <p:cNvPr id="78" name="Rectangle 77"/>
          <p:cNvSpPr/>
          <p:nvPr/>
        </p:nvSpPr>
        <p:spPr>
          <a:xfrm>
            <a:off x="4502096" y="2118573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Hole patterning in Cu </a:t>
            </a:r>
          </a:p>
        </p:txBody>
      </p:sp>
      <p:sp>
        <p:nvSpPr>
          <p:cNvPr id="79" name="Rectangle 78"/>
          <p:cNvSpPr/>
          <p:nvPr/>
        </p:nvSpPr>
        <p:spPr>
          <a:xfrm>
            <a:off x="4502096" y="2766645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Polyimide etch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4502096" y="3270701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Bottom electro etch 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502096" y="3846765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Second Polyimide Etch </a:t>
            </a:r>
          </a:p>
        </p:txBody>
      </p:sp>
      <p:sp>
        <p:nvSpPr>
          <p:cNvPr id="82" name="Rectangle 81"/>
          <p:cNvSpPr/>
          <p:nvPr/>
        </p:nvSpPr>
        <p:spPr>
          <a:xfrm>
            <a:off x="1523898" y="4603682"/>
            <a:ext cx="3972229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Limited to 40cm x 40cm due to:</a:t>
            </a:r>
          </a:p>
          <a:p>
            <a:pPr lvl="1"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The masks alignment precision </a:t>
            </a:r>
          </a:p>
          <a:p>
            <a:pPr lvl="1"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And Glass mask cost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929711" y="5716528"/>
            <a:ext cx="3240360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Limited to 2m x 60cm due to:</a:t>
            </a:r>
          </a:p>
          <a:p>
            <a:pPr lvl="1"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Base material </a:t>
            </a:r>
          </a:p>
          <a:p>
            <a:pPr lvl="1"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Equipment</a:t>
            </a: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6878360" y="1758533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6878360" y="2334597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6878360" y="2910661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6878360" y="3486725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6878360" y="4062789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10800000">
            <a:off x="4070048" y="1758533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rot="10800000">
            <a:off x="4070048" y="2334597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10800000">
            <a:off x="4070048" y="2982669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2197840" y="1110461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Double mask 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418417" y="1109018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Single mask </a:t>
            </a:r>
          </a:p>
        </p:txBody>
      </p:sp>
      <p:pic>
        <p:nvPicPr>
          <p:cNvPr id="84" name="Picture 9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247891" y="3390086"/>
            <a:ext cx="1563167" cy="1001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 rot="10800000">
            <a:off x="7569699" y="4503980"/>
            <a:ext cx="1720752" cy="112273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0779" y="31894"/>
            <a:ext cx="4931718" cy="76951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Chemical drilling </a:t>
            </a:r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GEM</a:t>
            </a:r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1758037-45AB-19D0-7A5E-1C6CA567F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404" y="2046714"/>
            <a:ext cx="2164132" cy="165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82021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8379" y="213332"/>
            <a:ext cx="4999179" cy="1143000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Laser or plasma </a:t>
            </a:r>
            <a:r>
              <a:rPr lang="fr-FR" sz="32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drilling</a:t>
            </a:r>
            <a:br>
              <a:rPr 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46" y="1713895"/>
            <a:ext cx="2386565" cy="2490904"/>
          </a:xfr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45644" y="122857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Comic Sans MS" panose="030F0702030302020204" pitchFamily="66" charset="0"/>
              </a:rPr>
              <a:t>CO2 laser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55029" y="1265052"/>
            <a:ext cx="110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Comic Sans MS" panose="030F0702030302020204" pitchFamily="66" charset="0"/>
              </a:rPr>
              <a:t>UV laser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4346" y="4551073"/>
            <a:ext cx="238656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Many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possible base Materials.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perfectly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clean.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-Small patterns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-30um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-Not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competitive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with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Wet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drilling</a:t>
            </a:r>
            <a:endParaRPr lang="fr-FR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88653" y="4562804"/>
            <a:ext cx="272887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Many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possible base Materials.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-Can drill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both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metals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and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polymers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-20um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-Not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selective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enough</a:t>
            </a:r>
            <a:endParaRPr lang="fr-FR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-Not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yet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competitive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with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Wet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drilling</a:t>
            </a:r>
            <a:endParaRPr lang="fr-FR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335199" y="1723421"/>
            <a:ext cx="2519498" cy="2448272"/>
            <a:chOff x="5364086" y="1537545"/>
            <a:chExt cx="2546009" cy="244827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412955" y="1488676"/>
              <a:ext cx="2448272" cy="254600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sp>
          <p:nvSpPr>
            <p:cNvPr id="22" name="Rectangle 21"/>
            <p:cNvSpPr/>
            <p:nvPr/>
          </p:nvSpPr>
          <p:spPr>
            <a:xfrm>
              <a:off x="5508104" y="364502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941757" y="364502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408458" y="2374975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817192" y="239087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78225" y="2365613"/>
              <a:ext cx="10775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mic Sans MS" panose="030F0702030302020204" pitchFamily="66" charset="0"/>
                </a:rPr>
                <a:t>Punching </a:t>
              </a:r>
              <a:endParaRPr lang="en-GB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23753" y="3585337"/>
              <a:ext cx="15829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mic Sans MS" panose="030F0702030302020204" pitchFamily="66" charset="0"/>
                </a:rPr>
                <a:t>Thin spiral cut</a:t>
              </a:r>
              <a:endParaRPr lang="en-GB" sz="1600" dirty="0">
                <a:latin typeface="Comic Sans MS" panose="030F0702030302020204" pitchFamily="66" charset="0"/>
              </a:endParaRP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288" y="1747172"/>
            <a:ext cx="2116931" cy="24531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9096688" y="3708242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10380524" y="3708242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" name="Rectangle 18"/>
          <p:cNvSpPr>
            <a:spLocks noChangeArrowheads="1"/>
          </p:cNvSpPr>
          <p:nvPr/>
        </p:nvSpPr>
        <p:spPr bwMode="auto">
          <a:xfrm>
            <a:off x="9096688" y="3778379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4" name="Rectangle 19"/>
          <p:cNvSpPr>
            <a:spLocks noChangeArrowheads="1"/>
          </p:cNvSpPr>
          <p:nvPr/>
        </p:nvSpPr>
        <p:spPr bwMode="auto">
          <a:xfrm>
            <a:off x="10380524" y="3778379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" name="Rectangle 16"/>
          <p:cNvSpPr>
            <a:spLocks noChangeArrowheads="1"/>
          </p:cNvSpPr>
          <p:nvPr/>
        </p:nvSpPr>
        <p:spPr bwMode="auto">
          <a:xfrm>
            <a:off x="9093260" y="4054947"/>
            <a:ext cx="2074132" cy="63985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" name="Rectangle 16"/>
          <p:cNvSpPr>
            <a:spLocks noChangeArrowheads="1"/>
          </p:cNvSpPr>
          <p:nvPr/>
        </p:nvSpPr>
        <p:spPr bwMode="auto">
          <a:xfrm>
            <a:off x="9096688" y="4056281"/>
            <a:ext cx="790296" cy="62651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9096688" y="2888089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10380524" y="2888089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9096688" y="2958226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10380524" y="2958226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" name="Rectangle 16"/>
          <p:cNvSpPr>
            <a:spLocks noChangeArrowheads="1"/>
          </p:cNvSpPr>
          <p:nvPr/>
        </p:nvSpPr>
        <p:spPr bwMode="auto">
          <a:xfrm>
            <a:off x="9093259" y="3236128"/>
            <a:ext cx="790296" cy="62651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842972" y="3116757"/>
            <a:ext cx="595347" cy="11188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Rectangle 3"/>
          <p:cNvSpPr/>
          <p:nvPr/>
        </p:nvSpPr>
        <p:spPr>
          <a:xfrm>
            <a:off x="8941981" y="1723420"/>
            <a:ext cx="2411819" cy="24768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Rectangle 16"/>
          <p:cNvSpPr>
            <a:spLocks noChangeArrowheads="1"/>
          </p:cNvSpPr>
          <p:nvPr/>
        </p:nvSpPr>
        <p:spPr bwMode="auto">
          <a:xfrm>
            <a:off x="9093259" y="3228642"/>
            <a:ext cx="2074131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9093259" y="1984346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10377095" y="1984346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6" name="Rectangle 18"/>
          <p:cNvSpPr>
            <a:spLocks noChangeArrowheads="1"/>
          </p:cNvSpPr>
          <p:nvPr/>
        </p:nvSpPr>
        <p:spPr bwMode="auto">
          <a:xfrm>
            <a:off x="9093259" y="2054483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7" name="Rectangle 19"/>
          <p:cNvSpPr>
            <a:spLocks noChangeArrowheads="1"/>
          </p:cNvSpPr>
          <p:nvPr/>
        </p:nvSpPr>
        <p:spPr bwMode="auto">
          <a:xfrm>
            <a:off x="10377095" y="2054483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8" name="Rectangle 16"/>
          <p:cNvSpPr>
            <a:spLocks noChangeArrowheads="1"/>
          </p:cNvSpPr>
          <p:nvPr/>
        </p:nvSpPr>
        <p:spPr bwMode="auto">
          <a:xfrm>
            <a:off x="9089830" y="2332385"/>
            <a:ext cx="790296" cy="62651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9839543" y="2061970"/>
            <a:ext cx="595347" cy="26293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0" name="Rectangle 16"/>
          <p:cNvSpPr>
            <a:spLocks noChangeArrowheads="1"/>
          </p:cNvSpPr>
          <p:nvPr/>
        </p:nvSpPr>
        <p:spPr bwMode="auto">
          <a:xfrm>
            <a:off x="9089830" y="2324899"/>
            <a:ext cx="2074131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" name="TextBox 60"/>
          <p:cNvSpPr txBox="1"/>
          <p:nvPr/>
        </p:nvSpPr>
        <p:spPr>
          <a:xfrm>
            <a:off x="6739500" y="1265052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Comic Sans MS" panose="030F0702030302020204" pitchFamily="66" charset="0"/>
              </a:rPr>
              <a:t>RIE Plasma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353285" y="1272707"/>
            <a:ext cx="154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Comic Sans MS" panose="030F0702030302020204" pitchFamily="66" charset="0"/>
              </a:rPr>
              <a:t>DRIE Plasma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341130" y="4567402"/>
            <a:ext cx="2177246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Moderate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machine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cost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. 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perfectly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clean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-50um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-Not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uniform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on large size.</a:t>
            </a:r>
          </a:p>
          <a:p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Etching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too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Isotropic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941981" y="4551073"/>
            <a:ext cx="241181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Perfect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cylindrical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perfectly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clean 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-Ultra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precise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patterns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-20um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Complex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process</a:t>
            </a:r>
          </a:p>
          <a:p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-limitation on size : dia 20cm max.</a:t>
            </a:r>
          </a:p>
        </p:txBody>
      </p:sp>
    </p:spTree>
    <p:extLst>
      <p:ext uri="{BB962C8B-B14F-4D97-AF65-F5344CB8AC3E}">
        <p14:creationId xmlns:p14="http://schemas.microsoft.com/office/powerpoint/2010/main" val="24207718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particle&#10;&#10;Description automatically generated">
            <a:extLst>
              <a:ext uri="{FF2B5EF4-FFF2-40B4-BE49-F238E27FC236}">
                <a16:creationId xmlns:a16="http://schemas.microsoft.com/office/drawing/2014/main" id="{D309190F-EF27-67F5-9112-1F60D06AA47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493" y="1547578"/>
            <a:ext cx="4999178" cy="4066856"/>
          </a:xfrm>
          <a:ln>
            <a:solidFill>
              <a:schemeClr val="tx1"/>
            </a:solidFill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D88C3B1-5390-558F-4119-D2E95B42B451}"/>
              </a:ext>
            </a:extLst>
          </p:cNvPr>
          <p:cNvSpPr txBox="1">
            <a:spLocks/>
          </p:cNvSpPr>
          <p:nvPr/>
        </p:nvSpPr>
        <p:spPr>
          <a:xfrm>
            <a:off x="4351832" y="297553"/>
            <a:ext cx="499917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Sand blast </a:t>
            </a:r>
            <a:r>
              <a:rPr lang="fr-FR" sz="32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drilling</a:t>
            </a:r>
            <a:br>
              <a:rPr 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5D9331-EE80-8DDB-9CB0-6FD09268F105}"/>
              </a:ext>
            </a:extLst>
          </p:cNvPr>
          <p:cNvSpPr txBox="1"/>
          <p:nvPr/>
        </p:nvSpPr>
        <p:spPr>
          <a:xfrm>
            <a:off x="1041628" y="2938152"/>
            <a:ext cx="327525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-Anisotropic drilling</a:t>
            </a:r>
          </a:p>
          <a:p>
            <a:r>
              <a:rPr lang="en-US" dirty="0">
                <a:latin typeface="Comic Sans MS" panose="030F0702030302020204" pitchFamily="66" charset="0"/>
              </a:rPr>
              <a:t>-Can drill nearly all materials</a:t>
            </a:r>
          </a:p>
          <a:p>
            <a:r>
              <a:rPr lang="en-US" dirty="0">
                <a:latin typeface="Comic Sans MS" panose="030F0702030302020204" pitchFamily="66" charset="0"/>
              </a:rPr>
              <a:t>-Smooth walls</a:t>
            </a:r>
          </a:p>
          <a:p>
            <a:r>
              <a:rPr lang="en-US" dirty="0">
                <a:latin typeface="Comic Sans MS" panose="030F0702030302020204" pitchFamily="66" charset="0"/>
              </a:rPr>
              <a:t>-Millimetric scale holes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6B3925-CDA5-D442-E57A-4ED3233F4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1081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EDB0C-EC13-2027-EA4C-74DCDF685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Wet plating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04CD6D-85DB-6E01-C239-4E81CE914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49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0DFD2A9-7B75-5275-48D0-B77F5A0D09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Black hole</a:t>
            </a:r>
          </a:p>
          <a:p>
            <a:r>
              <a:rPr lang="en-US" dirty="0">
                <a:latin typeface="Comic Sans MS" panose="030F0702030302020204" pitchFamily="66" charset="0"/>
              </a:rPr>
              <a:t>Electroplating</a:t>
            </a:r>
          </a:p>
          <a:p>
            <a:r>
              <a:rPr lang="en-US" dirty="0">
                <a:latin typeface="Comic Sans MS" panose="030F0702030302020204" pitchFamily="66" charset="0"/>
              </a:rPr>
              <a:t>Electroless plating</a:t>
            </a:r>
          </a:p>
          <a:p>
            <a:r>
              <a:rPr lang="en-US" dirty="0">
                <a:latin typeface="Comic Sans MS" panose="030F0702030302020204" pitchFamily="66" charset="0"/>
              </a:rPr>
              <a:t>Vacuum plating</a:t>
            </a:r>
          </a:p>
        </p:txBody>
      </p:sp>
    </p:spTree>
    <p:extLst>
      <p:ext uri="{BB962C8B-B14F-4D97-AF65-F5344CB8AC3E}">
        <p14:creationId xmlns:p14="http://schemas.microsoft.com/office/powerpoint/2010/main" val="145220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BECCB-D189-2864-6F8A-FE4C4DE29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589" y="113334"/>
            <a:ext cx="820534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Lift Off patterning (additive) 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Content Placeholder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117D4A1C-D2E0-532B-689B-3EB52CF5B7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0" y="1594262"/>
            <a:ext cx="3863688" cy="4656475"/>
          </a:xfrm>
          <a:ln>
            <a:solidFill>
              <a:schemeClr val="tx1"/>
            </a:solidFill>
          </a:ln>
        </p:spPr>
      </p:pic>
      <p:pic>
        <p:nvPicPr>
          <p:cNvPr id="31" name="Picture 30" descr="A close-up of a cu&#10;&#10;Description automatically generated">
            <a:extLst>
              <a:ext uri="{FF2B5EF4-FFF2-40B4-BE49-F238E27FC236}">
                <a16:creationId xmlns:a16="http://schemas.microsoft.com/office/drawing/2014/main" id="{D4BFDD92-4D03-50B3-9A15-42F503247F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231" y="2877446"/>
            <a:ext cx="6628414" cy="1783044"/>
          </a:xfrm>
          <a:prstGeom prst="rect">
            <a:avLst/>
          </a:prstGeom>
        </p:spPr>
      </p:pic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4106C8EF-7364-6D26-B247-F7A07BCCB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68331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9D28C57C-A6F4-895E-B3D3-922743F81840}"/>
              </a:ext>
            </a:extLst>
          </p:cNvPr>
          <p:cNvSpPr/>
          <p:nvPr/>
        </p:nvSpPr>
        <p:spPr>
          <a:xfrm>
            <a:off x="3303702" y="5584949"/>
            <a:ext cx="1941741" cy="85719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89129AB-5C94-6AA2-4D19-AD74FBB3C535}"/>
              </a:ext>
            </a:extLst>
          </p:cNvPr>
          <p:cNvSpPr/>
          <p:nvPr/>
        </p:nvSpPr>
        <p:spPr>
          <a:xfrm>
            <a:off x="5651054" y="5593553"/>
            <a:ext cx="1941741" cy="85719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1DC310E-EBDE-2034-5409-99F5453BA7B7}"/>
              </a:ext>
            </a:extLst>
          </p:cNvPr>
          <p:cNvSpPr/>
          <p:nvPr/>
        </p:nvSpPr>
        <p:spPr>
          <a:xfrm>
            <a:off x="3421887" y="2711580"/>
            <a:ext cx="1710813" cy="8993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D12F6D-831A-3B22-181C-DD30689BA461}"/>
              </a:ext>
            </a:extLst>
          </p:cNvPr>
          <p:cNvSpPr/>
          <p:nvPr/>
        </p:nvSpPr>
        <p:spPr>
          <a:xfrm>
            <a:off x="5769238" y="2733369"/>
            <a:ext cx="1710813" cy="8993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FFB15E-187A-D7D9-9CA5-CF1D5799C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5905" y="36106"/>
            <a:ext cx="6781800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Hole plating </a:t>
            </a: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Black hole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95A688-D97F-EA26-5650-E25E55B80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50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4D4032-54AB-5CAB-8173-3538988FAE95}"/>
              </a:ext>
            </a:extLst>
          </p:cNvPr>
          <p:cNvSpPr/>
          <p:nvPr/>
        </p:nvSpPr>
        <p:spPr>
          <a:xfrm>
            <a:off x="3475965" y="1462882"/>
            <a:ext cx="1602658" cy="58010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F4C48-0B0B-BAD8-37B7-8AC268E6F9DF}"/>
              </a:ext>
            </a:extLst>
          </p:cNvPr>
          <p:cNvSpPr/>
          <p:nvPr/>
        </p:nvSpPr>
        <p:spPr>
          <a:xfrm>
            <a:off x="5823316" y="1478859"/>
            <a:ext cx="1602658" cy="58010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DD7180-C27D-F9E7-C1C4-C2568EF1F302}"/>
              </a:ext>
            </a:extLst>
          </p:cNvPr>
          <p:cNvSpPr/>
          <p:nvPr/>
        </p:nvSpPr>
        <p:spPr>
          <a:xfrm>
            <a:off x="3475965" y="1374392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6559E7-3E10-04C6-F064-8F49C86E69C1}"/>
              </a:ext>
            </a:extLst>
          </p:cNvPr>
          <p:cNvSpPr/>
          <p:nvPr/>
        </p:nvSpPr>
        <p:spPr>
          <a:xfrm>
            <a:off x="3475965" y="2018405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9333E4-93DC-7403-D7FB-C47C1BD0DD85}"/>
              </a:ext>
            </a:extLst>
          </p:cNvPr>
          <p:cNvSpPr/>
          <p:nvPr/>
        </p:nvSpPr>
        <p:spPr>
          <a:xfrm>
            <a:off x="5825775" y="1387911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325CBC-BC81-297F-A829-F903BBB28CAC}"/>
              </a:ext>
            </a:extLst>
          </p:cNvPr>
          <p:cNvSpPr/>
          <p:nvPr/>
        </p:nvSpPr>
        <p:spPr>
          <a:xfrm>
            <a:off x="5823316" y="2034382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1C9E1B-2A38-9CFC-6A49-22AF1E8B2CFC}"/>
              </a:ext>
            </a:extLst>
          </p:cNvPr>
          <p:cNvSpPr/>
          <p:nvPr/>
        </p:nvSpPr>
        <p:spPr>
          <a:xfrm>
            <a:off x="3475965" y="2853813"/>
            <a:ext cx="1602658" cy="58010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DB5738-478D-A350-A200-14928E5FEF72}"/>
              </a:ext>
            </a:extLst>
          </p:cNvPr>
          <p:cNvSpPr/>
          <p:nvPr/>
        </p:nvSpPr>
        <p:spPr>
          <a:xfrm>
            <a:off x="5823316" y="2869790"/>
            <a:ext cx="1602658" cy="58010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CBD923-B387-12C5-C2FE-B28B7B8F8775}"/>
              </a:ext>
            </a:extLst>
          </p:cNvPr>
          <p:cNvSpPr/>
          <p:nvPr/>
        </p:nvSpPr>
        <p:spPr>
          <a:xfrm>
            <a:off x="3475965" y="2765323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8A9F516-0B22-43B7-C579-3780CFD637FD}"/>
              </a:ext>
            </a:extLst>
          </p:cNvPr>
          <p:cNvSpPr/>
          <p:nvPr/>
        </p:nvSpPr>
        <p:spPr>
          <a:xfrm>
            <a:off x="3475965" y="3409336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2EBB4FB-B2D6-97F4-235E-23CF0648A02E}"/>
              </a:ext>
            </a:extLst>
          </p:cNvPr>
          <p:cNvSpPr/>
          <p:nvPr/>
        </p:nvSpPr>
        <p:spPr>
          <a:xfrm>
            <a:off x="5823315" y="2786216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4801D67-FFC8-3121-A266-CB96FB5DBFFE}"/>
              </a:ext>
            </a:extLst>
          </p:cNvPr>
          <p:cNvSpPr/>
          <p:nvPr/>
        </p:nvSpPr>
        <p:spPr>
          <a:xfrm>
            <a:off x="5823316" y="3425313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6B3F44E-7B40-D747-FC2C-30D7E3F234B7}"/>
              </a:ext>
            </a:extLst>
          </p:cNvPr>
          <p:cNvSpPr/>
          <p:nvPr/>
        </p:nvSpPr>
        <p:spPr>
          <a:xfrm>
            <a:off x="3421887" y="4410329"/>
            <a:ext cx="1710813" cy="4891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094FE1B-BE1D-1880-45ED-5E7E89F8D87F}"/>
              </a:ext>
            </a:extLst>
          </p:cNvPr>
          <p:cNvSpPr/>
          <p:nvPr/>
        </p:nvSpPr>
        <p:spPr>
          <a:xfrm>
            <a:off x="5769238" y="4431222"/>
            <a:ext cx="1710813" cy="4891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B5BE71-48F7-204C-E1C1-FD4EFA186E05}"/>
              </a:ext>
            </a:extLst>
          </p:cNvPr>
          <p:cNvSpPr/>
          <p:nvPr/>
        </p:nvSpPr>
        <p:spPr>
          <a:xfrm>
            <a:off x="3475965" y="4348877"/>
            <a:ext cx="1602658" cy="58010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F762ACE-CCD1-9F59-0B28-3C5FE28B9A60}"/>
              </a:ext>
            </a:extLst>
          </p:cNvPr>
          <p:cNvSpPr/>
          <p:nvPr/>
        </p:nvSpPr>
        <p:spPr>
          <a:xfrm>
            <a:off x="5823316" y="4364854"/>
            <a:ext cx="1602658" cy="58010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526C4A7-A6A8-C47A-9C3E-E264DADB2F66}"/>
              </a:ext>
            </a:extLst>
          </p:cNvPr>
          <p:cNvSpPr/>
          <p:nvPr/>
        </p:nvSpPr>
        <p:spPr>
          <a:xfrm>
            <a:off x="3475965" y="4260387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389DA3E-A5EC-BC80-074D-2D83D6007B72}"/>
              </a:ext>
            </a:extLst>
          </p:cNvPr>
          <p:cNvSpPr/>
          <p:nvPr/>
        </p:nvSpPr>
        <p:spPr>
          <a:xfrm>
            <a:off x="3475965" y="4904400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A92772-4306-0478-44B1-F23462F24D55}"/>
              </a:ext>
            </a:extLst>
          </p:cNvPr>
          <p:cNvSpPr/>
          <p:nvPr/>
        </p:nvSpPr>
        <p:spPr>
          <a:xfrm>
            <a:off x="5823315" y="4281280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6BAA3EB-EF86-5F7F-B900-10CC8BC79A6B}"/>
              </a:ext>
            </a:extLst>
          </p:cNvPr>
          <p:cNvSpPr/>
          <p:nvPr/>
        </p:nvSpPr>
        <p:spPr>
          <a:xfrm>
            <a:off x="5823316" y="4920377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861F910-4CA2-86AA-FBC0-62ACC64E8244}"/>
              </a:ext>
            </a:extLst>
          </p:cNvPr>
          <p:cNvSpPr txBox="1"/>
          <p:nvPr/>
        </p:nvSpPr>
        <p:spPr>
          <a:xfrm>
            <a:off x="8347849" y="2915265"/>
            <a:ext cx="2457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Carbon full coverage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AFB2FF-50BE-3F2F-B586-F232A616B37D}"/>
              </a:ext>
            </a:extLst>
          </p:cNvPr>
          <p:cNvSpPr txBox="1"/>
          <p:nvPr/>
        </p:nvSpPr>
        <p:spPr>
          <a:xfrm>
            <a:off x="8347849" y="1676734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Drilled PCB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5F99F8B-97DF-E3B3-B079-3114A50B017B}"/>
              </a:ext>
            </a:extLst>
          </p:cNvPr>
          <p:cNvSpPr txBox="1"/>
          <p:nvPr/>
        </p:nvSpPr>
        <p:spPr>
          <a:xfrm>
            <a:off x="8347849" y="4415246"/>
            <a:ext cx="3401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Remove the carbon on copper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525EC1-B989-D333-4006-1E2BAC1A1A3D}"/>
              </a:ext>
            </a:extLst>
          </p:cNvPr>
          <p:cNvSpPr/>
          <p:nvPr/>
        </p:nvSpPr>
        <p:spPr>
          <a:xfrm>
            <a:off x="3421887" y="5756681"/>
            <a:ext cx="1710813" cy="4891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7DE3182-AAB6-8E73-EAA3-F2B2361CB0BB}"/>
              </a:ext>
            </a:extLst>
          </p:cNvPr>
          <p:cNvSpPr/>
          <p:nvPr/>
        </p:nvSpPr>
        <p:spPr>
          <a:xfrm>
            <a:off x="5769238" y="5777574"/>
            <a:ext cx="1710813" cy="4891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DAC426-05AD-6093-1BF3-4790036A4ADA}"/>
              </a:ext>
            </a:extLst>
          </p:cNvPr>
          <p:cNvSpPr/>
          <p:nvPr/>
        </p:nvSpPr>
        <p:spPr>
          <a:xfrm>
            <a:off x="3475965" y="5695229"/>
            <a:ext cx="1602658" cy="58010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0AF4812-6BC9-0B60-80BF-6BD3EC26804B}"/>
              </a:ext>
            </a:extLst>
          </p:cNvPr>
          <p:cNvSpPr/>
          <p:nvPr/>
        </p:nvSpPr>
        <p:spPr>
          <a:xfrm>
            <a:off x="5823316" y="5711206"/>
            <a:ext cx="1602658" cy="58010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80C6A-5A79-2D13-4C2D-7A5B24892BE7}"/>
              </a:ext>
            </a:extLst>
          </p:cNvPr>
          <p:cNvSpPr/>
          <p:nvPr/>
        </p:nvSpPr>
        <p:spPr>
          <a:xfrm>
            <a:off x="3475965" y="5606739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CEDF425-D517-074B-9DFF-27E33EC13FA8}"/>
              </a:ext>
            </a:extLst>
          </p:cNvPr>
          <p:cNvSpPr/>
          <p:nvPr/>
        </p:nvSpPr>
        <p:spPr>
          <a:xfrm>
            <a:off x="3475965" y="6250752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780F9E1-1F6B-3A6D-BF4E-487E563ED5E3}"/>
              </a:ext>
            </a:extLst>
          </p:cNvPr>
          <p:cNvSpPr/>
          <p:nvPr/>
        </p:nvSpPr>
        <p:spPr>
          <a:xfrm>
            <a:off x="5823315" y="5627632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9E1B30A-13F1-FC19-0336-7771C19D86F0}"/>
              </a:ext>
            </a:extLst>
          </p:cNvPr>
          <p:cNvSpPr/>
          <p:nvPr/>
        </p:nvSpPr>
        <p:spPr>
          <a:xfrm>
            <a:off x="5823316" y="6266729"/>
            <a:ext cx="1602658" cy="149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90BB9C-300D-C4A6-9B5A-816F5370B71D}"/>
              </a:ext>
            </a:extLst>
          </p:cNvPr>
          <p:cNvSpPr txBox="1"/>
          <p:nvPr/>
        </p:nvSpPr>
        <p:spPr>
          <a:xfrm>
            <a:off x="8347849" y="5794425"/>
            <a:ext cx="3034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Electrolytic copper plating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8168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0C4CB-5E94-5C1D-1D4D-3C5BBD784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242" y="127081"/>
            <a:ext cx="8862653" cy="13255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Dielectric treatment before copper plating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05E3338-472C-006B-9150-9956901118D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72" y="1917112"/>
            <a:ext cx="5904693" cy="374604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E1CA0-DBA3-A000-532B-48DF163E3413}"/>
              </a:ext>
            </a:extLst>
          </p:cNvPr>
          <p:cNvSpPr txBox="1">
            <a:spLocks/>
          </p:cNvSpPr>
          <p:nvPr/>
        </p:nvSpPr>
        <p:spPr>
          <a:xfrm>
            <a:off x="6383131" y="1553045"/>
            <a:ext cx="5710546" cy="23172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Comic Sans MS" panose="030F0702030302020204" pitchFamily="66" charset="0"/>
              </a:rPr>
              <a:t>1/</a:t>
            </a:r>
            <a:r>
              <a:rPr lang="en-US" sz="2400" dirty="0" err="1">
                <a:latin typeface="Comic Sans MS" panose="030F0702030302020204" pitchFamily="66" charset="0"/>
              </a:rPr>
              <a:t>Deasmear</a:t>
            </a:r>
            <a:r>
              <a:rPr lang="en-US" sz="2400" dirty="0">
                <a:latin typeface="Comic Sans MS" panose="030F0702030302020204" pitchFamily="66" charset="0"/>
              </a:rPr>
              <a:t> line:</a:t>
            </a:r>
            <a:endParaRPr lang="en-US" sz="2000" dirty="0">
              <a:latin typeface="Comic Sans MS" panose="030F0702030302020204" pitchFamily="66" charset="0"/>
            </a:endParaRP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Remove material burnt during drilling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Come back to fresh dielectric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Sequence:</a:t>
            </a:r>
          </a:p>
          <a:p>
            <a:pPr lvl="2"/>
            <a:r>
              <a:rPr lang="en-US" sz="1500" dirty="0">
                <a:latin typeface="Comic Sans MS" panose="030F0702030302020204" pitchFamily="66" charset="0"/>
              </a:rPr>
              <a:t>1/ </a:t>
            </a:r>
            <a:r>
              <a:rPr lang="en-US" sz="1500" dirty="0" err="1">
                <a:latin typeface="Comic Sans MS" panose="030F0702030302020204" pitchFamily="66" charset="0"/>
              </a:rPr>
              <a:t>Sweller</a:t>
            </a:r>
            <a:endParaRPr lang="en-US" sz="1500" dirty="0">
              <a:latin typeface="Comic Sans MS" panose="030F0702030302020204" pitchFamily="66" charset="0"/>
            </a:endParaRPr>
          </a:p>
          <a:p>
            <a:pPr lvl="2"/>
            <a:r>
              <a:rPr lang="en-US" sz="1500" dirty="0">
                <a:latin typeface="Comic Sans MS" panose="030F0702030302020204" pitchFamily="66" charset="0"/>
              </a:rPr>
              <a:t>2/ Potassium permanganate etching</a:t>
            </a:r>
          </a:p>
          <a:p>
            <a:pPr lvl="2"/>
            <a:r>
              <a:rPr lang="en-US" sz="1500" dirty="0">
                <a:latin typeface="Comic Sans MS" panose="030F0702030302020204" pitchFamily="66" charset="0"/>
              </a:rPr>
              <a:t>3/ Neutralizer</a:t>
            </a:r>
            <a:endParaRPr lang="en-GB" sz="1500" dirty="0">
              <a:latin typeface="Comic Sans MS" panose="030F0702030302020204" pitchFamily="66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ACAB30F-CA5A-1537-336E-BEE322B5FEAE}"/>
              </a:ext>
            </a:extLst>
          </p:cNvPr>
          <p:cNvCxnSpPr>
            <a:cxnSpLocks/>
          </p:cNvCxnSpPr>
          <p:nvPr/>
        </p:nvCxnSpPr>
        <p:spPr>
          <a:xfrm flipH="1" flipV="1">
            <a:off x="5024284" y="3721171"/>
            <a:ext cx="1358847" cy="50670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F5F4B8C-B9A6-8723-37EC-7C463F6890A5}"/>
              </a:ext>
            </a:extLst>
          </p:cNvPr>
          <p:cNvCxnSpPr>
            <a:cxnSpLocks/>
          </p:cNvCxnSpPr>
          <p:nvPr/>
        </p:nvCxnSpPr>
        <p:spPr>
          <a:xfrm flipH="1">
            <a:off x="3038168" y="1799303"/>
            <a:ext cx="3344963" cy="1629697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510A971-F2D7-8BEA-E377-3E2E9F6B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51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914D1F-88B0-C406-6089-6D317263FBD2}"/>
              </a:ext>
            </a:extLst>
          </p:cNvPr>
          <p:cNvSpPr txBox="1">
            <a:spLocks/>
          </p:cNvSpPr>
          <p:nvPr/>
        </p:nvSpPr>
        <p:spPr>
          <a:xfrm>
            <a:off x="6383131" y="4184892"/>
            <a:ext cx="5710546" cy="19870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Comic Sans MS" panose="030F0702030302020204" pitchFamily="66" charset="0"/>
              </a:rPr>
              <a:t>2/Carbon line: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Deposition of Nano Carbon on dielectric 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Sequence</a:t>
            </a:r>
          </a:p>
          <a:p>
            <a:pPr lvl="2"/>
            <a:r>
              <a:rPr lang="en-US" sz="1600" dirty="0">
                <a:latin typeface="Comic Sans MS" panose="030F0702030302020204" pitchFamily="66" charset="0"/>
              </a:rPr>
              <a:t>1/ Detergent cleaning</a:t>
            </a:r>
          </a:p>
          <a:p>
            <a:pPr lvl="2"/>
            <a:r>
              <a:rPr lang="en-US" sz="1600" dirty="0">
                <a:latin typeface="Comic Sans MS" panose="030F0702030302020204" pitchFamily="66" charset="0"/>
              </a:rPr>
              <a:t>2/ Nano carbon full coverage</a:t>
            </a:r>
          </a:p>
          <a:p>
            <a:pPr lvl="2"/>
            <a:r>
              <a:rPr lang="en-US" sz="1600" dirty="0">
                <a:latin typeface="Comic Sans MS" panose="030F0702030302020204" pitchFamily="66" charset="0"/>
              </a:rPr>
              <a:t>3/ Micro etch to remove carbon on copper </a:t>
            </a:r>
          </a:p>
        </p:txBody>
      </p:sp>
    </p:spTree>
    <p:extLst>
      <p:ext uri="{BB962C8B-B14F-4D97-AF65-F5344CB8AC3E}">
        <p14:creationId xmlns:p14="http://schemas.microsoft.com/office/powerpoint/2010/main" val="11792832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3113A-E467-3B3A-9370-C073FB97A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Electro plating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8C0C1-25D5-89D1-3975-FC1FA140B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0721" y="3322599"/>
            <a:ext cx="980291" cy="1774406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CU</a:t>
            </a:r>
          </a:p>
          <a:p>
            <a:r>
              <a:rPr lang="en-US" dirty="0">
                <a:latin typeface="Comic Sans MS" panose="030F0702030302020204" pitchFamily="66" charset="0"/>
              </a:rPr>
              <a:t>NI</a:t>
            </a:r>
          </a:p>
          <a:p>
            <a:r>
              <a:rPr lang="en-US" dirty="0">
                <a:latin typeface="Comic Sans MS" panose="030F0702030302020204" pitchFamily="66" charset="0"/>
              </a:rPr>
              <a:t>Au</a:t>
            </a:r>
          </a:p>
        </p:txBody>
      </p:sp>
      <p:pic>
        <p:nvPicPr>
          <p:cNvPr id="9" name="Picture 8" descr="A diagram of a cathode and anode&#10;&#10;Description automatically generated">
            <a:extLst>
              <a:ext uri="{FF2B5EF4-FFF2-40B4-BE49-F238E27FC236}">
                <a16:creationId xmlns:a16="http://schemas.microsoft.com/office/drawing/2014/main" id="{AB2297F5-3F49-BFC7-B91B-7B7C801054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64" y="2015541"/>
            <a:ext cx="2070004" cy="3226770"/>
          </a:xfrm>
          <a:prstGeom prst="rect">
            <a:avLst/>
          </a:prstGeom>
        </p:spPr>
      </p:pic>
      <p:pic>
        <p:nvPicPr>
          <p:cNvPr id="11" name="Picture 10" descr="A large grey machine with pipes&#10;&#10;Description automatically generated">
            <a:extLst>
              <a:ext uri="{FF2B5EF4-FFF2-40B4-BE49-F238E27FC236}">
                <a16:creationId xmlns:a16="http://schemas.microsoft.com/office/drawing/2014/main" id="{891F4C43-6B4A-B3E9-C214-E30919675A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451" y="2706497"/>
            <a:ext cx="5345085" cy="30066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AA5A7A-DF4C-D0A5-B046-8F7D1ACDC45F}"/>
              </a:ext>
            </a:extLst>
          </p:cNvPr>
          <p:cNvSpPr txBox="1"/>
          <p:nvPr/>
        </p:nvSpPr>
        <p:spPr>
          <a:xfrm>
            <a:off x="5284720" y="1855325"/>
            <a:ext cx="971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Anode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1DF23D-3FCD-42AD-9F22-4CCEF56EF229}"/>
              </a:ext>
            </a:extLst>
          </p:cNvPr>
          <p:cNvSpPr txBox="1"/>
          <p:nvPr/>
        </p:nvSpPr>
        <p:spPr>
          <a:xfrm>
            <a:off x="5134708" y="6202677"/>
            <a:ext cx="1103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Cathode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4F55D25-B128-A506-9125-3956A0905CCB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6238243" y="4119956"/>
            <a:ext cx="1412530" cy="2267387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F5ACA3B-7509-FF59-C245-AF8310C5E219}"/>
              </a:ext>
            </a:extLst>
          </p:cNvPr>
          <p:cNvCxnSpPr>
            <a:cxnSpLocks/>
          </p:cNvCxnSpPr>
          <p:nvPr/>
        </p:nvCxnSpPr>
        <p:spPr>
          <a:xfrm>
            <a:off x="6096000" y="2180258"/>
            <a:ext cx="1364375" cy="1566235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9BA03C8-EEC9-DC07-5A29-7FBEF590207D}"/>
              </a:ext>
            </a:extLst>
          </p:cNvPr>
          <p:cNvSpPr txBox="1"/>
          <p:nvPr/>
        </p:nvSpPr>
        <p:spPr>
          <a:xfrm>
            <a:off x="9370314" y="6161461"/>
            <a:ext cx="1478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Filter/pump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F6DE18F-86F8-F079-F931-FA517780A842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10109755" y="5043991"/>
            <a:ext cx="74783" cy="111747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metal straps attached to a metal rod&#10;&#10;Description automatically generated with medium confidence">
            <a:extLst>
              <a:ext uri="{FF2B5EF4-FFF2-40B4-BE49-F238E27FC236}">
                <a16:creationId xmlns:a16="http://schemas.microsoft.com/office/drawing/2014/main" id="{E5853106-7ECA-2284-1FF4-924D88AB01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998" y="192260"/>
            <a:ext cx="3460945" cy="1946782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9BD640C-CACC-1418-6D87-84AF9775252D}"/>
              </a:ext>
            </a:extLst>
          </p:cNvPr>
          <p:cNvSpPr txBox="1"/>
          <p:nvPr/>
        </p:nvSpPr>
        <p:spPr>
          <a:xfrm>
            <a:off x="7257769" y="2194097"/>
            <a:ext cx="288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Basket with copper balls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DA0A739-DB12-D776-913B-92DFC0136E21}"/>
              </a:ext>
            </a:extLst>
          </p:cNvPr>
          <p:cNvCxnSpPr>
            <a:cxnSpLocks/>
          </p:cNvCxnSpPr>
          <p:nvPr/>
        </p:nvCxnSpPr>
        <p:spPr>
          <a:xfrm flipV="1">
            <a:off x="6213361" y="1406426"/>
            <a:ext cx="1994974" cy="724132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32D5659A-0810-3B9C-B07F-0108672E5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52</a:t>
            </a:fld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0D8BEAC-8F08-DA25-F82D-446AB711EB70}"/>
              </a:ext>
            </a:extLst>
          </p:cNvPr>
          <p:cNvSpPr txBox="1"/>
          <p:nvPr/>
        </p:nvSpPr>
        <p:spPr>
          <a:xfrm>
            <a:off x="7150879" y="5699796"/>
            <a:ext cx="2294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Copper plating Bath</a:t>
            </a:r>
          </a:p>
          <a:p>
            <a:r>
              <a:rPr lang="en-US" dirty="0">
                <a:latin typeface="Comic Sans MS" panose="030F0702030302020204" pitchFamily="66" charset="0"/>
              </a:rPr>
              <a:t>2m x 0.6m panels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3365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7F53BF6-CB46-50D8-F9CB-05DDD2375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BB4D-3770-4BE2-977C-C3C4AB8647C8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1226653E-2E79-06D7-E470-DE7BDEA49F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27151" y="63707"/>
            <a:ext cx="5737698" cy="1325563"/>
          </a:xfrm>
        </p:spPr>
        <p:txBody>
          <a:bodyPr>
            <a:normAutofit/>
          </a:bodyPr>
          <a:lstStyle/>
          <a:p>
            <a:r>
              <a:rPr lang="en-US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Electro-less plating</a:t>
            </a:r>
          </a:p>
        </p:txBody>
      </p:sp>
      <p:pic>
        <p:nvPicPr>
          <p:cNvPr id="88068" name="Picture 4">
            <a:extLst>
              <a:ext uri="{FF2B5EF4-FFF2-40B4-BE49-F238E27FC236}">
                <a16:creationId xmlns:a16="http://schemas.microsoft.com/office/drawing/2014/main" id="{2D469376-C9F4-43C0-EB42-B78E4BB74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91017"/>
            <a:ext cx="2895600" cy="203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70" name="Picture 6">
            <a:extLst>
              <a:ext uri="{FF2B5EF4-FFF2-40B4-BE49-F238E27FC236}">
                <a16:creationId xmlns:a16="http://schemas.microsoft.com/office/drawing/2014/main" id="{006A20A8-D3F2-FADB-CEC8-14A321661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269" y="2861659"/>
            <a:ext cx="4191000" cy="314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072" name="Text Box 8">
            <a:extLst>
              <a:ext uri="{FF2B5EF4-FFF2-40B4-BE49-F238E27FC236}">
                <a16:creationId xmlns:a16="http://schemas.microsoft.com/office/drawing/2014/main" id="{A3450DF4-342D-9CC7-B5F2-C47466BEB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148" y="1504468"/>
            <a:ext cx="382989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 altLang="en-US" sz="1600" dirty="0">
                <a:latin typeface="Comic Sans MS" panose="030F0702030302020204" pitchFamily="66" charset="0"/>
              </a:rPr>
              <a:t> Protect copper from oxidation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- Ease the components soldering 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- Allow Aluminum or Gold wire Bonding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E0F144-BDBD-9E78-EE57-223EB13216E9}"/>
              </a:ext>
            </a:extLst>
          </p:cNvPr>
          <p:cNvSpPr txBox="1"/>
          <p:nvPr/>
        </p:nvSpPr>
        <p:spPr>
          <a:xfrm>
            <a:off x="4884344" y="1434589"/>
            <a:ext cx="6614311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ENIG : Electroless nickel (5um) , Immersion Gold (0.07um)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ENEPIG: Electroless nickel , electroless Palladium , Immersion Gold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Ag: Chemical silver less than 1um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Tin: Chemical Tin 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A2F39F-B917-D60F-5308-73F817693EC0}"/>
              </a:ext>
            </a:extLst>
          </p:cNvPr>
          <p:cNvSpPr txBox="1"/>
          <p:nvPr/>
        </p:nvSpPr>
        <p:spPr>
          <a:xfrm>
            <a:off x="428612" y="5271145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Immersion Au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2D4C58-BFE9-8A46-BA0B-0C22105FB59A}"/>
              </a:ext>
            </a:extLst>
          </p:cNvPr>
          <p:cNvSpPr txBox="1"/>
          <p:nvPr/>
        </p:nvSpPr>
        <p:spPr>
          <a:xfrm>
            <a:off x="1758059" y="5767398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Electroless Ni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8" name="Line 9">
            <a:extLst>
              <a:ext uri="{FF2B5EF4-FFF2-40B4-BE49-F238E27FC236}">
                <a16:creationId xmlns:a16="http://schemas.microsoft.com/office/drawing/2014/main" id="{45CF5B17-AC1F-2698-6FB8-CA7E556F58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25685" y="4396901"/>
            <a:ext cx="787942" cy="874242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" name="Line 9">
            <a:extLst>
              <a:ext uri="{FF2B5EF4-FFF2-40B4-BE49-F238E27FC236}">
                <a16:creationId xmlns:a16="http://schemas.microsoft.com/office/drawing/2014/main" id="{2AFE1209-1FA4-08D5-CA0B-5C15A1367D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8829" y="4698460"/>
            <a:ext cx="391871" cy="1100387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1313" y="2548184"/>
            <a:ext cx="3829992" cy="2872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13205" y="3453149"/>
            <a:ext cx="2640173" cy="19801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92677" y="3737804"/>
            <a:ext cx="2470427" cy="18528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63848" y="6020635"/>
            <a:ext cx="1779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70cm targets  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56288" y="5871638"/>
            <a:ext cx="2036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Drum unloading </a:t>
            </a:r>
          </a:p>
          <a:p>
            <a:r>
              <a:rPr lang="en-US" dirty="0">
                <a:latin typeface="Comic Sans MS" panose="030F0702030302020204" pitchFamily="66" charset="0"/>
              </a:rPr>
              <a:t>after processing 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740" y="5997204"/>
            <a:ext cx="37192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Pulsed DC Magnetron vacuum 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deposition machine </a:t>
            </a:r>
            <a:endParaRPr lang="fr-CH" sz="2000" dirty="0">
              <a:latin typeface="Comic Sans MS" panose="030F0702030302020204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13206" y="704639"/>
            <a:ext cx="2640172" cy="1980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9CD722-6104-64B6-4F3A-8317E8615A3B}"/>
              </a:ext>
            </a:extLst>
          </p:cNvPr>
          <p:cNvSpPr txBox="1">
            <a:spLocks/>
          </p:cNvSpPr>
          <p:nvPr/>
        </p:nvSpPr>
        <p:spPr>
          <a:xfrm>
            <a:off x="3156012" y="56196"/>
            <a:ext cx="5257800" cy="7078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Vacuum deposition</a:t>
            </a:r>
            <a:endParaRPr lang="en-GB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6" descr="Diagram of a diagram of a substance&#10;&#10;Description automatically generated">
            <a:extLst>
              <a:ext uri="{FF2B5EF4-FFF2-40B4-BE49-F238E27FC236}">
                <a16:creationId xmlns:a16="http://schemas.microsoft.com/office/drawing/2014/main" id="{7EE0E792-78EC-73CD-488D-F949210BED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740" y="1263686"/>
            <a:ext cx="3420152" cy="185944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34A848-FEB7-B83F-C2B8-6BB83575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54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3D0E30-8126-66AA-8202-695CC029F596}"/>
              </a:ext>
            </a:extLst>
          </p:cNvPr>
          <p:cNvSpPr txBox="1"/>
          <p:nvPr/>
        </p:nvSpPr>
        <p:spPr>
          <a:xfrm>
            <a:off x="7360955" y="3435312"/>
            <a:ext cx="65274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Cr</a:t>
            </a:r>
          </a:p>
          <a:p>
            <a:r>
              <a:rPr lang="en-US" dirty="0">
                <a:latin typeface="Comic Sans MS" panose="030F0702030302020204" pitchFamily="66" charset="0"/>
              </a:rPr>
              <a:t>Cu</a:t>
            </a:r>
          </a:p>
          <a:p>
            <a:r>
              <a:rPr lang="en-US" dirty="0">
                <a:latin typeface="Comic Sans MS" panose="030F0702030302020204" pitchFamily="66" charset="0"/>
              </a:rPr>
              <a:t>Al</a:t>
            </a:r>
          </a:p>
          <a:p>
            <a:r>
              <a:rPr lang="en-US" dirty="0">
                <a:latin typeface="Comic Sans MS" panose="030F0702030302020204" pitchFamily="66" charset="0"/>
              </a:rPr>
              <a:t>Ti</a:t>
            </a:r>
          </a:p>
          <a:p>
            <a:r>
              <a:rPr lang="en-US" dirty="0">
                <a:latin typeface="Comic Sans MS" panose="030F0702030302020204" pitchFamily="66" charset="0"/>
              </a:rPr>
              <a:t>Nb</a:t>
            </a:r>
          </a:p>
          <a:p>
            <a:r>
              <a:rPr lang="en-US" dirty="0">
                <a:latin typeface="Comic Sans MS" panose="030F0702030302020204" pitchFamily="66" charset="0"/>
              </a:rPr>
              <a:t>B4C</a:t>
            </a:r>
          </a:p>
          <a:p>
            <a:r>
              <a:rPr lang="en-US" dirty="0">
                <a:latin typeface="Comic Sans MS" panose="030F0702030302020204" pitchFamily="66" charset="0"/>
              </a:rPr>
              <a:t>DLC</a:t>
            </a:r>
          </a:p>
          <a:p>
            <a:r>
              <a:rPr lang="en-US" dirty="0">
                <a:latin typeface="Comic Sans MS" panose="030F0702030302020204" pitchFamily="66" charset="0"/>
              </a:rPr>
              <a:t>ITO</a:t>
            </a:r>
          </a:p>
          <a:p>
            <a:r>
              <a:rPr lang="en-US" dirty="0"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32457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36850-B71F-D0F9-2E0F-1B4D48207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Tests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6BB8-6B65-2BEF-E9C8-79E6ECCC5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QC </a:t>
            </a:r>
          </a:p>
          <a:p>
            <a:r>
              <a:rPr lang="en-US" dirty="0">
                <a:latin typeface="Comic Sans MS" panose="030F0702030302020204" pitchFamily="66" charset="0"/>
              </a:rPr>
              <a:t>AOI</a:t>
            </a:r>
          </a:p>
          <a:p>
            <a:r>
              <a:rPr lang="en-US" dirty="0">
                <a:latin typeface="Comic Sans MS" panose="030F0702030302020204" pitchFamily="66" charset="0"/>
              </a:rPr>
              <a:t>Flying probe tester</a:t>
            </a:r>
          </a:p>
          <a:p>
            <a:r>
              <a:rPr lang="en-US" dirty="0">
                <a:latin typeface="Comic Sans MS" panose="030F0702030302020204" pitchFamily="66" charset="0"/>
              </a:rPr>
              <a:t>XRF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539FEC-F8F6-8576-2859-20A3898A9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74548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83686-8F68-C514-CECC-96743BC42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4592" y="257677"/>
            <a:ext cx="2647622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QC 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 descr="ipc042.jpg">
            <a:extLst>
              <a:ext uri="{FF2B5EF4-FFF2-40B4-BE49-F238E27FC236}">
                <a16:creationId xmlns:a16="http://schemas.microsoft.com/office/drawing/2014/main" id="{E1F84F93-B0FD-678A-DF60-335357A019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333" t="6061" r="2778" b="6061"/>
          <a:stretch>
            <a:fillRect/>
          </a:stretch>
        </p:blipFill>
        <p:spPr>
          <a:xfrm>
            <a:off x="870413" y="1078554"/>
            <a:ext cx="3806997" cy="51750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764A03-2589-35C1-5568-000E3750A992}"/>
              </a:ext>
            </a:extLst>
          </p:cNvPr>
          <p:cNvSpPr txBox="1"/>
          <p:nvPr/>
        </p:nvSpPr>
        <p:spPr>
          <a:xfrm>
            <a:off x="5568839" y="1583240"/>
            <a:ext cx="4907113" cy="4524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IPC standard define the parameters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to check and set 3 levels of quality.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Class 1: Consumer products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	-It can fail without consequences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	-exchange sometimes not necessary</a:t>
            </a:r>
          </a:p>
          <a:p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	</a:t>
            </a:r>
            <a:r>
              <a:rPr lang="en-US" sz="1600" dirty="0">
                <a:latin typeface="Comic Sans MS" panose="030F0702030302020204" pitchFamily="66" charset="0"/>
              </a:rPr>
              <a:t> radio , toy , microphone etc..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Class 2: Industrial products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	-uninterrupted service is desired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	-exchange is not critical.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	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 CNC machines, Heat pumps etc..</a:t>
            </a:r>
            <a:endParaRPr lang="en-US" sz="1600" dirty="0">
              <a:latin typeface="Comic Sans MS" panose="030F0702030302020204" pitchFamily="66" charset="0"/>
            </a:endParaRP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Class 3: High reliability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	-No possibility to exchange the product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	without serious problems.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	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 Airplanes, trains , cars </a:t>
            </a:r>
          </a:p>
          <a:p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	 President microphone.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80AB3A3-4785-8E83-28CE-DE4759048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2356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pc2044.jpg">
            <a:extLst>
              <a:ext uri="{FF2B5EF4-FFF2-40B4-BE49-F238E27FC236}">
                <a16:creationId xmlns:a16="http://schemas.microsoft.com/office/drawing/2014/main" id="{360FB933-0D5C-F9A5-9C51-848376D270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529" t="7697" r="4706" b="30787"/>
          <a:stretch>
            <a:fillRect/>
          </a:stretch>
        </p:blipFill>
        <p:spPr>
          <a:xfrm>
            <a:off x="4458414" y="1112981"/>
            <a:ext cx="3422721" cy="3156472"/>
          </a:xfr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5" name="Content Placeholder 3" descr="ipc3045.jpg">
            <a:extLst>
              <a:ext uri="{FF2B5EF4-FFF2-40B4-BE49-F238E27FC236}">
                <a16:creationId xmlns:a16="http://schemas.microsoft.com/office/drawing/2014/main" id="{A70F311F-6907-29F8-F4F1-057F7328067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4706" t="8552" r="4706" b="7697"/>
          <a:stretch>
            <a:fillRect/>
          </a:stretch>
        </p:blipFill>
        <p:spPr>
          <a:xfrm>
            <a:off x="372722" y="376829"/>
            <a:ext cx="3672776" cy="4671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D88BB-6512-6FDD-8FF2-ED5B22789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57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FF3607-FE67-E15C-6A0A-051FB652F904}"/>
              </a:ext>
            </a:extLst>
          </p:cNvPr>
          <p:cNvSpPr txBox="1"/>
          <p:nvPr/>
        </p:nvSpPr>
        <p:spPr>
          <a:xfrm>
            <a:off x="2764003" y="5324475"/>
            <a:ext cx="6664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3 examples of parameters to be checked.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There are more than 150 parameters to check in IPC-A-600.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3" name="Content Placeholder 5" descr="ipc1043.jpg">
            <a:extLst>
              <a:ext uri="{FF2B5EF4-FFF2-40B4-BE49-F238E27FC236}">
                <a16:creationId xmlns:a16="http://schemas.microsoft.com/office/drawing/2014/main" id="{263DB04A-34B4-BD17-CC7E-514ADD76CC3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 l="3529" t="5131" r="4706" b="3421"/>
          <a:stretch>
            <a:fillRect/>
          </a:stretch>
        </p:blipFill>
        <p:spPr>
          <a:xfrm>
            <a:off x="8294051" y="376829"/>
            <a:ext cx="3376297" cy="462877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465203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35E5A41-D054-A000-620D-27C17C9D4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987A5-808F-48A2-8974-6A08BF802F01}" type="slidenum">
              <a:rPr lang="en-US" altLang="en-US"/>
              <a:pPr/>
              <a:t>58</a:t>
            </a:fld>
            <a:endParaRPr lang="en-US" altLang="en-US"/>
          </a:p>
        </p:txBody>
      </p:sp>
      <p:sp>
        <p:nvSpPr>
          <p:cNvPr id="27653" name="Rectangle 5">
            <a:extLst>
              <a:ext uri="{FF2B5EF4-FFF2-40B4-BE49-F238E27FC236}">
                <a16:creationId xmlns:a16="http://schemas.microsoft.com/office/drawing/2014/main" id="{A38BF17D-D2E7-7E6C-6BF7-762BA961B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2010" y="42068"/>
            <a:ext cx="8227979" cy="1325563"/>
          </a:xfrm>
        </p:spPr>
        <p:txBody>
          <a:bodyPr>
            <a:normAutofit/>
          </a:bodyPr>
          <a:lstStyle/>
          <a:p>
            <a:r>
              <a:rPr lang="en-US" alt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Automatic Optical Inspection (AOI)</a:t>
            </a:r>
          </a:p>
        </p:txBody>
      </p:sp>
      <p:pic>
        <p:nvPicPr>
          <p:cNvPr id="27652" name="Picture 4">
            <a:extLst>
              <a:ext uri="{FF2B5EF4-FFF2-40B4-BE49-F238E27FC236}">
                <a16:creationId xmlns:a16="http://schemas.microsoft.com/office/drawing/2014/main" id="{B2949C8E-7116-EDF2-445A-F3C381C85E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2819400"/>
            <a:ext cx="4267200" cy="30924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5" name="Text Box 7">
            <a:extLst>
              <a:ext uri="{FF2B5EF4-FFF2-40B4-BE49-F238E27FC236}">
                <a16:creationId xmlns:a16="http://schemas.microsoft.com/office/drawing/2014/main" id="{5A33CC7A-D3B4-29A8-F432-4E35BA71FF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1295401"/>
            <a:ext cx="6230679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altLang="en-US" dirty="0">
                <a:latin typeface="Comic Sans MS" panose="030F0702030302020204" pitchFamily="66" charset="0"/>
              </a:rPr>
              <a:t>Compare the scanned image with the CAD file </a:t>
            </a:r>
          </a:p>
          <a:p>
            <a:pPr>
              <a:buFontTx/>
              <a:buChar char="-"/>
            </a:pPr>
            <a:r>
              <a:rPr lang="en-US" altLang="en-US" dirty="0">
                <a:latin typeface="Comic Sans MS" panose="030F0702030302020204" pitchFamily="66" charset="0"/>
              </a:rPr>
              <a:t>Minimum track or space 20um</a:t>
            </a:r>
          </a:p>
          <a:p>
            <a:pPr>
              <a:buFontTx/>
              <a:buChar char="-"/>
            </a:pPr>
            <a:r>
              <a:rPr lang="en-US" altLang="en-US" dirty="0">
                <a:latin typeface="Comic Sans MS" panose="030F0702030302020204" pitchFamily="66" charset="0"/>
              </a:rPr>
              <a:t>Minimum detectable defect around 5 um ( pixel 2.5um)</a:t>
            </a:r>
          </a:p>
          <a:p>
            <a:pPr>
              <a:buFontTx/>
              <a:buChar char="-"/>
            </a:pPr>
            <a:r>
              <a:rPr lang="en-US" altLang="en-US" dirty="0">
                <a:latin typeface="Comic Sans MS" panose="030F0702030302020204" pitchFamily="66" charset="0"/>
              </a:rPr>
              <a:t>Cannot detect defect in holes </a:t>
            </a:r>
          </a:p>
        </p:txBody>
      </p:sp>
      <p:pic>
        <p:nvPicPr>
          <p:cNvPr id="27656" name="Picture 8">
            <a:extLst>
              <a:ext uri="{FF2B5EF4-FFF2-40B4-BE49-F238E27FC236}">
                <a16:creationId xmlns:a16="http://schemas.microsoft.com/office/drawing/2014/main" id="{13A0E7ED-926C-A989-5DF8-D2560A1E4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048000"/>
            <a:ext cx="19812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7" name="Picture 9">
            <a:extLst>
              <a:ext uri="{FF2B5EF4-FFF2-40B4-BE49-F238E27FC236}">
                <a16:creationId xmlns:a16="http://schemas.microsoft.com/office/drawing/2014/main" id="{1F99244B-C7DB-A17B-815F-458B1BADE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667250"/>
            <a:ext cx="19812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8" name="Line 10">
            <a:extLst>
              <a:ext uri="{FF2B5EF4-FFF2-40B4-BE49-F238E27FC236}">
                <a16:creationId xmlns:a16="http://schemas.microsoft.com/office/drawing/2014/main" id="{8264A6E1-C9A1-5C55-FD22-8596B29ACCC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24200" y="35814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59" name="Line 11">
            <a:extLst>
              <a:ext uri="{FF2B5EF4-FFF2-40B4-BE49-F238E27FC236}">
                <a16:creationId xmlns:a16="http://schemas.microsoft.com/office/drawing/2014/main" id="{6C8515A1-2169-8006-CAB3-2835154D99F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971800" y="5181600"/>
            <a:ext cx="1219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60" name="Text Box 12">
            <a:extLst>
              <a:ext uri="{FF2B5EF4-FFF2-40B4-BE49-F238E27FC236}">
                <a16:creationId xmlns:a16="http://schemas.microsoft.com/office/drawing/2014/main" id="{04983273-1E2C-65CC-63C9-1CFB4ED69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1" y="3429000"/>
            <a:ext cx="15937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latin typeface="Comic Sans MS" panose="030F0702030302020204" pitchFamily="66" charset="0"/>
              </a:rPr>
              <a:t>Short circuit</a:t>
            </a:r>
          </a:p>
        </p:txBody>
      </p:sp>
      <p:sp>
        <p:nvSpPr>
          <p:cNvPr id="27661" name="Text Box 13">
            <a:extLst>
              <a:ext uri="{FF2B5EF4-FFF2-40B4-BE49-F238E27FC236}">
                <a16:creationId xmlns:a16="http://schemas.microsoft.com/office/drawing/2014/main" id="{27AC3B51-D0C4-DA12-834F-B8E8986A8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5257801"/>
            <a:ext cx="14622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latin typeface="Comic Sans MS" panose="030F0702030302020204" pitchFamily="66" charset="0"/>
              </a:rPr>
              <a:t>Open</a:t>
            </a:r>
          </a:p>
          <a:p>
            <a:r>
              <a:rPr lang="en-US" altLang="en-US">
                <a:latin typeface="Comic Sans MS" panose="030F0702030302020204" pitchFamily="66" charset="0"/>
              </a:rPr>
              <a:t>Bonding pad</a:t>
            </a:r>
          </a:p>
        </p:txBody>
      </p:sp>
    </p:spTree>
    <p:extLst>
      <p:ext uri="{BB962C8B-B14F-4D97-AF65-F5344CB8AC3E}">
        <p14:creationId xmlns:p14="http://schemas.microsoft.com/office/powerpoint/2010/main" val="229246938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41233" y="95025"/>
            <a:ext cx="4696537" cy="864096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  Electrical test</a:t>
            </a:r>
          </a:p>
        </p:txBody>
      </p:sp>
      <p:pic>
        <p:nvPicPr>
          <p:cNvPr id="7" name="Content Placeholder 6" descr="DSCN125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34263" y="1066003"/>
            <a:ext cx="5919537" cy="4439653"/>
          </a:xfrm>
          <a:noFill/>
          <a:ln>
            <a:solidFill>
              <a:schemeClr val="bg2"/>
            </a:solidFill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141" y="1939503"/>
            <a:ext cx="3743447" cy="269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7131299" y="5817418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Flying probe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59</a:t>
            </a:fld>
            <a:endParaRPr lang="fr-FR"/>
          </a:p>
        </p:txBody>
      </p:sp>
      <p:sp>
        <p:nvSpPr>
          <p:cNvPr id="5" name="ZoneTexte 2">
            <a:extLst>
              <a:ext uri="{FF2B5EF4-FFF2-40B4-BE49-F238E27FC236}">
                <a16:creationId xmlns:a16="http://schemas.microsoft.com/office/drawing/2014/main" id="{166C69A3-B7E3-6021-6260-00EB804FB757}"/>
              </a:ext>
            </a:extLst>
          </p:cNvPr>
          <p:cNvSpPr txBox="1"/>
          <p:nvPr/>
        </p:nvSpPr>
        <p:spPr>
          <a:xfrm>
            <a:off x="838200" y="5092568"/>
            <a:ext cx="328006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Control netlist integrity</a:t>
            </a:r>
          </a:p>
          <a:p>
            <a:r>
              <a:rPr lang="en-US" dirty="0">
                <a:latin typeface="Comic Sans MS" panose="030F0702030302020204" pitchFamily="66" charset="0"/>
              </a:rPr>
              <a:t>Including PTH connections</a:t>
            </a:r>
          </a:p>
          <a:p>
            <a:r>
              <a:rPr lang="en-US" dirty="0">
                <a:latin typeface="Comic Sans MS" panose="030F0702030302020204" pitchFamily="66" charset="0"/>
              </a:rPr>
              <a:t>Conductive / dielectric mode</a:t>
            </a:r>
          </a:p>
          <a:p>
            <a:r>
              <a:rPr lang="en-US" dirty="0">
                <a:latin typeface="Comic Sans MS" panose="030F0702030302020204" pitchFamily="66" charset="0"/>
              </a:rPr>
              <a:t>Capacitive mode</a:t>
            </a:r>
          </a:p>
        </p:txBody>
      </p:sp>
      <p:sp>
        <p:nvSpPr>
          <p:cNvPr id="8" name="Line 11">
            <a:extLst>
              <a:ext uri="{FF2B5EF4-FFF2-40B4-BE49-F238E27FC236}">
                <a16:creationId xmlns:a16="http://schemas.microsoft.com/office/drawing/2014/main" id="{65261134-883E-77F6-307F-B76A15EEC0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937770" y="4367718"/>
            <a:ext cx="389106" cy="1449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26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F8174-4F58-9772-5D49-FC388E421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219" y="170572"/>
            <a:ext cx="6885562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Photo-imageable materials</a:t>
            </a:r>
            <a:endParaRPr lang="en-GB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D96B4-8A4C-679F-344D-41620FAFF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3082" y="1867104"/>
            <a:ext cx="5817976" cy="4489246"/>
          </a:xfrm>
        </p:spPr>
        <p:txBody>
          <a:bodyPr>
            <a:normAutofit/>
          </a:bodyPr>
          <a:lstStyle/>
          <a:p>
            <a:r>
              <a:rPr lang="en-US" sz="1800" u="sng" dirty="0">
                <a:latin typeface="Comic Sans MS" panose="030F0702030302020204" pitchFamily="66" charset="0"/>
              </a:rPr>
              <a:t>Photo-imageable Cover-layer (not sacrificial)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Protect lines on flexible boards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Thickness 30um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L/S: 50um </a:t>
            </a:r>
          </a:p>
          <a:p>
            <a:r>
              <a:rPr lang="en-US" sz="1800" u="sng" dirty="0">
                <a:latin typeface="Comic Sans MS" panose="030F0702030302020204" pitchFamily="66" charset="0"/>
              </a:rPr>
              <a:t>Legend inks (not sacrificial)</a:t>
            </a:r>
          </a:p>
          <a:p>
            <a:endParaRPr lang="en-US" sz="1800" u="sng" dirty="0">
              <a:latin typeface="Comic Sans MS" panose="030F0702030302020204" pitchFamily="66" charset="0"/>
            </a:endParaRPr>
          </a:p>
          <a:p>
            <a:r>
              <a:rPr lang="en-US" sz="1800" u="sng" dirty="0">
                <a:latin typeface="Comic Sans MS" panose="030F0702030302020204" pitchFamily="66" charset="0"/>
              </a:rPr>
              <a:t>Liquid Polyimide (usually not sacrificial)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Make 3D shapes , protect Chips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Thickness :from 1 to 30um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L/S : 20um </a:t>
            </a:r>
          </a:p>
          <a:p>
            <a:r>
              <a:rPr lang="en-GB" sz="1800" u="sng" dirty="0">
                <a:latin typeface="Comic Sans MS" panose="030F0702030302020204" pitchFamily="66" charset="0"/>
              </a:rPr>
              <a:t>Liquid Epoxy (usually not sacrificial)</a:t>
            </a:r>
          </a:p>
          <a:p>
            <a:pPr lvl="1"/>
            <a:r>
              <a:rPr lang="en-GB" sz="1400" dirty="0">
                <a:latin typeface="Comic Sans MS" panose="030F0702030302020204" pitchFamily="66" charset="0"/>
              </a:rPr>
              <a:t>Make 3D shapes , used for MEMs ,  </a:t>
            </a:r>
            <a:r>
              <a:rPr lang="en-GB" sz="1400" dirty="0" err="1">
                <a:latin typeface="Comic Sans MS" panose="030F0702030302020204" pitchFamily="66" charset="0"/>
              </a:rPr>
              <a:t>Gridpix</a:t>
            </a:r>
            <a:endParaRPr lang="en-GB" sz="1400" dirty="0">
              <a:latin typeface="Comic Sans MS" panose="030F0702030302020204" pitchFamily="66" charset="0"/>
            </a:endParaRP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Thickness :1 to 100um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L/S: 20um</a:t>
            </a:r>
          </a:p>
          <a:p>
            <a:pPr lvl="1"/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ABA7EA8-9464-1C16-03E4-3E90E0B8CC42}"/>
              </a:ext>
            </a:extLst>
          </p:cNvPr>
          <p:cNvSpPr txBox="1">
            <a:spLocks/>
          </p:cNvSpPr>
          <p:nvPr/>
        </p:nvSpPr>
        <p:spPr>
          <a:xfrm>
            <a:off x="338846" y="1843088"/>
            <a:ext cx="60100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>
                <a:latin typeface="Comic Sans MS" panose="030F0702030302020204" pitchFamily="66" charset="0"/>
              </a:rPr>
              <a:t>Liquid resist (sacrificial)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Pattern lines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Thickness : 1um to 5um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L/S: sub micro-meter </a:t>
            </a:r>
          </a:p>
          <a:p>
            <a:r>
              <a:rPr lang="en-US" sz="1800" u="sng" dirty="0">
                <a:latin typeface="Comic Sans MS" panose="030F0702030302020204" pitchFamily="66" charset="0"/>
              </a:rPr>
              <a:t>Solid resist (sacrificial)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Pattern lines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Thickness: 15um to 200um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L/S : 20-30um </a:t>
            </a:r>
          </a:p>
          <a:p>
            <a:r>
              <a:rPr lang="en-US" sz="1800" u="sng" dirty="0">
                <a:latin typeface="Comic Sans MS" panose="030F0702030302020204" pitchFamily="66" charset="0"/>
              </a:rPr>
              <a:t>Solder-mask (not sacrificial)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Protect external lines on rigid boards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Typical thickness : 30um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L/S: 50um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1CC12B-D90D-698E-6A69-B849A991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361881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90F3D-5576-F362-4B78-6B115CEC1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6037" y="136525"/>
            <a:ext cx="7019925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XRF , X Ray Fluorescence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5490F-95E6-929C-E0B6-8B216F846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60</a:t>
            </a:fld>
            <a:endParaRPr lang="en-GB"/>
          </a:p>
        </p:txBody>
      </p:sp>
      <p:pic>
        <p:nvPicPr>
          <p:cNvPr id="6" name="Picture 5" descr="A diagram of a preamplifier&#10;&#10;Description automatically generated">
            <a:extLst>
              <a:ext uri="{FF2B5EF4-FFF2-40B4-BE49-F238E27FC236}">
                <a16:creationId xmlns:a16="http://schemas.microsoft.com/office/drawing/2014/main" id="{FE9C4A6C-D444-595D-96EC-1D615D591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553" y="2093705"/>
            <a:ext cx="7131247" cy="22641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A machine with a screen&#10;&#10;Description automatically generated with medium confidence">
            <a:extLst>
              <a:ext uri="{FF2B5EF4-FFF2-40B4-BE49-F238E27FC236}">
                <a16:creationId xmlns:a16="http://schemas.microsoft.com/office/drawing/2014/main" id="{5BFAEA84-E63C-7CF8-C020-283213F010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06" y="2004800"/>
            <a:ext cx="2764708" cy="36883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DFDC3B-D607-832E-FA42-84F87D5853C4}"/>
              </a:ext>
            </a:extLst>
          </p:cNvPr>
          <p:cNvSpPr txBox="1"/>
          <p:nvPr/>
        </p:nvSpPr>
        <p:spPr>
          <a:xfrm>
            <a:off x="4814445" y="4989495"/>
            <a:ext cx="594746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Can measure different metals nature and thicknesses</a:t>
            </a:r>
          </a:p>
          <a:p>
            <a:r>
              <a:rPr lang="en-US" dirty="0">
                <a:latin typeface="Comic Sans MS" panose="030F0702030302020204" pitchFamily="66" charset="0"/>
              </a:rPr>
              <a:t>Used for ENIG and ENEPIG control 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83604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28F7C-1326-7AA7-A29F-E00C9A91E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3266" y="2657141"/>
            <a:ext cx="5547334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Production examples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89880C-D2E9-BE5F-EA9D-5EAF7D0DD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79577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37173" y="56816"/>
            <a:ext cx="8730554" cy="9541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Inner Trackers </a:t>
            </a: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Low Mass Aluminium circuits </a:t>
            </a:r>
          </a:p>
          <a:p>
            <a:r>
              <a:rPr lang="en-GB" sz="2800" b="1" dirty="0">
                <a:latin typeface="Comic Sans MS" panose="030F0702030302020204" pitchFamily="66" charset="0"/>
              </a:rPr>
              <a:t> </a:t>
            </a:r>
            <a:endParaRPr lang="fr-FR" sz="2800" b="1" dirty="0">
              <a:latin typeface="Comic Sans MS" panose="030F0702030302020204" pitchFamily="66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104" y="3731158"/>
            <a:ext cx="4108674" cy="21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 descr="\\cern.ch\dfs\Users\t\teixeira\Desktop\IMG_09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450" y="892455"/>
            <a:ext cx="3808351" cy="212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" name="TextBox 137"/>
          <p:cNvSpPr txBox="1"/>
          <p:nvPr/>
        </p:nvSpPr>
        <p:spPr>
          <a:xfrm>
            <a:off x="2567609" y="5928171"/>
            <a:ext cx="315663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ATLAS IBL Low Mass 8 layers </a:t>
            </a:r>
            <a:endParaRPr lang="fr-FR" sz="1600" dirty="0">
              <a:latin typeface="Comic Sans MS" panose="030F0702030302020204" pitchFamily="66" charset="0"/>
            </a:endParaRPr>
          </a:p>
        </p:txBody>
      </p:sp>
      <p:pic>
        <p:nvPicPr>
          <p:cNvPr id="72" name="Picture 7" descr="DSCN13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8144" y="891689"/>
            <a:ext cx="4127634" cy="2123830"/>
          </a:xfrm>
          <a:prstGeom prst="rect">
            <a:avLst/>
          </a:prstGeom>
          <a:noFill/>
        </p:spPr>
      </p:pic>
      <p:sp>
        <p:nvSpPr>
          <p:cNvPr id="2" name="ZoneTexte 1"/>
          <p:cNvSpPr txBox="1"/>
          <p:nvPr/>
        </p:nvSpPr>
        <p:spPr>
          <a:xfrm>
            <a:off x="1487488" y="3099156"/>
            <a:ext cx="45618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anose="030F0702030302020204" pitchFamily="66" charset="0"/>
              </a:rPr>
              <a:t>ALICE inner tracker BUS (5 Aluminum layers) </a:t>
            </a:r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62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330028" y="3053804"/>
            <a:ext cx="486053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Double-sided flex for ILC Vertex sensor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7032105" y="5931165"/>
            <a:ext cx="30985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ALICE inner tracker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450" y="3731158"/>
            <a:ext cx="3808351" cy="211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59495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947">
            <a:off x="3753831" y="1599570"/>
            <a:ext cx="4391958" cy="3293969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63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843152"/>
            <a:ext cx="3453003" cy="25897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220" y="2852937"/>
            <a:ext cx="2321581" cy="30954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23512" y="5301208"/>
            <a:ext cx="32143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omic Sans MS" panose="030F0702030302020204" pitchFamily="66" charset="0"/>
              </a:rPr>
              <a:t>Multi-layer coils :</a:t>
            </a:r>
          </a:p>
          <a:p>
            <a:r>
              <a:rPr lang="en-GB" sz="1400" dirty="0">
                <a:latin typeface="Comic Sans MS" panose="030F0702030302020204" pitchFamily="66" charset="0"/>
              </a:rPr>
              <a:t>-1.5m long  </a:t>
            </a:r>
          </a:p>
          <a:p>
            <a:r>
              <a:rPr lang="en-GB" sz="1400" dirty="0">
                <a:latin typeface="Comic Sans MS" panose="030F0702030302020204" pitchFamily="66" charset="0"/>
              </a:rPr>
              <a:t>-up to 40 layers </a:t>
            </a:r>
          </a:p>
          <a:p>
            <a:r>
              <a:rPr lang="en-GB" sz="1400" dirty="0">
                <a:latin typeface="Comic Sans MS" panose="030F0702030302020204" pitchFamily="66" charset="0"/>
              </a:rPr>
              <a:t>-30um maximum registration error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-Line and space down to 50um/50um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585" y="130222"/>
            <a:ext cx="1025041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Magnets calibration </a:t>
            </a: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 ultra precise field sensors</a:t>
            </a:r>
          </a:p>
        </p:txBody>
      </p:sp>
      <p:sp>
        <p:nvSpPr>
          <p:cNvPr id="2" name="Rectangle 1"/>
          <p:cNvSpPr/>
          <p:nvPr/>
        </p:nvSpPr>
        <p:spPr>
          <a:xfrm>
            <a:off x="7944677" y="52969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-Printed Coils are 10 time more accurate than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 wounded structures</a:t>
            </a:r>
            <a:endParaRPr lang="en-GB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99771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919536" y="309292"/>
            <a:ext cx="8229600" cy="415183"/>
          </a:xfrm>
        </p:spPr>
        <p:txBody>
          <a:bodyPr>
            <a:normAutofit fontScale="90000"/>
          </a:bodyPr>
          <a:lstStyle/>
          <a:p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 LHC machine protection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911424" y="5517232"/>
            <a:ext cx="4626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Stainless steel or SS/Cu mix Quench Heaters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Long flexes up to 15m x 0.6m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6CFA-B71C-4026-9BDA-E3EB332826EC}" type="slidenum">
              <a:rPr lang="fr-FR" smtClean="0"/>
              <a:pPr/>
              <a:t>64</a:t>
            </a:fld>
            <a:endParaRPr lang="fr-FR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9504" y="2242587"/>
            <a:ext cx="3858617" cy="1937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30162" y="5019190"/>
            <a:ext cx="472129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Others:</a:t>
            </a:r>
          </a:p>
          <a:p>
            <a:r>
              <a:rPr lang="en-GB" dirty="0">
                <a:latin typeface="Comic Sans MS" panose="030F0702030302020204" pitchFamily="66" charset="0"/>
              </a:rPr>
              <a:t>-Heating foils</a:t>
            </a:r>
          </a:p>
          <a:p>
            <a:r>
              <a:rPr lang="en-GB" dirty="0">
                <a:latin typeface="Comic Sans MS" panose="030F0702030302020204" pitchFamily="66" charset="0"/>
              </a:rPr>
              <a:t>-High power resistors</a:t>
            </a:r>
          </a:p>
          <a:p>
            <a:r>
              <a:rPr lang="en-GB" dirty="0">
                <a:latin typeface="Comic Sans MS" panose="030F0702030302020204" pitchFamily="66" charset="0"/>
              </a:rPr>
              <a:t>-Optical targets compatible with UHV</a:t>
            </a:r>
          </a:p>
          <a:p>
            <a:r>
              <a:rPr lang="en-US" dirty="0">
                <a:latin typeface="Comic Sans MS" panose="030F0702030302020204" pitchFamily="66" charset="0"/>
              </a:rPr>
              <a:t>-etc..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6" name="Picture 5" descr="A person holding a long orange object&#10;&#10;Description automatically generated">
            <a:extLst>
              <a:ext uri="{FF2B5EF4-FFF2-40B4-BE49-F238E27FC236}">
                <a16:creationId xmlns:a16="http://schemas.microsoft.com/office/drawing/2014/main" id="{6AB774E7-E3FA-917D-219F-6FA309306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836" y="1265739"/>
            <a:ext cx="5733300" cy="322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24701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073" y="61322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HDI C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MS strip detectors</a:t>
            </a:r>
            <a:endParaRPr lang="fr-FR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968" y="1340768"/>
            <a:ext cx="6048672" cy="4536504"/>
          </a:xfrm>
          <a:ln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5591945" y="6165304"/>
            <a:ext cx="3791423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Size in the range of 10cm x 20cm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075D-FFA6-410C-B226-E37DF45EA364}" type="slidenum">
              <a:rPr lang="fr-FR" smtClean="0"/>
              <a:t>65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1699638" y="1700808"/>
            <a:ext cx="1882247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Front end Asics</a:t>
            </a:r>
            <a:endParaRPr lang="fr-FR" dirty="0">
              <a:latin typeface="Comic Sans MS" panose="030F0702030302020204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581884" y="1945088"/>
            <a:ext cx="1722028" cy="1133165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00393" y="2924944"/>
            <a:ext cx="1226618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Rigid flex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8163" y="4077072"/>
            <a:ext cx="2271776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Glass pitch adaptor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87938" y="5196119"/>
            <a:ext cx="2512226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Silicon strip detector</a:t>
            </a:r>
            <a:endParaRPr lang="fr-FR" dirty="0">
              <a:latin typeface="Comic Sans MS" panose="030F0702030302020204" pitchFamily="66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958682" y="3078252"/>
            <a:ext cx="1985191" cy="494764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979940" y="4256538"/>
            <a:ext cx="1612005" cy="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3"/>
          </p:cNvCxnSpPr>
          <p:nvPr/>
        </p:nvCxnSpPr>
        <p:spPr>
          <a:xfrm flipV="1">
            <a:off x="4100164" y="4365105"/>
            <a:ext cx="2211860" cy="101568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1EBF5CBA-C7F8-2EC8-55A1-D87674772F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785" y="453819"/>
            <a:ext cx="3504777" cy="2336518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4757115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0"/>
            <a:ext cx="8229600" cy="1143000"/>
          </a:xfrm>
        </p:spPr>
        <p:txBody>
          <a:bodyPr/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PCB for CMS Pre-shower </a:t>
            </a:r>
            <a:endParaRPr lang="fr-FR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246" y="1205943"/>
            <a:ext cx="3168352" cy="5190180"/>
          </a:xfrm>
          <a:ln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075D-FFA6-410C-B226-E37DF45EA364}" type="slidenum">
              <a:rPr lang="fr-FR" smtClean="0"/>
              <a:t>66</a:t>
            </a:fld>
            <a:endParaRPr lang="fr-FR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0EE263B6-5569-0E3F-5650-A203FF332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169" y="1827384"/>
            <a:ext cx="6896089" cy="3480370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77869945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7C9953-D6D9-461E-BD8B-C3D2071EF2F5}" type="slidenum">
              <a:rPr lang="en-US" altLang="fr-FR" u="none" smtClean="0"/>
              <a:pPr eaLnBrk="1" hangingPunct="1"/>
              <a:t>67</a:t>
            </a:fld>
            <a:endParaRPr lang="en-US" altLang="fr-FR" u="none"/>
          </a:p>
        </p:txBody>
      </p:sp>
      <p:pic>
        <p:nvPicPr>
          <p:cNvPr id="33798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67" r="12820" b="15260"/>
          <a:stretch>
            <a:fillRect/>
          </a:stretch>
        </p:blipFill>
        <p:spPr bwMode="auto">
          <a:xfrm>
            <a:off x="2743200" y="1541463"/>
            <a:ext cx="2965450" cy="2085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132263"/>
            <a:ext cx="2965450" cy="2168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0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541463"/>
            <a:ext cx="2971800" cy="2054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801" name="Oval 1"/>
          <p:cNvSpPr>
            <a:spLocks noChangeArrowheads="1"/>
          </p:cNvSpPr>
          <p:nvPr/>
        </p:nvSpPr>
        <p:spPr bwMode="auto">
          <a:xfrm>
            <a:off x="3581400" y="2584450"/>
            <a:ext cx="381000" cy="328612"/>
          </a:xfrm>
          <a:prstGeom prst="ellipse">
            <a:avLst/>
          </a:prstGeom>
          <a:noFill/>
          <a:ln w="381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cxnSp>
        <p:nvCxnSpPr>
          <p:cNvPr id="33802" name="Straight Arrow Connector 3"/>
          <p:cNvCxnSpPr>
            <a:cxnSpLocks noChangeShapeType="1"/>
            <a:endCxn id="33801" idx="5"/>
          </p:cNvCxnSpPr>
          <p:nvPr/>
        </p:nvCxnSpPr>
        <p:spPr bwMode="auto">
          <a:xfrm flipH="1" flipV="1">
            <a:off x="3906839" y="2865438"/>
            <a:ext cx="2071687" cy="2257425"/>
          </a:xfrm>
          <a:prstGeom prst="straightConnector1">
            <a:avLst/>
          </a:prstGeom>
          <a:noFill/>
          <a:ln w="57150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991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Full Aluminium flex with embedded silicon detector (R&amp;D)</a:t>
            </a: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96431" y="3947596"/>
            <a:ext cx="587020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Top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91060" y="3922901"/>
            <a:ext cx="962123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bottom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39284" y="4847193"/>
            <a:ext cx="2694969" cy="1200329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Thinned chip 50um</a:t>
            </a:r>
          </a:p>
          <a:p>
            <a:r>
              <a:rPr lang="en-GB" dirty="0">
                <a:latin typeface="Comic Sans MS" panose="030F0702030302020204" pitchFamily="66" charset="0"/>
              </a:rPr>
              <a:t>100um thick end device</a:t>
            </a:r>
          </a:p>
          <a:p>
            <a:r>
              <a:rPr lang="en-GB" dirty="0">
                <a:latin typeface="Comic Sans MS" panose="030F0702030302020204" pitchFamily="66" charset="0"/>
              </a:rPr>
              <a:t>Full aluminium</a:t>
            </a:r>
          </a:p>
          <a:p>
            <a:r>
              <a:rPr lang="en-GB" dirty="0">
                <a:latin typeface="Comic Sans MS" panose="030F0702030302020204" pitchFamily="66" charset="0"/>
              </a:rPr>
              <a:t>No bonding</a:t>
            </a:r>
            <a:endParaRPr lang="fr-FR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6825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059102" y="1113474"/>
            <a:ext cx="1347302" cy="102815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04750" y="3100427"/>
            <a:ext cx="1619996" cy="121283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440205" y="3861846"/>
            <a:ext cx="2299737" cy="249450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5" name="Picture 28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rot="5400013" flipH="1">
            <a:off x="4369330" y="1159392"/>
            <a:ext cx="2290387" cy="168794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829" y="867281"/>
            <a:ext cx="3487742" cy="22228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3406404" y="48680"/>
            <a:ext cx="46346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CMS GEM Single Mask 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605" y="3861846"/>
            <a:ext cx="2221544" cy="146789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68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8077201" y="6388871"/>
            <a:ext cx="13439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CMS nose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11992" y="5662349"/>
            <a:ext cx="21447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GE1/1 Muon detector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11992" y="5391358"/>
            <a:ext cx="21126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Triple GEM stack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8158" y="3186501"/>
            <a:ext cx="1619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Single mask GEM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64078" y="2309270"/>
            <a:ext cx="15606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Microscopic view 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36579" y="4317254"/>
            <a:ext cx="13439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Cross section 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47309" y="3170735"/>
            <a:ext cx="17834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latin typeface="Comic Sans MS" panose="030F0702030302020204" pitchFamily="66" charset="0"/>
              </a:rPr>
              <a:t>CMS experiment</a:t>
            </a:r>
          </a:p>
        </p:txBody>
      </p:sp>
      <p:cxnSp>
        <p:nvCxnSpPr>
          <p:cNvPr id="5" name="Straight Arrow Connector 4"/>
          <p:cNvCxnSpPr>
            <a:stCxn id="7" idx="0"/>
          </p:cNvCxnSpPr>
          <p:nvPr/>
        </p:nvCxnSpPr>
        <p:spPr>
          <a:xfrm flipV="1">
            <a:off x="2714748" y="1818195"/>
            <a:ext cx="29664" cy="128223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6" idx="3"/>
          </p:cNvCxnSpPr>
          <p:nvPr/>
        </p:nvCxnSpPr>
        <p:spPr>
          <a:xfrm>
            <a:off x="3406404" y="1627553"/>
            <a:ext cx="1929213" cy="9618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</p:cNvCxnSpPr>
          <p:nvPr/>
        </p:nvCxnSpPr>
        <p:spPr>
          <a:xfrm>
            <a:off x="5460377" y="3457492"/>
            <a:ext cx="75559" cy="115984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636905" y="4883285"/>
            <a:ext cx="1494630" cy="2357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cxnSpLocks/>
          </p:cNvCxnSpPr>
          <p:nvPr/>
        </p:nvCxnSpPr>
        <p:spPr>
          <a:xfrm flipV="1">
            <a:off x="8610600" y="2006910"/>
            <a:ext cx="810572" cy="1867075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1926" y="4906859"/>
            <a:ext cx="362553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GE1/1 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 400 GEM (1.3m x 0.5m) made at CERN</a:t>
            </a: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GE2/1 1000 GEM (1.3m x 0.5m) CERN/Korea</a:t>
            </a:r>
          </a:p>
          <a:p>
            <a:endParaRPr lang="en-US" sz="12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GEM producers' capabilities:</a:t>
            </a: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-CERN MPT : 500m2/year</a:t>
            </a: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-</a:t>
            </a:r>
            <a:r>
              <a:rPr lang="en-US" sz="1200" dirty="0" err="1">
                <a:latin typeface="Comic Sans MS" panose="030F0702030302020204" pitchFamily="66" charset="0"/>
                <a:sym typeface="Wingdings" panose="05000000000000000000" pitchFamily="2" charset="2"/>
              </a:rPr>
              <a:t>Mecaro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 Korea : 250m2/year </a:t>
            </a:r>
          </a:p>
          <a:p>
            <a:endParaRPr lang="en-US" sz="1200" dirty="0">
              <a:latin typeface="Comic Sans MS" panose="030F0702030302020204" pitchFamily="66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2456964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87439" y="4763307"/>
            <a:ext cx="4277324" cy="332399"/>
          </a:xfrm>
        </p:spPr>
        <p:txBody>
          <a:bodyPr vert="horz" wrap="square" lIns="0" tIns="0" rIns="0" bIns="0" rtlCol="0" anchor="ctr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GB" sz="2400" dirty="0">
                <a:solidFill>
                  <a:srgbClr val="00B0F0"/>
                </a:solidFill>
                <a:latin typeface="Comic Sans MS" panose="030F0702030302020204" pitchFamily="66" charset="0"/>
              </a:rPr>
              <a:t>And many more</a:t>
            </a:r>
          </a:p>
        </p:txBody>
      </p:sp>
      <p:sp>
        <p:nvSpPr>
          <p:cNvPr id="3" name="Line 60"/>
          <p:cNvSpPr/>
          <p:nvPr/>
        </p:nvSpPr>
        <p:spPr>
          <a:xfrm>
            <a:off x="1703280" y="621000"/>
            <a:ext cx="0" cy="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fill="none">
                <a:moveTo>
                  <a:pt x="0" y="1735"/>
                </a:moveTo>
                <a:lnTo>
                  <a:pt x="0" y="1735"/>
                </a:lnTo>
              </a:path>
            </a:pathLst>
          </a:custGeom>
          <a:noFill/>
          <a:ln w="76320">
            <a:solidFill>
              <a:srgbClr val="FFFFFF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hangingPunct="0"/>
            <a:endParaRPr lang="en-GB"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Rectangle 17"/>
          <p:cNvSpPr/>
          <p:nvPr/>
        </p:nvSpPr>
        <p:spPr>
          <a:xfrm>
            <a:off x="4321666" y="4053263"/>
            <a:ext cx="2964046" cy="37685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solidFill>
              <a:schemeClr val="tx1"/>
            </a:solidFill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>
              <a:buSzPct val="45000"/>
            </a:pPr>
            <a:r>
              <a:rPr lang="en-GB" sz="1600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KLOE – Cylindrical  Detector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93325" y="4085145"/>
            <a:ext cx="245131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ALICE TPC </a:t>
            </a:r>
            <a:r>
              <a:rPr lang="en-GB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GB" sz="1600" dirty="0">
                <a:latin typeface="Comic Sans MS" panose="030F0702030302020204" pitchFamily="66" charset="0"/>
              </a:rPr>
              <a:t> 700 GEM</a:t>
            </a:r>
          </a:p>
        </p:txBody>
      </p:sp>
      <p:pic>
        <p:nvPicPr>
          <p:cNvPr id="16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449" y="1212571"/>
            <a:ext cx="3560060" cy="2667672"/>
          </a:xfrm>
          <a:prstGeom prst="rect">
            <a:avLst/>
          </a:prstGeom>
        </p:spPr>
      </p:pic>
      <p:pic>
        <p:nvPicPr>
          <p:cNvPr id="17" name="Picture 4" descr="http://cms.web.cern.ch/sites/cms.web.cern.ch/files/styles/large/public/field/image/0611042_01-A4-at-140001.jpg?itok=NaAYCj1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38" y="1212570"/>
            <a:ext cx="3388091" cy="267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KLOEinstrDomenici.ppt [Compatibility Mode] - Microsoft PowerPoint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3908" y="1212570"/>
            <a:ext cx="3179562" cy="265498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75064" y="4091564"/>
            <a:ext cx="330763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anose="030F0702030302020204" pitchFamily="66" charset="0"/>
              </a:rPr>
              <a:t>CMS ME0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600" dirty="0">
                <a:latin typeface="Comic Sans MS" panose="030F0702030302020204" pitchFamily="66" charset="0"/>
              </a:rPr>
              <a:t>1000 GEMs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1909" y="5105871"/>
            <a:ext cx="31550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-BM@N in Dubna (1.6m x 0.5m)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-SBS tracker Jefferson lab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-CBM at Fair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-BESIII China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87439" y="5105870"/>
            <a:ext cx="15536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r>
              <a:rPr lang="en-US" sz="1600" dirty="0">
                <a:latin typeface="Comic Sans MS" panose="030F0702030302020204" pitchFamily="66" charset="0"/>
              </a:rPr>
              <a:t>SOLID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-BONUS 12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-P-RAD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-S-</a:t>
            </a:r>
            <a:r>
              <a:rPr lang="en-US" sz="1600" dirty="0" err="1">
                <a:latin typeface="Comic Sans MS" panose="030F0702030302020204" pitchFamily="66" charset="0"/>
              </a:rPr>
              <a:t>Phenix</a:t>
            </a:r>
            <a:r>
              <a:rPr lang="en-US" sz="1600" dirty="0">
                <a:latin typeface="Comic Sans MS" panose="030F0702030302020204" pitchFamily="66" charset="0"/>
              </a:rPr>
              <a:t> TPC</a:t>
            </a:r>
            <a:endParaRPr lang="fr-CH" sz="1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50113" y="5115811"/>
            <a:ext cx="45127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-COMPASS upgrade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-GEM for nuclear physics TPCs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-ESS for neutron detectors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-and lot of small GEMs for academic purpose </a:t>
            </a:r>
            <a:endParaRPr lang="fr-CH" sz="1600" dirty="0">
              <a:latin typeface="Comic Sans MS" panose="030F0702030302020204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69</a:t>
            </a:fld>
            <a:endParaRPr lang="fr-CH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312568" y="327840"/>
            <a:ext cx="9432069" cy="44319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SzPct val="45000"/>
              <a:buFont typeface="StarSymbol"/>
              <a:buChar char="●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Other detectors with GEM single mask technique</a:t>
            </a:r>
          </a:p>
        </p:txBody>
      </p:sp>
    </p:spTree>
    <p:extLst>
      <p:ext uri="{BB962C8B-B14F-4D97-AF65-F5344CB8AC3E}">
        <p14:creationId xmlns:p14="http://schemas.microsoft.com/office/powerpoint/2010/main" val="2340212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5ED1F0-A61F-AC1D-D4B1-6F34CE84E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036" y="326086"/>
            <a:ext cx="4416425" cy="701675"/>
          </a:xfrm>
        </p:spPr>
        <p:txBody>
          <a:bodyPr/>
          <a:lstStyle/>
          <a:p>
            <a:r>
              <a:rPr lang="en-GB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Resist deposition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D8817D-09B1-860E-8DA8-D6367A4A411E}"/>
              </a:ext>
            </a:extLst>
          </p:cNvPr>
          <p:cNvSpPr txBox="1"/>
          <p:nvPr/>
        </p:nvSpPr>
        <p:spPr>
          <a:xfrm>
            <a:off x="962098" y="1682443"/>
            <a:ext cx="58171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dirty="0">
                <a:latin typeface="Comic Sans MS" panose="030F0702030302020204" pitchFamily="66" charset="0"/>
              </a:rPr>
              <a:t>		liquid</a:t>
            </a:r>
          </a:p>
          <a:p>
            <a:endParaRPr lang="en-GB" altLang="en-US" dirty="0">
              <a:latin typeface="Comic Sans MS" panose="030F0702030302020204" pitchFamily="66" charset="0"/>
            </a:endParaRPr>
          </a:p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Spinning </a:t>
            </a:r>
            <a:r>
              <a:rPr lang="en-GB" altLang="en-US" dirty="0">
                <a:latin typeface="Comic Sans MS" panose="030F0702030302020204" pitchFamily="66" charset="0"/>
              </a:rPr>
              <a:t>- semiconductor production </a:t>
            </a:r>
          </a:p>
          <a:p>
            <a:pPr lvl="1"/>
            <a:r>
              <a:rPr lang="en-GB" altLang="en-US" dirty="0">
                <a:latin typeface="Comic Sans MS" panose="030F0702030302020204" pitchFamily="66" charset="0"/>
              </a:rPr>
              <a:t>	</a:t>
            </a:r>
          </a:p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Dip coating </a:t>
            </a:r>
            <a:r>
              <a:rPr lang="en-GB" altLang="en-US" dirty="0">
                <a:latin typeface="Comic Sans MS" panose="030F0702030302020204" pitchFamily="66" charset="0"/>
              </a:rPr>
              <a:t>- fine lines for PCBs or 3D objects</a:t>
            </a:r>
          </a:p>
          <a:p>
            <a:pPr lvl="1"/>
            <a:r>
              <a:rPr lang="en-GB" altLang="en-US" dirty="0">
                <a:latin typeface="Comic Sans MS" panose="030F0702030302020204" pitchFamily="66" charset="0"/>
              </a:rPr>
              <a:t>	</a:t>
            </a:r>
          </a:p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Curtain coating </a:t>
            </a:r>
            <a:r>
              <a:rPr lang="en-GB" altLang="en-US" dirty="0">
                <a:latin typeface="Comic Sans MS" panose="030F0702030302020204" pitchFamily="66" charset="0"/>
              </a:rPr>
              <a:t>- solder mask deposition</a:t>
            </a:r>
          </a:p>
          <a:p>
            <a:pPr lvl="1"/>
            <a:r>
              <a:rPr lang="en-GB" altLang="en-US" dirty="0">
                <a:latin typeface="Comic Sans MS" panose="030F0702030302020204" pitchFamily="66" charset="0"/>
              </a:rPr>
              <a:t>	</a:t>
            </a:r>
          </a:p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Spray </a:t>
            </a:r>
            <a:r>
              <a:rPr lang="en-GB" altLang="en-US" dirty="0">
                <a:latin typeface="Comic Sans MS" panose="030F0702030302020204" pitchFamily="66" charset="0"/>
              </a:rPr>
              <a:t>– solder mask- cover layer </a:t>
            </a:r>
          </a:p>
          <a:p>
            <a:r>
              <a:rPr lang="en-GB" altLang="en-US" dirty="0">
                <a:latin typeface="Comic Sans MS" panose="030F0702030302020204" pitchFamily="66" charset="0"/>
              </a:rPr>
              <a:t>	</a:t>
            </a:r>
          </a:p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Screen printing </a:t>
            </a:r>
            <a:r>
              <a:rPr lang="en-GB" altLang="en-US" dirty="0">
                <a:latin typeface="Comic Sans MS" panose="030F0702030302020204" pitchFamily="66" charset="0"/>
              </a:rPr>
              <a:t>- solder mask deposition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7A43E-4C1A-8F68-78A1-91E0EAA2B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B88C05-C259-F8C8-ABCF-9BCFFF421E89}"/>
              </a:ext>
            </a:extLst>
          </p:cNvPr>
          <p:cNvSpPr txBox="1"/>
          <p:nvPr/>
        </p:nvSpPr>
        <p:spPr>
          <a:xfrm>
            <a:off x="6779238" y="2495471"/>
            <a:ext cx="5817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dirty="0">
                <a:latin typeface="Comic Sans MS" panose="030F0702030302020204" pitchFamily="66" charset="0"/>
              </a:rPr>
              <a:t>		Solid</a:t>
            </a:r>
          </a:p>
          <a:p>
            <a:endParaRPr lang="en-GB" altLang="en-US" dirty="0">
              <a:latin typeface="Comic Sans MS" panose="030F0702030302020204" pitchFamily="66" charset="0"/>
            </a:endParaRPr>
          </a:p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Dry film lamination</a:t>
            </a:r>
            <a:r>
              <a:rPr lang="en-GB" altLang="en-US" dirty="0">
                <a:latin typeface="Comic Sans MS" panose="030F0702030302020204" pitchFamily="66" charset="0"/>
              </a:rPr>
              <a:t>- PCB production</a:t>
            </a:r>
          </a:p>
        </p:txBody>
      </p:sp>
    </p:spTree>
    <p:extLst>
      <p:ext uri="{BB962C8B-B14F-4D97-AF65-F5344CB8AC3E}">
        <p14:creationId xmlns:p14="http://schemas.microsoft.com/office/powerpoint/2010/main" val="366917292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78031" y="464847"/>
            <a:ext cx="8204169" cy="387798"/>
          </a:xfrm>
        </p:spPr>
        <p:txBody>
          <a:bodyPr vert="horz" wrap="none" lIns="0" tIns="0" rIns="0" bIns="0" rtlCol="0" anchor="ctr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BULK  and Floating mesh Micromegas detectors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584" y="1439822"/>
            <a:ext cx="2290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Comic Sans MS" panose="030F0702030302020204" pitchFamily="66" charset="0"/>
              </a:rPr>
              <a:t>BULK </a:t>
            </a:r>
            <a:r>
              <a:rPr lang="en-GB" dirty="0" err="1">
                <a:latin typeface="Comic Sans MS" panose="030F0702030302020204" pitchFamily="66" charset="0"/>
              </a:rPr>
              <a:t>Micromegas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99" name="TextBox 98"/>
          <p:cNvSpPr txBox="1"/>
          <p:nvPr/>
        </p:nvSpPr>
        <p:spPr>
          <a:xfrm>
            <a:off x="6861453" y="145752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Floating mesh </a:t>
            </a:r>
            <a:r>
              <a:rPr lang="en-GB" dirty="0" err="1">
                <a:latin typeface="Comic Sans MS" panose="030F0702030302020204" pitchFamily="66" charset="0"/>
              </a:rPr>
              <a:t>Micromegas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70</a:t>
            </a:fld>
            <a:endParaRPr lang="fr-CH" dirty="0"/>
          </a:p>
        </p:txBody>
      </p:sp>
      <p:grpSp>
        <p:nvGrpSpPr>
          <p:cNvPr id="8" name="Group 7"/>
          <p:cNvGrpSpPr/>
          <p:nvPr/>
        </p:nvGrpSpPr>
        <p:grpSpPr>
          <a:xfrm>
            <a:off x="6245038" y="1995422"/>
            <a:ext cx="5591092" cy="3686153"/>
            <a:chOff x="6264291" y="1785440"/>
            <a:chExt cx="5591092" cy="3686153"/>
          </a:xfrm>
        </p:grpSpPr>
        <p:pic>
          <p:nvPicPr>
            <p:cNvPr id="6246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291" y="1785440"/>
              <a:ext cx="5591092" cy="3686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11417987" y="2054688"/>
              <a:ext cx="282102" cy="2042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361578" y="2244377"/>
              <a:ext cx="992222" cy="1750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17095" y="1904439"/>
            <a:ext cx="6085865" cy="3682711"/>
            <a:chOff x="417095" y="1904439"/>
            <a:chExt cx="6085865" cy="3682711"/>
          </a:xfrm>
        </p:grpSpPr>
        <p:pic>
          <p:nvPicPr>
            <p:cNvPr id="6246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095" y="1904439"/>
              <a:ext cx="5529869" cy="36827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540920" y="3859129"/>
              <a:ext cx="521368" cy="5133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617295" y="2347966"/>
              <a:ext cx="992222" cy="1750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58255" y="2934511"/>
              <a:ext cx="282102" cy="2042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510738" y="2156828"/>
              <a:ext cx="992222" cy="1750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9986668-0EAF-C74C-8041-394BA2B72CC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234979" y="5424345"/>
            <a:ext cx="4571089" cy="1314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835611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308712" y="210670"/>
            <a:ext cx="576952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BULK </a:t>
            </a:r>
            <a:r>
              <a:rPr lang="en-US" sz="32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Micromegas</a:t>
            </a:r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 detectors </a:t>
            </a:r>
          </a:p>
        </p:txBody>
      </p:sp>
      <p:pic>
        <p:nvPicPr>
          <p:cNvPr id="15" name="Picture 14" descr="DSCN22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7601838" y="1364704"/>
            <a:ext cx="2381265" cy="1785949"/>
          </a:xfrm>
          <a:prstGeom prst="rect">
            <a:avLst/>
          </a:prstGeom>
        </p:spPr>
      </p:pic>
      <p:pic>
        <p:nvPicPr>
          <p:cNvPr id="17" name="Picture 8" descr="inner_readoutpla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0637" y="795565"/>
            <a:ext cx="1663147" cy="271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3853370" y="3604215"/>
            <a:ext cx="2716539" cy="73866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ILC DHCAL , </a:t>
            </a:r>
            <a:r>
              <a:rPr lang="en-US" sz="1400" dirty="0" err="1">
                <a:latin typeface="Comic Sans MS" panose="030F0702030302020204" pitchFamily="66" charset="0"/>
              </a:rPr>
              <a:t>M.Chefdeville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>
                <a:latin typeface="Comic Sans MS" panose="030F0702030302020204" pitchFamily="66" charset="0"/>
              </a:rPr>
              <a:t>1m x 1m plane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With 6 detectors</a:t>
            </a:r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3371" y="1067046"/>
            <a:ext cx="2716539" cy="2443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71</a:t>
            </a:fld>
            <a:endParaRPr lang="fr-CH" dirty="0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860636" y="3602164"/>
            <a:ext cx="1663147" cy="64633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T2K TPC ,</a:t>
            </a:r>
            <a:r>
              <a:rPr lang="en-US" sz="1200" dirty="0" err="1">
                <a:latin typeface="Comic Sans MS" panose="030F0702030302020204" pitchFamily="66" charset="0"/>
              </a:rPr>
              <a:t>J.Beucher</a:t>
            </a:r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>
                <a:latin typeface="Comic Sans MS" panose="030F0702030302020204" pitchFamily="66" charset="0"/>
              </a:rPr>
              <a:t>1.8m x 0.8m plane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With 12 detectors</a:t>
            </a:r>
          </a:p>
        </p:txBody>
      </p:sp>
      <p:pic>
        <p:nvPicPr>
          <p:cNvPr id="10" name="Image 6" descr="DSCN18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8167" y="1859782"/>
            <a:ext cx="1581144" cy="2108192"/>
          </a:xfrm>
          <a:prstGeom prst="rect">
            <a:avLst/>
          </a:prstGeom>
        </p:spPr>
      </p:pic>
      <p:pic>
        <p:nvPicPr>
          <p:cNvPr id="12" name="Picture 5" descr="P908010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8167" y="552985"/>
            <a:ext cx="1581144" cy="118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1" descr="P103045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7245" y="4755296"/>
            <a:ext cx="2504891" cy="1878668"/>
          </a:xfrm>
          <a:prstGeom prst="rect">
            <a:avLst/>
          </a:prstGeom>
          <a:noFill/>
        </p:spPr>
      </p:pic>
      <p:sp>
        <p:nvSpPr>
          <p:cNvPr id="14" name="ZoneTexte 5"/>
          <p:cNvSpPr txBox="1"/>
          <p:nvPr/>
        </p:nvSpPr>
        <p:spPr>
          <a:xfrm>
            <a:off x="2786059" y="5127199"/>
            <a:ext cx="2836033" cy="830997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CLAS 12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Cylindrical </a:t>
            </a:r>
            <a:r>
              <a:rPr lang="en-US" sz="1600" dirty="0" err="1">
                <a:latin typeface="Comic Sans MS" panose="030F0702030302020204" pitchFamily="66" charset="0"/>
              </a:rPr>
              <a:t>Micromegas</a:t>
            </a:r>
            <a:r>
              <a:rPr lang="en-US" sz="1600" dirty="0">
                <a:latin typeface="Comic Sans MS" panose="030F0702030302020204" pitchFamily="66" charset="0"/>
              </a:rPr>
              <a:t> bulk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Thin substrate</a:t>
            </a:r>
          </a:p>
        </p:txBody>
      </p:sp>
      <p:pic>
        <p:nvPicPr>
          <p:cNvPr id="18" name="Content Placeholder 3" descr="DSCN2094.JPG"/>
          <p:cNvPicPr>
            <a:picLocks noChangeAspect="1"/>
          </p:cNvPicPr>
          <p:nvPr/>
        </p:nvPicPr>
        <p:blipFill>
          <a:blip r:embed="rId8" cstate="print"/>
          <a:srcRect l="29297" t="11719" r="11719" b="9766"/>
          <a:stretch>
            <a:fillRect/>
          </a:stretch>
        </p:blipFill>
        <p:spPr>
          <a:xfrm>
            <a:off x="6569909" y="4818374"/>
            <a:ext cx="1755402" cy="175251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174376" y="5109792"/>
            <a:ext cx="3615648" cy="107721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33 sectors , 12cm diameter detector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2.5mm dead space for sectorizing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1mm hole for HV connection</a:t>
            </a: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7899496" y="3569250"/>
            <a:ext cx="2606376" cy="107721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Early ATLAS NSW R&amp;D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Joerg Wotschack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1.5m x 0.5m plane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Single panel</a:t>
            </a:r>
          </a:p>
        </p:txBody>
      </p:sp>
    </p:spTree>
    <p:extLst>
      <p:ext uri="{BB962C8B-B14F-4D97-AF65-F5344CB8AC3E}">
        <p14:creationId xmlns:p14="http://schemas.microsoft.com/office/powerpoint/2010/main" val="89431879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2341652" y="6923113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7158183" y="5826425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7772483" y="3394930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Rectangle 36"/>
          <p:cNvSpPr>
            <a:spLocks noChangeArrowheads="1"/>
          </p:cNvSpPr>
          <p:nvPr/>
        </p:nvSpPr>
        <p:spPr bwMode="auto">
          <a:xfrm>
            <a:off x="2211776" y="1529133"/>
            <a:ext cx="2952328" cy="42563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i="1" dirty="0"/>
              <a:t>PCB + readout strips</a:t>
            </a:r>
          </a:p>
        </p:txBody>
      </p: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446049" y="14854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0" name="Rectangle 4"/>
          <p:cNvSpPr>
            <a:spLocks noChangeArrowheads="1"/>
          </p:cNvSpPr>
          <p:nvPr/>
        </p:nvSpPr>
        <p:spPr bwMode="auto">
          <a:xfrm>
            <a:off x="3004019" y="14854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1" name="Rectangle 4"/>
          <p:cNvSpPr>
            <a:spLocks noChangeArrowheads="1"/>
          </p:cNvSpPr>
          <p:nvPr/>
        </p:nvSpPr>
        <p:spPr bwMode="auto">
          <a:xfrm>
            <a:off x="3532623" y="14854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2" name="Rectangle 4"/>
          <p:cNvSpPr>
            <a:spLocks noChangeArrowheads="1"/>
          </p:cNvSpPr>
          <p:nvPr/>
        </p:nvSpPr>
        <p:spPr bwMode="auto">
          <a:xfrm>
            <a:off x="4031860" y="14854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3" name="Rectangle 4"/>
          <p:cNvSpPr>
            <a:spLocks noChangeArrowheads="1"/>
          </p:cNvSpPr>
          <p:nvPr/>
        </p:nvSpPr>
        <p:spPr bwMode="auto">
          <a:xfrm>
            <a:off x="4560463" y="14854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6717394" y="1555633"/>
            <a:ext cx="2952328" cy="170287"/>
            <a:chOff x="5203326" y="869832"/>
            <a:chExt cx="2952328" cy="170287"/>
          </a:xfrm>
        </p:grpSpPr>
        <p:sp>
          <p:nvSpPr>
            <p:cNvPr id="144" name="Rectangle 6"/>
            <p:cNvSpPr>
              <a:spLocks noChangeArrowheads="1"/>
            </p:cNvSpPr>
            <p:nvPr/>
          </p:nvSpPr>
          <p:spPr bwMode="auto">
            <a:xfrm>
              <a:off x="5203326" y="908929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4" name="Rectangle 4"/>
            <p:cNvSpPr>
              <a:spLocks noChangeArrowheads="1"/>
            </p:cNvSpPr>
            <p:nvPr/>
          </p:nvSpPr>
          <p:spPr bwMode="auto">
            <a:xfrm>
              <a:off x="5409213" y="869832"/>
              <a:ext cx="396166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" name="Rectangle 4"/>
            <p:cNvSpPr>
              <a:spLocks noChangeArrowheads="1"/>
            </p:cNvSpPr>
            <p:nvPr/>
          </p:nvSpPr>
          <p:spPr bwMode="auto">
            <a:xfrm>
              <a:off x="5978132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6" name="Rectangle 4"/>
            <p:cNvSpPr>
              <a:spLocks noChangeArrowheads="1"/>
            </p:cNvSpPr>
            <p:nvPr/>
          </p:nvSpPr>
          <p:spPr bwMode="auto">
            <a:xfrm>
              <a:off x="6503288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" name="Rectangle 4"/>
            <p:cNvSpPr>
              <a:spLocks noChangeArrowheads="1"/>
            </p:cNvSpPr>
            <p:nvPr/>
          </p:nvSpPr>
          <p:spPr bwMode="auto">
            <a:xfrm>
              <a:off x="7028444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8" name="Rectangle 4"/>
            <p:cNvSpPr>
              <a:spLocks noChangeArrowheads="1"/>
            </p:cNvSpPr>
            <p:nvPr/>
          </p:nvSpPr>
          <p:spPr bwMode="auto">
            <a:xfrm>
              <a:off x="7553600" y="869832"/>
              <a:ext cx="350104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14868" y="2397531"/>
            <a:ext cx="2977333" cy="1052052"/>
            <a:chOff x="3056014" y="2126443"/>
            <a:chExt cx="2977333" cy="1052052"/>
          </a:xfrm>
        </p:grpSpPr>
        <p:sp>
          <p:nvSpPr>
            <p:cNvPr id="119" name="Rectangle 36"/>
            <p:cNvSpPr>
              <a:spLocks noChangeArrowheads="1"/>
            </p:cNvSpPr>
            <p:nvPr/>
          </p:nvSpPr>
          <p:spPr bwMode="auto">
            <a:xfrm>
              <a:off x="3081019" y="2752859"/>
              <a:ext cx="2952328" cy="4256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0" name="Rectangle 4"/>
            <p:cNvSpPr>
              <a:spLocks noChangeArrowheads="1"/>
            </p:cNvSpPr>
            <p:nvPr/>
          </p:nvSpPr>
          <p:spPr bwMode="auto">
            <a:xfrm>
              <a:off x="331529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1" name="Rectangle 4"/>
            <p:cNvSpPr>
              <a:spLocks noChangeArrowheads="1"/>
            </p:cNvSpPr>
            <p:nvPr/>
          </p:nvSpPr>
          <p:spPr bwMode="auto">
            <a:xfrm>
              <a:off x="387326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2" name="Rectangle 4"/>
            <p:cNvSpPr>
              <a:spLocks noChangeArrowheads="1"/>
            </p:cNvSpPr>
            <p:nvPr/>
          </p:nvSpPr>
          <p:spPr bwMode="auto">
            <a:xfrm>
              <a:off x="440186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" name="Rectangle 4"/>
            <p:cNvSpPr>
              <a:spLocks noChangeArrowheads="1"/>
            </p:cNvSpPr>
            <p:nvPr/>
          </p:nvSpPr>
          <p:spPr bwMode="auto">
            <a:xfrm>
              <a:off x="4901102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4" name="Rectangle 4"/>
            <p:cNvSpPr>
              <a:spLocks noChangeArrowheads="1"/>
            </p:cNvSpPr>
            <p:nvPr/>
          </p:nvSpPr>
          <p:spPr bwMode="auto">
            <a:xfrm>
              <a:off x="542970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5" name="Rectangle 6"/>
            <p:cNvSpPr>
              <a:spLocks noChangeArrowheads="1"/>
            </p:cNvSpPr>
            <p:nvPr/>
          </p:nvSpPr>
          <p:spPr bwMode="auto">
            <a:xfrm>
              <a:off x="3056014" y="2172162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6" name="Rectangle 4"/>
            <p:cNvSpPr>
              <a:spLocks noChangeArrowheads="1"/>
            </p:cNvSpPr>
            <p:nvPr/>
          </p:nvSpPr>
          <p:spPr bwMode="auto">
            <a:xfrm>
              <a:off x="3261901" y="2126443"/>
              <a:ext cx="396166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7" name="Rectangle 4"/>
            <p:cNvSpPr>
              <a:spLocks noChangeArrowheads="1"/>
            </p:cNvSpPr>
            <p:nvPr/>
          </p:nvSpPr>
          <p:spPr bwMode="auto">
            <a:xfrm>
              <a:off x="3830820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8" name="Rectangle 4"/>
            <p:cNvSpPr>
              <a:spLocks noChangeArrowheads="1"/>
            </p:cNvSpPr>
            <p:nvPr/>
          </p:nvSpPr>
          <p:spPr bwMode="auto">
            <a:xfrm>
              <a:off x="4355976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9" name="Rectangle 4"/>
            <p:cNvSpPr>
              <a:spLocks noChangeArrowheads="1"/>
            </p:cNvSpPr>
            <p:nvPr/>
          </p:nvSpPr>
          <p:spPr bwMode="auto">
            <a:xfrm>
              <a:off x="4881132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0" name="Rectangle 4"/>
            <p:cNvSpPr>
              <a:spLocks noChangeArrowheads="1"/>
            </p:cNvSpPr>
            <p:nvPr/>
          </p:nvSpPr>
          <p:spPr bwMode="auto">
            <a:xfrm>
              <a:off x="5406288" y="2126443"/>
              <a:ext cx="350104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3056014" y="2493105"/>
              <a:ext cx="2952328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1" name="Rectangle 36"/>
          <p:cNvSpPr>
            <a:spLocks noChangeArrowheads="1"/>
          </p:cNvSpPr>
          <p:nvPr/>
        </p:nvSpPr>
        <p:spPr bwMode="auto">
          <a:xfrm>
            <a:off x="4579344" y="4432654"/>
            <a:ext cx="2952328" cy="42563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7" name="Rectangle 6"/>
          <p:cNvSpPr>
            <a:spLocks noChangeArrowheads="1"/>
          </p:cNvSpPr>
          <p:nvPr/>
        </p:nvSpPr>
        <p:spPr bwMode="auto">
          <a:xfrm>
            <a:off x="4578885" y="4297972"/>
            <a:ext cx="2952328" cy="13119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6" name="Rectangle 4"/>
          <p:cNvSpPr>
            <a:spLocks noChangeArrowheads="1"/>
          </p:cNvSpPr>
          <p:nvPr/>
        </p:nvSpPr>
        <p:spPr bwMode="auto">
          <a:xfrm>
            <a:off x="4785231" y="4258876"/>
            <a:ext cx="396166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2" name="Rectangle 4"/>
          <p:cNvSpPr>
            <a:spLocks noChangeArrowheads="1"/>
          </p:cNvSpPr>
          <p:nvPr/>
        </p:nvSpPr>
        <p:spPr bwMode="auto">
          <a:xfrm>
            <a:off x="5354151" y="42588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3" name="Rectangle 4"/>
          <p:cNvSpPr>
            <a:spLocks noChangeArrowheads="1"/>
          </p:cNvSpPr>
          <p:nvPr/>
        </p:nvSpPr>
        <p:spPr bwMode="auto">
          <a:xfrm>
            <a:off x="5879307" y="42588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4" name="Rectangle 4"/>
          <p:cNvSpPr>
            <a:spLocks noChangeArrowheads="1"/>
          </p:cNvSpPr>
          <p:nvPr/>
        </p:nvSpPr>
        <p:spPr bwMode="auto">
          <a:xfrm>
            <a:off x="6404463" y="42588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5" name="Rectangle 4"/>
          <p:cNvSpPr>
            <a:spLocks noChangeArrowheads="1"/>
          </p:cNvSpPr>
          <p:nvPr/>
        </p:nvSpPr>
        <p:spPr bwMode="auto">
          <a:xfrm>
            <a:off x="6929618" y="4258876"/>
            <a:ext cx="350104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2" name="Rectangle 4"/>
          <p:cNvSpPr>
            <a:spLocks noChangeArrowheads="1"/>
          </p:cNvSpPr>
          <p:nvPr/>
        </p:nvSpPr>
        <p:spPr bwMode="auto">
          <a:xfrm>
            <a:off x="4813617" y="43889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" name="Rectangle 4"/>
          <p:cNvSpPr>
            <a:spLocks noChangeArrowheads="1"/>
          </p:cNvSpPr>
          <p:nvPr/>
        </p:nvSpPr>
        <p:spPr bwMode="auto">
          <a:xfrm>
            <a:off x="5371587" y="43889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4" name="Rectangle 4"/>
          <p:cNvSpPr>
            <a:spLocks noChangeArrowheads="1"/>
          </p:cNvSpPr>
          <p:nvPr/>
        </p:nvSpPr>
        <p:spPr bwMode="auto">
          <a:xfrm>
            <a:off x="5900191" y="43889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5" name="Rectangle 4"/>
          <p:cNvSpPr>
            <a:spLocks noChangeArrowheads="1"/>
          </p:cNvSpPr>
          <p:nvPr/>
        </p:nvSpPr>
        <p:spPr bwMode="auto">
          <a:xfrm>
            <a:off x="6399428" y="43889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6" name="Rectangle 4"/>
          <p:cNvSpPr>
            <a:spLocks noChangeArrowheads="1"/>
          </p:cNvSpPr>
          <p:nvPr/>
        </p:nvSpPr>
        <p:spPr bwMode="auto">
          <a:xfrm>
            <a:off x="6928031" y="43889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0" name="Down Arrow 189"/>
          <p:cNvSpPr/>
          <p:nvPr/>
        </p:nvSpPr>
        <p:spPr>
          <a:xfrm rot="2740641">
            <a:off x="7785472" y="1714033"/>
            <a:ext cx="484632" cy="10239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1" name="Down Arrow 190"/>
          <p:cNvSpPr/>
          <p:nvPr/>
        </p:nvSpPr>
        <p:spPr>
          <a:xfrm rot="18576684">
            <a:off x="3265488" y="1961120"/>
            <a:ext cx="484632" cy="1583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2" name="Down Arrow 191"/>
          <p:cNvSpPr/>
          <p:nvPr/>
        </p:nvSpPr>
        <p:spPr>
          <a:xfrm>
            <a:off x="5762819" y="3538737"/>
            <a:ext cx="484632" cy="591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4594627" y="5701549"/>
            <a:ext cx="2952787" cy="844582"/>
            <a:chOff x="3080558" y="5438040"/>
            <a:chExt cx="2952787" cy="844582"/>
          </a:xfrm>
        </p:grpSpPr>
        <p:sp>
          <p:nvSpPr>
            <p:cNvPr id="65" name="Rectangle 64"/>
            <p:cNvSpPr/>
            <p:nvPr/>
          </p:nvSpPr>
          <p:spPr>
            <a:xfrm>
              <a:off x="5109903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380979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Rectangle 2"/>
            <p:cNvSpPr/>
            <p:nvPr/>
          </p:nvSpPr>
          <p:spPr>
            <a:xfrm>
              <a:off x="3646658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425763" y="6236903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4289859" y="6236903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ectangle 36"/>
            <p:cNvSpPr>
              <a:spLocks noChangeArrowheads="1"/>
            </p:cNvSpPr>
            <p:nvPr/>
          </p:nvSpPr>
          <p:spPr bwMode="auto">
            <a:xfrm>
              <a:off x="3081017" y="5812341"/>
              <a:ext cx="2952328" cy="4256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3080558" y="5677659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3" name="Rectangle 4"/>
            <p:cNvSpPr>
              <a:spLocks noChangeArrowheads="1"/>
            </p:cNvSpPr>
            <p:nvPr/>
          </p:nvSpPr>
          <p:spPr bwMode="auto">
            <a:xfrm>
              <a:off x="3286904" y="5638562"/>
              <a:ext cx="396166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Rectangle 4"/>
            <p:cNvSpPr>
              <a:spLocks noChangeArrowheads="1"/>
            </p:cNvSpPr>
            <p:nvPr/>
          </p:nvSpPr>
          <p:spPr bwMode="auto">
            <a:xfrm>
              <a:off x="3855823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Rectangle 4"/>
            <p:cNvSpPr>
              <a:spLocks noChangeArrowheads="1"/>
            </p:cNvSpPr>
            <p:nvPr/>
          </p:nvSpPr>
          <p:spPr bwMode="auto">
            <a:xfrm>
              <a:off x="4380979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Rectangle 4"/>
            <p:cNvSpPr>
              <a:spLocks noChangeArrowheads="1"/>
            </p:cNvSpPr>
            <p:nvPr/>
          </p:nvSpPr>
          <p:spPr bwMode="auto">
            <a:xfrm>
              <a:off x="4906135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" name="Rectangle 4"/>
            <p:cNvSpPr>
              <a:spLocks noChangeArrowheads="1"/>
            </p:cNvSpPr>
            <p:nvPr/>
          </p:nvSpPr>
          <p:spPr bwMode="auto">
            <a:xfrm>
              <a:off x="5431291" y="5638562"/>
              <a:ext cx="350104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Rectangle 4"/>
            <p:cNvSpPr>
              <a:spLocks noChangeArrowheads="1"/>
            </p:cNvSpPr>
            <p:nvPr/>
          </p:nvSpPr>
          <p:spPr bwMode="auto">
            <a:xfrm>
              <a:off x="3315289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Rectangle 4"/>
            <p:cNvSpPr>
              <a:spLocks noChangeArrowheads="1"/>
            </p:cNvSpPr>
            <p:nvPr/>
          </p:nvSpPr>
          <p:spPr bwMode="auto">
            <a:xfrm>
              <a:off x="3873259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Rectangle 4"/>
            <p:cNvSpPr>
              <a:spLocks noChangeArrowheads="1"/>
            </p:cNvSpPr>
            <p:nvPr/>
          </p:nvSpPr>
          <p:spPr bwMode="auto">
            <a:xfrm>
              <a:off x="4401863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" name="Rectangle 4"/>
            <p:cNvSpPr>
              <a:spLocks noChangeArrowheads="1"/>
            </p:cNvSpPr>
            <p:nvPr/>
          </p:nvSpPr>
          <p:spPr bwMode="auto">
            <a:xfrm>
              <a:off x="4901100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" name="Rectangle 4"/>
            <p:cNvSpPr>
              <a:spLocks noChangeArrowheads="1"/>
            </p:cNvSpPr>
            <p:nvPr/>
          </p:nvSpPr>
          <p:spPr bwMode="auto">
            <a:xfrm>
              <a:off x="5429703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3" name="Down Arrow 62"/>
          <p:cNvSpPr/>
          <p:nvPr/>
        </p:nvSpPr>
        <p:spPr>
          <a:xfrm>
            <a:off x="5792740" y="5002719"/>
            <a:ext cx="484632" cy="591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6734364" y="1116725"/>
            <a:ext cx="304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50um </a:t>
            </a:r>
            <a:r>
              <a:rPr lang="en-GB" b="1" i="1" dirty="0" err="1"/>
              <a:t>Kapton</a:t>
            </a:r>
            <a:r>
              <a:rPr lang="en-GB" b="1" i="1" dirty="0"/>
              <a:t> + resistive strips</a:t>
            </a:r>
            <a:endParaRPr lang="fr-FR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812441" y="2752867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25um solid Glue</a:t>
            </a:r>
            <a:endParaRPr lang="fr-FR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791495" y="4388924"/>
            <a:ext cx="1913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 High temp Gluing</a:t>
            </a:r>
            <a:endParaRPr lang="fr-FR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915033" y="6001565"/>
            <a:ext cx="161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Pillars creation</a:t>
            </a:r>
            <a:endParaRPr lang="fr-FR" b="1" i="1" dirty="0"/>
          </a:p>
        </p:txBody>
      </p:sp>
      <p:cxnSp>
        <p:nvCxnSpPr>
          <p:cNvPr id="9" name="Straight Arrow Connector 8"/>
          <p:cNvCxnSpPr>
            <a:stCxn id="5" idx="1"/>
            <a:endCxn id="2" idx="3"/>
          </p:cNvCxnSpPr>
          <p:nvPr/>
        </p:nvCxnSpPr>
        <p:spPr>
          <a:xfrm flipH="1" flipV="1">
            <a:off x="7467195" y="2800197"/>
            <a:ext cx="345246" cy="1373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Line 11"/>
          <p:cNvSpPr>
            <a:spLocks noChangeShapeType="1"/>
          </p:cNvSpPr>
          <p:nvPr/>
        </p:nvSpPr>
        <p:spPr bwMode="auto">
          <a:xfrm>
            <a:off x="3193612" y="5701549"/>
            <a:ext cx="6049108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4" name="Rectangle 26"/>
          <p:cNvSpPr>
            <a:spLocks noChangeArrowheads="1"/>
          </p:cNvSpPr>
          <p:nvPr/>
        </p:nvSpPr>
        <p:spPr bwMode="auto">
          <a:xfrm>
            <a:off x="3123274" y="5701549"/>
            <a:ext cx="914400" cy="304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5" name="Rectangle 27"/>
          <p:cNvSpPr>
            <a:spLocks noChangeArrowheads="1"/>
          </p:cNvSpPr>
          <p:nvPr/>
        </p:nvSpPr>
        <p:spPr bwMode="auto">
          <a:xfrm>
            <a:off x="8328320" y="5701549"/>
            <a:ext cx="914400" cy="304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6" name="TextBox 75"/>
          <p:cNvSpPr txBox="1"/>
          <p:nvPr/>
        </p:nvSpPr>
        <p:spPr>
          <a:xfrm>
            <a:off x="8436707" y="529854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mesh</a:t>
            </a:r>
            <a:endParaRPr lang="fr-FR" b="1" i="1" dirty="0"/>
          </a:p>
        </p:txBody>
      </p:sp>
      <p:sp>
        <p:nvSpPr>
          <p:cNvPr id="77" name="TextBox 76"/>
          <p:cNvSpPr txBox="1"/>
          <p:nvPr/>
        </p:nvSpPr>
        <p:spPr>
          <a:xfrm>
            <a:off x="2277658" y="219017"/>
            <a:ext cx="8275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Introduction of resistive layers in floating MM </a:t>
            </a:r>
            <a:endParaRPr lang="en-GB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6390069-B9BE-4A00-CED9-EABBAC78D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726185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73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152" y="852524"/>
            <a:ext cx="4857328" cy="36429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63527" y="179348"/>
            <a:ext cx="2486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Atlas NSW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8904" y="4583922"/>
            <a:ext cx="4459445" cy="1962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Close to 2000 Micromegas detectors produced with modules sizes up to 2m x 0.5m</a:t>
            </a:r>
          </a:p>
          <a:p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>
                <a:latin typeface="Comic Sans MS" panose="030F0702030302020204" pitchFamily="66" charset="0"/>
              </a:rPr>
              <a:t>PCBs with pillars built at ELTOS (IT) and ELVIA (FR)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Panels construction and detector </a:t>
            </a:r>
            <a:r>
              <a:rPr lang="en-US" sz="1350" dirty="0" err="1">
                <a:latin typeface="Comic Sans MS" panose="030F0702030302020204" pitchFamily="66" charset="0"/>
              </a:rPr>
              <a:t>Assy</a:t>
            </a:r>
            <a:r>
              <a:rPr lang="en-US" sz="1350" dirty="0">
                <a:latin typeface="Comic Sans MS" panose="030F0702030302020204" pitchFamily="66" charset="0"/>
              </a:rPr>
              <a:t> :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-</a:t>
            </a:r>
            <a:r>
              <a:rPr lang="en-US" sz="1350" dirty="0" err="1">
                <a:latin typeface="Comic Sans MS" panose="030F0702030302020204" pitchFamily="66" charset="0"/>
              </a:rPr>
              <a:t>Dubna</a:t>
            </a:r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>
                <a:latin typeface="Comic Sans MS" panose="030F0702030302020204" pitchFamily="66" charset="0"/>
              </a:rPr>
              <a:t>	-INFN </a:t>
            </a:r>
            <a:r>
              <a:rPr lang="en-US" sz="1350" dirty="0" err="1">
                <a:latin typeface="Comic Sans MS" panose="030F0702030302020204" pitchFamily="66" charset="0"/>
              </a:rPr>
              <a:t>Frascati</a:t>
            </a:r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>
                <a:latin typeface="Comic Sans MS" panose="030F0702030302020204" pitchFamily="66" charset="0"/>
              </a:rPr>
              <a:t>	-CEA </a:t>
            </a:r>
            <a:r>
              <a:rPr lang="en-US" sz="1350" dirty="0" err="1">
                <a:latin typeface="Comic Sans MS" panose="030F0702030302020204" pitchFamily="66" charset="0"/>
              </a:rPr>
              <a:t>Saclay</a:t>
            </a:r>
            <a:r>
              <a:rPr lang="en-US" sz="1350" dirty="0">
                <a:latin typeface="Comic Sans MS" panose="030F0702030302020204" pitchFamily="66" charset="0"/>
              </a:rPr>
              <a:t> 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-LMU Munich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97515" y="4583922"/>
            <a:ext cx="3888432" cy="13388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MPT participated to the R&amp;D and was also involved in the mass production with industry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-Specification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-Companies selection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-Technology transfer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556096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91553" y="548680"/>
            <a:ext cx="184731" cy="21544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endParaRPr lang="en-GB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3339115" y="51654"/>
            <a:ext cx="6065538" cy="584695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Resistive MM structures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05116" y="3912253"/>
            <a:ext cx="5509417" cy="1572716"/>
            <a:chOff x="410514" y="4174160"/>
            <a:chExt cx="5509417" cy="1572716"/>
          </a:xfrm>
        </p:grpSpPr>
        <p:sp>
          <p:nvSpPr>
            <p:cNvPr id="89" name="Rectangle 88"/>
            <p:cNvSpPr/>
            <p:nvPr/>
          </p:nvSpPr>
          <p:spPr>
            <a:xfrm>
              <a:off x="410514" y="4174160"/>
              <a:ext cx="4281945" cy="15579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911424" y="4360879"/>
              <a:ext cx="3334005" cy="723267"/>
              <a:chOff x="2176686" y="2959454"/>
              <a:chExt cx="5302614" cy="1186825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2176686" y="3316302"/>
                <a:ext cx="5302614" cy="829977"/>
              </a:xfrm>
              <a:prstGeom prst="rect">
                <a:avLst/>
              </a:prstGeom>
              <a:solidFill>
                <a:srgbClr val="15FF7F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3037490" y="2961602"/>
                <a:ext cx="300797" cy="37721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307103" y="2959455"/>
                <a:ext cx="252597" cy="37935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5703564" y="2959456"/>
                <a:ext cx="252597" cy="39123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6924975" y="2959454"/>
                <a:ext cx="279444" cy="3857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401318" y="3640342"/>
                <a:ext cx="961496" cy="5400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623678" y="3640340"/>
                <a:ext cx="1026114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4981993" y="3640340"/>
                <a:ext cx="1007336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6268971" y="3640340"/>
                <a:ext cx="1007336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186712" y="3361000"/>
                <a:ext cx="5292588" cy="27002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>
                <a:off x="2176686" y="3068783"/>
                <a:ext cx="5292588" cy="0"/>
              </a:xfrm>
              <a:prstGeom prst="line">
                <a:avLst/>
              </a:prstGeom>
              <a:ln w="50800">
                <a:solidFill>
                  <a:schemeClr val="tx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Rectangle 86"/>
              <p:cNvSpPr/>
              <p:nvPr/>
            </p:nvSpPr>
            <p:spPr>
              <a:xfrm>
                <a:off x="2186712" y="3565282"/>
                <a:ext cx="5292588" cy="7277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2186712" y="3316307"/>
                <a:ext cx="5282561" cy="7502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</p:grpSp>
        <p:sp>
          <p:nvSpPr>
            <p:cNvPr id="91" name="TextBox 90"/>
            <p:cNvSpPr txBox="1"/>
            <p:nvPr/>
          </p:nvSpPr>
          <p:spPr>
            <a:xfrm>
              <a:off x="1722675" y="5223656"/>
              <a:ext cx="4197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omic Sans MS" panose="030F0702030302020204" pitchFamily="66" charset="0"/>
                </a:rPr>
                <a:t>full DLC layer  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6747311" y="1736972"/>
            <a:ext cx="4448583" cy="1753868"/>
            <a:chOff x="7640394" y="1552393"/>
            <a:chExt cx="4448583" cy="1753868"/>
          </a:xfrm>
        </p:grpSpPr>
        <p:grpSp>
          <p:nvGrpSpPr>
            <p:cNvPr id="5" name="Group 4"/>
            <p:cNvGrpSpPr/>
            <p:nvPr/>
          </p:nvGrpSpPr>
          <p:grpSpPr>
            <a:xfrm>
              <a:off x="7640394" y="1552393"/>
              <a:ext cx="3888432" cy="1579060"/>
              <a:chOff x="7683296" y="1678187"/>
              <a:chExt cx="3888432" cy="144595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7683296" y="1678187"/>
                <a:ext cx="3888432" cy="14459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7756990" y="1994409"/>
                <a:ext cx="3672464" cy="759078"/>
                <a:chOff x="3143616" y="5622210"/>
                <a:chExt cx="3672464" cy="759078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3207040" y="5813552"/>
                  <a:ext cx="3528392" cy="567736"/>
                  <a:chOff x="1691680" y="5129472"/>
                  <a:chExt cx="3528392" cy="567736"/>
                </a:xfrm>
              </p:grpSpPr>
              <p:sp>
                <p:nvSpPr>
                  <p:cNvPr id="51" name="Rectangle 50"/>
                  <p:cNvSpPr/>
                  <p:nvPr/>
                </p:nvSpPr>
                <p:spPr>
                  <a:xfrm>
                    <a:off x="1691680" y="5181045"/>
                    <a:ext cx="3528392" cy="162000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1691680" y="5337208"/>
                    <a:ext cx="3528392" cy="360000"/>
                  </a:xfrm>
                  <a:prstGeom prst="rect">
                    <a:avLst/>
                  </a:prstGeom>
                  <a:solidFill>
                    <a:srgbClr val="15FF7F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1835752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2699792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3707904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>
                    <a:off x="4644008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>
                    <a:off x="1907704" y="5265216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2771800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>
                    <a:off x="3779912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1" name="Rectangle 60"/>
                  <p:cNvSpPr/>
                  <p:nvPr/>
                </p:nvSpPr>
                <p:spPr>
                  <a:xfrm>
                    <a:off x="4716016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2" name="Rectangle 61"/>
                  <p:cNvSpPr/>
                  <p:nvPr/>
                </p:nvSpPr>
                <p:spPr>
                  <a:xfrm>
                    <a:off x="1835696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3" name="Rectangle 62"/>
                  <p:cNvSpPr/>
                  <p:nvPr/>
                </p:nvSpPr>
                <p:spPr>
                  <a:xfrm>
                    <a:off x="2699848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3707960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4644064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>
                    <a:off x="1835696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>
                    <a:off x="2699848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8" name="Rectangle 67"/>
                  <p:cNvSpPr/>
                  <p:nvPr/>
                </p:nvSpPr>
                <p:spPr>
                  <a:xfrm>
                    <a:off x="3707960" y="5129472"/>
                    <a:ext cx="504000" cy="4572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9" name="Rectangle 68"/>
                  <p:cNvSpPr/>
                  <p:nvPr/>
                </p:nvSpPr>
                <p:spPr>
                  <a:xfrm>
                    <a:off x="4644064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0" name="Rectangle 69"/>
                  <p:cNvSpPr/>
                  <p:nvPr/>
                </p:nvSpPr>
                <p:spPr>
                  <a:xfrm>
                    <a:off x="2222025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3059832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2" name="Rectangle 71"/>
                  <p:cNvSpPr/>
                  <p:nvPr/>
                </p:nvSpPr>
                <p:spPr>
                  <a:xfrm>
                    <a:off x="4094233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3" name="Rectangle 72"/>
                  <p:cNvSpPr/>
                  <p:nvPr/>
                </p:nvSpPr>
                <p:spPr>
                  <a:xfrm>
                    <a:off x="5030337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</p:grpSp>
            <p:sp>
              <p:nvSpPr>
                <p:cNvPr id="46" name="Rectangle 45"/>
                <p:cNvSpPr/>
                <p:nvPr/>
              </p:nvSpPr>
              <p:spPr>
                <a:xfrm>
                  <a:off x="3529715" y="5623414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4404015" y="5622210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5404542" y="5622322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6337919" y="5622210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3143616" y="5661248"/>
                  <a:ext cx="367246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2" name="TextBox 91"/>
            <p:cNvSpPr txBox="1"/>
            <p:nvPr/>
          </p:nvSpPr>
          <p:spPr>
            <a:xfrm>
              <a:off x="8124092" y="2783041"/>
              <a:ext cx="39648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omic Sans MS" panose="030F0702030302020204" pitchFamily="66" charset="0"/>
                </a:rPr>
                <a:t>2 layers with screen printed pads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6698858" y="3912254"/>
            <a:ext cx="4394391" cy="1782373"/>
            <a:chOff x="7640394" y="3342870"/>
            <a:chExt cx="4394391" cy="1782373"/>
          </a:xfrm>
        </p:grpSpPr>
        <p:grpSp>
          <p:nvGrpSpPr>
            <p:cNvPr id="3" name="Group 2"/>
            <p:cNvGrpSpPr/>
            <p:nvPr/>
          </p:nvGrpSpPr>
          <p:grpSpPr>
            <a:xfrm>
              <a:off x="7640394" y="3342870"/>
              <a:ext cx="3888432" cy="1548172"/>
              <a:chOff x="7505100" y="1721537"/>
              <a:chExt cx="3888432" cy="1548172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7505100" y="1721537"/>
                <a:ext cx="3888432" cy="15481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9274795" y="2031724"/>
                <a:ext cx="395654" cy="35756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0BBACCD-9810-4A6F-BF12-6E4CB8204980}"/>
                  </a:ext>
                </a:extLst>
              </p:cNvPr>
              <p:cNvSpPr/>
              <p:nvPr/>
            </p:nvSpPr>
            <p:spPr>
              <a:xfrm>
                <a:off x="9345414" y="2359341"/>
                <a:ext cx="240956" cy="3428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 rot="10800000">
                <a:off x="7686305" y="2403272"/>
                <a:ext cx="3559176" cy="10348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 dirty="0"/>
              </a:p>
            </p:txBody>
          </p:sp>
          <p:cxnSp>
            <p:nvCxnSpPr>
              <p:cNvPr id="14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7686306" y="2389290"/>
                <a:ext cx="3559176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/>
              <p:cNvGrpSpPr/>
              <p:nvPr/>
            </p:nvGrpSpPr>
            <p:grpSpPr>
              <a:xfrm>
                <a:off x="7686307" y="2461334"/>
                <a:ext cx="3559176" cy="519356"/>
                <a:chOff x="1152874" y="3459709"/>
                <a:chExt cx="4745568" cy="692474"/>
              </a:xfrm>
            </p:grpSpPr>
            <p:grpSp>
              <p:nvGrpSpPr>
                <p:cNvPr id="16" name="Groupe 15">
                  <a:extLst>
                    <a:ext uri="{FF2B5EF4-FFF2-40B4-BE49-F238E27FC236}">
                      <a16:creationId xmlns:a16="http://schemas.microsoft.com/office/drawing/2014/main" id="{17393631-177E-4F21-94F6-EF4E170EC153}"/>
                    </a:ext>
                  </a:extLst>
                </p:cNvPr>
                <p:cNvGrpSpPr/>
                <p:nvPr/>
              </p:nvGrpSpPr>
              <p:grpSpPr>
                <a:xfrm>
                  <a:off x="1152874" y="3669583"/>
                  <a:ext cx="4745567" cy="482600"/>
                  <a:chOff x="1168399" y="1295400"/>
                  <a:chExt cx="4745567" cy="482600"/>
                </a:xfrm>
              </p:grpSpPr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EAB62B83-7783-48E9-BE14-F2ABE087C042}"/>
                      </a:ext>
                    </a:extLst>
                  </p:cNvPr>
                  <p:cNvSpPr/>
                  <p:nvPr/>
                </p:nvSpPr>
                <p:spPr>
                  <a:xfrm>
                    <a:off x="1168399" y="1295400"/>
                    <a:ext cx="4745567" cy="482600"/>
                  </a:xfrm>
                  <a:prstGeom prst="rect">
                    <a:avLst/>
                  </a:prstGeom>
                  <a:solidFill>
                    <a:srgbClr val="15FF7F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A5B873F9-BDDA-4D33-9AA2-2785B722A4EA}"/>
                      </a:ext>
                    </a:extLst>
                  </p:cNvPr>
                  <p:cNvSpPr/>
                  <p:nvPr/>
                </p:nvSpPr>
                <p:spPr>
                  <a:xfrm>
                    <a:off x="131928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3158B424-DDF5-415F-81AB-A54D8DF8FE56}"/>
                      </a:ext>
                    </a:extLst>
                  </p:cNvPr>
                  <p:cNvSpPr/>
                  <p:nvPr/>
                </p:nvSpPr>
                <p:spPr>
                  <a:xfrm>
                    <a:off x="189324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id="{5C85B378-C857-4415-A9AC-1DFB5AD7928F}"/>
                      </a:ext>
                    </a:extLst>
                  </p:cNvPr>
                  <p:cNvSpPr/>
                  <p:nvPr/>
                </p:nvSpPr>
                <p:spPr>
                  <a:xfrm>
                    <a:off x="246721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E509B7B4-50F4-4399-BAD4-F79324D2AD05}"/>
                      </a:ext>
                    </a:extLst>
                  </p:cNvPr>
                  <p:cNvSpPr/>
                  <p:nvPr/>
                </p:nvSpPr>
                <p:spPr>
                  <a:xfrm>
                    <a:off x="304117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0A8E482E-268B-45C4-A3C4-ACDAC9DC8123}"/>
                      </a:ext>
                    </a:extLst>
                  </p:cNvPr>
                  <p:cNvSpPr/>
                  <p:nvPr/>
                </p:nvSpPr>
                <p:spPr>
                  <a:xfrm>
                    <a:off x="361514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558C2EA6-6D31-4595-BC6F-3698903DDC55}"/>
                      </a:ext>
                    </a:extLst>
                  </p:cNvPr>
                  <p:cNvSpPr/>
                  <p:nvPr/>
                </p:nvSpPr>
                <p:spPr>
                  <a:xfrm>
                    <a:off x="418910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46F0B984-B3FD-456E-926A-2E348D5B910C}"/>
                      </a:ext>
                    </a:extLst>
                  </p:cNvPr>
                  <p:cNvSpPr/>
                  <p:nvPr/>
                </p:nvSpPr>
                <p:spPr>
                  <a:xfrm>
                    <a:off x="476307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F3532E51-DF9D-4A61-8185-552906A42D59}"/>
                      </a:ext>
                    </a:extLst>
                  </p:cNvPr>
                  <p:cNvSpPr/>
                  <p:nvPr/>
                </p:nvSpPr>
                <p:spPr>
                  <a:xfrm>
                    <a:off x="533703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1152874" y="3459709"/>
                  <a:ext cx="4745568" cy="209874"/>
                  <a:chOff x="1152874" y="3325255"/>
                  <a:chExt cx="4745568" cy="209874"/>
                </a:xfrm>
              </p:grpSpPr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80BBACCD-9810-4A6F-BF12-6E4CB8204980}"/>
                      </a:ext>
                    </a:extLst>
                  </p:cNvPr>
                  <p:cNvSpPr/>
                  <p:nvPr/>
                </p:nvSpPr>
                <p:spPr>
                  <a:xfrm>
                    <a:off x="3365019" y="3338572"/>
                    <a:ext cx="321275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00C58714-EFA4-4F2D-851B-962C3300B43B}"/>
                      </a:ext>
                    </a:extLst>
                  </p:cNvPr>
                  <p:cNvSpPr/>
                  <p:nvPr/>
                </p:nvSpPr>
                <p:spPr>
                  <a:xfrm>
                    <a:off x="1404460" y="3333672"/>
                    <a:ext cx="261257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DB7D6F0F-0EA0-4167-9672-5C2DBB57F100}"/>
                      </a:ext>
                    </a:extLst>
                  </p:cNvPr>
                  <p:cNvSpPr/>
                  <p:nvPr/>
                </p:nvSpPr>
                <p:spPr>
                  <a:xfrm>
                    <a:off x="5422215" y="3325255"/>
                    <a:ext cx="261257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grpSp>
                <p:nvGrpSpPr>
                  <p:cNvPr id="21" name="Groupe 168">
                    <a:extLst>
                      <a:ext uri="{FF2B5EF4-FFF2-40B4-BE49-F238E27FC236}">
                        <a16:creationId xmlns:a16="http://schemas.microsoft.com/office/drawing/2014/main" id="{A01120EF-B556-43DD-8EF1-8E6314E56A28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1152874" y="3378506"/>
                    <a:ext cx="4745568" cy="156623"/>
                    <a:chOff x="1168397" y="2105455"/>
                    <a:chExt cx="4745568" cy="156623"/>
                  </a:xfrm>
                </p:grpSpPr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700C5D53-6B91-4098-A47A-282B9AA47B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8" y="2105455"/>
                      <a:ext cx="4745567" cy="137981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 dirty="0"/>
                    </a:p>
                  </p:txBody>
                </p:sp>
                <p:cxnSp>
                  <p:nvCxnSpPr>
                    <p:cNvPr id="23" name="Connecteur droit 28">
                      <a:extLst>
                        <a:ext uri="{FF2B5EF4-FFF2-40B4-BE49-F238E27FC236}">
                          <a16:creationId xmlns:a16="http://schemas.microsoft.com/office/drawing/2014/main" id="{9525B561-27FF-4970-9223-E4F0031EF8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68397" y="2262078"/>
                      <a:ext cx="4745567" cy="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3" name="Rectangle 32"/>
              <p:cNvSpPr/>
              <p:nvPr/>
            </p:nvSpPr>
            <p:spPr>
              <a:xfrm>
                <a:off x="7946256" y="2468399"/>
                <a:ext cx="67158" cy="17199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7911967" y="2467646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8005753" y="2467646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0964925" y="2461334"/>
                <a:ext cx="67158" cy="17199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0930637" y="2460581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1024422" y="2460581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9415027" y="2359341"/>
                <a:ext cx="113997" cy="10348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9415027" y="2359340"/>
                <a:ext cx="34289" cy="1083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9501782" y="2358192"/>
                <a:ext cx="34289" cy="1083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 flipV="1">
                <a:off x="7680176" y="2105698"/>
                <a:ext cx="3559175" cy="29271"/>
              </a:xfrm>
              <a:prstGeom prst="line">
                <a:avLst/>
              </a:prstGeom>
              <a:ln w="508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TextBox 92"/>
            <p:cNvSpPr txBox="1"/>
            <p:nvPr/>
          </p:nvSpPr>
          <p:spPr>
            <a:xfrm>
              <a:off x="8318288" y="4602023"/>
              <a:ext cx="37164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omic Sans MS" panose="030F0702030302020204" pitchFamily="66" charset="0"/>
                </a:rPr>
                <a:t>2 DLC layers without patterns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01217" y="824759"/>
            <a:ext cx="34154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latin typeface="Comic Sans MS" panose="030F0702030302020204" pitchFamily="66" charset="0"/>
              </a:rPr>
              <a:t>Medium-rate detectors 100kHz/cm2</a:t>
            </a:r>
          </a:p>
          <a:p>
            <a:pPr algn="ctr"/>
            <a:r>
              <a:rPr lang="en-US" sz="1400" dirty="0">
                <a:latin typeface="Comic Sans MS" panose="030F0702030302020204" pitchFamily="66" charset="0"/>
              </a:rPr>
              <a:t>Side evacuation of the charges</a:t>
            </a: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6787683" y="814850"/>
            <a:ext cx="38919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latin typeface="Comic Sans MS" panose="030F0702030302020204" pitchFamily="66" charset="0"/>
              </a:rPr>
              <a:t>High-rate detectors 10Mhz/cm2</a:t>
            </a:r>
          </a:p>
          <a:p>
            <a:pPr algn="ctr"/>
            <a:r>
              <a:rPr lang="en-US" sz="1400" dirty="0">
                <a:latin typeface="Comic Sans MS" panose="030F0702030302020204" pitchFamily="66" charset="0"/>
              </a:rPr>
              <a:t>Charge evacuation inside active area</a:t>
            </a: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74</a:t>
            </a:fld>
            <a:endParaRPr lang="en-GB"/>
          </a:p>
        </p:txBody>
      </p:sp>
      <p:grpSp>
        <p:nvGrpSpPr>
          <p:cNvPr id="139" name="Group 138"/>
          <p:cNvGrpSpPr/>
          <p:nvPr/>
        </p:nvGrpSpPr>
        <p:grpSpPr>
          <a:xfrm>
            <a:off x="457449" y="1736972"/>
            <a:ext cx="4975969" cy="1834735"/>
            <a:chOff x="410514" y="2037534"/>
            <a:chExt cx="4975969" cy="1834735"/>
          </a:xfrm>
        </p:grpSpPr>
        <p:sp>
          <p:nvSpPr>
            <p:cNvPr id="90" name="TextBox 89"/>
            <p:cNvSpPr txBox="1"/>
            <p:nvPr/>
          </p:nvSpPr>
          <p:spPr>
            <a:xfrm>
              <a:off x="489939" y="3349049"/>
              <a:ext cx="48965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omic Sans MS" panose="030F0702030302020204" pitchFamily="66" charset="0"/>
                </a:rPr>
                <a:t>Screen printed resistive strips (ATLAS NSW)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35" name="Group 134"/>
            <p:cNvGrpSpPr/>
            <p:nvPr/>
          </p:nvGrpSpPr>
          <p:grpSpPr>
            <a:xfrm>
              <a:off x="410514" y="2037534"/>
              <a:ext cx="4306313" cy="1652934"/>
              <a:chOff x="410514" y="2037534"/>
              <a:chExt cx="4306313" cy="1652934"/>
            </a:xfrm>
          </p:grpSpPr>
          <p:pic>
            <p:nvPicPr>
              <p:cNvPr id="7" name="Picture 79" descr="RMM_structure_front.pdf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39429" y="2073021"/>
                <a:ext cx="3614565" cy="11516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8"/>
              <p:cNvSpPr/>
              <p:nvPr/>
            </p:nvSpPr>
            <p:spPr>
              <a:xfrm>
                <a:off x="410514" y="2037534"/>
                <a:ext cx="4306313" cy="165293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8" name="Straight Connector 157"/>
          <p:cNvCxnSpPr/>
          <p:nvPr/>
        </p:nvCxnSpPr>
        <p:spPr>
          <a:xfrm flipH="1">
            <a:off x="5763214" y="863105"/>
            <a:ext cx="7944" cy="567580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4BE7A2E7-5C73-BFE3-BDCD-17EE8E11D882}"/>
              </a:ext>
            </a:extLst>
          </p:cNvPr>
          <p:cNvSpPr txBox="1"/>
          <p:nvPr/>
        </p:nvSpPr>
        <p:spPr>
          <a:xfrm>
            <a:off x="2345520" y="3469555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</a:t>
            </a:r>
            <a:endParaRPr lang="en-GB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5958CAD-A635-1EC7-302B-E9DFC380E9BD}"/>
              </a:ext>
            </a:extLst>
          </p:cNvPr>
          <p:cNvSpPr txBox="1"/>
          <p:nvPr/>
        </p:nvSpPr>
        <p:spPr>
          <a:xfrm>
            <a:off x="8502218" y="3430249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</a:t>
            </a:r>
            <a:endParaRPr lang="en-GB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221D70-8F49-93DF-B4F7-20EE89C0D285}"/>
              </a:ext>
            </a:extLst>
          </p:cNvPr>
          <p:cNvSpPr txBox="1"/>
          <p:nvPr/>
        </p:nvSpPr>
        <p:spPr>
          <a:xfrm>
            <a:off x="4833274" y="233343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2013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1A213CE-07F4-9632-937F-D0491B33EFA7}"/>
              </a:ext>
            </a:extLst>
          </p:cNvPr>
          <p:cNvSpPr txBox="1"/>
          <p:nvPr/>
        </p:nvSpPr>
        <p:spPr>
          <a:xfrm>
            <a:off x="10604499" y="2338152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2015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282B7AB-9D01-E0D5-D84D-3951B4B35A9B}"/>
              </a:ext>
            </a:extLst>
          </p:cNvPr>
          <p:cNvSpPr txBox="1"/>
          <p:nvPr/>
        </p:nvSpPr>
        <p:spPr>
          <a:xfrm>
            <a:off x="10599068" y="4494517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2020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DB5F1FA-27E9-32CA-8119-AD04EC9AE4BD}"/>
              </a:ext>
            </a:extLst>
          </p:cNvPr>
          <p:cNvSpPr txBox="1"/>
          <p:nvPr/>
        </p:nvSpPr>
        <p:spPr>
          <a:xfrm>
            <a:off x="4821350" y="4466409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2015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2655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itre 1">
            <a:extLst>
              <a:ext uri="{FF2B5EF4-FFF2-40B4-BE49-F238E27FC236}">
                <a16:creationId xmlns:a16="http://schemas.microsoft.com/office/drawing/2014/main" id="{9DCC7A91-4CF0-4389-8F9F-A7AF6387A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204" y="588287"/>
            <a:ext cx="971011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Micro Resistive well detectors</a:t>
            </a:r>
            <a:b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b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br>
              <a:rPr lang="en-US" sz="3200" dirty="0">
                <a:latin typeface="Comic Sans MS" pitchFamily="66" charset="0"/>
              </a:rPr>
            </a:br>
            <a:endParaRPr lang="fr-FR" sz="1200" dirty="0">
              <a:latin typeface="Comic Sans MS" pitchFamily="66" charset="0"/>
            </a:endParaRPr>
          </a:p>
        </p:txBody>
      </p:sp>
      <p:sp>
        <p:nvSpPr>
          <p:cNvPr id="315" name="Rectangle 314">
            <a:extLst>
              <a:ext uri="{FF2B5EF4-FFF2-40B4-BE49-F238E27FC236}">
                <a16:creationId xmlns:a16="http://schemas.microsoft.com/office/drawing/2014/main" id="{70CAA038-66DC-431C-9A6D-30FDE822406E}"/>
              </a:ext>
            </a:extLst>
          </p:cNvPr>
          <p:cNvSpPr/>
          <p:nvPr/>
        </p:nvSpPr>
        <p:spPr>
          <a:xfrm>
            <a:off x="-72812" y="4791172"/>
            <a:ext cx="136009" cy="189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6635230" y="1743347"/>
            <a:ext cx="4748898" cy="1300911"/>
            <a:chOff x="6525246" y="2988469"/>
            <a:chExt cx="4748898" cy="1300911"/>
          </a:xfrm>
        </p:grpSpPr>
        <p:grpSp>
          <p:nvGrpSpPr>
            <p:cNvPr id="2" name="Group 1"/>
            <p:cNvGrpSpPr/>
            <p:nvPr/>
          </p:nvGrpSpPr>
          <p:grpSpPr>
            <a:xfrm>
              <a:off x="6525246" y="3500997"/>
              <a:ext cx="4748898" cy="788383"/>
              <a:chOff x="1257074" y="4104220"/>
              <a:chExt cx="4748898" cy="788383"/>
            </a:xfrm>
          </p:grpSpPr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258544" y="4410003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40942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98339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55735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13132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70528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27925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85321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42718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1257074" y="4297975"/>
                <a:ext cx="4745567" cy="1043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60405" y="4149938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60405" y="4104220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9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7074" y="4287919"/>
                <a:ext cx="4745567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TextBox 86"/>
            <p:cNvSpPr txBox="1"/>
            <p:nvPr/>
          </p:nvSpPr>
          <p:spPr>
            <a:xfrm>
              <a:off x="8134884" y="2988469"/>
              <a:ext cx="1495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After gluing</a:t>
              </a: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75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6622033" y="4340214"/>
            <a:ext cx="4753074" cy="1328614"/>
            <a:chOff x="6528577" y="4887027"/>
            <a:chExt cx="4753074" cy="1328614"/>
          </a:xfrm>
        </p:grpSpPr>
        <p:sp>
          <p:nvSpPr>
            <p:cNvPr id="91" name="TextBox 90"/>
            <p:cNvSpPr txBox="1"/>
            <p:nvPr/>
          </p:nvSpPr>
          <p:spPr>
            <a:xfrm>
              <a:off x="7001215" y="4887027"/>
              <a:ext cx="36455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Chemical drilling ( GEM process)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528577" y="5398916"/>
              <a:ext cx="4753074" cy="816725"/>
              <a:chOff x="1257074" y="5422882"/>
              <a:chExt cx="4753074" cy="816725"/>
            </a:xfrm>
          </p:grpSpPr>
          <p:grpSp>
            <p:nvGrpSpPr>
              <p:cNvPr id="132" name="Groupe 12">
                <a:extLst>
                  <a:ext uri="{FF2B5EF4-FFF2-40B4-BE49-F238E27FC236}">
                    <a16:creationId xmlns:a16="http://schemas.microsoft.com/office/drawing/2014/main" id="{D228CBD1-A1EE-4AF3-B272-05D2B53489C9}"/>
                  </a:ext>
                </a:extLst>
              </p:cNvPr>
              <p:cNvGrpSpPr/>
              <p:nvPr/>
            </p:nvGrpSpPr>
            <p:grpSpPr>
              <a:xfrm>
                <a:off x="1258544" y="5757007"/>
                <a:ext cx="4745567" cy="482600"/>
                <a:chOff x="1168399" y="1295400"/>
                <a:chExt cx="4745567" cy="482600"/>
              </a:xfrm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2A43F41C-7888-4164-9DBB-E26269BB6231}"/>
                    </a:ext>
                  </a:extLst>
                </p:cNvPr>
                <p:cNvSpPr/>
                <p:nvPr/>
              </p:nvSpPr>
              <p:spPr>
                <a:xfrm>
                  <a:off x="1168399" y="1295400"/>
                  <a:ext cx="4745567" cy="4826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ED0B14B1-9485-4FA9-B1A0-796302BB23F7}"/>
                    </a:ext>
                  </a:extLst>
                </p:cNvPr>
                <p:cNvSpPr/>
                <p:nvPr/>
              </p:nvSpPr>
              <p:spPr>
                <a:xfrm>
                  <a:off x="131928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E80B86EE-6C01-4226-83DD-E29263C5DCD8}"/>
                    </a:ext>
                  </a:extLst>
                </p:cNvPr>
                <p:cNvSpPr/>
                <p:nvPr/>
              </p:nvSpPr>
              <p:spPr>
                <a:xfrm>
                  <a:off x="189324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083EC17B-D788-4363-BD12-AC866B6D9EB7}"/>
                    </a:ext>
                  </a:extLst>
                </p:cNvPr>
                <p:cNvSpPr/>
                <p:nvPr/>
              </p:nvSpPr>
              <p:spPr>
                <a:xfrm>
                  <a:off x="246721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191AA565-98AD-4A4C-881B-CC5C269F44E6}"/>
                    </a:ext>
                  </a:extLst>
                </p:cNvPr>
                <p:cNvSpPr/>
                <p:nvPr/>
              </p:nvSpPr>
              <p:spPr>
                <a:xfrm>
                  <a:off x="304117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BE408A2B-5B11-482A-B86F-E50F777BB804}"/>
                    </a:ext>
                  </a:extLst>
                </p:cNvPr>
                <p:cNvSpPr/>
                <p:nvPr/>
              </p:nvSpPr>
              <p:spPr>
                <a:xfrm>
                  <a:off x="361514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Rectangle 138">
                  <a:extLst>
                    <a:ext uri="{FF2B5EF4-FFF2-40B4-BE49-F238E27FC236}">
                      <a16:creationId xmlns:a16="http://schemas.microsoft.com/office/drawing/2014/main" id="{AE30E940-E154-4341-B7F3-88BFA94F5F33}"/>
                    </a:ext>
                  </a:extLst>
                </p:cNvPr>
                <p:cNvSpPr/>
                <p:nvPr/>
              </p:nvSpPr>
              <p:spPr>
                <a:xfrm>
                  <a:off x="418910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81FB127E-1EB0-4A50-AE6E-A14F19D71A7C}"/>
                    </a:ext>
                  </a:extLst>
                </p:cNvPr>
                <p:cNvSpPr/>
                <p:nvPr/>
              </p:nvSpPr>
              <p:spPr>
                <a:xfrm>
                  <a:off x="476307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:a16="http://schemas.microsoft.com/office/drawing/2014/main" id="{10DC8B31-2D56-4C11-8F3A-3BC38F9C457E}"/>
                    </a:ext>
                  </a:extLst>
                </p:cNvPr>
                <p:cNvSpPr/>
                <p:nvPr/>
              </p:nvSpPr>
              <p:spPr>
                <a:xfrm>
                  <a:off x="533703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1257074" y="5644979"/>
                <a:ext cx="4745567" cy="1043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64581" y="5496943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60405" y="5451224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8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7074" y="5634923"/>
                <a:ext cx="4745567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4822190" y="542362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0932D361-BE32-423B-B3C6-9F920105B440}"/>
                  </a:ext>
                </a:extLst>
              </p:cNvPr>
              <p:cNvSpPr/>
              <p:nvPr/>
            </p:nvSpPr>
            <p:spPr>
              <a:xfrm>
                <a:off x="5140748" y="542362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DD369D2C-661F-4D42-BCB3-76372C0BF4B3}"/>
                  </a:ext>
                </a:extLst>
              </p:cNvPr>
              <p:cNvSpPr/>
              <p:nvPr/>
            </p:nvSpPr>
            <p:spPr>
              <a:xfrm>
                <a:off x="5455395" y="5423625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DEC60338-D716-4AC8-A3E9-9A8393C562C6}"/>
                  </a:ext>
                </a:extLst>
              </p:cNvPr>
              <p:cNvSpPr/>
              <p:nvPr/>
            </p:nvSpPr>
            <p:spPr>
              <a:xfrm>
                <a:off x="1388951" y="5424390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95CA53EB-8503-4DEB-A1F8-8D4F16D94A91}"/>
                  </a:ext>
                </a:extLst>
              </p:cNvPr>
              <p:cNvSpPr/>
              <p:nvPr/>
            </p:nvSpPr>
            <p:spPr>
              <a:xfrm>
                <a:off x="1687314" y="542975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0C7FB2DF-2F92-4648-8298-F387B296144C}"/>
                  </a:ext>
                </a:extLst>
              </p:cNvPr>
              <p:cNvSpPr/>
              <p:nvPr/>
            </p:nvSpPr>
            <p:spPr>
              <a:xfrm>
                <a:off x="1970432" y="542680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59F55587-2F3E-4D2C-9353-EDCE6F4F52CC}"/>
                  </a:ext>
                </a:extLst>
              </p:cNvPr>
              <p:cNvSpPr/>
              <p:nvPr/>
            </p:nvSpPr>
            <p:spPr>
              <a:xfrm>
                <a:off x="2495797" y="542601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9D1DC9C0-F1C4-4F01-9CE8-693DBD81B4B7}"/>
                  </a:ext>
                </a:extLst>
              </p:cNvPr>
              <p:cNvSpPr/>
              <p:nvPr/>
            </p:nvSpPr>
            <p:spPr>
              <a:xfrm>
                <a:off x="2774174" y="542444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2122DCF9-1F11-4762-ADD0-A5FD98519CAF}"/>
                  </a:ext>
                </a:extLst>
              </p:cNvPr>
              <p:cNvSpPr/>
              <p:nvPr/>
            </p:nvSpPr>
            <p:spPr>
              <a:xfrm>
                <a:off x="3070020" y="542288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364727" y="542846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8D75C363-6D3A-41CB-85EF-5F109A4EA1CB}"/>
                  </a:ext>
                </a:extLst>
              </p:cNvPr>
              <p:cNvSpPr/>
              <p:nvPr/>
            </p:nvSpPr>
            <p:spPr>
              <a:xfrm>
                <a:off x="4268655" y="5426078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DD369D2C-661F-4D42-BCB3-76372C0BF4B3}"/>
                  </a:ext>
                </a:extLst>
              </p:cNvPr>
              <p:cNvSpPr/>
              <p:nvPr/>
            </p:nvSpPr>
            <p:spPr>
              <a:xfrm>
                <a:off x="5764787" y="5423625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663094" y="542750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959245" y="5428563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4551517" y="542288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2238965" y="5426238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02171" y="2106856"/>
            <a:ext cx="5287025" cy="3599707"/>
            <a:chOff x="1091715" y="-262562"/>
            <a:chExt cx="5287025" cy="3599707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D228CBD1-A1EE-4AF3-B272-05D2B53489C9}"/>
                </a:ext>
              </a:extLst>
            </p:cNvPr>
            <p:cNvGrpSpPr/>
            <p:nvPr/>
          </p:nvGrpSpPr>
          <p:grpSpPr>
            <a:xfrm>
              <a:off x="1255214" y="1691094"/>
              <a:ext cx="4745567" cy="482600"/>
              <a:chOff x="1168399" y="1295400"/>
              <a:chExt cx="4745567" cy="4826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168399" y="1295400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31928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89324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46721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04117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61514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18910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76307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33703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257075" y="756823"/>
              <a:ext cx="4745567" cy="1379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57075" y="711105"/>
              <a:ext cx="474556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8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>
              <a:off x="1255214" y="894804"/>
              <a:ext cx="4745567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1091715" y="2690814"/>
              <a:ext cx="52870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Any PCB or flex with any kind of R/O structure</a:t>
              </a:r>
            </a:p>
            <a:p>
              <a:r>
                <a:rPr lang="en-US" dirty="0">
                  <a:latin typeface="Comic Sans MS" panose="030F0702030302020204" pitchFamily="66" charset="0"/>
                </a:rPr>
                <a:t>X/Y , UVW , Pads, Capacitive sharing etc..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197513" y="-262562"/>
              <a:ext cx="5181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Polyimide coated foil: copper top , DLC bottom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255214" y="1196752"/>
              <a:ext cx="4754934" cy="14401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109499" y="1060464"/>
              <a:ext cx="1024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latin typeface="Comic Sans MS" panose="030F0702030302020204" pitchFamily="66" charset="0"/>
                </a:rPr>
                <a:t>Prepreg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70" name="Down Arrow 69"/>
          <p:cNvSpPr/>
          <p:nvPr/>
        </p:nvSpPr>
        <p:spPr>
          <a:xfrm>
            <a:off x="8622938" y="3424964"/>
            <a:ext cx="417312" cy="6837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654539" y="4301812"/>
            <a:ext cx="357875" cy="7328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Down Arrow 73"/>
          <p:cNvSpPr/>
          <p:nvPr/>
        </p:nvSpPr>
        <p:spPr>
          <a:xfrm rot="14150909">
            <a:off x="5825110" y="2984160"/>
            <a:ext cx="417312" cy="6837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B39188-478D-8C29-5A65-FAD7405D1FE0}"/>
              </a:ext>
            </a:extLst>
          </p:cNvPr>
          <p:cNvCxnSpPr>
            <a:cxnSpLocks/>
            <a:endCxn id="96" idx="0"/>
          </p:cNvCxnSpPr>
          <p:nvPr/>
        </p:nvCxnSpPr>
        <p:spPr>
          <a:xfrm>
            <a:off x="2663043" y="2501802"/>
            <a:ext cx="277272" cy="62443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73770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91553" y="548680"/>
            <a:ext cx="184731" cy="21544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endParaRPr lang="en-GB" sz="800" dirty="0"/>
          </a:p>
        </p:txBody>
      </p:sp>
      <p:sp>
        <p:nvSpPr>
          <p:cNvPr id="93" name="TextBox 92"/>
          <p:cNvSpPr txBox="1"/>
          <p:nvPr/>
        </p:nvSpPr>
        <p:spPr>
          <a:xfrm>
            <a:off x="5712023" y="3162649"/>
            <a:ext cx="38781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omic Sans MS" panose="030F0702030302020204" pitchFamily="66" charset="0"/>
              </a:rPr>
              <a:t>The DLC is connected by plated grooves or plated holes from the top layer</a:t>
            </a: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6640806" y="599502"/>
            <a:ext cx="2436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>
                <a:latin typeface="Comic Sans MS" panose="030F0702030302020204" pitchFamily="66" charset="0"/>
              </a:rPr>
              <a:t>High rate </a:t>
            </a:r>
            <a:r>
              <a:rPr lang="en-US" sz="1400" u="sng" dirty="0" err="1">
                <a:latin typeface="Comic Sans MS" panose="030F0702030302020204" pitchFamily="66" charset="0"/>
              </a:rPr>
              <a:t>uRwell</a:t>
            </a:r>
            <a:endParaRPr lang="en-GB" sz="1400" u="sng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83491" y="6385323"/>
            <a:ext cx="27432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76</a:t>
            </a:fld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21673" y="1470039"/>
            <a:ext cx="3905026" cy="1643554"/>
            <a:chOff x="535686" y="3343677"/>
            <a:chExt cx="3905026" cy="1643554"/>
          </a:xfrm>
        </p:grpSpPr>
        <p:sp>
          <p:nvSpPr>
            <p:cNvPr id="90" name="TextBox 89"/>
            <p:cNvSpPr txBox="1"/>
            <p:nvPr/>
          </p:nvSpPr>
          <p:spPr>
            <a:xfrm>
              <a:off x="866818" y="4464011"/>
              <a:ext cx="34161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Comic Sans MS" panose="030F0702030302020204" pitchFamily="66" charset="0"/>
                </a:rPr>
                <a:t>1 DLC layer 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818949" y="3664813"/>
              <a:ext cx="3324707" cy="641737"/>
              <a:chOff x="883616" y="2846691"/>
              <a:chExt cx="7056786" cy="1374910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883618" y="3278740"/>
                <a:ext cx="7056784" cy="94286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1187131" y="3544073"/>
                <a:ext cx="1281995" cy="7200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2816942" y="3544073"/>
                <a:ext cx="1368152" cy="7200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4628030" y="3544073"/>
                <a:ext cx="1343115" cy="7200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6344001" y="3544073"/>
                <a:ext cx="1343115" cy="7200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88361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88361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145968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145968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2035744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2035744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2611808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2611808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3187872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3187872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376393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376393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434000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434000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4916064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4916064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5492128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5492128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6068192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6068192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664425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664425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722032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722032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7796384" y="2846691"/>
                <a:ext cx="144016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7796384" y="2918699"/>
                <a:ext cx="144016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883616" y="3278741"/>
                <a:ext cx="7056784" cy="7200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535686" y="3343677"/>
              <a:ext cx="3905026" cy="14860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845519" y="995245"/>
            <a:ext cx="3725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Charge evacuation in the active area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29275" y="586067"/>
            <a:ext cx="266290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u="sng" dirty="0">
                <a:latin typeface="Comic Sans MS" pitchFamily="66" charset="0"/>
              </a:rPr>
              <a:t>Medium rate µ</a:t>
            </a:r>
            <a:r>
              <a:rPr lang="en-US" sz="1400" u="sng" dirty="0" err="1">
                <a:latin typeface="Comic Sans MS" pitchFamily="66" charset="0"/>
              </a:rPr>
              <a:t>Rwell</a:t>
            </a:r>
            <a:endParaRPr lang="en-US" sz="1400" u="sng" dirty="0">
              <a:latin typeface="Comic Sans MS" pitchFamily="66" charset="0"/>
            </a:endParaRPr>
          </a:p>
          <a:p>
            <a:pPr algn="ctr"/>
            <a:endParaRPr lang="en-US" sz="1400" u="sng" dirty="0">
              <a:latin typeface="Comic Sans MS" pitchFamily="66" charset="0"/>
            </a:endParaRPr>
          </a:p>
          <a:p>
            <a:pPr algn="ctr"/>
            <a:r>
              <a:rPr lang="en-US" sz="1400" dirty="0">
                <a:latin typeface="Comic Sans MS" pitchFamily="66" charset="0"/>
              </a:rPr>
              <a:t>Lateral evacuation of charges</a:t>
            </a:r>
            <a:endParaRPr lang="en-GB" sz="1400" dirty="0"/>
          </a:p>
        </p:txBody>
      </p:sp>
      <p:pic>
        <p:nvPicPr>
          <p:cNvPr id="170" name="Picture 16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9492" r="12403" b="2737"/>
          <a:stretch/>
        </p:blipFill>
        <p:spPr>
          <a:xfrm>
            <a:off x="835125" y="3106831"/>
            <a:ext cx="3261458" cy="2670292"/>
          </a:xfrm>
          <a:prstGeom prst="rect">
            <a:avLst/>
          </a:prstGeom>
          <a:ln>
            <a:noFill/>
          </a:ln>
          <a:effectLst/>
        </p:spPr>
      </p:pic>
      <p:sp>
        <p:nvSpPr>
          <p:cNvPr id="171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901018" y="5862103"/>
            <a:ext cx="3025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mic Sans MS" pitchFamily="66" charset="0"/>
              </a:rPr>
              <a:t>10cm x 10cm µ</a:t>
            </a:r>
            <a:r>
              <a:rPr lang="en-US" sz="1400" dirty="0" err="1">
                <a:latin typeface="Comic Sans MS" pitchFamily="66" charset="0"/>
              </a:rPr>
              <a:t>Rwell</a:t>
            </a:r>
            <a:r>
              <a:rPr lang="en-US" sz="1400" dirty="0">
                <a:latin typeface="Comic Sans MS" pitchFamily="66" charset="0"/>
              </a:rPr>
              <a:t> detector</a:t>
            </a:r>
          </a:p>
        </p:txBody>
      </p:sp>
      <p:sp>
        <p:nvSpPr>
          <p:cNvPr id="254" name="Rectangle 253"/>
          <p:cNvSpPr/>
          <p:nvPr/>
        </p:nvSpPr>
        <p:spPr>
          <a:xfrm>
            <a:off x="5733057" y="2023547"/>
            <a:ext cx="3905026" cy="1793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3" name="Group 172"/>
          <p:cNvGrpSpPr/>
          <p:nvPr/>
        </p:nvGrpSpPr>
        <p:grpSpPr>
          <a:xfrm>
            <a:off x="6021638" y="2392796"/>
            <a:ext cx="3298659" cy="670292"/>
            <a:chOff x="1218389" y="4479902"/>
            <a:chExt cx="4702218" cy="945579"/>
          </a:xfrm>
        </p:grpSpPr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>
              <a:off x="1218389" y="4942881"/>
              <a:ext cx="2356379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>
              <a:off x="1369274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>
              <a:off x="1943239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>
              <a:off x="2517204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>
              <a:off x="3091169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218389" y="4681855"/>
              <a:ext cx="4693931" cy="15131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18389" y="4604594"/>
              <a:ext cx="4693931" cy="7726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 flipH="1">
              <a:off x="3574768" y="4944864"/>
              <a:ext cx="2345839" cy="48061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 flipH="1">
              <a:off x="5340151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 flipH="1">
              <a:off x="4768754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 flipH="1">
              <a:off x="4197356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 flipH="1">
              <a:off x="3625958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 flipH="1">
              <a:off x="1218389" y="4836346"/>
              <a:ext cx="4693931" cy="9977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4869305" y="4630317"/>
              <a:ext cx="209275" cy="1638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2054690" y="4637698"/>
              <a:ext cx="209275" cy="1638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2054689" y="4606122"/>
              <a:ext cx="209275" cy="19238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4869305" y="4602902"/>
              <a:ext cx="209275" cy="19238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2117418" y="4547849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4920484" y="4544413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2348894" y="4479902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1883699" y="4481617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4693236" y="4486640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5162777" y="4487226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2591187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2895547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3191352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3495281" y="459516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3795729" y="4601337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2" name="Rectangle 321"/>
            <p:cNvSpPr/>
            <p:nvPr/>
          </p:nvSpPr>
          <p:spPr>
            <a:xfrm>
              <a:off x="4097126" y="4557016"/>
              <a:ext cx="128097" cy="2513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3" name="Rectangle 322"/>
            <p:cNvSpPr/>
            <p:nvPr/>
          </p:nvSpPr>
          <p:spPr>
            <a:xfrm>
              <a:off x="4395463" y="4601337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4" name="Rectangle 323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18389" y="4800036"/>
              <a:ext cx="4693931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9" name="Rectangle 328"/>
          <p:cNvSpPr/>
          <p:nvPr/>
        </p:nvSpPr>
        <p:spPr>
          <a:xfrm>
            <a:off x="8975034" y="2463252"/>
            <a:ext cx="89467" cy="143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0" name="Rectangle 329"/>
          <p:cNvSpPr/>
          <p:nvPr/>
        </p:nvSpPr>
        <p:spPr>
          <a:xfrm>
            <a:off x="9180284" y="2463252"/>
            <a:ext cx="89467" cy="143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1" name="Rectangle 330"/>
          <p:cNvSpPr/>
          <p:nvPr/>
        </p:nvSpPr>
        <p:spPr>
          <a:xfrm>
            <a:off x="6317422" y="2465760"/>
            <a:ext cx="89467" cy="143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2" name="Rectangle 331"/>
          <p:cNvSpPr/>
          <p:nvPr/>
        </p:nvSpPr>
        <p:spPr>
          <a:xfrm>
            <a:off x="6103910" y="2463252"/>
            <a:ext cx="89467" cy="143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3" name="Straight Arrow Connector 332"/>
          <p:cNvCxnSpPr/>
          <p:nvPr/>
        </p:nvCxnSpPr>
        <p:spPr>
          <a:xfrm flipV="1">
            <a:off x="6507723" y="2642677"/>
            <a:ext cx="163668" cy="5731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5750186" y="5754360"/>
            <a:ext cx="38984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omic Sans MS" panose="030F0702030302020204" pitchFamily="66" charset="0"/>
              </a:rPr>
              <a:t>The DLC is connected to copper lines directly on the DLC layer</a:t>
            </a: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252" name="Rectangle 251"/>
          <p:cNvSpPr/>
          <p:nvPr/>
        </p:nvSpPr>
        <p:spPr>
          <a:xfrm>
            <a:off x="5725207" y="4637620"/>
            <a:ext cx="3905026" cy="17026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10260" y="2033969"/>
            <a:ext cx="3320934" cy="748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58" t="24377" r="41973" b="47085"/>
          <a:stretch/>
        </p:blipFill>
        <p:spPr>
          <a:xfrm rot="10800000">
            <a:off x="10036296" y="1656974"/>
            <a:ext cx="1701322" cy="1539179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0493224" y="1808413"/>
            <a:ext cx="748531" cy="7616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56" name="Straight Arrow Connector 255"/>
          <p:cNvCxnSpPr/>
          <p:nvPr/>
        </p:nvCxnSpPr>
        <p:spPr>
          <a:xfrm flipH="1">
            <a:off x="8729795" y="2244399"/>
            <a:ext cx="1806012" cy="1757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2601782" y="3162649"/>
            <a:ext cx="142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omic Sans MS" pitchFamily="66" charset="0"/>
              </a:rPr>
              <a:t>Evacuation line</a:t>
            </a:r>
          </a:p>
        </p:txBody>
      </p:sp>
      <p:cxnSp>
        <p:nvCxnSpPr>
          <p:cNvPr id="260" name="Straight Arrow Connector 259"/>
          <p:cNvCxnSpPr/>
          <p:nvPr/>
        </p:nvCxnSpPr>
        <p:spPr>
          <a:xfrm flipH="1">
            <a:off x="3044025" y="3437721"/>
            <a:ext cx="474957" cy="6387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 flipH="1">
            <a:off x="5031218" y="664496"/>
            <a:ext cx="7944" cy="567580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C489BF7-FDD4-3166-FED6-D681B612F1E3}"/>
              </a:ext>
            </a:extLst>
          </p:cNvPr>
          <p:cNvGrpSpPr/>
          <p:nvPr/>
        </p:nvGrpSpPr>
        <p:grpSpPr>
          <a:xfrm>
            <a:off x="6132316" y="4965593"/>
            <a:ext cx="3298659" cy="647173"/>
            <a:chOff x="1218389" y="4479902"/>
            <a:chExt cx="4702218" cy="94557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4DC96C4-38EA-A126-FF17-170F1ECC8B72}"/>
                </a:ext>
              </a:extLst>
            </p:cNvPr>
            <p:cNvSpPr/>
            <p:nvPr/>
          </p:nvSpPr>
          <p:spPr>
            <a:xfrm>
              <a:off x="1218389" y="4942881"/>
              <a:ext cx="2356379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000D0A9-0A9D-F14F-B25C-CB533CE7DD95}"/>
                </a:ext>
              </a:extLst>
            </p:cNvPr>
            <p:cNvSpPr/>
            <p:nvPr/>
          </p:nvSpPr>
          <p:spPr>
            <a:xfrm>
              <a:off x="1369274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65AEF3A-BFBA-986D-D9D7-5CC37A478A76}"/>
                </a:ext>
              </a:extLst>
            </p:cNvPr>
            <p:cNvSpPr/>
            <p:nvPr/>
          </p:nvSpPr>
          <p:spPr>
            <a:xfrm>
              <a:off x="1943239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E54F62A-0A8C-6AF7-918D-596CED24B698}"/>
                </a:ext>
              </a:extLst>
            </p:cNvPr>
            <p:cNvSpPr/>
            <p:nvPr/>
          </p:nvSpPr>
          <p:spPr>
            <a:xfrm>
              <a:off x="2517204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C24325F-4749-503C-E923-9E730D87E55B}"/>
                </a:ext>
              </a:extLst>
            </p:cNvPr>
            <p:cNvSpPr/>
            <p:nvPr/>
          </p:nvSpPr>
          <p:spPr>
            <a:xfrm>
              <a:off x="3091169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BE1C0FC-9179-BF88-F0A8-727E14AA0CF3}"/>
                </a:ext>
              </a:extLst>
            </p:cNvPr>
            <p:cNvSpPr/>
            <p:nvPr/>
          </p:nvSpPr>
          <p:spPr>
            <a:xfrm>
              <a:off x="1218389" y="4681855"/>
              <a:ext cx="4693931" cy="15131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0101A49-DDE6-3A21-500B-5A75B94DB4FA}"/>
                </a:ext>
              </a:extLst>
            </p:cNvPr>
            <p:cNvSpPr/>
            <p:nvPr/>
          </p:nvSpPr>
          <p:spPr>
            <a:xfrm>
              <a:off x="1218389" y="4604594"/>
              <a:ext cx="4693931" cy="7726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50F85BC-B4E6-3D0F-82F8-CE1B89FD6AA4}"/>
                </a:ext>
              </a:extLst>
            </p:cNvPr>
            <p:cNvSpPr/>
            <p:nvPr/>
          </p:nvSpPr>
          <p:spPr>
            <a:xfrm flipH="1">
              <a:off x="3574768" y="4944864"/>
              <a:ext cx="2345839" cy="48061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2FEBF9F-F60B-1960-BF51-100564D89EBD}"/>
                </a:ext>
              </a:extLst>
            </p:cNvPr>
            <p:cNvSpPr/>
            <p:nvPr/>
          </p:nvSpPr>
          <p:spPr>
            <a:xfrm flipH="1">
              <a:off x="5340151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A54D357-BDEA-168D-B65D-2DD33121BAA7}"/>
                </a:ext>
              </a:extLst>
            </p:cNvPr>
            <p:cNvSpPr/>
            <p:nvPr/>
          </p:nvSpPr>
          <p:spPr>
            <a:xfrm flipH="1">
              <a:off x="4768754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693FD1E-C18B-F91E-3713-82F4A11A17C2}"/>
                </a:ext>
              </a:extLst>
            </p:cNvPr>
            <p:cNvSpPr/>
            <p:nvPr/>
          </p:nvSpPr>
          <p:spPr>
            <a:xfrm flipH="1">
              <a:off x="4197356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08969E9-DAE6-AA55-22CC-2D5CE613BCA5}"/>
                </a:ext>
              </a:extLst>
            </p:cNvPr>
            <p:cNvSpPr/>
            <p:nvPr/>
          </p:nvSpPr>
          <p:spPr>
            <a:xfrm flipH="1">
              <a:off x="3625958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456612D-39D4-C5EC-7F63-35129D185CAB}"/>
                </a:ext>
              </a:extLst>
            </p:cNvPr>
            <p:cNvSpPr/>
            <p:nvPr/>
          </p:nvSpPr>
          <p:spPr>
            <a:xfrm flipH="1">
              <a:off x="1218389" y="4836346"/>
              <a:ext cx="4693931" cy="9977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6452F0B-649A-244F-4F0E-D280A1719029}"/>
                </a:ext>
              </a:extLst>
            </p:cNvPr>
            <p:cNvSpPr/>
            <p:nvPr/>
          </p:nvSpPr>
          <p:spPr>
            <a:xfrm>
              <a:off x="2348894" y="4479902"/>
              <a:ext cx="95367" cy="3038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D7172CC-1ACA-C309-5609-D0031EE68FBD}"/>
                </a:ext>
              </a:extLst>
            </p:cNvPr>
            <p:cNvSpPr/>
            <p:nvPr/>
          </p:nvSpPr>
          <p:spPr>
            <a:xfrm>
              <a:off x="1883698" y="4481617"/>
              <a:ext cx="95367" cy="2983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4E8E3D3-2A83-3633-8A46-B5E257767D7D}"/>
                </a:ext>
              </a:extLst>
            </p:cNvPr>
            <p:cNvSpPr/>
            <p:nvPr/>
          </p:nvSpPr>
          <p:spPr>
            <a:xfrm>
              <a:off x="4693235" y="4486641"/>
              <a:ext cx="95367" cy="2933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B53B81E-22DB-F8CE-141F-CFF3C0FDD22D}"/>
                </a:ext>
              </a:extLst>
            </p:cNvPr>
            <p:cNvSpPr/>
            <p:nvPr/>
          </p:nvSpPr>
          <p:spPr>
            <a:xfrm>
              <a:off x="5162777" y="4487226"/>
              <a:ext cx="95367" cy="2927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A3D1179-6581-3F5E-E03E-3C96CD370FC9}"/>
                </a:ext>
              </a:extLst>
            </p:cNvPr>
            <p:cNvSpPr/>
            <p:nvPr/>
          </p:nvSpPr>
          <p:spPr>
            <a:xfrm>
              <a:off x="2591187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4A9712B-1EB1-6716-CBC1-A6CCF1CD0523}"/>
                </a:ext>
              </a:extLst>
            </p:cNvPr>
            <p:cNvSpPr/>
            <p:nvPr/>
          </p:nvSpPr>
          <p:spPr>
            <a:xfrm>
              <a:off x="2895547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0EDB819-D0F2-C1B5-8DCE-7E47392F2579}"/>
                </a:ext>
              </a:extLst>
            </p:cNvPr>
            <p:cNvSpPr/>
            <p:nvPr/>
          </p:nvSpPr>
          <p:spPr>
            <a:xfrm>
              <a:off x="3191352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96DF3D4-E81F-F290-FA27-11F69BE323F8}"/>
                </a:ext>
              </a:extLst>
            </p:cNvPr>
            <p:cNvSpPr/>
            <p:nvPr/>
          </p:nvSpPr>
          <p:spPr>
            <a:xfrm>
              <a:off x="3495281" y="459516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637FE33-F98F-8946-1009-0BE6750B0CB3}"/>
                </a:ext>
              </a:extLst>
            </p:cNvPr>
            <p:cNvSpPr/>
            <p:nvPr/>
          </p:nvSpPr>
          <p:spPr>
            <a:xfrm>
              <a:off x="3795729" y="4601337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BF89509-87DB-F405-8C8E-4E82D085DF89}"/>
                </a:ext>
              </a:extLst>
            </p:cNvPr>
            <p:cNvSpPr/>
            <p:nvPr/>
          </p:nvSpPr>
          <p:spPr>
            <a:xfrm>
              <a:off x="4097126" y="4557016"/>
              <a:ext cx="128097" cy="2513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31C92F6-6815-BE91-8DD8-A2D053EBF246}"/>
                </a:ext>
              </a:extLst>
            </p:cNvPr>
            <p:cNvSpPr/>
            <p:nvPr/>
          </p:nvSpPr>
          <p:spPr>
            <a:xfrm>
              <a:off x="4395463" y="4601337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ADA3264-A2A8-5650-E442-CDAF7960CE7A}"/>
                </a:ext>
              </a:extLst>
            </p:cNvPr>
            <p:cNvSpPr/>
            <p:nvPr/>
          </p:nvSpPr>
          <p:spPr>
            <a:xfrm>
              <a:off x="1218389" y="4800036"/>
              <a:ext cx="4693931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F0E6C19C-73EA-EA68-8655-4D517AA6075A}"/>
              </a:ext>
            </a:extLst>
          </p:cNvPr>
          <p:cNvSpPr/>
          <p:nvPr/>
        </p:nvSpPr>
        <p:spPr>
          <a:xfrm>
            <a:off x="9085712" y="5033619"/>
            <a:ext cx="89467" cy="138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9D2329-682F-4754-BFD8-C0612694F8DF}"/>
              </a:ext>
            </a:extLst>
          </p:cNvPr>
          <p:cNvSpPr/>
          <p:nvPr/>
        </p:nvSpPr>
        <p:spPr>
          <a:xfrm>
            <a:off x="9290962" y="5033619"/>
            <a:ext cx="89467" cy="138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5D1CFD-557E-C91B-7B66-21D5528E339E}"/>
              </a:ext>
            </a:extLst>
          </p:cNvPr>
          <p:cNvSpPr/>
          <p:nvPr/>
        </p:nvSpPr>
        <p:spPr>
          <a:xfrm>
            <a:off x="6428100" y="5036041"/>
            <a:ext cx="89467" cy="138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52597C6-E085-E245-FD94-E98B7F107184}"/>
              </a:ext>
            </a:extLst>
          </p:cNvPr>
          <p:cNvSpPr/>
          <p:nvPr/>
        </p:nvSpPr>
        <p:spPr>
          <a:xfrm>
            <a:off x="6214588" y="5033619"/>
            <a:ext cx="89467" cy="138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5E12BEF-53F7-C80A-A9A0-A68ED221FE20}"/>
              </a:ext>
            </a:extLst>
          </p:cNvPr>
          <p:cNvCxnSpPr>
            <a:cxnSpLocks/>
          </p:cNvCxnSpPr>
          <p:nvPr/>
        </p:nvCxnSpPr>
        <p:spPr>
          <a:xfrm flipV="1">
            <a:off x="6618401" y="5260257"/>
            <a:ext cx="173994" cy="49999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6D0BD596-3747-35AB-2C46-8404B0514BF6}"/>
              </a:ext>
            </a:extLst>
          </p:cNvPr>
          <p:cNvSpPr/>
          <p:nvPr/>
        </p:nvSpPr>
        <p:spPr>
          <a:xfrm>
            <a:off x="6764553" y="5183996"/>
            <a:ext cx="66901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8EFAC4C-3ABD-9BD6-CFCC-EE1FFBDD59B3}"/>
              </a:ext>
            </a:extLst>
          </p:cNvPr>
          <p:cNvSpPr/>
          <p:nvPr/>
        </p:nvSpPr>
        <p:spPr>
          <a:xfrm>
            <a:off x="8733310" y="5181386"/>
            <a:ext cx="66901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7DA8CEC-238A-7D45-63F4-E5393F7E54BF}"/>
              </a:ext>
            </a:extLst>
          </p:cNvPr>
          <p:cNvSpPr txBox="1"/>
          <p:nvPr/>
        </p:nvSpPr>
        <p:spPr>
          <a:xfrm>
            <a:off x="6293131" y="1597679"/>
            <a:ext cx="2858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PEP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Comic Sans MS" panose="030F0702030302020204" pitchFamily="66" charset="0"/>
              </a:rPr>
              <a:t> Pattern Etch Plate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8D1AF54-DBEA-6E98-51A2-5676EDA3B3B4}"/>
              </a:ext>
            </a:extLst>
          </p:cNvPr>
          <p:cNvSpPr txBox="1"/>
          <p:nvPr/>
        </p:nvSpPr>
        <p:spPr>
          <a:xfrm>
            <a:off x="6632488" y="4244207"/>
            <a:ext cx="1970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SG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Comic Sans MS" panose="030F0702030302020204" pitchFamily="66" charset="0"/>
              </a:rPr>
              <a:t> Silver Grid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357816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1925" y="1876577"/>
            <a:ext cx="3692142" cy="20682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8627" y="1870061"/>
            <a:ext cx="3676976" cy="20882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87012" y="4917528"/>
            <a:ext cx="206830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CLAS12 R&amp;D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2D PEP </a:t>
            </a:r>
            <a:r>
              <a:rPr lang="en-US" sz="1400" dirty="0" err="1">
                <a:latin typeface="Comic Sans MS" panose="030F0702030302020204" pitchFamily="66" charset="0"/>
              </a:rPr>
              <a:t>uRwell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>
                <a:latin typeface="Comic Sans MS" panose="030F0702030302020204" pitchFamily="66" charset="0"/>
              </a:rPr>
              <a:t>Active area: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150cm x 50cm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4205" y="245731"/>
            <a:ext cx="3260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uRwell</a:t>
            </a: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 examples</a:t>
            </a:r>
            <a:endParaRPr lang="en-US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575E5CE-6AF1-4D6E-B83D-B28E358B8538}" type="slidenum">
              <a:rPr lang="en-GB" smtClean="0"/>
              <a:t>77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82674" y="1880027"/>
            <a:ext cx="3676977" cy="20683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28313" y="4910037"/>
            <a:ext cx="161202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>
                <a:latin typeface="Comic Sans MS" panose="030F0702030302020204" pitchFamily="66" charset="0"/>
              </a:rPr>
              <a:t>Frascati R&amp;D</a:t>
            </a:r>
          </a:p>
          <a:p>
            <a:r>
              <a:rPr lang="en-US" sz="1400">
                <a:latin typeface="Comic Sans MS" panose="030F0702030302020204" pitchFamily="66" charset="0"/>
              </a:rPr>
              <a:t>1D PEP uRwell</a:t>
            </a:r>
          </a:p>
          <a:p>
            <a:r>
              <a:rPr lang="en-US" sz="1400">
                <a:latin typeface="Comic Sans MS" panose="030F0702030302020204" pitchFamily="66" charset="0"/>
              </a:rPr>
              <a:t>Active area:</a:t>
            </a:r>
          </a:p>
          <a:p>
            <a:r>
              <a:rPr lang="en-US" sz="1400">
                <a:latin typeface="Comic Sans MS" panose="030F0702030302020204" pitchFamily="66" charset="0"/>
              </a:rPr>
              <a:t>30cm x 30cm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54485" y="4902547"/>
            <a:ext cx="132440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>
                <a:latin typeface="Comic Sans MS" panose="030F0702030302020204" pitchFamily="66" charset="0"/>
              </a:rPr>
              <a:t>Frascati R&amp;D</a:t>
            </a:r>
          </a:p>
          <a:p>
            <a:r>
              <a:rPr lang="en-US" sz="1400">
                <a:latin typeface="Comic Sans MS" panose="030F0702030302020204" pitchFamily="66" charset="0"/>
              </a:rPr>
              <a:t>1D PEP uRwell</a:t>
            </a:r>
          </a:p>
          <a:p>
            <a:r>
              <a:rPr lang="en-US" sz="1400">
                <a:latin typeface="Comic Sans MS" panose="030F0702030302020204" pitchFamily="66" charset="0"/>
              </a:rPr>
              <a:t>Active area:</a:t>
            </a:r>
          </a:p>
          <a:p>
            <a:r>
              <a:rPr lang="en-US" sz="1400">
                <a:latin typeface="Comic Sans MS" panose="030F0702030302020204" pitchFamily="66" charset="0"/>
              </a:rPr>
              <a:t>40cm x 5cm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54342" y="1871406"/>
            <a:ext cx="3688008" cy="2074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96308" y="4917528"/>
            <a:ext cx="156164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CLAS12 </a:t>
            </a:r>
            <a:r>
              <a:rPr lang="en-US" sz="1400" dirty="0" err="1">
                <a:latin typeface="Comic Sans MS" panose="030F0702030302020204" pitchFamily="66" charset="0"/>
              </a:rPr>
              <a:t>uRwell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>
                <a:latin typeface="Comic Sans MS" panose="030F0702030302020204" pitchFamily="66" charset="0"/>
              </a:rPr>
              <a:t>rolled in an oven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for E-cleaning</a:t>
            </a:r>
          </a:p>
        </p:txBody>
      </p:sp>
    </p:spTree>
    <p:extLst>
      <p:ext uri="{BB962C8B-B14F-4D97-AF65-F5344CB8AC3E}">
        <p14:creationId xmlns:p14="http://schemas.microsoft.com/office/powerpoint/2010/main" val="110465775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5DD1D-57D7-015F-B929-8FA263C96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063" y="2766218"/>
            <a:ext cx="8548992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Thank you for your attention 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CFD87C-6E0E-0D63-E472-EE6374159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78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716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>
            <a:extLst>
              <a:ext uri="{FF2B5EF4-FFF2-40B4-BE49-F238E27FC236}">
                <a16:creationId xmlns:a16="http://schemas.microsoft.com/office/drawing/2014/main" id="{2422DA6C-77D1-5E0C-5D2A-8492CCA538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07729" y="253281"/>
            <a:ext cx="3680298" cy="701675"/>
          </a:xfrm>
        </p:spPr>
        <p:txBody>
          <a:bodyPr>
            <a:normAutofit/>
          </a:bodyPr>
          <a:lstStyle/>
          <a:p>
            <a:r>
              <a:rPr lang="fr-BE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Spin </a:t>
            </a:r>
            <a:r>
              <a:rPr lang="fr-BE" altLang="en-US" sz="40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Coating</a:t>
            </a:r>
            <a:r>
              <a:rPr lang="fr-BE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  </a:t>
            </a:r>
          </a:p>
        </p:txBody>
      </p:sp>
      <p:pic>
        <p:nvPicPr>
          <p:cNvPr id="17411" name="Picture 3" descr="DSCN0580">
            <a:extLst>
              <a:ext uri="{FF2B5EF4-FFF2-40B4-BE49-F238E27FC236}">
                <a16:creationId xmlns:a16="http://schemas.microsoft.com/office/drawing/2014/main" id="{4907E2D4-F53F-D257-C536-39CE092A0D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lum bright="16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11"/>
          <a:stretch/>
        </p:blipFill>
        <p:spPr bwMode="auto">
          <a:xfrm>
            <a:off x="2209801" y="1768543"/>
            <a:ext cx="3200400" cy="2206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PHOTORES">
            <a:extLst>
              <a:ext uri="{FF2B5EF4-FFF2-40B4-BE49-F238E27FC236}">
                <a16:creationId xmlns:a16="http://schemas.microsoft.com/office/drawing/2014/main" id="{5635B77A-9991-F0F7-6DD9-9BD449DB4B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37"/>
          <a:stretch/>
        </p:blipFill>
        <p:spPr bwMode="auto">
          <a:xfrm>
            <a:off x="7086600" y="1489944"/>
            <a:ext cx="2743200" cy="233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7" descr="DSCN0737">
            <a:extLst>
              <a:ext uri="{FF2B5EF4-FFF2-40B4-BE49-F238E27FC236}">
                <a16:creationId xmlns:a16="http://schemas.microsoft.com/office/drawing/2014/main" id="{7AF51681-35C9-0049-BBF5-530B51ADE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3053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ZoneTexte 5">
            <a:extLst>
              <a:ext uri="{FF2B5EF4-FFF2-40B4-BE49-F238E27FC236}">
                <a16:creationId xmlns:a16="http://schemas.microsoft.com/office/drawing/2014/main" id="{34607CBE-B303-4379-19F8-599E428EF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1" y="4343401"/>
            <a:ext cx="437171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Deposition by centrifugation</a:t>
            </a:r>
          </a:p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Uniform thickness</a:t>
            </a:r>
          </a:p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Ultra-thin : down to 1 </a:t>
            </a:r>
            <a:r>
              <a:rPr lang="el-GR" altLang="en-US" b="0" dirty="0">
                <a:latin typeface="Comic Sans MS" panose="030F0702030302020204" pitchFamily="66" charset="0"/>
                <a:cs typeface="Arial" panose="020B0604020202020204" pitchFamily="34" charset="0"/>
              </a:rPr>
              <a:t>μ</a:t>
            </a:r>
            <a:r>
              <a:rPr lang="en-GB" altLang="en-US" b="0" dirty="0">
                <a:latin typeface="Comic Sans MS" panose="030F0702030302020204" pitchFamily="66" charset="0"/>
              </a:rPr>
              <a:t>m thickness</a:t>
            </a:r>
          </a:p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Excellent repeatability</a:t>
            </a:r>
          </a:p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Clean room mandatory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CD7290-F050-D255-26F6-8118DA33EF58}"/>
              </a:ext>
            </a:extLst>
          </p:cNvPr>
          <p:cNvSpPr txBox="1"/>
          <p:nvPr/>
        </p:nvSpPr>
        <p:spPr>
          <a:xfrm>
            <a:off x="2607013" y="3185809"/>
            <a:ext cx="99222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Spin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3FD89B-3017-950D-29E9-6551F9B87EBC}"/>
              </a:ext>
            </a:extLst>
          </p:cNvPr>
          <p:cNvSpPr txBox="1"/>
          <p:nvPr/>
        </p:nvSpPr>
        <p:spPr>
          <a:xfrm>
            <a:off x="4007729" y="3161760"/>
            <a:ext cx="99222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Spin &amp; spray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216EB1-46FC-8765-BC19-A22270DED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157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6B985-D054-A202-4C0B-08C30F28D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0824" y="382745"/>
            <a:ext cx="3225914" cy="824926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Dip Coating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75EDF0-930D-4FB0-B244-78DF1184E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55" y="1789205"/>
            <a:ext cx="5277965" cy="24765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966828-FE85-F192-1C97-2D6FBE93CC8E}"/>
              </a:ext>
            </a:extLst>
          </p:cNvPr>
          <p:cNvSpPr txBox="1"/>
          <p:nvPr/>
        </p:nvSpPr>
        <p:spPr>
          <a:xfrm>
            <a:off x="792455" y="4603863"/>
            <a:ext cx="493436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Rigid board deep</a:t>
            </a:r>
          </a:p>
          <a:p>
            <a:r>
              <a:rPr lang="en-US" dirty="0">
                <a:latin typeface="Comic Sans MS" panose="030F0702030302020204" pitchFamily="66" charset="0"/>
              </a:rPr>
              <a:t>	-Simple </a:t>
            </a:r>
          </a:p>
          <a:p>
            <a:r>
              <a:rPr lang="en-US" dirty="0">
                <a:latin typeface="Comic Sans MS" panose="030F0702030302020204" pitchFamily="66" charset="0"/>
              </a:rPr>
              <a:t>	-Difficult to maintain repeatability </a:t>
            </a:r>
          </a:p>
          <a:p>
            <a:r>
              <a:rPr lang="en-US" dirty="0">
                <a:latin typeface="Comic Sans MS" panose="030F0702030302020204" pitchFamily="66" charset="0"/>
              </a:rPr>
              <a:t>	-Thin depositions</a:t>
            </a:r>
          </a:p>
          <a:p>
            <a:r>
              <a:rPr lang="en-US" dirty="0">
                <a:latin typeface="Comic Sans MS" panose="030F0702030302020204" pitchFamily="66" charset="0"/>
              </a:rPr>
              <a:t>	-Fine patterns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054A6B-94E5-2CD4-A960-D3D7D9C39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8566" y="2164837"/>
            <a:ext cx="4067175" cy="20383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89FAB00-3213-C04F-EBB4-1199BA56AD8B}"/>
              </a:ext>
            </a:extLst>
          </p:cNvPr>
          <p:cNvSpPr txBox="1"/>
          <p:nvPr/>
        </p:nvSpPr>
        <p:spPr>
          <a:xfrm>
            <a:off x="7124891" y="4784921"/>
            <a:ext cx="383452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Continuous flex mass production </a:t>
            </a:r>
          </a:p>
          <a:p>
            <a:r>
              <a:rPr lang="en-US" dirty="0">
                <a:latin typeface="Comic Sans MS" panose="030F0702030302020204" pitchFamily="66" charset="0"/>
              </a:rPr>
              <a:t>	-Good repeatability</a:t>
            </a:r>
          </a:p>
          <a:p>
            <a:r>
              <a:rPr lang="en-US" dirty="0">
                <a:latin typeface="Comic Sans MS" panose="030F0702030302020204" pitchFamily="66" charset="0"/>
              </a:rPr>
              <a:t>	-Fast deposition</a:t>
            </a:r>
          </a:p>
          <a:p>
            <a:r>
              <a:rPr lang="en-US" dirty="0">
                <a:latin typeface="Comic Sans MS" panose="030F0702030302020204" pitchFamily="66" charset="0"/>
              </a:rPr>
              <a:t>	-Perfect uniformity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B17DAE1-E013-5BAC-1CB0-3DD3E31CE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9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E18000-8C34-B52A-49A8-46EB9EEAF7D1}"/>
              </a:ext>
            </a:extLst>
          </p:cNvPr>
          <p:cNvSpPr txBox="1"/>
          <p:nvPr/>
        </p:nvSpPr>
        <p:spPr>
          <a:xfrm>
            <a:off x="10348452" y="1526272"/>
            <a:ext cx="1676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vertical dryer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F6A5B5-3908-5D9B-57DD-7F87587A9A69}"/>
              </a:ext>
            </a:extLst>
          </p:cNvPr>
          <p:cNvSpPr txBox="1"/>
          <p:nvPr/>
        </p:nvSpPr>
        <p:spPr>
          <a:xfrm>
            <a:off x="6607486" y="4265721"/>
            <a:ext cx="1676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base material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CB5777-ACAA-9F83-58CC-3F6C01C3CD41}"/>
              </a:ext>
            </a:extLst>
          </p:cNvPr>
          <p:cNvSpPr txBox="1"/>
          <p:nvPr/>
        </p:nvSpPr>
        <p:spPr>
          <a:xfrm>
            <a:off x="7008566" y="1526272"/>
            <a:ext cx="2668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tank with liquid resist</a:t>
            </a:r>
            <a:endParaRPr lang="en-GB" dirty="0"/>
          </a:p>
        </p:txBody>
      </p:sp>
      <p:sp>
        <p:nvSpPr>
          <p:cNvPr id="14" name="Line 39">
            <a:extLst>
              <a:ext uri="{FF2B5EF4-FFF2-40B4-BE49-F238E27FC236}">
                <a16:creationId xmlns:a16="http://schemas.microsoft.com/office/drawing/2014/main" id="{0AFFDCCA-A3BA-CE00-39D2-258DE221FD8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84026" y="2880852"/>
            <a:ext cx="353962" cy="1384868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5" name="Line 39">
            <a:extLst>
              <a:ext uri="{FF2B5EF4-FFF2-40B4-BE49-F238E27FC236}">
                <a16:creationId xmlns:a16="http://schemas.microsoft.com/office/drawing/2014/main" id="{0147EA76-3057-E60E-E256-7D30F153E8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270213" y="1860037"/>
            <a:ext cx="928939" cy="548866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6" name="Line 39">
            <a:extLst>
              <a:ext uri="{FF2B5EF4-FFF2-40B4-BE49-F238E27FC236}">
                <a16:creationId xmlns:a16="http://schemas.microsoft.com/office/drawing/2014/main" id="{5080D4F1-A1AC-D4FE-0183-893F760CDD22}"/>
              </a:ext>
            </a:extLst>
          </p:cNvPr>
          <p:cNvSpPr>
            <a:spLocks noChangeShapeType="1"/>
          </p:cNvSpPr>
          <p:nvPr/>
        </p:nvSpPr>
        <p:spPr bwMode="auto">
          <a:xfrm>
            <a:off x="8283886" y="1895604"/>
            <a:ext cx="928939" cy="1533396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554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15889</TotalTime>
  <Words>3220</Words>
  <Application>Microsoft Office PowerPoint</Application>
  <PresentationFormat>Widescreen</PresentationFormat>
  <Paragraphs>870</Paragraphs>
  <Slides>78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7" baseType="lpstr">
      <vt:lpstr>Arial</vt:lpstr>
      <vt:lpstr>Book Antiqua</vt:lpstr>
      <vt:lpstr>Calibri</vt:lpstr>
      <vt:lpstr>Calibri Light</vt:lpstr>
      <vt:lpstr>Comic Sans MS</vt:lpstr>
      <vt:lpstr>Liberation Sans</vt:lpstr>
      <vt:lpstr>StarSymbol</vt:lpstr>
      <vt:lpstr>Times New Roman</vt:lpstr>
      <vt:lpstr>Office Theme</vt:lpstr>
      <vt:lpstr>Manufacturing techniques for PCB and Detectors:    Base materials   Photolithography    Multilayer structures   Drilling/milling   Plating   Test   Example of productions </vt:lpstr>
      <vt:lpstr>Rigid /Flex materials</vt:lpstr>
      <vt:lpstr>Photolithography</vt:lpstr>
      <vt:lpstr>Photolithography basics (substrative)</vt:lpstr>
      <vt:lpstr> Lift Off patterning (additive) </vt:lpstr>
      <vt:lpstr>Photo-imageable materials</vt:lpstr>
      <vt:lpstr>Resist deposition</vt:lpstr>
      <vt:lpstr>Spin Coating  </vt:lpstr>
      <vt:lpstr>Dip Coating</vt:lpstr>
      <vt:lpstr>Curtain coating</vt:lpstr>
      <vt:lpstr>PowerPoint Presentation</vt:lpstr>
      <vt:lpstr>Hot roll lamination</vt:lpstr>
      <vt:lpstr>PowerPoint Presentation</vt:lpstr>
      <vt:lpstr>Masks</vt:lpstr>
      <vt:lpstr>Photolithography problems</vt:lpstr>
      <vt:lpstr>  light diffusion  problem</vt:lpstr>
      <vt:lpstr> light absorption problem</vt:lpstr>
      <vt:lpstr> light diffraction problem</vt:lpstr>
      <vt:lpstr>Collimated UV lamps </vt:lpstr>
      <vt:lpstr>PowerPoint Presentation</vt:lpstr>
      <vt:lpstr>LDI: laser Direct Imaging  </vt:lpstr>
      <vt:lpstr>Cheap way to avoid light absorption with thick patterns (above 100um) </vt:lpstr>
      <vt:lpstr>PowerPoint Presentation</vt:lpstr>
      <vt:lpstr>Etching</vt:lpstr>
      <vt:lpstr>PowerPoint Presentation</vt:lpstr>
      <vt:lpstr>Wet etch , anisotropic or isotropic ?</vt:lpstr>
      <vt:lpstr>PowerPoint Presentation</vt:lpstr>
      <vt:lpstr>Laser etching</vt:lpstr>
      <vt:lpstr>Electroforming to beat wet etching isotropy</vt:lpstr>
      <vt:lpstr>Electroforming to beat wet etching isotropy</vt:lpstr>
      <vt:lpstr>PowerPoint Presentation</vt:lpstr>
      <vt:lpstr>  Multilayer structures</vt:lpstr>
      <vt:lpstr>Different interconnection strategies and corresponding holes</vt:lpstr>
      <vt:lpstr>Gluing </vt:lpstr>
      <vt:lpstr>Glue</vt:lpstr>
      <vt:lpstr>Curing cycle</vt:lpstr>
      <vt:lpstr>Gluing equipment</vt:lpstr>
      <vt:lpstr>Problem : nothing is flat</vt:lpstr>
      <vt:lpstr>Problem : nothing is flat</vt:lpstr>
      <vt:lpstr>Problem : nothing is flat</vt:lpstr>
      <vt:lpstr>Release and conformal layers</vt:lpstr>
      <vt:lpstr>And not forget to prepare metals before gluing</vt:lpstr>
      <vt:lpstr>Drilling / Milling</vt:lpstr>
      <vt:lpstr>Mechanical drilling</vt:lpstr>
      <vt:lpstr>Mechanical Milling</vt:lpstr>
      <vt:lpstr>Chemical drilling  GEM </vt:lpstr>
      <vt:lpstr>Laser or plasma drilling </vt:lpstr>
      <vt:lpstr>PowerPoint Presentation</vt:lpstr>
      <vt:lpstr>Wet plating</vt:lpstr>
      <vt:lpstr>Hole plating Black hole</vt:lpstr>
      <vt:lpstr>Dielectric treatment before copper plating</vt:lpstr>
      <vt:lpstr>Electro plating</vt:lpstr>
      <vt:lpstr>Electro-less plating</vt:lpstr>
      <vt:lpstr>PowerPoint Presentation</vt:lpstr>
      <vt:lpstr>Tests</vt:lpstr>
      <vt:lpstr>QC </vt:lpstr>
      <vt:lpstr>PowerPoint Presentation</vt:lpstr>
      <vt:lpstr>Automatic Optical Inspection (AOI)</vt:lpstr>
      <vt:lpstr>  Electrical test</vt:lpstr>
      <vt:lpstr>XRF , X Ray Fluorescence</vt:lpstr>
      <vt:lpstr>Production examples</vt:lpstr>
      <vt:lpstr>PowerPoint Presentation</vt:lpstr>
      <vt:lpstr>PowerPoint Presentation</vt:lpstr>
      <vt:lpstr> LHC machine protection</vt:lpstr>
      <vt:lpstr>HDI CMS strip detectors</vt:lpstr>
      <vt:lpstr>PCB for CMS Pre-shower </vt:lpstr>
      <vt:lpstr>Full Aluminium flex with embedded silicon detector (R&amp;D)</vt:lpstr>
      <vt:lpstr>PowerPoint Presentation</vt:lpstr>
      <vt:lpstr>And many more</vt:lpstr>
      <vt:lpstr>BULK  and Floating mesh Micromegas detectors </vt:lpstr>
      <vt:lpstr>PowerPoint Presentation</vt:lpstr>
      <vt:lpstr>PowerPoint Presentation</vt:lpstr>
      <vt:lpstr>PowerPoint Presentation</vt:lpstr>
      <vt:lpstr>PowerPoint Presentation</vt:lpstr>
      <vt:lpstr>Micro Resistive well detectors   </vt:lpstr>
      <vt:lpstr>PowerPoint Presentation</vt:lpstr>
      <vt:lpstr>PowerPoint Presentation</vt:lpstr>
      <vt:lpstr>Thank you for your attention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Manufacturing techniques (R. de Oliveira) Photolithography including advanced techniques like LIGA Chemical etching Plating techniques Gluing techniques Advanced drilling techniques Mechanical patterning , laser patterning , plasma patterning additive micro pattern  creation techniques</dc:title>
  <dc:creator>Rui De Oliveira</dc:creator>
  <cp:lastModifiedBy>Rui De Oliveira</cp:lastModifiedBy>
  <cp:revision>111</cp:revision>
  <dcterms:created xsi:type="dcterms:W3CDTF">2023-11-13T07:53:42Z</dcterms:created>
  <dcterms:modified xsi:type="dcterms:W3CDTF">2024-12-03T07:42:42Z</dcterms:modified>
</cp:coreProperties>
</file>