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4"/>
  </p:sldMasterIdLst>
  <p:notesMasterIdLst>
    <p:notesMasterId r:id="rId47"/>
  </p:notesMasterIdLst>
  <p:handoutMasterIdLst>
    <p:handoutMasterId r:id="rId48"/>
  </p:handoutMasterIdLst>
  <p:sldIdLst>
    <p:sldId id="270" r:id="rId5"/>
    <p:sldId id="282" r:id="rId6"/>
    <p:sldId id="277" r:id="rId7"/>
    <p:sldId id="378" r:id="rId8"/>
    <p:sldId id="376" r:id="rId9"/>
    <p:sldId id="377" r:id="rId10"/>
    <p:sldId id="379" r:id="rId11"/>
    <p:sldId id="381" r:id="rId12"/>
    <p:sldId id="380" r:id="rId13"/>
    <p:sldId id="382" r:id="rId14"/>
    <p:sldId id="296" r:id="rId15"/>
    <p:sldId id="289" r:id="rId16"/>
    <p:sldId id="300" r:id="rId17"/>
    <p:sldId id="305" r:id="rId18"/>
    <p:sldId id="306" r:id="rId19"/>
    <p:sldId id="316" r:id="rId20"/>
    <p:sldId id="292" r:id="rId21"/>
    <p:sldId id="357" r:id="rId22"/>
    <p:sldId id="350" r:id="rId23"/>
    <p:sldId id="308" r:id="rId24"/>
    <p:sldId id="309" r:id="rId25"/>
    <p:sldId id="310" r:id="rId26"/>
    <p:sldId id="311" r:id="rId27"/>
    <p:sldId id="318" r:id="rId28"/>
    <p:sldId id="319" r:id="rId29"/>
    <p:sldId id="334" r:id="rId30"/>
    <p:sldId id="368" r:id="rId31"/>
    <p:sldId id="369" r:id="rId32"/>
    <p:sldId id="370" r:id="rId33"/>
    <p:sldId id="371" r:id="rId34"/>
    <p:sldId id="372" r:id="rId35"/>
    <p:sldId id="384" r:id="rId36"/>
    <p:sldId id="385" r:id="rId37"/>
    <p:sldId id="386" r:id="rId38"/>
    <p:sldId id="359" r:id="rId39"/>
    <p:sldId id="360" r:id="rId40"/>
    <p:sldId id="363" r:id="rId41"/>
    <p:sldId id="388" r:id="rId42"/>
    <p:sldId id="387" r:id="rId43"/>
    <p:sldId id="365" r:id="rId44"/>
    <p:sldId id="362" r:id="rId45"/>
    <p:sldId id="364" r:id="rId46"/>
  </p:sldIdLst>
  <p:sldSz cx="12192000" cy="6858000"/>
  <p:notesSz cx="6950075" cy="9236075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9900"/>
    <a:srgbClr val="FBCC9A"/>
    <a:srgbClr val="00B0F0"/>
    <a:srgbClr val="8EC182"/>
    <a:srgbClr val="000000"/>
    <a:srgbClr val="FF0000"/>
    <a:srgbClr val="FFAE1A"/>
    <a:srgbClr val="CC0000"/>
    <a:srgbClr val="064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9" autoAdjust="0"/>
    <p:restoredTop sz="94660"/>
  </p:normalViewPr>
  <p:slideViewPr>
    <p:cSldViewPr snapToObjects="1">
      <p:cViewPr varScale="1">
        <p:scale>
          <a:sx n="123" d="100"/>
          <a:sy n="123" d="100"/>
        </p:scale>
        <p:origin x="108" y="2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08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1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l">
              <a:defRPr sz="1200"/>
            </a:lvl1pPr>
          </a:lstStyle>
          <a:p>
            <a:r>
              <a:rPr lang="en-US" sz="900" dirty="0"/>
              <a:t>FRIB PowerPoint Template 16x9 Status</a:t>
            </a:r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88289" y="8450227"/>
            <a:ext cx="4729728" cy="703690"/>
          </a:xfrm>
          <a:prstGeom prst="rect">
            <a:avLst/>
          </a:prstGeom>
        </p:spPr>
        <p:txBody>
          <a:bodyPr vert="horz" lIns="94149" tIns="47074" rIns="94149" bIns="47074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" y="8403314"/>
            <a:ext cx="642863" cy="75060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12/2/2024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914" tIns="45956" rIns="91914" bIns="4595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78"/>
            <a:ext cx="5560060" cy="4155519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jp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g"/><Relationship Id="rId3" Type="http://schemas.openxmlformats.org/officeDocument/2006/relationships/image" Target="../media/image102.png"/><Relationship Id="rId7" Type="http://schemas.openxmlformats.org/officeDocument/2006/relationships/image" Target="../media/image106.jp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openxmlformats.org/officeDocument/2006/relationships/image" Target="../media/image10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png"/><Relationship Id="rId5" Type="http://schemas.openxmlformats.org/officeDocument/2006/relationships/image" Target="../media/image1300.png"/><Relationship Id="rId4" Type="http://schemas.openxmlformats.org/officeDocument/2006/relationships/image" Target="../media/image1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openxmlformats.org/officeDocument/2006/relationships/image" Target="../media/image164.png"/><Relationship Id="rId7" Type="http://schemas.openxmlformats.org/officeDocument/2006/relationships/image" Target="../media/image168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emf"/><Relationship Id="rId4" Type="http://schemas.openxmlformats.org/officeDocument/2006/relationships/image" Target="../media/image17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2.png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13" Type="http://schemas.openxmlformats.org/officeDocument/2006/relationships/image" Target="../media/image199.png"/><Relationship Id="rId3" Type="http://schemas.openxmlformats.org/officeDocument/2006/relationships/image" Target="../media/image189.png"/><Relationship Id="rId7" Type="http://schemas.openxmlformats.org/officeDocument/2006/relationships/image" Target="../media/image193.png"/><Relationship Id="rId12" Type="http://schemas.openxmlformats.org/officeDocument/2006/relationships/image" Target="../media/image198.png"/><Relationship Id="rId2" Type="http://schemas.openxmlformats.org/officeDocument/2006/relationships/image" Target="../media/image188.png"/><Relationship Id="rId16" Type="http://schemas.openxmlformats.org/officeDocument/2006/relationships/image" Target="../media/image2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png"/><Relationship Id="rId11" Type="http://schemas.openxmlformats.org/officeDocument/2006/relationships/image" Target="../media/image197.png"/><Relationship Id="rId5" Type="http://schemas.openxmlformats.org/officeDocument/2006/relationships/image" Target="../media/image191.png"/><Relationship Id="rId15" Type="http://schemas.openxmlformats.org/officeDocument/2006/relationships/image" Target="../media/image201.png"/><Relationship Id="rId10" Type="http://schemas.openxmlformats.org/officeDocument/2006/relationships/image" Target="../media/image196.png"/><Relationship Id="rId4" Type="http://schemas.openxmlformats.org/officeDocument/2006/relationships/image" Target="../media/image190.png"/><Relationship Id="rId9" Type="http://schemas.openxmlformats.org/officeDocument/2006/relationships/image" Target="../media/image195.png"/><Relationship Id="rId14" Type="http://schemas.openxmlformats.org/officeDocument/2006/relationships/image" Target="../media/image2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8.png"/><Relationship Id="rId7" Type="http://schemas.openxmlformats.org/officeDocument/2006/relationships/image" Target="../media/image31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wmf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/>
          <a:p>
            <a:pPr>
              <a:spcBef>
                <a:spcPts val="1400"/>
              </a:spcBef>
            </a:pPr>
            <a:r>
              <a:rPr lang="en-US" dirty="0"/>
              <a:t>Marco Cortesi</a:t>
            </a:r>
            <a:br>
              <a:rPr lang="en-US" dirty="0"/>
            </a:br>
            <a:r>
              <a:rPr lang="en-US" dirty="0"/>
              <a:t>Detector System, Group Leader</a:t>
            </a:r>
            <a:br>
              <a:rPr lang="en-US" dirty="0"/>
            </a:br>
            <a:r>
              <a:rPr lang="en-US" dirty="0"/>
              <a:t>cortesi@frib.msu.edu</a:t>
            </a:r>
          </a:p>
          <a:p>
            <a:r>
              <a:rPr lang="en-US" dirty="0"/>
              <a:t>2 December 2024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533400" y="2892523"/>
            <a:ext cx="10896600" cy="911935"/>
          </a:xfrm>
        </p:spPr>
        <p:txBody>
          <a:bodyPr/>
          <a:lstStyle/>
          <a:p>
            <a:r>
              <a:rPr lang="en-US" dirty="0"/>
              <a:t>Gaseous Detector Applied to Fundamental Research Beyond HEP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RIKEN Forwards Drift Chamber (FDC)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4632389"/>
            <a:ext cx="3962400" cy="1387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25" y="3514918"/>
            <a:ext cx="2782579" cy="25464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322974"/>
            <a:ext cx="3958964" cy="22551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0809" y="1148998"/>
            <a:ext cx="192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Tracking system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188231" y="2553071"/>
            <a:ext cx="228602" cy="1084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5212" y="2619180"/>
            <a:ext cx="1516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Before the target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8222" y="2980922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Before the Dipole</a:t>
            </a:r>
          </a:p>
        </p:txBody>
      </p:sp>
      <p:cxnSp>
        <p:nvCxnSpPr>
          <p:cNvPr id="17" name="Straight Arrow Connector 16"/>
          <p:cNvCxnSpPr>
            <a:endCxn id="16" idx="0"/>
          </p:cNvCxnSpPr>
          <p:nvPr/>
        </p:nvCxnSpPr>
        <p:spPr>
          <a:xfrm flipH="1">
            <a:off x="1682251" y="2607304"/>
            <a:ext cx="532649" cy="3736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780711" y="2980922"/>
            <a:ext cx="303680" cy="2893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85922" y="3270303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After the Dipole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6601" y="1054885"/>
            <a:ext cx="2929518" cy="496491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38319" y="4190177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Low-pressure MWPC-based readout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/>
          <a:srcRect t="6872" b="28143"/>
          <a:stretch/>
        </p:blipFill>
        <p:spPr>
          <a:xfrm>
            <a:off x="5147144" y="1521521"/>
            <a:ext cx="3218054" cy="236174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652404" y="1152189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Gaseous Detectors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6091" y="445420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xx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17217" y="453041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vv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831462" y="414642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uu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0178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Kinematic with gaseous detector targets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06160" y="6336356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990600"/>
            <a:ext cx="12192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1700" b="1" u="sng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Goal:</a:t>
            </a:r>
            <a:r>
              <a:rPr lang="en-US" altLang="en-US" sz="17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en-US" sz="1600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Study of inverse-kinematic nuclear reactions with resolutions equal to the one achieved in direct kinematics with high-resolution spectrometers + higher efficiency &amp; thicker targets</a:t>
            </a:r>
            <a:endParaRPr lang="en-US" altLang="en-US" sz="17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601" y="1781123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Direct Kinematic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61253" y="2380123"/>
            <a:ext cx="1066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358053" y="2353171"/>
            <a:ext cx="152400" cy="13076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04253" y="2031490"/>
            <a:ext cx="2286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32853" y="2412490"/>
            <a:ext cx="137160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51482" y="1813314"/>
            <a:ext cx="6289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-) Thin Targets (low luminosity, low straggling, good </a:t>
            </a:r>
            <a:r>
              <a:rPr lang="el-GR" dirty="0"/>
              <a:t>Δ</a:t>
            </a:r>
            <a:r>
              <a:rPr lang="en-US" dirty="0"/>
              <a:t>E/E)</a:t>
            </a:r>
          </a:p>
          <a:p>
            <a:r>
              <a:rPr lang="en-US" dirty="0"/>
              <a:t>-) Thick Targets (high luminosity, high straggling, poor </a:t>
            </a:r>
            <a:r>
              <a:rPr lang="el-GR" dirty="0"/>
              <a:t>Δ</a:t>
            </a:r>
            <a:r>
              <a:rPr lang="en-US" dirty="0"/>
              <a:t>E/E)</a:t>
            </a:r>
          </a:p>
          <a:p>
            <a:r>
              <a:rPr lang="en-US" dirty="0"/>
              <a:t>-) Small acceptance angle</a:t>
            </a:r>
          </a:p>
          <a:p>
            <a:r>
              <a:rPr lang="en-US" dirty="0"/>
              <a:t>-) Low energy event trapped in the target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056075" y="2537936"/>
            <a:ext cx="258516" cy="4189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243102" y="2732769"/>
            <a:ext cx="441764" cy="513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99570" y="290726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Projectile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98744" y="3181321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Solid “heavy” target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28086" y="4138308"/>
            <a:ext cx="62895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defRPr/>
            </a:pP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-) 4π acceptance of reaction products</a:t>
            </a:r>
          </a:p>
          <a:p>
            <a:pPr lvl="1">
              <a:defRPr/>
            </a:pP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-) Energy loss like thin target = excellent </a:t>
            </a:r>
            <a:r>
              <a:rPr lang="el-GR" dirty="0"/>
              <a:t>Δ</a:t>
            </a:r>
            <a:r>
              <a:rPr lang="en-US" dirty="0"/>
              <a:t>E/E </a:t>
            </a:r>
          </a:p>
          <a:p>
            <a:pPr lvl="1">
              <a:defRPr/>
            </a:pP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-) Very high effective thickness 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high luminosity</a:t>
            </a:r>
          </a:p>
          <a:p>
            <a:pPr lvl="1">
              <a:defRPr/>
            </a:pP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-) Detection efficiency ~100% </a:t>
            </a:r>
            <a:r>
              <a:rPr lang="en-US" sz="1400" dirty="0">
                <a:solidFill>
                  <a:schemeClr val="accent3">
                    <a:lumMod val="25000"/>
                  </a:schemeClr>
                </a:solidFill>
              </a:rPr>
              <a:t>(+ low energy events &lt; 200 </a:t>
            </a:r>
            <a:r>
              <a:rPr lang="en-US" sz="1400" dirty="0" err="1">
                <a:solidFill>
                  <a:schemeClr val="accent3">
                    <a:lumMod val="25000"/>
                  </a:schemeClr>
                </a:solidFill>
              </a:rPr>
              <a:t>keV</a:t>
            </a:r>
            <a:r>
              <a:rPr lang="en-US" sz="1400" dirty="0">
                <a:solidFill>
                  <a:schemeClr val="accent3">
                    <a:lumMod val="25000"/>
                  </a:schemeClr>
                </a:solidFill>
              </a:rPr>
              <a:t>)</a:t>
            </a:r>
          </a:p>
          <a:p>
            <a:pPr lvl="1">
              <a:defRPr/>
            </a:pP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-) Event-by-event reconstruction in 3 dimensions</a:t>
            </a:r>
          </a:p>
          <a:p>
            <a:pPr lvl="1">
              <a:defRPr/>
            </a:pP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-) Different target pressure 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chemeClr val="accent3">
                    <a:lumMod val="25000"/>
                  </a:schemeClr>
                </a:solidFill>
              </a:rPr>
              <a:t>Large dynamic range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1600" y="3657600"/>
            <a:ext cx="9695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Inverse Kinematic (AT-TPC) </a:t>
            </a:r>
            <a:r>
              <a:rPr lang="en-US" i="1" u="sng" dirty="0">
                <a:sym typeface="Wingdings" panose="05000000000000000000" pitchFamily="2" charset="2"/>
              </a:rPr>
              <a:t> </a:t>
            </a:r>
            <a:r>
              <a:rPr lang="en-US" b="1" i="1" u="sng" dirty="0">
                <a:solidFill>
                  <a:srgbClr val="0000FF"/>
                </a:solidFill>
                <a:sym typeface="Wingdings" panose="05000000000000000000" pitchFamily="2" charset="2"/>
              </a:rPr>
              <a:t>gas is simultaneously the target and the tracking medium</a:t>
            </a:r>
            <a:endParaRPr lang="en-US" b="1" i="1" u="sng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883232" y="4841678"/>
            <a:ext cx="230776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1485041" y="4635307"/>
            <a:ext cx="356533" cy="317693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370275" y="5014935"/>
            <a:ext cx="258516" cy="4189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0" y="5431007"/>
            <a:ext cx="3001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Heavy, short-lived projectile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094468" y="4410488"/>
            <a:ext cx="2193063" cy="873556"/>
          </a:xfrm>
          <a:prstGeom prst="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4166243" y="4514705"/>
            <a:ext cx="609600" cy="325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118264" y="4840621"/>
            <a:ext cx="274048" cy="231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94468" y="5650468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Gaseous “light” target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3825499" y="5280585"/>
            <a:ext cx="258516" cy="4189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29366" y="3109204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Particle identification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287531" y="2012065"/>
            <a:ext cx="146039" cy="762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5488867" y="2813179"/>
            <a:ext cx="280998" cy="347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216398" y="4417670"/>
            <a:ext cx="146039" cy="86637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3074148" y="3993491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Gaseous avalanche readout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5386614" y="4355065"/>
            <a:ext cx="242752" cy="277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556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TPC operated in active target mode </a:t>
            </a:r>
            <a:r>
              <a:rPr lang="en-US" dirty="0">
                <a:sym typeface="Wingdings" panose="05000000000000000000" pitchFamily="2" charset="2"/>
              </a:rPr>
              <a:t> MPGDs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5" y="1302309"/>
            <a:ext cx="5000108" cy="2677477"/>
          </a:xfrm>
          <a:prstGeom prst="rect">
            <a:avLst/>
          </a:prstGeom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990600"/>
            <a:ext cx="12192000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1700" b="1" u="sng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Science program with AT-TPCs</a:t>
            </a:r>
            <a:endParaRPr lang="en-US" altLang="en-US" sz="17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4191000"/>
            <a:ext cx="4038600" cy="1815900"/>
          </a:xfrm>
          <a:prstGeom prst="rect">
            <a:avLst/>
          </a:prstGeom>
          <a:noFill/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9600" y="4272856"/>
            <a:ext cx="4421602" cy="1734043"/>
            <a:chOff x="5712860" y="1587039"/>
            <a:chExt cx="4727043" cy="1734043"/>
          </a:xfrm>
        </p:grpSpPr>
        <p:pic>
          <p:nvPicPr>
            <p:cNvPr id="9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2860" y="1790539"/>
              <a:ext cx="2037205" cy="1530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41"/>
            <p:cNvSpPr>
              <a:spLocks/>
            </p:cNvSpPr>
            <p:nvPr/>
          </p:nvSpPr>
          <p:spPr bwMode="auto">
            <a:xfrm>
              <a:off x="5842503" y="1587039"/>
              <a:ext cx="4597400" cy="18466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200" b="1" dirty="0">
                  <a:solidFill>
                    <a:schemeClr val="accent2">
                      <a:lumMod val="50000"/>
                    </a:schemeClr>
                  </a:solidFill>
                  <a:latin typeface="Comic Sans MS" panose="030F0702030302020204" pitchFamily="66" charset="0"/>
                  <a:ea typeface="Palatino" charset="0"/>
                  <a:cs typeface="Palatino" charset="0"/>
                </a:rPr>
                <a:t>Suzuki et al., NIM A, 691 39 (2012)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139820" y="1873640"/>
              <a:ext cx="16401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Micromegas +</a:t>
              </a:r>
            </a:p>
            <a:p>
              <a:r>
                <a:rPr lang="en-US" dirty="0"/>
                <a:t>M-THGEM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08480" y="2691825"/>
              <a:ext cx="20842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Cylindrical geometry</a:t>
              </a:r>
            </a:p>
            <a:p>
              <a:r>
                <a:rPr lang="en-US" sz="1600" dirty="0"/>
                <a:t>Readout &gt; 10k pads</a:t>
              </a: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585" y="1280194"/>
            <a:ext cx="4309015" cy="483370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582946" y="5021122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many more ….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296400" y="1302309"/>
            <a:ext cx="263219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Same goal, different paths:</a:t>
            </a:r>
          </a:p>
          <a:p>
            <a:r>
              <a:rPr lang="en-US" sz="1400" dirty="0"/>
              <a:t>-) geometry:</a:t>
            </a:r>
          </a:p>
          <a:p>
            <a:r>
              <a:rPr lang="en-US" sz="1400" dirty="0"/>
              <a:t>  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Cylindrical vs cubicle</a:t>
            </a:r>
          </a:p>
          <a:p>
            <a:r>
              <a:rPr lang="en-US" sz="1400" dirty="0"/>
              <a:t>-) Gas avalanche readout:</a:t>
            </a:r>
          </a:p>
          <a:p>
            <a:r>
              <a:rPr lang="en-US" sz="1400" dirty="0"/>
              <a:t>   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Micromegas</a:t>
            </a:r>
          </a:p>
          <a:p>
            <a:r>
              <a:rPr lang="en-US" sz="1400" dirty="0"/>
              <a:t>   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Hole-Types (GEM, …)</a:t>
            </a:r>
          </a:p>
          <a:p>
            <a:r>
              <a:rPr lang="en-US" sz="1400" dirty="0"/>
              <a:t>   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l-GR" sz="1400" dirty="0"/>
              <a:t>μ</a:t>
            </a:r>
            <a:r>
              <a:rPr lang="en-US" sz="1400" dirty="0"/>
              <a:t>-PIC</a:t>
            </a:r>
          </a:p>
          <a:p>
            <a:r>
              <a:rPr lang="en-US" sz="1400" dirty="0"/>
              <a:t>    </a:t>
            </a:r>
            <a:r>
              <a:rPr lang="en-US" sz="1400" dirty="0">
                <a:sym typeface="Wingdings" panose="05000000000000000000" pitchFamily="2" charset="2"/>
              </a:rPr>
              <a:t> Hybrid …..</a:t>
            </a:r>
          </a:p>
          <a:p>
            <a:r>
              <a:rPr lang="en-US" sz="1400" dirty="0">
                <a:sym typeface="Wingdings" panose="05000000000000000000" pitchFamily="2" charset="2"/>
              </a:rPr>
              <a:t>-) Coupled to Ancillary detector</a:t>
            </a:r>
          </a:p>
          <a:p>
            <a:r>
              <a:rPr lang="en-US" sz="1400" dirty="0">
                <a:sym typeface="Wingdings" panose="05000000000000000000" pitchFamily="2" charset="2"/>
              </a:rPr>
              <a:t>    Isomer tagging </a:t>
            </a:r>
          </a:p>
          <a:p>
            <a:r>
              <a:rPr lang="en-US" sz="1400" dirty="0">
                <a:sym typeface="Wingdings" panose="05000000000000000000" pitchFamily="2" charset="2"/>
              </a:rPr>
              <a:t>    Triggering</a:t>
            </a:r>
          </a:p>
          <a:p>
            <a:r>
              <a:rPr lang="en-US" sz="1400" dirty="0">
                <a:sym typeface="Wingdings" panose="05000000000000000000" pitchFamily="2" charset="2"/>
              </a:rPr>
              <a:t>    Particle identification</a:t>
            </a:r>
          </a:p>
          <a:p>
            <a:r>
              <a:rPr lang="en-US" sz="1400" dirty="0">
                <a:sym typeface="Wingdings" panose="05000000000000000000" pitchFamily="2" charset="2"/>
              </a:rPr>
              <a:t>    Neutron detection</a:t>
            </a:r>
          </a:p>
          <a:p>
            <a:r>
              <a:rPr lang="en-US" sz="1400" dirty="0">
                <a:sym typeface="Wingdings" panose="05000000000000000000" pitchFamily="2" charset="2"/>
              </a:rPr>
              <a:t>-) With/Without magnetic field</a:t>
            </a:r>
          </a:p>
          <a:p>
            <a:r>
              <a:rPr lang="en-US" sz="1400" dirty="0"/>
              <a:t>	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0755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Kinematic: what is needed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Shape 178"/>
          <p:cNvSpPr txBox="1">
            <a:spLocks/>
          </p:cNvSpPr>
          <p:nvPr/>
        </p:nvSpPr>
        <p:spPr bwMode="auto">
          <a:xfrm>
            <a:off x="280736" y="1141413"/>
            <a:ext cx="8771346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85000" lnSpcReduction="20000"/>
          </a:bodyPr>
          <a:lstStyle>
            <a:lvl1pPr marL="180975" indent="-180975" algn="l" defTabSz="854075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buChar char="•"/>
              <a:defRPr sz="2100">
                <a:solidFill>
                  <a:srgbClr val="064308"/>
                </a:solidFill>
                <a:latin typeface="Arial" charset="0"/>
                <a:ea typeface="MS PGothic" panose="020B0600070205080204" pitchFamily="34" charset="-128"/>
                <a:cs typeface="ＭＳ Ｐゴシック" pitchFamily="-65" charset="-128"/>
              </a:defRPr>
            </a:lvl1pPr>
            <a:lvl2pPr marL="482600" indent="-180975" algn="l" defTabSz="854075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SzPct val="100000"/>
              <a:buChar char="–"/>
              <a:defRPr sz="1700">
                <a:solidFill>
                  <a:schemeClr val="tx1"/>
                </a:solidFill>
                <a:latin typeface="Arial" charset="0"/>
                <a:ea typeface="MS PGothic" panose="020B0600070205080204" pitchFamily="34" charset="-128"/>
                <a:cs typeface="ＭＳ Ｐゴシック"/>
              </a:defRPr>
            </a:lvl2pPr>
            <a:lvl3pPr marL="784225" indent="-180975" algn="l" defTabSz="854075" rtl="0" eaLnBrk="0" fontAlgn="base" hangingPunct="0">
              <a:lnSpc>
                <a:spcPct val="90000"/>
              </a:lnSpc>
              <a:spcBef>
                <a:spcPct val="15000"/>
              </a:spcBef>
              <a:spcAft>
                <a:spcPct val="0"/>
              </a:spcAft>
              <a:buSzPct val="100000"/>
              <a:buChar char="»"/>
              <a:defRPr sz="17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28738" indent="-241300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4pPr>
            <a:lvl5pPr marL="1866900" indent="-158750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5pPr>
            <a:lvl6pPr marL="2351083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834390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317696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801002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400" kern="0" dirty="0">
                <a:solidFill>
                  <a:srgbClr val="0066FF"/>
                </a:solidFill>
                <a:latin typeface="+mj-lt"/>
              </a:rPr>
              <a:t>What we measure:</a:t>
            </a: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endParaRPr lang="en-US" sz="1800" kern="0" dirty="0">
              <a:solidFill>
                <a:srgbClr val="0066FF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spcAft>
                <a:spcPts val="200"/>
              </a:spcAft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kern="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Beam</a:t>
            </a:r>
          </a:p>
          <a:p>
            <a:pPr marL="0" indent="0" defTabSz="447033">
              <a:spcBef>
                <a:spcPts val="0"/>
              </a:spcBef>
              <a:spcAft>
                <a:spcPts val="200"/>
              </a:spcAft>
              <a:buFontTx/>
              <a:buNone/>
              <a:tabLst>
                <a:tab pos="461963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	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 (3D) track 	</a:t>
            </a:r>
          </a:p>
          <a:p>
            <a:pPr marL="0" indent="0" defTabSz="447033">
              <a:spcBef>
                <a:spcPts val="600"/>
              </a:spcBef>
              <a:spcAft>
                <a:spcPts val="200"/>
              </a:spcAft>
              <a:buFontTx/>
              <a:buNone/>
              <a:tabLst>
                <a:tab pos="461963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	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 Energy (</a:t>
            </a:r>
            <a:r>
              <a:rPr lang="en-US" sz="1900" kern="0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n-US" sz="1900" kern="0" baseline="-25000" dirty="0" err="1">
                <a:solidFill>
                  <a:srgbClr val="000000"/>
                </a:solidFill>
                <a:latin typeface="+mj-lt"/>
              </a:rPr>
              <a:t>beam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) at the reaction point known from vertex determination </a:t>
            </a:r>
          </a:p>
          <a:p>
            <a:pPr marL="0" indent="0" defTabSz="447033">
              <a:spcBef>
                <a:spcPts val="600"/>
              </a:spcBef>
              <a:spcAft>
                <a:spcPts val="200"/>
              </a:spcAft>
              <a:buFontTx/>
              <a:buNone/>
              <a:tabLst>
                <a:tab pos="461963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			</a:t>
            </a:r>
            <a:r>
              <a:rPr lang="en-US" sz="1900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excitation function reconstruction</a:t>
            </a: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spcAft>
                <a:spcPts val="200"/>
              </a:spcAft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indent="0" defTabSz="447033">
              <a:spcBef>
                <a:spcPts val="0"/>
              </a:spcBef>
              <a:spcAft>
                <a:spcPts val="200"/>
              </a:spcAft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 Reaction Products </a:t>
            </a:r>
          </a:p>
          <a:p>
            <a:pPr marL="0" indent="0" defTabSz="447033">
              <a:spcBef>
                <a:spcPts val="0"/>
              </a:spcBef>
              <a:spcAft>
                <a:spcPts val="200"/>
              </a:spcAft>
              <a:buFontTx/>
              <a:buNone/>
              <a:tabLst>
                <a:tab pos="461963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	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 Angle </a:t>
            </a:r>
            <a:r>
              <a:rPr lang="el-GR" sz="1900" kern="0" dirty="0">
                <a:solidFill>
                  <a:srgbClr val="000000"/>
                </a:solidFill>
                <a:latin typeface="+mj-lt"/>
              </a:rPr>
              <a:t>θ</a:t>
            </a:r>
            <a:r>
              <a:rPr lang="en-US" sz="1900" kern="0" baseline="-5999" dirty="0">
                <a:solidFill>
                  <a:srgbClr val="000000"/>
                </a:solidFill>
                <a:latin typeface="+mj-lt"/>
              </a:rPr>
              <a:t>lab</a:t>
            </a:r>
          </a:p>
          <a:p>
            <a:pPr marL="0" indent="0" defTabSz="447033">
              <a:spcBef>
                <a:spcPts val="0"/>
              </a:spcBef>
              <a:spcAft>
                <a:spcPts val="200"/>
              </a:spcAft>
              <a:buFontTx/>
              <a:buNone/>
              <a:tabLst>
                <a:tab pos="461963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	</a:t>
            </a:r>
            <a:r>
              <a:rPr lang="en-US" sz="1900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Energy, </a:t>
            </a:r>
            <a:r>
              <a:rPr lang="en-US" sz="1900" kern="0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n-US" sz="1900" kern="0" baseline="-5999" dirty="0" err="1">
                <a:solidFill>
                  <a:srgbClr val="000000"/>
                </a:solidFill>
                <a:latin typeface="+mj-lt"/>
              </a:rPr>
              <a:t>prod</a:t>
            </a:r>
            <a:r>
              <a:rPr lang="en-US" sz="1900" kern="0" dirty="0">
                <a:solidFill>
                  <a:srgbClr val="000000"/>
                </a:solidFill>
                <a:latin typeface="+mj-lt"/>
              </a:rPr>
              <a:t> (Bragg curve, range, curvature in a magnetic field)</a:t>
            </a:r>
          </a:p>
          <a:p>
            <a:pPr marL="0" lvl="1" indent="0" defTabSz="447033">
              <a:spcBef>
                <a:spcPts val="0"/>
              </a:spcBef>
              <a:tabLst>
                <a:tab pos="1950690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lvl="1" indent="0" defTabSz="447033">
              <a:spcBef>
                <a:spcPts val="0"/>
              </a:spcBef>
              <a:tabLst>
                <a:tab pos="1950690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lvl="1" indent="0" defTabSz="447033">
              <a:spcBef>
                <a:spcPts val="0"/>
              </a:spcBef>
              <a:tabLst>
                <a:tab pos="1950690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lvl="1" indent="0" defTabSz="447033">
              <a:spcBef>
                <a:spcPts val="0"/>
              </a:spcBef>
              <a:tabLst>
                <a:tab pos="1950690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lvl="1" indent="0" defTabSz="447033">
              <a:spcBef>
                <a:spcPts val="0"/>
              </a:spcBef>
              <a:tabLst>
                <a:tab pos="1950690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     </a:t>
            </a:r>
            <a:r>
              <a:rPr lang="en-US" kern="0" dirty="0">
                <a:solidFill>
                  <a:srgbClr val="000000"/>
                </a:solidFill>
                <a:latin typeface="+mj-lt"/>
              </a:rPr>
              <a:t>Cross Sections: d</a:t>
            </a:r>
            <a:r>
              <a:rPr lang="el-GR" kern="0" dirty="0">
                <a:solidFill>
                  <a:srgbClr val="000000"/>
                </a:solidFill>
                <a:latin typeface="+mj-lt"/>
              </a:rPr>
              <a:t>σ/</a:t>
            </a:r>
            <a:r>
              <a:rPr lang="en-US" kern="0" dirty="0">
                <a:solidFill>
                  <a:srgbClr val="000000"/>
                </a:solidFill>
                <a:latin typeface="+mj-lt"/>
              </a:rPr>
              <a:t>d</a:t>
            </a:r>
            <a:r>
              <a:rPr lang="el-GR" kern="0" dirty="0">
                <a:solidFill>
                  <a:srgbClr val="000000"/>
                </a:solidFill>
                <a:latin typeface="+mj-lt"/>
              </a:rPr>
              <a:t>Ω(</a:t>
            </a:r>
            <a:r>
              <a:rPr lang="en-US" kern="0" dirty="0">
                <a:solidFill>
                  <a:srgbClr val="000000"/>
                </a:solidFill>
                <a:latin typeface="+mj-lt"/>
              </a:rPr>
              <a:t>E,</a:t>
            </a:r>
            <a:r>
              <a:rPr lang="el-GR" kern="0" dirty="0">
                <a:solidFill>
                  <a:srgbClr val="000000"/>
                </a:solidFill>
                <a:latin typeface="+mj-lt"/>
              </a:rPr>
              <a:t>θ)</a:t>
            </a:r>
            <a:endParaRPr lang="en-US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endParaRPr lang="en-US" sz="1900" kern="0" dirty="0">
              <a:solidFill>
                <a:srgbClr val="000000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800" kern="0" dirty="0">
                <a:solidFill>
                  <a:srgbClr val="0066FF"/>
                </a:solidFill>
                <a:latin typeface="+mj-lt"/>
              </a:rPr>
              <a:t>What we need:</a:t>
            </a: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endParaRPr lang="en-US" sz="1200" kern="0" dirty="0">
              <a:solidFill>
                <a:srgbClr val="0066FF"/>
              </a:solidFill>
              <a:latin typeface="+mj-lt"/>
            </a:endParaRPr>
          </a:p>
          <a:p>
            <a:pPr marL="0" indent="0" defTabSz="447033">
              <a:spcBef>
                <a:spcPts val="0"/>
              </a:spcBef>
              <a:buFontTx/>
              <a:buNone/>
              <a:tabLst>
                <a:tab pos="1499141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900" kern="0" dirty="0">
                <a:solidFill>
                  <a:srgbClr val="000000"/>
                </a:solidFill>
                <a:latin typeface="+mj-lt"/>
              </a:rPr>
              <a:t>Detector with excellent Position (&lt; 1 mm) &amp; Energy resolution (a few %)</a:t>
            </a:r>
          </a:p>
        </p:txBody>
      </p:sp>
      <p:sp>
        <p:nvSpPr>
          <p:cNvPr id="7" name="Down Arrow 6"/>
          <p:cNvSpPr/>
          <p:nvPr/>
        </p:nvSpPr>
        <p:spPr>
          <a:xfrm>
            <a:off x="1261827" y="3429000"/>
            <a:ext cx="381000" cy="685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7475695" y="1471613"/>
            <a:ext cx="4205287" cy="4343400"/>
            <a:chOff x="5386388" y="1676400"/>
            <a:chExt cx="4205287" cy="4343400"/>
          </a:xfrm>
        </p:grpSpPr>
        <p:pic>
          <p:nvPicPr>
            <p:cNvPr id="9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1275" y="1676400"/>
              <a:ext cx="3200400" cy="43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980113" y="3592513"/>
              <a:ext cx="906462" cy="7937"/>
            </a:xfrm>
            <a:prstGeom prst="line">
              <a:avLst/>
            </a:prstGeom>
            <a:noFill/>
            <a:ln w="38100">
              <a:solidFill>
                <a:srgbClr val="F79646"/>
              </a:solidFill>
              <a:round/>
              <a:headEnd/>
              <a:tailEnd type="arrow" w="sm" len="sm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8220075" y="3643313"/>
              <a:ext cx="114300" cy="319087"/>
            </a:xfrm>
            <a:prstGeom prst="line">
              <a:avLst/>
            </a:prstGeom>
            <a:noFill/>
            <a:ln w="38100">
              <a:solidFill>
                <a:srgbClr val="F79646"/>
              </a:solidFill>
              <a:round/>
              <a:headEnd/>
              <a:tailEnd type="arrow" w="sm" len="sm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8210550" y="2828925"/>
              <a:ext cx="409575" cy="752475"/>
            </a:xfrm>
            <a:prstGeom prst="line">
              <a:avLst/>
            </a:prstGeom>
            <a:noFill/>
            <a:ln w="38100">
              <a:solidFill>
                <a:srgbClr val="F79646"/>
              </a:solidFill>
              <a:round/>
              <a:headEnd/>
              <a:tailEnd type="arrow" w="sm" len="sm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5678488" y="3133725"/>
              <a:ext cx="1266825" cy="38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altLang="en-US" sz="2000" b="1" baseline="30000">
                  <a:solidFill>
                    <a:srgbClr val="7030A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6</a:t>
              </a:r>
              <a:r>
                <a:rPr lang="en-US" altLang="en-US" sz="2000" b="1">
                  <a:solidFill>
                    <a:srgbClr val="7030A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He beam</a:t>
              </a:r>
            </a:p>
          </p:txBody>
        </p:sp>
        <p:sp>
          <p:nvSpPr>
            <p:cNvPr id="14" name="Rectangle 9"/>
            <p:cNvSpPr>
              <a:spLocks/>
            </p:cNvSpPr>
            <p:nvPr/>
          </p:nvSpPr>
          <p:spPr bwMode="auto">
            <a:xfrm>
              <a:off x="8226425" y="3924300"/>
              <a:ext cx="519113" cy="38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altLang="en-US" sz="2000" b="1" baseline="30000">
                  <a:solidFill>
                    <a:srgbClr val="7030A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6</a:t>
              </a:r>
              <a:r>
                <a:rPr lang="en-US" altLang="en-US" sz="2000" b="1">
                  <a:solidFill>
                    <a:srgbClr val="7030A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He</a:t>
              </a:r>
            </a:p>
          </p:txBody>
        </p:sp>
        <p:sp>
          <p:nvSpPr>
            <p:cNvPr id="15" name="Rectangle 9"/>
            <p:cNvSpPr>
              <a:spLocks/>
            </p:cNvSpPr>
            <p:nvPr/>
          </p:nvSpPr>
          <p:spPr bwMode="auto">
            <a:xfrm>
              <a:off x="8359775" y="2338388"/>
              <a:ext cx="522288" cy="38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altLang="en-US" sz="2000" b="1" baseline="30000">
                  <a:solidFill>
                    <a:srgbClr val="7030A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4</a:t>
              </a:r>
              <a:r>
                <a:rPr lang="en-US" altLang="en-US" sz="2000" b="1">
                  <a:solidFill>
                    <a:srgbClr val="7030A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He</a:t>
              </a:r>
            </a:p>
          </p:txBody>
        </p:sp>
        <p:sp>
          <p:nvSpPr>
            <p:cNvPr id="16" name="Rectangle 9"/>
            <p:cNvSpPr>
              <a:spLocks/>
            </p:cNvSpPr>
            <p:nvPr/>
          </p:nvSpPr>
          <p:spPr bwMode="auto">
            <a:xfrm>
              <a:off x="5386388" y="4506913"/>
              <a:ext cx="1851025" cy="630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 algn="ctr"/>
              <a:r>
                <a:rPr lang="en-US" altLang="en-US" sz="1800" b="1">
                  <a:solidFill>
                    <a:srgbClr val="00B05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pAT-TPC</a:t>
              </a:r>
            </a:p>
            <a:p>
              <a:pPr algn="ctr"/>
              <a:r>
                <a:rPr lang="en-US" altLang="en-US" sz="1800" b="1">
                  <a:solidFill>
                    <a:srgbClr val="00B05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He/CO</a:t>
              </a:r>
              <a:r>
                <a:rPr lang="en-US" altLang="en-US" sz="1800" b="1" baseline="-25000">
                  <a:solidFill>
                    <a:srgbClr val="00B05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2</a:t>
              </a:r>
              <a:r>
                <a:rPr lang="en-US" altLang="en-US" sz="1800" b="1">
                  <a:solidFill>
                    <a:srgbClr val="00B050"/>
                  </a:solidFill>
                  <a:latin typeface="Comic Sans MS" panose="030F0702030302020204" pitchFamily="66" charset="0"/>
                  <a:cs typeface="Arial Bold" panose="020B0704020202020204" pitchFamily="34" charset="0"/>
                  <a:sym typeface="Arial Bold" panose="020B0704020202020204" pitchFamily="34" charset="0"/>
                </a:rPr>
                <a:t> (1 atm)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9798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/>
              <a:t>AC</a:t>
            </a:r>
            <a:r>
              <a:rPr lang="en-US" dirty="0" err="1"/>
              <a:t>tive</a:t>
            </a:r>
            <a:r>
              <a:rPr lang="en-US" dirty="0"/>
              <a:t> </a:t>
            </a:r>
            <a:r>
              <a:rPr lang="en-US" u="sng" dirty="0" err="1"/>
              <a:t>TAR</a:t>
            </a:r>
            <a:r>
              <a:rPr lang="en-US" dirty="0" err="1"/>
              <a:t>get</a:t>
            </a:r>
            <a:r>
              <a:rPr lang="en-US" dirty="0"/>
              <a:t> and </a:t>
            </a:r>
            <a:r>
              <a:rPr lang="en-US" u="sng" dirty="0"/>
              <a:t>T</a:t>
            </a:r>
            <a:r>
              <a:rPr lang="en-US" dirty="0"/>
              <a:t>ime </a:t>
            </a:r>
            <a:r>
              <a:rPr lang="en-US" u="sng" dirty="0"/>
              <a:t>P</a:t>
            </a:r>
            <a:r>
              <a:rPr lang="en-US" dirty="0"/>
              <a:t>rojection </a:t>
            </a:r>
            <a:r>
              <a:rPr lang="en-US" u="sng" dirty="0"/>
              <a:t>C</a:t>
            </a:r>
            <a:r>
              <a:rPr lang="en-US" dirty="0"/>
              <a:t>hamber (ACTAR TPC)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0" y="1618620"/>
            <a:ext cx="3274723" cy="38242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600" y="1219200"/>
            <a:ext cx="2634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operational modes: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249" y="1741781"/>
            <a:ext cx="4627789" cy="2171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01326" y="1249288"/>
            <a:ext cx="2924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ACTAR mechanical design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079912"/>
            <a:ext cx="1376544" cy="133758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056308" y="1079912"/>
            <a:ext cx="41356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TPC designed to include additional detectors (e.g. Si-PIN):</a:t>
            </a:r>
          </a:p>
          <a:p>
            <a:r>
              <a:rPr lang="en-US" sz="1200" dirty="0">
                <a:solidFill>
                  <a:srgbClr val="0000FF"/>
                </a:solidFill>
              </a:rPr>
              <a:t>• tracking of particles escaping the drift region</a:t>
            </a:r>
          </a:p>
          <a:p>
            <a:r>
              <a:rPr lang="en-US" sz="1200" dirty="0">
                <a:solidFill>
                  <a:srgbClr val="0000FF"/>
                </a:solidFill>
              </a:rPr>
              <a:t>	</a:t>
            </a:r>
            <a:r>
              <a:rPr lang="en-US" sz="1200" dirty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0000FF"/>
                </a:solidFill>
              </a:rPr>
              <a:t>reaction studies and active target mode</a:t>
            </a:r>
          </a:p>
          <a:p>
            <a:r>
              <a:rPr lang="en-US" sz="1200" dirty="0">
                <a:solidFill>
                  <a:srgbClr val="0000FF"/>
                </a:solidFill>
              </a:rPr>
              <a:t>• additional position and energy information</a:t>
            </a:r>
          </a:p>
          <a:p>
            <a:r>
              <a:rPr lang="en-US" sz="1200" dirty="0">
                <a:solidFill>
                  <a:srgbClr val="0000FF"/>
                </a:solidFill>
              </a:rPr>
              <a:t>	</a:t>
            </a:r>
            <a:r>
              <a:rPr lang="en-US" sz="1200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1200" dirty="0">
                <a:solidFill>
                  <a:srgbClr val="0000FF"/>
                </a:solidFill>
              </a:rPr>
              <a:t>used also for commissioning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5793" y="4295240"/>
            <a:ext cx="4114800" cy="17031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b="49114"/>
          <a:stretch/>
        </p:blipFill>
        <p:spPr>
          <a:xfrm>
            <a:off x="8229600" y="2344662"/>
            <a:ext cx="3315490" cy="9319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r="7749"/>
          <a:stretch/>
        </p:blipFill>
        <p:spPr>
          <a:xfrm>
            <a:off x="10510514" y="2408388"/>
            <a:ext cx="1681486" cy="61154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6303071" y="1858106"/>
            <a:ext cx="287176" cy="63549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l="43721"/>
          <a:stretch/>
        </p:blipFill>
        <p:spPr>
          <a:xfrm>
            <a:off x="5192166" y="3933171"/>
            <a:ext cx="2508986" cy="2066632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5498144" y="3500675"/>
            <a:ext cx="804927" cy="43249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73944" y="4790686"/>
            <a:ext cx="26276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Bulk </a:t>
            </a:r>
            <a:r>
              <a:rPr lang="en-US" sz="1400" b="1" dirty="0" err="1"/>
              <a:t>micromegas</a:t>
            </a:r>
            <a:r>
              <a:rPr lang="en-US" sz="1400" b="1" dirty="0"/>
              <a:t> </a:t>
            </a:r>
          </a:p>
          <a:p>
            <a:pPr algn="ctr"/>
            <a:r>
              <a:rPr lang="en-US" sz="1400" b="1" dirty="0"/>
              <a:t>220 um avalanche gap</a:t>
            </a:r>
          </a:p>
          <a:p>
            <a:pPr algn="ctr"/>
            <a:r>
              <a:rPr lang="en-US" sz="1400" b="1" dirty="0"/>
              <a:t>(also possibility to use GEM)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1600" y="5695278"/>
            <a:ext cx="37396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solidFill>
                  <a:schemeClr val="accent4">
                    <a:lumMod val="50000"/>
                  </a:schemeClr>
                </a:solidFill>
              </a:rPr>
              <a:t>B. Mauss et al., NIM A 940 (2019), 498-504.</a:t>
            </a:r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296446" y="4038568"/>
            <a:ext cx="22493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>
                <a:solidFill>
                  <a:schemeClr val="accent4">
                    <a:lumMod val="50000"/>
                  </a:schemeClr>
                </a:solidFill>
              </a:rPr>
              <a:t>(iC</a:t>
            </a:r>
            <a:r>
              <a:rPr lang="de-DE" sz="1400" b="1" baseline="-25000" dirty="0">
                <a:solidFill>
                  <a:schemeClr val="accent4">
                    <a:lumMod val="50000"/>
                  </a:schemeClr>
                </a:solidFill>
              </a:rPr>
              <a:t>4</a:t>
            </a:r>
            <a:r>
              <a:rPr lang="de-DE" sz="1400" b="1" dirty="0">
                <a:solidFill>
                  <a:schemeClr val="accent4">
                    <a:lumMod val="50000"/>
                  </a:schemeClr>
                </a:solidFill>
              </a:rPr>
              <a:t>H</a:t>
            </a:r>
            <a:r>
              <a:rPr lang="de-DE" sz="1400" b="1" baseline="-25000" dirty="0">
                <a:solidFill>
                  <a:schemeClr val="accent4">
                    <a:lumMod val="50000"/>
                  </a:schemeClr>
                </a:solidFill>
              </a:rPr>
              <a:t>10</a:t>
            </a:r>
            <a:r>
              <a:rPr lang="de-DE" sz="1400" b="1" dirty="0">
                <a:solidFill>
                  <a:schemeClr val="accent4">
                    <a:lumMod val="50000"/>
                  </a:schemeClr>
                </a:solidFill>
              </a:rPr>
              <a:t>) gas at 100 mbar</a:t>
            </a:r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l="10240" t="58997" r="22988" b="-9883"/>
          <a:stretch/>
        </p:blipFill>
        <p:spPr>
          <a:xfrm>
            <a:off x="8846281" y="3238655"/>
            <a:ext cx="2216538" cy="93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94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72675"/>
            <a:ext cx="12192000" cy="911948"/>
          </a:xfrm>
        </p:spPr>
        <p:txBody>
          <a:bodyPr/>
          <a:lstStyle/>
          <a:p>
            <a:r>
              <a:rPr lang="en-US" u="sng" dirty="0"/>
              <a:t>M</a:t>
            </a:r>
            <a:r>
              <a:rPr lang="en-US" dirty="0"/>
              <a:t>u(</a:t>
            </a:r>
            <a:r>
              <a:rPr lang="el-GR" dirty="0"/>
              <a:t>μ</a:t>
            </a:r>
            <a:r>
              <a:rPr lang="en-US" dirty="0"/>
              <a:t>)-PIC based </a:t>
            </a:r>
            <a:r>
              <a:rPr lang="en-US" u="sng" dirty="0"/>
              <a:t>A</a:t>
            </a:r>
            <a:r>
              <a:rPr lang="en-US" dirty="0"/>
              <a:t>ctive target for </a:t>
            </a:r>
            <a:r>
              <a:rPr lang="en-US" u="sng" dirty="0"/>
              <a:t>I</a:t>
            </a:r>
            <a:r>
              <a:rPr lang="en-US" dirty="0"/>
              <a:t>nverse </a:t>
            </a:r>
            <a:r>
              <a:rPr lang="en-US" u="sng" dirty="0"/>
              <a:t>K</a:t>
            </a:r>
            <a:r>
              <a:rPr lang="en-US" dirty="0"/>
              <a:t>inematics (</a:t>
            </a:r>
            <a:r>
              <a:rPr lang="en-US" dirty="0" err="1"/>
              <a:t>MAIKo</a:t>
            </a:r>
            <a:r>
              <a:rPr lang="en-US" dirty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3779520" cy="2895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600" y="1049641"/>
            <a:ext cx="37582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solidFill>
                  <a:schemeClr val="accent4">
                    <a:lumMod val="50000"/>
                  </a:schemeClr>
                </a:solidFill>
              </a:rPr>
              <a:t>T. </a:t>
            </a:r>
            <a:r>
              <a:rPr lang="fr-FR" sz="1400" b="1" dirty="0" err="1">
                <a:solidFill>
                  <a:schemeClr val="accent4">
                    <a:lumMod val="50000"/>
                  </a:schemeClr>
                </a:solidFill>
              </a:rPr>
              <a:t>Furuno</a:t>
            </a:r>
            <a:r>
              <a:rPr lang="fr-FR" sz="1400" b="1" dirty="0">
                <a:solidFill>
                  <a:schemeClr val="accent4">
                    <a:lumMod val="50000"/>
                  </a:schemeClr>
                </a:solidFill>
              </a:rPr>
              <a:t> et al., NIM A 908 (2018), 215-224.</a:t>
            </a:r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78" y="4408728"/>
            <a:ext cx="2143645" cy="146954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1980704" y="3825657"/>
            <a:ext cx="381496" cy="7463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725" y="1678269"/>
            <a:ext cx="3230138" cy="2505151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4003002" y="2457397"/>
            <a:ext cx="416598" cy="28580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5972" y="4473838"/>
            <a:ext cx="5112439" cy="15589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r="49582" b="22626"/>
          <a:stretch/>
        </p:blipFill>
        <p:spPr>
          <a:xfrm>
            <a:off x="8639401" y="1593336"/>
            <a:ext cx="3015232" cy="23497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51890" t="-1105" r="-2308" b="23731"/>
          <a:stretch/>
        </p:blipFill>
        <p:spPr>
          <a:xfrm>
            <a:off x="8833229" y="3823394"/>
            <a:ext cx="2865627" cy="223319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/>
          <a:srcRect l="24209" t="81154" r="23551" b="-366"/>
          <a:stretch/>
        </p:blipFill>
        <p:spPr>
          <a:xfrm>
            <a:off x="8831720" y="1066799"/>
            <a:ext cx="2819400" cy="52653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059672" y="1125161"/>
            <a:ext cx="40927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5F5F5F"/>
                </a:solidFill>
                <a:latin typeface="Avenir-LightOblique"/>
              </a:rPr>
              <a:t>Ancillary Si-</a:t>
            </a:r>
            <a:r>
              <a:rPr lang="en-US" sz="1200" b="1" dirty="0" err="1">
                <a:solidFill>
                  <a:srgbClr val="5F5F5F"/>
                </a:solidFill>
                <a:latin typeface="Avenir-LightOblique"/>
              </a:rPr>
              <a:t>CsI</a:t>
            </a:r>
            <a:r>
              <a:rPr lang="en-US" sz="1200" b="1" dirty="0">
                <a:solidFill>
                  <a:srgbClr val="5F5F5F"/>
                </a:solidFill>
                <a:latin typeface="Avenir-LightOblique"/>
              </a:rPr>
              <a:t>(Tl) detectors used to generate trigger</a:t>
            </a:r>
          </a:p>
          <a:p>
            <a:r>
              <a:rPr lang="en-US" sz="1200" b="1" dirty="0">
                <a:solidFill>
                  <a:srgbClr val="5F5F5F"/>
                </a:solidFill>
                <a:latin typeface="Avenir-LightOblique"/>
              </a:rPr>
              <a:t>And measure Energy of particle escaping the volume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121600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Active-Target TPC @ Facility for Rare Isotope Beams (FRIB)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054" y="2059172"/>
            <a:ext cx="2429667" cy="182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18246" y="1022889"/>
            <a:ext cx="3548063" cy="9858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i="1" dirty="0" err="1">
                <a:solidFill>
                  <a:schemeClr val="accent4">
                    <a:lumMod val="50000"/>
                  </a:schemeClr>
                </a:solidFill>
                <a:latin typeface="+mj-lt"/>
                <a:ea typeface="ヒラギノ角ゴ Pro W3"/>
                <a:cs typeface="ヒラギノ角ゴ Pro W3"/>
              </a:rPr>
              <a:t>pAT</a:t>
            </a:r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  <a:latin typeface="+mj-lt"/>
                <a:ea typeface="ヒラギノ角ゴ Pro W3"/>
                <a:cs typeface="ヒラギノ角ゴ Pro W3"/>
              </a:rPr>
              <a:t>-TPC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ea typeface="ヒラギノ角ゴ Pro W3"/>
                <a:cs typeface="ヒラギノ角ゴ Pro W3"/>
              </a:rPr>
              <a:t>Active volume 25 liters </a:t>
            </a:r>
          </a:p>
          <a:p>
            <a:pPr>
              <a:defRPr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ea typeface="ヒラギノ角ゴ Pro W3"/>
                <a:cs typeface="ヒラギノ角ゴ Pro W3"/>
              </a:rPr>
              <a:t>      (L = 50 cm, Ø = 25 cm)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ea typeface="ヒラギノ角ゴ Pro W3"/>
                <a:cs typeface="ヒラギノ角ゴ Pro W3"/>
              </a:rPr>
              <a:t>Cylindrical pad plane (1,000 pads)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6345370" y="1229481"/>
            <a:ext cx="36290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6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Full scale AT-TPC</a:t>
            </a:r>
          </a:p>
          <a:p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‣ Active volume 200 liters </a:t>
            </a:r>
          </a:p>
          <a:p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  (L = 100 cm, Ø = 50 cm)</a:t>
            </a:r>
          </a:p>
          <a:p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‣ 10,240 triangular pads</a:t>
            </a:r>
          </a:p>
          <a:p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‣ Placed inside 4 Tesla solenoid</a:t>
            </a: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9" t="36894" r="23885" b="39108"/>
          <a:stretch>
            <a:fillRect/>
          </a:stretch>
        </p:blipFill>
        <p:spPr bwMode="auto">
          <a:xfrm>
            <a:off x="6406488" y="2419918"/>
            <a:ext cx="2471738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970" y="1131939"/>
            <a:ext cx="2572937" cy="108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7303810" y="5429839"/>
            <a:ext cx="480536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Cortesi </a:t>
            </a:r>
            <a:r>
              <a:rPr lang="en-US" altLang="en-US" sz="12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et. al.</a:t>
            </a:r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EPJ Web of Conferences 174, 01007 (2018)</a:t>
            </a:r>
          </a:p>
        </p:txBody>
      </p:sp>
      <p:sp>
        <p:nvSpPr>
          <p:cNvPr id="12" name="TextBox 31"/>
          <p:cNvSpPr txBox="1">
            <a:spLocks noChangeArrowheads="1"/>
          </p:cNvSpPr>
          <p:nvPr/>
        </p:nvSpPr>
        <p:spPr bwMode="auto">
          <a:xfrm>
            <a:off x="7059612" y="5677114"/>
            <a:ext cx="49799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Ayyad et al. Eur. Phys. J. A (2018) 54: 181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9058562" y="2362200"/>
            <a:ext cx="2667751" cy="2290981"/>
            <a:chOff x="0" y="1410496"/>
            <a:chExt cx="2312811" cy="2111413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50" b="23536"/>
            <a:stretch/>
          </p:blipFill>
          <p:spPr bwMode="auto">
            <a:xfrm>
              <a:off x="64911" y="1410496"/>
              <a:ext cx="2247900" cy="1637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762000" y="3200400"/>
              <a:ext cx="960261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62000" y="3053644"/>
              <a:ext cx="960261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0" y="2367290"/>
              <a:ext cx="8579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M-THGEM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9020" y="3267993"/>
              <a:ext cx="159691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Position-sensitive MM</a:t>
              </a:r>
            </a:p>
          </p:txBody>
        </p:sp>
      </p:grp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170" y="3913603"/>
            <a:ext cx="2138182" cy="166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296307" y="4200521"/>
            <a:ext cx="389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AT-TPC Readout pad </a:t>
            </a:r>
            <a:r>
              <a:rPr lang="en-US" sz="1600" dirty="0">
                <a:sym typeface="Wingdings" panose="05000000000000000000" pitchFamily="2" charset="2"/>
              </a:rPr>
              <a:t> GET electronics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101600" y="1219200"/>
            <a:ext cx="3272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>
                <a:solidFill>
                  <a:schemeClr val="accent4">
                    <a:lumMod val="50000"/>
                  </a:schemeClr>
                </a:solidFill>
              </a:rPr>
              <a:t>Cylindrical configuration:</a:t>
            </a:r>
          </a:p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Use with solenoid</a:t>
            </a:r>
          </a:p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	 Magnetic field for PID</a:t>
            </a:r>
          </a:p>
          <a:p>
            <a:endParaRPr lang="en-US" sz="1600" dirty="0">
              <a:solidFill>
                <a:schemeClr val="accent4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Problem:</a:t>
            </a:r>
          </a:p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Need to suppressed beam!</a:t>
            </a:r>
          </a:p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 Smart-ZAP</a:t>
            </a:r>
          </a:p>
          <a:p>
            <a:endParaRPr lang="en-US" sz="16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888" y="3096083"/>
            <a:ext cx="1713840" cy="235824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490214" y="4668351"/>
            <a:ext cx="3188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Gain Provided mainly by M-THGEM</a:t>
            </a:r>
          </a:p>
          <a:p>
            <a:r>
              <a: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Position-sensitive MM for track encoding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7260" y="4311305"/>
            <a:ext cx="2006589" cy="140754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12324" y="3786477"/>
            <a:ext cx="176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Position-sensitive </a:t>
            </a:r>
          </a:p>
          <a:p>
            <a:r>
              <a:rPr lang="en-US" sz="1400" b="1" dirty="0" err="1">
                <a:solidFill>
                  <a:srgbClr val="0000FF"/>
                </a:solidFill>
              </a:rPr>
              <a:t>micromegas</a:t>
            </a:r>
            <a:r>
              <a:rPr lang="en-US" sz="1400" b="1" dirty="0">
                <a:solidFill>
                  <a:srgbClr val="0000FF"/>
                </a:solidFill>
              </a:rPr>
              <a:t> pad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112324" y="3045368"/>
            <a:ext cx="1257647" cy="235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8526" y="5392629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Field Cage</a:t>
            </a:r>
          </a:p>
        </p:txBody>
      </p:sp>
    </p:spTree>
    <p:extLst>
      <p:ext uri="{BB962C8B-B14F-4D97-AF65-F5344CB8AC3E}">
        <p14:creationId xmlns:p14="http://schemas.microsoft.com/office/powerpoint/2010/main" val="607527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AT-TPC project @ FRIB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66617"/>
            <a:ext cx="4226536" cy="21059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44362" y="1000958"/>
            <a:ext cx="3458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E20009 </a:t>
            </a:r>
            <a:r>
              <a:rPr lang="en-US" sz="1600" b="1" dirty="0">
                <a:sym typeface="Wingdings" panose="05000000000000000000" pitchFamily="2" charset="2"/>
              </a:rPr>
              <a:t></a:t>
            </a:r>
            <a:r>
              <a:rPr lang="en-US" sz="1600" b="1" dirty="0"/>
              <a:t> </a:t>
            </a:r>
            <a:r>
              <a:rPr lang="en-US" sz="1400" b="1" dirty="0"/>
              <a:t>pure</a:t>
            </a:r>
            <a:r>
              <a:rPr lang="en-US" sz="1600" b="1" dirty="0"/>
              <a:t> D</a:t>
            </a:r>
            <a:r>
              <a:rPr lang="en-US" sz="1600" b="1" baseline="-25000" dirty="0"/>
              <a:t>2</a:t>
            </a:r>
            <a:r>
              <a:rPr lang="en-US" sz="1600" b="1" dirty="0"/>
              <a:t> (760 </a:t>
            </a:r>
            <a:r>
              <a:rPr lang="en-US" sz="1600" b="1" dirty="0" err="1"/>
              <a:t>Torr</a:t>
            </a:r>
            <a:r>
              <a:rPr lang="en-US" sz="1600" b="1" dirty="0"/>
              <a:t>)</a:t>
            </a:r>
          </a:p>
          <a:p>
            <a:pPr algn="ctr"/>
            <a:r>
              <a:rPr lang="en-US" sz="1600" b="1" baseline="30000" dirty="0"/>
              <a:t>10</a:t>
            </a:r>
            <a:r>
              <a:rPr lang="en-US" sz="1600" b="1" dirty="0"/>
              <a:t>Be(</a:t>
            </a:r>
            <a:r>
              <a:rPr lang="en-US" sz="1600" b="1" dirty="0" err="1"/>
              <a:t>d,p</a:t>
            </a:r>
            <a:r>
              <a:rPr lang="en-US" sz="1600" b="1" dirty="0"/>
              <a:t>)</a:t>
            </a:r>
            <a:r>
              <a:rPr lang="en-US" sz="1600" b="1" baseline="30000" dirty="0"/>
              <a:t>11</a:t>
            </a:r>
            <a:r>
              <a:rPr lang="en-US" sz="1600" b="1" dirty="0"/>
              <a:t>Be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8236" y="3052933"/>
            <a:ext cx="3062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+mj-lt"/>
              </a:rPr>
              <a:t>The cinnamon roll: 8 MeV p (5 m range)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637" y="1292236"/>
            <a:ext cx="2538413" cy="21685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5" y="3372560"/>
            <a:ext cx="3093448" cy="276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118" y="3013277"/>
            <a:ext cx="268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SOLARIS (up to 4 Tesla)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4816" y="2024760"/>
            <a:ext cx="1246260" cy="10828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8158" y="4066718"/>
            <a:ext cx="1197879" cy="18420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391" y="4163720"/>
            <a:ext cx="4215386" cy="16023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36886" y="3623740"/>
            <a:ext cx="3627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E20020 </a:t>
            </a:r>
            <a:r>
              <a:rPr lang="en-US" sz="1600" b="1" dirty="0">
                <a:sym typeface="Wingdings" panose="05000000000000000000" pitchFamily="2" charset="2"/>
              </a:rPr>
              <a:t></a:t>
            </a:r>
            <a:r>
              <a:rPr lang="en-US" sz="1600" b="1" dirty="0"/>
              <a:t> </a:t>
            </a:r>
            <a:r>
              <a:rPr lang="en-US" sz="1400" b="1" dirty="0"/>
              <a:t>pure</a:t>
            </a:r>
            <a:r>
              <a:rPr lang="en-US" sz="1600" b="1" dirty="0"/>
              <a:t> He (700 </a:t>
            </a:r>
            <a:r>
              <a:rPr lang="en-US" sz="1600" b="1" dirty="0" err="1"/>
              <a:t>Torr</a:t>
            </a:r>
            <a:r>
              <a:rPr lang="en-US" sz="1600" b="1" dirty="0"/>
              <a:t>)</a:t>
            </a:r>
          </a:p>
          <a:p>
            <a:pPr algn="ctr"/>
            <a:r>
              <a:rPr lang="en-US" sz="1600" b="1" dirty="0"/>
              <a:t>4 </a:t>
            </a:r>
            <a:r>
              <a:rPr lang="en-US" sz="1600" b="1" dirty="0">
                <a:latin typeface="Comic Sans MS" panose="030F0702030302020204" pitchFamily="66" charset="0"/>
                <a:sym typeface="Symbol" panose="05050102010706020507" pitchFamily="18" charset="2"/>
              </a:rPr>
              <a:t></a:t>
            </a:r>
            <a:r>
              <a:rPr lang="en-US" sz="1600" b="1" dirty="0">
                <a:sym typeface="Symbol" panose="05050102010706020507" pitchFamily="18" charset="2"/>
              </a:rPr>
              <a:t> decay of </a:t>
            </a:r>
            <a:r>
              <a:rPr lang="en-US" sz="1600" b="1" baseline="30000" dirty="0"/>
              <a:t>16</a:t>
            </a:r>
            <a:r>
              <a:rPr lang="en-US" sz="1600" b="1" dirty="0"/>
              <a:t>O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031134" y="5820983"/>
            <a:ext cx="2709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+mj-lt"/>
              </a:rPr>
              <a:t>The big Kraken: 5 </a:t>
            </a:r>
            <a:r>
              <a:rPr lang="en-US" sz="1200" b="1" dirty="0">
                <a:solidFill>
                  <a:srgbClr val="FF0000"/>
                </a:solidFill>
                <a:latin typeface="+mj-lt"/>
                <a:sym typeface="Symbol" panose="05050102010706020507" pitchFamily="18" charset="2"/>
              </a:rPr>
              <a:t></a:t>
            </a:r>
            <a:r>
              <a:rPr lang="en-US" sz="1200" b="1" dirty="0">
                <a:solidFill>
                  <a:srgbClr val="FF0000"/>
                </a:solidFill>
                <a:latin typeface="+mj-lt"/>
              </a:rPr>
              <a:t>-particle tracks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2" y="1074966"/>
            <a:ext cx="2803021" cy="182059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16574" y="3781733"/>
            <a:ext cx="28023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Spokesperson: Clementine Santamaria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55325" y="998751"/>
            <a:ext cx="20826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00FF"/>
                </a:solidFill>
              </a:rPr>
              <a:t>Spokesperson: Daniel Bazin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9753600" y="1026814"/>
            <a:ext cx="0" cy="5023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843848" y="1029977"/>
            <a:ext cx="14543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Tracks</a:t>
            </a:r>
          </a:p>
          <a:p>
            <a:r>
              <a:rPr lang="en-US" sz="1100" dirty="0"/>
              <a:t>D. Bazin Courtesy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46125" y="1586600"/>
            <a:ext cx="2064000" cy="928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46125" y="2590800"/>
            <a:ext cx="2080325" cy="96556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56283" y="3657600"/>
            <a:ext cx="2183317" cy="113856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90132" y="4836470"/>
            <a:ext cx="2225668" cy="118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99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02866"/>
            <a:ext cx="12268200" cy="451565"/>
          </a:xfrm>
        </p:spPr>
        <p:txBody>
          <a:bodyPr/>
          <a:lstStyle/>
          <a:p>
            <a:r>
              <a:rPr lang="en-US" sz="3000" dirty="0"/>
              <a:t>TPC for </a:t>
            </a:r>
            <a:r>
              <a:rPr lang="en-US" sz="3000" u="sng" dirty="0"/>
              <a:t>N</a:t>
            </a:r>
            <a:r>
              <a:rPr lang="en-US" sz="3000" dirty="0"/>
              <a:t>eutron </a:t>
            </a:r>
            <a:r>
              <a:rPr lang="en-US" sz="3000" u="sng" dirty="0"/>
              <a:t>I</a:t>
            </a:r>
            <a:r>
              <a:rPr lang="en-US" sz="3000" dirty="0"/>
              <a:t>nduced </a:t>
            </a:r>
            <a:r>
              <a:rPr lang="en-US" sz="3000" u="sng" dirty="0"/>
              <a:t>F</a:t>
            </a:r>
            <a:r>
              <a:rPr lang="en-US" sz="3000" dirty="0"/>
              <a:t>ission </a:t>
            </a:r>
            <a:r>
              <a:rPr lang="en-US" sz="3000" u="sng" dirty="0"/>
              <a:t>F</a:t>
            </a:r>
            <a:r>
              <a:rPr lang="en-US" sz="3000" dirty="0"/>
              <a:t>ragment </a:t>
            </a:r>
            <a:r>
              <a:rPr lang="en-US" sz="3000" u="sng" dirty="0"/>
              <a:t>T</a:t>
            </a:r>
            <a:r>
              <a:rPr lang="en-US" sz="3000" dirty="0"/>
              <a:t>racking </a:t>
            </a:r>
            <a:r>
              <a:rPr lang="en-US" sz="3000" u="sng" dirty="0"/>
              <a:t>E</a:t>
            </a:r>
            <a:r>
              <a:rPr lang="en-US" sz="3000" dirty="0"/>
              <a:t>xperiments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708981"/>
            <a:ext cx="3376612" cy="26234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167290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430997" y="2180514"/>
            <a:ext cx="778448" cy="533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073" y="2502451"/>
            <a:ext cx="3102560" cy="33294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1600" y="1052140"/>
            <a:ext cx="1198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Motivation: Study and improve cross section ratio systematics</a:t>
            </a:r>
          </a:p>
          <a:p>
            <a:r>
              <a:rPr lang="en-US" dirty="0"/>
              <a:t>NIFFTE: two-chamber MICROMEGAS TPC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precision cross section measurements of neutron-induced fission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5469503"/>
            <a:ext cx="2870207" cy="483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52162"/>
          <a:stretch/>
        </p:blipFill>
        <p:spPr>
          <a:xfrm>
            <a:off x="6477000" y="2103793"/>
            <a:ext cx="2789752" cy="20789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397" t="-1572" r="51765" b="1572"/>
          <a:stretch/>
        </p:blipFill>
        <p:spPr>
          <a:xfrm>
            <a:off x="9257960" y="2112585"/>
            <a:ext cx="2789752" cy="20789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6200000">
            <a:off x="8870675" y="2866924"/>
            <a:ext cx="7745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range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96799" y="4126468"/>
            <a:ext cx="16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Energy (ADC)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13532" y="406193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 Beam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6360" y="1749255"/>
            <a:ext cx="3580157" cy="34295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169545" y="1715451"/>
            <a:ext cx="31857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Position-sensitive MM board with 2976 pad (2 mm wide)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55704" y="3446629"/>
            <a:ext cx="1091976" cy="8645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2503" y="4273139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Fixed target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98002" y="4857050"/>
            <a:ext cx="30267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Gas: 95% argon, 5% </a:t>
            </a:r>
            <a:r>
              <a:rPr lang="en-US" sz="1600" dirty="0" err="1"/>
              <a:t>isobutane</a:t>
            </a:r>
            <a:endParaRPr lang="en-US" sz="1600" dirty="0"/>
          </a:p>
        </p:txBody>
      </p:sp>
      <p:cxnSp>
        <p:nvCxnSpPr>
          <p:cNvPr id="29" name="Straight Arrow Connector 28"/>
          <p:cNvCxnSpPr>
            <a:endCxn id="28" idx="0"/>
          </p:cNvCxnSpPr>
          <p:nvPr/>
        </p:nvCxnSpPr>
        <p:spPr>
          <a:xfrm flipH="1">
            <a:off x="1711398" y="3505200"/>
            <a:ext cx="497908" cy="1351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17931" y="4279440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/>
              <a:t>α</a:t>
            </a:r>
            <a:r>
              <a:rPr lang="en-US" sz="1200" b="1" dirty="0"/>
              <a:t>-particle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256375" y="3091097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baseline="30000" dirty="0"/>
              <a:t>252</a:t>
            </a:r>
            <a:r>
              <a:rPr lang="en-US" sz="1400" b="1" dirty="0"/>
              <a:t>Cf fission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279666" y="4419600"/>
            <a:ext cx="3397734" cy="1631554"/>
            <a:chOff x="6436178" y="4518118"/>
            <a:chExt cx="3241222" cy="1507035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36178" y="4518118"/>
              <a:ext cx="2298706" cy="1507035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8305800" y="4857050"/>
              <a:ext cx="1371600" cy="1168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7263" y="4588059"/>
            <a:ext cx="2701556" cy="1477286"/>
          </a:xfrm>
          <a:prstGeom prst="rect">
            <a:avLst/>
          </a:prstGeom>
        </p:spPr>
      </p:pic>
      <p:sp>
        <p:nvSpPr>
          <p:cNvPr id="39" name="Right Arrow 38"/>
          <p:cNvSpPr/>
          <p:nvPr/>
        </p:nvSpPr>
        <p:spPr>
          <a:xfrm rot="20975718">
            <a:off x="330711" y="3004723"/>
            <a:ext cx="1481499" cy="421832"/>
          </a:xfrm>
          <a:prstGeom prst="rightArrow">
            <a:avLst/>
          </a:prstGeom>
          <a:solidFill>
            <a:srgbClr val="0000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42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415" y="4143831"/>
            <a:ext cx="3973347" cy="182663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Goal: Understand Fusion-Fission and quasi-Fission reaction mechanisms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production of super-heavy elements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522" y="270556"/>
            <a:ext cx="11988800" cy="478624"/>
          </a:xfrm>
        </p:spPr>
        <p:txBody>
          <a:bodyPr/>
          <a:lstStyle/>
          <a:p>
            <a:r>
              <a:rPr lang="en-US" dirty="0"/>
              <a:t>MM-THGEM for Fission Fragment experiments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49"/>
          <a:stretch/>
        </p:blipFill>
        <p:spPr>
          <a:xfrm>
            <a:off x="287957" y="2621531"/>
            <a:ext cx="2363458" cy="2153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17" y="1424037"/>
            <a:ext cx="289855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CFFD (NSCL)</a:t>
            </a:r>
          </a:p>
          <a:p>
            <a:r>
              <a:rPr lang="en-US" sz="1600" dirty="0">
                <a:solidFill>
                  <a:srgbClr val="0000FF"/>
                </a:solidFill>
              </a:rPr>
              <a:t>Heavy-ion Imaging system: 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Velocity vector </a:t>
            </a:r>
          </a:p>
          <a:p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	 </a:t>
            </a:r>
            <a:r>
              <a:rPr lang="en-US" sz="1400" b="1" dirty="0">
                <a:solidFill>
                  <a:srgbClr val="0000FF"/>
                </a:solidFill>
              </a:rPr>
              <a:t>Mass/Angle distribution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		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85905" y="2417643"/>
            <a:ext cx="304800" cy="4077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681639" y="1698092"/>
            <a:ext cx="2733385" cy="2287170"/>
            <a:chOff x="2910218" y="1451712"/>
            <a:chExt cx="2744232" cy="257184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39850" y="1451712"/>
              <a:ext cx="2514600" cy="237008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2780535" y="2428595"/>
              <a:ext cx="6286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  <a:r>
                <a:rPr lang="en-US" baseline="-25000" dirty="0"/>
                <a:t>sum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2400" y="3654221"/>
              <a:ext cx="11507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Time (ns)</a:t>
              </a:r>
              <a:endParaRPr lang="en-US" baseline="-25000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4162424" y="2017898"/>
              <a:ext cx="342901" cy="944378"/>
            </a:xfrm>
            <a:prstGeom prst="ellipse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841448" y="1414013"/>
            <a:ext cx="265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PPAC-based tracking system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4" y="4695889"/>
            <a:ext cx="2789546" cy="1115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Requirements:</a:t>
            </a:r>
          </a:p>
          <a:p>
            <a:r>
              <a:rPr lang="en-US" sz="1400" dirty="0">
                <a:solidFill>
                  <a:srgbClr val="FF0000"/>
                </a:solidFill>
              </a:rPr>
              <a:t>-) Large area, low pressure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-) Resolution &lt; 1 mm (FWHM)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-) Modest rates (up to a few kHz)</a:t>
            </a:r>
          </a:p>
          <a:p>
            <a:endParaRPr lang="en-US" sz="1050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082" y="1660897"/>
            <a:ext cx="4733493" cy="144634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321908" y="1383711"/>
            <a:ext cx="4628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MM-THGEM imaging detector prototype (10x10 cm</a:t>
            </a:r>
            <a:r>
              <a:rPr lang="en-US" sz="1400" b="1" baseline="30000" dirty="0"/>
              <a:t>2</a:t>
            </a:r>
            <a:r>
              <a:rPr lang="en-US" sz="1400" b="1" dirty="0"/>
              <a:t>)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2189" y="2005541"/>
            <a:ext cx="1860229" cy="129394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60683" y="3024246"/>
            <a:ext cx="287610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Performance:</a:t>
            </a:r>
          </a:p>
          <a:p>
            <a:r>
              <a:rPr lang="en-US" sz="1400" dirty="0">
                <a:solidFill>
                  <a:srgbClr val="0000FF"/>
                </a:solidFill>
              </a:rPr>
              <a:t>-) Spatial Resolution &lt; 0.5 mm (</a:t>
            </a:r>
            <a:r>
              <a:rPr lang="el-GR" sz="1400" dirty="0">
                <a:solidFill>
                  <a:srgbClr val="0000FF"/>
                </a:solidFill>
              </a:rPr>
              <a:t>σ</a:t>
            </a:r>
            <a:r>
              <a:rPr lang="en-US" sz="1400" dirty="0">
                <a:solidFill>
                  <a:srgbClr val="0000FF"/>
                </a:solidFill>
              </a:rPr>
              <a:t>)</a:t>
            </a:r>
          </a:p>
          <a:p>
            <a:r>
              <a:rPr lang="en-US" sz="1400" dirty="0">
                <a:solidFill>
                  <a:srgbClr val="0000FF"/>
                </a:solidFill>
              </a:rPr>
              <a:t>-) Time resolution ~ 1 ns (</a:t>
            </a:r>
            <a:r>
              <a:rPr lang="el-GR" sz="1400" dirty="0">
                <a:solidFill>
                  <a:srgbClr val="0000FF"/>
                </a:solidFill>
              </a:rPr>
              <a:t>σ</a:t>
            </a:r>
            <a:r>
              <a:rPr lang="en-US" sz="1400" dirty="0">
                <a:solidFill>
                  <a:srgbClr val="0000FF"/>
                </a:solidFill>
              </a:rPr>
              <a:t>)  </a:t>
            </a:r>
          </a:p>
        </p:txBody>
      </p:sp>
      <p:sp>
        <p:nvSpPr>
          <p:cNvPr id="27" name="AutoShape 4" descr="ToF_gamma_bot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174361" y="4191000"/>
            <a:ext cx="90762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10x10 cm</a:t>
            </a:r>
            <a:r>
              <a:rPr lang="en-US" sz="1200" baseline="30000" dirty="0"/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193451" y="1834151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Fission events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570513" y="2067818"/>
            <a:ext cx="304800" cy="3376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49029" y="3349823"/>
            <a:ext cx="1690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Isobutane</a:t>
            </a:r>
            <a:r>
              <a:rPr lang="en-US" sz="1400" b="1" dirty="0"/>
              <a:t> (7 </a:t>
            </a:r>
            <a:r>
              <a:rPr lang="en-US" sz="1400" b="1" dirty="0" err="1"/>
              <a:t>Torr</a:t>
            </a:r>
            <a:r>
              <a:rPr lang="en-US" sz="1400" b="1" dirty="0"/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22158" y="3805835"/>
            <a:ext cx="3029267" cy="221396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1308" y="4222333"/>
            <a:ext cx="2184092" cy="1797467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9525000" y="3962400"/>
            <a:ext cx="10679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aseline="30000" dirty="0"/>
              <a:t>252</a:t>
            </a:r>
            <a:r>
              <a:rPr lang="en-US" dirty="0"/>
              <a:t>Cf (sf)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13496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Preamble:  Constraints, Limitations, and Assumptions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"/>
          <a:stretch/>
        </p:blipFill>
        <p:spPr>
          <a:xfrm>
            <a:off x="512349" y="1446277"/>
            <a:ext cx="2503993" cy="304660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997" y="1755709"/>
            <a:ext cx="4056315" cy="270421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248534" y="2876187"/>
            <a:ext cx="533400" cy="373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" y="99060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During preparation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9050" y="1261611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slides has been completed</a:t>
            </a:r>
          </a:p>
        </p:txBody>
      </p:sp>
      <p:sp>
        <p:nvSpPr>
          <p:cNvPr id="14" name="Right Arrow 13"/>
          <p:cNvSpPr/>
          <p:nvPr/>
        </p:nvSpPr>
        <p:spPr>
          <a:xfrm rot="20416301">
            <a:off x="8241698" y="2412122"/>
            <a:ext cx="1111489" cy="373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8800" y="1512525"/>
            <a:ext cx="2373854" cy="173711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328999" y="113109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Goal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10385037" y="3408416"/>
            <a:ext cx="533400" cy="373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255453" y="386818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Reality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6" r="6908"/>
          <a:stretch/>
        </p:blipFill>
        <p:spPr>
          <a:xfrm>
            <a:off x="9833155" y="4229974"/>
            <a:ext cx="1981200" cy="17430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7265" y="4720938"/>
            <a:ext cx="93249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Warning: the task has a massive scope!</a:t>
            </a:r>
          </a:p>
          <a:p>
            <a:pPr marL="171450" indent="-171450"/>
            <a:r>
              <a:rPr lang="en-US" dirty="0">
                <a:sym typeface="Wingdings" panose="05000000000000000000" pitchFamily="2" charset="2"/>
              </a:rPr>
              <a:t>	 Constrain: Time Boundary!</a:t>
            </a:r>
          </a:p>
          <a:p>
            <a:pPr marL="171450" indent="-171450"/>
            <a:r>
              <a:rPr lang="en-US" dirty="0">
                <a:sym typeface="Wingdings" panose="05000000000000000000" pitchFamily="2" charset="2"/>
              </a:rPr>
              <a:t>	 Limitation: Personal (limited) experience is the basis for the materials here presented!</a:t>
            </a:r>
          </a:p>
          <a:p>
            <a:pPr marL="171450" indent="-171450"/>
            <a:r>
              <a:rPr lang="en-US" dirty="0">
                <a:sym typeface="Wingdings" panose="05000000000000000000" pitchFamily="2" charset="2"/>
              </a:rPr>
              <a:t>	 Assumption: I most probably miss something important!</a:t>
            </a:r>
          </a:p>
          <a:p>
            <a:pPr marL="171450" indent="-171450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1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6" grpId="0"/>
      <p:bldP spid="17" grpId="0" animBg="1"/>
      <p:bldP spid="18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7758" y="1071697"/>
            <a:ext cx="9672041" cy="3045023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sz="1600" u="sng" dirty="0">
                <a:latin typeface="+mj-lt"/>
              </a:rPr>
              <a:t>Motivation: Free neutron lifetime measured in beam and in bottle are ~4</a:t>
            </a:r>
            <a:r>
              <a:rPr lang="el-GR" altLang="en-US" sz="1600" u="sng" dirty="0">
                <a:latin typeface="+mj-lt"/>
              </a:rPr>
              <a:t>σ</a:t>
            </a:r>
            <a:r>
              <a:rPr lang="en-US" altLang="en-US" sz="1600" u="sng" dirty="0">
                <a:latin typeface="+mj-lt"/>
              </a:rPr>
              <a:t> away</a:t>
            </a:r>
            <a:r>
              <a:rPr lang="en-US" altLang="en-US" sz="1600" dirty="0">
                <a:latin typeface="+mj-lt"/>
              </a:rPr>
              <a:t>!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+mj-lt"/>
              </a:rPr>
              <a:t>Different observables measuring different decay modes?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0" y="192572"/>
            <a:ext cx="12192000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9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TPC for exotic decays studies: Neutron lifetime puzzle &amp; Dark decay </a:t>
            </a:r>
            <a:endParaRPr lang="en-US" altLang="en-US" sz="2900" b="1" dirty="0">
              <a:latin typeface="+mn-lt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25" y="1640384"/>
            <a:ext cx="3380389" cy="239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992718" y="2912636"/>
            <a:ext cx="798617" cy="35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88" b="1" dirty="0">
                <a:solidFill>
                  <a:srgbClr val="00B0F0"/>
                </a:solidFill>
              </a:rPr>
              <a:t>Bottle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2161878" y="1996976"/>
            <a:ext cx="774571" cy="35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88" b="1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593617" y="2331879"/>
            <a:ext cx="830537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rgbClr val="064308"/>
                </a:solidFill>
                <a:latin typeface="+mj-lt"/>
              </a:rPr>
              <a:t>Possible explanation (</a:t>
            </a:r>
            <a:r>
              <a:rPr lang="en-US" altLang="en-US" dirty="0" err="1">
                <a:solidFill>
                  <a:srgbClr val="064308"/>
                </a:solidFill>
                <a:latin typeface="+mj-lt"/>
              </a:rPr>
              <a:t>Fornal</a:t>
            </a:r>
            <a:r>
              <a:rPr lang="en-US" altLang="en-US" dirty="0">
                <a:solidFill>
                  <a:srgbClr val="064308"/>
                </a:solidFill>
                <a:latin typeface="+mj-lt"/>
              </a:rPr>
              <a:t> and Grinstein):</a:t>
            </a:r>
          </a:p>
          <a:p>
            <a:r>
              <a:rPr lang="en-US" altLang="en-US" dirty="0">
                <a:solidFill>
                  <a:srgbClr val="064308"/>
                </a:solidFill>
                <a:latin typeface="+mj-lt"/>
              </a:rPr>
              <a:t>-) the neutron decay to a dark matter particle</a:t>
            </a:r>
          </a:p>
          <a:p>
            <a:r>
              <a:rPr lang="en-US" altLang="en-US" dirty="0">
                <a:solidFill>
                  <a:srgbClr val="064308"/>
                </a:solidFill>
                <a:latin typeface="+mj-lt"/>
              </a:rPr>
              <a:t>				</a:t>
            </a:r>
            <a:r>
              <a:rPr lang="en-US" altLang="en-US" dirty="0">
                <a:solidFill>
                  <a:srgbClr val="064308"/>
                </a:solidFill>
                <a:latin typeface="+mj-lt"/>
                <a:sym typeface="Wingdings" panose="05000000000000000000" pitchFamily="2" charset="2"/>
              </a:rPr>
              <a:t> </a:t>
            </a:r>
            <a:r>
              <a:rPr lang="en-US" altLang="en-US" dirty="0">
                <a:solidFill>
                  <a:srgbClr val="064308"/>
                </a:solidFill>
                <a:latin typeface="+mj-lt"/>
              </a:rPr>
              <a:t>3 different decay mechanisms could be possible</a:t>
            </a:r>
          </a:p>
          <a:p>
            <a:r>
              <a:rPr lang="en-US" altLang="en-US" dirty="0">
                <a:solidFill>
                  <a:srgbClr val="064308"/>
                </a:solidFill>
                <a:latin typeface="+mj-lt"/>
              </a:rPr>
              <a:t>-) A branching ratio of ~1% would explain the n lifetime puzzle</a:t>
            </a:r>
          </a:p>
          <a:p>
            <a:endParaRPr lang="en-US" altLang="en-US" dirty="0">
              <a:solidFill>
                <a:srgbClr val="064308"/>
              </a:solidFill>
              <a:latin typeface="+mj-lt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9814129" y="2182167"/>
            <a:ext cx="18698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Fornal</a:t>
            </a:r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and </a:t>
            </a:r>
            <a:r>
              <a:rPr lang="en-US" altLang="en-US" sz="12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Grisntein</a:t>
            </a:r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PRL 120, 191801(2018)</a:t>
            </a:r>
            <a:r>
              <a:rPr lang="en-US" altLang="en-US" sz="12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4" name="Picture 15" descr="Screen Shot 2018-01-30 at 3.39.58 AM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17" b="15652"/>
          <a:stretch>
            <a:fillRect/>
          </a:stretch>
        </p:blipFill>
        <p:spPr bwMode="auto">
          <a:xfrm>
            <a:off x="440930" y="1811201"/>
            <a:ext cx="1360289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Screen Shot 2018-01-30 at 3.39.46 AM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1"/>
          <a:stretch>
            <a:fillRect/>
          </a:stretch>
        </p:blipFill>
        <p:spPr bwMode="auto">
          <a:xfrm>
            <a:off x="398475" y="3543279"/>
            <a:ext cx="1340941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9" descr="Screen Shot 2018-04-24 at 3.36.18 P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018781"/>
            <a:ext cx="3134320" cy="105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Fig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85" y="4080051"/>
            <a:ext cx="2190750" cy="15418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8839200" y="5717797"/>
            <a:ext cx="2364750" cy="26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125" b="1" dirty="0" err="1">
                <a:solidFill>
                  <a:schemeClr val="accent4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Pfutzner</a:t>
            </a:r>
            <a:r>
              <a:rPr lang="en-US" altLang="en-US" sz="1125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US" altLang="en-US" sz="1125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PRC 97, 042501 (2018)</a:t>
            </a:r>
            <a:endParaRPr lang="en-US" altLang="en-US" sz="1125" b="1" dirty="0">
              <a:solidFill>
                <a:schemeClr val="accent4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11025" y="4328992"/>
            <a:ext cx="9443145" cy="325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marL="180975" indent="-180975" algn="l" defTabSz="854075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buChar char="•"/>
              <a:defRPr sz="2100">
                <a:solidFill>
                  <a:srgbClr val="064308"/>
                </a:solidFill>
                <a:latin typeface="Arial" charset="0"/>
                <a:ea typeface="MS PGothic" panose="020B0600070205080204" pitchFamily="34" charset="-128"/>
                <a:cs typeface="ＭＳ Ｐゴシック" pitchFamily="-65" charset="-128"/>
              </a:defRPr>
            </a:lvl1pPr>
            <a:lvl2pPr marL="482600" indent="-180975" algn="l" defTabSz="854075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SzPct val="100000"/>
              <a:buChar char="–"/>
              <a:defRPr sz="1700">
                <a:solidFill>
                  <a:schemeClr val="tx1"/>
                </a:solidFill>
                <a:latin typeface="Arial" charset="0"/>
                <a:ea typeface="MS PGothic" panose="020B0600070205080204" pitchFamily="34" charset="-128"/>
                <a:cs typeface="ＭＳ Ｐゴシック"/>
              </a:defRPr>
            </a:lvl2pPr>
            <a:lvl3pPr marL="784225" indent="-180975" algn="l" defTabSz="854075" rtl="0" eaLnBrk="0" fontAlgn="base" hangingPunct="0">
              <a:lnSpc>
                <a:spcPct val="90000"/>
              </a:lnSpc>
              <a:spcBef>
                <a:spcPct val="15000"/>
              </a:spcBef>
              <a:spcAft>
                <a:spcPct val="0"/>
              </a:spcAft>
              <a:buSzPct val="100000"/>
              <a:buChar char="»"/>
              <a:defRPr sz="17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28738" indent="-241300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4pPr>
            <a:lvl5pPr marL="1866900" indent="-158750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5pPr>
            <a:lvl6pPr marL="2351083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834390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317696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801002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563"/>
              </a:spcBef>
              <a:buNone/>
              <a:defRPr/>
            </a:pPr>
            <a:r>
              <a:rPr lang="en-US" sz="16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Suggestion:</a:t>
            </a:r>
            <a:r>
              <a:rPr lang="en-US" sz="1600" kern="0" dirty="0">
                <a:latin typeface="+mj-lt"/>
              </a:rPr>
              <a:t> </a:t>
            </a:r>
            <a:r>
              <a:rPr lang="en-US" sz="1600" b="1" kern="0" dirty="0">
                <a:latin typeface="+mj-lt"/>
              </a:rPr>
              <a:t>Dark decay also possible in halo nuclei (weakly bound n) </a:t>
            </a:r>
            <a:r>
              <a:rPr lang="en-US" sz="1600" b="1" kern="0" dirty="0">
                <a:latin typeface="+mj-lt"/>
                <a:sym typeface="Wingdings" panose="05000000000000000000" pitchFamily="2" charset="2"/>
              </a:rPr>
              <a:t> </a:t>
            </a:r>
            <a:r>
              <a:rPr lang="en-US" sz="1600" b="1" kern="0" dirty="0">
                <a:latin typeface="+mj-lt"/>
              </a:rPr>
              <a:t>S</a:t>
            </a:r>
            <a:r>
              <a:rPr lang="en-US" sz="1600" b="1" kern="0" baseline="-25000" dirty="0">
                <a:latin typeface="+mj-lt"/>
              </a:rPr>
              <a:t>n</a:t>
            </a:r>
            <a:r>
              <a:rPr lang="en-US" sz="1600" b="1" kern="0" dirty="0">
                <a:latin typeface="+mj-lt"/>
              </a:rPr>
              <a:t>&lt;1.572 MeV</a:t>
            </a:r>
          </a:p>
          <a:p>
            <a:pPr marL="0" indent="0">
              <a:spcBef>
                <a:spcPts val="563"/>
              </a:spcBef>
              <a:buNone/>
              <a:defRPr/>
            </a:pPr>
            <a:r>
              <a:rPr lang="en-US" sz="1600" kern="0" dirty="0">
                <a:latin typeface="+mj-lt"/>
              </a:rPr>
              <a:t>Possible candidates: </a:t>
            </a:r>
            <a:r>
              <a:rPr lang="en-US" sz="1600" kern="0" baseline="30000" dirty="0">
                <a:latin typeface="+mj-lt"/>
              </a:rPr>
              <a:t>6</a:t>
            </a:r>
            <a:r>
              <a:rPr lang="en-US" sz="1600" kern="0" dirty="0">
                <a:latin typeface="+mj-lt"/>
              </a:rPr>
              <a:t>He, </a:t>
            </a:r>
            <a:r>
              <a:rPr lang="en-US" sz="1600" kern="0" baseline="30000" dirty="0">
                <a:latin typeface="+mj-lt"/>
              </a:rPr>
              <a:t>11</a:t>
            </a:r>
            <a:r>
              <a:rPr lang="en-US" sz="1600" kern="0" dirty="0">
                <a:latin typeface="+mj-lt"/>
              </a:rPr>
              <a:t>Li, </a:t>
            </a:r>
            <a:r>
              <a:rPr lang="en-US" sz="1600" b="1" kern="0" baseline="30000" dirty="0">
                <a:latin typeface="+mj-lt"/>
              </a:rPr>
              <a:t>11</a:t>
            </a:r>
            <a:r>
              <a:rPr lang="en-US" sz="1600" b="1" kern="0" dirty="0">
                <a:latin typeface="+mj-lt"/>
              </a:rPr>
              <a:t>Be</a:t>
            </a:r>
            <a:r>
              <a:rPr lang="en-US" sz="1600" kern="0" dirty="0">
                <a:latin typeface="+mj-lt"/>
              </a:rPr>
              <a:t>, </a:t>
            </a:r>
            <a:r>
              <a:rPr lang="en-US" sz="1600" kern="0" baseline="30000" dirty="0">
                <a:latin typeface="+mj-lt"/>
              </a:rPr>
              <a:t>15</a:t>
            </a:r>
            <a:r>
              <a:rPr lang="en-US" sz="1600" kern="0" dirty="0">
                <a:latin typeface="+mj-lt"/>
              </a:rPr>
              <a:t>C, and </a:t>
            </a:r>
            <a:r>
              <a:rPr lang="en-US" sz="1600" kern="0" baseline="30000" dirty="0">
                <a:latin typeface="+mj-lt"/>
              </a:rPr>
              <a:t>17</a:t>
            </a:r>
            <a:r>
              <a:rPr lang="en-US" sz="1600" kern="0" dirty="0">
                <a:latin typeface="+mj-lt"/>
              </a:rPr>
              <a:t>C </a:t>
            </a:r>
          </a:p>
          <a:p>
            <a:pPr marL="0" indent="0">
              <a:spcBef>
                <a:spcPts val="563"/>
              </a:spcBef>
              <a:buNone/>
              <a:defRPr/>
            </a:pPr>
            <a:r>
              <a:rPr lang="en-US" sz="1600" kern="0" dirty="0">
                <a:latin typeface="+mj-lt"/>
                <a:sym typeface="Wingdings" panose="05000000000000000000" pitchFamily="2" charset="2"/>
              </a:rPr>
              <a:t>		 </a:t>
            </a:r>
            <a:r>
              <a:rPr lang="en-US" sz="1600" kern="0" dirty="0">
                <a:latin typeface="+mj-lt"/>
              </a:rPr>
              <a:t>branching ratio upper limit of 10</a:t>
            </a:r>
            <a:r>
              <a:rPr lang="en-US" sz="1600" kern="0" baseline="30000" dirty="0">
                <a:latin typeface="+mj-lt"/>
              </a:rPr>
              <a:t>-4 </a:t>
            </a:r>
            <a:r>
              <a:rPr lang="en-US" sz="1600" kern="0" dirty="0">
                <a:latin typeface="+mj-lt"/>
              </a:rPr>
              <a:t>depending on the dark particle mass.</a:t>
            </a:r>
          </a:p>
          <a:p>
            <a:pPr marL="0" indent="0">
              <a:spcBef>
                <a:spcPts val="563"/>
              </a:spcBef>
              <a:buNone/>
              <a:defRPr/>
            </a:pPr>
            <a:r>
              <a:rPr lang="en-US" sz="1600" kern="0" baseline="30000" dirty="0">
                <a:latin typeface="+mj-lt"/>
              </a:rPr>
              <a:t>11</a:t>
            </a:r>
            <a:r>
              <a:rPr lang="en-US" sz="1600" kern="0" dirty="0">
                <a:latin typeface="+mj-lt"/>
              </a:rPr>
              <a:t>Be </a:t>
            </a:r>
            <a:r>
              <a:rPr lang="en-US" sz="1600" kern="0" dirty="0">
                <a:latin typeface="+mj-lt"/>
                <a:sym typeface="Wingdings" panose="05000000000000000000" pitchFamily="2" charset="2"/>
              </a:rPr>
              <a:t></a:t>
            </a:r>
            <a:r>
              <a:rPr lang="en-US" sz="1600" kern="0" dirty="0">
                <a:latin typeface="+mj-lt"/>
              </a:rPr>
              <a:t> </a:t>
            </a:r>
            <a:r>
              <a:rPr lang="en-US" sz="1600" kern="0" baseline="30000" dirty="0">
                <a:latin typeface="+mj-lt"/>
              </a:rPr>
              <a:t>10</a:t>
            </a:r>
            <a:r>
              <a:rPr lang="en-US" sz="1600" kern="0" dirty="0">
                <a:latin typeface="+mj-lt"/>
              </a:rPr>
              <a:t>Be (</a:t>
            </a:r>
            <a:r>
              <a:rPr lang="el-GR" sz="1600" kern="0" dirty="0">
                <a:latin typeface="+mj-lt"/>
              </a:rPr>
              <a:t>β</a:t>
            </a:r>
            <a:r>
              <a:rPr lang="en-US" sz="1600" kern="0" dirty="0">
                <a:latin typeface="+mj-lt"/>
              </a:rPr>
              <a:t>-delay proton emission + dark decay) </a:t>
            </a:r>
          </a:p>
          <a:p>
            <a:pPr marL="0" indent="0">
              <a:spcBef>
                <a:spcPts val="563"/>
              </a:spcBef>
              <a:buNone/>
              <a:defRPr/>
            </a:pPr>
            <a:r>
              <a:rPr lang="en-US" sz="1600" kern="0" dirty="0">
                <a:latin typeface="+mj-lt"/>
              </a:rPr>
              <a:t>		</a:t>
            </a:r>
            <a:r>
              <a:rPr lang="en-US" sz="1600" kern="0" dirty="0">
                <a:latin typeface="+mj-lt"/>
                <a:sym typeface="Wingdings" panose="05000000000000000000" pitchFamily="2" charset="2"/>
              </a:rPr>
              <a:t> </a:t>
            </a:r>
            <a:r>
              <a:rPr lang="en-US" sz="1600" kern="0" dirty="0">
                <a:latin typeface="+mj-lt"/>
              </a:rPr>
              <a:t>measured using AMS with a branching ratio of 8.3(9) </a:t>
            </a:r>
            <a:r>
              <a:rPr lang="en-US" sz="1600" dirty="0">
                <a:latin typeface="+mj-lt"/>
              </a:rPr>
              <a:t>·10</a:t>
            </a:r>
            <a:r>
              <a:rPr lang="en-US" sz="1600" baseline="30000" dirty="0">
                <a:latin typeface="+mj-lt"/>
              </a:rPr>
              <a:t>-6</a:t>
            </a:r>
            <a:endParaRPr lang="en-US" sz="1600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5911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71600" y="281882"/>
            <a:ext cx="8991600" cy="486372"/>
          </a:xfrm>
        </p:spPr>
        <p:txBody>
          <a:bodyPr/>
          <a:lstStyle/>
          <a:p>
            <a:r>
              <a:rPr lang="en-US" dirty="0"/>
              <a:t>Dark decay Scenarios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714" y="1426362"/>
            <a:ext cx="2554535" cy="1262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863" y="4445704"/>
            <a:ext cx="2586377" cy="1230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0200" y="410863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Scenario 3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4128" y="2939106"/>
            <a:ext cx="2583301" cy="11666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36944" y="259034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Scenario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00200" y="118289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Scenario 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81226" y="1245876"/>
            <a:ext cx="27151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  <a:latin typeface="+mj-lt"/>
              </a:rPr>
              <a:t>Tang et al., </a:t>
            </a:r>
            <a:r>
              <a:rPr lang="nb-NO" sz="1600" i="1" dirty="0">
                <a:solidFill>
                  <a:srgbClr val="064308"/>
                </a:solidFill>
                <a:latin typeface="+mj-lt"/>
              </a:rPr>
              <a:t>Phys Rev Lett</a:t>
            </a:r>
            <a:r>
              <a:rPr lang="nb-NO" sz="1600" dirty="0">
                <a:solidFill>
                  <a:srgbClr val="064308"/>
                </a:solidFill>
                <a:latin typeface="+mj-lt"/>
              </a:rPr>
              <a:t> </a:t>
            </a:r>
            <a:r>
              <a:rPr lang="nb-NO" sz="1600" b="1" dirty="0">
                <a:solidFill>
                  <a:srgbClr val="064308"/>
                </a:solidFill>
                <a:latin typeface="+mj-lt"/>
              </a:rPr>
              <a:t>121 </a:t>
            </a:r>
            <a:r>
              <a:rPr lang="nb-NO" sz="1600" dirty="0">
                <a:solidFill>
                  <a:srgbClr val="064308"/>
                </a:solidFill>
                <a:latin typeface="+mj-lt"/>
              </a:rPr>
              <a:t>(2018), 022505</a:t>
            </a:r>
            <a:endParaRPr lang="en-US" sz="1600" dirty="0">
              <a:solidFill>
                <a:srgbClr val="064308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87732" y="2944989"/>
            <a:ext cx="5465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  <a:latin typeface="+mj-lt"/>
              </a:rPr>
              <a:t>Sun et al., </a:t>
            </a:r>
            <a:r>
              <a:rPr lang="pt-BR" sz="1600" i="1" dirty="0">
                <a:solidFill>
                  <a:srgbClr val="064308"/>
                </a:solidFill>
                <a:latin typeface="+mj-lt"/>
              </a:rPr>
              <a:t>Phys. Rev. C</a:t>
            </a:r>
            <a:r>
              <a:rPr lang="pt-BR" sz="1600" dirty="0">
                <a:solidFill>
                  <a:srgbClr val="064308"/>
                </a:solidFill>
                <a:latin typeface="+mj-lt"/>
              </a:rPr>
              <a:t> </a:t>
            </a:r>
          </a:p>
          <a:p>
            <a:pPr algn="ctr"/>
            <a:r>
              <a:rPr lang="pt-BR" sz="1600" b="1" dirty="0">
                <a:solidFill>
                  <a:srgbClr val="064308"/>
                </a:solidFill>
                <a:latin typeface="+mj-lt"/>
              </a:rPr>
              <a:t>97</a:t>
            </a:r>
            <a:r>
              <a:rPr lang="pt-BR" sz="1600" dirty="0">
                <a:solidFill>
                  <a:srgbClr val="064308"/>
                </a:solidFill>
                <a:latin typeface="+mj-lt"/>
              </a:rPr>
              <a:t> (2018), 052501</a:t>
            </a:r>
            <a:endParaRPr lang="en-US" sz="1600" dirty="0">
              <a:solidFill>
                <a:srgbClr val="064308"/>
              </a:solidFill>
              <a:latin typeface="+mj-lt"/>
            </a:endParaRPr>
          </a:p>
        </p:txBody>
      </p:sp>
      <p:pic>
        <p:nvPicPr>
          <p:cNvPr id="15" name="Picture 14" descr="Screen Shot 2018-05-15 at 8.15.18 P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543" y="2252192"/>
            <a:ext cx="2909711" cy="332087"/>
          </a:xfrm>
          <a:prstGeom prst="rect">
            <a:avLst/>
          </a:prstGeom>
          <a:ln w="44450">
            <a:noFill/>
          </a:ln>
        </p:spPr>
      </p:pic>
      <p:pic>
        <p:nvPicPr>
          <p:cNvPr id="16" name="Picture 15" descr="Screen Shot 2018-04-12 at 7.00.23 P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00" y="1170767"/>
            <a:ext cx="3073156" cy="2064291"/>
          </a:xfrm>
          <a:prstGeom prst="rect">
            <a:avLst/>
          </a:prstGeom>
          <a:ln w="44450">
            <a:noFill/>
          </a:ln>
        </p:spPr>
      </p:pic>
      <p:pic>
        <p:nvPicPr>
          <p:cNvPr id="17" name="Picture 16" descr="Screen Shot 2018-04-12 at 7.11.28 PM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38" y="3149717"/>
            <a:ext cx="2820518" cy="1967113"/>
          </a:xfrm>
          <a:prstGeom prst="rect">
            <a:avLst/>
          </a:prstGeom>
          <a:ln w="44450">
            <a:noFill/>
          </a:ln>
        </p:spPr>
      </p:pic>
      <p:pic>
        <p:nvPicPr>
          <p:cNvPr id="18" name="Picture 17" descr="Screen Shot 2018-05-21 at 8.57.01 AM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239" y="3653561"/>
            <a:ext cx="3698761" cy="369452"/>
          </a:xfrm>
          <a:prstGeom prst="rect">
            <a:avLst/>
          </a:prstGeom>
          <a:ln w="44450">
            <a:noFill/>
          </a:ln>
        </p:spPr>
      </p:pic>
      <p:cxnSp>
        <p:nvCxnSpPr>
          <p:cNvPr id="19" name="Straight Arrow Connector 18"/>
          <p:cNvCxnSpPr/>
          <p:nvPr/>
        </p:nvCxnSpPr>
        <p:spPr>
          <a:xfrm>
            <a:off x="3980685" y="5061137"/>
            <a:ext cx="112471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6399" y="4771380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(?)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1408" y="1541287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41543" y="293568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1107440" y="5697190"/>
            <a:ext cx="3962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Fornal</a:t>
            </a:r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and </a:t>
            </a:r>
            <a:r>
              <a:rPr lang="en-US" altLang="en-US" sz="1400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Grisntein</a:t>
            </a:r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, </a:t>
            </a:r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PRL 120, 191801(2018)</a:t>
            </a:r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5495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46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28" y="3200400"/>
            <a:ext cx="3884414" cy="26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6484" y="1010544"/>
            <a:ext cx="3836280" cy="2199679"/>
          </a:xfrm>
          <a:ln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48" name="Group 14"/>
          <p:cNvGrpSpPr>
            <a:grpSpLocks/>
          </p:cNvGrpSpPr>
          <p:nvPr/>
        </p:nvGrpSpPr>
        <p:grpSpPr bwMode="auto">
          <a:xfrm>
            <a:off x="184250" y="1981201"/>
            <a:ext cx="2991445" cy="585782"/>
            <a:chOff x="-86168" y="2296778"/>
            <a:chExt cx="3191318" cy="624475"/>
          </a:xfrm>
        </p:grpSpPr>
        <p:cxnSp>
          <p:nvCxnSpPr>
            <p:cNvPr id="49" name="Straight Arrow Connector 48"/>
            <p:cNvCxnSpPr/>
            <p:nvPr/>
          </p:nvCxnSpPr>
          <p:spPr>
            <a:xfrm>
              <a:off x="161515" y="2703894"/>
              <a:ext cx="2943635" cy="952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49"/>
            <p:cNvSpPr/>
            <p:nvPr/>
          </p:nvSpPr>
          <p:spPr>
            <a:xfrm>
              <a:off x="2237301" y="2525246"/>
              <a:ext cx="867849" cy="177698"/>
            </a:xfrm>
            <a:custGeom>
              <a:avLst/>
              <a:gdLst>
                <a:gd name="connsiteX0" fmla="*/ 0 w 895350"/>
                <a:gd name="connsiteY0" fmla="*/ 15581 h 177506"/>
                <a:gd name="connsiteX1" fmla="*/ 742950 w 895350"/>
                <a:gd name="connsiteY1" fmla="*/ 15581 h 177506"/>
                <a:gd name="connsiteX2" fmla="*/ 895350 w 895350"/>
                <a:gd name="connsiteY2" fmla="*/ 177506 h 1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5350" h="177506">
                  <a:moveTo>
                    <a:pt x="0" y="15581"/>
                  </a:moveTo>
                  <a:cubicBezTo>
                    <a:pt x="296862" y="2087"/>
                    <a:pt x="593725" y="-11407"/>
                    <a:pt x="742950" y="15581"/>
                  </a:cubicBezTo>
                  <a:cubicBezTo>
                    <a:pt x="892175" y="42569"/>
                    <a:pt x="893762" y="110037"/>
                    <a:pt x="895350" y="177506"/>
                  </a:cubicBezTo>
                </a:path>
              </a:pathLst>
            </a:custGeom>
            <a:noFill/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0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 flipV="1">
              <a:off x="2237301" y="2704531"/>
              <a:ext cx="867849" cy="216722"/>
            </a:xfrm>
            <a:custGeom>
              <a:avLst/>
              <a:gdLst>
                <a:gd name="connsiteX0" fmla="*/ 0 w 895350"/>
                <a:gd name="connsiteY0" fmla="*/ 15581 h 177506"/>
                <a:gd name="connsiteX1" fmla="*/ 742950 w 895350"/>
                <a:gd name="connsiteY1" fmla="*/ 15581 h 177506"/>
                <a:gd name="connsiteX2" fmla="*/ 895350 w 895350"/>
                <a:gd name="connsiteY2" fmla="*/ 177506 h 1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5350" h="177506">
                  <a:moveTo>
                    <a:pt x="0" y="15581"/>
                  </a:moveTo>
                  <a:cubicBezTo>
                    <a:pt x="296862" y="2087"/>
                    <a:pt x="593725" y="-11407"/>
                    <a:pt x="742950" y="15581"/>
                  </a:cubicBezTo>
                  <a:cubicBezTo>
                    <a:pt x="892175" y="42569"/>
                    <a:pt x="893762" y="110037"/>
                    <a:pt x="895350" y="177506"/>
                  </a:cubicBezTo>
                </a:path>
              </a:pathLst>
            </a:custGeom>
            <a:noFill/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0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-86168" y="2296778"/>
              <a:ext cx="744239" cy="42653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="1" baseline="30000" dirty="0">
                  <a:solidFill>
                    <a:schemeClr val="accent4">
                      <a:lumMod val="50000"/>
                    </a:schemeClr>
                  </a:solidFill>
                  <a:latin typeface="Comic Sans MS" panose="030F0702030302020204" pitchFamily="66" charset="0"/>
                </a:rPr>
                <a:t>11</a:t>
              </a:r>
              <a:r>
                <a:rPr lang="en-US" sz="2000" b="1" dirty="0">
                  <a:solidFill>
                    <a:schemeClr val="accent4">
                      <a:lumMod val="50000"/>
                    </a:schemeClr>
                  </a:solidFill>
                  <a:latin typeface="Comic Sans MS" panose="030F0702030302020204" pitchFamily="66" charset="0"/>
                </a:rPr>
                <a:t>Be</a:t>
              </a:r>
            </a:p>
          </p:txBody>
        </p:sp>
      </p:grpSp>
      <p:grpSp>
        <p:nvGrpSpPr>
          <p:cNvPr id="53" name="Group 71"/>
          <p:cNvGrpSpPr>
            <a:grpSpLocks/>
          </p:cNvGrpSpPr>
          <p:nvPr/>
        </p:nvGrpSpPr>
        <p:grpSpPr bwMode="auto">
          <a:xfrm>
            <a:off x="4985682" y="1058614"/>
            <a:ext cx="3114191" cy="2472731"/>
            <a:chOff x="5552283" y="1050135"/>
            <a:chExt cx="3311109" cy="3247468"/>
          </a:xfrm>
        </p:grpSpPr>
        <p:pic>
          <p:nvPicPr>
            <p:cNvPr id="54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46" r="11626"/>
            <a:stretch>
              <a:fillRect/>
            </a:stretch>
          </p:blipFill>
          <p:spPr bwMode="auto">
            <a:xfrm>
              <a:off x="5594713" y="1505736"/>
              <a:ext cx="2724692" cy="2791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5" name="Straight Arrow Connector 54"/>
            <p:cNvCxnSpPr/>
            <p:nvPr/>
          </p:nvCxnSpPr>
          <p:spPr>
            <a:xfrm flipH="1">
              <a:off x="6298184" y="2384463"/>
              <a:ext cx="1158731" cy="781173"/>
            </a:xfrm>
            <a:prstGeom prst="straightConnector1">
              <a:avLst/>
            </a:prstGeom>
            <a:ln w="12700">
              <a:solidFill>
                <a:srgbClr val="FF0000">
                  <a:alpha val="50196"/>
                </a:srgbClr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29"/>
            <p:cNvSpPr txBox="1">
              <a:spLocks noChangeArrowheads="1"/>
            </p:cNvSpPr>
            <p:nvPr/>
          </p:nvSpPr>
          <p:spPr bwMode="auto">
            <a:xfrm>
              <a:off x="6236389" y="2377005"/>
              <a:ext cx="783365" cy="283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125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β- track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7330159" y="2492332"/>
              <a:ext cx="39683" cy="760533"/>
            </a:xfrm>
            <a:prstGeom prst="straightConnector1">
              <a:avLst/>
            </a:prstGeom>
            <a:ln w="28575">
              <a:solidFill>
                <a:schemeClr val="tx2">
                  <a:alpha val="50196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35"/>
            <p:cNvSpPr txBox="1">
              <a:spLocks noChangeArrowheads="1"/>
            </p:cNvSpPr>
            <p:nvPr/>
          </p:nvSpPr>
          <p:spPr bwMode="auto">
            <a:xfrm>
              <a:off x="7425789" y="3097796"/>
              <a:ext cx="1335584" cy="283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 altLang="en-US" sz="1125" dirty="0">
                  <a:solidFill>
                    <a:schemeClr val="tx2"/>
                  </a:solidFill>
                </a:rPr>
                <a:t>α</a:t>
              </a:r>
              <a:r>
                <a:rPr lang="en-US" altLang="en-US" sz="1125" dirty="0">
                  <a:solidFill>
                    <a:schemeClr val="tx2"/>
                  </a:solidFill>
                  <a:latin typeface="Comic Sans MS" panose="030F0702030302020204" pitchFamily="66" charset="0"/>
                </a:rPr>
                <a:t>-particle track</a:t>
              </a:r>
            </a:p>
          </p:txBody>
        </p:sp>
        <p:sp>
          <p:nvSpPr>
            <p:cNvPr id="59" name="TextBox 36"/>
            <p:cNvSpPr txBox="1">
              <a:spLocks noChangeArrowheads="1"/>
            </p:cNvSpPr>
            <p:nvPr/>
          </p:nvSpPr>
          <p:spPr bwMode="auto">
            <a:xfrm>
              <a:off x="5552283" y="1050135"/>
              <a:ext cx="3311109" cy="651952"/>
            </a:xfrm>
            <a:prstGeom prst="rect">
              <a:avLst/>
            </a:prstGeom>
            <a:solidFill>
              <a:srgbClr val="FFFF66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313" b="1" dirty="0">
                  <a:solidFill>
                    <a:srgbClr val="006600"/>
                  </a:solidFill>
                  <a:latin typeface="+mn-lt"/>
                </a:rPr>
                <a:t>Example of tracks from a </a:t>
              </a:r>
            </a:p>
            <a:p>
              <a:pPr algn="ctr"/>
              <a:r>
                <a:rPr lang="en-US" altLang="en-US" sz="1313" b="1" dirty="0">
                  <a:solidFill>
                    <a:srgbClr val="006600"/>
                  </a:solidFill>
                  <a:latin typeface="+mn-lt"/>
                </a:rPr>
                <a:t>beta(minus)-delay alpha emission</a:t>
              </a:r>
            </a:p>
          </p:txBody>
        </p:sp>
        <p:sp>
          <p:nvSpPr>
            <p:cNvPr id="60" name="TextBox 38"/>
            <p:cNvSpPr txBox="1">
              <a:spLocks noChangeArrowheads="1"/>
            </p:cNvSpPr>
            <p:nvPr/>
          </p:nvSpPr>
          <p:spPr bwMode="auto">
            <a:xfrm>
              <a:off x="7396430" y="2137550"/>
              <a:ext cx="820978" cy="283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125" baseline="30000" dirty="0">
                  <a:solidFill>
                    <a:srgbClr val="009900"/>
                  </a:solidFill>
                  <a:latin typeface="Comic Sans MS" panose="030F0702030302020204" pitchFamily="66" charset="0"/>
                </a:rPr>
                <a:t>7</a:t>
              </a:r>
              <a:r>
                <a:rPr lang="en-US" altLang="en-US" sz="1125" dirty="0">
                  <a:solidFill>
                    <a:srgbClr val="009900"/>
                  </a:solidFill>
                  <a:latin typeface="Comic Sans MS" panose="030F0702030302020204" pitchFamily="66" charset="0"/>
                </a:rPr>
                <a:t>Li track</a:t>
              </a: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V="1">
              <a:off x="7393675" y="2305382"/>
              <a:ext cx="0" cy="200056"/>
            </a:xfrm>
            <a:prstGeom prst="straightConnector1">
              <a:avLst/>
            </a:prstGeom>
            <a:ln w="28575">
              <a:solidFill>
                <a:srgbClr val="009900">
                  <a:alpha val="50196"/>
                </a:srgbClr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44"/>
          <p:cNvSpPr>
            <a:spLocks noChangeArrowheads="1"/>
          </p:cNvSpPr>
          <p:nvPr/>
        </p:nvSpPr>
        <p:spPr bwMode="auto">
          <a:xfrm>
            <a:off x="424946" y="3359356"/>
            <a:ext cx="3267885" cy="294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en-US" sz="1313" b="1" dirty="0">
                <a:solidFill>
                  <a:srgbClr val="FF0000"/>
                </a:solidFill>
                <a:latin typeface="Comic Sans MS" panose="030F0702030302020204" pitchFamily="66" charset="0"/>
              </a:rPr>
              <a:t>Calorimetry is not enough for PID!</a:t>
            </a:r>
            <a:endParaRPr lang="en-US" altLang="en-US" sz="15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3" name="TextBox 45"/>
          <p:cNvSpPr txBox="1">
            <a:spLocks noChangeArrowheads="1"/>
          </p:cNvSpPr>
          <p:nvPr/>
        </p:nvSpPr>
        <p:spPr bwMode="auto">
          <a:xfrm>
            <a:off x="8011766" y="1545909"/>
            <a:ext cx="422204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400" b="1" dirty="0" err="1">
                <a:latin typeface="+mj-lt"/>
              </a:rPr>
              <a:t>pAT</a:t>
            </a:r>
            <a:r>
              <a:rPr lang="en-US" altLang="en-US" sz="1400" b="1" dirty="0">
                <a:latin typeface="+mj-lt"/>
              </a:rPr>
              <a:t>-TPC </a:t>
            </a:r>
            <a:r>
              <a:rPr lang="en-US" altLang="en-US" sz="1400" b="1" dirty="0">
                <a:latin typeface="+mj-lt"/>
                <a:sym typeface="Wingdings" panose="05000000000000000000" pitchFamily="2" charset="2"/>
              </a:rPr>
              <a:t> tracking of particles with two order of magnitude difference in specific ionization density</a:t>
            </a:r>
            <a:endParaRPr lang="en-US" altLang="en-US" sz="1400" b="1" dirty="0">
              <a:latin typeface="+mj-lt"/>
            </a:endParaRPr>
          </a:p>
        </p:txBody>
      </p:sp>
      <p:sp>
        <p:nvSpPr>
          <p:cNvPr id="64" name="TextBox 46"/>
          <p:cNvSpPr txBox="1">
            <a:spLocks noChangeArrowheads="1"/>
          </p:cNvSpPr>
          <p:nvPr/>
        </p:nvSpPr>
        <p:spPr bwMode="auto">
          <a:xfrm>
            <a:off x="1585020" y="131802"/>
            <a:ext cx="900112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MPGD-based TPC readout for dark decay search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2288084" y="4898529"/>
            <a:ext cx="784325" cy="153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51"/>
          <p:cNvSpPr txBox="1">
            <a:spLocks noChangeArrowheads="1"/>
          </p:cNvSpPr>
          <p:nvPr/>
        </p:nvSpPr>
        <p:spPr bwMode="auto">
          <a:xfrm>
            <a:off x="3118545" y="4694634"/>
            <a:ext cx="846707" cy="2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l-GR" altLang="en-US" sz="1313"/>
              <a:t>α</a:t>
            </a:r>
            <a:r>
              <a:rPr lang="en-US" altLang="en-US" sz="1313"/>
              <a:t> and </a:t>
            </a:r>
            <a:r>
              <a:rPr lang="en-US" altLang="en-US" sz="1313" baseline="30000"/>
              <a:t>7</a:t>
            </a:r>
            <a:r>
              <a:rPr lang="en-US" altLang="en-US" sz="1313"/>
              <a:t>Li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857971" y="4658915"/>
            <a:ext cx="785813" cy="153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53"/>
          <p:cNvSpPr txBox="1">
            <a:spLocks noChangeArrowheads="1"/>
          </p:cNvSpPr>
          <p:nvPr/>
        </p:nvSpPr>
        <p:spPr bwMode="auto">
          <a:xfrm>
            <a:off x="2688432" y="4455020"/>
            <a:ext cx="282450" cy="2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l-GR" altLang="en-US" sz="1313"/>
              <a:t>α</a:t>
            </a:r>
            <a:endParaRPr lang="en-US" altLang="en-US" sz="1313"/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479948" y="4469903"/>
            <a:ext cx="578941" cy="2262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57"/>
          <p:cNvSpPr txBox="1">
            <a:spLocks noChangeArrowheads="1"/>
          </p:cNvSpPr>
          <p:nvPr/>
        </p:nvSpPr>
        <p:spPr bwMode="auto">
          <a:xfrm>
            <a:off x="2014241" y="4289821"/>
            <a:ext cx="912429" cy="2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l-GR" altLang="en-US" sz="1313"/>
              <a:t>α</a:t>
            </a:r>
            <a:r>
              <a:rPr lang="en-US" altLang="en-US" sz="1313"/>
              <a:t>* and </a:t>
            </a:r>
            <a:r>
              <a:rPr lang="en-US" altLang="en-US" sz="1313" baseline="30000"/>
              <a:t>7</a:t>
            </a:r>
            <a:r>
              <a:rPr lang="en-US" altLang="en-US" sz="1313"/>
              <a:t>Li</a:t>
            </a:r>
          </a:p>
        </p:txBody>
      </p:sp>
      <p:sp>
        <p:nvSpPr>
          <p:cNvPr id="71" name="TextBox 58"/>
          <p:cNvSpPr txBox="1">
            <a:spLocks noChangeArrowheads="1"/>
          </p:cNvSpPr>
          <p:nvPr/>
        </p:nvSpPr>
        <p:spPr bwMode="auto">
          <a:xfrm>
            <a:off x="1505248" y="4066579"/>
            <a:ext cx="442750" cy="2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313" baseline="30000"/>
              <a:t>7</a:t>
            </a:r>
            <a:r>
              <a:rPr lang="en-US" altLang="en-US" sz="1313"/>
              <a:t>Li*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1277541" y="4204989"/>
            <a:ext cx="315516" cy="178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61"/>
          <p:cNvSpPr txBox="1">
            <a:spLocks noChangeArrowheads="1"/>
          </p:cNvSpPr>
          <p:nvPr/>
        </p:nvSpPr>
        <p:spPr bwMode="auto">
          <a:xfrm>
            <a:off x="-65461" y="3719810"/>
            <a:ext cx="1250663" cy="69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l-GR" altLang="en-US" sz="1313" dirty="0"/>
              <a:t>β</a:t>
            </a:r>
            <a:r>
              <a:rPr lang="en-US" altLang="en-US" sz="1313" dirty="0"/>
              <a:t> background </a:t>
            </a:r>
          </a:p>
          <a:p>
            <a:r>
              <a:rPr lang="en-US" altLang="en-US" sz="1313" dirty="0"/>
              <a:t>and proton</a:t>
            </a:r>
          </a:p>
          <a:p>
            <a:r>
              <a:rPr lang="en-US" altLang="en-US" sz="1313" dirty="0"/>
              <a:t>region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H="1" flipV="1">
            <a:off x="646710" y="4268861"/>
            <a:ext cx="395883" cy="3661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itle 1"/>
          <p:cNvSpPr>
            <a:spLocks noGrp="1"/>
          </p:cNvSpPr>
          <p:nvPr>
            <p:ph type="title"/>
          </p:nvPr>
        </p:nvSpPr>
        <p:spPr>
          <a:xfrm>
            <a:off x="0" y="647989"/>
            <a:ext cx="12191999" cy="299216"/>
          </a:xfrm>
        </p:spPr>
        <p:txBody>
          <a:bodyPr/>
          <a:lstStyle/>
          <a:p>
            <a:r>
              <a:rPr lang="en-US" altLang="en-US" sz="1875" dirty="0">
                <a:solidFill>
                  <a:srgbClr val="0000FF"/>
                </a:solidFill>
                <a:latin typeface="+mj-lt"/>
              </a:rPr>
              <a:t>First observation of a </a:t>
            </a:r>
            <a:r>
              <a:rPr lang="el-GR" altLang="en-US" sz="1875" dirty="0">
                <a:solidFill>
                  <a:srgbClr val="0000FF"/>
                </a:solidFill>
                <a:latin typeface="+mj-lt"/>
              </a:rPr>
              <a:t>β</a:t>
            </a:r>
            <a:r>
              <a:rPr lang="en-US" altLang="en-US" sz="1875" baseline="30000" dirty="0">
                <a:solidFill>
                  <a:srgbClr val="0000FF"/>
                </a:solidFill>
                <a:latin typeface="+mj-lt"/>
              </a:rPr>
              <a:t>-</a:t>
            </a:r>
            <a:r>
              <a:rPr lang="en-US" altLang="en-US" sz="1875" dirty="0">
                <a:solidFill>
                  <a:srgbClr val="0000FF"/>
                </a:solidFill>
                <a:latin typeface="+mj-lt"/>
              </a:rPr>
              <a:t> delay proton emission!</a:t>
            </a:r>
          </a:p>
        </p:txBody>
      </p:sp>
      <p:sp>
        <p:nvSpPr>
          <p:cNvPr id="76" name="Rectangle 72"/>
          <p:cNvSpPr>
            <a:spLocks noChangeArrowheads="1"/>
          </p:cNvSpPr>
          <p:nvPr/>
        </p:nvSpPr>
        <p:spPr bwMode="auto">
          <a:xfrm>
            <a:off x="8205235" y="1156072"/>
            <a:ext cx="4500563" cy="2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313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Y. Ayyad (NSCL) et al., Phys. Rev. Lett. 123, 082501</a:t>
            </a:r>
          </a:p>
        </p:txBody>
      </p:sp>
      <p:sp>
        <p:nvSpPr>
          <p:cNvPr id="77" name="TextBox 74"/>
          <p:cNvSpPr txBox="1">
            <a:spLocks noChangeArrowheads="1"/>
          </p:cNvSpPr>
          <p:nvPr/>
        </p:nvSpPr>
        <p:spPr bwMode="auto">
          <a:xfrm>
            <a:off x="1036792" y="1014073"/>
            <a:ext cx="1826141" cy="2539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50" b="1" dirty="0">
                <a:latin typeface="Comic Sans MS" panose="030F0702030302020204" pitchFamily="66" charset="0"/>
              </a:rPr>
              <a:t>Micromegas + M-THGEM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H="1" flipV="1">
            <a:off x="3751958" y="1265039"/>
            <a:ext cx="904875" cy="69205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7"/>
          <p:cNvSpPr txBox="1">
            <a:spLocks noChangeArrowheads="1"/>
          </p:cNvSpPr>
          <p:nvPr/>
        </p:nvSpPr>
        <p:spPr bwMode="auto">
          <a:xfrm>
            <a:off x="2095578" y="1308096"/>
            <a:ext cx="87395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500" b="1" dirty="0">
                <a:solidFill>
                  <a:srgbClr val="0000FF"/>
                </a:solidFill>
                <a:latin typeface="Comic Sans MS" panose="030F0702030302020204" pitchFamily="66" charset="0"/>
              </a:rPr>
              <a:t>He:CO</a:t>
            </a:r>
            <a:r>
              <a:rPr lang="en-US" altLang="en-US" sz="1500" b="1" baseline="-25000" dirty="0">
                <a:solidFill>
                  <a:srgbClr val="0000FF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5604" y="2339578"/>
            <a:ext cx="96853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baseline="30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390 </a:t>
            </a:r>
            <a:r>
              <a:rPr lang="en-US" b="1" baseline="30000" dirty="0" err="1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keV</a:t>
            </a:r>
            <a:r>
              <a:rPr lang="en-US" b="1" baseline="30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/u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4240" y="4114800"/>
            <a:ext cx="2691715" cy="1717849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0086" y="4170963"/>
            <a:ext cx="2486885" cy="1657923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5515505" y="3728747"/>
            <a:ext cx="29209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PID based on analysis of </a:t>
            </a:r>
            <a:r>
              <a:rPr lang="en-US" sz="1600" b="1" dirty="0" err="1">
                <a:solidFill>
                  <a:srgbClr val="0000FF"/>
                </a:solidFill>
              </a:rPr>
              <a:t>dE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880732" y="4121255"/>
            <a:ext cx="1215268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Proton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234747" y="4166048"/>
            <a:ext cx="1308445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aseline="30000" dirty="0">
                <a:solidFill>
                  <a:srgbClr val="0000FF"/>
                </a:solidFill>
              </a:rPr>
              <a:t>7</a:t>
            </a:r>
            <a:r>
              <a:rPr lang="en-US" sz="2000" dirty="0">
                <a:solidFill>
                  <a:srgbClr val="0000FF"/>
                </a:solidFill>
              </a:rPr>
              <a:t>Li</a:t>
            </a:r>
          </a:p>
        </p:txBody>
      </p:sp>
      <p:sp>
        <p:nvSpPr>
          <p:cNvPr id="86" name="Rectangle 15"/>
          <p:cNvSpPr>
            <a:spLocks noChangeArrowheads="1"/>
          </p:cNvSpPr>
          <p:nvPr/>
        </p:nvSpPr>
        <p:spPr bwMode="auto">
          <a:xfrm>
            <a:off x="609600" y="5798344"/>
            <a:ext cx="11201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(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11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Be 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10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Be + p) branching ratio results (10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-5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- 10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-6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) compatible with AMS 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11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Be 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10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Be value (8.3·10</a:t>
            </a:r>
            <a:r>
              <a:rPr lang="en-US" altLang="en-US" sz="1600" b="1" baseline="30000" dirty="0">
                <a:solidFill>
                  <a:schemeClr val="tx2"/>
                </a:solidFill>
                <a:latin typeface="+mj-lt"/>
              </a:rPr>
              <a:t>-6</a:t>
            </a:r>
            <a:r>
              <a:rPr lang="en-US" altLang="en-US" sz="1600" b="1" dirty="0">
                <a:solidFill>
                  <a:schemeClr val="tx2"/>
                </a:solidFill>
                <a:latin typeface="+mj-lt"/>
              </a:rPr>
              <a:t>). </a:t>
            </a:r>
          </a:p>
          <a:p>
            <a:endParaRPr lang="en-US" altLang="en-US" sz="1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75841" y="2316602"/>
            <a:ext cx="36151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Beta-delayed proton decay of 11Be explained by an exotic near-threshold resonance that favors proton decay</a:t>
            </a:r>
          </a:p>
          <a:p>
            <a:pPr algn="ctr"/>
            <a:r>
              <a:rPr 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 No room for dark decay!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34400" y="3309439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E. Lopez-Saavedra et al., PRL 129 (2022), 012502</a:t>
            </a:r>
          </a:p>
        </p:txBody>
      </p:sp>
    </p:spTree>
    <p:extLst>
      <p:ext uri="{BB962C8B-B14F-4D97-AF65-F5344CB8AC3E}">
        <p14:creationId xmlns:p14="http://schemas.microsoft.com/office/powerpoint/2010/main" val="2577075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192572"/>
            <a:ext cx="12192000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9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Applications to exotic decays: The X17 Boson</a:t>
            </a:r>
            <a:endParaRPr lang="en-US" altLang="en-US" sz="29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79" y="3172729"/>
            <a:ext cx="4247685" cy="20997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315189"/>
            <a:ext cx="3282194" cy="27215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409" y="1071727"/>
            <a:ext cx="2109787" cy="21097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873"/>
          <a:stretch/>
        </p:blipFill>
        <p:spPr>
          <a:xfrm>
            <a:off x="8164341" y="1286386"/>
            <a:ext cx="3605965" cy="409113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7707141" y="3372108"/>
            <a:ext cx="457200" cy="3434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07141" y="5304828"/>
            <a:ext cx="43556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-) Photo-production in </a:t>
            </a:r>
            <a:r>
              <a:rPr lang="en-US" sz="1400" baseline="30000" dirty="0"/>
              <a:t>8</a:t>
            </a:r>
            <a:r>
              <a:rPr lang="en-US" sz="1400" dirty="0"/>
              <a:t>Be</a:t>
            </a:r>
            <a:r>
              <a:rPr lang="en-US" sz="1400" baseline="30000" dirty="0"/>
              <a:t>*</a:t>
            </a:r>
            <a:r>
              <a:rPr lang="en-US" sz="1400" dirty="0"/>
              <a:t> via p+</a:t>
            </a:r>
            <a:r>
              <a:rPr lang="en-US" sz="1400" baseline="30000" dirty="0"/>
              <a:t>7</a:t>
            </a:r>
            <a:r>
              <a:rPr lang="en-US" sz="1400" dirty="0"/>
              <a:t>Li</a:t>
            </a:r>
          </a:p>
          <a:p>
            <a:r>
              <a:rPr lang="en-US" sz="1400" dirty="0"/>
              <a:t>-) Fraction of the photons converted into </a:t>
            </a:r>
            <a:r>
              <a:rPr lang="en-US" sz="1400" dirty="0" err="1"/>
              <a:t>e+e</a:t>
            </a:r>
            <a:r>
              <a:rPr lang="en-US" sz="1400" dirty="0"/>
              <a:t>- by IPC</a:t>
            </a:r>
          </a:p>
          <a:p>
            <a:r>
              <a:rPr lang="en-US" sz="1400" dirty="0"/>
              <a:t>-) Measure angular distribution of the </a:t>
            </a:r>
            <a:r>
              <a:rPr lang="en-US" sz="1400" dirty="0" err="1"/>
              <a:t>e+e</a:t>
            </a:r>
            <a:r>
              <a:rPr lang="en-US" sz="1400" dirty="0"/>
              <a:t>- pair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72400" y="1009387"/>
            <a:ext cx="4419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P. </a:t>
            </a:r>
            <a:r>
              <a:rPr lang="en-US" sz="1200" b="1" dirty="0" err="1">
                <a:solidFill>
                  <a:schemeClr val="accent4">
                    <a:lumMod val="50000"/>
                  </a:schemeClr>
                </a:solidFill>
              </a:rPr>
              <a:t>Schlüter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 et al,  Physics Reports 75 (1981), pp 327-392.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19" y="1144114"/>
            <a:ext cx="4770780" cy="196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36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Decay and Internal Pair Creation (IPC): ATOMKI’s Anomaly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55491"/>
          <a:stretch/>
        </p:blipFill>
        <p:spPr>
          <a:xfrm>
            <a:off x="2057400" y="4203924"/>
            <a:ext cx="3505200" cy="14478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442727" y="2645425"/>
            <a:ext cx="6096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69" y="1621358"/>
            <a:ext cx="11831990" cy="246703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553200" y="1079187"/>
            <a:ext cx="76079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</a:rPr>
              <a:t>A.J. </a:t>
            </a:r>
            <a:r>
              <a:rPr lang="en-US" sz="1400" dirty="0" err="1">
                <a:solidFill>
                  <a:schemeClr val="accent4">
                    <a:lumMod val="50000"/>
                  </a:schemeClr>
                </a:solidFill>
              </a:rPr>
              <a:t>Krasznahorkay</a:t>
            </a:r>
            <a:r>
              <a:rPr lang="en-US" sz="1400" dirty="0">
                <a:solidFill>
                  <a:schemeClr val="accent4">
                    <a:lumMod val="50000"/>
                  </a:schemeClr>
                </a:solidFill>
              </a:rPr>
              <a:t> et al., Phys. Rev. Lett. 116 (2016) 042501</a:t>
            </a:r>
          </a:p>
          <a:p>
            <a:r>
              <a:rPr lang="en-US" sz="1400" dirty="0">
                <a:solidFill>
                  <a:schemeClr val="accent4">
                    <a:lumMod val="50000"/>
                  </a:schemeClr>
                </a:solidFill>
              </a:rPr>
              <a:t>A.J. </a:t>
            </a:r>
            <a:r>
              <a:rPr lang="en-US" sz="1400" dirty="0" err="1">
                <a:solidFill>
                  <a:schemeClr val="accent4">
                    <a:lumMod val="50000"/>
                  </a:schemeClr>
                </a:solidFill>
              </a:rPr>
              <a:t>Krasznahorkay</a:t>
            </a:r>
            <a:r>
              <a:rPr lang="en-US" sz="1400" dirty="0">
                <a:solidFill>
                  <a:schemeClr val="accent4">
                    <a:lumMod val="50000"/>
                  </a:schemeClr>
                </a:solidFill>
              </a:rPr>
              <a:t> et al, J. Phys.: Conf. Ser. 1643 (2020) 012001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t="43257"/>
          <a:stretch/>
        </p:blipFill>
        <p:spPr>
          <a:xfrm>
            <a:off x="6324600" y="4174549"/>
            <a:ext cx="3505200" cy="1845768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5829300" y="4832152"/>
            <a:ext cx="381000" cy="26528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09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X17 search with MPGD tracking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25" y="2536284"/>
            <a:ext cx="3115837" cy="2667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600" y="1488168"/>
            <a:ext cx="4089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Proposed Detector concept </a:t>
            </a:r>
            <a:r>
              <a:rPr lang="en-US" sz="1400" dirty="0">
                <a:sym typeface="Wingdings" panose="05000000000000000000" pitchFamily="2" charset="2"/>
              </a:rPr>
              <a:t> </a:t>
            </a:r>
            <a:r>
              <a:rPr lang="en-US" sz="1400" dirty="0"/>
              <a:t>Three detectors:</a:t>
            </a:r>
          </a:p>
          <a:p>
            <a:r>
              <a:rPr lang="en-US" sz="1400" dirty="0"/>
              <a:t>1) Timepix3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angle measurement</a:t>
            </a:r>
          </a:p>
          <a:p>
            <a:r>
              <a:rPr lang="en-US" sz="1400" dirty="0"/>
              <a:t>2) MWPC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angle and scattering measurement</a:t>
            </a:r>
          </a:p>
          <a:p>
            <a:r>
              <a:rPr lang="en-US" sz="1400" dirty="0"/>
              <a:t>3) MPGD-TPC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energy measurement and PID</a:t>
            </a:r>
          </a:p>
        </p:txBody>
      </p:sp>
      <p:sp>
        <p:nvSpPr>
          <p:cNvPr id="8" name="Rectangle 7"/>
          <p:cNvSpPr/>
          <p:nvPr/>
        </p:nvSpPr>
        <p:spPr>
          <a:xfrm>
            <a:off x="345361" y="1043348"/>
            <a:ext cx="2800767" cy="369332"/>
          </a:xfrm>
          <a:prstGeom prst="rect">
            <a:avLst/>
          </a:prstGeom>
          <a:solidFill>
            <a:srgbClr val="00B0F0">
              <a:alpha val="34902"/>
            </a:srgbClr>
          </a:solidFill>
        </p:spPr>
        <p:txBody>
          <a:bodyPr wrap="none">
            <a:spAutoFit/>
          </a:bodyPr>
          <a:lstStyle/>
          <a:p>
            <a:r>
              <a:rPr lang="en-US" dirty="0"/>
              <a:t>X17 spectrometer at CTU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46128" y="3678409"/>
            <a:ext cx="587672" cy="382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39964" y="3322551"/>
            <a:ext cx="2961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TPC readout based on 3 GEM foils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131" y="1068709"/>
            <a:ext cx="2403541" cy="225220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858000" y="102596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Track recognition with machine learning techniques</a:t>
            </a:r>
          </a:p>
          <a:p>
            <a:r>
              <a:rPr lang="en-US" sz="1200" dirty="0"/>
              <a:t>1) Unusual </a:t>
            </a:r>
            <a:r>
              <a:rPr lang="en-US" sz="1200" b="1" dirty="0"/>
              <a:t>E</a:t>
            </a:r>
            <a:r>
              <a:rPr lang="en-US" sz="1200" dirty="0"/>
              <a:t>×</a:t>
            </a:r>
            <a:r>
              <a:rPr lang="en-US" sz="1200" b="1" dirty="0"/>
              <a:t>B</a:t>
            </a:r>
            <a:r>
              <a:rPr lang="en-US" sz="1200" dirty="0"/>
              <a:t> configuration:</a:t>
            </a:r>
          </a:p>
          <a:p>
            <a:r>
              <a:rPr lang="en-US" sz="1200" dirty="0"/>
              <a:t>	</a:t>
            </a:r>
            <a:r>
              <a:rPr lang="en-US" sz="1200" dirty="0">
                <a:sym typeface="Wingdings" panose="05000000000000000000" pitchFamily="2" charset="2"/>
              </a:rPr>
              <a:t> </a:t>
            </a:r>
            <a:r>
              <a:rPr lang="en-US" sz="1200" dirty="0"/>
              <a:t>Physics reconstruction under development from simulated tracks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252464" y="1697753"/>
            <a:ext cx="2919009" cy="21095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t="11668"/>
          <a:stretch/>
        </p:blipFill>
        <p:spPr>
          <a:xfrm>
            <a:off x="8153400" y="3924088"/>
            <a:ext cx="3648149" cy="18548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5090" y="3635428"/>
            <a:ext cx="4348517" cy="240650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4440" y="5381931"/>
            <a:ext cx="37914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accent4">
                    <a:lumMod val="50000"/>
                  </a:schemeClr>
                </a:solidFill>
              </a:rPr>
              <a:t>A.F.V. Cortez </a:t>
            </a:r>
            <a:r>
              <a:rPr lang="en-US" sz="1100" b="1" i="1" dirty="0">
                <a:solidFill>
                  <a:schemeClr val="accent4">
                    <a:lumMod val="50000"/>
                  </a:schemeClr>
                </a:solidFill>
              </a:rPr>
              <a:t>et al.</a:t>
            </a:r>
            <a:r>
              <a:rPr lang="en-US" sz="1100" b="1" dirty="0">
                <a:solidFill>
                  <a:schemeClr val="accent4">
                    <a:lumMod val="50000"/>
                  </a:schemeClr>
                </a:solidFill>
              </a:rPr>
              <a:t>, NIMA 1047, February 2023, 167858</a:t>
            </a:r>
          </a:p>
        </p:txBody>
      </p:sp>
    </p:spTree>
    <p:extLst>
      <p:ext uri="{BB962C8B-B14F-4D97-AF65-F5344CB8AC3E}">
        <p14:creationId xmlns:p14="http://schemas.microsoft.com/office/powerpoint/2010/main" val="656158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 with solid target for X17 boson search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69" y="2075282"/>
            <a:ext cx="3402806" cy="20538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900631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8437" y="3085296"/>
            <a:ext cx="22860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32" y="1257080"/>
            <a:ext cx="2590051" cy="194253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7696406" y="1067418"/>
            <a:ext cx="4255840" cy="2161993"/>
            <a:chOff x="288930" y="2381692"/>
            <a:chExt cx="4597875" cy="242974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535" y="2733582"/>
              <a:ext cx="4571270" cy="2077850"/>
            </a:xfrm>
            <a:prstGeom prst="rect">
              <a:avLst/>
            </a:prstGeom>
          </p:spPr>
        </p:pic>
        <p:sp>
          <p:nvSpPr>
            <p:cNvPr id="16" name="Arc 15"/>
            <p:cNvSpPr/>
            <p:nvPr/>
          </p:nvSpPr>
          <p:spPr>
            <a:xfrm rot="19199207">
              <a:off x="288930" y="3490672"/>
              <a:ext cx="1033377" cy="1009702"/>
            </a:xfrm>
            <a:prstGeom prst="arc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/>
            <p:cNvSpPr/>
            <p:nvPr/>
          </p:nvSpPr>
          <p:spPr>
            <a:xfrm rot="520380" flipH="1" flipV="1">
              <a:off x="891963" y="2381692"/>
              <a:ext cx="809406" cy="1246843"/>
            </a:xfrm>
            <a:prstGeom prst="arc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5925" y="261532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e-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8475" y="3527717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e+</a:t>
              </a: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t="14810" b="17294"/>
          <a:stretch/>
        </p:blipFill>
        <p:spPr>
          <a:xfrm>
            <a:off x="7625923" y="3146520"/>
            <a:ext cx="4309725" cy="1484999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>
          <a:xfrm>
            <a:off x="6789490" y="3706157"/>
            <a:ext cx="678110" cy="2805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rot="15443190">
            <a:off x="8471480" y="3295805"/>
            <a:ext cx="848255" cy="809131"/>
          </a:xfrm>
          <a:prstGeom prst="arc">
            <a:avLst>
              <a:gd name="adj1" fmla="val 16200000"/>
              <a:gd name="adj2" fmla="val 8236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8801945" y="2968703"/>
            <a:ext cx="360849" cy="328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09275" y="3941770"/>
            <a:ext cx="414264" cy="328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e+</a:t>
            </a:r>
          </a:p>
        </p:txBody>
      </p:sp>
      <p:sp>
        <p:nvSpPr>
          <p:cNvPr id="25" name="Arc 24"/>
          <p:cNvSpPr/>
          <p:nvPr/>
        </p:nvSpPr>
        <p:spPr>
          <a:xfrm rot="17474412">
            <a:off x="7871614" y="3776890"/>
            <a:ext cx="914400" cy="914400"/>
          </a:xfrm>
          <a:prstGeom prst="arc">
            <a:avLst>
              <a:gd name="adj1" fmla="val 16831835"/>
              <a:gd name="adj2" fmla="val 0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924800" y="1020962"/>
            <a:ext cx="370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Courtesy Y. Ayyad (AT-TPC collaboration)</a:t>
            </a:r>
          </a:p>
          <a:p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7" name="Left Brace 26"/>
          <p:cNvSpPr/>
          <p:nvPr/>
        </p:nvSpPr>
        <p:spPr>
          <a:xfrm flipH="1">
            <a:off x="11553913" y="1353812"/>
            <a:ext cx="594937" cy="331740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/>
          <p:cNvSpPr/>
          <p:nvPr/>
        </p:nvSpPr>
        <p:spPr>
          <a:xfrm>
            <a:off x="7226413" y="1327734"/>
            <a:ext cx="695442" cy="330378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503059" y="4435229"/>
            <a:ext cx="2190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M-THGEM+Micromegas</a:t>
            </a:r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053917" y="3974474"/>
            <a:ext cx="313066" cy="500943"/>
          </a:xfrm>
          <a:prstGeom prst="downArrow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9055224" y="2179227"/>
            <a:ext cx="854476" cy="2309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9225693" y="3788481"/>
            <a:ext cx="1177099" cy="41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474117" y="1797184"/>
            <a:ext cx="991846" cy="125081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2157" y="1020962"/>
            <a:ext cx="34451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Target: 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-) 400 </a:t>
            </a:r>
            <a:r>
              <a:rPr lang="el-GR" sz="1400" b="1" dirty="0">
                <a:solidFill>
                  <a:schemeClr val="accent4">
                    <a:lumMod val="50000"/>
                  </a:schemeClr>
                </a:solidFill>
              </a:rPr>
              <a:t>μ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g/cm Lithium Hydroxide (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LiOH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-) 10 </a:t>
            </a:r>
            <a:r>
              <a:rPr lang="el-GR" sz="1400" b="1" dirty="0">
                <a:solidFill>
                  <a:schemeClr val="accent4">
                    <a:lumMod val="50000"/>
                  </a:schemeClr>
                </a:solidFill>
              </a:rPr>
              <a:t>μ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g/cm Lithium Fluoride (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LiF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2913" y="3233246"/>
            <a:ext cx="2580836" cy="1973253"/>
          </a:xfrm>
          <a:prstGeom prst="rect">
            <a:avLst/>
          </a:prstGeom>
        </p:spPr>
      </p:pic>
      <p:cxnSp>
        <p:nvCxnSpPr>
          <p:cNvPr id="40" name="Straight Arrow Connector 39"/>
          <p:cNvCxnSpPr/>
          <p:nvPr/>
        </p:nvCxnSpPr>
        <p:spPr>
          <a:xfrm flipH="1" flipV="1">
            <a:off x="3389623" y="1676400"/>
            <a:ext cx="1847268" cy="42445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429000" y="5261564"/>
            <a:ext cx="3618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/>
              <a:t>TwinSol</a:t>
            </a:r>
            <a:r>
              <a:rPr lang="en-US" sz="1400" dirty="0"/>
              <a:t> – Notre Dame University (Indiana) 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9277" y="4784412"/>
            <a:ext cx="3314224" cy="125053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9738359" y="4577383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Single Beta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66528" y="4724400"/>
            <a:ext cx="267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Gas filling: P10 @ 1 </a:t>
            </a:r>
            <a:r>
              <a:rPr lang="en-US" dirty="0" err="1"/>
              <a:t>atm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23702" y="3927394"/>
            <a:ext cx="12458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Beam 1 </a:t>
            </a:r>
            <a:r>
              <a:rPr lang="el-GR" sz="1200" b="1" dirty="0">
                <a:solidFill>
                  <a:srgbClr val="FF0000"/>
                </a:solidFill>
              </a:rPr>
              <a:t>μ</a:t>
            </a:r>
            <a:r>
              <a:rPr lang="en-US" sz="1200" b="1" dirty="0">
                <a:solidFill>
                  <a:srgbClr val="FF0000"/>
                </a:solidFill>
              </a:rPr>
              <a:t>A 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protons 1 MeV</a:t>
            </a:r>
          </a:p>
        </p:txBody>
      </p:sp>
    </p:spTree>
    <p:extLst>
      <p:ext uri="{BB962C8B-B14F-4D97-AF65-F5344CB8AC3E}">
        <p14:creationId xmlns:p14="http://schemas.microsoft.com/office/powerpoint/2010/main" val="1047687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523" y="1828800"/>
            <a:ext cx="2605575" cy="32248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Studying smaller and smaller things…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902" y="245780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Optical microscope 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l-GR" sz="1600" dirty="0">
                <a:sym typeface="Wingdings" panose="05000000000000000000" pitchFamily="2" charset="2"/>
              </a:rPr>
              <a:t>λ</a:t>
            </a:r>
            <a:r>
              <a:rPr lang="en-US" sz="1600" baseline="-25000" dirty="0">
                <a:sym typeface="Wingdings" panose="05000000000000000000" pitchFamily="2" charset="2"/>
              </a:rPr>
              <a:t>photons</a:t>
            </a:r>
            <a:r>
              <a:rPr lang="en-US" sz="1600" dirty="0">
                <a:sym typeface="Wingdings" panose="05000000000000000000" pitchFamily="2" charset="2"/>
              </a:rPr>
              <a:t> ~ 380-740 nm </a:t>
            </a:r>
          </a:p>
          <a:p>
            <a:r>
              <a:rPr lang="en-US" sz="1600" dirty="0">
                <a:sym typeface="Wingdings" panose="05000000000000000000" pitchFamily="2" charset="2"/>
              </a:rPr>
              <a:t>Resolution &gt; 200 nm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0" y="542937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Electron microscope 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l-GR" sz="1600" dirty="0">
                <a:sym typeface="Wingdings" panose="05000000000000000000" pitchFamily="2" charset="2"/>
              </a:rPr>
              <a:t>λ</a:t>
            </a:r>
            <a:r>
              <a:rPr lang="en-US" sz="1600" baseline="-25000" dirty="0">
                <a:sym typeface="Wingdings" panose="05000000000000000000" pitchFamily="2" charset="2"/>
              </a:rPr>
              <a:t>electron</a:t>
            </a:r>
            <a:r>
              <a:rPr lang="en-US" sz="1600" dirty="0">
                <a:sym typeface="Wingdings" panose="05000000000000000000" pitchFamily="2" charset="2"/>
              </a:rPr>
              <a:t> = 2.5 pm (200 </a:t>
            </a:r>
            <a:r>
              <a:rPr lang="en-US" sz="1600" dirty="0" err="1">
                <a:sym typeface="Wingdings" panose="05000000000000000000" pitchFamily="2" charset="2"/>
              </a:rPr>
              <a:t>keV</a:t>
            </a:r>
            <a:r>
              <a:rPr lang="en-US" sz="1600" dirty="0">
                <a:sym typeface="Wingdings" panose="05000000000000000000" pitchFamily="2" charset="2"/>
              </a:rPr>
              <a:t>)</a:t>
            </a:r>
          </a:p>
          <a:p>
            <a:r>
              <a:rPr lang="en-US" sz="1600" dirty="0">
                <a:sym typeface="Wingdings" panose="05000000000000000000" pitchFamily="2" charset="2"/>
              </a:rPr>
              <a:t>Resolution &gt; 0.1 nm (limited by objective lens system)</a:t>
            </a:r>
            <a:endParaRPr lang="en-US" sz="1600" dirty="0"/>
          </a:p>
        </p:txBody>
      </p:sp>
      <p:pic>
        <p:nvPicPr>
          <p:cNvPr id="1026" name="Picture 2" descr="Microsco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1778" y="3065446"/>
            <a:ext cx="1252733" cy="167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903" y="3508777"/>
            <a:ext cx="1212749" cy="1900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31778" y="1828270"/>
                <a:ext cx="3114040" cy="568489"/>
              </a:xfrm>
              <a:prstGeom prst="rect">
                <a:avLst/>
              </a:prstGeom>
              <a:solidFill>
                <a:srgbClr val="FFAE1A">
                  <a:alpha val="54118"/>
                </a:srgb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R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esolution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m:rPr>
                        <m:sty m:val="p"/>
                      </m:rPr>
                      <a:rPr lang="el-GR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sz="2400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78" y="1828270"/>
                <a:ext cx="3114040" cy="568489"/>
              </a:xfrm>
              <a:prstGeom prst="rect">
                <a:avLst/>
              </a:prstGeom>
              <a:blipFill>
                <a:blip r:embed="rId5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01600" y="1050188"/>
            <a:ext cx="1192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21 century nuclear science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 probe the nuclear matter in all its forms and explore their potential for applications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975923" y="5004037"/>
            <a:ext cx="2306686" cy="4061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5989" y="1379420"/>
            <a:ext cx="5622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Build powerful microscope using particle accelerators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7303" y="2843941"/>
            <a:ext cx="5637443" cy="204889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492031" y="4937054"/>
            <a:ext cx="5667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Example: In the 1960s Experiments at SLAC established the quark model and our modern view of particle physics “the Standard Model”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29400" y="2024107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Fixed Target Particle </a:t>
            </a:r>
          </a:p>
          <a:p>
            <a:r>
              <a:rPr lang="en-US" sz="1600" dirty="0"/>
              <a:t>Accelerator experiment 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l-GR" sz="1600" dirty="0">
                <a:sym typeface="Wingdings" panose="05000000000000000000" pitchFamily="2" charset="2"/>
              </a:rPr>
              <a:t>λ</a:t>
            </a:r>
            <a:r>
              <a:rPr lang="en-US" sz="1600" baseline="-25000" dirty="0">
                <a:sym typeface="Wingdings" panose="05000000000000000000" pitchFamily="2" charset="2"/>
              </a:rPr>
              <a:t>electron</a:t>
            </a:r>
            <a:r>
              <a:rPr lang="en-US" sz="1600" dirty="0">
                <a:sym typeface="Wingdings" panose="05000000000000000000" pitchFamily="2" charset="2"/>
              </a:rPr>
              <a:t> ≈ 0.062 </a:t>
            </a:r>
            <a:r>
              <a:rPr lang="en-US" sz="1600" dirty="0" err="1">
                <a:sym typeface="Wingdings" panose="05000000000000000000" pitchFamily="2" charset="2"/>
              </a:rPr>
              <a:t>fm</a:t>
            </a:r>
            <a:r>
              <a:rPr lang="en-US" sz="1600" dirty="0">
                <a:sym typeface="Wingdings" panose="05000000000000000000" pitchFamily="2" charset="2"/>
              </a:rPr>
              <a:t> (20 GeV)</a:t>
            </a:r>
          </a:p>
          <a:p>
            <a:r>
              <a:rPr lang="en-US" sz="1600" dirty="0">
                <a:sym typeface="Wingdings" panose="05000000000000000000" pitchFamily="2" charset="2"/>
              </a:rPr>
              <a:t>Resolution ≈ 0.1 </a:t>
            </a:r>
            <a:r>
              <a:rPr lang="en-US" sz="1600" dirty="0" err="1">
                <a:sym typeface="Wingdings" panose="05000000000000000000" pitchFamily="2" charset="2"/>
              </a:rPr>
              <a:t>fm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26789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Ion Collider (EIC)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7452" y="3739175"/>
            <a:ext cx="3902948" cy="21066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1094954"/>
            <a:ext cx="4147820" cy="2628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036" y="3907708"/>
            <a:ext cx="3093493" cy="1913134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7620000" y="4893660"/>
            <a:ext cx="381000" cy="2553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828319" y="5824119"/>
            <a:ext cx="62620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NNPSS at U. of Tennessee, Lecture on Electron Ion Collider, </a:t>
            </a:r>
            <a:r>
              <a:rPr lang="en-US" sz="1200" b="1" dirty="0" err="1">
                <a:solidFill>
                  <a:schemeClr val="accent4">
                    <a:lumMod val="50000"/>
                  </a:schemeClr>
                </a:solidFill>
              </a:rPr>
              <a:t>Abhay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4">
                    <a:lumMod val="50000"/>
                  </a:schemeClr>
                </a:solidFill>
              </a:rPr>
              <a:t>Deshpand</a:t>
            </a:r>
            <a:endParaRPr lang="en-US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903" y="939061"/>
            <a:ext cx="4277133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u="sng" dirty="0"/>
              <a:t>EIC science program:</a:t>
            </a:r>
          </a:p>
          <a:p>
            <a:r>
              <a:rPr lang="en-US" sz="1600" dirty="0"/>
              <a:t>-) Precision 3D imaging of protons and nuclei</a:t>
            </a:r>
          </a:p>
          <a:p>
            <a:r>
              <a:rPr lang="en-US" sz="1600" dirty="0"/>
              <a:t>-) Solving the proton spin puzzle</a:t>
            </a:r>
          </a:p>
          <a:p>
            <a:r>
              <a:rPr lang="en-US" sz="1600" dirty="0"/>
              <a:t>-) Search for saturation</a:t>
            </a:r>
          </a:p>
          <a:p>
            <a:r>
              <a:rPr lang="en-US" sz="1600" dirty="0"/>
              <a:t>-) Quark and gluon confinement</a:t>
            </a:r>
          </a:p>
          <a:p>
            <a:r>
              <a:rPr lang="en-US" sz="1600" dirty="0"/>
              <a:t>-) Quarks and gluons in nuclei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r="45984"/>
          <a:stretch/>
        </p:blipFill>
        <p:spPr>
          <a:xfrm>
            <a:off x="3427120" y="1861645"/>
            <a:ext cx="2342014" cy="190450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00457" y="1002687"/>
            <a:ext cx="3219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</a:rPr>
              <a:t>At least one large-acceptance detector that can capture most of the particles scattering from the collisions in all directions and at wide range of energies.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04719" y="939061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Polarized electron-proton/light ion &amp; electron-Nucleus collider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4339"/>
          <a:stretch/>
        </p:blipFill>
        <p:spPr>
          <a:xfrm>
            <a:off x="101600" y="3829963"/>
            <a:ext cx="4062384" cy="2015824"/>
          </a:xfrm>
          <a:prstGeom prst="rect">
            <a:avLst/>
          </a:prstGeom>
        </p:spPr>
      </p:pic>
      <p:sp>
        <p:nvSpPr>
          <p:cNvPr id="21" name="Rectangle 3">
            <a:extLst>
              <a:ext uri="{FF2B5EF4-FFF2-40B4-BE49-F238E27FC236}">
                <a16:creationId xmlns:a16="http://schemas.microsoft.com/office/drawing/2014/main" id="{4AC3610A-C083-4BC9-99C3-B5B1359448FB}"/>
              </a:ext>
            </a:extLst>
          </p:cNvPr>
          <p:cNvSpPr txBox="1">
            <a:spLocks noChangeArrowheads="1"/>
          </p:cNvSpPr>
          <p:nvPr/>
        </p:nvSpPr>
        <p:spPr>
          <a:xfrm>
            <a:off x="316928" y="2702872"/>
            <a:ext cx="2535650" cy="1015599"/>
          </a:xfrm>
          <a:prstGeom prst="rect">
            <a:avLst/>
          </a:prstGeom>
          <a:solidFill>
            <a:srgbClr val="FFFF00"/>
          </a:solidFill>
        </p:spPr>
        <p:txBody>
          <a:bodyPr vert="horz" lIns="91283" tIns="45642" rIns="91283" bIns="45642" rtlCol="0">
            <a:no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baseline EIC detector designs involved various gaseous detectors technologies for tracking in the central as well as end cap region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56709"/>
          <a:stretch/>
        </p:blipFill>
        <p:spPr>
          <a:xfrm>
            <a:off x="5806621" y="1863591"/>
            <a:ext cx="1928533" cy="1956787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955141" y="3605098"/>
            <a:ext cx="771623" cy="577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90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695"/>
          <a:stretch/>
        </p:blipFill>
        <p:spPr>
          <a:xfrm>
            <a:off x="888414" y="1052748"/>
            <a:ext cx="3414630" cy="26511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detector and tracking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30240" y="2351920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3563258"/>
            <a:ext cx="3272837" cy="214234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39240" y="2378310"/>
            <a:ext cx="74917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444" y="192755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p/A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1168" y="192755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28889" y="5661692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Central Detector Layout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220200" y="3505200"/>
            <a:ext cx="457200" cy="30480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789818" y="3515762"/>
            <a:ext cx="304800" cy="30480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5" idx="0"/>
          </p:cNvCxnSpPr>
          <p:nvPr/>
        </p:nvCxnSpPr>
        <p:spPr>
          <a:xfrm flipH="1" flipV="1">
            <a:off x="9093055" y="3352800"/>
            <a:ext cx="355745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84699" y="3104217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MPGD readout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0024514" y="3311063"/>
            <a:ext cx="372571" cy="1941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221900" y="3049453"/>
            <a:ext cx="9541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MPGD R&amp;D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423519" y="1160006"/>
            <a:ext cx="62446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u="sng" dirty="0"/>
              <a:t>Tracking detectors provide:</a:t>
            </a:r>
          </a:p>
          <a:p>
            <a:r>
              <a:rPr lang="en-US" sz="1400" dirty="0"/>
              <a:t>➢ Space point coordinates and trajectory of charged particles </a:t>
            </a:r>
            <a:r>
              <a:rPr lang="en-US" sz="1400" dirty="0">
                <a:sym typeface="Wingdings" panose="05000000000000000000" pitchFamily="2" charset="2"/>
              </a:rPr>
              <a:t> Vertex</a:t>
            </a:r>
            <a:endParaRPr lang="en-US" sz="1400" dirty="0"/>
          </a:p>
          <a:p>
            <a:r>
              <a:rPr lang="en-US" sz="1400" dirty="0"/>
              <a:t>➢ Momentum measurements in magnetic (B) field</a:t>
            </a:r>
          </a:p>
          <a:p>
            <a:r>
              <a:rPr lang="en-US" sz="1400" dirty="0"/>
              <a:t>➢ Angle measurements</a:t>
            </a:r>
          </a:p>
          <a:p>
            <a:r>
              <a:rPr lang="en-US" sz="1400" dirty="0"/>
              <a:t>➢ Measurements of primary and secondary vertices</a:t>
            </a:r>
          </a:p>
          <a:p>
            <a:r>
              <a:rPr lang="en-US" sz="1400" dirty="0"/>
              <a:t>➢ Multitrack separation</a:t>
            </a:r>
          </a:p>
          <a:p>
            <a:r>
              <a:rPr lang="en-US" sz="1400" dirty="0"/>
              <a:t>➢ Particle identification (if possible)</a:t>
            </a:r>
          </a:p>
          <a:p>
            <a:r>
              <a:rPr lang="en-US" sz="1400" dirty="0"/>
              <a:t>➢ Low material budget to minimize scattering and secondary interactions.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288" y="3049453"/>
            <a:ext cx="3784968" cy="2401216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>
          <a:xfrm>
            <a:off x="1694439" y="1981200"/>
            <a:ext cx="1107913" cy="6858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888414" y="2667000"/>
            <a:ext cx="1073636" cy="1321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00846" y="4066389"/>
            <a:ext cx="363688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/>
              <a:t>Selected tracking detector technologies:</a:t>
            </a:r>
          </a:p>
          <a:p>
            <a:pPr algn="just"/>
            <a:r>
              <a:rPr lang="en-US" sz="1400" dirty="0"/>
              <a:t>Hybrid tracking detector design: Monolithic Active Pixel Sensor (MAPS, ITS3) based silicon vertex/tracking subsystem, the </a:t>
            </a:r>
            <a:r>
              <a:rPr lang="en-US" sz="1400" b="1" dirty="0">
                <a:solidFill>
                  <a:srgbClr val="0000FF"/>
                </a:solidFill>
              </a:rPr>
              <a:t>MPGD tracking subsystem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and the AC-LGAD outer tracker, which also serves as the </a:t>
            </a:r>
            <a:r>
              <a:rPr lang="en-US" sz="1400" dirty="0" err="1"/>
              <a:t>ToF</a:t>
            </a:r>
            <a:r>
              <a:rPr lang="en-US" sz="1400" dirty="0"/>
              <a:t> detector.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102108" y="3895253"/>
            <a:ext cx="609600" cy="76200"/>
          </a:xfrm>
          <a:prstGeom prst="rect">
            <a:avLst/>
          </a:prstGeom>
          <a:solidFill>
            <a:srgbClr val="8EC182">
              <a:alpha val="7411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109652" y="4364525"/>
            <a:ext cx="609600" cy="76200"/>
          </a:xfrm>
          <a:prstGeom prst="rect">
            <a:avLst/>
          </a:prstGeom>
          <a:solidFill>
            <a:srgbClr val="8EC182">
              <a:alpha val="7411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1344349" y="5190209"/>
            <a:ext cx="189766" cy="66529"/>
          </a:xfrm>
          <a:prstGeom prst="rect">
            <a:avLst/>
          </a:prstGeom>
          <a:solidFill>
            <a:srgbClr val="8EC182">
              <a:alpha val="7411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apezoid 35"/>
          <p:cNvSpPr/>
          <p:nvPr/>
        </p:nvSpPr>
        <p:spPr>
          <a:xfrm rot="16200000">
            <a:off x="9292169" y="4525916"/>
            <a:ext cx="237021" cy="617144"/>
          </a:xfrm>
          <a:prstGeom prst="trapezoid">
            <a:avLst/>
          </a:prstGeom>
          <a:solidFill>
            <a:srgbClr val="8EC182">
              <a:alpha val="6902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042675" y="5379845"/>
            <a:ext cx="428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Electron – photon separation: charged particles leave a track while the photon interact at most once</a:t>
            </a:r>
          </a:p>
        </p:txBody>
      </p:sp>
    </p:spTree>
    <p:extLst>
      <p:ext uri="{BB962C8B-B14F-4D97-AF65-F5344CB8AC3E}">
        <p14:creationId xmlns:p14="http://schemas.microsoft.com/office/powerpoint/2010/main" val="3011939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“Speculative &amp; Ambitious” Program Outline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02504" y="1066800"/>
            <a:ext cx="11987896" cy="493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kern="0" dirty="0"/>
              <a:t>General intro: requirements of gaseous detectors applied to other field than HEP</a:t>
            </a:r>
          </a:p>
          <a:p>
            <a:pPr lvl="1">
              <a:spcBef>
                <a:spcPts val="600"/>
              </a:spcBef>
            </a:pPr>
            <a:r>
              <a:rPr lang="en-US" sz="1800" kern="0" dirty="0"/>
              <a:t>Example HEP vs LENP etc. </a:t>
            </a:r>
            <a:endParaRPr lang="en-US" sz="2800" kern="0" dirty="0"/>
          </a:p>
          <a:p>
            <a:pPr>
              <a:spcBef>
                <a:spcPts val="600"/>
              </a:spcBef>
            </a:pPr>
            <a:r>
              <a:rPr lang="en-US" sz="2000" kern="0" dirty="0"/>
              <a:t>Examples of application to LENP/HENP</a:t>
            </a:r>
          </a:p>
          <a:p>
            <a:pPr lvl="1">
              <a:spcBef>
                <a:spcPts val="600"/>
              </a:spcBef>
            </a:pPr>
            <a:r>
              <a:rPr lang="en-US" sz="1800" kern="0" dirty="0"/>
              <a:t>RIBs physics, gaseous detector for PID in fixed-target spectrograph</a:t>
            </a:r>
          </a:p>
          <a:p>
            <a:pPr lvl="1">
              <a:spcBef>
                <a:spcPts val="600"/>
              </a:spcBef>
            </a:pPr>
            <a:r>
              <a:rPr lang="en-US" sz="1800" kern="0" dirty="0"/>
              <a:t>Inverse kinematic nuclear reactions study: TPCs and Active target mode of operation</a:t>
            </a:r>
          </a:p>
          <a:p>
            <a:pPr marL="430968" lvl="2" indent="0">
              <a:spcBef>
                <a:spcPts val="600"/>
              </a:spcBef>
              <a:buNone/>
            </a:pPr>
            <a:r>
              <a:rPr lang="en-US" sz="1600" kern="0" dirty="0"/>
              <a:t>-) physics, technology, challenges, ... (low pressure operation, pure elemental gas, etc.)</a:t>
            </a:r>
          </a:p>
          <a:p>
            <a:pPr marL="430968" lvl="2" indent="0">
              <a:spcBef>
                <a:spcPts val="600"/>
              </a:spcBef>
              <a:buNone/>
            </a:pPr>
            <a:r>
              <a:rPr lang="en-US" sz="1600" kern="0" dirty="0"/>
              <a:t>-) Examples of Active-Target TPCs</a:t>
            </a:r>
          </a:p>
          <a:p>
            <a:pPr lvl="1">
              <a:spcBef>
                <a:spcPts val="600"/>
              </a:spcBef>
            </a:pPr>
            <a:r>
              <a:rPr lang="en-US" sz="1800" kern="0" dirty="0"/>
              <a:t>TPC for Fission Fragment Studies</a:t>
            </a:r>
          </a:p>
          <a:p>
            <a:pPr lvl="1">
              <a:spcBef>
                <a:spcPts val="600"/>
              </a:spcBef>
            </a:pPr>
            <a:r>
              <a:rPr lang="en-US" sz="1800" kern="0" dirty="0"/>
              <a:t>R&amp;D project with MPGDs for EIC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Rare Event Search Applications &amp; Neutrino Physics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Exotic decays with MPGD-TPC (Dark Decay, X17 boson, etc..)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Directional TPC (Negative-ion OTPC)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Cryogenic detector: mostly exotic ideas</a:t>
            </a:r>
          </a:p>
          <a:p>
            <a:pPr marL="0" indent="0">
              <a:spcBef>
                <a:spcPts val="600"/>
              </a:spcBef>
              <a:buNone/>
            </a:pPr>
            <a:endParaRPr lang="en-US" sz="20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600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2525" y="3215167"/>
            <a:ext cx="3124200" cy="713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2941"/>
          <a:stretch/>
        </p:blipFill>
        <p:spPr>
          <a:xfrm>
            <a:off x="8629652" y="3928394"/>
            <a:ext cx="3409947" cy="20758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308" y="1221581"/>
            <a:ext cx="2028692" cy="185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593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for tracking/Vertex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FC24AF-C1DF-4760-B9CE-D68BABCF40F4}"/>
              </a:ext>
            </a:extLst>
          </p:cNvPr>
          <p:cNvSpPr/>
          <p:nvPr/>
        </p:nvSpPr>
        <p:spPr>
          <a:xfrm>
            <a:off x="76200" y="1066800"/>
            <a:ext cx="6553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u="sng" dirty="0">
                <a:ea typeface="Calibri" panose="020F0502020204030204" pitchFamily="34" charset="0"/>
                <a:cs typeface="Arial" panose="020B0604020202020204" pitchFamily="34" charset="0"/>
              </a:rPr>
              <a:t>Barrel Main Tracker</a:t>
            </a:r>
          </a:p>
          <a:p>
            <a:pPr marL="171450" marR="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Hermetic coverage, close to 4π acceptance</a:t>
            </a:r>
          </a:p>
          <a:p>
            <a:pPr marL="628650" lvl="1" indent="-171450" algn="just">
              <a:buFont typeface="Cambria Math" panose="02040503050406030204" pitchFamily="18" charset="0"/>
              <a:buChar char="⇨"/>
            </a:pPr>
            <a:r>
              <a:rPr lang="en-US" sz="1200" dirty="0" err="1">
                <a:solidFill>
                  <a:schemeClr val="tx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pseudorapidity</a:t>
            </a:r>
            <a:r>
              <a:rPr lang="en-US" sz="1200" dirty="0">
                <a:solidFill>
                  <a:schemeClr val="tx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range up to +/-1</a:t>
            </a:r>
          </a:p>
          <a:p>
            <a:pPr marL="628650" lvl="1" indent="-171450" algn="just">
              <a:buFont typeface="Cambria Math" panose="02040503050406030204" pitchFamily="18" charset="0"/>
              <a:buChar char="⇨"/>
            </a:pPr>
            <a:r>
              <a:rPr lang="en-US" sz="1200" dirty="0">
                <a:solidFill>
                  <a:schemeClr val="tx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Large area detectors</a:t>
            </a:r>
          </a:p>
          <a:p>
            <a:pPr marL="171450" marR="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Low material budget on the level of 3-5% of X/X</a:t>
            </a:r>
            <a:r>
              <a:rPr lang="en-US" sz="1200" baseline="-25000" dirty="0">
                <a:ea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 for the central tracker region</a:t>
            </a:r>
          </a:p>
          <a:p>
            <a:pPr marL="628650" lvl="1" indent="-171450" algn="just">
              <a:buFont typeface="Cambria Math" panose="02040503050406030204" pitchFamily="18" charset="0"/>
              <a:buChar char="⇨"/>
            </a:pPr>
            <a:r>
              <a:rPr lang="en-US" sz="1200" dirty="0">
                <a:solidFill>
                  <a:srgbClr val="1F497D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Gaseous detectors</a:t>
            </a:r>
            <a:endParaRPr lang="en-US" sz="12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lvl="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Spatial resolution below 100 </a:t>
            </a:r>
            <a:r>
              <a:rPr lang="el-GR" sz="1200" dirty="0"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m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3AE10B-E3C5-4D37-888D-C84EDE7C0A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4"/>
          <a:stretch/>
        </p:blipFill>
        <p:spPr>
          <a:xfrm>
            <a:off x="6604000" y="1336618"/>
            <a:ext cx="5486400" cy="2187606"/>
          </a:xfrm>
          <a:prstGeom prst="rect">
            <a:avLst/>
          </a:prstGeom>
        </p:spPr>
      </p:pic>
      <p:sp>
        <p:nvSpPr>
          <p:cNvPr id="10" name="Minimisation of ion back flow with quad-GEM (ALICE TPC)">
            <a:extLst>
              <a:ext uri="{FF2B5EF4-FFF2-40B4-BE49-F238E27FC236}">
                <a16:creationId xmlns:a16="http://schemas.microsoft.com/office/drawing/2014/main" id="{AA4E69A4-3ECE-4E06-B553-88CEA96068F8}"/>
              </a:ext>
            </a:extLst>
          </p:cNvPr>
          <p:cNvSpPr txBox="1"/>
          <p:nvPr/>
        </p:nvSpPr>
        <p:spPr>
          <a:xfrm>
            <a:off x="6808952" y="5722112"/>
            <a:ext cx="5029200" cy="359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>
              <a:defRPr sz="35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Minimization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 of ion back flow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 with quad-GEM (ALICE TPC)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8D4264-D48E-43D7-8D41-524981669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600" y="3640267"/>
            <a:ext cx="5029200" cy="2024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47801"/>
          <a:stretch/>
        </p:blipFill>
        <p:spPr>
          <a:xfrm>
            <a:off x="24897" y="2451795"/>
            <a:ext cx="2743200" cy="17656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75625" y="1066800"/>
            <a:ext cx="5104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Example of proposed concept: GEM for gas amplification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3927" y="2433032"/>
            <a:ext cx="3548455" cy="21823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457839" y="4217478"/>
            <a:ext cx="2083922" cy="1830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4479" y="2264324"/>
            <a:ext cx="4287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</a:rPr>
              <a:t>Readout based on </a:t>
            </a:r>
            <a:r>
              <a:rPr lang="el-GR" sz="1200" b="1" dirty="0">
                <a:solidFill>
                  <a:srgbClr val="0000FF"/>
                </a:solidFill>
              </a:rPr>
              <a:t>μ</a:t>
            </a:r>
            <a:r>
              <a:rPr lang="en-US" sz="1200" b="1" dirty="0">
                <a:solidFill>
                  <a:srgbClr val="0000FF"/>
                </a:solidFill>
              </a:rPr>
              <a:t>RWELL and capacitive coupling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600" y="4572000"/>
            <a:ext cx="2057400" cy="146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454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Focused R&amp;D projects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4D0ACE-F1A1-42BC-B4B4-3D8E42F5DCA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230880"/>
            <a:ext cx="2514600" cy="25755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A49D86-CF69-4DBB-A485-324A8181E86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3200400"/>
            <a:ext cx="2590800" cy="2514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10C1FF-5AB8-499D-B64F-896D0A56036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012350" y="3200400"/>
            <a:ext cx="2362200" cy="25755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2179"/>
          <a:stretch/>
        </p:blipFill>
        <p:spPr>
          <a:xfrm>
            <a:off x="8078757" y="1228115"/>
            <a:ext cx="3754925" cy="15663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9325" y="3200400"/>
            <a:ext cx="3570036" cy="27333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0364" y="3055782"/>
            <a:ext cx="3570036" cy="24287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8977" y="5740599"/>
            <a:ext cx="8013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>
                <a:solidFill>
                  <a:schemeClr val="accent4">
                    <a:lumMod val="50000"/>
                  </a:schemeClr>
                </a:solidFill>
              </a:rPr>
              <a:t>Sourav</a:t>
            </a:r>
            <a:r>
              <a:rPr lang="en-US" sz="1400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accent4">
                    <a:lumMod val="50000"/>
                  </a:schemeClr>
                </a:solidFill>
              </a:rPr>
              <a:t>Tarafdar</a:t>
            </a:r>
            <a:r>
              <a:rPr lang="en-US" sz="1400" i="1" dirty="0">
                <a:solidFill>
                  <a:schemeClr val="accent4">
                    <a:lumMod val="50000"/>
                  </a:schemeClr>
                </a:solidFill>
              </a:rPr>
              <a:t>, MPGD as tracker for EIC. CPAD workshop Stanford 2023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t="15852"/>
          <a:stretch/>
        </p:blipFill>
        <p:spPr>
          <a:xfrm>
            <a:off x="401370" y="1096655"/>
            <a:ext cx="6527160" cy="209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160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88173"/>
            <a:ext cx="6146800" cy="4937460"/>
          </a:xfrm>
        </p:spPr>
        <p:txBody>
          <a:bodyPr/>
          <a:lstStyle/>
          <a:p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Directional Recoil Detectors 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enable 3D track reconstruction for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vector directionality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reconstruction of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incident particle directionality</a:t>
            </a:r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Many science applications (at different energy scale)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 Detection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</a:t>
            </a:r>
            <a:r>
              <a:rPr lang="en-US" dirty="0" err="1"/>
              <a:t>Cortesi</a:t>
            </a:r>
            <a:r>
              <a:rPr lang="en-US" dirty="0"/>
              <a:t>, DRD-1 School CERN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44BB9D-A24B-9F39-3328-2E37BB02E1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593" b="11259"/>
          <a:stretch/>
        </p:blipFill>
        <p:spPr>
          <a:xfrm>
            <a:off x="6248400" y="1066800"/>
            <a:ext cx="6044446" cy="4516986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B4AC5BF6-A579-F460-6C75-3B865E5A3BBC}"/>
              </a:ext>
            </a:extLst>
          </p:cNvPr>
          <p:cNvSpPr txBox="1"/>
          <p:nvPr/>
        </p:nvSpPr>
        <p:spPr>
          <a:xfrm>
            <a:off x="7086600" y="5713897"/>
            <a:ext cx="66291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i="0" dirty="0">
                <a:solidFill>
                  <a:srgbClr val="000000"/>
                </a:solidFill>
                <a:effectLst/>
                <a:latin typeface="Lucida Grande"/>
              </a:rPr>
              <a:t>S.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Lucida Grande"/>
              </a:rPr>
              <a:t>Vahsen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Lucida Grande"/>
              </a:rPr>
              <a:t> et al Annu. Rev.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Lucida Grande"/>
              </a:rPr>
              <a:t>Nucl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Lucida Grande"/>
              </a:rPr>
              <a:t>. Part. Sci. 2021. 71 189-224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28600" y="2521408"/>
                <a:ext cx="6096000" cy="261610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1600" dirty="0"/>
                  <a:t>Example of Detector performance requirements:</a:t>
                </a:r>
              </a:p>
              <a:p>
                <a:r>
                  <a:rPr lang="en-US" sz="1400" b="1" dirty="0"/>
                  <a:t>	(if targeting solar neutrinos &amp; </a:t>
                </a:r>
                <a:r>
                  <a:rPr lang="en-US" sz="1400" b="1" dirty="0" err="1"/>
                  <a:t>m</a:t>
                </a:r>
                <a:r>
                  <a:rPr lang="en-US" sz="1400" b="1" baseline="-25000" dirty="0" err="1"/>
                  <a:t>DM</a:t>
                </a:r>
                <a:r>
                  <a:rPr lang="en-US" sz="1400" b="1" dirty="0"/>
                  <a:t>= ~10 GeV)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Event-level recoil directionality</a:t>
                </a:r>
              </a:p>
              <a:p>
                <a:pPr marL="742876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angular resolution ≤ 30 degrees</a:t>
                </a:r>
              </a:p>
              <a:p>
                <a:pPr marL="742876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excellent head/tail sensitivity</a:t>
                </a:r>
              </a:p>
              <a:p>
                <a:r>
                  <a:rPr lang="en-US" sz="1600" dirty="0"/>
                  <a:t>• Rejection of internal electron backgrounds</a:t>
                </a:r>
              </a:p>
              <a:p>
                <a:pPr marL="742876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by factor &gt;= 10</a:t>
                </a:r>
                <a14:m>
                  <m:oMath xmlns:m="http://schemas.openxmlformats.org/officeDocument/2006/math">
                    <m:r>
                      <a:rPr lang="en-US" sz="1600" i="1" baseline="30000" dirty="0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 dirty="0"/>
                  <a:t> for 1000 m</a:t>
                </a:r>
                <a:r>
                  <a:rPr lang="en-US" sz="1600" baseline="30000" dirty="0"/>
                  <a:t>3</a:t>
                </a:r>
                <a:r>
                  <a:rPr lang="en-US" sz="1600" dirty="0"/>
                  <a:t> detector</a:t>
                </a:r>
              </a:p>
              <a:p>
                <a:r>
                  <a:rPr lang="en-US" sz="1600" dirty="0"/>
                  <a:t>• All of above down to </a:t>
                </a:r>
                <a:r>
                  <a:rPr lang="en-US" sz="1600" dirty="0" err="1"/>
                  <a:t>E</a:t>
                </a:r>
                <a:r>
                  <a:rPr lang="en-US" sz="1600" baseline="-25000" dirty="0" err="1"/>
                  <a:t>recoil</a:t>
                </a:r>
                <a:r>
                  <a:rPr lang="en-US" sz="1600" dirty="0"/>
                  <a:t> ~ 5 </a:t>
                </a:r>
                <a:r>
                  <a:rPr lang="en-US" sz="1600" dirty="0" err="1"/>
                  <a:t>keV</a:t>
                </a:r>
                <a:endParaRPr lang="en-US" sz="1600" dirty="0"/>
              </a:p>
              <a:p>
                <a:r>
                  <a:rPr lang="en-US" sz="1600" dirty="0"/>
                  <a:t>• Energy resolution ~ 10% at 5.9 </a:t>
                </a:r>
                <a:r>
                  <a:rPr lang="en-US" sz="1600" dirty="0" err="1"/>
                  <a:t>keV</a:t>
                </a:r>
                <a:endParaRPr lang="en-US" sz="1600" dirty="0"/>
              </a:p>
              <a:p>
                <a:r>
                  <a:rPr lang="en-US" sz="1600" dirty="0"/>
                  <a:t>• Timing resolution ~ 0.5 h</a:t>
                </a: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521408"/>
                <a:ext cx="6096000" cy="2616101"/>
              </a:xfrm>
              <a:prstGeom prst="rect">
                <a:avLst/>
              </a:prstGeom>
              <a:blipFill>
                <a:blip r:embed="rId3"/>
                <a:stretch>
                  <a:fillRect l="-600" t="-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52400" y="513508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Gas TPC </a:t>
            </a:r>
            <a:r>
              <a:rPr lang="en-US" sz="1600" b="1" dirty="0">
                <a:sym typeface="Wingdings" panose="05000000000000000000" pitchFamily="2" charset="2"/>
              </a:rPr>
              <a:t> </a:t>
            </a:r>
            <a:r>
              <a:rPr lang="en-US" sz="1600" b="1" dirty="0"/>
              <a:t>time-resolved recoil imaging, enabling broad physics program beyond DM cost-effective: non-cryogenic and easily scalable to large volumes</a:t>
            </a:r>
          </a:p>
        </p:txBody>
      </p:sp>
    </p:spTree>
    <p:extLst>
      <p:ext uri="{BB962C8B-B14F-4D97-AF65-F5344CB8AC3E}">
        <p14:creationId xmlns:p14="http://schemas.microsoft.com/office/powerpoint/2010/main" val="2295818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990600"/>
            <a:ext cx="121158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ym typeface="Wingdings" panose="05000000000000000000" pitchFamily="2" charset="2"/>
              </a:rPr>
              <a:t> </a:t>
            </a:r>
            <a:r>
              <a:rPr lang="en-US" sz="1700" dirty="0"/>
              <a:t>Optical TPC readout and negative ion drift for directional nuclear recoil detection: Low-pressure, direction-sensitive TPC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632" y="1401258"/>
            <a:ext cx="10574705" cy="1960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3805" y="1314557"/>
            <a:ext cx="2908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Example: Dark Matter Search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69494" y="3070908"/>
            <a:ext cx="2201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Detection of T/H direction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728" y="4103211"/>
            <a:ext cx="4562475" cy="16871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158926" y="3426211"/>
            <a:ext cx="4953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Measure spatial ionization</a:t>
            </a:r>
          </a:p>
          <a:p>
            <a:pPr algn="ctr"/>
            <a:r>
              <a:rPr lang="en-US" sz="1400" dirty="0">
                <a:solidFill>
                  <a:srgbClr val="0000FF"/>
                </a:solidFill>
              </a:rPr>
              <a:t>distribution resulting from</a:t>
            </a:r>
          </a:p>
          <a:p>
            <a:pPr algn="ctr"/>
            <a:r>
              <a:rPr lang="en-US" sz="1400" dirty="0">
                <a:solidFill>
                  <a:srgbClr val="0000FF"/>
                </a:solidFill>
              </a:rPr>
              <a:t>nuclear recoils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48453" y="3253137"/>
            <a:ext cx="5495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64308"/>
                </a:solidFill>
              </a:rPr>
              <a:t>Experimental approach:</a:t>
            </a:r>
          </a:p>
          <a:p>
            <a:r>
              <a:rPr lang="en-US" sz="1600" dirty="0">
                <a:solidFill>
                  <a:srgbClr val="064308"/>
                </a:solidFill>
              </a:rPr>
              <a:t>Target (He, CF</a:t>
            </a:r>
            <a:r>
              <a:rPr lang="en-US" sz="1600" baseline="-25000" dirty="0">
                <a:solidFill>
                  <a:srgbClr val="064308"/>
                </a:solidFill>
              </a:rPr>
              <a:t>4</a:t>
            </a:r>
            <a:r>
              <a:rPr lang="en-US" sz="1600" dirty="0">
                <a:solidFill>
                  <a:srgbClr val="064308"/>
                </a:solidFill>
              </a:rPr>
              <a:t>) + Highly electronegative gas (CS</a:t>
            </a:r>
            <a:r>
              <a:rPr lang="en-US" sz="1600" baseline="-25000" dirty="0">
                <a:solidFill>
                  <a:srgbClr val="064308"/>
                </a:solidFill>
              </a:rPr>
              <a:t>2, </a:t>
            </a:r>
            <a:r>
              <a:rPr lang="en-US" sz="1600" dirty="0">
                <a:solidFill>
                  <a:srgbClr val="064308"/>
                </a:solidFill>
              </a:rPr>
              <a:t>SF</a:t>
            </a:r>
            <a:r>
              <a:rPr lang="en-US" sz="1600" baseline="-25000" dirty="0">
                <a:solidFill>
                  <a:srgbClr val="064308"/>
                </a:solidFill>
              </a:rPr>
              <a:t>6, …</a:t>
            </a:r>
            <a:r>
              <a:rPr lang="en-US" sz="1600" dirty="0">
                <a:solidFill>
                  <a:srgbClr val="064308"/>
                </a:solidFill>
              </a:rPr>
              <a:t>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8816" y="4319123"/>
            <a:ext cx="1726010" cy="15063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8758" y="4309353"/>
            <a:ext cx="1742493" cy="15161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93062" y="5768496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Conventional OTPC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58747" y="4001576"/>
            <a:ext cx="1781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C0000"/>
                </a:solidFill>
              </a:rPr>
              <a:t>5.9 MeV </a:t>
            </a:r>
            <a:r>
              <a:rPr lang="el-GR" sz="1400" dirty="0">
                <a:solidFill>
                  <a:srgbClr val="CC0000"/>
                </a:solidFill>
              </a:rPr>
              <a:t>α</a:t>
            </a:r>
            <a:r>
              <a:rPr lang="en-US" sz="1400" dirty="0">
                <a:solidFill>
                  <a:srgbClr val="CC0000"/>
                </a:solidFill>
              </a:rPr>
              <a:t>-particles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96643" y="5750435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NI-OTPC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33711" y="5749908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D. Loomba (UNM) 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185993"/>
            <a:ext cx="12192000" cy="532806"/>
          </a:xfrm>
        </p:spPr>
        <p:txBody>
          <a:bodyPr/>
          <a:lstStyle/>
          <a:p>
            <a:r>
              <a:rPr lang="en-US" sz="3600" dirty="0"/>
              <a:t>Directional DM search using NI-OTPC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960" y="3070908"/>
            <a:ext cx="3089350" cy="283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46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13084"/>
            <a:ext cx="12192000" cy="478624"/>
          </a:xfrm>
        </p:spPr>
        <p:txBody>
          <a:bodyPr/>
          <a:lstStyle/>
          <a:p>
            <a:r>
              <a:rPr lang="en-US" dirty="0"/>
              <a:t>Directional DM search via </a:t>
            </a:r>
            <a:r>
              <a:rPr lang="en-US" dirty="0" err="1"/>
              <a:t>Migdal</a:t>
            </a:r>
            <a:r>
              <a:rPr lang="en-US" dirty="0"/>
              <a:t> Effect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6090"/>
          <a:stretch/>
        </p:blipFill>
        <p:spPr>
          <a:xfrm>
            <a:off x="4158239" y="1138097"/>
            <a:ext cx="3875521" cy="13402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27348" y="980472"/>
            <a:ext cx="12066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64308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064308"/>
                </a:solidFill>
              </a:rPr>
              <a:t>Use </a:t>
            </a:r>
            <a:r>
              <a:rPr lang="en-US" dirty="0" err="1">
                <a:solidFill>
                  <a:srgbClr val="064308"/>
                </a:solidFill>
              </a:rPr>
              <a:t>Migdal</a:t>
            </a:r>
            <a:r>
              <a:rPr lang="en-US" dirty="0">
                <a:solidFill>
                  <a:srgbClr val="064308"/>
                </a:solidFill>
              </a:rPr>
              <a:t> Effect in DM search to extend the sensitivity to low mass region (</a:t>
            </a:r>
            <a:r>
              <a:rPr lang="en-US" dirty="0" err="1">
                <a:solidFill>
                  <a:srgbClr val="064308"/>
                </a:solidFill>
              </a:rPr>
              <a:t>m</a:t>
            </a:r>
            <a:r>
              <a:rPr lang="en-US" baseline="-25000" dirty="0" err="1">
                <a:solidFill>
                  <a:srgbClr val="064308"/>
                </a:solidFill>
              </a:rPr>
              <a:t>DM</a:t>
            </a:r>
            <a:r>
              <a:rPr lang="en-US" dirty="0">
                <a:solidFill>
                  <a:srgbClr val="064308"/>
                </a:solidFill>
              </a:rPr>
              <a:t> &lt; 1 GeV).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3702" y="2903047"/>
            <a:ext cx="579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rgbClr val="064308"/>
                </a:solidFill>
              </a:rPr>
              <a:t>How it works: OTPC to record the two simultaneously tracks, from the </a:t>
            </a:r>
            <a:r>
              <a:rPr lang="en-US" sz="1200" dirty="0" err="1">
                <a:solidFill>
                  <a:srgbClr val="064308"/>
                </a:solidFill>
              </a:rPr>
              <a:t>Migdal</a:t>
            </a:r>
            <a:r>
              <a:rPr lang="en-US" sz="1200" dirty="0">
                <a:solidFill>
                  <a:srgbClr val="064308"/>
                </a:solidFill>
              </a:rPr>
              <a:t> electron &amp; the nuclear recoil, both originating from the same vertex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40574"/>
          <a:stretch/>
        </p:blipFill>
        <p:spPr>
          <a:xfrm>
            <a:off x="8116920" y="3687283"/>
            <a:ext cx="3614686" cy="237245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8269320" y="3915883"/>
            <a:ext cx="152400" cy="237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9930003" y="4361873"/>
            <a:ext cx="183834" cy="2560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631520" y="3982257"/>
            <a:ext cx="152400" cy="237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0707720" y="5102183"/>
            <a:ext cx="152400" cy="237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0021920" y="5403367"/>
            <a:ext cx="228600" cy="3052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316365" y="4925975"/>
            <a:ext cx="228600" cy="2794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81932" y="3665496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802803" y="4561964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399726" y="3694515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69704" y="5556016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366383" y="4831816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12153" y="4761193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636003" y="3448631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Simulation of DM events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9014" y="3588003"/>
            <a:ext cx="2301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P. Majewski (STFC)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6366" y="3846704"/>
            <a:ext cx="2151329" cy="2027754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 flipH="1">
            <a:off x="7290572" y="4561964"/>
            <a:ext cx="557981" cy="30444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076" y="1354532"/>
            <a:ext cx="2185645" cy="219551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1069" y="1396363"/>
            <a:ext cx="1972197" cy="703302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V="1">
            <a:off x="1828800" y="2452288"/>
            <a:ext cx="862033" cy="2147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31014" y="2135120"/>
            <a:ext cx="18892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Glass-THGEM as gas avalanche light multiplier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857515" y="4577217"/>
            <a:ext cx="152400" cy="2371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01921" y="4277671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DM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5387" y="2386130"/>
            <a:ext cx="3219450" cy="51643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C01065F-30ED-0EA8-7F87-DF04B0E43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4" y="3519956"/>
            <a:ext cx="3359626" cy="247334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8502712" y="1474312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-) Low-pressure gas: 50 Torr of CF</a:t>
            </a:r>
            <a:r>
              <a:rPr lang="en-US" sz="1400" baseline="-25000" dirty="0">
                <a:solidFill>
                  <a:srgbClr val="0000FF"/>
                </a:solidFill>
              </a:rPr>
              <a:t>4</a:t>
            </a:r>
          </a:p>
          <a:p>
            <a:r>
              <a:rPr lang="en-US" sz="1400" dirty="0">
                <a:solidFill>
                  <a:srgbClr val="0000FF"/>
                </a:solidFill>
              </a:rPr>
              <a:t>	</a:t>
            </a:r>
            <a:r>
              <a:rPr 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 extended particle track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>
                <a:solidFill>
                  <a:srgbClr val="0000FF"/>
                </a:solidFill>
              </a:rPr>
              <a:t>-) TPC Signal amplification</a:t>
            </a:r>
          </a:p>
          <a:p>
            <a:r>
              <a:rPr lang="en-US" sz="1400" dirty="0">
                <a:solidFill>
                  <a:srgbClr val="0000FF"/>
                </a:solidFill>
              </a:rPr>
              <a:t>	</a:t>
            </a:r>
            <a:r>
              <a:rPr 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 NI low diffusion for high resolution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>
                <a:solidFill>
                  <a:srgbClr val="0000FF"/>
                </a:solidFill>
              </a:rPr>
              <a:t>-) Optical Readout </a:t>
            </a:r>
          </a:p>
          <a:p>
            <a:r>
              <a:rPr lang="en-US" sz="1400" dirty="0">
                <a:solidFill>
                  <a:srgbClr val="0000FF"/>
                </a:solidFill>
              </a:rPr>
              <a:t>	</a:t>
            </a:r>
            <a:r>
              <a:rPr 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 High SNR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>
                <a:solidFill>
                  <a:srgbClr val="0000FF"/>
                </a:solidFill>
              </a:rPr>
              <a:t>-) Electron and nuclear recoil tracks</a:t>
            </a:r>
          </a:p>
          <a:p>
            <a:r>
              <a:rPr lang="en-US" sz="1400" dirty="0">
                <a:solidFill>
                  <a:srgbClr val="0000FF"/>
                </a:solidFill>
              </a:rPr>
              <a:t>	</a:t>
            </a:r>
            <a:r>
              <a:rPr 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 Directionality (common vertex)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506557" y="3915883"/>
            <a:ext cx="4837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886140" y="3646499"/>
            <a:ext cx="857927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Trigger</a:t>
            </a:r>
          </a:p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(z-axis)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534881" y="5391085"/>
            <a:ext cx="4837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990308" y="5206419"/>
            <a:ext cx="126509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Localization</a:t>
            </a:r>
          </a:p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(x,y axes)</a:t>
            </a:r>
          </a:p>
        </p:txBody>
      </p:sp>
    </p:spTree>
    <p:extLst>
      <p:ext uri="{BB962C8B-B14F-4D97-AF65-F5344CB8AC3E}">
        <p14:creationId xmlns:p14="http://schemas.microsoft.com/office/powerpoint/2010/main" val="21343148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76200" y="248051"/>
            <a:ext cx="12344399" cy="478624"/>
          </a:xfrm>
        </p:spPr>
        <p:txBody>
          <a:bodyPr/>
          <a:lstStyle/>
          <a:p>
            <a:r>
              <a:rPr lang="en-US" altLang="en-US" dirty="0">
                <a:latin typeface="+mj-lt"/>
              </a:rPr>
              <a:t>The Cryogenic Frontier for Rare Event Search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" y="1047358"/>
            <a:ext cx="11963400" cy="14605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Read-out elements of cryogenic noble liquid detectors </a:t>
            </a:r>
            <a:r>
              <a:rPr lang="en-US" altLang="en-US" sz="18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en-US" sz="1800" dirty="0">
                <a:solidFill>
                  <a:schemeClr val="accent4">
                    <a:lumMod val="50000"/>
                  </a:schemeClr>
                </a:solidFill>
                <a:cs typeface="Arial" panose="020B0604020202020204" pitchFamily="34" charset="0"/>
              </a:rPr>
              <a:t>Rear event detectors </a:t>
            </a:r>
            <a:r>
              <a:rPr lang="en-US" altLang="en-US" sz="1800" dirty="0">
                <a:solidFill>
                  <a:schemeClr val="accent4">
                    <a:lumMod val="50000"/>
                  </a:schemeClr>
                </a:solidFill>
              </a:rPr>
              <a:t>(n, </a:t>
            </a:r>
            <a:r>
              <a:rPr lang="en-US" altLang="en-US" sz="1800" dirty="0">
                <a:solidFill>
                  <a:schemeClr val="accent4">
                    <a:lumMod val="50000"/>
                  </a:schemeClr>
                </a:solidFill>
                <a:cs typeface="Arial" panose="020B0604020202020204" pitchFamily="34" charset="0"/>
              </a:rPr>
              <a:t>DM) &amp; Medical Physics (PET)</a:t>
            </a:r>
            <a:endParaRPr lang="en-US" altLang="en-US" sz="1800" dirty="0">
              <a:solidFill>
                <a:schemeClr val="accent4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lvl="1"/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Detecting the scintillation light produced in the noble liquids</a:t>
            </a:r>
          </a:p>
          <a:p>
            <a:pPr lvl="1"/>
            <a:r>
              <a:rPr lang="en-US" altLang="en-US" sz="14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Options of scintillator light and ionization charge detection by  a same detector!</a:t>
            </a:r>
          </a:p>
          <a:p>
            <a:pPr marL="0" indent="0">
              <a:buFontTx/>
              <a:buNone/>
            </a:pPr>
            <a:endParaRPr lang="en-US" altLang="en-US" sz="18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>
              <a:buFontTx/>
              <a:buNone/>
            </a:pPr>
            <a:endParaRPr lang="en-US" altLang="en-US" sz="18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82" y="2014929"/>
            <a:ext cx="30178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993" y="2195747"/>
            <a:ext cx="264001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497996" y="4323154"/>
            <a:ext cx="3352800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1pPr>
            <a:lvl2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2pPr>
            <a:lvl3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3pPr>
            <a:lvl4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4pPr>
            <a:lvl5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5pPr>
            <a:lvl6pPr marL="23891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6pPr>
            <a:lvl7pPr marL="28463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7pPr>
            <a:lvl8pPr marL="33035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8pPr>
            <a:lvl9pPr marL="37607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9pPr>
          </a:lstStyle>
          <a:p>
            <a:pPr algn="ctr"/>
            <a:r>
              <a:rPr lang="en-US" altLang="en-US" sz="1100" b="1" dirty="0" err="1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S.Duval</a:t>
            </a:r>
            <a:r>
              <a:rPr lang="en-US" altLang="en-US" sz="1100" b="1" dirty="0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et al., JINST 6 (2011) P04007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4431270" y="4495707"/>
            <a:ext cx="3740150" cy="4302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1pPr>
            <a:lvl2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2pPr>
            <a:lvl3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3pPr>
            <a:lvl4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4pPr>
            <a:lvl5pPr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5pPr>
            <a:lvl6pPr marL="23891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6pPr>
            <a:lvl7pPr marL="28463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7pPr>
            <a:lvl8pPr marL="33035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8pPr>
            <a:lvl9pPr marL="3760788" indent="-103188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B81414"/>
                </a:solidFill>
                <a:latin typeface="Helvetica" panose="020B0604020202020204" pitchFamily="34" charset="0"/>
                <a:cs typeface="ヒラギノ角ゴ Pro W3" charset="0"/>
              </a:defRPr>
            </a:lvl9pPr>
          </a:lstStyle>
          <a:p>
            <a:pPr algn="ctr">
              <a:buFontTx/>
              <a:buAutoNum type="alphaUcPeriod"/>
            </a:pPr>
            <a:r>
              <a:rPr lang="en-US" altLang="en-US" sz="1100" b="1" dirty="0" err="1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Bondar</a:t>
            </a:r>
            <a:r>
              <a:rPr lang="en-US" altLang="en-US" sz="1100" b="1" dirty="0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et al., NIMA 556 (2006) 273 </a:t>
            </a:r>
          </a:p>
          <a:p>
            <a:pPr algn="ctr">
              <a:buFontTx/>
              <a:buAutoNum type="alphaUcPeriod"/>
            </a:pPr>
            <a:r>
              <a:rPr lang="en-US" altLang="en-US" sz="1100" b="1" dirty="0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&amp; Rubbia group </a:t>
            </a:r>
            <a:r>
              <a:rPr lang="en-US" altLang="en-US" sz="1100" b="1" dirty="0" err="1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ETHz</a:t>
            </a:r>
            <a:r>
              <a:rPr lang="en-US" altLang="en-US" sz="1100" b="1" dirty="0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- </a:t>
            </a:r>
            <a:r>
              <a:rPr lang="en-US" altLang="en-US" sz="1100" b="1" dirty="0" err="1">
                <a:solidFill>
                  <a:srgbClr val="008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LArTPC</a:t>
            </a:r>
            <a:endParaRPr lang="en-US" altLang="en-US" sz="1100" b="1" dirty="0">
              <a:solidFill>
                <a:srgbClr val="008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809595" y="1752992"/>
            <a:ext cx="2112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000" dirty="0">
                <a:solidFill>
                  <a:schemeClr val="tx2"/>
                </a:solidFill>
                <a:latin typeface="+mj-lt"/>
              </a:rPr>
              <a:t>with windows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723928" y="1827046"/>
            <a:ext cx="366185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dirty="0">
                <a:solidFill>
                  <a:schemeClr val="tx2"/>
                </a:solidFill>
                <a:latin typeface="+mj-lt"/>
              </a:rPr>
              <a:t>Windowless (2-phases)</a:t>
            </a:r>
          </a:p>
          <a:p>
            <a:endParaRPr lang="en-US" alt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9028895" y="1769670"/>
            <a:ext cx="25574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dirty="0">
                <a:solidFill>
                  <a:schemeClr val="tx2"/>
                </a:solidFill>
                <a:latin typeface="+mj-lt"/>
              </a:rPr>
              <a:t>Operated in Cryogenic Liquid</a:t>
            </a:r>
          </a:p>
          <a:p>
            <a:pPr algn="ctr"/>
            <a:endParaRPr lang="en-US" altLang="en-US" sz="2000" dirty="0">
              <a:solidFill>
                <a:schemeClr val="tx2"/>
              </a:solidFill>
              <a:latin typeface="+mj-lt"/>
            </a:endParaRPr>
          </a:p>
          <a:p>
            <a:pPr algn="ctr"/>
            <a:endParaRPr lang="en-US" alt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4433" y="2507858"/>
            <a:ext cx="28416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84" y="4648136"/>
            <a:ext cx="1960562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01" y="4973218"/>
            <a:ext cx="3163888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786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Noble liquid radiation medium as 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62000" y="1098154"/>
            <a:ext cx="10222984" cy="4882081"/>
            <a:chOff x="953016" y="1143000"/>
            <a:chExt cx="10222984" cy="48820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b="6458"/>
            <a:stretch/>
          </p:blipFill>
          <p:spPr>
            <a:xfrm>
              <a:off x="953016" y="1143000"/>
              <a:ext cx="10222984" cy="48768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157586" y="5836046"/>
              <a:ext cx="3429000" cy="189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565913" y="5745760"/>
            <a:ext cx="264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Breskin, FRIB seminar 2023</a:t>
            </a:r>
          </a:p>
        </p:txBody>
      </p:sp>
    </p:spTree>
    <p:extLst>
      <p:ext uri="{BB962C8B-B14F-4D97-AF65-F5344CB8AC3E}">
        <p14:creationId xmlns:p14="http://schemas.microsoft.com/office/powerpoint/2010/main" val="30786134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Dual-phase liquid noble-gas TPC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9677400" cy="505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65913" y="5734753"/>
            <a:ext cx="264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Breskin, FRIB seminar 2023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1969" t="58824" r="-1" b="1510"/>
          <a:stretch/>
        </p:blipFill>
        <p:spPr>
          <a:xfrm>
            <a:off x="4495800" y="4038600"/>
            <a:ext cx="4648200" cy="20039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3315131"/>
            <a:ext cx="3602860" cy="27273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32466" y="5756721"/>
            <a:ext cx="264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Breskin, FRIB seminar 2023</a:t>
            </a:r>
          </a:p>
        </p:txBody>
      </p:sp>
    </p:spTree>
    <p:extLst>
      <p:ext uri="{BB962C8B-B14F-4D97-AF65-F5344CB8AC3E}">
        <p14:creationId xmlns:p14="http://schemas.microsoft.com/office/powerpoint/2010/main" val="27353668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LArTPC</a:t>
            </a:r>
            <a:r>
              <a:rPr lang="en-US" dirty="0"/>
              <a:t> for Dune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" y="1544207"/>
            <a:ext cx="6172200" cy="2418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81" y="4038600"/>
            <a:ext cx="5105400" cy="1323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000227"/>
            <a:ext cx="4557712" cy="6229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2382407"/>
            <a:ext cx="5494442" cy="318019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24025" y="5695441"/>
            <a:ext cx="9001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DUNE originally considered two </a:t>
            </a:r>
            <a:r>
              <a:rPr lang="en-US" dirty="0" err="1"/>
              <a:t>LArTPC</a:t>
            </a:r>
            <a:r>
              <a:rPr lang="en-US" dirty="0"/>
              <a:t> technologies: </a:t>
            </a:r>
            <a:r>
              <a:rPr lang="en-US" i="1" u="sng" dirty="0"/>
              <a:t>Single-Phase</a:t>
            </a:r>
            <a:r>
              <a:rPr lang="en-US" dirty="0"/>
              <a:t> and </a:t>
            </a:r>
            <a:r>
              <a:rPr lang="en-US" i="1" u="sng" dirty="0"/>
              <a:t>Dual-Phase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7652" y="1100827"/>
            <a:ext cx="5654348" cy="1085634"/>
          </a:xfrm>
          <a:prstGeom prst="rect">
            <a:avLst/>
          </a:prstGeom>
        </p:spPr>
      </p:pic>
      <p:sp>
        <p:nvSpPr>
          <p:cNvPr id="13" name="Left Brace 12"/>
          <p:cNvSpPr/>
          <p:nvPr/>
        </p:nvSpPr>
        <p:spPr>
          <a:xfrm>
            <a:off x="6347152" y="1046641"/>
            <a:ext cx="381000" cy="11899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02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Proto-DUNE TPC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43" y="1571574"/>
            <a:ext cx="6343112" cy="4038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1200" y="115508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Single vs Dual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971800" y="3733800"/>
            <a:ext cx="3657600" cy="18763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97299" y="3962400"/>
            <a:ext cx="3484501" cy="1828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>
            <a:off x="6477000" y="1524416"/>
            <a:ext cx="762000" cy="426678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115" y="1219200"/>
            <a:ext cx="2881393" cy="212607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4867" y="3355839"/>
            <a:ext cx="3911333" cy="26745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1061223"/>
            <a:ext cx="2828925" cy="2170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2249" y="1337118"/>
            <a:ext cx="1050151" cy="206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5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27" y="1472321"/>
            <a:ext cx="4795319" cy="15431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Nuclear physics and gaseous detectors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9227" y="1248117"/>
            <a:ext cx="4112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Rutherford &amp; Geiger alpha particle counter (1908)</a:t>
            </a:r>
          </a:p>
        </p:txBody>
      </p:sp>
      <p:sp>
        <p:nvSpPr>
          <p:cNvPr id="8" name="Rectangle 7"/>
          <p:cNvSpPr/>
          <p:nvPr/>
        </p:nvSpPr>
        <p:spPr>
          <a:xfrm>
            <a:off x="207726" y="2835645"/>
            <a:ext cx="45111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Used in early fundamental research on alpha particles.</a:t>
            </a:r>
          </a:p>
        </p:txBody>
      </p:sp>
      <p:sp>
        <p:nvSpPr>
          <p:cNvPr id="9" name="Right Arrow 8"/>
          <p:cNvSpPr/>
          <p:nvPr/>
        </p:nvSpPr>
        <p:spPr>
          <a:xfrm rot="5400000">
            <a:off x="553482" y="3386813"/>
            <a:ext cx="607736" cy="35078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57350" y="991985"/>
            <a:ext cx="2670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First gaseous detect ever build: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9545" y="3097246"/>
            <a:ext cx="4329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“Single-wire” Cathode image Readout for Drift Chamber (CRDC) still used today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920" y="4295247"/>
            <a:ext cx="2112282" cy="173492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 rot="16200000">
            <a:off x="1120904" y="5024122"/>
            <a:ext cx="1219200" cy="453970"/>
            <a:chOff x="4645819" y="4648200"/>
            <a:chExt cx="2057400" cy="490538"/>
          </a:xfrm>
        </p:grpSpPr>
        <p:sp>
          <p:nvSpPr>
            <p:cNvPr id="22" name="Rectangle 21"/>
            <p:cNvSpPr/>
            <p:nvPr/>
          </p:nvSpPr>
          <p:spPr>
            <a:xfrm>
              <a:off x="5688819" y="4648200"/>
              <a:ext cx="45719" cy="4798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587430" y="4876800"/>
              <a:ext cx="45719" cy="2512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90208" y="4953000"/>
              <a:ext cx="45719" cy="175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91597" y="5015823"/>
              <a:ext cx="45719" cy="11221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86041" y="5083200"/>
              <a:ext cx="45719" cy="457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645819" y="5138738"/>
              <a:ext cx="2057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 rot="16200000">
            <a:off x="1507860" y="4847312"/>
            <a:ext cx="144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 = pulse height analysis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9073" y="5819985"/>
            <a:ext cx="1191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 = drift time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7489" y="4503753"/>
            <a:ext cx="2000365" cy="14060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07933" y="3623578"/>
            <a:ext cx="3548920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e.g., S800 CRDC @ FRIB/NSCL</a:t>
            </a:r>
          </a:p>
          <a:p>
            <a:r>
              <a:rPr lang="en-US" sz="1200" b="1" dirty="0"/>
              <a:t>        BELLE central drift chamber</a:t>
            </a:r>
          </a:p>
          <a:p>
            <a:r>
              <a:rPr lang="en-US" sz="1200" b="1" dirty="0"/>
              <a:t>        SHARAQ CRD @ RiKEN</a:t>
            </a:r>
          </a:p>
          <a:p>
            <a:r>
              <a:rPr lang="en-US" sz="1200" b="1" dirty="0"/>
              <a:t>        Tracking MAGNEX Spectrometer  ………</a:t>
            </a:r>
          </a:p>
          <a:p>
            <a:endParaRPr lang="en-US" sz="1400" b="1" dirty="0"/>
          </a:p>
        </p:txBody>
      </p:sp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5690392" y="1135833"/>
            <a:ext cx="3990195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i="1" dirty="0">
                <a:solidFill>
                  <a:srgbClr val="006600"/>
                </a:solidFill>
                <a:latin typeface="+mj-lt"/>
              </a:rPr>
              <a:t>High-E Particle Physics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High gain (MIPs, Photons, etc.)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High Multiplicity </a:t>
            </a:r>
            <a:endParaRPr lang="en-US" altLang="en-US" sz="1400" dirty="0">
              <a:solidFill>
                <a:srgbClr val="006600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Specificity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High rate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Large &amp; complex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IBF </a:t>
            </a:r>
            <a:r>
              <a:rPr lang="en-US" altLang="en-US" sz="1400" dirty="0">
                <a:solidFill>
                  <a:srgbClr val="006600"/>
                </a:solidFill>
                <a:latin typeface="+mj-lt"/>
                <a:sym typeface="Wingdings" panose="05000000000000000000" pitchFamily="2" charset="2"/>
              </a:rPr>
              <a:t> mostly from the gas avalanche readout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  <a:sym typeface="Wingdings" panose="05000000000000000000" pitchFamily="2" charset="2"/>
              </a:rPr>
              <a:t>-) …</a:t>
            </a:r>
            <a:endParaRPr lang="en-US" altLang="en-US" sz="1400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32" name="TextBox 4"/>
          <p:cNvSpPr txBox="1">
            <a:spLocks noChangeArrowheads="1"/>
          </p:cNvSpPr>
          <p:nvPr/>
        </p:nvSpPr>
        <p:spPr bwMode="auto">
          <a:xfrm>
            <a:off x="5690392" y="3623578"/>
            <a:ext cx="520777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b="1" i="1" dirty="0">
                <a:solidFill>
                  <a:srgbClr val="006600"/>
                </a:solidFill>
                <a:latin typeface="+mj-lt"/>
              </a:rPr>
              <a:t>Low-E Nuclear Physics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Modest gain (heavy charged particles) 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Low Multiplicity </a:t>
            </a:r>
            <a:endParaRPr lang="en-US" altLang="en-US" sz="1400" dirty="0">
              <a:solidFill>
                <a:srgbClr val="006600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Versatility (one setup many experiments)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    </a:t>
            </a:r>
            <a:r>
              <a:rPr lang="en-US" altLang="en-US" sz="1400" dirty="0">
                <a:solidFill>
                  <a:srgbClr val="006600"/>
                </a:solidFill>
                <a:latin typeface="+mj-lt"/>
                <a:sym typeface="Wingdings" panose="05000000000000000000" pitchFamily="2" charset="2"/>
              </a:rPr>
              <a:t> large dynamic range (different pressure)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  <a:sym typeface="Wingdings" panose="05000000000000000000" pitchFamily="2" charset="2"/>
              </a:rPr>
              <a:t>     active target mode (pure elemental gas)</a:t>
            </a:r>
            <a:endParaRPr lang="en-US" altLang="en-US" sz="1400" dirty="0">
              <a:solidFill>
                <a:srgbClr val="006600"/>
              </a:solidFill>
              <a:latin typeface="+mj-lt"/>
            </a:endParaRP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Low/moderate rate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Small setup, simple</a:t>
            </a: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IBF </a:t>
            </a:r>
            <a:r>
              <a:rPr lang="en-US" altLang="en-US" sz="1400" dirty="0">
                <a:solidFill>
                  <a:srgbClr val="006600"/>
                </a:solidFill>
                <a:latin typeface="+mj-lt"/>
                <a:sym typeface="Wingdings" panose="05000000000000000000" pitchFamily="2" charset="2"/>
              </a:rPr>
              <a:t> mostly from the beam particles</a:t>
            </a:r>
            <a:endParaRPr lang="en-US" altLang="en-US" sz="1400" dirty="0">
              <a:solidFill>
                <a:srgbClr val="006600"/>
              </a:solidFill>
              <a:latin typeface="+mj-lt"/>
            </a:endParaRPr>
          </a:p>
          <a:p>
            <a:r>
              <a:rPr lang="en-US" altLang="en-US" sz="1400" dirty="0">
                <a:solidFill>
                  <a:srgbClr val="006600"/>
                </a:solidFill>
                <a:latin typeface="+mj-lt"/>
              </a:rPr>
              <a:t>-) …</a:t>
            </a:r>
          </a:p>
          <a:p>
            <a:endParaRPr lang="en-US" altLang="en-US" sz="1600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33" name="Right Arrow 32"/>
          <p:cNvSpPr/>
          <p:nvPr/>
        </p:nvSpPr>
        <p:spPr>
          <a:xfrm rot="5400000">
            <a:off x="6723471" y="3082945"/>
            <a:ext cx="607736" cy="35078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29"/>
          <a:stretch>
            <a:fillRect/>
          </a:stretch>
        </p:blipFill>
        <p:spPr bwMode="auto">
          <a:xfrm>
            <a:off x="9091544" y="1108150"/>
            <a:ext cx="2753424" cy="127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869" y="3977367"/>
            <a:ext cx="1784586" cy="193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585" y="2968785"/>
            <a:ext cx="1765114" cy="13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21"/>
          <p:cNvSpPr txBox="1">
            <a:spLocks noChangeArrowheads="1"/>
          </p:cNvSpPr>
          <p:nvPr/>
        </p:nvSpPr>
        <p:spPr bwMode="auto">
          <a:xfrm>
            <a:off x="8763000" y="5722207"/>
            <a:ext cx="38229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200" b="1" dirty="0" err="1">
                <a:solidFill>
                  <a:schemeClr val="tx2"/>
                </a:solidFill>
                <a:latin typeface="Comic Sans MS" panose="030F0702030302020204" pitchFamily="66" charset="0"/>
              </a:rPr>
              <a:t>pAT</a:t>
            </a:r>
            <a:r>
              <a:rPr lang="en-US" altLang="en-US" sz="1200" b="1" dirty="0">
                <a:solidFill>
                  <a:schemeClr val="tx2"/>
                </a:solidFill>
                <a:latin typeface="Comic Sans MS" panose="030F0702030302020204" pitchFamily="66" charset="0"/>
              </a:rPr>
              <a:t>-TPC (NSCL) </a:t>
            </a:r>
            <a:r>
              <a:rPr lang="en-US" altLang="en-US" sz="1200" b="1" dirty="0">
                <a:solidFill>
                  <a:schemeClr val="tx2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 few tracks per event!</a:t>
            </a:r>
            <a:endParaRPr lang="en-US" altLang="en-US" sz="1200" b="1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9602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j-lt"/>
              </a:rPr>
              <a:t>MPGD: cryogenic R&amp;D (Concept Gallery)</a:t>
            </a:r>
          </a:p>
        </p:txBody>
      </p:sp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59" y="1147190"/>
            <a:ext cx="1803607" cy="149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236" y="2796377"/>
            <a:ext cx="1552872" cy="165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649" y="4691688"/>
            <a:ext cx="1759148" cy="12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15" y="2970907"/>
            <a:ext cx="1640086" cy="127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9" y="4704444"/>
            <a:ext cx="1111747" cy="130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13" y="2903331"/>
            <a:ext cx="1997273" cy="120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556" y="3086051"/>
            <a:ext cx="1555824" cy="212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241" y="1123483"/>
            <a:ext cx="2369344" cy="131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395" y="1066800"/>
            <a:ext cx="1585019" cy="10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53" y="4536319"/>
            <a:ext cx="1814889" cy="144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207" y="1066800"/>
            <a:ext cx="1867793" cy="129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58" y="1066800"/>
            <a:ext cx="1495723" cy="139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157758" y="2527101"/>
            <a:ext cx="3107531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A.Buzulutskov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IEEE TNS 50 (2003) 2491;</a:t>
            </a:r>
          </a:p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A.Bondar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NIMA 524 (2004) 130</a:t>
            </a:r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5379543" y="2668489"/>
            <a:ext cx="1524000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A.Bondar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NIMA 556 (2006) 273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7324010" y="2438400"/>
            <a:ext cx="1744266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A.Rubbia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, J. Phys. Conf. Ser. 39 (2006) 129</a:t>
            </a:r>
          </a:p>
        </p:txBody>
      </p:sp>
      <p:sp>
        <p:nvSpPr>
          <p:cNvPr id="52" name="Rectangle 27"/>
          <p:cNvSpPr>
            <a:spLocks noChangeArrowheads="1"/>
          </p:cNvSpPr>
          <p:nvPr/>
        </p:nvSpPr>
        <p:spPr bwMode="auto">
          <a:xfrm>
            <a:off x="178593" y="4262713"/>
            <a:ext cx="1756172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A.Buzulutskov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, </a:t>
            </a:r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A.Bondar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, JINST 1 (2006) P08006</a:t>
            </a:r>
          </a:p>
        </p:txBody>
      </p:sp>
      <p:sp>
        <p:nvSpPr>
          <p:cNvPr id="53" name="Rectangle 28"/>
          <p:cNvSpPr>
            <a:spLocks noChangeArrowheads="1"/>
          </p:cNvSpPr>
          <p:nvPr/>
        </p:nvSpPr>
        <p:spPr bwMode="auto">
          <a:xfrm>
            <a:off x="2060176" y="4123279"/>
            <a:ext cx="2012156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Y.L.Ju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Cryogenics 47 (2007) 81</a:t>
            </a:r>
          </a:p>
        </p:txBody>
      </p:sp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9455241" y="4513943"/>
            <a:ext cx="2705695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A. </a:t>
            </a:r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Bondar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JINST 5 (2010) P08002</a:t>
            </a:r>
          </a:p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A.Buzulutskov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EPL 94 (2011) 52001</a:t>
            </a:r>
          </a:p>
        </p:txBody>
      </p:sp>
      <p:sp>
        <p:nvSpPr>
          <p:cNvPr id="55" name="Rectangle 30"/>
          <p:cNvSpPr>
            <a:spLocks noChangeArrowheads="1"/>
          </p:cNvSpPr>
          <p:nvPr/>
        </p:nvSpPr>
        <p:spPr bwMode="auto">
          <a:xfrm>
            <a:off x="3374872" y="2247899"/>
            <a:ext cx="1690688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>
                <a:solidFill>
                  <a:srgbClr val="663300"/>
                </a:solidFill>
                <a:sym typeface="Symbol" panose="05050102010706020507" pitchFamily="18" charset="2"/>
              </a:rPr>
              <a:t>Periale et al, IEEE TNS 52 (2005) 927</a:t>
            </a:r>
          </a:p>
        </p:txBody>
      </p:sp>
      <p:sp>
        <p:nvSpPr>
          <p:cNvPr id="56" name="Rectangle 31"/>
          <p:cNvSpPr>
            <a:spLocks noChangeArrowheads="1"/>
          </p:cNvSpPr>
          <p:nvPr/>
        </p:nvSpPr>
        <p:spPr bwMode="auto">
          <a:xfrm>
            <a:off x="4929596" y="5617515"/>
            <a:ext cx="1672828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M.Gai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et al, </a:t>
            </a:r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Eprint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 arxiv:0706.1106 (2007)</a:t>
            </a:r>
          </a:p>
        </p:txBody>
      </p:sp>
      <p:sp>
        <p:nvSpPr>
          <p:cNvPr id="57" name="Rectangle 32"/>
          <p:cNvSpPr>
            <a:spLocks noChangeArrowheads="1"/>
          </p:cNvSpPr>
          <p:nvPr/>
        </p:nvSpPr>
        <p:spPr bwMode="auto">
          <a:xfrm>
            <a:off x="1388859" y="5550241"/>
            <a:ext cx="1518048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>
                <a:solidFill>
                  <a:srgbClr val="663300"/>
                </a:solidFill>
                <a:sym typeface="Symbol" panose="05050102010706020507" pitchFamily="18" charset="2"/>
              </a:rPr>
              <a:t>D.Akimov et al, JINST 4 (2009) P06010</a:t>
            </a:r>
          </a:p>
        </p:txBody>
      </p:sp>
      <p:sp>
        <p:nvSpPr>
          <p:cNvPr id="58" name="Rectangle 33"/>
          <p:cNvSpPr>
            <a:spLocks noChangeArrowheads="1"/>
          </p:cNvSpPr>
          <p:nvPr/>
        </p:nvSpPr>
        <p:spPr bwMode="auto">
          <a:xfrm>
            <a:off x="6113741" y="5172870"/>
            <a:ext cx="1444464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altLang="en-US" sz="938" b="1">
                <a:solidFill>
                  <a:srgbClr val="663300"/>
                </a:solidFill>
                <a:sym typeface="Symbol" panose="05050102010706020507" pitchFamily="18" charset="2"/>
              </a:rPr>
              <a:t>A.Bondar et al, JINST 3 (2008) P07001</a:t>
            </a:r>
          </a:p>
        </p:txBody>
      </p:sp>
      <p:sp>
        <p:nvSpPr>
          <p:cNvPr id="59" name="Rectangle 34"/>
          <p:cNvSpPr>
            <a:spLocks noChangeArrowheads="1"/>
          </p:cNvSpPr>
          <p:nvPr/>
        </p:nvSpPr>
        <p:spPr bwMode="auto">
          <a:xfrm>
            <a:off x="7837359" y="4118869"/>
            <a:ext cx="1720453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Lightfoot et al, JINST 4 (2009) P04002</a:t>
            </a:r>
          </a:p>
        </p:txBody>
      </p:sp>
      <p:sp>
        <p:nvSpPr>
          <p:cNvPr id="60" name="Rectangle 35"/>
          <p:cNvSpPr>
            <a:spLocks noChangeArrowheads="1"/>
          </p:cNvSpPr>
          <p:nvPr/>
        </p:nvSpPr>
        <p:spPr bwMode="auto">
          <a:xfrm>
            <a:off x="9455241" y="5714643"/>
            <a:ext cx="2095500" cy="236668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 err="1">
                <a:solidFill>
                  <a:srgbClr val="663300"/>
                </a:solidFill>
                <a:sym typeface="Symbol" panose="05050102010706020507" pitchFamily="18" charset="2"/>
              </a:rPr>
              <a:t>D.Akimov</a:t>
            </a:r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, NIMA 628 (2011) 50</a:t>
            </a:r>
          </a:p>
        </p:txBody>
      </p:sp>
      <p:sp>
        <p:nvSpPr>
          <p:cNvPr id="61" name="Rectangle 36"/>
          <p:cNvSpPr>
            <a:spLocks noChangeArrowheads="1"/>
          </p:cNvSpPr>
          <p:nvPr/>
        </p:nvSpPr>
        <p:spPr bwMode="auto">
          <a:xfrm>
            <a:off x="9496363" y="2419568"/>
            <a:ext cx="2363391" cy="236668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>
                <a:solidFill>
                  <a:srgbClr val="663300"/>
                </a:solidFill>
                <a:sym typeface="Symbol" panose="05050102010706020507" pitchFamily="18" charset="2"/>
              </a:rPr>
              <a:t>S. Duval et al, JINST 6 (2011) P04007</a:t>
            </a:r>
          </a:p>
        </p:txBody>
      </p:sp>
      <p:pic>
        <p:nvPicPr>
          <p:cNvPr id="62" name="Picture 3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989" y="1066800"/>
            <a:ext cx="1617761" cy="139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3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055" y="2970907"/>
            <a:ext cx="1949675" cy="129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39"/>
          <p:cNvSpPr>
            <a:spLocks noChangeArrowheads="1"/>
          </p:cNvSpPr>
          <p:nvPr/>
        </p:nvSpPr>
        <p:spPr bwMode="auto">
          <a:xfrm>
            <a:off x="4365397" y="4189441"/>
            <a:ext cx="1431727" cy="381002"/>
          </a:xfrm>
          <a:prstGeom prst="rect">
            <a:avLst/>
          </a:prstGeom>
          <a:solidFill>
            <a:srgbClr val="FFFF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 sz="938" b="1" dirty="0">
                <a:solidFill>
                  <a:srgbClr val="663300"/>
                </a:solidFill>
                <a:sym typeface="Symbol" panose="05050102010706020507" pitchFamily="18" charset="2"/>
              </a:rPr>
              <a:t>S. Duval et al, JINST 4 (2009) P12008</a:t>
            </a:r>
          </a:p>
        </p:txBody>
      </p:sp>
      <p:pic>
        <p:nvPicPr>
          <p:cNvPr id="65" name="Picture 4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1" y="3073047"/>
            <a:ext cx="2137868" cy="98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2964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28600"/>
            <a:ext cx="12066954" cy="504192"/>
          </a:xfrm>
        </p:spPr>
        <p:txBody>
          <a:bodyPr/>
          <a:lstStyle/>
          <a:p>
            <a:r>
              <a:rPr lang="en-US" dirty="0"/>
              <a:t>Bubble-assisted Liquid Hole Multiplier LHM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0438"/>
            <a:ext cx="9337598" cy="47053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65913" y="5745760"/>
            <a:ext cx="264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Breskin, FRIB seminar 2023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134"/>
          <a:stretch/>
        </p:blipFill>
        <p:spPr>
          <a:xfrm>
            <a:off x="9296400" y="1075608"/>
            <a:ext cx="2892669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75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79961" y="1066800"/>
            <a:ext cx="11987896" cy="493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sz="2400" kern="0" dirty="0"/>
              <a:t>General intro Gaseous Detector applied fields beyond HEP</a:t>
            </a:r>
          </a:p>
          <a:p>
            <a:pPr lvl="1"/>
            <a:r>
              <a:rPr lang="en-US" kern="0" dirty="0"/>
              <a:t>Example of requirements HEP vs LENP</a:t>
            </a:r>
            <a:endParaRPr lang="en-US" sz="3200" kern="0" dirty="0"/>
          </a:p>
          <a:p>
            <a:r>
              <a:rPr lang="en-US" sz="2400" kern="0" dirty="0"/>
              <a:t>Application to HENP/LENP</a:t>
            </a:r>
          </a:p>
          <a:p>
            <a:pPr lvl="1"/>
            <a:r>
              <a:rPr lang="en-US" kern="0" dirty="0"/>
              <a:t>R&amp;D project with MPGD for EIC</a:t>
            </a:r>
          </a:p>
          <a:p>
            <a:pPr lvl="1"/>
            <a:r>
              <a:rPr lang="en-US" kern="0" dirty="0"/>
              <a:t>Active Target TPC, inverse kinematic nuclear reactions study </a:t>
            </a:r>
          </a:p>
          <a:p>
            <a:pPr marL="430968" lvl="2" indent="0">
              <a:buNone/>
            </a:pPr>
            <a:r>
              <a:rPr lang="en-US" kern="0" dirty="0"/>
              <a:t>-) physics, technology, challenges, ...(Operation pure elemental gas)</a:t>
            </a:r>
          </a:p>
          <a:p>
            <a:pPr marL="430968" lvl="2" indent="0">
              <a:buNone/>
            </a:pPr>
            <a:r>
              <a:rPr lang="en-US" kern="0" dirty="0"/>
              <a:t>-) Examples of Active Target TPC project</a:t>
            </a:r>
          </a:p>
          <a:p>
            <a:pPr lvl="1"/>
            <a:r>
              <a:rPr lang="en-US" kern="0" dirty="0"/>
              <a:t>Fission Fragment imaging system</a:t>
            </a:r>
          </a:p>
          <a:p>
            <a:r>
              <a:rPr lang="en-US" sz="2400" dirty="0"/>
              <a:t>Rare Event Search Applications &amp; Neutrino Physics</a:t>
            </a:r>
          </a:p>
          <a:p>
            <a:pPr lvl="1"/>
            <a:r>
              <a:rPr lang="en-US" dirty="0"/>
              <a:t>Exotic decays with MPGD-TPC (Dark Decay, X17 boson, etc..)</a:t>
            </a:r>
          </a:p>
          <a:p>
            <a:pPr lvl="1"/>
            <a:r>
              <a:rPr lang="en-US" dirty="0"/>
              <a:t>Directional TPC (Negative-ion OTPC)</a:t>
            </a:r>
          </a:p>
          <a:p>
            <a:pPr lvl="1"/>
            <a:r>
              <a:rPr lang="en-US" dirty="0"/>
              <a:t>Cryogenic detector: mostly exotic ideas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endParaRPr lang="en-US" sz="1600" dirty="0"/>
          </a:p>
          <a:p>
            <a:pPr lvl="1"/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12122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6171" y="4642713"/>
            <a:ext cx="2447099" cy="116565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Low-Energy Nuclear Physics with Rare Isotope Beams (RIBs)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2999"/>
            <a:ext cx="5191002" cy="11113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1" y="1102588"/>
            <a:ext cx="3812522" cy="126425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b="-18050"/>
          <a:stretch/>
        </p:blipFill>
        <p:spPr>
          <a:xfrm>
            <a:off x="228600" y="3160680"/>
            <a:ext cx="7785869" cy="12432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0" name="Right Arrow 69"/>
          <p:cNvSpPr/>
          <p:nvPr/>
        </p:nvSpPr>
        <p:spPr>
          <a:xfrm>
            <a:off x="5659547" y="1698655"/>
            <a:ext cx="1731854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609600" y="2430558"/>
            <a:ext cx="342900" cy="6091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Arrow 68"/>
          <p:cNvSpPr/>
          <p:nvPr/>
        </p:nvSpPr>
        <p:spPr>
          <a:xfrm>
            <a:off x="7772400" y="5031682"/>
            <a:ext cx="914400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8491821" y="2917695"/>
            <a:ext cx="3415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The paradigm shift has led to significant change in detectors requirements</a:t>
            </a:r>
          </a:p>
        </p:txBody>
      </p:sp>
      <p:sp>
        <p:nvSpPr>
          <p:cNvPr id="83" name="Curved Down Arrow 82"/>
          <p:cNvSpPr/>
          <p:nvPr/>
        </p:nvSpPr>
        <p:spPr>
          <a:xfrm rot="5089310" flipV="1">
            <a:off x="7427361" y="3154859"/>
            <a:ext cx="2334128" cy="616307"/>
          </a:xfrm>
          <a:prstGeom prst="curved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93811" y="2315012"/>
            <a:ext cx="6324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Significant advances in rare isotope beam production technology (accelerators and fragment separators) have been achieved in the last decades, crucial for the exploration of the nuclear chart.</a:t>
            </a: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6"/>
          <a:srcRect r="70662"/>
          <a:stretch/>
        </p:blipFill>
        <p:spPr>
          <a:xfrm>
            <a:off x="1716012" y="4597690"/>
            <a:ext cx="1676400" cy="124006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6"/>
          <a:srcRect l="33570" t="-3014" r="37092" b="3014"/>
          <a:stretch/>
        </p:blipFill>
        <p:spPr>
          <a:xfrm>
            <a:off x="3751301" y="4535973"/>
            <a:ext cx="1676400" cy="124006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6"/>
          <a:srcRect l="65688" t="2072" r="4974" b="-2072"/>
          <a:stretch/>
        </p:blipFill>
        <p:spPr>
          <a:xfrm>
            <a:off x="5843286" y="4578887"/>
            <a:ext cx="1676400" cy="1240062"/>
          </a:xfrm>
          <a:prstGeom prst="rect">
            <a:avLst/>
          </a:prstGeom>
        </p:spPr>
      </p:pic>
      <p:cxnSp>
        <p:nvCxnSpPr>
          <p:cNvPr id="89" name="Straight Connector 88"/>
          <p:cNvCxnSpPr>
            <a:stCxn id="85" idx="0"/>
          </p:cNvCxnSpPr>
          <p:nvPr/>
        </p:nvCxnSpPr>
        <p:spPr>
          <a:xfrm flipV="1">
            <a:off x="2554212" y="4113352"/>
            <a:ext cx="670803" cy="484338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4454305" y="4265754"/>
            <a:ext cx="0" cy="333406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 flipV="1">
            <a:off x="5277265" y="4099238"/>
            <a:ext cx="1097340" cy="436735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522123" y="1942125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PID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199056" y="398056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PID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33444" y="1430941"/>
            <a:ext cx="983141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Stable Target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97195" y="3473562"/>
            <a:ext cx="983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RIBs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5768703"/>
            <a:ext cx="11294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Experiment with very different energy regime are possible (Fast beams, slow “reaccelerated” beams, and stopped beams)!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82200" y="95943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Direct Kinematic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11784" y="4219267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Inverse Kinematic</a:t>
            </a:r>
          </a:p>
        </p:txBody>
      </p:sp>
    </p:spTree>
    <p:extLst>
      <p:ext uri="{BB962C8B-B14F-4D97-AF65-F5344CB8AC3E}">
        <p14:creationId xmlns:p14="http://schemas.microsoft.com/office/powerpoint/2010/main" val="255902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178497"/>
            <a:ext cx="12192000" cy="478624"/>
          </a:xfrm>
        </p:spPr>
        <p:txBody>
          <a:bodyPr/>
          <a:lstStyle/>
          <a:p>
            <a:r>
              <a:rPr lang="en-US" dirty="0"/>
              <a:t>World view &amp; reach of Modern Rare Isotope Facilities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968" y="1905000"/>
            <a:ext cx="4763225" cy="3048000"/>
          </a:xfrm>
          <a:prstGeom prst="rect">
            <a:avLst/>
          </a:prstGeom>
        </p:spPr>
      </p:pic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11848000" cy="502761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Arial" pitchFamily="34" charset="0"/>
              </a:rPr>
              <a:t>Next generation facilities will produce more than 4500 isotope available for study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Arial" pitchFamily="34" charset="0"/>
              </a:rPr>
              <a:t>						       </a:t>
            </a:r>
            <a:r>
              <a:rPr lang="en-US" sz="1800" dirty="0">
                <a:latin typeface="Arial" pitchFamily="34" charset="0"/>
                <a:sym typeface="Wingdings" panose="05000000000000000000" pitchFamily="2" charset="2"/>
              </a:rPr>
              <a:t></a:t>
            </a:r>
            <a:r>
              <a:rPr lang="en-US" sz="1800" dirty="0">
                <a:latin typeface="Arial" pitchFamily="34" charset="0"/>
              </a:rPr>
              <a:t>about 80% of the isotopes predicted to exist in the universe</a:t>
            </a:r>
          </a:p>
          <a:p>
            <a:pPr marL="0" indent="0" algn="ctr">
              <a:buNone/>
            </a:pPr>
            <a:endParaRPr lang="en-US" sz="1800" dirty="0">
              <a:latin typeface="Arial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741835"/>
            <a:ext cx="6698933" cy="1916429"/>
          </a:xfrm>
          <a:prstGeom prst="rect">
            <a:avLst/>
          </a:prstGeom>
        </p:spPr>
      </p:pic>
      <p:pic>
        <p:nvPicPr>
          <p:cNvPr id="17" name="Picture 16" descr="2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44964" y="3326499"/>
            <a:ext cx="3518810" cy="234299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31349" y="4520746"/>
            <a:ext cx="3770422" cy="1161857"/>
          </a:xfrm>
          <a:prstGeom prst="rect">
            <a:avLst/>
          </a:prstGeom>
          <a:solidFill>
            <a:srgbClr val="FFAE1A">
              <a:alpha val="3098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u="sng" dirty="0"/>
              <a:t>Main Gaseous Detector Applications:</a:t>
            </a:r>
          </a:p>
          <a:p>
            <a:r>
              <a:rPr lang="en-US" sz="1150" dirty="0"/>
              <a:t>-) Active Target TPC with fast &amp; slow beams</a:t>
            </a:r>
          </a:p>
          <a:p>
            <a:r>
              <a:rPr lang="en-US" sz="1150" dirty="0"/>
              <a:t>-) Study (PID) of exotic decay with stopped beams</a:t>
            </a:r>
          </a:p>
          <a:p>
            <a:r>
              <a:rPr lang="en-US" sz="1150" dirty="0"/>
              <a:t>-) Fission Fragment tracking (fission reaction studies)</a:t>
            </a:r>
          </a:p>
          <a:p>
            <a:r>
              <a:rPr lang="en-US" sz="1150" dirty="0"/>
              <a:t>-) Focal-plane tracking for fast beam in spectrometers</a:t>
            </a:r>
          </a:p>
          <a:p>
            <a:r>
              <a:rPr lang="en-US" sz="1150" dirty="0"/>
              <a:t>-) Beam diagnostics/tuning</a:t>
            </a:r>
          </a:p>
        </p:txBody>
      </p:sp>
      <p:sp>
        <p:nvSpPr>
          <p:cNvPr id="21" name="Down Arrow 20"/>
          <p:cNvSpPr/>
          <p:nvPr/>
        </p:nvSpPr>
        <p:spPr>
          <a:xfrm>
            <a:off x="6178410" y="3791615"/>
            <a:ext cx="304800" cy="46548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97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390" y="233026"/>
            <a:ext cx="11988800" cy="465095"/>
          </a:xfrm>
        </p:spPr>
        <p:txBody>
          <a:bodyPr/>
          <a:lstStyle/>
          <a:p>
            <a:r>
              <a:rPr lang="en-US" sz="3100" dirty="0"/>
              <a:t>Gaseous detectors for PID in RIBs spectrometers (FRIB S800)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301131"/>
            <a:ext cx="5854700" cy="189923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6"/>
          <a:stretch/>
        </p:blipFill>
        <p:spPr bwMode="auto">
          <a:xfrm>
            <a:off x="4493" y="1013332"/>
            <a:ext cx="3347814" cy="2452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735" y="3190070"/>
            <a:ext cx="2478452" cy="165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6248400" y="991840"/>
            <a:ext cx="43434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u="sng" dirty="0">
                <a:solidFill>
                  <a:schemeClr val="tx2"/>
                </a:solidFill>
                <a:latin typeface="+mj-lt"/>
              </a:rPr>
              <a:t>Focal Plane detector system for heavy-ion PID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4802" y="943578"/>
            <a:ext cx="201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PID: B</a:t>
            </a:r>
            <a:r>
              <a:rPr lang="el-GR" sz="1200" b="1" dirty="0"/>
              <a:t>ρ</a:t>
            </a:r>
            <a:r>
              <a:rPr lang="en-US" sz="1200" b="1" dirty="0"/>
              <a:t>-</a:t>
            </a:r>
            <a:r>
              <a:rPr lang="en-US" sz="1200" b="1" dirty="0" err="1"/>
              <a:t>dE-ToF</a:t>
            </a:r>
            <a:endParaRPr lang="en-US" sz="12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124200" y="1202267"/>
            <a:ext cx="2895600" cy="0"/>
          </a:xfrm>
          <a:prstGeom prst="straightConnector1">
            <a:avLst/>
          </a:prstGeom>
          <a:ln>
            <a:solidFill>
              <a:srgbClr val="A5002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029208" y="3429000"/>
                <a:ext cx="2349657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+mj-lt"/>
                  </a:rPr>
                  <a:t>Cathode Readout Drift Chamber (CRDC)</a:t>
                </a:r>
                <a:r>
                  <a:rPr lang="en-US" sz="1200" dirty="0">
                    <a:latin typeface="+mj-lt"/>
                  </a:rPr>
                  <a:t>:</a:t>
                </a:r>
              </a:p>
              <a:p>
                <a:r>
                  <a:rPr lang="en-US" sz="1200" dirty="0">
                    <a:latin typeface="+mj-lt"/>
                  </a:rPr>
                  <a:t> Position and angles</a:t>
                </a:r>
              </a:p>
              <a:p>
                <a:r>
                  <a:rPr lang="en-US" sz="1200" dirty="0">
                    <a:latin typeface="+mj-lt"/>
                  </a:rPr>
                  <a:t>2 x CRDCs (30x60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1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dirty="0">
                    <a:latin typeface="+mj-lt"/>
                  </a:rPr>
                  <a:t>), 1m apart, 	filled with 40 </a:t>
                </a:r>
                <a:r>
                  <a:rPr lang="en-US" sz="1200" dirty="0" err="1">
                    <a:latin typeface="+mj-lt"/>
                  </a:rPr>
                  <a:t>Torr</a:t>
                </a:r>
                <a:r>
                  <a:rPr lang="en-US" sz="1200" dirty="0">
                    <a:latin typeface="+mj-lt"/>
                  </a:rPr>
                  <a:t> CF</a:t>
                </a:r>
                <a:r>
                  <a:rPr lang="en-US" sz="1200" baseline="-25000" dirty="0">
                    <a:latin typeface="+mj-lt"/>
                  </a:rPr>
                  <a:t>4</a:t>
                </a:r>
                <a:r>
                  <a:rPr lang="en-US" sz="1200" dirty="0">
                    <a:latin typeface="+mj-lt"/>
                  </a:rPr>
                  <a:t>(20%)+C</a:t>
                </a:r>
                <a:r>
                  <a:rPr lang="en-US" sz="1200" baseline="-25000" dirty="0">
                    <a:latin typeface="+mj-lt"/>
                  </a:rPr>
                  <a:t>4</a:t>
                </a:r>
                <a:r>
                  <a:rPr lang="en-US" sz="1200" dirty="0">
                    <a:latin typeface="+mj-lt"/>
                  </a:rPr>
                  <a:t>H</a:t>
                </a:r>
                <a:r>
                  <a:rPr lang="en-US" sz="1200" baseline="-25000" dirty="0">
                    <a:latin typeface="+mj-lt"/>
                  </a:rPr>
                  <a:t>10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+mj-lt"/>
                  </a:rPr>
                  <a:t>Slow detector, Rate &lt; 5kHz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+mj-lt"/>
                  </a:rPr>
                  <a:t>Position resolution &gt; 1mm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+mj-lt"/>
                  </a:rPr>
                  <a:t>Aging problems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9208" y="3429000"/>
                <a:ext cx="2349657" cy="1754326"/>
              </a:xfrm>
              <a:prstGeom prst="rect">
                <a:avLst/>
              </a:prstGeom>
              <a:blipFill>
                <a:blip r:embed="rId5"/>
                <a:stretch>
                  <a:fillRect l="-260" t="-697" b="-13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44" y="3073048"/>
            <a:ext cx="1644493" cy="2191878"/>
          </a:xfrm>
          <a:prstGeom prst="rect">
            <a:avLst/>
          </a:prstGeom>
        </p:spPr>
      </p:pic>
      <p:cxnSp>
        <p:nvCxnSpPr>
          <p:cNvPr id="14" name="Elbow Connector 13"/>
          <p:cNvCxnSpPr/>
          <p:nvPr/>
        </p:nvCxnSpPr>
        <p:spPr>
          <a:xfrm rot="10800000" flipV="1">
            <a:off x="2238102" y="2773180"/>
            <a:ext cx="4238899" cy="474992"/>
          </a:xfrm>
          <a:prstGeom prst="bentConnector3">
            <a:avLst>
              <a:gd name="adj1" fmla="val 50000"/>
            </a:avLst>
          </a:prstGeom>
          <a:ln>
            <a:solidFill>
              <a:srgbClr val="A5002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551" y="3399904"/>
            <a:ext cx="1580343" cy="2003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08254" y="3071500"/>
            <a:ext cx="19581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Ionization chamber: </a:t>
            </a:r>
            <a:r>
              <a:rPr lang="en-US" sz="1200" dirty="0"/>
              <a:t>ΔE/E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32 fragile thin foils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Energy resolution </a:t>
            </a:r>
          </a:p>
          <a:p>
            <a:r>
              <a:rPr lang="en-US" sz="1200" dirty="0"/>
              <a:t>	</a:t>
            </a:r>
            <a:r>
              <a:rPr lang="el-GR" sz="1200" dirty="0"/>
              <a:t>Δ</a:t>
            </a:r>
            <a:r>
              <a:rPr lang="en-US" sz="1200" dirty="0"/>
              <a:t>E/E ≈ 1.2% 		(A≈100)</a:t>
            </a:r>
          </a:p>
          <a:p>
            <a:r>
              <a:rPr lang="en-US" sz="1200" b="1" dirty="0"/>
              <a:t>Plastic Scintillator: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Time resolution ~450ps</a:t>
            </a:r>
          </a:p>
          <a:p>
            <a:r>
              <a:rPr lang="en-US" sz="1200" b="1" dirty="0" err="1"/>
              <a:t>Hodoscope</a:t>
            </a:r>
            <a:r>
              <a:rPr lang="en-US" sz="1200" b="1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Hydroscopic </a:t>
            </a:r>
            <a:r>
              <a:rPr lang="en-US" sz="1200" dirty="0" err="1"/>
              <a:t>CsI</a:t>
            </a:r>
            <a:r>
              <a:rPr lang="en-US" sz="1200" dirty="0"/>
              <a:t> crystals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TKE resolution 0.85%</a:t>
            </a:r>
          </a:p>
          <a:p>
            <a:endParaRPr lang="en-US" sz="1200" dirty="0"/>
          </a:p>
          <a:p>
            <a:endParaRPr lang="en-US" sz="1200" b="1" dirty="0"/>
          </a:p>
          <a:p>
            <a:endParaRPr lang="en-US" sz="1200" b="1" dirty="0"/>
          </a:p>
        </p:txBody>
      </p:sp>
      <p:cxnSp>
        <p:nvCxnSpPr>
          <p:cNvPr id="17" name="Elbow Connector 16"/>
          <p:cNvCxnSpPr/>
          <p:nvPr/>
        </p:nvCxnSpPr>
        <p:spPr>
          <a:xfrm rot="16200000" flipH="1">
            <a:off x="8201990" y="3290672"/>
            <a:ext cx="1424955" cy="797325"/>
          </a:xfrm>
          <a:prstGeom prst="bentConnector3">
            <a:avLst>
              <a:gd name="adj1" fmla="val 99316"/>
            </a:avLst>
          </a:prstGeom>
          <a:ln>
            <a:solidFill>
              <a:srgbClr val="A5002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10241913" y="3013679"/>
            <a:ext cx="435734" cy="362089"/>
          </a:xfrm>
          <a:prstGeom prst="bentConnector3">
            <a:avLst>
              <a:gd name="adj1" fmla="val 50000"/>
            </a:avLst>
          </a:prstGeom>
          <a:ln>
            <a:solidFill>
              <a:srgbClr val="A5002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0" y="3439592"/>
            <a:ext cx="1244593" cy="2063645"/>
          </a:xfrm>
          <a:prstGeom prst="rect">
            <a:avLst/>
          </a:prstGeom>
        </p:spPr>
      </p:pic>
      <p:cxnSp>
        <p:nvCxnSpPr>
          <p:cNvPr id="20" name="Elbow Connector 19"/>
          <p:cNvCxnSpPr/>
          <p:nvPr/>
        </p:nvCxnSpPr>
        <p:spPr>
          <a:xfrm rot="16200000" flipH="1">
            <a:off x="11001984" y="2950866"/>
            <a:ext cx="639410" cy="284039"/>
          </a:xfrm>
          <a:prstGeom prst="bentConnector3">
            <a:avLst>
              <a:gd name="adj1" fmla="val -1642"/>
            </a:avLst>
          </a:prstGeom>
          <a:ln>
            <a:solidFill>
              <a:srgbClr val="A5002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/>
          <a:srcRect b="80680"/>
          <a:stretch/>
        </p:blipFill>
        <p:spPr>
          <a:xfrm>
            <a:off x="3293338" y="1325911"/>
            <a:ext cx="2035884" cy="2832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/>
          <a:srcRect l="-758" t="31493" r="758" b="37630"/>
          <a:stretch/>
        </p:blipFill>
        <p:spPr>
          <a:xfrm>
            <a:off x="3290885" y="1642591"/>
            <a:ext cx="2035884" cy="45269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/>
          <a:srcRect l="888" t="63986" r="-888" b="5137"/>
          <a:stretch/>
        </p:blipFill>
        <p:spPr>
          <a:xfrm>
            <a:off x="3327838" y="2082594"/>
            <a:ext cx="2035884" cy="452693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5386961" y="3068700"/>
            <a:ext cx="0" cy="1477738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925160" y="2815188"/>
                <a:ext cx="10206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160" y="2815188"/>
                <a:ext cx="1020683" cy="276999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reeform 26"/>
          <p:cNvSpPr/>
          <p:nvPr/>
        </p:nvSpPr>
        <p:spPr>
          <a:xfrm>
            <a:off x="117695" y="1792349"/>
            <a:ext cx="1783533" cy="405609"/>
          </a:xfrm>
          <a:custGeom>
            <a:avLst/>
            <a:gdLst>
              <a:gd name="connsiteX0" fmla="*/ 0 w 1783533"/>
              <a:gd name="connsiteY0" fmla="*/ 190360 h 405609"/>
              <a:gd name="connsiteX1" fmla="*/ 443620 w 1783533"/>
              <a:gd name="connsiteY1" fmla="*/ 9291 h 405609"/>
              <a:gd name="connsiteX2" fmla="*/ 1059255 w 1783533"/>
              <a:gd name="connsiteY2" fmla="*/ 63611 h 405609"/>
              <a:gd name="connsiteX3" fmla="*/ 1403287 w 1783533"/>
              <a:gd name="connsiteY3" fmla="*/ 380483 h 405609"/>
              <a:gd name="connsiteX4" fmla="*/ 1783533 w 1783533"/>
              <a:gd name="connsiteY4" fmla="*/ 362376 h 40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3533" h="405609">
                <a:moveTo>
                  <a:pt x="0" y="190360"/>
                </a:moveTo>
                <a:cubicBezTo>
                  <a:pt x="133539" y="110388"/>
                  <a:pt x="267078" y="30416"/>
                  <a:pt x="443620" y="9291"/>
                </a:cubicBezTo>
                <a:cubicBezTo>
                  <a:pt x="620162" y="-11834"/>
                  <a:pt x="899311" y="1746"/>
                  <a:pt x="1059255" y="63611"/>
                </a:cubicBezTo>
                <a:cubicBezTo>
                  <a:pt x="1219199" y="125476"/>
                  <a:pt x="1282574" y="330689"/>
                  <a:pt x="1403287" y="380483"/>
                </a:cubicBezTo>
                <a:cubicBezTo>
                  <a:pt x="1524000" y="430277"/>
                  <a:pt x="1653766" y="396326"/>
                  <a:pt x="1783533" y="362376"/>
                </a:cubicBezTo>
              </a:path>
            </a:pathLst>
          </a:custGeom>
          <a:noFill/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281473" y="1439501"/>
            <a:ext cx="224074" cy="543208"/>
          </a:xfrm>
          <a:custGeom>
            <a:avLst/>
            <a:gdLst>
              <a:gd name="connsiteX0" fmla="*/ 0 w 224074"/>
              <a:gd name="connsiteY0" fmla="*/ 543208 h 543208"/>
              <a:gd name="connsiteX1" fmla="*/ 199177 w 224074"/>
              <a:gd name="connsiteY1" fmla="*/ 334978 h 543208"/>
              <a:gd name="connsiteX2" fmla="*/ 199177 w 224074"/>
              <a:gd name="connsiteY2" fmla="*/ 108642 h 543208"/>
              <a:gd name="connsiteX3" fmla="*/ 0 w 224074"/>
              <a:gd name="connsiteY3" fmla="*/ 0 h 54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074" h="543208">
                <a:moveTo>
                  <a:pt x="0" y="543208"/>
                </a:moveTo>
                <a:cubicBezTo>
                  <a:pt x="82990" y="475307"/>
                  <a:pt x="165981" y="407406"/>
                  <a:pt x="199177" y="334978"/>
                </a:cubicBezTo>
                <a:cubicBezTo>
                  <a:pt x="232373" y="262550"/>
                  <a:pt x="232373" y="164472"/>
                  <a:pt x="199177" y="108642"/>
                </a:cubicBezTo>
                <a:cubicBezTo>
                  <a:pt x="165981" y="52812"/>
                  <a:pt x="82990" y="26406"/>
                  <a:pt x="0" y="0"/>
                </a:cubicBezTo>
              </a:path>
            </a:pathLst>
          </a:custGeom>
          <a:noFill/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xplosion 1 28"/>
          <p:cNvSpPr/>
          <p:nvPr/>
        </p:nvSpPr>
        <p:spPr>
          <a:xfrm>
            <a:off x="2000519" y="1966997"/>
            <a:ext cx="269335" cy="243829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34405" y="5334000"/>
            <a:ext cx="120741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Gaseous detector used for Tracking and dE/E measurements: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-) Good tracking &amp; PID capability for heavy ions </a:t>
            </a:r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 low energy/angular straggling needed low material budget (low pressure operation)</a:t>
            </a:r>
          </a:p>
          <a:p>
            <a:r>
              <a:rPr lang="en-US" sz="1400" b="1" dirty="0">
                <a:solidFill>
                  <a:srgbClr val="0000FF"/>
                </a:solidFill>
                <a:sym typeface="Wingdings" panose="05000000000000000000" pitchFamily="2" charset="2"/>
              </a:rPr>
              <a:t>-) Large area coverage  low cost with good performance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60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690" y="1198017"/>
            <a:ext cx="5650807" cy="46729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Image Drift Chamber (CRDC)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Cortesi, DRD-1 School CERN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104372"/>
            <a:ext cx="2894911" cy="248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" y="17274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Single-wire readout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1" y="995023"/>
            <a:ext cx="6370100" cy="36105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5238403" y="1775419"/>
            <a:ext cx="1715193" cy="100193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93297" y="173504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900"/>
                </a:solidFill>
              </a:rPr>
              <a:t>1 meter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t="65550"/>
          <a:stretch/>
        </p:blipFill>
        <p:spPr>
          <a:xfrm>
            <a:off x="7614841" y="4635978"/>
            <a:ext cx="4243784" cy="145138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518926" y="1096068"/>
            <a:ext cx="4435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Energy versus scattering angle from the reaction </a:t>
            </a:r>
            <a:r>
              <a:rPr lang="en-US" sz="1400" baseline="30000" dirty="0">
                <a:solidFill>
                  <a:srgbClr val="0000FF"/>
                </a:solidFill>
              </a:rPr>
              <a:t>12</a:t>
            </a:r>
            <a:r>
              <a:rPr lang="en-US" sz="1400" dirty="0">
                <a:solidFill>
                  <a:srgbClr val="0000FF"/>
                </a:solidFill>
              </a:rPr>
              <a:t>C(</a:t>
            </a:r>
            <a:r>
              <a:rPr lang="en-US" sz="1400" baseline="30000" dirty="0">
                <a:solidFill>
                  <a:srgbClr val="0000FF"/>
                </a:solidFill>
              </a:rPr>
              <a:t>7</a:t>
            </a:r>
            <a:r>
              <a:rPr lang="en-US" sz="1400" dirty="0">
                <a:solidFill>
                  <a:srgbClr val="0000FF"/>
                </a:solidFill>
              </a:rPr>
              <a:t>Li,</a:t>
            </a:r>
            <a:r>
              <a:rPr lang="en-US" sz="1400" baseline="30000" dirty="0">
                <a:solidFill>
                  <a:srgbClr val="0000FF"/>
                </a:solidFill>
              </a:rPr>
              <a:t>3</a:t>
            </a:r>
            <a:r>
              <a:rPr lang="en-US" sz="1400" dirty="0">
                <a:solidFill>
                  <a:srgbClr val="0000FF"/>
                </a:solidFill>
              </a:rPr>
              <a:t>H)</a:t>
            </a:r>
            <a:r>
              <a:rPr lang="en-US" sz="1400" baseline="30000" dirty="0">
                <a:solidFill>
                  <a:srgbClr val="0000FF"/>
                </a:solidFill>
              </a:rPr>
              <a:t>16</a:t>
            </a:r>
            <a:r>
              <a:rPr lang="en-US" sz="1400" dirty="0">
                <a:solidFill>
                  <a:srgbClr val="0000FF"/>
                </a:solidFill>
              </a:rPr>
              <a:t>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4889597"/>
            <a:ext cx="3417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Position resolution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 0.5 mm</a:t>
            </a:r>
          </a:p>
          <a:p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Tracking resolution  &lt; 2 mrad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/>
          <a:srcRect l="1524" t="-1425" r="-1524" b="66975"/>
          <a:stretch/>
        </p:blipFill>
        <p:spPr>
          <a:xfrm>
            <a:off x="7806481" y="1654994"/>
            <a:ext cx="4243784" cy="145138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892615" y="143352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data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l="1075" t="29834" r="-1075" b="35716"/>
          <a:stretch/>
        </p:blipFill>
        <p:spPr>
          <a:xfrm>
            <a:off x="7837091" y="3131270"/>
            <a:ext cx="4243784" cy="145138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913700" y="298309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Rigidity-corrected data</a:t>
            </a:r>
          </a:p>
        </p:txBody>
      </p:sp>
      <p:sp>
        <p:nvSpPr>
          <p:cNvPr id="25" name="Right Arrow 24"/>
          <p:cNvSpPr/>
          <p:nvPr/>
        </p:nvSpPr>
        <p:spPr>
          <a:xfrm rot="5400000">
            <a:off x="10652906" y="3022459"/>
            <a:ext cx="244445" cy="22115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02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b="7286"/>
          <a:stretch/>
        </p:blipFill>
        <p:spPr>
          <a:xfrm>
            <a:off x="8704124" y="1055744"/>
            <a:ext cx="3365906" cy="21118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PID with the SAMURAI spectrometer (RIKEN)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95432"/>
            <a:ext cx="4876800" cy="31716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056" y="4281761"/>
            <a:ext cx="3817825" cy="164631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288931" y="1905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243955" y="3239413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A/Q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6149" y="1124856"/>
            <a:ext cx="2836351" cy="168944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8461" y="3680554"/>
            <a:ext cx="6651939" cy="211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88693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144E412B654C48AB32CB0CBA15BF5D" ma:contentTypeVersion="2" ma:contentTypeDescription="Create a new document." ma:contentTypeScope="" ma:versionID="94fe2c3aca7566056f7f3f808a2014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dcc10a156eb2aa295318eab019ded2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A702D-F6E6-4314-8945-369A109C75F9}">
  <ds:schemaRefs>
    <ds:schemaRef ds:uri="6819902c-d263-4340-a3b4-c7375668d2ad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purl.org/dc/elements/1.1/"/>
    <ds:schemaRef ds:uri="http://www.w3.org/XML/1998/namespace"/>
    <ds:schemaRef ds:uri="27e6a43e-a4c4-4f52-b0e1-49827a209077"/>
    <ds:schemaRef ds:uri="http://purl.org/dc/terms/"/>
    <ds:schemaRef ds:uri="http://schemas.microsoft.com/office/2006/documentManagement/types"/>
    <ds:schemaRef ds:uri="http://schemas.microsoft.com/office/infopath/2007/PartnerControls"/>
    <ds:schemaRef ds:uri="51b9806a-5185-426e-8026-9f8401f8c97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AC9E8F9-A7E4-4EF3-9AD2-2CEFCAEC30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33244</TotalTime>
  <Words>4065</Words>
  <Application>Microsoft Office PowerPoint</Application>
  <PresentationFormat>Widescreen</PresentationFormat>
  <Paragraphs>621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Avenir-LightOblique</vt:lpstr>
      <vt:lpstr>Calibri</vt:lpstr>
      <vt:lpstr>Cambria Math</vt:lpstr>
      <vt:lpstr>Comic Sans MS</vt:lpstr>
      <vt:lpstr>Courier New</vt:lpstr>
      <vt:lpstr>Helvetica</vt:lpstr>
      <vt:lpstr>Lucida Grande</vt:lpstr>
      <vt:lpstr>Wingdings</vt:lpstr>
      <vt:lpstr>1_FRIB3</vt:lpstr>
      <vt:lpstr>Gaseous Detector Applied to Fundamental Research Beyond HEP</vt:lpstr>
      <vt:lpstr>Preamble:  Constraints, Limitations, and Assumptions </vt:lpstr>
      <vt:lpstr>“Speculative &amp; Ambitious” Program Outline</vt:lpstr>
      <vt:lpstr>Nuclear physics and gaseous detectors</vt:lpstr>
      <vt:lpstr>Low-Energy Nuclear Physics with Rare Isotope Beams (RIBs)</vt:lpstr>
      <vt:lpstr>World view &amp; reach of Modern Rare Isotope Facilities</vt:lpstr>
      <vt:lpstr>Gaseous detectors for PID in RIBs spectrometers (FRIB S800)</vt:lpstr>
      <vt:lpstr>Cathode Image Drift Chamber (CRDC)</vt:lpstr>
      <vt:lpstr>PID with the SAMURAI spectrometer (RIKEN)</vt:lpstr>
      <vt:lpstr>RIKEN Forwards Drift Chamber (FDC)</vt:lpstr>
      <vt:lpstr>Inverse Kinematic with gaseous detector targets</vt:lpstr>
      <vt:lpstr>TPC operated in active target mode  MPGDs</vt:lpstr>
      <vt:lpstr>Inverse Kinematic: what is needed</vt:lpstr>
      <vt:lpstr>ACtive TARget and Time Projection Chamber (ACTAR TPC)</vt:lpstr>
      <vt:lpstr>Mu(μ)-PIC based Active target for Inverse Kinematics (MAIKo)</vt:lpstr>
      <vt:lpstr>Active-Target TPC @ Facility for Rare Isotope Beams (FRIB)</vt:lpstr>
      <vt:lpstr>AT-TPC project @ FRIB</vt:lpstr>
      <vt:lpstr>TPC for Neutron Induced Fission Fragment Tracking Experiments</vt:lpstr>
      <vt:lpstr>MM-THGEM for Fission Fragment experiments</vt:lpstr>
      <vt:lpstr>PowerPoint Presentation</vt:lpstr>
      <vt:lpstr>Dark decay Scenarios</vt:lpstr>
      <vt:lpstr>First observation of a β- delay proton emission!</vt:lpstr>
      <vt:lpstr>PowerPoint Presentation</vt:lpstr>
      <vt:lpstr>Decay and Internal Pair Creation (IPC): ATOMKI’s Anomaly</vt:lpstr>
      <vt:lpstr>Example of X17 search with MPGD tracking</vt:lpstr>
      <vt:lpstr>TPC with solid target for X17 boson search</vt:lpstr>
      <vt:lpstr>Studying smaller and smaller things…</vt:lpstr>
      <vt:lpstr>Electron Ion Collider (EIC)</vt:lpstr>
      <vt:lpstr>EIC detector and tracking requirements</vt:lpstr>
      <vt:lpstr>MPGD for tracking/Vertex</vt:lpstr>
      <vt:lpstr>EIC Focused R&amp;D projects</vt:lpstr>
      <vt:lpstr>Directional Detection</vt:lpstr>
      <vt:lpstr>Directional DM search using NI-OTPC</vt:lpstr>
      <vt:lpstr>Directional DM search via Migdal Effect</vt:lpstr>
      <vt:lpstr>The Cryogenic Frontier for Rare Event Search</vt:lpstr>
      <vt:lpstr>Noble liquid radiation medium as detector</vt:lpstr>
      <vt:lpstr>Dual-phase liquid noble-gas TPC</vt:lpstr>
      <vt:lpstr>LArTPC for Dune</vt:lpstr>
      <vt:lpstr>Proto-DUNE TPC</vt:lpstr>
      <vt:lpstr>MPGD: cryogenic R&amp;D (Concept Gallery)</vt:lpstr>
      <vt:lpstr>Bubble-assisted Liquid Hole Multiplier LHM </vt:lpstr>
      <vt:lpstr>Summary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future Developments of MPGDs for low-energy nuclear physics applications at FRIB</dc:title>
  <dc:subject>CPAD 2023</dc:subject>
  <dc:creator>Cortesi, Marco</dc:creator>
  <cp:lastModifiedBy>VC room</cp:lastModifiedBy>
  <cp:revision>572</cp:revision>
  <cp:lastPrinted>2023-11-18T20:50:51Z</cp:lastPrinted>
  <dcterms:created xsi:type="dcterms:W3CDTF">2023-05-16T14:40:51Z</dcterms:created>
  <dcterms:modified xsi:type="dcterms:W3CDTF">2024-12-02T10:15:17Z</dcterms:modified>
  <cp:category>9 November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0x010100D4144E412B654C48AB32CB0CBA15BF5D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