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2"/>
  </p:notesMasterIdLst>
  <p:sldIdLst>
    <p:sldId id="256" r:id="rId2"/>
    <p:sldId id="277" r:id="rId3"/>
    <p:sldId id="260" r:id="rId4"/>
    <p:sldId id="278" r:id="rId5"/>
    <p:sldId id="279" r:id="rId6"/>
    <p:sldId id="292" r:id="rId7"/>
    <p:sldId id="293" r:id="rId8"/>
    <p:sldId id="294" r:id="rId9"/>
    <p:sldId id="281" r:id="rId10"/>
    <p:sldId id="805" r:id="rId11"/>
    <p:sldId id="831" r:id="rId12"/>
    <p:sldId id="806" r:id="rId13"/>
    <p:sldId id="832" r:id="rId14"/>
    <p:sldId id="834" r:id="rId15"/>
    <p:sldId id="283" r:id="rId16"/>
    <p:sldId id="285" r:id="rId17"/>
    <p:sldId id="284" r:id="rId18"/>
    <p:sldId id="286" r:id="rId19"/>
    <p:sldId id="287" r:id="rId20"/>
    <p:sldId id="826" r:id="rId21"/>
    <p:sldId id="821" r:id="rId22"/>
    <p:sldId id="812" r:id="rId23"/>
    <p:sldId id="828" r:id="rId24"/>
    <p:sldId id="827" r:id="rId25"/>
    <p:sldId id="829" r:id="rId26"/>
    <p:sldId id="823" r:id="rId27"/>
    <p:sldId id="822" r:id="rId28"/>
    <p:sldId id="820" r:id="rId29"/>
    <p:sldId id="830" r:id="rId30"/>
    <p:sldId id="824" r:id="rId31"/>
    <p:sldId id="288" r:id="rId32"/>
    <p:sldId id="289" r:id="rId33"/>
    <p:sldId id="280" r:id="rId34"/>
    <p:sldId id="808" r:id="rId35"/>
    <p:sldId id="809" r:id="rId36"/>
    <p:sldId id="814" r:id="rId37"/>
    <p:sldId id="836" r:id="rId38"/>
    <p:sldId id="267" r:id="rId39"/>
    <p:sldId id="810" r:id="rId40"/>
    <p:sldId id="811" r:id="rId41"/>
    <p:sldId id="813" r:id="rId42"/>
    <p:sldId id="846" r:id="rId43"/>
    <p:sldId id="838" r:id="rId44"/>
    <p:sldId id="848" r:id="rId45"/>
    <p:sldId id="840" r:id="rId46"/>
    <p:sldId id="841" r:id="rId47"/>
    <p:sldId id="842" r:id="rId48"/>
    <p:sldId id="843" r:id="rId49"/>
    <p:sldId id="844" r:id="rId50"/>
    <p:sldId id="845" r:id="rId51"/>
    <p:sldId id="282" r:id="rId52"/>
    <p:sldId id="261" r:id="rId53"/>
    <p:sldId id="833" r:id="rId54"/>
    <p:sldId id="849" r:id="rId55"/>
    <p:sldId id="850" r:id="rId56"/>
    <p:sldId id="269" r:id="rId57"/>
    <p:sldId id="854" r:id="rId58"/>
    <p:sldId id="270" r:id="rId59"/>
    <p:sldId id="798" r:id="rId60"/>
    <p:sldId id="802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  <a:srgbClr val="73FEFF"/>
    <a:srgbClr val="7030A0"/>
    <a:srgbClr val="FFC000"/>
    <a:srgbClr val="FF8D32"/>
    <a:srgbClr val="4472C4"/>
    <a:srgbClr val="5B8526"/>
    <a:srgbClr val="B3B300"/>
    <a:srgbClr val="F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93"/>
    <p:restoredTop sz="96197"/>
  </p:normalViewPr>
  <p:slideViewPr>
    <p:cSldViewPr snapToGrid="0">
      <p:cViewPr varScale="1">
        <p:scale>
          <a:sx n="124" d="100"/>
          <a:sy n="124" d="100"/>
        </p:scale>
        <p:origin x="8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B3AB3-7770-FA44-9251-4276C92EFFC5}" type="datetimeFigureOut">
              <a:rPr lang="en-IT" smtClean="0"/>
              <a:t>28/11/24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DEA71-C369-9C4D-8939-F2C73C7421C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58386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>
            <a:extLst>
              <a:ext uri="{FF2B5EF4-FFF2-40B4-BE49-F238E27FC236}">
                <a16:creationId xmlns:a16="http://schemas.microsoft.com/office/drawing/2014/main" id="{C24B2DB4-821F-DADD-56AD-519E27ABA971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Text Box 2">
            <a:extLst>
              <a:ext uri="{FF2B5EF4-FFF2-40B4-BE49-F238E27FC236}">
                <a16:creationId xmlns:a16="http://schemas.microsoft.com/office/drawing/2014/main" id="{95861C6D-D28E-436A-799D-C59A9A6BD5D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2054006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">
            <a:extLst>
              <a:ext uri="{FF2B5EF4-FFF2-40B4-BE49-F238E27FC236}">
                <a16:creationId xmlns:a16="http://schemas.microsoft.com/office/drawing/2014/main" id="{6BC4B569-3481-60FD-E59C-768DF60E094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Text Box 2">
            <a:extLst>
              <a:ext uri="{FF2B5EF4-FFF2-40B4-BE49-F238E27FC236}">
                <a16:creationId xmlns:a16="http://schemas.microsoft.com/office/drawing/2014/main" id="{7DC60F98-3C4E-44FF-C10B-634C12C727F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609173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>
            <a:extLst>
              <a:ext uri="{FF2B5EF4-FFF2-40B4-BE49-F238E27FC236}">
                <a16:creationId xmlns:a16="http://schemas.microsoft.com/office/drawing/2014/main" id="{1A626A0C-BAD1-F7A0-8144-E20FE4E26341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Text Box 2">
            <a:extLst>
              <a:ext uri="{FF2B5EF4-FFF2-40B4-BE49-F238E27FC236}">
                <a16:creationId xmlns:a16="http://schemas.microsoft.com/office/drawing/2014/main" id="{334FA088-66E0-832A-CD69-22B46230876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1129185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>
            <a:extLst>
              <a:ext uri="{FF2B5EF4-FFF2-40B4-BE49-F238E27FC236}">
                <a16:creationId xmlns:a16="http://schemas.microsoft.com/office/drawing/2014/main" id="{94EF5848-F221-E44C-F98A-31D3E9D411BF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Text Box 2">
            <a:extLst>
              <a:ext uri="{FF2B5EF4-FFF2-40B4-BE49-F238E27FC236}">
                <a16:creationId xmlns:a16="http://schemas.microsoft.com/office/drawing/2014/main" id="{9CE9200F-5966-9973-7289-2154A41C943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3802925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>
            <a:extLst>
              <a:ext uri="{FF2B5EF4-FFF2-40B4-BE49-F238E27FC236}">
                <a16:creationId xmlns:a16="http://schemas.microsoft.com/office/drawing/2014/main" id="{D05D715B-8122-9FDF-9087-E4FD7D72CA3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Text Box 2">
            <a:extLst>
              <a:ext uri="{FF2B5EF4-FFF2-40B4-BE49-F238E27FC236}">
                <a16:creationId xmlns:a16="http://schemas.microsoft.com/office/drawing/2014/main" id="{26FC0B5F-23DF-82F9-88C0-D5A8B41FCFF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3536958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>
            <a:extLst>
              <a:ext uri="{FF2B5EF4-FFF2-40B4-BE49-F238E27FC236}">
                <a16:creationId xmlns:a16="http://schemas.microsoft.com/office/drawing/2014/main" id="{3A8E5316-FF31-6077-E2A8-F62B041DACF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Text Box 2">
            <a:extLst>
              <a:ext uri="{FF2B5EF4-FFF2-40B4-BE49-F238E27FC236}">
                <a16:creationId xmlns:a16="http://schemas.microsoft.com/office/drawing/2014/main" id="{964F1809-2C44-767D-5D9A-AA8468C8B4C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2710198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1">
            <a:extLst>
              <a:ext uri="{FF2B5EF4-FFF2-40B4-BE49-F238E27FC236}">
                <a16:creationId xmlns:a16="http://schemas.microsoft.com/office/drawing/2014/main" id="{5DDC59B0-E96E-FA7D-38AA-2755A9E0DF6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Text Box 2">
            <a:extLst>
              <a:ext uri="{FF2B5EF4-FFF2-40B4-BE49-F238E27FC236}">
                <a16:creationId xmlns:a16="http://schemas.microsoft.com/office/drawing/2014/main" id="{F6E111E5-0873-BE9C-8855-868B73B1B4C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525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7640" rIns="0" bIns="0"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altLang="en-IT" sz="2000">
                <a:ea typeface="msmincho" charset="0"/>
                <a:cs typeface="msmincho" charset="0"/>
              </a:rPr>
              <a:t>… the devices are large compared with the characteristic dimensions of the detector.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altLang="en-IT" sz="2000">
              <a:ea typeface="msmincho" charset="0"/>
              <a:cs typeface="msmincho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altLang="en-IT" sz="2000">
                <a:ea typeface="msmincho" charset="0"/>
                <a:cs typeface="msmincho" charset="0"/>
              </a:rPr>
              <a:t>This is not the case in MPGDs: -</a:t>
            </a:r>
          </a:p>
        </p:txBody>
      </p:sp>
    </p:spTree>
    <p:extLst>
      <p:ext uri="{BB962C8B-B14F-4D97-AF65-F5344CB8AC3E}">
        <p14:creationId xmlns:p14="http://schemas.microsoft.com/office/powerpoint/2010/main" val="669324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1">
            <a:extLst>
              <a:ext uri="{FF2B5EF4-FFF2-40B4-BE49-F238E27FC236}">
                <a16:creationId xmlns:a16="http://schemas.microsoft.com/office/drawing/2014/main" id="{05D6FCD7-45E8-E084-2E9A-D9BD896FBC0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2" name="Text Box 2">
            <a:extLst>
              <a:ext uri="{FF2B5EF4-FFF2-40B4-BE49-F238E27FC236}">
                <a16:creationId xmlns:a16="http://schemas.microsoft.com/office/drawing/2014/main" id="{F31BE5B4-E0F1-FFE4-9CBD-3BFA54C40BE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311639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Box 1">
            <a:extLst>
              <a:ext uri="{FF2B5EF4-FFF2-40B4-BE49-F238E27FC236}">
                <a16:creationId xmlns:a16="http://schemas.microsoft.com/office/drawing/2014/main" id="{8BA40F17-F3FB-A9CE-5B31-34187C2F5A0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Text Box 2">
            <a:extLst>
              <a:ext uri="{FF2B5EF4-FFF2-40B4-BE49-F238E27FC236}">
                <a16:creationId xmlns:a16="http://schemas.microsoft.com/office/drawing/2014/main" id="{5AD01077-6491-E70E-9ECF-56005695BA5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4122387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1">
            <a:extLst>
              <a:ext uri="{FF2B5EF4-FFF2-40B4-BE49-F238E27FC236}">
                <a16:creationId xmlns:a16="http://schemas.microsoft.com/office/drawing/2014/main" id="{C2B3F2D7-8EAF-7F92-A866-8BA845BB0F7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598488" y="0"/>
            <a:ext cx="4795838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Text Box 2">
            <a:extLst>
              <a:ext uri="{FF2B5EF4-FFF2-40B4-BE49-F238E27FC236}">
                <a16:creationId xmlns:a16="http://schemas.microsoft.com/office/drawing/2014/main" id="{724E755B-7237-5225-F340-A05506DB89E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altLang="en-IT"/>
          </a:p>
        </p:txBody>
      </p:sp>
    </p:spTree>
    <p:extLst>
      <p:ext uri="{BB962C8B-B14F-4D97-AF65-F5344CB8AC3E}">
        <p14:creationId xmlns:p14="http://schemas.microsoft.com/office/powerpoint/2010/main" val="197157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97975"/>
            <a:ext cx="2057400" cy="365125"/>
          </a:xfrm>
        </p:spPr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589056"/>
            <a:ext cx="3086100" cy="365125"/>
          </a:xfrm>
        </p:spPr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0609" y="6577066"/>
            <a:ext cx="2057400" cy="365125"/>
          </a:xfrm>
        </p:spPr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3220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4308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097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1869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37046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8234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8892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607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209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7699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50713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54521" y="65875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87576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DRD1 School - Detector Simulation - P.V.</a:t>
            </a:r>
            <a:endParaRPr lang="en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1631" y="65875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91DC3-4CD0-274C-AA82-38E687BEC1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84822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150.png"/><Relationship Id="rId7" Type="http://schemas.openxmlformats.org/officeDocument/2006/relationships/image" Target="../media/image20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openxmlformats.org/officeDocument/2006/relationships/image" Target="../media/image160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280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arfieldpp.web.cern.ch/garfieldpp/examples/analytic/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arfieldpp.web.cern.ch/garfieldpp/examples/alicetpc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arfieldpp.web.cern.ch/garfieldpp/examples/nebem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0.png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32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0.png"/><Relationship Id="rId5" Type="http://schemas.openxmlformats.org/officeDocument/2006/relationships/image" Target="../media/image72.png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5.jpeg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magboltz" TargetMode="Externa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43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s/2GwgQCBQ0TSMnMc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hyperlink" Target="https://garfieldpp.web.cern.ch/garfieldpp/documentation/" TargetMode="External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garfield/garfieldpp/-/tree/master/" TargetMode="External"/><Relationship Id="rId5" Type="http://schemas.openxmlformats.org/officeDocument/2006/relationships/hyperlink" Target="https://garfieldpp.web.cern.ch/garfieldpp/documentation/UserGuide.pdf" TargetMode="External"/><Relationship Id="rId4" Type="http://schemas.openxmlformats.org/officeDocument/2006/relationships/image" Target="../media/image1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garfieldpp.web.cern.ch/garfieldpp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garfield.web.cern.ch/garfield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.jpeg"/><Relationship Id="rId4" Type="http://schemas.openxmlformats.org/officeDocument/2006/relationships/hyperlink" Target="https://cds.cern.ch/record/1500583" TargetMode="External"/><Relationship Id="rId9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garfieldpp.web.cern.ch/garfieldpp/getting-started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1500583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s://garfieldpp.web.cern.ch/garfieldpp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arfield.web.cern.ch/garfield/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swan-k8s.cern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48792-A8DF-5EA8-6CAC-45B688891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06637"/>
          </a:xfrm>
        </p:spPr>
        <p:txBody>
          <a:bodyPr>
            <a:normAutofit/>
          </a:bodyPr>
          <a:lstStyle/>
          <a:p>
            <a:r>
              <a:rPr lang="en-IT" sz="7200" b="1" dirty="0">
                <a:solidFill>
                  <a:srgbClr val="C00000"/>
                </a:solidFill>
              </a:rPr>
              <a:t>Gaseous Detector Simulation </a:t>
            </a:r>
            <a:endParaRPr lang="en-IT" sz="7200" i="1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FC270F-B74D-A99F-8E01-6FCB63CB02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844142"/>
            <a:ext cx="6800850" cy="183447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 err="1">
                <a:ea typeface="Calibri"/>
                <a:cs typeface="Calibri"/>
              </a:rPr>
              <a:t>Djunes</a:t>
            </a:r>
            <a:r>
              <a:rPr lang="en-US" dirty="0">
                <a:ea typeface="Calibri"/>
                <a:cs typeface="Calibri"/>
              </a:rPr>
              <a:t> Janssens – CERN</a:t>
            </a:r>
          </a:p>
          <a:p>
            <a:r>
              <a:rPr lang="en-US" dirty="0">
                <a:ea typeface="Calibri"/>
                <a:cs typeface="Calibri"/>
              </a:rPr>
              <a:t>Riccardo Farinelli – INFN </a:t>
            </a:r>
            <a:r>
              <a:rPr lang="en-US" dirty="0" err="1">
                <a:ea typeface="Calibri"/>
                <a:cs typeface="Calibri"/>
              </a:rPr>
              <a:t>sezione</a:t>
            </a:r>
            <a:r>
              <a:rPr lang="en-US" dirty="0">
                <a:ea typeface="Calibri"/>
                <a:cs typeface="Calibri"/>
              </a:rPr>
              <a:t> di Bologna</a:t>
            </a:r>
          </a:p>
          <a:p>
            <a:r>
              <a:rPr lang="en-US" dirty="0">
                <a:ea typeface="Calibri"/>
                <a:cs typeface="Calibri"/>
              </a:rPr>
              <a:t>Dario Stocco – ETH Zurich</a:t>
            </a:r>
            <a:endParaRPr lang="en-US" dirty="0"/>
          </a:p>
          <a:p>
            <a:r>
              <a:rPr lang="en-IT" i="1" dirty="0">
                <a:solidFill>
                  <a:srgbClr val="C00000"/>
                </a:solidFill>
              </a:rPr>
              <a:t>Piet Verwilligen </a:t>
            </a:r>
            <a:r>
              <a:rPr lang="en-IT" dirty="0"/>
              <a:t>- INFN </a:t>
            </a:r>
            <a:r>
              <a:rPr lang="en-IT" i="1" dirty="0"/>
              <a:t>sezione di Bari</a:t>
            </a:r>
            <a:br>
              <a:rPr lang="en-IT" i="1" dirty="0"/>
            </a:br>
            <a:br>
              <a:rPr lang="en-IT" i="1" dirty="0"/>
            </a:br>
            <a:r>
              <a:rPr lang="en-US" i="1" dirty="0">
                <a:ea typeface="Calibri"/>
                <a:cs typeface="Calibri"/>
              </a:rPr>
              <a:t>inspired and grown up by many lectures of Rob Veenhof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E944B27-5981-D1D4-3EB3-5A34A19CE299}"/>
              </a:ext>
            </a:extLst>
          </p:cNvPr>
          <p:cNvSpPr txBox="1">
            <a:spLocks/>
          </p:cNvSpPr>
          <p:nvPr/>
        </p:nvSpPr>
        <p:spPr>
          <a:xfrm>
            <a:off x="685800" y="3429000"/>
            <a:ext cx="7772400" cy="9791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T" sz="4800" i="1" dirty="0">
                <a:solidFill>
                  <a:srgbClr val="C00000"/>
                </a:solidFill>
              </a:rPr>
              <a:t>&amp; Physics Modelling</a:t>
            </a:r>
          </a:p>
        </p:txBody>
      </p:sp>
      <p:pic>
        <p:nvPicPr>
          <p:cNvPr id="5" name="Picture 4" descr="People | gdd.web.cern.ch">
            <a:extLst>
              <a:ext uri="{FF2B5EF4-FFF2-40B4-BE49-F238E27FC236}">
                <a16:creationId xmlns:a16="http://schemas.microsoft.com/office/drawing/2014/main" id="{4FF5F535-1264-631B-92F8-5EA564BF3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0421" y="5457825"/>
            <a:ext cx="1035558" cy="1219200"/>
          </a:xfrm>
          <a:prstGeom prst="rect">
            <a:avLst/>
          </a:prstGeom>
        </p:spPr>
      </p:pic>
      <p:pic>
        <p:nvPicPr>
          <p:cNvPr id="4" name="Picture 2" descr="Animation">
            <a:extLst>
              <a:ext uri="{FF2B5EF4-FFF2-40B4-BE49-F238E27FC236}">
                <a16:creationId xmlns:a16="http://schemas.microsoft.com/office/drawing/2014/main" id="{82013702-6D71-F68B-C371-2BF3B6C02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8" y="5457825"/>
            <a:ext cx="12700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9AB97A-A625-5DA7-F98A-8C6B77F7F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BC7252-773B-3AEE-0936-1802955FD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09A419-C918-A164-A291-4BDE78B7D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79432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in front of a white sheet of paper&#10;&#10;Description automatically generated">
            <a:extLst>
              <a:ext uri="{FF2B5EF4-FFF2-40B4-BE49-F238E27FC236}">
                <a16:creationId xmlns:a16="http://schemas.microsoft.com/office/drawing/2014/main" id="{BF5004C7-869B-DB1E-2960-6A629400E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97284"/>
            <a:ext cx="4422532" cy="331829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1A4418A-C553-4ED3-A8AA-D2BB38B40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364" y="366305"/>
            <a:ext cx="4105396" cy="1325563"/>
          </a:xfrm>
        </p:spPr>
        <p:txBody>
          <a:bodyPr>
            <a:normAutofit fontScale="90000"/>
          </a:bodyPr>
          <a:lstStyle/>
          <a:p>
            <a:r>
              <a:rPr lang="en-IT" sz="4000" b="1" dirty="0">
                <a:solidFill>
                  <a:srgbClr val="C00000"/>
                </a:solidFill>
              </a:rPr>
              <a:t>1. Interaction of particles with Matter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CB507AC-5A3A-EEFB-CB81-904663110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68" y="1691868"/>
            <a:ext cx="4341509" cy="2023709"/>
          </a:xfrm>
        </p:spPr>
        <p:txBody>
          <a:bodyPr>
            <a:normAutofit/>
          </a:bodyPr>
          <a:lstStyle/>
          <a:p>
            <a:r>
              <a:rPr lang="en-IT" dirty="0">
                <a:solidFill>
                  <a:srgbClr val="C00000"/>
                </a:solidFill>
              </a:rPr>
              <a:t>Bethe-Bloch</a:t>
            </a:r>
          </a:p>
          <a:p>
            <a:pPr lvl="1"/>
            <a:r>
              <a:rPr lang="en-GB" dirty="0"/>
              <a:t>F</a:t>
            </a:r>
            <a:r>
              <a:rPr lang="en-IT" dirty="0"/>
              <a:t>or charged particles</a:t>
            </a:r>
          </a:p>
          <a:p>
            <a:pPr lvl="1"/>
            <a:r>
              <a:rPr lang="en-IT" i="1" dirty="0"/>
              <a:t>Tells us only about E-loss</a:t>
            </a:r>
          </a:p>
          <a:p>
            <a:pPr lvl="1"/>
            <a:r>
              <a:rPr lang="en-GB" i="1" dirty="0"/>
              <a:t>N</a:t>
            </a:r>
            <a:r>
              <a:rPr lang="en-IT" i="1" dirty="0"/>
              <a:t>ot about distribution along  the primary track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4446DD-AE5C-7A16-8869-3549CA53FF31}"/>
              </a:ext>
            </a:extLst>
          </p:cNvPr>
          <p:cNvSpPr txBox="1"/>
          <p:nvPr/>
        </p:nvSpPr>
        <p:spPr>
          <a:xfrm rot="16200000">
            <a:off x="8138864" y="2859911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6EDD3D-57E6-E627-A394-E0AEC4A55C1E}"/>
              </a:ext>
            </a:extLst>
          </p:cNvPr>
          <p:cNvSpPr txBox="1">
            <a:spLocks/>
          </p:cNvSpPr>
          <p:nvPr/>
        </p:nvSpPr>
        <p:spPr>
          <a:xfrm>
            <a:off x="292364" y="3785027"/>
            <a:ext cx="9240959" cy="29745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Interaction of </a:t>
            </a:r>
            <a:r>
              <a:rPr lang="en-IT" dirty="0">
                <a:solidFill>
                  <a:schemeClr val="accent1"/>
                </a:solidFill>
              </a:rPr>
              <a:t>relativistic charged particles</a:t>
            </a:r>
          </a:p>
          <a:p>
            <a:pPr lvl="1"/>
            <a:r>
              <a:rPr lang="en-GB" dirty="0"/>
              <a:t>D</a:t>
            </a:r>
            <a:r>
              <a:rPr lang="en-IT" dirty="0"/>
              <a:t>escribed in “Photo-Absorption Ionisation (&amp; Relaxation) PAI(R)</a:t>
            </a:r>
          </a:p>
          <a:p>
            <a:pPr lvl="2"/>
            <a:r>
              <a:rPr lang="en-IT" dirty="0"/>
              <a:t>GEANT4 uses PAI, </a:t>
            </a:r>
            <a:r>
              <a:rPr lang="en-IT" dirty="0">
                <a:solidFill>
                  <a:srgbClr val="C00000"/>
                </a:solidFill>
              </a:rPr>
              <a:t>HEED</a:t>
            </a:r>
            <a:r>
              <a:rPr lang="en-IT" dirty="0"/>
              <a:t> (interfaced to Garfield++) implements PAIR</a:t>
            </a:r>
          </a:p>
          <a:p>
            <a:r>
              <a:rPr lang="en-IT" dirty="0"/>
              <a:t>Interaction of </a:t>
            </a:r>
            <a:r>
              <a:rPr lang="en-IT" dirty="0">
                <a:solidFill>
                  <a:schemeClr val="accent1"/>
                </a:solidFill>
              </a:rPr>
              <a:t>slow, heavy charged particles</a:t>
            </a:r>
          </a:p>
          <a:p>
            <a:pPr lvl="1"/>
            <a:r>
              <a:rPr lang="en-IT" dirty="0"/>
              <a:t>Stopping and Range of Ions in Matter </a:t>
            </a:r>
            <a:r>
              <a:rPr lang="en-IT" dirty="0">
                <a:solidFill>
                  <a:srgbClr val="C00000"/>
                </a:solidFill>
              </a:rPr>
              <a:t>(SRIM)</a:t>
            </a:r>
          </a:p>
          <a:p>
            <a:r>
              <a:rPr lang="en-IT" dirty="0"/>
              <a:t>Interaction of </a:t>
            </a:r>
            <a:r>
              <a:rPr lang="en-IT" dirty="0">
                <a:solidFill>
                  <a:schemeClr val="accent1"/>
                </a:solidFill>
              </a:rPr>
              <a:t>neutral particles</a:t>
            </a:r>
          </a:p>
          <a:p>
            <a:pPr lvl="1"/>
            <a:r>
              <a:rPr lang="en-GB" dirty="0"/>
              <a:t>Interaction of Photons (</a:t>
            </a:r>
            <a:r>
              <a:rPr lang="en-GB" dirty="0">
                <a:solidFill>
                  <a:srgbClr val="C00000"/>
                </a:solidFill>
              </a:rPr>
              <a:t>HEED</a:t>
            </a:r>
            <a:r>
              <a:rPr lang="en-GB" dirty="0"/>
              <a:t>) </a:t>
            </a:r>
            <a:r>
              <a:rPr lang="en-IT" dirty="0"/>
              <a:t>&amp; Neutrons (GEANT </a:t>
            </a:r>
            <a:r>
              <a:rPr lang="en-IT" sz="2000" i="1" dirty="0"/>
              <a:t>– not covered</a:t>
            </a:r>
            <a:r>
              <a:rPr lang="en-IT" dirty="0"/>
              <a:t>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912A32-D916-163E-0938-C12CD898A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62D61F-7191-8EEE-5A3B-61CEF95EE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A3711D-84E0-6B9C-BE15-63506A7AE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352401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>
            <a:extLst>
              <a:ext uri="{FF2B5EF4-FFF2-40B4-BE49-F238E27FC236}">
                <a16:creationId xmlns:a16="http://schemas.microsoft.com/office/drawing/2014/main" id="{8FE8438C-05A4-6DDC-FF5B-F09569C917B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6874" y="1769203"/>
            <a:ext cx="4219312" cy="3755777"/>
          </a:xfrm>
          <a:prstGeom prst="line">
            <a:avLst/>
          </a:prstGeom>
          <a:noFill/>
          <a:ln w="36000" cap="flat">
            <a:solidFill>
              <a:srgbClr val="5C852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0243" name="Oval 3">
            <a:extLst>
              <a:ext uri="{FF2B5EF4-FFF2-40B4-BE49-F238E27FC236}">
                <a16:creationId xmlns:a16="http://schemas.microsoft.com/office/drawing/2014/main" id="{5E042A19-63D2-5184-FB27-267D9B562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856" y="4926128"/>
            <a:ext cx="82055" cy="82055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44" name="Oval 4">
            <a:extLst>
              <a:ext uri="{FF2B5EF4-FFF2-40B4-BE49-F238E27FC236}">
                <a16:creationId xmlns:a16="http://schemas.microsoft.com/office/drawing/2014/main" id="{F98D437A-8B7E-2D2D-340E-907F28E5D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745" y="4599352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45" name="Oval 5">
            <a:extLst>
              <a:ext uri="{FF2B5EF4-FFF2-40B4-BE49-F238E27FC236}">
                <a16:creationId xmlns:a16="http://schemas.microsoft.com/office/drawing/2014/main" id="{B4ED3EC5-8323-AAE2-33F3-E447206674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0853" y="4567682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46" name="Oval 6">
            <a:extLst>
              <a:ext uri="{FF2B5EF4-FFF2-40B4-BE49-F238E27FC236}">
                <a16:creationId xmlns:a16="http://schemas.microsoft.com/office/drawing/2014/main" id="{20B7EEFA-FFC9-FB28-D3EA-83EACEE64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0413" y="4371904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47" name="Oval 7">
            <a:extLst>
              <a:ext uri="{FF2B5EF4-FFF2-40B4-BE49-F238E27FC236}">
                <a16:creationId xmlns:a16="http://schemas.microsoft.com/office/drawing/2014/main" id="{B73135AC-85E0-B275-B72F-B47C66439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1410" y="4240904"/>
            <a:ext cx="82055" cy="82055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48" name="Oval 8">
            <a:extLst>
              <a:ext uri="{FF2B5EF4-FFF2-40B4-BE49-F238E27FC236}">
                <a16:creationId xmlns:a16="http://schemas.microsoft.com/office/drawing/2014/main" id="{6424670D-0D86-EF62-5563-242489CAD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0299" y="4109906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49" name="Oval 9">
            <a:extLst>
              <a:ext uri="{FF2B5EF4-FFF2-40B4-BE49-F238E27FC236}">
                <a16:creationId xmlns:a16="http://schemas.microsoft.com/office/drawing/2014/main" id="{EF5C3599-9CDA-07D3-207D-59ACE2F6A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9186" y="3816239"/>
            <a:ext cx="82055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0" name="Oval 10">
            <a:extLst>
              <a:ext uri="{FF2B5EF4-FFF2-40B4-BE49-F238E27FC236}">
                <a16:creationId xmlns:a16="http://schemas.microsoft.com/office/drawing/2014/main" id="{5E034C36-A147-140A-A8A7-9D9486C5B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8745" y="3784569"/>
            <a:ext cx="82055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1" name="Oval 11">
            <a:extLst>
              <a:ext uri="{FF2B5EF4-FFF2-40B4-BE49-F238E27FC236}">
                <a16:creationId xmlns:a16="http://schemas.microsoft.com/office/drawing/2014/main" id="{7C3310F9-05A3-3CBF-874D-6DB3502D1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5523" y="3424682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2" name="Oval 12">
            <a:extLst>
              <a:ext uri="{FF2B5EF4-FFF2-40B4-BE49-F238E27FC236}">
                <a16:creationId xmlns:a16="http://schemas.microsoft.com/office/drawing/2014/main" id="{E37AF611-5C0F-349C-576D-813D77C95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9191" y="3228904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3" name="Oval 13">
            <a:extLst>
              <a:ext uri="{FF2B5EF4-FFF2-40B4-BE49-F238E27FC236}">
                <a16:creationId xmlns:a16="http://schemas.microsoft.com/office/drawing/2014/main" id="{D353E2A0-D2F7-BBC5-9D5D-AFF627D88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967" y="2870456"/>
            <a:ext cx="82055" cy="82055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4" name="Oval 14">
            <a:extLst>
              <a:ext uri="{FF2B5EF4-FFF2-40B4-BE49-F238E27FC236}">
                <a16:creationId xmlns:a16="http://schemas.microsoft.com/office/drawing/2014/main" id="{306CDF74-6133-4A17-7F76-51D070E95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6967" y="2837347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5" name="Oval 15">
            <a:extLst>
              <a:ext uri="{FF2B5EF4-FFF2-40B4-BE49-F238E27FC236}">
                <a16:creationId xmlns:a16="http://schemas.microsoft.com/office/drawing/2014/main" id="{55ACD4BE-2EED-0530-F3BC-82C2C5069A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6967" y="2706347"/>
            <a:ext cx="82054" cy="82055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6" name="Oval 16">
            <a:extLst>
              <a:ext uri="{FF2B5EF4-FFF2-40B4-BE49-F238E27FC236}">
                <a16:creationId xmlns:a16="http://schemas.microsoft.com/office/drawing/2014/main" id="{EE533007-6029-C916-958E-9A745ACAB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1745" y="2673239"/>
            <a:ext cx="82055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7" name="Oval 17">
            <a:extLst>
              <a:ext uri="{FF2B5EF4-FFF2-40B4-BE49-F238E27FC236}">
                <a16:creationId xmlns:a16="http://schemas.microsoft.com/office/drawing/2014/main" id="{0D9395D8-CB30-4425-2BBE-8BBBEBEB7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2304" y="2477460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8" name="Oval 18">
            <a:extLst>
              <a:ext uri="{FF2B5EF4-FFF2-40B4-BE49-F238E27FC236}">
                <a16:creationId xmlns:a16="http://schemas.microsoft.com/office/drawing/2014/main" id="{1FAADE18-750F-C86B-D702-013DBDA88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1191" y="2314791"/>
            <a:ext cx="82055" cy="82055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59" name="Oval 19">
            <a:extLst>
              <a:ext uri="{FF2B5EF4-FFF2-40B4-BE49-F238E27FC236}">
                <a16:creationId xmlns:a16="http://schemas.microsoft.com/office/drawing/2014/main" id="{81931EFE-D30F-91E5-3EC2-6EFDF1243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7969" y="1956345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60" name="Line 20">
            <a:extLst>
              <a:ext uri="{FF2B5EF4-FFF2-40B4-BE49-F238E27FC236}">
                <a16:creationId xmlns:a16="http://schemas.microsoft.com/office/drawing/2014/main" id="{6FD588FC-FE61-E7C3-1580-0D14006762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98770" y="1769203"/>
            <a:ext cx="4219311" cy="3755777"/>
          </a:xfrm>
          <a:prstGeom prst="line">
            <a:avLst/>
          </a:prstGeom>
          <a:noFill/>
          <a:ln w="36000" cap="flat">
            <a:solidFill>
              <a:srgbClr val="5C852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0261" name="Oval 21">
            <a:extLst>
              <a:ext uri="{FF2B5EF4-FFF2-40B4-BE49-F238E27FC236}">
                <a16:creationId xmlns:a16="http://schemas.microsoft.com/office/drawing/2014/main" id="{311C48DA-4181-B423-922D-5C1B2B603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0916" y="4855591"/>
            <a:ext cx="82054" cy="82054"/>
          </a:xfrm>
          <a:prstGeom prst="ellipse">
            <a:avLst/>
          </a:prstGeom>
          <a:solidFill>
            <a:srgbClr val="00B8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62" name="Oval 22">
            <a:extLst>
              <a:ext uri="{FF2B5EF4-FFF2-40B4-BE49-F238E27FC236}">
                <a16:creationId xmlns:a16="http://schemas.microsoft.com/office/drawing/2014/main" id="{21152E96-7380-EFD5-D8F2-207C1EBED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8554" y="4733229"/>
            <a:ext cx="326778" cy="326778"/>
          </a:xfrm>
          <a:prstGeom prst="ellips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63" name="Oval 23">
            <a:extLst>
              <a:ext uri="{FF2B5EF4-FFF2-40B4-BE49-F238E27FC236}">
                <a16:creationId xmlns:a16="http://schemas.microsoft.com/office/drawing/2014/main" id="{C1116269-313C-E985-DA29-1119F4662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5886" y="4570561"/>
            <a:ext cx="653554" cy="653554"/>
          </a:xfrm>
          <a:prstGeom prst="ellips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64" name="Oval 24">
            <a:extLst>
              <a:ext uri="{FF2B5EF4-FFF2-40B4-BE49-F238E27FC236}">
                <a16:creationId xmlns:a16="http://schemas.microsoft.com/office/drawing/2014/main" id="{C77233D4-5F9C-E649-9585-5BB43EF73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6440" y="4081115"/>
            <a:ext cx="1632446" cy="1632446"/>
          </a:xfrm>
          <a:prstGeom prst="ellips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65" name="Oval 25">
            <a:extLst>
              <a:ext uri="{FF2B5EF4-FFF2-40B4-BE49-F238E27FC236}">
                <a16:creationId xmlns:a16="http://schemas.microsoft.com/office/drawing/2014/main" id="{8CE10475-E46C-8760-9916-8DFAC9169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609" y="4815284"/>
            <a:ext cx="162668" cy="162668"/>
          </a:xfrm>
          <a:prstGeom prst="ellips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pic>
        <p:nvPicPr>
          <p:cNvPr id="10266" name="Picture 26">
            <a:extLst>
              <a:ext uri="{FF2B5EF4-FFF2-40B4-BE49-F238E27FC236}">
                <a16:creationId xmlns:a16="http://schemas.microsoft.com/office/drawing/2014/main" id="{2C626E98-6BD7-402F-5BA0-0BBF93FE1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00">
            <a:off x="5212599" y="4141576"/>
            <a:ext cx="1632446" cy="14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7" name="Line 27">
            <a:extLst>
              <a:ext uri="{FF2B5EF4-FFF2-40B4-BE49-F238E27FC236}">
                <a16:creationId xmlns:a16="http://schemas.microsoft.com/office/drawing/2014/main" id="{C58F8B86-447A-1BB5-E70D-2C0AA227D0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31320" y="4285531"/>
            <a:ext cx="1525919" cy="352688"/>
          </a:xfrm>
          <a:prstGeom prst="line">
            <a:avLst/>
          </a:prstGeom>
          <a:noFill/>
          <a:ln w="36000" cap="flat">
            <a:solidFill>
              <a:srgbClr val="2300D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0268" name="Text Box 28">
            <a:extLst>
              <a:ext uri="{FF2B5EF4-FFF2-40B4-BE49-F238E27FC236}">
                <a16:creationId xmlns:a16="http://schemas.microsoft.com/office/drawing/2014/main" id="{4F7BB6A1-6BDA-00D8-A233-3144AFCAB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495" y="3827756"/>
            <a:ext cx="184262" cy="382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/>
          <a:p>
            <a:r>
              <a:rPr lang="en-GB" altLang="en-IT" sz="1632">
                <a:solidFill>
                  <a:srgbClr val="2300DC"/>
                </a:solidFill>
                <a:latin typeface="Times New Roman" panose="02020603050405020304" pitchFamily="18" charset="0"/>
              </a:rPr>
              <a:t>e</a:t>
            </a:r>
            <a:r>
              <a:rPr lang="en-GB" altLang="en-IT" sz="1632" baseline="33000">
                <a:solidFill>
                  <a:srgbClr val="2300DC"/>
                </a:solidFill>
                <a:latin typeface="Times New Roman" panose="02020603050405020304" pitchFamily="18" charset="0"/>
              </a:rPr>
              <a:t>-</a:t>
            </a:r>
          </a:p>
        </p:txBody>
      </p:sp>
      <p:sp>
        <p:nvSpPr>
          <p:cNvPr id="10269" name="Text Box 29">
            <a:extLst>
              <a:ext uri="{FF2B5EF4-FFF2-40B4-BE49-F238E27FC236}">
                <a16:creationId xmlns:a16="http://schemas.microsoft.com/office/drawing/2014/main" id="{981FCC7D-5BE0-766D-68AD-F96ED27B8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8187" y="3623339"/>
            <a:ext cx="267756" cy="391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>
              <a:lnSpc>
                <a:spcPct val="102000"/>
              </a:lnSpc>
            </a:pPr>
            <a:r>
              <a:rPr lang="en-GB" altLang="en-IT" sz="1632">
                <a:solidFill>
                  <a:srgbClr val="FF6633"/>
                </a:solidFill>
                <a:latin typeface="OpenSymbol" charset="0"/>
              </a:rPr>
              <a:t></a:t>
            </a:r>
            <a:r>
              <a:rPr lang="en-GB" altLang="en-IT" sz="1632" baseline="33000">
                <a:solidFill>
                  <a:srgbClr val="FF6633"/>
                </a:solidFill>
                <a:latin typeface="Times New Roman" panose="02020603050405020304" pitchFamily="18" charset="0"/>
              </a:rPr>
              <a:t>*</a:t>
            </a:r>
          </a:p>
        </p:txBody>
      </p:sp>
      <p:sp>
        <p:nvSpPr>
          <p:cNvPr id="10270" name="Text Box 30">
            <a:extLst>
              <a:ext uri="{FF2B5EF4-FFF2-40B4-BE49-F238E27FC236}">
                <a16:creationId xmlns:a16="http://schemas.microsoft.com/office/drawing/2014/main" id="{1C40DB3D-15C4-AEA1-4A90-70FF89DE3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502" y="5801373"/>
            <a:ext cx="977453" cy="382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Ar atom</a:t>
            </a:r>
          </a:p>
        </p:txBody>
      </p:sp>
      <p:sp>
        <p:nvSpPr>
          <p:cNvPr id="10271" name="Text Box 31">
            <a:extLst>
              <a:ext uri="{FF2B5EF4-FFF2-40B4-BE49-F238E27FC236}">
                <a16:creationId xmlns:a16="http://schemas.microsoft.com/office/drawing/2014/main" id="{75438969-8AAB-CE12-0981-68B8B06B5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262" y="5694847"/>
            <a:ext cx="1953465" cy="382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solidFill>
                  <a:srgbClr val="5C8526"/>
                </a:solidFill>
                <a:latin typeface="Times New Roman" panose="02020603050405020304" pitchFamily="18" charset="0"/>
              </a:rPr>
              <a:t>Charged particle</a:t>
            </a:r>
          </a:p>
        </p:txBody>
      </p:sp>
      <p:sp>
        <p:nvSpPr>
          <p:cNvPr id="10272" name="Oval 32">
            <a:extLst>
              <a:ext uri="{FF2B5EF4-FFF2-40B4-BE49-F238E27FC236}">
                <a16:creationId xmlns:a16="http://schemas.microsoft.com/office/drawing/2014/main" id="{B4AE4633-7E22-98EA-C770-6FF18A8D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8191" y="3070554"/>
            <a:ext cx="341173" cy="319579"/>
          </a:xfrm>
          <a:prstGeom prst="ellips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T" sz="1632"/>
          </a:p>
        </p:txBody>
      </p:sp>
      <p:sp>
        <p:nvSpPr>
          <p:cNvPr id="10273" name="Line 33">
            <a:extLst>
              <a:ext uri="{FF2B5EF4-FFF2-40B4-BE49-F238E27FC236}">
                <a16:creationId xmlns:a16="http://schemas.microsoft.com/office/drawing/2014/main" id="{6F77E6F6-CF71-702B-CEA0-60FEA3BF9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0804" y="3283607"/>
            <a:ext cx="1160275" cy="33109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0274" name="Line 34">
            <a:extLst>
              <a:ext uri="{FF2B5EF4-FFF2-40B4-BE49-F238E27FC236}">
                <a16:creationId xmlns:a16="http://schemas.microsoft.com/office/drawing/2014/main" id="{44EDB03C-C240-A87D-5D87-B4E1179498C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6227" y="2949632"/>
            <a:ext cx="869486" cy="1439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 type="oval" w="lg" len="sm"/>
            <a:tailEnd type="oval" w="lg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0275" name="Text Box 35">
            <a:extLst>
              <a:ext uri="{FF2B5EF4-FFF2-40B4-BE49-F238E27FC236}">
                <a16:creationId xmlns:a16="http://schemas.microsoft.com/office/drawing/2014/main" id="{4642C281-3128-6AAF-CE15-37B041D2E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5325" y="2552317"/>
            <a:ext cx="682345" cy="382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1 mm</a:t>
            </a:r>
          </a:p>
        </p:txBody>
      </p:sp>
      <p:sp>
        <p:nvSpPr>
          <p:cNvPr id="10276" name="Line 36">
            <a:extLst>
              <a:ext uri="{FF2B5EF4-FFF2-40B4-BE49-F238E27FC236}">
                <a16:creationId xmlns:a16="http://schemas.microsoft.com/office/drawing/2014/main" id="{1C8A21C5-80DB-8964-0837-B54B323AEAA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7673" y="3464990"/>
            <a:ext cx="869486" cy="1439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 type="oval" w="lg" len="sm"/>
            <a:tailEnd type="oval" w="lg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0277" name="Text Box 37">
            <a:extLst>
              <a:ext uri="{FF2B5EF4-FFF2-40B4-BE49-F238E27FC236}">
                <a16:creationId xmlns:a16="http://schemas.microsoft.com/office/drawing/2014/main" id="{D321F049-15DC-8D93-502D-A9E853091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4103" y="3066234"/>
            <a:ext cx="1004804" cy="391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02000"/>
              </a:lnSpc>
            </a:pPr>
            <a:r>
              <a:rPr lang="en-GB" altLang="en-IT" sz="2176">
                <a:latin typeface="OpenSymbol" charset="0"/>
              </a:rPr>
              <a:t>≪</a:t>
            </a:r>
            <a:r>
              <a:rPr lang="en-GB" altLang="en-IT" sz="2176">
                <a:latin typeface="Times New Roman" panose="02020603050405020304" pitchFamily="18" charset="0"/>
              </a:rPr>
              <a:t>1 mm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2932A5B-6617-13A3-6B83-8908C6951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25" y="249431"/>
            <a:ext cx="8342350" cy="1325563"/>
          </a:xfrm>
        </p:spPr>
        <p:txBody>
          <a:bodyPr>
            <a:normAutofit/>
          </a:bodyPr>
          <a:lstStyle/>
          <a:p>
            <a:r>
              <a:rPr lang="en-IT" sz="4000" b="1" dirty="0">
                <a:solidFill>
                  <a:srgbClr val="C00000"/>
                </a:solidFill>
              </a:rPr>
              <a:t>1. Interaction of particles w/ matter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3240F3-CD3F-8DEB-9EB4-45E3452828F8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0722B07-E8A3-FC6A-E5A9-DDA1AE465D4A}"/>
                  </a:ext>
                </a:extLst>
              </p:cNvPr>
              <p:cNvSpPr txBox="1"/>
              <p:nvPr/>
            </p:nvSpPr>
            <p:spPr>
              <a:xfrm>
                <a:off x="5748199" y="3466335"/>
                <a:ext cx="309503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sz="3200" i="1" smtClean="0">
                          <a:solidFill>
                            <a:srgbClr val="FF8D3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IT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0722B07-E8A3-FC6A-E5A9-DDA1AE465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199" y="3466335"/>
                <a:ext cx="309503" cy="584775"/>
              </a:xfrm>
              <a:prstGeom prst="rect">
                <a:avLst/>
              </a:prstGeom>
              <a:blipFill>
                <a:blip r:embed="rId5"/>
                <a:stretch>
                  <a:fillRect l="-11538" r="-38462" b="-851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85D84-DEFB-0684-A345-8FDD19C01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0C9F536-C87B-3855-09D8-8FD115EBB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C25334-26D5-2B9B-2BFB-628488146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811404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>
            <a:extLst>
              <a:ext uri="{FF2B5EF4-FFF2-40B4-BE49-F238E27FC236}">
                <a16:creationId xmlns:a16="http://schemas.microsoft.com/office/drawing/2014/main" id="{3E3CFDA9-1372-F975-B0E7-70A1AF0800C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82928" y="296742"/>
            <a:ext cx="8470292" cy="1145879"/>
          </a:xfrm>
          <a:ln/>
        </p:spPr>
        <p:txBody>
          <a:bodyPr vert="horz" lIns="91440" tIns="35191" rIns="91440" bIns="45720" rtlCol="0" anchor="ctr">
            <a:noAutofit/>
          </a:bodyPr>
          <a:lstStyle/>
          <a:p>
            <a:pPr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</a:tabLst>
            </a:pPr>
            <a:r>
              <a:rPr lang="en-GB" altLang="en-IT" dirty="0">
                <a:solidFill>
                  <a:srgbClr val="C00000"/>
                </a:solidFill>
                <a:latin typeface="Helvetica" pitchFamily="2" charset="0"/>
              </a:rPr>
              <a:t>1. formulae PAI(R) model</a:t>
            </a:r>
          </a:p>
        </p:txBody>
      </p:sp>
      <p:pic>
        <p:nvPicPr>
          <p:cNvPr id="2" name="Picture 1" descr="A diagram of mathematical equations&#10;&#10;Description automatically generated">
            <a:extLst>
              <a:ext uri="{FF2B5EF4-FFF2-40B4-BE49-F238E27FC236}">
                <a16:creationId xmlns:a16="http://schemas.microsoft.com/office/drawing/2014/main" id="{965A9CC8-E32C-0E2C-6A52-B50A375567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176"/>
          <a:stretch/>
        </p:blipFill>
        <p:spPr>
          <a:xfrm>
            <a:off x="9171" y="1277258"/>
            <a:ext cx="8762440" cy="5284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8D978D-66ED-C2FE-2C65-665B23610EB3}"/>
              </a:ext>
            </a:extLst>
          </p:cNvPr>
          <p:cNvSpPr txBox="1"/>
          <p:nvPr/>
        </p:nvSpPr>
        <p:spPr>
          <a:xfrm rot="16200000">
            <a:off x="-638946" y="5805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0FA551-DB95-D34D-3637-43017523CF01}"/>
              </a:ext>
            </a:extLst>
          </p:cNvPr>
          <p:cNvSpPr txBox="1"/>
          <p:nvPr/>
        </p:nvSpPr>
        <p:spPr>
          <a:xfrm>
            <a:off x="0" y="2673752"/>
            <a:ext cx="17362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5B8526"/>
                </a:solidFill>
              </a:rPr>
              <a:t>C</a:t>
            </a:r>
            <a:r>
              <a:rPr lang="en-IT" sz="1400" dirty="0">
                <a:solidFill>
                  <a:srgbClr val="5B8526"/>
                </a:solidFill>
              </a:rPr>
              <a:t>ross section to transfer energy 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45A7E3F-5131-BF72-7CA5-1C71E9E7ECC9}"/>
              </a:ext>
            </a:extLst>
          </p:cNvPr>
          <p:cNvSpPr/>
          <p:nvPr/>
        </p:nvSpPr>
        <p:spPr>
          <a:xfrm>
            <a:off x="1620456" y="1794076"/>
            <a:ext cx="2511706" cy="787078"/>
          </a:xfrm>
          <a:prstGeom prst="roundRect">
            <a:avLst>
              <a:gd name="adj" fmla="val 3432"/>
            </a:avLst>
          </a:prstGeom>
          <a:solidFill>
            <a:srgbClr val="4472C4">
              <a:alpha val="1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B8111C7-3D22-2677-B795-65A29DF213A7}"/>
              </a:ext>
            </a:extLst>
          </p:cNvPr>
          <p:cNvSpPr/>
          <p:nvPr/>
        </p:nvSpPr>
        <p:spPr>
          <a:xfrm>
            <a:off x="1620456" y="2581154"/>
            <a:ext cx="1342663" cy="696056"/>
          </a:xfrm>
          <a:prstGeom prst="roundRect">
            <a:avLst>
              <a:gd name="adj" fmla="val 3432"/>
            </a:avLst>
          </a:prstGeom>
          <a:solidFill>
            <a:schemeClr val="accent4">
              <a:alpha val="1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E4FC882-7934-FF14-B486-4DB674525041}"/>
              </a:ext>
            </a:extLst>
          </p:cNvPr>
          <p:cNvSpPr/>
          <p:nvPr/>
        </p:nvSpPr>
        <p:spPr>
          <a:xfrm>
            <a:off x="1620456" y="3277210"/>
            <a:ext cx="1736203" cy="696056"/>
          </a:xfrm>
          <a:prstGeom prst="roundRect">
            <a:avLst>
              <a:gd name="adj" fmla="val 3432"/>
            </a:avLst>
          </a:prstGeom>
          <a:solidFill>
            <a:schemeClr val="accent2">
              <a:alpha val="1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99F6B2C-2035-B91D-230D-902D858FD5FE}"/>
              </a:ext>
            </a:extLst>
          </p:cNvPr>
          <p:cNvSpPr/>
          <p:nvPr/>
        </p:nvSpPr>
        <p:spPr>
          <a:xfrm>
            <a:off x="1629627" y="3973266"/>
            <a:ext cx="1508594" cy="620200"/>
          </a:xfrm>
          <a:prstGeom prst="roundRect">
            <a:avLst>
              <a:gd name="adj" fmla="val 3432"/>
            </a:avLst>
          </a:prstGeom>
          <a:solidFill>
            <a:srgbClr val="C00000">
              <a:alpha val="1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5DFC6D-CBCA-925C-10BD-7F56BCEB3124}"/>
              </a:ext>
            </a:extLst>
          </p:cNvPr>
          <p:cNvSpPr/>
          <p:nvPr/>
        </p:nvSpPr>
        <p:spPr>
          <a:xfrm>
            <a:off x="4871923" y="1931213"/>
            <a:ext cx="1858061" cy="33649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EA5557-B535-3FB4-011A-5A61C903E196}"/>
              </a:ext>
            </a:extLst>
          </p:cNvPr>
          <p:cNvSpPr/>
          <p:nvPr/>
        </p:nvSpPr>
        <p:spPr>
          <a:xfrm>
            <a:off x="4938334" y="2679848"/>
            <a:ext cx="2164725" cy="392536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A9436E-B1C7-DB27-095D-39407649A4B2}"/>
              </a:ext>
            </a:extLst>
          </p:cNvPr>
          <p:cNvSpPr/>
          <p:nvPr/>
        </p:nvSpPr>
        <p:spPr>
          <a:xfrm>
            <a:off x="4938334" y="3429000"/>
            <a:ext cx="2040367" cy="38083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EDD902-F370-8E71-96B0-54B6FE4BAE20}"/>
              </a:ext>
            </a:extLst>
          </p:cNvPr>
          <p:cNvSpPr/>
          <p:nvPr/>
        </p:nvSpPr>
        <p:spPr>
          <a:xfrm>
            <a:off x="4938333" y="4087098"/>
            <a:ext cx="2413443" cy="3925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5" name="Picture 14" descr="A close-up of a paper&#10;&#10;Description automatically generated">
            <a:extLst>
              <a:ext uri="{FF2B5EF4-FFF2-40B4-BE49-F238E27FC236}">
                <a16:creationId xmlns:a16="http://schemas.microsoft.com/office/drawing/2014/main" id="{56F069F4-9918-81B4-6A80-ED093FB709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423"/>
          <a:stretch/>
        </p:blipFill>
        <p:spPr>
          <a:xfrm>
            <a:off x="5136220" y="4846227"/>
            <a:ext cx="3747164" cy="174135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76BDC1-277D-6F72-95B3-FDAA2C4B88DC}"/>
              </a:ext>
            </a:extLst>
          </p:cNvPr>
          <p:cNvSpPr txBox="1"/>
          <p:nvPr/>
        </p:nvSpPr>
        <p:spPr>
          <a:xfrm>
            <a:off x="6362521" y="4621776"/>
            <a:ext cx="26068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000" dirty="0">
                <a:solidFill>
                  <a:srgbClr val="C00000"/>
                </a:solidFill>
              </a:rPr>
              <a:t>I.B. Smirnov, Nucl.Instr.Meth.A 554 (2005) 474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D26DB522-4B13-0D4A-91FE-6E28594D6AFD}"/>
              </a:ext>
            </a:extLst>
          </p:cNvPr>
          <p:cNvSpPr/>
          <p:nvPr/>
        </p:nvSpPr>
        <p:spPr>
          <a:xfrm>
            <a:off x="7469745" y="1947235"/>
            <a:ext cx="286970" cy="2548421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614524-CE57-0DB0-7260-224EFD17DEE9}"/>
              </a:ext>
            </a:extLst>
          </p:cNvPr>
          <p:cNvSpPr txBox="1"/>
          <p:nvPr/>
        </p:nvSpPr>
        <p:spPr>
          <a:xfrm>
            <a:off x="7882750" y="2513785"/>
            <a:ext cx="1165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PAIR model implemented in HEED 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374924D-3BB0-50FF-94AA-EC5AA55E4C7C}"/>
              </a:ext>
            </a:extLst>
          </p:cNvPr>
          <p:cNvSpPr/>
          <p:nvPr/>
        </p:nvSpPr>
        <p:spPr>
          <a:xfrm>
            <a:off x="1116262" y="1794076"/>
            <a:ext cx="378160" cy="667896"/>
          </a:xfrm>
          <a:prstGeom prst="roundRect">
            <a:avLst>
              <a:gd name="adj" fmla="val 3432"/>
            </a:avLst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06C425E-8334-5FE8-BFFF-F88195CFF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81E4B9B9-483F-C3A8-86A2-F7F682FCF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3A286F7-6F5E-106A-C490-2B779BBA1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12</a:t>
            </a:fld>
            <a:endParaRPr lang="en-IT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1409FF-6F0B-A7C4-D55B-D13117E5716D}"/>
              </a:ext>
            </a:extLst>
          </p:cNvPr>
          <p:cNvSpPr txBox="1"/>
          <p:nvPr/>
        </p:nvSpPr>
        <p:spPr>
          <a:xfrm rot="16200000">
            <a:off x="8261993" y="5845022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273221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>
            <a:extLst>
              <a:ext uri="{FF2B5EF4-FFF2-40B4-BE49-F238E27FC236}">
                <a16:creationId xmlns:a16="http://schemas.microsoft.com/office/drawing/2014/main" id="{4BDF3046-A300-1589-0E4F-190DBAA9365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70508" y="303744"/>
            <a:ext cx="7803783" cy="1145879"/>
          </a:xfrm>
          <a:ln/>
        </p:spPr>
        <p:txBody>
          <a:bodyPr vert="horz" lIns="91440" tIns="35191" rIns="91440" bIns="45720" rtlCol="0" anchor="ctr">
            <a:normAutofit/>
          </a:bodyPr>
          <a:lstStyle/>
          <a:p>
            <a:pPr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</a:tabLst>
            </a:pPr>
            <a:r>
              <a:rPr lang="en-GB" altLang="en-IT" dirty="0">
                <a:solidFill>
                  <a:srgbClr val="C00000"/>
                </a:solidFill>
                <a:latin typeface="Helvetica" pitchFamily="2" charset="0"/>
              </a:rPr>
              <a:t>1. Photo-absorption in argon</a:t>
            </a: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7B6E4A8F-8256-AB11-BD76-5FB9FDBB680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73708" y="1905960"/>
            <a:ext cx="7803783" cy="580138"/>
          </a:xfrm>
          <a:ln/>
        </p:spPr>
        <p:txBody>
          <a:bodyPr/>
          <a:lstStyle/>
          <a:p>
            <a:pPr marL="331095" indent="-322458">
              <a:buSzPct val="120000"/>
              <a:buBlip>
                <a:blip r:embed="rId3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</a:tabLst>
            </a:pPr>
            <a:r>
              <a:rPr lang="en-GB" altLang="en-IT"/>
              <a:t>Argon has 3 shells, hence 3 groups of lines:</a:t>
            </a:r>
          </a:p>
        </p:txBody>
      </p:sp>
      <p:pic>
        <p:nvPicPr>
          <p:cNvPr id="12291" name="Picture 3">
            <a:extLst>
              <a:ext uri="{FF2B5EF4-FFF2-40B4-BE49-F238E27FC236}">
                <a16:creationId xmlns:a16="http://schemas.microsoft.com/office/drawing/2014/main" id="{6CBFD4F9-10B7-91A8-9271-0BF28AF78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58" y="2640129"/>
            <a:ext cx="6633431" cy="408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2" name="Text Box 4">
            <a:extLst>
              <a:ext uri="{FF2B5EF4-FFF2-40B4-BE49-F238E27FC236}">
                <a16:creationId xmlns:a16="http://schemas.microsoft.com/office/drawing/2014/main" id="{739CF757-4611-7116-E0D1-4D4C5D29F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0766" y="3001456"/>
            <a:ext cx="1428030" cy="303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latin typeface="Times New Roman" panose="02020603050405020304" pitchFamily="18" charset="0"/>
              </a:rPr>
              <a:t>K = 1s</a:t>
            </a:r>
          </a:p>
          <a:p>
            <a:endParaRPr lang="en-GB" altLang="en-IT" sz="1814">
              <a:latin typeface="Times New Roman" panose="02020603050405020304" pitchFamily="18" charset="0"/>
            </a:endParaRPr>
          </a:p>
          <a:p>
            <a:r>
              <a:rPr lang="en-GB" altLang="en-IT" sz="1814">
                <a:latin typeface="Times New Roman" panose="02020603050405020304" pitchFamily="18" charset="0"/>
              </a:rPr>
              <a:t>L1 = 2s</a:t>
            </a:r>
          </a:p>
          <a:p>
            <a:r>
              <a:rPr lang="en-GB" altLang="en-IT" sz="1814">
                <a:latin typeface="Times New Roman" panose="02020603050405020304" pitchFamily="18" charset="0"/>
              </a:rPr>
              <a:t>L2 = 2p 1/2</a:t>
            </a:r>
          </a:p>
          <a:p>
            <a:r>
              <a:rPr lang="en-GB" altLang="en-IT" sz="1814">
                <a:latin typeface="Times New Roman" panose="02020603050405020304" pitchFamily="18" charset="0"/>
              </a:rPr>
              <a:t>L3 = 2p 3/2</a:t>
            </a:r>
          </a:p>
          <a:p>
            <a:endParaRPr lang="en-GB" altLang="en-IT" sz="1814">
              <a:latin typeface="Times New Roman" panose="02020603050405020304" pitchFamily="18" charset="0"/>
            </a:endParaRPr>
          </a:p>
          <a:p>
            <a:r>
              <a:rPr lang="en-GB" altLang="en-IT" sz="1814">
                <a:latin typeface="Times New Roman" panose="02020603050405020304" pitchFamily="18" charset="0"/>
              </a:rPr>
              <a:t>M1 = 3s</a:t>
            </a:r>
          </a:p>
          <a:p>
            <a:r>
              <a:rPr lang="en-GB" altLang="en-IT" sz="1814">
                <a:latin typeface="Times New Roman" panose="02020603050405020304" pitchFamily="18" charset="0"/>
              </a:rPr>
              <a:t>M2 = 3p 1/2</a:t>
            </a:r>
          </a:p>
          <a:p>
            <a:r>
              <a:rPr lang="en-GB" altLang="en-IT" sz="1814">
                <a:latin typeface="Times New Roman" panose="02020603050405020304" pitchFamily="18" charset="0"/>
              </a:rPr>
              <a:t>M3 = 3p 3/2</a:t>
            </a:r>
          </a:p>
        </p:txBody>
      </p:sp>
      <p:sp>
        <p:nvSpPr>
          <p:cNvPr id="12294" name="Text Box 6">
            <a:extLst>
              <a:ext uri="{FF2B5EF4-FFF2-40B4-BE49-F238E27FC236}">
                <a16:creationId xmlns:a16="http://schemas.microsoft.com/office/drawing/2014/main" id="{C42883C7-4208-D9F9-BA9F-A8EBAB9CAF4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876450" y="6120232"/>
            <a:ext cx="231767" cy="636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1992" rIns="0" bIns="0"/>
          <a:lstStyle/>
          <a:p>
            <a:r>
              <a:rPr lang="en-GB" altLang="en-IT" sz="3627">
                <a:solidFill>
                  <a:srgbClr val="800000"/>
                </a:solidFill>
                <a:latin typeface="Times New Roman" panose="02020603050405020304" pitchFamily="18" charset="0"/>
              </a:rPr>
              <a:t>{</a:t>
            </a:r>
          </a:p>
        </p:txBody>
      </p:sp>
      <p:sp>
        <p:nvSpPr>
          <p:cNvPr id="12295" name="Text Box 7">
            <a:extLst>
              <a:ext uri="{FF2B5EF4-FFF2-40B4-BE49-F238E27FC236}">
                <a16:creationId xmlns:a16="http://schemas.microsoft.com/office/drawing/2014/main" id="{701709B4-9577-3294-B914-54FDC1FE91F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249057" y="6158381"/>
            <a:ext cx="254800" cy="34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5996" rIns="0" bIns="0"/>
          <a:lstStyle/>
          <a:p>
            <a:r>
              <a:rPr lang="en-GB" altLang="en-IT" sz="1814" b="1">
                <a:solidFill>
                  <a:srgbClr val="800000"/>
                </a:solidFill>
                <a:latin typeface="Times New Roman" panose="02020603050405020304" pitchFamily="18" charset="0"/>
              </a:rPr>
              <a:t>{</a:t>
            </a:r>
          </a:p>
        </p:txBody>
      </p:sp>
      <p:sp>
        <p:nvSpPr>
          <p:cNvPr id="12296" name="Text Box 8">
            <a:extLst>
              <a:ext uri="{FF2B5EF4-FFF2-40B4-BE49-F238E27FC236}">
                <a16:creationId xmlns:a16="http://schemas.microsoft.com/office/drawing/2014/main" id="{4DE08DFD-1235-AB5B-6EA5-38DB3F038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5693" y="6524025"/>
            <a:ext cx="977453" cy="287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4396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632">
                <a:solidFill>
                  <a:srgbClr val="800000"/>
                </a:solidFill>
                <a:latin typeface="Times New Roman" panose="02020603050405020304" pitchFamily="18" charset="0"/>
              </a:rPr>
              <a:t>Lamb shift</a:t>
            </a:r>
          </a:p>
        </p:txBody>
      </p:sp>
      <p:sp>
        <p:nvSpPr>
          <p:cNvPr id="12297" name="Text Box 9">
            <a:extLst>
              <a:ext uri="{FF2B5EF4-FFF2-40B4-BE49-F238E27FC236}">
                <a16:creationId xmlns:a16="http://schemas.microsoft.com/office/drawing/2014/main" id="{4050CF0D-0FC7-6C20-98A2-8578821D1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3234" y="3043202"/>
            <a:ext cx="1842620" cy="287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4396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632">
                <a:solidFill>
                  <a:srgbClr val="800000"/>
                </a:solidFill>
                <a:latin typeface="Times New Roman" panose="02020603050405020304" pitchFamily="18" charset="0"/>
              </a:rPr>
              <a:t>Spin-orbit splitting</a:t>
            </a:r>
          </a:p>
        </p:txBody>
      </p:sp>
      <p:sp>
        <p:nvSpPr>
          <p:cNvPr id="12298" name="Line 10">
            <a:extLst>
              <a:ext uri="{FF2B5EF4-FFF2-40B4-BE49-F238E27FC236}">
                <a16:creationId xmlns:a16="http://schemas.microsoft.com/office/drawing/2014/main" id="{918FCB44-C4AE-79A7-7D2F-56BEEC9DC5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97994" y="3274969"/>
            <a:ext cx="138196" cy="316700"/>
          </a:xfrm>
          <a:prstGeom prst="line">
            <a:avLst/>
          </a:prstGeom>
          <a:noFill/>
          <a:ln w="9525" cap="flat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2299" name="Line 11">
            <a:extLst>
              <a:ext uri="{FF2B5EF4-FFF2-40B4-BE49-F238E27FC236}">
                <a16:creationId xmlns:a16="http://schemas.microsoft.com/office/drawing/2014/main" id="{43DD2443-C67C-6EBF-CFDB-C237E96A97CC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5123" y="3318156"/>
            <a:ext cx="1439" cy="653554"/>
          </a:xfrm>
          <a:prstGeom prst="line">
            <a:avLst/>
          </a:prstGeom>
          <a:noFill/>
          <a:ln w="9525" cap="flat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02BF15-0AFA-2863-DBDF-7761C316E772}"/>
              </a:ext>
            </a:extLst>
          </p:cNvPr>
          <p:cNvSpPr txBox="1"/>
          <p:nvPr/>
        </p:nvSpPr>
        <p:spPr>
          <a:xfrm rot="16200000">
            <a:off x="7322245" y="4985878"/>
            <a:ext cx="3390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Plot © Igor B. Smirnov - Slide © Rob Veenhof</a:t>
            </a:r>
          </a:p>
        </p:txBody>
      </p:sp>
      <p:pic>
        <p:nvPicPr>
          <p:cNvPr id="3" name="Picture 2" descr="A person with a blue lanyard&#10;&#10;Description automatically generated">
            <a:extLst>
              <a:ext uri="{FF2B5EF4-FFF2-40B4-BE49-F238E27FC236}">
                <a16:creationId xmlns:a16="http://schemas.microsoft.com/office/drawing/2014/main" id="{23ED2E90-EACC-5197-F3BD-8E94BE833B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313" y="131379"/>
            <a:ext cx="1174297" cy="157741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0F2B9-2237-9127-746A-6F424EB2C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3ED8C-3CCC-5C00-DFDA-24F42625C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318844-534B-5691-F61B-6A2097BA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08376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3DD7A-9DC0-3A9E-DA13-879544CAA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687" y="1569436"/>
            <a:ext cx="5198881" cy="2109569"/>
          </a:xfrm>
        </p:spPr>
        <p:txBody>
          <a:bodyPr>
            <a:normAutofit fontScale="70000" lnSpcReduction="20000"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Ionisation electrons</a:t>
            </a:r>
            <a:r>
              <a:rPr lang="en-IT" dirty="0"/>
              <a:t> deposited in Ar</a:t>
            </a:r>
          </a:p>
          <a:p>
            <a:pPr lvl="1"/>
            <a:r>
              <a:rPr lang="en-IT" dirty="0"/>
              <a:t>dE/dx divided by ionisation potential (IP): </a:t>
            </a:r>
            <a:br>
              <a:rPr lang="en-IT" dirty="0"/>
            </a:br>
            <a:r>
              <a:rPr lang="en-IT" dirty="0"/>
              <a:t>160e-/cm</a:t>
            </a:r>
          </a:p>
          <a:p>
            <a:pPr lvl="1"/>
            <a:r>
              <a:rPr lang="en-IT" dirty="0"/>
              <a:t>Heed: 72 e-/cm – Degrad 62 e-/cm</a:t>
            </a:r>
          </a:p>
          <a:p>
            <a:r>
              <a:rPr lang="en-IT" dirty="0"/>
              <a:t>On average need more energy than binding energy to ionize an electron</a:t>
            </a:r>
          </a:p>
          <a:p>
            <a:pPr lvl="1"/>
            <a:r>
              <a:rPr lang="en-GB" dirty="0"/>
              <a:t>S</a:t>
            </a:r>
            <a:r>
              <a:rPr lang="en-IT" dirty="0"/>
              <a:t>ome energy goes into excitations (W)</a:t>
            </a:r>
          </a:p>
          <a:p>
            <a:pPr lvl="1"/>
            <a:r>
              <a:rPr lang="en-GB" dirty="0"/>
              <a:t>N</a:t>
            </a:r>
            <a:r>
              <a:rPr lang="en-IT" dirty="0"/>
              <a:t>ot all energy is used (F)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B07F0-BBDD-D1A3-CEE6-0A2EBD37A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E61B1-7081-4D3C-885C-FFEDDAF25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CBDAB-1193-BF4B-4836-F40D8753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14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8C0FC14-A1A0-7277-A955-E61DDAB5D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94755"/>
            <a:ext cx="8342350" cy="1325563"/>
          </a:xfrm>
        </p:spPr>
        <p:txBody>
          <a:bodyPr>
            <a:normAutofit/>
          </a:bodyPr>
          <a:lstStyle/>
          <a:p>
            <a:r>
              <a:rPr lang="en-IT" sz="4000" b="1" dirty="0">
                <a:solidFill>
                  <a:srgbClr val="C00000"/>
                </a:solidFill>
              </a:rPr>
              <a:t>1. Primary Interactions / Clusters</a:t>
            </a:r>
          </a:p>
        </p:txBody>
      </p:sp>
      <p:pic>
        <p:nvPicPr>
          <p:cNvPr id="8" name="Picture 7" descr="A graph of a graph with numbers and formulas&#10;&#10;Description automatically generated with medium confidence">
            <a:extLst>
              <a:ext uri="{FF2B5EF4-FFF2-40B4-BE49-F238E27FC236}">
                <a16:creationId xmlns:a16="http://schemas.microsoft.com/office/drawing/2014/main" id="{D38BD09A-7956-728C-F725-F66CD3ABB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208" b="695"/>
          <a:stretch/>
        </p:blipFill>
        <p:spPr>
          <a:xfrm>
            <a:off x="5483287" y="1620318"/>
            <a:ext cx="3570015" cy="20844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9" name="Content Placeholder 6" descr="A graph of a function&#10;&#10;Description automatically generated">
            <a:extLst>
              <a:ext uri="{FF2B5EF4-FFF2-40B4-BE49-F238E27FC236}">
                <a16:creationId xmlns:a16="http://schemas.microsoft.com/office/drawing/2014/main" id="{AB8C1DCE-E1DD-A68E-4C6F-E860A52638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85"/>
          <a:stretch/>
        </p:blipFill>
        <p:spPr>
          <a:xfrm>
            <a:off x="5498681" y="3766320"/>
            <a:ext cx="3570014" cy="2150066"/>
          </a:xfrm>
          <a:prstGeom prst="rect">
            <a:avLst/>
          </a:prstGeom>
          <a:ln>
            <a:solidFill>
              <a:srgbClr val="0070C0"/>
            </a:solidFill>
          </a:ln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72AFADC-2BBF-5E58-1332-2350493EBD8E}"/>
              </a:ext>
            </a:extLst>
          </p:cNvPr>
          <p:cNvGrpSpPr/>
          <p:nvPr/>
        </p:nvGrpSpPr>
        <p:grpSpPr>
          <a:xfrm>
            <a:off x="311559" y="3838905"/>
            <a:ext cx="5171728" cy="2774212"/>
            <a:chOff x="311559" y="3838905"/>
            <a:chExt cx="5171728" cy="277421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58C9FAD-3640-1C59-B6EB-1EB82147401C}"/>
                </a:ext>
              </a:extLst>
            </p:cNvPr>
            <p:cNvGrpSpPr/>
            <p:nvPr/>
          </p:nvGrpSpPr>
          <p:grpSpPr>
            <a:xfrm>
              <a:off x="485197" y="4424560"/>
              <a:ext cx="4897693" cy="2188557"/>
              <a:chOff x="485197" y="4424560"/>
              <a:chExt cx="4897693" cy="2188557"/>
            </a:xfrm>
          </p:grpSpPr>
          <p:pic>
            <p:nvPicPr>
              <p:cNvPr id="10" name="Picture 9" descr="A screenshot of a test&#10;&#10;Description automatically generated">
                <a:extLst>
                  <a:ext uri="{FF2B5EF4-FFF2-40B4-BE49-F238E27FC236}">
                    <a16:creationId xmlns:a16="http://schemas.microsoft.com/office/drawing/2014/main" id="{05D6010F-7C5A-DE26-281F-8320C2C94D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0581" t="26570" r="7620" b="48565"/>
              <a:stretch/>
            </p:blipFill>
            <p:spPr>
              <a:xfrm>
                <a:off x="485197" y="4424560"/>
                <a:ext cx="4797296" cy="1024643"/>
              </a:xfrm>
              <a:prstGeom prst="rect">
                <a:avLst/>
              </a:prstGeom>
            </p:spPr>
          </p:pic>
          <p:pic>
            <p:nvPicPr>
              <p:cNvPr id="11" name="Picture 10" descr="A graph with numbers and a chart with numbers and a diagram&#10;&#10;Description automatically generated with medium confidence">
                <a:extLst>
                  <a:ext uri="{FF2B5EF4-FFF2-40B4-BE49-F238E27FC236}">
                    <a16:creationId xmlns:a16="http://schemas.microsoft.com/office/drawing/2014/main" id="{164228C3-13E6-EE34-0962-2EEA92427F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17661"/>
              <a:stretch/>
            </p:blipFill>
            <p:spPr>
              <a:xfrm>
                <a:off x="2528048" y="4961480"/>
                <a:ext cx="2854842" cy="1651637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81A8971-C261-A5F7-DC33-E63E87607E84}"/>
                </a:ext>
              </a:extLst>
            </p:cNvPr>
            <p:cNvCxnSpPr>
              <a:cxnSpLocks/>
            </p:cNvCxnSpPr>
            <p:nvPr/>
          </p:nvCxnSpPr>
          <p:spPr>
            <a:xfrm>
              <a:off x="628650" y="4888716"/>
              <a:ext cx="45410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2DA5F8-E7EC-9877-7C3F-393D0ABBDE5B}"/>
                </a:ext>
              </a:extLst>
            </p:cNvPr>
            <p:cNvSpPr txBox="1"/>
            <p:nvPr/>
          </p:nvSpPr>
          <p:spPr>
            <a:xfrm>
              <a:off x="853099" y="4689718"/>
              <a:ext cx="16346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T" sz="1000" dirty="0">
                  <a:solidFill>
                    <a:schemeClr val="accent1"/>
                  </a:solidFill>
                </a:rPr>
                <a:t>1.5cm – clusters in T2K gas </a:t>
              </a:r>
              <a:br>
                <a:rPr lang="en-IT" sz="1000" dirty="0">
                  <a:solidFill>
                    <a:schemeClr val="accent1"/>
                  </a:solidFill>
                </a:rPr>
              </a:br>
              <a:r>
                <a:rPr lang="en-IT" sz="1000" dirty="0">
                  <a:solidFill>
                    <a:schemeClr val="accent1"/>
                  </a:solidFill>
                </a:rPr>
                <a:t>(Ar:CF</a:t>
              </a:r>
              <a:r>
                <a:rPr lang="en-IT" sz="1000" baseline="-25000" dirty="0">
                  <a:solidFill>
                    <a:schemeClr val="accent1"/>
                  </a:solidFill>
                </a:rPr>
                <a:t>4</a:t>
              </a:r>
              <a:r>
                <a:rPr lang="en-IT" sz="1000" dirty="0">
                  <a:solidFill>
                    <a:schemeClr val="accent1"/>
                  </a:solidFill>
                </a:rPr>
                <a:t>:</a:t>
              </a:r>
              <a:r>
                <a:rPr lang="en-IT" sz="1000" i="1" dirty="0">
                  <a:solidFill>
                    <a:schemeClr val="accent1"/>
                  </a:solidFill>
                </a:rPr>
                <a:t>i</a:t>
              </a:r>
              <a:r>
                <a:rPr lang="en-IT" sz="1000" dirty="0">
                  <a:solidFill>
                    <a:schemeClr val="accent1"/>
                  </a:solidFill>
                </a:rPr>
                <a:t>C</a:t>
              </a:r>
              <a:r>
                <a:rPr lang="en-IT" sz="1000" baseline="-25000" dirty="0">
                  <a:solidFill>
                    <a:schemeClr val="accent1"/>
                  </a:solidFill>
                </a:rPr>
                <a:t>4</a:t>
              </a:r>
              <a:r>
                <a:rPr lang="en-IT" sz="1000" dirty="0">
                  <a:solidFill>
                    <a:schemeClr val="accent1"/>
                  </a:solidFill>
                </a:rPr>
                <a:t>H</a:t>
              </a:r>
              <a:r>
                <a:rPr lang="en-IT" sz="1000" baseline="-25000" dirty="0">
                  <a:solidFill>
                    <a:schemeClr val="accent1"/>
                  </a:solidFill>
                </a:rPr>
                <a:t>10</a:t>
              </a:r>
              <a:r>
                <a:rPr lang="en-IT" sz="1000" dirty="0">
                  <a:solidFill>
                    <a:schemeClr val="accent1"/>
                  </a:solidFill>
                </a:rPr>
                <a:t> 95:3:2)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A15DDD8-04B1-C912-9719-813367169B89}"/>
                </a:ext>
              </a:extLst>
            </p:cNvPr>
            <p:cNvSpPr txBox="1"/>
            <p:nvPr/>
          </p:nvSpPr>
          <p:spPr>
            <a:xfrm>
              <a:off x="311559" y="3838905"/>
              <a:ext cx="51717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dirty="0"/>
                <a:t>Energy is liberated in </a:t>
              </a:r>
              <a:r>
                <a:rPr lang="en-IT" b="1" dirty="0">
                  <a:solidFill>
                    <a:schemeClr val="accent1"/>
                  </a:solidFill>
                </a:rPr>
                <a:t>primary clusters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IT" dirty="0"/>
                <a:t>Not evenly spaced – not even exponential</a:t>
              </a:r>
            </a:p>
            <a:p>
              <a:endParaRPr lang="en-IT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1DE6BCF-D853-B520-C79A-D51CEBF13260}"/>
              </a:ext>
            </a:extLst>
          </p:cNvPr>
          <p:cNvGrpSpPr/>
          <p:nvPr/>
        </p:nvGrpSpPr>
        <p:grpSpPr>
          <a:xfrm>
            <a:off x="311559" y="5472689"/>
            <a:ext cx="2100698" cy="1373387"/>
            <a:chOff x="311559" y="5472689"/>
            <a:chExt cx="2100698" cy="1373387"/>
          </a:xfrm>
        </p:grpSpPr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AD0A762-970F-82A9-B819-A5035D1B59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8066" r="41575" b="37711"/>
            <a:stretch/>
          </p:blipFill>
          <p:spPr>
            <a:xfrm>
              <a:off x="354857" y="5751865"/>
              <a:ext cx="2057400" cy="109421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3347226-6396-DFCC-42A3-962CFA1D5962}"/>
                    </a:ext>
                  </a:extLst>
                </p:cNvPr>
                <p:cNvSpPr txBox="1"/>
                <p:nvPr/>
              </p:nvSpPr>
              <p:spPr>
                <a:xfrm>
                  <a:off x="311559" y="5472689"/>
                  <a:ext cx="152689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IT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</m:oMath>
                  </a14:m>
                  <a:r>
                    <a:rPr lang="en-IT" b="1" dirty="0">
                      <a:solidFill>
                        <a:schemeClr val="accent6"/>
                      </a:solidFill>
                    </a:rPr>
                    <a:t> electrons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3347226-6396-DFCC-42A3-962CFA1D59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559" y="5472689"/>
                  <a:ext cx="1526893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2479" t="-10345" r="-3306" b="-27586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F749CAE-1719-6556-CCF8-4AD4ACF8F6BD}"/>
              </a:ext>
            </a:extLst>
          </p:cNvPr>
          <p:cNvSpPr txBox="1"/>
          <p:nvPr/>
        </p:nvSpPr>
        <p:spPr>
          <a:xfrm>
            <a:off x="7627568" y="591638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Slides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71080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20DF-0680-2135-B777-E7504D52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345659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1. Interaction of a Charged Particle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C1DCFF-0FBF-5920-619C-38321F994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323" y="1465934"/>
            <a:ext cx="6890993" cy="2333603"/>
          </a:xfrm>
          <a:prstGeom prst="rect">
            <a:avLst/>
          </a:prstGeom>
        </p:spPr>
      </p:pic>
      <p:sp>
        <p:nvSpPr>
          <p:cNvPr id="10" name="Cube 9">
            <a:extLst>
              <a:ext uri="{FF2B5EF4-FFF2-40B4-BE49-F238E27FC236}">
                <a16:creationId xmlns:a16="http://schemas.microsoft.com/office/drawing/2014/main" id="{A56DE0EC-EE62-33C1-1BAC-11196A8D82A2}"/>
              </a:ext>
            </a:extLst>
          </p:cNvPr>
          <p:cNvSpPr/>
          <p:nvPr/>
        </p:nvSpPr>
        <p:spPr>
          <a:xfrm>
            <a:off x="433634" y="1465934"/>
            <a:ext cx="1190723" cy="2417909"/>
          </a:xfrm>
          <a:prstGeom prst="cube">
            <a:avLst>
              <a:gd name="adj" fmla="val 696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B2BC6B3-76F2-5DE9-BD82-668858FD65B6}"/>
              </a:ext>
            </a:extLst>
          </p:cNvPr>
          <p:cNvGrpSpPr/>
          <p:nvPr/>
        </p:nvGrpSpPr>
        <p:grpSpPr>
          <a:xfrm>
            <a:off x="1281094" y="3150913"/>
            <a:ext cx="802229" cy="931318"/>
            <a:chOff x="307516" y="932148"/>
            <a:chExt cx="802229" cy="931318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C9D9500-F742-735B-862F-918F52372065}"/>
                </a:ext>
              </a:extLst>
            </p:cNvPr>
            <p:cNvCxnSpPr/>
            <p:nvPr/>
          </p:nvCxnSpPr>
          <p:spPr>
            <a:xfrm>
              <a:off x="499622" y="1465934"/>
              <a:ext cx="518473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900A831-0BB2-DB6A-ED59-F51760707D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195" y="1027907"/>
              <a:ext cx="0" cy="438027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9A958E6-763A-A71B-9CFE-C61AC17CEE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516" y="1465933"/>
              <a:ext cx="193933" cy="256788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9F197E3-6D3A-282B-9A4A-92399DC09F18}"/>
                    </a:ext>
                  </a:extLst>
                </p:cNvPr>
                <p:cNvSpPr txBox="1"/>
                <p:nvPr/>
              </p:nvSpPr>
              <p:spPr>
                <a:xfrm>
                  <a:off x="834080" y="1446362"/>
                  <a:ext cx="27566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IT" sz="1200" b="1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9F197E3-6D3A-282B-9A4A-92399DC09F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80" y="1446362"/>
                  <a:ext cx="275665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2D16002-612F-47A2-064E-07BBEFB784A0}"/>
                    </a:ext>
                  </a:extLst>
                </p:cNvPr>
                <p:cNvSpPr txBox="1"/>
                <p:nvPr/>
              </p:nvSpPr>
              <p:spPr>
                <a:xfrm>
                  <a:off x="499622" y="932148"/>
                  <a:ext cx="27566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IT" sz="1200" b="1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2D16002-612F-47A2-064E-07BBEFB784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22" y="932148"/>
                  <a:ext cx="275665" cy="276999"/>
                </a:xfrm>
                <a:prstGeom prst="rect">
                  <a:avLst/>
                </a:prstGeom>
                <a:blipFill>
                  <a:blip r:embed="rId4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C32F6A2-507D-D8BC-EA5E-34988D145BC1}"/>
                    </a:ext>
                  </a:extLst>
                </p:cNvPr>
                <p:cNvSpPr txBox="1"/>
                <p:nvPr/>
              </p:nvSpPr>
              <p:spPr>
                <a:xfrm>
                  <a:off x="316192" y="1586467"/>
                  <a:ext cx="27566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IT" sz="1200" b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C32F6A2-507D-D8BC-EA5E-34988D145B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192" y="1586467"/>
                  <a:ext cx="275665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C19009D-A3E9-657B-AF58-425826245B2C}"/>
              </a:ext>
            </a:extLst>
          </p:cNvPr>
          <p:cNvSpPr txBox="1"/>
          <p:nvPr/>
        </p:nvSpPr>
        <p:spPr>
          <a:xfrm>
            <a:off x="321324" y="1622562"/>
            <a:ext cx="968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accent1"/>
                </a:solidFill>
              </a:rPr>
              <a:t>10 cm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2A6560-CE2C-5351-DE4E-B10D041AFEC5}"/>
              </a:ext>
            </a:extLst>
          </p:cNvPr>
          <p:cNvSpPr txBox="1"/>
          <p:nvPr/>
        </p:nvSpPr>
        <p:spPr>
          <a:xfrm>
            <a:off x="-84968" y="2861869"/>
            <a:ext cx="968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accent1"/>
                </a:solidFill>
              </a:rPr>
              <a:t>10 cm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55E4D8-44F0-C2AF-0765-632FEED209BE}"/>
              </a:ext>
            </a:extLst>
          </p:cNvPr>
          <p:cNvSpPr txBox="1"/>
          <p:nvPr/>
        </p:nvSpPr>
        <p:spPr>
          <a:xfrm>
            <a:off x="433634" y="3917184"/>
            <a:ext cx="968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accent1"/>
                </a:solidFill>
              </a:rPr>
              <a:t>1 cm</a:t>
            </a:r>
          </a:p>
        </p:txBody>
      </p:sp>
      <p:pic>
        <p:nvPicPr>
          <p:cNvPr id="33" name="Picture 32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C32384FA-6C0D-AD7E-24C1-A915E9E1D3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3323" y="3886009"/>
            <a:ext cx="6890993" cy="2210059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FCC028-080C-DB32-4A05-333E1D21992E}"/>
              </a:ext>
            </a:extLst>
          </p:cNvPr>
          <p:cNvSpPr/>
          <p:nvPr/>
        </p:nvSpPr>
        <p:spPr>
          <a:xfrm>
            <a:off x="2083323" y="5170311"/>
            <a:ext cx="2872499" cy="1016000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DB8A69-CC07-7370-9955-DB7CDB8B5858}"/>
              </a:ext>
            </a:extLst>
          </p:cNvPr>
          <p:cNvSpPr txBox="1"/>
          <p:nvPr/>
        </p:nvSpPr>
        <p:spPr>
          <a:xfrm>
            <a:off x="5204178" y="5273566"/>
            <a:ext cx="36011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6"/>
                </a:solidFill>
              </a:rPr>
              <a:t>Heed calculated, based on particle and the gas medium: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6"/>
                </a:solidFill>
              </a:rPr>
              <a:t>N</a:t>
            </a:r>
            <a:r>
              <a:rPr lang="en-IT" baseline="-25000" dirty="0">
                <a:solidFill>
                  <a:schemeClr val="accent6"/>
                </a:solidFill>
              </a:rPr>
              <a:t>cls</a:t>
            </a:r>
            <a:r>
              <a:rPr lang="en-IT" dirty="0">
                <a:solidFill>
                  <a:schemeClr val="accent6"/>
                </a:solidFill>
              </a:rPr>
              <a:t>/cm = 38 cm</a:t>
            </a:r>
            <a:r>
              <a:rPr lang="en-IT" baseline="30000" dirty="0">
                <a:solidFill>
                  <a:schemeClr val="accent6"/>
                </a:solidFill>
              </a:rPr>
              <a:t>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6"/>
                </a:solidFill>
              </a:rPr>
              <a:t>dE/dx = 4.58 keV/cm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6"/>
                </a:solidFill>
              </a:rPr>
              <a:t>W = 28.38 eV </a:t>
            </a:r>
            <a:r>
              <a:rPr lang="en-IT" i="1" dirty="0">
                <a:solidFill>
                  <a:schemeClr val="accent6"/>
                </a:solidFill>
              </a:rPr>
              <a:t>per e-ion pair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7A626F-25BD-7199-EE8E-BA5CB3B81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1AA62C-C401-6013-E4D2-530B21617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D8700D-346A-A2FE-24BA-E8A0BFF2A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9138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1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20DF-0680-2135-B777-E7504D52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345666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1. Interaction of a Charged Particle</a:t>
            </a: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A56DE0EC-EE62-33C1-1BAC-11196A8D82A2}"/>
              </a:ext>
            </a:extLst>
          </p:cNvPr>
          <p:cNvSpPr/>
          <p:nvPr/>
        </p:nvSpPr>
        <p:spPr>
          <a:xfrm>
            <a:off x="433634" y="1465934"/>
            <a:ext cx="1190723" cy="2417909"/>
          </a:xfrm>
          <a:prstGeom prst="cube">
            <a:avLst>
              <a:gd name="adj" fmla="val 696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B2BC6B3-76F2-5DE9-BD82-668858FD65B6}"/>
              </a:ext>
            </a:extLst>
          </p:cNvPr>
          <p:cNvGrpSpPr/>
          <p:nvPr/>
        </p:nvGrpSpPr>
        <p:grpSpPr>
          <a:xfrm>
            <a:off x="1281094" y="3150913"/>
            <a:ext cx="802229" cy="931318"/>
            <a:chOff x="307516" y="932148"/>
            <a:chExt cx="802229" cy="931318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C9D9500-F742-735B-862F-918F52372065}"/>
                </a:ext>
              </a:extLst>
            </p:cNvPr>
            <p:cNvCxnSpPr/>
            <p:nvPr/>
          </p:nvCxnSpPr>
          <p:spPr>
            <a:xfrm>
              <a:off x="499622" y="1465934"/>
              <a:ext cx="518473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900A831-0BB2-DB6A-ED59-F51760707D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195" y="1027907"/>
              <a:ext cx="0" cy="438027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9A958E6-763A-A71B-9CFE-C61AC17CEE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516" y="1465933"/>
              <a:ext cx="193933" cy="256788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9F197E3-6D3A-282B-9A4A-92399DC09F18}"/>
                    </a:ext>
                  </a:extLst>
                </p:cNvPr>
                <p:cNvSpPr txBox="1"/>
                <p:nvPr/>
              </p:nvSpPr>
              <p:spPr>
                <a:xfrm>
                  <a:off x="834080" y="1446362"/>
                  <a:ext cx="27566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IT" sz="1200" b="1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9F197E3-6D3A-282B-9A4A-92399DC09F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80" y="1446362"/>
                  <a:ext cx="275665" cy="27699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2D16002-612F-47A2-064E-07BBEFB784A0}"/>
                    </a:ext>
                  </a:extLst>
                </p:cNvPr>
                <p:cNvSpPr txBox="1"/>
                <p:nvPr/>
              </p:nvSpPr>
              <p:spPr>
                <a:xfrm>
                  <a:off x="499622" y="932148"/>
                  <a:ext cx="27566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IT" sz="1200" b="1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2D16002-612F-47A2-064E-07BBEFB784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22" y="932148"/>
                  <a:ext cx="275665" cy="276999"/>
                </a:xfrm>
                <a:prstGeom prst="rect">
                  <a:avLst/>
                </a:prstGeom>
                <a:blipFill>
                  <a:blip r:embed="rId3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C32F6A2-507D-D8BC-EA5E-34988D145BC1}"/>
                    </a:ext>
                  </a:extLst>
                </p:cNvPr>
                <p:cNvSpPr txBox="1"/>
                <p:nvPr/>
              </p:nvSpPr>
              <p:spPr>
                <a:xfrm>
                  <a:off x="316192" y="1586467"/>
                  <a:ext cx="27566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IT" sz="1200" b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C32F6A2-507D-D8BC-EA5E-34988D145B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192" y="1586467"/>
                  <a:ext cx="275665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F32F13E-B801-B270-21A1-8546DA9302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3323" y="1465934"/>
            <a:ext cx="6890993" cy="70008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78A5D1B-FFE1-E24B-D932-64B23A50E265}"/>
              </a:ext>
            </a:extLst>
          </p:cNvPr>
          <p:cNvCxnSpPr/>
          <p:nvPr/>
        </p:nvCxnSpPr>
        <p:spPr>
          <a:xfrm>
            <a:off x="1196622" y="2674888"/>
            <a:ext cx="748868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055E3583-75EF-4120-3740-E22E430B32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3323" y="2253854"/>
            <a:ext cx="6890993" cy="299250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09856C1-51AD-0CA6-4029-CDF6BDB3B4BE}"/>
              </a:ext>
            </a:extLst>
          </p:cNvPr>
          <p:cNvSpPr/>
          <p:nvPr/>
        </p:nvSpPr>
        <p:spPr>
          <a:xfrm>
            <a:off x="2193846" y="4276166"/>
            <a:ext cx="3211872" cy="815788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74D70F4-3DA4-AFDF-C2E5-33C88EC579CE}"/>
                  </a:ext>
                </a:extLst>
              </p:cNvPr>
              <p:cNvSpPr txBox="1"/>
              <p:nvPr/>
            </p:nvSpPr>
            <p:spPr>
              <a:xfrm>
                <a:off x="5648826" y="4188178"/>
                <a:ext cx="360115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>
                    <a:solidFill>
                      <a:schemeClr val="accent6"/>
                    </a:solidFill>
                  </a:rPr>
                  <a:t>Most clusters have single electron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i="1" dirty="0">
                    <a:solidFill>
                      <a:schemeClr val="accent6"/>
                    </a:solidFill>
                  </a:rPr>
                  <a:t>39</a:t>
                </a:r>
                <a:r>
                  <a:rPr lang="en-IT" i="1" dirty="0">
                    <a:solidFill>
                      <a:schemeClr val="accent6"/>
                    </a:solidFill>
                  </a:rPr>
                  <a:t> clusters with 1 electron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i="1" dirty="0">
                    <a:solidFill>
                      <a:schemeClr val="accent6"/>
                    </a:solidFill>
                  </a:rPr>
                  <a:t>6 clusters with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IT" i="1" dirty="0">
                    <a:solidFill>
                      <a:schemeClr val="accent6"/>
                    </a:solidFill>
                  </a:rPr>
                  <a:t> 1 electron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74D70F4-3DA4-AFDF-C2E5-33C88EC57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8826" y="4188178"/>
                <a:ext cx="3601155" cy="923330"/>
              </a:xfrm>
              <a:prstGeom prst="rect">
                <a:avLst/>
              </a:prstGeom>
              <a:blipFill>
                <a:blip r:embed="rId7"/>
                <a:stretch>
                  <a:fillRect l="-1404" t="-2703" b="-94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D18420-BB65-60E1-727B-6D3F0C36DAF3}"/>
                  </a:ext>
                </a:extLst>
              </p:cNvPr>
              <p:cNvSpPr txBox="1"/>
              <p:nvPr/>
            </p:nvSpPr>
            <p:spPr>
              <a:xfrm>
                <a:off x="1657709" y="2076358"/>
                <a:ext cx="39592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/>
                        </a:rPr>
                        <m:t>𝝁</m:t>
                      </m:r>
                    </m:oMath>
                  </m:oMathPara>
                </a14:m>
                <a:endParaRPr lang="en-IT" sz="32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D18420-BB65-60E1-727B-6D3F0C36DA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709" y="2076358"/>
                <a:ext cx="395926" cy="584775"/>
              </a:xfrm>
              <a:prstGeom prst="rect">
                <a:avLst/>
              </a:prstGeom>
              <a:blipFill>
                <a:blip r:embed="rId8"/>
                <a:stretch>
                  <a:fillRect l="-12500" r="-25000" b="-1063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9B1719FE-DA3E-89DD-E9F9-9992B48FCA31}"/>
              </a:ext>
            </a:extLst>
          </p:cNvPr>
          <p:cNvSpPr/>
          <p:nvPr/>
        </p:nvSpPr>
        <p:spPr>
          <a:xfrm>
            <a:off x="2083323" y="3805232"/>
            <a:ext cx="6890993" cy="295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C3E6548-4C0F-0212-4E59-E6A949D11D41}"/>
              </a:ext>
            </a:extLst>
          </p:cNvPr>
          <p:cNvGrpSpPr/>
          <p:nvPr/>
        </p:nvGrpSpPr>
        <p:grpSpPr>
          <a:xfrm>
            <a:off x="246385" y="3824823"/>
            <a:ext cx="8780348" cy="2990567"/>
            <a:chOff x="246385" y="3824823"/>
            <a:chExt cx="8780348" cy="299056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8F39F31-88FA-6911-5037-162063079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100827" y="3824823"/>
              <a:ext cx="2925906" cy="2990567"/>
            </a:xfrm>
            <a:prstGeom prst="rect">
              <a:avLst/>
            </a:prstGeom>
          </p:spPr>
        </p:pic>
        <p:pic>
          <p:nvPicPr>
            <p:cNvPr id="24" name="Picture 23" descr="A graph of energy loss&#10;&#10;Description automatically generated">
              <a:extLst>
                <a:ext uri="{FF2B5EF4-FFF2-40B4-BE49-F238E27FC236}">
                  <a16:creationId xmlns:a16="http://schemas.microsoft.com/office/drawing/2014/main" id="{C058D460-E041-B720-F665-0BFB5B54B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46385" y="3824823"/>
              <a:ext cx="2925906" cy="299056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2AAFFA0-388D-B1A7-C04A-651E0D8D6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73606" y="3824823"/>
              <a:ext cx="2925906" cy="2990567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7E0B522-E279-57FB-C3E0-E7A12D49A4F0}"/>
              </a:ext>
            </a:extLst>
          </p:cNvPr>
          <p:cNvGrpSpPr/>
          <p:nvPr/>
        </p:nvGrpSpPr>
        <p:grpSpPr>
          <a:xfrm>
            <a:off x="1393013" y="4661554"/>
            <a:ext cx="7317232" cy="1551677"/>
            <a:chOff x="1393013" y="4661554"/>
            <a:chExt cx="7317232" cy="155167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7C30EEA-65E5-183B-D117-4EFD92C645CD}"/>
                </a:ext>
              </a:extLst>
            </p:cNvPr>
            <p:cNvSpPr txBox="1"/>
            <p:nvPr/>
          </p:nvSpPr>
          <p:spPr>
            <a:xfrm>
              <a:off x="1393013" y="4969308"/>
              <a:ext cx="14968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C00000"/>
                  </a:solidFill>
                </a:rPr>
                <a:t>N</a:t>
              </a:r>
              <a:r>
                <a:rPr lang="en-IT" dirty="0">
                  <a:solidFill>
                    <a:srgbClr val="C00000"/>
                  </a:solidFill>
                </a:rPr>
                <a:t>on-gaussian tails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5E0B15E-148D-E116-98B8-1AD2B18F37D5}"/>
                </a:ext>
              </a:extLst>
            </p:cNvPr>
            <p:cNvSpPr txBox="1"/>
            <p:nvPr/>
          </p:nvSpPr>
          <p:spPr>
            <a:xfrm>
              <a:off x="7060676" y="4923190"/>
              <a:ext cx="1649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C00000"/>
                  </a:solidFill>
                </a:rPr>
                <a:t>Structures in the cluster size</a:t>
              </a:r>
              <a:endParaRPr lang="en-IT" dirty="0">
                <a:solidFill>
                  <a:srgbClr val="C00000"/>
                </a:solidFill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2140CF7E-35E2-1DA3-B557-5F076272B8A7}"/>
                </a:ext>
              </a:extLst>
            </p:cNvPr>
            <p:cNvSpPr/>
            <p:nvPr/>
          </p:nvSpPr>
          <p:spPr>
            <a:xfrm>
              <a:off x="6682154" y="4661554"/>
              <a:ext cx="527538" cy="508323"/>
            </a:xfrm>
            <a:custGeom>
              <a:avLst/>
              <a:gdLst>
                <a:gd name="connsiteX0" fmla="*/ 527538 w 527538"/>
                <a:gd name="connsiteY0" fmla="*/ 508323 h 508323"/>
                <a:gd name="connsiteX1" fmla="*/ 246184 w 527538"/>
                <a:gd name="connsiteY1" fmla="*/ 15954 h 508323"/>
                <a:gd name="connsiteX2" fmla="*/ 0 w 527538"/>
                <a:gd name="connsiteY2" fmla="*/ 168354 h 50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538" h="508323">
                  <a:moveTo>
                    <a:pt x="527538" y="508323"/>
                  </a:moveTo>
                  <a:cubicBezTo>
                    <a:pt x="430822" y="290469"/>
                    <a:pt x="334107" y="72615"/>
                    <a:pt x="246184" y="15954"/>
                  </a:cubicBezTo>
                  <a:cubicBezTo>
                    <a:pt x="158261" y="-40707"/>
                    <a:pt x="79130" y="63823"/>
                    <a:pt x="0" y="168354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75BC624E-13E4-C0D1-AFEF-DD9A54544199}"/>
                </a:ext>
              </a:extLst>
            </p:cNvPr>
            <p:cNvSpPr/>
            <p:nvPr/>
          </p:nvSpPr>
          <p:spPr>
            <a:xfrm>
              <a:off x="2450123" y="5022796"/>
              <a:ext cx="3159483" cy="1084927"/>
            </a:xfrm>
            <a:custGeom>
              <a:avLst/>
              <a:gdLst>
                <a:gd name="connsiteX0" fmla="*/ 0 w 3159483"/>
                <a:gd name="connsiteY0" fmla="*/ 393266 h 1084927"/>
                <a:gd name="connsiteX1" fmla="*/ 2708031 w 3159483"/>
                <a:gd name="connsiteY1" fmla="*/ 29850 h 1084927"/>
                <a:gd name="connsiteX2" fmla="*/ 3130062 w 3159483"/>
                <a:gd name="connsiteY2" fmla="*/ 1084927 h 108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9483" h="1084927">
                  <a:moveTo>
                    <a:pt x="0" y="393266"/>
                  </a:moveTo>
                  <a:cubicBezTo>
                    <a:pt x="1093177" y="153919"/>
                    <a:pt x="2186354" y="-85427"/>
                    <a:pt x="2708031" y="29850"/>
                  </a:cubicBezTo>
                  <a:cubicBezTo>
                    <a:pt x="3229708" y="145127"/>
                    <a:pt x="3179885" y="615027"/>
                    <a:pt x="3130062" y="1084927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A0A4C1EA-CFAE-E886-235D-27D6DB11D475}"/>
                </a:ext>
              </a:extLst>
            </p:cNvPr>
            <p:cNvSpPr/>
            <p:nvPr/>
          </p:nvSpPr>
          <p:spPr>
            <a:xfrm>
              <a:off x="1969477" y="5416062"/>
              <a:ext cx="805255" cy="797169"/>
            </a:xfrm>
            <a:custGeom>
              <a:avLst/>
              <a:gdLst>
                <a:gd name="connsiteX0" fmla="*/ 492369 w 805255"/>
                <a:gd name="connsiteY0" fmla="*/ 0 h 797169"/>
                <a:gd name="connsiteX1" fmla="*/ 785446 w 805255"/>
                <a:gd name="connsiteY1" fmla="*/ 281353 h 797169"/>
                <a:gd name="connsiteX2" fmla="*/ 0 w 805255"/>
                <a:gd name="connsiteY2" fmla="*/ 797169 h 79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5255" h="797169">
                  <a:moveTo>
                    <a:pt x="492369" y="0"/>
                  </a:moveTo>
                  <a:cubicBezTo>
                    <a:pt x="679938" y="74246"/>
                    <a:pt x="867507" y="148492"/>
                    <a:pt x="785446" y="281353"/>
                  </a:cubicBezTo>
                  <a:cubicBezTo>
                    <a:pt x="703385" y="414214"/>
                    <a:pt x="351692" y="605691"/>
                    <a:pt x="0" y="797169"/>
                  </a:cubicBezTo>
                </a:path>
              </a:pathLst>
            </a:custGeom>
            <a:noFill/>
            <a:ln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5B3398C-DF7B-DAB5-05BC-7A4729F5852B}"/>
              </a:ext>
            </a:extLst>
          </p:cNvPr>
          <p:cNvGrpSpPr/>
          <p:nvPr/>
        </p:nvGrpSpPr>
        <p:grpSpPr>
          <a:xfrm>
            <a:off x="741656" y="3941486"/>
            <a:ext cx="1659650" cy="2575558"/>
            <a:chOff x="741656" y="3941486"/>
            <a:chExt cx="1659650" cy="2575558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83964AF-E8F9-0179-3829-002A5784083C}"/>
                </a:ext>
              </a:extLst>
            </p:cNvPr>
            <p:cNvGrpSpPr/>
            <p:nvPr/>
          </p:nvGrpSpPr>
          <p:grpSpPr>
            <a:xfrm>
              <a:off x="996462" y="3941486"/>
              <a:ext cx="656856" cy="2575558"/>
              <a:chOff x="996462" y="3941486"/>
              <a:chExt cx="656856" cy="2575558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330E28D-A4CB-D772-00A2-B1B8D029D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462" y="3941486"/>
                <a:ext cx="0" cy="2564822"/>
              </a:xfrm>
              <a:prstGeom prst="line">
                <a:avLst/>
              </a:prstGeom>
              <a:ln w="1270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1F6DAA4-E7A8-F311-A3B9-77BB911B05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66961" y="5404339"/>
                <a:ext cx="11086" cy="1112705"/>
              </a:xfrm>
              <a:prstGeom prst="line">
                <a:avLst/>
              </a:prstGeom>
              <a:ln w="1270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2644330-21E4-9C9E-0FDB-CF1247FDD9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3318" y="6244157"/>
                <a:ext cx="0" cy="269685"/>
              </a:xfrm>
              <a:prstGeom prst="line">
                <a:avLst/>
              </a:prstGeom>
              <a:ln w="1270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C4EBA25-AFD1-1700-8014-453F628ACF1D}"/>
                </a:ext>
              </a:extLst>
            </p:cNvPr>
            <p:cNvGrpSpPr/>
            <p:nvPr/>
          </p:nvGrpSpPr>
          <p:grpSpPr>
            <a:xfrm>
              <a:off x="741656" y="5314613"/>
              <a:ext cx="1659650" cy="1109221"/>
              <a:chOff x="741656" y="5314613"/>
              <a:chExt cx="1659650" cy="1109221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B8FF58-761E-06FF-80C6-8DC30ADF67DE}"/>
                  </a:ext>
                </a:extLst>
              </p:cNvPr>
              <p:cNvSpPr txBox="1"/>
              <p:nvPr/>
            </p:nvSpPr>
            <p:spPr>
              <a:xfrm>
                <a:off x="741656" y="5314613"/>
                <a:ext cx="5212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>
                    <a:solidFill>
                      <a:srgbClr val="C00000"/>
                    </a:solidFill>
                  </a:rPr>
                  <a:t>mpv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61F2ED-8EC3-A8BF-CF52-194B7A6A8E11}"/>
                  </a:ext>
                </a:extLst>
              </p:cNvPr>
              <p:cNvSpPr txBox="1"/>
              <p:nvPr/>
            </p:nvSpPr>
            <p:spPr>
              <a:xfrm>
                <a:off x="929157" y="5900614"/>
                <a:ext cx="699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>
                    <a:solidFill>
                      <a:srgbClr val="C00000"/>
                    </a:solidFill>
                  </a:rPr>
                  <a:t>dE/dx (restr)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F007AEF-09ED-788F-9B77-75768873E38C}"/>
                  </a:ext>
                </a:extLst>
              </p:cNvPr>
              <p:cNvSpPr txBox="1"/>
              <p:nvPr/>
            </p:nvSpPr>
            <p:spPr>
              <a:xfrm>
                <a:off x="1524662" y="5713742"/>
                <a:ext cx="8766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>
                    <a:solidFill>
                      <a:srgbClr val="C00000"/>
                    </a:solidFill>
                  </a:rPr>
                  <a:t>dE/dx (unrestr)</a:t>
                </a:r>
              </a:p>
            </p:txBody>
          </p:sp>
        </p:grp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6F42A-A47D-A54D-9A53-4AA74AF69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B1BED-094C-A71C-31FF-B5874AF98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4182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8818C1AF-D53D-B47A-E08D-5278DC62F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692" y="2172192"/>
            <a:ext cx="7772400" cy="1898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A0048F-D1FA-0997-D9FB-06BE8DD32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1. Interaction of a Photon / X-ray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148E24-BFDB-59F9-E3A2-5BB624F24B45}"/>
              </a:ext>
            </a:extLst>
          </p:cNvPr>
          <p:cNvSpPr/>
          <p:nvPr/>
        </p:nvSpPr>
        <p:spPr>
          <a:xfrm>
            <a:off x="1113692" y="3294614"/>
            <a:ext cx="7152379" cy="234027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D26649-BAF8-8BE2-07E9-E38FAE8EB812}"/>
                  </a:ext>
                </a:extLst>
              </p:cNvPr>
              <p:cNvSpPr txBox="1"/>
              <p:nvPr/>
            </p:nvSpPr>
            <p:spPr>
              <a:xfrm>
                <a:off x="5192021" y="3545829"/>
                <a:ext cx="3694071" cy="92333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T" dirty="0">
                    <a:solidFill>
                      <a:schemeClr val="accent6"/>
                    </a:solidFill>
                  </a:rPr>
                  <a:t>A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i="1" dirty="0">
                    <a:solidFill>
                      <a:schemeClr val="accent6"/>
                    </a:solidFill>
                  </a:rPr>
                  <a:t> with 5.9 keV interacted in the gas</a:t>
                </a:r>
                <a:br>
                  <a:rPr lang="en-IT" i="1" dirty="0">
                    <a:solidFill>
                      <a:schemeClr val="accent6"/>
                    </a:solidFill>
                  </a:rPr>
                </a:br>
                <a:r>
                  <a:rPr lang="en-IT" i="1" dirty="0">
                    <a:solidFill>
                      <a:schemeClr val="accent6"/>
                    </a:solidFill>
                  </a:rPr>
                  <a:t>and produced: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i="1" dirty="0">
                    <a:solidFill>
                      <a:schemeClr val="accent6"/>
                    </a:solidFill>
                  </a:rPr>
                  <a:t>208 electrons &amp; 204 ions (?)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D26649-BAF8-8BE2-07E9-E38FAE8EB8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021" y="3545829"/>
                <a:ext cx="3694071" cy="923330"/>
              </a:xfrm>
              <a:prstGeom prst="rect">
                <a:avLst/>
              </a:prstGeom>
              <a:blipFill>
                <a:blip r:embed="rId3"/>
                <a:stretch>
                  <a:fillRect l="-1370" t="-4110" b="-10959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79D9AEA-3EE9-0DA1-DFDB-CB5BF75E92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692" y="5003624"/>
            <a:ext cx="7772400" cy="131212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2E3EC99-DEEA-9BB2-56E8-5C7FF9C6782C}"/>
              </a:ext>
            </a:extLst>
          </p:cNvPr>
          <p:cNvSpPr/>
          <p:nvPr/>
        </p:nvSpPr>
        <p:spPr>
          <a:xfrm>
            <a:off x="1411980" y="2180773"/>
            <a:ext cx="1425006" cy="51295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E993FF-C4A1-5A87-4279-1F75B69A9004}"/>
              </a:ext>
            </a:extLst>
          </p:cNvPr>
          <p:cNvSpPr txBox="1"/>
          <p:nvPr/>
        </p:nvSpPr>
        <p:spPr>
          <a:xfrm>
            <a:off x="2954216" y="1503002"/>
            <a:ext cx="4255477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4"/>
                </a:solidFill>
              </a:rPr>
              <a:t>Garfieldpp is C++ code</a:t>
            </a:r>
          </a:p>
          <a:p>
            <a:r>
              <a:rPr lang="en-GB" i="1" dirty="0">
                <a:solidFill>
                  <a:schemeClr val="accent4"/>
                </a:solidFill>
              </a:rPr>
              <a:t>N</a:t>
            </a:r>
            <a:r>
              <a:rPr lang="en-IT" i="1" dirty="0">
                <a:solidFill>
                  <a:schemeClr val="accent4"/>
                </a:solidFill>
              </a:rPr>
              <a:t>eed c++ objects for pass - by - reference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92D072-7457-C74C-8DF2-2D2872078648}"/>
              </a:ext>
            </a:extLst>
          </p:cNvPr>
          <p:cNvSpPr/>
          <p:nvPr/>
        </p:nvSpPr>
        <p:spPr>
          <a:xfrm>
            <a:off x="1775395" y="3616569"/>
            <a:ext cx="698174" cy="23402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4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5EF98D-D3BB-8323-113F-FAC1B6BE5A4E}"/>
              </a:ext>
            </a:extLst>
          </p:cNvPr>
          <p:cNvSpPr txBox="1"/>
          <p:nvPr/>
        </p:nvSpPr>
        <p:spPr>
          <a:xfrm>
            <a:off x="1824240" y="3925237"/>
            <a:ext cx="4255477" cy="92333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The call “ne” gives you back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the </a:t>
            </a:r>
            <a:r>
              <a:rPr lang="en-US" dirty="0" err="1">
                <a:solidFill>
                  <a:schemeClr val="accent4"/>
                </a:solidFill>
              </a:rPr>
              <a:t>ctypes</a:t>
            </a:r>
            <a:r>
              <a:rPr lang="en-US" dirty="0">
                <a:solidFill>
                  <a:schemeClr val="accent4"/>
                </a:solidFill>
              </a:rPr>
              <a:t> object</a:t>
            </a:r>
          </a:p>
          <a:p>
            <a:r>
              <a:rPr lang="en-US" i="1" dirty="0">
                <a:solidFill>
                  <a:schemeClr val="accent4"/>
                </a:solidFill>
              </a:rPr>
              <a:t>“</a:t>
            </a:r>
            <a:r>
              <a:rPr lang="en-US" i="1" dirty="0" err="1">
                <a:solidFill>
                  <a:schemeClr val="accent4"/>
                </a:solidFill>
              </a:rPr>
              <a:t>ne.value</a:t>
            </a:r>
            <a:r>
              <a:rPr lang="en-US" i="1" dirty="0">
                <a:solidFill>
                  <a:schemeClr val="accent4"/>
                </a:solidFill>
              </a:rPr>
              <a:t>” gives you the value</a:t>
            </a:r>
            <a:endParaRPr lang="en-IT" i="1" dirty="0">
              <a:solidFill>
                <a:schemeClr val="accent4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F02619-6E56-FEFB-06F6-DBC05EE2AB0D}"/>
              </a:ext>
            </a:extLst>
          </p:cNvPr>
          <p:cNvSpPr/>
          <p:nvPr/>
        </p:nvSpPr>
        <p:spPr>
          <a:xfrm>
            <a:off x="1148862" y="5547254"/>
            <a:ext cx="7152379" cy="234027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CA4EF99-A08B-CF78-4E9E-7E4D28A83957}"/>
                  </a:ext>
                </a:extLst>
              </p:cNvPr>
              <p:cNvSpPr txBox="1"/>
              <p:nvPr/>
            </p:nvSpPr>
            <p:spPr>
              <a:xfrm>
                <a:off x="5192021" y="5783933"/>
                <a:ext cx="3951979" cy="646331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6"/>
                    </a:solidFill>
                  </a:rPr>
                  <a:t>N</a:t>
                </a:r>
                <a:r>
                  <a:rPr lang="en-IT" dirty="0">
                    <a:solidFill>
                      <a:schemeClr val="accent6"/>
                    </a:solidFill>
                  </a:rPr>
                  <a:t>ot all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i="1" dirty="0">
                    <a:solidFill>
                      <a:schemeClr val="accent6"/>
                    </a:solidFill>
                  </a:rPr>
                  <a:t> (5.9 keV) interact in 1cm of gas</a:t>
                </a:r>
                <a:br>
                  <a:rPr lang="en-IT" i="1" dirty="0">
                    <a:solidFill>
                      <a:schemeClr val="accent6"/>
                    </a:solidFill>
                  </a:rPr>
                </a:br>
                <a:endParaRPr lang="en-IT" i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CA4EF99-A08B-CF78-4E9E-7E4D28A839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021" y="5783933"/>
                <a:ext cx="3951979" cy="646331"/>
              </a:xfrm>
              <a:prstGeom prst="rect">
                <a:avLst/>
              </a:prstGeom>
              <a:blipFill>
                <a:blip r:embed="rId5"/>
                <a:stretch>
                  <a:fillRect l="-1282" t="-384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FEA80ED0-14FC-A0A7-54D1-987AD7FAE6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1" y="1503002"/>
            <a:ext cx="5239214" cy="535499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AA3CE9-7B6A-0EF4-3A84-92E0196EE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E17C0-930F-1A0D-2054-23636E6E9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2686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8" grpId="0" animBg="1"/>
      <p:bldP spid="19" grpId="0"/>
      <p:bldP spid="20" grpId="0" animBg="1"/>
      <p:bldP spid="21" grpId="0"/>
      <p:bldP spid="22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0961C6-C3EC-6799-AE5F-A2718BB694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8809" y="1450043"/>
                <a:ext cx="5486400" cy="1501855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IT" b="1" dirty="0">
                    <a:solidFill>
                      <a:srgbClr val="C00000"/>
                    </a:solidFill>
                  </a:rPr>
                  <a:t>Be critic towards your results – </a:t>
                </a:r>
                <a:r>
                  <a:rPr lang="en-IT" b="1" i="1" dirty="0">
                    <a:solidFill>
                      <a:srgbClr val="C00000"/>
                    </a:solidFill>
                  </a:rPr>
                  <a:t>perform X-checks</a:t>
                </a:r>
              </a:p>
              <a:p>
                <a:pPr marL="0" indent="0">
                  <a:buNone/>
                </a:pPr>
                <a:r>
                  <a:rPr lang="en-IT" dirty="0"/>
                  <a:t>A Student simulated a 8 keV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dirty="0"/>
                  <a:t> in a LEM</a:t>
                </a:r>
              </a:p>
              <a:p>
                <a:r>
                  <a:rPr lang="en-IT" sz="2600" dirty="0"/>
                  <a:t>(2.5mm drift gap)</a:t>
                </a:r>
              </a:p>
              <a:p>
                <a:r>
                  <a:rPr lang="en-IT" sz="2600" dirty="0"/>
                  <a:t>and found &gt; 90% of Events with 0 electrons</a:t>
                </a:r>
                <a:br>
                  <a:rPr lang="en-IT" dirty="0"/>
                </a:br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0961C6-C3EC-6799-AE5F-A2718BB694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8809" y="1450043"/>
                <a:ext cx="5486400" cy="1501855"/>
              </a:xfrm>
              <a:blipFill>
                <a:blip r:embed="rId2"/>
                <a:stretch>
                  <a:fillRect l="-924" t="-672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153E81DA-5C2D-E948-BF28-E03EF19E0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1. Interaction of a Photon / X-ray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F281E-F277-7F5A-9C26-C3DFC7FA6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C72F7-942F-D0DD-183C-E8C01C2F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00E0F-D4A1-5593-C2CC-9C15E9BB4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18</a:t>
            </a:fld>
            <a:endParaRPr lang="en-IT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3A5475E-2295-4966-9973-305E3982593B}"/>
              </a:ext>
            </a:extLst>
          </p:cNvPr>
          <p:cNvGrpSpPr/>
          <p:nvPr/>
        </p:nvGrpSpPr>
        <p:grpSpPr>
          <a:xfrm>
            <a:off x="5971992" y="1261866"/>
            <a:ext cx="3157295" cy="3035861"/>
            <a:chOff x="314325" y="3141100"/>
            <a:chExt cx="3157295" cy="3035861"/>
          </a:xfrm>
        </p:grpSpPr>
        <p:pic>
          <p:nvPicPr>
            <p:cNvPr id="2052" name="Picture 4" descr="Electron_histogram">
              <a:extLst>
                <a:ext uri="{FF2B5EF4-FFF2-40B4-BE49-F238E27FC236}">
                  <a16:creationId xmlns:a16="http://schemas.microsoft.com/office/drawing/2014/main" id="{E2437C41-6B01-2D5B-BB3F-9E070E1D05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325" y="3141100"/>
              <a:ext cx="3157295" cy="3035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A1CEAF0-E16E-D5CB-B6D8-EB41DADCF4F6}"/>
                </a:ext>
              </a:extLst>
            </p:cNvPr>
            <p:cNvSpPr txBox="1"/>
            <p:nvPr/>
          </p:nvSpPr>
          <p:spPr>
            <a:xfrm>
              <a:off x="1258411" y="3470319"/>
              <a:ext cx="148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>
                  <a:solidFill>
                    <a:schemeClr val="accent1"/>
                  </a:solidFill>
                </a:rPr>
                <a:t>&gt; 90% of  Evts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8E76BE5-E58C-922D-825F-AF2A59D61407}"/>
                </a:ext>
              </a:extLst>
            </p:cNvPr>
            <p:cNvSpPr/>
            <p:nvPr/>
          </p:nvSpPr>
          <p:spPr>
            <a:xfrm>
              <a:off x="704007" y="3283039"/>
              <a:ext cx="566443" cy="374561"/>
            </a:xfrm>
            <a:custGeom>
              <a:avLst/>
              <a:gdLst>
                <a:gd name="connsiteX0" fmla="*/ 566443 w 566443"/>
                <a:gd name="connsiteY0" fmla="*/ 374561 h 374561"/>
                <a:gd name="connsiteX1" fmla="*/ 283221 w 566443"/>
                <a:gd name="connsiteY1" fmla="*/ 2327 h 374561"/>
                <a:gd name="connsiteX2" fmla="*/ 0 w 566443"/>
                <a:gd name="connsiteY2" fmla="*/ 245088 h 37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443" h="374561">
                  <a:moveTo>
                    <a:pt x="566443" y="374561"/>
                  </a:moveTo>
                  <a:cubicBezTo>
                    <a:pt x="472035" y="199233"/>
                    <a:pt x="377628" y="23906"/>
                    <a:pt x="283221" y="2327"/>
                  </a:cubicBezTo>
                  <a:cubicBezTo>
                    <a:pt x="188814" y="-19252"/>
                    <a:pt x="94407" y="112918"/>
                    <a:pt x="0" y="245088"/>
                  </a:cubicBezTo>
                </a:path>
              </a:pathLst>
            </a:custGeom>
            <a:noFill/>
            <a:ln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ADEDB4B-7BC6-E08B-3C59-1BA07A224BAA}"/>
                </a:ext>
              </a:extLst>
            </p:cNvPr>
            <p:cNvSpPr/>
            <p:nvPr/>
          </p:nvSpPr>
          <p:spPr>
            <a:xfrm rot="19449421">
              <a:off x="1668468" y="5551240"/>
              <a:ext cx="449008" cy="153645"/>
            </a:xfrm>
            <a:custGeom>
              <a:avLst/>
              <a:gdLst>
                <a:gd name="connsiteX0" fmla="*/ 566443 w 566443"/>
                <a:gd name="connsiteY0" fmla="*/ 374561 h 374561"/>
                <a:gd name="connsiteX1" fmla="*/ 283221 w 566443"/>
                <a:gd name="connsiteY1" fmla="*/ 2327 h 374561"/>
                <a:gd name="connsiteX2" fmla="*/ 0 w 566443"/>
                <a:gd name="connsiteY2" fmla="*/ 245088 h 37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443" h="374561">
                  <a:moveTo>
                    <a:pt x="566443" y="374561"/>
                  </a:moveTo>
                  <a:cubicBezTo>
                    <a:pt x="472035" y="199233"/>
                    <a:pt x="377628" y="23906"/>
                    <a:pt x="283221" y="2327"/>
                  </a:cubicBezTo>
                  <a:cubicBezTo>
                    <a:pt x="188814" y="-19252"/>
                    <a:pt x="94407" y="112918"/>
                    <a:pt x="0" y="245088"/>
                  </a:cubicBezTo>
                </a:path>
              </a:pathLst>
            </a:custGeom>
            <a:noFill/>
            <a:ln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2A647A8-3EBD-C567-6460-41782C483149}"/>
                </a:ext>
              </a:extLst>
            </p:cNvPr>
            <p:cNvSpPr txBox="1"/>
            <p:nvPr/>
          </p:nvSpPr>
          <p:spPr>
            <a:xfrm>
              <a:off x="2093207" y="5175104"/>
              <a:ext cx="7470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400" dirty="0">
                  <a:solidFill>
                    <a:schemeClr val="accent1"/>
                  </a:solidFill>
                </a:rPr>
                <a:t>5.9 keV </a:t>
              </a:r>
              <a:br>
                <a:rPr lang="en-IT" sz="1400" dirty="0">
                  <a:solidFill>
                    <a:schemeClr val="accent1"/>
                  </a:solidFill>
                </a:rPr>
              </a:br>
              <a:r>
                <a:rPr lang="en-IT" sz="1400" dirty="0">
                  <a:solidFill>
                    <a:schemeClr val="accent1"/>
                  </a:solidFill>
                </a:rPr>
                <a:t>peak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964178A-F47B-2A65-DF7C-BC9F63D0CFBE}"/>
              </a:ext>
            </a:extLst>
          </p:cNvPr>
          <p:cNvGrpSpPr/>
          <p:nvPr/>
        </p:nvGrpSpPr>
        <p:grpSpPr>
          <a:xfrm>
            <a:off x="-35608" y="2708861"/>
            <a:ext cx="8956088" cy="3897190"/>
            <a:chOff x="-35608" y="2708861"/>
            <a:chExt cx="8956088" cy="3897190"/>
          </a:xfrm>
        </p:grpSpPr>
        <p:pic>
          <p:nvPicPr>
            <p:cNvPr id="2050" name="Picture 2" descr="Screenshot 2024-11-18 at 10.57.30">
              <a:extLst>
                <a:ext uri="{FF2B5EF4-FFF2-40B4-BE49-F238E27FC236}">
                  <a16:creationId xmlns:a16="http://schemas.microsoft.com/office/drawing/2014/main" id="{DE54892B-9663-EA54-BC46-8F55895193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280" y="3295871"/>
              <a:ext cx="2551210" cy="31970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A close up of a letter&#10;&#10;Description automatically generated">
              <a:extLst>
                <a:ext uri="{FF2B5EF4-FFF2-40B4-BE49-F238E27FC236}">
                  <a16:creationId xmlns:a16="http://schemas.microsoft.com/office/drawing/2014/main" id="{6B7609A6-8385-26A9-079C-E461C07BD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620" y="2708861"/>
              <a:ext cx="2502272" cy="57069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77FC3F-1BED-4139-A057-22B9CF20086F}"/>
                </a:ext>
              </a:extLst>
            </p:cNvPr>
            <p:cNvSpPr txBox="1"/>
            <p:nvPr/>
          </p:nvSpPr>
          <p:spPr>
            <a:xfrm rot="16200000">
              <a:off x="-1066390" y="5095129"/>
              <a:ext cx="25232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1"/>
                  </a:solidFill>
                </a:rPr>
                <a:t>https://</a:t>
              </a:r>
              <a:r>
                <a:rPr lang="en-GB" sz="1200" dirty="0" err="1">
                  <a:solidFill>
                    <a:schemeClr val="accent1"/>
                  </a:solidFill>
                </a:rPr>
                <a:t>physics.nist.gov</a:t>
              </a:r>
              <a:r>
                <a:rPr lang="en-GB" sz="1200" dirty="0">
                  <a:solidFill>
                    <a:schemeClr val="accent1"/>
                  </a:solidFill>
                </a:rPr>
                <a:t>/</a:t>
              </a:r>
              <a:r>
                <a:rPr lang="en-GB" sz="1200" dirty="0" err="1">
                  <a:solidFill>
                    <a:schemeClr val="accent1"/>
                  </a:solidFill>
                </a:rPr>
                <a:t>PhysRefData</a:t>
              </a:r>
              <a:r>
                <a:rPr lang="en-GB" sz="1200" dirty="0">
                  <a:solidFill>
                    <a:schemeClr val="accent1"/>
                  </a:solidFill>
                </a:rPr>
                <a:t>/</a:t>
              </a:r>
              <a:r>
                <a:rPr lang="en-GB" sz="1200" dirty="0" err="1">
                  <a:solidFill>
                    <a:schemeClr val="accent1"/>
                  </a:solidFill>
                </a:rPr>
                <a:t>Xcom</a:t>
              </a:r>
              <a:r>
                <a:rPr lang="en-GB" sz="1200" dirty="0">
                  <a:solidFill>
                    <a:schemeClr val="accent1"/>
                  </a:solidFill>
                </a:rPr>
                <a:t>/html/xcom1.html</a:t>
              </a:r>
              <a:endParaRPr lang="en-IT" sz="1200" dirty="0">
                <a:solidFill>
                  <a:schemeClr val="accen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16190A3-F33B-F417-7253-38ECA479AC8C}"/>
                    </a:ext>
                  </a:extLst>
                </p:cNvPr>
                <p:cNvSpPr txBox="1"/>
                <p:nvPr/>
              </p:nvSpPr>
              <p:spPr>
                <a:xfrm>
                  <a:off x="3028950" y="4297727"/>
                  <a:ext cx="5891530" cy="2308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b="1" i="1" dirty="0">
                      <a:solidFill>
                        <a:srgbClr val="C00000"/>
                      </a:solidFill>
                    </a:rPr>
                    <a:t>Perform a back-of-the-envelope calculation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i="1" dirty="0"/>
                    <a:t>NIST XCOM database: photon cross sections for single elements, compounds and mixtures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IT" i="1" dirty="0"/>
                    <a:t> (@ 8keV) dominated by Photo-Electric Effect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IT" i="1" dirty="0"/>
                    <a:t> = 8.47 cm</a:t>
                  </a:r>
                  <a:r>
                    <a:rPr lang="en-IT" i="1" baseline="30000" dirty="0"/>
                    <a:t>2</a:t>
                  </a:r>
                  <a:r>
                    <a:rPr lang="en-IT" i="1" dirty="0"/>
                    <a:t>/g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dirty="0"/>
                    <a:t>M</a:t>
                  </a:r>
                  <a:r>
                    <a:rPr lang="en-IT" dirty="0"/>
                    <a:t>ultiply with </a:t>
                  </a:r>
                  <a14:m>
                    <m:oMath xmlns:m="http://schemas.openxmlformats.org/officeDocument/2006/math">
                      <m:r>
                        <a:rPr lang="en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a14:m>
                  <a:r>
                    <a:rPr lang="en-IT" dirty="0"/>
                    <a:t> = 1.83E-3 g/cm</a:t>
                  </a:r>
                  <a:r>
                    <a:rPr lang="en-IT" baseline="30000" dirty="0"/>
                    <a:t>3</a:t>
                  </a:r>
                  <a:r>
                    <a:rPr lang="en-IT" dirty="0"/>
                    <a:t> for Ar:CO</a:t>
                  </a:r>
                  <a:r>
                    <a:rPr lang="en-IT" baseline="-25000" dirty="0"/>
                    <a:t>2</a:t>
                  </a:r>
                  <a:r>
                    <a:rPr lang="en-IT" dirty="0"/>
                    <a:t> 70:30 gas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IT" dirty="0"/>
                    <a:t> (Lambert-Beer) with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𝜎𝜌</m:t>
                      </m:r>
                    </m:oMath>
                  </a14:m>
                  <a:endParaRPr lang="en-IT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dirty="0"/>
                    <a:t>For x = 2.5 mm =&gt; only 4% interacts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16190A3-F33B-F417-7253-38ECA479AC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8950" y="4297727"/>
                  <a:ext cx="5891530" cy="2308324"/>
                </a:xfrm>
                <a:prstGeom prst="rect">
                  <a:avLst/>
                </a:prstGeom>
                <a:blipFill>
                  <a:blip r:embed="rId6"/>
                  <a:stretch>
                    <a:fillRect l="-860" t="-1093" b="-3279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335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36F5FC-F280-D101-902B-288C9AAD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2. Electric Fields &amp; Det Geometry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29C58-1353-5467-3A20-2CE9D91CED0D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A0C2886-D6A4-453E-57C9-77E1A6BBE852}"/>
              </a:ext>
            </a:extLst>
          </p:cNvPr>
          <p:cNvGrpSpPr/>
          <p:nvPr/>
        </p:nvGrpSpPr>
        <p:grpSpPr>
          <a:xfrm>
            <a:off x="628650" y="1480765"/>
            <a:ext cx="8515350" cy="5693157"/>
            <a:chOff x="628650" y="1480765"/>
            <a:chExt cx="8515350" cy="5693157"/>
          </a:xfrm>
        </p:grpSpPr>
        <p:sp>
          <p:nvSpPr>
            <p:cNvPr id="6" name="Rectangle 2">
              <a:extLst>
                <a:ext uri="{FF2B5EF4-FFF2-40B4-BE49-F238E27FC236}">
                  <a16:creationId xmlns:a16="http://schemas.microsoft.com/office/drawing/2014/main" id="{9484CE37-4395-8F8C-09CE-45E65E64DB14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28650" y="1690689"/>
              <a:ext cx="8113285" cy="5483233"/>
            </a:xfrm>
            <a:prstGeom prst="rect">
              <a:avLst/>
            </a:prstGeom>
            <a:ln/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31095" indent="-322458">
                <a:buSzPct val="120000"/>
                <a:buFont typeface="Arial" panose="020B0604020202020204" pitchFamily="34" charset="0"/>
                <a:buBlip>
                  <a:blip r:embed="rId2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Closed expressions, “</a:t>
              </a:r>
              <a:r>
                <a:rPr lang="en-GB" altLang="en-IT" dirty="0">
                  <a:solidFill>
                    <a:srgbClr val="800000"/>
                  </a:solidFill>
                </a:rPr>
                <a:t>analytic</a:t>
              </a:r>
              <a:r>
                <a:rPr lang="en-GB" altLang="en-IT" dirty="0"/>
                <a:t> method”: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almost all 2d structures of wires, planes + periodicities;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dielectrics and space/surface charge are laborious;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fast and precise, if applicable.</a:t>
              </a:r>
            </a:p>
            <a:p>
              <a:pPr marL="0" indent="8637">
                <a:buFont typeface="Arial" panose="020B0604020202020204" pitchFamily="34" charset="0"/>
                <a:buNone/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endParaRPr lang="en-GB" altLang="en-IT" dirty="0">
                <a:solidFill>
                  <a:srgbClr val="800000"/>
                </a:solidFill>
              </a:endParaRPr>
            </a:p>
            <a:p>
              <a:pPr marL="331095" indent="-322458">
                <a:buSzPct val="120000"/>
                <a:buFont typeface="Arial" panose="020B0604020202020204" pitchFamily="34" charset="0"/>
                <a:buBlip>
                  <a:blip r:embed="rId2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>
                  <a:solidFill>
                    <a:srgbClr val="800000"/>
                  </a:solidFill>
                </a:rPr>
                <a:t>Finite element method</a:t>
              </a:r>
              <a:r>
                <a:rPr lang="en-GB" altLang="en-IT" dirty="0"/>
                <a:t>: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2d and 3d structures, with or without dielectrics;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several major intrinsic shortcomings.</a:t>
              </a:r>
            </a:p>
            <a:p>
              <a:pPr marL="0" indent="8637">
                <a:buFont typeface="Arial" panose="020B0604020202020204" pitchFamily="34" charset="0"/>
                <a:buNone/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endParaRPr lang="en-GB" altLang="en-IT" dirty="0"/>
            </a:p>
            <a:p>
              <a:pPr marL="331095" indent="-322458">
                <a:buSzPct val="120000"/>
                <a:buFont typeface="Arial" panose="020B0604020202020204" pitchFamily="34" charset="0"/>
                <a:buBlip>
                  <a:blip r:embed="rId2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Integral equations or </a:t>
              </a:r>
              <a:r>
                <a:rPr lang="en-GB" altLang="en-IT" dirty="0">
                  <a:solidFill>
                    <a:srgbClr val="800000"/>
                  </a:solidFill>
                </a:rPr>
                <a:t>Boundary element methods</a:t>
              </a:r>
              <a:r>
                <a:rPr lang="en-GB" altLang="en-IT" dirty="0"/>
                <a:t>: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equally comprehensive without the intrinsic flaws;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technically challenging and emerging;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consumes more CPU time than FEM, but catching up.</a:t>
              </a:r>
            </a:p>
            <a:p>
              <a:pPr marL="0" indent="8637">
                <a:buFont typeface="Arial" panose="020B0604020202020204" pitchFamily="34" charset="0"/>
                <a:buNone/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endParaRPr lang="en-GB" altLang="en-IT" dirty="0"/>
            </a:p>
            <a:p>
              <a:pPr marL="331095" indent="-322458">
                <a:buSzPct val="120000"/>
                <a:buFont typeface="Arial" panose="020B0604020202020204" pitchFamily="34" charset="0"/>
                <a:buBlip>
                  <a:blip r:embed="rId2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Finite differences:</a:t>
              </a:r>
            </a:p>
            <a:p>
              <a:pPr marL="662191" lvl="1" indent="-331095">
                <a:buSzPct val="121000"/>
                <a:buFont typeface="Arial" panose="020B0604020202020204" pitchFamily="34" charset="0"/>
                <a:buBlip>
                  <a:blip r:embed="rId3"/>
                </a:buBlip>
                <a:tabLst>
                  <a:tab pos="656433" algn="l"/>
                  <a:tab pos="1312865" algn="l"/>
                  <a:tab pos="1969298" algn="l"/>
                  <a:tab pos="2625730" algn="l"/>
                  <a:tab pos="3282163" algn="l"/>
                  <a:tab pos="3938595" algn="l"/>
                  <a:tab pos="4595028" algn="l"/>
                  <a:tab pos="5251460" algn="l"/>
                  <a:tab pos="5907893" algn="l"/>
                  <a:tab pos="6564325" algn="l"/>
                  <a:tab pos="7220758" algn="l"/>
                  <a:tab pos="7877190" algn="l"/>
                </a:tabLst>
              </a:pPr>
              <a:r>
                <a:rPr lang="en-GB" altLang="en-IT" dirty="0"/>
                <a:t>used for iterative, time-dependent calculations.</a:t>
              </a:r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DF2712CD-7034-679F-6130-6F10E902F40D}"/>
                </a:ext>
              </a:extLst>
            </p:cNvPr>
            <p:cNvSpPr/>
            <p:nvPr/>
          </p:nvSpPr>
          <p:spPr>
            <a:xfrm>
              <a:off x="7186613" y="1685924"/>
              <a:ext cx="257175" cy="1157289"/>
            </a:xfrm>
            <a:prstGeom prst="rightBrac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77D8D13-0169-BCC7-7C6C-AB3A2481211C}"/>
                </a:ext>
              </a:extLst>
            </p:cNvPr>
            <p:cNvSpPr txBox="1"/>
            <p:nvPr/>
          </p:nvSpPr>
          <p:spPr>
            <a:xfrm>
              <a:off x="7470221" y="1943785"/>
              <a:ext cx="16737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</a:t>
              </a:r>
              <a:r>
                <a:rPr lang="en-IT" dirty="0"/>
                <a:t>mplemented in </a:t>
              </a:r>
              <a:r>
                <a:rPr lang="en-IT" b="1" dirty="0"/>
                <a:t>Garfield</a:t>
              </a:r>
            </a:p>
          </p:txBody>
        </p:sp>
        <p:pic>
          <p:nvPicPr>
            <p:cNvPr id="10" name="Picture 9" descr="A cartoon character lying down&#10;&#10;Description automatically generated">
              <a:extLst>
                <a:ext uri="{FF2B5EF4-FFF2-40B4-BE49-F238E27FC236}">
                  <a16:creationId xmlns:a16="http://schemas.microsoft.com/office/drawing/2014/main" id="{946DB7DE-6AB8-72BF-7CC5-265A343011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0081" t="58815" r="28303"/>
            <a:stretch/>
          </p:blipFill>
          <p:spPr>
            <a:xfrm>
              <a:off x="8251081" y="1480765"/>
              <a:ext cx="860187" cy="543173"/>
            </a:xfrm>
            <a:prstGeom prst="rect">
              <a:avLst/>
            </a:prstGeom>
          </p:spPr>
        </p:pic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CD5EF0EC-A15E-6144-3269-9EF24580E750}"/>
                </a:ext>
              </a:extLst>
            </p:cNvPr>
            <p:cNvSpPr/>
            <p:nvPr/>
          </p:nvSpPr>
          <p:spPr>
            <a:xfrm>
              <a:off x="7186600" y="3086098"/>
              <a:ext cx="257175" cy="1157289"/>
            </a:xfrm>
            <a:prstGeom prst="rightBrac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AA4AF724-9936-7D54-5BCA-79CDD127588C}"/>
                </a:ext>
              </a:extLst>
            </p:cNvPr>
            <p:cNvSpPr/>
            <p:nvPr/>
          </p:nvSpPr>
          <p:spPr>
            <a:xfrm>
              <a:off x="7184458" y="4588666"/>
              <a:ext cx="257175" cy="1157289"/>
            </a:xfrm>
            <a:prstGeom prst="rightBrac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84E09B-1BFB-5F8A-5584-CFFEF09A27C2}"/>
                </a:ext>
              </a:extLst>
            </p:cNvPr>
            <p:cNvSpPr txBox="1"/>
            <p:nvPr/>
          </p:nvSpPr>
          <p:spPr>
            <a:xfrm>
              <a:off x="7516245" y="4982644"/>
              <a:ext cx="11123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/>
                <a:t>NeBEM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F3C77FF-156C-ACEE-35F7-A806B7AB50A3}"/>
                </a:ext>
              </a:extLst>
            </p:cNvPr>
            <p:cNvSpPr txBox="1"/>
            <p:nvPr/>
          </p:nvSpPr>
          <p:spPr>
            <a:xfrm>
              <a:off x="7535586" y="3203077"/>
              <a:ext cx="11123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/>
                <a:t>ANSYS, COMSOL,</a:t>
              </a:r>
            </a:p>
            <a:p>
              <a:r>
                <a:rPr lang="en-IT" b="1" dirty="0"/>
                <a:t>ELMER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EA73B54-61AA-ADF6-E128-0294B9764DF5}"/>
                </a:ext>
              </a:extLst>
            </p:cNvPr>
            <p:cNvSpPr txBox="1"/>
            <p:nvPr/>
          </p:nvSpPr>
          <p:spPr>
            <a:xfrm>
              <a:off x="4572000" y="2590116"/>
              <a:ext cx="23861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i="1" dirty="0">
                  <a:solidFill>
                    <a:srgbClr val="C00000"/>
                  </a:solidFill>
                </a:rPr>
                <a:t>OK for parallel plate &amp; wire detectors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EEDF124-374A-AB74-163E-B185A71DFDCF}"/>
                </a:ext>
              </a:extLst>
            </p:cNvPr>
            <p:cNvSpPr txBox="1"/>
            <p:nvPr/>
          </p:nvSpPr>
          <p:spPr>
            <a:xfrm>
              <a:off x="4612721" y="4157989"/>
              <a:ext cx="2386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i="1" dirty="0">
                  <a:solidFill>
                    <a:srgbClr val="C00000"/>
                  </a:solidFill>
                </a:rPr>
                <a:t>Needed for MPGDs</a:t>
              </a:r>
            </a:p>
          </p:txBody>
        </p: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26727BD3-411D-F3D5-B96B-50D09627C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E83B832-F56F-C680-FF2A-313022E9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19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49047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A106F-A3A2-3EEC-E937-DE1EDC400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DRD1 School: Simulation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0A32D-17FB-55A3-3ADC-412F7EA4C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69986"/>
            <a:ext cx="8353304" cy="502288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IT" dirty="0">
                <a:solidFill>
                  <a:srgbClr val="C00000"/>
                </a:solidFill>
              </a:rPr>
              <a:t>First Lecture: </a:t>
            </a:r>
            <a:r>
              <a:rPr lang="en-IT" i="1" dirty="0"/>
              <a:t>the basics				</a:t>
            </a:r>
            <a:r>
              <a:rPr lang="en-IT" i="1" dirty="0">
                <a:solidFill>
                  <a:schemeClr val="accent1"/>
                </a:solidFill>
              </a:rPr>
              <a:t>P.V. Today</a:t>
            </a:r>
          </a:p>
          <a:p>
            <a:pPr lvl="1"/>
            <a:r>
              <a:rPr lang="en-IT" dirty="0"/>
              <a:t>0. Introduction – Garfield++</a:t>
            </a:r>
          </a:p>
          <a:p>
            <a:pPr lvl="1"/>
            <a:r>
              <a:rPr lang="en-IT" dirty="0"/>
              <a:t>1. Energy Loss – Primary Ionization</a:t>
            </a:r>
          </a:p>
          <a:p>
            <a:pPr lvl="1"/>
            <a:r>
              <a:rPr lang="en-IT" dirty="0"/>
              <a:t>2. Electric Fields in the detector</a:t>
            </a:r>
          </a:p>
          <a:p>
            <a:pPr lvl="1"/>
            <a:r>
              <a:rPr lang="en-IT" dirty="0"/>
              <a:t>3. Charged particle transport</a:t>
            </a:r>
            <a:endParaRPr lang="en-IT" dirty="0">
              <a:ea typeface="Calibri"/>
              <a:cs typeface="Calibri"/>
            </a:endParaRPr>
          </a:p>
          <a:p>
            <a:r>
              <a:rPr lang="en-IT" dirty="0">
                <a:solidFill>
                  <a:srgbClr val="C00000"/>
                </a:solidFill>
              </a:rPr>
              <a:t>Second Lecture: </a:t>
            </a:r>
            <a:r>
              <a:rPr lang="en-IT" i="1" dirty="0"/>
              <a:t>advanced topics		</a:t>
            </a:r>
            <a:r>
              <a:rPr lang="en-IT" i="1" dirty="0">
                <a:solidFill>
                  <a:schemeClr val="accent1"/>
                </a:solidFill>
              </a:rPr>
              <a:t>D.J. Monday</a:t>
            </a:r>
          </a:p>
          <a:p>
            <a:pPr lvl="1"/>
            <a:r>
              <a:rPr lang="en-GB" dirty="0">
                <a:ea typeface="Calibri"/>
                <a:cs typeface="Calibri"/>
              </a:rPr>
              <a:t>4. </a:t>
            </a:r>
            <a:r>
              <a:rPr lang="en-US" dirty="0">
                <a:ea typeface="Calibri"/>
                <a:cs typeface="Calibri"/>
              </a:rPr>
              <a:t>Gas Gain &amp; fluctuations</a:t>
            </a:r>
            <a:endParaRPr lang="en-IT" dirty="0">
              <a:ea typeface="Calibri"/>
              <a:cs typeface="Calibri"/>
            </a:endParaRPr>
          </a:p>
          <a:p>
            <a:pPr lvl="1"/>
            <a:r>
              <a:rPr lang="en-IT" dirty="0"/>
              <a:t>5. Signal induction &amp; Capacitive coupling</a:t>
            </a:r>
          </a:p>
          <a:p>
            <a:pPr lvl="1"/>
            <a:r>
              <a:rPr lang="en-IT" dirty="0"/>
              <a:t>6. Current limitations and Perspectives</a:t>
            </a:r>
          </a:p>
          <a:p>
            <a:r>
              <a:rPr lang="en-IT" dirty="0">
                <a:solidFill>
                  <a:srgbClr val="C00000"/>
                </a:solidFill>
              </a:rPr>
              <a:t>Hands-on Exercises:</a:t>
            </a:r>
          </a:p>
          <a:p>
            <a:pPr lvl="1"/>
            <a:r>
              <a:rPr lang="en-IT" dirty="0">
                <a:solidFill>
                  <a:srgbClr val="C00000"/>
                </a:solidFill>
              </a:rPr>
              <a:t>SIM1: </a:t>
            </a:r>
            <a:r>
              <a:rPr lang="en-IT" dirty="0"/>
              <a:t>several simple exercises on the individual topics above</a:t>
            </a:r>
          </a:p>
          <a:p>
            <a:pPr lvl="1"/>
            <a:r>
              <a:rPr lang="en-IT" dirty="0">
                <a:solidFill>
                  <a:srgbClr val="C00000"/>
                </a:solidFill>
              </a:rPr>
              <a:t>SIM2: </a:t>
            </a:r>
            <a:r>
              <a:rPr lang="en-IT" dirty="0"/>
              <a:t>full exercise: simulation of RPC or Resistive Micromegas</a:t>
            </a:r>
          </a:p>
          <a:p>
            <a:pPr lvl="1"/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1AA0A-EB72-BF0C-10F3-62EE29CB5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487AB-9461-1B27-031A-A3151918A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B5690-B626-0288-E27E-E82CBEF2D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62785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297B40-3350-D17E-F4DF-58F8D07327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227"/>
          <a:stretch/>
        </p:blipFill>
        <p:spPr>
          <a:xfrm>
            <a:off x="571500" y="1439917"/>
            <a:ext cx="8000882" cy="443536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922F485-5E8E-A6A2-361B-7B2AFFBF2618}"/>
              </a:ext>
            </a:extLst>
          </p:cNvPr>
          <p:cNvSpPr txBox="1">
            <a:spLocks/>
          </p:cNvSpPr>
          <p:nvPr/>
        </p:nvSpPr>
        <p:spPr>
          <a:xfrm>
            <a:off x="57150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T" b="1" dirty="0">
                <a:solidFill>
                  <a:srgbClr val="C00000"/>
                </a:solidFill>
              </a:rPr>
              <a:t>2. Analytic Fields in 2D - 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A91F0C-2DE6-CB9D-00E5-A438D819F158}"/>
              </a:ext>
            </a:extLst>
          </p:cNvPr>
          <p:cNvSpPr txBox="1"/>
          <p:nvPr/>
        </p:nvSpPr>
        <p:spPr>
          <a:xfrm>
            <a:off x="178676" y="5848912"/>
            <a:ext cx="8279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C00000"/>
                </a:solidFill>
              </a:rPr>
              <a:t>Garfield++ 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hlinkClick r:id="rId3"/>
              </a:rPr>
              <a:t>https://garfieldpp.web.cern.ch/garfieldpp/examples/analytic/</a:t>
            </a:r>
            <a:endParaRPr lang="en-IT" sz="14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hlinkClick r:id="rId4"/>
              </a:rPr>
              <a:t>https://garfieldpp.web.cern.ch/garfieldpp/examples/alicetpc/</a:t>
            </a:r>
            <a:r>
              <a:rPr lang="en-IT" sz="1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CB62124-87BC-9F90-65F9-7AB1F8C92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DA0D6C0-3A57-48CD-18B5-23BAE137A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437C33E-7DC1-2E49-D1DF-7BD81C64B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20</a:t>
            </a:fld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D395CF-A6C5-A185-F0BF-91F06A9B13C0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4269398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diagram of a problem&#10;&#10;Description automatically generated">
            <a:extLst>
              <a:ext uri="{FF2B5EF4-FFF2-40B4-BE49-F238E27FC236}">
                <a16:creationId xmlns:a16="http://schemas.microsoft.com/office/drawing/2014/main" id="{A79FCF52-1746-00A1-843B-A5B3C6AADD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6" r="216" b="1377"/>
          <a:stretch/>
        </p:blipFill>
        <p:spPr>
          <a:xfrm>
            <a:off x="742950" y="1253293"/>
            <a:ext cx="7313395" cy="54944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040514-E0EB-4465-72E2-875AB1903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9552A-0640-5292-D04A-3E87C7DB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21</a:t>
            </a:fld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65ED25-8670-6C8D-A9DB-F41335C75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AF92B-9BB7-5E0A-EE0D-001B00BA8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6FE8EC-CC41-2B9E-5F0B-F9E742C69CD6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1568802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40514-E0EB-4465-72E2-875AB1903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9552A-0640-5292-D04A-3E87C7DB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22</a:t>
            </a:fld>
            <a:endParaRPr lang="en-IT"/>
          </a:p>
        </p:txBody>
      </p:sp>
      <p:pic>
        <p:nvPicPr>
          <p:cNvPr id="25" name="Picture 24" descr="A diagram of triangles with text and words&#10;&#10;Description automatically generated">
            <a:extLst>
              <a:ext uri="{FF2B5EF4-FFF2-40B4-BE49-F238E27FC236}">
                <a16:creationId xmlns:a16="http://schemas.microsoft.com/office/drawing/2014/main" id="{2E748158-7BF8-4B0C-9983-41A301574E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0" t="582" r="414" b="606"/>
          <a:stretch/>
        </p:blipFill>
        <p:spPr>
          <a:xfrm>
            <a:off x="509848" y="1245877"/>
            <a:ext cx="7478014" cy="561212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18ADF-027A-C2B6-5339-32E294817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8E21E-1F46-AA05-EDBC-3FC6AC2A1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85D2B9-C375-3BAE-6038-99B25065943B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7381746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4B3BC6-A04E-0FAD-819E-6A0874B48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861655"/>
            <a:ext cx="7708900" cy="5740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6FAEE01-893C-E013-7EDF-3FB47D418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C72A7CB-9F8F-036A-A4A4-551CF338E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075C260-2076-5658-9F84-4492AC3B1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B1FCA4F-AC46-3A11-1C28-045C9E114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23</a:t>
            </a:fld>
            <a:endParaRPr lang="en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E6B149-468A-DD93-4C8A-5A3E59D52C78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18748690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49775B-494D-89DC-A184-66753D50E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38" y="1031874"/>
            <a:ext cx="6792581" cy="481187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2DCA8DD-A3DE-7543-DC19-3B5F29C41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  <a:endParaRPr lang="en-IT" dirty="0">
              <a:solidFill>
                <a:srgbClr val="C00000"/>
              </a:solidFill>
              <a:latin typeface="Helvetica" pitchFamily="2" charset="0"/>
            </a:endParaRPr>
          </a:p>
        </p:txBody>
      </p:sp>
      <p:pic>
        <p:nvPicPr>
          <p:cNvPr id="7" name="Picture 6" descr="A triangle with numbers and points&#10;&#10;Description automatically generated">
            <a:extLst>
              <a:ext uri="{FF2B5EF4-FFF2-40B4-BE49-F238E27FC236}">
                <a16:creationId xmlns:a16="http://schemas.microsoft.com/office/drawing/2014/main" id="{44E39A95-224E-B625-E551-A5A6778BA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675" y="182563"/>
            <a:ext cx="1430051" cy="139779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D0E70B5-F194-B43C-A287-6930BF068CCE}"/>
              </a:ext>
            </a:extLst>
          </p:cNvPr>
          <p:cNvGrpSpPr/>
          <p:nvPr/>
        </p:nvGrpSpPr>
        <p:grpSpPr>
          <a:xfrm>
            <a:off x="6523559" y="4200011"/>
            <a:ext cx="2517979" cy="2182077"/>
            <a:chOff x="6663559" y="3547531"/>
            <a:chExt cx="2517979" cy="218207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2883617-1D74-A84B-3558-1BDA20EF37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3796" t="52826" r="22801" b="16414"/>
            <a:stretch/>
          </p:blipFill>
          <p:spPr>
            <a:xfrm rot="1716411">
              <a:off x="6793134" y="3856710"/>
              <a:ext cx="2165132" cy="148466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3097716-4B1E-D4EE-B207-D3364410F346}"/>
                    </a:ext>
                  </a:extLst>
                </p:cNvPr>
                <p:cNvSpPr txBox="1"/>
                <p:nvPr/>
              </p:nvSpPr>
              <p:spPr>
                <a:xfrm>
                  <a:off x="8460828" y="3710152"/>
                  <a:ext cx="5465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baseline="-2500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IT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3097716-4B1E-D4EE-B207-D3364410F3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60828" y="3710152"/>
                  <a:ext cx="54653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64A1C36-8F24-9731-F4D2-4A7120DD02BC}"/>
                    </a:ext>
                  </a:extLst>
                </p:cNvPr>
                <p:cNvSpPr txBox="1"/>
                <p:nvPr/>
              </p:nvSpPr>
              <p:spPr>
                <a:xfrm>
                  <a:off x="6663559" y="4056993"/>
                  <a:ext cx="4099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baseline="-2500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IT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64A1C36-8F24-9731-F4D2-4A7120DD02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3559" y="4056993"/>
                  <a:ext cx="40990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EADEA43-C8D4-6E77-160D-CBD39CF687B7}"/>
                    </a:ext>
                  </a:extLst>
                </p:cNvPr>
                <p:cNvSpPr txBox="1"/>
                <p:nvPr/>
              </p:nvSpPr>
              <p:spPr>
                <a:xfrm>
                  <a:off x="8590726" y="5360276"/>
                  <a:ext cx="34306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baseline="-2500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IT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EADEA43-C8D4-6E77-160D-CBD39CF687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90726" y="5360276"/>
                  <a:ext cx="343067" cy="369332"/>
                </a:xfrm>
                <a:prstGeom prst="rect">
                  <a:avLst/>
                </a:prstGeom>
                <a:blipFill>
                  <a:blip r:embed="rId7"/>
                  <a:stretch>
                    <a:fillRect r="-714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A38A9-2F34-FA80-BFFE-24E6156F9196}"/>
                </a:ext>
              </a:extLst>
            </p:cNvPr>
            <p:cNvSpPr/>
            <p:nvPr/>
          </p:nvSpPr>
          <p:spPr>
            <a:xfrm rot="21014923">
              <a:off x="7421172" y="3547531"/>
              <a:ext cx="987973" cy="694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763774A-241C-395E-6DCF-C04575DD2777}"/>
                </a:ext>
              </a:extLst>
            </p:cNvPr>
            <p:cNvSpPr/>
            <p:nvPr/>
          </p:nvSpPr>
          <p:spPr>
            <a:xfrm rot="5400000">
              <a:off x="8392145" y="4338214"/>
              <a:ext cx="987973" cy="5908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D03D3AC-7569-F757-EAD3-CC2EDCEC1034}"/>
              </a:ext>
            </a:extLst>
          </p:cNvPr>
          <p:cNvSpPr txBox="1"/>
          <p:nvPr/>
        </p:nvSpPr>
        <p:spPr>
          <a:xfrm>
            <a:off x="3116198" y="5314538"/>
            <a:ext cx="2075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chemeClr val="accent4"/>
                </a:solidFill>
              </a:rPr>
              <a:t>Example: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5F3A7D25-A0D5-DBF9-73D3-A877666D7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94B8EB66-00CC-BEAB-64F8-DD2661F4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08FC90A-6EF5-B580-8C26-DEFD6C6D9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24</a:t>
            </a:fld>
            <a:endParaRPr lang="en-IT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AA554B-759F-8EB8-D76D-EDD9F7446581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F07CCC-5FF1-6BC1-1A64-9A369053A013}"/>
                  </a:ext>
                </a:extLst>
              </p:cNvPr>
              <p:cNvSpPr txBox="1"/>
              <p:nvPr/>
            </p:nvSpPr>
            <p:spPr>
              <a:xfrm>
                <a:off x="3223307" y="5707353"/>
                <a:ext cx="3937368" cy="923330"/>
              </a:xfrm>
              <a:prstGeom prst="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1</a:t>
                </a:r>
                <a:r>
                  <a:rPr lang="en-IT" baseline="30000" dirty="0"/>
                  <a:t>st</a:t>
                </a:r>
                <a:r>
                  <a:rPr lang="en-IT" dirty="0"/>
                  <a:t> Order Triangular Element: </a:t>
                </a:r>
              </a:p>
              <a:p>
                <a:r>
                  <a:rPr lang="en-IT" dirty="0"/>
                  <a:t>Nodes </a:t>
                </a:r>
                <a:r>
                  <a:rPr lang="en-IT" dirty="0">
                    <a:solidFill>
                      <a:schemeClr val="accent6"/>
                    </a:solidFill>
                  </a:rPr>
                  <a:t>1</a:t>
                </a:r>
                <a:r>
                  <a:rPr lang="en-IT" dirty="0"/>
                  <a:t>,</a:t>
                </a:r>
                <a:r>
                  <a:rPr lang="en-IT" dirty="0">
                    <a:solidFill>
                      <a:schemeClr val="accent1"/>
                    </a:solidFill>
                  </a:rPr>
                  <a:t>2</a:t>
                </a:r>
                <a:r>
                  <a:rPr lang="en-IT" dirty="0"/>
                  <a:t>,</a:t>
                </a:r>
                <a:r>
                  <a:rPr lang="en-IT" dirty="0">
                    <a:solidFill>
                      <a:srgbClr val="C00000"/>
                    </a:solidFill>
                  </a:rPr>
                  <a:t>3</a:t>
                </a:r>
                <a:r>
                  <a:rPr lang="en-IT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IT" baseline="-2500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1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T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F07CCC-5FF1-6BC1-1A64-9A369053A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307" y="5707353"/>
                <a:ext cx="3937368" cy="923330"/>
              </a:xfrm>
              <a:prstGeom prst="rect">
                <a:avLst/>
              </a:prstGeom>
              <a:blipFill>
                <a:blip r:embed="rId8"/>
                <a:stretch>
                  <a:fillRect l="-955" b="-2597"/>
                </a:stretch>
              </a:blipFill>
              <a:ln w="38100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390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FEC596-073A-627A-0224-280E76A75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74" y="953869"/>
            <a:ext cx="7734948" cy="57215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2DCA8DD-A3DE-7543-DC19-3B5F29C41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  <a:endParaRPr lang="en-IT" dirty="0">
              <a:solidFill>
                <a:srgbClr val="C00000"/>
              </a:solidFill>
              <a:latin typeface="Helvetica" pitchFamily="2" charset="0"/>
            </a:endParaRPr>
          </a:p>
        </p:txBody>
      </p:sp>
      <p:pic>
        <p:nvPicPr>
          <p:cNvPr id="7" name="Picture 6" descr="A triangle with numbers and points&#10;&#10;Description automatically generated">
            <a:extLst>
              <a:ext uri="{FF2B5EF4-FFF2-40B4-BE49-F238E27FC236}">
                <a16:creationId xmlns:a16="http://schemas.microsoft.com/office/drawing/2014/main" id="{44E39A95-224E-B625-E551-A5A6778BA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675" y="182563"/>
            <a:ext cx="1430051" cy="139779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B933C6-568E-DC1D-FBF1-D9A4EA642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02AFE0-2527-A0FB-AA19-43332AB18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987BD4-D47C-5A6F-8409-ED651DF01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25</a:t>
            </a:fld>
            <a:endParaRPr lang="en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99A71C-5777-AE95-605A-F8043C4E1104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12211862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3721ABA-AB42-802C-7EAC-82F9EB12D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C1B78C-6644-F54F-E0C1-7FE624F08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74" y="1468437"/>
            <a:ext cx="7708900" cy="5207000"/>
          </a:xfrm>
          <a:prstGeom prst="rect">
            <a:avLst/>
          </a:prstGeom>
        </p:spPr>
      </p:pic>
      <p:pic>
        <p:nvPicPr>
          <p:cNvPr id="7" name="Picture 6" descr="A triangle with numbers and points&#10;&#10;Description automatically generated">
            <a:extLst>
              <a:ext uri="{FF2B5EF4-FFF2-40B4-BE49-F238E27FC236}">
                <a16:creationId xmlns:a16="http://schemas.microsoft.com/office/drawing/2014/main" id="{C709D067-7EFE-62E3-6668-3D1CFA8B0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675" y="182563"/>
            <a:ext cx="1430051" cy="1397794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7644DC0-0FF4-A8D3-9B42-45C68B24B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5C38821-E918-B7D8-6480-4AE304B19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8118CF5-3991-D3AE-CEB3-D8AE68217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26</a:t>
            </a:fld>
            <a:endParaRPr lang="en-IT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2CFDE5-984E-374E-3DD9-94F50CF5B66D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12665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triangle&#10;&#10;Description automatically generated">
            <a:extLst>
              <a:ext uri="{FF2B5EF4-FFF2-40B4-BE49-F238E27FC236}">
                <a16:creationId xmlns:a16="http://schemas.microsoft.com/office/drawing/2014/main" id="{3A500E33-78C3-6B40-5AEF-D5ADBE3ECF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59" r="472" b="9236"/>
          <a:stretch/>
        </p:blipFill>
        <p:spPr>
          <a:xfrm>
            <a:off x="210464" y="1612013"/>
            <a:ext cx="7798419" cy="5245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040514-E0EB-4465-72E2-875AB1903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9552A-0640-5292-D04A-3E87C7DB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27</a:t>
            </a:fld>
            <a:endParaRPr lang="en-IT"/>
          </a:p>
        </p:txBody>
      </p:sp>
      <p:pic>
        <p:nvPicPr>
          <p:cNvPr id="5" name="Picture 4" descr="A triangle with numbers and points&#10;&#10;Description automatically generated">
            <a:extLst>
              <a:ext uri="{FF2B5EF4-FFF2-40B4-BE49-F238E27FC236}">
                <a16:creationId xmlns:a16="http://schemas.microsoft.com/office/drawing/2014/main" id="{907F76DA-C00D-246F-A974-542B27927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675" y="182563"/>
            <a:ext cx="1430051" cy="139779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1C435C-5FFB-A1C2-1893-7C5FCA36B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EB8254-BC99-CC95-55FD-4D88E8002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3AA2F2-6D1D-DE80-CF7A-634775AFCB82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142063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40514-E0EB-4465-72E2-875AB1903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9552A-0640-5292-D04A-3E87C7DB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28</a:t>
            </a:fld>
            <a:endParaRPr lang="en-IT"/>
          </a:p>
        </p:txBody>
      </p:sp>
      <p:pic>
        <p:nvPicPr>
          <p:cNvPr id="27" name="Picture 26" descr="A graph of a function&#10;&#10;Description automatically generated">
            <a:extLst>
              <a:ext uri="{FF2B5EF4-FFF2-40B4-BE49-F238E27FC236}">
                <a16:creationId xmlns:a16="http://schemas.microsoft.com/office/drawing/2014/main" id="{3DE7460A-3F54-5EE3-9495-C41E5755D7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5" r="803"/>
          <a:stretch/>
        </p:blipFill>
        <p:spPr>
          <a:xfrm>
            <a:off x="238962" y="1493535"/>
            <a:ext cx="4088563" cy="3133235"/>
          </a:xfrm>
          <a:prstGeom prst="rect">
            <a:avLst/>
          </a:prstGeom>
        </p:spPr>
      </p:pic>
      <p:pic>
        <p:nvPicPr>
          <p:cNvPr id="29" name="Picture 28" descr="A graph of a function&#10;&#10;Description automatically generated">
            <a:extLst>
              <a:ext uri="{FF2B5EF4-FFF2-40B4-BE49-F238E27FC236}">
                <a16:creationId xmlns:a16="http://schemas.microsoft.com/office/drawing/2014/main" id="{89740364-DEEE-0C91-34B4-9B24DB1299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551"/>
          <a:stretch/>
        </p:blipFill>
        <p:spPr>
          <a:xfrm>
            <a:off x="4718424" y="1493535"/>
            <a:ext cx="4088563" cy="3071919"/>
          </a:xfrm>
          <a:prstGeom prst="rect">
            <a:avLst/>
          </a:prstGeom>
        </p:spPr>
      </p:pic>
      <p:pic>
        <p:nvPicPr>
          <p:cNvPr id="33" name="Picture 32" descr="A diagram of different types of lines&#10;&#10;Description automatically generated">
            <a:extLst>
              <a:ext uri="{FF2B5EF4-FFF2-40B4-BE49-F238E27FC236}">
                <a16:creationId xmlns:a16="http://schemas.microsoft.com/office/drawing/2014/main" id="{0BC36866-8C71-5014-EF56-F4C6BD9699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89" b="50000"/>
          <a:stretch/>
        </p:blipFill>
        <p:spPr>
          <a:xfrm>
            <a:off x="167901" y="4876516"/>
            <a:ext cx="4253374" cy="1616358"/>
          </a:xfrm>
          <a:prstGeom prst="rect">
            <a:avLst/>
          </a:prstGeom>
        </p:spPr>
      </p:pic>
      <p:pic>
        <p:nvPicPr>
          <p:cNvPr id="35" name="Picture 34" descr="A text on a white background&#10;&#10;Description automatically generated">
            <a:extLst>
              <a:ext uri="{FF2B5EF4-FFF2-40B4-BE49-F238E27FC236}">
                <a16:creationId xmlns:a16="http://schemas.microsoft.com/office/drawing/2014/main" id="{BD6CF82B-0749-C2AE-946B-88CA9E296C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85" t="2714" r="1689" b="33981"/>
          <a:stretch/>
        </p:blipFill>
        <p:spPr>
          <a:xfrm>
            <a:off x="4714122" y="4714504"/>
            <a:ext cx="4111251" cy="2046452"/>
          </a:xfrm>
          <a:prstGeom prst="rect">
            <a:avLst/>
          </a:prstGeom>
        </p:spPr>
      </p:pic>
      <p:pic>
        <p:nvPicPr>
          <p:cNvPr id="5" name="Picture 4" descr="A triangle with numbers and points&#10;&#10;Description automatically generated">
            <a:extLst>
              <a:ext uri="{FF2B5EF4-FFF2-40B4-BE49-F238E27FC236}">
                <a16:creationId xmlns:a16="http://schemas.microsoft.com/office/drawing/2014/main" id="{2CA1BC93-28E2-A661-94CE-5E08B8CD07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0675" y="182563"/>
            <a:ext cx="1430051" cy="139779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EF3511-2005-6675-D880-3C29E5EFD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8F8F248-A191-0A69-1142-8B441E4FF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8D8634-980A-310C-0283-78ED4939E88F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504234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3698C6-BE1B-91CB-BF92-298F77AB86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74" b="3626"/>
          <a:stretch/>
        </p:blipFill>
        <p:spPr>
          <a:xfrm>
            <a:off x="151496" y="1374310"/>
            <a:ext cx="8274874" cy="5363446"/>
          </a:xfrm>
          <a:prstGeom prst="rect">
            <a:avLst/>
          </a:prstGeom>
        </p:spPr>
      </p:pic>
      <p:pic>
        <p:nvPicPr>
          <p:cNvPr id="5" name="Picture 4" descr="A triangle with numbers and points&#10;&#10;Description automatically generated">
            <a:extLst>
              <a:ext uri="{FF2B5EF4-FFF2-40B4-BE49-F238E27FC236}">
                <a16:creationId xmlns:a16="http://schemas.microsoft.com/office/drawing/2014/main" id="{CD153D99-7D1A-3219-E6B9-E04B0713B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675" y="182563"/>
            <a:ext cx="1430051" cy="139779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F393D4F-6495-136F-B645-1FC4B79D0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Finite Element Method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BEF3325-A757-47A1-61BD-F627B89B0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6ED0130-7AF9-E885-5AF1-B2B41C815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74C429F-2FD9-7861-B081-D26E74085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29</a:t>
            </a:fld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F72403-0402-4E07-35E6-8D62D2061F1A}"/>
              </a:ext>
            </a:extLst>
          </p:cNvPr>
          <p:cNvSpPr txBox="1"/>
          <p:nvPr/>
        </p:nvSpPr>
        <p:spPr>
          <a:xfrm rot="16200000">
            <a:off x="8235250" y="581447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14946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48792-A8DF-5EA8-6CAC-45B688891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75681"/>
            <a:ext cx="7772400" cy="2306637"/>
          </a:xfrm>
        </p:spPr>
        <p:txBody>
          <a:bodyPr>
            <a:normAutofit fontScale="90000"/>
          </a:bodyPr>
          <a:lstStyle/>
          <a:p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7200" b="1" i="1" dirty="0">
                <a:solidFill>
                  <a:srgbClr val="C00000"/>
                </a:solidFill>
              </a:rPr>
              <a:t>First Lecture</a:t>
            </a:r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4400" b="1" i="1" dirty="0">
                <a:solidFill>
                  <a:srgbClr val="C00000"/>
                </a:solidFill>
              </a:rPr>
              <a:t>detector simulation basics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EA7E79-6379-39F1-7E2A-6E6C1B5109B8}"/>
              </a:ext>
            </a:extLst>
          </p:cNvPr>
          <p:cNvSpPr txBox="1">
            <a:spLocks/>
          </p:cNvSpPr>
          <p:nvPr/>
        </p:nvSpPr>
        <p:spPr>
          <a:xfrm>
            <a:off x="685800" y="3429000"/>
            <a:ext cx="7772400" cy="13280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T" sz="4400" i="1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5F496-B5B4-9701-94E0-13E99C18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7A032-C01A-12A3-2D0C-946EF8D72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71EA6-B757-0501-5C76-769EB13FD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624749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B6D09AE-A7D5-C6CF-1673-962D5BF34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599" y="2355659"/>
            <a:ext cx="2625951" cy="206587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21502-4CD1-3A0D-1129-F6D14F82D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46" y="1459864"/>
            <a:ext cx="7515346" cy="427097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Alternative approach:</a:t>
            </a:r>
          </a:p>
          <a:p>
            <a:pPr lvl="1"/>
            <a:r>
              <a:rPr lang="en-GB" dirty="0"/>
              <a:t>No discretization of the domain (as in FEM)</a:t>
            </a:r>
          </a:p>
          <a:p>
            <a:pPr lvl="1"/>
            <a:r>
              <a:rPr lang="en-GB" dirty="0"/>
              <a:t>But discretization of the boundaries (BEM)</a:t>
            </a:r>
          </a:p>
          <a:p>
            <a:r>
              <a:rPr lang="en-IT" dirty="0"/>
              <a:t>BEMS first applied around 1977 … about 20 years later than FEM (1955)</a:t>
            </a:r>
            <a:endParaRPr lang="en-GB" dirty="0"/>
          </a:p>
          <a:p>
            <a:r>
              <a:rPr lang="en-GB" dirty="0"/>
              <a:t>In ad 3D detector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Elements are 2D surface panels </a:t>
            </a:r>
            <a:r>
              <a:rPr lang="en-GB" dirty="0"/>
              <a:t>located on the boundaries</a:t>
            </a:r>
          </a:p>
          <a:p>
            <a:pPr lvl="1"/>
            <a:r>
              <a:rPr lang="en-GB" dirty="0"/>
              <a:t>Potentials on Electrodes =&gt; </a:t>
            </a:r>
            <a:r>
              <a:rPr lang="en-GB" dirty="0">
                <a:solidFill>
                  <a:schemeClr val="accent5"/>
                </a:solidFill>
              </a:rPr>
              <a:t>Charges on the boundary elements</a:t>
            </a:r>
          </a:p>
          <a:p>
            <a:pPr lvl="1"/>
            <a:r>
              <a:rPr lang="en-GB" dirty="0"/>
              <a:t>Charge on a boundary =&gt; </a:t>
            </a:r>
            <a:r>
              <a:rPr lang="en-GB" b="1" dirty="0">
                <a:solidFill>
                  <a:schemeClr val="accent6"/>
                </a:solidFill>
              </a:rPr>
              <a:t>Electric Field </a:t>
            </a:r>
            <a:r>
              <a:rPr lang="en-GB" dirty="0"/>
              <a:t>calculated using </a:t>
            </a:r>
            <a:r>
              <a:rPr lang="en-GB" dirty="0">
                <a:solidFill>
                  <a:schemeClr val="accent6"/>
                </a:solidFill>
              </a:rPr>
              <a:t>Green’s functions</a:t>
            </a:r>
          </a:p>
          <a:p>
            <a:pPr lvl="1"/>
            <a:r>
              <a:rPr lang="en-GB" dirty="0"/>
              <a:t>Field in domain is superposition of fields induced by all boundary elements</a:t>
            </a:r>
          </a:p>
          <a:p>
            <a:pPr lvl="1"/>
            <a:r>
              <a:rPr lang="en-GB" i="1" dirty="0"/>
              <a:t>No discontinuities in the problem domain – but discontinuities on boundaries</a:t>
            </a:r>
          </a:p>
          <a:p>
            <a:r>
              <a:rPr lang="en-IT" dirty="0"/>
              <a:t>However … method is numerically challenging, time-consuming</a:t>
            </a:r>
          </a:p>
          <a:p>
            <a:r>
              <a:rPr lang="en-IT" dirty="0"/>
              <a:t>neBEM: nearly-exact Boundary Element Method</a:t>
            </a:r>
          </a:p>
          <a:p>
            <a:pPr lvl="1"/>
            <a:r>
              <a:rPr lang="en-GB" dirty="0"/>
              <a:t>N</a:t>
            </a:r>
            <a:r>
              <a:rPr lang="en-IT" dirty="0"/>
              <a:t>early-exact refers to how singularities in vicinity of boundaries are addressed</a:t>
            </a:r>
          </a:p>
          <a:p>
            <a:pPr lvl="1"/>
            <a:r>
              <a:rPr lang="en-GB" dirty="0"/>
              <a:t>O</a:t>
            </a:r>
            <a:r>
              <a:rPr lang="en-IT" dirty="0"/>
              <a:t>pen source, developed by our DRD1 colleagues in Saha Institute (Kolkata, IN)</a:t>
            </a:r>
          </a:p>
          <a:p>
            <a:r>
              <a:rPr lang="en-IT" dirty="0"/>
              <a:t>neBEM integrated in Garfield++</a:t>
            </a:r>
          </a:p>
          <a:p>
            <a:pPr lvl="1"/>
            <a:r>
              <a:rPr lang="en-GB" dirty="0"/>
              <a:t>D</a:t>
            </a:r>
            <a:r>
              <a:rPr lang="en-IT" dirty="0"/>
              <a:t>evelopments still ongoing to speed up the code</a:t>
            </a:r>
          </a:p>
          <a:p>
            <a:pPr lvl="1"/>
            <a:endParaRPr lang="en-IT" dirty="0"/>
          </a:p>
          <a:p>
            <a:pPr lvl="1"/>
            <a:endParaRPr lang="en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F9C4CC-5745-6550-0F81-1436BD7DBC52}"/>
              </a:ext>
            </a:extLst>
          </p:cNvPr>
          <p:cNvSpPr txBox="1"/>
          <p:nvPr/>
        </p:nvSpPr>
        <p:spPr>
          <a:xfrm>
            <a:off x="0" y="6142665"/>
            <a:ext cx="5770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i="1" dirty="0">
                <a:solidFill>
                  <a:schemeClr val="accent1"/>
                </a:solidFill>
              </a:rPr>
              <a:t>S.Mukhodpadhyay &amp; N.Majumdar, Computation of 3D MEMS electrostatics using a nearly exact BEM solver EABE 30 (8), 687-696, 2006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EACC80-F951-B8B7-9D93-35D2BE41F2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987" b="42789"/>
          <a:stretch/>
        </p:blipFill>
        <p:spPr>
          <a:xfrm>
            <a:off x="8374388" y="78578"/>
            <a:ext cx="754420" cy="187577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9FE118A-FEA6-4008-B60F-23178FC59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807924" cy="1325563"/>
          </a:xfrm>
        </p:spPr>
        <p:txBody>
          <a:bodyPr/>
          <a:lstStyle/>
          <a:p>
            <a:r>
              <a:rPr lang="en-IT" dirty="0">
                <a:solidFill>
                  <a:srgbClr val="C00000"/>
                </a:solidFill>
                <a:latin typeface="Helvetica" pitchFamily="2" charset="0"/>
              </a:rPr>
              <a:t>2. Boundary Element Method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DBBF961-EFE3-9D67-3710-0E6D8C7D1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BAD5AD3-0403-DC07-D129-3422261BE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1B773DD-6A59-DCDB-490D-3E629433C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30</a:t>
            </a:fld>
            <a:endParaRPr lang="en-I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BE9876-4A09-80AD-2B37-E777BE9929EC}"/>
              </a:ext>
            </a:extLst>
          </p:cNvPr>
          <p:cNvSpPr txBox="1"/>
          <p:nvPr/>
        </p:nvSpPr>
        <p:spPr>
          <a:xfrm>
            <a:off x="94864" y="5580891"/>
            <a:ext cx="8279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C00000"/>
                </a:solidFill>
              </a:rPr>
              <a:t>Garfield++ 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hlinkClick r:id="rId4"/>
              </a:rPr>
              <a:t>https://garfieldpp.web.cern.ch/garfieldpp/examples/nebem/</a:t>
            </a:r>
            <a:endParaRPr lang="en-IT" sz="1400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3E5273-7AF0-0FA0-8E90-6B8F7AF06E5F}"/>
              </a:ext>
            </a:extLst>
          </p:cNvPr>
          <p:cNvSpPr txBox="1"/>
          <p:nvPr/>
        </p:nvSpPr>
        <p:spPr>
          <a:xfrm>
            <a:off x="7617652" y="4421530"/>
            <a:ext cx="15732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8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2852405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omputer screen shot of a red object&#10;&#10;Description automatically generated">
            <a:extLst>
              <a:ext uri="{FF2B5EF4-FFF2-40B4-BE49-F238E27FC236}">
                <a16:creationId xmlns:a16="http://schemas.microsoft.com/office/drawing/2014/main" id="{99B34941-2D69-3FE7-9995-E50DD8F606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39" t="8754" r="18923" b="2602"/>
          <a:stretch/>
        </p:blipFill>
        <p:spPr>
          <a:xfrm>
            <a:off x="154073" y="1498394"/>
            <a:ext cx="2234014" cy="348624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636F5FC-F280-D101-902B-288C9AAD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2. Electric Fields &amp; Det Geometry</a:t>
            </a:r>
          </a:p>
        </p:txBody>
      </p:sp>
      <p:pic>
        <p:nvPicPr>
          <p:cNvPr id="11" name="Picture 10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EF91B20E-9FAC-8CC8-FBD8-326365F95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015" y="1498394"/>
            <a:ext cx="6592559" cy="2428837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871A715F-43BB-CF28-36CB-81F2A2A11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1441" y="4001294"/>
            <a:ext cx="6592559" cy="250085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4C8AE7D-C833-E5FA-CCEF-25EDC7F7FB1A}"/>
              </a:ext>
            </a:extLst>
          </p:cNvPr>
          <p:cNvGrpSpPr/>
          <p:nvPr/>
        </p:nvGrpSpPr>
        <p:grpSpPr>
          <a:xfrm>
            <a:off x="2532184" y="2736258"/>
            <a:ext cx="6457743" cy="1169795"/>
            <a:chOff x="2532184" y="2736258"/>
            <a:chExt cx="6457743" cy="116979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7D0B49-A820-7738-F4C7-C96191C18272}"/>
                </a:ext>
              </a:extLst>
            </p:cNvPr>
            <p:cNvSpPr/>
            <p:nvPr/>
          </p:nvSpPr>
          <p:spPr>
            <a:xfrm>
              <a:off x="2532184" y="2736258"/>
              <a:ext cx="3493477" cy="819346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139FCC0-35C0-09F7-DF65-09233C44C233}"/>
                </a:ext>
              </a:extLst>
            </p:cNvPr>
            <p:cNvSpPr txBox="1"/>
            <p:nvPr/>
          </p:nvSpPr>
          <p:spPr>
            <a:xfrm>
              <a:off x="6125307" y="2951946"/>
              <a:ext cx="28646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3 materials: Gas, Cu, Kapton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8758 elements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14066 nodes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14066 potentials, same as nodes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BC2605-7487-AA3E-1AA4-E5944987B9E6}"/>
              </a:ext>
            </a:extLst>
          </p:cNvPr>
          <p:cNvGrpSpPr/>
          <p:nvPr/>
        </p:nvGrpSpPr>
        <p:grpSpPr>
          <a:xfrm>
            <a:off x="2568048" y="4331078"/>
            <a:ext cx="6467024" cy="1104523"/>
            <a:chOff x="2481384" y="2400515"/>
            <a:chExt cx="6467024" cy="110452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0C2491-0EAB-7D58-778E-579730DD7873}"/>
                </a:ext>
              </a:extLst>
            </p:cNvPr>
            <p:cNvSpPr/>
            <p:nvPr/>
          </p:nvSpPr>
          <p:spPr>
            <a:xfrm>
              <a:off x="2481384" y="2417918"/>
              <a:ext cx="3493477" cy="1087120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B08516-786D-4B18-2D21-B7B874C71E27}"/>
                </a:ext>
              </a:extLst>
            </p:cNvPr>
            <p:cNvSpPr txBox="1"/>
            <p:nvPr/>
          </p:nvSpPr>
          <p:spPr>
            <a:xfrm>
              <a:off x="6083788" y="2400515"/>
              <a:ext cx="2864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chemeClr val="accent5"/>
                  </a:solidFill>
                </a:rPr>
                <a:t>Dimensions of the Elementary Cell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573676-5B62-EE7B-1E33-D1278AFC6168}"/>
              </a:ext>
            </a:extLst>
          </p:cNvPr>
          <p:cNvGrpSpPr/>
          <p:nvPr/>
        </p:nvGrpSpPr>
        <p:grpSpPr>
          <a:xfrm>
            <a:off x="2568048" y="5303522"/>
            <a:ext cx="6467024" cy="954107"/>
            <a:chOff x="2481384" y="2258275"/>
            <a:chExt cx="6467024" cy="95410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83EB15E-C5E1-15C4-16D7-15C7E6530C48}"/>
                </a:ext>
              </a:extLst>
            </p:cNvPr>
            <p:cNvSpPr/>
            <p:nvPr/>
          </p:nvSpPr>
          <p:spPr>
            <a:xfrm>
              <a:off x="2481384" y="2417918"/>
              <a:ext cx="3493477" cy="713798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C274DC-F145-5B44-27F0-B8CE7E1B5DA2}"/>
                    </a:ext>
                  </a:extLst>
                </p:cNvPr>
                <p:cNvSpPr txBox="1"/>
                <p:nvPr/>
              </p:nvSpPr>
              <p:spPr>
                <a:xfrm>
                  <a:off x="6083788" y="2258275"/>
                  <a:ext cx="2864620" cy="95410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400" dirty="0">
                      <a:solidFill>
                        <a:schemeClr val="accent4"/>
                      </a:solidFill>
                    </a:rPr>
                    <a:t>Index of the Materials: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sz="1400" dirty="0">
                      <a:solidFill>
                        <a:schemeClr val="accent4"/>
                      </a:solidFill>
                    </a:rPr>
                    <a:t>0 = Cupper (</a:t>
                  </a:r>
                  <a14:m>
                    <m:oMath xmlns:m="http://schemas.openxmlformats.org/officeDocument/2006/math">
                      <m:r>
                        <a:rPr lang="en-IT" sz="14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i="1" baseline="-250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4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T" sz="1400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,  </a:t>
                  </a:r>
                  <a14:m>
                    <m:oMath xmlns:m="http://schemas.openxmlformats.org/officeDocument/2006/math">
                      <m:r>
                        <a:rPr lang="en-IT" sz="1400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= 0)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sz="1400" dirty="0">
                      <a:solidFill>
                        <a:schemeClr val="accent4"/>
                      </a:solidFill>
                    </a:rPr>
                    <a:t>1 = Gas (</a:t>
                  </a:r>
                  <a14:m>
                    <m:oMath xmlns:m="http://schemas.openxmlformats.org/officeDocument/2006/math">
                      <m:r>
                        <a:rPr lang="en-IT" sz="14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b="0" i="1" baseline="-250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4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sz="1400" dirty="0">
                      <a:solidFill>
                        <a:schemeClr val="accent4"/>
                      </a:solidFill>
                    </a:rPr>
                    <a:t>2 = Kapton (</a:t>
                  </a:r>
                  <a14:m>
                    <m:oMath xmlns:m="http://schemas.openxmlformats.org/officeDocument/2006/math">
                      <m:r>
                        <a:rPr lang="en-IT" sz="14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b="0" i="1" baseline="-250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4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C274DC-F145-5B44-27F0-B8CE7E1B5D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3788" y="2258275"/>
                  <a:ext cx="2864620" cy="954107"/>
                </a:xfrm>
                <a:prstGeom prst="rect">
                  <a:avLst/>
                </a:prstGeom>
                <a:blipFill>
                  <a:blip r:embed="rId5"/>
                  <a:stretch>
                    <a:fillRect l="-441" t="-1316" b="-657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7641ED-D5BB-FCFB-D6E0-7EF7D706A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488E2-CEFF-9999-23E8-A2B69C10E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87123-1962-E0EF-A21F-4285E3A9F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3108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mputer screen shot of a red object&#10;&#10;Description automatically generated">
            <a:extLst>
              <a:ext uri="{FF2B5EF4-FFF2-40B4-BE49-F238E27FC236}">
                <a16:creationId xmlns:a16="http://schemas.microsoft.com/office/drawing/2014/main" id="{C998AE99-E4D4-9F7C-C86C-24125E9295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39" t="8754" r="18923" b="2602"/>
          <a:stretch/>
        </p:blipFill>
        <p:spPr>
          <a:xfrm>
            <a:off x="154073" y="1498394"/>
            <a:ext cx="2234014" cy="348624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636F5FC-F280-D101-902B-288C9AAD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2. Electric Fields &amp; Det Geometry</a:t>
            </a: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871A715F-43BB-CF28-36CB-81F2A2A11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441" y="4001294"/>
            <a:ext cx="6592559" cy="250085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4C8AE7D-C833-E5FA-CCEF-25EDC7F7FB1A}"/>
              </a:ext>
            </a:extLst>
          </p:cNvPr>
          <p:cNvGrpSpPr/>
          <p:nvPr/>
        </p:nvGrpSpPr>
        <p:grpSpPr>
          <a:xfrm>
            <a:off x="2532184" y="2736258"/>
            <a:ext cx="6457743" cy="1169795"/>
            <a:chOff x="2532184" y="2736258"/>
            <a:chExt cx="6457743" cy="116979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7D0B49-A820-7738-F4C7-C96191C18272}"/>
                </a:ext>
              </a:extLst>
            </p:cNvPr>
            <p:cNvSpPr/>
            <p:nvPr/>
          </p:nvSpPr>
          <p:spPr>
            <a:xfrm>
              <a:off x="2532184" y="2736258"/>
              <a:ext cx="3493477" cy="819346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139FCC0-35C0-09F7-DF65-09233C44C233}"/>
                </a:ext>
              </a:extLst>
            </p:cNvPr>
            <p:cNvSpPr txBox="1"/>
            <p:nvPr/>
          </p:nvSpPr>
          <p:spPr>
            <a:xfrm>
              <a:off x="6125307" y="2951946"/>
              <a:ext cx="28646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3 materials: Gas, Cu, Kapton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8758 elements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14066 nodes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14066 potentials, same as nodes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BC2605-7487-AA3E-1AA4-E5944987B9E6}"/>
              </a:ext>
            </a:extLst>
          </p:cNvPr>
          <p:cNvGrpSpPr/>
          <p:nvPr/>
        </p:nvGrpSpPr>
        <p:grpSpPr>
          <a:xfrm>
            <a:off x="2568048" y="4331078"/>
            <a:ext cx="6467024" cy="1104523"/>
            <a:chOff x="2481384" y="2400515"/>
            <a:chExt cx="6467024" cy="110452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0C2491-0EAB-7D58-778E-579730DD7873}"/>
                </a:ext>
              </a:extLst>
            </p:cNvPr>
            <p:cNvSpPr/>
            <p:nvPr/>
          </p:nvSpPr>
          <p:spPr>
            <a:xfrm>
              <a:off x="2481384" y="2417918"/>
              <a:ext cx="3493477" cy="1087120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B08516-786D-4B18-2D21-B7B874C71E27}"/>
                </a:ext>
              </a:extLst>
            </p:cNvPr>
            <p:cNvSpPr txBox="1"/>
            <p:nvPr/>
          </p:nvSpPr>
          <p:spPr>
            <a:xfrm>
              <a:off x="6083788" y="2400515"/>
              <a:ext cx="2864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chemeClr val="accent5"/>
                  </a:solidFill>
                </a:rPr>
                <a:t>Dimensions of the Elementary Cell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573676-5B62-EE7B-1E33-D1278AFC6168}"/>
              </a:ext>
            </a:extLst>
          </p:cNvPr>
          <p:cNvGrpSpPr/>
          <p:nvPr/>
        </p:nvGrpSpPr>
        <p:grpSpPr>
          <a:xfrm>
            <a:off x="2568048" y="5303522"/>
            <a:ext cx="6467024" cy="954107"/>
            <a:chOff x="2481384" y="2258275"/>
            <a:chExt cx="6467024" cy="95410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83EB15E-C5E1-15C4-16D7-15C7E6530C48}"/>
                </a:ext>
              </a:extLst>
            </p:cNvPr>
            <p:cNvSpPr/>
            <p:nvPr/>
          </p:nvSpPr>
          <p:spPr>
            <a:xfrm>
              <a:off x="2481384" y="2417918"/>
              <a:ext cx="3493477" cy="713798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C274DC-F145-5B44-27F0-B8CE7E1B5DA2}"/>
                    </a:ext>
                  </a:extLst>
                </p:cNvPr>
                <p:cNvSpPr txBox="1"/>
                <p:nvPr/>
              </p:nvSpPr>
              <p:spPr>
                <a:xfrm>
                  <a:off x="6083788" y="2258275"/>
                  <a:ext cx="2864620" cy="95410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400" dirty="0">
                      <a:solidFill>
                        <a:schemeClr val="accent4"/>
                      </a:solidFill>
                    </a:rPr>
                    <a:t>Index of the Materials: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sz="1400" dirty="0">
                      <a:solidFill>
                        <a:schemeClr val="accent4"/>
                      </a:solidFill>
                    </a:rPr>
                    <a:t>0 = Cupper (</a:t>
                  </a:r>
                  <a14:m>
                    <m:oMath xmlns:m="http://schemas.openxmlformats.org/officeDocument/2006/math">
                      <m:r>
                        <a:rPr lang="en-IT" sz="14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i="1" baseline="-250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4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IT" sz="1400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,  </a:t>
                  </a:r>
                  <a14:m>
                    <m:oMath xmlns:m="http://schemas.openxmlformats.org/officeDocument/2006/math">
                      <m:r>
                        <a:rPr lang="en-IT" sz="1400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= 0)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sz="1400" dirty="0">
                      <a:solidFill>
                        <a:schemeClr val="accent4"/>
                      </a:solidFill>
                    </a:rPr>
                    <a:t>1 = Gas (</a:t>
                  </a:r>
                  <a14:m>
                    <m:oMath xmlns:m="http://schemas.openxmlformats.org/officeDocument/2006/math">
                      <m:r>
                        <a:rPr lang="en-IT" sz="14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b="0" i="1" baseline="-250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4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IT" sz="1400" dirty="0">
                      <a:solidFill>
                        <a:schemeClr val="accent4"/>
                      </a:solidFill>
                    </a:rPr>
                    <a:t>2 = Kapton (</a:t>
                  </a:r>
                  <a14:m>
                    <m:oMath xmlns:m="http://schemas.openxmlformats.org/officeDocument/2006/math">
                      <m:r>
                        <a:rPr lang="en-IT" sz="14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b="0" i="1" baseline="-250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4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</m:oMath>
                  </a14:m>
                  <a:r>
                    <a:rPr lang="en-IT" sz="1400" dirty="0">
                      <a:solidFill>
                        <a:schemeClr val="accent4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C274DC-F145-5B44-27F0-B8CE7E1B5D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3788" y="2258275"/>
                  <a:ext cx="2864620" cy="954107"/>
                </a:xfrm>
                <a:prstGeom prst="rect">
                  <a:avLst/>
                </a:prstGeom>
                <a:blipFill>
                  <a:blip r:embed="rId4"/>
                  <a:stretch>
                    <a:fillRect l="-441" t="-1316" b="-657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66F0F277-2C5F-6452-E10F-ED2E4D7B79DF}"/>
              </a:ext>
            </a:extLst>
          </p:cNvPr>
          <p:cNvSpPr/>
          <p:nvPr/>
        </p:nvSpPr>
        <p:spPr>
          <a:xfrm>
            <a:off x="2497015" y="2661920"/>
            <a:ext cx="6592559" cy="3840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29" name="Picture 28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8D923E34-172C-A251-1272-88A827BA3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6896" y="1469767"/>
            <a:ext cx="6580636" cy="12227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5D0A5AB-3549-94A3-E379-4553338557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7056" b="-20769"/>
          <a:stretch/>
        </p:blipFill>
        <p:spPr>
          <a:xfrm>
            <a:off x="4906613" y="2796891"/>
            <a:ext cx="4160350" cy="402207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7188AD8-317A-71C0-A20F-70E3449E080A}"/>
              </a:ext>
            </a:extLst>
          </p:cNvPr>
          <p:cNvGrpSpPr/>
          <p:nvPr/>
        </p:nvGrpSpPr>
        <p:grpSpPr>
          <a:xfrm>
            <a:off x="0" y="2692542"/>
            <a:ext cx="4829577" cy="4166918"/>
            <a:chOff x="-1" y="1521137"/>
            <a:chExt cx="5551083" cy="5336864"/>
          </a:xfrm>
        </p:grpSpPr>
        <p:pic>
          <p:nvPicPr>
            <p:cNvPr id="31" name="Picture 30" descr="A graph of a blue and yellow gradient&#10;&#10;Description automatically generated with medium confidence">
              <a:extLst>
                <a:ext uri="{FF2B5EF4-FFF2-40B4-BE49-F238E27FC236}">
                  <a16:creationId xmlns:a16="http://schemas.microsoft.com/office/drawing/2014/main" id="{AA6F4C68-0CC7-FC8D-0B5A-42EE9EB39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1" y="1521137"/>
              <a:ext cx="5551083" cy="5336864"/>
            </a:xfrm>
            <a:prstGeom prst="rect">
              <a:avLst/>
            </a:prstGeom>
          </p:spPr>
        </p:pic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4E44F88C-3D6A-3D2F-0309-543EAAC2EAC7}"/>
                </a:ext>
              </a:extLst>
            </p:cNvPr>
            <p:cNvSpPr/>
            <p:nvPr/>
          </p:nvSpPr>
          <p:spPr>
            <a:xfrm>
              <a:off x="888642" y="3503054"/>
              <a:ext cx="1171978" cy="1120461"/>
            </a:xfrm>
            <a:custGeom>
              <a:avLst/>
              <a:gdLst>
                <a:gd name="connsiteX0" fmla="*/ 12879 w 1171978"/>
                <a:gd name="connsiteY0" fmla="*/ 0 h 1120461"/>
                <a:gd name="connsiteX1" fmla="*/ 850006 w 1171978"/>
                <a:gd name="connsiteY1" fmla="*/ 12878 h 1120461"/>
                <a:gd name="connsiteX2" fmla="*/ 1171978 w 1171978"/>
                <a:gd name="connsiteY2" fmla="*/ 553791 h 1120461"/>
                <a:gd name="connsiteX3" fmla="*/ 837127 w 1171978"/>
                <a:gd name="connsiteY3" fmla="*/ 1120461 h 1120461"/>
                <a:gd name="connsiteX4" fmla="*/ 0 w 1171978"/>
                <a:gd name="connsiteY4" fmla="*/ 1120461 h 1120461"/>
                <a:gd name="connsiteX5" fmla="*/ 12879 w 1171978"/>
                <a:gd name="connsiteY5" fmla="*/ 0 h 112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78" h="1120461">
                  <a:moveTo>
                    <a:pt x="12879" y="0"/>
                  </a:moveTo>
                  <a:lnTo>
                    <a:pt x="850006" y="12878"/>
                  </a:lnTo>
                  <a:lnTo>
                    <a:pt x="1171978" y="553791"/>
                  </a:lnTo>
                  <a:lnTo>
                    <a:pt x="837127" y="1120461"/>
                  </a:lnTo>
                  <a:lnTo>
                    <a:pt x="0" y="1120461"/>
                  </a:lnTo>
                  <a:lnTo>
                    <a:pt x="12879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6FD525E2-ACB1-D23E-A92D-493367CF2935}"/>
                </a:ext>
              </a:extLst>
            </p:cNvPr>
            <p:cNvSpPr/>
            <p:nvPr/>
          </p:nvSpPr>
          <p:spPr>
            <a:xfrm rot="10800000">
              <a:off x="3562033" y="3490635"/>
              <a:ext cx="1171978" cy="1120461"/>
            </a:xfrm>
            <a:custGeom>
              <a:avLst/>
              <a:gdLst>
                <a:gd name="connsiteX0" fmla="*/ 12879 w 1171978"/>
                <a:gd name="connsiteY0" fmla="*/ 0 h 1120461"/>
                <a:gd name="connsiteX1" fmla="*/ 850006 w 1171978"/>
                <a:gd name="connsiteY1" fmla="*/ 12878 h 1120461"/>
                <a:gd name="connsiteX2" fmla="*/ 1171978 w 1171978"/>
                <a:gd name="connsiteY2" fmla="*/ 553791 h 1120461"/>
                <a:gd name="connsiteX3" fmla="*/ 837127 w 1171978"/>
                <a:gd name="connsiteY3" fmla="*/ 1120461 h 1120461"/>
                <a:gd name="connsiteX4" fmla="*/ 0 w 1171978"/>
                <a:gd name="connsiteY4" fmla="*/ 1120461 h 1120461"/>
                <a:gd name="connsiteX5" fmla="*/ 12879 w 1171978"/>
                <a:gd name="connsiteY5" fmla="*/ 0 h 112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78" h="1120461">
                  <a:moveTo>
                    <a:pt x="12879" y="0"/>
                  </a:moveTo>
                  <a:lnTo>
                    <a:pt x="850006" y="12878"/>
                  </a:lnTo>
                  <a:lnTo>
                    <a:pt x="1171978" y="553791"/>
                  </a:lnTo>
                  <a:lnTo>
                    <a:pt x="837127" y="1120461"/>
                  </a:lnTo>
                  <a:lnTo>
                    <a:pt x="0" y="1120461"/>
                  </a:lnTo>
                  <a:lnTo>
                    <a:pt x="12879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BE4BA6E-8651-5210-9D93-C24D77575CD8}"/>
              </a:ext>
            </a:extLst>
          </p:cNvPr>
          <p:cNvGrpSpPr/>
          <p:nvPr/>
        </p:nvGrpSpPr>
        <p:grpSpPr>
          <a:xfrm>
            <a:off x="4649712" y="2691082"/>
            <a:ext cx="4478228" cy="4166918"/>
            <a:chOff x="3592918" y="1494244"/>
            <a:chExt cx="5551083" cy="5336864"/>
          </a:xfrm>
        </p:grpSpPr>
        <p:pic>
          <p:nvPicPr>
            <p:cNvPr id="37" name="Picture 36" descr="A graph of a waveform&#10;&#10;Description automatically generated">
              <a:extLst>
                <a:ext uri="{FF2B5EF4-FFF2-40B4-BE49-F238E27FC236}">
                  <a16:creationId xmlns:a16="http://schemas.microsoft.com/office/drawing/2014/main" id="{890EDBF6-CC68-E77A-3D22-89A780675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92918" y="1494244"/>
              <a:ext cx="5551083" cy="5336864"/>
            </a:xfrm>
            <a:prstGeom prst="rect">
              <a:avLst/>
            </a:prstGeom>
          </p:spPr>
        </p:pic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B4447A29-DE42-F5E5-3944-09EBB902D2D3}"/>
                </a:ext>
              </a:extLst>
            </p:cNvPr>
            <p:cNvSpPr/>
            <p:nvPr/>
          </p:nvSpPr>
          <p:spPr>
            <a:xfrm>
              <a:off x="4471609" y="3489469"/>
              <a:ext cx="1171978" cy="1120461"/>
            </a:xfrm>
            <a:custGeom>
              <a:avLst/>
              <a:gdLst>
                <a:gd name="connsiteX0" fmla="*/ 12879 w 1171978"/>
                <a:gd name="connsiteY0" fmla="*/ 0 h 1120461"/>
                <a:gd name="connsiteX1" fmla="*/ 850006 w 1171978"/>
                <a:gd name="connsiteY1" fmla="*/ 12878 h 1120461"/>
                <a:gd name="connsiteX2" fmla="*/ 1171978 w 1171978"/>
                <a:gd name="connsiteY2" fmla="*/ 553791 h 1120461"/>
                <a:gd name="connsiteX3" fmla="*/ 837127 w 1171978"/>
                <a:gd name="connsiteY3" fmla="*/ 1120461 h 1120461"/>
                <a:gd name="connsiteX4" fmla="*/ 0 w 1171978"/>
                <a:gd name="connsiteY4" fmla="*/ 1120461 h 1120461"/>
                <a:gd name="connsiteX5" fmla="*/ 12879 w 1171978"/>
                <a:gd name="connsiteY5" fmla="*/ 0 h 112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78" h="1120461">
                  <a:moveTo>
                    <a:pt x="12879" y="0"/>
                  </a:moveTo>
                  <a:lnTo>
                    <a:pt x="850006" y="12878"/>
                  </a:lnTo>
                  <a:lnTo>
                    <a:pt x="1171978" y="553791"/>
                  </a:lnTo>
                  <a:lnTo>
                    <a:pt x="837127" y="1120461"/>
                  </a:lnTo>
                  <a:lnTo>
                    <a:pt x="0" y="1120461"/>
                  </a:lnTo>
                  <a:lnTo>
                    <a:pt x="12879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1159D89-D9D7-4A2C-CF61-E625BE66ABFA}"/>
                </a:ext>
              </a:extLst>
            </p:cNvPr>
            <p:cNvSpPr/>
            <p:nvPr/>
          </p:nvSpPr>
          <p:spPr>
            <a:xfrm rot="10800000">
              <a:off x="7145000" y="3477050"/>
              <a:ext cx="1171978" cy="1120461"/>
            </a:xfrm>
            <a:custGeom>
              <a:avLst/>
              <a:gdLst>
                <a:gd name="connsiteX0" fmla="*/ 12879 w 1171978"/>
                <a:gd name="connsiteY0" fmla="*/ 0 h 1120461"/>
                <a:gd name="connsiteX1" fmla="*/ 850006 w 1171978"/>
                <a:gd name="connsiteY1" fmla="*/ 12878 h 1120461"/>
                <a:gd name="connsiteX2" fmla="*/ 1171978 w 1171978"/>
                <a:gd name="connsiteY2" fmla="*/ 553791 h 1120461"/>
                <a:gd name="connsiteX3" fmla="*/ 837127 w 1171978"/>
                <a:gd name="connsiteY3" fmla="*/ 1120461 h 1120461"/>
                <a:gd name="connsiteX4" fmla="*/ 0 w 1171978"/>
                <a:gd name="connsiteY4" fmla="*/ 1120461 h 1120461"/>
                <a:gd name="connsiteX5" fmla="*/ 12879 w 1171978"/>
                <a:gd name="connsiteY5" fmla="*/ 0 h 112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978" h="1120461">
                  <a:moveTo>
                    <a:pt x="12879" y="0"/>
                  </a:moveTo>
                  <a:lnTo>
                    <a:pt x="850006" y="12878"/>
                  </a:lnTo>
                  <a:lnTo>
                    <a:pt x="1171978" y="553791"/>
                  </a:lnTo>
                  <a:lnTo>
                    <a:pt x="837127" y="1120461"/>
                  </a:lnTo>
                  <a:lnTo>
                    <a:pt x="0" y="1120461"/>
                  </a:lnTo>
                  <a:lnTo>
                    <a:pt x="12879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82770A-0627-31F1-316B-1BE9212EA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9A38-4869-6BC2-9916-629CA8C53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658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B1F54-4E06-C254-6B0E-7E116EA3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b="1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BC7FDC-B9D3-43AF-D1FD-35D58A4AEF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IT" b="1" dirty="0">
                    <a:solidFill>
                      <a:schemeClr val="accent1"/>
                    </a:solidFill>
                  </a:rPr>
                  <a:t>Recall:</a:t>
                </a:r>
              </a:p>
              <a:p>
                <a:r>
                  <a:rPr lang="en-IT" dirty="0"/>
                  <a:t>We have a charged particle that produces primary ionization along its track</a:t>
                </a:r>
              </a:p>
              <a:p>
                <a:r>
                  <a:rPr lang="en-IT" dirty="0"/>
                  <a:t>We need to have this primary ionization moving (and in most cases to amplify it) to detect </a:t>
                </a:r>
              </a:p>
              <a:p>
                <a:pPr lvl="1"/>
                <a:r>
                  <a:rPr lang="en-IT" dirty="0"/>
                  <a:t>Therefore we apply electrical fields in our detector </a:t>
                </a:r>
              </a:p>
              <a:p>
                <a:pPr lvl="1"/>
                <a:r>
                  <a:rPr lang="en-IT" dirty="0"/>
                  <a:t>Now need to know how these particles move in the electric Field</a:t>
                </a:r>
              </a:p>
              <a:p>
                <a:r>
                  <a:rPr lang="en-IT" dirty="0"/>
                  <a:t>Lorentz: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×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IT" dirty="0"/>
                  <a:t>Newton: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̈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IT" dirty="0"/>
                  <a:t>  </a:t>
                </a:r>
              </a:p>
              <a:p>
                <a:r>
                  <a:rPr lang="en-IT" dirty="0"/>
                  <a:t>Equation of motion: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T" dirty="0"/>
              </a:p>
              <a:p>
                <a:r>
                  <a:rPr lang="en-IT" dirty="0"/>
                  <a:t>But this is a macroscopic approach … we need to add </a:t>
                </a:r>
                <a:r>
                  <a:rPr lang="en-IT" b="1" dirty="0">
                    <a:solidFill>
                      <a:srgbClr val="C00000"/>
                    </a:solidFill>
                  </a:rPr>
                  <a:t>gas</a:t>
                </a:r>
              </a:p>
              <a:p>
                <a:pPr marL="457200" lvl="1" indent="0">
                  <a:buNone/>
                </a:pPr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BC7FDC-B9D3-43AF-D1FD-35D58A4AEF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86" t="-2616" r="-176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3732B-706C-939A-6708-509240D7C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200AC-A83C-6645-A3C5-D163154D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D5C9E-14C9-12A8-B6CF-005C2AB1D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599158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>
            <a:extLst>
              <a:ext uri="{FF2B5EF4-FFF2-40B4-BE49-F238E27FC236}">
                <a16:creationId xmlns:a16="http://schemas.microsoft.com/office/drawing/2014/main" id="{A2F8A660-5C07-D217-5A41-A1FDBA463E2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73708" y="568621"/>
            <a:ext cx="7803783" cy="1145879"/>
          </a:xfrm>
          <a:ln/>
        </p:spPr>
        <p:txBody>
          <a:bodyPr vert="horz" lIns="91440" tIns="35191" rIns="91440" bIns="45720" rtlCol="0" anchor="ctr">
            <a:noAutofit/>
          </a:bodyPr>
          <a:lstStyle/>
          <a:p>
            <a:pPr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</a:tabLst>
            </a:pPr>
            <a:r>
              <a:rPr lang="en-GB" altLang="en-IT" sz="4800" b="1" dirty="0">
                <a:solidFill>
                  <a:srgbClr val="C00000"/>
                </a:solidFill>
              </a:rPr>
              <a:t>3. Charged Particle Transport</a:t>
            </a:r>
            <a:br>
              <a:rPr lang="en-GB" altLang="en-IT" sz="4800" dirty="0">
                <a:solidFill>
                  <a:srgbClr val="C00000"/>
                </a:solidFill>
              </a:rPr>
            </a:br>
            <a:r>
              <a:rPr lang="en-GB" altLang="en-IT" sz="3200" i="1" dirty="0">
                <a:solidFill>
                  <a:srgbClr val="C00000"/>
                </a:solidFill>
              </a:rPr>
              <a:t>Intro: the mean free path in argon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8" name="Rectangle 2">
                <a:extLst>
                  <a:ext uri="{FF2B5EF4-FFF2-40B4-BE49-F238E27FC236}">
                    <a16:creationId xmlns:a16="http://schemas.microsoft.com/office/drawing/2014/main" id="{C6DDA611-0AE6-273E-FE82-8B52798BA3FC}"/>
                  </a:ext>
                </a:extLst>
              </p:cNvPr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673708" y="1905960"/>
                <a:ext cx="8401194" cy="4943403"/>
              </a:xfrm>
              <a:ln/>
            </p:spPr>
            <p:txBody>
              <a:bodyPr>
                <a:normAutofit fontScale="92500" lnSpcReduction="20000"/>
              </a:bodyPr>
              <a:lstStyle/>
              <a:p>
                <a:pPr marL="331095" indent="-322458">
                  <a:buSzPct val="120000"/>
                  <a:buBlip>
                    <a:blip r:embed="rId3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/>
                  <a:t>We know (e.g. from literature) that:</a:t>
                </a:r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/>
                  <a:t>Diameter (Van der Waals) 	</a:t>
                </a:r>
                <a:r>
                  <a:rPr lang="en-GB" altLang="en-IT" dirty="0">
                    <a:solidFill>
                      <a:srgbClr val="800000"/>
                    </a:solidFill>
                    <a:latin typeface="OpenSymbol" charset="0"/>
                    <a:ea typeface="OpenSymbol" charset="0"/>
                    <a:cs typeface="OpenSymbol" charset="0"/>
                  </a:rPr>
                  <a:t>r ≈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 	1.9 10</a:t>
                </a:r>
                <a:r>
                  <a:rPr lang="en-GB" altLang="en-IT" baseline="33000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-8	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cm</a:t>
                </a:r>
                <a:endParaRPr lang="en-GB" altLang="en-IT" sz="1700" dirty="0"/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/>
                  <a:t>Cross section of 1 atom:	</a:t>
                </a:r>
                <a14:m>
                  <m:oMath xmlns:m="http://schemas.openxmlformats.org/officeDocument/2006/math">
                    <m:r>
                      <a:rPr lang="en-GB" altLang="en-IT" i="1" dirty="0" smtClean="0">
                        <a:solidFill>
                          <a:srgbClr val="8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OpenSymbol" charset="0"/>
                      </a:rPr>
                      <m:t>𝜎</m:t>
                    </m:r>
                  </m:oMath>
                </a14:m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 </a:t>
                </a:r>
                <a:r>
                  <a:rPr lang="en-GB" altLang="en-IT" dirty="0">
                    <a:solidFill>
                      <a:srgbClr val="800000"/>
                    </a:solidFill>
                    <a:latin typeface="OpenSymbol" charset="0"/>
                    <a:ea typeface="OpenSymbol" charset="0"/>
                    <a:cs typeface="OpenSymbol" charset="0"/>
                  </a:rPr>
                  <a:t>≈ 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	1.5 10</a:t>
                </a:r>
                <a:r>
                  <a:rPr lang="en-GB" altLang="en-IT" baseline="33000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-16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	cm</a:t>
                </a:r>
                <a:r>
                  <a:rPr lang="en-GB" altLang="en-IT" baseline="33000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2</a:t>
                </a:r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/>
                  <a:t>Atoms per volume:		</a:t>
                </a:r>
                <a:r>
                  <a:rPr lang="en-GB" altLang="en-IT" i="1" dirty="0">
                    <a:solidFill>
                      <a:srgbClr val="800000"/>
                    </a:solidFill>
                  </a:rPr>
                  <a:t>n</a:t>
                </a:r>
                <a:r>
                  <a:rPr lang="en-GB" altLang="en-IT" baseline="-33000" dirty="0">
                    <a:solidFill>
                      <a:srgbClr val="800000"/>
                    </a:solidFill>
                  </a:rPr>
                  <a:t>0</a:t>
                </a:r>
                <a:r>
                  <a:rPr lang="en-GB" altLang="en-IT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 </a:t>
                </a:r>
                <a:r>
                  <a:rPr lang="en-GB" altLang="en-IT" dirty="0">
                    <a:solidFill>
                      <a:srgbClr val="800000"/>
                    </a:solidFill>
                    <a:latin typeface="StarSymbol" charset="0"/>
                    <a:ea typeface="StarSymbol" charset="0"/>
                    <a:cs typeface="StarSymbol" charset="0"/>
                  </a:rPr>
                  <a:t>≈</a:t>
                </a:r>
                <a:r>
                  <a:rPr lang="en-GB" altLang="en-IT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	2.7 10</a:t>
                </a:r>
                <a:r>
                  <a:rPr lang="en-GB" altLang="en-IT" baseline="33000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19	</a:t>
                </a:r>
                <a:r>
                  <a:rPr lang="en-GB" altLang="en-IT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atoms/cm</a:t>
                </a:r>
                <a:r>
                  <a:rPr lang="en-GB" altLang="en-IT" baseline="33000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3     </a:t>
                </a:r>
                <a:r>
                  <a:rPr lang="en-GB" altLang="en-IT" sz="1300" i="1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(</a:t>
                </a:r>
                <a:r>
                  <a:rPr lang="en-GB" altLang="en-IT" sz="1300" i="1" dirty="0" err="1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Loschmidt</a:t>
                </a:r>
                <a:r>
                  <a:rPr lang="en-GB" altLang="en-IT" sz="1300" i="1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)</a:t>
                </a:r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>
                    <a:ea typeface="StarSymbol" charset="0"/>
                    <a:cs typeface="StarSymbol" charset="0"/>
                  </a:rPr>
                  <a:t>Average distance: </a:t>
                </a:r>
                <a:r>
                  <a:rPr lang="en-GB" altLang="en-IT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		1/</a:t>
                </a:r>
                <a14:m>
                  <m:oMath xmlns:m="http://schemas.openxmlformats.org/officeDocument/2006/math">
                    <m:r>
                      <a:rPr lang="en-GB" altLang="en-IT" i="1" smtClean="0">
                        <a:solidFill>
                          <a:srgbClr val="8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tarSymbol" charset="0"/>
                      </a:rPr>
                      <m:t>∛</m:t>
                    </m:r>
                  </m:oMath>
                </a14:m>
                <a:r>
                  <a:rPr lang="en-GB" altLang="en-IT" i="1" dirty="0">
                    <a:solidFill>
                      <a:srgbClr val="800000"/>
                    </a:solidFill>
                  </a:rPr>
                  <a:t>n</a:t>
                </a:r>
                <a:r>
                  <a:rPr lang="en-GB" altLang="en-IT" baseline="-33000" dirty="0">
                    <a:solidFill>
                      <a:srgbClr val="800000"/>
                    </a:solidFill>
                  </a:rPr>
                  <a:t>0</a:t>
                </a:r>
                <a:r>
                  <a:rPr lang="en-GB" altLang="en-IT" dirty="0">
                    <a:solidFill>
                      <a:srgbClr val="800000"/>
                    </a:solidFill>
                    <a:ea typeface="StarSymbol" charset="0"/>
                    <a:cs typeface="StarSymbol" charset="0"/>
                  </a:rPr>
                  <a:t> </a:t>
                </a:r>
                <a:r>
                  <a:rPr lang="en-GB" altLang="en-IT" dirty="0">
                    <a:solidFill>
                      <a:srgbClr val="800000"/>
                    </a:solidFill>
                    <a:latin typeface="StarSymbol" charset="0"/>
                    <a:ea typeface="StarSymbol" charset="0"/>
                    <a:cs typeface="StarSymbol" charset="0"/>
                  </a:rPr>
                  <a:t>≈ 3 nm</a:t>
                </a:r>
                <a:endParaRPr lang="en-GB" altLang="en-IT" dirty="0">
                  <a:solidFill>
                    <a:srgbClr val="800000"/>
                  </a:solidFill>
                  <a:ea typeface="StarSymbol" charset="0"/>
                  <a:cs typeface="StarSymbol" charset="0"/>
                </a:endParaRPr>
              </a:p>
              <a:p>
                <a:pPr marL="331095" indent="-322458">
                  <a:buNone/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endParaRPr lang="en-GB" altLang="en-IT" dirty="0"/>
              </a:p>
              <a:p>
                <a:pPr marL="331095" indent="-322458">
                  <a:buSzPct val="120000"/>
                  <a:buBlip>
                    <a:blip r:embed="rId3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/>
                  <a:t>Mean free path for an electron ?</a:t>
                </a:r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/>
                  <a:t>An electron hits all atoms of which the centre </a:t>
                </a:r>
                <a:br>
                  <a:rPr lang="en-GB" altLang="en-IT" dirty="0"/>
                </a:br>
                <a:r>
                  <a:rPr lang="en-GB" altLang="en-IT" dirty="0"/>
                  <a:t>is less than a cross section </a:t>
                </a:r>
                <a:r>
                  <a:rPr lang="en-GB" altLang="en-IT" dirty="0" err="1">
                    <a:solidFill>
                      <a:srgbClr val="800000"/>
                    </a:solidFill>
                    <a:latin typeface="StarSymbol" charset="0"/>
                    <a:ea typeface="StarSymbol" charset="0"/>
                    <a:cs typeface="StarSymbol" charset="0"/>
                  </a:rPr>
                  <a:t>σ</a:t>
                </a:r>
                <a:r>
                  <a:rPr lang="en-GB" altLang="en-IT" dirty="0"/>
                  <a:t> radius from its path;</a:t>
                </a:r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/>
                  <a:t>over a distance </a:t>
                </a:r>
                <a:r>
                  <a:rPr lang="en-GB" altLang="en-IT" i="1" dirty="0">
                    <a:solidFill>
                      <a:srgbClr val="800000"/>
                    </a:solidFill>
                  </a:rPr>
                  <a:t>L</a:t>
                </a:r>
                <a:r>
                  <a:rPr lang="en-GB" altLang="en-IT" dirty="0"/>
                  <a:t>, the electron hits </a:t>
                </a:r>
                <a:r>
                  <a:rPr lang="en-GB" altLang="en-IT" i="1" dirty="0">
                    <a:solidFill>
                      <a:srgbClr val="800000"/>
                    </a:solidFill>
                  </a:rPr>
                  <a:t>n</a:t>
                </a:r>
                <a:r>
                  <a:rPr lang="en-GB" altLang="en-IT" baseline="-33000" dirty="0">
                    <a:solidFill>
                      <a:srgbClr val="800000"/>
                    </a:solidFill>
                  </a:rPr>
                  <a:t>0</a:t>
                </a:r>
                <a:r>
                  <a:rPr lang="en-GB" altLang="en-IT" dirty="0">
                    <a:solidFill>
                      <a:srgbClr val="800000"/>
                    </a:solidFill>
                  </a:rPr>
                  <a:t> </a:t>
                </a:r>
                <a:r>
                  <a:rPr lang="en-GB" altLang="en-IT" dirty="0" err="1">
                    <a:solidFill>
                      <a:srgbClr val="800000"/>
                    </a:solidFill>
                    <a:latin typeface="OpenSymbol" charset="0"/>
                    <a:ea typeface="OpenSymbol" charset="0"/>
                    <a:cs typeface="OpenSymbol" charset="0"/>
                  </a:rPr>
                  <a:t>σ</a:t>
                </a:r>
                <a:r>
                  <a:rPr lang="en-GB" altLang="en-IT" dirty="0">
                    <a:solidFill>
                      <a:srgbClr val="800000"/>
                    </a:solidFill>
                  </a:rPr>
                  <a:t> </a:t>
                </a:r>
                <a:r>
                  <a:rPr lang="en-GB" altLang="en-IT" i="1" dirty="0">
                    <a:solidFill>
                      <a:srgbClr val="800000"/>
                    </a:solidFill>
                  </a:rPr>
                  <a:t>L</a:t>
                </a:r>
                <a:r>
                  <a:rPr lang="en-GB" altLang="en-IT" dirty="0">
                    <a:solidFill>
                      <a:srgbClr val="800000"/>
                    </a:solidFill>
                  </a:rPr>
                  <a:t> </a:t>
                </a:r>
                <a:r>
                  <a:rPr lang="en-GB" altLang="en-IT" dirty="0">
                    <a:ea typeface="StarSymbol" charset="0"/>
                    <a:cs typeface="StarSymbol" charset="0"/>
                  </a:rPr>
                  <a:t>atoms;</a:t>
                </a:r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>
                    <a:ea typeface="StarSymbol" charset="0"/>
                    <a:cs typeface="StarSymbol" charset="0"/>
                  </a:rPr>
                  <a:t>mean free path = distance over which it hits 1 atom;</a:t>
                </a:r>
              </a:p>
              <a:p>
                <a:pPr marL="662191" lvl="1" indent="-331095">
                  <a:buSzPct val="121000"/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>
                    <a:ea typeface="OpenSymbol" charset="0"/>
                    <a:cs typeface="OpenSymbol" charset="0"/>
                  </a:rPr>
                  <a:t>   			</a:t>
                </a:r>
                <a14:m>
                  <m:oMath xmlns:m="http://schemas.openxmlformats.org/officeDocument/2006/math">
                    <m:r>
                      <a:rPr lang="en-GB" altLang="en-IT" i="1" smtClean="0">
                        <a:solidFill>
                          <a:srgbClr val="8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OpenSymbol" charset="0"/>
                      </a:rPr>
                      <m:t>𝜆</m:t>
                    </m:r>
                  </m:oMath>
                </a14:m>
                <a:r>
                  <a:rPr lang="en-GB" altLang="en-IT" baseline="-33000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e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 = 1/(</a:t>
                </a:r>
                <a:r>
                  <a:rPr lang="en-GB" altLang="en-IT" dirty="0" err="1">
                    <a:solidFill>
                      <a:srgbClr val="800000"/>
                    </a:solidFill>
                    <a:latin typeface="StarSymbol" charset="0"/>
                    <a:ea typeface="StarSymbol" charset="0"/>
                    <a:cs typeface="StarSymbol" charset="0"/>
                  </a:rPr>
                  <a:t>σ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 </a:t>
                </a:r>
                <a:r>
                  <a:rPr lang="en-GB" altLang="en-IT" i="1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n</a:t>
                </a:r>
                <a:r>
                  <a:rPr lang="en-GB" altLang="en-IT" baseline="-33000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0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) </a:t>
                </a:r>
                <a:r>
                  <a:rPr lang="en-GB" altLang="en-IT" dirty="0">
                    <a:solidFill>
                      <a:srgbClr val="800000"/>
                    </a:solidFill>
                    <a:latin typeface="StarSymbol" charset="0"/>
                    <a:ea typeface="StarSymbol" charset="0"/>
                    <a:cs typeface="StarSymbol" charset="0"/>
                  </a:rPr>
                  <a:t>≈</a:t>
                </a:r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 2.5 </a:t>
                </a:r>
                <a14:m>
                  <m:oMath xmlns:m="http://schemas.openxmlformats.org/officeDocument/2006/math">
                    <m:r>
                      <a:rPr lang="en-GB" altLang="en-IT" i="1" smtClean="0">
                        <a:solidFill>
                          <a:srgbClr val="8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OpenSymbol" charset="0"/>
                      </a:rPr>
                      <m:t>𝜇</m:t>
                    </m:r>
                  </m:oMath>
                </a14:m>
                <a:r>
                  <a:rPr lang="en-GB" altLang="en-IT" dirty="0">
                    <a:solidFill>
                      <a:srgbClr val="800000"/>
                    </a:solidFill>
                    <a:ea typeface="OpenSymbol" charset="0"/>
                    <a:cs typeface="OpenSymbol" charset="0"/>
                  </a:rPr>
                  <a:t>m</a:t>
                </a:r>
              </a:p>
              <a:p>
                <a:pPr marL="662191" lvl="1" indent="-331095">
                  <a:buSzPct val="121000"/>
                  <a:buBlip>
                    <a:blip r:embed="rId4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>
                    <a:ea typeface="StarSymbol" charset="0"/>
                    <a:cs typeface="StarSymbol" charset="0"/>
                  </a:rPr>
                  <a:t>much larger than</a:t>
                </a:r>
              </a:p>
              <a:p>
                <a:pPr marL="994726" lvl="2" indent="-331095">
                  <a:buSzPct val="123000"/>
                  <a:buBlip>
                    <a:blip r:embed="rId5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>
                    <a:ea typeface="StarSymbol" charset="0"/>
                    <a:cs typeface="StarSymbol" charset="0"/>
                  </a:rPr>
                  <a:t>3 nm 		distance between atoms in gas,  and</a:t>
                </a:r>
              </a:p>
              <a:p>
                <a:pPr marL="994726" lvl="2" indent="-331095">
                  <a:buSzPct val="123000"/>
                  <a:buBlip>
                    <a:blip r:embed="rId5"/>
                  </a:buBlip>
                  <a:tabLst>
                    <a:tab pos="656433" algn="l"/>
                    <a:tab pos="1312865" algn="l"/>
                    <a:tab pos="1969298" algn="l"/>
                    <a:tab pos="2625730" algn="l"/>
                    <a:tab pos="3282163" algn="l"/>
                    <a:tab pos="3938595" algn="l"/>
                    <a:tab pos="4595028" algn="l"/>
                    <a:tab pos="5251460" algn="l"/>
                    <a:tab pos="5907893" algn="l"/>
                    <a:tab pos="6564325" algn="l"/>
                    <a:tab pos="7220758" algn="l"/>
                    <a:tab pos="7877190" algn="l"/>
                  </a:tabLst>
                </a:pPr>
                <a:r>
                  <a:rPr lang="en-GB" altLang="en-IT" dirty="0">
                    <a:ea typeface="StarSymbol" charset="0"/>
                    <a:cs typeface="StarSymbol" charset="0"/>
                  </a:rPr>
                  <a:t>140-600 pm	typical gas molecule diameters.</a:t>
                </a:r>
              </a:p>
            </p:txBody>
          </p:sp>
        </mc:Choice>
        <mc:Fallback xmlns="">
          <p:sp>
            <p:nvSpPr>
              <p:cNvPr id="14338" name="Rectangle 2">
                <a:extLst>
                  <a:ext uri="{FF2B5EF4-FFF2-40B4-BE49-F238E27FC236}">
                    <a16:creationId xmlns:a16="http://schemas.microsoft.com/office/drawing/2014/main" id="{C6DDA611-0AE6-273E-FE82-8B52798BA3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673708" y="1905960"/>
                <a:ext cx="8401194" cy="4943403"/>
              </a:xfrm>
              <a:blipFill>
                <a:blip r:embed="rId6"/>
                <a:stretch>
                  <a:fillRect t="-3333"/>
                </a:stretch>
              </a:blipFill>
              <a:ln/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mathematical equation with a number of letters&#10;&#10;Description automatically generated with medium confidence">
            <a:extLst>
              <a:ext uri="{FF2B5EF4-FFF2-40B4-BE49-F238E27FC236}">
                <a16:creationId xmlns:a16="http://schemas.microsoft.com/office/drawing/2014/main" id="{06912C06-5048-1A83-7079-1883F422D5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5329" y="3146425"/>
            <a:ext cx="809925" cy="41275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D27143E-A267-093A-08D1-E4010A0B558E}"/>
              </a:ext>
            </a:extLst>
          </p:cNvPr>
          <p:cNvSpPr/>
          <p:nvPr/>
        </p:nvSpPr>
        <p:spPr>
          <a:xfrm>
            <a:off x="8065328" y="3146423"/>
            <a:ext cx="809926" cy="412750"/>
          </a:xfrm>
          <a:prstGeom prst="roundRect">
            <a:avLst>
              <a:gd name="adj" fmla="val 3432"/>
            </a:avLst>
          </a:prstGeom>
          <a:solidFill>
            <a:srgbClr val="C00000">
              <a:alpha val="1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6C2B1-F0D2-6D89-FB66-0AF44B27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9CD46-400C-8C47-501F-CE5B25526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AAABB-DEB1-5EDC-83AA-4A070A506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34</a:t>
            </a:fld>
            <a:endParaRPr lang="en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EB1CA7-C647-B3B0-3DCC-1D59DFF2FC50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648067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0B70E57A-97E2-CE2F-443A-4267942374A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73708" y="1872850"/>
            <a:ext cx="8366645" cy="4525935"/>
          </a:xfrm>
          <a:ln/>
        </p:spPr>
        <p:txBody>
          <a:bodyPr>
            <a:normAutofit fontScale="92500" lnSpcReduction="10000"/>
          </a:bodyPr>
          <a:lstStyle/>
          <a:p>
            <a:pPr marL="331095" indent="-322458">
              <a:buSzPct val="120000"/>
              <a:buBlip>
                <a:blip r:embed="rId3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Recall:</a:t>
            </a:r>
          </a:p>
          <a:p>
            <a:pPr marL="662191" lvl="1" indent="-331095">
              <a:buSzPct val="121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Mean free path of electrons in </a:t>
            </a:r>
            <a:r>
              <a:rPr lang="en-GB" altLang="en-IT" dirty="0" err="1"/>
              <a:t>Ar</a:t>
            </a:r>
            <a:r>
              <a:rPr lang="en-GB" altLang="en-IT" dirty="0"/>
              <a:t>:  2.5 </a:t>
            </a:r>
            <a:r>
              <a:rPr lang="en-GB" altLang="en-IT" dirty="0">
                <a:cs typeface="Times New Roman" panose="02020603050405020304" pitchFamily="18" charset="0"/>
              </a:rPr>
              <a:t>µ</a:t>
            </a:r>
            <a:r>
              <a:rPr lang="en-GB" altLang="en-IT" dirty="0"/>
              <a:t>m,</a:t>
            </a:r>
          </a:p>
          <a:p>
            <a:pPr marL="0" indent="8637">
              <a:buNone/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endParaRPr lang="en-GB" altLang="en-IT" dirty="0"/>
          </a:p>
          <a:p>
            <a:pPr marL="331095" indent="-322458">
              <a:buSzPct val="120000"/>
              <a:buBlip>
                <a:blip r:embed="rId3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Compare with:</a:t>
            </a:r>
          </a:p>
          <a:p>
            <a:pPr marL="662191" lvl="1" indent="-331095">
              <a:buSzPct val="121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Micromegas mesh pitch:		63.5 </a:t>
            </a:r>
            <a:r>
              <a:rPr lang="en-GB" altLang="en-IT" dirty="0">
                <a:cs typeface="Times New Roman" panose="02020603050405020304" pitchFamily="18" charset="0"/>
              </a:rPr>
              <a:t>µ</a:t>
            </a:r>
            <a:r>
              <a:rPr lang="en-GB" altLang="en-IT" dirty="0"/>
              <a:t>m</a:t>
            </a:r>
          </a:p>
          <a:p>
            <a:pPr marL="662191" lvl="1" indent="-331095">
              <a:buSzPct val="121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>
                <a:solidFill>
                  <a:srgbClr val="800000"/>
                </a:solidFill>
              </a:rPr>
              <a:t>GEM polyimide thickness:		50 </a:t>
            </a:r>
            <a:r>
              <a:rPr lang="en-GB" altLang="en-IT" dirty="0">
                <a:solidFill>
                  <a:srgbClr val="800000"/>
                </a:solidFill>
                <a:cs typeface="Times New Roman" panose="02020603050405020304" pitchFamily="18" charset="0"/>
              </a:rPr>
              <a:t>µ</a:t>
            </a:r>
            <a:r>
              <a:rPr lang="en-GB" altLang="en-IT" dirty="0">
                <a:solidFill>
                  <a:srgbClr val="800000"/>
                </a:solidFill>
              </a:rPr>
              <a:t>m</a:t>
            </a:r>
          </a:p>
          <a:p>
            <a:pPr marL="662191" lvl="1" indent="-331095">
              <a:buSzPct val="121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Micromegas wire thickness:		18 </a:t>
            </a:r>
            <a:r>
              <a:rPr lang="en-GB" altLang="en-IT" dirty="0">
                <a:cs typeface="Times New Roman" panose="02020603050405020304" pitchFamily="18" charset="0"/>
              </a:rPr>
              <a:t>µ</a:t>
            </a:r>
            <a:r>
              <a:rPr lang="en-GB" altLang="en-IT" dirty="0"/>
              <a:t>m</a:t>
            </a:r>
          </a:p>
          <a:p>
            <a:pPr marL="662191" lvl="1" indent="-331095">
              <a:buSzPct val="121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GEM conductor thickness:	 	  5 </a:t>
            </a:r>
            <a:r>
              <a:rPr lang="en-GB" altLang="en-IT" dirty="0">
                <a:cs typeface="Times New Roman" panose="02020603050405020304" pitchFamily="18" charset="0"/>
              </a:rPr>
              <a:t>µ</a:t>
            </a:r>
            <a:r>
              <a:rPr lang="en-GB" altLang="en-IT" dirty="0"/>
              <a:t>m</a:t>
            </a:r>
          </a:p>
          <a:p>
            <a:pPr marL="0" indent="8637">
              <a:buNone/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endParaRPr lang="en-GB" altLang="en-IT" dirty="0"/>
          </a:p>
          <a:p>
            <a:pPr marL="331095" indent="-322458">
              <a:buSzPct val="120000"/>
              <a:buBlip>
                <a:blip r:embed="rId3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Hence:</a:t>
            </a:r>
          </a:p>
          <a:p>
            <a:pPr marL="662191" lvl="1" indent="-331095">
              <a:buSzPct val="121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mean free path approaches small structural elements;</a:t>
            </a:r>
          </a:p>
          <a:p>
            <a:pPr marL="662191" lvl="1" indent="-331095">
              <a:buSzPct val="121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  <a:tab pos="7877190" algn="l"/>
              </a:tabLst>
            </a:pPr>
            <a:r>
              <a:rPr lang="en-GB" altLang="en-IT" dirty="0"/>
              <a:t>such devices should be treated at a molecular level.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C4F28F-9329-BBE2-170E-5C54AC0C453F}"/>
              </a:ext>
            </a:extLst>
          </p:cNvPr>
          <p:cNvSpPr txBox="1">
            <a:spLocks noChangeArrowheads="1"/>
          </p:cNvSpPr>
          <p:nvPr/>
        </p:nvSpPr>
        <p:spPr>
          <a:xfrm>
            <a:off x="673708" y="568621"/>
            <a:ext cx="7803783" cy="1145879"/>
          </a:xfrm>
          <a:prstGeom prst="rect">
            <a:avLst/>
          </a:prstGeom>
          <a:ln/>
        </p:spPr>
        <p:txBody>
          <a:bodyPr vert="horz" lIns="91440" tIns="35191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  <a:tab pos="4595028" algn="l"/>
                <a:tab pos="5251460" algn="l"/>
                <a:tab pos="5907893" algn="l"/>
                <a:tab pos="6564325" algn="l"/>
                <a:tab pos="7220758" algn="l"/>
              </a:tabLst>
            </a:pPr>
            <a:r>
              <a:rPr lang="en-GB" altLang="en-IT" sz="4800" b="1" dirty="0">
                <a:solidFill>
                  <a:srgbClr val="C00000"/>
                </a:solidFill>
              </a:rPr>
              <a:t>3. Charged Particle Transport</a:t>
            </a:r>
            <a:br>
              <a:rPr lang="en-GB" altLang="en-IT" sz="4800" dirty="0">
                <a:solidFill>
                  <a:srgbClr val="C00000"/>
                </a:solidFill>
              </a:rPr>
            </a:br>
            <a:r>
              <a:rPr lang="en-GB" altLang="en-IT" sz="3200" i="1" dirty="0">
                <a:solidFill>
                  <a:srgbClr val="C00000"/>
                </a:solidFill>
              </a:rPr>
              <a:t>Intro: MPGDs and Mean free path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6DF4D-6FA4-D394-8EC3-06216E7BB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33821-1A10-0E72-33FE-71B38D075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08FBC-704D-7BA9-582B-C10B7EBFC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35</a:t>
            </a:fld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8F0E4C-9902-29F8-BA0A-1684A6BB69FA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42537131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5E2EC-5A81-896F-BC79-D862E5332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3" y="217714"/>
            <a:ext cx="7886700" cy="1411125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Boltzmann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EEB03-A854-6D9D-06DE-191F4D5E52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7048" y="1474146"/>
                <a:ext cx="7886700" cy="2633359"/>
              </a:xfrm>
            </p:spPr>
            <p:txBody>
              <a:bodyPr/>
              <a:lstStyle/>
              <a:p>
                <a:r>
                  <a:rPr lang="en-IT" sz="2400" dirty="0"/>
                  <a:t>The Boltzmann equation describes the evolution of </a:t>
                </a:r>
                <a:br>
                  <a:rPr lang="en-IT" sz="2400" dirty="0"/>
                </a:br>
                <a:r>
                  <a:rPr lang="en-IT" sz="2400" dirty="0"/>
                  <a:t>the distribution function f (energy or velocity distribution) in 6D phase-space: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a:rPr lang="en-US" sz="24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T" sz="2400" dirty="0">
                    <a:solidFill>
                      <a:schemeClr val="accent1"/>
                    </a:solidFill>
                  </a:rPr>
                  <a:t> is function of position and velocity </a:t>
                </a:r>
                <a:endParaRPr lang="en-IT" sz="2400" dirty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</m:d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IT" dirty="0"/>
                  <a:t> = 0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EEB03-A854-6D9D-06DE-191F4D5E52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7048" y="1474146"/>
                <a:ext cx="7886700" cy="2633359"/>
              </a:xfrm>
              <a:blipFill>
                <a:blip r:embed="rId2"/>
                <a:stretch>
                  <a:fillRect l="-963" t="-2885" r="-160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CB9AF-F613-CBC0-07AD-D0C5F488A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6280C-35F5-BD48-B3B5-64955D9AF3F9}" type="slidenum">
              <a:rPr lang="en-IT" smtClean="0"/>
              <a:t>36</a:t>
            </a:fld>
            <a:endParaRPr lang="en-IT"/>
          </a:p>
        </p:txBody>
      </p:sp>
      <p:pic>
        <p:nvPicPr>
          <p:cNvPr id="6" name="Picture 5" descr="A graph of an electrical activity&#10;&#10;Description automatically generated">
            <a:extLst>
              <a:ext uri="{FF2B5EF4-FFF2-40B4-BE49-F238E27FC236}">
                <a16:creationId xmlns:a16="http://schemas.microsoft.com/office/drawing/2014/main" id="{23AB3306-1971-A0EA-7E51-368FB788D6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315"/>
          <a:stretch/>
        </p:blipFill>
        <p:spPr>
          <a:xfrm>
            <a:off x="742950" y="3291506"/>
            <a:ext cx="4017195" cy="35664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B7873B-DB3A-0459-EE30-0B3C5FD44B73}"/>
                  </a:ext>
                </a:extLst>
              </p:cNvPr>
              <p:cNvSpPr txBox="1"/>
              <p:nvPr/>
            </p:nvSpPr>
            <p:spPr>
              <a:xfrm>
                <a:off x="4802670" y="3109913"/>
                <a:ext cx="4341330" cy="3604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sz="2000" dirty="0"/>
                  <a:t>1935: solution by expansion of </a:t>
                </a:r>
                <a:r>
                  <a:rPr lang="en-IT" sz="2000" i="1" dirty="0"/>
                  <a:t>f </a:t>
                </a:r>
                <a:r>
                  <a:rPr lang="en-IT" sz="2000" dirty="0"/>
                  <a:t>with Legendre polynoms </a:t>
                </a:r>
                <a:br>
                  <a:rPr lang="en-IT" sz="2000" dirty="0"/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baseline="-25000" smtClean="0">
                        <a:latin typeface="Cambria Math" panose="02040503050406030204" pitchFamily="18" charset="0"/>
                      </a:rPr>
                      <m:t>0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baseline="-25000" smtClean="0">
                        <a:latin typeface="Cambria Math" panose="02040503050406030204" pitchFamily="18" charset="0"/>
                      </a:rPr>
                      <m:t>1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br>
                  <a:rPr lang="en-US" sz="2000" dirty="0"/>
                </a:br>
                <a:r>
                  <a:rPr lang="en-US" sz="2000" dirty="0"/>
                  <a:t>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baseline="-2500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/>
                  <a:t> the random distribution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baseline="-2500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IT" sz="2000" baseline="-25000" dirty="0"/>
                  <a:t> </a:t>
                </a:r>
                <a:r>
                  <a:rPr lang="en-IT" sz="2000" dirty="0"/>
                  <a:t>the electron drift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sz="2000" dirty="0">
                    <a:solidFill>
                      <a:schemeClr val="accent1"/>
                    </a:solidFill>
                  </a:rPr>
                  <a:t>From 1960: numerical solutions with first computers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IT" i="1" dirty="0"/>
                  <a:t>Skullerud – Null-collision tech. 1968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IT" i="1" dirty="0"/>
                  <a:t>Fraser &amp; Mathieson 1986, E-fields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IT" i="1" dirty="0"/>
                  <a:t>Steve Biagi 1998, E &amp; B-fields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IT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B7873B-DB3A-0459-EE30-0B3C5FD44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670" y="3109913"/>
                <a:ext cx="4341330" cy="3604961"/>
              </a:xfrm>
              <a:prstGeom prst="rect">
                <a:avLst/>
              </a:prstGeom>
              <a:blipFill>
                <a:blip r:embed="rId4"/>
                <a:stretch>
                  <a:fillRect l="-1462" t="-702" r="-117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D36DD22D-C037-294D-F26E-16FBEE7950CA}"/>
              </a:ext>
            </a:extLst>
          </p:cNvPr>
          <p:cNvGrpSpPr/>
          <p:nvPr/>
        </p:nvGrpSpPr>
        <p:grpSpPr>
          <a:xfrm>
            <a:off x="7717969" y="139700"/>
            <a:ext cx="1436632" cy="1694895"/>
            <a:chOff x="7717969" y="139700"/>
            <a:chExt cx="1436632" cy="1694895"/>
          </a:xfrm>
        </p:grpSpPr>
        <p:pic>
          <p:nvPicPr>
            <p:cNvPr id="8" name="Picture 2" descr="Ludwig Boltzmann - AIF - Associazione per l'Insegnamento della Fisica : AIF  – Associazione per l'Insegnamento della Fisica">
              <a:extLst>
                <a:ext uri="{FF2B5EF4-FFF2-40B4-BE49-F238E27FC236}">
                  <a16:creationId xmlns:a16="http://schemas.microsoft.com/office/drawing/2014/main" id="{1416414A-AEDA-B2DB-DCCB-E8B80FD5F8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5057" y="139700"/>
              <a:ext cx="1238250" cy="1644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318CE6E-A6EE-C161-EEB3-E1945F5F4C5A}"/>
                    </a:ext>
                  </a:extLst>
                </p:cNvPr>
                <p:cNvSpPr txBox="1"/>
                <p:nvPr/>
              </p:nvSpPr>
              <p:spPr>
                <a:xfrm>
                  <a:off x="7717969" y="1465263"/>
                  <a:ext cx="14366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⁡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en-IT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318CE6E-A6EE-C161-EEB3-E1945F5F4C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7969" y="1465263"/>
                  <a:ext cx="1436632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" name="Picture 9" descr="A graph of an electrical activity&#10;&#10;Description automatically generated">
            <a:extLst>
              <a:ext uri="{FF2B5EF4-FFF2-40B4-BE49-F238E27FC236}">
                <a16:creationId xmlns:a16="http://schemas.microsoft.com/office/drawing/2014/main" id="{7402AC74-C3BA-8BCE-6E22-51120C2098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346" t="67952"/>
          <a:stretch/>
        </p:blipFill>
        <p:spPr>
          <a:xfrm>
            <a:off x="2409529" y="3600083"/>
            <a:ext cx="1933871" cy="596786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C7CD394-464B-050B-0982-BBD27EEFA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E6398C1-421A-8BA0-A4B6-FFE1164D1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282318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aper with text on it&#10;&#10;Description automatically generated">
            <a:extLst>
              <a:ext uri="{FF2B5EF4-FFF2-40B4-BE49-F238E27FC236}">
                <a16:creationId xmlns:a16="http://schemas.microsoft.com/office/drawing/2014/main" id="{53549E0E-1A09-D412-EFD6-E93C9EA577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5468" y="4385260"/>
            <a:ext cx="4057081" cy="2075961"/>
          </a:xfrm>
          <a:ln>
            <a:solidFill>
              <a:schemeClr val="accent1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2BD8A-0440-A949-28F6-C66329B3A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85C38-1523-08DE-3939-67DBCC10B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00145-9B51-CB16-337C-ECE90BFD4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37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8D6055-BE20-2BB3-5F77-04A51C9BF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3" y="217714"/>
            <a:ext cx="7886700" cy="1411125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Magboltz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548037A-4032-145E-4F84-C52CF26E3D48}"/>
              </a:ext>
            </a:extLst>
          </p:cNvPr>
          <p:cNvSpPr txBox="1">
            <a:spLocks/>
          </p:cNvSpPr>
          <p:nvPr/>
        </p:nvSpPr>
        <p:spPr>
          <a:xfrm>
            <a:off x="100693" y="1685636"/>
            <a:ext cx="4814775" cy="477558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Magboltz solves transport equations in presence of E- and B-fields</a:t>
            </a:r>
          </a:p>
          <a:p>
            <a:r>
              <a:rPr lang="en-GB" dirty="0"/>
              <a:t>Program written in Fortran</a:t>
            </a:r>
          </a:p>
          <a:p>
            <a:pPr lvl="1"/>
            <a:r>
              <a:rPr lang="en-GB" dirty="0">
                <a:hlinkClick r:id="rId3"/>
              </a:rPr>
              <a:t>http://cern.ch/magboltz</a:t>
            </a:r>
            <a:endParaRPr lang="en-GB" dirty="0"/>
          </a:p>
          <a:p>
            <a:pPr lvl="1"/>
            <a:r>
              <a:rPr lang="en-GB" dirty="0"/>
              <a:t>Integrated (through wrapper) in Garfield++</a:t>
            </a:r>
          </a:p>
          <a:p>
            <a:pPr lvl="1"/>
            <a:r>
              <a:rPr lang="en-GB" dirty="0"/>
              <a:t>Y</a:t>
            </a:r>
            <a:r>
              <a:rPr lang="en-IT" dirty="0"/>
              <a:t>ou need to update manually with new versions</a:t>
            </a:r>
          </a:p>
          <a:p>
            <a:r>
              <a:rPr lang="en-IT" dirty="0"/>
              <a:t>It uses electron-atom cross-sections</a:t>
            </a:r>
          </a:p>
          <a:p>
            <a:pPr lvl="1"/>
            <a:r>
              <a:rPr lang="en-GB" dirty="0"/>
              <a:t>Internal database, published on LXCAT</a:t>
            </a:r>
          </a:p>
          <a:p>
            <a:pPr lvl="1"/>
            <a:r>
              <a:rPr lang="en-GB" dirty="0"/>
              <a:t>Measurements -&gt; cross section</a:t>
            </a:r>
          </a:p>
          <a:p>
            <a:r>
              <a:rPr lang="en-GB" dirty="0"/>
              <a:t>Precision of the cross-sections:</a:t>
            </a:r>
          </a:p>
          <a:p>
            <a:pPr lvl="1"/>
            <a:r>
              <a:rPr lang="en-GB" dirty="0"/>
              <a:t>Total cross section: 1%</a:t>
            </a:r>
          </a:p>
          <a:p>
            <a:pPr lvl="1"/>
            <a:r>
              <a:rPr lang="en-GB" dirty="0"/>
              <a:t>Ionisation 2%</a:t>
            </a:r>
          </a:p>
          <a:p>
            <a:pPr lvl="1"/>
            <a:r>
              <a:rPr lang="en-GB" dirty="0"/>
              <a:t>Excitation 5-10%</a:t>
            </a:r>
          </a:p>
          <a:p>
            <a:r>
              <a:rPr lang="en-GB" dirty="0" err="1"/>
              <a:t>Magboltz</a:t>
            </a:r>
            <a:r>
              <a:rPr lang="en-GB" dirty="0"/>
              <a:t> calculates transport params</a:t>
            </a:r>
          </a:p>
          <a:p>
            <a:pPr lvl="1"/>
            <a:r>
              <a:rPr lang="en-GB" dirty="0"/>
              <a:t>Townsend Coefficient</a:t>
            </a:r>
          </a:p>
          <a:p>
            <a:pPr lvl="1"/>
            <a:r>
              <a:rPr lang="en-GB" dirty="0"/>
              <a:t>Attachment Coefficient</a:t>
            </a:r>
          </a:p>
          <a:p>
            <a:pPr lvl="1"/>
            <a:r>
              <a:rPr lang="en-GB" dirty="0"/>
              <a:t>Drift velocity</a:t>
            </a:r>
          </a:p>
          <a:p>
            <a:pPr lvl="1"/>
            <a:r>
              <a:rPr lang="en-GB" dirty="0"/>
              <a:t>Diffusion Tensor</a:t>
            </a:r>
          </a:p>
          <a:p>
            <a:pPr lvl="1"/>
            <a:r>
              <a:rPr lang="en-GB" dirty="0"/>
              <a:t>Average electron energy</a:t>
            </a:r>
          </a:p>
          <a:p>
            <a:endParaRPr lang="en-IT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08BE54-2F81-3A00-3758-4138310BC44C}"/>
              </a:ext>
            </a:extLst>
          </p:cNvPr>
          <p:cNvSpPr txBox="1"/>
          <p:nvPr/>
        </p:nvSpPr>
        <p:spPr>
          <a:xfrm>
            <a:off x="4996543" y="4101002"/>
            <a:ext cx="40630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200" dirty="0">
                <a:solidFill>
                  <a:schemeClr val="accent1"/>
                </a:solidFill>
              </a:rPr>
              <a:t>S.F. Biagi – Nucl. Instr Meth A 421 (1999) 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599BE15C-400C-0EFB-7895-049D03ADD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5468" y="1966715"/>
            <a:ext cx="4057081" cy="210588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737FDF-46E9-8D35-D541-49CBFD4FDA52}"/>
              </a:ext>
            </a:extLst>
          </p:cNvPr>
          <p:cNvSpPr txBox="1"/>
          <p:nvPr/>
        </p:nvSpPr>
        <p:spPr>
          <a:xfrm>
            <a:off x="4912462" y="1685636"/>
            <a:ext cx="40630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1"/>
                </a:solidFill>
              </a:rPr>
              <a:t>c</a:t>
            </a:r>
            <a:r>
              <a:rPr lang="en-IT" sz="1200" dirty="0">
                <a:solidFill>
                  <a:schemeClr val="accent1"/>
                </a:solidFill>
              </a:rPr>
              <a:t>ern.ch/magboltz</a:t>
            </a:r>
          </a:p>
        </p:txBody>
      </p:sp>
    </p:spTree>
    <p:extLst>
      <p:ext uri="{BB962C8B-B14F-4D97-AF65-F5344CB8AC3E}">
        <p14:creationId xmlns:p14="http://schemas.microsoft.com/office/powerpoint/2010/main" val="1665374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>
            <a:extLst>
              <a:ext uri="{FF2B5EF4-FFF2-40B4-BE49-F238E27FC236}">
                <a16:creationId xmlns:a16="http://schemas.microsoft.com/office/drawing/2014/main" id="{A411F067-C556-3CDA-E7F0-1F9AA0E2A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454" y="973135"/>
            <a:ext cx="5614442" cy="5614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1" name="Rectangle 3">
            <a:extLst>
              <a:ext uri="{FF2B5EF4-FFF2-40B4-BE49-F238E27FC236}">
                <a16:creationId xmlns:a16="http://schemas.microsoft.com/office/drawing/2014/main" id="{454371AF-216E-252F-2214-1D18C8C9CB9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73708" y="1905960"/>
            <a:ext cx="2976982" cy="4584956"/>
          </a:xfrm>
          <a:ln/>
        </p:spPr>
        <p:txBody>
          <a:bodyPr/>
          <a:lstStyle/>
          <a:p>
            <a:pPr marL="331095" indent="-322458">
              <a:buSzPct val="120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</a:tabLst>
            </a:pPr>
            <a:r>
              <a:rPr lang="en-GB" altLang="en-IT" dirty="0"/>
              <a:t>CO</a:t>
            </a:r>
            <a:r>
              <a:rPr lang="en-GB" altLang="en-IT" baseline="-33000" dirty="0"/>
              <a:t>2</a:t>
            </a:r>
            <a:r>
              <a:rPr lang="en-GB" altLang="en-IT" dirty="0"/>
              <a:t> makes the gas faster, dramatically.</a:t>
            </a:r>
          </a:p>
          <a:p>
            <a:pPr marL="331095" indent="-322458">
              <a:buNone/>
              <a:tabLst>
                <a:tab pos="656433" algn="l"/>
                <a:tab pos="1312865" algn="l"/>
                <a:tab pos="1969298" algn="l"/>
                <a:tab pos="2625730" algn="l"/>
              </a:tabLst>
            </a:pPr>
            <a:endParaRPr lang="en-GB" altLang="en-IT" dirty="0"/>
          </a:p>
          <a:p>
            <a:pPr marL="331095" indent="-322458">
              <a:buNone/>
              <a:tabLst>
                <a:tab pos="656433" algn="l"/>
                <a:tab pos="1312865" algn="l"/>
                <a:tab pos="1969298" algn="l"/>
                <a:tab pos="2625730" algn="l"/>
              </a:tabLst>
            </a:pPr>
            <a:endParaRPr lang="en-GB" altLang="en-IT" dirty="0"/>
          </a:p>
          <a:p>
            <a:pPr marL="331095" indent="-322458">
              <a:buSzPct val="120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</a:tabLst>
            </a:pPr>
            <a:r>
              <a:rPr lang="en-GB" altLang="en-IT" dirty="0"/>
              <a:t>Calculated by </a:t>
            </a:r>
            <a:r>
              <a:rPr lang="en-GB" altLang="en-IT" dirty="0" err="1"/>
              <a:t>Magboltz</a:t>
            </a:r>
            <a:r>
              <a:rPr lang="en-GB" altLang="en-IT" dirty="0"/>
              <a:t> for </a:t>
            </a:r>
            <a:r>
              <a:rPr lang="en-GB" altLang="en-IT" dirty="0" err="1"/>
              <a:t>Ar</a:t>
            </a:r>
            <a:r>
              <a:rPr lang="en-GB" altLang="en-IT" dirty="0"/>
              <a:t>/CO</a:t>
            </a:r>
            <a:r>
              <a:rPr lang="en-GB" altLang="en-IT" baseline="-33000" dirty="0"/>
              <a:t>2</a:t>
            </a:r>
            <a:r>
              <a:rPr lang="en-GB" altLang="en-IT" dirty="0"/>
              <a:t> at 3 bar. </a:t>
            </a:r>
            <a:r>
              <a:rPr lang="en-GB" altLang="en-IT" sz="1632" dirty="0"/>
              <a:t>(Note where the </a:t>
            </a:r>
            <a:r>
              <a:rPr lang="en-GB" altLang="en-IT" sz="1632" dirty="0">
                <a:solidFill>
                  <a:srgbClr val="0000FF"/>
                </a:solidFill>
              </a:rPr>
              <a:t>arrow</a:t>
            </a:r>
            <a:r>
              <a:rPr lang="en-GB" altLang="en-IT" sz="1632" dirty="0"/>
              <a:t> is !)</a:t>
            </a:r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7867447D-14B5-1D86-4A18-20BD8282F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8457" y="5483234"/>
            <a:ext cx="793191" cy="31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 dirty="0">
                <a:solidFill>
                  <a:srgbClr val="944794"/>
                </a:solidFill>
                <a:latin typeface="Times New Roman" panose="02020603050405020304" pitchFamily="18" charset="0"/>
              </a:rPr>
              <a:t>Pure </a:t>
            </a:r>
            <a:r>
              <a:rPr lang="en-GB" altLang="en-IT" sz="1814" dirty="0" err="1">
                <a:solidFill>
                  <a:srgbClr val="944794"/>
                </a:solidFill>
                <a:latin typeface="Times New Roman" panose="02020603050405020304" pitchFamily="18" charset="0"/>
              </a:rPr>
              <a:t>Ar</a:t>
            </a:r>
            <a:endParaRPr lang="en-GB" altLang="en-IT" sz="1814" dirty="0">
              <a:solidFill>
                <a:srgbClr val="944794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3" name="Text Box 5">
            <a:extLst>
              <a:ext uri="{FF2B5EF4-FFF2-40B4-BE49-F238E27FC236}">
                <a16:creationId xmlns:a16="http://schemas.microsoft.com/office/drawing/2014/main" id="{90128EFE-CB81-7FF7-5536-C98F4A4165BF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5651660" y="1567667"/>
            <a:ext cx="1180428" cy="42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solidFill>
                  <a:srgbClr val="280099"/>
                </a:solidFill>
                <a:latin typeface="Times New Roman" panose="02020603050405020304" pitchFamily="18" charset="0"/>
              </a:rPr>
              <a:t>2-10 %  CO</a:t>
            </a:r>
            <a:r>
              <a:rPr lang="en-GB" altLang="en-IT" sz="1814" baseline="-33000">
                <a:solidFill>
                  <a:srgbClr val="280099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7414" name="Text Box 6">
            <a:extLst>
              <a:ext uri="{FF2B5EF4-FFF2-40B4-BE49-F238E27FC236}">
                <a16:creationId xmlns:a16="http://schemas.microsoft.com/office/drawing/2014/main" id="{C6A2B9BA-EFAC-1272-8C09-BA8ED7F02521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3847909" y="3246178"/>
            <a:ext cx="1239449" cy="42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solidFill>
                  <a:srgbClr val="9966CC"/>
                </a:solidFill>
                <a:latin typeface="Times New Roman" panose="02020603050405020304" pitchFamily="18" charset="0"/>
              </a:rPr>
              <a:t>0.1-1 %  CO</a:t>
            </a:r>
            <a:r>
              <a:rPr lang="en-GB" altLang="en-IT" sz="1814" baseline="-33000">
                <a:solidFill>
                  <a:srgbClr val="9966CC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7415" name="Text Box 7">
            <a:extLst>
              <a:ext uri="{FF2B5EF4-FFF2-40B4-BE49-F238E27FC236}">
                <a16:creationId xmlns:a16="http://schemas.microsoft.com/office/drawing/2014/main" id="{3E205064-A09F-A666-26A0-F23888943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1162" y="3866289"/>
            <a:ext cx="1412195" cy="368524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 dirty="0">
                <a:solidFill>
                  <a:srgbClr val="FF0000"/>
                </a:solidFill>
                <a:latin typeface="Times New Roman" panose="02020603050405020304" pitchFamily="18" charset="0"/>
              </a:rPr>
              <a:t>20-100 %  CO</a:t>
            </a:r>
            <a:r>
              <a:rPr lang="en-GB" altLang="en-IT" sz="1814" baseline="-330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7416" name="Line 8">
            <a:extLst>
              <a:ext uri="{FF2B5EF4-FFF2-40B4-BE49-F238E27FC236}">
                <a16:creationId xmlns:a16="http://schemas.microsoft.com/office/drawing/2014/main" id="{AEE733D0-1631-F478-0858-DDE46BF34A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99941" y="5802813"/>
            <a:ext cx="447699" cy="832058"/>
          </a:xfrm>
          <a:prstGeom prst="line">
            <a:avLst/>
          </a:prstGeom>
          <a:noFill/>
          <a:ln w="360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04082C-9E78-A1DB-916F-5791B2C67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3" y="217714"/>
            <a:ext cx="7886700" cy="1411125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Ar:CO</a:t>
            </a:r>
            <a:r>
              <a:rPr lang="en-IT" sz="3200" i="1" baseline="-25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3F6A23-E3F3-5670-130D-41F709936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0E5ECA-B6FE-439C-A209-BF07232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24FC6E-34B6-CDD2-9618-9A9BBA980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38</a:t>
            </a:fld>
            <a:endParaRPr lang="en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E29871-0E3E-47B9-FA0F-E228A6B1F952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676951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>
            <a:extLst>
              <a:ext uri="{FF2B5EF4-FFF2-40B4-BE49-F238E27FC236}">
                <a16:creationId xmlns:a16="http://schemas.microsoft.com/office/drawing/2014/main" id="{486B57C9-A5B4-06AC-60FA-C88485243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950" y="1517283"/>
            <a:ext cx="4697697" cy="512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5" name="Rectangle 3">
            <a:extLst>
              <a:ext uri="{FF2B5EF4-FFF2-40B4-BE49-F238E27FC236}">
                <a16:creationId xmlns:a16="http://schemas.microsoft.com/office/drawing/2014/main" id="{7F567D9B-039E-733C-0E92-2198CBBA9B7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706818" y="1547513"/>
            <a:ext cx="4006258" cy="3459230"/>
          </a:xfrm>
          <a:ln/>
        </p:spPr>
        <p:txBody>
          <a:bodyPr/>
          <a:lstStyle/>
          <a:p>
            <a:pPr marL="331095" indent="-322458">
              <a:buSzPct val="120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</a:tabLst>
            </a:pPr>
            <a:r>
              <a:rPr lang="en-GB" altLang="en-IT"/>
              <a:t>CO</a:t>
            </a:r>
            <a:r>
              <a:rPr lang="en-GB" altLang="en-IT" baseline="-33000"/>
              <a:t>2</a:t>
            </a:r>
            <a:r>
              <a:rPr lang="en-GB" altLang="en-IT"/>
              <a:t> is linear:</a:t>
            </a:r>
          </a:p>
          <a:p>
            <a:pPr marL="662191" lvl="1" indent="-331095">
              <a:buSzPct val="121000"/>
              <a:buBlip>
                <a:blip r:embed="rId5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</a:tabLst>
            </a:pPr>
            <a:r>
              <a:rPr lang="en-GB" altLang="en-IT"/>
              <a:t>O – C – O</a:t>
            </a:r>
          </a:p>
          <a:p>
            <a:pPr marL="1327260" indent="-329656">
              <a:buNone/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</a:tabLst>
            </a:pPr>
            <a:endParaRPr lang="en-US" altLang="en-IT" sz="1814"/>
          </a:p>
          <a:p>
            <a:pPr marL="331095" indent="-322458">
              <a:buSzPct val="120000"/>
              <a:buBlip>
                <a:blip r:embed="rId4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</a:tabLst>
            </a:pPr>
            <a:r>
              <a:rPr lang="en-GB" altLang="en-IT"/>
              <a:t>Vibration modes are numbered V(</a:t>
            </a:r>
            <a:r>
              <a:rPr lang="en-GB" altLang="en-IT" i="1"/>
              <a:t>ijk</a:t>
            </a:r>
            <a:r>
              <a:rPr lang="en-GB" altLang="en-IT"/>
              <a:t>)</a:t>
            </a:r>
          </a:p>
          <a:p>
            <a:pPr marL="662191" lvl="1" indent="-331095">
              <a:buSzPct val="121000"/>
              <a:buBlip>
                <a:blip r:embed="rId5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</a:tabLst>
            </a:pPr>
            <a:r>
              <a:rPr lang="en-GB" altLang="en-IT" i="1"/>
              <a:t>i</a:t>
            </a:r>
            <a:r>
              <a:rPr lang="en-GB" altLang="en-IT"/>
              <a:t>: </a:t>
            </a:r>
            <a:r>
              <a:rPr lang="en-GB" altLang="en-IT">
                <a:solidFill>
                  <a:srgbClr val="0000FF"/>
                </a:solidFill>
              </a:rPr>
              <a:t>symmetric</a:t>
            </a:r>
            <a:r>
              <a:rPr lang="en-GB" altLang="en-IT"/>
              <a:t>,</a:t>
            </a:r>
          </a:p>
          <a:p>
            <a:pPr marL="662191" lvl="1" indent="-331095">
              <a:buSzPct val="121000"/>
              <a:buBlip>
                <a:blip r:embed="rId5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</a:tabLst>
            </a:pPr>
            <a:r>
              <a:rPr lang="en-GB" altLang="en-IT" i="1"/>
              <a:t>j</a:t>
            </a:r>
            <a:r>
              <a:rPr lang="en-GB" altLang="en-IT"/>
              <a:t>: </a:t>
            </a:r>
            <a:r>
              <a:rPr lang="en-GB" altLang="en-IT">
                <a:solidFill>
                  <a:srgbClr val="FF0000"/>
                </a:solidFill>
              </a:rPr>
              <a:t>bending</a:t>
            </a:r>
            <a:r>
              <a:rPr lang="en-GB" altLang="en-IT"/>
              <a:t>,</a:t>
            </a:r>
          </a:p>
          <a:p>
            <a:pPr marL="662191" lvl="1" indent="-331095">
              <a:buSzPct val="121000"/>
              <a:buBlip>
                <a:blip r:embed="rId5"/>
              </a:buBlip>
              <a:tabLst>
                <a:tab pos="656433" algn="l"/>
                <a:tab pos="1312865" algn="l"/>
                <a:tab pos="1969298" algn="l"/>
                <a:tab pos="2625730" algn="l"/>
                <a:tab pos="3282163" algn="l"/>
                <a:tab pos="3938595" algn="l"/>
              </a:tabLst>
            </a:pPr>
            <a:r>
              <a:rPr lang="en-GB" altLang="en-IT" i="1"/>
              <a:t>k</a:t>
            </a:r>
            <a:r>
              <a:rPr lang="en-GB" altLang="en-IT"/>
              <a:t>: </a:t>
            </a:r>
            <a:r>
              <a:rPr lang="en-GB" altLang="en-IT">
                <a:solidFill>
                  <a:srgbClr val="5E11A6"/>
                </a:solidFill>
              </a:rPr>
              <a:t>anti-symmetric</a:t>
            </a:r>
            <a:r>
              <a:rPr lang="en-GB" altLang="en-IT"/>
              <a:t>.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13B5E288-6EE2-445E-6F47-31C08CE59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2712" y="3726987"/>
            <a:ext cx="670829" cy="31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solidFill>
                  <a:srgbClr val="FF0000"/>
                </a:solidFill>
                <a:latin typeface="Times New Roman" panose="02020603050405020304" pitchFamily="18" charset="0"/>
              </a:rPr>
              <a:t>V(010)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56B12EE8-5666-EFC6-F7FC-414109EFB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7612" y="4753383"/>
            <a:ext cx="670829" cy="31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solidFill>
                  <a:srgbClr val="0000FF"/>
                </a:solidFill>
                <a:latin typeface="Times New Roman" panose="02020603050405020304" pitchFamily="18" charset="0"/>
              </a:rPr>
              <a:t>V(100)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CC239A54-26EB-B235-526E-6D23964D662C}"/>
              </a:ext>
            </a:extLst>
          </p:cNvPr>
          <p:cNvSpPr txBox="1">
            <a:spLocks noChangeArrowheads="1"/>
          </p:cNvSpPr>
          <p:nvPr/>
        </p:nvSpPr>
        <p:spPr bwMode="auto">
          <a:xfrm rot="1800000">
            <a:off x="6057612" y="4003380"/>
            <a:ext cx="670829" cy="31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solidFill>
                  <a:srgbClr val="5E11A6"/>
                </a:solidFill>
                <a:latin typeface="Times New Roman" panose="02020603050405020304" pitchFamily="18" charset="0"/>
              </a:rPr>
              <a:t>V(001)</a:t>
            </a:r>
          </a:p>
        </p:txBody>
      </p:sp>
      <p:pic>
        <p:nvPicPr>
          <p:cNvPr id="18439" name="Picture 7">
            <a:extLst>
              <a:ext uri="{FF2B5EF4-FFF2-40B4-BE49-F238E27FC236}">
                <a16:creationId xmlns:a16="http://schemas.microsoft.com/office/drawing/2014/main" id="{6408E2FA-471F-2EAF-38CE-68C69C4A6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02" y="5045612"/>
            <a:ext cx="1959223" cy="174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0" name="Text Box 8">
            <a:extLst>
              <a:ext uri="{FF2B5EF4-FFF2-40B4-BE49-F238E27FC236}">
                <a16:creationId xmlns:a16="http://schemas.microsoft.com/office/drawing/2014/main" id="{2EF39603-D2B9-8989-5F19-EBC595C8F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0423" y="4412211"/>
            <a:ext cx="1331580" cy="31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solidFill>
                  <a:srgbClr val="355E00"/>
                </a:solidFill>
                <a:latin typeface="Times New Roman" panose="02020603050405020304" pitchFamily="18" charset="0"/>
              </a:rPr>
              <a:t>Vibration sum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65969A09-9103-A6F7-8F4D-41C36E183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5065" y="2540801"/>
            <a:ext cx="1733214" cy="31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996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1814">
                <a:latin typeface="Times New Roman" panose="02020603050405020304" pitchFamily="18" charset="0"/>
              </a:rPr>
              <a:t>Total cross section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8D5BBF-4279-E27E-2E4F-DB6BEED0F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3" y="217714"/>
            <a:ext cx="7886700" cy="1411125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CO</a:t>
            </a:r>
            <a:r>
              <a:rPr lang="en-IT" sz="3200" i="1" baseline="-25000" dirty="0">
                <a:solidFill>
                  <a:srgbClr val="C00000"/>
                </a:solidFill>
              </a:rPr>
              <a:t>2</a:t>
            </a:r>
            <a:r>
              <a:rPr lang="en-IT" sz="3200" i="1" dirty="0">
                <a:solidFill>
                  <a:srgbClr val="C00000"/>
                </a:solidFill>
              </a:rPr>
              <a:t> vibrational modes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20D6F8-EE94-FD3B-745D-42A547FA0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5FE40-6D3F-4923-6382-A48A6F685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E6ADA-13F6-0E99-4672-769429AAA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39</a:t>
            </a:fld>
            <a:endParaRPr lang="en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1E4318-3D73-3315-E771-2084010D057F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2710379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4A6AA4-E0B4-B4C5-6337-1A3BC024D08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b="1" dirty="0">
                    <a:solidFill>
                      <a:srgbClr val="C00000"/>
                    </a:solidFill>
                    <a:ea typeface="Calibri Light"/>
                    <a:cs typeface="Calibri Light"/>
                  </a:rPr>
                  <a:t>0. Intro: All steps: from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𝝁</m:t>
                    </m:r>
                    <m:r>
                      <a:rPr lang="en-GB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  <a:ea typeface="Calibri Light"/>
                    <a:cs typeface="Calibri Light"/>
                  </a:rPr>
                  <a:t>to signal</a:t>
                </a:r>
                <a:endParaRPr lang="en-IT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4A6AA4-E0B4-B4C5-6337-1A3BC024D0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215" r="-19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an electron diagram&#10;&#10;Description automatically generated">
            <a:extLst>
              <a:ext uri="{FF2B5EF4-FFF2-40B4-BE49-F238E27FC236}">
                <a16:creationId xmlns:a16="http://schemas.microsoft.com/office/drawing/2014/main" id="{252F966A-CCC9-12D2-9F36-6B5C88A83D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01" t="11184"/>
          <a:stretch/>
        </p:blipFill>
        <p:spPr>
          <a:xfrm>
            <a:off x="101895" y="1488558"/>
            <a:ext cx="5103940" cy="516742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4270721-410E-F098-469C-DC6D19C7035E}"/>
              </a:ext>
            </a:extLst>
          </p:cNvPr>
          <p:cNvCxnSpPr>
            <a:cxnSpLocks/>
          </p:cNvCxnSpPr>
          <p:nvPr/>
        </p:nvCxnSpPr>
        <p:spPr>
          <a:xfrm>
            <a:off x="1875630" y="1351722"/>
            <a:ext cx="0" cy="5105225"/>
          </a:xfrm>
          <a:prstGeom prst="straightConnector1">
            <a:avLst/>
          </a:prstGeom>
          <a:ln w="28575">
            <a:solidFill>
              <a:srgbClr val="B3B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B3247E9-34B7-BC6A-FB58-61C0D1D3826C}"/>
              </a:ext>
            </a:extLst>
          </p:cNvPr>
          <p:cNvSpPr/>
          <p:nvPr/>
        </p:nvSpPr>
        <p:spPr>
          <a:xfrm>
            <a:off x="832207" y="1690689"/>
            <a:ext cx="4561726" cy="439161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AC193C6-3C18-0D88-6214-E444A1919737}"/>
              </a:ext>
            </a:extLst>
          </p:cNvPr>
          <p:cNvGrpSpPr/>
          <p:nvPr/>
        </p:nvGrpSpPr>
        <p:grpSpPr>
          <a:xfrm>
            <a:off x="5534380" y="2525441"/>
            <a:ext cx="3013083" cy="923330"/>
            <a:chOff x="5496674" y="1639319"/>
            <a:chExt cx="3013083" cy="92333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DEFB90-09E5-E829-C4C7-24A6BC37C003}"/>
                </a:ext>
              </a:extLst>
            </p:cNvPr>
            <p:cNvSpPr txBox="1"/>
            <p:nvPr/>
          </p:nvSpPr>
          <p:spPr>
            <a:xfrm>
              <a:off x="5496674" y="1640959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7030A0"/>
                  </a:solidFill>
                </a:rPr>
                <a:t>Your Detector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7030A0"/>
                  </a:solidFill>
                </a:rPr>
                <a:t>G</a:t>
              </a:r>
              <a:r>
                <a:rPr lang="en-IT" sz="1400" i="1" dirty="0">
                  <a:solidFill>
                    <a:srgbClr val="7030A0"/>
                  </a:solidFill>
                </a:rPr>
                <a:t>eometry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i="1" dirty="0">
                  <a:solidFill>
                    <a:srgbClr val="7030A0"/>
                  </a:solidFill>
                </a:rPr>
                <a:t>Electric Fields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EF84A42-8B07-F467-A31F-A592C109F1BC}"/>
                </a:ext>
              </a:extLst>
            </p:cNvPr>
            <p:cNvGrpSpPr/>
            <p:nvPr/>
          </p:nvGrpSpPr>
          <p:grpSpPr>
            <a:xfrm>
              <a:off x="7646728" y="1639319"/>
              <a:ext cx="863029" cy="923330"/>
              <a:chOff x="7448764" y="1639319"/>
              <a:chExt cx="863029" cy="92333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625BEAB-0690-035D-D219-87B0A093BA27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0326DFB-61EA-806B-CEA2-BA0847910986}"/>
                  </a:ext>
                </a:extLst>
              </p:cNvPr>
              <p:cNvSpPr txBox="1"/>
              <p:nvPr/>
            </p:nvSpPr>
            <p:spPr>
              <a:xfrm>
                <a:off x="7623426" y="1639319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82291D5-3610-57B4-2A53-D856AED95139}"/>
              </a:ext>
            </a:extLst>
          </p:cNvPr>
          <p:cNvGrpSpPr/>
          <p:nvPr/>
        </p:nvGrpSpPr>
        <p:grpSpPr>
          <a:xfrm>
            <a:off x="5502659" y="1575856"/>
            <a:ext cx="3539446" cy="923330"/>
            <a:chOff x="5502659" y="2603378"/>
            <a:chExt cx="3539446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FCFD1F-B8C9-72F2-2BEC-881BFF8A5EA2}"/>
                </a:ext>
              </a:extLst>
            </p:cNvPr>
            <p:cNvSpPr txBox="1"/>
            <p:nvPr/>
          </p:nvSpPr>
          <p:spPr>
            <a:xfrm>
              <a:off x="5502659" y="2664934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B3B300"/>
                  </a:solidFill>
                </a:rPr>
                <a:t>Primary Ionization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B3B300"/>
                  </a:solidFill>
                </a:rPr>
                <a:t>Energy loss - gas</a:t>
              </a:r>
              <a:endParaRPr lang="en-IT" sz="1400" i="1" dirty="0">
                <a:solidFill>
                  <a:srgbClr val="B3B3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B3B300"/>
                  </a:solidFill>
                </a:rPr>
                <a:t>C</a:t>
              </a:r>
              <a:r>
                <a:rPr lang="en-IT" sz="1400" i="1" dirty="0">
                  <a:solidFill>
                    <a:srgbClr val="B3B300"/>
                  </a:solidFill>
                </a:rPr>
                <a:t>luster distribution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016EFE1-D223-5DC5-CA37-66FCDE9BA64F}"/>
                </a:ext>
              </a:extLst>
            </p:cNvPr>
            <p:cNvGrpSpPr/>
            <p:nvPr/>
          </p:nvGrpSpPr>
          <p:grpSpPr>
            <a:xfrm>
              <a:off x="8179076" y="2603378"/>
              <a:ext cx="863029" cy="923330"/>
              <a:chOff x="7448764" y="1608497"/>
              <a:chExt cx="863029" cy="923330"/>
            </a:xfrm>
            <a:solidFill>
              <a:srgbClr val="B3B300"/>
            </a:solidFill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FD3932A-E8D0-DA08-1C9C-3DE19751F7CB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E9DE7AA-4F6B-1C93-A680-28B5DD5C82C5}"/>
                  </a:ext>
                </a:extLst>
              </p:cNvPr>
              <p:cNvSpPr txBox="1"/>
              <p:nvPr/>
            </p:nvSpPr>
            <p:spPr>
              <a:xfrm>
                <a:off x="7623426" y="1608497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48BB643-777D-6113-7E61-C9E61A6D1D23}"/>
              </a:ext>
            </a:extLst>
          </p:cNvPr>
          <p:cNvGrpSpPr/>
          <p:nvPr/>
        </p:nvGrpSpPr>
        <p:grpSpPr>
          <a:xfrm>
            <a:off x="5496674" y="3422340"/>
            <a:ext cx="3400748" cy="938602"/>
            <a:chOff x="5496674" y="3752282"/>
            <a:chExt cx="3400748" cy="93860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15BB44-B585-A824-A991-408E4047E8BD}"/>
                </a:ext>
              </a:extLst>
            </p:cNvPr>
            <p:cNvSpPr txBox="1"/>
            <p:nvPr/>
          </p:nvSpPr>
          <p:spPr>
            <a:xfrm>
              <a:off x="5496674" y="3752282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F8A800"/>
                  </a:solidFill>
                </a:rPr>
                <a:t>Charge transport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F8A800"/>
                  </a:solidFill>
                </a:rPr>
                <a:t>Drift &amp; diffusion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F8A800"/>
                  </a:solidFill>
                </a:rPr>
                <a:t>Gas cross-sections</a:t>
              </a:r>
              <a:endParaRPr lang="en-IT" sz="1400" i="1" dirty="0">
                <a:solidFill>
                  <a:srgbClr val="F8A800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52D74B-240E-F0F8-81A8-D4EEF3AB9CA1}"/>
                </a:ext>
              </a:extLst>
            </p:cNvPr>
            <p:cNvGrpSpPr/>
            <p:nvPr/>
          </p:nvGrpSpPr>
          <p:grpSpPr>
            <a:xfrm>
              <a:off x="8034393" y="3767554"/>
              <a:ext cx="863029" cy="923330"/>
              <a:chOff x="7448764" y="1649593"/>
              <a:chExt cx="863029" cy="923330"/>
            </a:xfrm>
            <a:solidFill>
              <a:srgbClr val="B3B300"/>
            </a:solidFill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42387B6-0D3B-31C1-58CF-90A64A1499B1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F8A800"/>
              </a:solidFill>
              <a:ln>
                <a:solidFill>
                  <a:srgbClr val="F8A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9A3D10F-245E-3947-9EB4-AEB2A0325652}"/>
                  </a:ext>
                </a:extLst>
              </p:cNvPr>
              <p:cNvSpPr txBox="1"/>
              <p:nvPr/>
            </p:nvSpPr>
            <p:spPr>
              <a:xfrm>
                <a:off x="7623426" y="1649593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08F0378-1DF5-3687-1E33-9CF9B8CC29B6}"/>
              </a:ext>
            </a:extLst>
          </p:cNvPr>
          <p:cNvGrpSpPr/>
          <p:nvPr/>
        </p:nvGrpSpPr>
        <p:grpSpPr>
          <a:xfrm>
            <a:off x="5476723" y="4320146"/>
            <a:ext cx="3359900" cy="923330"/>
            <a:chOff x="5476723" y="4753780"/>
            <a:chExt cx="3359900" cy="9233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CE2D90-649B-1F3F-E753-ADD1BA77F4A3}"/>
                </a:ext>
              </a:extLst>
            </p:cNvPr>
            <p:cNvSpPr txBox="1"/>
            <p:nvPr/>
          </p:nvSpPr>
          <p:spPr>
            <a:xfrm>
              <a:off x="5476723" y="4805062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FF0000"/>
                  </a:solidFill>
                </a:rPr>
                <a:t>Charge Amplification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FF0000"/>
                  </a:solidFill>
                </a:rPr>
                <a:t>Townsend avalanche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FF0000"/>
                  </a:solidFill>
                </a:rPr>
                <a:t>Avalanche fluctuations</a:t>
              </a:r>
              <a:endParaRPr lang="en-IT" sz="1400" i="1" dirty="0">
                <a:solidFill>
                  <a:srgbClr val="FF0000"/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558789B-7068-EF1C-E302-CD1DC0E8FFFD}"/>
                </a:ext>
              </a:extLst>
            </p:cNvPr>
            <p:cNvGrpSpPr/>
            <p:nvPr/>
          </p:nvGrpSpPr>
          <p:grpSpPr>
            <a:xfrm>
              <a:off x="7973594" y="4753780"/>
              <a:ext cx="863029" cy="923330"/>
              <a:chOff x="7448764" y="1618771"/>
              <a:chExt cx="863029" cy="923330"/>
            </a:xfrm>
            <a:solidFill>
              <a:srgbClr val="B3B300"/>
            </a:solidFill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9367077-9202-810E-6B2B-20350ECB6E65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788DE75-AAAD-A71C-40BA-8120C1DB67F4}"/>
                  </a:ext>
                </a:extLst>
              </p:cNvPr>
              <p:cNvSpPr txBox="1"/>
              <p:nvPr/>
            </p:nvSpPr>
            <p:spPr>
              <a:xfrm>
                <a:off x="7592604" y="1618771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78ED9BA-4354-316D-FC32-AE141DBC8270}"/>
              </a:ext>
            </a:extLst>
          </p:cNvPr>
          <p:cNvGrpSpPr/>
          <p:nvPr/>
        </p:nvGrpSpPr>
        <p:grpSpPr>
          <a:xfrm>
            <a:off x="5522360" y="5264447"/>
            <a:ext cx="3519744" cy="954439"/>
            <a:chOff x="5522360" y="5811201"/>
            <a:chExt cx="3519744" cy="95443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38382B-7AA4-9EA7-1696-799908EB692E}"/>
                </a:ext>
              </a:extLst>
            </p:cNvPr>
            <p:cNvSpPr txBox="1"/>
            <p:nvPr/>
          </p:nvSpPr>
          <p:spPr>
            <a:xfrm>
              <a:off x="5522360" y="5965421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chemeClr val="accent5"/>
                  </a:solidFill>
                </a:rPr>
                <a:t>Signal Induction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 err="1">
                  <a:solidFill>
                    <a:schemeClr val="accent5"/>
                  </a:solidFill>
                </a:rPr>
                <a:t>Ramo</a:t>
              </a:r>
              <a:r>
                <a:rPr lang="en-GB" sz="1400" i="1" dirty="0">
                  <a:solidFill>
                    <a:schemeClr val="accent5"/>
                  </a:solidFill>
                </a:rPr>
                <a:t>-Shockley theorem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5"/>
                  </a:solidFill>
                </a:rPr>
                <a:t>Signal processing</a:t>
              </a:r>
              <a:endParaRPr lang="en-IT" sz="1400" i="1" dirty="0">
                <a:solidFill>
                  <a:schemeClr val="accent5"/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9F4DFA6-E118-B58D-3862-F20DB8CEF94F}"/>
                </a:ext>
              </a:extLst>
            </p:cNvPr>
            <p:cNvGrpSpPr/>
            <p:nvPr/>
          </p:nvGrpSpPr>
          <p:grpSpPr>
            <a:xfrm>
              <a:off x="8179075" y="5811201"/>
              <a:ext cx="863029" cy="923330"/>
              <a:chOff x="7448764" y="1649593"/>
              <a:chExt cx="863029" cy="923330"/>
            </a:xfrm>
            <a:solidFill>
              <a:srgbClr val="B3B300"/>
            </a:solidFill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299D3EFB-9FE9-119F-835F-EF614C26B46E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0D67FA6-B49A-DD13-F2F1-94F384ABF4C2}"/>
                  </a:ext>
                </a:extLst>
              </p:cNvPr>
              <p:cNvSpPr txBox="1"/>
              <p:nvPr/>
            </p:nvSpPr>
            <p:spPr>
              <a:xfrm>
                <a:off x="7623426" y="1649593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B2E5E99-7DCB-F50B-C7D0-B793A5473A8D}"/>
              </a:ext>
            </a:extLst>
          </p:cNvPr>
          <p:cNvSpPr/>
          <p:nvPr/>
        </p:nvSpPr>
        <p:spPr>
          <a:xfrm>
            <a:off x="953146" y="1766923"/>
            <a:ext cx="4355430" cy="4212637"/>
          </a:xfrm>
          <a:prstGeom prst="roundRect">
            <a:avLst>
              <a:gd name="adj" fmla="val 2793"/>
            </a:avLst>
          </a:prstGeom>
          <a:solidFill>
            <a:srgbClr val="4472C4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EFEF1E-63A0-1C5D-549B-7DF90C2A90DA}"/>
              </a:ext>
            </a:extLst>
          </p:cNvPr>
          <p:cNvSpPr txBox="1"/>
          <p:nvPr/>
        </p:nvSpPr>
        <p:spPr>
          <a:xfrm>
            <a:off x="977628" y="1794847"/>
            <a:ext cx="812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b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gas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FD22947-13D1-27C4-3D8D-DB6801317A87}"/>
              </a:ext>
            </a:extLst>
          </p:cNvPr>
          <p:cNvSpPr/>
          <p:nvPr/>
        </p:nvSpPr>
        <p:spPr>
          <a:xfrm>
            <a:off x="2780905" y="3751868"/>
            <a:ext cx="207390" cy="216817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B1F0402-EDB6-CCBA-EC28-4A0E21E65835}"/>
              </a:ext>
            </a:extLst>
          </p:cNvPr>
          <p:cNvSpPr txBox="1"/>
          <p:nvPr/>
        </p:nvSpPr>
        <p:spPr>
          <a:xfrm>
            <a:off x="2902076" y="3430635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Anode Wire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(-HV)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0067D08-F0E4-EE71-180A-52908B57A84B}"/>
              </a:ext>
            </a:extLst>
          </p:cNvPr>
          <p:cNvSpPr txBox="1"/>
          <p:nvPr/>
        </p:nvSpPr>
        <p:spPr>
          <a:xfrm>
            <a:off x="2949546" y="1245588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Detector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(GND)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B7E0A93-2AA5-CE6A-F867-0E0EC3AE497A}"/>
                  </a:ext>
                </a:extLst>
              </p:cNvPr>
              <p:cNvSpPr txBox="1"/>
              <p:nvPr/>
            </p:nvSpPr>
            <p:spPr>
              <a:xfrm>
                <a:off x="1842903" y="5820457"/>
                <a:ext cx="39592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smtClean="0">
                          <a:solidFill>
                            <a:srgbClr val="B3B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/>
                        </a:rPr>
                        <m:t>𝝁</m:t>
                      </m:r>
                    </m:oMath>
                  </m:oMathPara>
                </a14:m>
                <a:endParaRPr lang="en-IT" sz="5400" dirty="0">
                  <a:solidFill>
                    <a:srgbClr val="B3B300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B7E0A93-2AA5-CE6A-F867-0E0EC3AE4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903" y="5820457"/>
                <a:ext cx="395926" cy="923330"/>
              </a:xfrm>
              <a:prstGeom prst="rect">
                <a:avLst/>
              </a:prstGeom>
              <a:blipFill>
                <a:blip r:embed="rId4"/>
                <a:stretch>
                  <a:fillRect l="-33333" r="-87879" b="-1643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7A7E11-A675-B5E4-47EC-A61E72CAE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3DD0A-AFF1-6583-8634-FAD93A378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E9DED5-0FF1-DDB8-4C42-2BA3AC9D2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711836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>
            <a:extLst>
              <a:ext uri="{FF2B5EF4-FFF2-40B4-BE49-F238E27FC236}">
                <a16:creationId xmlns:a16="http://schemas.microsoft.com/office/drawing/2014/main" id="{208B3451-B260-8E4D-1F16-3B5F36492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95" y="1957783"/>
            <a:ext cx="3917006" cy="395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58" name="Picture 2">
            <a:extLst>
              <a:ext uri="{FF2B5EF4-FFF2-40B4-BE49-F238E27FC236}">
                <a16:creationId xmlns:a16="http://schemas.microsoft.com/office/drawing/2014/main" id="{C85D0CB5-7C6F-7834-8205-E8DDEA332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778" y="1957783"/>
            <a:ext cx="3917006" cy="395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0" name="Text Box 4">
            <a:extLst>
              <a:ext uri="{FF2B5EF4-FFF2-40B4-BE49-F238E27FC236}">
                <a16:creationId xmlns:a16="http://schemas.microsoft.com/office/drawing/2014/main" id="{F01C1ECF-70E9-3056-95D2-4903BC427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065" y="2045597"/>
            <a:ext cx="973134" cy="440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0 % CO</a:t>
            </a:r>
            <a:r>
              <a:rPr lang="en-GB" altLang="en-IT" sz="2176" baseline="-33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B59E7530-FC56-93B0-7750-0BE7E605D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4971" y="5201083"/>
            <a:ext cx="1109890" cy="440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10 % CO</a:t>
            </a:r>
            <a:r>
              <a:rPr lang="en-GB" altLang="en-IT" sz="2176" baseline="-33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462" name="Text Box 6">
            <a:extLst>
              <a:ext uri="{FF2B5EF4-FFF2-40B4-BE49-F238E27FC236}">
                <a16:creationId xmlns:a16="http://schemas.microsoft.com/office/drawing/2014/main" id="{94A4262C-842F-B1E0-C14F-C349F1042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7477" y="6221720"/>
            <a:ext cx="1518722" cy="3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Starting point</a:t>
            </a:r>
          </a:p>
        </p:txBody>
      </p:sp>
      <p:sp>
        <p:nvSpPr>
          <p:cNvPr id="19463" name="Line 7">
            <a:extLst>
              <a:ext uri="{FF2B5EF4-FFF2-40B4-BE49-F238E27FC236}">
                <a16:creationId xmlns:a16="http://schemas.microsoft.com/office/drawing/2014/main" id="{11CCFAE1-C4E7-1396-2A81-C5D7FDE204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90514" y="5893504"/>
            <a:ext cx="1439" cy="407392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9464" name="Text Box 8">
            <a:extLst>
              <a:ext uri="{FF2B5EF4-FFF2-40B4-BE49-F238E27FC236}">
                <a16:creationId xmlns:a16="http://schemas.microsoft.com/office/drawing/2014/main" id="{1001159A-CB63-A0B0-81C0-699D0ECAE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1260" y="6221720"/>
            <a:ext cx="1518722" cy="3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Starting point</a:t>
            </a:r>
          </a:p>
        </p:txBody>
      </p:sp>
      <p:sp>
        <p:nvSpPr>
          <p:cNvPr id="19465" name="Line 9">
            <a:extLst>
              <a:ext uri="{FF2B5EF4-FFF2-40B4-BE49-F238E27FC236}">
                <a16:creationId xmlns:a16="http://schemas.microsoft.com/office/drawing/2014/main" id="{DD5E12A4-7069-9C9B-EC97-E6C34B76C5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97" y="5893504"/>
            <a:ext cx="1439" cy="407392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9466" name="Line 10">
            <a:extLst>
              <a:ext uri="{FF2B5EF4-FFF2-40B4-BE49-F238E27FC236}">
                <a16:creationId xmlns:a16="http://schemas.microsoft.com/office/drawing/2014/main" id="{1214739C-1BDB-4317-DAC4-D8124CA839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24876" y="2893489"/>
            <a:ext cx="1439" cy="1415075"/>
          </a:xfrm>
          <a:prstGeom prst="line">
            <a:avLst/>
          </a:prstGeom>
          <a:noFill/>
          <a:ln w="360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19467" name="Text Box 11">
            <a:extLst>
              <a:ext uri="{FF2B5EF4-FFF2-40B4-BE49-F238E27FC236}">
                <a16:creationId xmlns:a16="http://schemas.microsoft.com/office/drawing/2014/main" id="{FA49E692-A809-81D6-19B5-36CECF5AB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4436" y="3346946"/>
            <a:ext cx="198657" cy="390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2393" rIns="0" bIns="0"/>
          <a:lstStyle/>
          <a:p>
            <a:r>
              <a:rPr lang="en-GB" altLang="en-IT" sz="2539">
                <a:solidFill>
                  <a:srgbClr val="0000FF"/>
                </a:solidFill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38EA11-ABB7-E0F7-54EF-421586935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3" y="217714"/>
            <a:ext cx="7886700" cy="1411125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Electrons in Ar:CO</a:t>
            </a:r>
            <a:r>
              <a:rPr lang="en-IT" sz="3200" i="1" baseline="-25000" dirty="0">
                <a:solidFill>
                  <a:srgbClr val="C00000"/>
                </a:solidFill>
              </a:rPr>
              <a:t>2</a:t>
            </a:r>
            <a:r>
              <a:rPr lang="en-IT" sz="3200" i="1" dirty="0">
                <a:solidFill>
                  <a:srgbClr val="C00000"/>
                </a:solidFill>
              </a:rPr>
              <a:t> mixtures at E = 1kV/cm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CD23F2-0863-6F44-069B-266ACD845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089E-3FD2-5D4E-6ABB-76A846E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83B4EE-1B50-A9B2-C81F-1217EE95B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40</a:t>
            </a:fld>
            <a:endParaRPr lang="en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DBFD99-56C3-63C7-CBFB-79AFAF151EE7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1231878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>
            <a:extLst>
              <a:ext uri="{FF2B5EF4-FFF2-40B4-BE49-F238E27FC236}">
                <a16:creationId xmlns:a16="http://schemas.microsoft.com/office/drawing/2014/main" id="{CE2F5127-4538-593D-83A3-CFE3699C4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95" y="1957783"/>
            <a:ext cx="3917006" cy="395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2" name="Picture 2">
            <a:extLst>
              <a:ext uri="{FF2B5EF4-FFF2-40B4-BE49-F238E27FC236}">
                <a16:creationId xmlns:a16="http://schemas.microsoft.com/office/drawing/2014/main" id="{E47D6573-7C78-EAA5-63F6-09FE88CC2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778" y="1957783"/>
            <a:ext cx="3917006" cy="395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4" name="Text Box 4">
            <a:extLst>
              <a:ext uri="{FF2B5EF4-FFF2-40B4-BE49-F238E27FC236}">
                <a16:creationId xmlns:a16="http://schemas.microsoft.com/office/drawing/2014/main" id="{99A8A1FB-C159-D290-70B9-35B433062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5507" y="2045597"/>
            <a:ext cx="1109891" cy="440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90 % CO</a:t>
            </a:r>
            <a:r>
              <a:rPr lang="en-GB" altLang="en-IT" sz="2176" baseline="-33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A21BD794-EED2-1204-15D2-906028413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5413" y="5201083"/>
            <a:ext cx="1248086" cy="440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100 % CO</a:t>
            </a:r>
            <a:r>
              <a:rPr lang="en-GB" altLang="en-IT" sz="2176" baseline="-33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B3414786-4383-6D7F-EEE4-B48393818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7477" y="6221720"/>
            <a:ext cx="1518722" cy="3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Starting point</a:t>
            </a:r>
          </a:p>
        </p:txBody>
      </p:sp>
      <p:sp>
        <p:nvSpPr>
          <p:cNvPr id="20487" name="Line 7">
            <a:extLst>
              <a:ext uri="{FF2B5EF4-FFF2-40B4-BE49-F238E27FC236}">
                <a16:creationId xmlns:a16="http://schemas.microsoft.com/office/drawing/2014/main" id="{981090B8-33D0-9BB5-F552-A88D6BA59B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90514" y="5893504"/>
            <a:ext cx="1439" cy="407392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20488" name="Text Box 8">
            <a:extLst>
              <a:ext uri="{FF2B5EF4-FFF2-40B4-BE49-F238E27FC236}">
                <a16:creationId xmlns:a16="http://schemas.microsoft.com/office/drawing/2014/main" id="{7299D9E1-9A25-E9E2-96E5-CF911F73C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1260" y="6221720"/>
            <a:ext cx="1518722" cy="3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9195" rIns="0" bIns="0"/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GB" altLang="en-IT" sz="2176">
                <a:latin typeface="Times New Roman" panose="02020603050405020304" pitchFamily="18" charset="0"/>
              </a:rPr>
              <a:t>Starting point</a:t>
            </a:r>
          </a:p>
        </p:txBody>
      </p:sp>
      <p:sp>
        <p:nvSpPr>
          <p:cNvPr id="20489" name="Line 9">
            <a:extLst>
              <a:ext uri="{FF2B5EF4-FFF2-40B4-BE49-F238E27FC236}">
                <a16:creationId xmlns:a16="http://schemas.microsoft.com/office/drawing/2014/main" id="{5591158C-F3BF-8388-4A42-08639BADD6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97" y="5893504"/>
            <a:ext cx="1439" cy="407392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T" sz="163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6C0730-B191-E930-126D-7C6174AC1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3" y="217714"/>
            <a:ext cx="7886700" cy="1411125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Electrons in Ar:CO</a:t>
            </a:r>
            <a:r>
              <a:rPr lang="en-IT" sz="3200" i="1" baseline="-25000" dirty="0">
                <a:solidFill>
                  <a:srgbClr val="C00000"/>
                </a:solidFill>
              </a:rPr>
              <a:t>2</a:t>
            </a:r>
            <a:r>
              <a:rPr lang="en-IT" sz="3200" i="1" dirty="0">
                <a:solidFill>
                  <a:srgbClr val="C00000"/>
                </a:solidFill>
              </a:rPr>
              <a:t> mixtures at E = 1kV/cm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9B3681-8946-ABAF-0BC7-1770E5BB0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90DB0-00CD-A968-E67F-C14A7F32B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F0AF79-47FB-207A-0C67-4F3E9DA3F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41</a:t>
            </a:fld>
            <a:endParaRPr lang="en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3F7FAB-9483-917D-F06D-AC104B3BDEDB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203511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a graph of co2&#10;&#10;Description automatically generated">
            <a:extLst>
              <a:ext uri="{FF2B5EF4-FFF2-40B4-BE49-F238E27FC236}">
                <a16:creationId xmlns:a16="http://schemas.microsoft.com/office/drawing/2014/main" id="{1B2616BE-069E-C37C-65DE-07BE6C9494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9566" y="919400"/>
            <a:ext cx="7814189" cy="55101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0881C-8AD6-451A-CFDE-C130D0C6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25FB0-C590-30A8-91F3-B9F265998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F1191-12EC-71F4-836A-AA7A84ED0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42</a:t>
            </a:fld>
            <a:endParaRPr lang="en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F555C7-41D1-74DF-68B4-5A7175ACB555}"/>
              </a:ext>
            </a:extLst>
          </p:cNvPr>
          <p:cNvSpPr/>
          <p:nvPr/>
        </p:nvSpPr>
        <p:spPr>
          <a:xfrm>
            <a:off x="888274" y="905691"/>
            <a:ext cx="2377440" cy="600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E5F68E3-3765-C189-83E3-D790770F8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3" y="217714"/>
            <a:ext cx="7886700" cy="1411125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3200" i="1" dirty="0">
                <a:solidFill>
                  <a:srgbClr val="C00000"/>
                </a:solidFill>
              </a:rPr>
              <a:t>Ar:CO</a:t>
            </a:r>
            <a:r>
              <a:rPr lang="en-IT" sz="3200" i="1" baseline="-25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01BF3B-6BAA-F129-FF60-45257B0288E2}"/>
              </a:ext>
            </a:extLst>
          </p:cNvPr>
          <p:cNvSpPr txBox="1"/>
          <p:nvPr/>
        </p:nvSpPr>
        <p:spPr>
          <a:xfrm rot="16200000">
            <a:off x="8218884" y="5747806"/>
            <a:ext cx="1573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Slide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8060541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78FD1-69DD-16B7-062B-61365347E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4E43F-26FE-75F7-A7EA-A0F784A8E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E026E-8A51-88E7-7956-A735202D9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43</a:t>
            </a:fld>
            <a:endParaRPr lang="en-IT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15BB6EB2-D711-471C-2A3D-97EE8216F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549" y="1523457"/>
            <a:ext cx="6677759" cy="190554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BC9817D-9A40-91EC-3B44-3CD73A70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2" y="217714"/>
            <a:ext cx="8956221" cy="1411125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GB" sz="3200" i="1" dirty="0">
                <a:solidFill>
                  <a:srgbClr val="C00000"/>
                </a:solidFill>
              </a:rPr>
              <a:t>v</a:t>
            </a:r>
            <a:r>
              <a:rPr lang="en-IT" sz="3200" i="1" dirty="0">
                <a:solidFill>
                  <a:srgbClr val="C00000"/>
                </a:solidFill>
              </a:rPr>
              <a:t>isualize Ar and CO</a:t>
            </a:r>
            <a:r>
              <a:rPr lang="en-IT" sz="3200" i="1" baseline="-25000" dirty="0">
                <a:solidFill>
                  <a:srgbClr val="C00000"/>
                </a:solidFill>
              </a:rPr>
              <a:t>2</a:t>
            </a:r>
            <a:r>
              <a:rPr lang="en-IT" sz="3200" i="1" dirty="0">
                <a:solidFill>
                  <a:srgbClr val="C00000"/>
                </a:solidFill>
              </a:rPr>
              <a:t> cross sections with Garfield++</a:t>
            </a:r>
            <a:endParaRPr lang="en-IT" sz="3200" i="1" baseline="-25000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390862-B5B4-04B7-858E-4585AC440271}"/>
              </a:ext>
            </a:extLst>
          </p:cNvPr>
          <p:cNvSpPr txBox="1"/>
          <p:nvPr/>
        </p:nvSpPr>
        <p:spPr>
          <a:xfrm>
            <a:off x="6974277" y="2824914"/>
            <a:ext cx="2004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</a:t>
            </a:r>
            <a:r>
              <a:rPr lang="en-IT" i="1" dirty="0"/>
              <a:t>onversion factors:</a:t>
            </a:r>
          </a:p>
          <a:p>
            <a:r>
              <a:rPr lang="en-IT" i="1" dirty="0"/>
              <a:t>1Mbarn = 10</a:t>
            </a:r>
            <a:r>
              <a:rPr lang="en-IT" i="1" baseline="30000" dirty="0"/>
              <a:t>-18 </a:t>
            </a:r>
            <a:r>
              <a:rPr lang="en-IT" i="1" dirty="0"/>
              <a:t>cm</a:t>
            </a:r>
            <a:r>
              <a:rPr lang="en-IT" i="1" baseline="30000" dirty="0"/>
              <a:t>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F4CDEF1-9CDC-EB19-9C6B-3C589C877A47}"/>
              </a:ext>
            </a:extLst>
          </p:cNvPr>
          <p:cNvGrpSpPr/>
          <p:nvPr/>
        </p:nvGrpSpPr>
        <p:grpSpPr>
          <a:xfrm>
            <a:off x="0" y="3431882"/>
            <a:ext cx="6086301" cy="3242781"/>
            <a:chOff x="0" y="3431882"/>
            <a:chExt cx="6086301" cy="3242781"/>
          </a:xfrm>
        </p:grpSpPr>
        <p:pic>
          <p:nvPicPr>
            <p:cNvPr id="12" name="Picture 11" descr="A graph showing the number of objects&#10;&#10;Description automatically generated with medium confidence">
              <a:extLst>
                <a:ext uri="{FF2B5EF4-FFF2-40B4-BE49-F238E27FC236}">
                  <a16:creationId xmlns:a16="http://schemas.microsoft.com/office/drawing/2014/main" id="{75DFD5FE-FAC7-B1E5-2932-83BC7D9F3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431882"/>
              <a:ext cx="4572000" cy="324278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AD1AA4C-FDB5-00DB-BD41-23A8093EA5E6}"/>
                </a:ext>
              </a:extLst>
            </p:cNvPr>
            <p:cNvSpPr txBox="1"/>
            <p:nvPr/>
          </p:nvSpPr>
          <p:spPr>
            <a:xfrm>
              <a:off x="582293" y="3518263"/>
              <a:ext cx="783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Argon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236BFF-DA7F-776F-4C03-46E9EAE34D6B}"/>
                </a:ext>
              </a:extLst>
            </p:cNvPr>
            <p:cNvSpPr txBox="1"/>
            <p:nvPr/>
          </p:nvSpPr>
          <p:spPr>
            <a:xfrm>
              <a:off x="598548" y="5368685"/>
              <a:ext cx="200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Elastic</a:t>
              </a:r>
              <a:endParaRPr lang="en-IT" i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1EEE443-17FF-1FB9-F829-686E8E88BCFE}"/>
                </a:ext>
              </a:extLst>
            </p:cNvPr>
            <p:cNvSpPr txBox="1"/>
            <p:nvPr/>
          </p:nvSpPr>
          <p:spPr>
            <a:xfrm>
              <a:off x="4082147" y="6032137"/>
              <a:ext cx="200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rgbClr val="7030A0"/>
                  </a:solidFill>
                </a:rPr>
                <a:t>Excitation</a:t>
              </a:r>
              <a:endParaRPr lang="en-IT" i="1" dirty="0">
                <a:solidFill>
                  <a:srgbClr val="7030A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BC26FD-0941-1EF8-8CD0-876DD36BA87E}"/>
                </a:ext>
              </a:extLst>
            </p:cNvPr>
            <p:cNvSpPr txBox="1"/>
            <p:nvPr/>
          </p:nvSpPr>
          <p:spPr>
            <a:xfrm>
              <a:off x="3242651" y="5606213"/>
              <a:ext cx="200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rgbClr val="00FDFF"/>
                  </a:solidFill>
                </a:rPr>
                <a:t>Ionization</a:t>
              </a:r>
              <a:endParaRPr lang="en-IT" i="1" dirty="0">
                <a:solidFill>
                  <a:srgbClr val="00FDFF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5AEBEDE-4B04-97A6-17EC-C1EADF855617}"/>
              </a:ext>
            </a:extLst>
          </p:cNvPr>
          <p:cNvGrpSpPr/>
          <p:nvPr/>
        </p:nvGrpSpPr>
        <p:grpSpPr>
          <a:xfrm>
            <a:off x="4553712" y="3426118"/>
            <a:ext cx="5193028" cy="3248545"/>
            <a:chOff x="4553712" y="3426118"/>
            <a:chExt cx="5193028" cy="3248545"/>
          </a:xfrm>
        </p:grpSpPr>
        <p:pic>
          <p:nvPicPr>
            <p:cNvPr id="14" name="Picture 13" descr="A graph with a green line&#10;&#10;Description automatically generated">
              <a:extLst>
                <a:ext uri="{FF2B5EF4-FFF2-40B4-BE49-F238E27FC236}">
                  <a16:creationId xmlns:a16="http://schemas.microsoft.com/office/drawing/2014/main" id="{04597FE0-7774-6B63-F812-6A1C37B1C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3712" y="3426118"/>
              <a:ext cx="4580127" cy="324854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78A8E18-6F60-F483-DC07-6FC5674F124C}"/>
                </a:ext>
              </a:extLst>
            </p:cNvPr>
            <p:cNvSpPr txBox="1"/>
            <p:nvPr/>
          </p:nvSpPr>
          <p:spPr>
            <a:xfrm>
              <a:off x="5154293" y="3518263"/>
              <a:ext cx="1605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Carbon dioxide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FCEE8D9-CCC3-F175-9420-18B6673CFF61}"/>
                </a:ext>
              </a:extLst>
            </p:cNvPr>
            <p:cNvSpPr txBox="1"/>
            <p:nvPr/>
          </p:nvSpPr>
          <p:spPr>
            <a:xfrm>
              <a:off x="5271752" y="4404059"/>
              <a:ext cx="200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Elastic</a:t>
              </a:r>
              <a:endParaRPr lang="en-IT" i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D699EAB-2358-AB6D-4FCB-849DBD9F2307}"/>
                </a:ext>
              </a:extLst>
            </p:cNvPr>
            <p:cNvSpPr txBox="1"/>
            <p:nvPr/>
          </p:nvSpPr>
          <p:spPr>
            <a:xfrm>
              <a:off x="7742586" y="5846539"/>
              <a:ext cx="200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rgbClr val="00FDFF"/>
                  </a:solidFill>
                </a:rPr>
                <a:t>Ionization</a:t>
              </a:r>
              <a:endParaRPr lang="en-IT" i="1" dirty="0">
                <a:solidFill>
                  <a:srgbClr val="00FDFF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7B31BAE-5BB0-2B1D-0B8F-A391469D20D5}"/>
                </a:ext>
              </a:extLst>
            </p:cNvPr>
            <p:cNvSpPr txBox="1"/>
            <p:nvPr/>
          </p:nvSpPr>
          <p:spPr>
            <a:xfrm>
              <a:off x="5147477" y="5449843"/>
              <a:ext cx="200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chemeClr val="accent6"/>
                  </a:solidFill>
                </a:rPr>
                <a:t>Inelastic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78ED64-42CE-B8E0-49E8-3E37D145D0CA}"/>
                </a:ext>
              </a:extLst>
            </p:cNvPr>
            <p:cNvSpPr txBox="1"/>
            <p:nvPr/>
          </p:nvSpPr>
          <p:spPr>
            <a:xfrm>
              <a:off x="7275906" y="4578568"/>
              <a:ext cx="200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chemeClr val="accent6"/>
                  </a:solidFill>
                </a:rPr>
                <a:t>Sum of vibrations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571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BC9817D-9A40-91EC-3B44-3CD73A70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2" y="217714"/>
            <a:ext cx="8956221" cy="1411125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GB" sz="3200" i="1" dirty="0">
                <a:solidFill>
                  <a:srgbClr val="C00000"/>
                </a:solidFill>
              </a:rPr>
              <a:t>v</a:t>
            </a:r>
            <a:r>
              <a:rPr lang="en-IT" sz="3200" i="1" dirty="0">
                <a:solidFill>
                  <a:srgbClr val="C00000"/>
                </a:solidFill>
              </a:rPr>
              <a:t>isualize Electron Velocity &amp; Diffusion with Garfield++</a:t>
            </a:r>
            <a:endParaRPr lang="en-IT" sz="3200" i="1" baseline="-25000" dirty="0">
              <a:solidFill>
                <a:srgbClr val="C00000"/>
              </a:solidFill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045C10C-3397-8873-483D-3792D4670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549" y="1628839"/>
            <a:ext cx="6677759" cy="25987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042B803-3217-FD11-B230-687D6F48EEB1}"/>
              </a:ext>
            </a:extLst>
          </p:cNvPr>
          <p:cNvSpPr/>
          <p:nvPr/>
        </p:nvSpPr>
        <p:spPr>
          <a:xfrm>
            <a:off x="2365549" y="2100404"/>
            <a:ext cx="6677759" cy="2127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0" name="Picture 9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A6AE142C-32C7-84AB-D4C9-A3F742105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154" y="2140065"/>
            <a:ext cx="6677759" cy="899899"/>
          </a:xfrm>
          <a:prstGeom prst="rect">
            <a:avLst/>
          </a:prstGeom>
        </p:spPr>
      </p:pic>
      <p:pic>
        <p:nvPicPr>
          <p:cNvPr id="25" name="Picture 24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CE386E78-478F-2D0B-6183-D35C58264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071472"/>
            <a:ext cx="3806423" cy="360032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BA6BDC2-1F01-C714-C206-C18E7772DFE4}"/>
              </a:ext>
            </a:extLst>
          </p:cNvPr>
          <p:cNvSpPr/>
          <p:nvPr/>
        </p:nvSpPr>
        <p:spPr>
          <a:xfrm>
            <a:off x="0" y="3021278"/>
            <a:ext cx="4125952" cy="3600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28" name="Picture 27" descr="A screenshot of a computer&#10;&#10;Description automatically generated">
            <a:extLst>
              <a:ext uri="{FF2B5EF4-FFF2-40B4-BE49-F238E27FC236}">
                <a16:creationId xmlns:a16="http://schemas.microsoft.com/office/drawing/2014/main" id="{7CB603A9-2BBC-E2F5-EB02-5545C98AC9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5549" y="3071473"/>
            <a:ext cx="6677759" cy="1818160"/>
          </a:xfrm>
          <a:prstGeom prst="rect">
            <a:avLst/>
          </a:prstGeom>
        </p:spPr>
      </p:pic>
      <p:pic>
        <p:nvPicPr>
          <p:cNvPr id="30" name="Picture 29" descr="A graph of a graph&#10;&#10;Description automatically generated">
            <a:extLst>
              <a:ext uri="{FF2B5EF4-FFF2-40B4-BE49-F238E27FC236}">
                <a16:creationId xmlns:a16="http://schemas.microsoft.com/office/drawing/2014/main" id="{DD2E9503-2DAA-4E70-3DC8-7FDC458883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149200"/>
            <a:ext cx="4427034" cy="4427034"/>
          </a:xfrm>
          <a:prstGeom prst="rect">
            <a:avLst/>
          </a:prstGeom>
        </p:spPr>
      </p:pic>
      <p:pic>
        <p:nvPicPr>
          <p:cNvPr id="32" name="Picture 31" descr="A graph of a graph&#10;&#10;Description automatically generated">
            <a:extLst>
              <a:ext uri="{FF2B5EF4-FFF2-40B4-BE49-F238E27FC236}">
                <a16:creationId xmlns:a16="http://schemas.microsoft.com/office/drawing/2014/main" id="{2AFB7114-9E57-557B-99EF-10BFB03CC8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9554" y="2100404"/>
            <a:ext cx="4539882" cy="4539882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7969ED7A-5F0D-31FE-5FC9-8043012A78A1}"/>
              </a:ext>
            </a:extLst>
          </p:cNvPr>
          <p:cNvSpPr/>
          <p:nvPr/>
        </p:nvSpPr>
        <p:spPr>
          <a:xfrm>
            <a:off x="-1" y="2100402"/>
            <a:ext cx="9056913" cy="4475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9" name="Date Placeholder 38">
            <a:extLst>
              <a:ext uri="{FF2B5EF4-FFF2-40B4-BE49-F238E27FC236}">
                <a16:creationId xmlns:a16="http://schemas.microsoft.com/office/drawing/2014/main" id="{FCA0D1A2-4FB8-D0FB-F4C1-A62BE3778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D55E59DE-819E-F69D-192B-80AF93C4D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DE8BD5E4-6B78-4CEA-010A-4A1266776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44</a:t>
            </a:fld>
            <a:endParaRPr lang="en-I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FF4400-347B-C20A-07C8-BA3D29476A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154" y="2127030"/>
            <a:ext cx="6664154" cy="565903"/>
          </a:xfrm>
          <a:prstGeom prst="rect">
            <a:avLst/>
          </a:prstGeom>
        </p:spPr>
      </p:pic>
      <p:pic>
        <p:nvPicPr>
          <p:cNvPr id="4" name="Picture 3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07DBF24-3F09-7188-960F-023344185D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83227" y="2149200"/>
            <a:ext cx="4817327" cy="457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98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6" grpId="0" animBg="1"/>
      <p:bldP spid="3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7C107-6720-9103-ED62-655652ABE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16FEC5-4127-524D-E90A-A606532070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4"/>
                <a:ext cx="8307006" cy="4761951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IT" dirty="0"/>
                  <a:t>Garfield++ has 3 different Transport Algorithms</a:t>
                </a:r>
              </a:p>
              <a:p>
                <a:pPr lvl="1"/>
                <a:r>
                  <a:rPr lang="en-IT" dirty="0">
                    <a:solidFill>
                      <a:schemeClr val="accent1"/>
                    </a:solidFill>
                  </a:rPr>
                  <a:t>Runge-Kutta-Fehlberg (RKF) Integration </a:t>
                </a:r>
                <a:r>
                  <a:rPr lang="en-IT" dirty="0"/>
                  <a:t>– numerical method to solve ODEs</a:t>
                </a:r>
              </a:p>
              <a:p>
                <a:pPr lvl="1"/>
                <a:r>
                  <a:rPr lang="en-IT" dirty="0">
                    <a:solidFill>
                      <a:schemeClr val="accent1"/>
                    </a:solidFill>
                  </a:rPr>
                  <a:t>Monte-Carlo</a:t>
                </a:r>
              </a:p>
              <a:p>
                <a:pPr lvl="1"/>
                <a:r>
                  <a:rPr lang="en-IT" dirty="0">
                    <a:solidFill>
                      <a:schemeClr val="accent1"/>
                    </a:solidFill>
                  </a:rPr>
                  <a:t>Microscopic Tracking</a:t>
                </a:r>
              </a:p>
              <a:p>
                <a:r>
                  <a:rPr lang="en-IT" dirty="0"/>
                  <a:t>First 2 methods calculate the electron trajectory, using as input the Transport Parameters (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IT" dirty="0"/>
                  <a:t>,</a:t>
                </a:r>
                <a14:m>
                  <m:oMath xmlns:m="http://schemas.openxmlformats.org/officeDocument/2006/math">
                    <m:r>
                      <a:rPr lang="en-IT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IT" dirty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IT" dirty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IT" dirty="0"/>
                  <a:t>,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IT" dirty="0"/>
                  <a:t>)</a:t>
                </a:r>
              </a:p>
              <a:p>
                <a:pPr lvl="1"/>
                <a:r>
                  <a:rPr lang="en-IT" dirty="0"/>
                  <a:t>These parameters need to be provided as a gasfile (map/table), </a:t>
                </a:r>
                <a:br>
                  <a:rPr lang="en-IT" dirty="0"/>
                </a:br>
                <a:r>
                  <a:rPr lang="en-IT" dirty="0"/>
                  <a:t>in function of E-field, B-field and angle between E &amp; B field</a:t>
                </a:r>
              </a:p>
              <a:p>
                <a:pPr lvl="1"/>
                <a:r>
                  <a:rPr lang="en-IT" dirty="0"/>
                  <a:t>This gasfile can be calcuted in Garfield++ using Magboltz</a:t>
                </a:r>
              </a:p>
              <a:p>
                <a:r>
                  <a:rPr lang="en-IT" dirty="0"/>
                  <a:t>3rd method uses the electron-Atom scattering cross sections</a:t>
                </a:r>
              </a:p>
              <a:p>
                <a:pPr lvl="1"/>
                <a:r>
                  <a:rPr lang="en-IT" dirty="0"/>
                  <a:t>Cross-sections taken from Magboltz and hard-coded in Garfield</a:t>
                </a:r>
              </a:p>
              <a:p>
                <a:pPr lvl="1"/>
                <a:r>
                  <a:rPr lang="en-IT" dirty="0"/>
                  <a:t>Need manual update each time a gas is updated by Steve</a:t>
                </a:r>
              </a:p>
              <a:p>
                <a:r>
                  <a:rPr lang="en-IT" dirty="0"/>
                  <a:t>Different methods have different level of precision, resources,..</a:t>
                </a:r>
              </a:p>
              <a:p>
                <a:pPr lvl="1"/>
                <a:r>
                  <a:rPr lang="en-IT" dirty="0"/>
                  <a:t>Wire-based detectors: OK to use RKF integration</a:t>
                </a:r>
              </a:p>
              <a:p>
                <a:pPr lvl="1"/>
                <a:r>
                  <a:rPr lang="en-IT" dirty="0"/>
                  <a:t>Micro-Pattern detectors: need to use Microscopic Tracking</a:t>
                </a:r>
              </a:p>
              <a:p>
                <a:pPr lvl="1"/>
                <a:r>
                  <a:rPr lang="en-IT" dirty="0"/>
                  <a:t>Parallel plate: use Microscopic Tracking </a:t>
                </a:r>
                <a:r>
                  <a:rPr lang="en-US" dirty="0"/>
                  <a:t>up to O(100) electrons</a:t>
                </a:r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16FEC5-4127-524D-E90A-A606532070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4"/>
                <a:ext cx="8307006" cy="4761951"/>
              </a:xfrm>
              <a:blipFill>
                <a:blip r:embed="rId2"/>
                <a:stretch>
                  <a:fillRect l="-763" t="-266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30644-853C-8FF4-8A82-AAFAE13AF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4C2A3-C793-2EE9-053B-5B2E419A0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3AEC5-27EF-F32B-3531-2EF641CB8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070679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14C96-677F-7355-1FD4-225DCACA5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C4D01-3149-5D59-FCD6-E11BA1C00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455EA-0B8F-E4F7-1DB4-24077C9B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46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14B3AE-D344-91CB-74E0-F033F41A5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87760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b="1" dirty="0">
                <a:solidFill>
                  <a:srgbClr val="C00000"/>
                </a:solidFill>
              </a:rPr>
            </a:br>
            <a:r>
              <a:rPr lang="en-IT" sz="3600" i="1" dirty="0">
                <a:solidFill>
                  <a:srgbClr val="C00000"/>
                </a:solidFill>
              </a:rPr>
              <a:t>Illustration of Runge Kutta Fehlberg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E0834815-76EB-263A-D7AA-B2D143CE9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286"/>
          <a:stretch/>
        </p:blipFill>
        <p:spPr>
          <a:xfrm>
            <a:off x="2424701" y="1335888"/>
            <a:ext cx="6620161" cy="1519350"/>
          </a:xfrm>
          <a:prstGeom prst="rect">
            <a:avLst/>
          </a:prstGeom>
        </p:spPr>
      </p:pic>
      <p:pic>
        <p:nvPicPr>
          <p:cNvPr id="10" name="Picture 9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15829040-B7B9-02E8-51C7-FA93192D7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700" y="2887217"/>
            <a:ext cx="6551069" cy="19770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3C9680-C4B9-A0BA-6E5F-C46BD1D6E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699" y="4885987"/>
            <a:ext cx="6551069" cy="371923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C8CB921E-678A-89C8-3113-41F927CCC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4699" y="5323001"/>
            <a:ext cx="6551070" cy="1252794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8712F9CA-30EC-B9F1-C451-10ED27642764}"/>
              </a:ext>
            </a:extLst>
          </p:cNvPr>
          <p:cNvGrpSpPr/>
          <p:nvPr/>
        </p:nvGrpSpPr>
        <p:grpSpPr>
          <a:xfrm>
            <a:off x="2677886" y="1369215"/>
            <a:ext cx="6297882" cy="1470842"/>
            <a:chOff x="2677886" y="1369215"/>
            <a:chExt cx="6297882" cy="147084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64F557C-E9D5-5E91-7E13-B325A05C5F75}"/>
                </a:ext>
              </a:extLst>
            </p:cNvPr>
            <p:cNvSpPr/>
            <p:nvPr/>
          </p:nvSpPr>
          <p:spPr>
            <a:xfrm>
              <a:off x="2677886" y="1369215"/>
              <a:ext cx="2686050" cy="304463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9227510-C63E-CAC3-93A6-B273105B8201}"/>
                </a:ext>
              </a:extLst>
            </p:cNvPr>
            <p:cNvSpPr txBox="1"/>
            <p:nvPr/>
          </p:nvSpPr>
          <p:spPr>
            <a:xfrm>
              <a:off x="5682343" y="1885950"/>
              <a:ext cx="32934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chemeClr val="accent6"/>
                  </a:solidFill>
                </a:rPr>
                <a:t>This time we do not define the gas ourself on the spot, </a:t>
              </a:r>
              <a:r>
                <a:rPr lang="en-GB" sz="1400" dirty="0">
                  <a:solidFill>
                    <a:schemeClr val="accent6"/>
                  </a:solidFill>
                </a:rPr>
                <a:t>b</a:t>
              </a:r>
              <a:r>
                <a:rPr lang="en-IT" sz="1400" dirty="0">
                  <a:solidFill>
                    <a:schemeClr val="accent6"/>
                  </a:solidFill>
                </a:rPr>
                <a:t>ut we load a gasfile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Temperature and Pressure predefined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Ar:CO</a:t>
              </a:r>
              <a:r>
                <a:rPr lang="en-IT" sz="1400" baseline="-25000" dirty="0">
                  <a:solidFill>
                    <a:schemeClr val="accent6"/>
                  </a:solidFill>
                </a:rPr>
                <a:t>2</a:t>
              </a:r>
              <a:r>
                <a:rPr lang="en-IT" sz="1400" dirty="0">
                  <a:solidFill>
                    <a:schemeClr val="accent6"/>
                  </a:solidFill>
                </a:rPr>
                <a:t> 80:20 – varying E-field, B = 0T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E74C35-2DE3-7090-446C-4CABB15212E0}"/>
              </a:ext>
            </a:extLst>
          </p:cNvPr>
          <p:cNvGrpSpPr/>
          <p:nvPr/>
        </p:nvGrpSpPr>
        <p:grpSpPr>
          <a:xfrm>
            <a:off x="2664220" y="3081624"/>
            <a:ext cx="6311547" cy="523220"/>
            <a:chOff x="2664220" y="3081624"/>
            <a:chExt cx="6311547" cy="52322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B3B1711-B806-7B96-75E9-9909D9F14D2A}"/>
                </a:ext>
              </a:extLst>
            </p:cNvPr>
            <p:cNvSpPr/>
            <p:nvPr/>
          </p:nvSpPr>
          <p:spPr>
            <a:xfrm>
              <a:off x="2664220" y="3161725"/>
              <a:ext cx="2686050" cy="221911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7D70FB7-8B85-21C7-5B71-2581FD885B94}"/>
                </a:ext>
              </a:extLst>
            </p:cNvPr>
            <p:cNvSpPr txBox="1"/>
            <p:nvPr/>
          </p:nvSpPr>
          <p:spPr>
            <a:xfrm>
              <a:off x="5682342" y="3081624"/>
              <a:ext cx="329342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rgbClr val="7030A0"/>
                  </a:solidFill>
                </a:rPr>
                <a:t>This is the core … we define an object </a:t>
              </a:r>
              <a:br>
                <a:rPr lang="en-IT" sz="1400" dirty="0">
                  <a:solidFill>
                    <a:srgbClr val="7030A0"/>
                  </a:solidFill>
                </a:rPr>
              </a:br>
              <a:r>
                <a:rPr lang="en-IT" sz="1400" dirty="0">
                  <a:solidFill>
                    <a:srgbClr val="7030A0"/>
                  </a:solidFill>
                </a:rPr>
                <a:t>DriftLineRKF and we pass the sensor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FAA4B2D-EBF8-A0F9-2080-B105B8E9006A}"/>
              </a:ext>
            </a:extLst>
          </p:cNvPr>
          <p:cNvGrpSpPr/>
          <p:nvPr/>
        </p:nvGrpSpPr>
        <p:grpSpPr>
          <a:xfrm>
            <a:off x="2664220" y="3763736"/>
            <a:ext cx="6380642" cy="1326929"/>
            <a:chOff x="2664220" y="3763736"/>
            <a:chExt cx="6380642" cy="132692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6E92569-34B0-D5DD-B3FB-C2EF14EDB506}"/>
                </a:ext>
              </a:extLst>
            </p:cNvPr>
            <p:cNvSpPr txBox="1"/>
            <p:nvPr/>
          </p:nvSpPr>
          <p:spPr>
            <a:xfrm>
              <a:off x="5751437" y="3825999"/>
              <a:ext cx="329342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T" sz="1400" dirty="0"/>
                <a:t>Now we define some helper objects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accent4"/>
                  </a:solidFill>
                </a:rPr>
                <a:t>V</a:t>
              </a:r>
              <a:r>
                <a:rPr lang="en-IT" sz="1400" dirty="0">
                  <a:solidFill>
                    <a:schemeClr val="accent4"/>
                  </a:solidFill>
                </a:rPr>
                <a:t>isualize the geometry (ViewFEMesh)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2"/>
                  </a:solidFill>
                </a:rPr>
                <a:t>Visualize the trajectories (ViewDrift)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9823E8F-4E8E-D234-4E9F-E19F1A3229AE}"/>
                </a:ext>
              </a:extLst>
            </p:cNvPr>
            <p:cNvSpPr/>
            <p:nvPr/>
          </p:nvSpPr>
          <p:spPr>
            <a:xfrm>
              <a:off x="2677886" y="3763736"/>
              <a:ext cx="2686050" cy="161292"/>
            </a:xfrm>
            <a:prstGeom prst="rect">
              <a:avLst/>
            </a:prstGeom>
            <a:solidFill>
              <a:srgbClr val="FFC000">
                <a:alpha val="21961"/>
              </a:srgbClr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0BCDDB1-24C4-C3A9-46F9-7370218E98BC}"/>
                </a:ext>
              </a:extLst>
            </p:cNvPr>
            <p:cNvSpPr/>
            <p:nvPr/>
          </p:nvSpPr>
          <p:spPr>
            <a:xfrm>
              <a:off x="2664220" y="4929373"/>
              <a:ext cx="2686050" cy="161292"/>
            </a:xfrm>
            <a:prstGeom prst="rect">
              <a:avLst/>
            </a:prstGeom>
            <a:solidFill>
              <a:schemeClr val="accent2">
                <a:alpha val="21961"/>
              </a:schemeClr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94ADA22-CDA6-C6EB-2AFE-2CF1FE11901B}"/>
              </a:ext>
            </a:extLst>
          </p:cNvPr>
          <p:cNvSpPr txBox="1"/>
          <p:nvPr/>
        </p:nvSpPr>
        <p:spPr>
          <a:xfrm>
            <a:off x="5102680" y="5305535"/>
            <a:ext cx="392179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T" sz="1200" dirty="0"/>
              <a:t>Now we define some starting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Equally distribute 101 points in [ –pitch/2 +pitch/2]</a:t>
            </a:r>
            <a:endParaRPr lang="en-IT" sz="12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59B5618-774C-3AAB-7802-4F3BD31A1785}"/>
              </a:ext>
            </a:extLst>
          </p:cNvPr>
          <p:cNvGrpSpPr/>
          <p:nvPr/>
        </p:nvGrpSpPr>
        <p:grpSpPr>
          <a:xfrm>
            <a:off x="2898262" y="5832291"/>
            <a:ext cx="6126208" cy="461665"/>
            <a:chOff x="2898262" y="5832291"/>
            <a:chExt cx="6126208" cy="46166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343707C-9533-91F5-BEB5-045704AE6B1A}"/>
                </a:ext>
              </a:extLst>
            </p:cNvPr>
            <p:cNvSpPr txBox="1"/>
            <p:nvPr/>
          </p:nvSpPr>
          <p:spPr>
            <a:xfrm>
              <a:off x="6773354" y="5832291"/>
              <a:ext cx="225111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</a:rPr>
                <a:t>We launch an electron at t0=0ns</a:t>
              </a:r>
              <a:br>
                <a:rPr lang="en-US" sz="1200" dirty="0">
                  <a:solidFill>
                    <a:srgbClr val="7030A0"/>
                  </a:solidFill>
                </a:rPr>
              </a:br>
              <a:r>
                <a:rPr lang="en-US" sz="1200" dirty="0">
                  <a:solidFill>
                    <a:srgbClr val="7030A0"/>
                  </a:solidFill>
                </a:rPr>
                <a:t>for each starting point x</a:t>
              </a:r>
              <a:endParaRPr lang="en-IT" sz="1200" dirty="0">
                <a:solidFill>
                  <a:srgbClr val="7030A0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5348EB3-A6F0-AE51-1548-5AA50B46E251}"/>
                </a:ext>
              </a:extLst>
            </p:cNvPr>
            <p:cNvSpPr/>
            <p:nvPr/>
          </p:nvSpPr>
          <p:spPr>
            <a:xfrm>
              <a:off x="2898262" y="5998782"/>
              <a:ext cx="2204418" cy="140761"/>
            </a:xfrm>
            <a:prstGeom prst="rect">
              <a:avLst/>
            </a:prstGeom>
            <a:solidFill>
              <a:srgbClr val="7030A0">
                <a:alpha val="23137"/>
              </a:srgbClr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73E9DFA-99B8-1AFB-4C5E-2188DCAE8EB2}"/>
              </a:ext>
            </a:extLst>
          </p:cNvPr>
          <p:cNvGrpSpPr/>
          <p:nvPr/>
        </p:nvGrpSpPr>
        <p:grpSpPr>
          <a:xfrm>
            <a:off x="2677886" y="6257851"/>
            <a:ext cx="5837464" cy="335410"/>
            <a:chOff x="2677886" y="6257851"/>
            <a:chExt cx="5837464" cy="33541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94673F-38B5-06E0-09C1-50227BF333FB}"/>
                </a:ext>
              </a:extLst>
            </p:cNvPr>
            <p:cNvSpPr txBox="1"/>
            <p:nvPr/>
          </p:nvSpPr>
          <p:spPr>
            <a:xfrm>
              <a:off x="5102680" y="6316262"/>
              <a:ext cx="341267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4"/>
                  </a:solidFill>
                </a:rPr>
                <a:t>Combine Geometry view &amp; Trajectory view &amp; plot</a:t>
              </a:r>
              <a:endParaRPr lang="en-IT" sz="1200" dirty="0">
                <a:solidFill>
                  <a:schemeClr val="accent4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DF1AE2C-EDD3-C827-6A75-DA45C71D7A59}"/>
                </a:ext>
              </a:extLst>
            </p:cNvPr>
            <p:cNvSpPr/>
            <p:nvPr/>
          </p:nvSpPr>
          <p:spPr>
            <a:xfrm>
              <a:off x="2677886" y="6257851"/>
              <a:ext cx="2204418" cy="276999"/>
            </a:xfrm>
            <a:prstGeom prst="rect">
              <a:avLst/>
            </a:prstGeom>
            <a:solidFill>
              <a:schemeClr val="accent4">
                <a:alpha val="23137"/>
              </a:schemeClr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16" name="Picture 15" descr="A graph of a graph showing a line of orange and grey lines&#10;&#10;Description automatically generated with medium confidence">
            <a:extLst>
              <a:ext uri="{FF2B5EF4-FFF2-40B4-BE49-F238E27FC236}">
                <a16:creationId xmlns:a16="http://schemas.microsoft.com/office/drawing/2014/main" id="{E2AF94D0-327D-DFD4-118E-CB8789611C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67" y="1338087"/>
            <a:ext cx="5481289" cy="526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52204-ECF3-EF6A-BF39-C397C398A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6A16C-443E-3497-6234-6FB25E79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48C40-4C07-C662-386B-C9B20457F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47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D5BF2EA-1A30-7C98-98E9-7974207F6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87760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b="1" dirty="0">
                <a:solidFill>
                  <a:srgbClr val="C00000"/>
                </a:solidFill>
              </a:rPr>
            </a:br>
            <a:r>
              <a:rPr lang="en-IT" sz="3600" i="1" dirty="0">
                <a:solidFill>
                  <a:srgbClr val="C00000"/>
                </a:solidFill>
              </a:rPr>
              <a:t>Illustration of Monte Carlo Integration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6CF68C72-B9A8-85C6-2188-B2D467FF5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286"/>
          <a:stretch/>
        </p:blipFill>
        <p:spPr>
          <a:xfrm>
            <a:off x="2424701" y="1335888"/>
            <a:ext cx="6620161" cy="151935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4D50711-9998-86BE-1034-6FCFA40D049E}"/>
              </a:ext>
            </a:extLst>
          </p:cNvPr>
          <p:cNvGrpSpPr/>
          <p:nvPr/>
        </p:nvGrpSpPr>
        <p:grpSpPr>
          <a:xfrm>
            <a:off x="2677886" y="1369215"/>
            <a:ext cx="6297882" cy="1470842"/>
            <a:chOff x="2677886" y="1369215"/>
            <a:chExt cx="6297882" cy="147084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6F846B-1803-4DA6-DE56-71E044C2381B}"/>
                </a:ext>
              </a:extLst>
            </p:cNvPr>
            <p:cNvSpPr/>
            <p:nvPr/>
          </p:nvSpPr>
          <p:spPr>
            <a:xfrm>
              <a:off x="2677886" y="1369215"/>
              <a:ext cx="2686050" cy="304463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DD0DF4-5E58-B1CC-90F7-DEB85940B2B6}"/>
                </a:ext>
              </a:extLst>
            </p:cNvPr>
            <p:cNvSpPr txBox="1"/>
            <p:nvPr/>
          </p:nvSpPr>
          <p:spPr>
            <a:xfrm>
              <a:off x="5682343" y="1885950"/>
              <a:ext cx="32934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chemeClr val="accent6"/>
                  </a:solidFill>
                </a:rPr>
                <a:t>This time we do not define the gas ourself on the spot, </a:t>
              </a:r>
              <a:r>
                <a:rPr lang="en-GB" sz="1400" dirty="0">
                  <a:solidFill>
                    <a:schemeClr val="accent6"/>
                  </a:solidFill>
                </a:rPr>
                <a:t>b</a:t>
              </a:r>
              <a:r>
                <a:rPr lang="en-IT" sz="1400" dirty="0">
                  <a:solidFill>
                    <a:schemeClr val="accent6"/>
                  </a:solidFill>
                </a:rPr>
                <a:t>ut we load a gasfile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Temperature and Pressure predefined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6"/>
                  </a:solidFill>
                </a:rPr>
                <a:t>Ar:CO</a:t>
              </a:r>
              <a:r>
                <a:rPr lang="en-IT" sz="1400" baseline="-25000" dirty="0">
                  <a:solidFill>
                    <a:schemeClr val="accent6"/>
                  </a:solidFill>
                </a:rPr>
                <a:t>2</a:t>
              </a:r>
              <a:r>
                <a:rPr lang="en-IT" sz="1400" dirty="0">
                  <a:solidFill>
                    <a:schemeClr val="accent6"/>
                  </a:solidFill>
                </a:rPr>
                <a:t> 80:20 – varying E-field, B = 0T</a:t>
              </a:r>
            </a:p>
          </p:txBody>
        </p:sp>
      </p:grpSp>
      <p:pic>
        <p:nvPicPr>
          <p:cNvPr id="12" name="Picture 11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8F2E1684-FFA1-FA0B-085B-AA7E3C60D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701" y="2871566"/>
            <a:ext cx="6620161" cy="197949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CD4B6DA-CA87-D372-35B8-E245E98BC73C}"/>
              </a:ext>
            </a:extLst>
          </p:cNvPr>
          <p:cNvGrpSpPr/>
          <p:nvPr/>
        </p:nvGrpSpPr>
        <p:grpSpPr>
          <a:xfrm>
            <a:off x="2664220" y="3081624"/>
            <a:ext cx="6311547" cy="523220"/>
            <a:chOff x="2664220" y="3081624"/>
            <a:chExt cx="6311547" cy="52322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7CA2687-436F-17B1-B2A9-0965F80BC73B}"/>
                </a:ext>
              </a:extLst>
            </p:cNvPr>
            <p:cNvSpPr/>
            <p:nvPr/>
          </p:nvSpPr>
          <p:spPr>
            <a:xfrm>
              <a:off x="2664220" y="3161725"/>
              <a:ext cx="2686050" cy="221911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6E12BB9-5350-DAFF-F2A5-C5848F9E9712}"/>
                </a:ext>
              </a:extLst>
            </p:cNvPr>
            <p:cNvSpPr txBox="1"/>
            <p:nvPr/>
          </p:nvSpPr>
          <p:spPr>
            <a:xfrm>
              <a:off x="5682342" y="3081624"/>
              <a:ext cx="329342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rgbClr val="7030A0"/>
                  </a:solidFill>
                </a:rPr>
                <a:t>This is the core … we define an object </a:t>
              </a:r>
              <a:br>
                <a:rPr lang="en-IT" sz="1400" dirty="0">
                  <a:solidFill>
                    <a:srgbClr val="7030A0"/>
                  </a:solidFill>
                </a:rPr>
              </a:br>
              <a:r>
                <a:rPr lang="en-IT" sz="1400" dirty="0">
                  <a:solidFill>
                    <a:srgbClr val="7030A0"/>
                  </a:solidFill>
                </a:rPr>
                <a:t>AvalancheMC and we pass the sensor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028ACA-5C88-ECDC-FFA5-F28268DA6AF7}"/>
              </a:ext>
            </a:extLst>
          </p:cNvPr>
          <p:cNvGrpSpPr/>
          <p:nvPr/>
        </p:nvGrpSpPr>
        <p:grpSpPr>
          <a:xfrm>
            <a:off x="2664220" y="3445330"/>
            <a:ext cx="6380642" cy="1212632"/>
            <a:chOff x="2664220" y="3445330"/>
            <a:chExt cx="6380642" cy="12126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A0ADE3-7744-0AB8-7FAD-FA0D98FAD7C9}"/>
                </a:ext>
              </a:extLst>
            </p:cNvPr>
            <p:cNvSpPr txBox="1"/>
            <p:nvPr/>
          </p:nvSpPr>
          <p:spPr>
            <a:xfrm>
              <a:off x="5751437" y="3825999"/>
              <a:ext cx="329342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T" sz="1400" dirty="0"/>
                <a:t>Now we define some helper objects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accent4"/>
                  </a:solidFill>
                </a:rPr>
                <a:t>V</a:t>
              </a:r>
              <a:r>
                <a:rPr lang="en-IT" sz="1400" dirty="0">
                  <a:solidFill>
                    <a:schemeClr val="accent4"/>
                  </a:solidFill>
                </a:rPr>
                <a:t>isualize the geometry (ViewFEMesh)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2"/>
                  </a:solidFill>
                </a:rPr>
                <a:t>Visualize the trajectories (ViewDrift)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CA711A0-6AD5-3B22-4EE2-7E83F4B66C24}"/>
                </a:ext>
              </a:extLst>
            </p:cNvPr>
            <p:cNvSpPr/>
            <p:nvPr/>
          </p:nvSpPr>
          <p:spPr>
            <a:xfrm>
              <a:off x="2677886" y="3445330"/>
              <a:ext cx="2686050" cy="161292"/>
            </a:xfrm>
            <a:prstGeom prst="rect">
              <a:avLst/>
            </a:prstGeom>
            <a:solidFill>
              <a:srgbClr val="FFC000">
                <a:alpha val="21961"/>
              </a:srgbClr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BC8C103-68BF-0472-B4EC-C0393E53661B}"/>
                </a:ext>
              </a:extLst>
            </p:cNvPr>
            <p:cNvSpPr/>
            <p:nvPr/>
          </p:nvSpPr>
          <p:spPr>
            <a:xfrm>
              <a:off x="2664220" y="4496670"/>
              <a:ext cx="2686050" cy="161292"/>
            </a:xfrm>
            <a:prstGeom prst="rect">
              <a:avLst/>
            </a:prstGeom>
            <a:solidFill>
              <a:schemeClr val="accent2">
                <a:alpha val="21961"/>
              </a:schemeClr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B527FCA-6785-7F8B-38F5-65964FD6E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701" y="4862970"/>
            <a:ext cx="6620161" cy="127159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F3A51135-B4CC-B361-A85A-087278ECBC39}"/>
              </a:ext>
            </a:extLst>
          </p:cNvPr>
          <p:cNvGrpSpPr/>
          <p:nvPr/>
        </p:nvGrpSpPr>
        <p:grpSpPr>
          <a:xfrm>
            <a:off x="2918654" y="5373595"/>
            <a:ext cx="6126208" cy="461665"/>
            <a:chOff x="2898262" y="5832291"/>
            <a:chExt cx="6126208" cy="46166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E04E953-1D05-BF93-081D-A76DD85E5CE3}"/>
                </a:ext>
              </a:extLst>
            </p:cNvPr>
            <p:cNvSpPr txBox="1"/>
            <p:nvPr/>
          </p:nvSpPr>
          <p:spPr>
            <a:xfrm>
              <a:off x="6773354" y="5832291"/>
              <a:ext cx="225111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</a:rPr>
                <a:t>We launch an electron at t0=0ns</a:t>
              </a:r>
              <a:br>
                <a:rPr lang="en-US" sz="1200" dirty="0">
                  <a:solidFill>
                    <a:srgbClr val="7030A0"/>
                  </a:solidFill>
                </a:rPr>
              </a:br>
              <a:r>
                <a:rPr lang="en-US" sz="1200" dirty="0">
                  <a:solidFill>
                    <a:srgbClr val="7030A0"/>
                  </a:solidFill>
                </a:rPr>
                <a:t>for each starting point x</a:t>
              </a:r>
              <a:endParaRPr lang="en-IT" sz="1200" dirty="0">
                <a:solidFill>
                  <a:srgbClr val="7030A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89A9FBD-DCE8-61BE-08C0-C549DDEFDE3C}"/>
                </a:ext>
              </a:extLst>
            </p:cNvPr>
            <p:cNvSpPr/>
            <p:nvPr/>
          </p:nvSpPr>
          <p:spPr>
            <a:xfrm>
              <a:off x="2898262" y="5998782"/>
              <a:ext cx="2204418" cy="140761"/>
            </a:xfrm>
            <a:prstGeom prst="rect">
              <a:avLst/>
            </a:prstGeom>
            <a:solidFill>
              <a:srgbClr val="7030A0">
                <a:alpha val="23137"/>
              </a:srgbClr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16A353D-989B-D60D-6CA4-A94691A17B03}"/>
              </a:ext>
            </a:extLst>
          </p:cNvPr>
          <p:cNvGrpSpPr/>
          <p:nvPr/>
        </p:nvGrpSpPr>
        <p:grpSpPr>
          <a:xfrm>
            <a:off x="2698278" y="5799155"/>
            <a:ext cx="5837464" cy="335410"/>
            <a:chOff x="2677886" y="6257851"/>
            <a:chExt cx="5837464" cy="33541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14A3A7-7A3C-00DF-3E49-A023FC9C67BF}"/>
                </a:ext>
              </a:extLst>
            </p:cNvPr>
            <p:cNvSpPr txBox="1"/>
            <p:nvPr/>
          </p:nvSpPr>
          <p:spPr>
            <a:xfrm>
              <a:off x="5102680" y="6316262"/>
              <a:ext cx="341267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4"/>
                  </a:solidFill>
                </a:rPr>
                <a:t>Combine Geometry view &amp; Trajectory view &amp; plot</a:t>
              </a:r>
              <a:endParaRPr lang="en-IT" sz="1200" dirty="0">
                <a:solidFill>
                  <a:schemeClr val="accent4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4C88BB7-BE5C-4F86-F5F1-BCC4D137DE03}"/>
                </a:ext>
              </a:extLst>
            </p:cNvPr>
            <p:cNvSpPr/>
            <p:nvPr/>
          </p:nvSpPr>
          <p:spPr>
            <a:xfrm>
              <a:off x="2677886" y="6257851"/>
              <a:ext cx="2204418" cy="276999"/>
            </a:xfrm>
            <a:prstGeom prst="rect">
              <a:avLst/>
            </a:prstGeom>
            <a:solidFill>
              <a:schemeClr val="accent4">
                <a:alpha val="23137"/>
              </a:schemeClr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29" name="Picture 28" descr="A graph with orange lines&#10;&#10;Description automatically generated">
            <a:extLst>
              <a:ext uri="{FF2B5EF4-FFF2-40B4-BE49-F238E27FC236}">
                <a16:creationId xmlns:a16="http://schemas.microsoft.com/office/drawing/2014/main" id="{8868CA10-492A-B1F7-C613-5C48F5F73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209" y="1346031"/>
            <a:ext cx="5455952" cy="524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3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screenshot of a computer&#10;&#10;Description automatically generated">
            <a:extLst>
              <a:ext uri="{FF2B5EF4-FFF2-40B4-BE49-F238E27FC236}">
                <a16:creationId xmlns:a16="http://schemas.microsoft.com/office/drawing/2014/main" id="{7C74FC77-36F8-17DD-27FE-D9579CCCD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700" y="4338295"/>
            <a:ext cx="6448223" cy="1249705"/>
          </a:xfrm>
          <a:prstGeom prst="rect">
            <a:avLst/>
          </a:prstGeom>
        </p:spPr>
      </p:pic>
      <p:pic>
        <p:nvPicPr>
          <p:cNvPr id="28" name="Picture 2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AFD114CA-4CBB-F58E-ED02-971C12D27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701" y="2653022"/>
            <a:ext cx="6497227" cy="1674609"/>
          </a:xfrm>
          <a:prstGeom prst="rect">
            <a:avLst/>
          </a:prstGeom>
        </p:spPr>
      </p:pic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D39A916D-F085-1C30-B0F3-467EC1983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701" y="1336344"/>
            <a:ext cx="6551066" cy="134162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52204-ECF3-EF6A-BF39-C397C398A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6A16C-443E-3497-6234-6FB25E79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48C40-4C07-C662-386B-C9B20457F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48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D5BF2EA-1A30-7C98-98E9-7974207F6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87760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b="1" dirty="0">
                <a:solidFill>
                  <a:srgbClr val="C00000"/>
                </a:solidFill>
              </a:rPr>
            </a:br>
            <a:r>
              <a:rPr lang="en-IT" sz="3600" i="1" dirty="0">
                <a:solidFill>
                  <a:srgbClr val="C00000"/>
                </a:solidFill>
              </a:rPr>
              <a:t>Illustration of Microscopic Tracking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4D50711-9998-86BE-1034-6FCFA40D049E}"/>
              </a:ext>
            </a:extLst>
          </p:cNvPr>
          <p:cNvGrpSpPr/>
          <p:nvPr/>
        </p:nvGrpSpPr>
        <p:grpSpPr>
          <a:xfrm>
            <a:off x="2677886" y="1369215"/>
            <a:ext cx="6244042" cy="994800"/>
            <a:chOff x="2677886" y="1369215"/>
            <a:chExt cx="6244042" cy="9948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6F846B-1803-4DA6-DE56-71E044C2381B}"/>
                </a:ext>
              </a:extLst>
            </p:cNvPr>
            <p:cNvSpPr/>
            <p:nvPr/>
          </p:nvSpPr>
          <p:spPr>
            <a:xfrm>
              <a:off x="2677886" y="1369215"/>
              <a:ext cx="2686050" cy="612303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DD0DF4-5E58-B1CC-90F7-DEB85940B2B6}"/>
                </a:ext>
              </a:extLst>
            </p:cNvPr>
            <p:cNvSpPr txBox="1"/>
            <p:nvPr/>
          </p:nvSpPr>
          <p:spPr>
            <a:xfrm>
              <a:off x="5628503" y="1625351"/>
              <a:ext cx="32934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/>
                  </a:solidFill>
                </a:rPr>
                <a:t>For Microscopic Tracking we need access</a:t>
              </a:r>
              <a:br>
                <a:rPr lang="en-US" sz="1400" dirty="0">
                  <a:solidFill>
                    <a:schemeClr val="accent6"/>
                  </a:solidFill>
                </a:rPr>
              </a:br>
              <a:r>
                <a:rPr lang="en-US" sz="1400" dirty="0">
                  <a:solidFill>
                    <a:schemeClr val="accent6"/>
                  </a:solidFill>
                </a:rPr>
                <a:t>to the electron-Atom cross sections</a:t>
              </a:r>
            </a:p>
            <a:p>
              <a:r>
                <a:rPr lang="en-US" sz="1400" dirty="0">
                  <a:solidFill>
                    <a:schemeClr val="accent6"/>
                  </a:solidFill>
                </a:rPr>
                <a:t>And we do </a:t>
              </a:r>
              <a:r>
                <a:rPr lang="en-US" sz="1400" b="1" u="sng" dirty="0">
                  <a:solidFill>
                    <a:schemeClr val="accent6"/>
                  </a:solidFill>
                </a:rPr>
                <a:t>not</a:t>
              </a:r>
              <a:r>
                <a:rPr lang="en-US" sz="1400" dirty="0">
                  <a:solidFill>
                    <a:schemeClr val="accent6"/>
                  </a:solidFill>
                </a:rPr>
                <a:t> need the Transport Params</a:t>
              </a:r>
              <a:endParaRPr lang="en-IT" sz="1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CD4B6DA-CA87-D372-35B8-E245E98BC73C}"/>
              </a:ext>
            </a:extLst>
          </p:cNvPr>
          <p:cNvGrpSpPr/>
          <p:nvPr/>
        </p:nvGrpSpPr>
        <p:grpSpPr>
          <a:xfrm>
            <a:off x="2664220" y="2626022"/>
            <a:ext cx="6380642" cy="523220"/>
            <a:chOff x="2664220" y="3106300"/>
            <a:chExt cx="6380642" cy="52322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7CA2687-436F-17B1-B2A9-0965F80BC73B}"/>
                </a:ext>
              </a:extLst>
            </p:cNvPr>
            <p:cNvSpPr/>
            <p:nvPr/>
          </p:nvSpPr>
          <p:spPr>
            <a:xfrm>
              <a:off x="2664220" y="3161725"/>
              <a:ext cx="3018122" cy="221911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6E12BB9-5350-DAFF-F2A5-C5848F9E9712}"/>
                </a:ext>
              </a:extLst>
            </p:cNvPr>
            <p:cNvSpPr txBox="1"/>
            <p:nvPr/>
          </p:nvSpPr>
          <p:spPr>
            <a:xfrm>
              <a:off x="5751437" y="3106300"/>
              <a:ext cx="329342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rgbClr val="7030A0"/>
                  </a:solidFill>
                </a:rPr>
                <a:t>This is the core … we define an object </a:t>
              </a:r>
              <a:br>
                <a:rPr lang="en-IT" sz="1400" dirty="0">
                  <a:solidFill>
                    <a:srgbClr val="7030A0"/>
                  </a:solidFill>
                </a:rPr>
              </a:br>
              <a:r>
                <a:rPr lang="en-IT" sz="1400" dirty="0">
                  <a:solidFill>
                    <a:srgbClr val="7030A0"/>
                  </a:solidFill>
                </a:rPr>
                <a:t>AvalancheMicroscopic &amp; pass the sensor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028ACA-5C88-ECDC-FFA5-F28268DA6AF7}"/>
              </a:ext>
            </a:extLst>
          </p:cNvPr>
          <p:cNvGrpSpPr/>
          <p:nvPr/>
        </p:nvGrpSpPr>
        <p:grpSpPr>
          <a:xfrm>
            <a:off x="2664220" y="2942410"/>
            <a:ext cx="6380642" cy="1328480"/>
            <a:chOff x="2664220" y="2942410"/>
            <a:chExt cx="6380642" cy="132848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A0ADE3-7744-0AB8-7FAD-FA0D98FAD7C9}"/>
                </a:ext>
              </a:extLst>
            </p:cNvPr>
            <p:cNvSpPr txBox="1"/>
            <p:nvPr/>
          </p:nvSpPr>
          <p:spPr>
            <a:xfrm>
              <a:off x="5751437" y="3532226"/>
              <a:ext cx="329342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T" sz="1400" dirty="0"/>
                <a:t>Now we define some helper objects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accent4"/>
                  </a:solidFill>
                </a:rPr>
                <a:t>V</a:t>
              </a:r>
              <a:r>
                <a:rPr lang="en-IT" sz="1400" dirty="0">
                  <a:solidFill>
                    <a:schemeClr val="accent4"/>
                  </a:solidFill>
                </a:rPr>
                <a:t>isualize the geometry (ViewFEMesh)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dirty="0">
                  <a:solidFill>
                    <a:schemeClr val="accent2"/>
                  </a:solidFill>
                </a:rPr>
                <a:t>Visualize the trajectories (ViewDrift)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CA711A0-6AD5-3B22-4EE2-7E83F4B66C24}"/>
                </a:ext>
              </a:extLst>
            </p:cNvPr>
            <p:cNvSpPr/>
            <p:nvPr/>
          </p:nvSpPr>
          <p:spPr>
            <a:xfrm>
              <a:off x="2677886" y="2942410"/>
              <a:ext cx="2686050" cy="161292"/>
            </a:xfrm>
            <a:prstGeom prst="rect">
              <a:avLst/>
            </a:prstGeom>
            <a:solidFill>
              <a:srgbClr val="FFC000">
                <a:alpha val="21961"/>
              </a:srgbClr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BC8C103-68BF-0472-B4EC-C0393E53661B}"/>
                </a:ext>
              </a:extLst>
            </p:cNvPr>
            <p:cNvSpPr/>
            <p:nvPr/>
          </p:nvSpPr>
          <p:spPr>
            <a:xfrm>
              <a:off x="2664220" y="4000284"/>
              <a:ext cx="2686050" cy="161292"/>
            </a:xfrm>
            <a:prstGeom prst="rect">
              <a:avLst/>
            </a:prstGeom>
            <a:solidFill>
              <a:schemeClr val="accent2">
                <a:alpha val="21961"/>
              </a:schemeClr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3A51135-B4CC-B361-A85A-087278ECBC39}"/>
              </a:ext>
            </a:extLst>
          </p:cNvPr>
          <p:cNvGrpSpPr/>
          <p:nvPr/>
        </p:nvGrpSpPr>
        <p:grpSpPr>
          <a:xfrm>
            <a:off x="2918653" y="4444480"/>
            <a:ext cx="6003275" cy="688859"/>
            <a:chOff x="2898261" y="5450684"/>
            <a:chExt cx="6003275" cy="68885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E04E953-1D05-BF93-081D-A76DD85E5CE3}"/>
                </a:ext>
              </a:extLst>
            </p:cNvPr>
            <p:cNvSpPr txBox="1"/>
            <p:nvPr/>
          </p:nvSpPr>
          <p:spPr>
            <a:xfrm>
              <a:off x="5787740" y="5450684"/>
              <a:ext cx="311379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</a:rPr>
                <a:t>We launch an electron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rgbClr val="7030A0"/>
                  </a:solidFill>
                </a:rPr>
                <a:t>at position x0, y0, z0 and t0=0ns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rgbClr val="7030A0"/>
                  </a:solidFill>
                </a:rPr>
                <a:t>With energy e0, and direction dx0, dy0, dz0</a:t>
              </a:r>
              <a:endParaRPr lang="en-IT" sz="1000" dirty="0">
                <a:solidFill>
                  <a:srgbClr val="7030A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89A9FBD-DCE8-61BE-08C0-C549DDEFDE3C}"/>
                </a:ext>
              </a:extLst>
            </p:cNvPr>
            <p:cNvSpPr/>
            <p:nvPr/>
          </p:nvSpPr>
          <p:spPr>
            <a:xfrm>
              <a:off x="2898261" y="5998782"/>
              <a:ext cx="2889479" cy="140761"/>
            </a:xfrm>
            <a:prstGeom prst="rect">
              <a:avLst/>
            </a:prstGeom>
            <a:solidFill>
              <a:srgbClr val="7030A0">
                <a:alpha val="23137"/>
              </a:srgbClr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16A353D-989B-D60D-6CA4-A94691A17B03}"/>
              </a:ext>
            </a:extLst>
          </p:cNvPr>
          <p:cNvGrpSpPr/>
          <p:nvPr/>
        </p:nvGrpSpPr>
        <p:grpSpPr>
          <a:xfrm>
            <a:off x="2698278" y="5257291"/>
            <a:ext cx="5837464" cy="335410"/>
            <a:chOff x="2677886" y="6257851"/>
            <a:chExt cx="5837464" cy="33541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14A3A7-7A3C-00DF-3E49-A023FC9C67BF}"/>
                </a:ext>
              </a:extLst>
            </p:cNvPr>
            <p:cNvSpPr txBox="1"/>
            <p:nvPr/>
          </p:nvSpPr>
          <p:spPr>
            <a:xfrm>
              <a:off x="5102680" y="6316262"/>
              <a:ext cx="341267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4"/>
                  </a:solidFill>
                </a:rPr>
                <a:t>Combine Geometry view &amp; Trajectory view &amp; plot</a:t>
              </a:r>
              <a:endParaRPr lang="en-IT" sz="1200" dirty="0">
                <a:solidFill>
                  <a:schemeClr val="accent4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4C88BB7-BE5C-4F86-F5F1-BCC4D137DE03}"/>
                </a:ext>
              </a:extLst>
            </p:cNvPr>
            <p:cNvSpPr/>
            <p:nvPr/>
          </p:nvSpPr>
          <p:spPr>
            <a:xfrm>
              <a:off x="2677886" y="6257851"/>
              <a:ext cx="2204418" cy="276999"/>
            </a:xfrm>
            <a:prstGeom prst="rect">
              <a:avLst/>
            </a:prstGeom>
            <a:solidFill>
              <a:schemeClr val="accent4">
                <a:alpha val="23137"/>
              </a:schemeClr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33" name="Picture 32" descr="A graph with orange lines&#10;&#10;Description automatically generated">
            <a:extLst>
              <a:ext uri="{FF2B5EF4-FFF2-40B4-BE49-F238E27FC236}">
                <a16:creationId xmlns:a16="http://schemas.microsoft.com/office/drawing/2014/main" id="{B30B0247-E291-C0AD-1531-6F1A31C844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28442"/>
            <a:ext cx="5414256" cy="520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92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D796D-CB4C-6681-B80F-FE3D69996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Ions are produced in primary ionization and in avalanches, in same quantities</a:t>
            </a:r>
          </a:p>
          <a:p>
            <a:r>
              <a:rPr lang="en-IT" dirty="0"/>
              <a:t>GEMs get their signal mostly from moving electrons</a:t>
            </a:r>
          </a:p>
          <a:p>
            <a:r>
              <a:rPr lang="en-IT" dirty="0"/>
              <a:t>Wire chambers, Micromegas, uRWELL get most of their signal from the motion of the ions</a:t>
            </a:r>
          </a:p>
          <a:p>
            <a:r>
              <a:rPr lang="en-IT" dirty="0"/>
              <a:t>Therefore important to know:</a:t>
            </a:r>
          </a:p>
          <a:p>
            <a:pPr lvl="1"/>
            <a:r>
              <a:rPr lang="en-IT" dirty="0"/>
              <a:t>Which ions are moving?</a:t>
            </a:r>
          </a:p>
          <a:p>
            <a:pPr lvl="1"/>
            <a:r>
              <a:rPr lang="en-GB" dirty="0"/>
              <a:t>H</a:t>
            </a:r>
            <a:r>
              <a:rPr lang="en-IT" dirty="0"/>
              <a:t>ow fast are they moving?</a:t>
            </a:r>
          </a:p>
          <a:p>
            <a:pPr lvl="1"/>
            <a:r>
              <a:rPr lang="en-IT" dirty="0"/>
              <a:t>Do they diffuse?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D8CAD-5696-CF34-5E5D-76775D49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221C7-5505-D7C5-DA7B-2BAE804A4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64C01-EBDA-F559-D096-20FCFD0F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49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C517209-07A1-D40F-8E96-D270F5D2B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87760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b="1" dirty="0">
                <a:solidFill>
                  <a:srgbClr val="C00000"/>
                </a:solidFill>
              </a:rPr>
            </a:br>
            <a:r>
              <a:rPr lang="en-IT" sz="3600" i="1" dirty="0">
                <a:solidFill>
                  <a:srgbClr val="C00000"/>
                </a:solidFill>
              </a:rPr>
              <a:t>Ion transport</a:t>
            </a:r>
          </a:p>
        </p:txBody>
      </p:sp>
    </p:spTree>
    <p:extLst>
      <p:ext uri="{BB962C8B-B14F-4D97-AF65-F5344CB8AC3E}">
        <p14:creationId xmlns:p14="http://schemas.microsoft.com/office/powerpoint/2010/main" val="1722686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4A6AA4-E0B4-B4C5-6337-1A3BC024D08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b="1" dirty="0">
                    <a:solidFill>
                      <a:srgbClr val="C00000"/>
                    </a:solidFill>
                    <a:ea typeface="Calibri Light"/>
                    <a:cs typeface="Calibri Light"/>
                  </a:rPr>
                  <a:t>0. Intro: All steps: from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𝝁</m:t>
                    </m:r>
                    <m:r>
                      <a:rPr lang="en-GB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  <a:ea typeface="Calibri Light"/>
                    <a:cs typeface="Calibri Light"/>
                  </a:rPr>
                  <a:t>to signal</a:t>
                </a:r>
                <a:endParaRPr lang="en-IT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4A6AA4-E0B4-B4C5-6337-1A3BC024D0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215" r="-19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an electron diagram&#10;&#10;Description automatically generated">
            <a:extLst>
              <a:ext uri="{FF2B5EF4-FFF2-40B4-BE49-F238E27FC236}">
                <a16:creationId xmlns:a16="http://schemas.microsoft.com/office/drawing/2014/main" id="{252F966A-CCC9-12D2-9F36-6B5C88A83D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01" t="11184"/>
          <a:stretch/>
        </p:blipFill>
        <p:spPr>
          <a:xfrm>
            <a:off x="101895" y="1488558"/>
            <a:ext cx="5103940" cy="516742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4270721-410E-F098-469C-DC6D19C7035E}"/>
              </a:ext>
            </a:extLst>
          </p:cNvPr>
          <p:cNvCxnSpPr>
            <a:cxnSpLocks/>
          </p:cNvCxnSpPr>
          <p:nvPr/>
        </p:nvCxnSpPr>
        <p:spPr>
          <a:xfrm>
            <a:off x="1875630" y="1351722"/>
            <a:ext cx="0" cy="5105225"/>
          </a:xfrm>
          <a:prstGeom prst="straightConnector1">
            <a:avLst/>
          </a:prstGeom>
          <a:ln w="28575">
            <a:solidFill>
              <a:srgbClr val="B3B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B3247E9-34B7-BC6A-FB58-61C0D1D3826C}"/>
              </a:ext>
            </a:extLst>
          </p:cNvPr>
          <p:cNvSpPr/>
          <p:nvPr/>
        </p:nvSpPr>
        <p:spPr>
          <a:xfrm>
            <a:off x="832207" y="1690689"/>
            <a:ext cx="4561726" cy="439161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5DD53F0-2DC1-337E-263F-8E1956CAB051}"/>
              </a:ext>
            </a:extLst>
          </p:cNvPr>
          <p:cNvGrpSpPr/>
          <p:nvPr/>
        </p:nvGrpSpPr>
        <p:grpSpPr>
          <a:xfrm>
            <a:off x="5477818" y="2525439"/>
            <a:ext cx="3013083" cy="1017303"/>
            <a:chOff x="5496674" y="1639319"/>
            <a:chExt cx="3013083" cy="10173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DEFB90-09E5-E829-C4C7-24A6BC37C003}"/>
                </a:ext>
              </a:extLst>
            </p:cNvPr>
            <p:cNvSpPr txBox="1"/>
            <p:nvPr/>
          </p:nvSpPr>
          <p:spPr>
            <a:xfrm>
              <a:off x="5496674" y="1640959"/>
              <a:ext cx="29159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7030A0"/>
                  </a:solidFill>
                </a:rPr>
                <a:t>Your Detector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7030A0"/>
                  </a:solidFill>
                </a:rPr>
                <a:t>Theory: Many Lectures</a:t>
              </a:r>
              <a:endParaRPr lang="en-IT" sz="1400" i="1" dirty="0">
                <a:solidFill>
                  <a:srgbClr val="7030A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i="1" dirty="0">
                  <a:solidFill>
                    <a:srgbClr val="7030A0"/>
                  </a:solidFill>
                </a:rPr>
                <a:t>Simulation: P.V, today</a:t>
              </a:r>
            </a:p>
            <a:p>
              <a:endParaRPr lang="en-IT" sz="1400" i="1" dirty="0">
                <a:solidFill>
                  <a:srgbClr val="7030A0"/>
                </a:solidFill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EF84A42-8B07-F467-A31F-A592C109F1BC}"/>
                </a:ext>
              </a:extLst>
            </p:cNvPr>
            <p:cNvGrpSpPr/>
            <p:nvPr/>
          </p:nvGrpSpPr>
          <p:grpSpPr>
            <a:xfrm>
              <a:off x="7646728" y="1639319"/>
              <a:ext cx="863029" cy="923330"/>
              <a:chOff x="7448764" y="1639319"/>
              <a:chExt cx="863029" cy="92333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625BEAB-0690-035D-D219-87B0A093BA27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0326DFB-61EA-806B-CEA2-BA0847910986}"/>
                  </a:ext>
                </a:extLst>
              </p:cNvPr>
              <p:cNvSpPr txBox="1"/>
              <p:nvPr/>
            </p:nvSpPr>
            <p:spPr>
              <a:xfrm>
                <a:off x="7623426" y="1639319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649705B-AA34-B9D9-A648-97B431FD0115}"/>
              </a:ext>
            </a:extLst>
          </p:cNvPr>
          <p:cNvGrpSpPr/>
          <p:nvPr/>
        </p:nvGrpSpPr>
        <p:grpSpPr>
          <a:xfrm>
            <a:off x="5502659" y="1594707"/>
            <a:ext cx="3539446" cy="923330"/>
            <a:chOff x="5502659" y="2603375"/>
            <a:chExt cx="3539446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FCFD1F-B8C9-72F2-2BEC-881BFF8A5EA2}"/>
                </a:ext>
              </a:extLst>
            </p:cNvPr>
            <p:cNvSpPr txBox="1"/>
            <p:nvPr/>
          </p:nvSpPr>
          <p:spPr>
            <a:xfrm>
              <a:off x="5502659" y="2664931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B3B300"/>
                  </a:solidFill>
                </a:rPr>
                <a:t>Primary Ionization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B3B300"/>
                  </a:solidFill>
                </a:rPr>
                <a:t>Theory: </a:t>
              </a:r>
              <a:r>
                <a:rPr lang="en-GB" sz="1400" i="1" dirty="0" err="1">
                  <a:solidFill>
                    <a:srgbClr val="B3B300"/>
                  </a:solidFill>
                </a:rPr>
                <a:t>F.Sauli</a:t>
              </a:r>
              <a:r>
                <a:rPr lang="en-GB" sz="1400" i="1" dirty="0">
                  <a:solidFill>
                    <a:srgbClr val="B3B300"/>
                  </a:solidFill>
                </a:rPr>
                <a:t>, today</a:t>
              </a:r>
              <a:endParaRPr lang="en-IT" sz="1400" i="1" dirty="0">
                <a:solidFill>
                  <a:srgbClr val="B3B3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B3B300"/>
                  </a:solidFill>
                </a:rPr>
                <a:t>Simulation: P.V. , today</a:t>
              </a:r>
              <a:endParaRPr lang="en-IT" sz="1400" i="1" dirty="0">
                <a:solidFill>
                  <a:srgbClr val="B3B300"/>
                </a:solidFill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016EFE1-D223-5DC5-CA37-66FCDE9BA64F}"/>
                </a:ext>
              </a:extLst>
            </p:cNvPr>
            <p:cNvGrpSpPr/>
            <p:nvPr/>
          </p:nvGrpSpPr>
          <p:grpSpPr>
            <a:xfrm>
              <a:off x="8179076" y="2603375"/>
              <a:ext cx="863029" cy="923330"/>
              <a:chOff x="7448764" y="1608497"/>
              <a:chExt cx="863029" cy="923330"/>
            </a:xfrm>
            <a:solidFill>
              <a:srgbClr val="B3B300"/>
            </a:solidFill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FD3932A-E8D0-DA08-1C9C-3DE19751F7CB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E9DE7AA-4F6B-1C93-A680-28B5DD5C82C5}"/>
                  </a:ext>
                </a:extLst>
              </p:cNvPr>
              <p:cNvSpPr txBox="1"/>
              <p:nvPr/>
            </p:nvSpPr>
            <p:spPr>
              <a:xfrm>
                <a:off x="7623426" y="1608497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3674E7E-27F8-43E3-D1BD-05DE60658AAB}"/>
              </a:ext>
            </a:extLst>
          </p:cNvPr>
          <p:cNvGrpSpPr/>
          <p:nvPr/>
        </p:nvGrpSpPr>
        <p:grpSpPr>
          <a:xfrm>
            <a:off x="5496674" y="3403489"/>
            <a:ext cx="3400748" cy="938602"/>
            <a:chOff x="5496674" y="3752282"/>
            <a:chExt cx="3400748" cy="93860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15BB44-B585-A824-A991-408E4047E8BD}"/>
                </a:ext>
              </a:extLst>
            </p:cNvPr>
            <p:cNvSpPr txBox="1"/>
            <p:nvPr/>
          </p:nvSpPr>
          <p:spPr>
            <a:xfrm>
              <a:off x="5496674" y="3752282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F8A800"/>
                  </a:solidFill>
                </a:rPr>
                <a:t>Charge transport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F8A800"/>
                  </a:solidFill>
                </a:rPr>
                <a:t>Theory: </a:t>
              </a:r>
              <a:r>
                <a:rPr lang="en-GB" sz="1400" i="1" dirty="0" err="1">
                  <a:solidFill>
                    <a:srgbClr val="F8A800"/>
                  </a:solidFill>
                </a:rPr>
                <a:t>F.Sauli</a:t>
              </a:r>
              <a:r>
                <a:rPr lang="en-GB" sz="1400" i="1" dirty="0">
                  <a:solidFill>
                    <a:srgbClr val="F8A800"/>
                  </a:solidFill>
                </a:rPr>
                <a:t>, today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F8A800"/>
                  </a:solidFill>
                </a:rPr>
                <a:t>Simulation: P.V., today</a:t>
              </a:r>
              <a:endParaRPr lang="en-IT" sz="1400" i="1" dirty="0">
                <a:solidFill>
                  <a:srgbClr val="F8A800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52D74B-240E-F0F8-81A8-D4EEF3AB9CA1}"/>
                </a:ext>
              </a:extLst>
            </p:cNvPr>
            <p:cNvGrpSpPr/>
            <p:nvPr/>
          </p:nvGrpSpPr>
          <p:grpSpPr>
            <a:xfrm>
              <a:off x="8034393" y="3767554"/>
              <a:ext cx="863029" cy="923330"/>
              <a:chOff x="7448764" y="1649593"/>
              <a:chExt cx="863029" cy="923330"/>
            </a:xfrm>
            <a:solidFill>
              <a:srgbClr val="B3B300"/>
            </a:solidFill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42387B6-0D3B-31C1-58CF-90A64A1499B1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F8A800"/>
              </a:solidFill>
              <a:ln>
                <a:solidFill>
                  <a:srgbClr val="F8A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9A3D10F-245E-3947-9EB4-AEB2A0325652}"/>
                  </a:ext>
                </a:extLst>
              </p:cNvPr>
              <p:cNvSpPr txBox="1"/>
              <p:nvPr/>
            </p:nvSpPr>
            <p:spPr>
              <a:xfrm>
                <a:off x="7623426" y="1649593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8FA55FB-4853-A898-C987-D68642172A4D}"/>
              </a:ext>
            </a:extLst>
          </p:cNvPr>
          <p:cNvGrpSpPr/>
          <p:nvPr/>
        </p:nvGrpSpPr>
        <p:grpSpPr>
          <a:xfrm>
            <a:off x="5476723" y="4291866"/>
            <a:ext cx="3359900" cy="923330"/>
            <a:chOff x="5476723" y="4753780"/>
            <a:chExt cx="3359900" cy="9233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CE2D90-649B-1F3F-E753-ADD1BA77F4A3}"/>
                </a:ext>
              </a:extLst>
            </p:cNvPr>
            <p:cNvSpPr txBox="1"/>
            <p:nvPr/>
          </p:nvSpPr>
          <p:spPr>
            <a:xfrm>
              <a:off x="5476723" y="4805062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FF0000"/>
                  </a:solidFill>
                </a:rPr>
                <a:t>Charge Amplification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FF0000"/>
                  </a:solidFill>
                </a:rPr>
                <a:t>Theory: </a:t>
              </a:r>
              <a:r>
                <a:rPr lang="en-US" sz="1400" i="1" dirty="0" err="1">
                  <a:solidFill>
                    <a:srgbClr val="FF0000"/>
                  </a:solidFill>
                </a:rPr>
                <a:t>F.Sauli</a:t>
              </a:r>
              <a:r>
                <a:rPr lang="en-US" sz="1400" i="1" dirty="0">
                  <a:solidFill>
                    <a:srgbClr val="FF0000"/>
                  </a:solidFill>
                </a:rPr>
                <a:t>, today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FF0000"/>
                  </a:solidFill>
                </a:rPr>
                <a:t>Simul: </a:t>
              </a:r>
              <a:r>
                <a:rPr lang="en-US" sz="1400" i="1" dirty="0" err="1">
                  <a:solidFill>
                    <a:srgbClr val="FF0000"/>
                  </a:solidFill>
                </a:rPr>
                <a:t>D.Janssens</a:t>
              </a:r>
              <a:r>
                <a:rPr lang="en-US" sz="1400" i="1" dirty="0">
                  <a:solidFill>
                    <a:srgbClr val="FF0000"/>
                  </a:solidFill>
                </a:rPr>
                <a:t>, Monday</a:t>
              </a:r>
              <a:endParaRPr lang="en-IT" sz="1400" i="1" dirty="0">
                <a:solidFill>
                  <a:srgbClr val="FF0000"/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558789B-7068-EF1C-E302-CD1DC0E8FFFD}"/>
                </a:ext>
              </a:extLst>
            </p:cNvPr>
            <p:cNvGrpSpPr/>
            <p:nvPr/>
          </p:nvGrpSpPr>
          <p:grpSpPr>
            <a:xfrm>
              <a:off x="7973594" y="4753780"/>
              <a:ext cx="863029" cy="923330"/>
              <a:chOff x="7448764" y="1618771"/>
              <a:chExt cx="863029" cy="923330"/>
            </a:xfrm>
            <a:solidFill>
              <a:srgbClr val="B3B300"/>
            </a:solidFill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9367077-9202-810E-6B2B-20350ECB6E65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788DE75-AAAD-A71C-40BA-8120C1DB67F4}"/>
                  </a:ext>
                </a:extLst>
              </p:cNvPr>
              <p:cNvSpPr txBox="1"/>
              <p:nvPr/>
            </p:nvSpPr>
            <p:spPr>
              <a:xfrm>
                <a:off x="7592604" y="1618771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B8E1228-5759-46BF-E32A-81BE3C64DE3C}"/>
              </a:ext>
            </a:extLst>
          </p:cNvPr>
          <p:cNvGrpSpPr/>
          <p:nvPr/>
        </p:nvGrpSpPr>
        <p:grpSpPr>
          <a:xfrm>
            <a:off x="5522360" y="5226738"/>
            <a:ext cx="3519744" cy="954439"/>
            <a:chOff x="5522360" y="5811201"/>
            <a:chExt cx="3519744" cy="95443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38382B-7AA4-9EA7-1696-799908EB692E}"/>
                </a:ext>
              </a:extLst>
            </p:cNvPr>
            <p:cNvSpPr txBox="1"/>
            <p:nvPr/>
          </p:nvSpPr>
          <p:spPr>
            <a:xfrm>
              <a:off x="5522360" y="5965421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chemeClr val="accent5"/>
                  </a:solidFill>
                </a:rPr>
                <a:t>Signal Induction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5"/>
                  </a:solidFill>
                </a:rPr>
                <a:t>Theory: </a:t>
              </a:r>
              <a:r>
                <a:rPr lang="en-GB" sz="1400" i="1" dirty="0" err="1">
                  <a:solidFill>
                    <a:schemeClr val="accent5"/>
                  </a:solidFill>
                </a:rPr>
                <a:t>W.Riegler</a:t>
              </a:r>
              <a:r>
                <a:rPr lang="en-GB" sz="1400" i="1" dirty="0">
                  <a:solidFill>
                    <a:schemeClr val="accent5"/>
                  </a:solidFill>
                </a:rPr>
                <a:t>, Friday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5"/>
                  </a:solidFill>
                </a:rPr>
                <a:t>Simulation: </a:t>
              </a:r>
              <a:r>
                <a:rPr lang="en-GB" sz="1400" i="1" dirty="0" err="1">
                  <a:solidFill>
                    <a:schemeClr val="accent5"/>
                  </a:solidFill>
                </a:rPr>
                <a:t>D.Janssens</a:t>
              </a:r>
              <a:r>
                <a:rPr lang="en-GB" sz="1400" i="1" dirty="0">
                  <a:solidFill>
                    <a:schemeClr val="accent5"/>
                  </a:solidFill>
                </a:rPr>
                <a:t>, Monday</a:t>
              </a:r>
              <a:endParaRPr lang="en-IT" sz="1400" i="1" dirty="0">
                <a:solidFill>
                  <a:schemeClr val="accent5"/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9F4DFA6-E118-B58D-3862-F20DB8CEF94F}"/>
                </a:ext>
              </a:extLst>
            </p:cNvPr>
            <p:cNvGrpSpPr/>
            <p:nvPr/>
          </p:nvGrpSpPr>
          <p:grpSpPr>
            <a:xfrm>
              <a:off x="8179075" y="5811201"/>
              <a:ext cx="863029" cy="923330"/>
              <a:chOff x="7448764" y="1649593"/>
              <a:chExt cx="863029" cy="923330"/>
            </a:xfrm>
            <a:solidFill>
              <a:srgbClr val="B3B300"/>
            </a:solidFill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299D3EFB-9FE9-119F-835F-EF614C26B46E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0D67FA6-B49A-DD13-F2F1-94F384ABF4C2}"/>
                  </a:ext>
                </a:extLst>
              </p:cNvPr>
              <p:cNvSpPr txBox="1"/>
              <p:nvPr/>
            </p:nvSpPr>
            <p:spPr>
              <a:xfrm>
                <a:off x="7623426" y="1649593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B2E5E99-7DCB-F50B-C7D0-B793A5473A8D}"/>
              </a:ext>
            </a:extLst>
          </p:cNvPr>
          <p:cNvSpPr/>
          <p:nvPr/>
        </p:nvSpPr>
        <p:spPr>
          <a:xfrm>
            <a:off x="953146" y="1766923"/>
            <a:ext cx="4355430" cy="4212637"/>
          </a:xfrm>
          <a:prstGeom prst="roundRect">
            <a:avLst>
              <a:gd name="adj" fmla="val 2793"/>
            </a:avLst>
          </a:prstGeom>
          <a:solidFill>
            <a:srgbClr val="4472C4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EFEF1E-63A0-1C5D-549B-7DF90C2A90DA}"/>
              </a:ext>
            </a:extLst>
          </p:cNvPr>
          <p:cNvSpPr txBox="1"/>
          <p:nvPr/>
        </p:nvSpPr>
        <p:spPr>
          <a:xfrm>
            <a:off x="977628" y="1794847"/>
            <a:ext cx="812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b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BD8650-D225-0958-8B3B-E5FEB5F8BF2A}"/>
              </a:ext>
            </a:extLst>
          </p:cNvPr>
          <p:cNvSpPr/>
          <p:nvPr/>
        </p:nvSpPr>
        <p:spPr>
          <a:xfrm>
            <a:off x="2780905" y="3751868"/>
            <a:ext cx="207390" cy="216817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ADD147-7AEE-78EB-247A-FD32CA487D4C}"/>
              </a:ext>
            </a:extLst>
          </p:cNvPr>
          <p:cNvSpPr txBox="1"/>
          <p:nvPr/>
        </p:nvSpPr>
        <p:spPr>
          <a:xfrm>
            <a:off x="2902076" y="3430635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Anode Wire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(-HV)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3CCBE3-5D18-E377-1828-CE6BC8A37B2E}"/>
              </a:ext>
            </a:extLst>
          </p:cNvPr>
          <p:cNvSpPr txBox="1"/>
          <p:nvPr/>
        </p:nvSpPr>
        <p:spPr>
          <a:xfrm>
            <a:off x="2949546" y="1245588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Detector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(GND)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EB08C66-175B-BBD5-C14C-8A9C01A5CEC9}"/>
                  </a:ext>
                </a:extLst>
              </p:cNvPr>
              <p:cNvSpPr txBox="1"/>
              <p:nvPr/>
            </p:nvSpPr>
            <p:spPr>
              <a:xfrm>
                <a:off x="1842903" y="5820457"/>
                <a:ext cx="39592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smtClean="0">
                          <a:solidFill>
                            <a:srgbClr val="B3B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/>
                        </a:rPr>
                        <m:t>𝝁</m:t>
                      </m:r>
                    </m:oMath>
                  </m:oMathPara>
                </a14:m>
                <a:endParaRPr lang="en-IT" sz="5400" dirty="0">
                  <a:solidFill>
                    <a:srgbClr val="B3B300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EB08C66-175B-BBD5-C14C-8A9C01A5C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903" y="5820457"/>
                <a:ext cx="395926" cy="923330"/>
              </a:xfrm>
              <a:prstGeom prst="rect">
                <a:avLst/>
              </a:prstGeom>
              <a:blipFill>
                <a:blip r:embed="rId4"/>
                <a:stretch>
                  <a:fillRect l="-33333" r="-87879" b="-1643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Date Placeholder 35">
            <a:extLst>
              <a:ext uri="{FF2B5EF4-FFF2-40B4-BE49-F238E27FC236}">
                <a16:creationId xmlns:a16="http://schemas.microsoft.com/office/drawing/2014/main" id="{93D7F75C-AC9B-8F2E-93DA-70EB9526C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6F71A9C6-E96F-3091-9564-790ECBE35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5AC3845D-B11A-71B8-D12C-10872BEA5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</a:t>
            </a:fld>
            <a:endParaRPr lang="en-IT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2EA780-9FD1-C6AB-BD42-7943CCFEB67A}"/>
              </a:ext>
            </a:extLst>
          </p:cNvPr>
          <p:cNvSpPr txBox="1"/>
          <p:nvPr/>
        </p:nvSpPr>
        <p:spPr>
          <a:xfrm rot="16200000">
            <a:off x="7354903" y="4909677"/>
            <a:ext cx="3390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Plot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33979681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9D796D-CB4C-6681-B80F-FE3D699963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49" y="1825624"/>
                <a:ext cx="8445609" cy="4556321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Ions are &gt; 1000 times more massive than electrons</a:t>
                </a:r>
              </a:p>
              <a:p>
                <a:pPr lvl="1"/>
                <a:r>
                  <a:rPr lang="en-US" dirty="0"/>
                  <a:t>This reflect in their drift velocity that is ~ 1000 x slower</a:t>
                </a:r>
              </a:p>
              <a:p>
                <a:r>
                  <a:rPr lang="en-US" dirty="0"/>
                  <a:t>We define the Ion mobility as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Ion Mobilities are well known for the noble gases</a:t>
                </a:r>
              </a:p>
              <a:p>
                <a:r>
                  <a:rPr lang="en-US" dirty="0"/>
                  <a:t>In Ar:CO</a:t>
                </a:r>
                <a:r>
                  <a:rPr lang="en-US" baseline="-25000" dirty="0"/>
                  <a:t>2</a:t>
                </a:r>
                <a:r>
                  <a:rPr lang="en-US" dirty="0"/>
                  <a:t>: </a:t>
                </a:r>
                <a:r>
                  <a:rPr lang="en-US" dirty="0" err="1"/>
                  <a:t>Ar</a:t>
                </a:r>
                <a:r>
                  <a:rPr lang="en-US" dirty="0"/>
                  <a:t>+ dominates in the ionization </a:t>
                </a:r>
                <a:br>
                  <a:rPr lang="en-US" dirty="0"/>
                </a:br>
                <a:r>
                  <a:rPr lang="en-US" dirty="0"/>
                  <a:t>(but CO</a:t>
                </a:r>
                <a:r>
                  <a:rPr lang="en-US" baseline="-25000" dirty="0"/>
                  <a:t>2</a:t>
                </a:r>
                <a:r>
                  <a:rPr lang="en-US" dirty="0"/>
                  <a:t>+ dominates in Ne:CO</a:t>
                </a:r>
                <a:r>
                  <a:rPr lang="en-US" baseline="-25000" dirty="0"/>
                  <a:t>2</a:t>
                </a:r>
                <a:r>
                  <a:rPr lang="en-US" dirty="0"/>
                  <a:t>)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However:</a:t>
                </a:r>
              </a:p>
              <a:p>
                <a:pPr lvl="1"/>
                <a:r>
                  <a:rPr lang="en-US" dirty="0" err="1"/>
                  <a:t>Formati</a:t>
                </a:r>
                <a:r>
                  <a:rPr lang="en-US" dirty="0"/>
                  <a:t>on of dimers: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dirty="0"/>
                  <a:t>Charge exchange: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𝐶𝑂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Cluster formation: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𝐶𝑂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𝐶𝑂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𝐶𝑂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US" baseline="-25000" dirty="0"/>
              </a:p>
              <a:p>
                <a:pPr lvl="2"/>
                <a:r>
                  <a:rPr lang="en-US" i="1" dirty="0"/>
                  <a:t>Formation time: 7ps – decay time 5ns … long-lived cluster</a:t>
                </a:r>
              </a:p>
              <a:p>
                <a:r>
                  <a:rPr lang="en-US" i="1" dirty="0">
                    <a:solidFill>
                      <a:srgbClr val="C00000"/>
                    </a:solidFill>
                  </a:rPr>
                  <a:t>This is not fully implemented in the simulation</a:t>
                </a:r>
              </a:p>
              <a:p>
                <a:pPr lvl="1"/>
                <a:r>
                  <a:rPr lang="en-US" i="1" dirty="0"/>
                  <a:t>Instead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𝐶𝑂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i="1" dirty="0"/>
                  <a:t>)</a:t>
                </a:r>
                <a:r>
                  <a:rPr lang="en-US" i="1" baseline="-25000" dirty="0"/>
                  <a:t>n  </a:t>
                </a:r>
                <a:r>
                  <a:rPr lang="en-US" i="1" dirty="0"/>
                  <a:t>mobility in Ar:CO</a:t>
                </a:r>
                <a:r>
                  <a:rPr lang="en-US" i="1" baseline="-25000" dirty="0"/>
                  <a:t>2</a:t>
                </a:r>
                <a:r>
                  <a:rPr lang="en-US" i="1" dirty="0"/>
                  <a:t> mix, we use </a:t>
                </a:r>
                <a:r>
                  <a:rPr lang="en-US" i="1" dirty="0" err="1"/>
                  <a:t>Ar</a:t>
                </a:r>
                <a:r>
                  <a:rPr lang="en-US" i="1" baseline="30000" dirty="0"/>
                  <a:t>+</a:t>
                </a:r>
                <a:r>
                  <a:rPr lang="en-US" i="1" dirty="0"/>
                  <a:t> in </a:t>
                </a:r>
                <a:r>
                  <a:rPr lang="en-US" i="1" dirty="0" err="1"/>
                  <a:t>Ar</a:t>
                </a:r>
                <a:endParaRPr lang="en-US" i="1" dirty="0"/>
              </a:p>
              <a:p>
                <a:pPr lvl="1"/>
                <a:r>
                  <a:rPr lang="en-US" i="1" dirty="0"/>
                  <a:t>Correct within 10-15% … but for other mixtures this is far worse …</a:t>
                </a:r>
              </a:p>
              <a:p>
                <a:pPr lvl="1"/>
                <a:r>
                  <a:rPr lang="en-US" i="1" dirty="0"/>
                  <a:t>Simulation provides </a:t>
                </a:r>
                <a:r>
                  <a:rPr lang="en-US" i="1" dirty="0" err="1"/>
                  <a:t>Ar</a:t>
                </a:r>
                <a:r>
                  <a:rPr lang="en-US" i="1" dirty="0"/>
                  <a:t>+ in </a:t>
                </a:r>
                <a:r>
                  <a:rPr lang="en-US" i="1" dirty="0" err="1"/>
                  <a:t>Ar</a:t>
                </a:r>
                <a:r>
                  <a:rPr lang="en-US" i="1" dirty="0"/>
                  <a:t>, Ne+ in Ne, He+ in He and few others …</a:t>
                </a:r>
                <a:endParaRPr lang="en-US" i="1" dirty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rgbClr val="C00000"/>
                    </a:solidFill>
                  </a:rPr>
                  <a:t>Lot’s of room for improvement, especially if correct signal shape is important</a:t>
                </a:r>
                <a:r>
                  <a:rPr lang="en-US" i="1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9D796D-CB4C-6681-B80F-FE3D699963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825624"/>
                <a:ext cx="8445609" cy="4556321"/>
              </a:xfrm>
              <a:blipFill>
                <a:blip r:embed="rId2"/>
                <a:stretch>
                  <a:fillRect l="-601" t="-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D8CAD-5696-CF34-5E5D-76775D49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221C7-5505-D7C5-DA7B-2BAE804A4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64C01-EBDA-F559-D096-20FCFD0F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50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C517209-07A1-D40F-8E96-D270F5D2B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87760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3. Charged Particle Transport</a:t>
            </a:r>
            <a:br>
              <a:rPr lang="en-IT" b="1" dirty="0">
                <a:solidFill>
                  <a:srgbClr val="C00000"/>
                </a:solidFill>
              </a:rPr>
            </a:br>
            <a:r>
              <a:rPr lang="en-IT" sz="3600" i="1" dirty="0">
                <a:solidFill>
                  <a:srgbClr val="C00000"/>
                </a:solidFill>
              </a:rPr>
              <a:t>Ion transport</a:t>
            </a:r>
          </a:p>
        </p:txBody>
      </p:sp>
      <p:pic>
        <p:nvPicPr>
          <p:cNvPr id="12" name="Picture 11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C4DA977-92AC-6BF6-EE30-0794690BEA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>
            <a:off x="6779559" y="239189"/>
            <a:ext cx="2329570" cy="2227396"/>
          </a:xfrm>
          <a:prstGeom prst="rect">
            <a:avLst/>
          </a:prstGeom>
        </p:spPr>
      </p:pic>
      <p:pic>
        <p:nvPicPr>
          <p:cNvPr id="14" name="Picture 13" descr="A graph of a graph of a chemical reaction&#10;&#10;Description automatically generated with medium confidence">
            <a:extLst>
              <a:ext uri="{FF2B5EF4-FFF2-40B4-BE49-F238E27FC236}">
                <a16:creationId xmlns:a16="http://schemas.microsoft.com/office/drawing/2014/main" id="{1AEB829E-2D6A-F37B-5B3C-E429C71C7C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928" y="2455699"/>
            <a:ext cx="2720071" cy="26253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748006-857C-8C80-EF7E-DBFCB9E0F0C2}"/>
              </a:ext>
            </a:extLst>
          </p:cNvPr>
          <p:cNvSpPr txBox="1"/>
          <p:nvPr/>
        </p:nvSpPr>
        <p:spPr>
          <a:xfrm rot="16200000">
            <a:off x="8155337" y="5684258"/>
            <a:ext cx="1700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Figures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2344675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B1F54-4E06-C254-6B0E-7E116EA3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4. Charge Amplification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BC7FDC-B9D3-43AF-D1FD-35D58A4AEF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7886700" cy="1392704"/>
              </a:xfrm>
            </p:spPr>
            <p:txBody>
              <a:bodyPr>
                <a:normAutofit/>
              </a:bodyPr>
              <a:lstStyle/>
              <a:p>
                <a:r>
                  <a:rPr lang="en-IT" dirty="0"/>
                  <a:t>Townsend coeff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IT" dirty="0"/>
                  <a:t>: probability per unit length that an electron creates an additional electron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𝑑𝑥</m:t>
                    </m:r>
                  </m:oMath>
                </a14:m>
                <a:r>
                  <a:rPr lang="en-GB" dirty="0"/>
                  <a:t> =&gt;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</m:t>
                    </m:r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′)</m:t>
                        </m:r>
                      </m:e>
                    </m:nary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BC7FDC-B9D3-43AF-D1FD-35D58A4AEF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7886700" cy="1392704"/>
              </a:xfrm>
              <a:blipFill>
                <a:blip r:embed="rId2"/>
                <a:stretch>
                  <a:fillRect l="-1447" t="-7207" r="-482" b="-7207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1CED8-6232-7CDB-DB73-2474FD2B4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B9C7B-FFC4-D372-8364-A6FEBE850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BAB20-A671-5E35-01B6-6DDE20DF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51</a:t>
            </a:fld>
            <a:endParaRPr lang="en-IT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5BC182-8E5E-CC78-8030-2E47F73F2AD0}"/>
              </a:ext>
            </a:extLst>
          </p:cNvPr>
          <p:cNvSpPr txBox="1">
            <a:spLocks/>
          </p:cNvSpPr>
          <p:nvPr/>
        </p:nvSpPr>
        <p:spPr>
          <a:xfrm>
            <a:off x="628650" y="3353265"/>
            <a:ext cx="4185397" cy="32343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</a:t>
            </a:r>
            <a:r>
              <a:rPr lang="en-IT" dirty="0"/>
              <a:t>nce field is high enough</a:t>
            </a:r>
            <a:br>
              <a:rPr lang="en-IT" dirty="0"/>
            </a:br>
            <a:r>
              <a:rPr lang="en-IT" dirty="0"/>
              <a:t>electron picks up energy &gt; IP</a:t>
            </a:r>
          </a:p>
          <a:p>
            <a:pPr lvl="1"/>
            <a:r>
              <a:rPr lang="en-GB" dirty="0"/>
              <a:t>E</a:t>
            </a:r>
            <a:r>
              <a:rPr lang="en-IT" dirty="0"/>
              <a:t>lectron can ionize an atom in collision</a:t>
            </a:r>
          </a:p>
          <a:p>
            <a:pPr lvl="1"/>
            <a:r>
              <a:rPr lang="en-IT" dirty="0"/>
              <a:t>Liberated electrons sense the strong field and can ionize further</a:t>
            </a:r>
          </a:p>
          <a:p>
            <a:r>
              <a:rPr lang="en-IT" dirty="0"/>
              <a:t>Implemented in all Electron Transport classes </a:t>
            </a:r>
          </a:p>
          <a:p>
            <a:pPr lvl="1"/>
            <a:r>
              <a:rPr lang="en-IT" dirty="0"/>
              <a:t>Runge-Kutta-Fehlberg (e-, ion+)</a:t>
            </a:r>
          </a:p>
          <a:p>
            <a:pPr lvl="1"/>
            <a:r>
              <a:rPr lang="en-IT" dirty="0"/>
              <a:t>Avalanche MC	   (e-)</a:t>
            </a:r>
          </a:p>
          <a:p>
            <a:pPr lvl="1"/>
            <a:r>
              <a:rPr lang="en-IT" dirty="0"/>
              <a:t>Microscopic Tracking	   (e-)</a:t>
            </a:r>
          </a:p>
          <a:p>
            <a:pPr lvl="1"/>
            <a:endParaRPr lang="en-IT" dirty="0"/>
          </a:p>
        </p:txBody>
      </p:sp>
      <p:pic>
        <p:nvPicPr>
          <p:cNvPr id="12" name="Picture 11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C3FE436-5DE1-888E-ED46-8B23D44450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43"/>
          <a:stretch/>
        </p:blipFill>
        <p:spPr>
          <a:xfrm>
            <a:off x="5221978" y="3253136"/>
            <a:ext cx="3293372" cy="326522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0449C9-7F0B-42EC-3EE4-FBAC1319D19A}"/>
              </a:ext>
            </a:extLst>
          </p:cNvPr>
          <p:cNvSpPr txBox="1"/>
          <p:nvPr/>
        </p:nvSpPr>
        <p:spPr>
          <a:xfrm>
            <a:off x="5772585" y="3353265"/>
            <a:ext cx="1870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Ar:CO</a:t>
            </a:r>
            <a:r>
              <a:rPr lang="en-IT" baseline="-25000" dirty="0"/>
              <a:t>2</a:t>
            </a:r>
            <a:r>
              <a:rPr lang="en-IT" dirty="0"/>
              <a:t> 3 bar </a:t>
            </a:r>
            <a:br>
              <a:rPr lang="en-IT" dirty="0"/>
            </a:br>
            <a:r>
              <a:rPr lang="en-IT" sz="1400" dirty="0"/>
              <a:t>(e.g. ATLAS MDT)</a:t>
            </a:r>
          </a:p>
        </p:txBody>
      </p:sp>
      <p:pic>
        <p:nvPicPr>
          <p:cNvPr id="14" name="Picture 2" descr="Animation">
            <a:extLst>
              <a:ext uri="{FF2B5EF4-FFF2-40B4-BE49-F238E27FC236}">
                <a16:creationId xmlns:a16="http://schemas.microsoft.com/office/drawing/2014/main" id="{406DD323-9E69-5DF2-3DF5-CC9F40899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938" y="3126333"/>
            <a:ext cx="3665451" cy="351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43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48792-A8DF-5EA8-6CAC-45B688891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75681"/>
            <a:ext cx="7772400" cy="2306637"/>
          </a:xfrm>
        </p:spPr>
        <p:txBody>
          <a:bodyPr>
            <a:normAutofit fontScale="90000"/>
          </a:bodyPr>
          <a:lstStyle/>
          <a:p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7200" b="1" i="1" dirty="0">
                <a:solidFill>
                  <a:srgbClr val="C00000"/>
                </a:solidFill>
              </a:rPr>
              <a:t>Second Lecture</a:t>
            </a:r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4400" b="1" i="1" dirty="0">
                <a:solidFill>
                  <a:srgbClr val="C00000"/>
                </a:solidFill>
              </a:rPr>
              <a:t>see you Monday!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EA7E79-6379-39F1-7E2A-6E6C1B5109B8}"/>
              </a:ext>
            </a:extLst>
          </p:cNvPr>
          <p:cNvSpPr txBox="1">
            <a:spLocks/>
          </p:cNvSpPr>
          <p:nvPr/>
        </p:nvSpPr>
        <p:spPr>
          <a:xfrm>
            <a:off x="685800" y="3429000"/>
            <a:ext cx="7772400" cy="13280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T" sz="4400" i="1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DD85E-43A0-FDE7-0098-687F859D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537F4-6632-CE5D-6B15-345E0D1C4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16328-E6C1-2053-F7C5-E7598FEE2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264147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48792-A8DF-5EA8-6CAC-45B688891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75681"/>
            <a:ext cx="7772400" cy="2306637"/>
          </a:xfrm>
        </p:spPr>
        <p:txBody>
          <a:bodyPr>
            <a:normAutofit fontScale="90000"/>
          </a:bodyPr>
          <a:lstStyle/>
          <a:p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7200" b="1" i="1" dirty="0">
                <a:solidFill>
                  <a:srgbClr val="C00000"/>
                </a:solidFill>
              </a:rPr>
              <a:t>Questions?</a:t>
            </a:r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2700" b="1" i="1" dirty="0">
                <a:solidFill>
                  <a:srgbClr val="C00000"/>
                </a:solidFill>
              </a:rPr>
              <a:t>Stupid questions do not exist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EA7E79-6379-39F1-7E2A-6E6C1B5109B8}"/>
              </a:ext>
            </a:extLst>
          </p:cNvPr>
          <p:cNvSpPr txBox="1">
            <a:spLocks/>
          </p:cNvSpPr>
          <p:nvPr/>
        </p:nvSpPr>
        <p:spPr>
          <a:xfrm>
            <a:off x="685800" y="3429000"/>
            <a:ext cx="7772400" cy="13280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T" sz="4400" i="1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DD85E-43A0-FDE7-0098-687F859D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537F4-6632-CE5D-6B15-345E0D1C4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16328-E6C1-2053-F7C5-E7598FEE2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2830841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48792-A8DF-5EA8-6CAC-45B688891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75681"/>
            <a:ext cx="7772400" cy="2306637"/>
          </a:xfrm>
        </p:spPr>
        <p:txBody>
          <a:bodyPr>
            <a:normAutofit fontScale="90000"/>
          </a:bodyPr>
          <a:lstStyle/>
          <a:p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7200" b="1" i="1" dirty="0">
                <a:solidFill>
                  <a:srgbClr val="C00000"/>
                </a:solidFill>
              </a:rPr>
              <a:t>References</a:t>
            </a:r>
            <a:br>
              <a:rPr lang="en-IT" sz="7200" b="1" i="1" dirty="0">
                <a:solidFill>
                  <a:srgbClr val="C00000"/>
                </a:solidFill>
              </a:rPr>
            </a:br>
            <a:endParaRPr lang="en-IT" sz="2700" b="1" i="1" dirty="0">
              <a:solidFill>
                <a:srgbClr val="C0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EA7E79-6379-39F1-7E2A-6E6C1B5109B8}"/>
              </a:ext>
            </a:extLst>
          </p:cNvPr>
          <p:cNvSpPr txBox="1">
            <a:spLocks/>
          </p:cNvSpPr>
          <p:nvPr/>
        </p:nvSpPr>
        <p:spPr>
          <a:xfrm>
            <a:off x="685800" y="3429000"/>
            <a:ext cx="7772400" cy="13280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T" sz="4400" i="1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DD85E-43A0-FDE7-0098-687F859D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537F4-6632-CE5D-6B15-345E0D1C4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16328-E6C1-2053-F7C5-E7598FEE2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468365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B57B5-ABE3-F400-DD5F-1C3E4B4B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solidFill>
                  <a:srgbClr val="C00000"/>
                </a:solidFill>
              </a:rPr>
              <a:t>References &amp; 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74DEC-2249-6A33-C9A2-F5380F4D1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079" y="1803322"/>
            <a:ext cx="9050610" cy="4351338"/>
          </a:xfrm>
        </p:spPr>
        <p:txBody>
          <a:bodyPr/>
          <a:lstStyle/>
          <a:p>
            <a:r>
              <a:rPr lang="en-GB" dirty="0"/>
              <a:t>References:</a:t>
            </a:r>
          </a:p>
          <a:p>
            <a:r>
              <a:rPr lang="en-GB" dirty="0"/>
              <a:t>RD51 Simulation School 2011 </a:t>
            </a:r>
            <a:r>
              <a:rPr lang="en-GB" sz="2000" dirty="0">
                <a:solidFill>
                  <a:schemeClr val="accent1"/>
                </a:solidFill>
              </a:rPr>
              <a:t>https://</a:t>
            </a:r>
            <a:r>
              <a:rPr lang="en-GB" sz="2000" dirty="0" err="1">
                <a:solidFill>
                  <a:schemeClr val="accent1"/>
                </a:solidFill>
              </a:rPr>
              <a:t>indico.cern.ch</a:t>
            </a:r>
            <a:r>
              <a:rPr lang="en-GB" sz="2000" dirty="0">
                <a:solidFill>
                  <a:schemeClr val="accent1"/>
                </a:solidFill>
              </a:rPr>
              <a:t>/event/110634/</a:t>
            </a:r>
            <a:endParaRPr lang="en-IT" sz="2000" dirty="0">
              <a:solidFill>
                <a:schemeClr val="accent1"/>
              </a:solidFill>
            </a:endParaRPr>
          </a:p>
          <a:p>
            <a:r>
              <a:rPr lang="en-GB" dirty="0"/>
              <a:t>RD51 Open Lectures 2017 </a:t>
            </a:r>
            <a:r>
              <a:rPr lang="en-GB" sz="2000" dirty="0">
                <a:solidFill>
                  <a:schemeClr val="accent1"/>
                </a:solidFill>
              </a:rPr>
              <a:t>https://</a:t>
            </a:r>
            <a:r>
              <a:rPr lang="en-GB" sz="2000" dirty="0" err="1">
                <a:solidFill>
                  <a:schemeClr val="accent1"/>
                </a:solidFill>
              </a:rPr>
              <a:t>indico.cern.ch</a:t>
            </a:r>
            <a:r>
              <a:rPr lang="en-GB" sz="2000" dirty="0">
                <a:solidFill>
                  <a:schemeClr val="accent1"/>
                </a:solidFill>
              </a:rPr>
              <a:t>/event/676702/</a:t>
            </a:r>
            <a:endParaRPr lang="en-IT" sz="2000" dirty="0">
              <a:solidFill>
                <a:schemeClr val="accent1"/>
              </a:solidFill>
            </a:endParaRPr>
          </a:p>
          <a:p>
            <a:r>
              <a:rPr lang="en-IT" dirty="0"/>
              <a:t>RD51 Open Lectures 2021 </a:t>
            </a:r>
            <a:r>
              <a:rPr lang="en-GB" sz="2000" dirty="0">
                <a:solidFill>
                  <a:schemeClr val="accent1"/>
                </a:solidFill>
              </a:rPr>
              <a:t>https://</a:t>
            </a:r>
            <a:r>
              <a:rPr lang="en-GB" sz="2000" dirty="0" err="1">
                <a:solidFill>
                  <a:schemeClr val="accent1"/>
                </a:solidFill>
              </a:rPr>
              <a:t>indico.cern.ch</a:t>
            </a:r>
            <a:r>
              <a:rPr lang="en-GB" sz="2000" dirty="0">
                <a:solidFill>
                  <a:schemeClr val="accent1"/>
                </a:solidFill>
              </a:rPr>
              <a:t>/event/911950/</a:t>
            </a:r>
            <a:endParaRPr lang="en-IT" sz="2000" dirty="0">
              <a:solidFill>
                <a:schemeClr val="accent1"/>
              </a:solidFill>
            </a:endParaRPr>
          </a:p>
          <a:p>
            <a:r>
              <a:rPr lang="en-IT" dirty="0"/>
              <a:t>Acknowledgements</a:t>
            </a:r>
            <a:endParaRPr lang="en-IT" i="1" dirty="0"/>
          </a:p>
          <a:p>
            <a:pPr lvl="1"/>
            <a:r>
              <a:rPr lang="en-IT" i="1" dirty="0"/>
              <a:t>To Rob, who taught many of us simulation</a:t>
            </a:r>
          </a:p>
          <a:p>
            <a:pPr lvl="1"/>
            <a:r>
              <a:rPr lang="en-IT" i="1" dirty="0"/>
              <a:t>And all – major and minor contributors- who have developed Garfield++ code and who have developed the exercises over </a:t>
            </a:r>
            <a:br>
              <a:rPr lang="en-IT" i="1" dirty="0"/>
            </a:br>
            <a:r>
              <a:rPr lang="en-IT" i="1" dirty="0"/>
              <a:t>the past 14++ years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6FCD-E79C-0D98-3E40-210574452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67AF-609D-CD86-DAE5-506AC3272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D80F9-E71F-E532-58F1-20E4DD95E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653017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48792-A8DF-5EA8-6CAC-45B688891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75681"/>
            <a:ext cx="7772400" cy="2306637"/>
          </a:xfrm>
        </p:spPr>
        <p:txBody>
          <a:bodyPr>
            <a:normAutofit fontScale="90000"/>
          </a:bodyPr>
          <a:lstStyle/>
          <a:p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7200" b="1" i="1" dirty="0">
                <a:solidFill>
                  <a:srgbClr val="C00000"/>
                </a:solidFill>
              </a:rPr>
              <a:t>Third Lecture</a:t>
            </a:r>
            <a:br>
              <a:rPr lang="en-IT" sz="7200" b="1" i="1" dirty="0">
                <a:solidFill>
                  <a:srgbClr val="C00000"/>
                </a:solidFill>
              </a:rPr>
            </a:br>
            <a:r>
              <a:rPr lang="en-IT" sz="4400" b="1" i="1" dirty="0">
                <a:solidFill>
                  <a:srgbClr val="C00000"/>
                </a:solidFill>
              </a:rPr>
              <a:t>hands-on exercises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EA7E79-6379-39F1-7E2A-6E6C1B5109B8}"/>
              </a:ext>
            </a:extLst>
          </p:cNvPr>
          <p:cNvSpPr txBox="1">
            <a:spLocks/>
          </p:cNvSpPr>
          <p:nvPr/>
        </p:nvSpPr>
        <p:spPr>
          <a:xfrm>
            <a:off x="685800" y="3429000"/>
            <a:ext cx="7772400" cy="13280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T" sz="4400" i="1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F8E187-8D54-67ED-A3AB-C54F921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EF91C-0929-F1F2-E393-5405DD20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49ED4-4752-47A3-106B-E80161A63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098155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AC1D4-0ABA-853F-41A4-FA70D70EA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solidFill>
                  <a:srgbClr val="C00000"/>
                </a:solidFill>
              </a:rPr>
              <a:t>Hands-On Exercises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1131D-19E3-9288-0F3C-35335404D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We have prepared a Linux Virtual Machine </a:t>
            </a:r>
          </a:p>
          <a:p>
            <a:pPr lvl="1"/>
            <a:r>
              <a:rPr lang="en-IT" dirty="0"/>
              <a:t>Xubuntu 24.04 LTS – ROOT and Garfield++ preinstalled</a:t>
            </a:r>
          </a:p>
          <a:p>
            <a:pPr lvl="1"/>
            <a:r>
              <a:rPr lang="en-IT" dirty="0"/>
              <a:t>You can download the VM at the following location:</a:t>
            </a:r>
            <a:br>
              <a:rPr lang="en-IT" dirty="0"/>
            </a:br>
            <a:r>
              <a:rPr lang="en-GB" dirty="0">
                <a:hlinkClick r:id="rId2"/>
              </a:rPr>
              <a:t>https://cernbox.cern.ch/s/2GwgQCBQ0TSMnMc</a:t>
            </a:r>
            <a:endParaRPr lang="en-GB" dirty="0"/>
          </a:p>
          <a:p>
            <a:pPr lvl="1"/>
            <a:r>
              <a:rPr lang="en-GB" dirty="0"/>
              <a:t>You need to download Oracle Virtual Box to open it</a:t>
            </a:r>
          </a:p>
          <a:p>
            <a:pPr lvl="1"/>
            <a:r>
              <a:rPr lang="en-GB" dirty="0"/>
              <a:t>Username: “student” – Password: “password”</a:t>
            </a:r>
          </a:p>
          <a:p>
            <a:r>
              <a:rPr lang="en-GB" dirty="0"/>
              <a:t>The Linux VM contains also the Hands-On exercises</a:t>
            </a:r>
          </a:p>
          <a:p>
            <a:pPr lvl="1"/>
            <a:r>
              <a:rPr lang="en-GB" dirty="0"/>
              <a:t>/</a:t>
            </a:r>
            <a:r>
              <a:rPr lang="en-GB"/>
              <a:t>home/student</a:t>
            </a:r>
            <a:r>
              <a:rPr lang="en-GB" dirty="0"/>
              <a:t>/DRD1-School-2024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0CA80-221F-9EDE-0BB6-AA80CABD0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6DEA7-AB05-03F8-2C47-6820BA02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D041C-BF0F-D53A-509E-7F41BA523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860338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C28A4-EA94-9725-923F-E36AA5C8F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Hands-On Exercises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27AC3-7FB5-A2BF-6C66-FFC96BCE1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IT" dirty="0">
                <a:solidFill>
                  <a:srgbClr val="C00000"/>
                </a:solidFill>
              </a:rPr>
              <a:t>Introductory Simulation Lab</a:t>
            </a:r>
          </a:p>
          <a:p>
            <a:pPr lvl="1"/>
            <a:r>
              <a:rPr lang="en-IT" dirty="0"/>
              <a:t>3-5 Simple exercises, dedicated to:</a:t>
            </a:r>
          </a:p>
          <a:p>
            <a:pPr lvl="2"/>
            <a:r>
              <a:rPr lang="en-IT" dirty="0"/>
              <a:t>Detector setup, electric field</a:t>
            </a:r>
          </a:p>
          <a:p>
            <a:pPr lvl="2"/>
            <a:r>
              <a:rPr lang="en-IT" dirty="0"/>
              <a:t>Primary Ionization</a:t>
            </a:r>
          </a:p>
          <a:p>
            <a:pPr lvl="2"/>
            <a:r>
              <a:rPr lang="en-IT" dirty="0"/>
              <a:t>Avalanche Multiplication</a:t>
            </a:r>
          </a:p>
          <a:p>
            <a:pPr lvl="2"/>
            <a:r>
              <a:rPr lang="en-IT" dirty="0"/>
              <a:t>Signal Induction</a:t>
            </a:r>
          </a:p>
          <a:p>
            <a:pPr lvl="2"/>
            <a:r>
              <a:rPr lang="en-IT" dirty="0">
                <a:solidFill>
                  <a:srgbClr val="000000"/>
                </a:solidFill>
                <a:ea typeface="Calibri"/>
                <a:cs typeface="Calibri"/>
              </a:rPr>
              <a:t>Influence of resistivity on signal induction</a:t>
            </a:r>
            <a:endParaRPr lang="en-IT" dirty="0">
              <a:solidFill>
                <a:srgbClr val="000000"/>
              </a:solidFill>
            </a:endParaRPr>
          </a:p>
          <a:p>
            <a:r>
              <a:rPr lang="en-IT" dirty="0">
                <a:solidFill>
                  <a:srgbClr val="C00000"/>
                </a:solidFill>
              </a:rPr>
              <a:t>Advanced Simulation Lab</a:t>
            </a:r>
          </a:p>
          <a:p>
            <a:pPr lvl="1"/>
            <a:r>
              <a:rPr lang="en-IT" dirty="0"/>
              <a:t>1-2 big (full) exercises </a:t>
            </a:r>
            <a:r>
              <a:rPr lang="en-IT" i="1" dirty="0"/>
              <a:t>– in group – with strong help …</a:t>
            </a:r>
          </a:p>
          <a:p>
            <a:pPr lvl="2"/>
            <a:r>
              <a:rPr lang="en-GB" dirty="0"/>
              <a:t>Signal in R</a:t>
            </a:r>
            <a:r>
              <a:rPr lang="en-IT" dirty="0"/>
              <a:t>esistive Place Chambers</a:t>
            </a:r>
          </a:p>
          <a:p>
            <a:pPr lvl="2"/>
            <a:r>
              <a:rPr lang="en-IT" dirty="0"/>
              <a:t>Signal in Resistive Micromegas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DC181-8BDC-3BBE-79D7-71B61CA4E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4A61E-9FF7-9E45-8631-86492E925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B742C-6608-D0AE-3900-8CE039A29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0138666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3E69C-B777-954E-3712-9239793A0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9845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Your Friends:</a:t>
            </a:r>
          </a:p>
        </p:txBody>
      </p:sp>
      <p:pic>
        <p:nvPicPr>
          <p:cNvPr id="5" name="Content Placeholder 4" descr="A book cover with a cartoon character&#10;&#10;Description automatically generated">
            <a:extLst>
              <a:ext uri="{FF2B5EF4-FFF2-40B4-BE49-F238E27FC236}">
                <a16:creationId xmlns:a16="http://schemas.microsoft.com/office/drawing/2014/main" id="{F7CFE1B8-4D0C-D3AC-8E9A-EEF6B1936E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061876"/>
            <a:ext cx="3427218" cy="4028861"/>
          </a:xfrm>
          <a:ln w="38100">
            <a:solidFill>
              <a:srgbClr val="C00000"/>
            </a:solidFill>
          </a:ln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FE8728C5-AAFF-E539-508D-9F8A5B6B5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319" y="1026248"/>
            <a:ext cx="3530671" cy="1986309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B98A43F6-8023-87FF-AB8C-5A8F797D5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0319" y="3219825"/>
            <a:ext cx="3530671" cy="187091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9B2CCE-E448-08AA-A3AE-B3B858B2A217}"/>
              </a:ext>
            </a:extLst>
          </p:cNvPr>
          <p:cNvSpPr txBox="1"/>
          <p:nvPr/>
        </p:nvSpPr>
        <p:spPr>
          <a:xfrm>
            <a:off x="446969" y="5298004"/>
            <a:ext cx="82500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Your best friends: the Holy Trinity: </a:t>
            </a:r>
            <a:r>
              <a:rPr lang="en-IT" b="1" dirty="0">
                <a:solidFill>
                  <a:srgbClr val="C00000"/>
                </a:solidFill>
              </a:rPr>
              <a:t>The Manual</a:t>
            </a:r>
            <a:r>
              <a:rPr lang="en-IT" b="1" dirty="0"/>
              <a:t>, </a:t>
            </a:r>
            <a:r>
              <a:rPr lang="en-IT" b="1" dirty="0">
                <a:solidFill>
                  <a:srgbClr val="0070C0"/>
                </a:solidFill>
              </a:rPr>
              <a:t>The Source Code</a:t>
            </a:r>
            <a:r>
              <a:rPr lang="en-IT" b="1" dirty="0"/>
              <a:t>, </a:t>
            </a:r>
            <a:r>
              <a:rPr lang="en-IT" b="1" dirty="0">
                <a:solidFill>
                  <a:schemeClr val="accent6"/>
                </a:solidFill>
              </a:rPr>
              <a:t>The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i="1" dirty="0"/>
              <a:t>Maybe also your tutors</a:t>
            </a:r>
            <a:r>
              <a:rPr lang="en-IT" i="1" dirty="0">
                <a:sym typeface="Wingdings" pitchFamily="2" charset="2"/>
              </a:rPr>
              <a:t> - we will do our best </a:t>
            </a:r>
            <a:r>
              <a:rPr lang="en-IT" dirty="0">
                <a:sym typeface="Wingdings" pitchFamily="2" charset="2"/>
              </a:rPr>
              <a:t>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5"/>
              </a:rPr>
              <a:t>https://garfieldpp.web.cern.ch/garfieldpp/documentation/UserGuide.pdf</a:t>
            </a:r>
            <a:endParaRPr lang="en-IT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6"/>
              </a:rPr>
              <a:t>https://gitlab.cern.ch/garfield/garfieldpp/-/tree/master/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7"/>
              </a:rPr>
              <a:t>https://garfieldpp.web.cern.ch/garfieldpp/documentation/</a:t>
            </a:r>
            <a:endParaRPr lang="en-IT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b="1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A65370C-B75D-E193-F735-DA9899864A0E}"/>
              </a:ext>
            </a:extLst>
          </p:cNvPr>
          <p:cNvSpPr/>
          <p:nvPr/>
        </p:nvSpPr>
        <p:spPr>
          <a:xfrm>
            <a:off x="102738" y="4206240"/>
            <a:ext cx="388752" cy="1828800"/>
          </a:xfrm>
          <a:custGeom>
            <a:avLst/>
            <a:gdLst>
              <a:gd name="connsiteX0" fmla="*/ 388752 w 388752"/>
              <a:gd name="connsiteY0" fmla="*/ 1828800 h 1828800"/>
              <a:gd name="connsiteX1" fmla="*/ 132 w 388752"/>
              <a:gd name="connsiteY1" fmla="*/ 640080 h 1828800"/>
              <a:gd name="connsiteX2" fmla="*/ 354462 w 388752"/>
              <a:gd name="connsiteY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8752" h="1828800">
                <a:moveTo>
                  <a:pt x="388752" y="1828800"/>
                </a:moveTo>
                <a:cubicBezTo>
                  <a:pt x="197299" y="1386840"/>
                  <a:pt x="5847" y="944880"/>
                  <a:pt x="132" y="640080"/>
                </a:cubicBezTo>
                <a:cubicBezTo>
                  <a:pt x="-5583" y="335280"/>
                  <a:pt x="174439" y="167640"/>
                  <a:pt x="354462" y="0"/>
                </a:cubicBezTo>
              </a:path>
            </a:pathLst>
          </a:custGeom>
          <a:noFill/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C74032C-7F3E-5CB0-F5F6-3AD293B09745}"/>
              </a:ext>
            </a:extLst>
          </p:cNvPr>
          <p:cNvSpPr/>
          <p:nvPr/>
        </p:nvSpPr>
        <p:spPr>
          <a:xfrm>
            <a:off x="7920990" y="5120640"/>
            <a:ext cx="441285" cy="1233288"/>
          </a:xfrm>
          <a:custGeom>
            <a:avLst/>
            <a:gdLst>
              <a:gd name="connsiteX0" fmla="*/ 0 w 441285"/>
              <a:gd name="connsiteY0" fmla="*/ 1451610 h 1451610"/>
              <a:gd name="connsiteX1" fmla="*/ 400050 w 441285"/>
              <a:gd name="connsiteY1" fmla="*/ 1268730 h 1451610"/>
              <a:gd name="connsiteX2" fmla="*/ 400050 w 441285"/>
              <a:gd name="connsiteY2" fmla="*/ 365760 h 1451610"/>
              <a:gd name="connsiteX3" fmla="*/ 148590 w 441285"/>
              <a:gd name="connsiteY3" fmla="*/ 0 h 1451610"/>
              <a:gd name="connsiteX4" fmla="*/ 148590 w 441285"/>
              <a:gd name="connsiteY4" fmla="*/ 0 h 14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285" h="1451610">
                <a:moveTo>
                  <a:pt x="0" y="1451610"/>
                </a:moveTo>
                <a:cubicBezTo>
                  <a:pt x="166687" y="1450657"/>
                  <a:pt x="333375" y="1449705"/>
                  <a:pt x="400050" y="1268730"/>
                </a:cubicBezTo>
                <a:cubicBezTo>
                  <a:pt x="466725" y="1087755"/>
                  <a:pt x="441960" y="577215"/>
                  <a:pt x="400050" y="365760"/>
                </a:cubicBezTo>
                <a:cubicBezTo>
                  <a:pt x="358140" y="154305"/>
                  <a:pt x="148590" y="0"/>
                  <a:pt x="148590" y="0"/>
                </a:cubicBezTo>
                <a:lnTo>
                  <a:pt x="148590" y="0"/>
                </a:lnTo>
              </a:path>
            </a:pathLst>
          </a:custGeom>
          <a:noFill/>
          <a:ln w="381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35471A8-29E4-E6F8-F9F4-938C278DDA73}"/>
              </a:ext>
            </a:extLst>
          </p:cNvPr>
          <p:cNvSpPr/>
          <p:nvPr/>
        </p:nvSpPr>
        <p:spPr>
          <a:xfrm>
            <a:off x="7920990" y="2325067"/>
            <a:ext cx="915566" cy="4338623"/>
          </a:xfrm>
          <a:custGeom>
            <a:avLst/>
            <a:gdLst>
              <a:gd name="connsiteX0" fmla="*/ 0 w 915566"/>
              <a:gd name="connsiteY0" fmla="*/ 4258613 h 4313993"/>
              <a:gd name="connsiteX1" fmla="*/ 742950 w 915566"/>
              <a:gd name="connsiteY1" fmla="*/ 4167173 h 4313993"/>
              <a:gd name="connsiteX2" fmla="*/ 914400 w 915566"/>
              <a:gd name="connsiteY2" fmla="*/ 3001313 h 4313993"/>
              <a:gd name="connsiteX3" fmla="*/ 697230 w 915566"/>
              <a:gd name="connsiteY3" fmla="*/ 292403 h 4313993"/>
              <a:gd name="connsiteX4" fmla="*/ 160020 w 915566"/>
              <a:gd name="connsiteY4" fmla="*/ 200963 h 43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66" h="4313993">
                <a:moveTo>
                  <a:pt x="0" y="4258613"/>
                </a:moveTo>
                <a:cubicBezTo>
                  <a:pt x="295275" y="4317668"/>
                  <a:pt x="590550" y="4376723"/>
                  <a:pt x="742950" y="4167173"/>
                </a:cubicBezTo>
                <a:cubicBezTo>
                  <a:pt x="895350" y="3957623"/>
                  <a:pt x="922020" y="3647108"/>
                  <a:pt x="914400" y="3001313"/>
                </a:cubicBezTo>
                <a:cubicBezTo>
                  <a:pt x="906780" y="2355518"/>
                  <a:pt x="822960" y="759128"/>
                  <a:pt x="697230" y="292403"/>
                </a:cubicBezTo>
                <a:cubicBezTo>
                  <a:pt x="571500" y="-174322"/>
                  <a:pt x="365760" y="13320"/>
                  <a:pt x="160020" y="200963"/>
                </a:cubicBezTo>
              </a:path>
            </a:pathLst>
          </a:custGeom>
          <a:noFill/>
          <a:ln w="381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EAAE16-374D-B0F8-A53C-E9370697D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30DB4F-54FB-4A1F-39C7-C527E71C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F9AB2-201F-6B48-376E-82E34730E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59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47557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C4E6C-FFAF-6118-BC78-13008026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  <a:ea typeface="Calibri Light"/>
                <a:cs typeface="Calibri Light"/>
              </a:rPr>
              <a:t>0. Intro: Garfield &amp; Garfield++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2617D-1910-86DF-3EE7-D574EBC49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404" y="5584642"/>
            <a:ext cx="6571771" cy="100293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000" dirty="0">
                <a:ea typeface="Calibri"/>
                <a:cs typeface="Calibri"/>
                <a:hlinkClick r:id="rId2"/>
              </a:rPr>
              <a:t>https://garfield.web.cern.ch/garfield/</a:t>
            </a:r>
            <a:endParaRPr lang="en-GB" sz="2000" dirty="0">
              <a:ea typeface="Calibri"/>
              <a:cs typeface="Calibri"/>
            </a:endParaRPr>
          </a:p>
          <a:p>
            <a:r>
              <a:rPr lang="en-GB" sz="2000" dirty="0">
                <a:ea typeface="Calibri"/>
                <a:cs typeface="Calibri"/>
                <a:hlinkClick r:id="rId3"/>
              </a:rPr>
              <a:t>https://garfieldpp.web.cern.ch/garfieldpp/</a:t>
            </a:r>
            <a:endParaRPr lang="en-GB" sz="2000" dirty="0">
              <a:ea typeface="Calibri"/>
              <a:cs typeface="Calibri"/>
            </a:endParaRPr>
          </a:p>
          <a:p>
            <a:r>
              <a:rPr lang="en-GB" sz="2000" dirty="0">
                <a:ea typeface="Calibri"/>
                <a:cs typeface="Calibri"/>
                <a:hlinkClick r:id="rId4"/>
              </a:rPr>
              <a:t>https://cds.cern.ch/record/1500583</a:t>
            </a:r>
            <a:endParaRPr lang="en-GB" sz="2000" dirty="0">
              <a:ea typeface="Calibri"/>
              <a:cs typeface="Calibri"/>
            </a:endParaRPr>
          </a:p>
          <a:p>
            <a:endParaRPr lang="en-GB" sz="2000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</p:txBody>
      </p:sp>
      <p:pic>
        <p:nvPicPr>
          <p:cNvPr id="5" name="Picture 4" descr="People | gdd.web.cern.ch">
            <a:extLst>
              <a:ext uri="{FF2B5EF4-FFF2-40B4-BE49-F238E27FC236}">
                <a16:creationId xmlns:a16="http://schemas.microsoft.com/office/drawing/2014/main" id="{A61098F3-0AC6-F4F8-2CEE-A172EBC632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0421" y="5457825"/>
            <a:ext cx="1035558" cy="1219200"/>
          </a:xfrm>
          <a:prstGeom prst="rect">
            <a:avLst/>
          </a:prstGeom>
        </p:spPr>
      </p:pic>
      <p:pic>
        <p:nvPicPr>
          <p:cNvPr id="8" name="Picture 7" descr="A cartoon character lying down&#10;&#10;Description automatically generated">
            <a:extLst>
              <a:ext uri="{FF2B5EF4-FFF2-40B4-BE49-F238E27FC236}">
                <a16:creationId xmlns:a16="http://schemas.microsoft.com/office/drawing/2014/main" id="{73BF6372-FFCF-2DA6-AA04-11FA4B23A4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081" t="58815" r="28303"/>
          <a:stretch/>
        </p:blipFill>
        <p:spPr>
          <a:xfrm>
            <a:off x="7778749" y="365126"/>
            <a:ext cx="1358901" cy="858090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50A29CFB-7230-B01B-830A-052CDBF992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404" y="4170373"/>
            <a:ext cx="4366563" cy="12192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26" name="Picture 2" descr="Organization">
            <a:extLst>
              <a:ext uri="{FF2B5EF4-FFF2-40B4-BE49-F238E27FC236}">
                <a16:creationId xmlns:a16="http://schemas.microsoft.com/office/drawing/2014/main" id="{E8F4A83F-3FBD-5833-8897-96B318830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646" y="5457825"/>
            <a:ext cx="927391" cy="123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EC98873D-92AB-DAB9-465B-28BCC28131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17751" y="4162931"/>
            <a:ext cx="1339930" cy="142171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3A04CA9-A04C-90D1-45BF-12D1D0670F7B}"/>
              </a:ext>
            </a:extLst>
          </p:cNvPr>
          <p:cNvSpPr txBox="1">
            <a:spLocks/>
          </p:cNvSpPr>
          <p:nvPr/>
        </p:nvSpPr>
        <p:spPr>
          <a:xfrm>
            <a:off x="628649" y="1559337"/>
            <a:ext cx="8180241" cy="27982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1"/>
                </a:solidFill>
              </a:rPr>
              <a:t>Garfield</a:t>
            </a:r>
            <a:r>
              <a:rPr lang="en-GB" dirty="0"/>
              <a:t> = O</a:t>
            </a:r>
            <a:r>
              <a:rPr lang="en-IT" dirty="0"/>
              <a:t>pen-source toolkit for detailed simulation of charge transport and signals in particle detectors</a:t>
            </a:r>
          </a:p>
          <a:p>
            <a:pPr lvl="1"/>
            <a:r>
              <a:rPr lang="en-IT" dirty="0"/>
              <a:t>Developed by Rob Veenhof as Summer Student in 1984</a:t>
            </a:r>
          </a:p>
          <a:p>
            <a:pPr lvl="1"/>
            <a:r>
              <a:rPr lang="en-IT" dirty="0"/>
              <a:t>Fortran77, continuously devel’ed &amp; expanded 1984 - 2010</a:t>
            </a:r>
          </a:p>
          <a:p>
            <a:r>
              <a:rPr lang="en-IT" b="1" dirty="0">
                <a:solidFill>
                  <a:srgbClr val="7030A0"/>
                </a:solidFill>
              </a:rPr>
              <a:t>Garfield++</a:t>
            </a:r>
            <a:r>
              <a:rPr lang="en-IT" b="1" dirty="0">
                <a:solidFill>
                  <a:schemeClr val="accent1"/>
                </a:solidFill>
              </a:rPr>
              <a:t> </a:t>
            </a:r>
            <a:r>
              <a:rPr lang="en-IT" dirty="0"/>
              <a:t>= New program written in C++ by Rob Veenhof and Heinrich Schindler (then PhD student)</a:t>
            </a:r>
          </a:p>
          <a:p>
            <a:pPr lvl="1"/>
            <a:r>
              <a:rPr lang="en-IT" dirty="0"/>
              <a:t>Implemented most functionallity (not all!) from garfield</a:t>
            </a:r>
          </a:p>
          <a:p>
            <a:pPr lvl="1"/>
            <a:r>
              <a:rPr lang="en-IT" dirty="0"/>
              <a:t>Can now simulate also semiconductor devices</a:t>
            </a:r>
          </a:p>
          <a:p>
            <a:endParaRPr lang="en-GB" dirty="0">
              <a:ea typeface="Calibri"/>
              <a:cs typeface="Calibri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DD101-C908-2609-44FC-21DE2CEB0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E4F67-128D-2FCB-2B6A-ECC97CD0A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0CBFD-E154-9203-3E0E-923C03B99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263997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CD59-01B1-20E4-B42C-16183DCF7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solidFill>
                  <a:srgbClr val="C00000"/>
                </a:solidFill>
              </a:rPr>
              <a:t>For Master / PhD students</a:t>
            </a:r>
            <a:br>
              <a:rPr lang="en-IT" dirty="0">
                <a:solidFill>
                  <a:srgbClr val="C00000"/>
                </a:solidFill>
              </a:rPr>
            </a:br>
            <a:r>
              <a:rPr lang="en-IT" sz="2400" dirty="0">
                <a:solidFill>
                  <a:srgbClr val="C00000"/>
                </a:solidFill>
              </a:rPr>
              <a:t>with lxplus account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32914-D759-DD28-951D-A9053B4A9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55844"/>
            <a:ext cx="7886700" cy="5302155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>
                <a:hlinkClick r:id="rId2"/>
              </a:rPr>
              <a:t>https://garfieldpp.web.cern.ch/garfieldpp/getting-started/</a:t>
            </a:r>
            <a:endParaRPr lang="en-GB" sz="2400" dirty="0"/>
          </a:p>
          <a:p>
            <a:r>
              <a:rPr lang="en-IT" dirty="0"/>
              <a:t>Instructions for bash shell:</a:t>
            </a:r>
          </a:p>
          <a:p>
            <a:pPr lvl="1"/>
            <a:r>
              <a:rPr lang="en-GB" dirty="0"/>
              <a:t>L</a:t>
            </a:r>
            <a:r>
              <a:rPr lang="en-IT" dirty="0"/>
              <a:t>ogin (lxplus 8) </a:t>
            </a:r>
          </a:p>
          <a:p>
            <a:pPr lvl="2"/>
            <a:r>
              <a:rPr lang="en-IT" dirty="0">
                <a:solidFill>
                  <a:schemeClr val="accent1"/>
                </a:solidFill>
                <a:latin typeface="Courier" pitchFamily="2" charset="0"/>
              </a:rPr>
              <a:t>ssh &lt;username&gt;@lxplus8.cern.ch</a:t>
            </a:r>
            <a:endParaRPr lang="en-IT" sz="1500" dirty="0">
              <a:solidFill>
                <a:schemeClr val="accent1"/>
              </a:solidFill>
              <a:latin typeface="Courier" pitchFamily="2" charset="0"/>
            </a:endParaRPr>
          </a:p>
          <a:p>
            <a:pPr lvl="1"/>
            <a:r>
              <a:rPr lang="en-IT" dirty="0"/>
              <a:t>Pickup latest (nightly) built of Garfield++</a:t>
            </a:r>
          </a:p>
          <a:p>
            <a:pPr lvl="2"/>
            <a:r>
              <a:rPr lang="en-GB" sz="2200" dirty="0">
                <a:solidFill>
                  <a:schemeClr val="accent1"/>
                </a:solidFill>
                <a:latin typeface="Courier" pitchFamily="2" charset="0"/>
              </a:rPr>
              <a:t>s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ource </a:t>
            </a:r>
            <a:r>
              <a:rPr lang="en-GB" sz="2200" dirty="0">
                <a:solidFill>
                  <a:srgbClr val="F2F2F2"/>
                </a:solidFill>
                <a:effectLst/>
                <a:latin typeface="Courier" pitchFamily="2" charset="0"/>
              </a:rPr>
              <a:t> 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cvmfs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sft.cern.ch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lcg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/views/dev3/latest/x86_64-el8-gcc11-opt/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setup.sh</a:t>
            </a:r>
            <a:endParaRPr lang="en-GB" sz="2200" dirty="0">
              <a:solidFill>
                <a:schemeClr val="accent1"/>
              </a:solidFill>
              <a:effectLst/>
              <a:latin typeface="Courier" pitchFamily="2" charset="0"/>
            </a:endParaRPr>
          </a:p>
          <a:p>
            <a:pPr lvl="2"/>
            <a:r>
              <a:rPr lang="en-GB" sz="2200" dirty="0">
                <a:solidFill>
                  <a:schemeClr val="accent1"/>
                </a:solidFill>
                <a:latin typeface="Courier" pitchFamily="2" charset="0"/>
              </a:rPr>
              <a:t>source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 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cvmfs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sft.cern.ch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lcg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/views/</a:t>
            </a:r>
            <a:b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</a:b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dev3/latest/x86_64-el8-gcc11-opt/share/</a:t>
            </a:r>
            <a:b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</a:b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Garfield/</a:t>
            </a:r>
            <a:r>
              <a:rPr lang="en-GB" sz="2200" dirty="0" err="1">
                <a:solidFill>
                  <a:schemeClr val="accent1"/>
                </a:solidFill>
                <a:effectLst/>
                <a:latin typeface="Courier" pitchFamily="2" charset="0"/>
              </a:rPr>
              <a:t>setupGarfield.sh</a:t>
            </a:r>
            <a:r>
              <a:rPr lang="en-GB" sz="2200" dirty="0">
                <a:solidFill>
                  <a:schemeClr val="accent1"/>
                </a:solidFill>
                <a:effectLst/>
                <a:latin typeface="Courier" pitchFamily="2" charset="0"/>
              </a:rPr>
              <a:t> </a:t>
            </a:r>
          </a:p>
          <a:p>
            <a:pPr lvl="2"/>
            <a:r>
              <a:rPr lang="en-GB" dirty="0">
                <a:solidFill>
                  <a:schemeClr val="accent1"/>
                </a:solidFill>
                <a:effectLst/>
                <a:latin typeface="Courier" pitchFamily="2" charset="0"/>
              </a:rPr>
              <a:t>export GARFIELD_HOME=$GARFIELD_INSTALL</a:t>
            </a:r>
            <a:endParaRPr lang="en-IT" dirty="0">
              <a:solidFill>
                <a:schemeClr val="accent1"/>
              </a:solidFill>
              <a:latin typeface="Courier" pitchFamily="2" charset="0"/>
            </a:endParaRPr>
          </a:p>
          <a:p>
            <a:pPr lvl="1"/>
            <a:r>
              <a:rPr lang="en-GB" sz="2300" dirty="0"/>
              <a:t>Pick-up an example C++ file, compile and execute it</a:t>
            </a:r>
          </a:p>
          <a:p>
            <a:pPr lvl="2"/>
            <a:r>
              <a:rPr lang="en-GB" sz="2200" dirty="0">
                <a:solidFill>
                  <a:schemeClr val="accent1"/>
                </a:solidFill>
                <a:latin typeface="Courier" pitchFamily="2" charset="0"/>
              </a:rPr>
              <a:t>cp -r $GARFIELD_HOME/Examples/Gem . </a:t>
            </a:r>
          </a:p>
          <a:p>
            <a:pPr lvl="2"/>
            <a:r>
              <a:rPr lang="en-GB" sz="2200" dirty="0" err="1">
                <a:solidFill>
                  <a:schemeClr val="accent1"/>
                </a:solidFill>
                <a:latin typeface="Courier" pitchFamily="2" charset="0"/>
              </a:rPr>
              <a:t>mkdir</a:t>
            </a:r>
            <a:r>
              <a:rPr lang="en-GB" sz="2200" dirty="0">
                <a:solidFill>
                  <a:schemeClr val="accent1"/>
                </a:solidFill>
                <a:latin typeface="Courier" pitchFamily="2" charset="0"/>
              </a:rPr>
              <a:t> Gem/build; cd Gem/build</a:t>
            </a:r>
          </a:p>
          <a:p>
            <a:pPr lvl="2"/>
            <a:r>
              <a:rPr lang="en-GB" sz="2200" dirty="0" err="1">
                <a:solidFill>
                  <a:schemeClr val="accent1"/>
                </a:solidFill>
                <a:latin typeface="Courier" pitchFamily="2" charset="0"/>
              </a:rPr>
              <a:t>cmake</a:t>
            </a:r>
            <a:r>
              <a:rPr lang="en-GB" sz="2200" dirty="0">
                <a:solidFill>
                  <a:schemeClr val="accent1"/>
                </a:solidFill>
                <a:latin typeface="Courier" pitchFamily="2" charset="0"/>
              </a:rPr>
              <a:t> .. </a:t>
            </a:r>
          </a:p>
          <a:p>
            <a:pPr lvl="2"/>
            <a:r>
              <a:rPr lang="en-GB" sz="2200" dirty="0">
                <a:solidFill>
                  <a:schemeClr val="accent1"/>
                </a:solidFill>
                <a:latin typeface="Courier" pitchFamily="2" charset="0"/>
              </a:rPr>
              <a:t>make</a:t>
            </a:r>
          </a:p>
          <a:p>
            <a:pPr lvl="2"/>
            <a:r>
              <a:rPr lang="en-GB" sz="2200" dirty="0">
                <a:solidFill>
                  <a:schemeClr val="accent1"/>
                </a:solidFill>
                <a:latin typeface="Courier" pitchFamily="2" charset="0"/>
              </a:rPr>
              <a:t>./gem</a:t>
            </a:r>
            <a:endParaRPr lang="en-IT" sz="2200" dirty="0">
              <a:solidFill>
                <a:schemeClr val="accent1"/>
              </a:solidFill>
              <a:latin typeface="Courier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9C892-93C9-C74F-6558-C9DA4F8D0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06C7C-D8B4-9DA2-B23F-5BC922B56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2D4AD-288A-4077-E7F9-26B912CBE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60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7933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C4E6C-FFAF-6118-BC78-13008026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C00000"/>
                </a:solidFill>
                <a:ea typeface="Calibri Light"/>
                <a:cs typeface="Calibri Light"/>
              </a:rPr>
              <a:t>0. Intro: Garfield++ Structure</a:t>
            </a:r>
          </a:p>
        </p:txBody>
      </p:sp>
      <p:pic>
        <p:nvPicPr>
          <p:cNvPr id="5" name="Picture 4" descr="People | gdd.web.cern.ch">
            <a:extLst>
              <a:ext uri="{FF2B5EF4-FFF2-40B4-BE49-F238E27FC236}">
                <a16:creationId xmlns:a16="http://schemas.microsoft.com/office/drawing/2014/main" id="{A61098F3-0AC6-F4F8-2CEE-A172EBC63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0421" y="5457825"/>
            <a:ext cx="1035558" cy="1219200"/>
          </a:xfrm>
          <a:prstGeom prst="rect">
            <a:avLst/>
          </a:prstGeom>
        </p:spPr>
      </p:pic>
      <p:pic>
        <p:nvPicPr>
          <p:cNvPr id="6" name="Picture 5" descr="A diagram of components of a device&#10;&#10;Description automatically generated">
            <a:extLst>
              <a:ext uri="{FF2B5EF4-FFF2-40B4-BE49-F238E27FC236}">
                <a16:creationId xmlns:a16="http://schemas.microsoft.com/office/drawing/2014/main" id="{1A687DDD-3987-2D96-E75C-18ACEA052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666" y="1511561"/>
            <a:ext cx="7208667" cy="383487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Picture 7" descr="A cartoon character lying down&#10;&#10;Description automatically generated">
            <a:extLst>
              <a:ext uri="{FF2B5EF4-FFF2-40B4-BE49-F238E27FC236}">
                <a16:creationId xmlns:a16="http://schemas.microsoft.com/office/drawing/2014/main" id="{73BF6372-FFCF-2DA6-AA04-11FA4B23A4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81" t="58815" r="28303"/>
          <a:stretch/>
        </p:blipFill>
        <p:spPr>
          <a:xfrm>
            <a:off x="7778749" y="365126"/>
            <a:ext cx="1358901" cy="858090"/>
          </a:xfrm>
          <a:prstGeom prst="rect">
            <a:avLst/>
          </a:prstGeom>
        </p:spPr>
      </p:pic>
      <p:pic>
        <p:nvPicPr>
          <p:cNvPr id="1026" name="Picture 2" descr="Organization">
            <a:extLst>
              <a:ext uri="{FF2B5EF4-FFF2-40B4-BE49-F238E27FC236}">
                <a16:creationId xmlns:a16="http://schemas.microsoft.com/office/drawing/2014/main" id="{E8F4A83F-3FBD-5833-8897-96B318830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646" y="5457825"/>
            <a:ext cx="927391" cy="123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7E60E1-C483-791C-8D1C-62310BC34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03BA4-E103-67C7-AFF0-E3A8162BD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ADE014-4728-F6DF-2209-9226D08D5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7</a:t>
            </a:fld>
            <a:endParaRPr lang="en-IT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E6DCAA9-983F-7DAF-0C01-F44D15E71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404" y="5584642"/>
            <a:ext cx="6571771" cy="100293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000" dirty="0">
                <a:ea typeface="Calibri"/>
                <a:cs typeface="Calibri"/>
                <a:hlinkClick r:id="rId6"/>
              </a:rPr>
              <a:t>https://garfield.web.cern.ch/garfield/</a:t>
            </a:r>
            <a:endParaRPr lang="en-GB" sz="2000" dirty="0">
              <a:ea typeface="Calibri"/>
              <a:cs typeface="Calibri"/>
            </a:endParaRPr>
          </a:p>
          <a:p>
            <a:r>
              <a:rPr lang="en-GB" sz="2000" dirty="0">
                <a:ea typeface="Calibri"/>
                <a:cs typeface="Calibri"/>
                <a:hlinkClick r:id="rId7"/>
              </a:rPr>
              <a:t>https://garfieldpp.web.cern.ch/garfieldpp/</a:t>
            </a:r>
            <a:endParaRPr lang="en-GB" sz="2000" dirty="0">
              <a:ea typeface="Calibri"/>
              <a:cs typeface="Calibri"/>
            </a:endParaRPr>
          </a:p>
          <a:p>
            <a:r>
              <a:rPr lang="en-GB" sz="2000" dirty="0">
                <a:ea typeface="Calibri"/>
                <a:cs typeface="Calibri"/>
                <a:hlinkClick r:id="rId8"/>
              </a:rPr>
              <a:t>https://cds.cern.ch/record/1500583</a:t>
            </a:r>
            <a:endParaRPr lang="en-GB" sz="2000" dirty="0">
              <a:ea typeface="Calibri"/>
              <a:cs typeface="Calibri"/>
            </a:endParaRPr>
          </a:p>
          <a:p>
            <a:endParaRPr lang="en-GB" sz="2000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914D06-3CBD-9FD5-DC1B-3C02EC5C7DF2}"/>
              </a:ext>
            </a:extLst>
          </p:cNvPr>
          <p:cNvSpPr txBox="1"/>
          <p:nvPr/>
        </p:nvSpPr>
        <p:spPr>
          <a:xfrm rot="16200000">
            <a:off x="6650463" y="3623947"/>
            <a:ext cx="3390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Schematic © H.Schindler</a:t>
            </a:r>
          </a:p>
        </p:txBody>
      </p:sp>
    </p:spTree>
    <p:extLst>
      <p:ext uri="{BB962C8B-B14F-4D97-AF65-F5344CB8AC3E}">
        <p14:creationId xmlns:p14="http://schemas.microsoft.com/office/powerpoint/2010/main" val="3390153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DD1F0-2756-F553-54DD-FCC736EE3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6442614" cy="2335542"/>
          </a:xfrm>
        </p:spPr>
        <p:txBody>
          <a:bodyPr>
            <a:normAutofit fontScale="77500" lnSpcReduction="20000"/>
          </a:bodyPr>
          <a:lstStyle/>
          <a:p>
            <a:r>
              <a:rPr lang="en-IT" dirty="0"/>
              <a:t>Quickest way to start using Garfield++: </a:t>
            </a:r>
            <a:r>
              <a:rPr lang="en-IT" b="1" dirty="0">
                <a:solidFill>
                  <a:schemeClr val="accent5"/>
                </a:solidFill>
              </a:rPr>
              <a:t>SWAN</a:t>
            </a:r>
          </a:p>
          <a:p>
            <a:pPr lvl="1"/>
            <a:r>
              <a:rPr lang="en-GB" dirty="0" err="1"/>
              <a:t>Jupyter</a:t>
            </a:r>
            <a:r>
              <a:rPr lang="en-GB" dirty="0"/>
              <a:t> notebook using python programming language</a:t>
            </a:r>
          </a:p>
          <a:p>
            <a:pPr lvl="1"/>
            <a:r>
              <a:rPr lang="en-GB" dirty="0"/>
              <a:t>F</a:t>
            </a:r>
            <a:r>
              <a:rPr lang="en-IT" dirty="0"/>
              <a:t>or who has a CERN computing account</a:t>
            </a:r>
          </a:p>
          <a:p>
            <a:pPr lvl="1"/>
            <a:r>
              <a:rPr lang="en-IT" dirty="0"/>
              <a:t>We access directly the latest (nightly) build of Garfield++</a:t>
            </a:r>
          </a:p>
          <a:p>
            <a:pPr lvl="1"/>
            <a:r>
              <a:rPr lang="en-IT" dirty="0"/>
              <a:t>go to </a:t>
            </a:r>
            <a:r>
              <a:rPr lang="en-GB" dirty="0">
                <a:hlinkClick r:id="rId2"/>
              </a:rPr>
              <a:t>https://swan-k8s.cern.ch</a:t>
            </a:r>
            <a:endParaRPr lang="en-GB" dirty="0"/>
          </a:p>
          <a:p>
            <a:pPr lvl="1"/>
            <a:r>
              <a:rPr lang="en-GB" i="1" dirty="0"/>
              <a:t>An example is/will be attached to the indico page</a:t>
            </a:r>
          </a:p>
          <a:p>
            <a:r>
              <a:rPr lang="en-GB" dirty="0"/>
              <a:t>Alt: on </a:t>
            </a:r>
            <a:r>
              <a:rPr lang="en-GB" dirty="0" err="1"/>
              <a:t>LXPlus</a:t>
            </a:r>
            <a:r>
              <a:rPr lang="en-GB" dirty="0"/>
              <a:t> </a:t>
            </a:r>
            <a:r>
              <a:rPr lang="en-GB" i="1" dirty="0"/>
              <a:t>or</a:t>
            </a:r>
            <a:r>
              <a:rPr lang="en-GB" dirty="0"/>
              <a:t> installed on a Linux </a:t>
            </a:r>
            <a:r>
              <a:rPr lang="en-GB" dirty="0" err="1"/>
              <a:t>Virt.Machine</a:t>
            </a:r>
            <a:endParaRPr lang="en-IT" dirty="0"/>
          </a:p>
        </p:txBody>
      </p:sp>
      <p:pic>
        <p:nvPicPr>
          <p:cNvPr id="1026" name="Picture 2" descr="SWAN · GitHub">
            <a:extLst>
              <a:ext uri="{FF2B5EF4-FFF2-40B4-BE49-F238E27FC236}">
                <a16:creationId xmlns:a16="http://schemas.microsoft.com/office/drawing/2014/main" id="{AE37B9A5-6FC7-288E-6815-CD9744097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176" y="0"/>
            <a:ext cx="1509823" cy="15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33436FF-71A2-A15A-9F7D-525B77A9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  <a:ea typeface="Calibri Light"/>
                <a:cs typeface="Calibri Light"/>
              </a:rPr>
              <a:t>0. Intro: Garfield++ Structure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F70479-F385-FC5C-0CF0-CE0D28F86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82" y="4200838"/>
            <a:ext cx="6442613" cy="2343404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E2E7900D-7A18-EE44-1283-54D0DD77FF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0345" y="1690689"/>
            <a:ext cx="1993654" cy="32369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290A2E8-10E6-DFF6-DC28-397748F67371}"/>
              </a:ext>
            </a:extLst>
          </p:cNvPr>
          <p:cNvSpPr/>
          <p:nvPr/>
        </p:nvSpPr>
        <p:spPr>
          <a:xfrm>
            <a:off x="1033932" y="4200838"/>
            <a:ext cx="1573802" cy="48969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472EDF-1204-F602-1AD8-B5AAF8DF49E9}"/>
              </a:ext>
            </a:extLst>
          </p:cNvPr>
          <p:cNvSpPr txBox="1"/>
          <p:nvPr/>
        </p:nvSpPr>
        <p:spPr>
          <a:xfrm>
            <a:off x="3436241" y="4200838"/>
            <a:ext cx="3989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6"/>
                </a:solidFill>
              </a:rPr>
              <a:t>The minimum needed: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I</a:t>
            </a:r>
            <a:r>
              <a:rPr lang="en-IT" dirty="0">
                <a:solidFill>
                  <a:schemeClr val="accent6"/>
                </a:solidFill>
              </a:rPr>
              <a:t>mport ROOT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I</a:t>
            </a:r>
            <a:r>
              <a:rPr lang="en-IT" dirty="0">
                <a:solidFill>
                  <a:schemeClr val="accent6"/>
                </a:solidFill>
              </a:rPr>
              <a:t>mport OS and System commands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6"/>
                </a:solidFill>
              </a:rPr>
              <a:t>Import C++ type objects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7E75F4-DEF4-7EDF-69BF-689D17991850}"/>
              </a:ext>
            </a:extLst>
          </p:cNvPr>
          <p:cNvSpPr/>
          <p:nvPr/>
        </p:nvSpPr>
        <p:spPr>
          <a:xfrm>
            <a:off x="1545727" y="5372540"/>
            <a:ext cx="5542468" cy="300126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325BA9-ACAE-DF99-60F3-2746AC6CDBF9}"/>
              </a:ext>
            </a:extLst>
          </p:cNvPr>
          <p:cNvSpPr txBox="1"/>
          <p:nvPr/>
        </p:nvSpPr>
        <p:spPr>
          <a:xfrm>
            <a:off x="7168068" y="5321174"/>
            <a:ext cx="181471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Load the path to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the nightly build</a:t>
            </a:r>
            <a:endParaRPr lang="en-IT" dirty="0">
              <a:solidFill>
                <a:schemeClr val="accent4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878319-A543-C3A9-A630-5E48FF25739D}"/>
              </a:ext>
            </a:extLst>
          </p:cNvPr>
          <p:cNvSpPr/>
          <p:nvPr/>
        </p:nvSpPr>
        <p:spPr>
          <a:xfrm>
            <a:off x="1528796" y="5714673"/>
            <a:ext cx="3686671" cy="489694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3C621A-965D-551D-C319-CFB36DBF6AF4}"/>
              </a:ext>
            </a:extLst>
          </p:cNvPr>
          <p:cNvSpPr txBox="1"/>
          <p:nvPr/>
        </p:nvSpPr>
        <p:spPr>
          <a:xfrm>
            <a:off x="7168068" y="5964758"/>
            <a:ext cx="181471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Load the paths 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</a:rPr>
              <a:t>of Garfield Libs</a:t>
            </a:r>
            <a:endParaRPr lang="en-IT" dirty="0">
              <a:solidFill>
                <a:schemeClr val="accent5"/>
              </a:solidFill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377AA8A7-E226-3B04-C5B8-4F0FA71CE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40F55E5-B6D6-A194-3852-D0E9E7968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B8968D5-C93C-47F8-844C-B4FEF4A30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0624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A6AA4-E0B4-B4C5-6337-1A3BC024D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413455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C00000"/>
                </a:solidFill>
                <a:ea typeface="Calibri Light"/>
                <a:cs typeface="Calibri Light"/>
              </a:rPr>
              <a:t>0. Intro: What is not (yet) modelled?</a:t>
            </a:r>
            <a:endParaRPr lang="en-IT" dirty="0"/>
          </a:p>
        </p:txBody>
      </p:sp>
      <p:pic>
        <p:nvPicPr>
          <p:cNvPr id="4" name="Picture 3" descr="A graph of an electron diagram&#10;&#10;Description automatically generated">
            <a:extLst>
              <a:ext uri="{FF2B5EF4-FFF2-40B4-BE49-F238E27FC236}">
                <a16:creationId xmlns:a16="http://schemas.microsoft.com/office/drawing/2014/main" id="{252F966A-CCC9-12D2-9F36-6B5C88A83D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01" t="11184"/>
          <a:stretch/>
        </p:blipFill>
        <p:spPr>
          <a:xfrm>
            <a:off x="101895" y="1488558"/>
            <a:ext cx="5103940" cy="516742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4270721-410E-F098-469C-DC6D19C7035E}"/>
              </a:ext>
            </a:extLst>
          </p:cNvPr>
          <p:cNvCxnSpPr>
            <a:cxnSpLocks/>
          </p:cNvCxnSpPr>
          <p:nvPr/>
        </p:nvCxnSpPr>
        <p:spPr>
          <a:xfrm>
            <a:off x="1875630" y="1351722"/>
            <a:ext cx="0" cy="5105225"/>
          </a:xfrm>
          <a:prstGeom prst="straightConnector1">
            <a:avLst/>
          </a:prstGeom>
          <a:ln w="28575">
            <a:solidFill>
              <a:srgbClr val="B3B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B3247E9-34B7-BC6A-FB58-61C0D1D3826C}"/>
              </a:ext>
            </a:extLst>
          </p:cNvPr>
          <p:cNvSpPr/>
          <p:nvPr/>
        </p:nvSpPr>
        <p:spPr>
          <a:xfrm>
            <a:off x="832207" y="1690689"/>
            <a:ext cx="4561726" cy="439161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5DD53F0-2DC1-337E-263F-8E1956CAB051}"/>
              </a:ext>
            </a:extLst>
          </p:cNvPr>
          <p:cNvGrpSpPr/>
          <p:nvPr/>
        </p:nvGrpSpPr>
        <p:grpSpPr>
          <a:xfrm>
            <a:off x="5477818" y="2525439"/>
            <a:ext cx="2915934" cy="1017303"/>
            <a:chOff x="5496674" y="1639319"/>
            <a:chExt cx="2915934" cy="10173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DEFB90-09E5-E829-C4C7-24A6BC37C003}"/>
                </a:ext>
              </a:extLst>
            </p:cNvPr>
            <p:cNvSpPr txBox="1"/>
            <p:nvPr/>
          </p:nvSpPr>
          <p:spPr>
            <a:xfrm>
              <a:off x="5496674" y="1640959"/>
              <a:ext cx="29159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7030A0"/>
                  </a:solidFill>
                </a:rPr>
                <a:t>Your Detector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7030A0"/>
                  </a:solidFill>
                </a:rPr>
                <a:t>Non-smooth surfaces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7030A0"/>
                  </a:solidFill>
                </a:rPr>
                <a:t>Error on Electric Field calc</a:t>
              </a:r>
              <a:endParaRPr lang="en-IT" sz="1400" i="1" dirty="0">
                <a:solidFill>
                  <a:srgbClr val="7030A0"/>
                </a:solidFill>
              </a:endParaRPr>
            </a:p>
            <a:p>
              <a:endParaRPr lang="en-IT" sz="1400" i="1" dirty="0">
                <a:solidFill>
                  <a:srgbClr val="7030A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326DFB-61EA-806B-CEA2-BA0847910986}"/>
                </a:ext>
              </a:extLst>
            </p:cNvPr>
            <p:cNvSpPr txBox="1"/>
            <p:nvPr/>
          </p:nvSpPr>
          <p:spPr>
            <a:xfrm>
              <a:off x="7821390" y="1639319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649705B-AA34-B9D9-A648-97B431FD0115}"/>
              </a:ext>
            </a:extLst>
          </p:cNvPr>
          <p:cNvGrpSpPr/>
          <p:nvPr/>
        </p:nvGrpSpPr>
        <p:grpSpPr>
          <a:xfrm>
            <a:off x="5502659" y="1594707"/>
            <a:ext cx="3333964" cy="923330"/>
            <a:chOff x="5502659" y="2603375"/>
            <a:chExt cx="3333964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FCFD1F-B8C9-72F2-2BEC-881BFF8A5EA2}"/>
                </a:ext>
              </a:extLst>
            </p:cNvPr>
            <p:cNvSpPr txBox="1"/>
            <p:nvPr/>
          </p:nvSpPr>
          <p:spPr>
            <a:xfrm>
              <a:off x="5502659" y="2664931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B3B300"/>
                  </a:solidFill>
                </a:rPr>
                <a:t>Primary Ionization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B3B300"/>
                  </a:solidFill>
                </a:rPr>
                <a:t>HEED assumes zero Energy loss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B3B300"/>
                  </a:solidFill>
                </a:rPr>
                <a:t>Interactions in detector material</a:t>
              </a:r>
              <a:endParaRPr lang="en-IT" sz="1400" i="1" dirty="0">
                <a:solidFill>
                  <a:srgbClr val="B3B3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9DE7AA-4F6B-1C93-A680-28B5DD5C82C5}"/>
                </a:ext>
              </a:extLst>
            </p:cNvPr>
            <p:cNvSpPr txBox="1"/>
            <p:nvPr/>
          </p:nvSpPr>
          <p:spPr>
            <a:xfrm>
              <a:off x="8353738" y="2603375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3674E7E-27F8-43E3-D1BD-05DE60658AAB}"/>
              </a:ext>
            </a:extLst>
          </p:cNvPr>
          <p:cNvGrpSpPr/>
          <p:nvPr/>
        </p:nvGrpSpPr>
        <p:grpSpPr>
          <a:xfrm>
            <a:off x="5496674" y="3403489"/>
            <a:ext cx="3195266" cy="938602"/>
            <a:chOff x="5496674" y="3752282"/>
            <a:chExt cx="3195266" cy="93860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15BB44-B585-A824-A991-408E4047E8BD}"/>
                </a:ext>
              </a:extLst>
            </p:cNvPr>
            <p:cNvSpPr txBox="1"/>
            <p:nvPr/>
          </p:nvSpPr>
          <p:spPr>
            <a:xfrm>
              <a:off x="5496674" y="3752282"/>
              <a:ext cx="2915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F8A800"/>
                  </a:solidFill>
                </a:rPr>
                <a:t>Charge transport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F8A800"/>
                  </a:solidFill>
                </a:rPr>
                <a:t>Correct drift velocity for ions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9A3D10F-245E-3947-9EB4-AEB2A0325652}"/>
                </a:ext>
              </a:extLst>
            </p:cNvPr>
            <p:cNvSpPr txBox="1"/>
            <p:nvPr/>
          </p:nvSpPr>
          <p:spPr>
            <a:xfrm>
              <a:off x="8209055" y="3767554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75CE2D90-649B-1F3F-E753-ADD1BA77F4A3}"/>
              </a:ext>
            </a:extLst>
          </p:cNvPr>
          <p:cNvSpPr txBox="1"/>
          <p:nvPr/>
        </p:nvSpPr>
        <p:spPr>
          <a:xfrm>
            <a:off x="5476723" y="4015410"/>
            <a:ext cx="36672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rgbClr val="FF0000"/>
                </a:solidFill>
              </a:rPr>
              <a:t>Charge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FF0000"/>
                </a:solidFill>
              </a:rPr>
              <a:t>A correct limit to max charge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FF0000"/>
                </a:solidFill>
              </a:rPr>
              <a:t>Emission of UV-photons from excited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FF0000"/>
                </a:solidFill>
              </a:rPr>
              <a:t>Smooth transition from </a:t>
            </a:r>
            <a:r>
              <a:rPr lang="en-US" sz="1400" i="1" dirty="0" err="1">
                <a:solidFill>
                  <a:srgbClr val="FF0000"/>
                </a:solidFill>
              </a:rPr>
              <a:t>Micr.Trk</a:t>
            </a:r>
            <a:r>
              <a:rPr lang="en-US" sz="1400" i="1" dirty="0">
                <a:solidFill>
                  <a:srgbClr val="FF0000"/>
                </a:solidFill>
              </a:rPr>
              <a:t> to Swarm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B8E1228-5759-46BF-E32A-81BE3C64DE3C}"/>
              </a:ext>
            </a:extLst>
          </p:cNvPr>
          <p:cNvGrpSpPr/>
          <p:nvPr/>
        </p:nvGrpSpPr>
        <p:grpSpPr>
          <a:xfrm>
            <a:off x="5476722" y="4957032"/>
            <a:ext cx="3314263" cy="954439"/>
            <a:chOff x="5522359" y="5811201"/>
            <a:chExt cx="3314263" cy="95443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38382B-7AA4-9EA7-1696-799908EB692E}"/>
                </a:ext>
              </a:extLst>
            </p:cNvPr>
            <p:cNvSpPr txBox="1"/>
            <p:nvPr/>
          </p:nvSpPr>
          <p:spPr>
            <a:xfrm>
              <a:off x="5522359" y="5965421"/>
              <a:ext cx="3215217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chemeClr val="accent5"/>
                  </a:solidFill>
                </a:rPr>
                <a:t>Signal Induction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5"/>
                  </a:solidFill>
                </a:rPr>
                <a:t>New: effects of Resistive materials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5"/>
                  </a:solidFill>
                </a:rPr>
                <a:t>Transmission line effects</a:t>
              </a:r>
              <a:endParaRPr lang="en-IT" sz="1400" i="1" dirty="0">
                <a:solidFill>
                  <a:schemeClr val="accent5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0D67FA6-B49A-DD13-F2F1-94F384ABF4C2}"/>
                </a:ext>
              </a:extLst>
            </p:cNvPr>
            <p:cNvSpPr txBox="1"/>
            <p:nvPr/>
          </p:nvSpPr>
          <p:spPr>
            <a:xfrm>
              <a:off x="8353737" y="5811201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B2E5E99-7DCB-F50B-C7D0-B793A5473A8D}"/>
              </a:ext>
            </a:extLst>
          </p:cNvPr>
          <p:cNvSpPr/>
          <p:nvPr/>
        </p:nvSpPr>
        <p:spPr>
          <a:xfrm>
            <a:off x="953146" y="1766923"/>
            <a:ext cx="4355430" cy="4212637"/>
          </a:xfrm>
          <a:prstGeom prst="roundRect">
            <a:avLst>
              <a:gd name="adj" fmla="val 2793"/>
            </a:avLst>
          </a:prstGeom>
          <a:solidFill>
            <a:srgbClr val="4472C4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EFEF1E-63A0-1C5D-549B-7DF90C2A90DA}"/>
              </a:ext>
            </a:extLst>
          </p:cNvPr>
          <p:cNvSpPr txBox="1"/>
          <p:nvPr/>
        </p:nvSpPr>
        <p:spPr>
          <a:xfrm>
            <a:off x="977628" y="1794847"/>
            <a:ext cx="812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b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BD8650-D225-0958-8B3B-E5FEB5F8BF2A}"/>
              </a:ext>
            </a:extLst>
          </p:cNvPr>
          <p:cNvSpPr/>
          <p:nvPr/>
        </p:nvSpPr>
        <p:spPr>
          <a:xfrm>
            <a:off x="2780905" y="3751868"/>
            <a:ext cx="207390" cy="216817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ADD147-7AEE-78EB-247A-FD32CA487D4C}"/>
              </a:ext>
            </a:extLst>
          </p:cNvPr>
          <p:cNvSpPr txBox="1"/>
          <p:nvPr/>
        </p:nvSpPr>
        <p:spPr>
          <a:xfrm>
            <a:off x="2902076" y="3430635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Anode Wire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(-HV)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3CCBE3-5D18-E377-1828-CE6BC8A37B2E}"/>
              </a:ext>
            </a:extLst>
          </p:cNvPr>
          <p:cNvSpPr txBox="1"/>
          <p:nvPr/>
        </p:nvSpPr>
        <p:spPr>
          <a:xfrm>
            <a:off x="2949546" y="1245588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Detector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(GND)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EB08C66-175B-BBD5-C14C-8A9C01A5CEC9}"/>
                  </a:ext>
                </a:extLst>
              </p:cNvPr>
              <p:cNvSpPr txBox="1"/>
              <p:nvPr/>
            </p:nvSpPr>
            <p:spPr>
              <a:xfrm>
                <a:off x="1842903" y="5820457"/>
                <a:ext cx="39592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smtClean="0">
                          <a:solidFill>
                            <a:srgbClr val="B3B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/>
                        </a:rPr>
                        <m:t>𝝁</m:t>
                      </m:r>
                    </m:oMath>
                  </m:oMathPara>
                </a14:m>
                <a:endParaRPr lang="en-IT" sz="5400" dirty="0">
                  <a:solidFill>
                    <a:srgbClr val="B3B300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EB08C66-175B-BBD5-C14C-8A9C01A5C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903" y="5820457"/>
                <a:ext cx="395926" cy="923330"/>
              </a:xfrm>
              <a:prstGeom prst="rect">
                <a:avLst/>
              </a:prstGeom>
              <a:blipFill>
                <a:blip r:embed="rId3"/>
                <a:stretch>
                  <a:fillRect l="-33333" r="-87879" b="-1643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EEBB7DB-DAE5-E509-34D5-5B02C5599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27/11/24</a:t>
            </a:r>
            <a:endParaRPr lang="en-IT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A2CC0E38-0858-8706-AC04-902042556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School - Detector Simulation - P.V.</a:t>
            </a:r>
            <a:endParaRPr lang="en-IT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9A77F7B-B706-4C4B-6C38-39D0F3203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DC3-4CD0-274C-AA82-38E687BEC11E}" type="slidenum">
              <a:rPr lang="en-IT" smtClean="0"/>
              <a:t>9</a:t>
            </a:fld>
            <a:endParaRPr lang="en-IT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F2020B-CB5F-DEBE-5E52-1B1F22814119}"/>
              </a:ext>
            </a:extLst>
          </p:cNvPr>
          <p:cNvSpPr txBox="1"/>
          <p:nvPr/>
        </p:nvSpPr>
        <p:spPr>
          <a:xfrm rot="16200000">
            <a:off x="7354903" y="4909677"/>
            <a:ext cx="3390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/>
              <a:t>Plot © Rob Veenhof</a:t>
            </a:r>
          </a:p>
        </p:txBody>
      </p:sp>
    </p:spTree>
    <p:extLst>
      <p:ext uri="{BB962C8B-B14F-4D97-AF65-F5344CB8AC3E}">
        <p14:creationId xmlns:p14="http://schemas.microsoft.com/office/powerpoint/2010/main" val="564413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8705</TotalTime>
  <Words>4821</Words>
  <Application>Microsoft Macintosh PowerPoint</Application>
  <PresentationFormat>On-screen Show (4:3)</PresentationFormat>
  <Paragraphs>761</Paragraphs>
  <Slides>60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0" baseType="lpstr">
      <vt:lpstr>Arial</vt:lpstr>
      <vt:lpstr>Calibri</vt:lpstr>
      <vt:lpstr>Calibri Light</vt:lpstr>
      <vt:lpstr>Cambria Math</vt:lpstr>
      <vt:lpstr>Courier</vt:lpstr>
      <vt:lpstr>Helvetica</vt:lpstr>
      <vt:lpstr>OpenSymbol</vt:lpstr>
      <vt:lpstr>StarSymbol</vt:lpstr>
      <vt:lpstr>Times New Roman</vt:lpstr>
      <vt:lpstr>Office Theme</vt:lpstr>
      <vt:lpstr>Gaseous Detector Simulation </vt:lpstr>
      <vt:lpstr>DRD1 School: Simulation Outline</vt:lpstr>
      <vt:lpstr> First Lecture detector simulation basics</vt:lpstr>
      <vt:lpstr>0. Intro: All steps: from μ to signal</vt:lpstr>
      <vt:lpstr>0. Intro: All steps: from μ to signal</vt:lpstr>
      <vt:lpstr>0. Intro: Garfield &amp; Garfield++</vt:lpstr>
      <vt:lpstr>0. Intro: Garfield++ Structure</vt:lpstr>
      <vt:lpstr>0. Intro: Garfield++ Structure</vt:lpstr>
      <vt:lpstr>0. Intro: What is not (yet) modelled?</vt:lpstr>
      <vt:lpstr>1. Interaction of particles with Matter</vt:lpstr>
      <vt:lpstr>1. Interaction of particles w/ matter</vt:lpstr>
      <vt:lpstr>1. formulae PAI(R) model</vt:lpstr>
      <vt:lpstr>1. Photo-absorption in argon</vt:lpstr>
      <vt:lpstr>1. Primary Interactions / Clusters</vt:lpstr>
      <vt:lpstr>1. Interaction of a Charged Particle</vt:lpstr>
      <vt:lpstr>1. Interaction of a Charged Particle</vt:lpstr>
      <vt:lpstr>1. Interaction of a Photon / X-ray</vt:lpstr>
      <vt:lpstr>1. Interaction of a Photon / X-ray</vt:lpstr>
      <vt:lpstr>2. Electric Fields &amp; Det Geometry</vt:lpstr>
      <vt:lpstr>PowerPoint Presentation</vt:lpstr>
      <vt:lpstr>2. Finite Element Method</vt:lpstr>
      <vt:lpstr>2. Finite Element Method</vt:lpstr>
      <vt:lpstr>2. Finite Element Method</vt:lpstr>
      <vt:lpstr>2. Finite Element Method</vt:lpstr>
      <vt:lpstr>2. Finite Element Method</vt:lpstr>
      <vt:lpstr>2. Finite Element Method</vt:lpstr>
      <vt:lpstr>2. Finite Element Method</vt:lpstr>
      <vt:lpstr>2. Finite Element Method</vt:lpstr>
      <vt:lpstr>2. Finite Element Method</vt:lpstr>
      <vt:lpstr>2. Boundary Element Method</vt:lpstr>
      <vt:lpstr>2. Electric Fields &amp; Det Geometry</vt:lpstr>
      <vt:lpstr>2. Electric Fields &amp; Det Geometry</vt:lpstr>
      <vt:lpstr>3. Charged Particle Transport Overview</vt:lpstr>
      <vt:lpstr>3. Charged Particle Transport Intro: the mean free path in argon</vt:lpstr>
      <vt:lpstr>PowerPoint Presentation</vt:lpstr>
      <vt:lpstr>3. Charged Particle Transport Boltzmann equation</vt:lpstr>
      <vt:lpstr>3. Charged Particle Transport Magboltz</vt:lpstr>
      <vt:lpstr>3. Charged Particle Transport Ar:CO2</vt:lpstr>
      <vt:lpstr>3. Charged Particle Transport CO2 vibrational modes</vt:lpstr>
      <vt:lpstr>3. Charged Particle Transport Electrons in Ar:CO2 mixtures at E = 1kV/cm</vt:lpstr>
      <vt:lpstr>3. Charged Particle Transport Electrons in Ar:CO2 mixtures at E = 1kV/cm</vt:lpstr>
      <vt:lpstr>3. Charged Particle Transport Ar:CO2</vt:lpstr>
      <vt:lpstr>3. Charged Particle Transport visualize Ar and CO2 cross sections with Garfield++</vt:lpstr>
      <vt:lpstr>3. Charged Particle Transport visualize Electron Velocity &amp; Diffusion with Garfield++</vt:lpstr>
      <vt:lpstr>3. Charged Particle Transport</vt:lpstr>
      <vt:lpstr>3. Charged Particle Transport Illustration of Runge Kutta Fehlberg</vt:lpstr>
      <vt:lpstr>3. Charged Particle Transport Illustration of Monte Carlo Integration</vt:lpstr>
      <vt:lpstr>3. Charged Particle Transport Illustration of Microscopic Tracking</vt:lpstr>
      <vt:lpstr>3. Charged Particle Transport Ion transport</vt:lpstr>
      <vt:lpstr>3. Charged Particle Transport Ion transport</vt:lpstr>
      <vt:lpstr>4. Charge Amplification</vt:lpstr>
      <vt:lpstr> Second Lecture see you Monday!</vt:lpstr>
      <vt:lpstr> Questions? Stupid questions do not exist</vt:lpstr>
      <vt:lpstr> References </vt:lpstr>
      <vt:lpstr>References &amp; Acknowledgements</vt:lpstr>
      <vt:lpstr> Third Lecture hands-on exercises</vt:lpstr>
      <vt:lpstr>Hands-On Exercises</vt:lpstr>
      <vt:lpstr>Hands-On Exercises</vt:lpstr>
      <vt:lpstr>Your Friends:</vt:lpstr>
      <vt:lpstr>For Master / PhD students with lxplus account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Gaseous Detector Simulation  &amp; Physics Modelling</dc:title>
  <dc:creator>Piet Omer J Verwilligen</dc:creator>
  <cp:lastModifiedBy>Piet Omer J Verwilligen</cp:lastModifiedBy>
  <cp:revision>141</cp:revision>
  <dcterms:created xsi:type="dcterms:W3CDTF">2024-07-31T08:48:19Z</dcterms:created>
  <dcterms:modified xsi:type="dcterms:W3CDTF">2024-11-28T08:22:04Z</dcterms:modified>
</cp:coreProperties>
</file>