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356" r:id="rId11"/>
    <p:sldId id="357" r:id="rId12"/>
    <p:sldId id="358" r:id="rId13"/>
    <p:sldId id="359" r:id="rId14"/>
    <p:sldId id="360" r:id="rId15"/>
    <p:sldId id="355" r:id="rId16"/>
    <p:sldId id="361" r:id="rId17"/>
    <p:sldId id="362" r:id="rId18"/>
    <p:sldId id="364" r:id="rId19"/>
    <p:sldId id="363" r:id="rId20"/>
    <p:sldId id="365" r:id="rId21"/>
    <p:sldId id="366" r:id="rId22"/>
    <p:sldId id="367" r:id="rId23"/>
    <p:sldId id="368" r:id="rId24"/>
    <p:sldId id="369" r:id="rId25"/>
    <p:sldId id="374" r:id="rId26"/>
    <p:sldId id="370" r:id="rId27"/>
    <p:sldId id="373" r:id="rId28"/>
    <p:sldId id="377" r:id="rId29"/>
    <p:sldId id="372" r:id="rId30"/>
    <p:sldId id="371" r:id="rId31"/>
    <p:sldId id="376" r:id="rId32"/>
    <p:sldId id="375" r:id="rId3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6405"/>
  </p:normalViewPr>
  <p:slideViewPr>
    <p:cSldViewPr snapToGrid="0">
      <p:cViewPr>
        <p:scale>
          <a:sx n="129" d="100"/>
          <a:sy n="129" d="100"/>
        </p:scale>
        <p:origin x="48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12/4/24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‹N°›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12/4/24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12/4/24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12/4/24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12/4/24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12/4/24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12/4/24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12/4/24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dirty="0"/>
              <a:t>12/4/24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dirty="0"/>
              <a:t>‹N°›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12/4/24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12/4/24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87DE6118-2437-4B30-8E3C-4D2BE6020583}" type="datetimeFigureOut">
              <a:rPr lang="en-US" dirty="0"/>
              <a:pPr/>
              <a:t>12/4/24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69E57DC2-970A-4B3E-BB1C-7A09969E49DF}" type="slidenum">
              <a:rPr lang="en-US" dirty="0"/>
              <a:pPr/>
              <a:t>‹N°›</a:t>
            </a:fld>
            <a:endParaRPr lang="en-US" dirty="0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wmf"/><Relationship Id="rId2" Type="http://schemas.openxmlformats.org/officeDocument/2006/relationships/image" Target="../media/image31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3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image" Target="../media/image77.png"/><Relationship Id="rId7" Type="http://schemas.openxmlformats.org/officeDocument/2006/relationships/image" Target="../media/image81.pn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5" Type="http://schemas.openxmlformats.org/officeDocument/2006/relationships/image" Target="../media/image79.png"/><Relationship Id="rId10" Type="http://schemas.openxmlformats.org/officeDocument/2006/relationships/image" Target="../media/image84.png"/><Relationship Id="rId4" Type="http://schemas.openxmlformats.org/officeDocument/2006/relationships/image" Target="../media/image78.png"/><Relationship Id="rId9" Type="http://schemas.openxmlformats.org/officeDocument/2006/relationships/image" Target="../media/image8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tiff"/><Relationship Id="rId7" Type="http://schemas.openxmlformats.org/officeDocument/2006/relationships/image" Target="../media/image93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2.png"/><Relationship Id="rId5" Type="http://schemas.openxmlformats.org/officeDocument/2006/relationships/image" Target="../media/image91.png"/><Relationship Id="rId4" Type="http://schemas.openxmlformats.org/officeDocument/2006/relationships/image" Target="../media/image90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4.png"/><Relationship Id="rId7" Type="http://schemas.openxmlformats.org/officeDocument/2006/relationships/image" Target="../media/image98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7.png"/><Relationship Id="rId5" Type="http://schemas.openxmlformats.org/officeDocument/2006/relationships/image" Target="../media/image96.png"/><Relationship Id="rId4" Type="http://schemas.openxmlformats.org/officeDocument/2006/relationships/image" Target="../media/image95.jp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087B9E0-D7CF-E9BA-D947-61FD2785BE92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(M)RPC for HEP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0DCB9CC-33A8-F682-5CA3-F8496563A6B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err="1"/>
              <a:t>I.Laktineh</a:t>
            </a:r>
            <a:endParaRPr lang="en-GB" dirty="0"/>
          </a:p>
          <a:p>
            <a:r>
              <a:rPr lang="en-GB" dirty="0"/>
              <a:t>  Lyon University-IP2I</a:t>
            </a:r>
          </a:p>
        </p:txBody>
      </p:sp>
    </p:spTree>
    <p:extLst>
      <p:ext uri="{BB962C8B-B14F-4D97-AF65-F5344CB8AC3E}">
        <p14:creationId xmlns:p14="http://schemas.microsoft.com/office/powerpoint/2010/main" val="28701601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5B025E7-0D8B-D834-C024-C441A340CFD7}"/>
              </a:ext>
            </a:extLst>
          </p:cNvPr>
          <p:cNvSpPr txBox="1"/>
          <p:nvPr/>
        </p:nvSpPr>
        <p:spPr>
          <a:xfrm>
            <a:off x="1691503" y="323365"/>
            <a:ext cx="8473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     </a:t>
            </a:r>
            <a:r>
              <a:rPr lang="en-US" sz="2400" b="1" dirty="0" err="1">
                <a:solidFill>
                  <a:srgbClr val="FF0000"/>
                </a:solidFill>
              </a:rPr>
              <a:t>RPC@BaBar&amp;Belle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C17ED08-9CE7-35F1-B226-E5104901E84F}"/>
              </a:ext>
            </a:extLst>
          </p:cNvPr>
          <p:cNvSpPr txBox="1"/>
          <p:nvPr/>
        </p:nvSpPr>
        <p:spPr>
          <a:xfrm>
            <a:off x="944880" y="889843"/>
            <a:ext cx="1052576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HPL</a:t>
            </a:r>
            <a:r>
              <a:rPr lang="en-US" dirty="0"/>
              <a:t> surface quality is not perfect. To avoid point-related discharges, </a:t>
            </a:r>
            <a:r>
              <a:rPr lang="en-US" b="1" dirty="0">
                <a:solidFill>
                  <a:srgbClr val="FF0000"/>
                </a:solidFill>
              </a:rPr>
              <a:t>Linseed oil</a:t>
            </a:r>
            <a:r>
              <a:rPr lang="en-US" dirty="0"/>
              <a:t> was proposed to varnish the surface and render it smoother. It also better protect again UV.</a:t>
            </a:r>
          </a:p>
          <a:p>
            <a:r>
              <a:rPr lang="en-US" dirty="0"/>
              <a:t>HPL resistivity increases with time. Wet gas mixture (about 50% humidity) was found to maintain the initial HPL resistivity.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b="1" dirty="0">
                <a:solidFill>
                  <a:srgbClr val="FF0000"/>
                </a:solidFill>
              </a:rPr>
              <a:t>Glass</a:t>
            </a:r>
            <a:r>
              <a:rPr lang="en-US" dirty="0"/>
              <a:t> has a much smoother surface but it is fragile and has </a:t>
            </a:r>
            <a:r>
              <a:rPr lang="en-US" b="1" dirty="0">
                <a:solidFill>
                  <a:srgbClr val="FF0000"/>
                </a:solidFill>
              </a:rPr>
              <a:t>1 to 2 orders of magnitude of higher  resistivity </a:t>
            </a:r>
            <a:r>
              <a:rPr lang="en-US" dirty="0"/>
              <a:t>than HPL leading to lower rate capabilities. </a:t>
            </a:r>
          </a:p>
          <a:p>
            <a:endParaRPr lang="en-US" dirty="0"/>
          </a:p>
          <a:p>
            <a:r>
              <a:rPr lang="en-US" dirty="0"/>
              <a:t>Glass is more prone to HF attack in presence of humidity in the gas and therefore humidity is prohibited. </a:t>
            </a:r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3C5C1FCE-98B6-529F-BEF8-D92BFC202458}"/>
              </a:ext>
            </a:extLst>
          </p:cNvPr>
          <p:cNvGrpSpPr/>
          <p:nvPr/>
        </p:nvGrpSpPr>
        <p:grpSpPr>
          <a:xfrm>
            <a:off x="944880" y="2411332"/>
            <a:ext cx="3525520" cy="2082423"/>
            <a:chOff x="8503920" y="1251724"/>
            <a:chExt cx="3942133" cy="2532380"/>
          </a:xfrm>
        </p:grpSpPr>
        <p:pic>
          <p:nvPicPr>
            <p:cNvPr id="6" name="Image 5" descr="Capture d’écran 2017-11-20 à 16.11.24.png">
              <a:extLst>
                <a:ext uri="{FF2B5EF4-FFF2-40B4-BE49-F238E27FC236}">
                  <a16:creationId xmlns:a16="http://schemas.microsoft.com/office/drawing/2014/main" id="{42C7859F-1B33-8D96-66B0-79826802D74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03920" y="1251724"/>
              <a:ext cx="3450982" cy="2532380"/>
            </a:xfrm>
            <a:prstGeom prst="rect">
              <a:avLst/>
            </a:prstGeom>
          </p:spPr>
        </p:pic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4D9AD711-4392-889A-846E-F2D79D3C4F35}"/>
                </a:ext>
              </a:extLst>
            </p:cNvPr>
            <p:cNvSpPr txBox="1"/>
            <p:nvPr/>
          </p:nvSpPr>
          <p:spPr>
            <a:xfrm>
              <a:off x="9565640" y="2923708"/>
              <a:ext cx="2880413" cy="4522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err="1"/>
                <a:t>A.Tonazzo</a:t>
              </a:r>
              <a:r>
                <a:rPr lang="en-GB" sz="1400" dirty="0"/>
                <a:t>, IEEE2002</a:t>
              </a:r>
            </a:p>
          </p:txBody>
        </p:sp>
      </p:grpSp>
      <p:pic>
        <p:nvPicPr>
          <p:cNvPr id="9" name="Picture 6">
            <a:extLst>
              <a:ext uri="{FF2B5EF4-FFF2-40B4-BE49-F238E27FC236}">
                <a16:creationId xmlns:a16="http://schemas.microsoft.com/office/drawing/2014/main" id="{BA502E63-8051-D1C0-783B-A32BAE6DA1F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0246" y="2411332"/>
            <a:ext cx="3001471" cy="20824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0" name="Text Box 11">
            <a:extLst>
              <a:ext uri="{FF2B5EF4-FFF2-40B4-BE49-F238E27FC236}">
                <a16:creationId xmlns:a16="http://schemas.microsoft.com/office/drawing/2014/main" id="{E8C73387-2A12-52A8-DAF2-B8FCFA0CE2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27439" y="3045585"/>
            <a:ext cx="1935837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GB" sz="1200" dirty="0" err="1">
                <a:latin typeface="Times New Roman" charset="0"/>
              </a:rPr>
              <a:t>C.Lu</a:t>
            </a:r>
            <a:r>
              <a:rPr lang="en-GB" sz="1200" dirty="0">
                <a:latin typeface="Times New Roman" charset="0"/>
              </a:rPr>
              <a:t> NIMA 602 761-765</a:t>
            </a:r>
          </a:p>
        </p:txBody>
      </p:sp>
      <p:pic>
        <p:nvPicPr>
          <p:cNvPr id="4" name="Image 3" descr="Capture d’écran 2017-11-20 à 16.10.57.png">
            <a:extLst>
              <a:ext uri="{FF2B5EF4-FFF2-40B4-BE49-F238E27FC236}">
                <a16:creationId xmlns:a16="http://schemas.microsoft.com/office/drawing/2014/main" id="{A0A0D8D1-08C9-DA38-EF85-A8F7B9560E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6115" y="2411332"/>
            <a:ext cx="2989171" cy="20824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88439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56000F0-C5AE-8FA3-769C-23EDF3738A7B}"/>
              </a:ext>
            </a:extLst>
          </p:cNvPr>
          <p:cNvSpPr txBox="1"/>
          <p:nvPr/>
        </p:nvSpPr>
        <p:spPr>
          <a:xfrm>
            <a:off x="2409568" y="322646"/>
            <a:ext cx="7142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rgbClr val="FF0000"/>
                </a:solidFill>
              </a:rPr>
              <a:t>Belle RPC issue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E89D550-5BD4-20A7-D67C-4FC047A10F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76368" y="1692191"/>
            <a:ext cx="5239264" cy="3645243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7DF7EF37-3AF1-3078-E17C-A9433E43399D}"/>
              </a:ext>
            </a:extLst>
          </p:cNvPr>
          <p:cNvSpPr txBox="1"/>
          <p:nvPr/>
        </p:nvSpPr>
        <p:spPr>
          <a:xfrm>
            <a:off x="1260389" y="963827"/>
            <a:ext cx="10836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problem of high dark current appears a few months after the installation with a drop of efficiency 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B49C7D6-1A5C-77A8-8C56-DD6F198338D2}"/>
              </a:ext>
            </a:extLst>
          </p:cNvPr>
          <p:cNvSpPr txBox="1"/>
          <p:nvPr/>
        </p:nvSpPr>
        <p:spPr>
          <a:xfrm>
            <a:off x="1013254" y="5696466"/>
            <a:ext cx="110840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problem was traced to the presence of water vapor in the gaps. The vapor came from the gas plastic tubes</a:t>
            </a:r>
          </a:p>
          <a:p>
            <a:r>
              <a:rPr lang="en-US" dirty="0"/>
              <a:t>The tubes were replaced by copper one and after a purge with ammoniac the RPC retrieved their excellent behavior after</a:t>
            </a:r>
          </a:p>
        </p:txBody>
      </p:sp>
    </p:spTree>
    <p:extLst>
      <p:ext uri="{BB962C8B-B14F-4D97-AF65-F5344CB8AC3E}">
        <p14:creationId xmlns:p14="http://schemas.microsoft.com/office/powerpoint/2010/main" val="24281526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403CC81B-AE37-7C19-6A38-CA027EB2FA9F}"/>
              </a:ext>
            </a:extLst>
          </p:cNvPr>
          <p:cNvSpPr txBox="1"/>
          <p:nvPr/>
        </p:nvSpPr>
        <p:spPr>
          <a:xfrm>
            <a:off x="2409568" y="322646"/>
            <a:ext cx="714220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err="1">
                <a:solidFill>
                  <a:srgbClr val="FF0000"/>
                </a:solidFill>
              </a:rPr>
              <a:t>BaBar</a:t>
            </a:r>
            <a:r>
              <a:rPr lang="en-US" sz="2400" dirty="0">
                <a:solidFill>
                  <a:srgbClr val="FF0000"/>
                </a:solidFill>
              </a:rPr>
              <a:t> RPC issue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D3B1E20-BA2A-1A70-4B61-6CC6E5D7C0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6427" y="1845021"/>
            <a:ext cx="3239527" cy="2560938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3D9A3164-1D1C-12C8-3677-C2EA2FADC0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85427" y="1895302"/>
            <a:ext cx="3297194" cy="2472896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3E7B919-571D-0342-4644-F3859745DC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38254" y="1626029"/>
            <a:ext cx="3568700" cy="35179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6193A070-2638-9B9C-7790-5E04567BC1C8}"/>
              </a:ext>
            </a:extLst>
          </p:cNvPr>
          <p:cNvSpPr txBox="1"/>
          <p:nvPr/>
        </p:nvSpPr>
        <p:spPr>
          <a:xfrm>
            <a:off x="938253" y="1097089"/>
            <a:ext cx="95968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Continuous loss of efficiency in RPCs placed in the higher particle rate region (a few Hz/cm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1289862-FA6E-FE77-7BFA-31DE9380B817}"/>
              </a:ext>
            </a:extLst>
          </p:cNvPr>
          <p:cNvSpPr txBox="1"/>
          <p:nvPr/>
        </p:nvSpPr>
        <p:spPr>
          <a:xfrm>
            <a:off x="938253" y="5181823"/>
            <a:ext cx="983683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Oiling method (one layer with bad </a:t>
            </a:r>
            <a:r>
              <a:rPr lang="en-US" dirty="0" err="1"/>
              <a:t>polmyrisation</a:t>
            </a:r>
            <a:r>
              <a:rPr lang="en-US" dirty="0"/>
              <a:t>) was found to be the cause. Replacing the solvent used with the Linseed was shown to improve the quality.</a:t>
            </a:r>
          </a:p>
          <a:p>
            <a:r>
              <a:rPr lang="en-US" dirty="0"/>
              <a:t>In addition, the oil resistivity was found to decrease while this of the Bakelite increased with time leading to efficiency drop </a:t>
            </a:r>
            <a:r>
              <a:rPr lang="en-US" dirty="0">
                <a:sym typeface="Wingdings" pitchFamily="2" charset="2"/>
              </a:rPr>
              <a:t></a:t>
            </a:r>
            <a:r>
              <a:rPr lang="en-US" dirty="0"/>
              <a:t> Using water vapor fixed the problem.</a:t>
            </a:r>
          </a:p>
          <a:p>
            <a:r>
              <a:rPr lang="en-US" dirty="0" err="1"/>
              <a:t>BaBar</a:t>
            </a:r>
            <a:r>
              <a:rPr lang="en-US" dirty="0"/>
              <a:t> RPC were operated in the streamer mode ((48:4:48) argon, isobutane and </a:t>
            </a:r>
            <a:r>
              <a:rPr lang="en-US" dirty="0" err="1"/>
              <a:t>forane</a:t>
            </a:r>
            <a:r>
              <a:rPr lang="en-US" dirty="0"/>
              <a:t> (C2H2F4))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193535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Neutrina szybsze od światła, OPERA i 10 lat wstydu">
            <a:extLst>
              <a:ext uri="{FF2B5EF4-FFF2-40B4-BE49-F238E27FC236}">
                <a16:creationId xmlns:a16="http://schemas.microsoft.com/office/drawing/2014/main" id="{57A8E2DE-D168-3E0F-62D3-DDA93FFF63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7461" y="248905"/>
            <a:ext cx="3463589" cy="2097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8E8C9F23-865F-EC2F-9A1F-7ABA1C90C2EB}"/>
              </a:ext>
            </a:extLst>
          </p:cNvPr>
          <p:cNvSpPr txBox="1"/>
          <p:nvPr/>
        </p:nvSpPr>
        <p:spPr>
          <a:xfrm>
            <a:off x="3768852" y="64239"/>
            <a:ext cx="4255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                    RPC@OPERA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35DE937-8C99-734C-8F13-802E9E86A145}"/>
              </a:ext>
            </a:extLst>
          </p:cNvPr>
          <p:cNvSpPr txBox="1"/>
          <p:nvPr/>
        </p:nvSpPr>
        <p:spPr>
          <a:xfrm>
            <a:off x="793538" y="436943"/>
            <a:ext cx="742633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OPERA was a long baseline oscillation experiment that was conceived to demonstrate the oscillation of  </a:t>
            </a:r>
            <a:r>
              <a:rPr lang="en-US" dirty="0" err="1">
                <a:latin typeface="Symbol" pitchFamily="2" charset="2"/>
                <a:cs typeface="Arial" panose="020B0604020202020204" pitchFamily="34" charset="0"/>
              </a:rPr>
              <a:t>n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</a:t>
            </a:r>
            <a:r>
              <a:rPr lang="en-US" dirty="0" err="1">
                <a:latin typeface="Symbol" pitchFamily="2" charset="2"/>
                <a:cs typeface="Arial" panose="020B0604020202020204" pitchFamily="34" charset="0"/>
                <a:sym typeface="Wingdings" pitchFamily="2" charset="2"/>
              </a:rPr>
              <a:t>n</a:t>
            </a:r>
            <a:r>
              <a:rPr lang="en-US" baseline="-25000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</a:t>
            </a:r>
            <a:endParaRPr lang="en-US" baseline="-25000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with the appearance of a tau.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The experiment was placed in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GranSasso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The main detector was Emulsion Cloud Chambers (ECC) but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RPC were used in muon spectrometer (iron dipole magnet) with the goal to construct the muons issue from neutrino interactions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  <a:sym typeface="Wingdings" pitchFamily="2" charset="2"/>
            </a:endParaRP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3000 m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2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 of HPL-based single gap RPC were built and read out using x-y strips (except two (XPC) with U-V to eliminate ambiguities)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Time measurement using TDC performed on XCP and 7 of the 22 RPC of each module.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  <a:sym typeface="Wingdings" pitchFamily="2" charset="2"/>
              </a:rPr>
              <a:t>SF6 was added to the gas mixture for the first time </a:t>
            </a:r>
          </a:p>
          <a:p>
            <a:r>
              <a:rPr lang="fr-FR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Ar/C2H2F4/i−C4H10/SF6 </a:t>
            </a:r>
            <a:r>
              <a:rPr lang="fr-FR" dirty="0" err="1">
                <a:effectLst/>
                <a:latin typeface="Arial" panose="020B0604020202020204" pitchFamily="34" charset="0"/>
                <a:cs typeface="Arial" panose="020B0604020202020204" pitchFamily="34" charset="0"/>
              </a:rPr>
              <a:t>with</a:t>
            </a:r>
            <a:r>
              <a:rPr lang="fr-FR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 volume ratios 75.4/20.0/4.0/0.6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F064B041-4B81-3B40-E097-E05ACEE636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4872" y="2699101"/>
            <a:ext cx="3463589" cy="1651651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9CB97EF-D3A3-2F49-8DB8-1C9A73C822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045" y="4786737"/>
            <a:ext cx="6354318" cy="189245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62989F71-1D5C-F37A-C83D-78E2C80E921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86945" y="4957445"/>
            <a:ext cx="4624619" cy="165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00546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413E9BD-D3C9-2D14-AEC2-07EF50AA8931}"/>
              </a:ext>
            </a:extLst>
          </p:cNvPr>
          <p:cNvSpPr txBox="1"/>
          <p:nvPr/>
        </p:nvSpPr>
        <p:spPr>
          <a:xfrm>
            <a:off x="3816096" y="495367"/>
            <a:ext cx="45598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                         RPC@LHC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BD9B4249-6955-586B-7CD0-E65A4BC047AE}"/>
              </a:ext>
            </a:extLst>
          </p:cNvPr>
          <p:cNvSpPr txBox="1"/>
          <p:nvPr/>
        </p:nvSpPr>
        <p:spPr>
          <a:xfrm>
            <a:off x="1463040" y="1563492"/>
            <a:ext cx="7924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problems encountered at </a:t>
            </a:r>
            <a:r>
              <a:rPr lang="en-US" dirty="0" err="1"/>
              <a:t>BaBar</a:t>
            </a:r>
            <a:r>
              <a:rPr lang="en-US" dirty="0"/>
              <a:t> have led to huge efforts to make the RPC that were proposed for LHC experiment to be as robust as possible.</a:t>
            </a:r>
          </a:p>
          <a:p>
            <a:endParaRPr lang="en-US" dirty="0"/>
          </a:p>
          <a:p>
            <a:r>
              <a:rPr lang="en-US" dirty="0"/>
              <a:t>Two important improvements were made and allowed the success of RPC in ATLAS, CMS and ALICE 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Oiling process of HPL-based RPC  modified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Streamer</a:t>
            </a:r>
            <a:r>
              <a:rPr lang="en-US" dirty="0">
                <a:sym typeface="Wingdings" pitchFamily="2" charset="2"/>
              </a:rPr>
              <a:t> Avalanche mode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37170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2082800" y="773669"/>
            <a:ext cx="6896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rgbClr val="FF0000"/>
                </a:solidFill>
              </a:rPr>
              <a:t>Streamer versus avalanche mode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2104750" y="1312428"/>
            <a:ext cx="7546975" cy="3987799"/>
            <a:chOff x="249" y="2115"/>
            <a:chExt cx="4410" cy="2208"/>
          </a:xfrm>
        </p:grpSpPr>
        <p:pic>
          <p:nvPicPr>
            <p:cNvPr id="4" name="Picture 3" descr="Avalanche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93" y="2205"/>
              <a:ext cx="1272" cy="108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4" descr="Segnali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43" y="2115"/>
              <a:ext cx="1716" cy="2208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5" descr="stramer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47" y="3218"/>
              <a:ext cx="1208" cy="1056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Line 6"/>
            <p:cNvSpPr>
              <a:spLocks noChangeShapeType="1"/>
            </p:cNvSpPr>
            <p:nvPr/>
          </p:nvSpPr>
          <p:spPr bwMode="auto">
            <a:xfrm flipV="1">
              <a:off x="2581" y="2387"/>
              <a:ext cx="753" cy="362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" name="Line 7"/>
            <p:cNvSpPr>
              <a:spLocks noChangeShapeType="1"/>
            </p:cNvSpPr>
            <p:nvPr/>
          </p:nvSpPr>
          <p:spPr bwMode="auto">
            <a:xfrm flipV="1">
              <a:off x="2582" y="2704"/>
              <a:ext cx="706" cy="45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9" name="Line 8"/>
            <p:cNvSpPr>
              <a:spLocks noChangeShapeType="1"/>
            </p:cNvSpPr>
            <p:nvPr/>
          </p:nvSpPr>
          <p:spPr bwMode="auto">
            <a:xfrm>
              <a:off x="2599" y="2740"/>
              <a:ext cx="689" cy="418"/>
            </a:xfrm>
            <a:prstGeom prst="line">
              <a:avLst/>
            </a:prstGeom>
            <a:noFill/>
            <a:ln w="28575">
              <a:solidFill>
                <a:srgbClr val="FFCC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 flipV="1">
              <a:off x="2554" y="2885"/>
              <a:ext cx="1052" cy="852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 flipV="1">
              <a:off x="2555" y="3521"/>
              <a:ext cx="824" cy="21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2572" y="3728"/>
              <a:ext cx="716" cy="337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13" name="Text Box 12"/>
            <p:cNvSpPr txBox="1">
              <a:spLocks noChangeArrowheads="1"/>
            </p:cNvSpPr>
            <p:nvPr/>
          </p:nvSpPr>
          <p:spPr bwMode="auto">
            <a:xfrm>
              <a:off x="249" y="2612"/>
              <a:ext cx="1132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>
                  <a:latin typeface="Times New Roman" charset="0"/>
                </a:rPr>
                <a:t>Avalanche signal</a:t>
              </a:r>
            </a:p>
          </p:txBody>
        </p:sp>
        <p:sp>
          <p:nvSpPr>
            <p:cNvPr id="14" name="Text Box 13"/>
            <p:cNvSpPr txBox="1">
              <a:spLocks noChangeArrowheads="1"/>
            </p:cNvSpPr>
            <p:nvPr/>
          </p:nvSpPr>
          <p:spPr bwMode="auto">
            <a:xfrm>
              <a:off x="267" y="3592"/>
              <a:ext cx="1042" cy="22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=""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=""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GB" sz="2000">
                  <a:latin typeface="Times New Roman" charset="0"/>
                </a:rPr>
                <a:t>Streamer signal</a:t>
              </a:r>
            </a:p>
          </p:txBody>
        </p:sp>
      </p:grpSp>
      <p:sp>
        <p:nvSpPr>
          <p:cNvPr id="15" name="Text Box 16"/>
          <p:cNvSpPr txBox="1">
            <a:spLocks noChangeArrowheads="1"/>
          </p:cNvSpPr>
          <p:nvPr/>
        </p:nvSpPr>
        <p:spPr bwMode="auto">
          <a:xfrm>
            <a:off x="8629651" y="886907"/>
            <a:ext cx="204414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dirty="0">
                <a:latin typeface="Times New Roman" charset="0"/>
              </a:rPr>
              <a:t>ATLAS </a:t>
            </a:r>
            <a:r>
              <a:rPr lang="en-GB" dirty="0" err="1">
                <a:latin typeface="Times New Roman" charset="0"/>
              </a:rPr>
              <a:t>Muon</a:t>
            </a:r>
            <a:r>
              <a:rPr lang="en-GB" dirty="0">
                <a:latin typeface="Times New Roman" charset="0"/>
              </a:rPr>
              <a:t> TDR</a:t>
            </a:r>
          </a:p>
        </p:txBody>
      </p:sp>
      <p:sp>
        <p:nvSpPr>
          <p:cNvPr id="16" name="ZoneTexte 15"/>
          <p:cNvSpPr txBox="1"/>
          <p:nvPr/>
        </p:nvSpPr>
        <p:spPr>
          <a:xfrm>
            <a:off x="1491954" y="5483724"/>
            <a:ext cx="80971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average charge produced in Streamer mode is much higher than the one in Avalanche mode. A few hundreds </a:t>
            </a:r>
            <a:r>
              <a:rPr lang="en-GB" dirty="0" err="1"/>
              <a:t>pC</a:t>
            </a:r>
            <a:r>
              <a:rPr lang="en-GB" dirty="0"/>
              <a:t> to be compared to  few tens </a:t>
            </a:r>
            <a:r>
              <a:rPr lang="en-GB" dirty="0" err="1"/>
              <a:t>pC</a:t>
            </a:r>
            <a:r>
              <a:rPr lang="en-GB" dirty="0"/>
              <a:t>.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92CAFD4A-C8CC-3D5A-56FC-35EC1920CF95}"/>
              </a:ext>
            </a:extLst>
          </p:cNvPr>
          <p:cNvSpPr txBox="1"/>
          <p:nvPr/>
        </p:nvSpPr>
        <p:spPr>
          <a:xfrm>
            <a:off x="1183841" y="6321568"/>
            <a:ext cx="92249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CMS&amp;ATLAS were first to adopt the avalanche mode before to be joined by ALICE later on</a:t>
            </a:r>
          </a:p>
        </p:txBody>
      </p:sp>
    </p:spTree>
    <p:extLst>
      <p:ext uri="{BB962C8B-B14F-4D97-AF65-F5344CB8AC3E}">
        <p14:creationId xmlns:p14="http://schemas.microsoft.com/office/powerpoint/2010/main" val="367200385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6292975-E21A-798B-7CC1-702826906CA1}"/>
              </a:ext>
            </a:extLst>
          </p:cNvPr>
          <p:cNvSpPr txBox="1"/>
          <p:nvPr/>
        </p:nvSpPr>
        <p:spPr>
          <a:xfrm>
            <a:off x="4693920" y="335220"/>
            <a:ext cx="30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            RPC@ATLAS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630C782-D234-7EFF-EFB8-81ACAE04A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7564" y="4319889"/>
            <a:ext cx="3491676" cy="245961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0CF77749-97AC-D9B9-87EC-C131F6B7E5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279" y="1569639"/>
            <a:ext cx="4178300" cy="1608593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7E96EA4E-839A-A31E-9EF0-4F52A9BF32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1279" y="3292746"/>
            <a:ext cx="4178300" cy="20574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744CFE9-ACF0-5ADE-6AB5-3759D9FCCBF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7564" y="917972"/>
            <a:ext cx="3491676" cy="3032585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D877E89C-DB03-A0E5-29BD-AE1EDD92DF3B}"/>
              </a:ext>
            </a:extLst>
          </p:cNvPr>
          <p:cNvSpPr txBox="1"/>
          <p:nvPr/>
        </p:nvSpPr>
        <p:spPr>
          <a:xfrm>
            <a:off x="1456250" y="5579174"/>
            <a:ext cx="54513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About </a:t>
            </a:r>
            <a:r>
              <a:rPr lang="en-US" b="1" dirty="0">
                <a:solidFill>
                  <a:srgbClr val="FF0000"/>
                </a:solidFill>
              </a:rPr>
              <a:t>7000 m</a:t>
            </a:r>
            <a:r>
              <a:rPr lang="en-US" b="1" baseline="30000" dirty="0">
                <a:solidFill>
                  <a:srgbClr val="FF0000"/>
                </a:solidFill>
              </a:rPr>
              <a:t>2 </a:t>
            </a:r>
            <a:r>
              <a:rPr lang="en-US" dirty="0"/>
              <a:t>operated in avalanche mode using the following gas mixture</a:t>
            </a:r>
          </a:p>
          <a:p>
            <a:r>
              <a:rPr lang="fr-FR" b="1" dirty="0">
                <a:solidFill>
                  <a:srgbClr val="FF0000"/>
                </a:solidFill>
                <a:effectLst/>
                <a:latin typeface="Helvetica" pitchFamily="2" charset="0"/>
              </a:rPr>
              <a:t>C2H4F4 94.7%, C4H10 5%, SF6 0.3%</a:t>
            </a:r>
            <a:endParaRPr lang="en-US" b="1" dirty="0">
              <a:solidFill>
                <a:srgbClr val="FF0000"/>
              </a:solidFill>
              <a:effectLst/>
              <a:latin typeface="Helvetica" pitchFamily="2" charset="0"/>
            </a:endParaRPr>
          </a:p>
          <a:p>
            <a:r>
              <a:rPr lang="en-US" dirty="0">
                <a:latin typeface="Helvetica" pitchFamily="2" charset="0"/>
              </a:rPr>
              <a:t>which is referred to as the standard gas mixture</a:t>
            </a:r>
            <a:endParaRPr lang="fr-FR" dirty="0">
              <a:effectLst/>
              <a:latin typeface="Helvetica" pitchFamily="2" charset="0"/>
            </a:endParaRP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CE873A1A-9937-DF4B-BD1F-7C8346F5E06C}"/>
              </a:ext>
            </a:extLst>
          </p:cNvPr>
          <p:cNvSpPr txBox="1"/>
          <p:nvPr/>
        </p:nvSpPr>
        <p:spPr>
          <a:xfrm>
            <a:off x="1456250" y="946475"/>
            <a:ext cx="50489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Single gap with pickup strips on both sides</a:t>
            </a:r>
          </a:p>
          <a:p>
            <a:r>
              <a:rPr lang="en-US" dirty="0"/>
              <a:t>(two orientations to determine x and y)</a:t>
            </a:r>
          </a:p>
        </p:txBody>
      </p:sp>
    </p:spTree>
    <p:extLst>
      <p:ext uri="{BB962C8B-B14F-4D97-AF65-F5344CB8AC3E}">
        <p14:creationId xmlns:p14="http://schemas.microsoft.com/office/powerpoint/2010/main" val="33605962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3180116-884C-1107-DE11-F01AE44D47EF}"/>
              </a:ext>
            </a:extLst>
          </p:cNvPr>
          <p:cNvSpPr txBox="1"/>
          <p:nvPr/>
        </p:nvSpPr>
        <p:spPr>
          <a:xfrm>
            <a:off x="4693920" y="335220"/>
            <a:ext cx="30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            RPC@ATLAS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7A5D1D9-5C68-E2EE-331E-4A6A433EEAE3}"/>
              </a:ext>
            </a:extLst>
          </p:cNvPr>
          <p:cNvSpPr txBox="1"/>
          <p:nvPr/>
        </p:nvSpPr>
        <p:spPr>
          <a:xfrm>
            <a:off x="1050557" y="937266"/>
            <a:ext cx="104607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RPC is an important detector in ATLS for muon detection and for the ATLS trigger (LV1)  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89378AB-7C97-8D7C-64B9-2EDF6254F9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08359" y="3134686"/>
            <a:ext cx="4702718" cy="3388094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C0CB51FF-375D-D92C-2811-680BF6DEA580}"/>
              </a:ext>
            </a:extLst>
          </p:cNvPr>
          <p:cNvSpPr txBox="1"/>
          <p:nvPr/>
        </p:nvSpPr>
        <p:spPr>
          <a:xfrm>
            <a:off x="1121318" y="1530485"/>
            <a:ext cx="4876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Low-</a:t>
            </a:r>
            <a:r>
              <a:rPr lang="en-US" dirty="0" err="1"/>
              <a:t>pT</a:t>
            </a:r>
            <a:r>
              <a:rPr lang="en-US" dirty="0"/>
              <a:t> trigger: RPC2 &amp; RPC1 (3/4)  </a:t>
            </a:r>
          </a:p>
          <a:p>
            <a:endParaRPr lang="en-US" dirty="0"/>
          </a:p>
          <a:p>
            <a:r>
              <a:rPr lang="en-US" dirty="0"/>
              <a:t>High-</a:t>
            </a:r>
            <a:r>
              <a:rPr lang="en-US" dirty="0" err="1"/>
              <a:t>pT</a:t>
            </a:r>
            <a:r>
              <a:rPr lang="en-US" dirty="0"/>
              <a:t> trigger: Low-</a:t>
            </a:r>
            <a:r>
              <a:rPr lang="en-US" dirty="0" err="1"/>
              <a:t>pT</a:t>
            </a:r>
            <a:r>
              <a:rPr lang="en-US" dirty="0"/>
              <a:t> &amp; RPC3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C8A78C7-9BB4-1734-A8CC-0B8D72EB1C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0925" y="3134686"/>
            <a:ext cx="5225705" cy="3388094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DA18E121-2706-4761-255F-9599FECEBCBE}"/>
              </a:ext>
            </a:extLst>
          </p:cNvPr>
          <p:cNvSpPr txBox="1"/>
          <p:nvPr/>
        </p:nvSpPr>
        <p:spPr>
          <a:xfrm>
            <a:off x="8705088" y="5010912"/>
            <a:ext cx="14752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2023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F8A15EEF-EBA5-F421-3097-F475E562D4EB}"/>
              </a:ext>
            </a:extLst>
          </p:cNvPr>
          <p:cNvSpPr txBox="1"/>
          <p:nvPr/>
        </p:nvSpPr>
        <p:spPr>
          <a:xfrm>
            <a:off x="6350499" y="1733484"/>
            <a:ext cx="4425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Trigger was modified in 2023 (2/4) to take </a:t>
            </a:r>
          </a:p>
          <a:p>
            <a:r>
              <a:rPr lang="en-US" dirty="0"/>
              <a:t>into account the drop of a few RPC chambers due to HV /leak problems</a:t>
            </a:r>
          </a:p>
        </p:txBody>
      </p:sp>
    </p:spTree>
    <p:extLst>
      <p:ext uri="{BB962C8B-B14F-4D97-AF65-F5344CB8AC3E}">
        <p14:creationId xmlns:p14="http://schemas.microsoft.com/office/powerpoint/2010/main" val="410776562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CDFF67F-7577-04EE-AB58-A337C89AF94B}"/>
              </a:ext>
            </a:extLst>
          </p:cNvPr>
          <p:cNvSpPr txBox="1"/>
          <p:nvPr/>
        </p:nvSpPr>
        <p:spPr>
          <a:xfrm>
            <a:off x="4693920" y="335220"/>
            <a:ext cx="30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            RPC@CMS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F01F0DAF-EFB4-40B0-8BA8-47495F284A5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51374" y="736484"/>
            <a:ext cx="4348215" cy="3192662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7F0B029C-C901-6086-2DEC-317D17C2C2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6696" y="1853184"/>
            <a:ext cx="3771496" cy="207596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1DEDFFF-C913-F4FD-8B32-2777D5C31C9A}"/>
              </a:ext>
            </a:extLst>
          </p:cNvPr>
          <p:cNvSpPr txBox="1"/>
          <p:nvPr/>
        </p:nvSpPr>
        <p:spPr>
          <a:xfrm>
            <a:off x="973556" y="679684"/>
            <a:ext cx="63242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RPC are built with two gaps separated by pickup strip panels in between in one direction; They are used in the CMS muon system in both barrel and endcaps (6000 m</a:t>
            </a:r>
            <a:r>
              <a:rPr lang="en-US" baseline="30000" dirty="0"/>
              <a:t>2</a:t>
            </a:r>
            <a:r>
              <a:rPr lang="en-US" dirty="0"/>
              <a:t>)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CD271C7D-9821-6EDF-8E84-A0266FCC16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51373" y="4025900"/>
            <a:ext cx="4348216" cy="283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10" descr="P3120719">
            <a:extLst>
              <a:ext uri="{FF2B5EF4-FFF2-40B4-BE49-F238E27FC236}">
                <a16:creationId xmlns:a16="http://schemas.microsoft.com/office/drawing/2014/main" id="{2074E99D-6DF1-2248-754A-32BED37DC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496696" y="4194328"/>
            <a:ext cx="3771496" cy="2663672"/>
          </a:xfrm>
          <a:prstGeom prst="rect">
            <a:avLst/>
          </a:prstGeom>
          <a:noFill/>
          <a:ln w="57150">
            <a:solidFill>
              <a:srgbClr val="00FFCC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E94D6749-6D33-DD49-FFD5-244991D6B762}"/>
              </a:ext>
            </a:extLst>
          </p:cNvPr>
          <p:cNvSpPr txBox="1"/>
          <p:nvPr/>
        </p:nvSpPr>
        <p:spPr>
          <a:xfrm>
            <a:off x="5438256" y="2109844"/>
            <a:ext cx="221311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 structure of the CMS gaps is similar to those of ATLAS</a:t>
            </a:r>
          </a:p>
          <a:p>
            <a:endParaRPr lang="en-US" dirty="0"/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PET layer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Graphite painting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2mm </a:t>
            </a:r>
            <a:r>
              <a:rPr lang="en-US" dirty="0" err="1"/>
              <a:t>Bak</a:t>
            </a:r>
            <a:r>
              <a:rPr lang="en-US" dirty="0"/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2mm gas gap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2mm </a:t>
            </a:r>
            <a:r>
              <a:rPr lang="en-US" dirty="0" err="1"/>
              <a:t>Bak</a:t>
            </a:r>
            <a:r>
              <a:rPr lang="en-US" dirty="0"/>
              <a:t>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Graphite painting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PET layer</a:t>
            </a:r>
          </a:p>
        </p:txBody>
      </p:sp>
    </p:spTree>
    <p:extLst>
      <p:ext uri="{BB962C8B-B14F-4D97-AF65-F5344CB8AC3E}">
        <p14:creationId xmlns:p14="http://schemas.microsoft.com/office/powerpoint/2010/main" val="241075474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CDFF67F-7577-04EE-AB58-A337C89AF94B}"/>
              </a:ext>
            </a:extLst>
          </p:cNvPr>
          <p:cNvSpPr txBox="1"/>
          <p:nvPr/>
        </p:nvSpPr>
        <p:spPr>
          <a:xfrm>
            <a:off x="4693920" y="335220"/>
            <a:ext cx="30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            RPC@CMS</a:t>
            </a:r>
          </a:p>
        </p:txBody>
      </p:sp>
      <p:pic>
        <p:nvPicPr>
          <p:cNvPr id="9" name="Picture 14" descr="Picture2">
            <a:extLst>
              <a:ext uri="{FF2B5EF4-FFF2-40B4-BE49-F238E27FC236}">
                <a16:creationId xmlns:a16="http://schemas.microsoft.com/office/drawing/2014/main" id="{BEC4E950-911F-F780-91BE-A1E0E73A4A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459736" y="944562"/>
            <a:ext cx="3810000" cy="2551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0" name="Picture 16" descr="Picture3">
            <a:extLst>
              <a:ext uri="{FF2B5EF4-FFF2-40B4-BE49-F238E27FC236}">
                <a16:creationId xmlns:a16="http://schemas.microsoft.com/office/drawing/2014/main" id="{0E06958E-BF96-5B94-31A0-26B074CE49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4536" y="866775"/>
            <a:ext cx="3810000" cy="2562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11" name="Picture 3" descr="cls">
            <a:extLst>
              <a:ext uri="{FF2B5EF4-FFF2-40B4-BE49-F238E27FC236}">
                <a16:creationId xmlns:a16="http://schemas.microsoft.com/office/drawing/2014/main" id="{39E28CD4-DBCA-D52A-339E-56FC031477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4536" y="3382962"/>
            <a:ext cx="388620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21" descr="Picture5">
            <a:extLst>
              <a:ext uri="{FF2B5EF4-FFF2-40B4-BE49-F238E27FC236}">
                <a16:creationId xmlns:a16="http://schemas.microsoft.com/office/drawing/2014/main" id="{B2AB2FFF-96D0-7A38-687C-594981468F3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307336" y="3306762"/>
            <a:ext cx="4038600" cy="27352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AAC738D3-B318-EC0B-AB13-F34BA1905E49}"/>
              </a:ext>
            </a:extLst>
          </p:cNvPr>
          <p:cNvSpPr txBox="1"/>
          <p:nvPr/>
        </p:nvSpPr>
        <p:spPr>
          <a:xfrm>
            <a:off x="2307336" y="6153448"/>
            <a:ext cx="8851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Double-gap CMS RPC allows reaching full efficiency at HV between 9.4 and 9.8 kV</a:t>
            </a:r>
          </a:p>
        </p:txBody>
      </p:sp>
    </p:spTree>
    <p:extLst>
      <p:ext uri="{BB962C8B-B14F-4D97-AF65-F5344CB8AC3E}">
        <p14:creationId xmlns:p14="http://schemas.microsoft.com/office/powerpoint/2010/main" val="5915440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2C230936-11D2-59AB-0E64-829A0717E2B5}"/>
              </a:ext>
            </a:extLst>
          </p:cNvPr>
          <p:cNvSpPr txBox="1"/>
          <p:nvPr/>
        </p:nvSpPr>
        <p:spPr>
          <a:xfrm>
            <a:off x="1412240" y="487680"/>
            <a:ext cx="901192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Outline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(M)RPC: a few words on their history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(M)RPC why for?</a:t>
            </a:r>
          </a:p>
          <a:p>
            <a:endParaRPr lang="en-GB" dirty="0"/>
          </a:p>
          <a:p>
            <a:r>
              <a:rPr lang="en-GB" dirty="0"/>
              <a:t>Trigger&amp; muon detectors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 RPC in L3, BABAR and learnt experiences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 RPC@OPERA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 RPC@LHC (CMS, ATLAS and ALICE): performances and issues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  <a:p>
            <a:r>
              <a:rPr lang="en-GB" dirty="0" err="1"/>
              <a:t>ToF</a:t>
            </a:r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MRPC@ALICE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MRPC@CBM</a:t>
            </a:r>
          </a:p>
          <a:p>
            <a:endParaRPr lang="en-GB" dirty="0"/>
          </a:p>
          <a:p>
            <a:r>
              <a:rPr lang="en-GB" dirty="0"/>
              <a:t>Calorimeters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 </a:t>
            </a:r>
            <a:r>
              <a:rPr lang="en-GB" dirty="0" err="1"/>
              <a:t>RPC@future</a:t>
            </a:r>
            <a:r>
              <a:rPr lang="en-GB" dirty="0"/>
              <a:t> colliders</a:t>
            </a:r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0926115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CB0EAF7-C07C-6C28-CFCE-5172118534F1}"/>
              </a:ext>
            </a:extLst>
          </p:cNvPr>
          <p:cNvSpPr txBox="1"/>
          <p:nvPr/>
        </p:nvSpPr>
        <p:spPr>
          <a:xfrm>
            <a:off x="4693920" y="335220"/>
            <a:ext cx="30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            RPC@ALICE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8809E14-3BA6-3D2A-4FFD-582BC9D9B733}"/>
              </a:ext>
            </a:extLst>
          </p:cNvPr>
          <p:cNvSpPr txBox="1"/>
          <p:nvPr/>
        </p:nvSpPr>
        <p:spPr>
          <a:xfrm>
            <a:off x="1085088" y="816625"/>
            <a:ext cx="100218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ALICE is one of the 4 LHC experiments that is dedicated to the</a:t>
            </a:r>
          </a:p>
          <a:p>
            <a:r>
              <a:rPr lang="en-US" dirty="0"/>
              <a:t> study of quark-gluon plasma. </a:t>
            </a:r>
          </a:p>
          <a:p>
            <a:r>
              <a:rPr lang="en-US" dirty="0"/>
              <a:t>RPC are used for muon detection (J</a:t>
            </a:r>
            <a:r>
              <a:rPr lang="en-US" dirty="0">
                <a:latin typeface="Symbol" pitchFamily="2" charset="2"/>
              </a:rPr>
              <a:t>/y</a:t>
            </a:r>
            <a:r>
              <a:rPr lang="en-US" dirty="0"/>
              <a:t>) decay and </a:t>
            </a:r>
          </a:p>
          <a:p>
            <a:r>
              <a:rPr lang="en-US" dirty="0"/>
              <a:t>spectrometer trigger</a:t>
            </a:r>
          </a:p>
          <a:p>
            <a:endParaRPr lang="en-US" dirty="0"/>
          </a:p>
          <a:p>
            <a:r>
              <a:rPr lang="en-US" dirty="0"/>
              <a:t>The highest expected rate was of 50 Hz/cm</a:t>
            </a:r>
            <a:r>
              <a:rPr lang="en-US" baseline="30000" dirty="0"/>
              <a:t>2</a:t>
            </a:r>
          </a:p>
          <a:p>
            <a:r>
              <a:rPr lang="en-US" dirty="0"/>
              <a:t> -&gt; this justified why to operate RPC in streamer mode</a:t>
            </a:r>
          </a:p>
          <a:p>
            <a:endParaRPr lang="en-US" dirty="0"/>
          </a:p>
          <a:p>
            <a:r>
              <a:rPr lang="en-US" dirty="0"/>
              <a:t>ALICE RPC groups proposed to use SF6 (used in insulation and </a:t>
            </a:r>
          </a:p>
          <a:p>
            <a:r>
              <a:rPr lang="en-US" dirty="0"/>
              <a:t> quenching of electric arcs) to lower the charge of the streamer &gt;  This was then adopted by the other experiments even in the avalanche mode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8FB2E80-82E1-1F90-1E76-939FBD410B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3955946"/>
            <a:ext cx="6181344" cy="1025518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8D53BD3E-3A63-BCDA-053A-6D6A74BCA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9696" y="4941896"/>
            <a:ext cx="6181344" cy="1945449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A565E450-0059-276C-EF15-86F1F599970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4024" y="3955946"/>
            <a:ext cx="4995672" cy="1603662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F487F173-905A-054D-68F4-BABCA8E24F5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4024" y="5495894"/>
            <a:ext cx="4995672" cy="1380394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50B2039-4394-2815-8F72-CA8A4B9574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54264" y="237652"/>
            <a:ext cx="4176776" cy="2737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18462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ACB0EAF7-C07C-6C28-CFCE-5172118534F1}"/>
              </a:ext>
            </a:extLst>
          </p:cNvPr>
          <p:cNvSpPr txBox="1"/>
          <p:nvPr/>
        </p:nvSpPr>
        <p:spPr>
          <a:xfrm>
            <a:off x="4693920" y="335220"/>
            <a:ext cx="308457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            RPC@ALICE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E8809E14-3BA6-3D2A-4FFD-582BC9D9B733}"/>
              </a:ext>
            </a:extLst>
          </p:cNvPr>
          <p:cNvSpPr txBox="1"/>
          <p:nvPr/>
        </p:nvSpPr>
        <p:spPr>
          <a:xfrm>
            <a:off x="792480" y="1105319"/>
            <a:ext cx="10021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cs typeface="Arial" panose="020B0604020202020204" pitchFamily="34" charset="0"/>
              </a:rPr>
              <a:t>ALICE was the first to propose </a:t>
            </a:r>
            <a:r>
              <a:rPr lang="en-US" b="1" dirty="0">
                <a:cs typeface="Arial" panose="020B0604020202020204" pitchFamily="34" charset="0"/>
              </a:rPr>
              <a:t>low resistivity material</a:t>
            </a:r>
          </a:p>
          <a:p>
            <a:r>
              <a:rPr lang="en-US" b="1" dirty="0">
                <a:cs typeface="Arial" panose="020B0604020202020204" pitchFamily="34" charset="0"/>
              </a:rPr>
              <a:t> </a:t>
            </a:r>
            <a:r>
              <a:rPr lang="en-US" dirty="0">
                <a:cs typeface="Arial" panose="020B0604020202020204" pitchFamily="34" charset="0"/>
              </a:rPr>
              <a:t>such that phenolic Bakelite 3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.5 10</a:t>
            </a:r>
            <a:r>
              <a:rPr lang="en-US" baseline="30000" dirty="0">
                <a:latin typeface="Arial" panose="020B0604020202020204" pitchFamily="34" charset="0"/>
                <a:cs typeface="Arial" panose="020B0604020202020204" pitchFamily="34" charset="0"/>
              </a:rPr>
              <a:t>9 </a:t>
            </a:r>
            <a:r>
              <a:rPr lang="en-US" dirty="0" err="1">
                <a:latin typeface="Symbol" pitchFamily="2" charset="2"/>
                <a:cs typeface="Arial" panose="020B0604020202020204" pitchFamily="34" charset="0"/>
              </a:rPr>
              <a:t>W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.cm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dirty="0">
                <a:cs typeface="Arial" panose="020B0604020202020204" pitchFamily="34" charset="0"/>
              </a:rPr>
              <a:t>10</a:t>
            </a:r>
            <a:r>
              <a:rPr lang="en-US" baseline="30000" dirty="0">
                <a:cs typeface="Arial" panose="020B0604020202020204" pitchFamily="34" charset="0"/>
              </a:rPr>
              <a:t>10</a:t>
            </a:r>
            <a:r>
              <a:rPr lang="en-US" dirty="0">
                <a:cs typeface="Arial" panose="020B0604020202020204" pitchFamily="34" charset="0"/>
              </a:rPr>
              <a:t> -10</a:t>
            </a:r>
            <a:r>
              <a:rPr lang="en-US" baseline="30000" dirty="0">
                <a:cs typeface="Arial" panose="020B0604020202020204" pitchFamily="34" charset="0"/>
              </a:rPr>
              <a:t>12</a:t>
            </a:r>
            <a:r>
              <a:rPr lang="en-US" dirty="0">
                <a:cs typeface="Arial" panose="020B0604020202020204" pitchFamily="34" charset="0"/>
              </a:rPr>
              <a:t> </a:t>
            </a:r>
            <a:r>
              <a:rPr lang="en-US" dirty="0" err="1">
                <a:latin typeface="Symbol" pitchFamily="2" charset="2"/>
                <a:cs typeface="Arial" panose="020B0604020202020204" pitchFamily="34" charset="0"/>
              </a:rPr>
              <a:t>W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en-US" dirty="0" err="1">
                <a:cs typeface="Arial" panose="020B0604020202020204" pitchFamily="34" charset="0"/>
              </a:rPr>
              <a:t>cm</a:t>
            </a:r>
            <a:r>
              <a:rPr lang="en-US" dirty="0">
                <a:cs typeface="Arial" panose="020B0604020202020204" pitchFamily="34" charset="0"/>
              </a:rPr>
              <a:t> for “common” Bakelite)</a:t>
            </a:r>
          </a:p>
          <a:p>
            <a:r>
              <a:rPr lang="en-US" dirty="0">
                <a:cs typeface="Arial" panose="020B0604020202020204" pitchFamily="34" charset="0"/>
              </a:rPr>
              <a:t> to increase the RPC rate capability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9DFAB66-75F5-62D5-B1FA-10D182FCF7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3008" y="637794"/>
            <a:ext cx="4279392" cy="2991261"/>
          </a:xfrm>
          <a:prstGeom prst="rect">
            <a:avLst/>
          </a:prstGeom>
        </p:spPr>
      </p:pic>
      <p:sp>
        <p:nvSpPr>
          <p:cNvPr id="9" name="ZoneTexte 8">
            <a:extLst>
              <a:ext uri="{FF2B5EF4-FFF2-40B4-BE49-F238E27FC236}">
                <a16:creationId xmlns:a16="http://schemas.microsoft.com/office/drawing/2014/main" id="{C1133F7D-40DF-7D2F-D1C2-0F639FD8D954}"/>
              </a:ext>
            </a:extLst>
          </p:cNvPr>
          <p:cNvSpPr txBox="1"/>
          <p:nvPr/>
        </p:nvSpPr>
        <p:spPr>
          <a:xfrm>
            <a:off x="896113" y="3919034"/>
            <a:ext cx="583996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Oiling process with two thin oil layers rather</a:t>
            </a:r>
          </a:p>
          <a:p>
            <a:r>
              <a:rPr lang="en-US" dirty="0"/>
              <a:t> than one was found to protect RPC against damage caused by HF.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Having a third oil layer did not bring further improvement.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BF91A36-7CE8-4F94-CFFB-2A87E208AC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03007" y="3816096"/>
            <a:ext cx="4160521" cy="2706684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4EFBA4D-C553-C76F-5C84-F6777EC5C7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6081" y="3769327"/>
            <a:ext cx="9779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12773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D5A1C4F6-2CCF-C861-B99D-41F908825170}"/>
              </a:ext>
            </a:extLst>
          </p:cNvPr>
          <p:cNvSpPr txBox="1"/>
          <p:nvPr/>
        </p:nvSpPr>
        <p:spPr>
          <a:xfrm>
            <a:off x="4596384" y="256032"/>
            <a:ext cx="3706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       </a:t>
            </a:r>
            <a:r>
              <a:rPr lang="en-US" b="1" dirty="0">
                <a:solidFill>
                  <a:srgbClr val="FF0000"/>
                </a:solidFill>
              </a:rPr>
              <a:t>RPC&amp;</a:t>
            </a:r>
            <a:r>
              <a:rPr lang="en-US" sz="2000" b="1" dirty="0">
                <a:solidFill>
                  <a:srgbClr val="FF0000"/>
                </a:solidFill>
              </a:rPr>
              <a:t>HL-LHC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CEA9B79-2E1E-AE50-FE7E-1E39C29054FE}"/>
              </a:ext>
            </a:extLst>
          </p:cNvPr>
          <p:cNvSpPr txBox="1"/>
          <p:nvPr/>
        </p:nvSpPr>
        <p:spPr>
          <a:xfrm>
            <a:off x="963168" y="857443"/>
            <a:ext cx="89367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CMS &amp; ATLAS have decided to upgrade their RPC systems to improve its performances and to cope with the high rate expected at the high </a:t>
            </a:r>
            <a:r>
              <a:rPr lang="en-US" dirty="0">
                <a:latin typeface="Symbol" pitchFamily="2" charset="2"/>
              </a:rPr>
              <a:t>h</a:t>
            </a:r>
            <a:r>
              <a:rPr lang="en-US" dirty="0"/>
              <a:t> region as well as the pileup of about 200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946B743C-77A3-A6E2-BA95-AA3AF613C66E}"/>
              </a:ext>
            </a:extLst>
          </p:cNvPr>
          <p:cNvSpPr txBox="1"/>
          <p:nvPr/>
        </p:nvSpPr>
        <p:spPr>
          <a:xfrm>
            <a:off x="1187196" y="2149024"/>
            <a:ext cx="64373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Atlas will add 306 RPC detectors (472 m</a:t>
            </a:r>
            <a:r>
              <a:rPr lang="en-US" baseline="30000" dirty="0"/>
              <a:t>2</a:t>
            </a:r>
            <a:r>
              <a:rPr lang="en-US" dirty="0"/>
              <a:t>) in the BI region</a:t>
            </a:r>
          </a:p>
          <a:p>
            <a:r>
              <a:rPr lang="en-US" dirty="0"/>
              <a:t>Increasing the trigger acceptance from 78% to 92-96% and improving on the time resolution (0.4 ns for the new RPC using new electronics)</a:t>
            </a:r>
          </a:p>
        </p:txBody>
      </p:sp>
      <p:pic>
        <p:nvPicPr>
          <p:cNvPr id="5" name="Segnaposto contenuto 4">
            <a:extLst>
              <a:ext uri="{FF2B5EF4-FFF2-40B4-BE49-F238E27FC236}">
                <a16:creationId xmlns:a16="http://schemas.microsoft.com/office/drawing/2014/main" id="{A4F228D3-EBA4-B98A-AEB1-B045FE8B50A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00416" y="1430054"/>
            <a:ext cx="3328416" cy="1725173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B95EBAA-7A6D-3DDC-7640-EBE8D5EFDE7B}"/>
              </a:ext>
            </a:extLst>
          </p:cNvPr>
          <p:cNvSpPr txBox="1"/>
          <p:nvPr/>
        </p:nvSpPr>
        <p:spPr>
          <a:xfrm>
            <a:off x="1109472" y="3429000"/>
            <a:ext cx="51206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New RPC are triplets</a:t>
            </a:r>
          </a:p>
        </p:txBody>
      </p:sp>
      <p:pic>
        <p:nvPicPr>
          <p:cNvPr id="7" name="Immagine 3">
            <a:extLst>
              <a:ext uri="{FF2B5EF4-FFF2-40B4-BE49-F238E27FC236}">
                <a16:creationId xmlns:a16="http://schemas.microsoft.com/office/drawing/2014/main" id="{8C244B47-C6CD-F5AC-7F8D-B92DE98FA7CB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7375" t="16666" r="5250" b="9444"/>
          <a:stretch/>
        </p:blipFill>
        <p:spPr>
          <a:xfrm>
            <a:off x="1187196" y="3429000"/>
            <a:ext cx="4965192" cy="3334512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7565CF19-255C-8DB7-8097-6EB77A91D12C}"/>
              </a:ext>
            </a:extLst>
          </p:cNvPr>
          <p:cNvSpPr txBox="1"/>
          <p:nvPr/>
        </p:nvSpPr>
        <p:spPr>
          <a:xfrm>
            <a:off x="6559296" y="5363336"/>
            <a:ext cx="43525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Each RPC is made of 3 singlets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Each singlet is 1mm gas gap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Each singlet is readout by two strip panels in  </a:t>
            </a:r>
            <a:r>
              <a:rPr lang="en-US" dirty="0">
                <a:latin typeface="Symbol" pitchFamily="2" charset="2"/>
              </a:rPr>
              <a:t>h </a:t>
            </a:r>
            <a:r>
              <a:rPr lang="en-US" dirty="0"/>
              <a:t>direction</a:t>
            </a:r>
          </a:p>
          <a:p>
            <a:pPr marL="285750" indent="-285750">
              <a:buFont typeface="Wingdings" pitchFamily="2" charset="2"/>
              <a:buChar char="v"/>
            </a:pPr>
            <a:r>
              <a:rPr lang="en-US" dirty="0"/>
              <a:t> The triplets are placed in a Faraday cage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9B0B0801-1986-F8D5-30D8-028B0AD1FC8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743" y="3256521"/>
            <a:ext cx="3413761" cy="1928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19458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EF2815F5-8E9A-E871-BBC0-8945966CB6B2}"/>
              </a:ext>
            </a:extLst>
          </p:cNvPr>
          <p:cNvSpPr txBox="1"/>
          <p:nvPr/>
        </p:nvSpPr>
        <p:spPr>
          <a:xfrm>
            <a:off x="4596384" y="256032"/>
            <a:ext cx="37063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                RPC&amp;HL-LHC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A3C28663-3F61-EF41-34EC-646AAF935781}"/>
              </a:ext>
            </a:extLst>
          </p:cNvPr>
          <p:cNvSpPr txBox="1"/>
          <p:nvPr/>
        </p:nvSpPr>
        <p:spPr>
          <a:xfrm>
            <a:off x="786892" y="829056"/>
            <a:ext cx="95341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CMS will upgrade the present RPC system by replacing the </a:t>
            </a:r>
            <a:r>
              <a:rPr lang="en-US" dirty="0" err="1"/>
              <a:t>BackEnd</a:t>
            </a:r>
            <a:r>
              <a:rPr lang="en-US" dirty="0"/>
              <a:t> electronics to exploit the precise the time information of its RPC detectors</a:t>
            </a:r>
          </a:p>
          <a:p>
            <a:endParaRPr lang="en-US" dirty="0"/>
          </a:p>
          <a:p>
            <a:r>
              <a:rPr lang="en-US" dirty="0"/>
              <a:t>CMS will also equip two stations of the high </a:t>
            </a:r>
            <a:r>
              <a:rPr lang="en-US" dirty="0">
                <a:latin typeface="Symbol" pitchFamily="2" charset="2"/>
              </a:rPr>
              <a:t>h </a:t>
            </a:r>
            <a:r>
              <a:rPr lang="en-US" dirty="0"/>
              <a:t>region of the Endcaps with </a:t>
            </a:r>
          </a:p>
          <a:p>
            <a:r>
              <a:rPr lang="en-US" dirty="0"/>
              <a:t>a new generation RPC (2/2/2 </a:t>
            </a:r>
            <a:r>
              <a:rPr lang="en-US" dirty="0">
                <a:sym typeface="Wingdings" pitchFamily="2" charset="2"/>
              </a:rPr>
              <a:t> 1.4/1.4/1.4) with new electronics</a:t>
            </a:r>
          </a:p>
          <a:p>
            <a:r>
              <a:rPr lang="en-US" dirty="0">
                <a:sym typeface="Wingdings" pitchFamily="2" charset="2"/>
              </a:rPr>
              <a:t> readout scheme</a:t>
            </a:r>
            <a:endParaRPr lang="en-US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AC519CA-872D-C8BA-0A23-5E7EE7612F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35217" y="1375704"/>
            <a:ext cx="3157728" cy="2195805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F16C4B98-13DC-0AF6-B74A-E660DAC5760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880" y="2498696"/>
            <a:ext cx="2943230" cy="4425696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6398BE31-241F-D202-B49A-9EADF934AC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11168" y="2498696"/>
            <a:ext cx="3450966" cy="1486662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E0B6B47-AF6F-BAA6-7317-06CC4AEA37AC}"/>
              </a:ext>
            </a:extLst>
          </p:cNvPr>
          <p:cNvSpPr txBox="1"/>
          <p:nvPr/>
        </p:nvSpPr>
        <p:spPr>
          <a:xfrm>
            <a:off x="3798123" y="4274618"/>
            <a:ext cx="38770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Delay line technique applied successfully to RPC leading to excellent spatial resolution by measuring the time difference</a:t>
            </a:r>
          </a:p>
          <a:p>
            <a:r>
              <a:rPr lang="en-US" dirty="0"/>
              <a:t> of the signal arrival on both ends</a:t>
            </a:r>
          </a:p>
          <a:p>
            <a:r>
              <a:rPr lang="en-US" dirty="0"/>
              <a:t> of </a:t>
            </a:r>
            <a:r>
              <a:rPr lang="en-US" dirty="0">
                <a:latin typeface="Symbol" pitchFamily="2" charset="2"/>
              </a:rPr>
              <a:t>h </a:t>
            </a:r>
            <a:r>
              <a:rPr lang="en-US" dirty="0"/>
              <a:t>oriented </a:t>
            </a:r>
            <a:r>
              <a:rPr lang="en-US" dirty="0">
                <a:latin typeface="Symbol" pitchFamily="2" charset="2"/>
              </a:rPr>
              <a:t> </a:t>
            </a:r>
            <a:r>
              <a:rPr lang="en-US" dirty="0"/>
              <a:t>strips 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30A95DC-BBBB-D8F2-A4F0-12E0A917CF92}"/>
              </a:ext>
            </a:extLst>
          </p:cNvPr>
          <p:cNvSpPr txBox="1"/>
          <p:nvPr/>
        </p:nvSpPr>
        <p:spPr>
          <a:xfrm>
            <a:off x="3883152" y="6407243"/>
            <a:ext cx="625449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l-GR" dirty="0" err="1">
                <a:solidFill>
                  <a:srgbClr val="0000CD"/>
                </a:solidFill>
                <a:effectLst/>
                <a:latin typeface="Helvetica" pitchFamily="2" charset="0"/>
              </a:rPr>
              <a:t>σΔ</a:t>
            </a:r>
            <a:r>
              <a:rPr lang="fr-FR" dirty="0" err="1">
                <a:solidFill>
                  <a:srgbClr val="0000CD"/>
                </a:solidFill>
                <a:effectLst/>
                <a:latin typeface="Helvetica" pitchFamily="2" charset="0"/>
              </a:rPr>
              <a:t>T</a:t>
            </a:r>
            <a:r>
              <a:rPr lang="fr-FR" dirty="0">
                <a:solidFill>
                  <a:srgbClr val="0000CD"/>
                </a:solidFill>
                <a:effectLst/>
                <a:latin typeface="Helvetica" pitchFamily="2" charset="0"/>
              </a:rPr>
              <a:t> ~ 150 </a:t>
            </a:r>
            <a:r>
              <a:rPr lang="fr-FR" dirty="0" err="1">
                <a:solidFill>
                  <a:srgbClr val="0000CD"/>
                </a:solidFill>
                <a:effectLst/>
                <a:latin typeface="Helvetica" pitchFamily="2" charset="0"/>
              </a:rPr>
              <a:t>ps</a:t>
            </a:r>
            <a:r>
              <a:rPr lang="fr-FR" dirty="0">
                <a:solidFill>
                  <a:srgbClr val="0000CD"/>
                </a:solidFill>
                <a:effectLst/>
                <a:latin typeface="Helvetica" pitchFamily="2" charset="0"/>
              </a:rPr>
              <a:t> → </a:t>
            </a:r>
            <a:r>
              <a:rPr lang="el-GR" dirty="0" err="1">
                <a:solidFill>
                  <a:srgbClr val="0000CD"/>
                </a:solidFill>
                <a:effectLst/>
                <a:latin typeface="Helvetica" pitchFamily="2" charset="0"/>
              </a:rPr>
              <a:t>ση</a:t>
            </a:r>
            <a:r>
              <a:rPr lang="el-GR" dirty="0">
                <a:solidFill>
                  <a:srgbClr val="0000CD"/>
                </a:solidFill>
                <a:effectLst/>
                <a:latin typeface="Helvetica" pitchFamily="2" charset="0"/>
              </a:rPr>
              <a:t> ~ 1.5 </a:t>
            </a:r>
            <a:r>
              <a:rPr lang="fr-FR" dirty="0">
                <a:solidFill>
                  <a:srgbClr val="0000CD"/>
                </a:solidFill>
                <a:effectLst/>
                <a:latin typeface="Helvetica" pitchFamily="2" charset="0"/>
              </a:rPr>
              <a:t>cm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2D3A3B1-CEE2-AE65-229C-F815D6BABE8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15889" y="3704295"/>
            <a:ext cx="4876111" cy="1778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10604EBD-ABA6-C9F7-38D3-4C96FEF793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49715" y="5444973"/>
            <a:ext cx="2943230" cy="141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451571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1E8DA64C-AC08-7E3E-70D6-76601475E84C}"/>
              </a:ext>
            </a:extLst>
          </p:cNvPr>
          <p:cNvSpPr txBox="1"/>
          <p:nvPr/>
        </p:nvSpPr>
        <p:spPr>
          <a:xfrm>
            <a:off x="3828288" y="360012"/>
            <a:ext cx="4535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                              MRPC@ALICE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C6B5BFE-E056-8C3A-C400-335B24E366B6}"/>
              </a:ext>
            </a:extLst>
          </p:cNvPr>
          <p:cNvSpPr txBox="1"/>
          <p:nvPr/>
        </p:nvSpPr>
        <p:spPr>
          <a:xfrm>
            <a:off x="1300783" y="1048834"/>
            <a:ext cx="1089121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ALICE collaboration has  adopted the MRPC as </a:t>
            </a:r>
            <a:r>
              <a:rPr lang="en-US" dirty="0" err="1"/>
              <a:t>ToF</a:t>
            </a:r>
            <a:r>
              <a:rPr lang="en-US" dirty="0"/>
              <a:t> detector to identify particles based on their time of flight.</a:t>
            </a:r>
          </a:p>
          <a:p>
            <a:r>
              <a:rPr lang="en-US" dirty="0"/>
              <a:t>They are placed  3.7 m from the IP</a:t>
            </a:r>
          </a:p>
          <a:p>
            <a:r>
              <a:rPr lang="en-US" dirty="0"/>
              <a:t>The MRPC are 2x5-gap (250 µm each)  with 400/550  µm internal/external glass plates</a:t>
            </a:r>
          </a:p>
          <a:p>
            <a:r>
              <a:rPr lang="en-US" dirty="0"/>
              <a:t>There are 1638 MRPC of 120 cm x7.5 cm each</a:t>
            </a:r>
            <a:r>
              <a:rPr lang="en-US" dirty="0">
                <a:sym typeface="Wingdings" pitchFamily="2" charset="2"/>
              </a:rPr>
              <a:t> 150 m</a:t>
            </a:r>
            <a:r>
              <a:rPr lang="en-US" baseline="30000" dirty="0">
                <a:sym typeface="Wingdings" pitchFamily="2" charset="2"/>
              </a:rPr>
              <a:t>2</a:t>
            </a:r>
            <a:endParaRPr lang="en-US" dirty="0"/>
          </a:p>
          <a:p>
            <a:r>
              <a:rPr lang="en-US" dirty="0"/>
              <a:t>The MRPC read out in a differential way to reduce the jitters and improve the timing</a:t>
            </a:r>
          </a:p>
          <a:p>
            <a:endParaRPr lang="en-US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53D3BD5-E5EB-C85D-6A94-9D4133C5DF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00783" y="2958406"/>
            <a:ext cx="3606665" cy="2461018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181AE282-0A22-38B8-FEB6-497F6D130BD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98354" y="3072808"/>
            <a:ext cx="3296074" cy="2346616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8ED717B-DD60-417C-E712-3E2CE4AE4F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53445" y="3072808"/>
            <a:ext cx="3296074" cy="2346616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6544BC7A-BA82-2F09-5E09-5225D023DFEB}"/>
              </a:ext>
            </a:extLst>
          </p:cNvPr>
          <p:cNvSpPr txBox="1"/>
          <p:nvPr/>
        </p:nvSpPr>
        <p:spPr>
          <a:xfrm>
            <a:off x="1300783" y="3040756"/>
            <a:ext cx="27264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18 super modules</a:t>
            </a:r>
          </a:p>
        </p:txBody>
      </p:sp>
    </p:spTree>
    <p:extLst>
      <p:ext uri="{BB962C8B-B14F-4D97-AF65-F5344CB8AC3E}">
        <p14:creationId xmlns:p14="http://schemas.microsoft.com/office/powerpoint/2010/main" val="152110370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C9A7ACD-9E53-DBD4-61C8-607C92EB9C2B}"/>
              </a:ext>
            </a:extLst>
          </p:cNvPr>
          <p:cNvSpPr txBox="1"/>
          <p:nvPr/>
        </p:nvSpPr>
        <p:spPr>
          <a:xfrm>
            <a:off x="3736574" y="277943"/>
            <a:ext cx="45223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                              MRPC</a:t>
            </a:r>
          </a:p>
        </p:txBody>
      </p:sp>
      <p:pic>
        <p:nvPicPr>
          <p:cNvPr id="189" name="Image 188">
            <a:extLst>
              <a:ext uri="{FF2B5EF4-FFF2-40B4-BE49-F238E27FC236}">
                <a16:creationId xmlns:a16="http://schemas.microsoft.com/office/drawing/2014/main" id="{3A152970-CE89-7CC7-718C-19CC7C788CC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2956" y="1167903"/>
            <a:ext cx="3730501" cy="2064224"/>
          </a:xfrm>
          <a:prstGeom prst="rect">
            <a:avLst/>
          </a:prstGeom>
        </p:spPr>
      </p:pic>
      <p:pic>
        <p:nvPicPr>
          <p:cNvPr id="191" name="Image 190">
            <a:extLst>
              <a:ext uri="{FF2B5EF4-FFF2-40B4-BE49-F238E27FC236}">
                <a16:creationId xmlns:a16="http://schemas.microsoft.com/office/drawing/2014/main" id="{12CF2C64-080F-5D72-4C71-AAA0C4BB733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8670" y="1239386"/>
            <a:ext cx="3560694" cy="1992740"/>
          </a:xfrm>
          <a:prstGeom prst="rect">
            <a:avLst/>
          </a:prstGeom>
        </p:spPr>
      </p:pic>
      <p:sp>
        <p:nvSpPr>
          <p:cNvPr id="192" name="ZoneTexte 191">
            <a:extLst>
              <a:ext uri="{FF2B5EF4-FFF2-40B4-BE49-F238E27FC236}">
                <a16:creationId xmlns:a16="http://schemas.microsoft.com/office/drawing/2014/main" id="{9050C6E8-50CB-A8C9-73A3-189345B5C58F}"/>
              </a:ext>
            </a:extLst>
          </p:cNvPr>
          <p:cNvSpPr txBox="1"/>
          <p:nvPr/>
        </p:nvSpPr>
        <p:spPr>
          <a:xfrm>
            <a:off x="2128643" y="813176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Better time resolution</a:t>
            </a:r>
          </a:p>
        </p:txBody>
      </p:sp>
      <p:sp>
        <p:nvSpPr>
          <p:cNvPr id="193" name="ZoneTexte 192">
            <a:extLst>
              <a:ext uri="{FF2B5EF4-FFF2-40B4-BE49-F238E27FC236}">
                <a16:creationId xmlns:a16="http://schemas.microsoft.com/office/drawing/2014/main" id="{3010AAD0-A960-EB7E-E5C5-5D7AA4545857}"/>
              </a:ext>
            </a:extLst>
          </p:cNvPr>
          <p:cNvSpPr txBox="1"/>
          <p:nvPr/>
        </p:nvSpPr>
        <p:spPr>
          <a:xfrm>
            <a:off x="6947451" y="785839"/>
            <a:ext cx="36592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Less charge and thus higher rate</a:t>
            </a:r>
          </a:p>
        </p:txBody>
      </p:sp>
      <p:sp>
        <p:nvSpPr>
          <p:cNvPr id="194" name="ZoneTexte 193">
            <a:extLst>
              <a:ext uri="{FF2B5EF4-FFF2-40B4-BE49-F238E27FC236}">
                <a16:creationId xmlns:a16="http://schemas.microsoft.com/office/drawing/2014/main" id="{E361BD7B-48B3-D72B-3F41-99F7F73AFD9B}"/>
              </a:ext>
            </a:extLst>
          </p:cNvPr>
          <p:cNvSpPr txBox="1"/>
          <p:nvPr/>
        </p:nvSpPr>
        <p:spPr>
          <a:xfrm>
            <a:off x="1284355" y="3513548"/>
            <a:ext cx="9223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Harp (study of hadron production) at CERN was the first to use them</a:t>
            </a:r>
          </a:p>
        </p:txBody>
      </p:sp>
      <p:pic>
        <p:nvPicPr>
          <p:cNvPr id="195" name="Image 194">
            <a:extLst>
              <a:ext uri="{FF2B5EF4-FFF2-40B4-BE49-F238E27FC236}">
                <a16:creationId xmlns:a16="http://schemas.microsoft.com/office/drawing/2014/main" id="{F9514321-1B48-397C-D6AA-27EF3E45CC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12955" y="4052085"/>
            <a:ext cx="3615636" cy="2648637"/>
          </a:xfrm>
          <a:prstGeom prst="rect">
            <a:avLst/>
          </a:prstGeom>
        </p:spPr>
      </p:pic>
      <p:pic>
        <p:nvPicPr>
          <p:cNvPr id="196" name="Image 195">
            <a:extLst>
              <a:ext uri="{FF2B5EF4-FFF2-40B4-BE49-F238E27FC236}">
                <a16:creationId xmlns:a16="http://schemas.microsoft.com/office/drawing/2014/main" id="{838D6E81-A12C-0ABA-7C82-02FDB5CFB6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38787" y="4164302"/>
            <a:ext cx="3694264" cy="2536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27171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801B9314-0DD8-7743-0A01-74952D5607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2975" y="809915"/>
            <a:ext cx="3768928" cy="4843023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66F3B2E-0615-7267-58C7-B4D482F15D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31328" y="760121"/>
            <a:ext cx="3350638" cy="228663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F283AA47-98F6-5B43-56CF-3197D8A91C0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81491" y="2548370"/>
            <a:ext cx="2380249" cy="65987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9301135A-B162-3EE7-E580-B2D4AAA62A4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81493" y="3523828"/>
            <a:ext cx="2380248" cy="65987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A903C22-6032-15A6-BEB5-6D244C2D8AA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31328" y="3046761"/>
            <a:ext cx="3443592" cy="2606178"/>
          </a:xfrm>
          <a:prstGeom prst="rect">
            <a:avLst/>
          </a:prstGeom>
        </p:spPr>
      </p:pic>
      <p:sp>
        <p:nvSpPr>
          <p:cNvPr id="15" name="ZoneTexte 14">
            <a:extLst>
              <a:ext uri="{FF2B5EF4-FFF2-40B4-BE49-F238E27FC236}">
                <a16:creationId xmlns:a16="http://schemas.microsoft.com/office/drawing/2014/main" id="{263DE1F6-793B-F4C2-82C0-1E84ADBB2BED}"/>
              </a:ext>
            </a:extLst>
          </p:cNvPr>
          <p:cNvSpPr txBox="1"/>
          <p:nvPr/>
        </p:nvSpPr>
        <p:spPr>
          <a:xfrm>
            <a:off x="1293779" y="5972783"/>
            <a:ext cx="934828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MRPC were also successfully used in nuclear physics experiments (HADES)</a:t>
            </a:r>
          </a:p>
          <a:p>
            <a:r>
              <a:rPr lang="en-GB" dirty="0"/>
              <a:t>They will also equip the </a:t>
            </a:r>
            <a:r>
              <a:rPr lang="en-GB" dirty="0" err="1"/>
              <a:t>ToF</a:t>
            </a:r>
            <a:r>
              <a:rPr lang="en-GB" dirty="0"/>
              <a:t> wall of the </a:t>
            </a:r>
            <a:r>
              <a:rPr lang="en-GB" dirty="0" err="1"/>
              <a:t>CBM@Fair</a:t>
            </a:r>
            <a:r>
              <a:rPr lang="en-GB" dirty="0"/>
              <a:t> using new resistive glass (10</a:t>
            </a:r>
            <a:r>
              <a:rPr lang="en-GB" baseline="30000" dirty="0"/>
              <a:t>11</a:t>
            </a:r>
            <a:r>
              <a:rPr lang="en-GB" dirty="0"/>
              <a:t> </a:t>
            </a:r>
            <a:r>
              <a:rPr lang="en-GB" dirty="0" err="1">
                <a:latin typeface="Symbol" pitchFamily="2" charset="2"/>
              </a:rPr>
              <a:t>W.</a:t>
            </a:r>
            <a:r>
              <a:rPr lang="en-GB" dirty="0" err="1"/>
              <a:t>cm</a:t>
            </a:r>
            <a:r>
              <a:rPr lang="en-GB" dirty="0"/>
              <a:t>) to reach high rate capabilities (&gt; 50 kHz/cm</a:t>
            </a:r>
            <a:r>
              <a:rPr lang="en-GB" baseline="30000" dirty="0"/>
              <a:t>2</a:t>
            </a:r>
            <a:r>
              <a:rPr lang="en-GB" dirty="0"/>
              <a:t>)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AEF6B939-D1C5-14D6-C80E-2B228DB716F0}"/>
              </a:ext>
            </a:extLst>
          </p:cNvPr>
          <p:cNvSpPr txBox="1"/>
          <p:nvPr/>
        </p:nvSpPr>
        <p:spPr>
          <a:xfrm>
            <a:off x="3450601" y="240221"/>
            <a:ext cx="45354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                                MRPC@ALICE</a:t>
            </a:r>
          </a:p>
        </p:txBody>
      </p:sp>
    </p:spTree>
    <p:extLst>
      <p:ext uri="{BB962C8B-B14F-4D97-AF65-F5344CB8AC3E}">
        <p14:creationId xmlns:p14="http://schemas.microsoft.com/office/powerpoint/2010/main" val="173653686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30CEA698-FB06-1C26-2811-AF29D7919F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94868" y="304153"/>
            <a:ext cx="2783863" cy="2053288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55E7EC4B-C9F2-7FD0-176F-BA89A7EA5B44}"/>
              </a:ext>
            </a:extLst>
          </p:cNvPr>
          <p:cNvSpPr txBox="1"/>
          <p:nvPr/>
        </p:nvSpPr>
        <p:spPr>
          <a:xfrm>
            <a:off x="9912483" y="2301858"/>
            <a:ext cx="33998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200" dirty="0">
                <a:effectLst/>
                <a:latin typeface="Arial" panose="020B0604020202020204" pitchFamily="34" charset="0"/>
              </a:rPr>
              <a:t>Peak Rate 10 MHz for </a:t>
            </a:r>
            <a:r>
              <a:rPr lang="fr-FR" sz="1200" dirty="0" err="1">
                <a:effectLst/>
                <a:latin typeface="Arial" panose="020B0604020202020204" pitchFamily="34" charset="0"/>
              </a:rPr>
              <a:t>Au+Au</a:t>
            </a:r>
            <a:endParaRPr lang="fr-FR" sz="1200" dirty="0">
              <a:effectLst/>
              <a:latin typeface="Arial" panose="020B0604020202020204" pitchFamily="34" charset="0"/>
            </a:endParaRP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1D004D6-C211-5E5A-8F1C-DFCF2146DCF7}"/>
              </a:ext>
            </a:extLst>
          </p:cNvPr>
          <p:cNvSpPr txBox="1"/>
          <p:nvPr/>
        </p:nvSpPr>
        <p:spPr>
          <a:xfrm>
            <a:off x="943583" y="651754"/>
            <a:ext cx="789886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CBM will study the nuclear matter at large density to study: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partonic phases, chiral symmetry, hyper-nuclei production, </a:t>
            </a:r>
          </a:p>
          <a:p>
            <a:r>
              <a:rPr lang="en-GB" dirty="0">
                <a:sym typeface="Wingdings" pitchFamily="2" charset="2"/>
              </a:rPr>
              <a:t>charm production and propagation in rich baryon matter</a:t>
            </a:r>
          </a:p>
          <a:p>
            <a:r>
              <a:rPr lang="en-GB" dirty="0" err="1">
                <a:sym typeface="Wingdings" pitchFamily="2" charset="2"/>
              </a:rPr>
              <a:t>ToF</a:t>
            </a:r>
            <a:r>
              <a:rPr lang="en-GB" dirty="0">
                <a:sym typeface="Wingdings" pitchFamily="2" charset="2"/>
              </a:rPr>
              <a:t> detector is an essential one in the </a:t>
            </a:r>
            <a:r>
              <a:rPr lang="en-GB" dirty="0" err="1">
                <a:sym typeface="Wingdings" pitchFamily="2" charset="2"/>
              </a:rPr>
              <a:t>CBM.It</a:t>
            </a:r>
            <a:r>
              <a:rPr lang="en-GB" dirty="0">
                <a:sym typeface="Wingdings" pitchFamily="2" charset="2"/>
              </a:rPr>
              <a:t> will be made of</a:t>
            </a:r>
          </a:p>
          <a:p>
            <a:r>
              <a:rPr lang="en-GB" dirty="0">
                <a:sym typeface="Wingdings" pitchFamily="2" charset="2"/>
              </a:rPr>
              <a:t>MRPC that can reach </a:t>
            </a:r>
            <a:r>
              <a:rPr lang="en-GB" b="1" dirty="0">
                <a:sym typeface="Wingdings" pitchFamily="2" charset="2"/>
              </a:rPr>
              <a:t>80 </a:t>
            </a:r>
            <a:r>
              <a:rPr lang="en-GB" b="1" dirty="0" err="1">
                <a:sym typeface="Wingdings" pitchFamily="2" charset="2"/>
              </a:rPr>
              <a:t>ps</a:t>
            </a:r>
            <a:r>
              <a:rPr lang="en-GB" b="1" dirty="0">
                <a:sym typeface="Wingdings" pitchFamily="2" charset="2"/>
              </a:rPr>
              <a:t> </a:t>
            </a:r>
            <a:r>
              <a:rPr lang="en-GB" dirty="0">
                <a:sym typeface="Wingdings" pitchFamily="2" charset="2"/>
              </a:rPr>
              <a:t>(full system) time resolution </a:t>
            </a:r>
          </a:p>
          <a:p>
            <a:r>
              <a:rPr lang="en-GB" dirty="0">
                <a:sym typeface="Wingdings" pitchFamily="2" charset="2"/>
              </a:rPr>
              <a:t>while withstanding very high rate at the </a:t>
            </a:r>
            <a:r>
              <a:rPr lang="en-GB" dirty="0" err="1">
                <a:sym typeface="Wingdings" pitchFamily="2" charset="2"/>
              </a:rPr>
              <a:t>center</a:t>
            </a:r>
            <a:r>
              <a:rPr lang="en-GB" dirty="0">
                <a:sym typeface="Wingdings" pitchFamily="2" charset="2"/>
              </a:rPr>
              <a:t>.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New doped glass was developed by Tsinghua University with </a:t>
            </a:r>
            <a:r>
              <a:rPr lang="en-GB" dirty="0">
                <a:latin typeface="Symbol" pitchFamily="2" charset="2"/>
                <a:sym typeface="Wingdings" pitchFamily="2" charset="2"/>
              </a:rPr>
              <a:t>r </a:t>
            </a:r>
            <a:r>
              <a:rPr lang="en-GB" dirty="0">
                <a:sym typeface="Wingdings" pitchFamily="2" charset="2"/>
              </a:rPr>
              <a:t>=  10</a:t>
            </a:r>
            <a:r>
              <a:rPr lang="en-GB" baseline="30000" dirty="0">
                <a:sym typeface="Wingdings" pitchFamily="2" charset="2"/>
              </a:rPr>
              <a:t>10  </a:t>
            </a:r>
            <a:r>
              <a:rPr lang="en-GB" dirty="0" err="1">
                <a:latin typeface="Symbol" pitchFamily="2" charset="2"/>
                <a:sym typeface="Wingdings" pitchFamily="2" charset="2"/>
              </a:rPr>
              <a:t>W.</a:t>
            </a:r>
            <a:r>
              <a:rPr lang="en-GB" dirty="0" err="1">
                <a:sym typeface="Wingdings" pitchFamily="2" charset="2"/>
              </a:rPr>
              <a:t>cm</a:t>
            </a:r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à"/>
            </a:pPr>
            <a:endParaRPr lang="en-GB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AF830B8-C84D-237C-6BAD-A955A5CBF6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3507" y="1736193"/>
            <a:ext cx="797872" cy="610745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25CFA067-5790-997E-23CA-A53F3919F6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91082" y="304153"/>
            <a:ext cx="2200918" cy="2042785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05161DF9-63A6-0AB4-9267-D24FF3E170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37942" y="3500504"/>
            <a:ext cx="1716796" cy="1397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3F922962-C44B-1572-7843-F8BBC23B2C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7941" y="5072580"/>
            <a:ext cx="1716797" cy="1689260"/>
          </a:xfrm>
          <a:prstGeom prst="rect">
            <a:avLst/>
          </a:prstGeom>
        </p:spPr>
      </p:pic>
      <p:sp>
        <p:nvSpPr>
          <p:cNvPr id="11" name="ZoneTexte 10">
            <a:extLst>
              <a:ext uri="{FF2B5EF4-FFF2-40B4-BE49-F238E27FC236}">
                <a16:creationId xmlns:a16="http://schemas.microsoft.com/office/drawing/2014/main" id="{CB702F0A-23F8-1914-5F98-D3248016566F}"/>
              </a:ext>
            </a:extLst>
          </p:cNvPr>
          <p:cNvSpPr txBox="1"/>
          <p:nvPr/>
        </p:nvSpPr>
        <p:spPr>
          <a:xfrm>
            <a:off x="982870" y="4831154"/>
            <a:ext cx="134241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/>
              <a:t>         8-10 gaps</a:t>
            </a:r>
          </a:p>
        </p:txBody>
      </p:sp>
      <p:pic>
        <p:nvPicPr>
          <p:cNvPr id="13" name="Image 12">
            <a:extLst>
              <a:ext uri="{FF2B5EF4-FFF2-40B4-BE49-F238E27FC236}">
                <a16:creationId xmlns:a16="http://schemas.microsoft.com/office/drawing/2014/main" id="{5DA43CD6-8B95-D3F5-322D-69F44FB4414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538301" y="3009965"/>
            <a:ext cx="2501900" cy="198120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05CF563E-429A-B3F2-05A1-FF9EFEAE81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525601" y="4991165"/>
            <a:ext cx="2527300" cy="177067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B6B0C230-CE14-7F5A-C2FE-D0454D8F79F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65694" y="3436622"/>
            <a:ext cx="3274530" cy="3082922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167F18D4-DC04-670D-23E6-1D893E05622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rot="5400000">
            <a:off x="3563150" y="2887558"/>
            <a:ext cx="1562165" cy="264505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F75EDAA0-0CE0-441D-6FC1-D36527CB163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137691" y="5247052"/>
            <a:ext cx="2645050" cy="1514788"/>
          </a:xfrm>
          <a:prstGeom prst="rect">
            <a:avLst/>
          </a:prstGeom>
        </p:spPr>
      </p:pic>
      <p:sp>
        <p:nvSpPr>
          <p:cNvPr id="20" name="ZoneTexte 19">
            <a:extLst>
              <a:ext uri="{FF2B5EF4-FFF2-40B4-BE49-F238E27FC236}">
                <a16:creationId xmlns:a16="http://schemas.microsoft.com/office/drawing/2014/main" id="{D4884316-BC1A-9E16-B429-4DBBFDB90185}"/>
              </a:ext>
            </a:extLst>
          </p:cNvPr>
          <p:cNvSpPr txBox="1"/>
          <p:nvPr/>
        </p:nvSpPr>
        <p:spPr>
          <a:xfrm>
            <a:off x="5338773" y="211202"/>
            <a:ext cx="20384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rgbClr val="FF0000"/>
                </a:solidFill>
              </a:rPr>
              <a:t>ToF@CBM</a:t>
            </a:r>
            <a:endParaRPr lang="en-GB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88539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21519" y="2158324"/>
            <a:ext cx="2530475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Rectangle 13"/>
          <p:cNvSpPr/>
          <p:nvPr/>
        </p:nvSpPr>
        <p:spPr>
          <a:xfrm>
            <a:off x="1415867" y="1361029"/>
            <a:ext cx="7737601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b="1" dirty="0">
                <a:solidFill>
                  <a:srgbClr val="0070C0"/>
                </a:solidFill>
              </a:rPr>
              <a:t>Rate capability of the RPC is related to the voltage drop in the resistive plate: 	</a:t>
            </a:r>
            <a:r>
              <a:rPr lang="en-US" b="1" dirty="0">
                <a:solidFill>
                  <a:srgbClr val="FF0000"/>
                </a:solidFill>
              </a:rPr>
              <a:t>ΔV = I R = q ρ d </a:t>
            </a:r>
            <a:r>
              <a:rPr lang="en-US" b="1" dirty="0" err="1">
                <a:solidFill>
                  <a:srgbClr val="FF0000"/>
                </a:solidFill>
              </a:rPr>
              <a:t>Φ</a:t>
            </a:r>
            <a:endParaRPr lang="en-US" b="1" dirty="0">
              <a:solidFill>
                <a:srgbClr val="FF0000"/>
              </a:solidFill>
            </a:endParaRPr>
          </a:p>
          <a:p>
            <a:pPr algn="ctr"/>
            <a:endParaRPr lang="en-GB" b="1" dirty="0"/>
          </a:p>
          <a:p>
            <a:r>
              <a:rPr lang="en-GB" b="1" dirty="0"/>
              <a:t>         To have RPC with increased rate capability one should reduce:</a:t>
            </a:r>
          </a:p>
          <a:p>
            <a:endParaRPr lang="en-GB" b="1" dirty="0"/>
          </a:p>
          <a:p>
            <a:pPr lvl="1">
              <a:buFont typeface="Wingdings" pitchFamily="2" charset="2"/>
              <a:buChar char="§"/>
            </a:pP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i="1" dirty="0">
                <a:solidFill>
                  <a:srgbClr val="FF0000"/>
                </a:solidFill>
              </a:rPr>
              <a:t>electrode resistivity </a:t>
            </a:r>
            <a:r>
              <a:rPr lang="en-US" b="1" dirty="0">
                <a:solidFill>
                  <a:srgbClr val="FF0000"/>
                </a:solidFill>
              </a:rPr>
              <a:t>ρ</a:t>
            </a:r>
            <a:r>
              <a:rPr lang="en-US" dirty="0">
                <a:solidFill>
                  <a:srgbClr val="FF0000"/>
                </a:solidFill>
              </a:rPr>
              <a:t>: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dirty="0"/>
              <a:t>as low as the RPC principle still stands (&gt; 10</a:t>
            </a:r>
            <a:r>
              <a:rPr lang="en-US" baseline="30000" dirty="0"/>
              <a:t>9 </a:t>
            </a:r>
            <a:r>
              <a:rPr lang="en-US" dirty="0" err="1"/>
              <a:t>Ωcm</a:t>
            </a:r>
            <a:r>
              <a:rPr lang="en-US" dirty="0"/>
              <a:t>)</a:t>
            </a:r>
            <a:endParaRPr lang="en-GB" dirty="0">
              <a:solidFill>
                <a:srgbClr val="FF0000"/>
              </a:solidFill>
            </a:endParaRPr>
          </a:p>
          <a:p>
            <a:pPr lvl="1"/>
            <a:r>
              <a:rPr lang="en-GB" dirty="0">
                <a:sym typeface="Wingdings"/>
              </a:rPr>
              <a:t> low-resistivity HPL or doped glass (Tsinghua glass)</a:t>
            </a:r>
          </a:p>
          <a:p>
            <a:pPr lvl="2">
              <a:buFont typeface="Wingdings" pitchFamily="2" charset="2"/>
              <a:buChar char="§"/>
            </a:pPr>
            <a:endParaRPr lang="en-GB" dirty="0">
              <a:sym typeface="Wingdings"/>
            </a:endParaRPr>
          </a:p>
          <a:p>
            <a:pPr lvl="1">
              <a:buFont typeface="Wingdings" pitchFamily="2" charset="2"/>
              <a:buChar char="§"/>
            </a:pPr>
            <a:r>
              <a:rPr lang="en-GB" dirty="0">
                <a:solidFill>
                  <a:srgbClr val="FF0000"/>
                </a:solidFill>
                <a:sym typeface="Wingdings"/>
              </a:rPr>
              <a:t> </a:t>
            </a:r>
            <a:r>
              <a:rPr lang="en-GB" i="1" dirty="0">
                <a:solidFill>
                  <a:srgbClr val="FF0000"/>
                </a:solidFill>
                <a:sym typeface="Wingdings"/>
              </a:rPr>
              <a:t>electrode thickness </a:t>
            </a:r>
            <a:r>
              <a:rPr lang="en-US" b="1" dirty="0">
                <a:solidFill>
                  <a:srgbClr val="FF0000"/>
                </a:solidFill>
              </a:rPr>
              <a:t>d</a:t>
            </a:r>
            <a:r>
              <a:rPr lang="en-US" dirty="0">
                <a:solidFill>
                  <a:srgbClr val="FF0000"/>
                </a:solidFill>
              </a:rPr>
              <a:t>: </a:t>
            </a:r>
            <a:r>
              <a:rPr lang="en-US" dirty="0"/>
              <a:t>depends on electrode material</a:t>
            </a:r>
            <a:endParaRPr lang="en-GB" dirty="0">
              <a:sym typeface="Wingdings"/>
            </a:endParaRPr>
          </a:p>
          <a:p>
            <a:pPr lvl="1">
              <a:buFont typeface="Wingdings"/>
              <a:buChar char="à"/>
            </a:pPr>
            <a:r>
              <a:rPr lang="en-GB" dirty="0">
                <a:sym typeface="Wingdings"/>
              </a:rPr>
              <a:t> easy for glass, possible for  HPL</a:t>
            </a:r>
          </a:p>
          <a:p>
            <a:pPr lvl="1">
              <a:buFont typeface="Wingdings"/>
              <a:buChar char="à"/>
            </a:pPr>
            <a:endParaRPr lang="en-GB" i="1" dirty="0">
              <a:solidFill>
                <a:srgbClr val="FF0000"/>
              </a:solidFill>
              <a:sym typeface="Wingdings"/>
            </a:endParaRPr>
          </a:p>
          <a:p>
            <a:pPr lvl="1">
              <a:buFont typeface="Wingdings" pitchFamily="2" charset="2"/>
              <a:buChar char="§"/>
            </a:pPr>
            <a:r>
              <a:rPr lang="en-GB" i="1" dirty="0">
                <a:solidFill>
                  <a:srgbClr val="FF0000"/>
                </a:solidFill>
                <a:sym typeface="Wingdings"/>
              </a:rPr>
              <a:t> produced charge </a:t>
            </a:r>
            <a:r>
              <a:rPr lang="en-US" b="1" dirty="0">
                <a:solidFill>
                  <a:srgbClr val="FF0000"/>
                </a:solidFill>
              </a:rPr>
              <a:t>q :  </a:t>
            </a:r>
            <a:r>
              <a:rPr lang="en-US" dirty="0"/>
              <a:t>depends on gas mixture and number of gaps </a:t>
            </a:r>
            <a:endParaRPr lang="en-GB" b="1" dirty="0">
              <a:solidFill>
                <a:srgbClr val="FF0000"/>
              </a:solidFill>
              <a:sym typeface="Wingdings"/>
            </a:endParaRPr>
          </a:p>
          <a:p>
            <a:pPr lvl="1"/>
            <a:r>
              <a:rPr lang="en-GB" dirty="0">
                <a:sym typeface="Wingdings"/>
              </a:rPr>
              <a:t>The less the charge produced, faster the eviction : beneficial also for chamber aging but  this necessitates to  </a:t>
            </a:r>
            <a:r>
              <a:rPr lang="en-GB" dirty="0">
                <a:solidFill>
                  <a:srgbClr val="FF0000"/>
                </a:solidFill>
                <a:sym typeface="Wingdings"/>
              </a:rPr>
              <a:t>increase </a:t>
            </a:r>
            <a:r>
              <a:rPr lang="en-GB" i="1" dirty="0">
                <a:solidFill>
                  <a:srgbClr val="FF0000"/>
                </a:solidFill>
                <a:sym typeface="Wingdings"/>
              </a:rPr>
              <a:t>FE electronics sensitivity</a:t>
            </a:r>
            <a:endParaRPr lang="en-GB" dirty="0">
              <a:sym typeface="Wingdings"/>
            </a:endParaRPr>
          </a:p>
        </p:txBody>
      </p:sp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96756" y="3974794"/>
            <a:ext cx="1980000" cy="9637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ZoneTexte 1"/>
          <p:cNvSpPr txBox="1"/>
          <p:nvPr/>
        </p:nvSpPr>
        <p:spPr>
          <a:xfrm>
            <a:off x="3512372" y="350943"/>
            <a:ext cx="5066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RPC high rate detection capability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IPRD2016-Siena</a:t>
            </a:r>
            <a:endParaRPr lang="en-GB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CF7BA-CC86-B046-85AE-96566A388665}" type="slidenum">
              <a:rPr lang="en-GB" smtClean="0"/>
              <a:pPr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24483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AD5709A3-982E-FE0D-2E2E-D6AC50EA2014}"/>
              </a:ext>
            </a:extLst>
          </p:cNvPr>
          <p:cNvSpPr txBox="1"/>
          <p:nvPr/>
        </p:nvSpPr>
        <p:spPr>
          <a:xfrm>
            <a:off x="4143772" y="200144"/>
            <a:ext cx="540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          (M)RPC  for calorimetry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CBC06BB-B0D5-6710-B707-298BD907523E}"/>
              </a:ext>
            </a:extLst>
          </p:cNvPr>
          <p:cNvSpPr txBox="1"/>
          <p:nvPr/>
        </p:nvSpPr>
        <p:spPr>
          <a:xfrm>
            <a:off x="992220" y="662590"/>
            <a:ext cx="1079971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RPC were proposed to equip sampling HCAL for future collider experiments as a highly segmented active area (PFA-based calorimetry).</a:t>
            </a:r>
          </a:p>
          <a:p>
            <a:r>
              <a:rPr lang="en-GB" dirty="0"/>
              <a:t>Two large prototypes (DHCAL/SDHCAL)were built and exposed to beam tests. The results show the powerful of RPC for such applications (high efficiency and high granularity with no spark issues)</a:t>
            </a:r>
          </a:p>
          <a:p>
            <a:r>
              <a:rPr lang="en-GB" dirty="0"/>
              <a:t>The electronics readout system  in both  is embedded on RPC of 1m x 1m  large and 3mm thick.  In the SDHCAL multi-threshold readout was adopted</a:t>
            </a:r>
          </a:p>
          <a:p>
            <a:endParaRPr lang="en-GB" dirty="0"/>
          </a:p>
        </p:txBody>
      </p:sp>
      <p:pic>
        <p:nvPicPr>
          <p:cNvPr id="9" name="Image 8" descr="Capture d’écran 2017-05-20 à 13.41.01.png">
            <a:extLst>
              <a:ext uri="{FF2B5EF4-FFF2-40B4-BE49-F238E27FC236}">
                <a16:creationId xmlns:a16="http://schemas.microsoft.com/office/drawing/2014/main" id="{901055FA-B484-F816-F610-8CE83E560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510" y="3237044"/>
            <a:ext cx="3161490" cy="2763978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D017CB2A-DDEC-4A3E-F33A-64BCE7E5E6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83992" y="2432523"/>
            <a:ext cx="2182663" cy="218017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DBAF580B-A666-0EC0-C05A-F07B5C94F3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1503" y="2427420"/>
            <a:ext cx="2094327" cy="2185277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031EC23C-FD73-414C-C4B1-DF687F3DD7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51584" y="2444420"/>
            <a:ext cx="2040356" cy="2151276"/>
          </a:xfrm>
          <a:prstGeom prst="rect">
            <a:avLst/>
          </a:prstGeom>
        </p:spPr>
      </p:pic>
      <p:pic>
        <p:nvPicPr>
          <p:cNvPr id="13" name="Imagen 13">
            <a:extLst>
              <a:ext uri="{FF2B5EF4-FFF2-40B4-BE49-F238E27FC236}">
                <a16:creationId xmlns:a16="http://schemas.microsoft.com/office/drawing/2014/main" id="{D6D9CF49-6F87-1957-FE5A-70DCEBA0889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605195" y="4746125"/>
            <a:ext cx="2650850" cy="2111875"/>
          </a:xfrm>
          <a:prstGeom prst="rect">
            <a:avLst/>
          </a:prstGeom>
        </p:spPr>
      </p:pic>
      <p:pic>
        <p:nvPicPr>
          <p:cNvPr id="14" name="Imagen 14">
            <a:extLst>
              <a:ext uri="{FF2B5EF4-FFF2-40B4-BE49-F238E27FC236}">
                <a16:creationId xmlns:a16="http://schemas.microsoft.com/office/drawing/2014/main" id="{559168BC-B3FE-F47F-D624-14818063D9A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8666" y="4798926"/>
            <a:ext cx="2650850" cy="1971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6034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00DD18A-A45C-6F4C-0538-E57B3DA93E57}"/>
              </a:ext>
            </a:extLst>
          </p:cNvPr>
          <p:cNvSpPr txBox="1"/>
          <p:nvPr/>
        </p:nvSpPr>
        <p:spPr>
          <a:xfrm>
            <a:off x="1993858" y="480903"/>
            <a:ext cx="8204283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fr-FR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  <a:p>
            <a:r>
              <a:rPr lang="en-GB" dirty="0"/>
              <a:t>-Parallel/Resistive Plate Chambers </a:t>
            </a:r>
          </a:p>
          <a:p>
            <a:endParaRPr lang="en-GB" dirty="0"/>
          </a:p>
          <a:p>
            <a:r>
              <a:rPr lang="en-GB" b="1" dirty="0"/>
              <a:t>Single-gap</a:t>
            </a:r>
          </a:p>
          <a:p>
            <a:r>
              <a:rPr lang="en-GB" dirty="0"/>
              <a:t>One electrode in metal and one resistive(glass) </a:t>
            </a:r>
            <a:r>
              <a:rPr lang="en-GB" b="1" dirty="0" err="1"/>
              <a:t>Pestov</a:t>
            </a:r>
            <a:r>
              <a:rPr lang="en-GB" b="1" dirty="0"/>
              <a:t> 1971</a:t>
            </a:r>
          </a:p>
          <a:p>
            <a:r>
              <a:rPr lang="en-GB" dirty="0"/>
              <a:t>Two resistive  electrodes (HPL)  </a:t>
            </a:r>
            <a:r>
              <a:rPr lang="en-GB" b="1" dirty="0" err="1"/>
              <a:t>Santonico-Caldarelli</a:t>
            </a:r>
            <a:r>
              <a:rPr lang="en-GB" b="1" dirty="0"/>
              <a:t> 1981</a:t>
            </a:r>
          </a:p>
          <a:p>
            <a:endParaRPr lang="en-GB" b="1" dirty="0"/>
          </a:p>
          <a:p>
            <a:endParaRPr lang="en-GB" b="1" dirty="0"/>
          </a:p>
          <a:p>
            <a:r>
              <a:rPr lang="en-GB" dirty="0"/>
              <a:t>Protection against sparks due to the “high” resistivity of the electrode </a:t>
            </a:r>
          </a:p>
          <a:p>
            <a:r>
              <a:rPr lang="en-GB" dirty="0"/>
              <a:t>This leads to reduced rate capabilities (charge evacuation time)</a:t>
            </a:r>
          </a:p>
          <a:p>
            <a:endParaRPr lang="en-GB" dirty="0"/>
          </a:p>
          <a:p>
            <a:r>
              <a:rPr lang="en-GB" b="1" dirty="0" err="1"/>
              <a:t>Multigap</a:t>
            </a:r>
            <a:endParaRPr lang="en-GB" b="1" dirty="0"/>
          </a:p>
          <a:p>
            <a:r>
              <a:rPr lang="en-GB" dirty="0"/>
              <a:t>Several thin gas gaps.  Thin plates in glass (</a:t>
            </a:r>
            <a:r>
              <a:rPr lang="en-GB" b="1" dirty="0"/>
              <a:t>Williams et al</a:t>
            </a:r>
            <a:r>
              <a:rPr lang="en-GB" dirty="0"/>
              <a:t>) in </a:t>
            </a:r>
            <a:r>
              <a:rPr lang="en-GB" b="1" dirty="0"/>
              <a:t>1996</a:t>
            </a:r>
            <a:r>
              <a:rPr lang="en-GB" dirty="0"/>
              <a:t>. 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 err="1"/>
              <a:t>tRPC</a:t>
            </a:r>
            <a:r>
              <a:rPr lang="en-GB" dirty="0"/>
              <a:t>:  metal-glass RPC based on very thin gas gap proposed by</a:t>
            </a:r>
          </a:p>
          <a:p>
            <a:r>
              <a:rPr lang="en-GB" b="1" dirty="0"/>
              <a:t>P. Fonte </a:t>
            </a:r>
            <a:r>
              <a:rPr lang="en-GB" dirty="0"/>
              <a:t>et al (1999)</a:t>
            </a:r>
          </a:p>
          <a:p>
            <a:endParaRPr lang="en-GB" dirty="0"/>
          </a:p>
        </p:txBody>
      </p:sp>
      <p:pic>
        <p:nvPicPr>
          <p:cNvPr id="3" name="Image 2" descr="Capture d’écran 2016-12-02 à 14.31.44.png">
            <a:extLst>
              <a:ext uri="{FF2B5EF4-FFF2-40B4-BE49-F238E27FC236}">
                <a16:creationId xmlns:a16="http://schemas.microsoft.com/office/drawing/2014/main" id="{540F171B-5E93-9C5A-318B-3A28A022A6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00273" y="1840595"/>
            <a:ext cx="2887263" cy="1108028"/>
          </a:xfrm>
          <a:prstGeom prst="rect">
            <a:avLst/>
          </a:prstGeom>
        </p:spPr>
      </p:pic>
      <p:grpSp>
        <p:nvGrpSpPr>
          <p:cNvPr id="4" name="Grouper 64">
            <a:extLst>
              <a:ext uri="{FF2B5EF4-FFF2-40B4-BE49-F238E27FC236}">
                <a16:creationId xmlns:a16="http://schemas.microsoft.com/office/drawing/2014/main" id="{EA50EFC5-07FB-27E7-8F46-6D313D97AA91}"/>
              </a:ext>
            </a:extLst>
          </p:cNvPr>
          <p:cNvGrpSpPr/>
          <p:nvPr/>
        </p:nvGrpSpPr>
        <p:grpSpPr>
          <a:xfrm>
            <a:off x="8900272" y="3183132"/>
            <a:ext cx="2887263" cy="1304401"/>
            <a:chOff x="5738784" y="5135472"/>
            <a:chExt cx="2442353" cy="1076815"/>
          </a:xfrm>
        </p:grpSpPr>
        <p:pic>
          <p:nvPicPr>
            <p:cNvPr id="7" name="Image 6" descr="Capture d’écran 2016-12-02 à 14.31.55.png">
              <a:extLst>
                <a:ext uri="{FF2B5EF4-FFF2-40B4-BE49-F238E27FC236}">
                  <a16:creationId xmlns:a16="http://schemas.microsoft.com/office/drawing/2014/main" id="{389C5534-9C9B-C2A6-53E8-9B8BA902A05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38784" y="5135472"/>
              <a:ext cx="2442353" cy="1076815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64D53C6-ABBD-478D-562A-D2040836578C}"/>
                </a:ext>
              </a:extLst>
            </p:cNvPr>
            <p:cNvSpPr/>
            <p:nvPr/>
          </p:nvSpPr>
          <p:spPr>
            <a:xfrm>
              <a:off x="7551714" y="5981700"/>
              <a:ext cx="622978" cy="2102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9" name="Image 8">
            <a:extLst>
              <a:ext uri="{FF2B5EF4-FFF2-40B4-BE49-F238E27FC236}">
                <a16:creationId xmlns:a16="http://schemas.microsoft.com/office/drawing/2014/main" id="{A03BD93A-777F-52E2-9C75-2DF9799BD2C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62720" y="4914899"/>
            <a:ext cx="2765455" cy="140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2112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5CBC06BB-B0D5-6710-B707-298BD907523E}"/>
              </a:ext>
            </a:extLst>
          </p:cNvPr>
          <p:cNvSpPr txBox="1"/>
          <p:nvPr/>
        </p:nvSpPr>
        <p:spPr>
          <a:xfrm>
            <a:off x="1070043" y="738478"/>
            <a:ext cx="89105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MRPC are being proposed to replace RPC to exploit the time resolution they provide.</a:t>
            </a:r>
          </a:p>
          <a:p>
            <a:r>
              <a:rPr lang="en-GB" dirty="0"/>
              <a:t>4 or 5 gap RPC are expected to provide better than 150 </a:t>
            </a:r>
            <a:r>
              <a:rPr lang="en-GB" dirty="0" err="1"/>
              <a:t>ps</a:t>
            </a:r>
            <a:r>
              <a:rPr lang="en-GB" dirty="0"/>
              <a:t> time resolution so they can be exploited to better separate close-by hadronic showers  and discriminate the delayed neutrons</a:t>
            </a:r>
          </a:p>
        </p:txBody>
      </p:sp>
      <p:pic>
        <p:nvPicPr>
          <p:cNvPr id="9" name="Image 8" descr="Capture d’écran 2017-05-20 à 13.41.01.png">
            <a:extLst>
              <a:ext uri="{FF2B5EF4-FFF2-40B4-BE49-F238E27FC236}">
                <a16:creationId xmlns:a16="http://schemas.microsoft.com/office/drawing/2014/main" id="{901055FA-B484-F816-F610-8CE83E5605C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0510" y="2731206"/>
            <a:ext cx="3161490" cy="2763978"/>
          </a:xfrm>
          <a:prstGeom prst="rect">
            <a:avLst/>
          </a:prstGeom>
        </p:spPr>
      </p:pic>
      <p:grpSp>
        <p:nvGrpSpPr>
          <p:cNvPr id="18" name="Grouper 15">
            <a:extLst>
              <a:ext uri="{FF2B5EF4-FFF2-40B4-BE49-F238E27FC236}">
                <a16:creationId xmlns:a16="http://schemas.microsoft.com/office/drawing/2014/main" id="{FE891792-8AE4-8B20-600E-3658E8258856}"/>
              </a:ext>
            </a:extLst>
          </p:cNvPr>
          <p:cNvGrpSpPr/>
          <p:nvPr/>
        </p:nvGrpSpPr>
        <p:grpSpPr>
          <a:xfrm>
            <a:off x="4572000" y="1780308"/>
            <a:ext cx="3161490" cy="1648692"/>
            <a:chOff x="2921000" y="2067400"/>
            <a:chExt cx="4056404" cy="2571374"/>
          </a:xfrm>
        </p:grpSpPr>
        <p:pic>
          <p:nvPicPr>
            <p:cNvPr id="19" name="Image 18" descr="Capture d’écran 2017-04-04 à 11.03.13.png">
              <a:extLst>
                <a:ext uri="{FF2B5EF4-FFF2-40B4-BE49-F238E27FC236}">
                  <a16:creationId xmlns:a16="http://schemas.microsoft.com/office/drawing/2014/main" id="{F83469C6-D0FB-56F1-9473-60415B5C29A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467100" y="2067400"/>
              <a:ext cx="3510304" cy="2571374"/>
            </a:xfrm>
            <a:prstGeom prst="rect">
              <a:avLst/>
            </a:prstGeom>
          </p:spPr>
        </p:pic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DE1DF764-3A40-B642-DE68-E1A7F69E7BC4}"/>
                </a:ext>
              </a:extLst>
            </p:cNvPr>
            <p:cNvSpPr/>
            <p:nvPr/>
          </p:nvSpPr>
          <p:spPr>
            <a:xfrm>
              <a:off x="2921000" y="4150100"/>
              <a:ext cx="990600" cy="129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1" name="Image 20">
            <a:extLst>
              <a:ext uri="{FF2B5EF4-FFF2-40B4-BE49-F238E27FC236}">
                <a16:creationId xmlns:a16="http://schemas.microsoft.com/office/drawing/2014/main" id="{EA7236F0-1AD8-88CF-EBFB-FD6998CE16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5400000">
            <a:off x="8702699" y="1236721"/>
            <a:ext cx="1648692" cy="273586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444170A4-F707-E8B9-015E-71975FA8F91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9912" y="5256745"/>
            <a:ext cx="6408884" cy="1488553"/>
          </a:xfrm>
          <a:prstGeom prst="rect">
            <a:avLst/>
          </a:prstGeom>
        </p:spPr>
      </p:pic>
      <p:grpSp>
        <p:nvGrpSpPr>
          <p:cNvPr id="23" name="Groupe 22">
            <a:extLst>
              <a:ext uri="{FF2B5EF4-FFF2-40B4-BE49-F238E27FC236}">
                <a16:creationId xmlns:a16="http://schemas.microsoft.com/office/drawing/2014/main" id="{88D1559D-7619-969F-459B-8BBA60BF9B24}"/>
              </a:ext>
            </a:extLst>
          </p:cNvPr>
          <p:cNvGrpSpPr/>
          <p:nvPr/>
        </p:nvGrpSpPr>
        <p:grpSpPr>
          <a:xfrm>
            <a:off x="4989912" y="3591794"/>
            <a:ext cx="6408884" cy="1676179"/>
            <a:chOff x="541506" y="2036697"/>
            <a:chExt cx="5426994" cy="1994819"/>
          </a:xfrm>
        </p:grpSpPr>
        <p:pic>
          <p:nvPicPr>
            <p:cNvPr id="24" name="Image 19" descr="distanceNKZoom.png">
              <a:extLst>
                <a:ext uri="{FF2B5EF4-FFF2-40B4-BE49-F238E27FC236}">
                  <a16:creationId xmlns:a16="http://schemas.microsoft.com/office/drawing/2014/main" id="{D836DB18-7FC3-2627-C3AF-1623B710E7C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77552" y="2036697"/>
              <a:ext cx="2690948" cy="1981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" name="Image 20" descr="distanceZoom.png">
              <a:extLst>
                <a:ext uri="{FF2B5EF4-FFF2-40B4-BE49-F238E27FC236}">
                  <a16:creationId xmlns:a16="http://schemas.microsoft.com/office/drawing/2014/main" id="{8F6ACA50-3FB7-9893-2154-8DF15B57B843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1506" y="2075939"/>
              <a:ext cx="2569446" cy="19555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A5836136-E09F-7B12-1B60-482CB3421575}"/>
                </a:ext>
              </a:extLst>
            </p:cNvPr>
            <p:cNvSpPr txBox="1"/>
            <p:nvPr/>
          </p:nvSpPr>
          <p:spPr>
            <a:xfrm>
              <a:off x="3838144" y="2552525"/>
              <a:ext cx="21303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Without neutrons</a:t>
              </a:r>
            </a:p>
          </p:txBody>
        </p:sp>
      </p:grpSp>
      <p:sp>
        <p:nvSpPr>
          <p:cNvPr id="27" name="ZoneTexte 26">
            <a:extLst>
              <a:ext uri="{FF2B5EF4-FFF2-40B4-BE49-F238E27FC236}">
                <a16:creationId xmlns:a16="http://schemas.microsoft.com/office/drawing/2014/main" id="{B7A955A6-68FE-EE5F-8221-378F56D48F48}"/>
              </a:ext>
            </a:extLst>
          </p:cNvPr>
          <p:cNvSpPr txBox="1"/>
          <p:nvPr/>
        </p:nvSpPr>
        <p:spPr>
          <a:xfrm>
            <a:off x="4143772" y="200144"/>
            <a:ext cx="540857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solidFill>
                  <a:srgbClr val="FF0000"/>
                </a:solidFill>
              </a:rPr>
              <a:t>          (M)RPC  for calorimetry </a:t>
            </a:r>
          </a:p>
        </p:txBody>
      </p:sp>
    </p:spTree>
    <p:extLst>
      <p:ext uri="{BB962C8B-B14F-4D97-AF65-F5344CB8AC3E}">
        <p14:creationId xmlns:p14="http://schemas.microsoft.com/office/powerpoint/2010/main" val="18021771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F55E68CB-95A5-D7D9-CBF9-6E34C1C535B6}"/>
              </a:ext>
            </a:extLst>
          </p:cNvPr>
          <p:cNvSpPr txBox="1"/>
          <p:nvPr/>
        </p:nvSpPr>
        <p:spPr>
          <a:xfrm>
            <a:off x="3677478" y="417444"/>
            <a:ext cx="550627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</a:rPr>
              <a:t>Development trends for HEP  (M)RPC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CD935571-F0D2-EC88-3B7A-620938FFB2A1}"/>
              </a:ext>
            </a:extLst>
          </p:cNvPr>
          <p:cNvSpPr txBox="1"/>
          <p:nvPr/>
        </p:nvSpPr>
        <p:spPr>
          <a:xfrm>
            <a:off x="1222513" y="1789043"/>
            <a:ext cx="919369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GB" dirty="0"/>
              <a:t> Replace greenhouse (TFE, SF6)  gases by eco-friendly ones (HFO, NOVEC…) </a:t>
            </a:r>
          </a:p>
          <a:p>
            <a:pPr marL="285750" indent="-285750">
              <a:buFont typeface="Wingdings" pitchFamily="2" charset="2"/>
              <a:buChar char="v"/>
            </a:pPr>
            <a:endParaRPr lang="en-GB" dirty="0"/>
          </a:p>
          <a:p>
            <a:pPr marL="285750" indent="-285750">
              <a:buFont typeface="Wingdings" pitchFamily="2" charset="2"/>
              <a:buChar char="v"/>
            </a:pPr>
            <a:r>
              <a:rPr lang="en-GB" dirty="0"/>
              <a:t> Reduce leakage by adopting new structure (</a:t>
            </a:r>
            <a:r>
              <a:rPr lang="en-GB" dirty="0" err="1"/>
              <a:t>sealing,..etc</a:t>
            </a:r>
            <a:r>
              <a:rPr lang="en-GB" dirty="0"/>
              <a:t>)</a:t>
            </a:r>
          </a:p>
          <a:p>
            <a:pPr marL="285750" indent="-285750">
              <a:buFont typeface="Wingdings" pitchFamily="2" charset="2"/>
              <a:buChar char="v"/>
            </a:pPr>
            <a:endParaRPr lang="en-GB" dirty="0"/>
          </a:p>
          <a:p>
            <a:pPr marL="285750" indent="-285750">
              <a:buFont typeface="Wingdings" pitchFamily="2" charset="2"/>
              <a:buChar char="v"/>
            </a:pPr>
            <a:r>
              <a:rPr lang="en-GB" dirty="0"/>
              <a:t> Reduce the electrode resistivity to achieve </a:t>
            </a:r>
            <a:r>
              <a:rPr lang="en-GB" dirty="0">
                <a:sym typeface="Wingdings" pitchFamily="2" charset="2"/>
              </a:rPr>
              <a:t> higher rate </a:t>
            </a:r>
          </a:p>
          <a:p>
            <a:pPr marL="285750" indent="-285750">
              <a:buFont typeface="Wingdings" pitchFamily="2" charset="2"/>
              <a:buChar char="v"/>
            </a:pPr>
            <a:endParaRPr lang="en-GB" dirty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sym typeface="Wingdings" pitchFamily="2" charset="2"/>
              </a:rPr>
              <a:t>Reduce avalanche charge --&gt; higher rate and less aging   develop new generation of electronics ( as for MPGD)</a:t>
            </a:r>
          </a:p>
          <a:p>
            <a:pPr marL="285750" indent="-285750">
              <a:buFont typeface="Wingdings" pitchFamily="2" charset="2"/>
              <a:buChar char="v"/>
            </a:pPr>
            <a:endParaRPr lang="en-GB" dirty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v"/>
            </a:pPr>
            <a:r>
              <a:rPr lang="en-GB" dirty="0">
                <a:sym typeface="Wingdings" pitchFamily="2" charset="2"/>
              </a:rPr>
              <a:t> Increase uniformity  needed for better energy reconstruction in calorimeters and less uncertainties in timing</a:t>
            </a:r>
          </a:p>
          <a:p>
            <a:endParaRPr lang="en-GB" dirty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GB" dirty="0">
              <a:sym typeface="Wingdings" pitchFamily="2" charset="2"/>
            </a:endParaRPr>
          </a:p>
          <a:p>
            <a:pPr marL="285750" indent="-285750">
              <a:buFont typeface="Wingdings" pitchFamily="2" charset="2"/>
              <a:buChar char="v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7664009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373D45F1-B4E1-2B75-D0A2-FAC0522DF4CB}"/>
              </a:ext>
            </a:extLst>
          </p:cNvPr>
          <p:cNvSpPr txBox="1"/>
          <p:nvPr/>
        </p:nvSpPr>
        <p:spPr>
          <a:xfrm>
            <a:off x="1856961" y="1411355"/>
            <a:ext cx="847807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pPr marL="285750" indent="-285750">
              <a:buFont typeface="Wingdings" pitchFamily="2" charset="2"/>
              <a:buChar char="v"/>
            </a:pPr>
            <a:endParaRPr lang="en-GB" dirty="0"/>
          </a:p>
          <a:p>
            <a:pPr marL="285750" indent="-285750">
              <a:buFont typeface="Wingdings" pitchFamily="2" charset="2"/>
              <a:buChar char="v"/>
            </a:pPr>
            <a:r>
              <a:rPr lang="en-GB" dirty="0"/>
              <a:t>(M)RPC were, are and will be widely used in HEP experiments</a:t>
            </a:r>
          </a:p>
          <a:p>
            <a:pPr marL="285750" indent="-285750">
              <a:buFont typeface="Wingdings" pitchFamily="2" charset="2"/>
              <a:buChar char="v"/>
            </a:pPr>
            <a:endParaRPr lang="en-GB" dirty="0"/>
          </a:p>
          <a:p>
            <a:pPr marL="285750" indent="-285750">
              <a:buFont typeface="Wingdings" pitchFamily="2" charset="2"/>
              <a:buChar char="v"/>
            </a:pPr>
            <a:r>
              <a:rPr lang="en-GB" dirty="0"/>
              <a:t>They present excellent features and in particular their timing and cost-effectiveness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v"/>
            </a:pPr>
            <a:r>
              <a:rPr lang="en-GB" dirty="0"/>
              <a:t>They are muon detectors, </a:t>
            </a:r>
            <a:r>
              <a:rPr lang="en-GB" dirty="0" err="1"/>
              <a:t>ToF</a:t>
            </a:r>
            <a:r>
              <a:rPr lang="en-GB" dirty="0"/>
              <a:t> detectors and active layers for HCAL</a:t>
            </a:r>
          </a:p>
          <a:p>
            <a:pPr marL="285750" indent="-285750">
              <a:buFont typeface="Wingdings" pitchFamily="2" charset="2"/>
              <a:buChar char="v"/>
            </a:pPr>
            <a:endParaRPr lang="en-GB" dirty="0"/>
          </a:p>
          <a:p>
            <a:pPr marL="285750" indent="-285750">
              <a:buFont typeface="Wingdings" pitchFamily="2" charset="2"/>
              <a:buChar char="v"/>
            </a:pPr>
            <a:r>
              <a:rPr lang="en-GB" dirty="0"/>
              <a:t>(M)RPC are also used in many no HEP applications such as muon tomography and medical applications but this requires another lecture in </a:t>
            </a:r>
            <a:r>
              <a:rPr lang="en-GB"/>
              <a:t>the future….</a:t>
            </a:r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pPr marL="285750" indent="-285750">
              <a:buFont typeface="Wingdings" pitchFamily="2" charset="2"/>
              <a:buChar char="v"/>
            </a:pPr>
            <a:endParaRPr lang="en-GB" dirty="0"/>
          </a:p>
          <a:p>
            <a:endParaRPr lang="en-GB" dirty="0"/>
          </a:p>
          <a:p>
            <a:pPr marL="285750" indent="-285750">
              <a:buFont typeface="Wingdings" pitchFamily="2" charset="2"/>
              <a:buChar char="v"/>
            </a:pPr>
            <a:endParaRPr lang="en-GB" dirty="0"/>
          </a:p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749865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F182516-7A8C-EFD4-DDB7-47A84FCC9B63}"/>
              </a:ext>
            </a:extLst>
          </p:cNvPr>
          <p:cNvSpPr txBox="1"/>
          <p:nvPr/>
        </p:nvSpPr>
        <p:spPr>
          <a:xfrm>
            <a:off x="1127760" y="375920"/>
            <a:ext cx="1023112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>
                <a:solidFill>
                  <a:srgbClr val="FF0000"/>
                </a:solidFill>
              </a:rPr>
              <a:t>Why (M)RPC are good for HEP?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 Provide a very good detection tool in terms of spatial (a few mm down to a few  hundreds of µm ) and more  in time measurement precision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 Provide an </a:t>
            </a:r>
            <a:r>
              <a:rPr lang="en-GB" b="1" dirty="0">
                <a:solidFill>
                  <a:srgbClr val="FF0000"/>
                </a:solidFill>
              </a:rPr>
              <a:t>excellent</a:t>
            </a:r>
            <a:r>
              <a:rPr lang="en-GB" dirty="0"/>
              <a:t> detection tool for </a:t>
            </a:r>
            <a:r>
              <a:rPr lang="en-GB" b="1" dirty="0">
                <a:solidFill>
                  <a:srgbClr val="FF0000"/>
                </a:solidFill>
              </a:rPr>
              <a:t>time measurement</a:t>
            </a:r>
            <a:r>
              <a:rPr lang="en-GB" dirty="0">
                <a:solidFill>
                  <a:srgbClr val="FF0000"/>
                </a:solidFill>
              </a:rPr>
              <a:t> </a:t>
            </a:r>
            <a:r>
              <a:rPr lang="en-GB" dirty="0"/>
              <a:t>(resolutions less than a few ns for RPC and down to tens of </a:t>
            </a:r>
            <a:r>
              <a:rPr lang="en-GB" dirty="0" err="1"/>
              <a:t>ps</a:t>
            </a:r>
            <a:r>
              <a:rPr lang="en-GB" dirty="0"/>
              <a:t> for MRPC (&lt; 80 </a:t>
            </a:r>
            <a:r>
              <a:rPr lang="en-GB" dirty="0" err="1"/>
              <a:t>ps</a:t>
            </a:r>
            <a:r>
              <a:rPr lang="en-GB" dirty="0"/>
              <a:t> in Alice </a:t>
            </a:r>
            <a:r>
              <a:rPr lang="en-GB" dirty="0" err="1"/>
              <a:t>ToF</a:t>
            </a:r>
            <a:r>
              <a:rPr lang="en-GB" dirty="0"/>
              <a:t>)). 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Provide </a:t>
            </a:r>
            <a:r>
              <a:rPr lang="en-GB" b="1" dirty="0">
                <a:solidFill>
                  <a:srgbClr val="FF0000"/>
                </a:solidFill>
              </a:rPr>
              <a:t>large detection area </a:t>
            </a:r>
            <a:r>
              <a:rPr lang="en-GB" dirty="0"/>
              <a:t>(6000 m</a:t>
            </a:r>
            <a:r>
              <a:rPr lang="en-GB" baseline="30000" dirty="0"/>
              <a:t>2</a:t>
            </a:r>
            <a:r>
              <a:rPr lang="en-GB" dirty="0"/>
              <a:t> for CMS and 7000 m</a:t>
            </a:r>
            <a:r>
              <a:rPr lang="en-GB" baseline="30000" dirty="0"/>
              <a:t>2 </a:t>
            </a:r>
            <a:r>
              <a:rPr lang="en-GB" dirty="0"/>
              <a:t>for Atlas) at </a:t>
            </a:r>
            <a:r>
              <a:rPr lang="en-GB" b="1" dirty="0">
                <a:solidFill>
                  <a:srgbClr val="FF0000"/>
                </a:solidFill>
              </a:rPr>
              <a:t>low cost </a:t>
            </a:r>
            <a:r>
              <a:rPr lang="en-GB" dirty="0"/>
              <a:t>( a few hundreds of CHF/m</a:t>
            </a:r>
            <a:r>
              <a:rPr lang="en-GB" baseline="30000" dirty="0"/>
              <a:t>2</a:t>
            </a:r>
            <a:r>
              <a:rPr lang="en-GB" dirty="0"/>
              <a:t>)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 Could be </a:t>
            </a:r>
            <a:r>
              <a:rPr lang="en-GB" b="1" dirty="0">
                <a:solidFill>
                  <a:srgbClr val="FF0000"/>
                </a:solidFill>
              </a:rPr>
              <a:t>easily built </a:t>
            </a:r>
            <a:r>
              <a:rPr lang="en-GB" dirty="0"/>
              <a:t>using available materials (Bakelite, glass, ceramics)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r>
              <a:rPr lang="en-GB" dirty="0"/>
              <a:t>The relatively large charge ( </a:t>
            </a:r>
            <a:r>
              <a:rPr lang="en-GB" b="1" dirty="0">
                <a:solidFill>
                  <a:srgbClr val="FF0000"/>
                </a:solidFill>
              </a:rPr>
              <a:t>&gt; tens of </a:t>
            </a:r>
            <a:r>
              <a:rPr lang="en-GB" b="1" dirty="0" err="1">
                <a:solidFill>
                  <a:srgbClr val="FF0000"/>
                </a:solidFill>
              </a:rPr>
              <a:t>fC</a:t>
            </a:r>
            <a:r>
              <a:rPr lang="en-GB" b="1" dirty="0">
                <a:solidFill>
                  <a:srgbClr val="FF0000"/>
                </a:solidFill>
              </a:rPr>
              <a:t> up to 100 pc</a:t>
            </a:r>
            <a:r>
              <a:rPr lang="en-GB" dirty="0"/>
              <a:t>) that (M)RPC provide,  greatly simplifies the the readout electronics.</a:t>
            </a:r>
          </a:p>
          <a:p>
            <a:r>
              <a:rPr lang="en-GB" dirty="0"/>
              <a:t> </a:t>
            </a:r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  <a:p>
            <a:endParaRPr lang="en-GB" dirty="0"/>
          </a:p>
          <a:p>
            <a:pPr marL="285750" indent="-285750">
              <a:buFont typeface="Wingdings" pitchFamily="2" charset="2"/>
              <a:buChar char="Ø"/>
            </a:pPr>
            <a:endParaRPr lang="en-GB" dirty="0"/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0E4DAF87-C251-FAAD-99BB-5A6D01662D19}"/>
              </a:ext>
            </a:extLst>
          </p:cNvPr>
          <p:cNvSpPr txBox="1"/>
          <p:nvPr/>
        </p:nvSpPr>
        <p:spPr>
          <a:xfrm>
            <a:off x="1209040" y="5151120"/>
            <a:ext cx="1023112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v"/>
            </a:pPr>
            <a:r>
              <a:rPr lang="en-GB" dirty="0"/>
              <a:t>Due to these excellent features, (M) RPC have played an important role in HEP experiments. </a:t>
            </a:r>
          </a:p>
          <a:p>
            <a:r>
              <a:rPr lang="en-GB" dirty="0"/>
              <a:t>More than 40 years after their invention, they are still being used but also proposed for future colliders.</a:t>
            </a:r>
          </a:p>
          <a:p>
            <a:endParaRPr lang="en-GB" dirty="0"/>
          </a:p>
          <a:p>
            <a:pPr marL="285750" indent="-285750">
              <a:buFont typeface="Wingdings" pitchFamily="2" charset="2"/>
              <a:buChar char="v"/>
            </a:pPr>
            <a:r>
              <a:rPr lang="en-GB" dirty="0"/>
              <a:t>(M)RPC have being improved since their invention and succeeded to succeeded to overcome many encountered problems.</a:t>
            </a:r>
          </a:p>
          <a:p>
            <a:pPr marL="285750" indent="-285750">
              <a:buFont typeface="Wingdings" pitchFamily="2" charset="2"/>
              <a:buChar char="v"/>
            </a:pPr>
            <a:endParaRPr lang="en-GB" dirty="0"/>
          </a:p>
          <a:p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161144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543AD26D-F5EB-92BD-B4BC-191448FD4FCE}"/>
              </a:ext>
            </a:extLst>
          </p:cNvPr>
          <p:cNvSpPr txBox="1"/>
          <p:nvPr/>
        </p:nvSpPr>
        <p:spPr>
          <a:xfrm>
            <a:off x="1137920" y="868066"/>
            <a:ext cx="9296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The first large HEP experiment that used RPC as a muon detector  and included them into its Trigger system was L3, one of the 4 LEP experiments (ALEPH, DELPHI, L3, OPAL).  </a:t>
            </a:r>
          </a:p>
          <a:p>
            <a:endParaRPr lang="en-GB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A2425DA-A97C-F0BF-543C-7ECB2FC4A0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64693" y="1684378"/>
            <a:ext cx="3347947" cy="278765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E9AAE73-3212-6CF7-085D-630A179899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6563" y="1684378"/>
            <a:ext cx="3180080" cy="2787650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00429BD8-69A8-703E-4DCE-5CB8BE60B5C6}"/>
              </a:ext>
            </a:extLst>
          </p:cNvPr>
          <p:cNvSpPr txBox="1"/>
          <p:nvPr/>
        </p:nvSpPr>
        <p:spPr>
          <a:xfrm>
            <a:off x="1264693" y="4826675"/>
            <a:ext cx="1064813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effectLst/>
                <a:latin typeface="Times" pitchFamily="2" charset="0"/>
              </a:rPr>
              <a:t>Total of 192 bi-gap  (300 m2) RPC, 6144 strip channels,  768 TDC channels</a:t>
            </a:r>
          </a:p>
          <a:p>
            <a:r>
              <a:rPr lang="en-US" dirty="0">
                <a:latin typeface="Times" pitchFamily="2" charset="0"/>
              </a:rPr>
              <a:t>2mm gas gap  between two electrodes of 2 mm each made of  HPL (</a:t>
            </a:r>
            <a:r>
              <a:rPr lang="en-US" dirty="0" err="1">
                <a:effectLst/>
                <a:latin typeface="Helvetica" pitchFamily="2" charset="0"/>
              </a:rPr>
              <a:t>ρ</a:t>
            </a:r>
            <a:r>
              <a:rPr lang="en-US" dirty="0">
                <a:effectLst/>
                <a:latin typeface="Helvetica" pitchFamily="2" charset="0"/>
              </a:rPr>
              <a:t> =</a:t>
            </a:r>
            <a:r>
              <a:rPr lang="en-US" dirty="0">
                <a:effectLst/>
                <a:latin typeface="Times" pitchFamily="2" charset="0"/>
              </a:rPr>
              <a:t>2.10</a:t>
            </a:r>
            <a:r>
              <a:rPr lang="en-US" baseline="30000" dirty="0">
                <a:effectLst/>
                <a:latin typeface="Times" pitchFamily="2" charset="0"/>
              </a:rPr>
              <a:t>11</a:t>
            </a:r>
            <a:r>
              <a:rPr lang="en-US" dirty="0">
                <a:effectLst/>
                <a:latin typeface="Times" pitchFamily="2" charset="0"/>
              </a:rPr>
              <a:t>  </a:t>
            </a:r>
            <a:r>
              <a:rPr lang="en-US" dirty="0" err="1">
                <a:effectLst/>
                <a:latin typeface="Helvetica" pitchFamily="2" charset="0"/>
              </a:rPr>
              <a:t>Ω</a:t>
            </a:r>
            <a:r>
              <a:rPr lang="en-US" dirty="0">
                <a:effectLst/>
                <a:latin typeface="Helvetica" pitchFamily="2" charset="0"/>
              </a:rPr>
              <a:t> </a:t>
            </a:r>
            <a:r>
              <a:rPr lang="en-US" dirty="0">
                <a:effectLst/>
                <a:latin typeface="Times" pitchFamily="2" charset="0"/>
              </a:rPr>
              <a:t>cm)</a:t>
            </a:r>
          </a:p>
          <a:p>
            <a:r>
              <a:rPr lang="en-US" dirty="0">
                <a:latin typeface="Times" pitchFamily="2" charset="0"/>
              </a:rPr>
              <a:t>The RPC were operated in streamer mode ( high charge no need for amplifier)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Times" pitchFamily="2" charset="0"/>
              </a:rPr>
              <a:t>(94-95): </a:t>
            </a:r>
            <a:r>
              <a:rPr lang="en-US" dirty="0" err="1">
                <a:solidFill>
                  <a:srgbClr val="37CC37"/>
                </a:solidFill>
                <a:effectLst/>
                <a:latin typeface="Times" pitchFamily="2" charset="0"/>
              </a:rPr>
              <a:t>Ar</a:t>
            </a:r>
            <a:r>
              <a:rPr lang="en-US" dirty="0">
                <a:solidFill>
                  <a:srgbClr val="37CC37"/>
                </a:solidFill>
                <a:effectLst/>
                <a:latin typeface="Times" pitchFamily="2" charset="0"/>
              </a:rPr>
              <a:t> (58%), Iso (38%), Freon/CF3Br (4%)</a:t>
            </a:r>
          </a:p>
          <a:p>
            <a:r>
              <a:rPr lang="en-US" dirty="0">
                <a:solidFill>
                  <a:srgbClr val="000000"/>
                </a:solidFill>
                <a:effectLst/>
                <a:latin typeface="Times" pitchFamily="2" charset="0"/>
              </a:rPr>
              <a:t>(96-00): </a:t>
            </a:r>
            <a:r>
              <a:rPr lang="en-US" dirty="0" err="1">
                <a:solidFill>
                  <a:srgbClr val="37CC37"/>
                </a:solidFill>
                <a:effectLst/>
                <a:latin typeface="Times" pitchFamily="2" charset="0"/>
              </a:rPr>
              <a:t>Ar</a:t>
            </a:r>
            <a:r>
              <a:rPr lang="en-US" dirty="0">
                <a:solidFill>
                  <a:srgbClr val="37CC37"/>
                </a:solidFill>
                <a:effectLst/>
                <a:latin typeface="Times" pitchFamily="2" charset="0"/>
              </a:rPr>
              <a:t> (59%), Iso (35%), </a:t>
            </a:r>
            <a:r>
              <a:rPr lang="en-US" dirty="0" err="1">
                <a:solidFill>
                  <a:srgbClr val="37CC37"/>
                </a:solidFill>
                <a:effectLst/>
                <a:latin typeface="Times" pitchFamily="2" charset="0"/>
              </a:rPr>
              <a:t>Tetrafluoroethane</a:t>
            </a:r>
            <a:r>
              <a:rPr lang="en-US" dirty="0">
                <a:solidFill>
                  <a:srgbClr val="37CC37"/>
                </a:solidFill>
                <a:effectLst/>
                <a:latin typeface="Times" pitchFamily="2" charset="0"/>
              </a:rPr>
              <a:t> (6%)</a:t>
            </a:r>
          </a:p>
          <a:p>
            <a:endParaRPr lang="en-US" dirty="0">
              <a:solidFill>
                <a:srgbClr val="37CC37"/>
              </a:solidFill>
              <a:effectLst/>
              <a:latin typeface="Times" pitchFamily="2" charset="0"/>
            </a:endParaRPr>
          </a:p>
          <a:p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964141E-D676-63B6-D7C2-D2901784D9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8330" y="1684378"/>
            <a:ext cx="2860617" cy="278765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7BC1E3C2-00C7-6A1F-6A13-EFE722213B0C}"/>
              </a:ext>
            </a:extLst>
          </p:cNvPr>
          <p:cNvSpPr txBox="1"/>
          <p:nvPr/>
        </p:nvSpPr>
        <p:spPr>
          <a:xfrm>
            <a:off x="1691503" y="313426"/>
            <a:ext cx="8473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     RPC@L3</a:t>
            </a:r>
          </a:p>
        </p:txBody>
      </p:sp>
    </p:spTree>
    <p:extLst>
      <p:ext uri="{BB962C8B-B14F-4D97-AF65-F5344CB8AC3E}">
        <p14:creationId xmlns:p14="http://schemas.microsoft.com/office/powerpoint/2010/main" val="25427896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DDF57B55-9ED5-7BB6-2BF5-137A8E4071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2802" y="1362342"/>
            <a:ext cx="3618865" cy="3762544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5B7460F7-E354-F15F-AA9E-9997F2B9FCF6}"/>
              </a:ext>
            </a:extLst>
          </p:cNvPr>
          <p:cNvSpPr txBox="1"/>
          <p:nvPr/>
        </p:nvSpPr>
        <p:spPr>
          <a:xfrm>
            <a:off x="1717597" y="814754"/>
            <a:ext cx="30692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L3 RPC-trigger scheme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7519464D-FD5E-7CBB-5A1E-23911B3F9A6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2560" y="1664626"/>
            <a:ext cx="3891280" cy="315797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AE5B486-CD9F-63E9-3108-434BCAE22194}"/>
              </a:ext>
            </a:extLst>
          </p:cNvPr>
          <p:cNvSpPr txBox="1"/>
          <p:nvPr/>
        </p:nvSpPr>
        <p:spPr>
          <a:xfrm>
            <a:off x="6512560" y="1177676"/>
            <a:ext cx="3637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96 x 96 strips of the two RPC layers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E860562-FFAF-CDBF-095B-5F99B5494959}"/>
              </a:ext>
            </a:extLst>
          </p:cNvPr>
          <p:cNvSpPr txBox="1"/>
          <p:nvPr/>
        </p:nvSpPr>
        <p:spPr>
          <a:xfrm>
            <a:off x="6337462" y="5048110"/>
            <a:ext cx="4958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       Muons from vertex fire few strips</a:t>
            </a:r>
          </a:p>
          <a:p>
            <a:r>
              <a:rPr lang="en-US" dirty="0"/>
              <a:t>The number of width indicate their momenta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1648CD68-4471-65BB-B06B-1CB7F194CB9A}"/>
              </a:ext>
            </a:extLst>
          </p:cNvPr>
          <p:cNvSpPr txBox="1"/>
          <p:nvPr/>
        </p:nvSpPr>
        <p:spPr>
          <a:xfrm>
            <a:off x="1532254" y="5212249"/>
            <a:ext cx="4013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Trigger time: 1.5 µs</a:t>
            </a:r>
          </a:p>
          <a:p>
            <a:r>
              <a:rPr lang="en-US" dirty="0"/>
              <a:t>Trigger rate O(1) Hz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014ADDB6-FBF4-887C-013A-A14E6EA3B47A}"/>
              </a:ext>
            </a:extLst>
          </p:cNvPr>
          <p:cNvSpPr txBox="1"/>
          <p:nvPr/>
        </p:nvSpPr>
        <p:spPr>
          <a:xfrm>
            <a:off x="1691503" y="313426"/>
            <a:ext cx="8473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     RPC@L3</a:t>
            </a:r>
          </a:p>
        </p:txBody>
      </p:sp>
    </p:spTree>
    <p:extLst>
      <p:ext uri="{BB962C8B-B14F-4D97-AF65-F5344CB8AC3E}">
        <p14:creationId xmlns:p14="http://schemas.microsoft.com/office/powerpoint/2010/main" val="3268503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58BF2C26-9ED4-5D7F-FC74-58B08E4D78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51379" y="3683778"/>
            <a:ext cx="3543300" cy="2756780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A2403D4-476F-1406-9279-965A0965A8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39366" y="3683778"/>
            <a:ext cx="3509627" cy="2866109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81E94CDA-65EB-A7DC-844D-A51E460B80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39367" y="417442"/>
            <a:ext cx="3438128" cy="275678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D6634600-AEB4-A4AE-FBC4-7B2D545E53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151379" y="417442"/>
            <a:ext cx="3438128" cy="2645019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5F6D2EBF-C253-517F-5577-EAA2947FF804}"/>
              </a:ext>
            </a:extLst>
          </p:cNvPr>
          <p:cNvSpPr txBox="1"/>
          <p:nvPr/>
        </p:nvSpPr>
        <p:spPr>
          <a:xfrm>
            <a:off x="2656445" y="3133971"/>
            <a:ext cx="2722300" cy="366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L3 RPC spatial resolution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6BE2F56-8B93-12EF-FA52-007EBEAEE5EB}"/>
              </a:ext>
            </a:extLst>
          </p:cNvPr>
          <p:cNvSpPr txBox="1"/>
          <p:nvPr/>
        </p:nvSpPr>
        <p:spPr>
          <a:xfrm>
            <a:off x="7526693" y="3174222"/>
            <a:ext cx="2722300" cy="366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L3 RPC time resolution</a:t>
            </a:r>
          </a:p>
        </p:txBody>
      </p:sp>
    </p:spTree>
    <p:extLst>
      <p:ext uri="{BB962C8B-B14F-4D97-AF65-F5344CB8AC3E}">
        <p14:creationId xmlns:p14="http://schemas.microsoft.com/office/powerpoint/2010/main" val="13289355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>
            <a:extLst>
              <a:ext uri="{FF2B5EF4-FFF2-40B4-BE49-F238E27FC236}">
                <a16:creationId xmlns:a16="http://schemas.microsoft.com/office/drawing/2014/main" id="{9E27266F-A20A-4135-6244-B935039BAF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3341" y="1089151"/>
            <a:ext cx="3227070" cy="3131595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4B5790F3-FFD0-ABB8-0F39-B7E2CDE05F64}"/>
              </a:ext>
            </a:extLst>
          </p:cNvPr>
          <p:cNvSpPr txBox="1"/>
          <p:nvPr/>
        </p:nvSpPr>
        <p:spPr>
          <a:xfrm>
            <a:off x="1021080" y="528320"/>
            <a:ext cx="3444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</a:rPr>
              <a:t>       Global efficiency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154A7CA-7EFE-C614-B341-895448486DF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31892" y="1158140"/>
            <a:ext cx="4229100" cy="2489962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C582E73F-DC5F-513A-985B-D2BAB881ADFB}"/>
              </a:ext>
            </a:extLst>
          </p:cNvPr>
          <p:cNvSpPr txBox="1"/>
          <p:nvPr/>
        </p:nvSpPr>
        <p:spPr>
          <a:xfrm>
            <a:off x="1183640" y="4555490"/>
            <a:ext cx="469392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Efficiency drop explained</a:t>
            </a:r>
            <a:r>
              <a:rPr lang="en-US" dirty="0"/>
              <a:t>: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Gas leak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Electronics failure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Impact of gas change (HV working point)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Some hardware related issues like mechanical stress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8672309-6E4C-052B-A2CC-95D66FFBD0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31892" y="4555490"/>
            <a:ext cx="4460240" cy="20447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84B6530C-1A35-6CD6-0938-ADFAF4C44BDC}"/>
              </a:ext>
            </a:extLst>
          </p:cNvPr>
          <p:cNvSpPr txBox="1"/>
          <p:nvPr/>
        </p:nvSpPr>
        <p:spPr>
          <a:xfrm>
            <a:off x="6231892" y="4114800"/>
            <a:ext cx="3724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But no other big issues were found</a:t>
            </a:r>
          </a:p>
          <a:p>
            <a:endParaRPr lang="en-US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627F2D3B-CCC1-B1B0-CF5D-839824F431B3}"/>
              </a:ext>
            </a:extLst>
          </p:cNvPr>
          <p:cNvSpPr txBox="1"/>
          <p:nvPr/>
        </p:nvSpPr>
        <p:spPr>
          <a:xfrm>
            <a:off x="1691503" y="313426"/>
            <a:ext cx="8473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     RPC@L3</a:t>
            </a:r>
          </a:p>
        </p:txBody>
      </p:sp>
    </p:spTree>
    <p:extLst>
      <p:ext uri="{BB962C8B-B14F-4D97-AF65-F5344CB8AC3E}">
        <p14:creationId xmlns:p14="http://schemas.microsoft.com/office/powerpoint/2010/main" val="32615978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EC17ED08-9CE7-35F1-B226-E5104901E84F}"/>
              </a:ext>
            </a:extLst>
          </p:cNvPr>
          <p:cNvSpPr txBox="1"/>
          <p:nvPr/>
        </p:nvSpPr>
        <p:spPr>
          <a:xfrm>
            <a:off x="894080" y="694849"/>
            <a:ext cx="109833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Two b-factory experiments (e</a:t>
            </a:r>
            <a:r>
              <a:rPr lang="en-US" baseline="30000" dirty="0"/>
              <a:t>+</a:t>
            </a:r>
            <a:r>
              <a:rPr lang="en-US" dirty="0"/>
              <a:t> e</a:t>
            </a:r>
            <a:r>
              <a:rPr lang="en-US" baseline="30000" dirty="0"/>
              <a:t>-</a:t>
            </a:r>
            <a:r>
              <a:rPr lang="en-US" dirty="0"/>
              <a:t>) that were built to study b physics and more generally the CKM quark matrix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Both used RPC as muon detectors 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 err="1"/>
              <a:t>BaBar</a:t>
            </a:r>
            <a:r>
              <a:rPr lang="en-US" dirty="0"/>
              <a:t> opted for HPL-based RPC,  Belle  selected glass-based ones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Both operated RPC in the streamer mode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Both have met some problems operating the RPC</a:t>
            </a:r>
          </a:p>
          <a:p>
            <a:endParaRPr lang="en-US" dirty="0"/>
          </a:p>
        </p:txBody>
      </p:sp>
      <p:grpSp>
        <p:nvGrpSpPr>
          <p:cNvPr id="30" name="Groupe 29">
            <a:extLst>
              <a:ext uri="{FF2B5EF4-FFF2-40B4-BE49-F238E27FC236}">
                <a16:creationId xmlns:a16="http://schemas.microsoft.com/office/drawing/2014/main" id="{C539AC1C-9A6D-2045-E9A0-26DD5B14A7A1}"/>
              </a:ext>
            </a:extLst>
          </p:cNvPr>
          <p:cNvGrpSpPr/>
          <p:nvPr/>
        </p:nvGrpSpPr>
        <p:grpSpPr>
          <a:xfrm>
            <a:off x="962454" y="3254705"/>
            <a:ext cx="4170680" cy="3286760"/>
            <a:chOff x="1751261" y="3644890"/>
            <a:chExt cx="4170680" cy="3286760"/>
          </a:xfrm>
        </p:grpSpPr>
        <p:pic>
          <p:nvPicPr>
            <p:cNvPr id="11" name="Image 10">
              <a:extLst>
                <a:ext uri="{FF2B5EF4-FFF2-40B4-BE49-F238E27FC236}">
                  <a16:creationId xmlns:a16="http://schemas.microsoft.com/office/drawing/2014/main" id="{295E01C6-7DE3-2710-8265-3D7DB262977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751261" y="3644890"/>
              <a:ext cx="4170680" cy="3286760"/>
            </a:xfrm>
            <a:prstGeom prst="rect">
              <a:avLst/>
            </a:prstGeom>
          </p:spPr>
        </p:pic>
        <p:cxnSp>
          <p:nvCxnSpPr>
            <p:cNvPr id="13" name="Connecteur droit avec flèche 12">
              <a:extLst>
                <a:ext uri="{FF2B5EF4-FFF2-40B4-BE49-F238E27FC236}">
                  <a16:creationId xmlns:a16="http://schemas.microsoft.com/office/drawing/2014/main" id="{132C9174-1915-6A3D-61A1-916FAAB382C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728720" y="6015712"/>
              <a:ext cx="640080" cy="620256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Connecteur droit avec flèche 13">
              <a:extLst>
                <a:ext uri="{FF2B5EF4-FFF2-40B4-BE49-F238E27FC236}">
                  <a16:creationId xmlns:a16="http://schemas.microsoft.com/office/drawing/2014/main" id="{5741E068-3728-4159-10E8-23460F82C9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81157" y="5793680"/>
              <a:ext cx="152400" cy="822349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CA7C25E6-7C89-F477-C47B-135DF91E1C9E}"/>
                </a:ext>
              </a:extLst>
            </p:cNvPr>
            <p:cNvSpPr txBox="1"/>
            <p:nvPr/>
          </p:nvSpPr>
          <p:spPr>
            <a:xfrm>
              <a:off x="4279076" y="6562318"/>
              <a:ext cx="9360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RPC</a:t>
              </a:r>
            </a:p>
          </p:txBody>
        </p:sp>
      </p:grpSp>
      <p:grpSp>
        <p:nvGrpSpPr>
          <p:cNvPr id="31" name="Groupe 30">
            <a:extLst>
              <a:ext uri="{FF2B5EF4-FFF2-40B4-BE49-F238E27FC236}">
                <a16:creationId xmlns:a16="http://schemas.microsoft.com/office/drawing/2014/main" id="{5E779259-7218-8B95-4E2A-D7038CCDCF39}"/>
              </a:ext>
            </a:extLst>
          </p:cNvPr>
          <p:cNvGrpSpPr/>
          <p:nvPr/>
        </p:nvGrpSpPr>
        <p:grpSpPr>
          <a:xfrm>
            <a:off x="6483627" y="3106196"/>
            <a:ext cx="4652596" cy="3323987"/>
            <a:chOff x="6451600" y="3589292"/>
            <a:chExt cx="4652596" cy="3323987"/>
          </a:xfrm>
        </p:grpSpPr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625F46B7-ED2B-86EB-A3F5-BC684986CC3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51600" y="3589292"/>
              <a:ext cx="4652596" cy="3286760"/>
            </a:xfrm>
            <a:prstGeom prst="rect">
              <a:avLst/>
            </a:prstGeom>
          </p:spPr>
        </p:pic>
        <p:cxnSp>
          <p:nvCxnSpPr>
            <p:cNvPr id="22" name="Connecteur droit avec flèche 21">
              <a:extLst>
                <a:ext uri="{FF2B5EF4-FFF2-40B4-BE49-F238E27FC236}">
                  <a16:creationId xmlns:a16="http://schemas.microsoft.com/office/drawing/2014/main" id="{14BE287E-E504-2327-1204-D045241843D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72960" y="5793680"/>
              <a:ext cx="2084585" cy="934933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eur droit avec flèche 24">
              <a:extLst>
                <a:ext uri="{FF2B5EF4-FFF2-40B4-BE49-F238E27FC236}">
                  <a16:creationId xmlns:a16="http://schemas.microsoft.com/office/drawing/2014/main" id="{B860B726-D96E-7B07-7497-94F506754D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199732" y="5818394"/>
              <a:ext cx="936093" cy="879654"/>
            </a:xfrm>
            <a:prstGeom prst="straightConnector1">
              <a:avLst/>
            </a:prstGeom>
            <a:ln w="381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ZoneTexte 17">
              <a:extLst>
                <a:ext uri="{FF2B5EF4-FFF2-40B4-BE49-F238E27FC236}">
                  <a16:creationId xmlns:a16="http://schemas.microsoft.com/office/drawing/2014/main" id="{2EB5C1C0-5F39-9BA3-DF1C-ECA99270C20F}"/>
                </a:ext>
              </a:extLst>
            </p:cNvPr>
            <p:cNvSpPr txBox="1"/>
            <p:nvPr/>
          </p:nvSpPr>
          <p:spPr>
            <a:xfrm>
              <a:off x="6628713" y="6543947"/>
              <a:ext cx="93609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RPC</a:t>
              </a:r>
            </a:p>
          </p:txBody>
        </p:sp>
      </p:grpSp>
      <p:pic>
        <p:nvPicPr>
          <p:cNvPr id="35" name="Image 34">
            <a:extLst>
              <a:ext uri="{FF2B5EF4-FFF2-40B4-BE49-F238E27FC236}">
                <a16:creationId xmlns:a16="http://schemas.microsoft.com/office/drawing/2014/main" id="{06F2506A-E014-0FF8-2C3E-BB26F226CF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14065" y="2764619"/>
            <a:ext cx="2177935" cy="1612709"/>
          </a:xfrm>
          <a:prstGeom prst="rect">
            <a:avLst/>
          </a:prstGeom>
        </p:spPr>
      </p:pic>
      <p:sp>
        <p:nvSpPr>
          <p:cNvPr id="36" name="ZoneTexte 35">
            <a:extLst>
              <a:ext uri="{FF2B5EF4-FFF2-40B4-BE49-F238E27FC236}">
                <a16:creationId xmlns:a16="http://schemas.microsoft.com/office/drawing/2014/main" id="{0ADC18B0-FB54-4CB8-D606-A16078C95836}"/>
              </a:ext>
            </a:extLst>
          </p:cNvPr>
          <p:cNvSpPr txBox="1"/>
          <p:nvPr/>
        </p:nvSpPr>
        <p:spPr>
          <a:xfrm>
            <a:off x="4768815" y="6488668"/>
            <a:ext cx="47079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Few thousands of m</a:t>
            </a:r>
            <a:r>
              <a:rPr lang="en-US" baseline="30000" dirty="0"/>
              <a:t>2 </a:t>
            </a:r>
            <a:r>
              <a:rPr lang="en-US" dirty="0"/>
              <a:t>in each</a:t>
            </a:r>
          </a:p>
        </p:txBody>
      </p:sp>
      <p:sp>
        <p:nvSpPr>
          <p:cNvPr id="37" name="ZoneTexte 36">
            <a:extLst>
              <a:ext uri="{FF2B5EF4-FFF2-40B4-BE49-F238E27FC236}">
                <a16:creationId xmlns:a16="http://schemas.microsoft.com/office/drawing/2014/main" id="{F1A042AD-7831-6C0A-C5E4-8A6F72A765DB}"/>
              </a:ext>
            </a:extLst>
          </p:cNvPr>
          <p:cNvSpPr txBox="1"/>
          <p:nvPr/>
        </p:nvSpPr>
        <p:spPr>
          <a:xfrm>
            <a:off x="10114280" y="2381410"/>
            <a:ext cx="1841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</a:t>
            </a:r>
            <a:r>
              <a:rPr lang="en-US" dirty="0">
                <a:solidFill>
                  <a:srgbClr val="FF0000"/>
                </a:solidFill>
              </a:rPr>
              <a:t>2-gap GRPC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6EDB5D2C-9FB3-CB5A-7147-6D09C4B8306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1969" y="2938170"/>
            <a:ext cx="2124031" cy="1520911"/>
          </a:xfrm>
          <a:prstGeom prst="rect">
            <a:avLst/>
          </a:prstGeom>
        </p:spPr>
      </p:pic>
      <p:sp>
        <p:nvSpPr>
          <p:cNvPr id="39" name="ZoneTexte 38">
            <a:extLst>
              <a:ext uri="{FF2B5EF4-FFF2-40B4-BE49-F238E27FC236}">
                <a16:creationId xmlns:a16="http://schemas.microsoft.com/office/drawing/2014/main" id="{EED540F8-F7EE-69C4-EA30-48953C7B37E8}"/>
              </a:ext>
            </a:extLst>
          </p:cNvPr>
          <p:cNvSpPr txBox="1"/>
          <p:nvPr/>
        </p:nvSpPr>
        <p:spPr>
          <a:xfrm>
            <a:off x="3958315" y="2612070"/>
            <a:ext cx="18411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   </a:t>
            </a:r>
            <a:r>
              <a:rPr lang="en-US" dirty="0">
                <a:solidFill>
                  <a:srgbClr val="FF0000"/>
                </a:solidFill>
              </a:rPr>
              <a:t>1-gap RPC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885FBDD1-EB4B-5584-4068-764CA5037399}"/>
              </a:ext>
            </a:extLst>
          </p:cNvPr>
          <p:cNvSpPr txBox="1"/>
          <p:nvPr/>
        </p:nvSpPr>
        <p:spPr>
          <a:xfrm>
            <a:off x="1691503" y="313426"/>
            <a:ext cx="84734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rgbClr val="FF0000"/>
                </a:solidFill>
              </a:rPr>
              <a:t>     </a:t>
            </a:r>
            <a:r>
              <a:rPr lang="en-US" sz="2400" b="1" dirty="0" err="1">
                <a:solidFill>
                  <a:srgbClr val="FF0000"/>
                </a:solidFill>
              </a:rPr>
              <a:t>RPC@BaBar&amp;Belle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124182"/>
      </p:ext>
    </p:extLst>
  </p:cSld>
  <p:clrMapOvr>
    <a:masterClrMapping/>
  </p:clrMapOvr>
</p:sld>
</file>

<file path=ppt/theme/theme1.xml><?xml version="1.0" encoding="utf-8"?>
<a:theme xmlns:a="http://schemas.openxmlformats.org/drawingml/2006/main" name="Cadrage">
  <a:themeElements>
    <a:clrScheme name="Crop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rop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rop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Cadrage</Template>
  <TotalTime>4279</TotalTime>
  <Words>2456</Words>
  <Application>Microsoft Macintosh PowerPoint</Application>
  <PresentationFormat>Grand écran</PresentationFormat>
  <Paragraphs>288</Paragraphs>
  <Slides>32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32</vt:i4>
      </vt:variant>
    </vt:vector>
  </HeadingPairs>
  <TitlesOfParts>
    <vt:vector size="40" baseType="lpstr">
      <vt:lpstr>Arial</vt:lpstr>
      <vt:lpstr>Franklin Gothic Book</vt:lpstr>
      <vt:lpstr>Helvetica</vt:lpstr>
      <vt:lpstr>Symbol</vt:lpstr>
      <vt:lpstr>Times</vt:lpstr>
      <vt:lpstr>Times New Roman</vt:lpstr>
      <vt:lpstr>Wingdings</vt:lpstr>
      <vt:lpstr>Cadrage</vt:lpstr>
      <vt:lpstr>(M)RPC for HEP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(M)RPC for HEP</dc:title>
  <dc:creator>laktineh imad</dc:creator>
  <cp:lastModifiedBy>laktineh imad</cp:lastModifiedBy>
  <cp:revision>41</cp:revision>
  <dcterms:created xsi:type="dcterms:W3CDTF">2024-12-01T12:02:13Z</dcterms:created>
  <dcterms:modified xsi:type="dcterms:W3CDTF">2024-12-05T19:59:17Z</dcterms:modified>
</cp:coreProperties>
</file>