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513" r:id="rId4"/>
    <p:sldId id="448" r:id="rId5"/>
    <p:sldId id="449" r:id="rId6"/>
    <p:sldId id="450" r:id="rId7"/>
    <p:sldId id="264" r:id="rId8"/>
    <p:sldId id="547" r:id="rId9"/>
    <p:sldId id="548" r:id="rId10"/>
    <p:sldId id="471" r:id="rId11"/>
    <p:sldId id="446" r:id="rId12"/>
    <p:sldId id="424" r:id="rId13"/>
    <p:sldId id="444" r:id="rId14"/>
    <p:sldId id="543" r:id="rId15"/>
    <p:sldId id="268" r:id="rId16"/>
    <p:sldId id="529" r:id="rId17"/>
    <p:sldId id="516" r:id="rId18"/>
    <p:sldId id="486" r:id="rId19"/>
    <p:sldId id="527" r:id="rId20"/>
    <p:sldId id="530" r:id="rId21"/>
    <p:sldId id="531" r:id="rId22"/>
    <p:sldId id="485" r:id="rId23"/>
    <p:sldId id="487" r:id="rId24"/>
    <p:sldId id="514" r:id="rId25"/>
    <p:sldId id="515" r:id="rId26"/>
    <p:sldId id="517" r:id="rId27"/>
    <p:sldId id="533" r:id="rId28"/>
    <p:sldId id="534" r:id="rId29"/>
    <p:sldId id="535" r:id="rId30"/>
    <p:sldId id="536" r:id="rId31"/>
    <p:sldId id="519" r:id="rId32"/>
    <p:sldId id="520" r:id="rId33"/>
    <p:sldId id="537" r:id="rId34"/>
    <p:sldId id="521" r:id="rId35"/>
    <p:sldId id="522" r:id="rId36"/>
    <p:sldId id="538" r:id="rId37"/>
    <p:sldId id="523" r:id="rId38"/>
    <p:sldId id="539" r:id="rId39"/>
    <p:sldId id="540" r:id="rId40"/>
    <p:sldId id="541" r:id="rId41"/>
    <p:sldId id="524" r:id="rId42"/>
    <p:sldId id="526" r:id="rId43"/>
    <p:sldId id="525" r:id="rId44"/>
    <p:sldId id="317" r:id="rId45"/>
    <p:sldId id="451" r:id="rId46"/>
    <p:sldId id="274" r:id="rId47"/>
    <p:sldId id="452" r:id="rId48"/>
    <p:sldId id="510" r:id="rId49"/>
    <p:sldId id="544" r:id="rId50"/>
    <p:sldId id="545" r:id="rId51"/>
    <p:sldId id="265" r:id="rId52"/>
    <p:sldId id="546" r:id="rId53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EB1262E-259F-129A-F2B1-EA6361704270}" name="Maria Arena" initials="MA" userId="S::maria.cristina.arena@cern.ch::94519796-d3e0-4ce7-a233-59f34fd44a8b" providerId="AD"/>
  <p188:author id="{A9DA8068-CCB2-6526-C7BF-A4769799D85E}" name="Maria Cristina Arena" initials="MCA" userId="S::mariacristina.arena01@universitadipavia.it::d885476c-4856-4925-bcf6-bb949d5ab864" providerId="AD"/>
  <p188:author id="{65ABB3BE-56FE-A3D7-A513-47CBE036E741}" name="Roberto Guida" initials="RG" userId="b7e72538515fee9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AE81"/>
    <a:srgbClr val="8DB3E2"/>
    <a:srgbClr val="FBD4B4"/>
    <a:srgbClr val="C2D69B"/>
    <a:srgbClr val="D9D9D9"/>
    <a:srgbClr val="376092"/>
    <a:srgbClr val="000000"/>
    <a:srgbClr val="558ED5"/>
    <a:srgbClr val="338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8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93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microsoft.com/office/2018/10/relationships/authors" Target="author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078427" cy="513507"/>
          </a:xfrm>
          <a:prstGeom prst="rect">
            <a:avLst/>
          </a:prstGeom>
        </p:spPr>
        <p:txBody>
          <a:bodyPr vert="horz" lIns="94763" tIns="47380" rIns="94763" bIns="47380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2"/>
            <a:ext cx="3078427" cy="513507"/>
          </a:xfrm>
          <a:prstGeom prst="rect">
            <a:avLst/>
          </a:prstGeom>
        </p:spPr>
        <p:txBody>
          <a:bodyPr vert="horz" lIns="94763" tIns="47380" rIns="94763" bIns="47380" rtlCol="0"/>
          <a:lstStyle>
            <a:lvl1pPr algn="r">
              <a:defRPr sz="1100"/>
            </a:lvl1pPr>
          </a:lstStyle>
          <a:p>
            <a:fld id="{7BFFD815-B8EB-49CD-B367-D3093AEC7682}" type="datetimeFigureOut">
              <a:rPr lang="en-GB" smtClean="0"/>
              <a:t>28/11/2024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20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3" tIns="47380" rIns="94763" bIns="4738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8" y="4925408"/>
            <a:ext cx="5683250" cy="4029879"/>
          </a:xfrm>
          <a:prstGeom prst="rect">
            <a:avLst/>
          </a:prstGeom>
        </p:spPr>
        <p:txBody>
          <a:bodyPr vert="horz" lIns="94763" tIns="47380" rIns="94763" bIns="473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8"/>
            <a:ext cx="3078427" cy="513506"/>
          </a:xfrm>
          <a:prstGeom prst="rect">
            <a:avLst/>
          </a:prstGeom>
        </p:spPr>
        <p:txBody>
          <a:bodyPr vert="horz" lIns="94763" tIns="47380" rIns="94763" bIns="47380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6"/>
          </a:xfrm>
          <a:prstGeom prst="rect">
            <a:avLst/>
          </a:prstGeom>
        </p:spPr>
        <p:txBody>
          <a:bodyPr vert="horz" lIns="94763" tIns="47380" rIns="94763" bIns="47380" rtlCol="0" anchor="b"/>
          <a:lstStyle>
            <a:lvl1pPr algn="r">
              <a:defRPr sz="1100"/>
            </a:lvl1pPr>
          </a:lstStyle>
          <a:p>
            <a:fld id="{8ABD4501-90F9-4C30-B900-46170E8523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50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504D3-12CE-4627-8768-7BA9A2D01E4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22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Aggiungere</a:t>
            </a:r>
            <a:r>
              <a:rPr lang="en-US" dirty="0"/>
              <a:t> absorber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F718B9-1172-4E16-886C-3257B6D2313E}" type="slidenum">
              <a:rPr lang="it-IT" smtClean="0"/>
              <a:t>44</a:t>
            </a:fld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1984A4A-ED26-AC9A-54CB-4F4977E20F0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it-IT"/>
              <a:t>Maria Cristina Arena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2067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0504D3-12CE-4627-8768-7BA9A2D01E48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2830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37C65-AEE9-4DEF-ABAB-1EBEBC6B3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7EE66C-AE43-401A-9428-8162873FF8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49F78-7E86-42FB-90DE-D4E040ACC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A946F7-E3DE-41BA-9CDA-DAAE10DA3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6BAA5-7291-4D07-86F6-8990A7BBE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605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61238D-C154-49CE-9F78-DA328F89A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B0EE80-FBEF-4EA3-8F82-C67102D6AD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512523-9710-4ABA-83C4-47D7BF63E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A905DA-44F6-43C2-B48A-341F9D26C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0F44A-5EA1-4BB0-A8DE-C49ED0E84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952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81D10A-8373-4CCA-9E80-771A42EBAF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7D6841-57E7-43A7-B955-DF7C5ABAE7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58261-A147-4691-8606-3BEFC0E34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A265D-56E3-49EF-BBE4-481FEC0A8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A6922-741E-4383-A618-3902873B4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489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D7A79-6491-4C58-962D-FAAD779FF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30080-1259-49D9-B496-FCABBB4310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4A8A8-4044-476B-B219-7A1364465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A3F94-DA50-4FC2-B37B-5E77E6722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A9253-1758-40D9-965E-26DAB47F1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956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B6C916-9E31-4FD1-B51E-4B62F9BA0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25904B-9C2F-46C9-AB9A-24AF14C46C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4B8D4-F351-4B1B-8BFA-A74D572EE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67306B-E2B1-4639-B0EF-91F56B4B6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FB6D0E-F00C-47D3-B16E-3DC272422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8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A43BE-0DC7-48AD-80A7-55F413B77C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423A84-77F2-4BD3-B415-B843A93E8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32BE16-00C4-4FF3-9264-395EA7B90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E62A0B-9424-4177-9F3D-CAFCBF556F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703658-A74C-4BBB-A749-7AD1831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976BD-DDD8-411F-9597-2BDCBC2A1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380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2502C-EFD3-4BCA-BCC7-EE9BEF5E1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FA28A-DCE7-47E3-A6D9-C0BA214B83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21080-DBBA-41CB-828C-CCFE1241DD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DB2EBE-6878-47FB-A576-3AD86383D8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983ABAC-66F8-47D5-AD77-68B5AE8668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9F55C-3863-4149-84BA-E0A451107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F3C72B-C70A-4054-A671-62745CA27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348B6-8850-4BCA-8C6F-6FA581FB1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194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32863-2439-4FD2-B67E-92FED9F0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9271B-14DA-44F3-B949-CFFE13CA1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D5327A-4734-4811-B149-54F56AA12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60F51D-1A4B-4040-83F2-860282AC7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830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AE42C2-0E4A-436C-BF36-AC27511CC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C0F900-B75B-499C-9F52-9B62640EA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9CA95-7B66-4AC4-8C11-6C036CB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1923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C6C4E-849F-48F2-A101-666C67679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07601-639B-4065-BF7C-E7022E7E3F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78E694-0975-4C1C-905F-86AA74ADFE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DCD19C-1B6A-44C5-B9BB-E65F47713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E50761-D7AC-4A97-BFE3-B31C64C2A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783E3-83BB-4B7F-9BCF-E36CF4456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625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CDD877-99DD-411C-BE1F-4BFD7822B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6EAEA7-F5FC-4BBA-8194-63B150D25B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DFD392-A481-4FFF-A485-089EA0B5C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8B4FC-5A89-4F52-BF76-7ECFCC7FEB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F82FDA-368E-4054-A046-D0C1BB673C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5569F-6298-4C6B-A852-F30BADC4A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974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5AE900-6764-482C-97C7-A143CBCDB3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059CAA-43EC-4227-9FA5-7F85DDF86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38A42-7BCE-40C7-BE67-6673B0011A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1D753-207F-44CF-97E6-65794D812E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C2256D-81EE-4652-A3BA-7BDA872473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A0D281-FBFC-4D24-9147-4B8F7095011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436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doi.org/10.1088/1748-0221/12/10/T10002" TargetMode="Externa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8/1748-0221/12/10/T10002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3140/contributions/4994363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s://pos.sissa.it/159/029/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hyperlink" Target="https://cernbox.cern.ch/s/DZmA2Uymugv0Ud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6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edms.cern.ch/document/3120169/LAST_RELEAS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s://indico.cern.ch/event/1456577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25325/CERN-Environment-2023-003" TargetMode="External"/><Relationship Id="rId5" Type="http://schemas.openxmlformats.org/officeDocument/2006/relationships/hyperlink" Target="https://home.cern/news/news/cern/cerns-year-environmental-awareness#:~:text=CERN%E2%80%99s%20Year%20of%20Environmental%20Awareness%20will%20be%20officially,presentations%20on%20environmental%20subjects%20and%20a%20round-table%20discussion" TargetMode="External"/><Relationship Id="rId4" Type="http://schemas.openxmlformats.org/officeDocument/2006/relationships/hyperlink" Target="https://hse.cern/environment-report-2019-202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3120169/1/CERN_F-gas_policy_docx_cpdf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32935D4-7E2D-450B-94CA-3DAE645F6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E7D8A2-93F5-4F43-94E1-CCB3F1E17ED6}"/>
              </a:ext>
            </a:extLst>
          </p:cNvPr>
          <p:cNvSpPr txBox="1"/>
          <p:nvPr/>
        </p:nvSpPr>
        <p:spPr>
          <a:xfrm>
            <a:off x="-27803" y="827420"/>
            <a:ext cx="123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EP-DT</a:t>
            </a:r>
          </a:p>
          <a:p>
            <a:r>
              <a:rPr lang="fr-CH" sz="900" dirty="0">
                <a:solidFill>
                  <a:schemeClr val="accent1">
                    <a:lumMod val="50000"/>
                  </a:schemeClr>
                </a:solidFill>
              </a:rPr>
              <a:t>Detector Technologies</a:t>
            </a:r>
            <a:endParaRPr lang="en-GB" sz="9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2E776F15-7788-4ECF-BFAE-018821CBF8CC}"/>
              </a:ext>
            </a:extLst>
          </p:cNvPr>
          <p:cNvSpPr txBox="1">
            <a:spLocks noChangeArrowheads="1"/>
          </p:cNvSpPr>
          <p:nvPr/>
        </p:nvSpPr>
        <p:spPr>
          <a:xfrm>
            <a:off x="1814698" y="1073969"/>
            <a:ext cx="8568878" cy="2853764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30000"/>
              </a:lnSpc>
            </a:pPr>
            <a:r>
              <a:rPr lang="en-GB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Systems for</a:t>
            </a:r>
          </a:p>
          <a:p>
            <a:pPr>
              <a:lnSpc>
                <a:spcPct val="130000"/>
              </a:lnSpc>
            </a:pPr>
            <a:r>
              <a:rPr lang="en-GB" sz="36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Large Particle Detector systems</a:t>
            </a: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4E86C20-F162-4B41-87AF-97C9D834F27F}"/>
              </a:ext>
            </a:extLst>
          </p:cNvPr>
          <p:cNvSpPr txBox="1">
            <a:spLocks noChangeArrowheads="1"/>
          </p:cNvSpPr>
          <p:nvPr/>
        </p:nvSpPr>
        <p:spPr>
          <a:xfrm>
            <a:off x="2426729" y="3869888"/>
            <a:ext cx="7632700" cy="76172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R. Guida</a:t>
            </a:r>
            <a:b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CERN EP-DT Gas Systems Team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415C863-D823-4474-BB90-6A338347338F}"/>
              </a:ext>
            </a:extLst>
          </p:cNvPr>
          <p:cNvCxnSpPr/>
          <p:nvPr/>
        </p:nvCxnSpPr>
        <p:spPr>
          <a:xfrm>
            <a:off x="486000" y="3789040"/>
            <a:ext cx="11340000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F167ACC-8629-8902-BA75-35DD85B0C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D0E7B47-C445-3C37-B3FD-17509790E2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6655ED-23D4-DD9B-A404-4D6813B61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</p:spTree>
    <p:extLst>
      <p:ext uri="{BB962C8B-B14F-4D97-AF65-F5344CB8AC3E}">
        <p14:creationId xmlns:p14="http://schemas.microsoft.com/office/powerpoint/2010/main" val="25041493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869E9-0ACA-4546-A08A-4C7B8BDAC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24956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CA754-727C-46D9-A21D-701F40BF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10</a:t>
            </a:fld>
            <a:endParaRPr lang="en-GB" dirty="0"/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665C4A9D-1C08-4CF4-A1B9-DF253F88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5C9B3E1-CC4D-4AB7-8834-E116AE63CB1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EE8047-D2E1-4974-8481-BA3CE7F1AEB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8480CA8-F8E7-4325-8BE7-3FD71C601EE9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A2FDE3F0-6B73-4C64-9DE6-A564C9CE4332}"/>
              </a:ext>
            </a:extLst>
          </p:cNvPr>
          <p:cNvSpPr txBox="1"/>
          <p:nvPr/>
        </p:nvSpPr>
        <p:spPr>
          <a:xfrm>
            <a:off x="8566" y="3834457"/>
            <a:ext cx="12183434" cy="233183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dirty="0">
                <a:cs typeface="Times New Roman" pitchFamily="18" charset="0"/>
              </a:rPr>
              <a:t>The remaining 10% is what we started to address from LS1. It is needed to compensate for: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."/>
            </a:pPr>
            <a:r>
              <a:rPr lang="en-GB" dirty="0">
                <a:cs typeface="Times New Roman" pitchFamily="18" charset="0"/>
              </a:rPr>
              <a:t>Leaks at detector: 85 % (mainly ATLAS and CMS RPC systems)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."/>
            </a:pPr>
            <a:r>
              <a:rPr lang="en-GB" dirty="0">
                <a:cs typeface="Times New Roman" pitchFamily="18" charset="0"/>
              </a:rPr>
              <a:t>15% N</a:t>
            </a:r>
            <a:r>
              <a:rPr lang="en-GB" baseline="-25000" dirty="0">
                <a:cs typeface="Times New Roman" pitchFamily="18" charset="0"/>
              </a:rPr>
              <a:t>2</a:t>
            </a:r>
            <a:r>
              <a:rPr lang="en-GB" dirty="0">
                <a:cs typeface="Times New Roman" pitchFamily="18" charset="0"/>
              </a:rPr>
              <a:t> intake (CMS-CSC, LHCb-RICH1, LHCb-RICH2)</a:t>
            </a:r>
          </a:p>
          <a:p>
            <a:pPr lvl="1">
              <a:lnSpc>
                <a:spcPct val="120000"/>
              </a:lnSpc>
            </a:pPr>
            <a:endParaRPr lang="en-GB" sz="800" dirty="0">
              <a:cs typeface="Times New Roman" pitchFamily="18" charset="0"/>
            </a:endParaRPr>
          </a:p>
          <a:p>
            <a:pPr lvl="1">
              <a:lnSpc>
                <a:spcPct val="120000"/>
              </a:lnSpc>
            </a:pPr>
            <a:endParaRPr lang="en-GB" sz="400" dirty="0">
              <a:cs typeface="Times New Roman" pitchFamily="18" charset="0"/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cs typeface="Times New Roman" pitchFamily="18" charset="0"/>
              </a:rPr>
              <a:t>Two remaining open mode systems upgraded to gas re-circulations from Run1 to Run2</a:t>
            </a:r>
          </a:p>
          <a:p>
            <a:pPr lvl="1">
              <a:lnSpc>
                <a:spcPct val="120000"/>
              </a:lnSpc>
            </a:pP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	 </a:t>
            </a:r>
            <a:r>
              <a:rPr lang="en-GB" sz="1600" i="1" dirty="0">
                <a:cs typeface="Times New Roman" pitchFamily="18" charset="0"/>
                <a:sym typeface="Wingdings" panose="05000000000000000000" pitchFamily="2" charset="2"/>
              </a:rPr>
              <a:t>For both detector systems: </a:t>
            </a:r>
            <a:r>
              <a:rPr lang="en-GB" sz="1600" b="1" i="1" dirty="0">
                <a:cs typeface="Times New Roman" pitchFamily="18" charset="0"/>
                <a:sym typeface="Wingdings" panose="05000000000000000000" pitchFamily="2" charset="2"/>
              </a:rPr>
              <a:t>Original investment was totally paid back by gas cost saving during few years of operation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and laboratory setups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927396-CF4A-4EAA-9886-0BBE33B280F8}"/>
              </a:ext>
            </a:extLst>
          </p:cNvPr>
          <p:cNvSpPr txBox="1"/>
          <p:nvPr/>
        </p:nvSpPr>
        <p:spPr>
          <a:xfrm>
            <a:off x="8566" y="762374"/>
            <a:ext cx="12183434" cy="442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cs typeface="Times New Roman" pitchFamily="18" charset="0"/>
              </a:rPr>
              <a:t>All gas systems are designed to recirculate the gas mixture: </a:t>
            </a: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average 90% gas recirculation  90% reduction of consumption/emissions </a:t>
            </a:r>
            <a:endParaRPr lang="en-GB" sz="1600" dirty="0">
              <a:cs typeface="Times New Roman" pitchFamily="18" charset="0"/>
            </a:endParaRPr>
          </a:p>
        </p:txBody>
      </p:sp>
      <p:pic>
        <p:nvPicPr>
          <p:cNvPr id="13" name="pasted-image.pdf">
            <a:extLst>
              <a:ext uri="{FF2B5EF4-FFF2-40B4-BE49-F238E27FC236}">
                <a16:creationId xmlns:a16="http://schemas.microsoft.com/office/drawing/2014/main" id="{F05349EB-F1BF-4282-AA72-4414B8003C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330" y="1556792"/>
            <a:ext cx="4175664" cy="1080579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Rectangle 16"/>
          <p:cNvSpPr/>
          <p:nvPr/>
        </p:nvSpPr>
        <p:spPr>
          <a:xfrm>
            <a:off x="5672647" y="1237987"/>
            <a:ext cx="5681153" cy="2064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0070C0"/>
                </a:solidFill>
              </a:rPr>
              <a:t>Advantages:</a:t>
            </a:r>
          </a:p>
          <a:p>
            <a:pPr>
              <a:lnSpc>
                <a:spcPct val="120000"/>
              </a:lnSpc>
            </a:pPr>
            <a:r>
              <a:rPr lang="en-GB" dirty="0"/>
              <a:t>- Reduction of gas consumption 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Disadvantages:</a:t>
            </a:r>
          </a:p>
          <a:p>
            <a:pPr>
              <a:lnSpc>
                <a:spcPct val="120000"/>
              </a:lnSpc>
            </a:pPr>
            <a:r>
              <a:rPr lang="en-GB" dirty="0"/>
              <a:t>- Complex systems</a:t>
            </a:r>
            <a:br>
              <a:rPr lang="en-GB" dirty="0"/>
            </a:br>
            <a:r>
              <a:rPr lang="en-GB" dirty="0"/>
              <a:t>- Constant monitoring (hardware and mixture composition)</a:t>
            </a:r>
            <a:br>
              <a:rPr lang="en-GB" dirty="0"/>
            </a:br>
            <a:r>
              <a:rPr lang="en-GB" dirty="0"/>
              <a:t>- Use of gas purifying techniques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AAC713-13D3-EA3D-A910-C13B23EFF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0DD84E2-53E2-2A0B-5105-CD04ECF1E903}"/>
              </a:ext>
            </a:extLst>
          </p:cNvPr>
          <p:cNvSpPr txBox="1">
            <a:spLocks noChangeArrowheads="1"/>
          </p:cNvSpPr>
          <p:nvPr/>
        </p:nvSpPr>
        <p:spPr>
          <a:xfrm>
            <a:off x="1361246" y="-1094"/>
            <a:ext cx="1007966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system layouts: 2 – gas mixture recirculation</a:t>
            </a:r>
          </a:p>
        </p:txBody>
      </p:sp>
    </p:spTree>
    <p:extLst>
      <p:ext uri="{BB962C8B-B14F-4D97-AF65-F5344CB8AC3E}">
        <p14:creationId xmlns:p14="http://schemas.microsoft.com/office/powerpoint/2010/main" val="1537959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5100E-4A0A-B1BF-A649-208B0BB14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A4D58-F7B3-750F-0383-CE8284031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 descr="A picture containing indoor, wall&#10;&#10;Description generated with high confidence">
            <a:extLst>
              <a:ext uri="{FF2B5EF4-FFF2-40B4-BE49-F238E27FC236}">
                <a16:creationId xmlns:a16="http://schemas.microsoft.com/office/drawing/2014/main" id="{63A97CC9-6952-6943-C154-4CAF4BDA89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8315" y="2896369"/>
            <a:ext cx="2124553" cy="3207600"/>
          </a:xfrm>
          <a:prstGeom prst="rect">
            <a:avLst/>
          </a:prstGeom>
        </p:spPr>
      </p:pic>
      <p:sp>
        <p:nvSpPr>
          <p:cNvPr id="9" name="Rectangle 2">
            <a:extLst>
              <a:ext uri="{FF2B5EF4-FFF2-40B4-BE49-F238E27FC236}">
                <a16:creationId xmlns:a16="http://schemas.microsoft.com/office/drawing/2014/main" id="{E58290C6-946C-A3E7-9575-8EDD11006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752291"/>
            <a:ext cx="914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en-US" sz="1800" b="0" dirty="0">
                <a:latin typeface="+mn-lt"/>
              </a:rPr>
              <a:t> Mixture: </a:t>
            </a:r>
            <a:r>
              <a:rPr lang="en-GB" altLang="en-US" sz="1800" u="sng" dirty="0">
                <a:solidFill>
                  <a:srgbClr val="C00000"/>
                </a:solidFill>
                <a:latin typeface="+mn-lt"/>
              </a:rPr>
              <a:t>CF</a:t>
            </a:r>
            <a:r>
              <a:rPr lang="en-GB" altLang="en-US" sz="1800" u="sng" baseline="-25000" dirty="0">
                <a:solidFill>
                  <a:srgbClr val="C00000"/>
                </a:solidFill>
                <a:latin typeface="+mn-lt"/>
              </a:rPr>
              <a:t>4</a:t>
            </a:r>
            <a:r>
              <a:rPr lang="en-GB" altLang="en-US" sz="1800" u="sng" dirty="0">
                <a:solidFill>
                  <a:srgbClr val="C00000"/>
                </a:solidFill>
                <a:latin typeface="+mn-lt"/>
              </a:rPr>
              <a:t> 40%</a:t>
            </a:r>
            <a:r>
              <a:rPr lang="en-GB" altLang="en-US" sz="1800" b="0" dirty="0">
                <a:latin typeface="+mn-lt"/>
              </a:rPr>
              <a:t>, </a:t>
            </a:r>
            <a:r>
              <a:rPr lang="en-GB" altLang="en-US" sz="1800" b="0" dirty="0" err="1">
                <a:latin typeface="+mn-lt"/>
              </a:rPr>
              <a:t>Ar</a:t>
            </a:r>
            <a:r>
              <a:rPr lang="en-GB" altLang="en-US" sz="1800" b="0" dirty="0">
                <a:latin typeface="+mn-lt"/>
              </a:rPr>
              <a:t> 45%, CO</a:t>
            </a:r>
            <a:r>
              <a:rPr lang="en-GB" altLang="en-US" sz="1800" b="0" baseline="-25000" dirty="0">
                <a:latin typeface="+mn-lt"/>
              </a:rPr>
              <a:t>2</a:t>
            </a:r>
            <a:r>
              <a:rPr lang="en-GB" altLang="en-US" sz="1800" b="0" dirty="0">
                <a:latin typeface="+mn-lt"/>
              </a:rPr>
              <a:t> 15% </a:t>
            </a:r>
          </a:p>
          <a:p>
            <a:pPr eaLnBrk="1" hangingPunct="1"/>
            <a:r>
              <a:rPr lang="en-GB" altLang="en-US" sz="1800" b="0" dirty="0">
                <a:latin typeface="+mn-lt"/>
              </a:rPr>
              <a:t>Detector volume: ~ 50 </a:t>
            </a:r>
            <a:r>
              <a:rPr lang="en-GB" altLang="en-US" sz="1800" b="0" dirty="0" err="1">
                <a:latin typeface="+mn-lt"/>
              </a:rPr>
              <a:t>liters</a:t>
            </a:r>
            <a:r>
              <a:rPr lang="en-GB" altLang="en-US" sz="1800" b="0" dirty="0">
                <a:latin typeface="+mn-lt"/>
              </a:rPr>
              <a:t> (but very high flow needed by the detector)</a:t>
            </a:r>
          </a:p>
          <a:p>
            <a:pPr eaLnBrk="1" hangingPunct="1"/>
            <a:r>
              <a:rPr lang="en-GB" altLang="en-US" sz="1800" b="0" dirty="0">
                <a:latin typeface="+mn-lt"/>
                <a:sym typeface="Wingdings" panose="05000000000000000000" pitchFamily="2" charset="2"/>
              </a:rPr>
              <a:t> </a:t>
            </a:r>
            <a:r>
              <a:rPr lang="en-GB" altLang="en-US" sz="1800" b="0" dirty="0">
                <a:latin typeface="+mn-lt"/>
              </a:rPr>
              <a:t>R&amp;D for operation of large GEM detector systems with gas recirculation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841148F0-3D59-4F8E-7DDA-2E1340F070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25" y="1826525"/>
            <a:ext cx="4165083" cy="97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fr-CH" sz="1600" dirty="0">
                <a:latin typeface="+mj-lt"/>
              </a:rPr>
              <a:t>2013: </a:t>
            </a:r>
            <a:r>
              <a:rPr lang="en-GB" altLang="en-US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Development of small gas recirculation systems for R&amp;D</a:t>
            </a:r>
          </a:p>
          <a:p>
            <a:pPr eaLnBrk="1" hangingPunct="1">
              <a:lnSpc>
                <a:spcPct val="90000"/>
              </a:lnSpc>
            </a:pPr>
            <a:r>
              <a:rPr lang="en-GB" altLang="en-US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Started test in lab with radioactive source (GEM never operated in recirculation before)</a:t>
            </a:r>
          </a:p>
        </p:txBody>
      </p:sp>
      <p:pic>
        <p:nvPicPr>
          <p:cNvPr id="11" name="Picture 10" descr="A store inside of a building&#10;&#10;Description generated with very high confidence">
            <a:extLst>
              <a:ext uri="{FF2B5EF4-FFF2-40B4-BE49-F238E27FC236}">
                <a16:creationId xmlns:a16="http://schemas.microsoft.com/office/drawing/2014/main" id="{E2506422-3D8C-24DF-1C3D-25EA35625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128497" y="2910861"/>
            <a:ext cx="2615186" cy="19297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7454754-53CF-6362-9F45-3FFEE3BC9882}"/>
              </a:ext>
            </a:extLst>
          </p:cNvPr>
          <p:cNvSpPr txBox="1"/>
          <p:nvPr/>
        </p:nvSpPr>
        <p:spPr>
          <a:xfrm>
            <a:off x="5073219" y="4809544"/>
            <a:ext cx="3030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+mj-lt"/>
              </a:rPr>
              <a:t>Gas mixture purification studies</a:t>
            </a: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F16D5D22-88F6-A487-1E76-E9CFC334A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28515" y="1826525"/>
            <a:ext cx="27591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fr-CH" sz="1600" dirty="0">
                <a:latin typeface="+mj-lt"/>
              </a:rPr>
              <a:t>2016-…:</a:t>
            </a:r>
            <a:endParaRPr lang="en-GB" altLang="en-US" sz="1600" b="0" dirty="0">
              <a:latin typeface="+mj-lt"/>
            </a:endParaRPr>
          </a:p>
          <a:p>
            <a:pPr eaLnBrk="1" hangingPunct="1"/>
            <a:r>
              <a:rPr lang="en-GB" altLang="en-US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Validation continued at CERN Gamma Irradiation Facility</a:t>
            </a:r>
          </a:p>
        </p:txBody>
      </p:sp>
      <p:sp>
        <p:nvSpPr>
          <p:cNvPr id="14" name="Rectangle 2">
            <a:extLst>
              <a:ext uri="{FF2B5EF4-FFF2-40B4-BE49-F238E27FC236}">
                <a16:creationId xmlns:a16="http://schemas.microsoft.com/office/drawing/2014/main" id="{1FF9F9BB-0B77-DC20-0EE0-777DAC2A3D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1588" y="1826525"/>
            <a:ext cx="25180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fr-CH" sz="1600" dirty="0">
                <a:latin typeface="+mj-lt"/>
              </a:rPr>
              <a:t>2016-…:</a:t>
            </a:r>
            <a:endParaRPr lang="en-GB" altLang="en-US" sz="1600" b="0" dirty="0">
              <a:latin typeface="+mj-lt"/>
            </a:endParaRPr>
          </a:p>
          <a:p>
            <a:pPr eaLnBrk="1" hangingPunct="1"/>
            <a:r>
              <a:rPr lang="en-GB" altLang="en-US" sz="1600" b="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LHCb-GEM upgraded to gas recirculation</a:t>
            </a:r>
          </a:p>
        </p:txBody>
      </p:sp>
      <p:sp>
        <p:nvSpPr>
          <p:cNvPr id="15" name="Rectangle 2">
            <a:extLst>
              <a:ext uri="{FF2B5EF4-FFF2-40B4-BE49-F238E27FC236}">
                <a16:creationId xmlns:a16="http://schemas.microsoft.com/office/drawing/2014/main" id="{88034A4A-4EBA-530A-0C03-B5CE42093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81125" y="6086207"/>
            <a:ext cx="9144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n-GB" altLang="en-US" sz="1600" b="0" dirty="0">
                <a:latin typeface="+mj-lt"/>
              </a:rPr>
              <a:t>LHCb-GEM detector operation became more stable thanks to less frequent replacement of CF</a:t>
            </a:r>
            <a:r>
              <a:rPr lang="en-GB" altLang="en-US" sz="1600" b="0" baseline="-25000" dirty="0">
                <a:latin typeface="+mj-lt"/>
              </a:rPr>
              <a:t>4</a:t>
            </a:r>
            <a:r>
              <a:rPr lang="en-GB" altLang="en-US" sz="1600" b="0" dirty="0">
                <a:latin typeface="+mj-lt"/>
              </a:rPr>
              <a:t> cylinders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F7B242-D662-A724-BDFD-6213A1DF431A}"/>
              </a:ext>
            </a:extLst>
          </p:cNvPr>
          <p:cNvSpPr/>
          <p:nvPr/>
        </p:nvSpPr>
        <p:spPr>
          <a:xfrm rot="1074464">
            <a:off x="9578045" y="1233735"/>
            <a:ext cx="2303003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33CC33"/>
                </a:solidFill>
              </a:rPr>
              <a:t>From Run1 to Run2:</a:t>
            </a:r>
          </a:p>
          <a:p>
            <a:r>
              <a:rPr lang="en-GB" sz="2000" b="1" dirty="0">
                <a:solidFill>
                  <a:srgbClr val="33CC33"/>
                </a:solidFill>
              </a:rPr>
              <a:t>90% GHG reduction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FADB46-EE10-72D3-31A5-B9F0BB0680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9883" y="764012"/>
            <a:ext cx="89644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endParaRPr lang="en-GB" altLang="en-US" sz="1800" b="0" dirty="0">
              <a:latin typeface="+mj-lt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069086E-D634-CADB-CA15-5C6E426BAAAA}"/>
              </a:ext>
            </a:extLst>
          </p:cNvPr>
          <p:cNvGrpSpPr/>
          <p:nvPr/>
        </p:nvGrpSpPr>
        <p:grpSpPr>
          <a:xfrm>
            <a:off x="595493" y="2884883"/>
            <a:ext cx="2736304" cy="3209105"/>
            <a:chOff x="1453978" y="2910861"/>
            <a:chExt cx="2736304" cy="3209105"/>
          </a:xfrm>
        </p:grpSpPr>
        <p:pic>
          <p:nvPicPr>
            <p:cNvPr id="8" name="Picture 2" descr="\\cern.ch\dfs\Users\g\guidar\Documents\My Pictures\20141103_121100.jpg">
              <a:extLst>
                <a:ext uri="{FF2B5EF4-FFF2-40B4-BE49-F238E27FC236}">
                  <a16:creationId xmlns:a16="http://schemas.microsoft.com/office/drawing/2014/main" id="{EA73D19B-1DD6-2044-A3F4-7F7AF40E6C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6838" y="2910861"/>
              <a:ext cx="2406829" cy="32091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2485185-2E6E-4A26-32E8-65DE1D89D795}"/>
                </a:ext>
              </a:extLst>
            </p:cNvPr>
            <p:cNvSpPr/>
            <p:nvPr/>
          </p:nvSpPr>
          <p:spPr>
            <a:xfrm rot="20774212">
              <a:off x="1453978" y="5229912"/>
              <a:ext cx="2736304" cy="523220"/>
            </a:xfrm>
            <a:prstGeom prst="rect">
              <a:avLst/>
            </a:prstGeom>
            <a:solidFill>
              <a:schemeClr val="bg1">
                <a:alpha val="7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FR" sz="1400" dirty="0">
                  <a:hlinkClick r:id="rId5"/>
                </a:rPr>
                <a:t>"A portable </a:t>
              </a:r>
              <a:r>
                <a:rPr lang="fr-FR" sz="1400" dirty="0" err="1">
                  <a:hlinkClick r:id="rId5"/>
                </a:rPr>
                <a:t>gas</a:t>
              </a:r>
              <a:r>
                <a:rPr lang="fr-FR" sz="1400" dirty="0">
                  <a:hlinkClick r:id="rId5"/>
                </a:rPr>
                <a:t> recirculation unit" JINST 12 T10002</a:t>
              </a:r>
              <a:r>
                <a:rPr lang="en-GB" sz="1400" dirty="0"/>
                <a:t> 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36613983-1B09-19D2-434E-58770D45C341}"/>
              </a:ext>
            </a:extLst>
          </p:cNvPr>
          <p:cNvSpPr/>
          <p:nvPr/>
        </p:nvSpPr>
        <p:spPr>
          <a:xfrm>
            <a:off x="3436315" y="5525962"/>
            <a:ext cx="8739962" cy="400110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GB" sz="2000" b="1" dirty="0">
                <a:solidFill>
                  <a:srgbClr val="33CC33"/>
                </a:solidFill>
              </a:rPr>
              <a:t>Original investment already largely paid back by gas cost saving during operation</a:t>
            </a:r>
          </a:p>
        </p:txBody>
      </p:sp>
      <p:sp>
        <p:nvSpPr>
          <p:cNvPr id="21" name="Rectangle 4">
            <a:extLst>
              <a:ext uri="{FF2B5EF4-FFF2-40B4-BE49-F238E27FC236}">
                <a16:creationId xmlns:a16="http://schemas.microsoft.com/office/drawing/2014/main" id="{D8632E7C-F010-83F4-1F04-0BF79B45C9D0}"/>
              </a:ext>
            </a:extLst>
          </p:cNvPr>
          <p:cNvSpPr txBox="1">
            <a:spLocks noChangeArrowheads="1"/>
          </p:cNvSpPr>
          <p:nvPr/>
        </p:nvSpPr>
        <p:spPr>
          <a:xfrm>
            <a:off x="827584" y="-44091"/>
            <a:ext cx="1040490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Mixture Recirculation: LHCb-GEM example</a:t>
            </a:r>
          </a:p>
        </p:txBody>
      </p:sp>
      <p:pic>
        <p:nvPicPr>
          <p:cNvPr id="2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CAF77483-EF94-3D0A-EDEC-1BBCE80C9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B487C43B-50F7-6ABC-EBA7-B0EF931C4CB7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C46B7CA-3660-CCBB-7A85-D8468A8E43F3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4DA28EC-68CD-D2C3-800A-CC4A36702B00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D862BDF-4BDF-EE23-E356-2753380E9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1456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038D8-AFCE-44FB-A6E1-7819B516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42028-8490-4B0E-97DA-CFF0DFD9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1749056" y="0"/>
            <a:ext cx="8259782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Mixture Recirculation: “Lab size” gas systems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09A2B46-CCD0-7831-6BEB-E4C4BFB7725C}"/>
              </a:ext>
            </a:extLst>
          </p:cNvPr>
          <p:cNvSpPr txBox="1"/>
          <p:nvPr/>
        </p:nvSpPr>
        <p:spPr>
          <a:xfrm>
            <a:off x="0" y="818565"/>
            <a:ext cx="12192000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fr-CH" sz="2000" dirty="0" err="1"/>
              <a:t>Sometimes</a:t>
            </a:r>
            <a:r>
              <a:rPr lang="fr-CH" sz="2000" dirty="0"/>
              <a:t> </a:t>
            </a:r>
            <a:r>
              <a:rPr lang="fr-CH" sz="2000" dirty="0" err="1"/>
              <a:t>lab</a:t>
            </a:r>
            <a:r>
              <a:rPr lang="fr-CH" sz="2000" dirty="0"/>
              <a:t> test are </a:t>
            </a:r>
            <a:r>
              <a:rPr lang="fr-CH" sz="2000" dirty="0" err="1"/>
              <a:t>using</a:t>
            </a:r>
            <a:r>
              <a:rPr lang="fr-CH" sz="2000" dirty="0"/>
              <a:t> </a:t>
            </a:r>
            <a:r>
              <a:rPr lang="fr-CH" sz="2000" dirty="0" err="1"/>
              <a:t>relatively</a:t>
            </a:r>
            <a:r>
              <a:rPr lang="fr-CH" sz="2000" dirty="0"/>
              <a:t> high </a:t>
            </a:r>
            <a:r>
              <a:rPr lang="fr-CH" sz="2000" dirty="0" err="1"/>
              <a:t>gas</a:t>
            </a:r>
            <a:r>
              <a:rPr lang="fr-CH" sz="2000" dirty="0"/>
              <a:t> </a:t>
            </a:r>
            <a:r>
              <a:rPr lang="fr-CH" sz="2000" dirty="0" err="1"/>
              <a:t>quantity</a:t>
            </a:r>
            <a:r>
              <a:rPr lang="fr-CH" sz="2000" dirty="0"/>
              <a:t> if </a:t>
            </a:r>
            <a:r>
              <a:rPr lang="fr-CH" sz="2000" dirty="0" err="1"/>
              <a:t>compared</a:t>
            </a:r>
            <a:r>
              <a:rPr lang="fr-CH" sz="2000" dirty="0"/>
              <a:t> with large LHC </a:t>
            </a:r>
            <a:r>
              <a:rPr lang="fr-CH" sz="2000" dirty="0" err="1"/>
              <a:t>systems</a:t>
            </a:r>
            <a:r>
              <a:rPr lang="fr-CH" sz="2000" dirty="0"/>
              <a:t>: </a:t>
            </a:r>
          </a:p>
          <a:p>
            <a:pPr>
              <a:lnSpc>
                <a:spcPct val="110000"/>
              </a:lnSpc>
            </a:pPr>
            <a:r>
              <a:rPr lang="fr-CH" sz="2000" dirty="0" err="1"/>
              <a:t>example</a:t>
            </a:r>
            <a:r>
              <a:rPr lang="fr-CH" sz="2000" dirty="0"/>
              <a:t> </a:t>
            </a:r>
            <a:r>
              <a:rPr lang="fr-CH" sz="2000" dirty="0" err="1"/>
              <a:t>from</a:t>
            </a:r>
            <a:r>
              <a:rPr lang="fr-CH" sz="2000" dirty="0"/>
              <a:t> GIF++ tests (RPC, CSC, GEM), test </a:t>
            </a:r>
            <a:r>
              <a:rPr lang="fr-CH" sz="2000" dirty="0" err="1"/>
              <a:t>beam</a:t>
            </a:r>
            <a:r>
              <a:rPr lang="fr-CH" sz="2000" dirty="0"/>
              <a:t> </a:t>
            </a:r>
            <a:r>
              <a:rPr lang="fr-CH" sz="2000" dirty="0" err="1"/>
              <a:t>activities</a:t>
            </a:r>
            <a:r>
              <a:rPr lang="fr-CH" sz="2000" dirty="0"/>
              <a:t> (CALICE RPC-SDHCAL), EEE </a:t>
            </a:r>
            <a:r>
              <a:rPr lang="fr-CH" sz="2000" dirty="0" err="1"/>
              <a:t>telescope</a:t>
            </a:r>
            <a:r>
              <a:rPr lang="fr-CH" sz="2000" dirty="0"/>
              <a:t>, … </a:t>
            </a:r>
            <a:endParaRPr lang="en-GB" sz="2000" dirty="0">
              <a:sym typeface="Wingdings" panose="05000000000000000000" pitchFamily="2" charset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49D24CA-1958-D763-4B29-C926E5AA8C2E}"/>
              </a:ext>
            </a:extLst>
          </p:cNvPr>
          <p:cNvSpPr txBox="1"/>
          <p:nvPr/>
        </p:nvSpPr>
        <p:spPr>
          <a:xfrm>
            <a:off x="95553" y="1556614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Development of Recirculation system for laboratory applications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76B96E-2F9A-B0A3-E066-6686539EEDFC}"/>
              </a:ext>
            </a:extLst>
          </p:cNvPr>
          <p:cNvSpPr txBox="1"/>
          <p:nvPr/>
        </p:nvSpPr>
        <p:spPr>
          <a:xfrm>
            <a:off x="4465457" y="2243302"/>
            <a:ext cx="7471442" cy="402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 Light" panose="020F0302020204030204" pitchFamily="34" charset="0"/>
              <a:buChar char="⁻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2013: Development of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  <a:hlinkClick r:id="rId3"/>
              </a:rPr>
              <a:t>"A portable gas recirculation unit" JINST 12 T10002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1148E30-D5DA-1099-671D-2988C2B155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348" y="1899204"/>
            <a:ext cx="3699476" cy="458498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1238C56-22EE-A1DE-0E00-422EFE88FA74}"/>
              </a:ext>
            </a:extLst>
          </p:cNvPr>
          <p:cNvSpPr txBox="1"/>
          <p:nvPr/>
        </p:nvSpPr>
        <p:spPr>
          <a:xfrm>
            <a:off x="4626769" y="2963204"/>
            <a:ext cx="612933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~10 detectors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~100-200 l/h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One single rack can contain the full system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Control system based on simple PLC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Monitoring system based on Grafana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Possible to have some parameters controlled remotely 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Few sensors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Five gas systems already produced and in use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20-30 </a:t>
            </a:r>
            <a:r>
              <a:rPr lang="en-GB" dirty="0" err="1"/>
              <a:t>kCHF</a:t>
            </a:r>
            <a:endParaRPr 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2CD258-84A5-5C6D-03BD-A0AABE6FAB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001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038D8-AFCE-44FB-A6E1-7819B516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42028-8490-4B0E-97DA-CFF0DFD9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13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1015409" y="0"/>
            <a:ext cx="1011156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Mixture Recirculation: “Lab size” gas systems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09A2B46-CCD0-7831-6BEB-E4C4BFB7725C}"/>
              </a:ext>
            </a:extLst>
          </p:cNvPr>
          <p:cNvSpPr txBox="1"/>
          <p:nvPr/>
        </p:nvSpPr>
        <p:spPr>
          <a:xfrm>
            <a:off x="0" y="818565"/>
            <a:ext cx="12192000" cy="413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dirty="0"/>
              <a:t>Development of Recirculation system for ~1-2 detectors – 20-30 l/h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76B96E-2F9A-B0A3-E066-6686539EEDFC}"/>
              </a:ext>
            </a:extLst>
          </p:cNvPr>
          <p:cNvSpPr txBox="1"/>
          <p:nvPr/>
        </p:nvSpPr>
        <p:spPr>
          <a:xfrm>
            <a:off x="5222403" y="1321552"/>
            <a:ext cx="6776393" cy="7349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⁻"/>
              <a:defRPr/>
            </a:pPr>
            <a:r>
              <a:rPr lang="fr-FR" sz="1800" dirty="0">
                <a:cs typeface="Times New Roman" pitchFamily="18" charset="0"/>
                <a:sym typeface="Wingdings" panose="05000000000000000000" pitchFamily="2" charset="2"/>
              </a:rPr>
              <a:t>2019: </a:t>
            </a:r>
            <a:r>
              <a:rPr lang="en-GB" sz="1800" dirty="0">
                <a:cs typeface="Times New Roman" pitchFamily="18" charset="0"/>
                <a:sym typeface="Wingdings" panose="05000000000000000000" pitchFamily="2" charset="2"/>
              </a:rPr>
              <a:t>Development of </a:t>
            </a:r>
            <a:r>
              <a:rPr lang="en-GB" sz="1800" dirty="0">
                <a:cs typeface="Times New Roman" pitchFamily="18" charset="0"/>
                <a:sym typeface="Wingdings" panose="05000000000000000000" pitchFamily="2" charset="2"/>
                <a:hlinkClick r:id="rId3"/>
              </a:rPr>
              <a:t>Gas recirculation systems for RPC detectors: from LHC experiments to laboratory set-ups - RPC2022</a:t>
            </a:r>
            <a:r>
              <a:rPr lang="en-GB" sz="1800" dirty="0">
                <a:cs typeface="Times New Roman" pitchFamily="18" charset="0"/>
                <a:sym typeface="Wingdings" panose="05000000000000000000" pitchFamily="2" charset="2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5AA042D-94A0-807E-C927-C7A5013624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681" y="1321552"/>
            <a:ext cx="4548794" cy="320282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48F34CC-93E8-9571-A0FF-BFB089E8C7B2}"/>
              </a:ext>
            </a:extLst>
          </p:cNvPr>
          <p:cNvSpPr txBox="1"/>
          <p:nvPr/>
        </p:nvSpPr>
        <p:spPr>
          <a:xfrm>
            <a:off x="5732260" y="2366788"/>
            <a:ext cx="612933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It should fit in a small box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Monitoring system based on </a:t>
            </a:r>
            <a:r>
              <a:rPr lang="en-GB" dirty="0" err="1"/>
              <a:t>RaspBerry</a:t>
            </a:r>
            <a:r>
              <a:rPr lang="en-GB" dirty="0"/>
              <a:t> PI and Grafana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Manual (optional remote) control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Limited number of electronic sensors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Very cheap components</a:t>
            </a:r>
          </a:p>
          <a:p>
            <a:pPr marL="285750" indent="-285750">
              <a:buFont typeface="Calibri" panose="020F0502020204030204" pitchFamily="34" charset="0"/>
              <a:buChar char="−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−"/>
            </a:pPr>
            <a:r>
              <a:rPr lang="en-GB" dirty="0"/>
              <a:t>few </a:t>
            </a:r>
            <a:r>
              <a:rPr lang="en-GB" dirty="0" err="1"/>
              <a:t>kCHF</a:t>
            </a:r>
            <a:endParaRPr lang="en-CH"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4154CCA-8A6D-BBD8-ABEB-E5C781DFC1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05" y="4644686"/>
            <a:ext cx="5210795" cy="178352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EA56BE-7B53-52B0-0491-E3D577759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96698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>
          <a:xfrm>
            <a:off x="906379" y="53503"/>
            <a:ext cx="9906000" cy="649287"/>
          </a:xfrm>
          <a:noFill/>
          <a:ln w="12700">
            <a:noFill/>
          </a:ln>
          <a:effectLst/>
        </p:spPr>
        <p:txBody>
          <a:bodyPr>
            <a:normAutofit/>
          </a:bodyPr>
          <a:lstStyle/>
          <a:p>
            <a:pPr algn="ctr"/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Beyond gas recirculation: why?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EA6CDA-C8CF-4BD5-B9EB-3DEB204BA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01B5-062F-4E4D-A5EA-85102D21A3D7}" type="slidenum">
              <a:rPr lang="en-GB" smtClean="0"/>
              <a:t>14</a:t>
            </a:fld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F31ADC-061E-4E09-829B-83687C4D46D4}"/>
              </a:ext>
            </a:extLst>
          </p:cNvPr>
          <p:cNvSpPr/>
          <p:nvPr/>
        </p:nvSpPr>
        <p:spPr>
          <a:xfrm>
            <a:off x="356850" y="940382"/>
            <a:ext cx="11311275" cy="1769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2000" b="1" dirty="0"/>
              <a:t>Not always the recirculation fraction can be increased easily: two examples</a:t>
            </a:r>
            <a:endParaRPr lang="en-GB" dirty="0"/>
          </a:p>
          <a:p>
            <a:pPr marL="342900" indent="-34290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Detector operation validated for ageing up to 90%</a:t>
            </a:r>
          </a:p>
          <a:p>
            <a:pPr marL="800100" lvl="1" indent="-34290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/>
              <a:t>What about recirculating more? (example RPC: only short test performed in the past (2011) up to 97-99%)</a:t>
            </a:r>
          </a:p>
          <a:p>
            <a:pPr marL="800100" lvl="1" indent="-342900">
              <a:lnSpc>
                <a:spcPct val="120000"/>
              </a:lnSpc>
              <a:buFont typeface="+mj-lt"/>
              <a:buAutoNum type="arabicParenR"/>
            </a:pPr>
            <a:endParaRPr lang="en-GB" dirty="0"/>
          </a:p>
          <a:p>
            <a:pPr marL="342900" indent="-342900">
              <a:lnSpc>
                <a:spcPct val="120000"/>
              </a:lnSpc>
              <a:buFont typeface="+mj-lt"/>
              <a:buAutoNum type="arabicParenR"/>
            </a:pPr>
            <a:r>
              <a:rPr lang="en-GB" dirty="0"/>
              <a:t>N2 intake by diffusion (example: CMS-CSC detector) 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8994DEF-6ECA-4C4A-9F9E-AE24225D0751}"/>
              </a:ext>
            </a:extLst>
          </p:cNvPr>
          <p:cNvGrpSpPr/>
          <p:nvPr/>
        </p:nvGrpSpPr>
        <p:grpSpPr>
          <a:xfrm>
            <a:off x="1267417" y="3215801"/>
            <a:ext cx="10583478" cy="3264400"/>
            <a:chOff x="593653" y="2726520"/>
            <a:chExt cx="10583478" cy="32644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A352CB8-67D6-4AC9-A568-AF4D8B4259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3653" y="3022880"/>
              <a:ext cx="7054753" cy="2968040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CC8F439-D35B-4759-A7EC-6A3DAC72F4CE}"/>
                </a:ext>
              </a:extLst>
            </p:cNvPr>
            <p:cNvSpPr txBox="1"/>
            <p:nvPr/>
          </p:nvSpPr>
          <p:spPr>
            <a:xfrm>
              <a:off x="7982883" y="5417859"/>
              <a:ext cx="319424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800" dirty="0">
                  <a:hlinkClick r:id="rId4"/>
                </a:rPr>
                <a:t>https://pos.sissa.it/159/029/pdf</a:t>
              </a:r>
              <a:r>
                <a:rPr lang="en-GB" sz="1800" dirty="0"/>
                <a:t>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BF5E89E-FB98-4AF6-A198-DE66F8217DD3}"/>
                </a:ext>
              </a:extLst>
            </p:cNvPr>
            <p:cNvSpPr txBox="1"/>
            <p:nvPr/>
          </p:nvSpPr>
          <p:spPr>
            <a:xfrm>
              <a:off x="6042448" y="3364083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97%</a:t>
              </a:r>
              <a:endParaRPr lang="en-GB" dirty="0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C18B852-4065-48E6-BC77-185FC359AB0E}"/>
                </a:ext>
              </a:extLst>
            </p:cNvPr>
            <p:cNvSpPr txBox="1"/>
            <p:nvPr/>
          </p:nvSpPr>
          <p:spPr>
            <a:xfrm>
              <a:off x="6761692" y="336066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99%</a:t>
              </a:r>
              <a:endParaRPr lang="en-GB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EF0EB5D-6CBE-4A10-A333-F12BFFA1FF19}"/>
                </a:ext>
              </a:extLst>
            </p:cNvPr>
            <p:cNvSpPr txBox="1"/>
            <p:nvPr/>
          </p:nvSpPr>
          <p:spPr>
            <a:xfrm>
              <a:off x="7399069" y="3360661"/>
              <a:ext cx="5838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/>
                <a:t>94%</a:t>
              </a:r>
              <a:endParaRPr lang="en-GB" dirty="0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80BEE21-9889-43C8-BA35-7F4858D3CA7C}"/>
                </a:ext>
              </a:extLst>
            </p:cNvPr>
            <p:cNvSpPr txBox="1"/>
            <p:nvPr/>
          </p:nvSpPr>
          <p:spPr>
            <a:xfrm>
              <a:off x="6070225" y="3059668"/>
              <a:ext cx="29227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b="1" dirty="0" err="1">
                  <a:solidFill>
                    <a:srgbClr val="FF0000"/>
                  </a:solidFill>
                </a:rPr>
                <a:t>Higher</a:t>
              </a:r>
              <a:r>
                <a:rPr lang="fr-CH" b="1" dirty="0">
                  <a:solidFill>
                    <a:srgbClr val="FF0000"/>
                  </a:solidFill>
                </a:rPr>
                <a:t> recirculation fraction: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57A193CF-FDE1-4068-9E81-8D51E39B3366}"/>
                </a:ext>
              </a:extLst>
            </p:cNvPr>
            <p:cNvCxnSpPr>
              <a:cxnSpLocks/>
              <a:stCxn id="24" idx="1"/>
            </p:cNvCxnSpPr>
            <p:nvPr/>
          </p:nvCxnSpPr>
          <p:spPr>
            <a:xfrm flipH="1">
              <a:off x="5783572" y="3548749"/>
              <a:ext cx="258876" cy="1031272"/>
            </a:xfrm>
            <a:prstGeom prst="straightConnector1">
              <a:avLst/>
            </a:prstGeom>
            <a:ln w="19050">
              <a:solidFill>
                <a:srgbClr val="C45C88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3EB20E4D-9F70-46AF-8AB9-6FAC3EC6DF46}"/>
                </a:ext>
              </a:extLst>
            </p:cNvPr>
            <p:cNvCxnSpPr>
              <a:cxnSpLocks/>
              <a:stCxn id="31" idx="1"/>
            </p:cNvCxnSpPr>
            <p:nvPr/>
          </p:nvCxnSpPr>
          <p:spPr>
            <a:xfrm flipH="1">
              <a:off x="6615868" y="3545327"/>
              <a:ext cx="145824" cy="525869"/>
            </a:xfrm>
            <a:prstGeom prst="straightConnector1">
              <a:avLst/>
            </a:prstGeom>
            <a:ln w="19050">
              <a:solidFill>
                <a:srgbClr val="FF8C57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4FF9F54B-D468-40E4-BDD7-50CC030E4A3B}"/>
                </a:ext>
              </a:extLst>
            </p:cNvPr>
            <p:cNvCxnSpPr>
              <a:cxnSpLocks/>
              <a:stCxn id="32" idx="1"/>
            </p:cNvCxnSpPr>
            <p:nvPr/>
          </p:nvCxnSpPr>
          <p:spPr>
            <a:xfrm flipH="1">
              <a:off x="6885138" y="3545327"/>
              <a:ext cx="513931" cy="1435747"/>
            </a:xfrm>
            <a:prstGeom prst="straightConnector1">
              <a:avLst/>
            </a:prstGeom>
            <a:ln w="19050">
              <a:solidFill>
                <a:srgbClr val="54CBB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06C7A66-FBC0-4459-8911-47BE90F6E273}"/>
                </a:ext>
              </a:extLst>
            </p:cNvPr>
            <p:cNvSpPr txBox="1"/>
            <p:nvPr/>
          </p:nvSpPr>
          <p:spPr>
            <a:xfrm>
              <a:off x="997906" y="2726520"/>
              <a:ext cx="47338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RPC: Gas recirculation and impurities in past test</a:t>
              </a:r>
            </a:p>
          </p:txBody>
        </p:sp>
      </p:grpSp>
      <p:pic>
        <p:nvPicPr>
          <p:cNvPr id="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0F4B945-6A89-A32A-F69C-B16B20F08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31A66EC0-4E9E-B5BA-DCB0-F3513B497EE2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7AE01D6F-E04C-9CF2-5CEA-7795F8660830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D879E86-592D-25F7-1818-E970B272C51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CE02C829-12BB-396C-837A-24EA5B3FA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8448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BBD45-8E19-4BFC-A909-59252775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691584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95EB4-D147-4263-A9D2-00B9B19B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15</a:t>
            </a:fld>
            <a:endParaRPr lang="en-GB"/>
          </a:p>
        </p:txBody>
      </p:sp>
      <p:sp>
        <p:nvSpPr>
          <p:cNvPr id="15" name="Rectangle 4">
            <a:extLst>
              <a:ext uri="{FF2B5EF4-FFF2-40B4-BE49-F238E27FC236}">
                <a16:creationId xmlns:a16="http://schemas.microsoft.com/office/drawing/2014/main" id="{9DA2AE0C-E03A-421E-8552-69A3C383A75B}"/>
              </a:ext>
            </a:extLst>
          </p:cNvPr>
          <p:cNvSpPr txBox="1">
            <a:spLocks noChangeArrowheads="1"/>
          </p:cNvSpPr>
          <p:nvPr/>
        </p:nvSpPr>
        <p:spPr>
          <a:xfrm>
            <a:off x="2568042" y="27721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 and recuperation</a:t>
            </a:r>
          </a:p>
        </p:txBody>
      </p:sp>
      <p:pic>
        <p:nvPicPr>
          <p:cNvPr id="1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3F18D2C0-955A-43D0-A68B-E6257E56F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D7969DA-C0B4-484E-84AA-50159635A90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56C5CE2-3BC2-404E-B635-F291DA5A730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724327C-E879-4720-B0BB-EF75E547C5A6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pic>
        <p:nvPicPr>
          <p:cNvPr id="20" name="Picture 1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2777B62-AA6D-4365-8A6A-3754BA3B69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23" y="1247977"/>
            <a:ext cx="5402516" cy="4329687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99D0C353-0229-4D99-9D55-3FBBD9CCEE13}"/>
              </a:ext>
            </a:extLst>
          </p:cNvPr>
          <p:cNvSpPr/>
          <p:nvPr/>
        </p:nvSpPr>
        <p:spPr>
          <a:xfrm>
            <a:off x="0" y="780994"/>
            <a:ext cx="91377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Possibility to recuperate a single gas component from exhausted mixture</a:t>
            </a:r>
          </a:p>
        </p:txBody>
      </p:sp>
      <p:sp>
        <p:nvSpPr>
          <p:cNvPr id="2" name="Rectangle 1"/>
          <p:cNvSpPr/>
          <p:nvPr/>
        </p:nvSpPr>
        <p:spPr>
          <a:xfrm>
            <a:off x="5416316" y="3225166"/>
            <a:ext cx="6927519" cy="3587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Ongoing R&amp;D aims in testing the feasibility for new recuperation systems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SF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6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for ALICE-RPC, ATLAS-RPC, CMS-RPC, ALICE-TOF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i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and substantial improvements of existing systems: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R134a 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for ALICE-RPC, ATLAS-RPC, CMS-RPC, ALICE-TOF</a:t>
            </a:r>
            <a:endParaRPr lang="en-GB" sz="16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CF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GB" sz="1600" b="1" baseline="-250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 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for CMS-CSC, LHCb-RICH2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C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4</a:t>
            </a:r>
            <a:r>
              <a:rPr lang="en-GB" sz="1600" b="1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</a:t>
            </a:r>
            <a:r>
              <a:rPr lang="en-GB" sz="1600" b="1" baseline="-250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10</a:t>
            </a:r>
            <a:r>
              <a:rPr lang="en-GB" sz="1600" b="1" baseline="-250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600" b="1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for LHCb-RICH1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Recuperation will be effective only if leaks at detector level will be reduced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R134a recuperation can drastically decrease GHG consumption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prstClr val="black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R&amp;D costs for first R134a recuperation system can be potentially paid back with one year of operation</a:t>
            </a:r>
          </a:p>
          <a:p>
            <a:pPr marL="800100" lvl="1" indent="-342900">
              <a:lnSpc>
                <a:spcPct val="130000"/>
              </a:lnSpc>
              <a:buFont typeface="Calibri" panose="020F0502020204030204" pitchFamily="34" charset="0"/>
              <a:buChar char="-"/>
            </a:pPr>
            <a:endParaRPr lang="en-GB" sz="1600" dirty="0">
              <a:solidFill>
                <a:prstClr val="black"/>
              </a:solidFill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613175" y="1105385"/>
            <a:ext cx="6096000" cy="22099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en-GB" b="1" dirty="0">
                <a:solidFill>
                  <a:srgbClr val="376092"/>
                </a:solidFill>
              </a:rPr>
              <a:t>Many LHC gas systems already with gas recuperation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srgbClr val="558ED5"/>
                </a:solidFill>
              </a:rPr>
              <a:t>Advantages: </a:t>
            </a:r>
          </a:p>
          <a:p>
            <a:pPr>
              <a:lnSpc>
                <a:spcPct val="110000"/>
              </a:lnSpc>
            </a:pPr>
            <a:r>
              <a:rPr lang="en-GB" dirty="0"/>
              <a:t>- Further reduction of gas consumption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Disadvantages:</a:t>
            </a:r>
          </a:p>
          <a:p>
            <a:pPr>
              <a:lnSpc>
                <a:spcPct val="110000"/>
              </a:lnSpc>
            </a:pPr>
            <a:r>
              <a:rPr lang="en-GB" dirty="0"/>
              <a:t>- Higher level of complexity</a:t>
            </a:r>
          </a:p>
          <a:p>
            <a:pPr>
              <a:lnSpc>
                <a:spcPct val="110000"/>
              </a:lnSpc>
            </a:pPr>
            <a:r>
              <a:rPr lang="en-GB" dirty="0"/>
              <a:t>- Dedicated R&amp;D</a:t>
            </a:r>
          </a:p>
          <a:p>
            <a:pPr>
              <a:lnSpc>
                <a:spcPct val="110000"/>
              </a:lnSpc>
            </a:pPr>
            <a:r>
              <a:rPr lang="en-GB" dirty="0"/>
              <a:t>- Gas mixture monitoring fundamental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B57CC-216E-A763-BBD2-890A41D16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7761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16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1190446" y="23513"/>
            <a:ext cx="1016335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Systems: from design to operation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B80A6F-E2E2-27E5-CD2F-41DE058B83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235" y="1566249"/>
            <a:ext cx="10279239" cy="39292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95AD953-F60D-6B59-F96A-0DDAFE169235}"/>
              </a:ext>
            </a:extLst>
          </p:cNvPr>
          <p:cNvSpPr txBox="1"/>
          <p:nvPr/>
        </p:nvSpPr>
        <p:spPr>
          <a:xfrm>
            <a:off x="7106972" y="5741235"/>
            <a:ext cx="4545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From CERN, Beams Department, UNICOS Team</a:t>
            </a:r>
          </a:p>
        </p:txBody>
      </p:sp>
    </p:spTree>
    <p:extLst>
      <p:ext uri="{BB962C8B-B14F-4D97-AF65-F5344CB8AC3E}">
        <p14:creationId xmlns:p14="http://schemas.microsoft.com/office/powerpoint/2010/main" val="320748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17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1190446" y="23513"/>
            <a:ext cx="1016335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Systems: design phase - identifying functional units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BFFD53-1976-0FAD-A9E1-CE0F2740F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4035" y="821569"/>
            <a:ext cx="7410461" cy="56417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79236E-2ED9-3E4D-8BF7-4F00AD7FA2FD}"/>
              </a:ext>
            </a:extLst>
          </p:cNvPr>
          <p:cNvSpPr txBox="1"/>
          <p:nvPr/>
        </p:nvSpPr>
        <p:spPr>
          <a:xfrm>
            <a:off x="0" y="1340125"/>
            <a:ext cx="467403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FFFF00"/>
                </a:highlight>
              </a:rPr>
              <a:t>Piping and Instrumentation Diagram </a:t>
            </a:r>
            <a:r>
              <a:rPr lang="en-GB" dirty="0"/>
              <a:t>(P&amp;ID or PID): </a:t>
            </a:r>
          </a:p>
          <a:p>
            <a:r>
              <a:rPr lang="en-GB" dirty="0"/>
              <a:t>it is a detailed diagram in the process industry which shows process equipment together with the instrumentation and control devices.</a:t>
            </a:r>
          </a:p>
          <a:p>
            <a:endParaRPr lang="fr-FR" dirty="0"/>
          </a:p>
          <a:p>
            <a:r>
              <a:rPr lang="fr-FR" dirty="0"/>
              <a:t>P&amp;ID and modules: </a:t>
            </a:r>
          </a:p>
          <a:p>
            <a:r>
              <a:rPr lang="fr-FR" dirty="0" err="1">
                <a:highlight>
                  <a:srgbClr val="FFFF00"/>
                </a:highlight>
              </a:rPr>
              <a:t>identifying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 err="1">
                <a:highlight>
                  <a:srgbClr val="FFFF00"/>
                </a:highlight>
              </a:rPr>
              <a:t>functional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 err="1">
                <a:highlight>
                  <a:srgbClr val="FFFF00"/>
                </a:highlight>
              </a:rPr>
              <a:t>units</a:t>
            </a:r>
            <a:r>
              <a:rPr lang="fr-FR" dirty="0"/>
              <a:t>. Example: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713400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DDDE48-B4CB-A6AF-0498-E43A4BC9F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EDA1CE-AD86-F107-31A2-13EB7F940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7FA983-3B74-3458-49A2-03AB2EBF9CF3}"/>
              </a:ext>
            </a:extLst>
          </p:cNvPr>
          <p:cNvSpPr txBox="1"/>
          <p:nvPr/>
        </p:nvSpPr>
        <p:spPr>
          <a:xfrm>
            <a:off x="0" y="901041"/>
            <a:ext cx="12192000" cy="160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u="sng" dirty="0">
                <a:cs typeface="Times New Roman" pitchFamily="18" charset="0"/>
              </a:rPr>
              <a:t>Gas systems are made of several modules </a:t>
            </a:r>
            <a:r>
              <a:rPr lang="en-GB" dirty="0">
                <a:cs typeface="Times New Roman" pitchFamily="18" charset="0"/>
              </a:rPr>
              <a:t>(</a:t>
            </a:r>
            <a:r>
              <a:rPr lang="en-GB" b="1" i="1" dirty="0">
                <a:highlight>
                  <a:srgbClr val="FFFF00"/>
                </a:highlight>
                <a:cs typeface="Times New Roman" pitchFamily="18" charset="0"/>
              </a:rPr>
              <a:t>building blocks</a:t>
            </a:r>
            <a:r>
              <a:rPr lang="en-GB" dirty="0">
                <a:cs typeface="Times New Roman" pitchFamily="18" charset="0"/>
              </a:rPr>
              <a:t>): mixer, pre-distribution, distribution, circulation pump, purifier, humidifier, membrane, liquefier, gas analysis, etc.</a:t>
            </a:r>
            <a:endParaRPr lang="en-GB" sz="1200" dirty="0"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>
                <a:cs typeface="Times New Roman" pitchFamily="18" charset="0"/>
              </a:rPr>
              <a:t>Functional modules are equal between different gas systems, but </a:t>
            </a:r>
            <a:r>
              <a:rPr lang="en-GB" u="sng" dirty="0">
                <a:cs typeface="Times New Roman" pitchFamily="18" charset="0"/>
              </a:rPr>
              <a:t>they </a:t>
            </a:r>
            <a:r>
              <a:rPr lang="en-GB" b="1" u="sng" dirty="0">
                <a:cs typeface="Times New Roman" pitchFamily="18" charset="0"/>
              </a:rPr>
              <a:t>can be configured </a:t>
            </a:r>
            <a:r>
              <a:rPr lang="en-GB" u="sng" dirty="0">
                <a:cs typeface="Times New Roman" pitchFamily="18" charset="0"/>
              </a:rPr>
              <a:t>to satisfy the specific needs</a:t>
            </a:r>
            <a:r>
              <a:rPr lang="en-GB" dirty="0">
                <a:cs typeface="Times New Roman" pitchFamily="18" charset="0"/>
              </a:rPr>
              <a:t> of all particle detector.</a:t>
            </a:r>
            <a:endParaRPr lang="en-GB" sz="1200" dirty="0"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>
                <a:cs typeface="Times New Roman" pitchFamily="18" charset="0"/>
              </a:rPr>
              <a:t>Implementation: control rack and crates (</a:t>
            </a:r>
            <a:r>
              <a:rPr lang="en-GB" b="1" dirty="0">
                <a:cs typeface="Times New Roman" pitchFamily="18" charset="0"/>
              </a:rPr>
              <a:t>flexible during installation phase and max modularity for large systems</a:t>
            </a:r>
            <a:r>
              <a:rPr lang="en-GB" dirty="0">
                <a:cs typeface="Times New Roman" pitchFamily="18" charset="0"/>
              </a:rPr>
              <a:t>)</a:t>
            </a:r>
            <a:endParaRPr lang="en-GB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7" name="Picture 14" descr="C:\Users\guidar\Documents\IEEE2013\gas system\last foti\DSC09323.JPG">
            <a:extLst>
              <a:ext uri="{FF2B5EF4-FFF2-40B4-BE49-F238E27FC236}">
                <a16:creationId xmlns:a16="http://schemas.microsoft.com/office/drawing/2014/main" id="{71CA8F94-2FDE-2976-65C6-91879B800C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501326" y="3518602"/>
            <a:ext cx="3224129" cy="2418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C:\Users\guidar\Documents\IEEE2013\gas system\last foti\DSC09322.JPG">
            <a:extLst>
              <a:ext uri="{FF2B5EF4-FFF2-40B4-BE49-F238E27FC236}">
                <a16:creationId xmlns:a16="http://schemas.microsoft.com/office/drawing/2014/main" id="{BEFD3911-6606-494A-7FDC-F887385A55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433115" y="3533195"/>
            <a:ext cx="3226463" cy="241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C3C6CA1-0F4B-A43C-AF38-16833B35DB47}"/>
              </a:ext>
            </a:extLst>
          </p:cNvPr>
          <p:cNvSpPr txBox="1"/>
          <p:nvPr/>
        </p:nvSpPr>
        <p:spPr>
          <a:xfrm>
            <a:off x="1791774" y="3331610"/>
            <a:ext cx="204464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Control rack</a:t>
            </a:r>
          </a:p>
          <a:p>
            <a:endParaRPr lang="en-GB" sz="1600" dirty="0">
              <a:cs typeface="Times New Roman" panose="02020603050405020304" pitchFamily="18" charset="0"/>
            </a:endParaRPr>
          </a:p>
          <a:p>
            <a:endParaRPr lang="en-GB" sz="1600" dirty="0">
              <a:cs typeface="Times New Roman" panose="02020603050405020304" pitchFamily="18" charset="0"/>
            </a:endParaRPr>
          </a:p>
          <a:p>
            <a:r>
              <a:rPr lang="en-GB" sz="1600" dirty="0">
                <a:cs typeface="Times New Roman" panose="02020603050405020304" pitchFamily="18" charset="0"/>
              </a:rPr>
              <a:t>Control crate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(PLCs)</a:t>
            </a:r>
          </a:p>
          <a:p>
            <a:endParaRPr lang="en-GB" sz="1600" dirty="0">
              <a:cs typeface="Times New Roman" panose="02020603050405020304" pitchFamily="18" charset="0"/>
            </a:endParaRPr>
          </a:p>
          <a:p>
            <a:endParaRPr lang="en-GB" sz="1600" dirty="0">
              <a:cs typeface="Times New Roman" panose="02020603050405020304" pitchFamily="18" charset="0"/>
            </a:endParaRPr>
          </a:p>
          <a:p>
            <a:r>
              <a:rPr lang="en-GB" sz="1600" dirty="0">
                <a:cs typeface="Times New Roman" panose="02020603050405020304" pitchFamily="18" charset="0"/>
              </a:rPr>
              <a:t>Modules crates</a:t>
            </a:r>
          </a:p>
          <a:p>
            <a:r>
              <a:rPr lang="en-GB" sz="1600" dirty="0" err="1">
                <a:cs typeface="Times New Roman" panose="02020603050405020304" pitchFamily="18" charset="0"/>
              </a:rPr>
              <a:t>Profibus</a:t>
            </a:r>
            <a:r>
              <a:rPr lang="en-GB" sz="1600" dirty="0">
                <a:cs typeface="Times New Roman" panose="02020603050405020304" pitchFamily="18" charset="0"/>
              </a:rPr>
              <a:t> connection to control crate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E8FFFE9-D754-331E-FAAB-677C57ACEA9B}"/>
              </a:ext>
            </a:extLst>
          </p:cNvPr>
          <p:cNvCxnSpPr/>
          <p:nvPr/>
        </p:nvCxnSpPr>
        <p:spPr>
          <a:xfrm>
            <a:off x="3087918" y="3518175"/>
            <a:ext cx="1008112" cy="6520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407072E-F2F4-DED4-8BCE-0679A47FBA0F}"/>
              </a:ext>
            </a:extLst>
          </p:cNvPr>
          <p:cNvCxnSpPr/>
          <p:nvPr/>
        </p:nvCxnSpPr>
        <p:spPr>
          <a:xfrm>
            <a:off x="3015910" y="4411730"/>
            <a:ext cx="1008112" cy="65202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625CDA4-71B5-4968-DB46-BE307A916874}"/>
              </a:ext>
            </a:extLst>
          </p:cNvPr>
          <p:cNvCxnSpPr/>
          <p:nvPr/>
        </p:nvCxnSpPr>
        <p:spPr>
          <a:xfrm>
            <a:off x="3332367" y="5203818"/>
            <a:ext cx="691655" cy="216024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Left Brace 12">
            <a:extLst>
              <a:ext uri="{FF2B5EF4-FFF2-40B4-BE49-F238E27FC236}">
                <a16:creationId xmlns:a16="http://schemas.microsoft.com/office/drawing/2014/main" id="{4DDA2D10-AA44-A226-FDC4-BD77CF971F75}"/>
              </a:ext>
            </a:extLst>
          </p:cNvPr>
          <p:cNvSpPr/>
          <p:nvPr/>
        </p:nvSpPr>
        <p:spPr>
          <a:xfrm>
            <a:off x="4096030" y="4771770"/>
            <a:ext cx="288032" cy="1296144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D002C57-4576-475A-5E8D-FE4556862422}"/>
              </a:ext>
            </a:extLst>
          </p:cNvPr>
          <p:cNvCxnSpPr/>
          <p:nvPr/>
        </p:nvCxnSpPr>
        <p:spPr>
          <a:xfrm>
            <a:off x="4869862" y="4514535"/>
            <a:ext cx="2754560" cy="94347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F91D003-48A7-7682-390E-4EDE705D271F}"/>
              </a:ext>
            </a:extLst>
          </p:cNvPr>
          <p:cNvCxnSpPr/>
          <p:nvPr/>
        </p:nvCxnSpPr>
        <p:spPr>
          <a:xfrm>
            <a:off x="4840623" y="5311830"/>
            <a:ext cx="2783799" cy="574325"/>
          </a:xfrm>
          <a:prstGeom prst="straightConnector1">
            <a:avLst/>
          </a:prstGeom>
          <a:ln w="28575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95271235-197C-282A-060A-68F09EDFD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30CCF3C-DBBF-00E7-8AEA-D86C5D8E48DF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F030E5D9-E996-4CAC-5E88-7C5F6D1F4454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836FA3E-32ED-330D-E71B-67E25DCCBB31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A4E8258E-DC5E-33F9-A2EB-995579B45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1DB19A66-236F-07B8-8B6A-505DA0E47E7D}"/>
              </a:ext>
            </a:extLst>
          </p:cNvPr>
          <p:cNvSpPr txBox="1">
            <a:spLocks noChangeArrowheads="1"/>
          </p:cNvSpPr>
          <p:nvPr/>
        </p:nvSpPr>
        <p:spPr>
          <a:xfrm>
            <a:off x="1190446" y="23513"/>
            <a:ext cx="1016335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Systems: design phase - functional units</a:t>
            </a:r>
          </a:p>
        </p:txBody>
      </p:sp>
    </p:spTree>
    <p:extLst>
      <p:ext uri="{BB962C8B-B14F-4D97-AF65-F5344CB8AC3E}">
        <p14:creationId xmlns:p14="http://schemas.microsoft.com/office/powerpoint/2010/main" val="15251187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19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1190446" y="23513"/>
            <a:ext cx="1016335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Systems: from P&amp;ID to controls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79236E-2ED9-3E4D-8BF7-4F00AD7FA2FD}"/>
              </a:ext>
            </a:extLst>
          </p:cNvPr>
          <p:cNvSpPr txBox="1"/>
          <p:nvPr/>
        </p:nvSpPr>
        <p:spPr>
          <a:xfrm>
            <a:off x="1" y="97139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 err="1">
                <a:highlight>
                  <a:srgbClr val="FFFF00"/>
                </a:highlight>
              </a:rPr>
              <a:t>Functional</a:t>
            </a:r>
            <a:r>
              <a:rPr lang="fr-FR" dirty="0">
                <a:highlight>
                  <a:srgbClr val="FFFF00"/>
                </a:highlight>
              </a:rPr>
              <a:t> </a:t>
            </a:r>
            <a:r>
              <a:rPr lang="fr-FR" dirty="0" err="1">
                <a:highlight>
                  <a:srgbClr val="FFFF00"/>
                </a:highlight>
              </a:rPr>
              <a:t>analysis</a:t>
            </a:r>
            <a:r>
              <a:rPr lang="fr-FR" dirty="0"/>
              <a:t>: </a:t>
            </a:r>
          </a:p>
          <a:p>
            <a:r>
              <a:rPr lang="fr-FR" dirty="0"/>
              <a:t>a document </a:t>
            </a:r>
            <a:r>
              <a:rPr lang="fr-FR" dirty="0" err="1"/>
              <a:t>describing</a:t>
            </a:r>
            <a:r>
              <a:rPr lang="fr-FR" dirty="0"/>
              <a:t> the </a:t>
            </a:r>
            <a:r>
              <a:rPr lang="fr-FR" dirty="0" err="1"/>
              <a:t>automatic</a:t>
            </a:r>
            <a:r>
              <a:rPr lang="fr-FR" dirty="0"/>
              <a:t> </a:t>
            </a:r>
            <a:r>
              <a:rPr lang="fr-FR" dirty="0" err="1"/>
              <a:t>behaviour</a:t>
            </a:r>
            <a:r>
              <a:rPr lang="fr-FR" dirty="0"/>
              <a:t> of the process</a:t>
            </a:r>
            <a:endParaRPr lang="en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87070CF-9B67-6D34-F8BE-1955BD106A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99138"/>
            <a:ext cx="3468957" cy="4786282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60A9E8E3-B599-3EB9-DE0C-605B7ACB7291}"/>
              </a:ext>
            </a:extLst>
          </p:cNvPr>
          <p:cNvGrpSpPr/>
          <p:nvPr/>
        </p:nvGrpSpPr>
        <p:grpSpPr>
          <a:xfrm>
            <a:off x="3884692" y="2226046"/>
            <a:ext cx="4845216" cy="2772833"/>
            <a:chOff x="3884692" y="1809581"/>
            <a:chExt cx="4845216" cy="277283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F1B8FC6-BFA9-0A23-28DB-75B8A31A2B74}"/>
                </a:ext>
              </a:extLst>
            </p:cNvPr>
            <p:cNvSpPr txBox="1"/>
            <p:nvPr/>
          </p:nvSpPr>
          <p:spPr>
            <a:xfrm>
              <a:off x="3884692" y="2274090"/>
              <a:ext cx="484521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About 500 pages where are defined:</a:t>
              </a:r>
            </a:p>
            <a:p>
              <a:pPr marL="285750" indent="-285750">
                <a:buFont typeface="Calibri" panose="020F0502020204030204" pitchFamily="34" charset="0"/>
                <a:buChar char="‐"/>
              </a:pPr>
              <a:r>
                <a:rPr lang="en-GB" dirty="0"/>
                <a:t>Objects (units, actuator, controller)</a:t>
              </a:r>
            </a:p>
            <a:p>
              <a:pPr marL="285750" indent="-285750">
                <a:buFont typeface="Calibri" panose="020F0502020204030204" pitchFamily="34" charset="0"/>
                <a:buChar char="‐"/>
              </a:pPr>
              <a:r>
                <a:rPr lang="en-GB" dirty="0"/>
                <a:t>Operational states</a:t>
              </a:r>
            </a:p>
            <a:p>
              <a:pPr marL="285750" indent="-285750">
                <a:buFont typeface="Calibri" panose="020F0502020204030204" pitchFamily="34" charset="0"/>
                <a:buChar char="‐"/>
              </a:pPr>
              <a:r>
                <a:rPr lang="en-GB" dirty="0"/>
                <a:t>Interlocks (Full stop, Temporary stop, start interlock)</a:t>
              </a:r>
            </a:p>
            <a:p>
              <a:pPr marL="285750" indent="-285750">
                <a:buFont typeface="Calibri" panose="020F0502020204030204" pitchFamily="34" charset="0"/>
                <a:buChar char="‐"/>
              </a:pPr>
              <a:r>
                <a:rPr lang="en-GB" dirty="0"/>
                <a:t>Alarm</a:t>
              </a:r>
            </a:p>
            <a:p>
              <a:pPr marL="285750" indent="-285750">
                <a:buFont typeface="Calibri" panose="020F0502020204030204" pitchFamily="34" charset="0"/>
                <a:buChar char="‐"/>
              </a:pPr>
              <a:r>
                <a:rPr lang="en-GB" dirty="0"/>
                <a:t>User command</a:t>
              </a:r>
            </a:p>
            <a:p>
              <a:pPr marL="285750" indent="-285750">
                <a:buFont typeface="Calibri" panose="020F0502020204030204" pitchFamily="34" charset="0"/>
                <a:buChar char="‐"/>
              </a:pPr>
              <a:r>
                <a:rPr lang="en-GB" dirty="0"/>
                <a:t>Computed variables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AFB75F4-2273-DC4C-D795-FFF03E73C0C2}"/>
                </a:ext>
              </a:extLst>
            </p:cNvPr>
            <p:cNvSpPr txBox="1"/>
            <p:nvPr/>
          </p:nvSpPr>
          <p:spPr>
            <a:xfrm>
              <a:off x="3884692" y="1809581"/>
              <a:ext cx="412762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hlinkClick r:id="rId4"/>
                </a:rPr>
                <a:t>https://cernbox.cern.ch/s/DZmA2Uymugv0Ud4</a:t>
              </a:r>
              <a:r>
                <a:rPr lang="fr-FR" sz="1600" dirty="0"/>
                <a:t> </a:t>
              </a:r>
              <a:endParaRPr lang="en-CH" sz="1600" dirty="0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19B49089-27A4-462A-85EA-CA2D7B316A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4455" y="2148135"/>
            <a:ext cx="3613795" cy="402917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53A056B-F26C-7E9C-2845-46FD14992337}"/>
              </a:ext>
            </a:extLst>
          </p:cNvPr>
          <p:cNvSpPr txBox="1"/>
          <p:nvPr/>
        </p:nvSpPr>
        <p:spPr>
          <a:xfrm>
            <a:off x="8746035" y="935997"/>
            <a:ext cx="29167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Logic </a:t>
            </a:r>
            <a:r>
              <a:rPr lang="fr-FR" dirty="0" err="1"/>
              <a:t>Templates</a:t>
            </a:r>
            <a:endParaRPr lang="fr-FR" dirty="0"/>
          </a:p>
          <a:p>
            <a:r>
              <a:rPr lang="fr-FR" dirty="0"/>
              <a:t>Expert </a:t>
            </a:r>
            <a:r>
              <a:rPr lang="fr-FR" dirty="0" err="1"/>
              <a:t>Templates</a:t>
            </a:r>
            <a:r>
              <a:rPr lang="fr-FR" dirty="0"/>
              <a:t> (grafcets)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6946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038D8-AFCE-44FB-A6E1-7819B516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42028-8490-4B0E-97DA-CFF0DFD9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Outline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D8A94-88C9-5227-F9E1-7F60E368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0C21343-DF44-EFA2-C838-F60ED9796257}"/>
              </a:ext>
            </a:extLst>
          </p:cNvPr>
          <p:cNvSpPr txBox="1"/>
          <p:nvPr/>
        </p:nvSpPr>
        <p:spPr>
          <a:xfrm>
            <a:off x="1771211" y="1160447"/>
            <a:ext cx="7414855" cy="4661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cs typeface="Times New Roman" panose="02020603050405020304" pitchFamily="18" charset="0"/>
              </a:rPr>
              <a:t>Introduction</a:t>
            </a: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cs typeface="Times New Roman" panose="02020603050405020304" pitchFamily="18" charset="0"/>
              </a:rPr>
              <a:t>Large Gas Systems: the example of the LHC experiments</a:t>
            </a: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cs typeface="Times New Roman" panose="02020603050405020304" pitchFamily="18" charset="0"/>
              </a:rPr>
              <a:t>Gas systems description: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Construction  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Building blocks 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Controls software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Modules</a:t>
            </a: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cs typeface="Times New Roman" panose="02020603050405020304" pitchFamily="18" charset="0"/>
              </a:rPr>
              <a:t>Gas systems performances: </a:t>
            </a:r>
          </a:p>
          <a:p>
            <a:pPr marL="800100" lvl="1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Operation, maintenance, consolidations, upgrade, …</a:t>
            </a:r>
            <a:endParaRPr lang="en-US" sz="2000" dirty="0"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sz="2000" dirty="0">
                <a:cs typeface="Times New Roman" panose="02020603050405020304" pitchFamily="18" charset="0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445307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20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1190446" y="23513"/>
            <a:ext cx="1016335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Systems: from P&amp;ID to construction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DC839F3-9127-DABC-8321-DCECDA8693D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78123"/>
            <a:ext cx="4176694" cy="25725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7B9F934-B6C4-1326-E2EC-C2FEE5481C40}"/>
              </a:ext>
            </a:extLst>
          </p:cNvPr>
          <p:cNvSpPr txBox="1"/>
          <p:nvPr/>
        </p:nvSpPr>
        <p:spPr>
          <a:xfrm>
            <a:off x="0" y="793968"/>
            <a:ext cx="32424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highlight>
                  <a:srgbClr val="FFFF00"/>
                </a:highlight>
              </a:rPr>
              <a:t>3D</a:t>
            </a:r>
            <a:r>
              <a:rPr lang="fr-CH" dirty="0"/>
              <a:t> </a:t>
            </a:r>
            <a:r>
              <a:rPr lang="fr-CH" dirty="0" err="1"/>
              <a:t>view</a:t>
            </a:r>
            <a:r>
              <a:rPr lang="fr-CH" dirty="0"/>
              <a:t> of </a:t>
            </a:r>
            <a:r>
              <a:rPr lang="fr-CH" dirty="0" err="1"/>
              <a:t>gas</a:t>
            </a:r>
            <a:r>
              <a:rPr lang="fr-CH" dirty="0"/>
              <a:t> </a:t>
            </a:r>
            <a:r>
              <a:rPr lang="fr-CH" dirty="0" err="1"/>
              <a:t>systems</a:t>
            </a:r>
            <a:r>
              <a:rPr lang="fr-CH" dirty="0"/>
              <a:t> modules </a:t>
            </a:r>
          </a:p>
          <a:p>
            <a:r>
              <a:rPr lang="fr-CH" dirty="0"/>
              <a:t>in the surface </a:t>
            </a:r>
            <a:r>
              <a:rPr lang="fr-CH" dirty="0" err="1"/>
              <a:t>gas</a:t>
            </a:r>
            <a:r>
              <a:rPr lang="fr-CH" dirty="0"/>
              <a:t> building</a:t>
            </a:r>
            <a:endParaRPr lang="en-GB" dirty="0"/>
          </a:p>
        </p:txBody>
      </p:sp>
      <p:pic>
        <p:nvPicPr>
          <p:cNvPr id="14" name="Picture 13" descr="A picture containing text, indoor, cluttered, warehouse&#10;&#10;Description automatically generated">
            <a:extLst>
              <a:ext uri="{FF2B5EF4-FFF2-40B4-BE49-F238E27FC236}">
                <a16:creationId xmlns:a16="http://schemas.microsoft.com/office/drawing/2014/main" id="{C5561C63-3D44-25F0-1B8A-45A5BD5175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4042" y="2079212"/>
            <a:ext cx="4087958" cy="43338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18CB400-D7DA-062D-D913-A81C301E54F3}"/>
              </a:ext>
            </a:extLst>
          </p:cNvPr>
          <p:cNvSpPr txBox="1"/>
          <p:nvPr/>
        </p:nvSpPr>
        <p:spPr>
          <a:xfrm>
            <a:off x="9833149" y="1432881"/>
            <a:ext cx="2358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Gas </a:t>
            </a:r>
            <a:r>
              <a:rPr lang="fr-CH" dirty="0" err="1"/>
              <a:t>systems</a:t>
            </a:r>
            <a:r>
              <a:rPr lang="fr-CH" dirty="0"/>
              <a:t> modules </a:t>
            </a:r>
          </a:p>
          <a:p>
            <a:r>
              <a:rPr lang="fr-CH" dirty="0"/>
              <a:t>In the workshop for </a:t>
            </a:r>
            <a:r>
              <a:rPr lang="fr-CH" dirty="0">
                <a:highlight>
                  <a:srgbClr val="FFFF00"/>
                </a:highlight>
              </a:rPr>
              <a:t>QC</a:t>
            </a:r>
            <a:endParaRPr lang="en-GB" dirty="0">
              <a:highlight>
                <a:srgbClr val="FFFF00"/>
              </a:highlight>
            </a:endParaRPr>
          </a:p>
        </p:txBody>
      </p: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951795-36BF-4CE2-8803-349B1E71A9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213" y="1677379"/>
            <a:ext cx="2124217" cy="448890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52F35B2-533F-6033-0E25-67D54C7FB18B}"/>
              </a:ext>
            </a:extLst>
          </p:cNvPr>
          <p:cNvSpPr txBox="1"/>
          <p:nvPr/>
        </p:nvSpPr>
        <p:spPr>
          <a:xfrm>
            <a:off x="5544574" y="1308047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highlight>
                  <a:srgbClr val="FFFF00"/>
                </a:highlight>
              </a:rPr>
              <a:t>Assembly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14747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21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1190446" y="23513"/>
            <a:ext cx="10163354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Systems: installation and commissioning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7B9F934-B6C4-1326-E2EC-C2FEE5481C40}"/>
              </a:ext>
            </a:extLst>
          </p:cNvPr>
          <p:cNvSpPr txBox="1"/>
          <p:nvPr/>
        </p:nvSpPr>
        <p:spPr>
          <a:xfrm>
            <a:off x="1172785" y="809947"/>
            <a:ext cx="795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Arrival</a:t>
            </a:r>
            <a:endParaRPr lang="en-GB" dirty="0"/>
          </a:p>
        </p:txBody>
      </p:sp>
      <p:pic>
        <p:nvPicPr>
          <p:cNvPr id="7" name="Picture 6" descr="A truck with a container on the back&#10;&#10;Description automatically generated">
            <a:extLst>
              <a:ext uri="{FF2B5EF4-FFF2-40B4-BE49-F238E27FC236}">
                <a16:creationId xmlns:a16="http://schemas.microsoft.com/office/drawing/2014/main" id="{1108582B-40FF-A4CB-2D6D-18D01232388D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9612"/>
            <a:ext cx="3588170" cy="2020140"/>
          </a:xfrm>
          <a:prstGeom prst="rect">
            <a:avLst/>
          </a:prstGeom>
        </p:spPr>
      </p:pic>
      <p:pic>
        <p:nvPicPr>
          <p:cNvPr id="15" name="Picture 14" descr="A forklift lifting a container&#10;&#10;Description automatically generated">
            <a:extLst>
              <a:ext uri="{FF2B5EF4-FFF2-40B4-BE49-F238E27FC236}">
                <a16:creationId xmlns:a16="http://schemas.microsoft.com/office/drawing/2014/main" id="{F57D98CA-466E-C86B-1B49-FA9367A96E4F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7101" y="1115002"/>
            <a:ext cx="2105115" cy="2932050"/>
          </a:xfrm>
          <a:prstGeom prst="rect">
            <a:avLst/>
          </a:prstGeom>
        </p:spPr>
      </p:pic>
      <p:pic>
        <p:nvPicPr>
          <p:cNvPr id="20" name="Picture 19" descr="Pallets of white material outside a building&#10;&#10;Description automatically generated">
            <a:extLst>
              <a:ext uri="{FF2B5EF4-FFF2-40B4-BE49-F238E27FC236}">
                <a16:creationId xmlns:a16="http://schemas.microsoft.com/office/drawing/2014/main" id="{E6B4A409-D45A-F8AB-8E31-E0BC0AB4C0A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9961" y="1133916"/>
            <a:ext cx="3588171" cy="2020140"/>
          </a:xfrm>
          <a:prstGeom prst="rect">
            <a:avLst/>
          </a:prstGeom>
        </p:spPr>
      </p:pic>
      <p:pic>
        <p:nvPicPr>
          <p:cNvPr id="23" name="Picture 22" descr="A room with several glass doors&#10;&#10;Description automatically generated with medium confidence">
            <a:extLst>
              <a:ext uri="{FF2B5EF4-FFF2-40B4-BE49-F238E27FC236}">
                <a16:creationId xmlns:a16="http://schemas.microsoft.com/office/drawing/2014/main" id="{91D3467D-F5F8-9D49-847C-EBD40C61C7C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450" y="3235059"/>
            <a:ext cx="2039716" cy="3622941"/>
          </a:xfrm>
          <a:prstGeom prst="rect">
            <a:avLst/>
          </a:prstGeom>
        </p:spPr>
      </p:pic>
      <p:pic>
        <p:nvPicPr>
          <p:cNvPr id="25" name="Picture 24" descr="A room with a large white box&#10;&#10;Description automatically generated with medium confidence">
            <a:extLst>
              <a:ext uri="{FF2B5EF4-FFF2-40B4-BE49-F238E27FC236}">
                <a16:creationId xmlns:a16="http://schemas.microsoft.com/office/drawing/2014/main" id="{F0DA811D-2496-709F-BFFD-B86009B6E6AA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8942" y="3235059"/>
            <a:ext cx="2039716" cy="36229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E9DC3E6-9577-99BC-C323-74B218A2E194}"/>
              </a:ext>
            </a:extLst>
          </p:cNvPr>
          <p:cNvSpPr txBox="1"/>
          <p:nvPr/>
        </p:nvSpPr>
        <p:spPr>
          <a:xfrm>
            <a:off x="7318672" y="745569"/>
            <a:ext cx="1076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Unboxing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776EE1-4CBB-4F3F-2D41-4B973AC329D7}"/>
              </a:ext>
            </a:extLst>
          </p:cNvPr>
          <p:cNvSpPr txBox="1"/>
          <p:nvPr/>
        </p:nvSpPr>
        <p:spPr>
          <a:xfrm>
            <a:off x="5656816" y="5544917"/>
            <a:ext cx="979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/>
              <a:t>Installed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0FF5B8C-4B44-1F92-C8DF-081868CB5920}"/>
              </a:ext>
            </a:extLst>
          </p:cNvPr>
          <p:cNvCxnSpPr>
            <a:cxnSpLocks/>
          </p:cNvCxnSpPr>
          <p:nvPr/>
        </p:nvCxnSpPr>
        <p:spPr>
          <a:xfrm>
            <a:off x="5097101" y="5974555"/>
            <a:ext cx="2105115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1742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22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 construction: modularity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9A70029-ABDE-D3B6-75B4-DB936D57B2A1}"/>
              </a:ext>
            </a:extLst>
          </p:cNvPr>
          <p:cNvSpPr txBox="1"/>
          <p:nvPr/>
        </p:nvSpPr>
        <p:spPr>
          <a:xfrm>
            <a:off x="52220" y="838583"/>
            <a:ext cx="121397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Gas systems modules in surface building. In the following each module will be briefly discussed </a:t>
            </a:r>
            <a:endParaRPr lang="en-CH" sz="20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06A147-7F78-5365-6D5F-AB4D17BDF156}"/>
              </a:ext>
            </a:extLst>
          </p:cNvPr>
          <p:cNvGrpSpPr/>
          <p:nvPr/>
        </p:nvGrpSpPr>
        <p:grpSpPr>
          <a:xfrm>
            <a:off x="333010" y="714588"/>
            <a:ext cx="10882225" cy="5641762"/>
            <a:chOff x="350263" y="691712"/>
            <a:chExt cx="10882225" cy="5641762"/>
          </a:xfrm>
        </p:grpSpPr>
        <p:pic>
          <p:nvPicPr>
            <p:cNvPr id="7" name="Picture 6" descr="A large white machine in a factory&#10;&#10;Description automatically generated">
              <a:extLst>
                <a:ext uri="{FF2B5EF4-FFF2-40B4-BE49-F238E27FC236}">
                  <a16:creationId xmlns:a16="http://schemas.microsoft.com/office/drawing/2014/main" id="{1219E198-836B-29B0-995B-DE7A734C7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9553" y="1913422"/>
              <a:ext cx="8077200" cy="4420052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AC8C3C1-8379-F1FE-5F27-4E94C0F3D6CA}"/>
                </a:ext>
              </a:extLst>
            </p:cNvPr>
            <p:cNvGrpSpPr/>
            <p:nvPr/>
          </p:nvGrpSpPr>
          <p:grpSpPr>
            <a:xfrm>
              <a:off x="792488" y="691712"/>
              <a:ext cx="10440000" cy="37824"/>
              <a:chOff x="179512" y="582864"/>
              <a:chExt cx="8820000" cy="37824"/>
            </a:xfrm>
          </p:grpSpPr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F0C07DE4-B35D-D030-26C6-B8E817B5093C}"/>
                  </a:ext>
                </a:extLst>
              </p:cNvPr>
              <p:cNvCxnSpPr/>
              <p:nvPr/>
            </p:nvCxnSpPr>
            <p:spPr>
              <a:xfrm>
                <a:off x="179512" y="582864"/>
                <a:ext cx="882000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lumMod val="75000"/>
                  </a:srgbClr>
                </a:solidFill>
                <a:prstDash val="solid"/>
              </a:ln>
              <a:effectLst/>
            </p:spPr>
          </p:cxn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1AF27484-F0F3-B6FC-8FCA-7D58E20D9064}"/>
                  </a:ext>
                </a:extLst>
              </p:cNvPr>
              <p:cNvCxnSpPr/>
              <p:nvPr/>
            </p:nvCxnSpPr>
            <p:spPr>
              <a:xfrm>
                <a:off x="179512" y="620688"/>
                <a:ext cx="8820000" cy="0"/>
              </a:xfrm>
              <a:prstGeom prst="line">
                <a:avLst/>
              </a:prstGeom>
              <a:noFill/>
              <a:ln w="9525" cap="flat" cmpd="sng" algn="ctr">
                <a:solidFill>
                  <a:srgbClr val="4F81BD">
                    <a:lumMod val="75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63BCEF7-9545-E00F-AB3F-86F4D06C71A2}"/>
                </a:ext>
              </a:extLst>
            </p:cNvPr>
            <p:cNvSpPr txBox="1"/>
            <p:nvPr/>
          </p:nvSpPr>
          <p:spPr>
            <a:xfrm>
              <a:off x="350263" y="1465462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Purifier 1</a:t>
              </a:r>
              <a:endParaRPr lang="en-CH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77C4991-90EB-085F-57B1-D7E8559633EB}"/>
                </a:ext>
              </a:extLst>
            </p:cNvPr>
            <p:cNvSpPr txBox="1"/>
            <p:nvPr/>
          </p:nvSpPr>
          <p:spPr>
            <a:xfrm>
              <a:off x="1449387" y="1317646"/>
              <a:ext cx="1738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Controls module</a:t>
              </a:r>
              <a:endParaRPr lang="en-CH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40895A6-B3EE-349C-DB78-86AEBC43F981}"/>
                </a:ext>
              </a:extLst>
            </p:cNvPr>
            <p:cNvSpPr txBox="1"/>
            <p:nvPr/>
          </p:nvSpPr>
          <p:spPr>
            <a:xfrm>
              <a:off x="3491733" y="1317646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Purifier 2</a:t>
              </a:r>
              <a:endParaRPr lang="en-CH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DF9EE6-46E1-40E5-B5AD-3C956D3EB1AA}"/>
                </a:ext>
              </a:extLst>
            </p:cNvPr>
            <p:cNvSpPr txBox="1"/>
            <p:nvPr/>
          </p:nvSpPr>
          <p:spPr>
            <a:xfrm>
              <a:off x="4581513" y="1548170"/>
              <a:ext cx="1047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Purifier 3</a:t>
              </a:r>
              <a:endParaRPr lang="en-CH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EA7901-208B-4683-785E-2EDF89646883}"/>
                </a:ext>
              </a:extLst>
            </p:cNvPr>
            <p:cNvSpPr txBox="1"/>
            <p:nvPr/>
          </p:nvSpPr>
          <p:spPr>
            <a:xfrm>
              <a:off x="5444709" y="1208598"/>
              <a:ext cx="2099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High pressure buffer</a:t>
              </a:r>
              <a:endParaRPr lang="en-CH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41CD479-0994-62E9-1071-B45CBCCDB124}"/>
                </a:ext>
              </a:extLst>
            </p:cNvPr>
            <p:cNvSpPr txBox="1"/>
            <p:nvPr/>
          </p:nvSpPr>
          <p:spPr>
            <a:xfrm>
              <a:off x="7280796" y="1546130"/>
              <a:ext cx="11817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Humidifier</a:t>
              </a:r>
              <a:endParaRPr lang="en-CH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46DEA7D-A8DC-7BA4-6A3D-0B357C42B255}"/>
                </a:ext>
              </a:extLst>
            </p:cNvPr>
            <p:cNvSpPr txBox="1"/>
            <p:nvPr/>
          </p:nvSpPr>
          <p:spPr>
            <a:xfrm>
              <a:off x="8258813" y="1208598"/>
              <a:ext cx="9375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Analysis</a:t>
              </a:r>
              <a:endParaRPr lang="en-CH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468C63-9CEE-B873-B163-EC29D5A79821}"/>
                </a:ext>
              </a:extLst>
            </p:cNvPr>
            <p:cNvSpPr txBox="1"/>
            <p:nvPr/>
          </p:nvSpPr>
          <p:spPr>
            <a:xfrm>
              <a:off x="9285690" y="1526552"/>
              <a:ext cx="723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Mixer</a:t>
              </a:r>
              <a:endParaRPr lang="en-CH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F89610C7-DF7E-6ECA-E66C-AF0B44B472D2}"/>
                </a:ext>
              </a:extLst>
            </p:cNvPr>
            <p:cNvCxnSpPr>
              <a:cxnSpLocks/>
              <a:stCxn id="15" idx="2"/>
            </p:cNvCxnSpPr>
            <p:nvPr/>
          </p:nvCxnSpPr>
          <p:spPr>
            <a:xfrm>
              <a:off x="873804" y="1834794"/>
              <a:ext cx="1573059" cy="113660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240BD3C-0F88-C17C-D97B-69EA730A1CE2}"/>
                </a:ext>
              </a:extLst>
            </p:cNvPr>
            <p:cNvCxnSpPr>
              <a:cxnSpLocks/>
              <a:stCxn id="16" idx="2"/>
            </p:cNvCxnSpPr>
            <p:nvPr/>
          </p:nvCxnSpPr>
          <p:spPr>
            <a:xfrm>
              <a:off x="2318664" y="1686978"/>
              <a:ext cx="844926" cy="126352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706155B-7140-CF37-004E-14C827D9321E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4015274" y="1686978"/>
              <a:ext cx="13114" cy="104852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AC95471-5123-A1B5-D34D-649C046B3444}"/>
                </a:ext>
              </a:extLst>
            </p:cNvPr>
            <p:cNvCxnSpPr>
              <a:cxnSpLocks/>
              <a:stCxn id="18" idx="2"/>
            </p:cNvCxnSpPr>
            <p:nvPr/>
          </p:nvCxnSpPr>
          <p:spPr>
            <a:xfrm>
              <a:off x="5105054" y="1917502"/>
              <a:ext cx="0" cy="69930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F27E7B8E-41AB-A685-79F0-4EDEF2249FF1}"/>
                </a:ext>
              </a:extLst>
            </p:cNvPr>
            <p:cNvCxnSpPr>
              <a:cxnSpLocks/>
            </p:cNvCxnSpPr>
            <p:nvPr/>
          </p:nvCxnSpPr>
          <p:spPr>
            <a:xfrm>
              <a:off x="6528733" y="1577930"/>
              <a:ext cx="0" cy="170560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0F243F67-959A-576E-BAFA-C844B7773A8A}"/>
                </a:ext>
              </a:extLst>
            </p:cNvPr>
            <p:cNvCxnSpPr>
              <a:cxnSpLocks/>
              <a:stCxn id="20" idx="2"/>
            </p:cNvCxnSpPr>
            <p:nvPr/>
          </p:nvCxnSpPr>
          <p:spPr>
            <a:xfrm>
              <a:off x="7871663" y="1915462"/>
              <a:ext cx="0" cy="82004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451B45D7-6F56-A141-0BD0-5E1F25855BC8}"/>
                </a:ext>
              </a:extLst>
            </p:cNvPr>
            <p:cNvCxnSpPr>
              <a:cxnSpLocks/>
              <a:stCxn id="21" idx="2"/>
            </p:cNvCxnSpPr>
            <p:nvPr/>
          </p:nvCxnSpPr>
          <p:spPr>
            <a:xfrm>
              <a:off x="8727595" y="1577930"/>
              <a:ext cx="36188" cy="139347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1386EA09-D6BA-968F-23FF-903AC710D6EF}"/>
                </a:ext>
              </a:extLst>
            </p:cNvPr>
            <p:cNvCxnSpPr>
              <a:cxnSpLocks/>
              <a:stCxn id="22" idx="2"/>
            </p:cNvCxnSpPr>
            <p:nvPr/>
          </p:nvCxnSpPr>
          <p:spPr>
            <a:xfrm flipH="1">
              <a:off x="9285690" y="1895884"/>
              <a:ext cx="361798" cy="107551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Date Placeholder 47">
            <a:extLst>
              <a:ext uri="{FF2B5EF4-FFF2-40B4-BE49-F238E27FC236}">
                <a16:creationId xmlns:a16="http://schemas.microsoft.com/office/drawing/2014/main" id="{F820919A-A4C5-0EAE-7373-4DC6A98A6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6442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23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 construction: modularity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113B7F0B-3452-9782-45AE-3939470187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6630" y="1247880"/>
            <a:ext cx="8091577" cy="513457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A305B2A-B893-BF6D-BC53-DA50627F75D2}"/>
              </a:ext>
            </a:extLst>
          </p:cNvPr>
          <p:cNvSpPr txBox="1"/>
          <p:nvPr/>
        </p:nvSpPr>
        <p:spPr>
          <a:xfrm>
            <a:off x="3581400" y="868048"/>
            <a:ext cx="3807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Each rectangle is a Functional module</a:t>
            </a:r>
            <a:endParaRPr lang="en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010996-22FB-B90A-E974-23ADE7C218C5}"/>
              </a:ext>
            </a:extLst>
          </p:cNvPr>
          <p:cNvSpPr txBox="1"/>
          <p:nvPr/>
        </p:nvSpPr>
        <p:spPr>
          <a:xfrm>
            <a:off x="156498" y="868048"/>
            <a:ext cx="2840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View from software controls</a:t>
            </a:r>
            <a:endParaRPr lang="en-CH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22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24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Primary Gas Supply monitoring system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75235" y="714588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48" name="Date Placeholder 47">
            <a:extLst>
              <a:ext uri="{FF2B5EF4-FFF2-40B4-BE49-F238E27FC236}">
                <a16:creationId xmlns:a16="http://schemas.microsoft.com/office/drawing/2014/main" id="{F820919A-A4C5-0EAE-7373-4DC6A98A6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372686-D259-D48E-48A7-44CCDB0CFE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2959" y="790236"/>
            <a:ext cx="2579042" cy="19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6660FB44-BAC7-16A2-5245-5F2A9D5CEA2E}"/>
              </a:ext>
            </a:extLst>
          </p:cNvPr>
          <p:cNvSpPr/>
          <p:nvPr/>
        </p:nvSpPr>
        <p:spPr>
          <a:xfrm>
            <a:off x="9248573" y="1029115"/>
            <a:ext cx="373744" cy="224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B4A4C1-6D48-8C7F-8371-FDFBF7D78B57}"/>
              </a:ext>
            </a:extLst>
          </p:cNvPr>
          <p:cNvSpPr txBox="1"/>
          <p:nvPr/>
        </p:nvSpPr>
        <p:spPr>
          <a:xfrm>
            <a:off x="392175" y="1071819"/>
            <a:ext cx="8424936" cy="476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>
                <a:cs typeface="Times New Roman" pitchFamily="18" charset="0"/>
              </a:rPr>
              <a:t>Monitoring for 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cs typeface="Times New Roman" pitchFamily="18" charset="0"/>
              </a:rPr>
              <a:t>Ensuring reliability: make sure standby battery is availability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cs typeface="Times New Roman" pitchFamily="18" charset="0"/>
              </a:rPr>
              <a:t>Gas flow for each gas supply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cs typeface="Times New Roman" pitchFamily="18" charset="0"/>
              </a:rPr>
              <a:t>Gas quality (via analysis devices) before in service operation </a:t>
            </a:r>
          </a:p>
          <a:p>
            <a:pPr marL="285750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endParaRPr lang="en-GB" sz="1600" dirty="0"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>
                <a:cs typeface="Times New Roman" pitchFamily="18" charset="0"/>
              </a:rPr>
              <a:t>Operational Warnings and Alarms: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Battery failed to change over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Low pressure/weight in active supply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High flow demand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Flammable gas interlock active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I/O faults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H</a:t>
            </a:r>
            <a:r>
              <a:rPr lang="en-GB" sz="1600" baseline="-250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2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O levels in analysed gas too high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O</a:t>
            </a:r>
            <a:r>
              <a:rPr lang="en-GB" sz="1600" baseline="-250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2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levels in analysed gas too high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Backup gas supply not enabled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Dewar full but not in service</a:t>
            </a:r>
          </a:p>
          <a:p>
            <a:pPr lvl="1">
              <a:lnSpc>
                <a:spcPct val="110000"/>
              </a:lnSpc>
            </a:pPr>
            <a:endParaRPr lang="en-GB" sz="1600" dirty="0"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sz="1600" dirty="0">
                <a:cs typeface="Times New Roman" pitchFamily="18" charset="0"/>
              </a:rPr>
              <a:t>Implemented in collaboration with BE-EA</a:t>
            </a:r>
          </a:p>
        </p:txBody>
      </p:sp>
      <p:pic>
        <p:nvPicPr>
          <p:cNvPr id="24" name="Picture 2">
            <a:extLst>
              <a:ext uri="{FF2B5EF4-FFF2-40B4-BE49-F238E27FC236}">
                <a16:creationId xmlns:a16="http://schemas.microsoft.com/office/drawing/2014/main" id="{04E7F505-E456-D63E-11EB-2D49384A915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786"/>
          <a:stretch/>
        </p:blipFill>
        <p:spPr bwMode="auto">
          <a:xfrm>
            <a:off x="4515303" y="2346277"/>
            <a:ext cx="5628146" cy="405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0894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25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Mixer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2F4CEE-EB9D-298A-1755-DCFFFA0010C4}"/>
              </a:ext>
            </a:extLst>
          </p:cNvPr>
          <p:cNvSpPr txBox="1"/>
          <p:nvPr/>
        </p:nvSpPr>
        <p:spPr>
          <a:xfrm>
            <a:off x="509940" y="834030"/>
            <a:ext cx="8878609" cy="2108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Standard Mixer module can have </a:t>
            </a:r>
            <a:r>
              <a:rPr lang="en-US" u="sng" dirty="0">
                <a:cs typeface="Times New Roman" pitchFamily="18" charset="0"/>
              </a:rPr>
              <a:t>up to 4 input lines</a:t>
            </a:r>
            <a:r>
              <a:rPr lang="en-US" dirty="0">
                <a:cs typeface="Times New Roman" pitchFamily="18" charset="0"/>
              </a:rPr>
              <a:t> (gas and liquid).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Primary task: provide the sub-detector with a suitable gas mixture during run.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Different needs for filling or purging (i.e. high flow or different mixture)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u="sng" dirty="0">
                <a:cs typeface="Times New Roman" pitchFamily="18" charset="0"/>
              </a:rPr>
              <a:t>Mixture injection regulated according to detector need</a:t>
            </a:r>
            <a:r>
              <a:rPr lang="en-US" dirty="0">
                <a:cs typeface="Times New Roman" pitchFamily="18" charset="0"/>
              </a:rPr>
              <a:t>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Correction for atmospheric pressure change (majority of detector are operated at constant relative pressure, i.e. the quantity of gas in the detector follow the atmospheric pressure changes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mixture need to be stored)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D33F1F0-AAFC-3B64-976A-EE03EA682F3A}"/>
              </a:ext>
            </a:extLst>
          </p:cNvPr>
          <p:cNvSpPr txBox="1"/>
          <p:nvPr/>
        </p:nvSpPr>
        <p:spPr>
          <a:xfrm>
            <a:off x="509940" y="2882466"/>
            <a:ext cx="4197271" cy="1731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Mixture replacement in the detector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Recuperation efficiency or leak rate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Warning/Alarms :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Gas supply pressures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Flow not stable/reliable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Flow regulation (Mixing ratio)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663ACBEC-CE10-BE44-170D-BEA3813DF0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990" y="2637914"/>
            <a:ext cx="6394820" cy="3815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48BA24-695D-A7A1-CD46-1E5FACCE44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2959" y="790236"/>
            <a:ext cx="2579042" cy="19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8F42E7EC-6AA1-FCCF-42AC-7C6ADA70091E}"/>
              </a:ext>
            </a:extLst>
          </p:cNvPr>
          <p:cNvSpPr/>
          <p:nvPr/>
        </p:nvSpPr>
        <p:spPr>
          <a:xfrm>
            <a:off x="9727041" y="1029115"/>
            <a:ext cx="373744" cy="224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947953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26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Distribution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42173-1D78-44C1-0207-1C8E150F9590}"/>
              </a:ext>
            </a:extLst>
          </p:cNvPr>
          <p:cNvSpPr txBox="1"/>
          <p:nvPr/>
        </p:nvSpPr>
        <p:spPr>
          <a:xfrm>
            <a:off x="0" y="855624"/>
            <a:ext cx="8878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Distribution modules are directly connected to the detectors.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Before the distribution modules the loop pressure is between 0.5 to 1 </a:t>
            </a:r>
            <a:r>
              <a:rPr lang="en-GB" sz="1600" dirty="0" err="1">
                <a:cs typeface="Times New Roman" panose="02020603050405020304" pitchFamily="18" charset="0"/>
              </a:rPr>
              <a:t>barg</a:t>
            </a:r>
            <a:r>
              <a:rPr lang="en-GB" sz="1600" dirty="0">
                <a:cs typeface="Times New Roman" panose="02020603050405020304" pitchFamily="18" charset="0"/>
              </a:rPr>
              <a:t>. 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At the input of the distribution, it is decreased to the required value for the detectors (typically ~</a:t>
            </a:r>
            <a:r>
              <a:rPr lang="en-GB" sz="1600" dirty="0" err="1">
                <a:cs typeface="Times New Roman" panose="02020603050405020304" pitchFamily="18" charset="0"/>
              </a:rPr>
              <a:t>mbarg</a:t>
            </a:r>
            <a:r>
              <a:rPr lang="en-GB" sz="1600" dirty="0">
                <a:cs typeface="Times New Roman" panose="02020603050405020304" pitchFamily="18" charset="0"/>
              </a:rPr>
              <a:t>) 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5AAF5E-A876-6AD4-64A0-935C322BB6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829" y="2154726"/>
            <a:ext cx="10320660" cy="431785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ADC348-BEB7-762F-70A5-86317920306F}"/>
              </a:ext>
            </a:extLst>
          </p:cNvPr>
          <p:cNvCxnSpPr>
            <a:cxnSpLocks/>
          </p:cNvCxnSpPr>
          <p:nvPr/>
        </p:nvCxnSpPr>
        <p:spPr>
          <a:xfrm>
            <a:off x="3349256" y="1642730"/>
            <a:ext cx="91061" cy="23951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7D08A25-58A6-128E-6BAC-784764A6703D}"/>
              </a:ext>
            </a:extLst>
          </p:cNvPr>
          <p:cNvSpPr/>
          <p:nvPr/>
        </p:nvSpPr>
        <p:spPr>
          <a:xfrm>
            <a:off x="2973433" y="4005125"/>
            <a:ext cx="733331" cy="687131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9FF1772-69B6-8B0F-98A7-EFD346EA34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2959" y="790236"/>
            <a:ext cx="2579042" cy="19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544D03E2-FD5A-E482-1963-205BB6E67071}"/>
              </a:ext>
            </a:extLst>
          </p:cNvPr>
          <p:cNvSpPr/>
          <p:nvPr/>
        </p:nvSpPr>
        <p:spPr>
          <a:xfrm>
            <a:off x="11417621" y="2299708"/>
            <a:ext cx="373744" cy="224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7693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27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Distribution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42173-1D78-44C1-0207-1C8E150F9590}"/>
              </a:ext>
            </a:extLst>
          </p:cNvPr>
          <p:cNvSpPr txBox="1"/>
          <p:nvPr/>
        </p:nvSpPr>
        <p:spPr>
          <a:xfrm>
            <a:off x="0" y="855624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In the distribution modules are present supply and return manifolds where each channel is directly connected to one or more detectors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5AAF5E-A876-6AD4-64A0-935C322BB6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829" y="2154726"/>
            <a:ext cx="10320660" cy="431785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ADC348-BEB7-762F-70A5-86317920306F}"/>
              </a:ext>
            </a:extLst>
          </p:cNvPr>
          <p:cNvCxnSpPr>
            <a:cxnSpLocks/>
          </p:cNvCxnSpPr>
          <p:nvPr/>
        </p:nvCxnSpPr>
        <p:spPr>
          <a:xfrm>
            <a:off x="3656970" y="1168648"/>
            <a:ext cx="1566880" cy="1384429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A481752E-CCB4-1F42-4F29-10DB6AE43C45}"/>
              </a:ext>
            </a:extLst>
          </p:cNvPr>
          <p:cNvCxnSpPr>
            <a:cxnSpLocks/>
          </p:cNvCxnSpPr>
          <p:nvPr/>
        </p:nvCxnSpPr>
        <p:spPr>
          <a:xfrm>
            <a:off x="4445608" y="1159502"/>
            <a:ext cx="3414175" cy="162896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0F0E9D3-69FA-F76A-797A-6B774A2D9E1B}"/>
              </a:ext>
            </a:extLst>
          </p:cNvPr>
          <p:cNvSpPr/>
          <p:nvPr/>
        </p:nvSpPr>
        <p:spPr>
          <a:xfrm>
            <a:off x="4888871" y="2581170"/>
            <a:ext cx="733331" cy="2814632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CF7DDDE-80D2-C3B2-E6B6-505283730336}"/>
              </a:ext>
            </a:extLst>
          </p:cNvPr>
          <p:cNvSpPr/>
          <p:nvPr/>
        </p:nvSpPr>
        <p:spPr>
          <a:xfrm>
            <a:off x="7877269" y="2581170"/>
            <a:ext cx="733331" cy="2814632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15" name="Picture 14" descr="F:\DCIM\101MSDCF\DSC02065.JPG">
            <a:extLst>
              <a:ext uri="{FF2B5EF4-FFF2-40B4-BE49-F238E27FC236}">
                <a16:creationId xmlns:a16="http://schemas.microsoft.com/office/drawing/2014/main" id="{FD380E16-1FD3-2B76-733E-7ABB6E56C2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10300" y="2154726"/>
            <a:ext cx="2822462" cy="3763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2C68991-55A4-61E3-640B-4E2C0A22CEAD}"/>
              </a:ext>
            </a:extLst>
          </p:cNvPr>
          <p:cNvCxnSpPr>
            <a:cxnSpLocks/>
          </p:cNvCxnSpPr>
          <p:nvPr/>
        </p:nvCxnSpPr>
        <p:spPr>
          <a:xfrm>
            <a:off x="3654260" y="1140555"/>
            <a:ext cx="5944984" cy="2698114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391A698-C5D5-BAF1-218E-3100005C6525}"/>
              </a:ext>
            </a:extLst>
          </p:cNvPr>
          <p:cNvCxnSpPr>
            <a:cxnSpLocks/>
          </p:cNvCxnSpPr>
          <p:nvPr/>
        </p:nvCxnSpPr>
        <p:spPr>
          <a:xfrm>
            <a:off x="4440410" y="1130054"/>
            <a:ext cx="5115965" cy="1839832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EC11656-AD58-9D9E-E1B8-2A9C5FBFC4E6}"/>
              </a:ext>
            </a:extLst>
          </p:cNvPr>
          <p:cNvSpPr txBox="1"/>
          <p:nvPr/>
        </p:nvSpPr>
        <p:spPr>
          <a:xfrm>
            <a:off x="6921034" y="1186514"/>
            <a:ext cx="527068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sz="1600" dirty="0"/>
              <a:t>Flow-meters are measuring the supply and return flow for each channel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sz="1600" dirty="0"/>
              <a:t>Needle valves allows to tune the desired flow per channel</a:t>
            </a:r>
          </a:p>
        </p:txBody>
      </p:sp>
    </p:spTree>
    <p:extLst>
      <p:ext uri="{BB962C8B-B14F-4D97-AF65-F5344CB8AC3E}">
        <p14:creationId xmlns:p14="http://schemas.microsoft.com/office/powerpoint/2010/main" val="7512891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28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Distribution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42173-1D78-44C1-0207-1C8E150F9590}"/>
              </a:ext>
            </a:extLst>
          </p:cNvPr>
          <p:cNvSpPr txBox="1"/>
          <p:nvPr/>
        </p:nvSpPr>
        <p:spPr>
          <a:xfrm>
            <a:off x="0" y="801306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The pressure at the chamber level is regulated by the output regulation valve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The regulation loop can use different pressure sensors: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sz="1600" dirty="0">
                <a:cs typeface="Times New Roman" panose="02020603050405020304" pitchFamily="18" charset="0"/>
              </a:rPr>
              <a:t>Chambers level (PTxx04)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sz="1600" dirty="0">
                <a:cs typeface="Times New Roman" panose="02020603050405020304" pitchFamily="18" charset="0"/>
              </a:rPr>
              <a:t>Rack level (PTxx26)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sz="1600" dirty="0">
                <a:cs typeface="Times New Roman" panose="02020603050405020304" pitchFamily="18" charset="0"/>
              </a:rPr>
              <a:t>Other reference (PTxx25)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5AAF5E-A876-6AD4-64A0-935C322BB6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2158" y="2152029"/>
            <a:ext cx="10320660" cy="431785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ADC348-BEB7-762F-70A5-86317920306F}"/>
              </a:ext>
            </a:extLst>
          </p:cNvPr>
          <p:cNvCxnSpPr>
            <a:cxnSpLocks/>
          </p:cNvCxnSpPr>
          <p:nvPr/>
        </p:nvCxnSpPr>
        <p:spPr>
          <a:xfrm>
            <a:off x="6491335" y="1024901"/>
            <a:ext cx="3237368" cy="22478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0F0E9D3-69FA-F76A-797A-6B774A2D9E1B}"/>
              </a:ext>
            </a:extLst>
          </p:cNvPr>
          <p:cNvSpPr/>
          <p:nvPr/>
        </p:nvSpPr>
        <p:spPr>
          <a:xfrm>
            <a:off x="9728703" y="3186820"/>
            <a:ext cx="637515" cy="1338633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286ED5B-B105-9EE2-13D7-79741B333007}"/>
              </a:ext>
            </a:extLst>
          </p:cNvPr>
          <p:cNvSpPr/>
          <p:nvPr/>
        </p:nvSpPr>
        <p:spPr>
          <a:xfrm>
            <a:off x="9334122" y="3743556"/>
            <a:ext cx="353086" cy="626716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811714C7-E167-F260-0AD9-5D974A04CF66}"/>
              </a:ext>
            </a:extLst>
          </p:cNvPr>
          <p:cNvSpPr/>
          <p:nvPr/>
        </p:nvSpPr>
        <p:spPr>
          <a:xfrm>
            <a:off x="6491335" y="2632969"/>
            <a:ext cx="353086" cy="626716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9950660-451D-2853-79FA-7E0090FF548C}"/>
              </a:ext>
            </a:extLst>
          </p:cNvPr>
          <p:cNvSpPr/>
          <p:nvPr/>
        </p:nvSpPr>
        <p:spPr>
          <a:xfrm>
            <a:off x="6320074" y="4620500"/>
            <a:ext cx="353086" cy="626716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07916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29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Distribution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42173-1D78-44C1-0207-1C8E150F9590}"/>
              </a:ext>
            </a:extLst>
          </p:cNvPr>
          <p:cNvSpPr txBox="1"/>
          <p:nvPr/>
        </p:nvSpPr>
        <p:spPr>
          <a:xfrm>
            <a:off x="0" y="85562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A fully mechanical system is present to inject a premixed mixture of a main mixture component to minimize the air intake during a stop of the gas systems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5AAF5E-A876-6AD4-64A0-935C322BB6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829" y="2154726"/>
            <a:ext cx="10320660" cy="4317852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4ADC348-BEB7-762F-70A5-86317920306F}"/>
              </a:ext>
            </a:extLst>
          </p:cNvPr>
          <p:cNvCxnSpPr>
            <a:cxnSpLocks/>
          </p:cNvCxnSpPr>
          <p:nvPr/>
        </p:nvCxnSpPr>
        <p:spPr>
          <a:xfrm flipH="1">
            <a:off x="959511" y="1169503"/>
            <a:ext cx="126275" cy="4642822"/>
          </a:xfrm>
          <a:prstGeom prst="straightConnector1">
            <a:avLst/>
          </a:prstGeom>
          <a:ln w="381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0F0E9D3-69FA-F76A-797A-6B774A2D9E1B}"/>
              </a:ext>
            </a:extLst>
          </p:cNvPr>
          <p:cNvSpPr/>
          <p:nvPr/>
        </p:nvSpPr>
        <p:spPr>
          <a:xfrm>
            <a:off x="838200" y="5891709"/>
            <a:ext cx="2828453" cy="569553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6807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A038D8-AFCE-44FB-A6E1-7819B5162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642028-8490-4B0E-97DA-CFF0DFD93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E3020D-FBA9-4DEC-A5A0-0B5E9E02D0CD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Large Gas Systems: the LHC approach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78240DC-509E-4717-B9A1-3DA541C98E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96B0096-1468-4EDB-9950-FA02BE19FE1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C4E426A-EE51-4FB8-A153-212E4FD890B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7A77718-2DBA-4619-9F32-1A1B98095DAE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5D8A94-88C9-5227-F9E1-7F60E3688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D26555-FEEA-393C-ED13-F3EE2EEBBE46}"/>
              </a:ext>
            </a:extLst>
          </p:cNvPr>
          <p:cNvSpPr txBox="1"/>
          <p:nvPr/>
        </p:nvSpPr>
        <p:spPr>
          <a:xfrm>
            <a:off x="179512" y="783489"/>
            <a:ext cx="11569665" cy="1187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The basic function of the gas system is to </a:t>
            </a:r>
            <a:r>
              <a:rPr lang="en-US" u="sng" dirty="0">
                <a:cs typeface="Times New Roman" pitchFamily="18" charset="0"/>
              </a:rPr>
              <a:t>mix the different gas components </a:t>
            </a:r>
            <a:r>
              <a:rPr lang="en-US" dirty="0">
                <a:cs typeface="Times New Roman" pitchFamily="18" charset="0"/>
              </a:rPr>
              <a:t>in the appropriate proportion and to </a:t>
            </a:r>
            <a:r>
              <a:rPr lang="en-US" u="sng" dirty="0">
                <a:cs typeface="Times New Roman" pitchFamily="18" charset="0"/>
              </a:rPr>
              <a:t>distribute the mixture to the individual chambers</a:t>
            </a:r>
            <a:r>
              <a:rPr lang="en-US" dirty="0">
                <a:cs typeface="Times New Roman" pitchFamily="18" charset="0"/>
              </a:rPr>
              <a:t>.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endParaRPr lang="en-US" sz="1200" dirty="0">
              <a:cs typeface="Times New Roman" pitchFamily="18" charset="0"/>
            </a:endParaRP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u="sng" dirty="0">
                <a:cs typeface="Times New Roman" pitchFamily="18" charset="0"/>
              </a:rPr>
              <a:t>31 gas systems (about 300 racks)</a:t>
            </a:r>
            <a:r>
              <a:rPr lang="en-US" dirty="0">
                <a:cs typeface="Times New Roman" pitchFamily="18" charset="0"/>
              </a:rPr>
              <a:t> delivering the required mixture to the particle detectors of all LHC experiments.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A020735-ACAE-D9E2-83BA-E9F9C128E478}"/>
              </a:ext>
            </a:extLst>
          </p:cNvPr>
          <p:cNvSpPr txBox="1"/>
          <p:nvPr/>
        </p:nvSpPr>
        <p:spPr>
          <a:xfrm>
            <a:off x="107504" y="3083568"/>
            <a:ext cx="492732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‐"/>
            </a:pPr>
            <a:r>
              <a:rPr lang="en-US" dirty="0">
                <a:cs typeface="Times New Roman" panose="02020603050405020304" pitchFamily="18" charset="0"/>
              </a:rPr>
              <a:t>Gas mixture is the sensitive medium where the charge multiplication is producing the signal. 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US" dirty="0">
              <a:cs typeface="Times New Roman" panose="02020603050405020304" pitchFamily="18" charset="0"/>
            </a:endParaRP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US" dirty="0">
              <a:cs typeface="Times New Roman" panose="02020603050405020304" pitchFamily="18" charset="0"/>
            </a:endParaRP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US" dirty="0">
                <a:cs typeface="Times New Roman" panose="02020603050405020304" pitchFamily="18" charset="0"/>
              </a:rPr>
              <a:t>Correct and stable mixture composition are basic requirements for good and stable long-term operation of all detectors.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509838C6-F3B8-6D0B-1FE3-46A79EE217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851182"/>
              </p:ext>
            </p:extLst>
          </p:nvPr>
        </p:nvGraphicFramePr>
        <p:xfrm>
          <a:off x="5295228" y="2865583"/>
          <a:ext cx="5474320" cy="3447547"/>
        </p:xfrm>
        <a:graphic>
          <a:graphicData uri="http://schemas.openxmlformats.org/drawingml/2006/table">
            <a:tbl>
              <a:tblPr firstRow="1" firstCol="1" bandRow="1"/>
              <a:tblGrid>
                <a:gridCol w="1368580">
                  <a:extLst>
                    <a:ext uri="{9D8B030D-6E8A-4147-A177-3AD203B41FA5}">
                      <a16:colId xmlns:a16="http://schemas.microsoft.com/office/drawing/2014/main" val="1696747096"/>
                    </a:ext>
                  </a:extLst>
                </a:gridCol>
                <a:gridCol w="1368580">
                  <a:extLst>
                    <a:ext uri="{9D8B030D-6E8A-4147-A177-3AD203B41FA5}">
                      <a16:colId xmlns:a16="http://schemas.microsoft.com/office/drawing/2014/main" val="1746243568"/>
                    </a:ext>
                  </a:extLst>
                </a:gridCol>
                <a:gridCol w="1368580">
                  <a:extLst>
                    <a:ext uri="{9D8B030D-6E8A-4147-A177-3AD203B41FA5}">
                      <a16:colId xmlns:a16="http://schemas.microsoft.com/office/drawing/2014/main" val="3132962581"/>
                    </a:ext>
                  </a:extLst>
                </a:gridCol>
                <a:gridCol w="1368580">
                  <a:extLst>
                    <a:ext uri="{9D8B030D-6E8A-4147-A177-3AD203B41FA5}">
                      <a16:colId xmlns:a16="http://schemas.microsoft.com/office/drawing/2014/main" val="1263656418"/>
                    </a:ext>
                  </a:extLst>
                </a:gridCol>
              </a:tblGrid>
              <a:tr h="582919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b="1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 Point 1               ATLAS</a:t>
                      </a:r>
                      <a:endParaRPr lang="en-CH" sz="900" i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 Point 2               ALICE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 Point 5               CMS 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b="1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 Point 8               LHCb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8528077"/>
                  </a:ext>
                </a:extLst>
              </a:tr>
              <a:tr h="3145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MDT</a:t>
                      </a:r>
                      <a:endParaRPr lang="en-CH" sz="900" i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CPV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CSC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MWPC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316772"/>
                  </a:ext>
                </a:extLst>
              </a:tr>
              <a:tr h="3145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HMPID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RICH1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854434"/>
                  </a:ext>
                </a:extLst>
              </a:tr>
              <a:tr h="3145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RPC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MCH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GEM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RICH2</a:t>
                      </a:r>
                      <a:endParaRPr lang="en-CH" sz="900" i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23940"/>
                  </a:ext>
                </a:extLst>
              </a:tr>
              <a:tr h="3145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TGC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MID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RPC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SciFi flushing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667573"/>
                  </a:ext>
                </a:extLst>
              </a:tr>
              <a:tr h="3256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TRT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TOF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 flushing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GB" sz="1100" i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1100" i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recuperation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6424647"/>
                  </a:ext>
                </a:extLst>
              </a:tr>
              <a:tr h="3145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 flushing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TPC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CF</a:t>
                      </a:r>
                      <a:r>
                        <a:rPr lang="en-GB" sz="1100" i="0" baseline="-25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i="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recuperation</a:t>
                      </a:r>
                      <a:endParaRPr lang="en-CH" sz="900" i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CF</a:t>
                      </a:r>
                      <a:r>
                        <a:rPr lang="en-GB" sz="1100" i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recuperation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0331256"/>
                  </a:ext>
                </a:extLst>
              </a:tr>
              <a:tr h="3256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TRT CO</a:t>
                      </a:r>
                      <a:r>
                        <a:rPr lang="en-GB" sz="1100" i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Cooling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TRD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dirty="0">
                          <a:effectLst/>
                          <a:latin typeface="Times" panose="02020603050405020304" pitchFamily="18" charset="0"/>
                          <a:cs typeface="Times New Roman" panose="02020603050405020304" pitchFamily="18" charset="0"/>
                        </a:rPr>
                        <a:t>R134a recuperation</a:t>
                      </a:r>
                      <a:endParaRPr lang="en-CH" sz="1000" dirty="0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UT flushing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0826584"/>
                  </a:ext>
                </a:extLst>
              </a:tr>
              <a:tr h="325694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en-GB" sz="1100" i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r>
                        <a:rPr lang="en-GB" sz="1100" i="0" baseline="-250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recuperation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Xe recuperation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CH" sz="1000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CH" sz="1000">
                        <a:effectLst/>
                        <a:latin typeface="Times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8937643"/>
                  </a:ext>
                </a:extLst>
              </a:tr>
              <a:tr h="314591"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Xe recuperation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3E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900" i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</a:pPr>
                      <a:r>
                        <a:rPr lang="en-GB" sz="11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CH" sz="900" i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859896"/>
                  </a:ext>
                </a:extLst>
              </a:tr>
            </a:tbl>
          </a:graphicData>
        </a:graphic>
      </p:graphicFrame>
      <p:sp>
        <p:nvSpPr>
          <p:cNvPr id="15" name="Rectangle 1">
            <a:extLst>
              <a:ext uri="{FF2B5EF4-FFF2-40B4-BE49-F238E27FC236}">
                <a16:creationId xmlns:a16="http://schemas.microsoft.com/office/drawing/2014/main" id="{33A08CAE-1A16-E4B4-8B4E-6B17E6A881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0800" y="222726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CH" alt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CH" alt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1CDDD8-AC0C-EC91-87F8-3B8F6E1AEBD3}"/>
              </a:ext>
            </a:extLst>
          </p:cNvPr>
          <p:cNvSpPr txBox="1"/>
          <p:nvPr/>
        </p:nvSpPr>
        <p:spPr>
          <a:xfrm>
            <a:off x="4649638" y="2219252"/>
            <a:ext cx="754236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 algn="just"/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effectLst/>
                <a:ea typeface="Times New Roman" panose="02020603050405020304" pitchFamily="18" charset="0"/>
                <a:cs typeface="Times" panose="02020603050405020304" pitchFamily="18" charset="0"/>
              </a:rPr>
              <a:t>5: single pass gas systems; </a:t>
            </a:r>
            <a:r>
              <a:rPr lang="en-GB" sz="1800" b="1" dirty="0">
                <a:solidFill>
                  <a:schemeClr val="accent6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Times" panose="02020603050405020304" pitchFamily="18" charset="0"/>
              </a:rPr>
              <a:t>14: closed loop gas system; </a:t>
            </a:r>
            <a:endParaRPr lang="en-GB" b="1" dirty="0">
              <a:solidFill>
                <a:schemeClr val="accent6">
                  <a:lumMod val="75000"/>
                </a:schemeClr>
              </a:solidFill>
              <a:ea typeface="Times New Roman" panose="02020603050405020304" pitchFamily="18" charset="0"/>
              <a:cs typeface="Times" panose="02020603050405020304" pitchFamily="18" charset="0"/>
            </a:endParaRPr>
          </a:p>
          <a:p>
            <a:pPr marL="540385" algn="just"/>
            <a:r>
              <a:rPr lang="en-GB" sz="1800" b="1" dirty="0">
                <a:solidFill>
                  <a:schemeClr val="accent2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Times" panose="02020603050405020304" pitchFamily="18" charset="0"/>
              </a:rPr>
              <a:t>5: detector flushing systems; </a:t>
            </a:r>
            <a:r>
              <a:rPr lang="en-GB" sz="1800" b="1" dirty="0">
                <a:solidFill>
                  <a:schemeClr val="accent1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Times" panose="02020603050405020304" pitchFamily="18" charset="0"/>
              </a:rPr>
              <a:t>7: gas recuperation systems</a:t>
            </a:r>
            <a:r>
              <a:rPr lang="en-GB" sz="1800" b="1" dirty="0">
                <a:effectLst/>
                <a:ea typeface="Times New Roman" panose="02020603050405020304" pitchFamily="18" charset="0"/>
                <a:cs typeface="Times" panose="02020603050405020304" pitchFamily="18" charset="0"/>
              </a:rPr>
              <a:t>. </a:t>
            </a:r>
            <a:endParaRPr lang="en-CH" sz="2400" b="1" dirty="0">
              <a:effectLst/>
              <a:ea typeface="Times New Roman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68078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30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Distribution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D42173-1D78-44C1-0207-1C8E150F9590}"/>
              </a:ext>
            </a:extLst>
          </p:cNvPr>
          <p:cNvSpPr txBox="1"/>
          <p:nvPr/>
        </p:nvSpPr>
        <p:spPr>
          <a:xfrm>
            <a:off x="0" y="855624"/>
            <a:ext cx="12192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Software alarms/interlocks are implemented on each sensor to protect the detectors if pressure/flow are outside desired range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In addition, mechanical protection bubblers are there as last protection in case of any PLC/software failure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5AAF5E-A876-6AD4-64A0-935C322BB6F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1829" y="2154726"/>
            <a:ext cx="10320660" cy="4317852"/>
          </a:xfrm>
          <a:prstGeom prst="rect">
            <a:avLst/>
          </a:prstGeom>
        </p:spPr>
      </p:pic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70F0E9D3-69FA-F76A-797A-6B774A2D9E1B}"/>
              </a:ext>
            </a:extLst>
          </p:cNvPr>
          <p:cNvSpPr/>
          <p:nvPr/>
        </p:nvSpPr>
        <p:spPr>
          <a:xfrm>
            <a:off x="9550828" y="2617959"/>
            <a:ext cx="651849" cy="569553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EE4E0050-9CEF-27C5-D305-58ACAC4B5D8B}"/>
              </a:ext>
            </a:extLst>
          </p:cNvPr>
          <p:cNvSpPr/>
          <p:nvPr/>
        </p:nvSpPr>
        <p:spPr>
          <a:xfrm>
            <a:off x="3927117" y="2617959"/>
            <a:ext cx="651849" cy="569553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18126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31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Pump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D749A3-1E06-F0D8-0E91-C32256E26AFC}"/>
              </a:ext>
            </a:extLst>
          </p:cNvPr>
          <p:cNvSpPr txBox="1"/>
          <p:nvPr/>
        </p:nvSpPr>
        <p:spPr>
          <a:xfrm>
            <a:off x="0" y="729536"/>
            <a:ext cx="7563481" cy="9911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It ensures gas mixture circulation</a:t>
            </a:r>
          </a:p>
          <a:p>
            <a:pPr>
              <a:lnSpc>
                <a:spcPct val="110000"/>
              </a:lnSpc>
            </a:pPr>
            <a:r>
              <a:rPr lang="en-GB" dirty="0"/>
              <a:t>Different pumps used: membrane pump (single or double heads), piston pump</a:t>
            </a:r>
          </a:p>
          <a:p>
            <a:pPr>
              <a:lnSpc>
                <a:spcPct val="110000"/>
              </a:lnSpc>
            </a:pPr>
            <a:r>
              <a:rPr lang="en-GB" dirty="0"/>
              <a:t>The gas flow through the module is tuned with three bypass loops: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54B6D0D-545F-8B86-E4CF-D2E46FCB1176}"/>
              </a:ext>
            </a:extLst>
          </p:cNvPr>
          <p:cNvGrpSpPr/>
          <p:nvPr/>
        </p:nvGrpSpPr>
        <p:grpSpPr>
          <a:xfrm>
            <a:off x="3213542" y="1846906"/>
            <a:ext cx="7831247" cy="4585444"/>
            <a:chOff x="1946495" y="1846906"/>
            <a:chExt cx="7831247" cy="458544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7082AD8-AFDF-8AA5-1F18-2E094D43A749}"/>
                </a:ext>
              </a:extLst>
            </p:cNvPr>
            <p:cNvGrpSpPr/>
            <p:nvPr/>
          </p:nvGrpSpPr>
          <p:grpSpPr>
            <a:xfrm>
              <a:off x="1946495" y="1846906"/>
              <a:ext cx="7831247" cy="4585444"/>
              <a:chOff x="1946495" y="1846906"/>
              <a:chExt cx="7831247" cy="4585444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B8BE23C-7E85-FBC9-54CA-2ED86CC9FC1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46495" y="1855959"/>
                <a:ext cx="7831247" cy="4576391"/>
              </a:xfrm>
              <a:prstGeom prst="rect">
                <a:avLst/>
              </a:prstGeom>
            </p:spPr>
          </p:pic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B2B1894-4A52-8AD4-EC9A-E5613B5CB88A}"/>
                  </a:ext>
                </a:extLst>
              </p:cNvPr>
              <p:cNvSpPr/>
              <p:nvPr/>
            </p:nvSpPr>
            <p:spPr>
              <a:xfrm>
                <a:off x="2082297" y="1846906"/>
                <a:ext cx="1222218" cy="19012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C59D7120-DA99-4972-3B49-B7807135AEDE}"/>
                </a:ext>
              </a:extLst>
            </p:cNvPr>
            <p:cNvSpPr/>
            <p:nvPr/>
          </p:nvSpPr>
          <p:spPr>
            <a:xfrm>
              <a:off x="3529570" y="2037030"/>
              <a:ext cx="4292624" cy="1059255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358674C-D9E9-06D8-6857-62D395ED9900}"/>
              </a:ext>
            </a:extLst>
          </p:cNvPr>
          <p:cNvSpPr txBox="1"/>
          <p:nvPr/>
        </p:nvSpPr>
        <p:spPr>
          <a:xfrm>
            <a:off x="6046" y="1637678"/>
            <a:ext cx="3375107" cy="22099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/>
              <a:t>YV4002 – an on/off valve to facilitate the start-up of the module/system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/>
              <a:t>HV4030 – a manual coarse regulation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GB" dirty="0"/>
              <a:t>PV4003 – an automated valve for fine tuning regulation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ED6E160-A236-4F40-8C45-4328DDC470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2959" y="790236"/>
            <a:ext cx="2579042" cy="19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Arrow: Right 21">
            <a:extLst>
              <a:ext uri="{FF2B5EF4-FFF2-40B4-BE49-F238E27FC236}">
                <a16:creationId xmlns:a16="http://schemas.microsoft.com/office/drawing/2014/main" id="{AB9823ED-A0FA-4CF9-DF4A-BF019ED47472}"/>
              </a:ext>
            </a:extLst>
          </p:cNvPr>
          <p:cNvSpPr/>
          <p:nvPr/>
        </p:nvSpPr>
        <p:spPr>
          <a:xfrm>
            <a:off x="10317833" y="2145536"/>
            <a:ext cx="373744" cy="224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7225694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32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Purifier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FB8DF7-F1BD-58DA-9F94-4F33755963E5}"/>
              </a:ext>
            </a:extLst>
          </p:cNvPr>
          <p:cNvSpPr txBox="1"/>
          <p:nvPr/>
        </p:nvSpPr>
        <p:spPr>
          <a:xfrm>
            <a:off x="0" y="711430"/>
            <a:ext cx="45176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Times New Roman" pitchFamily="18" charset="0"/>
              </a:rPr>
              <a:t>One of the most complex modules</a:t>
            </a:r>
          </a:p>
          <a:p>
            <a:r>
              <a:rPr lang="en-US" sz="1600" dirty="0">
                <a:cs typeface="Times New Roman" pitchFamily="18" charset="0"/>
              </a:rPr>
              <a:t>Used to remove O</a:t>
            </a:r>
            <a:r>
              <a:rPr lang="en-US" sz="1600" baseline="-25000" dirty="0">
                <a:cs typeface="Times New Roman" pitchFamily="18" charset="0"/>
              </a:rPr>
              <a:t>2</a:t>
            </a:r>
            <a:r>
              <a:rPr lang="en-US" sz="1600" dirty="0">
                <a:cs typeface="Times New Roman" pitchFamily="18" charset="0"/>
              </a:rPr>
              <a:t>, H</a:t>
            </a:r>
            <a:r>
              <a:rPr lang="en-US" sz="1600" baseline="-25000" dirty="0">
                <a:cs typeface="Times New Roman" pitchFamily="18" charset="0"/>
              </a:rPr>
              <a:t>2</a:t>
            </a:r>
            <a:r>
              <a:rPr lang="en-US" sz="1600" dirty="0">
                <a:cs typeface="Times New Roman" pitchFamily="18" charset="0"/>
              </a:rPr>
              <a:t>O and more from mixture</a:t>
            </a:r>
          </a:p>
          <a:p>
            <a:r>
              <a:rPr lang="en-US" sz="1600" dirty="0">
                <a:cs typeface="Times New Roman" pitchFamily="18" charset="0"/>
              </a:rPr>
              <a:t>Fully automated cycle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E8AFA1C-B43A-E552-4E90-374A525C3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007" y="1266793"/>
            <a:ext cx="7865678" cy="508955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EA1D8CB-69DD-6D1C-ED7A-7EA296780260}"/>
              </a:ext>
            </a:extLst>
          </p:cNvPr>
          <p:cNvSpPr txBox="1"/>
          <p:nvPr/>
        </p:nvSpPr>
        <p:spPr>
          <a:xfrm>
            <a:off x="7543" y="1427691"/>
            <a:ext cx="350773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cs typeface="Times New Roman" pitchFamily="18" charset="0"/>
              </a:rPr>
              <a:t>2 x 24 l columns filled with suited absorber: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Molecular sieves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Metallic catalysts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others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EEB855F-8043-B48A-FDC2-99145666ACD0}"/>
              </a:ext>
            </a:extLst>
          </p:cNvPr>
          <p:cNvGrpSpPr>
            <a:grpSpLocks noChangeAspect="1"/>
          </p:cNvGrpSpPr>
          <p:nvPr/>
        </p:nvGrpSpPr>
        <p:grpSpPr>
          <a:xfrm>
            <a:off x="107504" y="2647942"/>
            <a:ext cx="2596726" cy="3791042"/>
            <a:chOff x="1091778" y="1461078"/>
            <a:chExt cx="3327175" cy="4857448"/>
          </a:xfrm>
        </p:grpSpPr>
        <p:pic>
          <p:nvPicPr>
            <p:cNvPr id="19" name="Picture 18" descr="C:\Users\guidar\Documenti\WorkshopGasDetectors\GIF_PurifierSet.jpeg">
              <a:extLst>
                <a:ext uri="{FF2B5EF4-FFF2-40B4-BE49-F238E27FC236}">
                  <a16:creationId xmlns:a16="http://schemas.microsoft.com/office/drawing/2014/main" id="{6253B4E6-ADB1-33B9-1280-C55B2E053A6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91778" y="1537474"/>
              <a:ext cx="1395282" cy="473402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3" descr="C:\Users\guidar\Documenti\WorkshopGasDetectors\PurifierBack.png">
              <a:extLst>
                <a:ext uri="{FF2B5EF4-FFF2-40B4-BE49-F238E27FC236}">
                  <a16:creationId xmlns:a16="http://schemas.microsoft.com/office/drawing/2014/main" id="{70F3163E-5707-0842-5AC8-26408E464B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546745" y="1461078"/>
              <a:ext cx="1872208" cy="48574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2F89DBE7-407F-8DAC-089F-603AB0982E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2959" y="790236"/>
            <a:ext cx="2579042" cy="19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rrow: Right 22">
            <a:extLst>
              <a:ext uri="{FF2B5EF4-FFF2-40B4-BE49-F238E27FC236}">
                <a16:creationId xmlns:a16="http://schemas.microsoft.com/office/drawing/2014/main" id="{B14C7B28-DA7F-6EFB-03B5-F8D754291F7B}"/>
              </a:ext>
            </a:extLst>
          </p:cNvPr>
          <p:cNvSpPr/>
          <p:nvPr/>
        </p:nvSpPr>
        <p:spPr>
          <a:xfrm>
            <a:off x="10062651" y="854006"/>
            <a:ext cx="373744" cy="224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446927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33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Purifier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966167A-5674-E81C-156E-8E3228FFE3FF}"/>
              </a:ext>
            </a:extLst>
          </p:cNvPr>
          <p:cNvSpPr txBox="1"/>
          <p:nvPr/>
        </p:nvSpPr>
        <p:spPr>
          <a:xfrm>
            <a:off x="0" y="909883"/>
            <a:ext cx="10314516" cy="14329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fr-FR" sz="1600" dirty="0" err="1"/>
              <a:t>Why</a:t>
            </a:r>
            <a:r>
              <a:rPr lang="fr-FR" sz="1600" dirty="0"/>
              <a:t> </a:t>
            </a:r>
            <a:r>
              <a:rPr lang="fr-FR" sz="1600" dirty="0" err="1"/>
              <a:t>is</a:t>
            </a:r>
            <a:r>
              <a:rPr lang="fr-FR" sz="1600" dirty="0"/>
              <a:t> </a:t>
            </a:r>
            <a:r>
              <a:rPr lang="fr-FR" sz="1600" dirty="0" err="1"/>
              <a:t>it</a:t>
            </a:r>
            <a:r>
              <a:rPr lang="fr-FR" sz="1600" dirty="0"/>
              <a:t> a </a:t>
            </a:r>
            <a:r>
              <a:rPr lang="fr-FR" sz="1600" dirty="0" err="1"/>
              <a:t>complex</a:t>
            </a:r>
            <a:r>
              <a:rPr lang="fr-FR" sz="1600" dirty="0"/>
              <a:t> modules?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fr-FR" sz="1600" dirty="0"/>
              <a:t>Need to </a:t>
            </a:r>
            <a:r>
              <a:rPr lang="fr-FR" sz="1600" dirty="0" err="1"/>
              <a:t>identify</a:t>
            </a:r>
            <a:r>
              <a:rPr lang="fr-FR" sz="1600" dirty="0"/>
              <a:t> the </a:t>
            </a:r>
            <a:r>
              <a:rPr lang="fr-FR" sz="1600" dirty="0" err="1"/>
              <a:t>impurity</a:t>
            </a:r>
            <a:r>
              <a:rPr lang="fr-FR" sz="1600" dirty="0"/>
              <a:t>/es and to </a:t>
            </a:r>
            <a:r>
              <a:rPr lang="fr-FR" sz="1600" dirty="0" err="1"/>
              <a:t>find</a:t>
            </a:r>
            <a:r>
              <a:rPr lang="fr-FR" sz="1600" dirty="0"/>
              <a:t> a </a:t>
            </a:r>
            <a:r>
              <a:rPr lang="fr-FR" sz="1600" dirty="0" err="1"/>
              <a:t>suitable</a:t>
            </a:r>
            <a:r>
              <a:rPr lang="fr-FR" sz="1600" dirty="0"/>
              <a:t> </a:t>
            </a:r>
            <a:r>
              <a:rPr lang="fr-FR" sz="1600" dirty="0" err="1"/>
              <a:t>material</a:t>
            </a:r>
            <a:r>
              <a:rPr lang="fr-FR" sz="1600" dirty="0"/>
              <a:t> for the absorption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fr-FR" sz="1600" dirty="0"/>
              <a:t>The </a:t>
            </a:r>
            <a:r>
              <a:rPr lang="fr-FR" sz="1600" dirty="0" err="1"/>
              <a:t>material</a:t>
            </a:r>
            <a:r>
              <a:rPr lang="fr-FR" sz="1600" dirty="0"/>
              <a:t> </a:t>
            </a:r>
            <a:r>
              <a:rPr lang="fr-FR" sz="1600" dirty="0" err="1"/>
              <a:t>should</a:t>
            </a:r>
            <a:r>
              <a:rPr lang="fr-FR" sz="1600" dirty="0"/>
              <a:t> </a:t>
            </a:r>
            <a:r>
              <a:rPr lang="fr-FR" sz="1600" dirty="0" err="1"/>
              <a:t>also</a:t>
            </a:r>
            <a:r>
              <a:rPr lang="fr-FR" sz="1600" dirty="0"/>
              <a:t> have a </a:t>
            </a:r>
            <a:r>
              <a:rPr lang="fr-FR" sz="1600" dirty="0" err="1"/>
              <a:t>reasonable</a:t>
            </a:r>
            <a:r>
              <a:rPr lang="fr-FR" sz="1600" dirty="0"/>
              <a:t> absorption </a:t>
            </a:r>
            <a:r>
              <a:rPr lang="fr-FR" sz="1600" dirty="0" err="1"/>
              <a:t>capacity</a:t>
            </a:r>
            <a:r>
              <a:rPr lang="fr-FR" sz="1600" dirty="0"/>
              <a:t> 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fr-FR" sz="1600" dirty="0"/>
              <a:t>It </a:t>
            </a:r>
            <a:r>
              <a:rPr lang="fr-FR" sz="1600" dirty="0" err="1"/>
              <a:t>should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possibility</a:t>
            </a:r>
            <a:r>
              <a:rPr lang="fr-FR" sz="1600" dirty="0"/>
              <a:t> to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regenerated</a:t>
            </a:r>
            <a:r>
              <a:rPr lang="fr-FR" sz="1600" dirty="0"/>
              <a:t> </a:t>
            </a:r>
            <a:r>
              <a:rPr lang="fr-FR" sz="1600" dirty="0" err="1"/>
              <a:t>onsite</a:t>
            </a:r>
            <a:r>
              <a:rPr lang="fr-FR" sz="1600" dirty="0"/>
              <a:t> 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fr-FR" sz="1600" dirty="0"/>
              <a:t>The </a:t>
            </a:r>
            <a:r>
              <a:rPr lang="fr-FR" sz="1600" dirty="0" err="1"/>
              <a:t>gas</a:t>
            </a:r>
            <a:r>
              <a:rPr lang="fr-FR" sz="1600" dirty="0"/>
              <a:t> volume </a:t>
            </a:r>
            <a:r>
              <a:rPr lang="fr-FR" sz="1600" dirty="0" err="1"/>
              <a:t>needed</a:t>
            </a:r>
            <a:r>
              <a:rPr lang="fr-FR" sz="1600" dirty="0"/>
              <a:t> for the </a:t>
            </a:r>
            <a:r>
              <a:rPr lang="fr-FR" sz="1600" dirty="0" err="1"/>
              <a:t>conditioning</a:t>
            </a:r>
            <a:r>
              <a:rPr lang="fr-FR" sz="1600" dirty="0"/>
              <a:t> </a:t>
            </a:r>
            <a:r>
              <a:rPr lang="fr-FR" sz="1600" dirty="0" err="1"/>
              <a:t>should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</a:t>
            </a:r>
            <a:r>
              <a:rPr lang="fr-FR" sz="1600" dirty="0" err="1"/>
              <a:t>reasonable</a:t>
            </a:r>
            <a:endParaRPr lang="en-CH" sz="1600" dirty="0"/>
          </a:p>
        </p:txBody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C9F2D5BE-CA07-E4D9-C3F6-A9890B4F3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07"/>
          <a:stretch>
            <a:fillRect/>
          </a:stretch>
        </p:blipFill>
        <p:spPr bwMode="auto">
          <a:xfrm>
            <a:off x="-168915" y="3500383"/>
            <a:ext cx="3272477" cy="226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Group 212">
            <a:extLst>
              <a:ext uri="{FF2B5EF4-FFF2-40B4-BE49-F238E27FC236}">
                <a16:creationId xmlns:a16="http://schemas.microsoft.com/office/drawing/2014/main" id="{F0AE67FB-5267-7311-4CD8-2CC0443DD3C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503298"/>
              </p:ext>
            </p:extLst>
          </p:nvPr>
        </p:nvGraphicFramePr>
        <p:xfrm>
          <a:off x="3103562" y="2864820"/>
          <a:ext cx="9088438" cy="3363595"/>
        </p:xfrm>
        <a:graphic>
          <a:graphicData uri="http://schemas.openxmlformats.org/drawingml/2006/table">
            <a:tbl>
              <a:tblPr/>
              <a:tblGrid>
                <a:gridCol w="792163">
                  <a:extLst>
                    <a:ext uri="{9D8B030D-6E8A-4147-A177-3AD203B41FA5}">
                      <a16:colId xmlns:a16="http://schemas.microsoft.com/office/drawing/2014/main" val="1815233125"/>
                    </a:ext>
                  </a:extLst>
                </a:gridCol>
                <a:gridCol w="865187">
                  <a:extLst>
                    <a:ext uri="{9D8B030D-6E8A-4147-A177-3AD203B41FA5}">
                      <a16:colId xmlns:a16="http://schemas.microsoft.com/office/drawing/2014/main" val="3567033782"/>
                    </a:ext>
                  </a:extLst>
                </a:gridCol>
                <a:gridCol w="792163">
                  <a:extLst>
                    <a:ext uri="{9D8B030D-6E8A-4147-A177-3AD203B41FA5}">
                      <a16:colId xmlns:a16="http://schemas.microsoft.com/office/drawing/2014/main" val="625197938"/>
                    </a:ext>
                  </a:extLst>
                </a:gridCol>
                <a:gridCol w="1022350">
                  <a:extLst>
                    <a:ext uri="{9D8B030D-6E8A-4147-A177-3AD203B41FA5}">
                      <a16:colId xmlns:a16="http://schemas.microsoft.com/office/drawing/2014/main" val="1621151692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4237187071"/>
                    </a:ext>
                  </a:extLst>
                </a:gridCol>
                <a:gridCol w="1223962">
                  <a:extLst>
                    <a:ext uri="{9D8B030D-6E8A-4147-A177-3AD203B41FA5}">
                      <a16:colId xmlns:a16="http://schemas.microsoft.com/office/drawing/2014/main" val="1005405785"/>
                    </a:ext>
                  </a:extLst>
                </a:gridCol>
                <a:gridCol w="1008063">
                  <a:extLst>
                    <a:ext uri="{9D8B030D-6E8A-4147-A177-3AD203B41FA5}">
                      <a16:colId xmlns:a16="http://schemas.microsoft.com/office/drawing/2014/main" val="1393630199"/>
                    </a:ext>
                  </a:extLst>
                </a:gridCol>
                <a:gridCol w="936625">
                  <a:extLst>
                    <a:ext uri="{9D8B030D-6E8A-4147-A177-3AD203B41FA5}">
                      <a16:colId xmlns:a16="http://schemas.microsoft.com/office/drawing/2014/main" val="381007484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1423271398"/>
                    </a:ext>
                  </a:extLst>
                </a:gridCol>
                <a:gridCol w="720725">
                  <a:extLst>
                    <a:ext uri="{9D8B030D-6E8A-4147-A177-3AD203B41FA5}">
                      <a16:colId xmlns:a16="http://schemas.microsoft.com/office/drawing/2014/main" val="3179842681"/>
                    </a:ext>
                  </a:extLst>
                </a:gridCol>
              </a:tblGrid>
              <a:tr h="608013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CH" altLang="en-CH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Conditioning (volume change)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Main component filtered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Saturation for main component filtered </a:t>
                      </a:r>
                    </a:p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(g (O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O)/kg)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(1)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CH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(3)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(5)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CH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(6)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HF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(7)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F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(8)</a:t>
                      </a: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  <a:r>
                        <a:rPr kumimoji="0" lang="en-GB" altLang="en-CH" sz="10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368407"/>
                  </a:ext>
                </a:extLst>
              </a:tr>
              <a:tr h="236538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MS3A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404413"/>
                  </a:ext>
                </a:extLst>
              </a:tr>
              <a:tr h="260350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MS4A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170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562303"/>
                  </a:ext>
                </a:extLst>
              </a:tr>
              <a:tr h="422275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MS5A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</a:t>
                      </a: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</a:rPr>
                        <a:t>Back after 1000 vol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327192"/>
                  </a:ext>
                </a:extLst>
              </a:tr>
              <a:tr h="273050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Cu R11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endParaRPr kumimoji="0" lang="en-GB" altLang="en-CH" sz="10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5/50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~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7012922"/>
                  </a:ext>
                </a:extLst>
              </a:tr>
              <a:tr h="423863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Cu/Zn R12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endParaRPr kumimoji="0" lang="en-GB" altLang="en-CH" sz="10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CH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5/50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</a:rPr>
                        <a:t>Enhanced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</a:rPr>
                        <a:t> 450 vol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967796"/>
                  </a:ext>
                </a:extLst>
              </a:tr>
              <a:tr h="422275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anose="02020603050405020304" pitchFamily="18" charset="0"/>
                        </a:rPr>
                        <a:t>Ni Al2O3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endParaRPr kumimoji="0" lang="en-GB" altLang="en-CH" sz="10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CH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15/50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</a:rPr>
                        <a:t> 150 vol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imes New Roman" panose="02020603050405020304" pitchFamily="18" charset="0"/>
                        </a:rPr>
                        <a:t> 150 vol change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4805170"/>
                  </a:ext>
                </a:extLst>
              </a:tr>
              <a:tr h="422275"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Ni SiO2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/H</a:t>
                      </a:r>
                      <a:r>
                        <a:rPr kumimoji="0" lang="en-GB" altLang="en-CH" sz="1000" b="0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O</a:t>
                      </a:r>
                      <a:endParaRPr kumimoji="0" lang="en-GB" altLang="en-CH" sz="1000" b="0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CH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15/50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</a:t>
                      </a: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Times New Roman" panose="02020603050405020304" pitchFamily="18" charset="0"/>
                        </a:rPr>
                        <a:t>Rem.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3292475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1646238" defTabSz="3292475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3292475" defTabSz="3292475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4937125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6583363" defTabSz="3292475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70405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74977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79549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8412163" defTabSz="3292475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32924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CH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Unch</a:t>
                      </a:r>
                      <a:r>
                        <a:rPr kumimoji="0" lang="en-GB" altLang="en-CH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1364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6896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34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Purifier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B7A87154-48C9-2454-193D-9F372A64F40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2616452"/>
            <a:ext cx="5768233" cy="3403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A2378BF-188D-68B0-4A22-EDFCAE0E25B7}"/>
              </a:ext>
            </a:extLst>
          </p:cNvPr>
          <p:cNvCxnSpPr/>
          <p:nvPr/>
        </p:nvCxnSpPr>
        <p:spPr>
          <a:xfrm flipH="1">
            <a:off x="3365376" y="2362142"/>
            <a:ext cx="432048" cy="661045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CFD99E2-4E2A-B697-D672-678B0A34C76F}"/>
              </a:ext>
            </a:extLst>
          </p:cNvPr>
          <p:cNvSpPr txBox="1"/>
          <p:nvPr/>
        </p:nvSpPr>
        <p:spPr>
          <a:xfrm>
            <a:off x="0" y="879317"/>
            <a:ext cx="6139181" cy="889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>
                <a:cs typeface="Times New Roman" pitchFamily="18" charset="0"/>
              </a:rPr>
              <a:t>A cleaning agent is typically absorbing not only impurities </a:t>
            </a:r>
          </a:p>
          <a:p>
            <a:pPr>
              <a:lnSpc>
                <a:spcPct val="110000"/>
              </a:lnSpc>
            </a:pP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It can absorb different gas in different quantity </a:t>
            </a:r>
          </a:p>
          <a:p>
            <a:pPr>
              <a:lnSpc>
                <a:spcPct val="110000"/>
              </a:lnSpc>
            </a:pPr>
            <a:r>
              <a:rPr lang="en-GB" sz="1600" dirty="0">
                <a:cs typeface="Times New Roman" pitchFamily="18" charset="0"/>
                <a:sym typeface="Wingdings" panose="05000000000000000000" pitchFamily="2" charset="2"/>
              </a:rPr>
              <a:t> The gas mixture is destabilized at the beginning of each purifier cycle</a:t>
            </a:r>
            <a:endParaRPr lang="en-CH" sz="1600" dirty="0"/>
          </a:p>
        </p:txBody>
      </p:sp>
      <p:pic>
        <p:nvPicPr>
          <p:cNvPr id="16" name="Picture 6">
            <a:extLst>
              <a:ext uri="{FF2B5EF4-FFF2-40B4-BE49-F238E27FC236}">
                <a16:creationId xmlns:a16="http://schemas.microsoft.com/office/drawing/2014/main" id="{FBC975C8-0F15-97EC-2015-FB845D6EE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41" t="7214" r="8244" b="5182"/>
          <a:stretch>
            <a:fillRect/>
          </a:stretch>
        </p:blipFill>
        <p:spPr bwMode="auto">
          <a:xfrm>
            <a:off x="6096000" y="2688880"/>
            <a:ext cx="5325656" cy="3213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3D9A1D8-9F35-8A63-A621-E44C04C71AB8}"/>
              </a:ext>
            </a:extLst>
          </p:cNvPr>
          <p:cNvSpPr txBox="1"/>
          <p:nvPr/>
        </p:nvSpPr>
        <p:spPr>
          <a:xfrm>
            <a:off x="1849772" y="2058578"/>
            <a:ext cx="3212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CO2 absorption in Ni/Al2O3 catalyst </a:t>
            </a:r>
            <a:endParaRPr lang="en-CH" sz="1600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D99DC4-B886-07D0-1479-412B24290F43}"/>
              </a:ext>
            </a:extLst>
          </p:cNvPr>
          <p:cNvCxnSpPr>
            <a:cxnSpLocks/>
          </p:cNvCxnSpPr>
          <p:nvPr/>
        </p:nvCxnSpPr>
        <p:spPr>
          <a:xfrm flipH="1">
            <a:off x="7599821" y="2641218"/>
            <a:ext cx="1670928" cy="1752004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A5105B8-C5D5-E9FB-A508-4967B73A916D}"/>
              </a:ext>
            </a:extLst>
          </p:cNvPr>
          <p:cNvSpPr txBox="1"/>
          <p:nvPr/>
        </p:nvSpPr>
        <p:spPr>
          <a:xfrm>
            <a:off x="6229716" y="2254391"/>
            <a:ext cx="55653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R134a absorption in MS5A even bringing to a flammable mixture 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399469031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35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Purifier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2F7C2F-19DC-87E5-3D6B-0F9A3ADC0BA2}"/>
              </a:ext>
            </a:extLst>
          </p:cNvPr>
          <p:cNvSpPr txBox="1"/>
          <p:nvPr/>
        </p:nvSpPr>
        <p:spPr>
          <a:xfrm>
            <a:off x="0" y="896454"/>
            <a:ext cx="11597488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/>
              <a:t>If other gases are used for the regeneration process, they can be retained in the cleaning agent and released at later time polluting the detector gas mixture.</a:t>
            </a:r>
          </a:p>
          <a:p>
            <a:pPr>
              <a:lnSpc>
                <a:spcPct val="110000"/>
              </a:lnSpc>
            </a:pPr>
            <a:r>
              <a:rPr lang="en-GB" sz="1600" dirty="0"/>
              <a:t>The example below shows how Argon is released from different molecular sieves during flushing with detector mixture: </a:t>
            </a:r>
          </a:p>
          <a:p>
            <a:pPr>
              <a:lnSpc>
                <a:spcPct val="110000"/>
              </a:lnSpc>
            </a:pPr>
            <a:r>
              <a:rPr lang="en-GB" sz="1600" dirty="0"/>
              <a:t>MS4A retains a factor 100 more Argon than MS3A and 5A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906B58D-37A9-9821-D066-97E48517E7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616" y="2185060"/>
            <a:ext cx="6021156" cy="3870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58839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36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Purifier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42F7C2F-19DC-87E5-3D6B-0F9A3ADC0BA2}"/>
              </a:ext>
            </a:extLst>
          </p:cNvPr>
          <p:cNvSpPr txBox="1"/>
          <p:nvPr/>
        </p:nvSpPr>
        <p:spPr>
          <a:xfrm>
            <a:off x="0" y="3792593"/>
            <a:ext cx="8057584" cy="1974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/>
              <a:t>The preparation for the run phase of a purifier is passing through different steps:</a:t>
            </a:r>
          </a:p>
          <a:p>
            <a:pPr marL="342900" indent="-342900">
              <a:lnSpc>
                <a:spcPct val="110000"/>
              </a:lnSpc>
              <a:buAutoNum type="arabicParenR"/>
            </a:pPr>
            <a:r>
              <a:rPr lang="en-GB" sz="1600" dirty="0"/>
              <a:t>The stand-by gas (used to avoid air intake) is evacuated</a:t>
            </a:r>
          </a:p>
          <a:p>
            <a:pPr marL="342900" indent="-342900">
              <a:lnSpc>
                <a:spcPct val="110000"/>
              </a:lnSpc>
              <a:buAutoNum type="arabicParenR"/>
            </a:pPr>
            <a:r>
              <a:rPr lang="en-GB" sz="1600" dirty="0"/>
              <a:t>The purifier cartridge pressure is slowly raised from vacuum to the loop pressure by means of a mixture injection at low flow (low enough that it is not depressurizing significantly the high-pressure buffer of the gas system)  </a:t>
            </a:r>
          </a:p>
          <a:p>
            <a:pPr marL="342900" indent="-342900">
              <a:lnSpc>
                <a:spcPct val="110000"/>
              </a:lnSpc>
              <a:buAutoNum type="arabicParenR"/>
            </a:pPr>
            <a:r>
              <a:rPr lang="en-GB" sz="1600" dirty="0"/>
              <a:t>The purifier cartridge is flushed for a the time needed to have at the output the same mixture concentrations as at the input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1DC70C5-D4C7-1973-ABD3-EC824D5EA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9273" y="934278"/>
            <a:ext cx="4019657" cy="54547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9D1B63-C88D-C408-51D2-A1B4672DFC39}"/>
              </a:ext>
            </a:extLst>
          </p:cNvPr>
          <p:cNvSpPr txBox="1"/>
          <p:nvPr/>
        </p:nvSpPr>
        <p:spPr>
          <a:xfrm>
            <a:off x="0" y="1589494"/>
            <a:ext cx="8057584" cy="1432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/>
              <a:t>The regeneration phase of a purifier is passing through different steps:</a:t>
            </a:r>
          </a:p>
          <a:p>
            <a:pPr marL="342900" indent="-342900">
              <a:lnSpc>
                <a:spcPct val="110000"/>
              </a:lnSpc>
              <a:buAutoNum type="arabicParenR"/>
            </a:pPr>
            <a:r>
              <a:rPr lang="en-GB" sz="1600" dirty="0"/>
              <a:t>Purge of process gas (i.e. the detector gas mixture)</a:t>
            </a:r>
          </a:p>
          <a:p>
            <a:pPr marL="342900" indent="-342900">
              <a:lnSpc>
                <a:spcPct val="110000"/>
              </a:lnSpc>
              <a:buAutoNum type="arabicParenR"/>
            </a:pPr>
            <a:r>
              <a:rPr lang="en-GB" sz="1600" dirty="0"/>
              <a:t>Heat up (between 180 C for molecular sieves up to 250 C for metallic catalysts)</a:t>
            </a:r>
          </a:p>
          <a:p>
            <a:pPr marL="342900" indent="-342900">
              <a:lnSpc>
                <a:spcPct val="110000"/>
              </a:lnSpc>
              <a:buAutoNum type="arabicParenR"/>
            </a:pPr>
            <a:r>
              <a:rPr lang="en-GB" sz="1600" dirty="0"/>
              <a:t>Regeneration under vacuum or with flushing of an inert gas for molecular sieves or flushing with Hydrogen for metallic catalysts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8242662-6FAA-5281-1394-CA82F0D1A4C8}"/>
              </a:ext>
            </a:extLst>
          </p:cNvPr>
          <p:cNvSpPr txBox="1"/>
          <p:nvPr/>
        </p:nvSpPr>
        <p:spPr>
          <a:xfrm>
            <a:off x="0" y="930506"/>
            <a:ext cx="7677339" cy="620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1600" dirty="0"/>
              <a:t>The </a:t>
            </a:r>
            <a:r>
              <a:rPr lang="en-GB" sz="1600" dirty="0" err="1"/>
              <a:t>grafcet</a:t>
            </a:r>
            <a:r>
              <a:rPr lang="en-GB" sz="1600" dirty="0"/>
              <a:t> on the right illustrates the different phases of column in the purifier module, with related alarm conditions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7960075-9EDE-01C9-279E-4652411A13F3}"/>
              </a:ext>
            </a:extLst>
          </p:cNvPr>
          <p:cNvCxnSpPr>
            <a:cxnSpLocks/>
          </p:cNvCxnSpPr>
          <p:nvPr/>
        </p:nvCxnSpPr>
        <p:spPr>
          <a:xfrm flipV="1">
            <a:off x="5939073" y="1321806"/>
            <a:ext cx="2671527" cy="488887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636BD3-D806-588B-01E1-9C47122427E4}"/>
              </a:ext>
            </a:extLst>
          </p:cNvPr>
          <p:cNvCxnSpPr>
            <a:cxnSpLocks/>
          </p:cNvCxnSpPr>
          <p:nvPr/>
        </p:nvCxnSpPr>
        <p:spPr>
          <a:xfrm>
            <a:off x="7876515" y="4153251"/>
            <a:ext cx="643003" cy="1343142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6211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37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Exhaust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F5DA2D-36B7-629E-1D2E-B1AEE43051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1950" y="2183194"/>
            <a:ext cx="5917294" cy="41801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8E9FD9-8D29-3638-1B89-7B525954B43B}"/>
              </a:ext>
            </a:extLst>
          </p:cNvPr>
          <p:cNvSpPr txBox="1"/>
          <p:nvPr/>
        </p:nvSpPr>
        <p:spPr>
          <a:xfrm>
            <a:off x="1" y="868832"/>
            <a:ext cx="95533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exhaust module is: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/>
              <a:t>Ensuring the balance between mixture injected by the mixer module and mixture flow exhausted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/>
              <a:t>Measuring the circulation flow 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/>
              <a:t>Controlling the pressure of the high-pressure buffer to compensate for atmospheric pressure changes </a:t>
            </a:r>
            <a:endParaRPr lang="en-CH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C15DC9B-1826-998E-810E-4EC1EC96F5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12959" y="790236"/>
            <a:ext cx="2579042" cy="1905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Arrow: Right 13">
            <a:extLst>
              <a:ext uri="{FF2B5EF4-FFF2-40B4-BE49-F238E27FC236}">
                <a16:creationId xmlns:a16="http://schemas.microsoft.com/office/drawing/2014/main" id="{4762E06F-2559-0ADF-531B-144FBDCB9066}"/>
              </a:ext>
            </a:extLst>
          </p:cNvPr>
          <p:cNvSpPr/>
          <p:nvPr/>
        </p:nvSpPr>
        <p:spPr>
          <a:xfrm>
            <a:off x="10408521" y="836712"/>
            <a:ext cx="373744" cy="22460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01598107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8DB777EE-D765-7E9D-CAA6-61CEC9C4E814}"/>
              </a:ext>
            </a:extLst>
          </p:cNvPr>
          <p:cNvGrpSpPr/>
          <p:nvPr/>
        </p:nvGrpSpPr>
        <p:grpSpPr>
          <a:xfrm>
            <a:off x="6189478" y="1692282"/>
            <a:ext cx="5657519" cy="4034419"/>
            <a:chOff x="3183728" y="2321931"/>
            <a:chExt cx="5657519" cy="403441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F5DA2D-36B7-629E-1D2E-B1AEE43051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3728" y="2321931"/>
              <a:ext cx="5657519" cy="3996595"/>
            </a:xfrm>
            <a:prstGeom prst="rect">
              <a:avLst/>
            </a:prstGeom>
          </p:spPr>
        </p:pic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9C357831-B2FA-AAD9-C11A-A0EA77FD3E25}"/>
                </a:ext>
              </a:extLst>
            </p:cNvPr>
            <p:cNvSpPr/>
            <p:nvPr/>
          </p:nvSpPr>
          <p:spPr>
            <a:xfrm>
              <a:off x="5846452" y="5786797"/>
              <a:ext cx="651849" cy="569553"/>
            </a:xfrm>
            <a:prstGeom prst="roundRect">
              <a:avLst/>
            </a:prstGeom>
            <a:solidFill>
              <a:srgbClr val="FF0000">
                <a:alpha val="10000"/>
              </a:srgb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38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Exhaust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8E9FD9-8D29-3638-1B89-7B525954B43B}"/>
              </a:ext>
            </a:extLst>
          </p:cNvPr>
          <p:cNvSpPr txBox="1"/>
          <p:nvPr/>
        </p:nvSpPr>
        <p:spPr>
          <a:xfrm>
            <a:off x="0" y="868832"/>
            <a:ext cx="1219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control of the high-pressure buffer pressure aims in minimizing the gas usage by compensating for atmospheric pressure changes using the gas stored in the high-pressure buffer.</a:t>
            </a:r>
          </a:p>
          <a:p>
            <a:r>
              <a:rPr lang="en-GB" dirty="0"/>
              <a:t>It is particularly important when: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/>
              <a:t>A very expensive gas is used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/>
              <a:t>The mixer injection is negligible (recirculation fraction close to 100%)  </a:t>
            </a:r>
            <a:endParaRPr lang="en-CH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C404CD-28BD-DB80-B7F7-5EB243CF5D71}"/>
              </a:ext>
            </a:extLst>
          </p:cNvPr>
          <p:cNvSpPr txBox="1"/>
          <p:nvPr/>
        </p:nvSpPr>
        <p:spPr>
          <a:xfrm>
            <a:off x="8119791" y="5791120"/>
            <a:ext cx="2116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High-pressure buffer</a:t>
            </a:r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937DE5-98B2-AEBC-5DF2-D8D545BEC7E7}"/>
              </a:ext>
            </a:extLst>
          </p:cNvPr>
          <p:cNvSpPr txBox="1"/>
          <p:nvPr/>
        </p:nvSpPr>
        <p:spPr>
          <a:xfrm>
            <a:off x="0" y="2431403"/>
            <a:ext cx="609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year, the atmospheric pressure is changing in a relatively large range:</a:t>
            </a:r>
          </a:p>
          <a:p>
            <a:endParaRPr lang="en-GB" dirty="0"/>
          </a:p>
          <a:p>
            <a:r>
              <a:rPr lang="en-GB" dirty="0"/>
              <a:t>During a storm, the atmospheric pressure can change by several mbar </a:t>
            </a:r>
          </a:p>
          <a:p>
            <a:r>
              <a:rPr lang="en-GB" dirty="0"/>
              <a:t>For a detector of 100 m3, 1 mbar represents 100 litres </a:t>
            </a:r>
          </a:p>
          <a:p>
            <a:r>
              <a:rPr lang="en-GB" dirty="0"/>
              <a:t>1) The MFCs in the mixer may not have a large enough flow capacity to cope with the exceptionally high demand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2520733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7345A93-2E30-C9C3-BF3A-FC675FF41C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7224" y="691711"/>
            <a:ext cx="6904777" cy="469675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39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Exhaust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937DE5-98B2-AEBC-5DF2-D8D545BEC7E7}"/>
              </a:ext>
            </a:extLst>
          </p:cNvPr>
          <p:cNvSpPr txBox="1"/>
          <p:nvPr/>
        </p:nvSpPr>
        <p:spPr>
          <a:xfrm>
            <a:off x="0" y="889950"/>
            <a:ext cx="5522615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year, the atmospheric pressure is changing in a relatively large range: </a:t>
            </a:r>
          </a:p>
          <a:p>
            <a:r>
              <a:rPr lang="en-GB" dirty="0"/>
              <a:t>from 935 mbar up to 990 mbar (if we take CERN)</a:t>
            </a:r>
          </a:p>
          <a:p>
            <a:endParaRPr lang="en-GB" dirty="0"/>
          </a:p>
          <a:p>
            <a:r>
              <a:rPr lang="en-GB" dirty="0"/>
              <a:t>For a detector of 100 m3, working at constant relative pressure this implies:</a:t>
            </a:r>
          </a:p>
          <a:p>
            <a:endParaRPr lang="en-GB" dirty="0"/>
          </a:p>
          <a:p>
            <a:r>
              <a:rPr lang="en-GB" dirty="0"/>
              <a:t>When </a:t>
            </a:r>
            <a:r>
              <a:rPr lang="en-GB" dirty="0" err="1"/>
              <a:t>Patm</a:t>
            </a:r>
            <a:r>
              <a:rPr lang="en-GB" dirty="0"/>
              <a:t> decreases </a:t>
            </a:r>
            <a:r>
              <a:rPr lang="en-GB" dirty="0">
                <a:sym typeface="Wingdings" panose="05000000000000000000" pitchFamily="2" charset="2"/>
              </a:rPr>
              <a:t> the detector release 100 l of mixture per each </a:t>
            </a:r>
            <a:r>
              <a:rPr lang="en-GB" dirty="0"/>
              <a:t>1 mbar of decrease </a:t>
            </a:r>
          </a:p>
          <a:p>
            <a:endParaRPr lang="en-GB" dirty="0"/>
          </a:p>
          <a:p>
            <a:r>
              <a:rPr lang="en-GB" dirty="0"/>
              <a:t>If the detector is using Xenon </a:t>
            </a:r>
            <a:r>
              <a:rPr lang="en-GB" dirty="0">
                <a:sym typeface="Wingdings" panose="05000000000000000000" pitchFamily="2" charset="2"/>
              </a:rPr>
              <a:t> 100 l = 2100 CHF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A decrease from 990 mbar to 935 mbar would release 5.5 m3 and it would cost 120 </a:t>
            </a:r>
            <a:r>
              <a:rPr lang="en-GB" dirty="0" err="1">
                <a:sym typeface="Wingdings" panose="05000000000000000000" pitchFamily="2" charset="2"/>
              </a:rPr>
              <a:t>kCHF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The high-pressure buffer is the place where this volume is stored, avoiding gas loss and reducing operational cost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The exhaust module is controlling the high-pressure buffer setpoint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3517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 for LHC experiments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C7F05AD-F988-3113-B7DA-6B8A1777E4A4}"/>
              </a:ext>
            </a:extLst>
          </p:cNvPr>
          <p:cNvSpPr txBox="1"/>
          <p:nvPr/>
        </p:nvSpPr>
        <p:spPr>
          <a:xfrm>
            <a:off x="-2" y="1022405"/>
            <a:ext cx="12192000" cy="1805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Gas systems extend from the surface building to service balcony on the experiment following a route few hundred meters long.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Primary gas supply point is located in surface building</a:t>
            </a:r>
          </a:p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Gas system distributed in three levels: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Surface (SG) 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Gas Service room (USC)</a:t>
            </a:r>
          </a:p>
          <a:p>
            <a:pPr marL="742950" lvl="1" indent="-285750">
              <a:lnSpc>
                <a:spcPct val="11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experimental cavern (UXC)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5BDCED-0DDD-5BF7-02D7-9FA2E2F2A1FE}"/>
              </a:ext>
            </a:extLst>
          </p:cNvPr>
          <p:cNvSpPr txBox="1"/>
          <p:nvPr/>
        </p:nvSpPr>
        <p:spPr>
          <a:xfrm>
            <a:off x="0" y="5033815"/>
            <a:ext cx="6411311" cy="991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The gas systems were built according to a common standard allowing minimization of manpower and costs for maintenance and operation.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3B929B-6B12-CBBC-8353-3B1038E619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pic>
        <p:nvPicPr>
          <p:cNvPr id="8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945FE327-F31F-0B7A-02C9-56EF05712C2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23161" y="1635964"/>
            <a:ext cx="5868837" cy="43896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F306F2-40C9-04EE-698D-F7ED2361D415}"/>
              </a:ext>
            </a:extLst>
          </p:cNvPr>
          <p:cNvSpPr txBox="1"/>
          <p:nvPr/>
        </p:nvSpPr>
        <p:spPr>
          <a:xfrm>
            <a:off x="0" y="3045452"/>
            <a:ext cx="6185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Large detector volume (from m</a:t>
            </a:r>
            <a:r>
              <a:rPr lang="en-US" baseline="30000" dirty="0">
                <a:cs typeface="Times New Roman" panose="02020603050405020304" pitchFamily="18" charset="0"/>
              </a:rPr>
              <a:t>3</a:t>
            </a:r>
            <a:r>
              <a:rPr lang="en-US" dirty="0">
                <a:cs typeface="Times New Roman" panose="02020603050405020304" pitchFamily="18" charset="0"/>
              </a:rPr>
              <a:t> to several 100 m</a:t>
            </a:r>
            <a:r>
              <a:rPr lang="en-US" baseline="30000" dirty="0">
                <a:cs typeface="Times New Roman" panose="02020603050405020304" pitchFamily="18" charset="0"/>
              </a:rPr>
              <a:t>3</a:t>
            </a:r>
            <a:r>
              <a:rPr lang="en-US" dirty="0">
                <a:cs typeface="Times New Roman" panose="02020603050405020304" pitchFamily="18" charset="0"/>
              </a:rPr>
              <a:t>) and</a:t>
            </a:r>
          </a:p>
          <a:p>
            <a:r>
              <a:rPr lang="en-US" dirty="0">
                <a:cs typeface="Times New Roman" panose="02020603050405020304" pitchFamily="18" charset="0"/>
              </a:rPr>
              <a:t>use of expensive gas components:</a:t>
            </a:r>
          </a:p>
          <a:p>
            <a:r>
              <a:rPr lang="en-US" dirty="0"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</a:p>
          <a:p>
            <a:r>
              <a:rPr lang="en-US" dirty="0">
                <a:cs typeface="Times New Roman" panose="02020603050405020304" pitchFamily="18" charset="0"/>
              </a:rPr>
              <a:t>The majority is operated in closed loop gas circulation with a recirculation fraction higher than 90-95 %.</a:t>
            </a:r>
          </a:p>
        </p:txBody>
      </p:sp>
    </p:spTree>
    <p:extLst>
      <p:ext uri="{BB962C8B-B14F-4D97-AF65-F5344CB8AC3E}">
        <p14:creationId xmlns:p14="http://schemas.microsoft.com/office/powerpoint/2010/main" val="7215085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showing a graph&#10;&#10;Description automatically generated with medium confidence">
            <a:extLst>
              <a:ext uri="{FF2B5EF4-FFF2-40B4-BE49-F238E27FC236}">
                <a16:creationId xmlns:a16="http://schemas.microsoft.com/office/drawing/2014/main" id="{4F52FC45-CAC6-E354-BCFC-2E151AC0C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5331" y="526208"/>
            <a:ext cx="6886669" cy="468444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40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Exhaust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937DE5-98B2-AEBC-5DF2-D8D545BEC7E7}"/>
              </a:ext>
            </a:extLst>
          </p:cNvPr>
          <p:cNvSpPr txBox="1"/>
          <p:nvPr/>
        </p:nvSpPr>
        <p:spPr>
          <a:xfrm>
            <a:off x="0" y="965795"/>
            <a:ext cx="546829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During/after a storm, the atmospheric pressure can increase by several mbar</a:t>
            </a:r>
          </a:p>
          <a:p>
            <a:endParaRPr lang="en-GB" dirty="0"/>
          </a:p>
          <a:p>
            <a:r>
              <a:rPr lang="en-GB" dirty="0"/>
              <a:t>If we consider a change of + 1 mbar/h </a:t>
            </a:r>
          </a:p>
          <a:p>
            <a:r>
              <a:rPr lang="en-GB" dirty="0"/>
              <a:t> </a:t>
            </a:r>
          </a:p>
          <a:p>
            <a:r>
              <a:rPr lang="en-GB" dirty="0"/>
              <a:t>For a detector of 100 m3, a flow of 100l/h is needed to maintain constant the relative pressure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The MFCs in the mixer may not have a large enough flow capacity to cope with the exceptionally high demand since they are tuned for order of l/h injection (in a system which recirculate basically 100% of the mixture)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The high-pressure buffer is the place from where this gas volume is taken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/>
              <a:t>The exhaust module is controlling the high-pressure buffer setpoint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E4A8E35D-5382-2706-07C6-5FBA27BA7638}"/>
              </a:ext>
            </a:extLst>
          </p:cNvPr>
          <p:cNvSpPr/>
          <p:nvPr/>
        </p:nvSpPr>
        <p:spPr>
          <a:xfrm>
            <a:off x="9062518" y="3195876"/>
            <a:ext cx="486800" cy="982490"/>
          </a:xfrm>
          <a:prstGeom prst="roundRect">
            <a:avLst/>
          </a:prstGeom>
          <a:solidFill>
            <a:srgbClr val="FF0000">
              <a:alpha val="1000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E93DF6-FF7D-A5DA-3732-58B908119F6C}"/>
              </a:ext>
            </a:extLst>
          </p:cNvPr>
          <p:cNvSpPr txBox="1"/>
          <p:nvPr/>
        </p:nvSpPr>
        <p:spPr>
          <a:xfrm>
            <a:off x="7166181" y="3534396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+10 mbar/10 h</a:t>
            </a:r>
          </a:p>
          <a:p>
            <a:r>
              <a:rPr lang="en-GB" dirty="0">
                <a:sym typeface="Wingdings" panose="05000000000000000000" pitchFamily="2" charset="2"/>
              </a:rPr>
              <a:t> + 1 mbar/h</a:t>
            </a:r>
            <a:endParaRPr lang="en-CH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13C396-25E8-DC10-7797-12EA90C54873}"/>
              </a:ext>
            </a:extLst>
          </p:cNvPr>
          <p:cNvCxnSpPr>
            <a:cxnSpLocks/>
            <a:endCxn id="6" idx="1"/>
          </p:cNvCxnSpPr>
          <p:nvPr/>
        </p:nvCxnSpPr>
        <p:spPr>
          <a:xfrm flipV="1">
            <a:off x="8610600" y="3687121"/>
            <a:ext cx="451918" cy="196816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07742D9-B93D-649B-110E-852036B3704A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748135" y="2598345"/>
            <a:ext cx="3418046" cy="12592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199078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41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analysis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61FDC31-C5B2-6B06-FFCC-7C1BB1E79A7D}"/>
              </a:ext>
            </a:extLst>
          </p:cNvPr>
          <p:cNvSpPr txBox="1"/>
          <p:nvPr/>
        </p:nvSpPr>
        <p:spPr>
          <a:xfrm>
            <a:off x="451801" y="901380"/>
            <a:ext cx="8569410" cy="1328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Used to analyze the gas mixture 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Two types: gas source selected by means of standard valves or n-way valves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Several sample chains may be organized in several physical location. 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Each sample chain completely independent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5DE04F-1C53-AA80-F4CA-551321194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182" y="2120874"/>
            <a:ext cx="5166812" cy="4197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A9A84BE-A33D-FBCE-6DF4-6591EC8E002F}"/>
              </a:ext>
            </a:extLst>
          </p:cNvPr>
          <p:cNvSpPr txBox="1"/>
          <p:nvPr/>
        </p:nvSpPr>
        <p:spPr>
          <a:xfrm>
            <a:off x="451801" y="2349474"/>
            <a:ext cx="5821409" cy="2877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The module operated in automatic mode: 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sample the gas streams or the reference gases selected by experts. 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experts can trigger sampling of selected sources. </a:t>
            </a:r>
          </a:p>
          <a:p>
            <a:pPr marL="742950" lvl="1" indent="-285750">
              <a:lnSpc>
                <a:spcPct val="12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length of the sampling lines taken in considerations to define flushing delays.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Alarm and data exchange with detector DCS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Used for safety (flammability level)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Gas chromatographs connected for more specific analysis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D242E65-2987-A1A0-346E-08AEF4282BF6}"/>
              </a:ext>
            </a:extLst>
          </p:cNvPr>
          <p:cNvSpPr/>
          <p:nvPr/>
        </p:nvSpPr>
        <p:spPr>
          <a:xfrm>
            <a:off x="9952759" y="767360"/>
            <a:ext cx="2131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basically everywhere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6364846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42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analysis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5944E61-78BD-C6B2-F04D-CF76D90BEA0A}"/>
              </a:ext>
            </a:extLst>
          </p:cNvPr>
          <p:cNvSpPr txBox="1"/>
          <p:nvPr/>
        </p:nvSpPr>
        <p:spPr>
          <a:xfrm>
            <a:off x="296225" y="874535"/>
            <a:ext cx="8569410" cy="3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Fully automated O2 + H2O analysis module</a:t>
            </a:r>
          </a:p>
        </p:txBody>
      </p:sp>
      <p:pic>
        <p:nvPicPr>
          <p:cNvPr id="3" name="Picture 9" descr="C:\Users\guidar\Documents\IEEE2012\analisi\foto\19102012461.jpg">
            <a:extLst>
              <a:ext uri="{FF2B5EF4-FFF2-40B4-BE49-F238E27FC236}">
                <a16:creationId xmlns:a16="http://schemas.microsoft.com/office/drawing/2014/main" id="{1FDCCE18-93B5-CEA5-40FD-912B83441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428736" y="2524842"/>
            <a:ext cx="520421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B31434F5-21AC-17F1-AD46-23B05D361B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137" y="1382534"/>
            <a:ext cx="4461870" cy="240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B2ED594A-A018-88FC-CD95-7E95FBE90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312" y="3912096"/>
            <a:ext cx="4740736" cy="2527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3A81B22-246C-F120-98E3-4036890EE486}"/>
              </a:ext>
            </a:extLst>
          </p:cNvPr>
          <p:cNvSpPr/>
          <p:nvPr/>
        </p:nvSpPr>
        <p:spPr>
          <a:xfrm>
            <a:off x="1408551" y="149951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cs typeface="Times New Roman" panose="02020603050405020304" pitchFamily="18" charset="0"/>
              </a:rPr>
              <a:t>O</a:t>
            </a:r>
            <a:r>
              <a:rPr lang="en-GB" sz="1600" baseline="-25000" dirty="0">
                <a:cs typeface="Times New Roman" panose="02020603050405020304" pitchFamily="18" charset="0"/>
              </a:rPr>
              <a:t>2</a:t>
            </a:r>
            <a:r>
              <a:rPr lang="en-GB" sz="1600" dirty="0">
                <a:cs typeface="Times New Roman" panose="02020603050405020304" pitchFamily="18" charset="0"/>
              </a:rPr>
              <a:t> in C</a:t>
            </a:r>
            <a:r>
              <a:rPr lang="en-GB" sz="1600" baseline="-25000" dirty="0">
                <a:cs typeface="Times New Roman" panose="02020603050405020304" pitchFamily="18" charset="0"/>
              </a:rPr>
              <a:t>2</a:t>
            </a:r>
            <a:r>
              <a:rPr lang="en-GB" sz="1600" dirty="0">
                <a:cs typeface="Times New Roman" panose="02020603050405020304" pitchFamily="18" charset="0"/>
              </a:rPr>
              <a:t>H</a:t>
            </a:r>
            <a:r>
              <a:rPr lang="en-GB" sz="1600" baseline="-25000" dirty="0">
                <a:cs typeface="Times New Roman" panose="02020603050405020304" pitchFamily="18" charset="0"/>
              </a:rPr>
              <a:t>2</a:t>
            </a:r>
            <a:r>
              <a:rPr lang="en-GB" sz="1600" dirty="0">
                <a:cs typeface="Times New Roman" panose="02020603050405020304" pitchFamily="18" charset="0"/>
              </a:rPr>
              <a:t>F</a:t>
            </a:r>
            <a:r>
              <a:rPr lang="en-GB" sz="1600" baseline="-25000" dirty="0">
                <a:cs typeface="Times New Roman" panose="02020603050405020304" pitchFamily="18" charset="0"/>
              </a:rPr>
              <a:t>4</a:t>
            </a:r>
            <a:r>
              <a:rPr lang="en-GB" sz="1600" dirty="0">
                <a:cs typeface="Times New Roman" panose="02020603050405020304" pitchFamily="18" charset="0"/>
              </a:rPr>
              <a:t> supply: 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usually below 50 ppm</a:t>
            </a:r>
          </a:p>
          <a:p>
            <a:r>
              <a:rPr lang="en-GB" sz="1600" dirty="0">
                <a:cs typeface="Times New Roman" panose="02020603050405020304" pitchFamily="18" charset="0"/>
              </a:rPr>
              <a:t>Sometime contamination up to thousand ppm. </a:t>
            </a:r>
          </a:p>
        </p:txBody>
      </p:sp>
    </p:spTree>
    <p:extLst>
      <p:ext uri="{BB962C8B-B14F-4D97-AF65-F5344CB8AC3E}">
        <p14:creationId xmlns:p14="http://schemas.microsoft.com/office/powerpoint/2010/main" val="23216360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81F431-3F4C-2A3D-5E3E-A3C6BD1A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12F997-0B80-FBC6-0AED-E882A3444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43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760DE33A-7689-846D-C28B-751FE0AB0457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analysis module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AE278489-88CD-B48B-AEC5-ED722F3FFA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AC8C3C1-8379-F1FE-5F27-4E94C0F3D6CA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0C07DE4-B35D-D030-26C6-B8E817B5093C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1AF27484-F0F3-B6FC-8FCA-7D58E20D90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525F95A0-3A71-BD5C-F720-445B4E5BE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C4DAF8B-559A-7FF6-5A3F-1B18E7DA41D1}"/>
              </a:ext>
            </a:extLst>
          </p:cNvPr>
          <p:cNvSpPr txBox="1"/>
          <p:nvPr/>
        </p:nvSpPr>
        <p:spPr>
          <a:xfrm>
            <a:off x="539552" y="864002"/>
            <a:ext cx="604867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Gas chromatographs are used to monitor: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cs typeface="Times New Roman" pitchFamily="18" charset="0"/>
              </a:rPr>
              <a:t>Stability of mixture composition</a:t>
            </a:r>
          </a:p>
          <a:p>
            <a:pPr marL="742950" lvl="1" indent="-285750">
              <a:lnSpc>
                <a:spcPct val="150000"/>
              </a:lnSpc>
              <a:buFont typeface="Times New Roman" panose="02020603050405020304" pitchFamily="18" charset="0"/>
              <a:buChar char="▫"/>
            </a:pPr>
            <a:r>
              <a:rPr lang="en-US" sz="1600" dirty="0">
                <a:cs typeface="Times New Roman" pitchFamily="18" charset="0"/>
              </a:rPr>
              <a:t>Presence of more complex impurities </a:t>
            </a:r>
          </a:p>
          <a:p>
            <a:pPr marL="285750" indent="-28575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CMS and </a:t>
            </a:r>
            <a:r>
              <a:rPr lang="en-US" dirty="0" err="1">
                <a:cs typeface="Times New Roman" pitchFamily="18" charset="0"/>
              </a:rPr>
              <a:t>LHCb</a:t>
            </a:r>
            <a:r>
              <a:rPr lang="en-US" dirty="0">
                <a:cs typeface="Times New Roman" pitchFamily="18" charset="0"/>
              </a:rPr>
              <a:t> equipped with GC connected to the selection manifold of the standard analysis rack. </a:t>
            </a:r>
          </a:p>
          <a:p>
            <a:pPr marL="285750" indent="-285750">
              <a:lnSpc>
                <a:spcPct val="150000"/>
              </a:lnSpc>
              <a:buFont typeface="Calibri" panose="020F0502020204030204" pitchFamily="34" charset="0"/>
              <a:buChar char="‐"/>
            </a:pPr>
            <a:r>
              <a:rPr lang="en-US" dirty="0">
                <a:cs typeface="Times New Roman" pitchFamily="18" charset="0"/>
              </a:rPr>
              <a:t>Others GC are directly operated by users</a:t>
            </a:r>
          </a:p>
        </p:txBody>
      </p:sp>
      <p:pic>
        <p:nvPicPr>
          <p:cNvPr id="3" name="Picture 2" descr="C:\Users\guidar\Documents\IEEE2012\analisi\foto\VarianCP4900.jpeg">
            <a:extLst>
              <a:ext uri="{FF2B5EF4-FFF2-40B4-BE49-F238E27FC236}">
                <a16:creationId xmlns:a16="http://schemas.microsoft.com/office/drawing/2014/main" id="{1F529EC3-34CE-15ED-DB92-E1D1D096F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2160" y="811940"/>
            <a:ext cx="3171382" cy="2431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4B331AE-C767-15C5-2BF4-1F91F9695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494" y="3531828"/>
            <a:ext cx="4720578" cy="2129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A4D91CBD-3B6D-8BDE-B34F-A8D696FA23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061" y="3380672"/>
            <a:ext cx="3970142" cy="2352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9BB50CF-477F-D22A-8086-AC531058178A}"/>
              </a:ext>
            </a:extLst>
          </p:cNvPr>
          <p:cNvSpPr txBox="1"/>
          <p:nvPr/>
        </p:nvSpPr>
        <p:spPr>
          <a:xfrm>
            <a:off x="2028812" y="3579548"/>
            <a:ext cx="186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SF6 in RPC system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7EDB1D-7280-1A4F-CC63-B573DB9F57BE}"/>
              </a:ext>
            </a:extLst>
          </p:cNvPr>
          <p:cNvSpPr txBox="1"/>
          <p:nvPr/>
        </p:nvSpPr>
        <p:spPr>
          <a:xfrm>
            <a:off x="8392198" y="3695865"/>
            <a:ext cx="1810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cs typeface="Times New Roman" panose="02020603050405020304" pitchFamily="18" charset="0"/>
              </a:rPr>
              <a:t>CO2 in DT system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21EF69-CAD6-ED22-7ECA-3AEAC4069BF3}"/>
              </a:ext>
            </a:extLst>
          </p:cNvPr>
          <p:cNvSpPr/>
          <p:nvPr/>
        </p:nvSpPr>
        <p:spPr>
          <a:xfrm>
            <a:off x="539552" y="5889147"/>
            <a:ext cx="68475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>
                <a:cs typeface="Times New Roman" panose="02020603050405020304" pitchFamily="18" charset="0"/>
              </a:rPr>
              <a:t>Other monitoring system based on detector are under development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AE14865-5068-0253-63FC-3E74F2FA7680}"/>
              </a:ext>
            </a:extLst>
          </p:cNvPr>
          <p:cNvCxnSpPr/>
          <p:nvPr/>
        </p:nvCxnSpPr>
        <p:spPr>
          <a:xfrm>
            <a:off x="7859875" y="3724640"/>
            <a:ext cx="0" cy="1288536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46FF629-DFA7-CD89-FD9B-EFE915207E95}"/>
              </a:ext>
            </a:extLst>
          </p:cNvPr>
          <p:cNvCxnSpPr/>
          <p:nvPr/>
        </p:nvCxnSpPr>
        <p:spPr>
          <a:xfrm>
            <a:off x="1507606" y="3708348"/>
            <a:ext cx="0" cy="684000"/>
          </a:xfrm>
          <a:prstGeom prst="straightConnector1">
            <a:avLst/>
          </a:prstGeom>
          <a:ln w="28575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3839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F3D09E-4B97-ACD0-5C1E-651F8426AC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AD71540-C5F2-96C6-4761-73F9F3ED8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DRD1 Gaseous Detectors School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B139370-A53E-BFF3-224B-25F36784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44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66622D2-B3FA-30C2-C2E2-552277A0CD36}"/>
              </a:ext>
            </a:extLst>
          </p:cNvPr>
          <p:cNvGrpSpPr/>
          <p:nvPr/>
        </p:nvGrpSpPr>
        <p:grpSpPr>
          <a:xfrm>
            <a:off x="8399878" y="1454230"/>
            <a:ext cx="3361736" cy="4308553"/>
            <a:chOff x="4308841" y="1549941"/>
            <a:chExt cx="3361736" cy="4308553"/>
          </a:xfrm>
        </p:grpSpPr>
        <p:pic>
          <p:nvPicPr>
            <p:cNvPr id="1028" name="Picture 4" descr="Distillation Fundamentals | Neutrium">
              <a:extLst>
                <a:ext uri="{FF2B5EF4-FFF2-40B4-BE49-F238E27FC236}">
                  <a16:creationId xmlns:a16="http://schemas.microsoft.com/office/drawing/2014/main" id="{5FF1B292-8C7C-A918-5416-C524A67426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2151" y="1977342"/>
              <a:ext cx="1639661" cy="17404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AutoShape 6" descr="MEMSIC">
              <a:extLst>
                <a:ext uri="{FF2B5EF4-FFF2-40B4-BE49-F238E27FC236}">
                  <a16:creationId xmlns:a16="http://schemas.microsoft.com/office/drawing/2014/main" id="{089109A4-14C0-DF30-0B1D-5E9D06E11D2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935953" y="5525799"/>
              <a:ext cx="303735" cy="304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BB46608C-4D25-5F2B-8A43-067EFB378164}"/>
                </a:ext>
              </a:extLst>
            </p:cNvPr>
            <p:cNvSpPr txBox="1"/>
            <p:nvPr/>
          </p:nvSpPr>
          <p:spPr>
            <a:xfrm>
              <a:off x="4308841" y="1549941"/>
              <a:ext cx="30462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>
                  <a:solidFill>
                    <a:schemeClr val="accent5">
                      <a:lumMod val="50000"/>
                    </a:schemeClr>
                  </a:solidFill>
                </a:rPr>
                <a:t>DISTILLATION</a:t>
              </a:r>
            </a:p>
          </p:txBody>
        </p:sp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C53D12CD-D11E-BB7A-12B2-FAA14296ACC0}"/>
                </a:ext>
              </a:extLst>
            </p:cNvPr>
            <p:cNvSpPr txBox="1"/>
            <p:nvPr/>
          </p:nvSpPr>
          <p:spPr>
            <a:xfrm>
              <a:off x="4624297" y="4152129"/>
              <a:ext cx="3046280" cy="1706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CMS RPC R134a 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CMS RPC SF</a:t>
              </a:r>
              <a:r>
                <a:rPr lang="it-IT" baseline="-25000" dirty="0"/>
                <a:t>6</a:t>
              </a:r>
              <a:r>
                <a:rPr lang="it-IT" dirty="0"/>
                <a:t> 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Old LHCb RICH1 C</a:t>
              </a:r>
              <a:r>
                <a:rPr lang="it-IT" baseline="-25000" dirty="0"/>
                <a:t>4</a:t>
              </a:r>
              <a:r>
                <a:rPr lang="it-IT" dirty="0"/>
                <a:t>F</a:t>
              </a:r>
              <a:r>
                <a:rPr lang="it-IT" baseline="-25000" dirty="0"/>
                <a:t>10</a:t>
              </a:r>
              <a:r>
                <a:rPr lang="it-IT" dirty="0"/>
                <a:t> 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New LHCb RICH1 C</a:t>
              </a:r>
              <a:r>
                <a:rPr lang="it-IT" baseline="-25000" dirty="0"/>
                <a:t>4</a:t>
              </a:r>
              <a:r>
                <a:rPr lang="it-IT" dirty="0"/>
                <a:t>F</a:t>
              </a:r>
              <a:r>
                <a:rPr lang="it-IT" baseline="-25000" dirty="0"/>
                <a:t>10</a:t>
              </a:r>
              <a:endParaRPr lang="it-IT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9B3B360-6489-98EA-2C3B-3D07B9E06FD4}"/>
              </a:ext>
            </a:extLst>
          </p:cNvPr>
          <p:cNvGrpSpPr/>
          <p:nvPr/>
        </p:nvGrpSpPr>
        <p:grpSpPr>
          <a:xfrm>
            <a:off x="639819" y="1551595"/>
            <a:ext cx="3333759" cy="3486930"/>
            <a:chOff x="639819" y="1551595"/>
            <a:chExt cx="3333759" cy="3486930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D2A7BDF0-4A32-6684-2F56-2D4F08A17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8199" y="1977342"/>
              <a:ext cx="2937001" cy="1760068"/>
            </a:xfrm>
            <a:prstGeom prst="rect">
              <a:avLst/>
            </a:prstGeom>
          </p:spPr>
        </p:pic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07E75989-C295-1C73-54E9-34B970563A15}"/>
                </a:ext>
              </a:extLst>
            </p:cNvPr>
            <p:cNvSpPr txBox="1"/>
            <p:nvPr/>
          </p:nvSpPr>
          <p:spPr>
            <a:xfrm>
              <a:off x="639819" y="1551595"/>
              <a:ext cx="33337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>
                  <a:solidFill>
                    <a:schemeClr val="accent5">
                      <a:lumMod val="50000"/>
                    </a:schemeClr>
                  </a:solidFill>
                </a:rPr>
                <a:t>MEMBRANE SEPARATION</a:t>
              </a: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2EBBE290-CA91-4D8D-AA39-E738ECBFD5D7}"/>
                </a:ext>
              </a:extLst>
            </p:cNvPr>
            <p:cNvSpPr txBox="1"/>
            <p:nvPr/>
          </p:nvSpPr>
          <p:spPr>
            <a:xfrm>
              <a:off x="1141025" y="4163157"/>
              <a:ext cx="2331348" cy="8753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CMS CSC CF</a:t>
              </a:r>
              <a:r>
                <a:rPr lang="it-IT" baseline="-25000" dirty="0"/>
                <a:t>4</a:t>
              </a:r>
              <a:r>
                <a:rPr lang="it-IT" dirty="0"/>
                <a:t> 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LHCb RICH2 CF</a:t>
              </a:r>
              <a:r>
                <a:rPr lang="it-IT" baseline="-25000" dirty="0"/>
                <a:t>4</a:t>
              </a:r>
              <a:endParaRPr lang="it-IT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348E01-C881-E24C-3F2F-7E45008FE6F3}"/>
              </a:ext>
            </a:extLst>
          </p:cNvPr>
          <p:cNvGrpSpPr/>
          <p:nvPr/>
        </p:nvGrpSpPr>
        <p:grpSpPr>
          <a:xfrm>
            <a:off x="4227427" y="1454230"/>
            <a:ext cx="3737146" cy="4270194"/>
            <a:chOff x="7917219" y="1396460"/>
            <a:chExt cx="3737146" cy="4270194"/>
          </a:xfrm>
        </p:grpSpPr>
        <p:pic>
          <p:nvPicPr>
            <p:cNvPr id="7" name="Immagine 6">
              <a:extLst>
                <a:ext uri="{FF2B5EF4-FFF2-40B4-BE49-F238E27FC236}">
                  <a16:creationId xmlns:a16="http://schemas.microsoft.com/office/drawing/2014/main" id="{EADD8356-AEE9-D0DC-38DE-058CF983F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5951" y="1948159"/>
              <a:ext cx="2030935" cy="1857988"/>
            </a:xfrm>
            <a:prstGeom prst="rect">
              <a:avLst/>
            </a:prstGeom>
          </p:spPr>
        </p:pic>
        <p:sp>
          <p:nvSpPr>
            <p:cNvPr id="8" name="CasellaDiTesto 7">
              <a:extLst>
                <a:ext uri="{FF2B5EF4-FFF2-40B4-BE49-F238E27FC236}">
                  <a16:creationId xmlns:a16="http://schemas.microsoft.com/office/drawing/2014/main" id="{C1E11300-4484-FD7E-D9BD-1C1A570E7421}"/>
                </a:ext>
              </a:extLst>
            </p:cNvPr>
            <p:cNvSpPr txBox="1"/>
            <p:nvPr/>
          </p:nvSpPr>
          <p:spPr>
            <a:xfrm>
              <a:off x="9622629" y="2874460"/>
              <a:ext cx="258789" cy="873812"/>
            </a:xfrm>
            <a:prstGeom prst="rect">
              <a:avLst/>
            </a:prstGeom>
            <a:noFill/>
          </p:spPr>
          <p:txBody>
            <a:bodyPr vert="wordArtVert" wrap="square" rtlCol="0">
              <a:spAutoFit/>
            </a:bodyPr>
            <a:lstStyle/>
            <a:p>
              <a:r>
                <a:rPr lang="it-IT" sz="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ABSORPTION</a:t>
              </a:r>
            </a:p>
          </p:txBody>
        </p: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9812E39C-7394-25A8-D487-2B6ED2FF25FA}"/>
                </a:ext>
              </a:extLst>
            </p:cNvPr>
            <p:cNvSpPr txBox="1"/>
            <p:nvPr/>
          </p:nvSpPr>
          <p:spPr>
            <a:xfrm>
              <a:off x="10072571" y="2877153"/>
              <a:ext cx="258789" cy="847268"/>
            </a:xfrm>
            <a:prstGeom prst="rect">
              <a:avLst/>
            </a:prstGeom>
            <a:noFill/>
          </p:spPr>
          <p:txBody>
            <a:bodyPr vert="wordArtVert" wrap="square" rtlCol="0">
              <a:spAutoFit/>
            </a:bodyPr>
            <a:lstStyle/>
            <a:p>
              <a:r>
                <a:rPr lang="it-IT" sz="4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DESORPTION</a:t>
              </a:r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AFCE36B3-BC0B-85D1-0C83-3435B60EFFB2}"/>
                </a:ext>
              </a:extLst>
            </p:cNvPr>
            <p:cNvSpPr txBox="1"/>
            <p:nvPr/>
          </p:nvSpPr>
          <p:spPr>
            <a:xfrm>
              <a:off x="7917219" y="1396460"/>
              <a:ext cx="373714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000" b="1" dirty="0">
                  <a:solidFill>
                    <a:schemeClr val="accent5">
                      <a:lumMod val="50000"/>
                    </a:schemeClr>
                  </a:solidFill>
                </a:rPr>
                <a:t>PRESSURE &amp; THERMAL SWING ADSORPTION (PSA &amp; TSA)</a:t>
              </a:r>
            </a:p>
          </p:txBody>
        </p:sp>
        <p:sp>
          <p:nvSpPr>
            <p:cNvPr id="3" name="CasellaDiTesto 19">
              <a:extLst>
                <a:ext uri="{FF2B5EF4-FFF2-40B4-BE49-F238E27FC236}">
                  <a16:creationId xmlns:a16="http://schemas.microsoft.com/office/drawing/2014/main" id="{CDBB4A74-4B00-A1EE-6B8A-4DBEDE7DCD18}"/>
                </a:ext>
              </a:extLst>
            </p:cNvPr>
            <p:cNvSpPr txBox="1"/>
            <p:nvPr/>
          </p:nvSpPr>
          <p:spPr>
            <a:xfrm>
              <a:off x="8438716" y="3960289"/>
              <a:ext cx="2885404" cy="1706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CMS CSC CF</a:t>
              </a:r>
              <a:r>
                <a:rPr lang="it-IT" baseline="-25000" dirty="0"/>
                <a:t>4</a:t>
              </a:r>
              <a:r>
                <a:rPr lang="it-IT" dirty="0"/>
                <a:t> 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LHCb RICH2 CF</a:t>
              </a:r>
              <a:r>
                <a:rPr lang="it-IT" baseline="-25000" dirty="0"/>
                <a:t>4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r>
                <a:rPr lang="it-IT" dirty="0"/>
                <a:t>Old LHCb RICH1 C</a:t>
              </a:r>
              <a:r>
                <a:rPr lang="it-IT" baseline="-25000" dirty="0"/>
                <a:t>4</a:t>
              </a:r>
              <a:r>
                <a:rPr lang="it-IT" dirty="0"/>
                <a:t>F</a:t>
              </a:r>
              <a:r>
                <a:rPr lang="it-IT" baseline="-25000" dirty="0"/>
                <a:t>10</a:t>
              </a:r>
              <a:r>
                <a:rPr lang="it-IT" dirty="0"/>
                <a:t> </a:t>
              </a:r>
            </a:p>
            <a:p>
              <a:pPr marL="285750" indent="-285750">
                <a:lnSpc>
                  <a:spcPct val="150000"/>
                </a:lnSpc>
                <a:buFont typeface="Calibri" panose="020F0502020204030204" pitchFamily="34" charset="0"/>
                <a:buChar char="‐"/>
              </a:pPr>
              <a:endParaRPr lang="it-IT" dirty="0"/>
            </a:p>
          </p:txBody>
        </p:sp>
      </p:grpSp>
      <p:sp>
        <p:nvSpPr>
          <p:cNvPr id="23" name="Rectangle 4">
            <a:extLst>
              <a:ext uri="{FF2B5EF4-FFF2-40B4-BE49-F238E27FC236}">
                <a16:creationId xmlns:a16="http://schemas.microsoft.com/office/drawing/2014/main" id="{51E5B0A5-D8AB-F933-F936-E82C50AC96CA}"/>
              </a:ext>
            </a:extLst>
          </p:cNvPr>
          <p:cNvSpPr txBox="1">
            <a:spLocks noChangeArrowheads="1"/>
          </p:cNvSpPr>
          <p:nvPr/>
        </p:nvSpPr>
        <p:spPr>
          <a:xfrm>
            <a:off x="1504507" y="27721"/>
            <a:ext cx="8696235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recuperation systems: separation techniques</a:t>
            </a:r>
          </a:p>
        </p:txBody>
      </p:sp>
      <p:pic>
        <p:nvPicPr>
          <p:cNvPr id="24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1A8DC7C-6C42-8D31-F167-32E33EDBA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F352C774-2DB1-929E-5771-14DEE19B72B1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50D4C8A9-62A5-E658-D3F0-4A49E22315C3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4C2574C7-C6D6-6724-62BC-F3E5D76337E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456183-92F3-D034-99F3-BEA906956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0DACB24-148D-C652-B745-CFDF29F250FD}"/>
              </a:ext>
            </a:extLst>
          </p:cNvPr>
          <p:cNvSpPr txBox="1"/>
          <p:nvPr/>
        </p:nvSpPr>
        <p:spPr>
          <a:xfrm>
            <a:off x="96512" y="929746"/>
            <a:ext cx="60951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Gas </a:t>
            </a:r>
            <a:r>
              <a:rPr lang="fr-FR" dirty="0" err="1"/>
              <a:t>recuperation</a:t>
            </a:r>
            <a:r>
              <a:rPr lang="fr-FR" dirty="0"/>
              <a:t> </a:t>
            </a:r>
            <a:r>
              <a:rPr lang="fr-FR" dirty="0" err="1"/>
              <a:t>systems</a:t>
            </a:r>
            <a:r>
              <a:rPr lang="fr-FR" dirty="0"/>
              <a:t>: </a:t>
            </a:r>
            <a:r>
              <a:rPr lang="fr-FR" dirty="0" err="1"/>
              <a:t>developments</a:t>
            </a:r>
            <a:r>
              <a:rPr lang="fr-FR" dirty="0"/>
              <a:t> for </a:t>
            </a:r>
            <a:r>
              <a:rPr lang="fr-FR" dirty="0" err="1"/>
              <a:t>specific</a:t>
            </a:r>
            <a:r>
              <a:rPr lang="fr-FR" dirty="0"/>
              <a:t> mixtures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3155193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05DD240-CD69-5ADE-0E4F-72D0380EF8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2009" y="2810269"/>
            <a:ext cx="5371417" cy="35733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951D80-901B-E117-CCD2-FFD47EF5F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B6A2F5-ED8F-A22C-6F42-C737738B2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B2B5D-44D4-E099-6873-45E57C30F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45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17B0D9D2-CE62-4671-67F1-D7412679550B}"/>
              </a:ext>
            </a:extLst>
          </p:cNvPr>
          <p:cNvSpPr txBox="1">
            <a:spLocks noChangeArrowheads="1"/>
          </p:cNvSpPr>
          <p:nvPr/>
        </p:nvSpPr>
        <p:spPr>
          <a:xfrm>
            <a:off x="3592403" y="13008"/>
            <a:ext cx="5624022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Recuperation: the CF4 case</a:t>
            </a:r>
          </a:p>
        </p:txBody>
      </p:sp>
      <p:pic>
        <p:nvPicPr>
          <p:cNvPr id="8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10A255B3-8C7D-CD96-E19F-E44543B0CC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981E64A0-CA6E-4EDE-7B21-F7C798622BC1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62B2D12-BA31-4074-B2E4-890113205E5D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032C554-BC5D-807A-BD4E-DB55D71BCC47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F338778-2D25-45A6-068F-F45D60741618}"/>
              </a:ext>
            </a:extLst>
          </p:cNvPr>
          <p:cNvSpPr/>
          <p:nvPr/>
        </p:nvSpPr>
        <p:spPr>
          <a:xfrm>
            <a:off x="24602" y="858738"/>
            <a:ext cx="33123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CMS-CSC CF</a:t>
            </a:r>
            <a:r>
              <a: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4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recuperation plant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</a:endParaRPr>
          </a:p>
        </p:txBody>
      </p:sp>
      <p:pic>
        <p:nvPicPr>
          <p:cNvPr id="14" name="Picture 13" descr="S7302772">
            <a:extLst>
              <a:ext uri="{FF2B5EF4-FFF2-40B4-BE49-F238E27FC236}">
                <a16:creationId xmlns:a16="http://schemas.microsoft.com/office/drawing/2014/main" id="{A99D6377-F1E7-BE66-62C9-E38606F4FB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7055813" y="3331622"/>
            <a:ext cx="3552244" cy="265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276071F-CDB4-2393-0539-0148342C50A0}"/>
              </a:ext>
            </a:extLst>
          </p:cNvPr>
          <p:cNvCxnSpPr>
            <a:cxnSpLocks/>
          </p:cNvCxnSpPr>
          <p:nvPr/>
        </p:nvCxnSpPr>
        <p:spPr>
          <a:xfrm>
            <a:off x="6404414" y="3683955"/>
            <a:ext cx="2312679" cy="63562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565A55B-25F8-931E-9C0B-0DEC79EEBC6A}"/>
              </a:ext>
            </a:extLst>
          </p:cNvPr>
          <p:cNvCxnSpPr>
            <a:cxnSpLocks/>
          </p:cNvCxnSpPr>
          <p:nvPr/>
        </p:nvCxnSpPr>
        <p:spPr>
          <a:xfrm>
            <a:off x="6096000" y="4423388"/>
            <a:ext cx="1832774" cy="33356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FED94EA-16B0-43F3-7FA2-20AA51B8C28A}"/>
              </a:ext>
            </a:extLst>
          </p:cNvPr>
          <p:cNvCxnSpPr>
            <a:cxnSpLocks/>
          </p:cNvCxnSpPr>
          <p:nvPr/>
        </p:nvCxnSpPr>
        <p:spPr>
          <a:xfrm flipV="1">
            <a:off x="6404414" y="5261004"/>
            <a:ext cx="1287958" cy="397866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headEnd type="triangle" w="med" len="med"/>
            <a:tailEnd type="triangle" w="med" len="med"/>
          </a:ln>
          <a:effectLst/>
        </p:spPr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5F313A3E-5F7F-39F7-CB10-B2F1DB202453}"/>
              </a:ext>
            </a:extLst>
          </p:cNvPr>
          <p:cNvSpPr/>
          <p:nvPr/>
        </p:nvSpPr>
        <p:spPr>
          <a:xfrm>
            <a:off x="5793546" y="1189459"/>
            <a:ext cx="3950906" cy="923330"/>
          </a:xfrm>
          <a:prstGeom prst="rect">
            <a:avLst/>
          </a:prstGeom>
          <a:ln>
            <a:noFill/>
          </a:ln>
          <a:effectLst>
            <a:glow rad="63500">
              <a:srgbClr val="C0504D">
                <a:satMod val="175000"/>
                <a:alpha val="40000"/>
              </a:srgbClr>
            </a:glow>
          </a:effectLst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Times New Roman" panose="02020603050405020304" pitchFamily="18" charset="0"/>
              </a:rPr>
              <a:t>Technical challenge: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First plant built for CF</a:t>
            </a:r>
            <a:r>
              <a:rPr kumimoji="0" lang="en-GB" sz="1800" b="0" i="0" u="none" strike="noStrike" kern="0" cap="none" spc="0" normalizeH="0" baseline="-25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4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 warm adsorption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Times New Roman" panose="02020603050405020304" pitchFamily="18" charset="0"/>
              </a:rPr>
              <a:t>A completely non-standard  system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F46363F-0061-892F-2F0A-EF0B030096CD}"/>
              </a:ext>
            </a:extLst>
          </p:cNvPr>
          <p:cNvSpPr txBox="1"/>
          <p:nvPr/>
        </p:nvSpPr>
        <p:spPr>
          <a:xfrm>
            <a:off x="15849" y="1168836"/>
            <a:ext cx="5666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Times New Roman" panose="02020603050405020304" pitchFamily="18" charset="0"/>
              </a:rPr>
              <a:t>Problem: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Times New Roman" panose="02020603050405020304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Too high N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concentration for gas recirculation due to diffusion leak from detector components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DF68C1-78D6-CB00-0188-45B2D04CBCF4}"/>
              </a:ext>
            </a:extLst>
          </p:cNvPr>
          <p:cNvSpPr txBox="1"/>
          <p:nvPr/>
        </p:nvSpPr>
        <p:spPr>
          <a:xfrm>
            <a:off x="448569" y="2112483"/>
            <a:ext cx="10851363" cy="615553"/>
          </a:xfrm>
          <a:prstGeom prst="rect">
            <a:avLst/>
          </a:prstGeom>
          <a:solidFill>
            <a:sysClr val="window" lastClr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R&amp;D started in 2009, Operation from 2012. Several technical and resource problems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sym typeface="Wingdings" panose="05000000000000000000" pitchFamily="2" charset="2"/>
              </a:rPr>
              <a:t>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Average efficiency </a:t>
            </a:r>
            <a:r>
              <a:rPr lang="en-GB" kern="0" dirty="0">
                <a:solidFill>
                  <a:srgbClr val="4F81BD">
                    <a:lumMod val="75000"/>
                  </a:srgbClr>
                </a:solidFill>
              </a:rPr>
              <a:t>6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</a:rPr>
              <a:t>0-70%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kern="0" dirty="0">
                <a:solidFill>
                  <a:prstClr val="black"/>
                </a:solidFill>
              </a:rPr>
              <a:t>More selective sieves or c</a:t>
            </a:r>
            <a:r>
              <a:rPr kumimoji="0" lang="en-GB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ryogenic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separation considered in case of further upgrades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641AFB5-99C8-70E8-E648-EA476427C343}"/>
              </a:ext>
            </a:extLst>
          </p:cNvPr>
          <p:cNvSpPr/>
          <p:nvPr/>
        </p:nvSpPr>
        <p:spPr>
          <a:xfrm rot="633895">
            <a:off x="9256919" y="962542"/>
            <a:ext cx="28787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rgbClr val="33CC33"/>
                </a:solidFill>
              </a:rPr>
              <a:t>From Run1 to Run2</a:t>
            </a:r>
          </a:p>
          <a:p>
            <a:r>
              <a:rPr lang="en-GB" sz="2000" b="1" dirty="0">
                <a:solidFill>
                  <a:srgbClr val="33CC33"/>
                </a:solidFill>
              </a:rPr>
              <a:t>up to 44% GHG reduction</a:t>
            </a:r>
          </a:p>
        </p:txBody>
      </p:sp>
    </p:spTree>
    <p:extLst>
      <p:ext uri="{BB962C8B-B14F-4D97-AF65-F5344CB8AC3E}">
        <p14:creationId xmlns:p14="http://schemas.microsoft.com/office/powerpoint/2010/main" val="22964474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38DE5F0C-81ED-48F7-B388-E99BE86290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0909" y="790397"/>
            <a:ext cx="6741091" cy="2817241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B84109-A1BF-4591-9ECE-005F7C4BF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6BBD45-8E19-4BFC-A909-59252775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1631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95EB4-D147-4263-A9D2-00B9B19B0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46</a:t>
            </a:fld>
            <a:endParaRPr lang="en-GB"/>
          </a:p>
        </p:txBody>
      </p:sp>
      <p:sp>
        <p:nvSpPr>
          <p:cNvPr id="9" name="Google Shape;458;p48">
            <a:extLst>
              <a:ext uri="{FF2B5EF4-FFF2-40B4-BE49-F238E27FC236}">
                <a16:creationId xmlns:a16="http://schemas.microsoft.com/office/drawing/2014/main" id="{894EBC73-42AE-4110-BEF0-A8D5D14F3B76}"/>
              </a:ext>
            </a:extLst>
          </p:cNvPr>
          <p:cNvSpPr txBox="1"/>
          <p:nvPr/>
        </p:nvSpPr>
        <p:spPr>
          <a:xfrm>
            <a:off x="46801" y="736542"/>
            <a:ext cx="7498987" cy="2513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2018</a:t>
            </a:r>
            <a:r>
              <a:rPr lang="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 Prototype0 tested in ATLAS-RPC (100 nl/h)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 panose="020F0502020204030204" pitchFamily="34" charset="0"/>
              <a:buChar char="-"/>
            </a:pP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encouraging results, air/N2 and iC4H10/SF6 removed</a:t>
            </a:r>
            <a:endParaRPr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2019</a:t>
            </a:r>
            <a:r>
              <a:rPr lang="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Prototype0 moved to CMS </a:t>
            </a: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2020: test restarted at CMS with CMS-RPC</a:t>
            </a:r>
            <a:endParaRPr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0" indent="-33020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 panose="020F0502020204030204" pitchFamily="34" charset="0"/>
              <a:buChar char="-"/>
            </a:pP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R134a/iC4H10 form an </a:t>
            </a:r>
            <a:r>
              <a:rPr lang="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azeotrope </a:t>
            </a:r>
          </a:p>
          <a:p>
            <a:pPr marL="412750" lvl="0" indent="-28575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Wingdings" panose="05000000000000000000" pitchFamily="2" charset="2"/>
              <a:buChar char="à"/>
            </a:pP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simple separation thanks to difference in boiling points is not possible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2022: Good R134a quality, ~80% recuperation efficiency (limit due to azeotrope)</a:t>
            </a: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2023: installation of new </a:t>
            </a:r>
            <a:r>
              <a:rPr lang="it" sz="1600" dirty="0">
                <a:latin typeface="Calibri" panose="020F0502020204030204" pitchFamily="34" charset="0"/>
                <a:cs typeface="Calibri" panose="020F0502020204030204" pitchFamily="34" charset="0"/>
              </a:rPr>
              <a:t>Prototype1 for continuous operation 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7000" lvl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</a:pPr>
            <a:endParaRPr lang="it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745765E-AC26-4FC7-907E-49659F08165A}"/>
              </a:ext>
            </a:extLst>
          </p:cNvPr>
          <p:cNvGrpSpPr/>
          <p:nvPr/>
        </p:nvGrpSpPr>
        <p:grpSpPr>
          <a:xfrm>
            <a:off x="9565589" y="3429000"/>
            <a:ext cx="2824575" cy="3262400"/>
            <a:chOff x="6295250" y="774975"/>
            <a:chExt cx="2824575" cy="3262400"/>
          </a:xfrm>
        </p:grpSpPr>
        <p:pic>
          <p:nvPicPr>
            <p:cNvPr id="11" name="Google Shape;459;p48">
              <a:extLst>
                <a:ext uri="{FF2B5EF4-FFF2-40B4-BE49-F238E27FC236}">
                  <a16:creationId xmlns:a16="http://schemas.microsoft.com/office/drawing/2014/main" id="{2C412FD1-9D08-4FCD-817F-16BCC4D9A868}"/>
                </a:ext>
              </a:extLst>
            </p:cNvPr>
            <p:cNvPicPr preferRelativeResize="0"/>
            <p:nvPr/>
          </p:nvPicPr>
          <p:blipFill rotWithShape="1">
            <a:blip r:embed="rId3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82375" y="809500"/>
              <a:ext cx="2356051" cy="3227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Google Shape;460;p48">
              <a:extLst>
                <a:ext uri="{FF2B5EF4-FFF2-40B4-BE49-F238E27FC236}">
                  <a16:creationId xmlns:a16="http://schemas.microsoft.com/office/drawing/2014/main" id="{B290CF42-367F-4E99-AA0B-F886293BC111}"/>
                </a:ext>
              </a:extLst>
            </p:cNvPr>
            <p:cNvSpPr txBox="1"/>
            <p:nvPr/>
          </p:nvSpPr>
          <p:spPr>
            <a:xfrm>
              <a:off x="7289525" y="1769825"/>
              <a:ext cx="74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chiller</a:t>
              </a:r>
              <a:endParaRPr sz="140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3" name="Google Shape;461;p48">
              <a:extLst>
                <a:ext uri="{FF2B5EF4-FFF2-40B4-BE49-F238E27FC236}">
                  <a16:creationId xmlns:a16="http://schemas.microsoft.com/office/drawing/2014/main" id="{53340A16-D4B0-415B-A74A-59EF59AC58F4}"/>
                </a:ext>
              </a:extLst>
            </p:cNvPr>
            <p:cNvSpPr txBox="1"/>
            <p:nvPr/>
          </p:nvSpPr>
          <p:spPr>
            <a:xfrm>
              <a:off x="6852237" y="1152263"/>
              <a:ext cx="1089300" cy="5553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400" dirty="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C</a:t>
              </a:r>
              <a:r>
                <a:rPr lang="it" sz="1400" dirty="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old separation</a:t>
              </a:r>
              <a:endParaRPr sz="1400" dirty="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4" name="Google Shape;462;p48">
              <a:extLst>
                <a:ext uri="{FF2B5EF4-FFF2-40B4-BE49-F238E27FC236}">
                  <a16:creationId xmlns:a16="http://schemas.microsoft.com/office/drawing/2014/main" id="{D8210E52-0C47-4207-9D90-54A153294D3E}"/>
                </a:ext>
              </a:extLst>
            </p:cNvPr>
            <p:cNvSpPr txBox="1"/>
            <p:nvPr/>
          </p:nvSpPr>
          <p:spPr>
            <a:xfrm>
              <a:off x="6739575" y="2391238"/>
              <a:ext cx="1089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 dirty="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compressor</a:t>
              </a:r>
              <a:endParaRPr sz="1400" dirty="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5" name="Google Shape;463;p48">
              <a:extLst>
                <a:ext uri="{FF2B5EF4-FFF2-40B4-BE49-F238E27FC236}">
                  <a16:creationId xmlns:a16="http://schemas.microsoft.com/office/drawing/2014/main" id="{94094EF0-2230-4E74-A9D5-1D603782F889}"/>
                </a:ext>
              </a:extLst>
            </p:cNvPr>
            <p:cNvSpPr txBox="1"/>
            <p:nvPr/>
          </p:nvSpPr>
          <p:spPr>
            <a:xfrm>
              <a:off x="7439075" y="3289950"/>
              <a:ext cx="441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GC</a:t>
              </a:r>
              <a:endParaRPr sz="140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6" name="Google Shape;464;p48">
              <a:extLst>
                <a:ext uri="{FF2B5EF4-FFF2-40B4-BE49-F238E27FC236}">
                  <a16:creationId xmlns:a16="http://schemas.microsoft.com/office/drawing/2014/main" id="{8AE5E146-8E56-46C8-8A9A-4B907A674AD2}"/>
                </a:ext>
              </a:extLst>
            </p:cNvPr>
            <p:cNvSpPr txBox="1"/>
            <p:nvPr/>
          </p:nvSpPr>
          <p:spPr>
            <a:xfrm>
              <a:off x="8030525" y="2391238"/>
              <a:ext cx="10893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GC/MS</a:t>
              </a:r>
              <a:endParaRPr sz="140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7" name="Google Shape;465;p48">
              <a:extLst>
                <a:ext uri="{FF2B5EF4-FFF2-40B4-BE49-F238E27FC236}">
                  <a16:creationId xmlns:a16="http://schemas.microsoft.com/office/drawing/2014/main" id="{228A2092-F484-4885-A413-E3EA00B64B61}"/>
                </a:ext>
              </a:extLst>
            </p:cNvPr>
            <p:cNvSpPr txBox="1"/>
            <p:nvPr/>
          </p:nvSpPr>
          <p:spPr>
            <a:xfrm>
              <a:off x="7342375" y="2840600"/>
              <a:ext cx="4419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IR</a:t>
              </a:r>
              <a:endParaRPr sz="140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8" name="Google Shape;466;p48">
              <a:extLst>
                <a:ext uri="{FF2B5EF4-FFF2-40B4-BE49-F238E27FC236}">
                  <a16:creationId xmlns:a16="http://schemas.microsoft.com/office/drawing/2014/main" id="{F05A1517-9839-44B9-9390-20EB4FCF7474}"/>
                </a:ext>
              </a:extLst>
            </p:cNvPr>
            <p:cNvSpPr txBox="1"/>
            <p:nvPr/>
          </p:nvSpPr>
          <p:spPr>
            <a:xfrm>
              <a:off x="6625950" y="774975"/>
              <a:ext cx="74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 dirty="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input </a:t>
              </a:r>
              <a:endParaRPr sz="1400" dirty="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  <p:sp>
          <p:nvSpPr>
            <p:cNvPr id="19" name="Google Shape;467;p48">
              <a:extLst>
                <a:ext uri="{FF2B5EF4-FFF2-40B4-BE49-F238E27FC236}">
                  <a16:creationId xmlns:a16="http://schemas.microsoft.com/office/drawing/2014/main" id="{1269580F-1CB6-4EFE-8704-4BA617B90368}"/>
                </a:ext>
              </a:extLst>
            </p:cNvPr>
            <p:cNvSpPr txBox="1"/>
            <p:nvPr/>
          </p:nvSpPr>
          <p:spPr>
            <a:xfrm>
              <a:off x="6295250" y="1707863"/>
              <a:ext cx="7410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>
                  <a:solidFill>
                    <a:srgbClr val="FFFFFF"/>
                  </a:solidFill>
                  <a:latin typeface="Times New Roman" panose="02020603050405020304" pitchFamily="18" charset="0"/>
                  <a:ea typeface="Source Sans Pro"/>
                  <a:cs typeface="Times New Roman" panose="02020603050405020304" pitchFamily="18" charset="0"/>
                  <a:sym typeface="Source Sans Pro"/>
                </a:rPr>
                <a:t>RPC </a:t>
              </a:r>
              <a:endParaRPr sz="1400">
                <a:solidFill>
                  <a:srgbClr val="FFFFFF"/>
                </a:solidFill>
                <a:latin typeface="Times New Roman" panose="02020603050405020304" pitchFamily="18" charset="0"/>
                <a:ea typeface="Source Sans Pro"/>
                <a:cs typeface="Times New Roman" panose="02020603050405020304" pitchFamily="18" charset="0"/>
                <a:sym typeface="Source Sans Pro"/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1F2D90CD-CD1C-4CF5-9056-25CF69C2E3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53" y="3463496"/>
            <a:ext cx="3853487" cy="2436200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F12E78E-DD0F-4FE8-8C0F-463EC9CA9142}"/>
              </a:ext>
            </a:extLst>
          </p:cNvPr>
          <p:cNvSpPr txBox="1"/>
          <p:nvPr/>
        </p:nvSpPr>
        <p:spPr>
          <a:xfrm>
            <a:off x="779751" y="3581840"/>
            <a:ext cx="263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Vapour composition curve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18903EF-64B6-4143-8E67-1969EA5AED81}"/>
              </a:ext>
            </a:extLst>
          </p:cNvPr>
          <p:cNvCxnSpPr>
            <a:cxnSpLocks/>
          </p:cNvCxnSpPr>
          <p:nvPr/>
        </p:nvCxnSpPr>
        <p:spPr>
          <a:xfrm flipH="1">
            <a:off x="1312042" y="3920961"/>
            <a:ext cx="354228" cy="2316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B5BB003-D079-4878-A76E-2B39C5F12108}"/>
              </a:ext>
            </a:extLst>
          </p:cNvPr>
          <p:cNvCxnSpPr>
            <a:cxnSpLocks/>
          </p:cNvCxnSpPr>
          <p:nvPr/>
        </p:nvCxnSpPr>
        <p:spPr>
          <a:xfrm>
            <a:off x="1778571" y="3919380"/>
            <a:ext cx="1506546" cy="14200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57B29BB-BF43-4E80-8D6F-E64946C4530B}"/>
              </a:ext>
            </a:extLst>
          </p:cNvPr>
          <p:cNvCxnSpPr/>
          <p:nvPr/>
        </p:nvCxnSpPr>
        <p:spPr>
          <a:xfrm flipV="1">
            <a:off x="3346466" y="5476623"/>
            <a:ext cx="289291" cy="356587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084774F-7F14-44A2-BB7B-426B9CD555D8}"/>
              </a:ext>
            </a:extLst>
          </p:cNvPr>
          <p:cNvCxnSpPr>
            <a:cxnSpLocks/>
          </p:cNvCxnSpPr>
          <p:nvPr/>
        </p:nvCxnSpPr>
        <p:spPr>
          <a:xfrm flipH="1" flipV="1">
            <a:off x="1200165" y="5322641"/>
            <a:ext cx="1980701" cy="510569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687FAA6A-D116-4AE0-9770-04AEE6380245}"/>
              </a:ext>
            </a:extLst>
          </p:cNvPr>
          <p:cNvSpPr txBox="1"/>
          <p:nvPr/>
        </p:nvSpPr>
        <p:spPr>
          <a:xfrm>
            <a:off x="3311329" y="3507593"/>
            <a:ext cx="16706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200" dirty="0" err="1"/>
              <a:t>Starting</a:t>
            </a:r>
            <a:r>
              <a:rPr lang="fr-CH" sz="1200" dirty="0"/>
              <a:t> point mixture </a:t>
            </a:r>
          </a:p>
          <a:p>
            <a:r>
              <a:rPr lang="fr-CH" sz="1200" dirty="0"/>
              <a:t>95% R134a - 5% iC4H10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371BB05-02DE-4451-A762-B6553026D9A7}"/>
              </a:ext>
            </a:extLst>
          </p:cNvPr>
          <p:cNvCxnSpPr>
            <a:cxnSpLocks/>
          </p:cNvCxnSpPr>
          <p:nvPr/>
        </p:nvCxnSpPr>
        <p:spPr>
          <a:xfrm>
            <a:off x="3781572" y="3951172"/>
            <a:ext cx="0" cy="1794322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>
            <a:extLst>
              <a:ext uri="{FF2B5EF4-FFF2-40B4-BE49-F238E27FC236}">
                <a16:creationId xmlns:a16="http://schemas.microsoft.com/office/drawing/2014/main" id="{38E357B7-A701-4416-B270-48BA78E30B1E}"/>
              </a:ext>
            </a:extLst>
          </p:cNvPr>
          <p:cNvSpPr/>
          <p:nvPr/>
        </p:nvSpPr>
        <p:spPr>
          <a:xfrm rot="19937790">
            <a:off x="2549093" y="5148723"/>
            <a:ext cx="1484350" cy="47664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5187873-D8AA-4AA7-90D8-4CC1DA09F97A}"/>
              </a:ext>
            </a:extLst>
          </p:cNvPr>
          <p:cNvCxnSpPr>
            <a:cxnSpLocks/>
            <a:stCxn id="41" idx="6"/>
            <a:endCxn id="52" idx="1"/>
          </p:cNvCxnSpPr>
          <p:nvPr/>
        </p:nvCxnSpPr>
        <p:spPr>
          <a:xfrm>
            <a:off x="3948364" y="5042012"/>
            <a:ext cx="883095" cy="203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">
            <a:extLst>
              <a:ext uri="{FF2B5EF4-FFF2-40B4-BE49-F238E27FC236}">
                <a16:creationId xmlns:a16="http://schemas.microsoft.com/office/drawing/2014/main" id="{DE0EB492-09D9-48A5-8FEC-37172FBB67A6}"/>
              </a:ext>
            </a:extLst>
          </p:cNvPr>
          <p:cNvSpPr txBox="1">
            <a:spLocks noChangeArrowheads="1"/>
          </p:cNvSpPr>
          <p:nvPr/>
        </p:nvSpPr>
        <p:spPr>
          <a:xfrm>
            <a:off x="3592403" y="13008"/>
            <a:ext cx="5624022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Recuperation: the R134a case</a:t>
            </a:r>
          </a:p>
        </p:txBody>
      </p:sp>
      <p:pic>
        <p:nvPicPr>
          <p:cNvPr id="4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E205A159-8AAE-4018-A00C-7130DDE84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79DD00AA-747F-49F9-AF93-A349CA889811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2C6D271-C2EF-4104-962E-60CDEB26D906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DC78407B-8D03-4E8E-AC3D-6836AF8B658F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302234A1-001B-43D1-A5BE-B1CAE295AAFC}"/>
              </a:ext>
            </a:extLst>
          </p:cNvPr>
          <p:cNvSpPr txBox="1"/>
          <p:nvPr/>
        </p:nvSpPr>
        <p:spPr>
          <a:xfrm>
            <a:off x="1995827" y="5804328"/>
            <a:ext cx="24865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accent1">
                    <a:lumMod val="75000"/>
                  </a:schemeClr>
                </a:solidFill>
              </a:rPr>
              <a:t>liquid composition curve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687FAA6A-D116-4AE0-9770-04AEE6380245}"/>
              </a:ext>
            </a:extLst>
          </p:cNvPr>
          <p:cNvSpPr txBox="1"/>
          <p:nvPr/>
        </p:nvSpPr>
        <p:spPr>
          <a:xfrm>
            <a:off x="4831459" y="4269095"/>
            <a:ext cx="4637796" cy="1549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dirty="0"/>
              <a:t>R134a/iC4H10 remaining mixture is totally liquefied and it is sent to buffer at 5 °C: </a:t>
            </a:r>
          </a:p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․"/>
            </a:pPr>
            <a:r>
              <a:rPr lang="en-GB" sz="1600" dirty="0" err="1"/>
              <a:t>azeotropic</a:t>
            </a:r>
            <a:r>
              <a:rPr lang="en-GB" sz="1600" dirty="0"/>
              <a:t> mixture is slowly heats up</a:t>
            </a:r>
          </a:p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․"/>
            </a:pPr>
            <a:r>
              <a:rPr lang="en-GB" sz="1600" dirty="0"/>
              <a:t>liquid is enriched of pure R134a </a:t>
            </a:r>
          </a:p>
          <a:p>
            <a:pPr marL="285750" indent="-285750">
              <a:lnSpc>
                <a:spcPct val="120000"/>
              </a:lnSpc>
              <a:buFont typeface="Calibri Light" panose="020F0302020204030204" pitchFamily="34" charset="0"/>
              <a:buChar char="․"/>
            </a:pPr>
            <a:r>
              <a:rPr lang="en-GB" sz="1600" dirty="0"/>
              <a:t>vapour of azeotrope which escapes from exhaust</a:t>
            </a:r>
            <a:endParaRPr lang="fr-CH" sz="16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2C3FFD9-2D41-466E-A548-26134A3D489E}"/>
              </a:ext>
            </a:extLst>
          </p:cNvPr>
          <p:cNvSpPr txBox="1"/>
          <p:nvPr/>
        </p:nvSpPr>
        <p:spPr>
          <a:xfrm>
            <a:off x="5358323" y="1282690"/>
            <a:ext cx="1491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R134a, iC</a:t>
            </a:r>
            <a:r>
              <a:rPr lang="fr-CH" sz="1200" baseline="-25000" dirty="0"/>
              <a:t>4</a:t>
            </a:r>
            <a:r>
              <a:rPr lang="fr-CH" sz="1200" dirty="0"/>
              <a:t>H</a:t>
            </a:r>
            <a:r>
              <a:rPr lang="fr-CH" sz="1200" baseline="-25000" dirty="0"/>
              <a:t>10</a:t>
            </a:r>
            <a:r>
              <a:rPr lang="fr-CH" sz="1200" dirty="0"/>
              <a:t>, SF</a:t>
            </a:r>
            <a:r>
              <a:rPr lang="fr-CH" sz="1200" baseline="-25000" dirty="0"/>
              <a:t>6</a:t>
            </a:r>
            <a:r>
              <a:rPr lang="fr-CH" sz="1200" dirty="0"/>
              <a:t>, …</a:t>
            </a:r>
          </a:p>
        </p:txBody>
      </p:sp>
    </p:spTree>
    <p:extLst>
      <p:ext uri="{BB962C8B-B14F-4D97-AF65-F5344CB8AC3E}">
        <p14:creationId xmlns:p14="http://schemas.microsoft.com/office/powerpoint/2010/main" val="11164944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80C0C-6CCF-A502-68BE-5087D7D37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95D50-B096-3470-37AD-286890210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97738-700D-4DA2-13DA-510429BB3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47</a:t>
            </a:fld>
            <a:endParaRPr lang="en-GB"/>
          </a:p>
        </p:txBody>
      </p:sp>
      <p:pic>
        <p:nvPicPr>
          <p:cNvPr id="7" name="Picture 6" descr="A picture containing indoor, engineering, machine, steel&#10;&#10;Description automatically generated">
            <a:extLst>
              <a:ext uri="{FF2B5EF4-FFF2-40B4-BE49-F238E27FC236}">
                <a16:creationId xmlns:a16="http://schemas.microsoft.com/office/drawing/2014/main" id="{6F356E93-7289-177B-5890-FD3CAF4DF1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4965" y="2119256"/>
            <a:ext cx="5260518" cy="42370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C8495C71-80B5-ACFA-C65A-9138E89DEDB4}"/>
              </a:ext>
            </a:extLst>
          </p:cNvPr>
          <p:cNvSpPr txBox="1">
            <a:spLocks noChangeArrowheads="1"/>
          </p:cNvSpPr>
          <p:nvPr/>
        </p:nvSpPr>
        <p:spPr>
          <a:xfrm>
            <a:off x="3552357" y="0"/>
            <a:ext cx="567074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Recuperation: the R134a case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90550EDC-91E0-4D3E-3D43-75ADA2C09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49F44E4-1E55-279A-93CC-09BAA309A50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AD0CD0-9250-E41D-364D-D948A9F1BCA7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E5B7BBC-CA81-C56C-8B3D-E65577995D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BD6A9DE8-7A8F-7D78-37B5-20B2406F5B40}"/>
              </a:ext>
            </a:extLst>
          </p:cNvPr>
          <p:cNvSpPr txBox="1"/>
          <p:nvPr/>
        </p:nvSpPr>
        <p:spPr>
          <a:xfrm>
            <a:off x="178120" y="917210"/>
            <a:ext cx="63295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View of R134a recuperation plant installed at CMS</a:t>
            </a: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6A35E44-0725-A5F5-78A6-E5AE37E0B953}"/>
              </a:ext>
            </a:extLst>
          </p:cNvPr>
          <p:cNvSpPr txBox="1"/>
          <p:nvPr/>
        </p:nvSpPr>
        <p:spPr>
          <a:xfrm>
            <a:off x="185350" y="1362512"/>
            <a:ext cx="17004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Controls module</a:t>
            </a:r>
            <a:endParaRPr lang="en-CH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DE1B394-4B22-AFE5-9599-213223CF43B2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1035551" y="2008843"/>
            <a:ext cx="3003049" cy="1420157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41634F9-99F0-B40E-DF20-1BB03AF117F6}"/>
              </a:ext>
            </a:extLst>
          </p:cNvPr>
          <p:cNvSpPr txBox="1"/>
          <p:nvPr/>
        </p:nvSpPr>
        <p:spPr>
          <a:xfrm>
            <a:off x="1842540" y="1623148"/>
            <a:ext cx="33269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two cold trap separation modules</a:t>
            </a:r>
            <a:endParaRPr lang="en-CH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41CF8FC-A019-ED5F-0324-68C9BCDCCA4E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3506040" y="1992480"/>
            <a:ext cx="1276330" cy="1354174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4D42D71-91FC-7703-5327-844500BDF9FF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3506040" y="1992480"/>
            <a:ext cx="2282285" cy="138971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8F84914-374E-4551-21DE-28C36F8AE621}"/>
              </a:ext>
            </a:extLst>
          </p:cNvPr>
          <p:cNvSpPr txBox="1"/>
          <p:nvPr/>
        </p:nvSpPr>
        <p:spPr>
          <a:xfrm>
            <a:off x="5488556" y="1391457"/>
            <a:ext cx="237010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Chillers (-40 C &amp; +10 C)</a:t>
            </a:r>
            <a:endParaRPr lang="en-CH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CBD457E-7951-BAE4-3980-F1F71039749F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673610" y="1760789"/>
            <a:ext cx="0" cy="2703913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9694FA3-77E8-F01A-057F-2856CB975A98}"/>
              </a:ext>
            </a:extLst>
          </p:cNvPr>
          <p:cNvCxnSpPr>
            <a:cxnSpLocks/>
            <a:stCxn id="34" idx="2"/>
          </p:cNvCxnSpPr>
          <p:nvPr/>
        </p:nvCxnSpPr>
        <p:spPr>
          <a:xfrm>
            <a:off x="6673610" y="1760789"/>
            <a:ext cx="650216" cy="342483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080D0D1C-78B0-A871-0406-C90D61534734}"/>
              </a:ext>
            </a:extLst>
          </p:cNvPr>
          <p:cNvSpPr txBox="1"/>
          <p:nvPr/>
        </p:nvSpPr>
        <p:spPr>
          <a:xfrm>
            <a:off x="7487919" y="1715602"/>
            <a:ext cx="12763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compressor</a:t>
            </a:r>
            <a:endParaRPr lang="en-CH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14599EF-E5F7-4CF5-3BA3-8695AC1BCF48}"/>
              </a:ext>
            </a:extLst>
          </p:cNvPr>
          <p:cNvCxnSpPr>
            <a:cxnSpLocks/>
            <a:stCxn id="42" idx="2"/>
          </p:cNvCxnSpPr>
          <p:nvPr/>
        </p:nvCxnSpPr>
        <p:spPr>
          <a:xfrm flipH="1">
            <a:off x="7876517" y="2084934"/>
            <a:ext cx="249566" cy="24611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D3C8DB76-F5C5-18FA-17DC-D9CF69551F4D}"/>
              </a:ext>
            </a:extLst>
          </p:cNvPr>
          <p:cNvSpPr txBox="1"/>
          <p:nvPr/>
        </p:nvSpPr>
        <p:spPr>
          <a:xfrm>
            <a:off x="8949565" y="1391457"/>
            <a:ext cx="25119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analysis modules </a:t>
            </a:r>
          </a:p>
          <a:p>
            <a:r>
              <a:rPr lang="en-GB" dirty="0"/>
              <a:t>(gas chromatograph </a:t>
            </a:r>
          </a:p>
          <a:p>
            <a:r>
              <a:rPr lang="en-GB" dirty="0"/>
              <a:t>and mass-spectrometer)</a:t>
            </a:r>
            <a:endParaRPr lang="en-CH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153E4E9-8234-54D2-EBB8-09EC6589FBDF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8457739" y="2314787"/>
            <a:ext cx="1747778" cy="2358110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20110C3-F739-8363-3FB8-89C2BE2C093E}"/>
              </a:ext>
            </a:extLst>
          </p:cNvPr>
          <p:cNvCxnSpPr>
            <a:cxnSpLocks/>
            <a:stCxn id="48" idx="2"/>
          </p:cNvCxnSpPr>
          <p:nvPr/>
        </p:nvCxnSpPr>
        <p:spPr>
          <a:xfrm flipH="1">
            <a:off x="8147308" y="2314787"/>
            <a:ext cx="2058209" cy="209144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CD249945-D079-C010-22C6-522EDBC1F07E}"/>
              </a:ext>
            </a:extLst>
          </p:cNvPr>
          <p:cNvSpPr txBox="1"/>
          <p:nvPr/>
        </p:nvSpPr>
        <p:spPr>
          <a:xfrm>
            <a:off x="10642490" y="3059033"/>
            <a:ext cx="12763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Storage and re-use</a:t>
            </a:r>
            <a:endParaRPr lang="en-CH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7107760-EA74-252C-CDFD-9BBE9E1CF70B}"/>
              </a:ext>
            </a:extLst>
          </p:cNvPr>
          <p:cNvCxnSpPr>
            <a:cxnSpLocks/>
            <a:stCxn id="55" idx="1"/>
          </p:cNvCxnSpPr>
          <p:nvPr/>
        </p:nvCxnSpPr>
        <p:spPr>
          <a:xfrm flipH="1">
            <a:off x="8597624" y="3382199"/>
            <a:ext cx="2044866" cy="764403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420607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B80C0C-6CCF-A502-68BE-5087D7D37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95D50-B096-3470-37AD-2868902100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F97738-700D-4DA2-13DA-510429BB3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48</a:t>
            </a:fld>
            <a:endParaRPr lang="en-GB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C8495C71-80B5-ACFA-C65A-9138E89DEDB4}"/>
              </a:ext>
            </a:extLst>
          </p:cNvPr>
          <p:cNvSpPr txBox="1">
            <a:spLocks noChangeArrowheads="1"/>
          </p:cNvSpPr>
          <p:nvPr/>
        </p:nvSpPr>
        <p:spPr>
          <a:xfrm>
            <a:off x="3552357" y="0"/>
            <a:ext cx="5670743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Recuperation: costs vs benefits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90550EDC-91E0-4D3E-3D43-75ADA2C09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49F44E4-1E55-279A-93CC-09BAA309A50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7AD0CD0-9250-E41D-364D-D948A9F1BCA7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E5B7BBC-CA81-C56C-8B3D-E65577995D6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AEA658B-B644-AF84-944A-4340D28098CF}"/>
              </a:ext>
            </a:extLst>
          </p:cNvPr>
          <p:cNvSpPr txBox="1"/>
          <p:nvPr/>
        </p:nvSpPr>
        <p:spPr>
          <a:xfrm>
            <a:off x="238946" y="729536"/>
            <a:ext cx="11063672" cy="4681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sz="2000" b="1" dirty="0"/>
              <a:t>Costs/benefits</a:t>
            </a:r>
            <a:r>
              <a:rPr lang="en-GB" sz="2000" dirty="0"/>
              <a:t> – CF4 and R134a examples:</a:t>
            </a:r>
          </a:p>
          <a:p>
            <a:pPr>
              <a:lnSpc>
                <a:spcPct val="110000"/>
              </a:lnSpc>
            </a:pPr>
            <a:endParaRPr lang="en-GB" dirty="0"/>
          </a:p>
          <a:p>
            <a:pPr>
              <a:lnSpc>
                <a:spcPct val="110000"/>
              </a:lnSpc>
            </a:pPr>
            <a:r>
              <a:rPr lang="en-GB" u="sng" dirty="0">
                <a:highlight>
                  <a:srgbClr val="FFFF00"/>
                </a:highlight>
              </a:rPr>
              <a:t>CF4</a:t>
            </a:r>
            <a:r>
              <a:rPr lang="en-GB" u="sng" dirty="0"/>
              <a:t> recuperation for CMS-CSC</a:t>
            </a:r>
          </a:p>
          <a:p>
            <a:pPr>
              <a:lnSpc>
                <a:spcPct val="110000"/>
              </a:lnSpc>
            </a:pPr>
            <a:r>
              <a:rPr lang="en-GB" dirty="0"/>
              <a:t>10% CF4 in gas mixture ~ 70 l/h ~ 2200 kg/year ~ 100 </a:t>
            </a:r>
            <a:r>
              <a:rPr lang="en-GB" dirty="0" err="1"/>
              <a:t>kCHF</a:t>
            </a:r>
            <a:r>
              <a:rPr lang="en-GB" dirty="0"/>
              <a:t>/year (at current price)</a:t>
            </a:r>
          </a:p>
          <a:p>
            <a:pPr>
              <a:lnSpc>
                <a:spcPct val="110000"/>
              </a:lnSpc>
            </a:pPr>
            <a:r>
              <a:rPr lang="en-GB" dirty="0"/>
              <a:t>With 65% or recuperation efficiency</a:t>
            </a:r>
          </a:p>
          <a:p>
            <a:pPr>
              <a:lnSpc>
                <a:spcPct val="110000"/>
              </a:lnSpc>
            </a:pPr>
            <a:r>
              <a:rPr lang="en-GB" dirty="0">
                <a:sym typeface="Wingdings" panose="05000000000000000000" pitchFamily="2" charset="2"/>
              </a:rPr>
              <a:t>	 1400 kg/year CF4 saved  </a:t>
            </a:r>
            <a:r>
              <a:rPr lang="en-GB" dirty="0"/>
              <a:t>~ 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-60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kCHF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/year </a:t>
            </a:r>
            <a:r>
              <a:rPr lang="en-GB" dirty="0"/>
              <a:t>~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-10500 tCO2e/year</a:t>
            </a:r>
          </a:p>
          <a:p>
            <a:pPr>
              <a:lnSpc>
                <a:spcPct val="110000"/>
              </a:lnSpc>
            </a:pP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en-GB" u="sng" dirty="0">
                <a:highlight>
                  <a:srgbClr val="FFFF00"/>
                </a:highlight>
              </a:rPr>
              <a:t>R134a</a:t>
            </a:r>
            <a:r>
              <a:rPr lang="en-GB" u="sng" dirty="0"/>
              <a:t> recuperation for CMS-RPC</a:t>
            </a:r>
          </a:p>
          <a:p>
            <a:pPr>
              <a:lnSpc>
                <a:spcPct val="110000"/>
              </a:lnSpc>
            </a:pPr>
            <a:r>
              <a:rPr lang="en-GB" dirty="0"/>
              <a:t>95.2% R134a in gas mixture ~ 700 l/h ~ 12t/year ~ 130 </a:t>
            </a:r>
            <a:r>
              <a:rPr lang="en-GB" dirty="0" err="1"/>
              <a:t>kCHF</a:t>
            </a:r>
            <a:r>
              <a:rPr lang="en-GB" dirty="0"/>
              <a:t>/year (at current price)</a:t>
            </a:r>
          </a:p>
          <a:p>
            <a:pPr>
              <a:lnSpc>
                <a:spcPct val="110000"/>
              </a:lnSpc>
            </a:pPr>
            <a:r>
              <a:rPr lang="en-GB" dirty="0"/>
              <a:t>With 80% or recuperation efficiency</a:t>
            </a:r>
          </a:p>
          <a:p>
            <a:pPr>
              <a:lnSpc>
                <a:spcPct val="110000"/>
              </a:lnSpc>
            </a:pPr>
            <a:r>
              <a:rPr lang="en-GB" dirty="0">
                <a:sym typeface="Wingdings" panose="05000000000000000000" pitchFamily="2" charset="2"/>
              </a:rPr>
              <a:t>	 12 t/year R134a saved  </a:t>
            </a:r>
            <a:r>
              <a:rPr lang="en-GB" dirty="0"/>
              <a:t>~ 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-130 </a:t>
            </a:r>
            <a:r>
              <a:rPr lang="en-GB" b="1" dirty="0" err="1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kCHF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/year </a:t>
            </a:r>
            <a:r>
              <a:rPr lang="en-GB" dirty="0"/>
              <a:t>~ </a:t>
            </a:r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-18000 tCO2e/year</a:t>
            </a:r>
          </a:p>
          <a:p>
            <a:pPr>
              <a:lnSpc>
                <a:spcPct val="110000"/>
              </a:lnSpc>
            </a:pPr>
            <a:r>
              <a:rPr lang="en-GB" dirty="0"/>
              <a:t>allowing to maintain constant operational cost and GHG emissions despite the increase in fresh flow required to cope with the increase of luminosity</a:t>
            </a:r>
          </a:p>
          <a:p>
            <a:pPr>
              <a:lnSpc>
                <a:spcPct val="110000"/>
              </a:lnSpc>
            </a:pPr>
            <a:endParaRPr lang="en-GB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en-CH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5584E9-34AA-9913-238E-635E0AA82321}"/>
              </a:ext>
            </a:extLst>
          </p:cNvPr>
          <p:cNvSpPr txBox="1"/>
          <p:nvPr/>
        </p:nvSpPr>
        <p:spPr>
          <a:xfrm>
            <a:off x="238946" y="4933153"/>
            <a:ext cx="11637744" cy="1600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GB" dirty="0"/>
              <a:t>In detector operation is less subject to market crisis affecting price and availability.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Indeed, the availability of recuperated gases can mitigate difficult situations when there is a shortage of fresh gas. </a:t>
            </a:r>
          </a:p>
          <a:p>
            <a:pPr>
              <a:lnSpc>
                <a:spcPct val="110000"/>
              </a:lnSpc>
            </a:pPr>
            <a:r>
              <a:rPr lang="en-GB" dirty="0">
                <a:solidFill>
                  <a:prstClr val="black"/>
                </a:solidFill>
                <a:latin typeface="Calibri"/>
              </a:rPr>
              <a:t>In 2022 when there was a major disruption of CF4 availability in Europe: the CMS-CSC detectors could be operated and therefore participate to the CMS data taking only thanks to the usage of recuperated CF4.</a:t>
            </a:r>
          </a:p>
          <a:p>
            <a:pPr>
              <a:lnSpc>
                <a:spcPct val="110000"/>
              </a:lnSpc>
            </a:pPr>
            <a:r>
              <a:rPr lang="en-GB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342609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05A10-444D-2E05-FB2A-878F6EF9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00596-F352-5100-F832-D07C2DB6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B15E6-AA53-2CF5-BD43-C34D90BB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49</a:t>
            </a:fld>
            <a:endParaRPr lang="en-GB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61045CEB-5EAD-86CB-6631-7A242B5A50B8}"/>
              </a:ext>
            </a:extLst>
          </p:cNvPr>
          <p:cNvSpPr txBox="1">
            <a:spLocks noChangeArrowheads="1"/>
          </p:cNvSpPr>
          <p:nvPr/>
        </p:nvSpPr>
        <p:spPr>
          <a:xfrm>
            <a:off x="1068572" y="0"/>
            <a:ext cx="10090297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Failure Mode, Effects and Criticality Analysis - FMECA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8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41A60560-370A-0F46-1DF3-86503A3718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13283B1-F0C3-4992-0980-A807934B992F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7E169C5-1653-11BA-D882-464F7774FB7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1325112-083F-4404-112B-D30E682ACB19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35A3CAE1-539C-AC1A-97E5-0E0AB79B5571}"/>
              </a:ext>
            </a:extLst>
          </p:cNvPr>
          <p:cNvSpPr txBox="1"/>
          <p:nvPr/>
        </p:nvSpPr>
        <p:spPr>
          <a:xfrm>
            <a:off x="76807" y="1262182"/>
            <a:ext cx="1186320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b="1" dirty="0"/>
              <a:t>System decomposition</a:t>
            </a:r>
            <a:r>
              <a:rPr lang="en-GB" dirty="0"/>
              <a:t>: the systems are divided into the functional modules;  for each of them, the components listed in the </a:t>
            </a:r>
            <a:r>
              <a:rPr lang="en-GB" dirty="0" err="1"/>
              <a:t>P&amp;iD</a:t>
            </a:r>
            <a:r>
              <a:rPr lang="en-GB" dirty="0"/>
              <a:t> are considered for the analysis as Lowest Replaceable Units (LRU)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b="1" dirty="0"/>
              <a:t>Operational phase</a:t>
            </a:r>
            <a:r>
              <a:rPr lang="en-GB" dirty="0"/>
              <a:t>: </a:t>
            </a:r>
            <a:r>
              <a:rPr lang="en-GB" i="1" dirty="0"/>
              <a:t>normal run 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b="1" dirty="0"/>
              <a:t>Failure mode and cause identification</a:t>
            </a:r>
            <a:r>
              <a:rPr lang="en-GB" dirty="0"/>
              <a:t>: the input information were retrieved from </a:t>
            </a:r>
            <a:r>
              <a:rPr lang="en-GB" dirty="0" err="1"/>
              <a:t>eLOGs</a:t>
            </a:r>
            <a:r>
              <a:rPr lang="en-GB" dirty="0"/>
              <a:t> analysis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b="1" dirty="0"/>
              <a:t>Failure effects classification</a:t>
            </a:r>
            <a:r>
              <a:rPr lang="en-GB" dirty="0"/>
              <a:t>: evaluation of </a:t>
            </a:r>
            <a:r>
              <a:rPr lang="en-GB" i="1" dirty="0"/>
              <a:t>local effects</a:t>
            </a:r>
            <a:r>
              <a:rPr lang="en-GB" dirty="0"/>
              <a:t>, </a:t>
            </a:r>
            <a:r>
              <a:rPr lang="en-GB" i="1" dirty="0"/>
              <a:t>effects on the module </a:t>
            </a:r>
            <a:r>
              <a:rPr lang="en-GB" dirty="0"/>
              <a:t>and </a:t>
            </a:r>
            <a:r>
              <a:rPr lang="en-GB" i="1" dirty="0"/>
              <a:t>on the system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b="1" dirty="0"/>
              <a:t>Criticality analysis</a:t>
            </a:r>
            <a:r>
              <a:rPr lang="en-GB" dirty="0"/>
              <a:t>: assignment of </a:t>
            </a:r>
            <a:r>
              <a:rPr lang="en-GB" i="1" dirty="0"/>
              <a:t>risk indexes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GB" b="1" dirty="0"/>
              <a:t>Frequency</a:t>
            </a:r>
            <a:r>
              <a:rPr lang="en-GB" dirty="0"/>
              <a:t> of occurrence (from </a:t>
            </a:r>
            <a:r>
              <a:rPr lang="en-GB" dirty="0" err="1"/>
              <a:t>eLOGs</a:t>
            </a:r>
            <a:r>
              <a:rPr lang="en-GB" dirty="0"/>
              <a:t>)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r>
              <a:rPr lang="en-GB" b="1" dirty="0"/>
              <a:t>Severity</a:t>
            </a:r>
            <a:r>
              <a:rPr lang="en-GB" dirty="0"/>
              <a:t> of effects</a:t>
            </a:r>
          </a:p>
          <a:p>
            <a:pPr marL="742950" lvl="1" indent="-285750">
              <a:buFont typeface="Calibri" panose="020F0502020204030204" pitchFamily="34" charset="0"/>
              <a:buChar char="‐"/>
            </a:pPr>
            <a:endParaRPr lang="en-GB" dirty="0"/>
          </a:p>
          <a:p>
            <a:pPr marL="285750" indent="-285750">
              <a:buFont typeface="Calibri" panose="020F0502020204030204" pitchFamily="34" charset="0"/>
              <a:buChar char="‐"/>
            </a:pPr>
            <a:r>
              <a:rPr lang="en-GB" dirty="0"/>
              <a:t>Building of</a:t>
            </a:r>
            <a:r>
              <a:rPr lang="en-GB" b="1" dirty="0"/>
              <a:t> risk matrixes</a:t>
            </a:r>
          </a:p>
          <a:p>
            <a:pPr marL="285750" indent="-285750">
              <a:buFont typeface="Calibri" panose="020F0502020204030204" pitchFamily="34" charset="0"/>
              <a:buChar char="‐"/>
            </a:pPr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C5060AE-0543-5806-031F-97392C3018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4848" y="3803098"/>
            <a:ext cx="7404138" cy="12605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2803C91-4CD7-04BC-D82E-4BA3B43433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4848" y="5151474"/>
            <a:ext cx="7404138" cy="126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896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F55539D6-2BE4-63E8-EFC4-6A673F58B9A9}"/>
              </a:ext>
            </a:extLst>
          </p:cNvPr>
          <p:cNvGrpSpPr>
            <a:grpSpLocks noChangeAspect="1"/>
          </p:cNvGrpSpPr>
          <p:nvPr/>
        </p:nvGrpSpPr>
        <p:grpSpPr>
          <a:xfrm>
            <a:off x="7572802" y="3349369"/>
            <a:ext cx="4592397" cy="3316034"/>
            <a:chOff x="2843808" y="2664716"/>
            <a:chExt cx="5112568" cy="369163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A7624EA-DA33-A81C-C1C7-6F4F17CD8C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43808" y="2664716"/>
              <a:ext cx="5112568" cy="3691634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6FD0DBE-850B-9149-4BFB-28B6BB1FD699}"/>
                </a:ext>
              </a:extLst>
            </p:cNvPr>
            <p:cNvSpPr/>
            <p:nvPr/>
          </p:nvSpPr>
          <p:spPr>
            <a:xfrm>
              <a:off x="7380312" y="5733256"/>
              <a:ext cx="576064" cy="4541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5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Gas systems for LHC experiments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C440F94-3E64-F9E2-4838-57D88ADD9063}"/>
              </a:ext>
            </a:extLst>
          </p:cNvPr>
          <p:cNvSpPr txBox="1"/>
          <p:nvPr/>
        </p:nvSpPr>
        <p:spPr>
          <a:xfrm>
            <a:off x="35496" y="908720"/>
            <a:ext cx="5184576" cy="5554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dirty="0">
                <a:cs typeface="Times New Roman" pitchFamily="18" charset="0"/>
              </a:rPr>
              <a:t>Few numbers: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Construction started in 2000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Operational since 2005-2006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30 gas systems detectors at the LHC experiments</a:t>
            </a:r>
            <a:endParaRPr lang="en-US" dirty="0">
              <a:solidFill>
                <a:schemeClr val="bg1">
                  <a:lumMod val="50000"/>
                </a:schemeClr>
              </a:solidFill>
              <a:cs typeface="Times New Roman" pitchFamily="18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300 Universal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Euroracks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                                      	x2 height of Eiffel Tower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60 PLCs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150 MFCs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4000 flow meters in distribution racks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~ 70 gas analyzers and 6 gas chromatographers</a:t>
            </a:r>
          </a:p>
          <a:p>
            <a:pPr marL="285750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Per gas system: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~  2-3 km pipes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&gt; 1000 connectors and 500 welds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~  40 Pressure sensors 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~  10 Regulation valves</a:t>
            </a:r>
          </a:p>
          <a:p>
            <a:pPr marL="742950" lvl="1" indent="-285750">
              <a:lnSpc>
                <a:spcPct val="110000"/>
              </a:lnSpc>
              <a:buFontTx/>
              <a:buChar char="-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&lt; 0.1 l/day leak rate</a:t>
            </a:r>
          </a:p>
          <a:p>
            <a:pPr>
              <a:lnSpc>
                <a:spcPct val="110000"/>
              </a:lnSpc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cs typeface="Times New Roman" pitchFamily="18" charset="0"/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en-US" dirty="0">
                <a:highlight>
                  <a:srgbClr val="FFFF00"/>
                </a:highlight>
                <a:cs typeface="Times New Roman" pitchFamily="18" charset="0"/>
              </a:rPr>
              <a:t>Team</a:t>
            </a:r>
            <a:r>
              <a:rPr lang="en-US" dirty="0">
                <a:cs typeface="Times New Roman" pitchFamily="18" charset="0"/>
              </a:rPr>
              <a:t>: EP-DT Gas Systems project and BE-ICS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C90A69-391A-1BDE-8CA4-7443E436F3F1}"/>
              </a:ext>
            </a:extLst>
          </p:cNvPr>
          <p:cNvSpPr txBox="1"/>
          <p:nvPr/>
        </p:nvSpPr>
        <p:spPr>
          <a:xfrm>
            <a:off x="5476513" y="729536"/>
            <a:ext cx="4592397" cy="3587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  <a:highlight>
                  <a:srgbClr val="FFFF00"/>
                </a:highlight>
                <a:cs typeface="Times New Roman" pitchFamily="18" charset="0"/>
              </a:rPr>
              <a:t>Reliability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LHC experiments are operational 24/24 7/7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Gas systems must be available all time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  <a:highlight>
                  <a:srgbClr val="FFFF00"/>
                </a:highlight>
                <a:cs typeface="Times New Roman" pitchFamily="18" charset="0"/>
              </a:rPr>
              <a:t>Automation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Large and complex infrastructure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Resources for operation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Repeatability of conditions.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prstClr val="black"/>
                </a:solidFill>
                <a:highlight>
                  <a:srgbClr val="FFFF00"/>
                </a:highlight>
                <a:cs typeface="Times New Roman" pitchFamily="18" charset="0"/>
              </a:rPr>
              <a:t>Stability</a:t>
            </a:r>
          </a:p>
          <a:p>
            <a:pPr marL="742950" lvl="1" indent="-285750">
              <a:lnSpc>
                <a:spcPct val="130000"/>
              </a:lnSpc>
              <a:buFont typeface="Times New Roman" panose="02020603050405020304" pitchFamily="18" charset="0"/>
              <a:buChar char="▫"/>
            </a:pPr>
            <a:r>
              <a:rPr lang="en-GB" sz="1600" dirty="0">
                <a:solidFill>
                  <a:prstClr val="black"/>
                </a:solidFill>
                <a:cs typeface="Times New Roman" pitchFamily="18" charset="0"/>
              </a:rPr>
              <a:t>Detector performance are strictly related with stable conditions (mixture composition, pressures, flows, …)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85F229-7769-0E49-A787-3B4415E76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69773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05A10-444D-2E05-FB2A-878F6EF9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00596-F352-5100-F832-D07C2DB6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B15E6-AA53-2CF5-BD43-C34D90BB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50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76036E-53F1-08FB-64F5-1734C1D36346}"/>
              </a:ext>
            </a:extLst>
          </p:cNvPr>
          <p:cNvSpPr txBox="1"/>
          <p:nvPr/>
        </p:nvSpPr>
        <p:spPr>
          <a:xfrm>
            <a:off x="0" y="907190"/>
            <a:ext cx="65024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highlight>
                  <a:srgbClr val="FFFF00"/>
                </a:highlight>
              </a:rPr>
              <a:t>639 components </a:t>
            </a:r>
            <a:r>
              <a:rPr lang="it-IT" dirty="0"/>
              <a:t>analysed and </a:t>
            </a:r>
            <a:r>
              <a:rPr lang="it-IT" dirty="0">
                <a:highlight>
                  <a:srgbClr val="FFFF00"/>
                </a:highlight>
              </a:rPr>
              <a:t>1436 failure modes </a:t>
            </a:r>
            <a:r>
              <a:rPr lang="it-IT" dirty="0"/>
              <a:t>found</a:t>
            </a:r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The resulting risk matrix for a Gas System is the following: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0FDA5F-6097-8BA7-4841-D99C62C09EDB}"/>
              </a:ext>
            </a:extLst>
          </p:cNvPr>
          <p:cNvSpPr txBox="1"/>
          <p:nvPr/>
        </p:nvSpPr>
        <p:spPr>
          <a:xfrm>
            <a:off x="1190005" y="5360727"/>
            <a:ext cx="4782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u="sng" dirty="0">
                <a:highlight>
                  <a:srgbClr val="FFFF00"/>
                </a:highlight>
              </a:rPr>
              <a:t>SEVERAL IMPROVEMENT ACTIONS IDENTIFIED</a:t>
            </a:r>
            <a:endParaRPr lang="en-GB" b="1" i="1" u="sng" dirty="0">
              <a:highlight>
                <a:srgbClr val="FFFF00"/>
              </a:highlight>
            </a:endParaRPr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D45E7400-30DB-3352-A0AC-AA7E27B72594}"/>
              </a:ext>
            </a:extLst>
          </p:cNvPr>
          <p:cNvSpPr txBox="1">
            <a:spLocks noChangeArrowheads="1"/>
          </p:cNvSpPr>
          <p:nvPr/>
        </p:nvSpPr>
        <p:spPr>
          <a:xfrm>
            <a:off x="1068572" y="0"/>
            <a:ext cx="10090297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Failure Mode, Effects and Criticality Analysis - FMECA</a:t>
            </a:r>
            <a:endParaRPr lang="en-US" sz="32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8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CBC667B-C22B-FE20-2625-2E428E8FC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DD1DBBC-6222-D2E6-10D3-BE87294E927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4F46CE0C-5D49-A1FD-3B16-47A80B21480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157B4DD4-9042-CB55-B3E6-B0AEA5361E9A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FAFAE17-7CE1-8406-4808-8C6AE007B4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620" y="1482350"/>
            <a:ext cx="8485040" cy="1056856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06FF9750-17F8-FA3D-BC60-F086C10F0FC1}"/>
              </a:ext>
            </a:extLst>
          </p:cNvPr>
          <p:cNvGrpSpPr/>
          <p:nvPr/>
        </p:nvGrpSpPr>
        <p:grpSpPr>
          <a:xfrm>
            <a:off x="344346" y="2916596"/>
            <a:ext cx="11639710" cy="2034677"/>
            <a:chOff x="344346" y="2470028"/>
            <a:chExt cx="11639710" cy="2034677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F5F033A-371F-4EED-F5CE-A36D35B20049}"/>
                </a:ext>
              </a:extLst>
            </p:cNvPr>
            <p:cNvGrpSpPr/>
            <p:nvPr/>
          </p:nvGrpSpPr>
          <p:grpSpPr>
            <a:xfrm>
              <a:off x="7021482" y="2470028"/>
              <a:ext cx="4962574" cy="2024047"/>
              <a:chOff x="6856677" y="2167002"/>
              <a:chExt cx="4962574" cy="2024047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56CA763-09AC-3AB1-F6A2-EC4DA3EAB2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56677" y="2167002"/>
                <a:ext cx="4962574" cy="2024047"/>
              </a:xfrm>
              <a:prstGeom prst="rect">
                <a:avLst/>
              </a:prstGeom>
            </p:spPr>
          </p:pic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15909158-2E69-7230-FAF5-1B5DC89E7D9B}"/>
                  </a:ext>
                </a:extLst>
              </p:cNvPr>
              <p:cNvSpPr/>
              <p:nvPr/>
            </p:nvSpPr>
            <p:spPr>
              <a:xfrm rot="21000000">
                <a:off x="8407800" y="3566509"/>
                <a:ext cx="2589466" cy="586379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9C38A34-154C-708C-16CE-877B08C7194B}"/>
                </a:ext>
              </a:extLst>
            </p:cNvPr>
            <p:cNvGrpSpPr/>
            <p:nvPr/>
          </p:nvGrpSpPr>
          <p:grpSpPr>
            <a:xfrm>
              <a:off x="344346" y="2486754"/>
              <a:ext cx="8266254" cy="2017951"/>
              <a:chOff x="344346" y="2476124"/>
              <a:chExt cx="8266254" cy="2017951"/>
            </a:xfrm>
          </p:grpSpPr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9393EAAA-CEA6-4073-C58B-D4EBFBE7DE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44346" y="2476124"/>
                <a:ext cx="4962574" cy="2017951"/>
              </a:xfrm>
              <a:prstGeom prst="rect">
                <a:avLst/>
              </a:prstGeom>
            </p:spPr>
          </p:pic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6A341C4A-D3A9-DF95-CE44-F483C10979D4}"/>
                  </a:ext>
                </a:extLst>
              </p:cNvPr>
              <p:cNvSpPr/>
              <p:nvPr/>
            </p:nvSpPr>
            <p:spPr>
              <a:xfrm rot="21000000">
                <a:off x="1735144" y="3867898"/>
                <a:ext cx="3290448" cy="558776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CE76E373-A44A-79BC-CCED-6B11769864D1}"/>
                  </a:ext>
                </a:extLst>
              </p:cNvPr>
              <p:cNvCxnSpPr>
                <a:cxnSpLocks/>
                <a:stCxn id="11" idx="6"/>
              </p:cNvCxnSpPr>
              <p:nvPr/>
            </p:nvCxnSpPr>
            <p:spPr>
              <a:xfrm>
                <a:off x="5000597" y="3861596"/>
                <a:ext cx="3610003" cy="53874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3986991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9FC23196-BD69-5343-6483-900B9AE16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080" y="2418381"/>
            <a:ext cx="4683764" cy="284504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768453"/>
            <a:ext cx="5833538" cy="1268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GB" sz="1500" dirty="0"/>
              <a:t>M&amp;O in few numbers: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1500" dirty="0"/>
              <a:t>~100 intervention during </a:t>
            </a:r>
            <a:r>
              <a:rPr lang="en-GB" sz="1500" dirty="0" err="1"/>
              <a:t>oncall</a:t>
            </a:r>
            <a:r>
              <a:rPr lang="en-GB" sz="1500" dirty="0"/>
              <a:t> service 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1500" dirty="0"/>
              <a:t>800 checks/interventions recorded (M&amp;O, </a:t>
            </a:r>
            <a:r>
              <a:rPr lang="en-GB" sz="1500" dirty="0" err="1"/>
              <a:t>oncall</a:t>
            </a:r>
            <a:r>
              <a:rPr lang="en-GB" sz="1500" dirty="0"/>
              <a:t>, projects, …)</a:t>
            </a:r>
          </a:p>
          <a:p>
            <a:pPr marL="285750" indent="-285750">
              <a:lnSpc>
                <a:spcPct val="130000"/>
              </a:lnSpc>
              <a:buFontTx/>
              <a:buChar char="-"/>
            </a:pPr>
            <a:r>
              <a:rPr lang="en-GB" sz="1500" dirty="0"/>
              <a:t>Consolidation/upgrades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9806971-E3EB-4BB0-91AE-FD197C87897A}"/>
              </a:ext>
            </a:extLst>
          </p:cNvPr>
          <p:cNvGrpSpPr/>
          <p:nvPr/>
        </p:nvGrpSpPr>
        <p:grpSpPr>
          <a:xfrm>
            <a:off x="1805225" y="3569082"/>
            <a:ext cx="2395614" cy="758566"/>
            <a:chOff x="6955630" y="3497427"/>
            <a:chExt cx="1908410" cy="586033"/>
          </a:xfrm>
          <a:solidFill>
            <a:schemeClr val="bg1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72E272-A8B1-467A-A4AD-B2ED4A5ADE3A}"/>
                </a:ext>
              </a:extLst>
            </p:cNvPr>
            <p:cNvSpPr/>
            <p:nvPr/>
          </p:nvSpPr>
          <p:spPr>
            <a:xfrm>
              <a:off x="6955630" y="3845686"/>
              <a:ext cx="1820638" cy="237774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GB" sz="1400" dirty="0">
                  <a:solidFill>
                    <a:srgbClr val="009900"/>
                  </a:solidFill>
                </a:rPr>
                <a:t>~ 1 h downtime/year/system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020518" y="3497427"/>
              <a:ext cx="1843522" cy="40421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GB" sz="1400" b="1" dirty="0">
                  <a:cs typeface="Times New Roman" panose="02020603050405020304" pitchFamily="18" charset="0"/>
                </a:rPr>
                <a:t>Gas Systems efficiency </a:t>
              </a:r>
            </a:p>
            <a:p>
              <a:r>
                <a:rPr lang="en-GB" sz="1400" dirty="0">
                  <a:cs typeface="Times New Roman" panose="02020603050405020304" pitchFamily="18" charset="0"/>
                </a:rPr>
                <a:t>(external problems excluded</a:t>
              </a:r>
              <a:r>
                <a:rPr lang="en-GB" sz="1400" dirty="0"/>
                <a:t>)</a:t>
              </a:r>
              <a:endParaRPr lang="en-GB" sz="1400" b="1" dirty="0">
                <a:cs typeface="Times New Roman" panose="02020603050405020304" pitchFamily="18" charset="0"/>
              </a:endParaRPr>
            </a:p>
          </p:txBody>
        </p:sp>
      </p:grp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EA6CDA-C8CF-4BD5-B9EB-3DEB204BA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01B5-062F-4E4D-A5EA-85102D21A3D7}" type="slidenum">
              <a:rPr lang="en-GB" smtClean="0"/>
              <a:t>51</a:t>
            </a:fld>
            <a:endParaRPr lang="en-GB"/>
          </a:p>
        </p:txBody>
      </p:sp>
      <p:sp>
        <p:nvSpPr>
          <p:cNvPr id="17" name="Rectangle 4">
            <a:extLst>
              <a:ext uri="{FF2B5EF4-FFF2-40B4-BE49-F238E27FC236}">
                <a16:creationId xmlns:a16="http://schemas.microsoft.com/office/drawing/2014/main" id="{DA40D787-D82A-FCAF-2ADC-AEF8C058653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7568" y="53503"/>
            <a:ext cx="8144130" cy="649287"/>
          </a:xfrm>
          <a:noFill/>
          <a:ln w="12700">
            <a:noFill/>
          </a:ln>
          <a:effectLst/>
        </p:spPr>
        <p:txBody>
          <a:bodyPr>
            <a:normAutofit/>
          </a:bodyPr>
          <a:lstStyle/>
          <a:p>
            <a:pPr eaLnBrk="1" hangingPunct="1"/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Gas Systems for LHC experiments: few numbers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09BECA1-76BF-1C74-0FB2-DD17FAD568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841" y="813451"/>
            <a:ext cx="4584589" cy="27556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8E00A74-119F-8A46-E727-FA236D0397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1840" y="3633369"/>
            <a:ext cx="4584589" cy="275563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70D1A5-7D15-0261-58A6-9CD825570134}"/>
              </a:ext>
            </a:extLst>
          </p:cNvPr>
          <p:cNvSpPr txBox="1"/>
          <p:nvPr/>
        </p:nvSpPr>
        <p:spPr>
          <a:xfrm>
            <a:off x="10099497" y="1243173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M&amp;O </a:t>
            </a:r>
            <a:r>
              <a:rPr lang="en-GB" dirty="0" err="1"/>
              <a:t>elogs</a:t>
            </a:r>
            <a:endParaRPr lang="en-CH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2FE5C2-D663-C664-9D59-2EE956EBC8B5}"/>
              </a:ext>
            </a:extLst>
          </p:cNvPr>
          <p:cNvSpPr txBox="1"/>
          <p:nvPr/>
        </p:nvSpPr>
        <p:spPr>
          <a:xfrm>
            <a:off x="10099497" y="4019871"/>
            <a:ext cx="1383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On-call </a:t>
            </a:r>
            <a:r>
              <a:rPr lang="en-GB" dirty="0" err="1"/>
              <a:t>elogs</a:t>
            </a:r>
            <a:endParaRPr lang="en-CH" dirty="0"/>
          </a:p>
        </p:txBody>
      </p:sp>
      <p:pic>
        <p:nvPicPr>
          <p:cNvPr id="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68D0B04F-E4AC-8CEF-1A29-23BEFBA919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6659139-A48B-6BB1-F8E4-C2D83C230F59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9397096F-13DD-84D0-3789-152A05A4442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0AE5AB7-7F21-71F9-A46D-4CB3A83F3DC7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6940109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605A10-444D-2E05-FB2A-878F6EF9C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900596-F352-5100-F832-D07C2DB6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B15E6-AA53-2CF5-BD43-C34D90BBC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52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AAEAAC-F928-D39C-AD84-3067380BE823}"/>
              </a:ext>
            </a:extLst>
          </p:cNvPr>
          <p:cNvSpPr txBox="1"/>
          <p:nvPr/>
        </p:nvSpPr>
        <p:spPr>
          <a:xfrm>
            <a:off x="-1" y="836712"/>
            <a:ext cx="12192001" cy="56986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Gas systems at CERN</a:t>
            </a: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US" dirty="0">
                <a:cs typeface="Times New Roman" pitchFamily="18" charset="0"/>
              </a:rPr>
              <a:t>30 gas systems (about 300 racks) delivering the required mixture to the particle detectors of all LHC experiments (and one delivering H</a:t>
            </a:r>
            <a:r>
              <a:rPr lang="en-US" baseline="-25000" dirty="0">
                <a:cs typeface="Times New Roman" pitchFamily="18" charset="0"/>
              </a:rPr>
              <a:t>2</a:t>
            </a:r>
            <a:r>
              <a:rPr lang="en-US" dirty="0">
                <a:cs typeface="Times New Roman" pitchFamily="18" charset="0"/>
              </a:rPr>
              <a:t> to LINAC4 and many others </a:t>
            </a:r>
            <a:r>
              <a:rPr lang="en-US">
                <a:cs typeface="Times New Roman" pitchFamily="18" charset="0"/>
              </a:rPr>
              <a:t>for non-LHC experiments).</a:t>
            </a:r>
            <a:endParaRPr lang="en-US" dirty="0">
              <a:cs typeface="Times New Roman" pitchFamily="18" charset="0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US" dirty="0">
                <a:cs typeface="Times New Roman" pitchFamily="18" charset="0"/>
              </a:rPr>
              <a:t>Designed and built according to functional modules:</a:t>
            </a:r>
          </a:p>
          <a:p>
            <a:pPr marL="742950" lvl="1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Simplified maintenance and operation activities for the team</a:t>
            </a:r>
          </a:p>
          <a:p>
            <a:pPr marL="742950" lvl="1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Fully </a:t>
            </a:r>
            <a:r>
              <a:rPr lang="en-US" sz="1600" b="1" dirty="0">
                <a:cs typeface="Times New Roman" pitchFamily="18" charset="0"/>
              </a:rPr>
              <a:t>automated</a:t>
            </a:r>
            <a:r>
              <a:rPr lang="en-US" sz="1600" dirty="0">
                <a:cs typeface="Times New Roman" pitchFamily="18" charset="0"/>
              </a:rPr>
              <a:t> systems with remote control/monitoring</a:t>
            </a:r>
          </a:p>
          <a:p>
            <a:pPr marL="742950" lvl="1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few examples briefly presented</a:t>
            </a:r>
          </a:p>
          <a:p>
            <a:pPr lvl="1">
              <a:lnSpc>
                <a:spcPct val="110000"/>
              </a:lnSpc>
            </a:pPr>
            <a:endParaRPr lang="en-US" sz="400" dirty="0">
              <a:cs typeface="Times New Roman" pitchFamily="18" charset="0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US" dirty="0">
                <a:cs typeface="Times New Roman" pitchFamily="18" charset="0"/>
              </a:rPr>
              <a:t>Gas systems have demonstrated an impressive </a:t>
            </a:r>
            <a:r>
              <a:rPr lang="en-US" b="1" dirty="0">
                <a:cs typeface="Times New Roman" pitchFamily="18" charset="0"/>
              </a:rPr>
              <a:t>reliability</a:t>
            </a:r>
            <a:r>
              <a:rPr lang="en-US" dirty="0">
                <a:cs typeface="Times New Roman" pitchFamily="18" charset="0"/>
              </a:rPr>
              <a:t> level:</a:t>
            </a:r>
          </a:p>
          <a:p>
            <a:pPr marL="742950" lvl="1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r>
              <a:rPr lang="en-US" sz="1600" dirty="0">
                <a:cs typeface="Times New Roman" pitchFamily="18" charset="0"/>
              </a:rPr>
              <a:t>On average about 1 h downtime/year (excluded external causes, i.e. power-cuts, …)</a:t>
            </a:r>
          </a:p>
          <a:p>
            <a:pPr marL="742950" lvl="1" indent="-285750">
              <a:lnSpc>
                <a:spcPct val="110000"/>
              </a:lnSpc>
              <a:buFont typeface="Calibri" panose="020F0502020204030204" pitchFamily="34" charset="0"/>
              <a:buChar char="‐"/>
            </a:pPr>
            <a:endParaRPr lang="en-US" sz="500" dirty="0">
              <a:cs typeface="Times New Roman" pitchFamily="18" charset="0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US" dirty="0">
                <a:cs typeface="Times New Roman" pitchFamily="18" charset="0"/>
              </a:rPr>
              <a:t>Maintenance and consolidation are fundamental to ensure </a:t>
            </a:r>
            <a:r>
              <a:rPr lang="en-US" b="1" dirty="0">
                <a:cs typeface="Times New Roman" pitchFamily="18" charset="0"/>
              </a:rPr>
              <a:t>stability</a:t>
            </a:r>
            <a:r>
              <a:rPr lang="en-US" dirty="0">
                <a:cs typeface="Times New Roman" pitchFamily="18" charset="0"/>
              </a:rPr>
              <a:t> and reliability at long term</a:t>
            </a:r>
          </a:p>
          <a:p>
            <a:pPr marL="139700" marR="0" lvl="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tabLst/>
              <a:defRPr/>
            </a:pPr>
            <a:endParaRPr lang="en-US" dirty="0"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 typeface="Source Sans Pro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F-gas policy</a:t>
            </a: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  <a:hlinkClick r:id="rId2"/>
              </a:rPr>
              <a:t>CERN F-gas policy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 is in line with “F-gas regulations” </a:t>
            </a:r>
            <a:r>
              <a:rPr lang="en-GB" sz="1800" b="0" kern="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which aim to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limit the GHG usage 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Source Sans Pro"/>
            </a:endParaRP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sz="1800" b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Decreasing the consumption makes detector operation less subject to crisis affecting price and availability</a:t>
            </a: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Horizon 2025: -28% and Horizon 2030: -50%</a:t>
            </a:r>
            <a:endParaRPr lang="en-GB" sz="1800" b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</a:pPr>
            <a:endParaRPr lang="en-US" dirty="0"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400"/>
              <a:buFontTx/>
              <a:buNone/>
              <a:tabLst/>
              <a:defRPr/>
            </a:pPr>
            <a:r>
              <a:rPr kumimoji="0" lang="en-GB" sz="1700" b="1" i="0" u="none" strike="noStrike" kern="0" cap="none" spc="0" normalizeH="0" baseline="0" noProof="0" dirty="0">
                <a:ln>
                  <a:noFill/>
                </a:ln>
                <a:solidFill>
                  <a:srgbClr val="0645AD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Detector design</a:t>
            </a:r>
          </a:p>
          <a:p>
            <a:pPr marL="457200" marR="0" lvl="0" indent="-317500" algn="l" defTabSz="914400" rtl="0" eaLnBrk="1" fontAlgn="auto" latinLnBrk="0" hangingPunct="1">
              <a:lnSpc>
                <a:spcPct val="95000"/>
              </a:lnSpc>
              <a:spcBef>
                <a:spcPts val="50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Source Sans Pro"/>
              <a:buChar char="-"/>
              <a:tabLst/>
              <a:defRPr/>
            </a:pPr>
            <a:r>
              <a:rPr kumimoji="0" lang="en-GB" sz="17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Source Sans Pro"/>
              </a:rPr>
              <a:t>It is fundamental to look not only at detector performance but also at the infrastructure</a:t>
            </a:r>
          </a:p>
          <a:p>
            <a:pPr>
              <a:lnSpc>
                <a:spcPct val="110000"/>
              </a:lnSpc>
            </a:pPr>
            <a:endParaRPr lang="en-US" dirty="0">
              <a:cs typeface="Times New Roman" pitchFamily="18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C57895C4-90BF-C31C-4A88-6BE402A119F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207568" y="53503"/>
            <a:ext cx="8144130" cy="649287"/>
          </a:xfrm>
          <a:noFill/>
          <a:ln w="12700">
            <a:noFill/>
          </a:ln>
          <a:effectLst/>
        </p:spPr>
        <p:txBody>
          <a:bodyPr>
            <a:normAutofit/>
          </a:bodyPr>
          <a:lstStyle/>
          <a:p>
            <a:pPr algn="ctr" eaLnBrk="1" hangingPunct="1"/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Summary</a:t>
            </a:r>
          </a:p>
        </p:txBody>
      </p:sp>
      <p:pic>
        <p:nvPicPr>
          <p:cNvPr id="7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B732B13-4608-7580-57B7-3A07B7924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AC2239CB-DEF2-93F9-8A51-6B0DA63BCC4B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386D3FA2-AFB9-B9A3-0343-B8A056616E3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F569063-B73F-6277-21BA-B92F9188B75C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67983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B3CA98-F1D9-4A01-AF7A-9958EE8E7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356350"/>
            <a:ext cx="4738305" cy="365125"/>
          </a:xfrm>
        </p:spPr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BB91B-433D-4E49-86DE-B203CD1BB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6</a:t>
            </a:fld>
            <a:endParaRPr lang="en-GB"/>
          </a:p>
        </p:txBody>
      </p:sp>
      <p:sp>
        <p:nvSpPr>
          <p:cNvPr id="11" name="Rectangle 4">
            <a:extLst>
              <a:ext uri="{FF2B5EF4-FFF2-40B4-BE49-F238E27FC236}">
                <a16:creationId xmlns:a16="http://schemas.microsoft.com/office/drawing/2014/main" id="{B73E6C6E-3715-44F2-83CC-5C8FA54D2A75}"/>
              </a:ext>
            </a:extLst>
          </p:cNvPr>
          <p:cNvSpPr txBox="1">
            <a:spLocks noChangeArrowheads="1"/>
          </p:cNvSpPr>
          <p:nvPr/>
        </p:nvSpPr>
        <p:spPr>
          <a:xfrm>
            <a:off x="2244053" y="23513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000" b="0" i="0" u="none" strike="noStrike" kern="1200" cap="none" spc="0" normalizeH="0" baseline="0" noProof="0" dirty="0">
                <a:ln>
                  <a:noFill/>
                </a:ln>
                <a:solidFill>
                  <a:srgbClr val="4F81BD">
                    <a:lumMod val="75000"/>
                  </a:srgb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Requirements and Quality Assurance</a:t>
            </a:r>
          </a:p>
        </p:txBody>
      </p:sp>
      <p:pic>
        <p:nvPicPr>
          <p:cNvPr id="12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DD84DA7C-B02B-45EB-9098-503FC4BD62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EC0A-06D0-40BB-80E6-55401CC6E81C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BC54BC5-E9DE-417C-AE42-8367F7CC0975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603D864-6B3F-4F4E-8B36-1823BEBB093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lumMod val="75000"/>
                </a:srgbClr>
              </a:solidFill>
              <a:prstDash val="solid"/>
            </a:ln>
            <a:effectLst/>
          </p:spPr>
        </p:cxn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B8088D9F-5B5E-B916-FB25-74200E479AD9}"/>
              </a:ext>
            </a:extLst>
          </p:cNvPr>
          <p:cNvSpPr txBox="1"/>
          <p:nvPr/>
        </p:nvSpPr>
        <p:spPr>
          <a:xfrm>
            <a:off x="107504" y="874535"/>
            <a:ext cx="12084496" cy="5791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GB" dirty="0">
                <a:highlight>
                  <a:srgbClr val="FFFF00"/>
                </a:highlight>
                <a:cs typeface="Times New Roman" pitchFamily="18" charset="0"/>
              </a:rPr>
              <a:t>Gas systems (as detectors) are subject to severe requirements on material &amp; gas for safe detector operation</a:t>
            </a:r>
            <a:r>
              <a:rPr lang="en-GB" dirty="0">
                <a:cs typeface="Times New Roman" pitchFamily="18" charset="0"/>
              </a:rPr>
              <a:t>: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Mainly (if needed only) stainless steel pipe and components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Need to validate the gas system components (ageing test setup)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Documentation for QA and easy operation/maintenance follow up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Monitoring of gas system operation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Monitor of supply gases and mixture composition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Evaluation of operational cost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Flexible design to accommodate detector requirements/upgrades</a:t>
            </a:r>
          </a:p>
          <a:p>
            <a:pPr marL="285750" lvl="0" indent="-285750">
              <a:lnSpc>
                <a:spcPct val="140000"/>
              </a:lnSpc>
              <a:buFont typeface="Wingdings" panose="05000000000000000000" pitchFamily="2" charset="2"/>
              <a:buChar char="§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Careful evaluation of </a:t>
            </a:r>
          </a:p>
          <a:p>
            <a:pPr marL="742950" lvl="1" indent="-285750">
              <a:lnSpc>
                <a:spcPct val="140000"/>
              </a:lnSpc>
              <a:buFont typeface="Times New Roman" panose="02020603050405020304" pitchFamily="18" charset="0"/>
              <a:buChar char="▫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resources for operation</a:t>
            </a:r>
          </a:p>
          <a:p>
            <a:pPr marL="742950" lvl="1" indent="-285750">
              <a:lnSpc>
                <a:spcPct val="140000"/>
              </a:lnSpc>
              <a:buFont typeface="Times New Roman" panose="02020603050405020304" pitchFamily="18" charset="0"/>
              <a:buChar char="▫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resources for maintenance activity</a:t>
            </a:r>
          </a:p>
          <a:p>
            <a:pPr marL="742950" lvl="1" indent="-285750">
              <a:lnSpc>
                <a:spcPct val="140000"/>
              </a:lnSpc>
              <a:buFont typeface="Times New Roman" panose="02020603050405020304" pitchFamily="18" charset="0"/>
              <a:buChar char="▫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Stability required </a:t>
            </a:r>
          </a:p>
          <a:p>
            <a:pPr marL="742950" lvl="1" indent="-285750">
              <a:lnSpc>
                <a:spcPct val="140000"/>
              </a:lnSpc>
              <a:buFont typeface="Times New Roman" panose="02020603050405020304" pitchFamily="18" charset="0"/>
              <a:buChar char="▫"/>
            </a:pPr>
            <a:r>
              <a:rPr lang="en-GB" dirty="0">
                <a:solidFill>
                  <a:prstClr val="black"/>
                </a:solidFill>
                <a:cs typeface="Times New Roman" pitchFamily="18" charset="0"/>
              </a:rPr>
              <a:t>Balance requirements vs safety (as much as possible)</a:t>
            </a:r>
          </a:p>
          <a:p>
            <a:pPr>
              <a:lnSpc>
                <a:spcPct val="140000"/>
              </a:lnSpc>
            </a:pPr>
            <a:endParaRPr lang="en-GB" sz="1600" b="1" dirty="0">
              <a:solidFill>
                <a:srgbClr val="FF0000"/>
              </a:solidFill>
              <a:cs typeface="Times New Roman" pitchFamily="18" charset="0"/>
            </a:endParaRPr>
          </a:p>
          <a:p>
            <a:pPr>
              <a:lnSpc>
                <a:spcPct val="140000"/>
              </a:lnSpc>
            </a:pPr>
            <a:endParaRPr lang="en-GB" sz="16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AA15482-EA48-C64A-ACA4-4A23076E1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543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D6869E9-0ACA-4546-A08A-4C7B8BDAC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24956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CA754-727C-46D9-A21D-701F40BF3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A770AF7-07B5-45C7-912A-1BC65065AD87}"/>
              </a:ext>
            </a:extLst>
          </p:cNvPr>
          <p:cNvSpPr txBox="1">
            <a:spLocks noChangeArrowheads="1"/>
          </p:cNvSpPr>
          <p:nvPr/>
        </p:nvSpPr>
        <p:spPr>
          <a:xfrm>
            <a:off x="3078479" y="-44091"/>
            <a:ext cx="6035042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Gas system layouts: 1 - open mode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665C4A9D-1C08-4CF4-A1B9-DF253F88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5C9B3E1-CC4D-4AB7-8834-E116AE63CB10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5EE8047-D2E1-4974-8481-BA3CE7F1AEBF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8480CA8-F8E7-4325-8BE7-3FD71C601EE9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4074C43-CBC6-11F3-E76D-2051E325B1F5}"/>
              </a:ext>
            </a:extLst>
          </p:cNvPr>
          <p:cNvSpPr txBox="1"/>
          <p:nvPr/>
        </p:nvSpPr>
        <p:spPr>
          <a:xfrm>
            <a:off x="315828" y="923228"/>
            <a:ext cx="11560344" cy="1732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>
                <a:cs typeface="Times New Roman" panose="02020603050405020304" pitchFamily="18" charset="0"/>
              </a:rPr>
              <a:t>Basic gas system: </a:t>
            </a:r>
            <a:r>
              <a:rPr lang="en-GB" u="sng" dirty="0">
                <a:cs typeface="Times New Roman" panose="02020603050405020304" pitchFamily="18" charset="0"/>
              </a:rPr>
              <a:t>Open mode operation</a:t>
            </a:r>
            <a:r>
              <a:rPr lang="en-GB" dirty="0"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dirty="0">
                <a:cs typeface="Times New Roman" panose="02020603050405020304" pitchFamily="18" charset="0"/>
              </a:rPr>
              <a:t>Gas mixture prepared and sent to the detector.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 advantages: </a:t>
            </a:r>
            <a:r>
              <a:rPr lang="en-GB" dirty="0">
                <a:cs typeface="Times New Roman" panose="02020603050405020304" pitchFamily="18" charset="0"/>
              </a:rPr>
              <a:t>very simple to build and operate. No particular need of monitoring impurities.</a:t>
            </a:r>
            <a:endParaRPr lang="en-GB" dirty="0">
              <a:solidFill>
                <a:schemeClr val="accent3">
                  <a:lumMod val="50000"/>
                </a:schemeClr>
              </a:solidFill>
              <a:cs typeface="Times New Roman" panose="02020603050405020304" pitchFamily="18" charset="0"/>
            </a:endParaRPr>
          </a:p>
          <a:p>
            <a:pPr marL="2257425" lvl="1" indent="-45720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FF0000"/>
                </a:solidFill>
                <a:cs typeface="Times New Roman" panose="02020603050405020304" pitchFamily="18" charset="0"/>
                <a:sym typeface="Wingdings" panose="05000000000000000000" pitchFamily="2" charset="2"/>
              </a:rPr>
              <a:t>disadvantage</a:t>
            </a:r>
            <a:r>
              <a:rPr lang="en-GB" dirty="0">
                <a:cs typeface="Times New Roman" panose="02020603050405020304" pitchFamily="18" charset="0"/>
                <a:sym typeface="Wingdings" panose="05000000000000000000" pitchFamily="2" charset="2"/>
              </a:rPr>
              <a:t>: mixture is vented after being used, i.e. potential source of high gas consumption and high emissions</a:t>
            </a:r>
            <a:endParaRPr lang="en-GB" b="1" dirty="0">
              <a:cs typeface="Times New Roman" panose="02020603050405020304" pitchFamily="18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E6AD8FE-AC8D-D421-8CBC-6DD3E4B4D378}"/>
              </a:ext>
            </a:extLst>
          </p:cNvPr>
          <p:cNvGrpSpPr>
            <a:grpSpLocks noChangeAspect="1"/>
          </p:cNvGrpSpPr>
          <p:nvPr/>
        </p:nvGrpSpPr>
        <p:grpSpPr>
          <a:xfrm>
            <a:off x="2864962" y="2832476"/>
            <a:ext cx="6248559" cy="685223"/>
            <a:chOff x="9901287" y="9529290"/>
            <a:chExt cx="8316832" cy="91203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7A9BD55-B8A9-D3E1-2C7F-7168FCBEA3A2}"/>
                </a:ext>
              </a:extLst>
            </p:cNvPr>
            <p:cNvSpPr/>
            <p:nvPr/>
          </p:nvSpPr>
          <p:spPr>
            <a:xfrm>
              <a:off x="9901287" y="9541322"/>
              <a:ext cx="1800000" cy="90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GAS MIXER</a:t>
              </a:r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5676426-BE11-3E23-BD89-70425651BF1F}"/>
                </a:ext>
              </a:extLst>
            </p:cNvPr>
            <p:cNvCxnSpPr>
              <a:stCxn id="14" idx="3"/>
            </p:cNvCxnSpPr>
            <p:nvPr/>
          </p:nvCxnSpPr>
          <p:spPr>
            <a:xfrm flipV="1">
              <a:off x="11701287" y="9973370"/>
              <a:ext cx="1440000" cy="0"/>
            </a:xfrm>
            <a:prstGeom prst="straightConnector1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EA17DC4-35A5-4DA8-140B-86028BC247CA}"/>
                </a:ext>
              </a:extLst>
            </p:cNvPr>
            <p:cNvSpPr/>
            <p:nvPr/>
          </p:nvSpPr>
          <p:spPr>
            <a:xfrm>
              <a:off x="13165527" y="9529290"/>
              <a:ext cx="1800000" cy="90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CBB65EAF-4262-A20F-3D73-F709B054104F}"/>
                </a:ext>
              </a:extLst>
            </p:cNvPr>
            <p:cNvCxnSpPr/>
            <p:nvPr/>
          </p:nvCxnSpPr>
          <p:spPr>
            <a:xfrm flipV="1">
              <a:off x="14965911" y="9973370"/>
              <a:ext cx="1440000" cy="0"/>
            </a:xfrm>
            <a:prstGeom prst="straightConnector1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1F8DF38-6E63-3651-B92B-AB3B1999FFB7}"/>
                </a:ext>
              </a:extLst>
            </p:cNvPr>
            <p:cNvSpPr/>
            <p:nvPr/>
          </p:nvSpPr>
          <p:spPr>
            <a:xfrm>
              <a:off x="16418119" y="9529290"/>
              <a:ext cx="1800000" cy="90000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EXHAUST</a:t>
              </a:r>
            </a:p>
          </p:txBody>
        </p:sp>
      </p:grp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A4531B4C-BB57-9F6F-B96D-3F2095BBB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84BFFE-CC4B-5063-937A-467BE0DC56AF}"/>
              </a:ext>
            </a:extLst>
          </p:cNvPr>
          <p:cNvSpPr txBox="1"/>
          <p:nvPr/>
        </p:nvSpPr>
        <p:spPr>
          <a:xfrm>
            <a:off x="315828" y="3881942"/>
            <a:ext cx="11200180" cy="23969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b="1" dirty="0"/>
              <a:t>High gas consumption </a:t>
            </a:r>
            <a:r>
              <a:rPr lang="en-GB" dirty="0"/>
              <a:t>for a large detector system of several m3 can implies quickly not sustainable costs: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/>
              <a:t>Mixture cost can range from 1 CHF/m3 (</a:t>
            </a:r>
            <a:r>
              <a:rPr lang="en-GB" dirty="0" err="1"/>
              <a:t>Ar</a:t>
            </a:r>
            <a:r>
              <a:rPr lang="en-GB" dirty="0"/>
              <a:t>/CO2) to more than 100 CHF/m3 (</a:t>
            </a:r>
            <a:r>
              <a:rPr lang="en-GB" dirty="0" err="1"/>
              <a:t>Ar</a:t>
            </a:r>
            <a:r>
              <a:rPr lang="en-GB" dirty="0"/>
              <a:t>/CO2/CF4). 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/>
              <a:t>RPC mixture is exactly in the middle (about 50 CHF/m3).</a:t>
            </a:r>
          </a:p>
          <a:p>
            <a:pPr marL="285750" indent="-285750">
              <a:lnSpc>
                <a:spcPct val="120000"/>
              </a:lnSpc>
              <a:buFont typeface="Calibri" panose="020F0502020204030204" pitchFamily="34" charset="0"/>
              <a:buChar char="‐"/>
            </a:pPr>
            <a:r>
              <a:rPr lang="en-GB" dirty="0"/>
              <a:t>Typical flow 10 m3/h for about 300 days/year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dirty="0">
                <a:sym typeface="Wingdings" panose="05000000000000000000" pitchFamily="2" charset="2"/>
              </a:rPr>
              <a:t>Gas cost can range from 72 </a:t>
            </a:r>
            <a:r>
              <a:rPr lang="en-GB" dirty="0" err="1">
                <a:sym typeface="Wingdings" panose="05000000000000000000" pitchFamily="2" charset="2"/>
              </a:rPr>
              <a:t>kCHF</a:t>
            </a:r>
            <a:r>
              <a:rPr lang="en-GB" dirty="0">
                <a:sym typeface="Wingdings" panose="05000000000000000000" pitchFamily="2" charset="2"/>
              </a:rPr>
              <a:t> (</a:t>
            </a:r>
            <a:r>
              <a:rPr lang="en-GB" dirty="0" err="1">
                <a:sym typeface="Wingdings" panose="05000000000000000000" pitchFamily="2" charset="2"/>
              </a:rPr>
              <a:t>Ar</a:t>
            </a:r>
            <a:r>
              <a:rPr lang="en-GB" dirty="0">
                <a:sym typeface="Wingdings" panose="05000000000000000000" pitchFamily="2" charset="2"/>
              </a:rPr>
              <a:t>/CO2) up to 7.2 MCHF for </a:t>
            </a:r>
            <a:r>
              <a:rPr lang="en-GB" dirty="0"/>
              <a:t>(</a:t>
            </a:r>
            <a:r>
              <a:rPr lang="en-GB" dirty="0" err="1"/>
              <a:t>Ar</a:t>
            </a:r>
            <a:r>
              <a:rPr lang="en-GB" dirty="0"/>
              <a:t>/CO2/CF4)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dirty="0"/>
              <a:t>In addition, sometimes: use of greenhouse gases</a:t>
            </a:r>
          </a:p>
          <a:p>
            <a:pPr marL="742950" lvl="1" indent="-285750">
              <a:lnSpc>
                <a:spcPct val="120000"/>
              </a:lnSpc>
              <a:buFont typeface="Wingdings" panose="05000000000000000000" pitchFamily="2" charset="2"/>
              <a:buChar char="à"/>
            </a:pPr>
            <a:r>
              <a:rPr lang="en-GB" dirty="0">
                <a:highlight>
                  <a:srgbClr val="FFFF00"/>
                </a:highlight>
              </a:rPr>
              <a:t>Open mode cannot be the solution</a:t>
            </a:r>
          </a:p>
        </p:txBody>
      </p:sp>
    </p:spTree>
    <p:extLst>
      <p:ext uri="{BB962C8B-B14F-4D97-AF65-F5344CB8AC3E}">
        <p14:creationId xmlns:p14="http://schemas.microsoft.com/office/powerpoint/2010/main" val="28592869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CC1173-A9B2-6FE5-18C0-F6608BE30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6F2BD-05BE-1F65-455B-5385BAB6A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DRD1 Gaseous Detectors School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E3335-A6FC-B077-B5A1-5C16BEA53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D01288-E44D-4D3C-67F9-5388F1268E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124" y="1072055"/>
            <a:ext cx="4459158" cy="5284295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96AA9B46-76A8-5C74-6CA5-354897A4F5C8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F-gas emissions</a:t>
            </a:r>
          </a:p>
        </p:txBody>
      </p:sp>
      <p:pic>
        <p:nvPicPr>
          <p:cNvPr id="9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8CCB957C-9B1A-254C-1721-32054712F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27E074D-30C9-C405-6865-98D970D2D48E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23273E2-5DFF-1373-E737-C32521A7E33E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56EC753-C341-5C25-F5C5-924741FFADF4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Google Shape;109;p13">
            <a:extLst>
              <a:ext uri="{FF2B5EF4-FFF2-40B4-BE49-F238E27FC236}">
                <a16:creationId xmlns:a16="http://schemas.microsoft.com/office/drawing/2014/main" id="{4F03A028-D8F4-17A1-FCEE-D647909E6E7C}"/>
              </a:ext>
            </a:extLst>
          </p:cNvPr>
          <p:cNvSpPr txBox="1"/>
          <p:nvPr/>
        </p:nvSpPr>
        <p:spPr>
          <a:xfrm>
            <a:off x="5584033" y="955930"/>
            <a:ext cx="6150767" cy="1945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u="sng" dirty="0">
                <a:solidFill>
                  <a:schemeClr val="hlink"/>
                </a:solidFill>
                <a:hlinkClick r:id="rId4"/>
              </a:rPr>
              <a:t>CERN Environment Report 2019-2020</a:t>
            </a:r>
            <a:endParaRPr lang="it" u="sng" dirty="0">
              <a:solidFill>
                <a:schemeClr val="hlink"/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it" u="sng" dirty="0"/>
              <a:t>2021: </a:t>
            </a:r>
            <a:r>
              <a:rPr lang="en-GB" u="sng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CERN’s Year of Environmental Awareness</a:t>
            </a:r>
            <a:r>
              <a:rPr lang="en-GB" u="sng" dirty="0"/>
              <a:t>. </a:t>
            </a:r>
            <a:endParaRPr lang="it" u="sng" dirty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u="sng" dirty="0"/>
              <a:t>CERN Environment workshop: 12 and 13 October 2022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u="sng" dirty="0">
                <a:solidFill>
                  <a:schemeClr val="hlink"/>
                </a:solidFill>
                <a:hlinkClick r:id="rId6"/>
              </a:rPr>
              <a:t>CERN Environment Report 2021-2022</a:t>
            </a:r>
            <a:endParaRPr lang="en-GB" u="sng" dirty="0">
              <a:solidFill>
                <a:schemeClr val="hlink"/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2000" u="sng" dirty="0">
                <a:solidFill>
                  <a:schemeClr val="hlink"/>
                </a:solidFill>
                <a:highlight>
                  <a:srgbClr val="FFFF00"/>
                </a:highlight>
                <a:hlinkClick r:id="rId7"/>
              </a:rPr>
              <a:t>CERN and the Environment Town Hall (2024, Nov. 8th)</a:t>
            </a:r>
            <a:endParaRPr lang="en-GB" sz="2000" u="sng" dirty="0">
              <a:solidFill>
                <a:schemeClr val="hlink"/>
              </a:solidFill>
              <a:highlight>
                <a:srgbClr val="FFFF00"/>
              </a:highlight>
            </a:endParaRPr>
          </a:p>
        </p:txBody>
      </p:sp>
      <p:sp>
        <p:nvSpPr>
          <p:cNvPr id="14" name="Google Shape;102;p13">
            <a:extLst>
              <a:ext uri="{FF2B5EF4-FFF2-40B4-BE49-F238E27FC236}">
                <a16:creationId xmlns:a16="http://schemas.microsoft.com/office/drawing/2014/main" id="{5731C1D1-7B04-EA3A-956E-51A0F5FF3761}"/>
              </a:ext>
            </a:extLst>
          </p:cNvPr>
          <p:cNvSpPr/>
          <p:nvPr/>
        </p:nvSpPr>
        <p:spPr>
          <a:xfrm>
            <a:off x="2318066" y="2827379"/>
            <a:ext cx="360000" cy="2187503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5" name="Google Shape;110;p13">
            <a:extLst>
              <a:ext uri="{FF2B5EF4-FFF2-40B4-BE49-F238E27FC236}">
                <a16:creationId xmlns:a16="http://schemas.microsoft.com/office/drawing/2014/main" id="{19AD358A-C252-1713-0222-8DBDA8981D68}"/>
              </a:ext>
            </a:extLst>
          </p:cNvPr>
          <p:cNvSpPr txBox="1"/>
          <p:nvPr/>
        </p:nvSpPr>
        <p:spPr>
          <a:xfrm>
            <a:off x="5984449" y="2986015"/>
            <a:ext cx="4459157" cy="46626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8000" tIns="48000" rIns="48000" bIns="48000" anchor="t" anchorCtr="0">
            <a:spAutoFit/>
          </a:bodyPr>
          <a:lstStyle/>
          <a:p>
            <a:r>
              <a:rPr lang="it" sz="2400" dirty="0">
                <a:solidFill>
                  <a:srgbClr val="0645AD"/>
                </a:solidFill>
                <a:ea typeface="Source Sans Pro"/>
                <a:cs typeface="Source Sans Pro"/>
                <a:sym typeface="Source Sans Pro"/>
              </a:rPr>
              <a:t>Emissions from particle detection</a:t>
            </a:r>
            <a:endParaRPr sz="2400" dirty="0">
              <a:solidFill>
                <a:srgbClr val="0645AD"/>
              </a:solidFill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6" name="Google Shape;102;p13">
            <a:extLst>
              <a:ext uri="{FF2B5EF4-FFF2-40B4-BE49-F238E27FC236}">
                <a16:creationId xmlns:a16="http://schemas.microsoft.com/office/drawing/2014/main" id="{03173C6B-1E10-B1B9-A0CC-3638E95DF58E}"/>
              </a:ext>
            </a:extLst>
          </p:cNvPr>
          <p:cNvSpPr/>
          <p:nvPr/>
        </p:nvSpPr>
        <p:spPr>
          <a:xfrm>
            <a:off x="1821501" y="2545327"/>
            <a:ext cx="360000" cy="2463636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7" name="Google Shape;102;p13">
            <a:extLst>
              <a:ext uri="{FF2B5EF4-FFF2-40B4-BE49-F238E27FC236}">
                <a16:creationId xmlns:a16="http://schemas.microsoft.com/office/drawing/2014/main" id="{B5AABDB5-3784-E1BC-B115-BDE306411A21}"/>
              </a:ext>
            </a:extLst>
          </p:cNvPr>
          <p:cNvSpPr/>
          <p:nvPr/>
        </p:nvSpPr>
        <p:spPr>
          <a:xfrm>
            <a:off x="2808145" y="4575729"/>
            <a:ext cx="360000" cy="4320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18" name="Google Shape;102;p13">
            <a:extLst>
              <a:ext uri="{FF2B5EF4-FFF2-40B4-BE49-F238E27FC236}">
                <a16:creationId xmlns:a16="http://schemas.microsoft.com/office/drawing/2014/main" id="{41A339AF-EC59-2EF3-E99D-E306C9023D53}"/>
              </a:ext>
            </a:extLst>
          </p:cNvPr>
          <p:cNvSpPr/>
          <p:nvPr/>
        </p:nvSpPr>
        <p:spPr>
          <a:xfrm>
            <a:off x="3318267" y="4297448"/>
            <a:ext cx="360000" cy="68802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78DAF9E-9744-82C7-64DD-5853B692EED6}"/>
              </a:ext>
            </a:extLst>
          </p:cNvPr>
          <p:cNvCxnSpPr>
            <a:cxnSpLocks/>
            <a:stCxn id="15" idx="1"/>
          </p:cNvCxnSpPr>
          <p:nvPr/>
        </p:nvCxnSpPr>
        <p:spPr>
          <a:xfrm flipH="1">
            <a:off x="4734910" y="3219150"/>
            <a:ext cx="1249539" cy="586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Google Shape;102;p13">
            <a:extLst>
              <a:ext uri="{FF2B5EF4-FFF2-40B4-BE49-F238E27FC236}">
                <a16:creationId xmlns:a16="http://schemas.microsoft.com/office/drawing/2014/main" id="{C1A2C275-21EB-90E7-7073-B4EB17706207}"/>
              </a:ext>
            </a:extLst>
          </p:cNvPr>
          <p:cNvSpPr/>
          <p:nvPr/>
        </p:nvSpPr>
        <p:spPr>
          <a:xfrm>
            <a:off x="3806998" y="4297451"/>
            <a:ext cx="360000" cy="68802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3" name="Google Shape;102;p13">
            <a:extLst>
              <a:ext uri="{FF2B5EF4-FFF2-40B4-BE49-F238E27FC236}">
                <a16:creationId xmlns:a16="http://schemas.microsoft.com/office/drawing/2014/main" id="{63C60319-01FD-FA4D-9A3A-BF7D69BC02CD}"/>
              </a:ext>
            </a:extLst>
          </p:cNvPr>
          <p:cNvSpPr/>
          <p:nvPr/>
        </p:nvSpPr>
        <p:spPr>
          <a:xfrm>
            <a:off x="4300983" y="3090041"/>
            <a:ext cx="360000" cy="1895426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36" name="Google Shape;110;p13">
            <a:extLst>
              <a:ext uri="{FF2B5EF4-FFF2-40B4-BE49-F238E27FC236}">
                <a16:creationId xmlns:a16="http://schemas.microsoft.com/office/drawing/2014/main" id="{3FE67392-2653-EF16-1489-95091527BC05}"/>
              </a:ext>
            </a:extLst>
          </p:cNvPr>
          <p:cNvSpPr txBox="1"/>
          <p:nvPr/>
        </p:nvSpPr>
        <p:spPr>
          <a:xfrm>
            <a:off x="5781032" y="3595779"/>
            <a:ext cx="4459157" cy="120493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8000" tIns="48000" rIns="48000" bIns="48000" anchor="t" anchorCtr="0">
            <a:spAutoFit/>
          </a:bodyPr>
          <a:lstStyle/>
          <a:p>
            <a:r>
              <a:rPr lang="fr-FR" sz="2400" b="1" dirty="0">
                <a:highlight>
                  <a:srgbClr val="FFFF00"/>
                </a:highlight>
                <a:ea typeface="Source Sans Pro"/>
                <a:cs typeface="Source Sans Pro"/>
                <a:sym typeface="Source Sans Pro"/>
              </a:rPr>
              <a:t>Horizon 2025: </a:t>
            </a:r>
          </a:p>
          <a:p>
            <a:r>
              <a:rPr lang="fr-FR" sz="2400" dirty="0">
                <a:ea typeface="Source Sans Pro"/>
                <a:cs typeface="Source Sans Pro"/>
                <a:sym typeface="Source Sans Pro"/>
              </a:rPr>
              <a:t>T</a:t>
            </a:r>
            <a:r>
              <a:rPr lang="it" sz="2400" dirty="0">
                <a:ea typeface="Source Sans Pro"/>
                <a:cs typeface="Source Sans Pro"/>
                <a:sym typeface="Source Sans Pro"/>
              </a:rPr>
              <a:t>arget emission by end of Run3:</a:t>
            </a:r>
          </a:p>
          <a:p>
            <a:r>
              <a:rPr lang="it" sz="2400" dirty="0">
                <a:ea typeface="Source Sans Pro"/>
                <a:cs typeface="Source Sans Pro"/>
                <a:sym typeface="Source Sans Pro"/>
              </a:rPr>
              <a:t>-28% wrt 2018 (end Run2)</a:t>
            </a:r>
            <a:endParaRPr sz="2400" dirty="0"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FC96ABE-5F87-3047-8B45-EF9238A69FA2}"/>
              </a:ext>
            </a:extLst>
          </p:cNvPr>
          <p:cNvCxnSpPr>
            <a:cxnSpLocks/>
            <a:stCxn id="36" idx="1"/>
          </p:cNvCxnSpPr>
          <p:nvPr/>
        </p:nvCxnSpPr>
        <p:spPr>
          <a:xfrm flipH="1" flipV="1">
            <a:off x="4602434" y="1996477"/>
            <a:ext cx="1178598" cy="2201769"/>
          </a:xfrm>
          <a:prstGeom prst="straightConnector1">
            <a:avLst/>
          </a:prstGeom>
          <a:ln w="28575">
            <a:solidFill>
              <a:srgbClr val="33AE8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Google Shape;110;p13">
            <a:extLst>
              <a:ext uri="{FF2B5EF4-FFF2-40B4-BE49-F238E27FC236}">
                <a16:creationId xmlns:a16="http://schemas.microsoft.com/office/drawing/2014/main" id="{490A3F61-5F31-7DDA-4A14-75290744A3A8}"/>
              </a:ext>
            </a:extLst>
          </p:cNvPr>
          <p:cNvSpPr txBox="1"/>
          <p:nvPr/>
        </p:nvSpPr>
        <p:spPr>
          <a:xfrm>
            <a:off x="5781031" y="4923531"/>
            <a:ext cx="4459157" cy="8356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48000" tIns="48000" rIns="48000" bIns="48000" anchor="t" anchorCtr="0">
            <a:spAutoFit/>
          </a:bodyPr>
          <a:lstStyle/>
          <a:p>
            <a:r>
              <a:rPr lang="fr-FR" sz="2400" b="1" dirty="0">
                <a:highlight>
                  <a:srgbClr val="FFFF00"/>
                </a:highlight>
                <a:ea typeface="Source Sans Pro"/>
                <a:cs typeface="Source Sans Pro"/>
                <a:sym typeface="Source Sans Pro"/>
              </a:rPr>
              <a:t>Horizon 2030: </a:t>
            </a:r>
          </a:p>
          <a:p>
            <a:r>
              <a:rPr lang="it" sz="2400" dirty="0">
                <a:ea typeface="Source Sans Pro"/>
                <a:cs typeface="Source Sans Pro"/>
                <a:sym typeface="Source Sans Pro"/>
              </a:rPr>
              <a:t>-50% wrt 2018 (end Run2)</a:t>
            </a:r>
            <a:endParaRPr sz="2400" dirty="0">
              <a:ea typeface="Source Sans Pro"/>
              <a:cs typeface="Source Sans Pro"/>
              <a:sym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83650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204DA0-C0E5-2D05-0497-95E6E6ADC2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11E1CB-BFC1-B389-C58F-CB3F4386D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758328" cy="365125"/>
          </a:xfrm>
        </p:spPr>
        <p:txBody>
          <a:bodyPr/>
          <a:lstStyle/>
          <a:p>
            <a:r>
              <a:rPr lang="en-GB"/>
              <a:t>DRD1 Gaseous Detectors School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428CA-6BF6-14DB-69D5-466DFB090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0D281-FBFC-4D24-9147-4B8F7095011A}" type="slidenum">
              <a:rPr lang="en-GB" smtClean="0"/>
              <a:t>9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4616CE9-FE03-D192-7877-1647CF461A49}"/>
              </a:ext>
            </a:extLst>
          </p:cNvPr>
          <p:cNvSpPr txBox="1">
            <a:spLocks noChangeArrowheads="1"/>
          </p:cNvSpPr>
          <p:nvPr/>
        </p:nvSpPr>
        <p:spPr>
          <a:xfrm>
            <a:off x="2376138" y="0"/>
            <a:ext cx="7632700" cy="649287"/>
          </a:xfrm>
          <a:prstGeom prst="rect">
            <a:avLst/>
          </a:prstGeom>
          <a:noFill/>
          <a:ln w="12700">
            <a:noFill/>
          </a:ln>
          <a:effectLst/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Greenhouse gas regulation</a:t>
            </a:r>
          </a:p>
        </p:txBody>
      </p:sp>
      <p:pic>
        <p:nvPicPr>
          <p:cNvPr id="6" name="Picture 2" descr="C:\Users\guidar\Documents\IEEE2012\CERN LogoOutline-Blue-04.png">
            <a:extLst>
              <a:ext uri="{FF2B5EF4-FFF2-40B4-BE49-F238E27FC236}">
                <a16:creationId xmlns:a16="http://schemas.microsoft.com/office/drawing/2014/main" id="{2A090888-C694-4913-9BFC-ABE7D8F0D0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720080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4C708D0-14BA-F2A6-F07F-04DA35DB1CB5}"/>
              </a:ext>
            </a:extLst>
          </p:cNvPr>
          <p:cNvGrpSpPr/>
          <p:nvPr/>
        </p:nvGrpSpPr>
        <p:grpSpPr>
          <a:xfrm>
            <a:off x="792488" y="691712"/>
            <a:ext cx="10440000" cy="37824"/>
            <a:chOff x="179512" y="582864"/>
            <a:chExt cx="8820000" cy="37824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140E11B-CDC7-D98E-19A3-616E24A4ED3B}"/>
                </a:ext>
              </a:extLst>
            </p:cNvPr>
            <p:cNvCxnSpPr/>
            <p:nvPr/>
          </p:nvCxnSpPr>
          <p:spPr>
            <a:xfrm>
              <a:off x="179512" y="582864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3EF99C3-7214-1C69-59AA-D9DAAFE398F8}"/>
                </a:ext>
              </a:extLst>
            </p:cNvPr>
            <p:cNvCxnSpPr/>
            <p:nvPr/>
          </p:nvCxnSpPr>
          <p:spPr>
            <a:xfrm>
              <a:off x="179512" y="620688"/>
              <a:ext cx="8820000" cy="0"/>
            </a:xfrm>
            <a:prstGeom prst="line">
              <a:avLst/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DFD54E-01B5-A1B5-8C92-1EEE9B85F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H"/>
              <a:t>29/11/2024</a:t>
            </a:r>
            <a:endParaRPr lang="en-GB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D757DF9A-BB6D-A95E-AC0C-723DF144A6AC}"/>
              </a:ext>
            </a:extLst>
          </p:cNvPr>
          <p:cNvSpPr txBox="1">
            <a:spLocks/>
          </p:cNvSpPr>
          <p:nvPr/>
        </p:nvSpPr>
        <p:spPr>
          <a:xfrm>
            <a:off x="75445" y="1002173"/>
            <a:ext cx="12041109" cy="539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has adopted an </a:t>
            </a:r>
            <a:r>
              <a:rPr lang="en-GB" sz="18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F-gas policy</a:t>
            </a:r>
            <a:r>
              <a:rPr lang="en-GB" sz="1800" dirty="0">
                <a:solidFill>
                  <a:srgbClr val="0033A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which is in line with the content of “F-gas regulations” </a:t>
            </a:r>
            <a:endParaRPr lang="en-GB" sz="1600" dirty="0">
              <a:solidFill>
                <a:srgbClr val="000000"/>
              </a:solidFill>
              <a:latin typeface="Calibri" panose="020F0502020204030204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endParaRPr lang="en-GB" sz="400" dirty="0">
              <a:solidFill>
                <a:prstClr val="black"/>
              </a:solidFill>
              <a:latin typeface="Calibri" panose="020F0502020204030204"/>
            </a:endParaRPr>
          </a:p>
          <a:p>
            <a:pPr algn="l">
              <a:lnSpc>
                <a:spcPct val="120000"/>
              </a:lnSpc>
              <a:spcBef>
                <a:spcPts val="0"/>
              </a:spcBef>
              <a:buFontTx/>
              <a:buNone/>
              <a:defRPr/>
            </a:pP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For reference, the key principles of EU517/2014 are: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/>
            </a:pPr>
            <a:r>
              <a:rPr lang="en-GB" sz="1600" b="1" u="sng" dirty="0">
                <a:solidFill>
                  <a:prstClr val="black"/>
                </a:solidFill>
                <a:latin typeface="Calibri" panose="020F0502020204030204"/>
              </a:rPr>
              <a:t>Limiting the total amount 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of the most important F-gases that can be sold from 2015 onwards. By 2030, it limits the use to 1/5 of 2014 sales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/>
            </a:pPr>
            <a:r>
              <a:rPr lang="en-GB" sz="1600" b="1" u="sng" dirty="0">
                <a:solidFill>
                  <a:prstClr val="black"/>
                </a:solidFill>
                <a:latin typeface="Calibri" panose="020F0502020204030204"/>
              </a:rPr>
              <a:t>Banning the use of F-gases 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in new equipment where less harmful alternatives are available</a:t>
            </a:r>
          </a:p>
          <a:p>
            <a:pPr marL="285750" indent="-285750" algn="l">
              <a:lnSpc>
                <a:spcPct val="120000"/>
              </a:lnSpc>
              <a:spcBef>
                <a:spcPts val="0"/>
              </a:spcBef>
              <a:buFont typeface="Calibri" panose="020F0502020204030204" pitchFamily="34" charset="0"/>
              <a:buChar char="-"/>
              <a:defRPr/>
            </a:pPr>
            <a:r>
              <a:rPr lang="en-GB" sz="1600" b="1" u="sng" dirty="0">
                <a:solidFill>
                  <a:prstClr val="black"/>
                </a:solidFill>
                <a:latin typeface="Calibri" panose="020F0502020204030204"/>
              </a:rPr>
              <a:t>Preventing emissions of F-gases </a:t>
            </a:r>
            <a:r>
              <a:rPr lang="en-GB" sz="1600" dirty="0">
                <a:solidFill>
                  <a:prstClr val="black"/>
                </a:solidFill>
                <a:latin typeface="Calibri" panose="020F0502020204030204"/>
              </a:rPr>
              <a:t>from existing equipment by requiring checks, proper servicing and recovery of gases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endParaRPr lang="en-GB" sz="400" dirty="0">
              <a:solidFill>
                <a:prstClr val="black"/>
              </a:solidFill>
              <a:latin typeface="Calibri" panose="020F0502020204030204"/>
            </a:endParaRPr>
          </a:p>
          <a:p>
            <a:pPr algn="l">
              <a:lnSpc>
                <a:spcPct val="100000"/>
              </a:lnSpc>
              <a:spcBef>
                <a:spcPts val="500"/>
              </a:spcBef>
              <a:buFontTx/>
              <a:buNone/>
              <a:defRPr/>
            </a:pPr>
            <a:r>
              <a:rPr lang="en-GB" sz="1800" dirty="0">
                <a:solidFill>
                  <a:prstClr val="black"/>
                </a:solidFill>
                <a:latin typeface="Calibri" panose="020F0502020204030204"/>
              </a:rPr>
              <a:t>The new EU Regulation (2023) calls for the </a:t>
            </a:r>
            <a:r>
              <a:rPr lang="en-GB" sz="1800" u="sng" dirty="0">
                <a:solidFill>
                  <a:srgbClr val="FF0000"/>
                </a:solidFill>
                <a:latin typeface="Calibri" panose="020F0502020204030204"/>
              </a:rPr>
              <a:t>total elimination of HFCs by 2050</a:t>
            </a:r>
          </a:p>
          <a:p>
            <a:pPr algn="l">
              <a:lnSpc>
                <a:spcPct val="120000"/>
              </a:lnSpc>
              <a:spcBef>
                <a:spcPts val="0"/>
              </a:spcBef>
              <a:defRPr/>
            </a:pPr>
            <a:endParaRPr lang="en-GB" sz="1600" dirty="0">
              <a:solidFill>
                <a:prstClr val="black"/>
              </a:solidFill>
              <a:latin typeface="Calibri" panose="020F0502020204030204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208352" indent="-208352" algn="l">
              <a:lnSpc>
                <a:spcPct val="100000"/>
              </a:lnSpc>
              <a:spcBef>
                <a:spcPts val="352"/>
              </a:spcBef>
              <a:buSzPct val="75000"/>
              <a:buFontTx/>
              <a:buChar char="-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l">
              <a:lnSpc>
                <a:spcPct val="100000"/>
              </a:lnSpc>
              <a:spcBef>
                <a:spcPts val="352"/>
              </a:spcBef>
              <a:buSzPct val="75000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endParaRPr lang="en-GB" sz="1600" dirty="0">
              <a:solidFill>
                <a:prstClr val="black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algn="l">
              <a:lnSpc>
                <a:spcPct val="100000"/>
              </a:lnSpc>
              <a:spcBef>
                <a:spcPts val="352"/>
              </a:spcBef>
              <a:buSzPct val="75000"/>
              <a:defRPr sz="21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lang="en-GB" sz="1600" dirty="0">
                <a:solidFill>
                  <a:prstClr val="black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Also important to consider new regulations concerning PFAS</a:t>
            </a:r>
            <a:endParaRPr lang="en-GB" sz="2100" dirty="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4807033-C1E6-1F1C-A552-EA4F847968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837340"/>
            <a:ext cx="4227133" cy="285940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EEC5BA-01C0-4AE8-419F-109524E728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8037" y="3053209"/>
            <a:ext cx="4170804" cy="304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740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51589</TotalTime>
  <Words>4859</Words>
  <Application>Microsoft Office PowerPoint</Application>
  <PresentationFormat>Widescreen</PresentationFormat>
  <Paragraphs>854</Paragraphs>
  <Slides>52</Slides>
  <Notes>3</Notes>
  <HiddenSlides>16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Arial</vt:lpstr>
      <vt:lpstr>Calibri</vt:lpstr>
      <vt:lpstr>Calibri Light</vt:lpstr>
      <vt:lpstr>Helvetica Neue</vt:lpstr>
      <vt:lpstr>Source Sans Pro</vt:lpstr>
      <vt:lpstr>Times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Beyond gas recirculation: why?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Gas Systems for LHC experiments: few numbers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Guida</dc:creator>
  <cp:lastModifiedBy>Roberto Guida</cp:lastModifiedBy>
  <cp:revision>456</cp:revision>
  <cp:lastPrinted>2024-10-18T15:07:57Z</cp:lastPrinted>
  <dcterms:created xsi:type="dcterms:W3CDTF">2021-10-17T05:53:40Z</dcterms:created>
  <dcterms:modified xsi:type="dcterms:W3CDTF">2024-11-29T08:50:37Z</dcterms:modified>
</cp:coreProperties>
</file>