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6"/>
  </p:notesMasterIdLst>
  <p:handoutMasterIdLst>
    <p:handoutMasterId r:id="rId7"/>
  </p:handoutMasterIdLst>
  <p:sldIdLst>
    <p:sldId id="328" r:id="rId2"/>
    <p:sldId id="268" r:id="rId3"/>
    <p:sldId id="301" r:id="rId4"/>
    <p:sldId id="32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73" autoAdjust="0"/>
    <p:restoredTop sz="99903" autoAdjust="0"/>
  </p:normalViewPr>
  <p:slideViewPr>
    <p:cSldViewPr snapToGrid="0" snapToObjects="1">
      <p:cViewPr varScale="1">
        <p:scale>
          <a:sx n="118" d="100"/>
          <a:sy n="118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4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78B77B-2C63-47CC-84B1-9F93F6297501}" type="slidenum">
              <a:rPr lang="en-US" smtClean="0">
                <a:latin typeface="Arial" pitchFamily="34" charset="0"/>
                <a:ea typeface="MS PGothic" pitchFamily="34" charset="-128"/>
              </a:rPr>
              <a:pPr/>
              <a:t>2</a:t>
            </a:fld>
            <a:endParaRPr lang="en-US" smtClean="0">
              <a:latin typeface="Arial" pitchFamily="34" charset="0"/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12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13" name="TextBox 5"/>
          <p:cNvSpPr txBox="1"/>
          <p:nvPr userDrawn="1"/>
        </p:nvSpPr>
        <p:spPr>
          <a:xfrm>
            <a:off x="4495800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6" name="TextBox 4"/>
          <p:cNvSpPr txBox="1"/>
          <p:nvPr userDrawn="1"/>
        </p:nvSpPr>
        <p:spPr>
          <a:xfrm>
            <a:off x="0" y="6547239"/>
            <a:ext cx="1727650" cy="3079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R.G.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7" name="TextBox 5"/>
          <p:cNvSpPr txBox="1"/>
          <p:nvPr userDrawn="1"/>
        </p:nvSpPr>
        <p:spPr>
          <a:xfrm>
            <a:off x="4092575" y="6553200"/>
            <a:ext cx="403225" cy="307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2A8C299-C7D2-4AF7-9BF8-A064B3FD0D2C}" type="slidenum">
              <a:rPr lang="en-US" sz="1400" b="1" ker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pPr fontAlgn="auto" hangingPunct="0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‹#›</a:t>
            </a:fld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  <p:sp>
        <p:nvSpPr>
          <p:cNvPr id="8" name="TextBox 4"/>
          <p:cNvSpPr txBox="1"/>
          <p:nvPr userDrawn="1"/>
        </p:nvSpPr>
        <p:spPr>
          <a:xfrm>
            <a:off x="6644149" y="6547239"/>
            <a:ext cx="2499852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fontAlgn="auto" hangingPunct="0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1" kern="0" dirty="0" smtClean="0">
                <a:solidFill>
                  <a:srgbClr val="000000"/>
                </a:solidFill>
                <a:latin typeface="Arial" pitchFamily="34"/>
                <a:ea typeface="ＭＳ Ｐゴシック"/>
                <a:cs typeface="+mn-cs"/>
              </a:rPr>
              <a:t>Brainstorming – 24/06/2011</a:t>
            </a:r>
            <a:endParaRPr lang="en-US" sz="1400" b="1" kern="0" dirty="0">
              <a:solidFill>
                <a:srgbClr val="000000"/>
              </a:solidFill>
              <a:latin typeface="Arial" pitchFamily="34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624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pic>
        <p:nvPicPr>
          <p:cNvPr id="4" name="Picture 3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31584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D2974B6-F3DC-4DE1-B24A-5E79B40AF5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27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MSWG 17/06/2011: JJG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BWS Accuracy Improvement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0D24173-2A96-476B-966E-64159368D1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9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33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6" r:id="rId2"/>
    <p:sldLayoutId id="2147483696" r:id="rId3"/>
    <p:sldLayoutId id="2147483695" r:id="rId4"/>
    <p:sldLayoutId id="2147483692" r:id="rId5"/>
    <p:sldLayoutId id="2147483697" r:id="rId6"/>
    <p:sldLayoutId id="2147483698" r:id="rId7"/>
    <p:sldLayoutId id="2147483699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wmf"/><Relationship Id="rId5" Type="http://schemas.openxmlformats.org/officeDocument/2006/relationships/image" Target="../media/image5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3253489"/>
          </a:xfrm>
        </p:spPr>
        <p:txBody>
          <a:bodyPr>
            <a:noAutofit/>
          </a:bodyPr>
          <a:lstStyle/>
          <a:p>
            <a:pPr algn="ctr"/>
            <a:r>
              <a:rPr lang="fr-CH" sz="6000" dirty="0" smtClean="0"/>
              <a:t>Impact on </a:t>
            </a:r>
            <a:r>
              <a:rPr lang="fr-CH" sz="6000" dirty="0" err="1" smtClean="0"/>
              <a:t>luminosity</a:t>
            </a:r>
            <a:r>
              <a:rPr lang="fr-CH" sz="6000" dirty="0" smtClean="0"/>
              <a:t> of</a:t>
            </a:r>
            <a:br>
              <a:rPr lang="fr-CH" sz="6000" dirty="0" smtClean="0"/>
            </a:br>
            <a:r>
              <a:rPr lang="fr-CH" sz="6000" dirty="0" err="1" smtClean="0"/>
              <a:t>Turn-around</a:t>
            </a:r>
            <a:r>
              <a:rPr lang="fr-CH" sz="6000" dirty="0" smtClean="0"/>
              <a:t> time,</a:t>
            </a:r>
            <a:br>
              <a:rPr lang="fr-CH" sz="6000" dirty="0" smtClean="0"/>
            </a:br>
            <a:r>
              <a:rPr lang="fr-CH" sz="6000" dirty="0" err="1" smtClean="0"/>
              <a:t>Run</a:t>
            </a:r>
            <a:r>
              <a:rPr lang="fr-CH" sz="6000" dirty="0" smtClean="0"/>
              <a:t> time etc.</a:t>
            </a:r>
            <a:endParaRPr lang="en-GB" sz="60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6178269"/>
            <a:ext cx="8229600" cy="67163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1600" dirty="0" smtClean="0">
                <a:ea typeface="ＭＳ Ｐゴシック" pitchFamily="34" charset="-128"/>
              </a:rPr>
              <a:t>R. Garoby									Joint HL-LHC/LIU brainstorming</a:t>
            </a:r>
          </a:p>
          <a:p>
            <a:r>
              <a:rPr lang="en-US" sz="1600" dirty="0">
                <a:ea typeface="ＭＳ Ｐゴシック" pitchFamily="34" charset="-128"/>
              </a:rPr>
              <a:t>	</a:t>
            </a:r>
            <a:r>
              <a:rPr lang="en-US" sz="1600" dirty="0" smtClean="0">
                <a:ea typeface="ＭＳ Ｐゴシック" pitchFamily="34" charset="-128"/>
              </a:rPr>
              <a:t>														24/06/2011</a:t>
            </a:r>
            <a:endParaRPr lang="en-US" sz="16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37763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3600957"/>
            <a:ext cx="8763034" cy="2852946"/>
          </a:xfrm>
        </p:spPr>
        <p:txBody>
          <a:bodyPr/>
          <a:lstStyle/>
          <a:p>
            <a:r>
              <a:rPr lang="fr-CH" u="sng" dirty="0" smtClean="0"/>
              <a:t>Case of no </a:t>
            </a:r>
            <a:r>
              <a:rPr lang="fr-CH" u="sng" dirty="0" err="1" smtClean="0"/>
              <a:t>Levelling</a:t>
            </a:r>
            <a:endParaRPr lang="fr-CH" u="sng" dirty="0" smtClean="0"/>
          </a:p>
          <a:p>
            <a:endParaRPr lang="en-GB" u="sng" dirty="0"/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Definitions (reminder…)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145088" y="1723604"/>
            <a:ext cx="39921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3544302" y="1723604"/>
            <a:ext cx="388418" cy="1302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932720" y="3026421"/>
            <a:ext cx="250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4183573" y="2905041"/>
            <a:ext cx="153749" cy="1213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337322" y="2905041"/>
            <a:ext cx="6918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5029191" y="1707420"/>
            <a:ext cx="643317" cy="11976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5672508" y="1707420"/>
            <a:ext cx="987228" cy="80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764932" y="1706072"/>
            <a:ext cx="799746" cy="94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7564678" y="1706072"/>
            <a:ext cx="388418" cy="1302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7953096" y="3008889"/>
            <a:ext cx="25085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8203949" y="2887509"/>
            <a:ext cx="153749" cy="1213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761520" y="1448475"/>
            <a:ext cx="898216" cy="178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6764932" y="1448475"/>
            <a:ext cx="614995" cy="178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0" name="Straight Connector 49"/>
          <p:cNvCxnSpPr/>
          <p:nvPr/>
        </p:nvCxnSpPr>
        <p:spPr>
          <a:xfrm>
            <a:off x="5761520" y="1359462"/>
            <a:ext cx="0" cy="225767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78572" y="1382390"/>
            <a:ext cx="1355" cy="223475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452586" y="1382389"/>
            <a:ext cx="0" cy="223475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145088" y="1464659"/>
            <a:ext cx="307498" cy="178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>
            <a:off x="6651644" y="1246174"/>
            <a:ext cx="8092" cy="6311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764932" y="1246174"/>
            <a:ext cx="0" cy="63117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5761520" y="3414839"/>
            <a:ext cx="1617052" cy="8092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036681" y="949464"/>
            <a:ext cx="124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Data </a:t>
            </a:r>
            <a:r>
              <a:rPr lang="fr-CH" dirty="0" err="1" smtClean="0"/>
              <a:t>taking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6210628" y="3016981"/>
            <a:ext cx="495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</a:t>
            </a:r>
            <a:r>
              <a:rPr lang="fr-CH" baseline="-25000" dirty="0" smtClean="0"/>
              <a:t>run</a:t>
            </a:r>
            <a:endParaRPr lang="en-GB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3452586" y="3422931"/>
            <a:ext cx="230893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412989" y="3033165"/>
            <a:ext cx="420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T</a:t>
            </a:r>
            <a:r>
              <a:rPr lang="fr-CH" baseline="-25000" dirty="0" err="1" smtClean="0"/>
              <a:t>ta</a:t>
            </a:r>
            <a:endParaRPr lang="en-GB" dirty="0"/>
          </a:p>
        </p:txBody>
      </p:sp>
      <p:graphicFrame>
        <p:nvGraphicFramePr>
          <p:cNvPr id="70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720646"/>
              </p:ext>
            </p:extLst>
          </p:nvPr>
        </p:nvGraphicFramePr>
        <p:xfrm>
          <a:off x="2318366" y="3927887"/>
          <a:ext cx="2059425" cy="9127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Equation" r:id="rId4" imgW="26812855" imgH="11877743" progId="Equation.3">
                  <p:embed/>
                </p:oleObj>
              </mc:Choice>
              <mc:Fallback>
                <p:oleObj name="Equation" r:id="rId4" imgW="26812855" imgH="11877743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8366" y="3927887"/>
                        <a:ext cx="2059425" cy="9127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1824814"/>
              </p:ext>
            </p:extLst>
          </p:nvPr>
        </p:nvGraphicFramePr>
        <p:xfrm>
          <a:off x="5577798" y="4808750"/>
          <a:ext cx="2392840" cy="93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6" imgW="31080145" imgH="12182543" progId="Equation.3">
                  <p:embed/>
                </p:oleObj>
              </mc:Choice>
              <mc:Fallback>
                <p:oleObj name="Equation" r:id="rId6" imgW="31080145" imgH="12182543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7798" y="4808750"/>
                        <a:ext cx="2392840" cy="9323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5303383"/>
              </p:ext>
            </p:extLst>
          </p:nvPr>
        </p:nvGraphicFramePr>
        <p:xfrm>
          <a:off x="2318574" y="5825815"/>
          <a:ext cx="167957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8" imgW="20716765" imgH="6696143" progId="Equation.3">
                  <p:embed/>
                </p:oleObj>
              </mc:Choice>
              <mc:Fallback>
                <p:oleObj name="Equation" r:id="rId8" imgW="20716765" imgH="6696143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18574" y="5825815"/>
                        <a:ext cx="1679575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299586"/>
              </p:ext>
            </p:extLst>
          </p:nvPr>
        </p:nvGraphicFramePr>
        <p:xfrm>
          <a:off x="296051" y="1919287"/>
          <a:ext cx="1698037" cy="91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10" imgW="977760" imgH="533160" progId="Equation.3">
                  <p:embed/>
                </p:oleObj>
              </mc:Choice>
              <mc:Fallback>
                <p:oleObj name="Equation" r:id="rId10" imgW="977760" imgH="533160" progId="Equation.3">
                  <p:embed/>
                  <p:pic>
                    <p:nvPicPr>
                      <p:cNvPr id="0" name="Object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51" y="1919287"/>
                        <a:ext cx="1698037" cy="911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207021" y="4164780"/>
            <a:ext cx="2148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evolution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3588953" y="5081902"/>
            <a:ext cx="1971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Average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424007" y="5905945"/>
            <a:ext cx="1442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Optimum </a:t>
            </a:r>
            <a:r>
              <a:rPr lang="fr-CH" i="1" dirty="0" smtClean="0"/>
              <a:t>T</a:t>
            </a:r>
            <a:r>
              <a:rPr lang="fr-CH" i="1" baseline="-25000" dirty="0" smtClean="0"/>
              <a:t>run</a:t>
            </a:r>
            <a:endParaRPr lang="en-GB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5533909" y="5930074"/>
            <a:ext cx="3610091" cy="3693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Cf. F. Zimmermann – Chamonix 2011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919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68869" y="708154"/>
            <a:ext cx="337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Initial </a:t>
            </a:r>
            <a:r>
              <a:rPr lang="fr-CH" dirty="0" err="1" smtClean="0"/>
              <a:t>Luminosity</a:t>
            </a:r>
            <a:r>
              <a:rPr lang="fr-CH" dirty="0" smtClean="0"/>
              <a:t> (</a:t>
            </a:r>
            <a:r>
              <a:rPr lang="fr-CH" i="1" dirty="0" smtClean="0"/>
              <a:t>L</a:t>
            </a:r>
            <a:r>
              <a:rPr lang="fr-CH" i="1" baseline="-25000" dirty="0" smtClean="0"/>
              <a:t>0</a:t>
            </a:r>
            <a:r>
              <a:rPr lang="fr-CH" dirty="0" smtClean="0"/>
              <a:t>): 10</a:t>
            </a:r>
            <a:r>
              <a:rPr lang="fr-CH" baseline="30000" dirty="0" smtClean="0"/>
              <a:t>35</a:t>
            </a:r>
            <a:r>
              <a:rPr lang="fr-CH" dirty="0" smtClean="0"/>
              <a:t> cm</a:t>
            </a:r>
            <a:r>
              <a:rPr lang="fr-CH" baseline="30000" dirty="0" smtClean="0"/>
              <a:t>-2</a:t>
            </a:r>
            <a:r>
              <a:rPr lang="fr-CH" dirty="0" smtClean="0"/>
              <a:t>s</a:t>
            </a:r>
            <a:r>
              <a:rPr lang="fr-CH" baseline="30000" dirty="0" smtClean="0"/>
              <a:t>-1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Average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r>
              <a:rPr lang="fr-CH" dirty="0" smtClean="0"/>
              <a:t> §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end of </a:t>
            </a:r>
            <a:r>
              <a:rPr lang="fr-CH" dirty="0" err="1" smtClean="0"/>
              <a:t>coast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92" y="1127927"/>
            <a:ext cx="3896901" cy="268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61" y="1126182"/>
            <a:ext cx="3896901" cy="2682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9491" y="3941337"/>
            <a:ext cx="460049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u="sng" dirty="0" smtClean="0">
                <a:solidFill>
                  <a:srgbClr val="FF0000"/>
                </a:solidFill>
              </a:rPr>
              <a:t>Observations:</a:t>
            </a:r>
          </a:p>
          <a:p>
            <a:endParaRPr lang="fr-CH" sz="800" u="sng" dirty="0" smtClean="0">
              <a:solidFill>
                <a:srgbClr val="FF0000"/>
              </a:solidFill>
            </a:endParaRPr>
          </a:p>
          <a:p>
            <a:r>
              <a:rPr lang="fr-CH" sz="1600" dirty="0" smtClean="0"/>
              <a:t>- </a:t>
            </a:r>
            <a:r>
              <a:rPr lang="fr-CH" sz="1600" dirty="0" err="1" smtClean="0"/>
              <a:t>T</a:t>
            </a:r>
            <a:r>
              <a:rPr lang="fr-CH" sz="1600" baseline="-25000" dirty="0" err="1" smtClean="0"/>
              <a:t>ta</a:t>
            </a:r>
            <a:r>
              <a:rPr lang="fr-CH" sz="1600" dirty="0" smtClean="0"/>
              <a:t> </a:t>
            </a:r>
            <a:r>
              <a:rPr lang="fr-CH" sz="1600" dirty="0" err="1" smtClean="0"/>
              <a:t>is</a:t>
            </a:r>
            <a:r>
              <a:rPr lang="fr-CH" sz="1600" dirty="0" smtClean="0"/>
              <a:t> the main factor for a </a:t>
            </a:r>
            <a:r>
              <a:rPr lang="fr-CH" sz="1600" dirty="0" err="1" smtClean="0"/>
              <a:t>high</a:t>
            </a:r>
            <a:r>
              <a:rPr lang="fr-CH" sz="1600" dirty="0" smtClean="0"/>
              <a:t> </a:t>
            </a:r>
            <a:r>
              <a:rPr lang="fr-CH" sz="1600" dirty="0" err="1" smtClean="0"/>
              <a:t>average</a:t>
            </a:r>
            <a:r>
              <a:rPr lang="fr-CH" sz="1600" dirty="0" smtClean="0"/>
              <a:t> </a:t>
            </a:r>
            <a:r>
              <a:rPr lang="fr-CH" sz="1600" dirty="0" err="1" smtClean="0"/>
              <a:t>luminosity</a:t>
            </a:r>
            <a:endParaRPr lang="fr-CH" sz="1600" dirty="0" smtClean="0"/>
          </a:p>
          <a:p>
            <a:r>
              <a:rPr lang="fr-CH" sz="1600" dirty="0" smtClean="0"/>
              <a:t>- Case 1: if </a:t>
            </a:r>
            <a:r>
              <a:rPr lang="fr-CH" sz="1600" dirty="0" err="1" smtClean="0"/>
              <a:t>T</a:t>
            </a:r>
            <a:r>
              <a:rPr lang="fr-CH" sz="1600" baseline="-25000" dirty="0" err="1" smtClean="0"/>
              <a:t>ta</a:t>
            </a:r>
            <a:r>
              <a:rPr lang="fr-CH" sz="1600" dirty="0" smtClean="0"/>
              <a:t> has to </a:t>
            </a:r>
            <a:r>
              <a:rPr lang="fr-CH" sz="1600" dirty="0" err="1" smtClean="0"/>
              <a:t>be</a:t>
            </a:r>
            <a:r>
              <a:rPr lang="fr-CH" sz="1600" dirty="0" smtClean="0"/>
              <a:t> in the range 4-5 h, T</a:t>
            </a:r>
            <a:r>
              <a:rPr lang="fr-CH" sz="1600" baseline="-25000" dirty="0" smtClean="0"/>
              <a:t>run</a:t>
            </a:r>
            <a:r>
              <a:rPr lang="fr-CH" sz="1600" dirty="0" smtClean="0"/>
              <a:t> has</a:t>
            </a:r>
          </a:p>
          <a:p>
            <a:r>
              <a:rPr lang="fr-CH" sz="1600" dirty="0"/>
              <a:t>	</a:t>
            </a:r>
            <a:r>
              <a:rPr lang="fr-CH" sz="1600" dirty="0" err="1" smtClean="0"/>
              <a:t>small</a:t>
            </a:r>
            <a:r>
              <a:rPr lang="fr-CH" sz="1600" dirty="0" smtClean="0"/>
              <a:t> impact</a:t>
            </a:r>
          </a:p>
          <a:p>
            <a:pPr marL="742950" lvl="1" indent="-285750">
              <a:buFont typeface="Symbol" pitchFamily="18" charset="2"/>
              <a:buChar char="Þ"/>
            </a:pPr>
            <a:r>
              <a:rPr lang="fr-CH" sz="1600" dirty="0" smtClean="0"/>
              <a:t>a </a:t>
            </a:r>
            <a:r>
              <a:rPr lang="fr-CH" sz="1600" dirty="0" err="1" smtClean="0"/>
              <a:t>low</a:t>
            </a:r>
            <a:r>
              <a:rPr lang="fr-CH" sz="1600" dirty="0" smtClean="0"/>
              <a:t> T</a:t>
            </a:r>
            <a:r>
              <a:rPr lang="fr-CH" sz="1600" baseline="-25000" dirty="0" smtClean="0"/>
              <a:t>run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used</a:t>
            </a:r>
            <a:endParaRPr lang="fr-CH" sz="1600" dirty="0" smtClean="0"/>
          </a:p>
          <a:p>
            <a:pPr marL="742950" lvl="1" indent="-285750">
              <a:buFont typeface="Symbol" pitchFamily="18" charset="2"/>
              <a:buChar char="Þ"/>
            </a:pPr>
            <a:r>
              <a:rPr lang="fr-CH" sz="1600" dirty="0" err="1"/>
              <a:t>small</a:t>
            </a:r>
            <a:r>
              <a:rPr lang="fr-CH" sz="1600" dirty="0"/>
              <a:t> </a:t>
            </a:r>
            <a:r>
              <a:rPr lang="fr-CH" sz="1600" dirty="0" err="1"/>
              <a:t>dynamic</a:t>
            </a:r>
            <a:r>
              <a:rPr lang="fr-CH" sz="1600" dirty="0"/>
              <a:t> range in L: </a:t>
            </a:r>
            <a:r>
              <a:rPr lang="fr-CH" sz="1600" dirty="0" err="1"/>
              <a:t>need</a:t>
            </a:r>
            <a:r>
              <a:rPr lang="fr-CH" sz="1600" dirty="0"/>
              <a:t> for </a:t>
            </a:r>
            <a:r>
              <a:rPr lang="fr-CH" sz="1600" dirty="0" err="1"/>
              <a:t>levelling</a:t>
            </a:r>
            <a:r>
              <a:rPr lang="fr-CH" sz="1600" dirty="0" smtClean="0"/>
              <a:t>?</a:t>
            </a:r>
          </a:p>
          <a:p>
            <a:pPr lvl="1"/>
            <a:endParaRPr lang="fr-CH" sz="1600" dirty="0" smtClean="0"/>
          </a:p>
          <a:p>
            <a:r>
              <a:rPr lang="fr-CH" sz="1600" dirty="0" smtClean="0"/>
              <a:t>- Case 2: if </a:t>
            </a:r>
            <a:r>
              <a:rPr lang="fr-CH" sz="1600" dirty="0" err="1" smtClean="0"/>
              <a:t>T</a:t>
            </a:r>
            <a:r>
              <a:rPr lang="fr-CH" sz="1600" baseline="-25000" dirty="0" err="1" smtClean="0"/>
              <a:t>ta</a:t>
            </a:r>
            <a:r>
              <a:rPr lang="fr-CH" sz="1600" dirty="0" smtClean="0"/>
              <a:t> </a:t>
            </a:r>
            <a:r>
              <a:rPr lang="fr-CH" sz="1600" dirty="0" err="1" smtClean="0"/>
              <a:t>can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made </a:t>
            </a:r>
            <a:r>
              <a:rPr lang="fr-CH" sz="1600" dirty="0" err="1" smtClean="0"/>
              <a:t>small</a:t>
            </a:r>
            <a:r>
              <a:rPr lang="fr-CH" sz="1600" dirty="0" smtClean="0"/>
              <a:t> (2-3 h), T</a:t>
            </a:r>
            <a:r>
              <a:rPr lang="fr-CH" sz="1600" baseline="-25000" dirty="0" smtClean="0"/>
              <a:t>run</a:t>
            </a:r>
            <a:r>
              <a:rPr lang="fr-CH" sz="1600" dirty="0" smtClean="0"/>
              <a:t> </a:t>
            </a:r>
            <a:r>
              <a:rPr lang="fr-CH" sz="1600" dirty="0" err="1" smtClean="0"/>
              <a:t>shall</a:t>
            </a:r>
            <a:endParaRPr lang="fr-CH" sz="1600" dirty="0" smtClean="0"/>
          </a:p>
          <a:p>
            <a:pPr lvl="1"/>
            <a:r>
              <a:rPr lang="fr-CH" sz="1600" dirty="0" err="1" smtClean="0"/>
              <a:t>preferably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small</a:t>
            </a:r>
            <a:endParaRPr lang="fr-CH" sz="1600" dirty="0" smtClean="0"/>
          </a:p>
          <a:p>
            <a:pPr marL="742950" lvl="1" indent="-285750">
              <a:buFont typeface="Symbol" pitchFamily="18" charset="2"/>
              <a:buChar char="Þ"/>
            </a:pPr>
            <a:r>
              <a:rPr lang="fr-CH" sz="1600" dirty="0" err="1" smtClean="0"/>
              <a:t>small</a:t>
            </a:r>
            <a:r>
              <a:rPr lang="fr-CH" sz="1600" dirty="0" smtClean="0"/>
              <a:t> </a:t>
            </a:r>
            <a:r>
              <a:rPr lang="fr-CH" sz="1600" dirty="0" err="1"/>
              <a:t>dynamic</a:t>
            </a:r>
            <a:r>
              <a:rPr lang="fr-CH" sz="1600" dirty="0"/>
              <a:t> range in L: </a:t>
            </a:r>
            <a:r>
              <a:rPr lang="fr-CH" sz="1600" dirty="0" err="1"/>
              <a:t>need</a:t>
            </a:r>
            <a:r>
              <a:rPr lang="fr-CH" sz="1600" dirty="0"/>
              <a:t> for </a:t>
            </a:r>
            <a:r>
              <a:rPr lang="fr-CH" sz="1600" dirty="0" err="1" smtClean="0"/>
              <a:t>levelling</a:t>
            </a:r>
            <a:r>
              <a:rPr lang="fr-CH" sz="1600" dirty="0" smtClean="0"/>
              <a:t>?</a:t>
            </a:r>
            <a:endParaRPr lang="en-GB" sz="16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01353" y="3938127"/>
            <a:ext cx="3896901" cy="2682473"/>
            <a:chOff x="5001353" y="3938127"/>
            <a:chExt cx="3896901" cy="2682473"/>
          </a:xfrm>
        </p:grpSpPr>
        <p:pic>
          <p:nvPicPr>
            <p:cNvPr id="3081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1353" y="3938127"/>
              <a:ext cx="3896901" cy="26824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37329" y="6321038"/>
              <a:ext cx="639763" cy="268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3" name="TextBox 12"/>
          <p:cNvSpPr txBox="1"/>
          <p:nvPr/>
        </p:nvSpPr>
        <p:spPr>
          <a:xfrm>
            <a:off x="2775569" y="1205714"/>
            <a:ext cx="2013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dirty="0" smtClean="0"/>
              <a:t>N</a:t>
            </a:r>
            <a:r>
              <a:rPr lang="fr-CH" baseline="-25000" dirty="0" smtClean="0"/>
              <a:t>0</a:t>
            </a:r>
            <a:r>
              <a:rPr lang="fr-CH" dirty="0" smtClean="0"/>
              <a:t>=5.6 10</a:t>
            </a:r>
            <a:r>
              <a:rPr lang="fr-CH" baseline="30000" dirty="0" smtClean="0"/>
              <a:t>14</a:t>
            </a:r>
            <a:r>
              <a:rPr lang="fr-CH" dirty="0" smtClean="0"/>
              <a:t> p</a:t>
            </a:r>
          </a:p>
          <a:p>
            <a:pPr algn="r"/>
            <a:r>
              <a:rPr lang="fr-CH" dirty="0" smtClean="0"/>
              <a:t>(2</a:t>
            </a:r>
            <a:r>
              <a:rPr lang="fr-CH" baseline="30000" dirty="0" smtClean="0"/>
              <a:t> </a:t>
            </a:r>
            <a:r>
              <a:rPr lang="fr-CH" dirty="0" smtClean="0"/>
              <a:t>10</a:t>
            </a:r>
            <a:r>
              <a:rPr lang="fr-CH" baseline="30000" dirty="0" smtClean="0"/>
              <a:t>11</a:t>
            </a:r>
            <a:r>
              <a:rPr lang="fr-CH" dirty="0" smtClean="0"/>
              <a:t> p/b @25 ns)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6590214" y="1197622"/>
            <a:ext cx="2188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CH" dirty="0" smtClean="0"/>
              <a:t>N</a:t>
            </a:r>
            <a:r>
              <a:rPr lang="fr-CH" baseline="-25000" dirty="0" smtClean="0"/>
              <a:t>0</a:t>
            </a:r>
            <a:r>
              <a:rPr lang="fr-CH" dirty="0" smtClean="0"/>
              <a:t>=4 10</a:t>
            </a:r>
            <a:r>
              <a:rPr lang="fr-CH" baseline="30000" dirty="0" smtClean="0"/>
              <a:t>14</a:t>
            </a:r>
            <a:r>
              <a:rPr lang="fr-CH" dirty="0" smtClean="0"/>
              <a:t> p</a:t>
            </a:r>
          </a:p>
          <a:p>
            <a:pPr algn="r"/>
            <a:r>
              <a:rPr lang="fr-CH" dirty="0" smtClean="0"/>
              <a:t>(1.4</a:t>
            </a:r>
            <a:r>
              <a:rPr lang="fr-CH" baseline="30000" dirty="0" smtClean="0"/>
              <a:t> </a:t>
            </a:r>
            <a:r>
              <a:rPr lang="fr-CH" dirty="0" smtClean="0"/>
              <a:t>10</a:t>
            </a:r>
            <a:r>
              <a:rPr lang="fr-CH" baseline="30000" dirty="0" smtClean="0"/>
              <a:t>11</a:t>
            </a:r>
            <a:r>
              <a:rPr lang="fr-CH" dirty="0" smtClean="0"/>
              <a:t> p/b @25 ns)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91931" y="2352470"/>
            <a:ext cx="201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Average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491740" y="5191425"/>
            <a:ext cx="2649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end of </a:t>
            </a:r>
            <a:r>
              <a:rPr lang="fr-CH" dirty="0" err="1" smtClean="0"/>
              <a:t>coast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36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fr-CH" dirty="0" err="1" smtClean="0"/>
              <a:t>Working</a:t>
            </a:r>
            <a:r>
              <a:rPr lang="fr-CH" dirty="0" smtClean="0"/>
              <a:t> on the </a:t>
            </a:r>
            <a:r>
              <a:rPr lang="fr-CH" dirty="0" err="1" smtClean="0"/>
              <a:t>reduction</a:t>
            </a:r>
            <a:r>
              <a:rPr lang="fr-CH" dirty="0" smtClean="0"/>
              <a:t> of </a:t>
            </a:r>
            <a:r>
              <a:rPr lang="fr-CH" dirty="0" err="1" smtClean="0"/>
              <a:t>T</a:t>
            </a:r>
            <a:r>
              <a:rPr lang="fr-CH" baseline="-25000" dirty="0" err="1" smtClean="0"/>
              <a:t>ta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highly</a:t>
            </a:r>
            <a:r>
              <a:rPr lang="fr-CH" dirty="0" smtClean="0"/>
              <a:t> </a:t>
            </a:r>
            <a:r>
              <a:rPr lang="fr-CH" dirty="0" err="1" smtClean="0"/>
              <a:t>rewarding</a:t>
            </a:r>
            <a:r>
              <a:rPr lang="fr-CH" dirty="0"/>
              <a:t> </a:t>
            </a:r>
            <a:r>
              <a:rPr lang="fr-CH" dirty="0" smtClean="0"/>
              <a:t>(2-3 h ?)</a:t>
            </a:r>
          </a:p>
          <a:p>
            <a:pPr marL="342900" indent="-342900">
              <a:buFont typeface="Arial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CH" dirty="0" smtClean="0"/>
              <a:t>T</a:t>
            </a:r>
            <a:r>
              <a:rPr lang="fr-CH" baseline="-25000" dirty="0" smtClean="0"/>
              <a:t>run</a:t>
            </a:r>
            <a:r>
              <a:rPr lang="fr-CH" dirty="0" smtClean="0"/>
              <a:t> </a:t>
            </a:r>
            <a:r>
              <a:rPr lang="fr-CH" dirty="0" err="1" smtClean="0"/>
              <a:t>does</a:t>
            </a:r>
            <a:r>
              <a:rPr lang="fr-CH" dirty="0" smtClean="0"/>
              <a:t> not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long (4-5 h </a:t>
            </a:r>
            <a:r>
              <a:rPr lang="fr-CH" dirty="0" err="1" smtClean="0"/>
              <a:t>is</a:t>
            </a:r>
            <a:r>
              <a:rPr lang="fr-CH" dirty="0" smtClean="0"/>
              <a:t> fine)</a:t>
            </a:r>
          </a:p>
          <a:p>
            <a:pPr marL="342900" indent="-342900">
              <a:buFont typeface="Arial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CH" dirty="0" smtClean="0"/>
              <a:t>The </a:t>
            </a:r>
            <a:r>
              <a:rPr lang="fr-CH" dirty="0" err="1" smtClean="0"/>
              <a:t>dynamic</a:t>
            </a:r>
            <a:r>
              <a:rPr lang="fr-CH" dirty="0" smtClean="0"/>
              <a:t> range in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not </a:t>
            </a:r>
            <a:r>
              <a:rPr lang="fr-CH" dirty="0" err="1" smtClean="0"/>
              <a:t>exceed</a:t>
            </a:r>
            <a:r>
              <a:rPr lang="fr-CH" dirty="0" smtClean="0"/>
              <a:t> a factor of 3: </a:t>
            </a:r>
            <a:r>
              <a:rPr lang="fr-CH" dirty="0" err="1" smtClean="0"/>
              <a:t>does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justify</a:t>
            </a:r>
            <a:r>
              <a:rPr lang="fr-CH" dirty="0" smtClean="0"/>
              <a:t> </a:t>
            </a:r>
            <a:r>
              <a:rPr lang="fr-CH" dirty="0" err="1" smtClean="0"/>
              <a:t>levelling</a:t>
            </a:r>
            <a:r>
              <a:rPr lang="fr-CH" dirty="0" smtClean="0"/>
              <a:t>?</a:t>
            </a:r>
          </a:p>
          <a:p>
            <a:pPr marL="342900" indent="-342900">
              <a:buFont typeface="Arial" pitchFamily="34" charset="0"/>
              <a:buChar char="•"/>
            </a:pPr>
            <a:endParaRPr lang="fr-CH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CH" dirty="0" smtClean="0"/>
              <a:t>A </a:t>
            </a:r>
            <a:r>
              <a:rPr lang="fr-CH" dirty="0" err="1" smtClean="0"/>
              <a:t>small</a:t>
            </a:r>
            <a:r>
              <a:rPr lang="fr-CH" dirty="0" smtClean="0"/>
              <a:t> T</a:t>
            </a:r>
            <a:r>
              <a:rPr lang="fr-CH" baseline="-25000" dirty="0" smtClean="0"/>
              <a:t>run</a:t>
            </a:r>
            <a:r>
              <a:rPr lang="fr-CH" dirty="0" smtClean="0"/>
              <a:t> (4 h) </a:t>
            </a:r>
            <a:r>
              <a:rPr lang="fr-CH" dirty="0" err="1" smtClean="0"/>
              <a:t>is</a:t>
            </a:r>
            <a:r>
              <a:rPr lang="fr-CH" dirty="0" smtClean="0"/>
              <a:t>  compatible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moderate</a:t>
            </a:r>
            <a:r>
              <a:rPr lang="fr-CH" dirty="0" smtClean="0"/>
              <a:t> </a:t>
            </a:r>
            <a:r>
              <a:rPr lang="fr-CH" dirty="0" err="1" smtClean="0"/>
              <a:t>intensity</a:t>
            </a:r>
            <a:r>
              <a:rPr lang="fr-CH" dirty="0" smtClean="0"/>
              <a:t> (4 10</a:t>
            </a:r>
            <a:r>
              <a:rPr lang="fr-CH" baseline="30000" dirty="0" smtClean="0"/>
              <a:t>14</a:t>
            </a:r>
            <a:r>
              <a:rPr lang="fr-CH" dirty="0" smtClean="0"/>
              <a:t> p)…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3983538"/>
      </p:ext>
    </p:extLst>
  </p:cSld>
  <p:clrMapOvr>
    <a:masterClrMapping/>
  </p:clrMapOvr>
</p:sld>
</file>

<file path=ppt/theme/theme1.xml><?xml version="1.0" encoding="utf-8"?>
<a:theme xmlns:a="http://schemas.openxmlformats.org/drawingml/2006/main" name="LIU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</Template>
  <TotalTime>2503</TotalTime>
  <Words>173</Words>
  <Application>Microsoft Office PowerPoint</Application>
  <PresentationFormat>On-screen Show (4:3)</PresentationFormat>
  <Paragraphs>40</Paragraphs>
  <Slides>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LIU</vt:lpstr>
      <vt:lpstr>Equation</vt:lpstr>
      <vt:lpstr>Microsoft Equation 3.0</vt:lpstr>
      <vt:lpstr>Impact on luminosity of Turn-around time, Run time etc.</vt:lpstr>
      <vt:lpstr>Definitions (reminder…)</vt:lpstr>
      <vt:lpstr>Average Luminosity § Luminosity at end of coast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Garoby</dc:creator>
  <cp:lastModifiedBy>Garoby</cp:lastModifiedBy>
  <cp:revision>128</cp:revision>
  <dcterms:created xsi:type="dcterms:W3CDTF">2011-05-16T06:49:35Z</dcterms:created>
  <dcterms:modified xsi:type="dcterms:W3CDTF">2011-06-23T14:05:19Z</dcterms:modified>
</cp:coreProperties>
</file>