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57" r:id="rId5"/>
    <p:sldId id="260" r:id="rId6"/>
    <p:sldId id="264" r:id="rId7"/>
    <p:sldId id="263" r:id="rId8"/>
    <p:sldId id="265" r:id="rId9"/>
    <p:sldId id="261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EC66C-9425-4B1B-9D8C-6C989CEFD8A7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1046C-7901-4C34-A178-CA60BE35E0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DATAPREPARATION/DataSummary/2011/fill.py?fill=1732" TargetMode="External"/><Relationship Id="rId2" Type="http://schemas.openxmlformats.org/officeDocument/2006/relationships/hyperlink" Target="https://atlas.web.cern.ch/Atlas/GROUPS/DATAPREPARATION/DataSummary/2011/fill.py?fill=181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s://atlas.web.cern.ch/Atlas/GROUPS/DATAPREPARATION/DataSummary/2011/fill.py?fill=164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1524000"/>
            <a:ext cx="6019800" cy="1470025"/>
          </a:xfrm>
        </p:spPr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unch spacing, pile up and all that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Frank Zimmermann</a:t>
            </a:r>
          </a:p>
          <a:p>
            <a:r>
              <a:rPr lang="en-US" dirty="0" smtClean="0"/>
              <a:t>HL-LHC/LIU brainstorming </a:t>
            </a:r>
          </a:p>
          <a:p>
            <a:r>
              <a:rPr lang="en-US" dirty="0" err="1" smtClean="0"/>
              <a:t>Jiva</a:t>
            </a:r>
            <a:r>
              <a:rPr lang="en-US" dirty="0" smtClean="0"/>
              <a:t> Hill, 24 June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 idx="4294967295"/>
          </p:nvPr>
        </p:nvSpPr>
        <p:spPr>
          <a:xfrm>
            <a:off x="0" y="25400"/>
            <a:ext cx="9144000" cy="5238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LHC Intensity Limits (7 TeV)</a:t>
            </a:r>
          </a:p>
        </p:txBody>
      </p:sp>
      <p:sp>
        <p:nvSpPr>
          <p:cNvPr id="48131" name="TextBox 6"/>
          <p:cNvSpPr txBox="1">
            <a:spLocks noChangeArrowheads="1"/>
          </p:cNvSpPr>
          <p:nvPr/>
        </p:nvSpPr>
        <p:spPr bwMode="auto">
          <a:xfrm>
            <a:off x="4973638" y="6172200"/>
            <a:ext cx="4056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sz="1400">
                <a:solidFill>
                  <a:srgbClr val="000000"/>
                </a:solidFill>
                <a:ea typeface="ＭＳ Ｐゴシック" charset="-128"/>
              </a:rPr>
              <a:t>Note: </a:t>
            </a:r>
            <a:r>
              <a:rPr lang="en-US" sz="1400" u="sng">
                <a:solidFill>
                  <a:srgbClr val="FF0000"/>
                </a:solidFill>
                <a:ea typeface="ＭＳ Ｐゴシック" charset="-128"/>
              </a:rPr>
              <a:t>Some assumptions and conditions apply…</a:t>
            </a:r>
          </a:p>
        </p:txBody>
      </p:sp>
      <p:pic>
        <p:nvPicPr>
          <p:cNvPr id="48132" name="Picture 8" descr="lhc-int-limits-out-v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0400"/>
            <a:ext cx="9144000" cy="5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TextBox 7"/>
          <p:cNvSpPr txBox="1">
            <a:spLocks noChangeArrowheads="1"/>
          </p:cNvSpPr>
          <p:nvPr/>
        </p:nvSpPr>
        <p:spPr bwMode="auto">
          <a:xfrm>
            <a:off x="76200" y="6108700"/>
            <a:ext cx="48148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b="1" u="sng">
                <a:solidFill>
                  <a:srgbClr val="000000"/>
                </a:solidFill>
                <a:ea typeface="ＭＳ Ｐゴシック" charset="-128"/>
              </a:rPr>
              <a:t>Ideal scenario: no imperfections included!</a:t>
            </a:r>
          </a:p>
        </p:txBody>
      </p:sp>
      <p:sp>
        <p:nvSpPr>
          <p:cNvPr id="48134" name="TextBox 9"/>
          <p:cNvSpPr txBox="1">
            <a:spLocks noChangeArrowheads="1"/>
          </p:cNvSpPr>
          <p:nvPr/>
        </p:nvSpPr>
        <p:spPr bwMode="auto">
          <a:xfrm>
            <a:off x="4522788" y="1303338"/>
            <a:ext cx="1200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sz="1400" i="1">
                <a:solidFill>
                  <a:srgbClr val="000000"/>
                </a:solidFill>
                <a:ea typeface="ＭＳ Ｐゴシック" charset="-128"/>
              </a:rPr>
              <a:t>R. Assmann</a:t>
            </a:r>
          </a:p>
        </p:txBody>
      </p:sp>
      <p:sp>
        <p:nvSpPr>
          <p:cNvPr id="48135" name="TextBox 20"/>
          <p:cNvSpPr txBox="1">
            <a:spLocks noChangeArrowheads="1"/>
          </p:cNvSpPr>
          <p:nvPr/>
        </p:nvSpPr>
        <p:spPr bwMode="auto">
          <a:xfrm>
            <a:off x="152400" y="762000"/>
            <a:ext cx="26622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sz="1600" i="1">
                <a:solidFill>
                  <a:srgbClr val="000000"/>
                </a:solidFill>
                <a:latin typeface="Calibri" pitchFamily="34" charset="0"/>
                <a:ea typeface="ＭＳ Ｐゴシック" charset="-128"/>
              </a:rPr>
              <a:t>R. Assman @ Chamonix 2010</a:t>
            </a:r>
          </a:p>
        </p:txBody>
      </p:sp>
      <p:cxnSp>
        <p:nvCxnSpPr>
          <p:cNvPr id="48136" name="Straight Arrow Connector 12"/>
          <p:cNvCxnSpPr>
            <a:cxnSpLocks noChangeShapeType="1"/>
          </p:cNvCxnSpPr>
          <p:nvPr/>
        </p:nvCxnSpPr>
        <p:spPr bwMode="auto">
          <a:xfrm rot="5400000">
            <a:off x="2483644" y="2591594"/>
            <a:ext cx="914400" cy="1588"/>
          </a:xfrm>
          <a:prstGeom prst="straightConnector1">
            <a:avLst/>
          </a:prstGeom>
          <a:noFill/>
          <a:ln w="38100" cap="sq">
            <a:solidFill>
              <a:srgbClr val="FF0000"/>
            </a:solidFill>
            <a:round/>
            <a:headEnd type="stealth" w="lg" len="lg"/>
            <a:tailEnd type="stealth" w="lg" len="lg"/>
          </a:ln>
        </p:spPr>
      </p:cxnSp>
      <p:cxnSp>
        <p:nvCxnSpPr>
          <p:cNvPr id="48137" name="Straight Arrow Connector 13"/>
          <p:cNvCxnSpPr>
            <a:cxnSpLocks noChangeShapeType="1"/>
          </p:cNvCxnSpPr>
          <p:nvPr/>
        </p:nvCxnSpPr>
        <p:spPr bwMode="auto">
          <a:xfrm rot="5400000">
            <a:off x="6515100" y="3960813"/>
            <a:ext cx="458787" cy="1588"/>
          </a:xfrm>
          <a:prstGeom prst="straightConnector1">
            <a:avLst/>
          </a:prstGeom>
          <a:noFill/>
          <a:ln w="38100" cap="sq">
            <a:solidFill>
              <a:srgbClr val="FF0000"/>
            </a:solidFill>
            <a:round/>
            <a:headEnd type="stealth" w="lg" len="lg"/>
            <a:tailEnd type="stealth" w="lg" len="lg"/>
          </a:ln>
        </p:spPr>
      </p:cxn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6678613" y="3886200"/>
            <a:ext cx="152400" cy="152400"/>
          </a:xfrm>
          <a:prstGeom prst="ellipse">
            <a:avLst/>
          </a:prstGeom>
          <a:solidFill>
            <a:srgbClr val="800000"/>
          </a:solidFill>
          <a:ln w="12700" cap="sq">
            <a:solidFill>
              <a:srgbClr val="80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de-DE" sz="2000">
              <a:solidFill>
                <a:srgbClr val="00007D"/>
              </a:solidFill>
              <a:ea typeface="ＭＳ Ｐゴシック" charset="-128"/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2879725" y="2971800"/>
            <a:ext cx="152400" cy="152400"/>
          </a:xfrm>
          <a:prstGeom prst="ellipse">
            <a:avLst/>
          </a:prstGeom>
          <a:solidFill>
            <a:srgbClr val="800000"/>
          </a:solidFill>
          <a:ln w="12700" cap="sq">
            <a:solidFill>
              <a:srgbClr val="80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de-DE" sz="2000">
              <a:solidFill>
                <a:srgbClr val="00007D"/>
              </a:solidFill>
              <a:ea typeface="ＭＳ Ｐゴシック" charset="-128"/>
            </a:endParaRP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5651500" y="990600"/>
            <a:ext cx="152400" cy="152400"/>
          </a:xfrm>
          <a:prstGeom prst="ellipse">
            <a:avLst/>
          </a:prstGeom>
          <a:solidFill>
            <a:srgbClr val="800000"/>
          </a:solidFill>
          <a:ln w="12700" cap="sq">
            <a:solidFill>
              <a:srgbClr val="80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de-DE" sz="2000">
              <a:solidFill>
                <a:srgbClr val="00007D"/>
              </a:solidFill>
              <a:ea typeface="ＭＳ Ｐゴシック" charset="-128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3962400" y="946150"/>
            <a:ext cx="1752600" cy="220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spAutoFit/>
          </a:bodyPr>
          <a:lstStyle/>
          <a:p>
            <a:r>
              <a:rPr lang="en-US" sz="1200" b="1">
                <a:solidFill>
                  <a:srgbClr val="800000"/>
                </a:solidFill>
                <a:latin typeface="Comic Sans MS" pitchFamily="66" charset="0"/>
                <a:ea typeface="ＭＳ Ｐゴシック" charset="-128"/>
              </a:rPr>
              <a:t>Chamonix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0"/>
            <a:ext cx="88392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0000CC"/>
                </a:solidFill>
              </a:rPr>
              <a:t>n</a:t>
            </a:r>
            <a:r>
              <a:rPr lang="en-US" sz="2800" b="1" dirty="0" smtClean="0">
                <a:solidFill>
                  <a:srgbClr val="0000CC"/>
                </a:solidFill>
              </a:rPr>
              <a:t>o beam-beam limit </a:t>
            </a:r>
          </a:p>
          <a:p>
            <a:pPr>
              <a:buNone/>
            </a:pPr>
            <a:r>
              <a:rPr lang="en-US" sz="2800" b="1" dirty="0">
                <a:solidFill>
                  <a:srgbClr val="FF0000"/>
                </a:solidFill>
              </a:rPr>
              <a:t>l</a:t>
            </a:r>
            <a:r>
              <a:rPr lang="en-US" sz="2800" b="1" dirty="0" smtClean="0">
                <a:solidFill>
                  <a:srgbClr val="FF0000"/>
                </a:solidFill>
              </a:rPr>
              <a:t>imit on total beam current in LHC [&amp; SPS] </a:t>
            </a:r>
            <a:r>
              <a:rPr lang="en-US" sz="2800" dirty="0" smtClean="0"/>
              <a:t>due to several systems (RF, dump, vacuum, collimator robustness, machine protection, RP, …) at ultimate value</a:t>
            </a:r>
          </a:p>
          <a:p>
            <a:pPr>
              <a:buNone/>
            </a:pPr>
            <a:r>
              <a:rPr lang="en-US" sz="2800" b="1" dirty="0">
                <a:solidFill>
                  <a:srgbClr val="0000CC"/>
                </a:solidFill>
              </a:rPr>
              <a:t>s</a:t>
            </a:r>
            <a:r>
              <a:rPr lang="en-US" sz="2800" b="1" dirty="0" smtClean="0">
                <a:solidFill>
                  <a:srgbClr val="0000CC"/>
                </a:solidFill>
              </a:rPr>
              <a:t>ingle bunches &gt; 3e11 ppb with 2.5 </a:t>
            </a:r>
            <a:r>
              <a:rPr lang="en-US" sz="2800" b="1" dirty="0" smtClean="0">
                <a:solidFill>
                  <a:srgbClr val="0000CC"/>
                </a:solidFill>
                <a:latin typeface="Symbol" pitchFamily="18" charset="2"/>
              </a:rPr>
              <a:t>m</a:t>
            </a:r>
            <a:r>
              <a:rPr lang="en-US" sz="2800" b="1" dirty="0" smtClean="0">
                <a:solidFill>
                  <a:srgbClr val="0000CC"/>
                </a:solidFill>
              </a:rPr>
              <a:t>m </a:t>
            </a:r>
            <a:r>
              <a:rPr lang="en-US" sz="2800" b="1" dirty="0" err="1" smtClean="0">
                <a:solidFill>
                  <a:srgbClr val="0000CC"/>
                </a:solidFill>
              </a:rPr>
              <a:t>emittance</a:t>
            </a:r>
            <a:endParaRPr lang="en-US" sz="2800" b="1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00CC"/>
                </a:solidFill>
              </a:rPr>
              <a:t>		have been accelerated in the SPS</a:t>
            </a:r>
          </a:p>
          <a:p>
            <a:pPr>
              <a:buNone/>
            </a:pPr>
            <a:r>
              <a:rPr lang="en-US" sz="2800" dirty="0"/>
              <a:t>w</a:t>
            </a:r>
            <a:r>
              <a:rPr lang="en-US" sz="2800" dirty="0" smtClean="0"/>
              <a:t>e can get a factor </a:t>
            </a:r>
            <a:r>
              <a:rPr lang="en-US" sz="2800" b="1" dirty="0" smtClean="0">
                <a:solidFill>
                  <a:srgbClr val="00B050"/>
                </a:solidFill>
              </a:rPr>
              <a:t>2 higher peak luminosity with 50 ns </a:t>
            </a:r>
            <a:r>
              <a:rPr lang="en-US" sz="2800" dirty="0" smtClean="0"/>
              <a:t>spacing at the same current</a:t>
            </a:r>
          </a:p>
          <a:p>
            <a:pPr>
              <a:buNone/>
            </a:pPr>
            <a:r>
              <a:rPr lang="en-US" sz="2800" dirty="0" smtClean="0"/>
              <a:t>in addition we may get </a:t>
            </a:r>
            <a:r>
              <a:rPr lang="en-US" sz="2800" b="1" dirty="0" smtClean="0">
                <a:solidFill>
                  <a:srgbClr val="00B050"/>
                </a:solidFill>
              </a:rPr>
              <a:t>smaller </a:t>
            </a:r>
            <a:r>
              <a:rPr lang="en-US" sz="2800" b="1" dirty="0" err="1" smtClean="0">
                <a:solidFill>
                  <a:srgbClr val="00B050"/>
                </a:solidFill>
              </a:rPr>
              <a:t>emittance</a:t>
            </a:r>
            <a:r>
              <a:rPr lang="en-US" sz="2800" b="1" dirty="0" smtClean="0">
                <a:solidFill>
                  <a:srgbClr val="00B050"/>
                </a:solidFill>
              </a:rPr>
              <a:t> at 50 ns</a:t>
            </a:r>
          </a:p>
          <a:p>
            <a:pPr>
              <a:buNone/>
            </a:pPr>
            <a:r>
              <a:rPr lang="en-US" sz="2800" dirty="0" smtClean="0"/>
              <a:t>	→ additional gain in peak luminosity?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pile up replaces beam-beam as HL-LHC constraint</a:t>
            </a:r>
          </a:p>
          <a:p>
            <a:pPr>
              <a:buNone/>
            </a:pPr>
            <a:r>
              <a:rPr lang="en-US" sz="2800" dirty="0"/>
              <a:t>	</a:t>
            </a:r>
            <a:r>
              <a:rPr lang="en-US" sz="2800" dirty="0" smtClean="0"/>
              <a:t>- do we understand it? </a:t>
            </a:r>
          </a:p>
          <a:p>
            <a:pPr>
              <a:buNone/>
            </a:pPr>
            <a:r>
              <a:rPr lang="en-US" sz="2800" dirty="0"/>
              <a:t>	</a:t>
            </a:r>
            <a:r>
              <a:rPr lang="en-US" sz="2800" dirty="0" smtClean="0"/>
              <a:t>- trade off between integrated luminosity &amp; pile up?</a:t>
            </a:r>
          </a:p>
          <a:p>
            <a:pPr>
              <a:buNone/>
            </a:pPr>
            <a:r>
              <a:rPr lang="en-US" sz="2800" b="1" dirty="0">
                <a:solidFill>
                  <a:srgbClr val="0000CC"/>
                </a:solidFill>
              </a:rPr>
              <a:t>l</a:t>
            </a:r>
            <a:r>
              <a:rPr lang="en-US" sz="2800" b="1" dirty="0" smtClean="0">
                <a:solidFill>
                  <a:srgbClr val="0000CC"/>
                </a:solidFill>
              </a:rPr>
              <a:t>eveling works!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/>
              <a:t>example HL-LHC parameters</a:t>
            </a:r>
          </a:p>
        </p:txBody>
      </p:sp>
      <p:graphicFrame>
        <p:nvGraphicFramePr>
          <p:cNvPr id="4" name="Group 146"/>
          <p:cNvGraphicFramePr>
            <a:graphicFrameLocks noGrp="1"/>
          </p:cNvGraphicFramePr>
          <p:nvPr/>
        </p:nvGraphicFramePr>
        <p:xfrm>
          <a:off x="0" y="785813"/>
          <a:ext cx="9144001" cy="6072625"/>
        </p:xfrm>
        <a:graphic>
          <a:graphicData uri="http://schemas.openxmlformats.org/drawingml/2006/table">
            <a:tbl>
              <a:tblPr/>
              <a:tblGrid>
                <a:gridCol w="2667001"/>
                <a:gridCol w="1600200"/>
                <a:gridCol w="1066800"/>
                <a:gridCol w="914400"/>
                <a:gridCol w="1371600"/>
                <a:gridCol w="15240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parameter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symbol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nom.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nom.*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ns, crab,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lrc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50 ns, crab,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lrc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protons per bunch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</a:t>
                      </a:r>
                      <a:r>
                        <a:rPr kumimoji="0" lang="en-US" sz="16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1.7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1.7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bunch spacing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D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 [ns]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beam current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 [A]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0.58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0.43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0.86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0.86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rms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bunch length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z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[cm]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7.55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beta* at IP1&amp;5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b*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0.15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full crossing angle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q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425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425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normalized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mittance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ge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3.75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3.75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2.8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2.8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Piwinski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parameter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f=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q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z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/(2*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*)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2.13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2.13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54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tune shift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D</a:t>
                      </a: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Q</a:t>
                      </a:r>
                      <a:r>
                        <a:rPr kumimoji="0" lang="en-US" sz="16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</a:t>
                      </a:r>
                      <a:endParaRPr kumimoji="0" lang="en-US" sz="16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0.009</a:t>
                      </a:r>
                      <a:endParaRPr lang="en-US" sz="16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0.0136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0.006-0.011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0.012-0.015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potential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luminosity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34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9.6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19.3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actual (leveled)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luminosity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6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lev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34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cm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5 (2.5)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events per #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95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190 (95)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effective lifetime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44.9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13.3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13.3 (26.6)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6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level time / run time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level,run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15.2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3.7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/ 8.6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6.5 / 10.1 (16.4) 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e-c heat SEY=1.2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 [W/m]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SR+IC heat 4.6-20 K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SR+IC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[W/m]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0.58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0.91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93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IBS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rise time 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z, 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IBS,z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/x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58, 104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39, 70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71, 60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36, 30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1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annual luminosity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6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[fb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16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57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259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317 (204)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 descr="luminositylevelin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7675563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81000" y="30480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luminosity leveling at the HL-LHC</a:t>
            </a:r>
          </a:p>
        </p:txBody>
      </p:sp>
      <p:sp>
        <p:nvSpPr>
          <p:cNvPr id="47108" name="TextBox 3"/>
          <p:cNvSpPr txBox="1">
            <a:spLocks noChangeArrowheads="1"/>
          </p:cNvSpPr>
          <p:nvPr/>
        </p:nvSpPr>
        <p:spPr bwMode="auto">
          <a:xfrm>
            <a:off x="6324600" y="1905000"/>
            <a:ext cx="1635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w/o leveling</a:t>
            </a:r>
          </a:p>
        </p:txBody>
      </p:sp>
      <p:sp>
        <p:nvSpPr>
          <p:cNvPr id="47109" name="TextBox 4"/>
          <p:cNvSpPr txBox="1">
            <a:spLocks noChangeArrowheads="1"/>
          </p:cNvSpPr>
          <p:nvPr/>
        </p:nvSpPr>
        <p:spPr bwMode="auto">
          <a:xfrm>
            <a:off x="4419600" y="3124200"/>
            <a:ext cx="22113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leveling at </a:t>
            </a:r>
          </a:p>
          <a:p>
            <a:r>
              <a:rPr lang="en-US" sz="2000" b="1">
                <a:solidFill>
                  <a:srgbClr val="0000FF"/>
                </a:solidFill>
              </a:rPr>
              <a:t>5x10</a:t>
            </a:r>
            <a:r>
              <a:rPr lang="en-US" sz="2000" b="1" baseline="30000">
                <a:solidFill>
                  <a:srgbClr val="0000FF"/>
                </a:solidFill>
              </a:rPr>
              <a:t>34</a:t>
            </a:r>
            <a:r>
              <a:rPr lang="en-US" sz="2000" b="1">
                <a:solidFill>
                  <a:srgbClr val="0000FF"/>
                </a:solidFill>
              </a:rPr>
              <a:t>cm</a:t>
            </a:r>
            <a:r>
              <a:rPr lang="en-US" sz="2000" b="1" baseline="30000">
                <a:solidFill>
                  <a:srgbClr val="0000FF"/>
                </a:solidFill>
              </a:rPr>
              <a:t>-2</a:t>
            </a:r>
            <a:r>
              <a:rPr lang="en-US" sz="2000" b="1">
                <a:solidFill>
                  <a:srgbClr val="0000FF"/>
                </a:solidFill>
              </a:rPr>
              <a:t>s</a:t>
            </a:r>
            <a:r>
              <a:rPr lang="en-US" sz="2000" b="1" baseline="30000">
                <a:solidFill>
                  <a:srgbClr val="0000FF"/>
                </a:solidFill>
              </a:rPr>
              <a:t>-1</a:t>
            </a:r>
          </a:p>
          <a:p>
            <a:r>
              <a:rPr lang="en-US" sz="1600" b="1">
                <a:solidFill>
                  <a:srgbClr val="0000FF"/>
                </a:solidFill>
              </a:rPr>
              <a:t>k=2, </a:t>
            </a:r>
            <a:r>
              <a:rPr lang="en-US" sz="1600" b="1">
                <a:solidFill>
                  <a:srgbClr val="0000FF"/>
                </a:solidFill>
                <a:latin typeface="Symbol" pitchFamily="18" charset="2"/>
              </a:rPr>
              <a:t>t</a:t>
            </a:r>
            <a:r>
              <a:rPr lang="en-US" sz="1600" b="1" baseline="-25000">
                <a:solidFill>
                  <a:srgbClr val="0000FF"/>
                </a:solidFill>
              </a:rPr>
              <a:t>eff</a:t>
            </a:r>
            <a:r>
              <a:rPr lang="en-US" sz="1600" b="1">
                <a:solidFill>
                  <a:srgbClr val="0000FF"/>
                </a:solidFill>
              </a:rPr>
              <a:t>=15 h, T</a:t>
            </a:r>
            <a:r>
              <a:rPr lang="en-US" sz="1600" b="1" baseline="-25000">
                <a:solidFill>
                  <a:srgbClr val="0000FF"/>
                </a:solidFill>
              </a:rPr>
              <a:t>ta</a:t>
            </a:r>
            <a:r>
              <a:rPr lang="en-US" sz="1600" b="1">
                <a:solidFill>
                  <a:srgbClr val="0000FF"/>
                </a:solidFill>
              </a:rPr>
              <a:t>=5 h</a:t>
            </a:r>
          </a:p>
        </p:txBody>
      </p:sp>
      <p:sp>
        <p:nvSpPr>
          <p:cNvPr id="47110" name="TextBox 5"/>
          <p:cNvSpPr txBox="1">
            <a:spLocks noChangeArrowheads="1"/>
          </p:cNvSpPr>
          <p:nvPr/>
        </p:nvSpPr>
        <p:spPr bwMode="auto">
          <a:xfrm>
            <a:off x="1143000" y="5105400"/>
            <a:ext cx="2438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leveling at </a:t>
            </a:r>
          </a:p>
          <a:p>
            <a:r>
              <a:rPr lang="en-US" sz="2000" b="1">
                <a:solidFill>
                  <a:srgbClr val="0000FF"/>
                </a:solidFill>
              </a:rPr>
              <a:t>2.5x10</a:t>
            </a:r>
            <a:r>
              <a:rPr lang="en-US" sz="2000" b="1" baseline="30000">
                <a:solidFill>
                  <a:srgbClr val="0000FF"/>
                </a:solidFill>
              </a:rPr>
              <a:t>34</a:t>
            </a:r>
            <a:r>
              <a:rPr lang="en-US" sz="2000" b="1">
                <a:solidFill>
                  <a:srgbClr val="0000FF"/>
                </a:solidFill>
              </a:rPr>
              <a:t>cm</a:t>
            </a:r>
            <a:r>
              <a:rPr lang="en-US" sz="2000" b="1" baseline="30000">
                <a:solidFill>
                  <a:srgbClr val="0000FF"/>
                </a:solidFill>
              </a:rPr>
              <a:t>-2</a:t>
            </a:r>
            <a:r>
              <a:rPr lang="en-US" sz="2000" b="1">
                <a:solidFill>
                  <a:srgbClr val="0000FF"/>
                </a:solidFill>
              </a:rPr>
              <a:t>s</a:t>
            </a:r>
            <a:r>
              <a:rPr lang="en-US" sz="2000" b="1" baseline="30000">
                <a:solidFill>
                  <a:srgbClr val="0000FF"/>
                </a:solidFill>
              </a:rPr>
              <a:t>-1</a:t>
            </a:r>
          </a:p>
          <a:p>
            <a:r>
              <a:rPr lang="en-US" sz="1600" b="1">
                <a:solidFill>
                  <a:srgbClr val="0000FF"/>
                </a:solidFill>
              </a:rPr>
              <a:t>k=4, </a:t>
            </a:r>
            <a:r>
              <a:rPr lang="en-US" sz="1600" b="1">
                <a:solidFill>
                  <a:srgbClr val="0000FF"/>
                </a:solidFill>
                <a:latin typeface="Symbol" pitchFamily="18" charset="2"/>
              </a:rPr>
              <a:t>t</a:t>
            </a:r>
            <a:r>
              <a:rPr lang="en-US" sz="1600" b="1" baseline="-25000">
                <a:solidFill>
                  <a:srgbClr val="0000FF"/>
                </a:solidFill>
              </a:rPr>
              <a:t>eff</a:t>
            </a:r>
            <a:r>
              <a:rPr lang="en-US" sz="1600" b="1">
                <a:solidFill>
                  <a:srgbClr val="0000FF"/>
                </a:solidFill>
              </a:rPr>
              <a:t>=30 h, T</a:t>
            </a:r>
            <a:r>
              <a:rPr lang="en-US" sz="1600" b="1" baseline="-25000">
                <a:solidFill>
                  <a:srgbClr val="0000FF"/>
                </a:solidFill>
              </a:rPr>
              <a:t>ta</a:t>
            </a:r>
            <a:r>
              <a:rPr lang="en-US" sz="1600" b="1">
                <a:solidFill>
                  <a:srgbClr val="0000FF"/>
                </a:solidFill>
              </a:rPr>
              <a:t>=5 h</a:t>
            </a:r>
          </a:p>
        </p:txBody>
      </p:sp>
      <p:sp>
        <p:nvSpPr>
          <p:cNvPr id="47111" name="TextBox 6"/>
          <p:cNvSpPr txBox="1">
            <a:spLocks noChangeArrowheads="1"/>
          </p:cNvSpPr>
          <p:nvPr/>
        </p:nvSpPr>
        <p:spPr bwMode="auto">
          <a:xfrm>
            <a:off x="4419600" y="2286000"/>
            <a:ext cx="15668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virtual peak </a:t>
            </a:r>
          </a:p>
          <a:p>
            <a:r>
              <a:rPr lang="en-US" sz="2000">
                <a:solidFill>
                  <a:srgbClr val="FF0000"/>
                </a:solidFill>
              </a:rPr>
              <a:t>luminosity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867400" y="2438400"/>
            <a:ext cx="609600" cy="304800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 descr="lumiaverage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87788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1981200" y="3276600"/>
            <a:ext cx="304800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048000" y="2743200"/>
            <a:ext cx="304800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048000" y="2286000"/>
            <a:ext cx="304800" cy="304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905000" y="3200400"/>
            <a:ext cx="304800" cy="304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183" name="TextBox 5"/>
          <p:cNvSpPr txBox="1">
            <a:spLocks noChangeArrowheads="1"/>
          </p:cNvSpPr>
          <p:nvPr/>
        </p:nvSpPr>
        <p:spPr bwMode="auto">
          <a:xfrm>
            <a:off x="1752600" y="3505200"/>
            <a:ext cx="13668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50 ns</a:t>
            </a:r>
          </a:p>
          <a:p>
            <a:r>
              <a:rPr lang="en-US" sz="2000" b="1">
                <a:solidFill>
                  <a:srgbClr val="FF3300"/>
                </a:solidFill>
              </a:rPr>
              <a:t>pile up 95</a:t>
            </a:r>
          </a:p>
          <a:p>
            <a:r>
              <a:rPr lang="en-US" sz="2000" b="1">
                <a:solidFill>
                  <a:srgbClr val="0000FF"/>
                </a:solidFill>
              </a:rPr>
              <a:t>25 ns</a:t>
            </a:r>
          </a:p>
          <a:p>
            <a:r>
              <a:rPr lang="en-US" sz="2000" b="1">
                <a:solidFill>
                  <a:srgbClr val="0000FF"/>
                </a:solidFill>
              </a:rPr>
              <a:t>pile up 47</a:t>
            </a:r>
            <a:endParaRPr lang="en-US" sz="2000" b="1">
              <a:solidFill>
                <a:srgbClr val="FF3300"/>
              </a:solidFill>
            </a:endParaRPr>
          </a:p>
        </p:txBody>
      </p:sp>
      <p:sp>
        <p:nvSpPr>
          <p:cNvPr id="50184" name="TextBox 6"/>
          <p:cNvSpPr txBox="1">
            <a:spLocks noChangeArrowheads="1"/>
          </p:cNvSpPr>
          <p:nvPr/>
        </p:nvSpPr>
        <p:spPr bwMode="auto">
          <a:xfrm>
            <a:off x="1447800" y="1905000"/>
            <a:ext cx="1508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50 ns</a:t>
            </a:r>
          </a:p>
          <a:p>
            <a:r>
              <a:rPr lang="en-US" sz="2000" b="1">
                <a:solidFill>
                  <a:srgbClr val="FF3300"/>
                </a:solidFill>
              </a:rPr>
              <a:t>pile up 190</a:t>
            </a:r>
          </a:p>
        </p:txBody>
      </p:sp>
      <p:sp>
        <p:nvSpPr>
          <p:cNvPr id="50185" name="TextBox 7"/>
          <p:cNvSpPr txBox="1">
            <a:spLocks noChangeArrowheads="1"/>
          </p:cNvSpPr>
          <p:nvPr/>
        </p:nvSpPr>
        <p:spPr bwMode="auto">
          <a:xfrm>
            <a:off x="3124200" y="3124200"/>
            <a:ext cx="13668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25 ns</a:t>
            </a:r>
          </a:p>
          <a:p>
            <a:r>
              <a:rPr lang="en-US" sz="2000" b="1">
                <a:solidFill>
                  <a:srgbClr val="0000FF"/>
                </a:solidFill>
              </a:rPr>
              <a:t>pile up 95</a:t>
            </a:r>
          </a:p>
        </p:txBody>
      </p:sp>
      <p:sp>
        <p:nvSpPr>
          <p:cNvPr id="10" name="Oval 9"/>
          <p:cNvSpPr/>
          <p:nvPr/>
        </p:nvSpPr>
        <p:spPr>
          <a:xfrm>
            <a:off x="4114800" y="1981200"/>
            <a:ext cx="304800" cy="3048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187" name="TextBox 10"/>
          <p:cNvSpPr txBox="1">
            <a:spLocks noChangeArrowheads="1"/>
          </p:cNvSpPr>
          <p:nvPr/>
        </p:nvSpPr>
        <p:spPr bwMode="auto">
          <a:xfrm>
            <a:off x="4419600" y="2133600"/>
            <a:ext cx="1508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50 ns</a:t>
            </a:r>
          </a:p>
          <a:p>
            <a:r>
              <a:rPr lang="en-US" sz="2000" b="1">
                <a:solidFill>
                  <a:srgbClr val="FF3300"/>
                </a:solidFill>
              </a:rPr>
              <a:t>pile up 285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228600"/>
            <a:ext cx="9144000" cy="609600"/>
          </a:xfrm>
          <a:prstGeom prst="rect">
            <a:avLst/>
          </a:prstGeom>
          <a:noFill/>
        </p:spPr>
        <p:txBody>
          <a:bodyPr/>
          <a:lstStyle/>
          <a:p>
            <a:pPr algn="ctr"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t</a:t>
            </a:r>
            <a:r>
              <a:rPr lang="en-US" sz="4400" dirty="0" err="1">
                <a:latin typeface="+mj-lt"/>
                <a:ea typeface="+mj-ea"/>
                <a:cs typeface="+mj-cs"/>
              </a:rPr>
              <a:t>rade</a:t>
            </a:r>
            <a:r>
              <a:rPr lang="en-US" sz="4400" dirty="0">
                <a:latin typeface="+mj-lt"/>
                <a:ea typeface="+mj-ea"/>
                <a:cs typeface="+mj-cs"/>
              </a:rPr>
              <a:t> off: integrated </a:t>
            </a:r>
            <a:r>
              <a:rPr lang="en-US" sz="4400" dirty="0" err="1">
                <a:latin typeface="+mj-lt"/>
                <a:ea typeface="+mj-ea"/>
                <a:cs typeface="+mj-cs"/>
              </a:rPr>
              <a:t>lumi</a:t>
            </a:r>
            <a:r>
              <a:rPr lang="en-US" sz="4400" dirty="0">
                <a:latin typeface="+mj-lt"/>
                <a:ea typeface="+mj-ea"/>
                <a:cs typeface="+mj-cs"/>
              </a:rPr>
              <a:t> ↔ pile up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5657850"/>
            <a:ext cx="85153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latin typeface="+mn-lt"/>
              </a:rPr>
              <a:t>roughly </a:t>
            </a:r>
            <a:r>
              <a:rPr lang="en-US" sz="3600" dirty="0" smtClean="0">
                <a:latin typeface="+mn-lt"/>
              </a:rPr>
              <a:t>for 2 </a:t>
            </a:r>
            <a:r>
              <a:rPr lang="en-US" sz="3600" dirty="0">
                <a:latin typeface="+mn-lt"/>
              </a:rPr>
              <a:t>times more integrated luminosity </a:t>
            </a:r>
            <a:r>
              <a:rPr lang="en-US" sz="3600" dirty="0" smtClean="0">
                <a:latin typeface="+mn-lt"/>
              </a:rPr>
              <a:t>4 </a:t>
            </a:r>
            <a:r>
              <a:rPr lang="en-US" sz="3600" dirty="0">
                <a:latin typeface="+mn-lt"/>
              </a:rPr>
              <a:t>times the pile up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36311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25 ns or 50 ns?</a:t>
            </a:r>
            <a:endParaRPr 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676400"/>
            <a:ext cx="813402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</a:t>
            </a:r>
            <a:r>
              <a:rPr lang="en-US" sz="3200" dirty="0" smtClean="0"/>
              <a:t>-cloud is not the only argument</a:t>
            </a:r>
          </a:p>
          <a:p>
            <a:endParaRPr lang="en-US" sz="3200" dirty="0" smtClean="0"/>
          </a:p>
          <a:p>
            <a:r>
              <a:rPr lang="en-US" sz="3200" dirty="0" smtClean="0"/>
              <a:t>50 ns beam gives much higher peak luminosity</a:t>
            </a:r>
          </a:p>
          <a:p>
            <a:r>
              <a:rPr lang="en-US" sz="3200" dirty="0"/>
              <a:t>a</a:t>
            </a:r>
            <a:r>
              <a:rPr lang="en-US" sz="3200" dirty="0" smtClean="0"/>
              <a:t>nd has larger reach for integrated luminosity</a:t>
            </a:r>
          </a:p>
          <a:p>
            <a:endParaRPr lang="en-US" sz="3200" dirty="0" smtClean="0"/>
          </a:p>
          <a:p>
            <a:r>
              <a:rPr lang="en-US" sz="3200" dirty="0"/>
              <a:t>p</a:t>
            </a:r>
            <a:r>
              <a:rPr lang="en-US" sz="3200" dirty="0" smtClean="0"/>
              <a:t>ile up can be controlled by leveling</a:t>
            </a:r>
          </a:p>
          <a:p>
            <a:endParaRPr lang="en-US" sz="3200" dirty="0" smtClean="0"/>
          </a:p>
          <a:p>
            <a:r>
              <a:rPr lang="en-US" sz="3200" dirty="0"/>
              <a:t>w</a:t>
            </a:r>
            <a:r>
              <a:rPr lang="en-US" sz="3200" dirty="0" smtClean="0"/>
              <a:t>hat is the pile up limit (physics dependent?), </a:t>
            </a:r>
          </a:p>
          <a:p>
            <a:r>
              <a:rPr lang="en-US" sz="3200" dirty="0"/>
              <a:t>	</a:t>
            </a:r>
            <a:r>
              <a:rPr lang="en-US" sz="3200" dirty="0" smtClean="0"/>
              <a:t>and do we calculate the pile up correctly?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ile up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914400"/>
          <a:ext cx="9144000" cy="21031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352800"/>
                <a:gridCol w="2133600"/>
                <a:gridCol w="13716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Peak</a:t>
                      </a:r>
                      <a:r>
                        <a:rPr lang="en-US" sz="2000" b="0" dirty="0"/>
                        <a:t> Stable </a:t>
                      </a:r>
                      <a:r>
                        <a:rPr lang="en-US" sz="2000" b="0" dirty="0" smtClean="0"/>
                        <a:t>Luminosity (ATLAS)</a:t>
                      </a:r>
                      <a:endParaRPr lang="en-U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0"/>
                        <a:t>1.26x10</a:t>
                      </a:r>
                      <a:r>
                        <a:rPr lang="en-US" sz="2000" b="0" baseline="30000"/>
                        <a:t>33</a:t>
                      </a:r>
                      <a:endParaRPr lang="en-US" sz="200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v-SE" sz="2000" b="0"/>
                        <a:t>Fill </a:t>
                      </a:r>
                      <a:r>
                        <a:rPr lang="sv-SE" sz="2000" b="0">
                          <a:hlinkClick r:id="rId2"/>
                        </a:rPr>
                        <a:t>1815</a:t>
                      </a:r>
                      <a:endParaRPr lang="sv-SE" sz="2000" b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0" dirty="0"/>
                        <a:t>11/05/29, 06:41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Max.</a:t>
                      </a:r>
                      <a:r>
                        <a:rPr lang="en-US" sz="2000" baseline="0" dirty="0" smtClean="0"/>
                        <a:t> Peak </a:t>
                      </a:r>
                      <a:r>
                        <a:rPr lang="en-US" sz="2000" dirty="0" smtClean="0"/>
                        <a:t>Events /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Bunch </a:t>
                      </a:r>
                      <a:r>
                        <a:rPr lang="en-US" sz="2000" dirty="0" smtClean="0"/>
                        <a:t>Crossing (ATLAS)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14.01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v-SE" sz="2000"/>
                        <a:t>Fill </a:t>
                      </a:r>
                      <a:r>
                        <a:rPr lang="sv-SE" sz="2000">
                          <a:hlinkClick r:id="rId3"/>
                        </a:rPr>
                        <a:t>1732</a:t>
                      </a:r>
                      <a:endParaRPr lang="sv-SE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11/04/23, 05:47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Max.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Average Events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/ Bunch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Crossing over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the fill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(ATLAS) 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8.93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sv-SE" sz="2000"/>
                        <a:t>Fill </a:t>
                      </a:r>
                      <a:r>
                        <a:rPr lang="sv-SE" sz="2000">
                          <a:hlinkClick r:id="rId4"/>
                        </a:rPr>
                        <a:t>1644</a:t>
                      </a:r>
                      <a:endParaRPr lang="sv-SE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11/03/22, 02:20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3124200"/>
            <a:ext cx="8077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n</a:t>
            </a:r>
            <a:r>
              <a:rPr lang="en-US" sz="3200" dirty="0" smtClean="0"/>
              <a:t>ominal Pile Up LHC Design Report = 19.0</a:t>
            </a:r>
          </a:p>
          <a:p>
            <a:r>
              <a:rPr lang="en-US" sz="3200" dirty="0"/>
              <a:t>a</a:t>
            </a:r>
            <a:r>
              <a:rPr lang="en-US" sz="3200" dirty="0" smtClean="0"/>
              <a:t>t </a:t>
            </a:r>
            <a:r>
              <a:rPr lang="en-US" sz="3200" i="1" dirty="0" smtClean="0"/>
              <a:t>L</a:t>
            </a:r>
            <a:r>
              <a:rPr lang="en-US" sz="3200" dirty="0" smtClean="0"/>
              <a:t>=10</a:t>
            </a:r>
            <a:r>
              <a:rPr lang="en-US" sz="3200" baseline="30000" dirty="0" smtClean="0"/>
              <a:t>34</a:t>
            </a:r>
            <a:r>
              <a:rPr lang="en-US" sz="3200" dirty="0" smtClean="0"/>
              <a:t> 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s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 with 2808 bunches</a:t>
            </a:r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scaling to actual conditions:</a:t>
            </a:r>
          </a:p>
          <a:p>
            <a:r>
              <a:rPr lang="en-US" sz="3200" dirty="0"/>
              <a:t>p</a:t>
            </a:r>
            <a:r>
              <a:rPr lang="en-US" sz="3200" dirty="0" smtClean="0"/>
              <a:t>resent pile up should be </a:t>
            </a:r>
          </a:p>
          <a:p>
            <a:r>
              <a:rPr lang="en-US" sz="3200" dirty="0" smtClean="0"/>
              <a:t>&lt; 19.0 (2808/1092) 0.126 </a:t>
            </a:r>
          </a:p>
          <a:p>
            <a:r>
              <a:rPr lang="en-US" sz="3200" dirty="0" smtClean="0"/>
              <a:t>~ 6 ??</a:t>
            </a:r>
          </a:p>
          <a:p>
            <a:endParaRPr lang="en-US" sz="3200" dirty="0"/>
          </a:p>
        </p:txBody>
      </p:sp>
      <p:grpSp>
        <p:nvGrpSpPr>
          <p:cNvPr id="6" name="Group 17"/>
          <p:cNvGrpSpPr/>
          <p:nvPr/>
        </p:nvGrpSpPr>
        <p:grpSpPr>
          <a:xfrm>
            <a:off x="4817308" y="5129048"/>
            <a:ext cx="4326692" cy="1728952"/>
            <a:chOff x="304800" y="1905000"/>
            <a:chExt cx="9125385" cy="4243552"/>
          </a:xfrm>
        </p:grpSpPr>
        <p:pic>
          <p:nvPicPr>
            <p:cNvPr id="7" name="Picture 6" descr="ppcrossection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800" y="1905000"/>
              <a:ext cx="7239000" cy="424355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019798" y="3352801"/>
              <a:ext cx="1812829" cy="1057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solidFill>
                    <a:srgbClr val="00B050"/>
                  </a:solidFill>
                </a:rPr>
                <a:t>from </a:t>
              </a:r>
            </a:p>
            <a:p>
              <a:r>
                <a:rPr lang="en-US" sz="1050" b="1" dirty="0" smtClean="0">
                  <a:solidFill>
                    <a:srgbClr val="00B050"/>
                  </a:solidFill>
                </a:rPr>
                <a:t>cosmic rays</a:t>
              </a:r>
              <a:endParaRPr lang="en-US" sz="1050" b="1" dirty="0">
                <a:solidFill>
                  <a:srgbClr val="00B05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24600" y="4495801"/>
              <a:ext cx="1075797" cy="8309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LHC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rot="20934226">
              <a:off x="5980683" y="2732466"/>
              <a:ext cx="1524000" cy="533400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40675" y="2286000"/>
              <a:ext cx="1850016" cy="15863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Symbol" pitchFamily="18" charset="2"/>
                <a:buChar char="s"/>
              </a:pPr>
              <a:r>
                <a:rPr lang="en-US" sz="1200" b="1" baseline="-25000" dirty="0" smtClean="0">
                  <a:solidFill>
                    <a:srgbClr val="00B050"/>
                  </a:solidFill>
                </a:rPr>
                <a:t>tot</a:t>
              </a:r>
              <a:r>
                <a:rPr lang="en-US" sz="1200" b="1" dirty="0" smtClean="0">
                  <a:solidFill>
                    <a:srgbClr val="00B050"/>
                  </a:solidFill>
                  <a:latin typeface="Symbol" pitchFamily="18" charset="2"/>
                </a:rPr>
                <a:t>~</a:t>
              </a:r>
            </a:p>
            <a:p>
              <a:r>
                <a:rPr lang="en-US" sz="1200" b="1" dirty="0" smtClean="0">
                  <a:solidFill>
                    <a:srgbClr val="00B050"/>
                  </a:solidFill>
                </a:rPr>
                <a:t>100 </a:t>
              </a:r>
              <a:r>
                <a:rPr lang="en-US" sz="1200" b="1" dirty="0" err="1" smtClean="0">
                  <a:solidFill>
                    <a:srgbClr val="00B050"/>
                  </a:solidFill>
                </a:rPr>
                <a:t>mbarn</a:t>
              </a:r>
              <a:endParaRPr lang="en-US" sz="1200" b="1" dirty="0" smtClean="0">
                <a:solidFill>
                  <a:srgbClr val="00B050"/>
                </a:solidFill>
              </a:endParaRPr>
            </a:p>
            <a:p>
              <a:r>
                <a:rPr lang="en-US" sz="1200" b="1" dirty="0" smtClean="0">
                  <a:solidFill>
                    <a:srgbClr val="00B050"/>
                  </a:solidFill>
                </a:rPr>
                <a:t>~ 10</a:t>
              </a:r>
              <a:r>
                <a:rPr lang="en-US" sz="1200" b="1" baseline="30000" dirty="0" smtClean="0">
                  <a:solidFill>
                    <a:srgbClr val="00B050"/>
                  </a:solidFill>
                </a:rPr>
                <a:t>-25</a:t>
              </a:r>
              <a:r>
                <a:rPr lang="en-US" sz="1200" b="1" dirty="0" smtClean="0">
                  <a:solidFill>
                    <a:srgbClr val="00B050"/>
                  </a:solidFill>
                </a:rPr>
                <a:t> cm</a:t>
              </a:r>
              <a:r>
                <a:rPr lang="en-US" sz="1200" b="1" baseline="30000" dirty="0" smtClean="0">
                  <a:solidFill>
                    <a:srgbClr val="00B050"/>
                  </a:solidFill>
                </a:rPr>
                <a:t>2</a:t>
              </a:r>
              <a:endParaRPr lang="en-US" sz="1200" b="1" baseline="30000" dirty="0">
                <a:solidFill>
                  <a:srgbClr val="00B05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29454" y="3733801"/>
              <a:ext cx="1900731" cy="15863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Symbol" pitchFamily="18" charset="2"/>
                <a:buChar char="s"/>
              </a:pPr>
              <a:r>
                <a:rPr lang="en-US" sz="1200" b="1" baseline="-25000" dirty="0" smtClean="0">
                  <a:solidFill>
                    <a:srgbClr val="00B050"/>
                  </a:solidFill>
                </a:rPr>
                <a:t>inelastic</a:t>
              </a:r>
              <a:r>
                <a:rPr lang="en-US" sz="1200" b="1" dirty="0" smtClean="0">
                  <a:solidFill>
                    <a:srgbClr val="00B050"/>
                  </a:solidFill>
                  <a:latin typeface="Symbol" pitchFamily="18" charset="2"/>
                </a:rPr>
                <a:t>~</a:t>
              </a:r>
            </a:p>
            <a:p>
              <a:r>
                <a:rPr lang="en-US" sz="1200" b="1" dirty="0" smtClean="0">
                  <a:solidFill>
                    <a:srgbClr val="00B050"/>
                  </a:solidFill>
                </a:rPr>
                <a:t>60 </a:t>
              </a:r>
              <a:r>
                <a:rPr lang="en-US" sz="1200" b="1" dirty="0" err="1" smtClean="0">
                  <a:solidFill>
                    <a:srgbClr val="00B050"/>
                  </a:solidFill>
                </a:rPr>
                <a:t>mbarn</a:t>
              </a:r>
              <a:r>
                <a:rPr lang="en-US" sz="1200" b="1" dirty="0" smtClean="0">
                  <a:solidFill>
                    <a:srgbClr val="00B050"/>
                  </a:solidFill>
                </a:rPr>
                <a:t>~</a:t>
              </a:r>
            </a:p>
            <a:p>
              <a:r>
                <a:rPr lang="en-US" sz="1200" b="1" dirty="0" smtClean="0">
                  <a:solidFill>
                    <a:srgbClr val="00B050"/>
                  </a:solidFill>
                </a:rPr>
                <a:t>6x10</a:t>
              </a:r>
              <a:r>
                <a:rPr lang="en-US" sz="1200" b="1" baseline="30000" dirty="0" smtClean="0">
                  <a:solidFill>
                    <a:srgbClr val="00B050"/>
                  </a:solidFill>
                </a:rPr>
                <a:t>-26</a:t>
              </a:r>
              <a:r>
                <a:rPr lang="en-US" sz="1200" b="1" dirty="0" smtClean="0">
                  <a:solidFill>
                    <a:srgbClr val="00B050"/>
                  </a:solidFill>
                </a:rPr>
                <a:t> cm</a:t>
              </a:r>
              <a:r>
                <a:rPr lang="en-US" sz="1200" b="1" baseline="30000" dirty="0" smtClean="0">
                  <a:solidFill>
                    <a:srgbClr val="00B050"/>
                  </a:solidFill>
                </a:rPr>
                <a:t>2</a:t>
              </a:r>
              <a:endParaRPr lang="en-US" sz="1200" b="1" baseline="30000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5200" y="2667000"/>
            <a:ext cx="21018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/>
              <a:t>appendix</a:t>
            </a:r>
            <a:endParaRPr lang="en-US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e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lectron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cloud build up at 3.5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TeV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hm-multipac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635669"/>
            <a:ext cx="8153400" cy="6222331"/>
          </a:xfrm>
          <a:prstGeom prst="rect">
            <a:avLst/>
          </a:prstGeom>
        </p:spPr>
      </p:pic>
      <p:sp>
        <p:nvSpPr>
          <p:cNvPr id="5" name="5-Point Star 4"/>
          <p:cNvSpPr/>
          <p:nvPr/>
        </p:nvSpPr>
        <p:spPr>
          <a:xfrm>
            <a:off x="3733800" y="3048000"/>
            <a:ext cx="457200" cy="457200"/>
          </a:xfrm>
          <a:prstGeom prst="star5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3086100" y="4381500"/>
            <a:ext cx="1752600" cy="158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62400" y="4419600"/>
            <a:ext cx="1994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“scrubbing” ?!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10200" y="6248400"/>
            <a:ext cx="1760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o</a:t>
            </a:r>
            <a:r>
              <a:rPr lang="en-US" sz="1600" b="1" dirty="0" smtClean="0"/>
              <a:t>f low-energy e-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114800" y="304800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3300"/>
                </a:solidFill>
              </a:rPr>
              <a:t>now</a:t>
            </a:r>
            <a:endParaRPr lang="en-US" sz="2000" b="1" dirty="0">
              <a:solidFill>
                <a:srgbClr val="FF330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 rot="20215731">
            <a:off x="2306902" y="1571876"/>
            <a:ext cx="4252912" cy="5857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machine study in 2011</a:t>
            </a:r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7696200" y="1371600"/>
            <a:ext cx="11208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H. </a:t>
            </a:r>
            <a:r>
              <a:rPr lang="en-US" dirty="0" smtClean="0"/>
              <a:t>Maury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0" grpId="0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585</Words>
  <Application>Microsoft Office PowerPoint</Application>
  <PresentationFormat>On-screen Show (4:3)</PresentationFormat>
  <Paragraphs>206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bunch spacing, pile up and all that</vt:lpstr>
      <vt:lpstr>Slide 2</vt:lpstr>
      <vt:lpstr>example HL-LHC parameters</vt:lpstr>
      <vt:lpstr>Slide 4</vt:lpstr>
      <vt:lpstr>Slide 5</vt:lpstr>
      <vt:lpstr>Slide 6</vt:lpstr>
      <vt:lpstr>pile up </vt:lpstr>
      <vt:lpstr>Slide 8</vt:lpstr>
      <vt:lpstr>Slide 9</vt:lpstr>
      <vt:lpstr>LHC Intensity Limits (7 TeV)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spacing, pile up and all that</dc:title>
  <dc:creator>frankz</dc:creator>
  <cp:lastModifiedBy>frankz</cp:lastModifiedBy>
  <cp:revision>7</cp:revision>
  <dcterms:created xsi:type="dcterms:W3CDTF">2011-06-22T07:08:42Z</dcterms:created>
  <dcterms:modified xsi:type="dcterms:W3CDTF">2011-06-22T08:50:17Z</dcterms:modified>
</cp:coreProperties>
</file>