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3" r:id="rId2"/>
    <p:sldId id="262" r:id="rId3"/>
    <p:sldId id="264" r:id="rId4"/>
    <p:sldId id="265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91" d="100"/>
          <a:sy n="91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37A52-6B63-43B6-B634-1499282116EB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6F61E-ACA0-47B1-88F3-CB16BFD499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3A0FE-C7D4-DD4D-8411-1BC42473BB91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47665-FD63-EA4B-A477-B88D4446A7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060848"/>
            <a:ext cx="85324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buFont typeface="Wingdings"/>
              <a:buChar char="à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Peak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Lumi limitation  IT aperture</a:t>
            </a:r>
            <a:endParaRPr lang="en-US" sz="28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endParaRPr lang="en-US" sz="28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PAC-MAN</a:t>
            </a:r>
          </a:p>
          <a:p>
            <a:pPr marL="0" lvl="2">
              <a:buFont typeface="Wingdings"/>
              <a:buChar char="à"/>
            </a:pPr>
            <a:endParaRPr lang="en-US" sz="28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Bunch length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4624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few considerations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HL-LHC-LIU meeting 24/06/2011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628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Peak lumi larger than 5E34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(from OB’s talk)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4624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Peak luminosity limitations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(based on the parameters “HL-LHC kickoff+”)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00472" y="2152020"/>
          <a:ext cx="6019800" cy="3097214"/>
        </p:xfrm>
        <a:graphic>
          <a:graphicData uri="http://schemas.openxmlformats.org/drawingml/2006/table">
            <a:tbl>
              <a:tblPr/>
              <a:tblGrid>
                <a:gridCol w="1911350"/>
                <a:gridCol w="1193800"/>
                <a:gridCol w="1466850"/>
                <a:gridCol w="14478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nominal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 25ns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50ns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1.15E+11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2.0E+11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3.3E+11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2808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1404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current [A]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1.02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0.84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 separation [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s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]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b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*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0.55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0.15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n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m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3.75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sz="14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[eVs]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Symbol" charset="2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2.51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Piwinski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 parameter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0.68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geom. reduction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0.83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0.37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0.37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beam-beam / IP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3.10E-03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3.9E-03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5.0E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-03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Peak Luminosity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1 10</a:t>
                      </a:r>
                      <a:r>
                        <a:rPr kumimoji="0" lang="en-U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7.4 10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8.4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27551F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34</a:t>
                      </a:r>
                    </a:p>
                  </a:txBody>
                  <a:tcPr marL="12700" marR="12700" marT="1270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512" y="5445224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buFont typeface="Wingdings"/>
              <a:buChar char="à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What to do at the beginning of the coast?</a:t>
            </a:r>
          </a:p>
          <a:p>
            <a:pPr marL="0" lvl="2"/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nti-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crabing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(!), parallel sep. (LR!!) or more X-angle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(demand on the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IT/D1/Q4/D2 aperture, especially for 50 ns with bigger peak lumi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bigger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emittance!!!)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176064"/>
            <a:ext cx="413550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1186408"/>
            <a:ext cx="4048271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5536" y="260648"/>
            <a:ext cx="8231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Assuming 2 IR’s and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 LR’s per IP side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(Phase I, could be up to 24 for the HL-LHC)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4417476"/>
            <a:ext cx="68640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50 ns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4363144"/>
            <a:ext cx="6832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25 ns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5723964"/>
            <a:ext cx="84090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Crossing angle seems to be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best (only?) way: 15.5/17.7sigma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needed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25/50ns. </a:t>
            </a:r>
            <a:endParaRPr lang="en-U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Even larger Piwinsky angle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up to 4.5 for 50 ns!</a:t>
            </a:r>
          </a:p>
          <a:p>
            <a:pPr>
              <a:buFont typeface="Wingdings"/>
              <a:buChar char="à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For 50 ns (also with larger emittance) the IT aperture will be substantially larger</a:t>
            </a: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92696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buFont typeface="Wingdings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Sooner or later there will be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more PAC MAN than nominal bunches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because the IT is longer, e.g. for 25 ns:</a:t>
            </a:r>
          </a:p>
          <a:p>
            <a:pPr marL="457200" lvl="3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Nominal LHC: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30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pacman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per batch with 15 LR’s per IP side.</a:t>
            </a:r>
          </a:p>
          <a:p>
            <a:pPr marL="457200" lvl="3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Phase I            :  42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pacman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per batch with 21 LR’s per IP side.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</a:p>
          <a:p>
            <a:pPr marL="457200" lvl="3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HL-LHC         : 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 to 48 </a:t>
            </a:r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pacman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against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 nominal</a:t>
            </a:r>
          </a:p>
          <a:p>
            <a:pPr marL="0" lvl="2">
              <a:buFont typeface="Wingdings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Eliminating the nominal bunches with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25 ns micro-batches of</a:t>
            </a:r>
          </a:p>
          <a:p>
            <a:pPr marL="0" lvl="2"/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24 bunches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will also</a:t>
            </a:r>
          </a:p>
          <a:p>
            <a:pPr marL="0" lvl="2"/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1) Eliminate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Pacman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effect itself, </a:t>
            </a:r>
          </a:p>
          <a:p>
            <a:pPr marL="0" lvl="2"/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2) Halve the number of LR’s (as for 50 ns)</a:t>
            </a:r>
          </a:p>
          <a:p>
            <a:pPr marL="0" lvl="2"/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3) With more bunches than for 50 ns (~1800)</a:t>
            </a:r>
          </a:p>
          <a:p>
            <a:pPr marL="0" lvl="2">
              <a:buFont typeface="Wingdings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Possible SPS filling scheme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micro-batches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(courtesy of G. Rumolo)</a:t>
            </a:r>
          </a:p>
          <a:p>
            <a:pPr marL="0" lvl="2">
              <a:buFont typeface="Wingdings"/>
              <a:buChar char="à"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endParaRPr lang="en-US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Can the bunch charge be the same as the one offered for 50 ns (2.5E11)  with e.g. 2.5 mum emittance?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-171400"/>
            <a:ext cx="7772400" cy="86409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Pacman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bunches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251557" y="4873718"/>
            <a:ext cx="5660158" cy="2442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99157" y="4721318"/>
            <a:ext cx="304800" cy="1588"/>
          </a:xfrm>
          <a:prstGeom prst="line">
            <a:avLst/>
          </a:prstGeom>
          <a:ln>
            <a:solidFill>
              <a:srgbClr val="4F62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5760109" y="4718219"/>
            <a:ext cx="304800" cy="1588"/>
          </a:xfrm>
          <a:prstGeom prst="line">
            <a:avLst/>
          </a:prstGeom>
          <a:ln>
            <a:solidFill>
              <a:srgbClr val="4F62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5400000">
            <a:off x="5823599" y="4725258"/>
            <a:ext cx="304800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5966453" y="4865212"/>
            <a:ext cx="2506224" cy="850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8329551" y="4725258"/>
            <a:ext cx="304800" cy="15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152324" y="450912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840 slots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426933" y="450912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83 slots ≈ 2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50764" y="5026118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143462" y="5445224"/>
            <a:ext cx="2937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9 </a:t>
            </a:r>
            <a:r>
              <a:rPr lang="en-US" sz="1400" b="1" dirty="0" err="1" smtClean="0">
                <a:solidFill>
                  <a:srgbClr val="008000"/>
                </a:solidFill>
              </a:rPr>
              <a:t>x</a:t>
            </a:r>
            <a:r>
              <a:rPr lang="en-US" sz="1400" b="1" dirty="0" smtClean="0">
                <a:solidFill>
                  <a:srgbClr val="008000"/>
                </a:solidFill>
              </a:rPr>
              <a:t> (24b + 24e + 24b + 24e) @25ns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68245" y="5029285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862964" y="5025236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1180445" y="5028403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1508007" y="5024354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1825488" y="5027521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2140413" y="5031206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2457894" y="5034373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2763561" y="5030324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3081042" y="5033491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3424707" y="5031206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3742188" y="5034373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4069750" y="5030324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4387231" y="5033491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720655" y="5037224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5038136" y="5040391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5392487" y="5031206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709968" y="5034373"/>
            <a:ext cx="165246" cy="304800"/>
          </a:xfrm>
          <a:prstGeom prst="rect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095127"/>
            <a:ext cx="9144000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What’s about halving the bunch length?</a:t>
            </a:r>
          </a:p>
          <a:p>
            <a:pPr marL="0" lvl="2"/>
            <a:endParaRPr lang="en-US" sz="2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5 cm compatible with 16 MV and 1eVs injected emittance, but Landau cavity needed!</a:t>
            </a:r>
          </a:p>
          <a:p>
            <a:pPr marL="0" lvl="2">
              <a:buFont typeface="Wingdings"/>
              <a:buChar char="à"/>
            </a:pPr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r>
              <a:rPr lang="en-US" sz="240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4 cm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would require “only” doubling the existing RF, which looks reasonable compared to 40MV crab-cavity per beam!</a:t>
            </a:r>
          </a:p>
          <a:p>
            <a:pPr marL="0" lvl="2">
              <a:buFont typeface="Wingdings"/>
              <a:buChar char="à"/>
            </a:pPr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>
              <a:buFont typeface="Wingdings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 new parameter world can be opened for such a bunch length, which is also much less demanding in Piwinsky angle and beta* aspect ratio (flat optics) without crab.</a:t>
            </a:r>
          </a:p>
          <a:p>
            <a:pPr marL="0" lvl="2">
              <a:buFont typeface="Wingdings"/>
              <a:buChar char="à"/>
            </a:pPr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lvl="2"/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4624"/>
            <a:ext cx="9144000" cy="86409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“taboo” of the bunch length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487</Words>
  <Application>Microsoft Office PowerPoint</Application>
  <PresentationFormat>On-screen Show (4:3)</PresentationFormat>
  <Paragraphs>102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 few considerations</vt:lpstr>
      <vt:lpstr>Peak luminosity limitations  (based on the parameters “HL-LHC kickoff+”)</vt:lpstr>
      <vt:lpstr>Slide 3</vt:lpstr>
      <vt:lpstr>Pacman bunches</vt:lpstr>
      <vt:lpstr>The “taboo” of the bunch length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Giovanni Rumolo</dc:creator>
  <cp:lastModifiedBy>fartouk</cp:lastModifiedBy>
  <cp:revision>33</cp:revision>
  <dcterms:created xsi:type="dcterms:W3CDTF">2011-05-27T09:44:08Z</dcterms:created>
  <dcterms:modified xsi:type="dcterms:W3CDTF">2011-06-23T19:56:46Z</dcterms:modified>
</cp:coreProperties>
</file>