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47"/>
  </p:notesMasterIdLst>
  <p:handoutMasterIdLst>
    <p:handoutMasterId r:id="rId48"/>
  </p:handoutMasterIdLst>
  <p:sldIdLst>
    <p:sldId id="259" r:id="rId2"/>
    <p:sldId id="328" r:id="rId3"/>
    <p:sldId id="268" r:id="rId4"/>
    <p:sldId id="301" r:id="rId5"/>
    <p:sldId id="322" r:id="rId6"/>
    <p:sldId id="316" r:id="rId7"/>
    <p:sldId id="300" r:id="rId8"/>
    <p:sldId id="281" r:id="rId9"/>
    <p:sldId id="282" r:id="rId10"/>
    <p:sldId id="283" r:id="rId11"/>
    <p:sldId id="296" r:id="rId12"/>
    <p:sldId id="319" r:id="rId13"/>
    <p:sldId id="297" r:id="rId14"/>
    <p:sldId id="299" r:id="rId15"/>
    <p:sldId id="284" r:id="rId16"/>
    <p:sldId id="298" r:id="rId17"/>
    <p:sldId id="285" r:id="rId18"/>
    <p:sldId id="286" r:id="rId19"/>
    <p:sldId id="326" r:id="rId20"/>
    <p:sldId id="324" r:id="rId21"/>
    <p:sldId id="307" r:id="rId22"/>
    <p:sldId id="270" r:id="rId23"/>
    <p:sldId id="306" r:id="rId24"/>
    <p:sldId id="303" r:id="rId25"/>
    <p:sldId id="276" r:id="rId26"/>
    <p:sldId id="304" r:id="rId27"/>
    <p:sldId id="305" r:id="rId28"/>
    <p:sldId id="329" r:id="rId29"/>
    <p:sldId id="287" r:id="rId30"/>
    <p:sldId id="325" r:id="rId31"/>
    <p:sldId id="288" r:id="rId32"/>
    <p:sldId id="290" r:id="rId33"/>
    <p:sldId id="291" r:id="rId34"/>
    <p:sldId id="314" r:id="rId35"/>
    <p:sldId id="315" r:id="rId36"/>
    <p:sldId id="294" r:id="rId37"/>
    <p:sldId id="295" r:id="rId38"/>
    <p:sldId id="317" r:id="rId39"/>
    <p:sldId id="323" r:id="rId40"/>
    <p:sldId id="327" r:id="rId41"/>
    <p:sldId id="308" r:id="rId42"/>
    <p:sldId id="321" r:id="rId43"/>
    <p:sldId id="309" r:id="rId44"/>
    <p:sldId id="310" r:id="rId45"/>
    <p:sldId id="311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FFFFCC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3" autoAdjust="0"/>
    <p:restoredTop sz="99903" autoAdjust="0"/>
  </p:normalViewPr>
  <p:slideViewPr>
    <p:cSldViewPr snapToGrid="0" snapToObjects="1">
      <p:cViewPr varScale="1">
        <p:scale>
          <a:sx n="118" d="100"/>
          <a:sy n="118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78B77B-2C63-47CC-84B1-9F93F6297501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3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B7F8A-5389-49F2-90A1-02BF03C73E13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15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TMCI threshold can be increased by increasing</a:t>
            </a:r>
            <a:r>
              <a:rPr lang="en-US" baseline="0" dirty="0" smtClean="0"/>
              <a:t> chromaticity or longitudinal emittance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D8787-74A6-3647-BAF3-4BD4BC806896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TMCI threshold can be increased by increasing</a:t>
            </a:r>
            <a:r>
              <a:rPr lang="en-US" baseline="0" dirty="0" smtClean="0"/>
              <a:t> chromaticity or longitudinal emittance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D8787-74A6-3647-BAF3-4BD4BC806896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A06653-6B09-4606-8522-04A9E6211B9D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41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40A58-561A-4BE1-B2A9-C64B311AC59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12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13" name="TextBox 5"/>
          <p:cNvSpPr txBox="1"/>
          <p:nvPr userDrawn="1"/>
        </p:nvSpPr>
        <p:spPr>
          <a:xfrm>
            <a:off x="4495800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6644149" y="6547239"/>
            <a:ext cx="2499852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Brainstorming – 24/06/2011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24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3158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2974B6-F3DC-4DE1-B24A-5E79B40AF5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2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MSWG 17/06/2011: JJG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BWS Accuracy Improvement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D24173-2A96-476B-966E-64159368D1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9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3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6" r:id="rId2"/>
    <p:sldLayoutId id="2147483696" r:id="rId3"/>
    <p:sldLayoutId id="2147483695" r:id="rId4"/>
    <p:sldLayoutId id="2147483692" r:id="rId5"/>
    <p:sldLayoutId id="2147483697" r:id="rId6"/>
    <p:sldLayoutId id="2147483698" r:id="rId7"/>
    <p:sldLayoutId id="2147483699" r:id="rId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5" Type="http://schemas.openxmlformats.org/officeDocument/2006/relationships/slide" Target="slide20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5" Type="http://schemas.openxmlformats.org/officeDocument/2006/relationships/slide" Target="slide20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khanke.home.cern.ch/khanke/papers/2006/ab_note_2006_001.pdf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d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5.pdf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d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9.pd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d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19.pdf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369529" y="5170811"/>
            <a:ext cx="6400800" cy="50979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2"/>
                </a:solidFill>
                <a:ea typeface="ＭＳ Ｐゴシック" pitchFamily="34" charset="-128"/>
              </a:rPr>
              <a:t>R. Garoby for the LIU Project Team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494760"/>
            <a:ext cx="28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Brainstorming - 24/06/2011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8616" y="3537181"/>
            <a:ext cx="8106706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Estimated beam </a:t>
            </a:r>
            <a:r>
              <a:rPr lang="en-US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</a:t>
            </a:r>
          </a:p>
          <a:p>
            <a:pPr algn="ctr"/>
            <a:r>
              <a:rPr lang="en-US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upgraded </a:t>
            </a:r>
            <a:r>
              <a:rPr lang="en-US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injectors</a:t>
            </a:r>
            <a:r>
              <a:rPr lang="en-US" sz="4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GB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LHC injection [50 ns]</a:t>
            </a:r>
            <a:endParaRPr lang="en-US" dirty="0"/>
          </a:p>
        </p:txBody>
      </p:sp>
      <p:pic>
        <p:nvPicPr>
          <p:cNvPr id="109569" name="Picture 1"/>
          <p:cNvPicPr>
            <a:picLocks noChangeAspect="1" noChangeArrowheads="1"/>
          </p:cNvPicPr>
          <p:nvPr/>
        </p:nvPicPr>
        <p:blipFill>
          <a:blip r:embed="rId2"/>
          <a:srcRect l="1911" t="985" r="605" b="2676"/>
          <a:stretch>
            <a:fillRect/>
          </a:stretch>
        </p:blipFill>
        <p:spPr bwMode="auto">
          <a:xfrm>
            <a:off x="251520" y="1052736"/>
            <a:ext cx="734466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596336" y="3246075"/>
            <a:ext cx="1245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Beam</a:t>
            </a:r>
            <a:endParaRPr lang="fr-CH" sz="1600" dirty="0" smtClean="0"/>
          </a:p>
          <a:p>
            <a:r>
              <a:rPr lang="fr-CH" sz="1600" dirty="0" err="1" smtClean="0"/>
              <a:t>Parameters</a:t>
            </a:r>
            <a:endParaRPr lang="fr-CH" sz="1600" dirty="0" smtClean="0"/>
          </a:p>
          <a:p>
            <a:r>
              <a:rPr lang="fr-CH" sz="1600" dirty="0" err="1" smtClean="0"/>
              <a:t>at</a:t>
            </a:r>
            <a:r>
              <a:rPr lang="fr-CH" sz="1600" dirty="0" smtClean="0"/>
              <a:t> 7 </a:t>
            </a:r>
            <a:r>
              <a:rPr lang="fr-CH" sz="1600" dirty="0" err="1" smtClean="0"/>
              <a:t>TeV</a:t>
            </a:r>
            <a:endParaRPr lang="en-US" sz="1600" dirty="0"/>
          </a:p>
        </p:txBody>
      </p:sp>
      <p:sp>
        <p:nvSpPr>
          <p:cNvPr id="9" name="Right Brace 8"/>
          <p:cNvSpPr/>
          <p:nvPr/>
        </p:nvSpPr>
        <p:spPr>
          <a:xfrm>
            <a:off x="7452320" y="3246075"/>
            <a:ext cx="143868" cy="8309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28963" y="1700808"/>
            <a:ext cx="362917" cy="87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9653" y="4547537"/>
            <a:ext cx="2886075" cy="990600"/>
          </a:xfrm>
          <a:prstGeom prst="rect">
            <a:avLst/>
          </a:prstGeom>
          <a:solidFill>
            <a:schemeClr val="accent2">
              <a:lumMod val="60000"/>
              <a:lumOff val="40000"/>
              <a:alpha val="10000"/>
            </a:schemeClr>
          </a:solidFill>
          <a:ln w="254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>
            <a:stCxn id="103426" idx="0"/>
          </p:cNvCxnSpPr>
          <p:nvPr/>
        </p:nvCxnSpPr>
        <p:spPr>
          <a:xfrm rot="16200000" flipV="1">
            <a:off x="3382004" y="4166850"/>
            <a:ext cx="614481" cy="14689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8" y="1205508"/>
            <a:ext cx="2886075" cy="990600"/>
          </a:xfrm>
          <a:prstGeom prst="rect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846282" y="489180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489180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196240" y="3749889"/>
            <a:ext cx="29767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H/V transverse emittances [mm.mrad]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05254" y="6016847"/>
            <a:ext cx="50677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constant longitudinal emittance [x10</a:t>
            </a:r>
            <a:r>
              <a:rPr lang="fr-CH" sz="1400" baseline="30000" dirty="0" smtClean="0"/>
              <a:t>11</a:t>
            </a:r>
            <a:r>
              <a:rPr lang="fr-CH" sz="1400" dirty="0" smtClean="0"/>
              <a:t> p/b]</a:t>
            </a:r>
            <a:endParaRPr lang="en-GB" sz="1400" dirty="0"/>
          </a:p>
        </p:txBody>
      </p:sp>
      <p:sp>
        <p:nvSpPr>
          <p:cNvPr id="17" name="Sun 16"/>
          <p:cNvSpPr>
            <a:spLocks noChangeAspect="1"/>
          </p:cNvSpPr>
          <p:nvPr/>
        </p:nvSpPr>
        <p:spPr>
          <a:xfrm>
            <a:off x="1992508" y="1598884"/>
            <a:ext cx="228600" cy="228600"/>
          </a:xfrm>
          <a:prstGeom prst="su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ular Callout 17"/>
          <p:cNvSpPr/>
          <p:nvPr/>
        </p:nvSpPr>
        <p:spPr>
          <a:xfrm>
            <a:off x="1281723" y="906586"/>
            <a:ext cx="1602154" cy="580188"/>
          </a:xfrm>
          <a:prstGeom prst="wedgeRoundRectCallout">
            <a:avLst>
              <a:gd name="adj1" fmla="val -3260"/>
              <a:gd name="adj2" fmla="val 83469"/>
              <a:gd name="adj3" fmla="val 16667"/>
            </a:avLst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Nominal performance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6549293" y="1383323"/>
            <a:ext cx="2415196" cy="714109"/>
          </a:xfrm>
          <a:prstGeom prst="wedgeRoundRectCallout">
            <a:avLst>
              <a:gd name="adj1" fmla="val -184446"/>
              <a:gd name="adj2" fmla="val 36709"/>
              <a:gd name="adj3" fmla="val 16667"/>
            </a:avLst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Baseline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876256" y="2204864"/>
            <a:ext cx="2088232" cy="866582"/>
          </a:xfrm>
          <a:prstGeom prst="wedgeRoundRectCallout">
            <a:avLst>
              <a:gd name="adj1" fmla="val -200060"/>
              <a:gd name="adj2" fmla="val -33423"/>
              <a:gd name="adj3" fmla="val 16667"/>
            </a:avLst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Stretched</a:t>
            </a:r>
            <a:r>
              <a:rPr lang="fr-CH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 </a:t>
            </a:r>
            <a:r>
              <a:rPr lang="fr-CH" dirty="0" err="1" smtClean="0">
                <a:solidFill>
                  <a:schemeClr val="tx1"/>
                </a:solidFill>
              </a:rPr>
              <a:t>injectors</a:t>
            </a:r>
            <a:r>
              <a:rPr lang="fr-CH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5989274" y="4667854"/>
            <a:ext cx="2976959" cy="1063457"/>
          </a:xfrm>
          <a:prstGeom prst="wedgeRoundRectCallout">
            <a:avLst>
              <a:gd name="adj1" fmla="val -112170"/>
              <a:gd name="adj2" fmla="val 82603"/>
              <a:gd name="adj3" fmla="val 16667"/>
            </a:avLst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&lt; ½ </a:t>
            </a:r>
            <a:r>
              <a:rPr lang="fr-CH" sz="1600" b="1" dirty="0" err="1" smtClean="0">
                <a:solidFill>
                  <a:srgbClr val="FF0000"/>
                </a:solidFill>
              </a:rPr>
              <a:t>longit</a:t>
            </a:r>
            <a:r>
              <a:rPr lang="fr-CH" sz="1600" b="1" dirty="0" smtClean="0">
                <a:solidFill>
                  <a:srgbClr val="FF0000"/>
                </a:solidFill>
              </a:rPr>
              <a:t>. emittance </a:t>
            </a:r>
            <a:r>
              <a:rPr lang="fr-CH" sz="1600" b="1" dirty="0" err="1">
                <a:solidFill>
                  <a:srgbClr val="FF0000"/>
                </a:solidFill>
              </a:rPr>
              <a:t>wrt</a:t>
            </a:r>
            <a:r>
              <a:rPr lang="fr-CH" sz="1600" b="1" dirty="0">
                <a:solidFill>
                  <a:srgbClr val="FF0000"/>
                </a:solidFill>
              </a:rPr>
              <a:t> 25 </a:t>
            </a:r>
            <a:r>
              <a:rPr lang="fr-CH" sz="1600" b="1" dirty="0" smtClean="0">
                <a:solidFill>
                  <a:srgbClr val="FF0000"/>
                </a:solidFill>
              </a:rPr>
              <a:t>ns </a:t>
            </a:r>
            <a:r>
              <a:rPr lang="fr-CH" sz="1600" b="1" dirty="0" err="1" smtClean="0">
                <a:solidFill>
                  <a:srgbClr val="FF0000"/>
                </a:solidFill>
              </a:rPr>
              <a:t>during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acceleration</a:t>
            </a:r>
            <a:r>
              <a:rPr lang="fr-CH" sz="1600" b="1" dirty="0" smtClean="0">
                <a:solidFill>
                  <a:srgbClr val="FF0000"/>
                </a:solidFill>
              </a:rPr>
              <a:t> in the PS</a:t>
            </a:r>
          </a:p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=&gt; </a:t>
            </a:r>
            <a:r>
              <a:rPr lang="fr-CH" sz="1600" b="1" dirty="0" err="1" smtClean="0">
                <a:solidFill>
                  <a:srgbClr val="FF0000"/>
                </a:solidFill>
              </a:rPr>
              <a:t>Less</a:t>
            </a:r>
            <a:r>
              <a:rPr lang="fr-CH" sz="1600" b="1" dirty="0" smtClean="0">
                <a:solidFill>
                  <a:srgbClr val="FF0000"/>
                </a:solidFill>
              </a:rPr>
              <a:t> Landau </a:t>
            </a:r>
            <a:r>
              <a:rPr lang="fr-CH" sz="1600" b="1" dirty="0" err="1" smtClean="0">
                <a:solidFill>
                  <a:srgbClr val="FF0000"/>
                </a:solidFill>
              </a:rPr>
              <a:t>damping</a:t>
            </a:r>
            <a:r>
              <a:rPr lang="fr-CH" sz="1600" b="1" dirty="0" smtClean="0">
                <a:solidFill>
                  <a:srgbClr val="FF0000"/>
                </a:solidFill>
              </a:rPr>
              <a:t> +            e-</a:t>
            </a:r>
            <a:r>
              <a:rPr lang="fr-CH" sz="1600" b="1" dirty="0" err="1" smtClean="0">
                <a:solidFill>
                  <a:srgbClr val="FF0000"/>
                </a:solidFill>
              </a:rPr>
              <a:t>clouds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effects</a:t>
            </a:r>
            <a:r>
              <a:rPr lang="fr-CH" sz="1600" b="1" dirty="0" smtClean="0">
                <a:solidFill>
                  <a:srgbClr val="FF0000"/>
                </a:solidFill>
              </a:rPr>
              <a:t> ?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40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LHC injection [50 ns]</a:t>
            </a:r>
            <a:endParaRPr lang="en-US" dirty="0"/>
          </a:p>
        </p:txBody>
      </p:sp>
      <p:pic>
        <p:nvPicPr>
          <p:cNvPr id="109569" name="Picture 1"/>
          <p:cNvPicPr>
            <a:picLocks noChangeAspect="1" noChangeArrowheads="1"/>
          </p:cNvPicPr>
          <p:nvPr/>
        </p:nvPicPr>
        <p:blipFill>
          <a:blip r:embed="rId2"/>
          <a:srcRect l="1911" t="985" r="605" b="2676"/>
          <a:stretch>
            <a:fillRect/>
          </a:stretch>
        </p:blipFill>
        <p:spPr bwMode="auto">
          <a:xfrm>
            <a:off x="251520" y="1052736"/>
            <a:ext cx="734466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596336" y="3246075"/>
            <a:ext cx="1245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Beam</a:t>
            </a:r>
            <a:endParaRPr lang="fr-CH" sz="1600" dirty="0" smtClean="0"/>
          </a:p>
          <a:p>
            <a:r>
              <a:rPr lang="fr-CH" sz="1600" dirty="0" err="1" smtClean="0"/>
              <a:t>Parameters</a:t>
            </a:r>
            <a:endParaRPr lang="fr-CH" sz="1600" dirty="0" smtClean="0"/>
          </a:p>
          <a:p>
            <a:r>
              <a:rPr lang="fr-CH" sz="1600" dirty="0" err="1" smtClean="0"/>
              <a:t>at</a:t>
            </a:r>
            <a:r>
              <a:rPr lang="fr-CH" sz="1600" dirty="0" smtClean="0"/>
              <a:t> 7 </a:t>
            </a:r>
            <a:r>
              <a:rPr lang="fr-CH" sz="1600" dirty="0" err="1" smtClean="0"/>
              <a:t>TeV</a:t>
            </a:r>
            <a:endParaRPr lang="en-US" sz="1600" dirty="0"/>
          </a:p>
        </p:txBody>
      </p:sp>
      <p:sp>
        <p:nvSpPr>
          <p:cNvPr id="9" name="Right Brace 8"/>
          <p:cNvSpPr/>
          <p:nvPr/>
        </p:nvSpPr>
        <p:spPr>
          <a:xfrm>
            <a:off x="7452320" y="3246075"/>
            <a:ext cx="143868" cy="8309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28963" y="1700808"/>
            <a:ext cx="362917" cy="87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4547537"/>
            <a:ext cx="2886075" cy="990600"/>
          </a:xfrm>
          <a:prstGeom prst="rect">
            <a:avLst/>
          </a:prstGeom>
          <a:solidFill>
            <a:schemeClr val="accent2">
              <a:lumMod val="60000"/>
              <a:lumOff val="40000"/>
              <a:alpha val="10000"/>
            </a:schemeClr>
          </a:solidFill>
          <a:ln w="254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>
            <a:stCxn id="103426" idx="0"/>
          </p:cNvCxnSpPr>
          <p:nvPr/>
        </p:nvCxnSpPr>
        <p:spPr>
          <a:xfrm rot="16200000" flipV="1">
            <a:off x="3546119" y="4166850"/>
            <a:ext cx="614481" cy="14689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8" y="1205508"/>
            <a:ext cx="2886075" cy="990600"/>
          </a:xfrm>
          <a:prstGeom prst="rect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846282" y="489180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489180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5760640" y="4289502"/>
            <a:ext cx="1835696" cy="542694"/>
          </a:xfrm>
          <a:prstGeom prst="wedgeRoundRectCallout">
            <a:avLst>
              <a:gd name="adj1" fmla="val -184735"/>
              <a:gd name="adj2" fmla="val -176282"/>
              <a:gd name="adj3" fmla="val 16667"/>
            </a:avLst>
          </a:prstGeom>
          <a:solidFill>
            <a:srgbClr val="FFFF00">
              <a:alpha val="9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tx1"/>
                </a:solidFill>
              </a:rPr>
              <a:t>MD: single </a:t>
            </a:r>
            <a:r>
              <a:rPr lang="fr-CH" sz="1600" b="1" dirty="0" err="1" smtClean="0">
                <a:solidFill>
                  <a:schemeClr val="tx1"/>
                </a:solidFill>
              </a:rPr>
              <a:t>bunch</a:t>
            </a:r>
            <a:r>
              <a:rPr lang="fr-CH" sz="1600" b="1" dirty="0" smtClean="0">
                <a:solidFill>
                  <a:schemeClr val="tx1"/>
                </a:solidFill>
              </a:rPr>
              <a:t> </a:t>
            </a:r>
            <a:r>
              <a:rPr lang="fr-CH" sz="1600" b="1" dirty="0" err="1" smtClean="0">
                <a:solidFill>
                  <a:schemeClr val="tx1"/>
                </a:solidFill>
              </a:rPr>
              <a:t>with</a:t>
            </a:r>
            <a:r>
              <a:rPr lang="fr-CH" sz="1600" b="1" dirty="0" smtClean="0">
                <a:solidFill>
                  <a:schemeClr val="tx1"/>
                </a:solidFill>
              </a:rPr>
              <a:t> </a:t>
            </a:r>
            <a:r>
              <a:rPr lang="fr-CH" sz="1600" b="1" dirty="0" err="1" smtClean="0">
                <a:solidFill>
                  <a:schemeClr val="tx1"/>
                </a:solidFill>
              </a:rPr>
              <a:t>low</a:t>
            </a:r>
            <a:r>
              <a:rPr lang="fr-CH" sz="1600" b="1" dirty="0" smtClean="0">
                <a:solidFill>
                  <a:schemeClr val="tx1"/>
                </a:solidFill>
              </a:rPr>
              <a:t> </a:t>
            </a:r>
            <a:r>
              <a:rPr lang="fr-CH" sz="1600" b="1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fr-CH" sz="1600" b="1" baseline="-25000" dirty="0" smtClean="0">
                <a:solidFill>
                  <a:schemeClr val="tx1"/>
                </a:solidFill>
              </a:rPr>
              <a:t>t</a:t>
            </a:r>
            <a:endParaRPr lang="en-US" sz="1600" b="1" baseline="-250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95454" y="2899317"/>
            <a:ext cx="3245165" cy="2780371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5-Point Star 21"/>
          <p:cNvSpPr>
            <a:spLocks noChangeAspect="1"/>
          </p:cNvSpPr>
          <p:nvPr/>
        </p:nvSpPr>
        <p:spPr>
          <a:xfrm>
            <a:off x="2418036" y="3330377"/>
            <a:ext cx="164592" cy="164592"/>
          </a:xfrm>
          <a:prstGeom prst="star5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ounded Rectangular Callout 1"/>
          <p:cNvSpPr/>
          <p:nvPr/>
        </p:nvSpPr>
        <p:spPr>
          <a:xfrm>
            <a:off x="892097" y="3672554"/>
            <a:ext cx="1363480" cy="542924"/>
          </a:xfrm>
          <a:prstGeom prst="wedgeRoundRectCallout">
            <a:avLst>
              <a:gd name="adj1" fmla="val 62337"/>
              <a:gd name="adj2" fmla="val -90216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MD: double PSB batch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196240" y="3749889"/>
            <a:ext cx="29767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H/V transverse emittances [mm.mrad]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05254" y="6016847"/>
            <a:ext cx="50677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constant longitudinal emittance [x10</a:t>
            </a:r>
            <a:r>
              <a:rPr lang="fr-CH" sz="1400" baseline="30000" dirty="0" smtClean="0"/>
              <a:t>11</a:t>
            </a:r>
            <a:r>
              <a:rPr lang="fr-CH" sz="1400" dirty="0" smtClean="0"/>
              <a:t> p/b]</a:t>
            </a:r>
            <a:endParaRPr lang="en-GB" sz="1400" dirty="0"/>
          </a:p>
        </p:txBody>
      </p:sp>
      <p:sp>
        <p:nvSpPr>
          <p:cNvPr id="3" name="Sun 2"/>
          <p:cNvSpPr>
            <a:spLocks noChangeAspect="1"/>
          </p:cNvSpPr>
          <p:nvPr/>
        </p:nvSpPr>
        <p:spPr>
          <a:xfrm>
            <a:off x="2026977" y="2673505"/>
            <a:ext cx="228600" cy="228600"/>
          </a:xfrm>
          <a:prstGeom prst="sun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ular Callout 10"/>
          <p:cNvSpPr/>
          <p:nvPr/>
        </p:nvSpPr>
        <p:spPr>
          <a:xfrm>
            <a:off x="1608306" y="2238123"/>
            <a:ext cx="1065941" cy="354532"/>
          </a:xfrm>
          <a:prstGeom prst="wedgeRoundRectCallout">
            <a:avLst>
              <a:gd name="adj1" fmla="val -6187"/>
              <a:gd name="adj2" fmla="val 8346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FFFF00"/>
                </a:solidFill>
              </a:rPr>
              <a:t>Q2/2011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25" name="Sun 24"/>
          <p:cNvSpPr>
            <a:spLocks noChangeAspect="1"/>
          </p:cNvSpPr>
          <p:nvPr/>
        </p:nvSpPr>
        <p:spPr>
          <a:xfrm>
            <a:off x="1992508" y="1598884"/>
            <a:ext cx="228600" cy="228600"/>
          </a:xfrm>
          <a:prstGeom prst="su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ular Callout 25"/>
          <p:cNvSpPr/>
          <p:nvPr/>
        </p:nvSpPr>
        <p:spPr>
          <a:xfrm>
            <a:off x="1281723" y="906586"/>
            <a:ext cx="1602154" cy="580188"/>
          </a:xfrm>
          <a:prstGeom prst="wedgeRoundRectCallout">
            <a:avLst>
              <a:gd name="adj1" fmla="val -3260"/>
              <a:gd name="adj2" fmla="val 83469"/>
              <a:gd name="adj3" fmla="val 16667"/>
            </a:avLst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Nominal performance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6549293" y="1383323"/>
            <a:ext cx="2415196" cy="714109"/>
          </a:xfrm>
          <a:prstGeom prst="wedgeRoundRectCallout">
            <a:avLst>
              <a:gd name="adj1" fmla="val -182504"/>
              <a:gd name="adj2" fmla="val 33426"/>
              <a:gd name="adj3" fmla="val 16667"/>
            </a:avLst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Baseline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6876256" y="2204864"/>
            <a:ext cx="2088232" cy="866582"/>
          </a:xfrm>
          <a:prstGeom prst="wedgeRoundRectCallout">
            <a:avLst>
              <a:gd name="adj1" fmla="val -200060"/>
              <a:gd name="adj2" fmla="val -33423"/>
              <a:gd name="adj3" fmla="val 16667"/>
            </a:avLst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Stretched</a:t>
            </a:r>
            <a:r>
              <a:rPr lang="fr-CH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 </a:t>
            </a:r>
            <a:r>
              <a:rPr lang="fr-CH" dirty="0" err="1" smtClean="0">
                <a:solidFill>
                  <a:schemeClr val="tx1"/>
                </a:solidFill>
              </a:rPr>
              <a:t>injectors</a:t>
            </a:r>
            <a:r>
              <a:rPr lang="fr-CH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Action Button: Information 11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1198564" y="2238123"/>
            <a:ext cx="416966" cy="416966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1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1153244"/>
            <a:ext cx="752475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124791" y="356050"/>
            <a:ext cx="7897827" cy="623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0"/>
              </a:spcBef>
              <a:buNone/>
              <a:defRPr sz="2800" b="1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</a:t>
            </a:r>
            <a:r>
              <a:rPr lang="fr-CH" dirty="0" err="1"/>
              <a:t>at</a:t>
            </a:r>
            <a:r>
              <a:rPr lang="fr-CH" dirty="0"/>
              <a:t> LHC injection [25 ns]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96336" y="3429000"/>
            <a:ext cx="1245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Beam</a:t>
            </a:r>
            <a:endParaRPr lang="fr-CH" sz="1600" dirty="0" smtClean="0"/>
          </a:p>
          <a:p>
            <a:r>
              <a:rPr lang="fr-CH" sz="1600" dirty="0" err="1" smtClean="0"/>
              <a:t>Parameters</a:t>
            </a:r>
            <a:endParaRPr lang="fr-CH" sz="1600" dirty="0" smtClean="0"/>
          </a:p>
          <a:p>
            <a:r>
              <a:rPr lang="fr-CH" sz="1600" dirty="0" err="1" smtClean="0"/>
              <a:t>at</a:t>
            </a:r>
            <a:r>
              <a:rPr lang="fr-CH" sz="1600" dirty="0" smtClean="0"/>
              <a:t> 7 </a:t>
            </a:r>
            <a:r>
              <a:rPr lang="fr-CH" sz="1600" dirty="0" err="1" smtClean="0"/>
              <a:t>TeV</a:t>
            </a:r>
            <a:endParaRPr lang="en-US" sz="1600" dirty="0"/>
          </a:p>
        </p:txBody>
      </p:sp>
      <p:sp>
        <p:nvSpPr>
          <p:cNvPr id="11" name="Right Brace 10"/>
          <p:cNvSpPr/>
          <p:nvPr/>
        </p:nvSpPr>
        <p:spPr>
          <a:xfrm>
            <a:off x="7452320" y="3429000"/>
            <a:ext cx="143868" cy="8309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153244"/>
            <a:ext cx="2886075" cy="990600"/>
          </a:xfrm>
          <a:prstGeom prst="rect">
            <a:avLst/>
          </a:prstGeom>
          <a:solidFill>
            <a:schemeClr val="bg1">
              <a:alpha val="50000"/>
            </a:schemeClr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</p:pic>
      <p:cxnSp>
        <p:nvCxnSpPr>
          <p:cNvPr id="16" name="Straight Arrow Connector 15"/>
          <p:cNvCxnSpPr>
            <a:stCxn id="14" idx="2"/>
          </p:cNvCxnSpPr>
          <p:nvPr/>
        </p:nvCxnSpPr>
        <p:spPr>
          <a:xfrm rot="16200000" flipH="1">
            <a:off x="2256385" y="1582017"/>
            <a:ext cx="817684" cy="19413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139954" y="3356993"/>
            <a:ext cx="140452" cy="139234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5091" y="4781431"/>
            <a:ext cx="2886075" cy="990600"/>
          </a:xfrm>
          <a:prstGeom prst="rect">
            <a:avLst/>
          </a:prstGeom>
          <a:solidFill>
            <a:schemeClr val="accent2">
              <a:lumMod val="60000"/>
              <a:lumOff val="40000"/>
              <a:alpha val="10000"/>
            </a:schemeClr>
          </a:solidFill>
          <a:ln w="254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3901966" y="510256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47764" y="510256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-1196240" y="3749889"/>
            <a:ext cx="29767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H/V transverse emittances [mm.mrad]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05254" y="6128357"/>
            <a:ext cx="50677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constant longitudinal emittance [x10</a:t>
            </a:r>
            <a:r>
              <a:rPr lang="fr-CH" sz="1400" baseline="30000" dirty="0" smtClean="0"/>
              <a:t>11</a:t>
            </a:r>
            <a:r>
              <a:rPr lang="fr-CH" sz="1400" dirty="0" smtClean="0"/>
              <a:t> p/b]</a:t>
            </a:r>
            <a:endParaRPr lang="en-GB" sz="1400" dirty="0"/>
          </a:p>
        </p:txBody>
      </p:sp>
      <p:sp>
        <p:nvSpPr>
          <p:cNvPr id="17" name="Sun 16"/>
          <p:cNvSpPr>
            <a:spLocks noChangeAspect="1"/>
          </p:cNvSpPr>
          <p:nvPr/>
        </p:nvSpPr>
        <p:spPr>
          <a:xfrm>
            <a:off x="2537095" y="1742972"/>
            <a:ext cx="228600" cy="228600"/>
          </a:xfrm>
          <a:prstGeom prst="su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ular Callout 20"/>
          <p:cNvSpPr/>
          <p:nvPr/>
        </p:nvSpPr>
        <p:spPr>
          <a:xfrm>
            <a:off x="1826310" y="1050674"/>
            <a:ext cx="1602154" cy="580188"/>
          </a:xfrm>
          <a:prstGeom prst="wedgeRoundRectCallout">
            <a:avLst>
              <a:gd name="adj1" fmla="val -3260"/>
              <a:gd name="adj2" fmla="val 83469"/>
              <a:gd name="adj3" fmla="val 16667"/>
            </a:avLst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Nominal performance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6509962" y="1639603"/>
            <a:ext cx="2415196" cy="714109"/>
          </a:xfrm>
          <a:prstGeom prst="wedgeRoundRectCallout">
            <a:avLst>
              <a:gd name="adj1" fmla="val -167619"/>
              <a:gd name="adj2" fmla="val 29048"/>
              <a:gd name="adj3" fmla="val 16667"/>
            </a:avLst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Baseline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6836925" y="2461144"/>
            <a:ext cx="2088232" cy="866582"/>
          </a:xfrm>
          <a:prstGeom prst="wedgeRoundRectCallout">
            <a:avLst>
              <a:gd name="adj1" fmla="val -180973"/>
              <a:gd name="adj2" fmla="val 4455"/>
              <a:gd name="adj3" fmla="val 16667"/>
            </a:avLst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Stretched</a:t>
            </a:r>
            <a:r>
              <a:rPr lang="fr-CH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 </a:t>
            </a:r>
            <a:r>
              <a:rPr lang="fr-CH" dirty="0" err="1" smtClean="0">
                <a:solidFill>
                  <a:schemeClr val="tx1"/>
                </a:solidFill>
              </a:rPr>
              <a:t>injectors</a:t>
            </a:r>
            <a:r>
              <a:rPr lang="fr-CH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2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1153244"/>
            <a:ext cx="752475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124791" y="356050"/>
            <a:ext cx="7897827" cy="623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0"/>
              </a:spcBef>
              <a:buNone/>
              <a:defRPr sz="2800" b="1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</a:t>
            </a:r>
            <a:r>
              <a:rPr lang="fr-CH" dirty="0" err="1"/>
              <a:t>at</a:t>
            </a:r>
            <a:r>
              <a:rPr lang="fr-CH" dirty="0"/>
              <a:t> LHC injection [25 ns]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96336" y="3429000"/>
            <a:ext cx="1245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Beam</a:t>
            </a:r>
            <a:endParaRPr lang="fr-CH" sz="1600" dirty="0" smtClean="0"/>
          </a:p>
          <a:p>
            <a:r>
              <a:rPr lang="fr-CH" sz="1600" dirty="0" err="1" smtClean="0"/>
              <a:t>Parameters</a:t>
            </a:r>
            <a:endParaRPr lang="fr-CH" sz="1600" dirty="0" smtClean="0"/>
          </a:p>
          <a:p>
            <a:r>
              <a:rPr lang="fr-CH" sz="1600" dirty="0" err="1" smtClean="0"/>
              <a:t>at</a:t>
            </a:r>
            <a:r>
              <a:rPr lang="fr-CH" sz="1600" dirty="0" smtClean="0"/>
              <a:t> 7 </a:t>
            </a:r>
            <a:r>
              <a:rPr lang="fr-CH" sz="1600" dirty="0" err="1" smtClean="0"/>
              <a:t>TeV</a:t>
            </a:r>
            <a:endParaRPr lang="en-US" sz="1600" dirty="0"/>
          </a:p>
        </p:txBody>
      </p:sp>
      <p:sp>
        <p:nvSpPr>
          <p:cNvPr id="11" name="Right Brace 10"/>
          <p:cNvSpPr/>
          <p:nvPr/>
        </p:nvSpPr>
        <p:spPr>
          <a:xfrm>
            <a:off x="7452320" y="3429000"/>
            <a:ext cx="143868" cy="8309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153244"/>
            <a:ext cx="2886075" cy="990600"/>
          </a:xfrm>
          <a:prstGeom prst="rect">
            <a:avLst/>
          </a:prstGeom>
          <a:solidFill>
            <a:schemeClr val="bg1">
              <a:alpha val="50000"/>
            </a:schemeClr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</p:pic>
      <p:cxnSp>
        <p:nvCxnSpPr>
          <p:cNvPr id="16" name="Straight Arrow Connector 15"/>
          <p:cNvCxnSpPr>
            <a:stCxn id="14" idx="2"/>
          </p:cNvCxnSpPr>
          <p:nvPr/>
        </p:nvCxnSpPr>
        <p:spPr>
          <a:xfrm rot="16200000" flipH="1">
            <a:off x="2256385" y="1582017"/>
            <a:ext cx="817684" cy="19413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139954" y="3356993"/>
            <a:ext cx="140452" cy="139234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5091" y="4781431"/>
            <a:ext cx="2886075" cy="990600"/>
          </a:xfrm>
          <a:prstGeom prst="rect">
            <a:avLst/>
          </a:prstGeom>
          <a:solidFill>
            <a:schemeClr val="accent2">
              <a:lumMod val="60000"/>
              <a:lumOff val="40000"/>
              <a:alpha val="10000"/>
            </a:schemeClr>
          </a:solidFill>
          <a:ln w="254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3901966" y="510256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47764" y="510256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?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718303" y="3048000"/>
            <a:ext cx="4923131" cy="276890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5-Point Star 20"/>
          <p:cNvSpPr>
            <a:spLocks noChangeAspect="1"/>
          </p:cNvSpPr>
          <p:nvPr/>
        </p:nvSpPr>
        <p:spPr>
          <a:xfrm>
            <a:off x="2545091" y="2796936"/>
            <a:ext cx="164592" cy="164592"/>
          </a:xfrm>
          <a:prstGeom prst="star5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ular Callout 26"/>
          <p:cNvSpPr/>
          <p:nvPr/>
        </p:nvSpPr>
        <p:spPr>
          <a:xfrm>
            <a:off x="922508" y="3179220"/>
            <a:ext cx="1404380" cy="542924"/>
          </a:xfrm>
          <a:prstGeom prst="wedgeRoundRectCallout">
            <a:avLst>
              <a:gd name="adj1" fmla="val 68419"/>
              <a:gd name="adj2" fmla="val -98432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MD: double PSB batch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-1196240" y="3749889"/>
            <a:ext cx="29767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H/V transverse emittances [mm.mrad]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05254" y="6128357"/>
            <a:ext cx="50677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constant longitudinal emittance [x10</a:t>
            </a:r>
            <a:r>
              <a:rPr lang="fr-CH" sz="1400" baseline="30000" dirty="0" smtClean="0"/>
              <a:t>11</a:t>
            </a:r>
            <a:r>
              <a:rPr lang="fr-CH" sz="1400" dirty="0" smtClean="0"/>
              <a:t> p/b]</a:t>
            </a:r>
            <a:endParaRPr lang="en-GB" sz="1400" dirty="0"/>
          </a:p>
        </p:txBody>
      </p:sp>
      <p:sp>
        <p:nvSpPr>
          <p:cNvPr id="29" name="Rounded Rectangular Callout 28"/>
          <p:cNvSpPr/>
          <p:nvPr/>
        </p:nvSpPr>
        <p:spPr>
          <a:xfrm>
            <a:off x="5773052" y="4477990"/>
            <a:ext cx="1835696" cy="542694"/>
          </a:xfrm>
          <a:prstGeom prst="wedgeRoundRectCallout">
            <a:avLst>
              <a:gd name="adj1" fmla="val -126823"/>
              <a:gd name="adj2" fmla="val -172172"/>
              <a:gd name="adj3" fmla="val 16667"/>
            </a:avLst>
          </a:prstGeom>
          <a:solidFill>
            <a:srgbClr val="FFFF00">
              <a:alpha val="9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tx1"/>
                </a:solidFill>
              </a:rPr>
              <a:t>MD: single </a:t>
            </a:r>
            <a:r>
              <a:rPr lang="fr-CH" sz="1600" b="1" dirty="0" err="1" smtClean="0">
                <a:solidFill>
                  <a:schemeClr val="tx1"/>
                </a:solidFill>
              </a:rPr>
              <a:t>bunch</a:t>
            </a:r>
            <a:r>
              <a:rPr lang="fr-CH" sz="1600" b="1" dirty="0" smtClean="0">
                <a:solidFill>
                  <a:schemeClr val="tx1"/>
                </a:solidFill>
              </a:rPr>
              <a:t> </a:t>
            </a:r>
            <a:r>
              <a:rPr lang="fr-CH" sz="1600" b="1" dirty="0" err="1" smtClean="0">
                <a:solidFill>
                  <a:schemeClr val="tx1"/>
                </a:solidFill>
              </a:rPr>
              <a:t>with</a:t>
            </a:r>
            <a:r>
              <a:rPr lang="fr-CH" sz="1600" b="1" dirty="0" smtClean="0">
                <a:solidFill>
                  <a:schemeClr val="tx1"/>
                </a:solidFill>
              </a:rPr>
              <a:t> </a:t>
            </a:r>
            <a:r>
              <a:rPr lang="fr-CH" sz="1600" b="1" dirty="0" err="1" smtClean="0">
                <a:solidFill>
                  <a:schemeClr val="tx1"/>
                </a:solidFill>
              </a:rPr>
              <a:t>low</a:t>
            </a:r>
            <a:r>
              <a:rPr lang="fr-CH" sz="1600" b="1" dirty="0" smtClean="0">
                <a:solidFill>
                  <a:schemeClr val="tx1"/>
                </a:solidFill>
              </a:rPr>
              <a:t> </a:t>
            </a:r>
            <a:r>
              <a:rPr lang="fr-CH" sz="1600" b="1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fr-CH" sz="1600" b="1" baseline="-25000" dirty="0" smtClean="0">
                <a:solidFill>
                  <a:schemeClr val="tx1"/>
                </a:solidFill>
              </a:rPr>
              <a:t>t</a:t>
            </a:r>
            <a:endParaRPr lang="en-US" sz="1600" b="1" baseline="-25000" dirty="0">
              <a:solidFill>
                <a:schemeClr val="tx1"/>
              </a:solidFill>
            </a:endParaRPr>
          </a:p>
        </p:txBody>
      </p:sp>
      <p:sp>
        <p:nvSpPr>
          <p:cNvPr id="22" name="Sun 21"/>
          <p:cNvSpPr>
            <a:spLocks noChangeAspect="1"/>
          </p:cNvSpPr>
          <p:nvPr/>
        </p:nvSpPr>
        <p:spPr>
          <a:xfrm>
            <a:off x="2537095" y="1742972"/>
            <a:ext cx="228600" cy="228600"/>
          </a:xfrm>
          <a:prstGeom prst="su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ular Callout 22"/>
          <p:cNvSpPr/>
          <p:nvPr/>
        </p:nvSpPr>
        <p:spPr>
          <a:xfrm>
            <a:off x="1826310" y="1050674"/>
            <a:ext cx="1602154" cy="580188"/>
          </a:xfrm>
          <a:prstGeom prst="wedgeRoundRectCallout">
            <a:avLst>
              <a:gd name="adj1" fmla="val -3260"/>
              <a:gd name="adj2" fmla="val 83469"/>
              <a:gd name="adj3" fmla="val 16667"/>
            </a:avLst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Nominal performance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6509962" y="1639603"/>
            <a:ext cx="2415196" cy="714109"/>
          </a:xfrm>
          <a:prstGeom prst="wedgeRoundRectCallout">
            <a:avLst>
              <a:gd name="adj1" fmla="val -167619"/>
              <a:gd name="adj2" fmla="val 29048"/>
              <a:gd name="adj3" fmla="val 16667"/>
            </a:avLst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Baseline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6836925" y="2461144"/>
            <a:ext cx="2088232" cy="866582"/>
          </a:xfrm>
          <a:prstGeom prst="wedgeRoundRectCallout">
            <a:avLst>
              <a:gd name="adj1" fmla="val -180973"/>
              <a:gd name="adj2" fmla="val 4455"/>
              <a:gd name="adj3" fmla="val 16667"/>
            </a:avLst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Stretched</a:t>
            </a:r>
            <a:r>
              <a:rPr lang="fr-CH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 </a:t>
            </a:r>
            <a:r>
              <a:rPr lang="fr-CH" dirty="0" err="1" smtClean="0">
                <a:solidFill>
                  <a:schemeClr val="tx1"/>
                </a:solidFill>
              </a:rPr>
              <a:t>injectors</a:t>
            </a:r>
            <a:r>
              <a:rPr lang="fr-CH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Action Button: Information 25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2050441" y="2477469"/>
            <a:ext cx="416966" cy="416966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07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fr-CH" sz="3200" dirty="0" err="1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Planned</a:t>
            </a:r>
            <a:r>
              <a:rPr lang="fr-CH" sz="3200" dirty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Status of investigations</a:t>
            </a:r>
            <a:endParaRPr lang="en-US" sz="3200" dirty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Estimated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beam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characteristics</a:t>
            </a:r>
            <a:endParaRPr lang="fr-CH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Summary</a:t>
            </a:r>
            <a:endParaRPr lang="en-US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391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Overall LIU Planning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785461"/>
              </p:ext>
            </p:extLst>
          </p:nvPr>
        </p:nvGraphicFramePr>
        <p:xfrm>
          <a:off x="323528" y="1196812"/>
          <a:ext cx="8640961" cy="5157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733712"/>
                <a:gridCol w="2629911"/>
                <a:gridCol w="2693162"/>
              </a:tblGrid>
              <a:tr h="574276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Linac4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PS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injector</a:t>
                      </a:r>
                      <a:r>
                        <a:rPr lang="fr-CH" sz="1800" baseline="0" dirty="0" smtClean="0"/>
                        <a:t>, PS and SPS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err="1" smtClean="0"/>
                        <a:t>Beam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characteristics</a:t>
                      </a:r>
                      <a:r>
                        <a:rPr lang="fr-CH" sz="1800" dirty="0" smtClean="0"/>
                        <a:t> </a:t>
                      </a:r>
                      <a:r>
                        <a:rPr lang="fr-CH" sz="1800" dirty="0" err="1" smtClean="0"/>
                        <a:t>at</a:t>
                      </a:r>
                      <a:r>
                        <a:rPr lang="fr-CH" sz="1800" dirty="0" smtClean="0"/>
                        <a:t> LHC injection</a:t>
                      </a:r>
                      <a:endParaRPr lang="en-US" sz="1800" dirty="0"/>
                    </a:p>
                  </a:txBody>
                  <a:tcPr/>
                </a:tc>
              </a:tr>
              <a:tr h="706022"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2011 - 2012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Continuation of construction…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</a:t>
                      </a:r>
                      <a:r>
                        <a:rPr lang="fr-CH" sz="1200" baseline="0" dirty="0" err="1" smtClean="0"/>
                        <a:t>Beam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studies</a:t>
                      </a:r>
                      <a:r>
                        <a:rPr lang="fr-CH" sz="1200" baseline="0" dirty="0" smtClean="0"/>
                        <a:t> § simulations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baseline="0" dirty="0" smtClean="0"/>
                        <a:t> Investigation of RCS option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baseline="0" dirty="0" smtClean="0"/>
                        <a:t> Hardware </a:t>
                      </a:r>
                      <a:r>
                        <a:rPr lang="fr-CH" sz="1200" baseline="0" dirty="0" err="1" smtClean="0"/>
                        <a:t>prototyping</a:t>
                      </a:r>
                      <a:endParaRPr lang="fr-CH" sz="12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baseline="0" dirty="0" smtClean="0"/>
                        <a:t> </a:t>
                      </a:r>
                      <a:r>
                        <a:rPr lang="fr-CH" sz="1200" dirty="0" smtClean="0"/>
                        <a:t>Design</a:t>
                      </a:r>
                      <a:r>
                        <a:rPr lang="fr-CH" sz="1200" baseline="0" dirty="0" smtClean="0"/>
                        <a:t> § construction of </a:t>
                      </a:r>
                      <a:r>
                        <a:rPr lang="fr-CH" sz="1200" baseline="0" dirty="0" err="1" smtClean="0"/>
                        <a:t>some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equipment</a:t>
                      </a:r>
                      <a:endParaRPr lang="fr-CH" sz="12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baseline="0" dirty="0" smtClean="0"/>
                        <a:t> TDR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fr-CH" sz="1200" baseline="0" dirty="0" smtClean="0"/>
                        <a:t>25 ns, 1.2 10</a:t>
                      </a:r>
                      <a:r>
                        <a:rPr lang="fr-CH" sz="1200" baseline="30000" dirty="0" smtClean="0"/>
                        <a:t>11</a:t>
                      </a:r>
                      <a:r>
                        <a:rPr lang="fr-CH" sz="1200" baseline="0" dirty="0" smtClean="0"/>
                        <a:t>p/b, 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</a:rPr>
                        <a:t>~2.5 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latin typeface="+mj-lt"/>
                          <a:cs typeface="Arial" pitchFamily="34" charset="0"/>
                        </a:rPr>
                        <a:t>mm.m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</a:rPr>
                        <a:t>rad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fr-CH" sz="1200" baseline="0" dirty="0" smtClean="0"/>
                        <a:t>50 ns, 1.7 10</a:t>
                      </a:r>
                      <a:r>
                        <a:rPr lang="fr-CH" sz="1200" baseline="30000" dirty="0" smtClean="0"/>
                        <a:t>11</a:t>
                      </a:r>
                      <a:r>
                        <a:rPr lang="fr-CH" sz="1200" baseline="0" dirty="0" smtClean="0"/>
                        <a:t>p/b, </a:t>
                      </a:r>
                      <a:r>
                        <a:rPr lang="fr-CH" sz="1200" b="1" dirty="0" smtClean="0">
                          <a:solidFill>
                            <a:srgbClr val="FF0000"/>
                          </a:solidFill>
                          <a:latin typeface="Symbol"/>
                        </a:rPr>
                        <a:t>~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</a:rPr>
                        <a:t>2.2 </a:t>
                      </a:r>
                      <a:r>
                        <a:rPr lang="fr-CH" sz="12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mm.m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</a:rPr>
                        <a:t>rad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fr-CH" sz="1200" baseline="0" dirty="0" smtClean="0"/>
                        <a:t>75 ns, 1.2 10</a:t>
                      </a:r>
                      <a:r>
                        <a:rPr lang="fr-CH" sz="1200" baseline="30000" dirty="0" smtClean="0"/>
                        <a:t>11</a:t>
                      </a:r>
                      <a:r>
                        <a:rPr lang="fr-CH" sz="1200" baseline="0" dirty="0" smtClean="0"/>
                        <a:t> p/b, </a:t>
                      </a:r>
                      <a:r>
                        <a:rPr lang="fr-CH" sz="1200" dirty="0" smtClean="0">
                          <a:latin typeface="Symbol"/>
                        </a:rPr>
                        <a:t>£</a:t>
                      </a:r>
                      <a:r>
                        <a:rPr lang="fr-CH" sz="1200" baseline="0" dirty="0" smtClean="0"/>
                        <a:t> 2 </a:t>
                      </a:r>
                      <a:r>
                        <a:rPr lang="fr-CH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mm.m</a:t>
                      </a:r>
                      <a:r>
                        <a:rPr lang="fr-CH" sz="1200" baseline="0" dirty="0" smtClean="0"/>
                        <a:t>rad</a:t>
                      </a:r>
                    </a:p>
                  </a:txBody>
                  <a:tcPr/>
                </a:tc>
              </a:tr>
              <a:tr h="706022"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2013 – 2014 </a:t>
                      </a:r>
                    </a:p>
                    <a:p>
                      <a:r>
                        <a:rPr lang="fr-CH" sz="1400" dirty="0" smtClean="0"/>
                        <a:t>(Long </a:t>
                      </a:r>
                      <a:r>
                        <a:rPr lang="fr-CH" sz="1400" dirty="0" err="1" smtClean="0"/>
                        <a:t>Shutdown</a:t>
                      </a:r>
                      <a:r>
                        <a:rPr lang="fr-CH" sz="1400" dirty="0" smtClean="0"/>
                        <a:t> 1)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Linac4 </a:t>
                      </a:r>
                      <a:r>
                        <a:rPr lang="fr-CH" sz="1200" dirty="0" err="1" smtClean="0"/>
                        <a:t>beam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commissioning</a:t>
                      </a:r>
                      <a:endParaRPr lang="fr-CH" sz="12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Connection</a:t>
                      </a:r>
                      <a:r>
                        <a:rPr lang="fr-CH" sz="1200" dirty="0" smtClean="0"/>
                        <a:t> to PSB 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PSB modification (H</a:t>
                      </a:r>
                      <a:r>
                        <a:rPr lang="fr-CH" sz="1200" baseline="30000" dirty="0" smtClean="0"/>
                        <a:t>-</a:t>
                      </a:r>
                      <a:r>
                        <a:rPr lang="fr-CH" sz="1200" dirty="0" smtClean="0"/>
                        <a:t> injection) 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PSB </a:t>
                      </a:r>
                      <a:r>
                        <a:rPr lang="fr-CH" sz="1200" dirty="0" err="1" smtClean="0"/>
                        <a:t>beam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commissioning</a:t>
                      </a:r>
                      <a:r>
                        <a:rPr lang="fr-CH" sz="1200" dirty="0" smtClean="0"/>
                        <a:t> 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Modifications and installation of prototypes in PS and 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1200" dirty="0"/>
                    </a:p>
                  </a:txBody>
                  <a:tcPr/>
                </a:tc>
              </a:tr>
              <a:tr h="1225194"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2015 - 2017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Progressive </a:t>
                      </a:r>
                      <a:r>
                        <a:rPr lang="fr-CH" sz="1200" dirty="0" err="1" smtClean="0"/>
                        <a:t>increase</a:t>
                      </a:r>
                      <a:r>
                        <a:rPr lang="fr-CH" sz="1200" dirty="0" smtClean="0"/>
                        <a:t> of Linac4 </a:t>
                      </a:r>
                      <a:r>
                        <a:rPr lang="fr-CH" sz="1200" dirty="0" err="1" smtClean="0"/>
                        <a:t>beam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current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If Linac4 </a:t>
                      </a:r>
                      <a:r>
                        <a:rPr lang="fr-CH" sz="1200" baseline="0" dirty="0" err="1" smtClean="0"/>
                        <a:t>connected</a:t>
                      </a:r>
                      <a:r>
                        <a:rPr lang="fr-CH" sz="1200" baseline="0" dirty="0" smtClean="0"/>
                        <a:t>: progressive </a:t>
                      </a:r>
                      <a:r>
                        <a:rPr lang="fr-CH" sz="1200" baseline="0" dirty="0" err="1" smtClean="0"/>
                        <a:t>increase</a:t>
                      </a:r>
                      <a:r>
                        <a:rPr lang="fr-CH" sz="1200" baseline="0" dirty="0" smtClean="0"/>
                        <a:t> of PSB </a:t>
                      </a:r>
                      <a:r>
                        <a:rPr lang="fr-CH" sz="1200" baseline="0" dirty="0" err="1" smtClean="0"/>
                        <a:t>brightness</a:t>
                      </a:r>
                      <a:endParaRPr lang="fr-CH" sz="1200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 </a:t>
                      </a:r>
                      <a:r>
                        <a:rPr lang="fr-CH" sz="1200" baseline="0" dirty="0" err="1" smtClean="0"/>
                        <a:t>Some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improvement</a:t>
                      </a:r>
                      <a:r>
                        <a:rPr lang="fr-CH" sz="1200" baseline="0" dirty="0" smtClean="0"/>
                        <a:t> of PS </a:t>
                      </a:r>
                      <a:r>
                        <a:rPr lang="fr-CH" sz="1200" baseline="0" dirty="0" err="1" smtClean="0"/>
                        <a:t>beam</a:t>
                      </a:r>
                      <a:r>
                        <a:rPr lang="fr-CH" sz="1200" baseline="0" dirty="0" smtClean="0"/>
                        <a:t> (Injection </a:t>
                      </a:r>
                      <a:r>
                        <a:rPr lang="fr-CH" sz="1200" baseline="0" dirty="0" err="1" smtClean="0"/>
                        <a:t>still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at</a:t>
                      </a:r>
                      <a:r>
                        <a:rPr lang="fr-CH" sz="1200" baseline="0" dirty="0" smtClean="0"/>
                        <a:t> 1.4 GeV)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Equipment d</a:t>
                      </a:r>
                      <a:r>
                        <a:rPr lang="fr-CH" sz="1200" dirty="0" smtClean="0"/>
                        <a:t>esign</a:t>
                      </a:r>
                      <a:r>
                        <a:rPr lang="fr-CH" sz="1200" baseline="0" dirty="0" smtClean="0"/>
                        <a:t> § construction for PS </a:t>
                      </a:r>
                      <a:r>
                        <a:rPr lang="fr-CH" sz="1200" baseline="0" dirty="0" err="1" smtClean="0"/>
                        <a:t>injector</a:t>
                      </a:r>
                      <a:r>
                        <a:rPr lang="fr-CH" sz="1200" baseline="0" dirty="0" smtClean="0"/>
                        <a:t>, PS and SPS</a:t>
                      </a:r>
                      <a:r>
                        <a:rPr lang="fr-CH" sz="1200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Beam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studies</a:t>
                      </a:r>
                      <a:endParaRPr lang="fr-CH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baseline="0" dirty="0" smtClean="0"/>
                        <a:t>  Limited gain </a:t>
                      </a:r>
                      <a:r>
                        <a:rPr lang="fr-CH" sz="1200" baseline="0" dirty="0" err="1" smtClean="0"/>
                        <a:t>at</a:t>
                      </a:r>
                      <a:r>
                        <a:rPr lang="fr-CH" sz="1200" baseline="0" dirty="0" smtClean="0"/>
                        <a:t> LHC injection (</a:t>
                      </a:r>
                      <a:r>
                        <a:rPr lang="fr-CH" sz="1200" baseline="0" dirty="0" err="1" smtClean="0"/>
                        <a:t>pending</a:t>
                      </a:r>
                      <a:r>
                        <a:rPr lang="fr-CH" sz="1200" baseline="0" smtClean="0"/>
                        <a:t> PSB (or RCS), PS and SPS hardware upgrades)</a:t>
                      </a:r>
                    </a:p>
                  </a:txBody>
                  <a:tcPr/>
                </a:tc>
              </a:tr>
              <a:tr h="314840"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2018</a:t>
                      </a:r>
                    </a:p>
                    <a:p>
                      <a:r>
                        <a:rPr lang="fr-CH" sz="1400" dirty="0" smtClean="0"/>
                        <a:t>(Long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Shutdown</a:t>
                      </a:r>
                      <a:r>
                        <a:rPr lang="fr-CH" sz="1400" baseline="0" dirty="0" smtClean="0"/>
                        <a:t> 2)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Extensive installations in PS </a:t>
                      </a:r>
                      <a:r>
                        <a:rPr lang="fr-CH" sz="1200" dirty="0" err="1" smtClean="0"/>
                        <a:t>injector</a:t>
                      </a:r>
                      <a:r>
                        <a:rPr lang="fr-CH" sz="1200" dirty="0" smtClean="0"/>
                        <a:t>, PS and SPS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Beam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commissioning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1200" dirty="0"/>
                    </a:p>
                  </a:txBody>
                  <a:tcPr/>
                </a:tc>
              </a:tr>
              <a:tr h="494422"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2019 –2021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fr-CH" sz="1200" baseline="0" dirty="0" err="1" smtClean="0"/>
                        <a:t>After</a:t>
                      </a:r>
                      <a:r>
                        <a:rPr lang="fr-CH" sz="1200" baseline="0" dirty="0" smtClean="0"/>
                        <a:t> ~1 </a:t>
                      </a:r>
                      <a:r>
                        <a:rPr lang="fr-CH" sz="1200" baseline="0" dirty="0" err="1" smtClean="0"/>
                        <a:t>year</a:t>
                      </a:r>
                      <a:r>
                        <a:rPr lang="fr-CH" sz="1200" baseline="0" dirty="0" smtClean="0"/>
                        <a:t> of </a:t>
                      </a:r>
                      <a:r>
                        <a:rPr lang="fr-CH" sz="1200" baseline="0" dirty="0" err="1" smtClean="0"/>
                        <a:t>operation</a:t>
                      </a:r>
                      <a:r>
                        <a:rPr lang="fr-CH" sz="1200" baseline="0" dirty="0" smtClean="0"/>
                        <a:t>: </a:t>
                      </a:r>
                      <a:r>
                        <a:rPr lang="fr-CH" sz="1200" baseline="0" dirty="0" err="1" smtClean="0"/>
                        <a:t>beam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characteristics</a:t>
                      </a:r>
                      <a:r>
                        <a:rPr lang="fr-CH" sz="1200" baseline="0" dirty="0" smtClean="0"/>
                        <a:t> for HL-LHC…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9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Planned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Status of investigations</a:t>
            </a:r>
            <a:endParaRPr lang="en-US" sz="3200" dirty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Estimated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beam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characteristics</a:t>
            </a:r>
            <a:endParaRPr lang="fr-CH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40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Summary</a:t>
            </a:r>
            <a:endParaRPr lang="en-US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291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Summary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Content Placeholder 24"/>
          <p:cNvSpPr txBox="1">
            <a:spLocks noGrp="1"/>
          </p:cNvSpPr>
          <p:nvPr>
            <p:ph type="body" sz="quarter" idx="10"/>
          </p:nvPr>
        </p:nvSpPr>
        <p:spPr>
          <a:xfrm>
            <a:off x="203200" y="1367883"/>
            <a:ext cx="8763034" cy="5017286"/>
          </a:xfrm>
        </p:spPr>
        <p:txBody>
          <a:bodyPr>
            <a:normAutofit/>
          </a:bodyPr>
          <a:lstStyle/>
          <a:p>
            <a:pPr marL="342900" indent="-342900" eaLnBrk="1">
              <a:spcBef>
                <a:spcPts val="1800"/>
              </a:spcBef>
              <a:buFont typeface="Wingdings" pitchFamily="2" charset="2"/>
              <a:buChar char=""/>
            </a:pPr>
            <a:r>
              <a:rPr lang="de-CH" sz="2000" b="1" dirty="0" smtClean="0">
                <a:solidFill>
                  <a:schemeClr val="tx1"/>
                </a:solidFill>
                <a:latin typeface="Calibri" pitchFamily="34" charset="0"/>
              </a:rPr>
              <a:t>MDs during 2011-2012 are essential to refine the knowledge and understanding of  the injectors and to check the potential of upgrades.</a:t>
            </a:r>
          </a:p>
          <a:p>
            <a:pPr marL="342900" indent="-342900" eaLnBrk="1">
              <a:spcBef>
                <a:spcPts val="1800"/>
              </a:spcBef>
              <a:buFont typeface="Wingdings" pitchFamily="2" charset="2"/>
              <a:buChar char=""/>
            </a:pPr>
            <a:r>
              <a:rPr lang="de-CH" b="1" dirty="0" smtClean="0">
                <a:latin typeface="Calibri" pitchFamily="34" charset="0"/>
              </a:rPr>
              <a:t>Preliminary requirement/First goal: getting confidence in beam instrumentation =&gt; Extensive debugging: progressing well, but time –consuming...</a:t>
            </a:r>
            <a:endParaRPr lang="de-CH" sz="2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342900" indent="-342900" eaLnBrk="1">
              <a:spcBef>
                <a:spcPts val="1800"/>
              </a:spcBef>
              <a:buFont typeface="Wingdings" pitchFamily="2" charset="2"/>
              <a:buChar char=""/>
            </a:pPr>
            <a:r>
              <a:rPr lang="de-CH" b="1" dirty="0" smtClean="0">
                <a:solidFill>
                  <a:srgbClr val="0000FF"/>
                </a:solidFill>
                <a:latin typeface="Calibri" pitchFamily="34" charset="0"/>
              </a:rPr>
              <a:t>Recent observations in 2011 tend to demonstrate that the accelerators perform better than in the previous years. </a:t>
            </a:r>
            <a:r>
              <a:rPr lang="de-CH" b="1" u="sng" dirty="0" smtClean="0">
                <a:solidFill>
                  <a:srgbClr val="0000FF"/>
                </a:solidFill>
                <a:latin typeface="Calibri" pitchFamily="34" charset="0"/>
              </a:rPr>
              <a:t>Not fully understood</a:t>
            </a:r>
            <a:r>
              <a:rPr lang="de-CH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pPr marL="342900" indent="-342900" eaLnBrk="1">
              <a:spcBef>
                <a:spcPts val="1800"/>
              </a:spcBef>
              <a:buFont typeface="Wingdings" pitchFamily="2" charset="2"/>
              <a:buChar char=""/>
            </a:pPr>
            <a:r>
              <a:rPr lang="de-CH" b="1" dirty="0" smtClean="0">
                <a:solidFill>
                  <a:srgbClr val="0000FF"/>
                </a:solidFill>
                <a:latin typeface="Calibri" pitchFamily="34" charset="0"/>
              </a:rPr>
              <a:t>Need to interact with HL-LHC for selecting reachable beam parameters. </a:t>
            </a:r>
            <a:r>
              <a:rPr lang="de-CH" b="1" u="sng" dirty="0" smtClean="0">
                <a:solidFill>
                  <a:srgbClr val="0000FF"/>
                </a:solidFill>
                <a:latin typeface="Calibri" pitchFamily="34" charset="0"/>
              </a:rPr>
              <a:t>Main purpose of the present meeting!</a:t>
            </a:r>
            <a:endParaRPr lang="de-CH" sz="2000" b="1" u="sng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1">
              <a:spcBef>
                <a:spcPts val="1800"/>
              </a:spcBef>
              <a:buFont typeface="Wingdings" pitchFamily="2" charset="2"/>
              <a:buChar char=""/>
            </a:pPr>
            <a:r>
              <a:rPr lang="de-CH" b="1" dirty="0" smtClean="0">
                <a:solidFill>
                  <a:srgbClr val="FF0000"/>
                </a:solidFill>
                <a:latin typeface="Calibri" pitchFamily="34" charset="0"/>
              </a:rPr>
              <a:t>Irrelevant to the decision to connect Linac4 to the PSB during LS1 and to the choice between PSB/RCS, the </a:t>
            </a:r>
            <a:r>
              <a:rPr lang="de-CH" sz="2000" b="1" dirty="0" smtClean="0">
                <a:solidFill>
                  <a:srgbClr val="FF0000"/>
                </a:solidFill>
                <a:latin typeface="Calibri" pitchFamily="34" charset="0"/>
              </a:rPr>
              <a:t>beam characteristics specified for LIU will be met some time after the end of LS2 (~2020).</a:t>
            </a:r>
          </a:p>
        </p:txBody>
      </p:sp>
    </p:spTree>
    <p:extLst>
      <p:ext uri="{BB962C8B-B14F-4D97-AF65-F5344CB8AC3E}">
        <p14:creationId xmlns:p14="http://schemas.microsoft.com/office/powerpoint/2010/main" val="245393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2507348"/>
            <a:ext cx="8135689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</a:p>
          <a:p>
            <a:pPr algn="ctr">
              <a:defRPr/>
            </a:pPr>
            <a:r>
              <a:rPr lang="en-US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24568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CH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Reference</a:t>
            </a:r>
            <a:endParaRPr lang="en-US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34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Planned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Status of investigations</a:t>
            </a:r>
            <a:endParaRPr lang="en-US" sz="3200" dirty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Estimated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beam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characteristics</a:t>
            </a:r>
            <a:endParaRPr lang="fr-CH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Summary</a:t>
            </a:r>
            <a:endParaRPr lang="en-US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776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today’s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nominal?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08257"/>
            <a:ext cx="8763034" cy="524564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CH" sz="2200" b="1" i="1" u="sng" dirty="0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Simple! No more </a:t>
            </a:r>
            <a:r>
              <a:rPr lang="fr-CH" sz="2200" b="1" i="1" u="sng" dirty="0" err="1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blow</a:t>
            </a:r>
            <a:r>
              <a:rPr lang="fr-CH" sz="2200" b="1" i="1" u="sng" dirty="0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-up </a:t>
            </a:r>
            <a:r>
              <a:rPr lang="fr-CH" sz="2200" b="1" i="1" u="sng" dirty="0" err="1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</a:t>
            </a:r>
            <a:r>
              <a:rPr lang="fr-CH" sz="2200" b="1" i="1" u="sng" dirty="0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CH" sz="2200" b="1" i="1" u="sng" dirty="0" err="1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accelerators</a:t>
            </a:r>
            <a:r>
              <a:rPr lang="fr-CH" sz="2200" b="1" i="1" u="sng" dirty="0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cascade…</a:t>
            </a:r>
          </a:p>
          <a:p>
            <a:pPr marL="342900" indent="-342900">
              <a:buFont typeface="Arial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itchFamily="34" charset="0"/>
              <a:buChar char="•"/>
            </a:pPr>
            <a:endParaRPr lang="fr-CH" dirty="0"/>
          </a:p>
          <a:p>
            <a:pPr marL="342900" indent="-342900">
              <a:buFont typeface="Arial" pitchFamily="34" charset="0"/>
              <a:buChar char="•"/>
            </a:pPr>
            <a:r>
              <a:rPr lang="fr-CH" dirty="0" smtClean="0"/>
              <a:t>PSB:</a:t>
            </a:r>
          </a:p>
          <a:p>
            <a:pPr marL="814500" lvl="1" indent="-342900">
              <a:buFont typeface="Arial" pitchFamily="34" charset="0"/>
              <a:buChar char="•"/>
            </a:pPr>
            <a:r>
              <a:rPr lang="fr-CH" sz="1600" dirty="0" err="1" smtClean="0"/>
              <a:t>Improved</a:t>
            </a:r>
            <a:r>
              <a:rPr lang="fr-CH" sz="1600" dirty="0" smtClean="0"/>
              <a:t> (</a:t>
            </a:r>
            <a:r>
              <a:rPr lang="fr-CH" sz="1600" dirty="0" err="1" smtClean="0"/>
              <a:t>achromatic</a:t>
            </a:r>
            <a:r>
              <a:rPr lang="fr-CH" sz="1600" dirty="0" smtClean="0"/>
              <a:t>) </a:t>
            </a:r>
            <a:r>
              <a:rPr lang="fr-CH" sz="1600" dirty="0" err="1" smtClean="0"/>
              <a:t>optics</a:t>
            </a:r>
            <a:r>
              <a:rPr lang="fr-CH" sz="1600" dirty="0" smtClean="0"/>
              <a:t> in the Linac2 to PSB </a:t>
            </a:r>
            <a:r>
              <a:rPr lang="fr-CH" sz="1600" dirty="0" err="1" smtClean="0"/>
              <a:t>transfer</a:t>
            </a:r>
            <a:r>
              <a:rPr lang="fr-CH" sz="1600" dirty="0" smtClean="0"/>
              <a:t> line </a:t>
            </a:r>
            <a:r>
              <a:rPr lang="fr-CH" sz="1600" dirty="0" err="1" smtClean="0"/>
              <a:t>since</a:t>
            </a:r>
            <a:r>
              <a:rPr lang="fr-CH" sz="1600" dirty="0" smtClean="0"/>
              <a:t> 2005 </a:t>
            </a:r>
            <a:r>
              <a:rPr lang="fr-CH" sz="1400" dirty="0" smtClean="0"/>
              <a:t>[</a:t>
            </a:r>
            <a:r>
              <a:rPr lang="en-US" sz="1400" u="sng" dirty="0">
                <a:hlinkClick r:id="rId2"/>
              </a:rPr>
              <a:t>http://</a:t>
            </a:r>
            <a:r>
              <a:rPr lang="en-US" sz="1400" u="sng" dirty="0" smtClean="0">
                <a:hlinkClick r:id="rId2"/>
              </a:rPr>
              <a:t>khanke.home.cern.ch/khanke/papers/2006/ab_note_2006_001.pdf</a:t>
            </a:r>
            <a:r>
              <a:rPr lang="en-US" sz="1400" u="sng" dirty="0" smtClean="0"/>
              <a:t>]</a:t>
            </a:r>
          </a:p>
          <a:p>
            <a:pPr marL="814500" lvl="1" indent="-342900">
              <a:buFont typeface="Arial" pitchFamily="34" charset="0"/>
              <a:buChar char="•"/>
            </a:pPr>
            <a:endParaRPr lang="en-US" sz="1400" u="sng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PS:</a:t>
            </a:r>
          </a:p>
          <a:p>
            <a:pPr marL="814500" lvl="1" indent="-342900">
              <a:buFont typeface="Arial" pitchFamily="34" charset="0"/>
              <a:buChar char="•"/>
            </a:pPr>
            <a:r>
              <a:rPr lang="en-US" sz="1600" dirty="0"/>
              <a:t>I</a:t>
            </a:r>
            <a:r>
              <a:rPr lang="en-US" sz="1600" dirty="0" smtClean="0"/>
              <a:t>njection trajectories</a:t>
            </a:r>
          </a:p>
          <a:p>
            <a:pPr marL="814500" lvl="1" indent="-342900">
              <a:buFont typeface="Arial" pitchFamily="34" charset="0"/>
              <a:buChar char="•"/>
            </a:pPr>
            <a:r>
              <a:rPr lang="en-US" sz="1600" dirty="0" smtClean="0"/>
              <a:t>Working point along the whole cycle</a:t>
            </a:r>
          </a:p>
          <a:p>
            <a:pPr marL="814500" lvl="1" indent="-342900">
              <a:buFont typeface="Arial" pitchFamily="34" charset="0"/>
              <a:buChar char="•"/>
            </a:pPr>
            <a:r>
              <a:rPr lang="en-US" sz="1600" dirty="0" smtClean="0"/>
              <a:t>Transition</a:t>
            </a:r>
          </a:p>
          <a:p>
            <a:pPr lvl="1" indent="0">
              <a:buNone/>
            </a:pPr>
            <a:endParaRPr lang="en-US" sz="1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PS to SPS:</a:t>
            </a:r>
          </a:p>
          <a:p>
            <a:pPr marL="814500" lvl="1" indent="-342900">
              <a:buFont typeface="Arial" pitchFamily="34" charset="0"/>
              <a:buChar char="•"/>
            </a:pPr>
            <a:r>
              <a:rPr lang="en-US" sz="1600" dirty="0" smtClean="0"/>
              <a:t>Transverse matching with better optics in TT2-TT10</a:t>
            </a:r>
          </a:p>
          <a:p>
            <a:pPr lvl="1" indent="0">
              <a:buNone/>
            </a:pPr>
            <a:endParaRPr lang="en-US" sz="1600" dirty="0" smtClean="0"/>
          </a:p>
          <a:p>
            <a:pPr lvl="1" indent="0" algn="ctr">
              <a:buNone/>
            </a:pPr>
            <a:r>
              <a:rPr lang="en-US" sz="3900" b="1" dirty="0" smtClean="0">
                <a:solidFill>
                  <a:srgbClr val="FF0000"/>
                </a:solidFill>
              </a:rPr>
              <a:t>WARNING: NO MARGIN LEFT!</a:t>
            </a:r>
          </a:p>
          <a:p>
            <a:endParaRPr lang="en-GB" dirty="0"/>
          </a:p>
        </p:txBody>
      </p:sp>
      <p:sp>
        <p:nvSpPr>
          <p:cNvPr id="4" name="Action Button: Return 3">
            <a:hlinkClick r:id="" action="ppaction://hlinkshowjump?jump=lastslideviewed" highlightClick="1"/>
          </p:cNvPr>
          <p:cNvSpPr>
            <a:spLocks/>
          </p:cNvSpPr>
          <p:nvPr/>
        </p:nvSpPr>
        <p:spPr>
          <a:xfrm>
            <a:off x="8505889" y="351695"/>
            <a:ext cx="416966" cy="416966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4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CH" sz="40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Spare</a:t>
            </a:r>
            <a:r>
              <a:rPr lang="fr-CH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</a:t>
            </a:r>
            <a:r>
              <a:rPr lang="fr-CH" sz="40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slides</a:t>
            </a:r>
            <a:endParaRPr lang="en-US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200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Planned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Status of investigations</a:t>
            </a:r>
            <a:endParaRPr lang="en-US" sz="3200" dirty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Estimated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beam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characteristics</a:t>
            </a:r>
            <a:endParaRPr lang="fr-CH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Summary</a:t>
            </a:r>
            <a:endParaRPr lang="en-US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276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Linac4: Commissioning schedule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4537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267200" y="1752600"/>
            <a:ext cx="487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Start of beam commissioning (3MeV): May 2013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End of beam commissioning (160 MeV): April 2014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		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			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			</a:t>
            </a:r>
            <a:r>
              <a:rPr lang="en-US" sz="1200" i="1" dirty="0" smtClean="0"/>
              <a:t>(version November 2010)</a:t>
            </a:r>
            <a:endParaRPr lang="en-US" sz="1600" i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29000" y="5867400"/>
            <a:ext cx="5334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67200" y="5867400"/>
            <a:ext cx="4572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257800" y="5867400"/>
            <a:ext cx="5334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400800" y="5867400"/>
            <a:ext cx="9906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924800" y="5867400"/>
            <a:ext cx="914400" cy="1588"/>
          </a:xfrm>
          <a:prstGeom prst="straightConnector1">
            <a:avLst/>
          </a:prstGeom>
          <a:ln w="190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0999" y="5867400"/>
            <a:ext cx="2506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commissioning stages: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00400" y="585439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MeV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038600" y="585439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MeV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181600" y="585439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MeV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324600" y="585439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MeV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848600" y="585439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160 MeV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03221" y="6201128"/>
            <a:ext cx="893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In 2013/14 (15 months), 6.5 months of beam commissioning, 3 months of HW tests, 5.5 months of installation  </a:t>
            </a:r>
            <a:endParaRPr lang="en-US" sz="14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934245" y="837068"/>
            <a:ext cx="1209755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M. Vretenar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6109" y="5886369"/>
            <a:ext cx="7375545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/>
                </a:solidFill>
              </a:rPr>
              <a:t>+ Consolidation (</a:t>
            </a:r>
            <a:r>
              <a:rPr lang="fr-CH" b="1" dirty="0" err="1" smtClean="0">
                <a:solidFill>
                  <a:schemeClr val="tx2"/>
                </a:solidFill>
              </a:rPr>
              <a:t>Dipoles</a:t>
            </a:r>
            <a:r>
              <a:rPr lang="fr-CH" b="1" dirty="0" smtClean="0">
                <a:solidFill>
                  <a:schemeClr val="tx2"/>
                </a:solidFill>
              </a:rPr>
              <a:t> Power </a:t>
            </a:r>
            <a:r>
              <a:rPr lang="fr-CH" b="1" dirty="0" err="1" smtClean="0">
                <a:solidFill>
                  <a:schemeClr val="tx2"/>
                </a:solidFill>
              </a:rPr>
              <a:t>Supply</a:t>
            </a:r>
            <a:r>
              <a:rPr lang="fr-CH" b="1" dirty="0" smtClean="0">
                <a:solidFill>
                  <a:schemeClr val="tx2"/>
                </a:solidFill>
              </a:rPr>
              <a:t>, RF, </a:t>
            </a:r>
            <a:r>
              <a:rPr lang="fr-CH" b="1" dirty="0" err="1" smtClean="0">
                <a:solidFill>
                  <a:schemeClr val="tx2"/>
                </a:solidFill>
              </a:rPr>
              <a:t>Cooling</a:t>
            </a:r>
            <a:r>
              <a:rPr lang="fr-CH" b="1" dirty="0" smtClean="0">
                <a:solidFill>
                  <a:schemeClr val="tx2"/>
                </a:solidFill>
              </a:rPr>
              <a:t> § Ventilation) &gt;20 MCHF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PS injector - option 1: PSB Upgrade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50" y="1572858"/>
            <a:ext cx="8916726" cy="3773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87649" y="1022292"/>
            <a:ext cx="1061509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K. Hanke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87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0" y="1022291"/>
            <a:ext cx="8116186" cy="91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					Tentative RCS parameters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=&gt; Same beam characteristics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than PSB @ 2GeV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=&gt; S</a:t>
            </a:r>
            <a:r>
              <a:rPr kumimoji="0" lang="en-US" sz="16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horter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PS § SPS injection flat bottoms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171418"/>
              </p:ext>
            </p:extLst>
          </p:nvPr>
        </p:nvGraphicFramePr>
        <p:xfrm>
          <a:off x="660400" y="2040271"/>
          <a:ext cx="7937500" cy="4511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70200"/>
                <a:gridCol w="5067300"/>
              </a:tblGrid>
              <a:tr h="281309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Energy range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160 </a:t>
                      </a:r>
                      <a:r>
                        <a:rPr lang="en-US" sz="1400" b="0" dirty="0" err="1" smtClean="0"/>
                        <a:t>MeV</a:t>
                      </a:r>
                      <a:r>
                        <a:rPr lang="en-US" sz="1400" b="0" dirty="0" smtClean="0"/>
                        <a:t> to 2 </a:t>
                      </a:r>
                      <a:r>
                        <a:rPr lang="en-US" sz="1400" b="0" dirty="0" err="1" smtClean="0"/>
                        <a:t>GeV</a:t>
                      </a:r>
                      <a:endParaRPr lang="en-US" sz="1400" b="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Circumference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(200x 4/21) </a:t>
                      </a: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lang="en-US" sz="1400" dirty="0" smtClean="0"/>
                        <a:t> m ≈ 119.68 m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Repetition 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~10 Hz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 voltage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 kV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Harmonic</a:t>
                      </a:r>
                      <a:r>
                        <a:rPr lang="en-US" sz="1400" baseline="0" dirty="0" smtClean="0"/>
                        <a:t>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 = 1</a:t>
                      </a:r>
                      <a:r>
                        <a:rPr lang="en-US" sz="1400" baseline="0" dirty="0" smtClean="0"/>
                        <a:t> + 2 (in option: 4)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 range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 MHz (h=1 at injection) to 9.5 MHz (h=4 at ejection)</a:t>
                      </a:r>
                      <a:endParaRPr lang="en-US" sz="1400" dirty="0"/>
                    </a:p>
                  </a:txBody>
                  <a:tcPr/>
                </a:tc>
              </a:tr>
              <a:tr h="8696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</a:t>
                      </a:r>
                      <a:r>
                        <a:rPr lang="en-US" sz="1400" baseline="0" dirty="0" smtClean="0"/>
                        <a:t> parameters for LHC</a:t>
                      </a:r>
                    </a:p>
                    <a:p>
                      <a:r>
                        <a:rPr lang="en-US" sz="1400" baseline="0" dirty="0" smtClean="0"/>
                        <a:t>  (for lower </a:t>
                      </a:r>
                      <a:r>
                        <a:rPr lang="en-US" sz="1400" baseline="0" dirty="0" err="1" smtClean="0"/>
                        <a:t>emittances</a:t>
                      </a:r>
                      <a:r>
                        <a:rPr lang="en-US" sz="1400" baseline="0" dirty="0" smtClean="0"/>
                        <a:t> scale</a:t>
                      </a:r>
                    </a:p>
                    <a:p>
                      <a:r>
                        <a:rPr lang="en-US" sz="1400" baseline="0" dirty="0" smtClean="0"/>
                        <a:t>   down intensity accordingly)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Intensity: up to 12×2.7 10</a:t>
                      </a:r>
                      <a:r>
                        <a:rPr lang="en-US" sz="1400" baseline="30000" dirty="0" smtClean="0"/>
                        <a:t>11</a:t>
                      </a:r>
                      <a:r>
                        <a:rPr lang="en-US" sz="1400" baseline="0" dirty="0" smtClean="0"/>
                        <a:t> protons/cycle (3.25 10</a:t>
                      </a:r>
                      <a:r>
                        <a:rPr lang="en-US" sz="1400" baseline="30000" dirty="0" smtClean="0"/>
                        <a:t>12</a:t>
                      </a:r>
                      <a:r>
                        <a:rPr lang="en-US" sz="1400" baseline="0" dirty="0" smtClean="0"/>
                        <a:t> p/p)</a:t>
                      </a:r>
                    </a:p>
                    <a:p>
                      <a:r>
                        <a:rPr lang="en-US" sz="1400" baseline="0" dirty="0" err="1" smtClean="0"/>
                        <a:t>Transv</a:t>
                      </a:r>
                      <a:r>
                        <a:rPr lang="en-US" sz="1400" baseline="0" dirty="0" smtClean="0"/>
                        <a:t>. </a:t>
                      </a:r>
                      <a:r>
                        <a:rPr lang="en-US" sz="1400" baseline="0" dirty="0" err="1" smtClean="0"/>
                        <a:t>emittance</a:t>
                      </a:r>
                      <a:r>
                        <a:rPr lang="en-US" sz="1400" baseline="0" dirty="0" smtClean="0"/>
                        <a:t>: </a:t>
                      </a:r>
                      <a:r>
                        <a:rPr lang="en-US" sz="1400" baseline="0" dirty="0" err="1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400" baseline="30000" dirty="0" smtClean="0"/>
                        <a:t>*</a:t>
                      </a:r>
                      <a:r>
                        <a:rPr lang="en-US" sz="1400" baseline="-25000" dirty="0" err="1" smtClean="0"/>
                        <a:t>rms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≈ </a:t>
                      </a:r>
                      <a:r>
                        <a:rPr lang="en-US" sz="1400" baseline="0" dirty="0" smtClean="0"/>
                        <a:t>2.5 </a:t>
                      </a:r>
                      <a:r>
                        <a:rPr lang="en-US" sz="14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0" dirty="0" smtClean="0"/>
                        <a:t>m </a:t>
                      </a:r>
                    </a:p>
                    <a:p>
                      <a:r>
                        <a:rPr lang="en-US" sz="1400" baseline="0" dirty="0" smtClean="0"/>
                        <a:t>Long. </a:t>
                      </a:r>
                      <a:r>
                        <a:rPr lang="en-US" sz="1400" baseline="0" dirty="0" err="1" smtClean="0"/>
                        <a:t>emittance</a:t>
                      </a:r>
                      <a:r>
                        <a:rPr lang="en-US" sz="1400" baseline="0" dirty="0" smtClean="0"/>
                        <a:t>: </a:t>
                      </a:r>
                      <a:r>
                        <a:rPr lang="en-US" sz="1400" baseline="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400" baseline="-25000" dirty="0" smtClean="0"/>
                        <a:t>l</a:t>
                      </a:r>
                      <a:r>
                        <a:rPr lang="en-US" sz="1400" baseline="0" dirty="0" smtClean="0"/>
                        <a:t> &lt; 12</a:t>
                      </a:r>
                      <a:r>
                        <a:rPr lang="en-US" sz="1400" dirty="0" smtClean="0"/>
                        <a:t>×0.27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eVs</a:t>
                      </a:r>
                      <a:r>
                        <a:rPr lang="en-US" sz="1400" baseline="0" dirty="0" smtClean="0"/>
                        <a:t>  (determined by</a:t>
                      </a:r>
                    </a:p>
                    <a:p>
                      <a:r>
                        <a:rPr lang="en-US" sz="1400" baseline="0" dirty="0" smtClean="0"/>
                        <a:t>        acceptance for most cases)</a:t>
                      </a:r>
                      <a:endParaRPr lang="en-US" sz="1400" dirty="0"/>
                    </a:p>
                  </a:txBody>
                  <a:tcPr/>
                </a:tc>
              </a:tr>
              <a:tr h="4769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Lattice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3-fold</a:t>
                      </a:r>
                      <a:r>
                        <a:rPr lang="en-US" sz="1400" baseline="0" dirty="0" smtClean="0"/>
                        <a:t> symmetry</a:t>
                      </a:r>
                    </a:p>
                    <a:p>
                      <a:r>
                        <a:rPr lang="en-US" sz="1400" baseline="0" dirty="0" smtClean="0"/>
                        <a:t>21 cells, 5 cells/arc, 2 cells/straight section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Tunes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3.5 &lt; Q</a:t>
                      </a:r>
                      <a:r>
                        <a:rPr lang="en-US" sz="1400" baseline="-25000" dirty="0" smtClean="0"/>
                        <a:t>H,V</a:t>
                      </a:r>
                      <a:r>
                        <a:rPr lang="en-US" sz="1400" baseline="0" dirty="0" smtClean="0"/>
                        <a:t> &lt; 4.5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Length of straight section</a:t>
                      </a:r>
                      <a:r>
                        <a:rPr lang="en-US" sz="1400" baseline="0" dirty="0" smtClean="0"/>
                        <a:t> (4x)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x 2.35 m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Relativistic</a:t>
                      </a:r>
                      <a:r>
                        <a:rPr lang="en-US" sz="1400" baseline="0" dirty="0" smtClean="0"/>
                        <a:t> gamma at t</a:t>
                      </a:r>
                      <a:r>
                        <a:rPr lang="en-US" sz="1400" dirty="0" smtClean="0"/>
                        <a:t>ransition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~4</a:t>
                      </a:r>
                      <a:endParaRPr lang="en-US" sz="1400" dirty="0"/>
                    </a:p>
                  </a:txBody>
                  <a:tcPr/>
                </a:tc>
              </a:tr>
              <a:tr h="2813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Maximum magnetic field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 1.3 T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Horizontal Scroll 6"/>
          <p:cNvSpPr/>
          <p:nvPr/>
        </p:nvSpPr>
        <p:spPr>
          <a:xfrm rot="20296005">
            <a:off x="379483" y="2622111"/>
            <a:ext cx="8468349" cy="232953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Benefits</a:t>
            </a:r>
            <a:r>
              <a:rPr lang="fr-C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fr-CH" sz="18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CH" sz="1800" dirty="0" err="1" smtClean="0"/>
              <a:t>Competitive</a:t>
            </a:r>
            <a:r>
              <a:rPr lang="fr-CH" sz="1800" dirty="0" smtClean="0"/>
              <a:t> </a:t>
            </a:r>
            <a:r>
              <a:rPr lang="fr-CH" sz="1800" dirty="0" err="1" smtClean="0"/>
              <a:t>cost</a:t>
            </a:r>
            <a:r>
              <a:rPr lang="fr-CH" sz="1800" dirty="0" smtClean="0"/>
              <a:t> </a:t>
            </a:r>
            <a:r>
              <a:rPr lang="fr-CH" sz="1800" dirty="0" err="1" smtClean="0"/>
              <a:t>wrt</a:t>
            </a:r>
            <a:r>
              <a:rPr lang="fr-CH" sz="1800" dirty="0" smtClean="0"/>
              <a:t> PSB consolidation and upgrade (? </a:t>
            </a:r>
            <a:r>
              <a:rPr lang="fr-CH" sz="1800" dirty="0" err="1" smtClean="0"/>
              <a:t>Study</a:t>
            </a:r>
            <a:r>
              <a:rPr lang="fr-CH" sz="1800" dirty="0" smtClean="0"/>
              <a:t> in </a:t>
            </a:r>
            <a:r>
              <a:rPr lang="fr-CH" sz="1800" dirty="0" err="1" smtClean="0"/>
              <a:t>progress</a:t>
            </a:r>
            <a:r>
              <a:rPr lang="fr-CH" sz="1800" dirty="0" smtClean="0"/>
              <a:t>…)</a:t>
            </a:r>
          </a:p>
          <a:p>
            <a:pPr>
              <a:buFont typeface="Arial" pitchFamily="34" charset="0"/>
              <a:buChar char="•"/>
            </a:pPr>
            <a:r>
              <a:rPr lang="fr-CH" sz="1800" dirty="0" smtClean="0"/>
              <a:t> </a:t>
            </a:r>
            <a:r>
              <a:rPr lang="fr-CH" sz="1800" dirty="0" err="1" smtClean="0"/>
              <a:t>Reliability</a:t>
            </a:r>
            <a:r>
              <a:rPr lang="fr-CH" sz="1800" dirty="0" smtClean="0"/>
              <a:t> (new hardware / modern design)</a:t>
            </a:r>
          </a:p>
          <a:p>
            <a:pPr>
              <a:buFont typeface="Arial" pitchFamily="34" charset="0"/>
              <a:buChar char="•"/>
            </a:pPr>
            <a:r>
              <a:rPr lang="fr-CH" sz="1800" dirty="0" smtClean="0"/>
              <a:t> </a:t>
            </a:r>
            <a:r>
              <a:rPr lang="fr-CH" sz="1800" dirty="0" err="1" smtClean="0"/>
              <a:t>Commissioning</a:t>
            </a:r>
            <a:r>
              <a:rPr lang="fr-CH" sz="1800" dirty="0" smtClean="0"/>
              <a:t> </a:t>
            </a:r>
            <a:r>
              <a:rPr lang="fr-CH" sz="1800" dirty="0" err="1" smtClean="0"/>
              <a:t>decoupled</a:t>
            </a:r>
            <a:r>
              <a:rPr lang="fr-CH" sz="1800" dirty="0" smtClean="0"/>
              <a:t> </a:t>
            </a:r>
            <a:r>
              <a:rPr lang="fr-CH" sz="1800" dirty="0" err="1" smtClean="0"/>
              <a:t>from</a:t>
            </a:r>
            <a:r>
              <a:rPr lang="fr-CH" sz="1800" dirty="0" smtClean="0"/>
              <a:t> </a:t>
            </a:r>
            <a:r>
              <a:rPr lang="fr-CH" sz="1800" dirty="0" err="1" smtClean="0"/>
              <a:t>physics</a:t>
            </a:r>
            <a:r>
              <a:rPr lang="fr-CH" sz="1800" dirty="0" smtClean="0"/>
              <a:t> </a:t>
            </a:r>
            <a:r>
              <a:rPr lang="fr-CH" sz="1800" dirty="0" err="1" smtClean="0"/>
              <a:t>operation</a:t>
            </a:r>
            <a:endParaRPr lang="fr-CH" sz="1800" dirty="0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PS injector - option 2</a:t>
            </a:r>
            <a:r>
              <a:rPr lang="en-GB" smtClean="0">
                <a:latin typeface="Arial" pitchFamily="34" charset="0"/>
                <a:cs typeface="Arial" pitchFamily="34" charset="0"/>
              </a:rPr>
              <a:t>: RCS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0190695">
            <a:off x="7512902" y="2297694"/>
            <a:ext cx="1061509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K. Hanke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39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6109" y="5886369"/>
            <a:ext cx="6963573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/>
                </a:solidFill>
              </a:rPr>
              <a:t>+ Consolidation (</a:t>
            </a:r>
            <a:r>
              <a:rPr lang="fr-CH" b="1" dirty="0" err="1" smtClean="0">
                <a:solidFill>
                  <a:schemeClr val="tx2"/>
                </a:solidFill>
              </a:rPr>
              <a:t>Cooling</a:t>
            </a:r>
            <a:r>
              <a:rPr lang="fr-CH" b="1" dirty="0" smtClean="0">
                <a:solidFill>
                  <a:schemeClr val="tx2"/>
                </a:solidFill>
              </a:rPr>
              <a:t> § Ventilation, </a:t>
            </a:r>
            <a:r>
              <a:rPr lang="fr-CH" b="1" dirty="0" err="1" smtClean="0">
                <a:solidFill>
                  <a:schemeClr val="tx2"/>
                </a:solidFill>
              </a:rPr>
              <a:t>cables</a:t>
            </a:r>
            <a:r>
              <a:rPr lang="fr-CH" b="1" dirty="0" smtClean="0">
                <a:solidFill>
                  <a:schemeClr val="tx2"/>
                </a:solidFill>
              </a:rPr>
              <a:t> replacement…) ~43 MCHF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PS Upgrades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7" y="1391149"/>
            <a:ext cx="8916726" cy="406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677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4703" y="5700228"/>
            <a:ext cx="2748958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/>
                </a:solidFill>
              </a:rPr>
              <a:t>+ Consolidation  ~ ? MCHF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SPS Upgrades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5" y="1855775"/>
            <a:ext cx="8956711" cy="309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253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fr-CH" sz="4000" dirty="0" err="1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Planned</a:t>
            </a:r>
            <a:r>
              <a:rPr lang="fr-CH" sz="4000" dirty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Status </a:t>
            </a:r>
            <a:r>
              <a:rPr lang="en-US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of investigations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Estimated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beam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characteristics</a:t>
            </a:r>
            <a:endParaRPr lang="fr-CH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Summary</a:t>
            </a:r>
            <a:endParaRPr lang="en-US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52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 </a:t>
            </a:r>
            <a:r>
              <a:rPr lang="fr-CH" dirty="0" err="1" smtClean="0"/>
              <a:t>injector</a:t>
            </a:r>
            <a:r>
              <a:rPr lang="fr-CH" dirty="0" smtClean="0"/>
              <a:t>: RCS </a:t>
            </a:r>
            <a:r>
              <a:rPr lang="fr-CH" dirty="0" err="1" smtClean="0"/>
              <a:t>feasibility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en-US" dirty="0"/>
          </a:p>
        </p:txBody>
      </p:sp>
      <p:pic>
        <p:nvPicPr>
          <p:cNvPr id="4" name="Picture 2" descr="131-montage-smal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4" t="31643" r="15047" b="6268"/>
          <a:stretch/>
        </p:blipFill>
        <p:spPr bwMode="auto">
          <a:xfrm>
            <a:off x="3180427" y="2298138"/>
            <a:ext cx="5704886" cy="420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98415"/>
            <a:ext cx="8763034" cy="4745691"/>
          </a:xfrm>
          <a:prstGeom prst="rect">
            <a:avLst/>
          </a:prstGeom>
        </p:spPr>
        <p:txBody>
          <a:bodyPr/>
          <a:lstStyle/>
          <a:p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characteristics</a:t>
            </a:r>
            <a:r>
              <a:rPr lang="fr-CH" dirty="0" smtClean="0"/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CH" sz="1800" dirty="0" smtClean="0"/>
              <a:t>for all PS </a:t>
            </a:r>
            <a:r>
              <a:rPr lang="fr-CH" sz="1800" dirty="0" err="1" smtClean="0"/>
              <a:t>users</a:t>
            </a:r>
            <a:r>
              <a:rPr lang="fr-CH" sz="1800" dirty="0" smtClean="0"/>
              <a:t>: </a:t>
            </a:r>
            <a:r>
              <a:rPr lang="fr-CH" sz="1800" dirty="0" err="1" smtClean="0"/>
              <a:t>equivalent</a:t>
            </a:r>
            <a:r>
              <a:rPr lang="fr-CH" sz="1800" dirty="0" smtClean="0"/>
              <a:t> to PSB </a:t>
            </a:r>
            <a:r>
              <a:rPr lang="fr-CH" sz="1800" dirty="0" err="1" smtClean="0"/>
              <a:t>at</a:t>
            </a:r>
            <a:r>
              <a:rPr lang="fr-CH" sz="1800" dirty="0" smtClean="0"/>
              <a:t> 2 GeV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CH" sz="1800" dirty="0"/>
              <a:t>f</a:t>
            </a:r>
            <a:r>
              <a:rPr lang="fr-CH" sz="1800" dirty="0" smtClean="0"/>
              <a:t>or ISOLDE: ~ 7 10</a:t>
            </a:r>
            <a:r>
              <a:rPr lang="fr-CH" sz="1800" baseline="30000" dirty="0" smtClean="0"/>
              <a:t>13</a:t>
            </a:r>
            <a:r>
              <a:rPr lang="fr-CH" sz="1800" dirty="0" smtClean="0"/>
              <a:t> p/s @ 2 GeV (</a:t>
            </a:r>
            <a:r>
              <a:rPr lang="fr-CH" sz="1800" dirty="0" err="1"/>
              <a:t>t</a:t>
            </a:r>
            <a:r>
              <a:rPr lang="fr-CH" sz="1800" dirty="0" err="1" smtClean="0"/>
              <a:t>oday</a:t>
            </a:r>
            <a:r>
              <a:rPr lang="fr-CH" sz="1800" dirty="0" smtClean="0"/>
              <a:t>: ~ 10</a:t>
            </a:r>
            <a:r>
              <a:rPr lang="fr-CH" sz="1800" baseline="30000" dirty="0" smtClean="0"/>
              <a:t>13</a:t>
            </a:r>
            <a:r>
              <a:rPr lang="fr-CH" sz="1800" dirty="0" smtClean="0"/>
              <a:t> p/s @ 1.4 GeV)</a:t>
            </a:r>
          </a:p>
          <a:p>
            <a:endParaRPr lang="fr-CH" sz="1800" dirty="0" smtClean="0"/>
          </a:p>
          <a:p>
            <a:r>
              <a:rPr lang="fr-CH" dirty="0" err="1" smtClean="0"/>
              <a:t>Feasibility</a:t>
            </a:r>
            <a:r>
              <a:rPr lang="fr-CH" dirty="0" smtClean="0"/>
              <a:t> report </a:t>
            </a:r>
            <a:r>
              <a:rPr lang="fr-CH" dirty="0" err="1" smtClean="0"/>
              <a:t>with</a:t>
            </a:r>
            <a:endParaRPr lang="fr-CH" dirty="0" smtClean="0"/>
          </a:p>
          <a:p>
            <a:r>
              <a:rPr lang="fr-CH" dirty="0" err="1"/>
              <a:t>c</a:t>
            </a:r>
            <a:r>
              <a:rPr lang="fr-CH" dirty="0" err="1" smtClean="0"/>
              <a:t>ost</a:t>
            </a:r>
            <a:r>
              <a:rPr lang="fr-CH" dirty="0" smtClean="0"/>
              <a:t> </a:t>
            </a:r>
            <a:r>
              <a:rPr lang="fr-CH" dirty="0" err="1" smtClean="0"/>
              <a:t>estimate</a:t>
            </a:r>
            <a:r>
              <a:rPr lang="fr-CH" dirty="0" smtClean="0"/>
              <a:t>:</a:t>
            </a:r>
            <a:r>
              <a:rPr lang="fr-CH" sz="1800" dirty="0" smtClean="0"/>
              <a:t> </a:t>
            </a:r>
            <a:r>
              <a:rPr lang="fr-CH" sz="1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of July</a:t>
            </a:r>
          </a:p>
        </p:txBody>
      </p:sp>
    </p:spTree>
    <p:extLst>
      <p:ext uri="{BB962C8B-B14F-4D97-AF65-F5344CB8AC3E}">
        <p14:creationId xmlns:p14="http://schemas.microsoft.com/office/powerpoint/2010/main" val="264408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38820" y="1136526"/>
            <a:ext cx="869791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To increase performance </a:t>
            </a:r>
          </a:p>
          <a:p>
            <a:pPr algn="ctr">
              <a:defRPr/>
            </a:pPr>
            <a:endParaRPr lang="fr-CH" sz="600" b="1" u="sng" dirty="0">
              <a:solidFill>
                <a:srgbClr val="FF0000"/>
              </a:solidFill>
              <a:latin typeface="Arial" charset="0"/>
              <a:ea typeface="ＭＳ Ｐゴシック" pitchFamily="-108" charset="-128"/>
            </a:endParaRPr>
          </a:p>
          <a:p>
            <a:pPr algn="ctr">
              <a:defRPr/>
            </a:pPr>
            <a:r>
              <a:rPr lang="fr-CH" sz="1800" b="1" u="sng" dirty="0" err="1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Brightness</a:t>
            </a:r>
            <a:r>
              <a:rPr lang="fr-CH" sz="1800" u="sng" dirty="0">
                <a:solidFill>
                  <a:srgbClr val="FF0000"/>
                </a:solidFill>
                <a:latin typeface="Wingdings" pitchFamily="2" charset="2"/>
                <a:ea typeface="ＭＳ Ｐゴシック" pitchFamily="-108" charset="-128"/>
              </a:rPr>
              <a:t> </a:t>
            </a:r>
            <a:r>
              <a:rPr lang="fr-CH" sz="1800" dirty="0">
                <a:solidFill>
                  <a:srgbClr val="FF0000"/>
                </a:solidFill>
                <a:latin typeface="Wingdings" pitchFamily="2" charset="2"/>
                <a:ea typeface="+mn-ea"/>
              </a:rPr>
              <a:t>ä</a:t>
            </a:r>
            <a:endParaRPr lang="en-US" sz="600" dirty="0">
              <a:solidFill>
                <a:srgbClr val="FF0000"/>
              </a:solidFill>
              <a:latin typeface="Wingdings" pitchFamily="2" charset="2"/>
              <a:ea typeface="+mn-ea"/>
            </a:endParaRPr>
          </a:p>
          <a:p>
            <a:pPr marL="457200" indent="-457200">
              <a:defRPr/>
            </a:pPr>
            <a:r>
              <a:rPr lang="fr-CH" sz="600" dirty="0">
                <a:latin typeface="Arial" charset="0"/>
                <a:ea typeface="ＭＳ Ｐゴシック" pitchFamily="-108" charset="-128"/>
              </a:rPr>
              <a:t>	</a:t>
            </a:r>
            <a:endParaRPr lang="en-US" sz="600" b="1" dirty="0">
              <a:solidFill>
                <a:srgbClr val="0000FF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r>
              <a:rPr lang="en-US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Increase injection energy in the PSB from 50 to 160 </a:t>
            </a:r>
            <a:r>
              <a:rPr lang="en-US" sz="1800" b="1" dirty="0" err="1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MeV</a:t>
            </a:r>
            <a:r>
              <a:rPr lang="en-US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, </a:t>
            </a:r>
            <a:r>
              <a:rPr lang="en-US" sz="1800" b="1" u="sng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Linac4 (160 </a:t>
            </a:r>
            <a:r>
              <a:rPr lang="en-US" sz="1800" b="1" u="sng" dirty="0" err="1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MeV</a:t>
            </a:r>
            <a:r>
              <a:rPr lang="en-US" sz="1800" b="1" u="sng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 H</a:t>
            </a:r>
            <a:r>
              <a:rPr lang="en-US" sz="1800" b="1" u="sng" baseline="30000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-</a:t>
            </a:r>
            <a:r>
              <a:rPr lang="en-US" sz="1800" b="1" u="sng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) </a:t>
            </a:r>
            <a:r>
              <a:rPr lang="en-US" sz="1800" b="1" u="sng" dirty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to replace </a:t>
            </a:r>
            <a:r>
              <a:rPr lang="en-US" sz="1800" b="1" u="sng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Linac2 (50 </a:t>
            </a:r>
            <a:r>
              <a:rPr lang="en-US" sz="1800" b="1" u="sng" dirty="0" err="1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MeV</a:t>
            </a:r>
            <a:r>
              <a:rPr lang="en-US" sz="1800" b="1" u="sng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 H</a:t>
            </a:r>
            <a:r>
              <a:rPr lang="en-US" sz="1800" b="1" u="sng" baseline="30000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+</a:t>
            </a:r>
            <a:r>
              <a:rPr lang="en-US" sz="1800" b="1" u="sng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)</a:t>
            </a:r>
            <a:endParaRPr lang="en-US" sz="600" b="1" u="sng" dirty="0">
              <a:solidFill>
                <a:srgbClr val="FF0000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endParaRPr lang="en-US" sz="600" b="1" u="sng" dirty="0">
              <a:solidFill>
                <a:srgbClr val="FF0000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r>
              <a:rPr lang="en-US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Increase injection energy in the PS from 1.4 to 2 </a:t>
            </a:r>
            <a:r>
              <a:rPr lang="en-US" sz="1800" b="1" dirty="0" err="1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GeV</a:t>
            </a:r>
            <a:r>
              <a:rPr lang="en-US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, </a:t>
            </a:r>
            <a:r>
              <a:rPr lang="en-US" sz="1800" b="1" u="sng" dirty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increasing the field in the PSB </a:t>
            </a:r>
            <a:r>
              <a:rPr lang="en-US" sz="1800" b="1" u="sng" dirty="0" smtClean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magnets, replacing power supply and changing transfer equipment</a:t>
            </a:r>
            <a:endParaRPr lang="en-US" sz="600" b="1" u="sng" dirty="0">
              <a:solidFill>
                <a:srgbClr val="FF0000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endParaRPr lang="en-US" sz="600" b="1" dirty="0">
              <a:solidFill>
                <a:srgbClr val="0000FF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r>
              <a:rPr lang="en-US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Upgrade the PSB , PS and SPS to make them capable to accelerate and manipulate a higher brightness beam </a:t>
            </a:r>
            <a:r>
              <a:rPr lang="en-US" sz="1800" b="1" u="sng" dirty="0">
                <a:solidFill>
                  <a:srgbClr val="FF0000"/>
                </a:solidFill>
                <a:latin typeface="Arial" charset="0"/>
                <a:ea typeface="ＭＳ Ｐゴシック" pitchFamily="-108" charset="-128"/>
              </a:rPr>
              <a:t>(feedbacks, cures against electron clouds, hardware modifications to reduce impedance…)</a:t>
            </a:r>
            <a:endParaRPr lang="en-US" sz="1100" dirty="0">
              <a:solidFill>
                <a:srgbClr val="0000FF"/>
              </a:solidFill>
              <a:latin typeface="Arial" charset="0"/>
              <a:ea typeface="+mn-ea"/>
              <a:sym typeface="Symbol" pitchFamily="18" charset="2"/>
            </a:endParaRPr>
          </a:p>
          <a:p>
            <a:pPr marL="457200" indent="-457200">
              <a:defRPr/>
            </a:pPr>
            <a:endParaRPr lang="en-US" sz="1600" dirty="0">
              <a:latin typeface="Arial" charset="0"/>
              <a:ea typeface="ＭＳ Ｐゴシック" pitchFamily="-108" charset="-128"/>
            </a:endParaRPr>
          </a:p>
          <a:p>
            <a:pPr marL="457200" indent="-457200"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To increase reliability and lifetime (until ~2030!)</a:t>
            </a:r>
          </a:p>
          <a:p>
            <a:pPr marL="457200" indent="-457200">
              <a:defRPr/>
            </a:pPr>
            <a:r>
              <a:rPr lang="fr-CH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		(</a:t>
            </a:r>
            <a:r>
              <a:rPr lang="fr-CH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tightly</a:t>
            </a:r>
            <a:r>
              <a:rPr lang="fr-CH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 </a:t>
            </a:r>
            <a:r>
              <a:rPr lang="fr-CH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linked</a:t>
            </a:r>
            <a:r>
              <a:rPr lang="fr-CH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 </a:t>
            </a:r>
            <a:r>
              <a:rPr lang="fr-CH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with</a:t>
            </a:r>
            <a:r>
              <a:rPr lang="fr-CH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 </a:t>
            </a:r>
            <a:r>
              <a:rPr lang="fr-CH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consolidation)</a:t>
            </a:r>
            <a:endParaRPr lang="en-US" sz="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Wingdings" pitchFamily="2" charset="2"/>
              <a:buChar char="Ø"/>
              <a:defRPr/>
            </a:pPr>
            <a:endParaRPr lang="en-US" sz="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  <a:p>
            <a:pPr marL="457200" indent="-457200">
              <a:defRPr/>
            </a:pPr>
            <a:r>
              <a:rPr lang="fr-CH" sz="600" dirty="0">
                <a:latin typeface="Arial" charset="0"/>
                <a:ea typeface="ＭＳ Ｐゴシック" pitchFamily="-108" charset="-128"/>
              </a:rPr>
              <a:t>	</a:t>
            </a:r>
            <a:endParaRPr lang="en-US" sz="600" b="1" dirty="0">
              <a:solidFill>
                <a:srgbClr val="0000FF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r>
              <a:rPr lang="en-US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Upgrade/replace </a:t>
            </a:r>
            <a:r>
              <a:rPr lang="en-US" sz="1800" b="1" dirty="0" smtClean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ageing </a:t>
            </a:r>
            <a:r>
              <a:rPr lang="en-US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equipment (power supplies, magnets, RF…)</a:t>
            </a:r>
          </a:p>
          <a:p>
            <a:pPr marL="457200" indent="-457200">
              <a:buFont typeface="Symbol" pitchFamily="18" charset="2"/>
              <a:buChar char="Þ"/>
              <a:defRPr/>
            </a:pPr>
            <a:endParaRPr lang="en-US" sz="600" b="1" dirty="0">
              <a:solidFill>
                <a:srgbClr val="0000FF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r>
              <a:rPr lang="fr-CH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Procure </a:t>
            </a:r>
            <a:r>
              <a:rPr lang="fr-CH" sz="1800" b="1" dirty="0" err="1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spares</a:t>
            </a:r>
            <a:endParaRPr lang="fr-CH" sz="1800" b="1" dirty="0">
              <a:solidFill>
                <a:srgbClr val="0000FF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endParaRPr lang="en-US" sz="600" b="1" dirty="0">
              <a:solidFill>
                <a:srgbClr val="0000FF"/>
              </a:solidFill>
              <a:latin typeface="Arial" charset="0"/>
              <a:ea typeface="ＭＳ Ｐゴシック" pitchFamily="-108" charset="-128"/>
            </a:endParaRPr>
          </a:p>
          <a:p>
            <a:pPr marL="457200" indent="-457200">
              <a:buFont typeface="Symbol" pitchFamily="18" charset="2"/>
              <a:buChar char="Þ"/>
              <a:defRPr/>
            </a:pPr>
            <a:r>
              <a:rPr lang="fr-CH" sz="1800" b="1" dirty="0" err="1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Improve</a:t>
            </a:r>
            <a:r>
              <a:rPr lang="fr-CH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 radioprotection </a:t>
            </a:r>
            <a:r>
              <a:rPr lang="fr-CH" sz="1800" b="1" dirty="0" err="1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measures</a:t>
            </a:r>
            <a:r>
              <a:rPr lang="fr-CH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 (</a:t>
            </a:r>
            <a:r>
              <a:rPr lang="fr-CH" sz="1800" b="1" dirty="0" err="1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shielding</a:t>
            </a:r>
            <a:r>
              <a:rPr lang="fr-CH" sz="1800" b="1" dirty="0">
                <a:solidFill>
                  <a:srgbClr val="0000FF"/>
                </a:solidFill>
                <a:latin typeface="Arial" charset="0"/>
                <a:ea typeface="ＭＳ Ｐゴシック" pitchFamily="-108" charset="-128"/>
              </a:rPr>
              <a:t>, ventilation…)</a:t>
            </a:r>
            <a:endParaRPr lang="en-US" sz="1100" dirty="0"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Principles of action</a:t>
            </a:r>
          </a:p>
        </p:txBody>
      </p:sp>
    </p:spTree>
    <p:extLst>
      <p:ext uri="{BB962C8B-B14F-4D97-AF65-F5344CB8AC3E}">
        <p14:creationId xmlns:p14="http://schemas.microsoft.com/office/powerpoint/2010/main" val="160591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Principle of Working Point </a:t>
            </a:r>
            <a:r>
              <a:rPr lang="en-US" dirty="0"/>
              <a:t>S</a:t>
            </a:r>
            <a:r>
              <a:rPr lang="en-US" dirty="0" smtClean="0"/>
              <a:t>cans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GOAL: Identify dangerous resonance lines in tune diagram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Loss measurement</a:t>
            </a:r>
            <a:r>
              <a:rPr lang="en-US" dirty="0" smtClean="0"/>
              <a:t> for different WPs:</a:t>
            </a:r>
          </a:p>
          <a:p>
            <a:pPr lvl="1" eaLnBrk="1" hangingPunct="1"/>
            <a:r>
              <a:rPr lang="en-US" sz="1800" dirty="0" smtClean="0"/>
              <a:t>Low intensity beam (not SC-dominated) → 130 x 10</a:t>
            </a:r>
            <a:r>
              <a:rPr lang="en-US" sz="1800" baseline="30000" dirty="0" smtClean="0"/>
              <a:t>10 </a:t>
            </a:r>
            <a:r>
              <a:rPr lang="en-US" sz="1800" dirty="0" smtClean="0"/>
              <a:t>protons</a:t>
            </a:r>
          </a:p>
          <a:p>
            <a:pPr lvl="1" eaLnBrk="1" hangingPunct="1"/>
            <a:r>
              <a:rPr lang="en-US" sz="1800" dirty="0" smtClean="0"/>
              <a:t>Large emittance (to fill the chamber &amp; provoke immediate losses)</a:t>
            </a:r>
          </a:p>
          <a:p>
            <a:pPr lvl="1" eaLnBrk="1" hangingPunct="1"/>
            <a:r>
              <a:rPr lang="en-US" sz="1800" dirty="0" smtClean="0"/>
              <a:t>Long flat bottom @ 1.4 GeV</a:t>
            </a:r>
          </a:p>
          <a:p>
            <a:pPr lvl="1" eaLnBrk="1" hangingPunct="1"/>
            <a:r>
              <a:rPr lang="en-US" sz="1800" dirty="0" smtClean="0"/>
              <a:t>Tune program: </a:t>
            </a:r>
          </a:p>
          <a:p>
            <a:pPr lvl="2" eaLnBrk="1" hangingPunct="1"/>
            <a:r>
              <a:rPr lang="en-US" dirty="0" smtClean="0"/>
              <a:t>Scan between (0.1 - 0.4)</a:t>
            </a:r>
          </a:p>
          <a:p>
            <a:pPr lvl="2" eaLnBrk="1" hangingPunct="1"/>
            <a:r>
              <a:rPr lang="en-US" dirty="0" smtClean="0"/>
              <a:t>Vertical tune constant</a:t>
            </a:r>
          </a:p>
          <a:p>
            <a:pPr lvl="2" eaLnBrk="1" hangingPunct="1"/>
            <a:r>
              <a:rPr lang="en-US" dirty="0" smtClean="0"/>
              <a:t>Sweep of the horizontal tune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69875" y="5387975"/>
            <a:ext cx="4794494" cy="73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algn="r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</a:rPr>
              <a:t>Slope in the intensity signal indicates importance of the crossed resonance </a:t>
            </a:r>
            <a:r>
              <a:rPr lang="en-US" sz="2000" dirty="0" smtClean="0">
                <a:solidFill>
                  <a:srgbClr val="FF0000"/>
                </a:solidFill>
              </a:rPr>
              <a:t>line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27" b="33083"/>
          <a:stretch>
            <a:fillRect/>
          </a:stretch>
        </p:blipFill>
        <p:spPr bwMode="auto">
          <a:xfrm>
            <a:off x="6077700" y="4413250"/>
            <a:ext cx="2695575" cy="215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1" name="Line 11"/>
          <p:cNvSpPr>
            <a:spLocks noChangeShapeType="1"/>
          </p:cNvSpPr>
          <p:nvPr/>
        </p:nvSpPr>
        <p:spPr bwMode="auto">
          <a:xfrm flipV="1">
            <a:off x="5526838" y="5426075"/>
            <a:ext cx="1573212" cy="2301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5603038" y="5772150"/>
            <a:ext cx="2151062" cy="1539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 flipV="1">
            <a:off x="5218863" y="5157788"/>
            <a:ext cx="1304925" cy="34448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125" y="2984500"/>
            <a:ext cx="2997200" cy="168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868714" y="934514"/>
            <a:ext cx="1275286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E. Benedetto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6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10251" grpId="0" animBg="1"/>
      <p:bldP spid="10252" grpId="0" animBg="1"/>
      <p:bldP spid="1025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 Transverse: </a:t>
            </a:r>
            <a:r>
              <a:rPr lang="fr-CH" dirty="0"/>
              <a:t>T</a:t>
            </a:r>
            <a:r>
              <a:rPr lang="fr-CH" dirty="0" smtClean="0"/>
              <a:t>une </a:t>
            </a:r>
            <a:r>
              <a:rPr lang="fr-CH" dirty="0"/>
              <a:t>S</a:t>
            </a:r>
            <a:r>
              <a:rPr lang="fr-CH" dirty="0" smtClean="0"/>
              <a:t>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01374" y="1106360"/>
            <a:ext cx="7467340" cy="120444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CH" sz="2000" b="1" dirty="0" smtClean="0">
                <a:solidFill>
                  <a:srgbClr val="FF0000"/>
                </a:solidFill>
              </a:rPr>
              <a:t>2 GeV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" t="5298" r="6768" b="6457"/>
          <a:stretch/>
        </p:blipFill>
        <p:spPr>
          <a:xfrm>
            <a:off x="3532019" y="1928034"/>
            <a:ext cx="5180211" cy="45332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68714" y="1200224"/>
            <a:ext cx="1275286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E. Benedetto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3665" y="2495932"/>
            <a:ext cx="34981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7525" lvl="1" indent="-342900">
              <a:buFont typeface="Symbol" pitchFamily="18" charset="2"/>
              <a:buChar char="Þ"/>
            </a:pPr>
            <a:r>
              <a:rPr lang="en-US" sz="2000" dirty="0" smtClean="0"/>
              <a:t>w/o </a:t>
            </a:r>
            <a:r>
              <a:rPr lang="en-US" sz="2000" dirty="0"/>
              <a:t>PFW 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  <a:r>
              <a:rPr lang="en-US" sz="2000" dirty="0" smtClean="0"/>
              <a:t> </a:t>
            </a:r>
            <a:r>
              <a:rPr lang="en-US" sz="2000" dirty="0"/>
              <a:t>no </a:t>
            </a:r>
            <a:r>
              <a:rPr lang="en-US" sz="2000" dirty="0" smtClean="0"/>
              <a:t>surprises</a:t>
            </a:r>
          </a:p>
          <a:p>
            <a:pPr marL="517525" lvl="1" indent="-342900">
              <a:buFont typeface="Symbol" pitchFamily="18" charset="2"/>
              <a:buChar char="Þ"/>
            </a:pPr>
            <a:endParaRPr lang="en-US" sz="2000" dirty="0" smtClean="0"/>
          </a:p>
          <a:p>
            <a:pPr marL="517525" lvl="1" indent="-342900">
              <a:buFont typeface="Symbol" pitchFamily="18" charset="2"/>
              <a:buChar char="Þ"/>
            </a:pPr>
            <a:r>
              <a:rPr lang="en-US" sz="2000" dirty="0" smtClean="0"/>
              <a:t>with </a:t>
            </a:r>
            <a:r>
              <a:rPr lang="en-US" sz="2000" dirty="0"/>
              <a:t>PFW </a:t>
            </a:r>
            <a:r>
              <a:rPr lang="en-US" sz="2000" dirty="0">
                <a:solidFill>
                  <a:srgbClr val="FF0000"/>
                </a:solidFill>
              </a:rPr>
              <a:t>ongoing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623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 Longitudinal: Batch </a:t>
            </a:r>
            <a:r>
              <a:rPr lang="fr-CH" dirty="0"/>
              <a:t>C</a:t>
            </a:r>
            <a:r>
              <a:rPr lang="fr-CH" dirty="0" smtClean="0"/>
              <a:t>ompression (1/2)</a:t>
            </a:r>
            <a:endParaRPr lang="en-US" dirty="0"/>
          </a:p>
        </p:txBody>
      </p:sp>
      <p:pic>
        <p:nvPicPr>
          <p:cNvPr id="4" name="Picture 18" descr="C:\Heiko\Presentations\2011-06_h9to21rfManipulationPS-LIU\ComplementaryScenarios_V2-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062" y="762000"/>
            <a:ext cx="7174523" cy="58293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 bwMode="auto">
          <a:xfrm>
            <a:off x="3516923" y="2667000"/>
            <a:ext cx="4501662" cy="2819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16200000">
            <a:off x="6390591" y="3490140"/>
            <a:ext cx="4778266" cy="373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smtClean="0">
                <a:solidFill>
                  <a:srgbClr val="FF0000"/>
                </a:solidFill>
              </a:rPr>
              <a:t>MD tests – H. Damerau, S. Hancock – May 2011</a:t>
            </a:r>
          </a:p>
        </p:txBody>
      </p:sp>
      <p:sp>
        <p:nvSpPr>
          <p:cNvPr id="8" name="Right Arrow 7"/>
          <p:cNvSpPr/>
          <p:nvPr/>
        </p:nvSpPr>
        <p:spPr>
          <a:xfrm rot="10800000">
            <a:off x="8073483" y="3789788"/>
            <a:ext cx="453483" cy="2262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98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 Longitudinal: Batch </a:t>
            </a:r>
            <a:r>
              <a:rPr lang="fr-CH" dirty="0"/>
              <a:t>C</a:t>
            </a:r>
            <a:r>
              <a:rPr lang="fr-CH" dirty="0" smtClean="0"/>
              <a:t>ompression (2/2)</a:t>
            </a:r>
            <a:endParaRPr lang="en-US" dirty="0"/>
          </a:p>
        </p:txBody>
      </p:sp>
      <p:pic>
        <p:nvPicPr>
          <p:cNvPr id="9" name="Picture 2" descr="C:\Heiko\Presentations\2011-06_h9to21rfManipulationPS-LIU\_Tomoscope_05-Jun-11_15-44-11_2GeVNorm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9033" y="1341208"/>
            <a:ext cx="4267200" cy="4390631"/>
          </a:xfrm>
          <a:prstGeom prst="rect">
            <a:avLst/>
          </a:prstGeom>
          <a:noFill/>
        </p:spPr>
      </p:pic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803933" y="4875704"/>
            <a:ext cx="1196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800" b="1" dirty="0">
                <a:solidFill>
                  <a:srgbClr val="FF0000"/>
                </a:solidFill>
              </a:rPr>
              <a:t>Pure </a:t>
            </a:r>
            <a:r>
              <a:rPr lang="de-DE" sz="1800" b="1" i="1" dirty="0">
                <a:solidFill>
                  <a:srgbClr val="FF0000"/>
                </a:solidFill>
              </a:rPr>
              <a:t>h</a:t>
            </a:r>
            <a:r>
              <a:rPr lang="de-DE" sz="1800" b="1" dirty="0">
                <a:solidFill>
                  <a:srgbClr val="FF0000"/>
                </a:solidFill>
              </a:rPr>
              <a:t> = 9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689633" y="1701866"/>
            <a:ext cx="1311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800" b="1" dirty="0">
                <a:solidFill>
                  <a:srgbClr val="FF0000"/>
                </a:solidFill>
              </a:rPr>
              <a:t>Pure </a:t>
            </a:r>
            <a:r>
              <a:rPr lang="de-DE" sz="1800" b="1" i="1" dirty="0">
                <a:solidFill>
                  <a:srgbClr val="FF0000"/>
                </a:solidFill>
              </a:rPr>
              <a:t>h</a:t>
            </a:r>
            <a:r>
              <a:rPr lang="de-DE" sz="1800" b="1" dirty="0">
                <a:solidFill>
                  <a:srgbClr val="FF0000"/>
                </a:solidFill>
              </a:rPr>
              <a:t> = 21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99033" y="1058711"/>
            <a:ext cx="4214508" cy="2824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smtClean="0">
                <a:solidFill>
                  <a:srgbClr val="FF0000"/>
                </a:solidFill>
              </a:rPr>
              <a:t>MD </a:t>
            </a:r>
            <a:r>
              <a:rPr lang="fr-CH" b="1" dirty="0" err="1" smtClean="0">
                <a:solidFill>
                  <a:srgbClr val="FF0000"/>
                </a:solidFill>
              </a:rPr>
              <a:t>result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at</a:t>
            </a:r>
            <a:r>
              <a:rPr lang="fr-CH" b="1" dirty="0" smtClean="0">
                <a:solidFill>
                  <a:srgbClr val="FF0000"/>
                </a:solidFill>
              </a:rPr>
              <a:t> 2 GeV (H. Damerau, S. Hancock)</a:t>
            </a:r>
            <a:endParaRPr lang="fr-CH" b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hPS8_PS10_Bunches64_ani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86" y="1346311"/>
            <a:ext cx="4678947" cy="4445000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1211767" y="1006672"/>
            <a:ext cx="2178204" cy="334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b="1" dirty="0" smtClean="0">
                <a:solidFill>
                  <a:srgbClr val="FF0000"/>
                </a:solidFill>
              </a:rPr>
              <a:t>Simulation (C. Carli)</a:t>
            </a:r>
            <a:endParaRPr lang="fr-CH" sz="14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5265" y="5732927"/>
            <a:ext cx="8638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42900">
              <a:buFont typeface="Wingdings" pitchFamily="2" charset="2"/>
              <a:buChar char="§"/>
            </a:pPr>
            <a:r>
              <a:rPr lang="en-US" sz="1600" dirty="0" smtClean="0"/>
              <a:t>RF gymnastics OK up to intermediate energy</a:t>
            </a:r>
          </a:p>
          <a:p>
            <a:pPr marL="360363" lvl="1" indent="-342900">
              <a:buFont typeface="Wingdings" pitchFamily="2" charset="2"/>
              <a:buChar char="§"/>
            </a:pPr>
            <a:r>
              <a:rPr lang="en-US" sz="1600" dirty="0" smtClean="0"/>
              <a:t>Significant effort required to reach 26 GeV and make beam available for the SPS (RF preparation § beam adjustment) </a:t>
            </a:r>
            <a:r>
              <a:rPr lang="en-US" sz="1600" b="1" dirty="0" smtClean="0">
                <a:solidFill>
                  <a:srgbClr val="FF0000"/>
                </a:solidFill>
              </a:rPr>
              <a:t>=&gt; Need for precise measurement of transverse emittances before continuing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8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SPS Transverse: Tune Scans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58296" y="1130013"/>
            <a:ext cx="8885703" cy="3074663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Identified resonances in the low 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baseline="-25000" dirty="0" err="1" smtClean="0"/>
              <a:t>t</a:t>
            </a:r>
            <a:r>
              <a:rPr lang="en-US" dirty="0" smtClean="0"/>
              <a:t> optics </a:t>
            </a:r>
          </a:p>
          <a:p>
            <a:pPr marL="1128600" lvl="3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normal </a:t>
            </a:r>
            <a:r>
              <a:rPr lang="en-US" sz="1200" dirty="0" err="1" smtClean="0"/>
              <a:t>sextupole</a:t>
            </a:r>
            <a:r>
              <a:rPr lang="en-US" sz="1200" dirty="0" smtClean="0"/>
              <a:t> resonance Qx+2Qy is the strongest</a:t>
            </a:r>
          </a:p>
          <a:p>
            <a:pPr marL="1128600" lvl="3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skew </a:t>
            </a:r>
            <a:r>
              <a:rPr lang="en-US" sz="1200" dirty="0" err="1" smtClean="0"/>
              <a:t>sextupole</a:t>
            </a:r>
            <a:r>
              <a:rPr lang="en-US" sz="1200" dirty="0" smtClean="0"/>
              <a:t> resonance  2Qx+Qy quite strong !!??</a:t>
            </a:r>
          </a:p>
          <a:p>
            <a:pPr marL="1128600" lvl="3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normal </a:t>
            </a:r>
            <a:r>
              <a:rPr lang="en-US" sz="1200" dirty="0" err="1" smtClean="0"/>
              <a:t>sextupole</a:t>
            </a:r>
            <a:r>
              <a:rPr lang="en-US" sz="1200" dirty="0" smtClean="0"/>
              <a:t> Qx-2Qy, skew </a:t>
            </a:r>
            <a:r>
              <a:rPr lang="en-US" sz="1200" dirty="0" err="1" smtClean="0"/>
              <a:t>sextupole</a:t>
            </a:r>
            <a:r>
              <a:rPr lang="en-US" sz="1200" dirty="0" smtClean="0"/>
              <a:t> resonance at 3Qy and 2Qx+2Qy fourth order resonances visible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800" dirty="0" smtClean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Identified resonances in the nominal optics </a:t>
            </a:r>
          </a:p>
          <a:p>
            <a:pPr marL="1128600" lvl="3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normal </a:t>
            </a:r>
            <a:r>
              <a:rPr lang="en-US" sz="1200" dirty="0" err="1" smtClean="0"/>
              <a:t>sextupole</a:t>
            </a:r>
            <a:r>
              <a:rPr lang="en-US" sz="1200" dirty="0" smtClean="0"/>
              <a:t> resonance Qx+2Qy is the strongest</a:t>
            </a:r>
          </a:p>
          <a:p>
            <a:pPr marL="1128600" lvl="3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Coupling resonance (diagonal, either </a:t>
            </a:r>
            <a:r>
              <a:rPr lang="en-US" sz="1200" dirty="0" err="1" smtClean="0"/>
              <a:t>Qx-Qy</a:t>
            </a:r>
            <a:r>
              <a:rPr lang="en-US" sz="1200" dirty="0" smtClean="0"/>
              <a:t> or some higher order of this), Qx-2Qy normal </a:t>
            </a:r>
            <a:r>
              <a:rPr lang="en-US" sz="1200" dirty="0" err="1" smtClean="0"/>
              <a:t>sextupole</a:t>
            </a:r>
            <a:r>
              <a:rPr lang="en-US" sz="1200" dirty="0" smtClean="0"/>
              <a:t> </a:t>
            </a:r>
          </a:p>
          <a:p>
            <a:pPr marL="1128600" lvl="3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skew </a:t>
            </a:r>
            <a:r>
              <a:rPr lang="en-US" sz="1200" dirty="0" err="1" smtClean="0"/>
              <a:t>sextupole</a:t>
            </a:r>
            <a:r>
              <a:rPr lang="en-US" sz="1200" dirty="0" smtClean="0"/>
              <a:t> resonance  2Qx+Qy weak compared to Q20 case</a:t>
            </a:r>
          </a:p>
          <a:p>
            <a:pPr marL="1128600" lvl="3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It seems that the stop-band width of the vertical integer is stronger than in Q20 optics</a:t>
            </a:r>
            <a:endParaRPr lang="en-US" sz="1200" baseline="-25000" dirty="0" smtClean="0"/>
          </a:p>
          <a:p>
            <a:pPr>
              <a:buNone/>
            </a:pPr>
            <a:endParaRPr lang="en-US" baseline="-25000" dirty="0" smtClean="0"/>
          </a:p>
        </p:txBody>
      </p:sp>
      <p:pic>
        <p:nvPicPr>
          <p:cNvPr id="4" name="Picture 3" descr="TuneScanLowGammaTOpticsWithTuneDiagram2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58297" y="3462324"/>
            <a:ext cx="4114800" cy="3095285"/>
          </a:xfrm>
          <a:prstGeom prst="rect">
            <a:avLst/>
          </a:prstGeom>
        </p:spPr>
      </p:pic>
      <p:pic>
        <p:nvPicPr>
          <p:cNvPr id="5" name="Picture 4" descr="TuneScanNominalOpticsWithTuneDiagram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673600" y="3513125"/>
            <a:ext cx="4047267" cy="30444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25014" y="817289"/>
            <a:ext cx="1114023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H. Bartosik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63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98751"/>
            <a:ext cx="8763034" cy="221497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Measurement of single bunch emittances</a:t>
            </a:r>
          </a:p>
          <a:p>
            <a:pPr marL="905400" lvl="3">
              <a:spcBef>
                <a:spcPts val="0"/>
              </a:spcBef>
            </a:pPr>
            <a:r>
              <a:rPr lang="en-US" sz="1400" dirty="0" smtClean="0"/>
              <a:t>In scan with “reference” wire scanner BWS.519 at flat top </a:t>
            </a:r>
          </a:p>
          <a:p>
            <a:pPr marL="905400" lvl="3">
              <a:spcBef>
                <a:spcPts val="0"/>
              </a:spcBef>
            </a:pPr>
            <a:r>
              <a:rPr lang="en-US" sz="1400" dirty="0" smtClean="0">
                <a:solidFill>
                  <a:srgbClr val="FF0000"/>
                </a:solidFill>
              </a:rPr>
              <a:t>Long cycle (~10s injection plateau, ~10s acceleration)</a:t>
            </a:r>
          </a:p>
          <a:p>
            <a:pPr marL="905400" lvl="3">
              <a:spcBef>
                <a:spcPts val="0"/>
              </a:spcBef>
            </a:pPr>
            <a:r>
              <a:rPr lang="en-US" sz="1400" dirty="0" smtClean="0"/>
              <a:t>Losses along the cycle extracted from DC-BCT measurement	</a:t>
            </a:r>
            <a:endParaRPr lang="en-US" sz="1400" dirty="0"/>
          </a:p>
          <a:p>
            <a:pPr marL="676800" lvl="3" indent="0"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PS bunch length increasing with intensity </a:t>
            </a:r>
          </a:p>
          <a:p>
            <a:pPr marL="905400" lvl="3">
              <a:spcBef>
                <a:spcPts val="0"/>
              </a:spcBef>
            </a:pPr>
            <a:r>
              <a:rPr lang="en-US" sz="1400" dirty="0" err="1" smtClean="0"/>
              <a:t>Τ</a:t>
            </a:r>
            <a:r>
              <a:rPr lang="en-US" sz="1400" dirty="0" smtClean="0"/>
              <a:t>=2.9ns @ 1.5e11 </a:t>
            </a:r>
            <a:r>
              <a:rPr lang="en-US" sz="1400" dirty="0" err="1" smtClean="0"/>
              <a:t>p/b</a:t>
            </a:r>
            <a:r>
              <a:rPr lang="en-US" sz="1400" dirty="0" smtClean="0"/>
              <a:t>, </a:t>
            </a:r>
            <a:r>
              <a:rPr lang="en-US" sz="1400" dirty="0" err="1" smtClean="0"/>
              <a:t>Τ</a:t>
            </a:r>
            <a:r>
              <a:rPr lang="en-US" sz="1400" dirty="0" smtClean="0"/>
              <a:t>=3.5ns @ 3e11 </a:t>
            </a:r>
            <a:r>
              <a:rPr lang="en-US" sz="1400" dirty="0" err="1" smtClean="0"/>
              <a:t>p/b</a:t>
            </a:r>
            <a:endParaRPr lang="en-US" sz="1400" dirty="0" smtClean="0"/>
          </a:p>
          <a:p>
            <a:pPr marL="905400" lvl="3">
              <a:spcBef>
                <a:spcPts val="0"/>
              </a:spcBef>
            </a:pPr>
            <a:r>
              <a:rPr lang="en-US" sz="1400" dirty="0" smtClean="0"/>
              <a:t>Emittances in PSB: ~ 1μm &lt; 1.5e11p / ~ 1.1μm @ 2e11p / ~ 1.3μm @ 3e11p (Well adjusted beam in the PSB!)</a:t>
            </a:r>
          </a:p>
          <a:p>
            <a:pPr lvl="3"/>
            <a:endParaRPr lang="en-US" dirty="0"/>
          </a:p>
        </p:txBody>
      </p:sp>
      <p:pic>
        <p:nvPicPr>
          <p:cNvPr id="7" name="Picture 6" descr="HorizontalEmittance_vs_Intensity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3200" y="3301035"/>
            <a:ext cx="4351867" cy="3263900"/>
          </a:xfrm>
          <a:prstGeom prst="rect">
            <a:avLst/>
          </a:prstGeom>
        </p:spPr>
      </p:pic>
      <p:pic>
        <p:nvPicPr>
          <p:cNvPr id="8" name="Picture 7" descr="VerticalEmittance_vs_Intensity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61334" y="3301035"/>
            <a:ext cx="4351867" cy="32639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SPS Transverse: Single Bunch </a:t>
            </a:r>
            <a:r>
              <a:rPr lang="en-US" dirty="0"/>
              <a:t>E</a:t>
            </a:r>
            <a:r>
              <a:rPr lang="en-US" dirty="0" smtClean="0"/>
              <a:t>mittances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25014" y="817289"/>
            <a:ext cx="1114023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H. Bartosik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31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SPS: 50ns </a:t>
            </a:r>
            <a:r>
              <a:rPr lang="fr-CH" dirty="0" err="1" smtClean="0"/>
              <a:t>bunch</a:t>
            </a:r>
            <a:r>
              <a:rPr lang="fr-CH" dirty="0" smtClean="0"/>
              <a:t> train – Double PSB batch</a:t>
            </a:r>
            <a:endParaRPr lang="en-GB" dirty="0"/>
          </a:p>
        </p:txBody>
      </p:sp>
      <p:pic>
        <p:nvPicPr>
          <p:cNvPr id="7171" name="Picture 6" descr="BCT-db50ns-lowi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23"/>
          <a:stretch>
            <a:fillRect/>
          </a:stretch>
        </p:blipFill>
        <p:spPr bwMode="auto">
          <a:xfrm>
            <a:off x="193290" y="2570358"/>
            <a:ext cx="4946333" cy="376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7" descr="fBCT-db50ns-lowi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3"/>
          <a:stretch>
            <a:fillRect/>
          </a:stretch>
        </p:blipFill>
        <p:spPr bwMode="auto">
          <a:xfrm>
            <a:off x="4846670" y="3023181"/>
            <a:ext cx="41195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91757" y="1106376"/>
            <a:ext cx="8763034" cy="4745691"/>
          </a:xfrm>
        </p:spPr>
        <p:txBody>
          <a:bodyPr>
            <a:normAutofit/>
          </a:bodyPr>
          <a:lstStyle/>
          <a:p>
            <a:pPr marL="187200" lvl="1" indent="0">
              <a:lnSpc>
                <a:spcPct val="80000"/>
              </a:lnSpc>
              <a:buNone/>
            </a:pPr>
            <a:r>
              <a:rPr lang="en-US" sz="2000" dirty="0" smtClean="0"/>
              <a:t>Intensity 1.65 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p/b</a:t>
            </a:r>
            <a:endParaRPr lang="en-US" sz="2000" dirty="0"/>
          </a:p>
          <a:p>
            <a:pPr lvl="2">
              <a:lnSpc>
                <a:spcPct val="80000"/>
              </a:lnSpc>
            </a:pPr>
            <a:r>
              <a:rPr lang="en-US" sz="1600" dirty="0"/>
              <a:t>Up to 4 batches injected</a:t>
            </a:r>
            <a:endParaRPr lang="en-US" sz="1600" b="1" dirty="0"/>
          </a:p>
          <a:p>
            <a:pPr lvl="2">
              <a:lnSpc>
                <a:spcPct val="80000"/>
              </a:lnSpc>
            </a:pPr>
            <a:r>
              <a:rPr lang="en-US" sz="1600" b="1" dirty="0"/>
              <a:t>Very low losses </a:t>
            </a:r>
            <a:r>
              <a:rPr lang="en-US" sz="1600" dirty="0"/>
              <a:t>along the cycle (reproducible 3%)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Eh=2.0 </a:t>
            </a:r>
            <a:r>
              <a:rPr lang="en-US" sz="1600" dirty="0">
                <a:latin typeface="Symbol" pitchFamily="18" charset="2"/>
              </a:rPr>
              <a:t>m</a:t>
            </a:r>
            <a:r>
              <a:rPr lang="en-US" sz="1600" dirty="0"/>
              <a:t>m and </a:t>
            </a:r>
            <a:r>
              <a:rPr lang="en-US" sz="1600" dirty="0" err="1"/>
              <a:t>Ev</a:t>
            </a:r>
            <a:r>
              <a:rPr lang="en-US" sz="1600" dirty="0"/>
              <a:t>=1.9 </a:t>
            </a:r>
            <a:r>
              <a:rPr lang="en-US" sz="1600" dirty="0">
                <a:latin typeface="Symbol" pitchFamily="18" charset="2"/>
              </a:rPr>
              <a:t>m</a:t>
            </a:r>
            <a:r>
              <a:rPr lang="en-US" sz="1600" dirty="0"/>
              <a:t>m at flat top (sum 3.9) </a:t>
            </a:r>
          </a:p>
        </p:txBody>
      </p:sp>
      <p:sp>
        <p:nvSpPr>
          <p:cNvPr id="4" name="TextBox 3"/>
          <p:cNvSpPr txBox="1"/>
          <p:nvPr/>
        </p:nvSpPr>
        <p:spPr>
          <a:xfrm rot="20531565">
            <a:off x="1215278" y="2033024"/>
            <a:ext cx="4117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Measured</a:t>
            </a:r>
            <a:r>
              <a:rPr lang="fr-CH" b="1" dirty="0" smtClean="0">
                <a:solidFill>
                  <a:srgbClr val="FF0000"/>
                </a:solidFill>
              </a:rPr>
              <a:t> on 1st batch – to </a:t>
            </a:r>
            <a:r>
              <a:rPr lang="fr-CH" b="1" dirty="0" err="1" smtClean="0">
                <a:solidFill>
                  <a:srgbClr val="FF0000"/>
                </a:solidFill>
              </a:rPr>
              <a:t>be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confirmed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95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SPS: e-</a:t>
            </a:r>
            <a:r>
              <a:rPr lang="fr-CH" dirty="0" err="1" smtClean="0"/>
              <a:t>cloud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25 ns </a:t>
            </a:r>
            <a:r>
              <a:rPr lang="fr-CH" dirty="0" err="1" smtClean="0"/>
              <a:t>bunch</a:t>
            </a:r>
            <a:r>
              <a:rPr lang="fr-CH" dirty="0" smtClean="0"/>
              <a:t> train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21247"/>
            <a:ext cx="8763034" cy="4745691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r>
              <a:rPr lang="en-US" dirty="0" smtClean="0"/>
              <a:t>Electron </a:t>
            </a:r>
            <a:r>
              <a:rPr lang="en-US" dirty="0"/>
              <a:t>cloud measured at all the liners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Signal already visible with 1 batch on both </a:t>
            </a:r>
            <a:r>
              <a:rPr lang="en-US"/>
              <a:t>stainless </a:t>
            </a:r>
            <a:r>
              <a:rPr lang="en-US" smtClean="0"/>
              <a:t>steel liners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en-US" dirty="0"/>
              <a:t>No signal visible on the a-C coating liner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Half signal clearly visible on the half coated chamber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Effect of the clearing electrode checked scanning points on a grid of voltage vs. magnetic field values</a:t>
            </a:r>
          </a:p>
        </p:txBody>
      </p:sp>
      <p:pic>
        <p:nvPicPr>
          <p:cNvPr id="8195" name="Picture 3" descr="ecloudmonit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2921231"/>
            <a:ext cx="60928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952500" y="4257906"/>
            <a:ext cx="3238500" cy="65881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115888" y="4753206"/>
            <a:ext cx="1284287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Clearing electrode: it was switched off in the middle of cycle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6324600" y="4181706"/>
            <a:ext cx="1633538" cy="65881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99" name="TextBox 11"/>
          <p:cNvSpPr txBox="1">
            <a:spLocks noChangeArrowheads="1"/>
          </p:cNvSpPr>
          <p:nvPr/>
        </p:nvSpPr>
        <p:spPr bwMode="auto">
          <a:xfrm>
            <a:off x="7632700" y="4807181"/>
            <a:ext cx="12858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Half-coated liner, only stripe on </a:t>
            </a:r>
            <a:r>
              <a:rPr lang="en-US" sz="1400" dirty="0" err="1">
                <a:solidFill>
                  <a:srgbClr val="0000FF"/>
                </a:solidFill>
                <a:latin typeface="Calibri" pitchFamily="34" charset="0"/>
              </a:rPr>
              <a:t>StSt</a:t>
            </a:r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 visible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46864" y="817289"/>
            <a:ext cx="1195968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M. Taborelli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4965"/>
            <a:ext cx="9144000" cy="5331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275094" y="1012664"/>
            <a:ext cx="858825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J.J. Gras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01058" y="227747"/>
            <a:ext cx="7965175" cy="807807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Present</a:t>
            </a:r>
            <a:r>
              <a:rPr lang="fr-CH" dirty="0" smtClean="0"/>
              <a:t> focus: </a:t>
            </a:r>
            <a:r>
              <a:rPr lang="fr-CH" dirty="0" err="1" smtClean="0"/>
              <a:t>debugging</a:t>
            </a:r>
            <a:r>
              <a:rPr lang="fr-CH" dirty="0" smtClean="0"/>
              <a:t> of transverse emittance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sz="2200" dirty="0" smtClean="0"/>
              <a:t>– </a:t>
            </a:r>
            <a:r>
              <a:rPr lang="fr-CH" sz="2200" dirty="0" err="1" smtClean="0"/>
              <a:t>Error</a:t>
            </a:r>
            <a:r>
              <a:rPr lang="fr-CH" sz="2200" dirty="0" smtClean="0"/>
              <a:t> source </a:t>
            </a:r>
            <a:r>
              <a:rPr lang="fr-CH" sz="2200" dirty="0" err="1" smtClean="0"/>
              <a:t>inventory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21047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Emittance blow-up in SPS with low 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13" name="Content Placeholder 12"/>
          <p:cNvSpPr>
            <a:spLocks noGrp="1"/>
          </p:cNvSpPr>
          <p:nvPr>
            <p:ph type="body" sz="quarter" idx="10"/>
          </p:nvPr>
        </p:nvSpPr>
        <p:spPr>
          <a:xfrm>
            <a:off x="177503" y="1047174"/>
            <a:ext cx="8763034" cy="2034230"/>
          </a:xfrm>
        </p:spPr>
        <p:txBody>
          <a:bodyPr>
            <a:normAutofit/>
          </a:bodyPr>
          <a:lstStyle/>
          <a:p>
            <a:pPr marL="342900" lvl="0" indent="-342900">
              <a:buFont typeface="Arial" pitchFamily="34" charset="0"/>
              <a:buChar char="•"/>
              <a:defRPr/>
            </a:pPr>
            <a:r>
              <a:rPr lang="en-US" sz="1800" dirty="0" smtClean="0"/>
              <a:t>MD4 beam in PSB with 1.1 turns injected (slightly smaller transverse emittances)</a:t>
            </a:r>
          </a:p>
          <a:p>
            <a:pPr marL="342900" lvl="0" indent="-342900">
              <a:buFont typeface="Arial" pitchFamily="34" charset="0"/>
              <a:buChar char="•"/>
              <a:defRPr/>
            </a:pPr>
            <a:r>
              <a:rPr lang="en-US" sz="1800" dirty="0" smtClean="0"/>
              <a:t>Simultaneous measurements of vertical emittance in PS and SPS</a:t>
            </a:r>
            <a:endParaRPr lang="en-US" sz="1400" dirty="0" smtClean="0"/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400" dirty="0" smtClean="0"/>
              <a:t>At extraction (just before bunch rotation) in PS using PS-65.V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400" dirty="0" smtClean="0"/>
              <a:t>At end of flat bottom using SPS-BWS.519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sz="1400" dirty="0" smtClean="0"/>
              <a:t>Here RF-voltage of 5.75 MV in SPS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If calibration of wire scanners between machine is believed </a:t>
            </a:r>
            <a:r>
              <a:rPr lang="en-US" sz="1800" dirty="0" smtClean="0">
                <a:sym typeface="Wingdings"/>
              </a:rPr>
              <a:t> emittance blow-up for intensities above 1.5e11 p/b with peak values of 25% at 3e11 p/b</a:t>
            </a:r>
            <a:endParaRPr lang="en-US" sz="1800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 descr="Q20-Emittances_15.6.2011_1.1turnPSB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18598" y="3164305"/>
            <a:ext cx="4506234" cy="3379676"/>
          </a:xfrm>
          <a:prstGeom prst="rect">
            <a:avLst/>
          </a:prstGeom>
        </p:spPr>
      </p:pic>
      <p:pic>
        <p:nvPicPr>
          <p:cNvPr id="8" name="Picture 7" descr="Q20-RelativeEmittances_15.6.2011_1.1turnPSB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533968" y="3164306"/>
            <a:ext cx="4506232" cy="3379674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21796" y="1176716"/>
            <a:ext cx="8885703" cy="3457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824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82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82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82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82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25014" y="742133"/>
            <a:ext cx="1114023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H. Bartosik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fr-CH" sz="4000" dirty="0" err="1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Planned</a:t>
            </a:r>
            <a:r>
              <a:rPr lang="fr-CH" sz="4000" dirty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Status </a:t>
            </a:r>
            <a:r>
              <a:rPr lang="en-US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of investigations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Estimated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beam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characteristics</a:t>
            </a:r>
            <a:endParaRPr lang="fr-CH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Summary</a:t>
            </a:r>
            <a:endParaRPr lang="en-US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536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Planned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Status of investigations</a:t>
            </a:r>
            <a:endParaRPr lang="en-US" sz="3200" dirty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Estimated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beam</a:t>
            </a: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characteristics</a:t>
            </a:r>
            <a:endParaRPr lang="fr-CH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Summary</a:t>
            </a:r>
            <a:endParaRPr lang="en-US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528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Linac4 connection to the PSB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3200" y="1006345"/>
            <a:ext cx="8763034" cy="5580309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CH" sz="1800" dirty="0" smtClean="0"/>
              <a:t>High </a:t>
            </a:r>
            <a:r>
              <a:rPr lang="fr-CH" sz="1800" dirty="0" err="1" smtClean="0"/>
              <a:t>interest</a:t>
            </a:r>
            <a:r>
              <a:rPr lang="fr-CH" sz="1800" dirty="0" smtClean="0"/>
              <a:t> of </a:t>
            </a:r>
            <a:r>
              <a:rPr lang="fr-CH" sz="1800" dirty="0" err="1" smtClean="0"/>
              <a:t>connecting</a:t>
            </a:r>
            <a:r>
              <a:rPr lang="fr-CH" sz="1800" dirty="0" smtClean="0"/>
              <a:t> Linac4 to the PSB </a:t>
            </a:r>
            <a:r>
              <a:rPr lang="fr-CH" sz="1800" dirty="0" err="1" smtClean="0"/>
              <a:t>during</a:t>
            </a:r>
            <a:r>
              <a:rPr lang="fr-CH" sz="1800" dirty="0" smtClean="0"/>
              <a:t> LS1:</a:t>
            </a:r>
          </a:p>
          <a:p>
            <a:pPr marL="814500" lvl="1" indent="-3429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CH" sz="1600" b="1" dirty="0" err="1" smtClean="0">
                <a:solidFill>
                  <a:srgbClr val="FF0000"/>
                </a:solidFill>
              </a:rPr>
              <a:t>Staged</a:t>
            </a:r>
            <a:r>
              <a:rPr lang="fr-CH" sz="1600" b="1" dirty="0" smtClean="0">
                <a:solidFill>
                  <a:srgbClr val="FF0000"/>
                </a:solidFill>
              </a:rPr>
              <a:t> upgrade </a:t>
            </a:r>
            <a:r>
              <a:rPr lang="fr-CH" sz="1600" b="1" dirty="0" err="1" smtClean="0">
                <a:solidFill>
                  <a:srgbClr val="FF0000"/>
                </a:solidFill>
              </a:rPr>
              <a:t>spread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between</a:t>
            </a:r>
            <a:r>
              <a:rPr lang="fr-CH" sz="1600" b="1" dirty="0" smtClean="0">
                <a:solidFill>
                  <a:srgbClr val="FF0000"/>
                </a:solidFill>
              </a:rPr>
              <a:t> LS1 and LS2 (</a:t>
            </a:r>
            <a:r>
              <a:rPr lang="fr-CH" sz="1600" b="1" dirty="0" err="1" smtClean="0">
                <a:solidFill>
                  <a:srgbClr val="FF0000"/>
                </a:solidFill>
              </a:rPr>
              <a:t>shorter</a:t>
            </a:r>
            <a:r>
              <a:rPr lang="fr-CH" sz="1600" b="1" dirty="0" smtClean="0">
                <a:solidFill>
                  <a:srgbClr val="FF0000"/>
                </a:solidFill>
              </a:rPr>
              <a:t> LS2 ?)</a:t>
            </a:r>
          </a:p>
          <a:p>
            <a:pPr marL="814500" lvl="1" indent="-34290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fr-CH" sz="1600" b="1" dirty="0" err="1" smtClean="0">
                <a:solidFill>
                  <a:srgbClr val="FF0000"/>
                </a:solidFill>
              </a:rPr>
              <a:t>Timely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termination</a:t>
            </a:r>
            <a:r>
              <a:rPr lang="fr-CH" sz="1600" b="1" dirty="0" smtClean="0">
                <a:solidFill>
                  <a:srgbClr val="FF0000"/>
                </a:solidFill>
              </a:rPr>
              <a:t> of the Linac4 </a:t>
            </a:r>
            <a:r>
              <a:rPr lang="fr-CH" sz="1600" b="1" dirty="0" err="1" smtClean="0">
                <a:solidFill>
                  <a:srgbClr val="FF0000"/>
                </a:solidFill>
              </a:rPr>
              <a:t>project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CH" sz="1800" dirty="0" err="1" smtClean="0"/>
              <a:t>Reasonable</a:t>
            </a:r>
            <a:r>
              <a:rPr lang="fr-CH" sz="1800" dirty="0" smtClean="0"/>
              <a:t> scenario (</a:t>
            </a:r>
            <a:r>
              <a:rPr lang="fr-CH" sz="1800" dirty="0" err="1" smtClean="0"/>
              <a:t>with</a:t>
            </a:r>
            <a:r>
              <a:rPr lang="fr-CH" sz="1800" dirty="0" smtClean="0"/>
              <a:t> 20 </a:t>
            </a:r>
            <a:r>
              <a:rPr lang="fr-CH" sz="1800" dirty="0" err="1" smtClean="0"/>
              <a:t>months</a:t>
            </a:r>
            <a:r>
              <a:rPr lang="fr-CH" sz="1800" dirty="0" smtClean="0"/>
              <a:t> LHC </a:t>
            </a:r>
            <a:r>
              <a:rPr lang="fr-CH" sz="1800" dirty="0" err="1" smtClean="0"/>
              <a:t>shutdown</a:t>
            </a:r>
            <a:r>
              <a:rPr lang="fr-CH" sz="1800" dirty="0" smtClean="0"/>
              <a:t>) if LHC stops in May 2013</a:t>
            </a:r>
          </a:p>
          <a:p>
            <a:pPr marL="814500" lvl="1" indent="-342900">
              <a:spcBef>
                <a:spcPts val="0"/>
              </a:spcBef>
              <a:spcAft>
                <a:spcPts val="600"/>
              </a:spcAft>
              <a:buFont typeface="Symbol"/>
              <a:buChar char="Þ"/>
            </a:pPr>
            <a:r>
              <a:rPr lang="fr-CH" sz="1600" b="1" dirty="0" err="1" smtClean="0">
                <a:solidFill>
                  <a:srgbClr val="FF0000"/>
                </a:solidFill>
              </a:rPr>
              <a:t>Possibility</a:t>
            </a:r>
            <a:r>
              <a:rPr lang="fr-CH" sz="1600" b="1" dirty="0" smtClean="0">
                <a:solidFill>
                  <a:srgbClr val="FF0000"/>
                </a:solidFill>
              </a:rPr>
              <a:t> to </a:t>
            </a:r>
            <a:r>
              <a:rPr lang="fr-CH" sz="1600" b="1" dirty="0" err="1" smtClean="0">
                <a:solidFill>
                  <a:srgbClr val="FF0000"/>
                </a:solidFill>
              </a:rPr>
              <a:t>run</a:t>
            </a:r>
            <a:r>
              <a:rPr lang="fr-CH" sz="1600" b="1" dirty="0" smtClean="0">
                <a:solidFill>
                  <a:srgbClr val="FF0000"/>
                </a:solidFill>
              </a:rPr>
              <a:t> the </a:t>
            </a:r>
            <a:r>
              <a:rPr lang="fr-CH" sz="1600" b="1" dirty="0" err="1" smtClean="0">
                <a:solidFill>
                  <a:srgbClr val="FF0000"/>
                </a:solidFill>
              </a:rPr>
              <a:t>injectors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until</a:t>
            </a:r>
            <a:r>
              <a:rPr lang="fr-CH" sz="1600" b="1" dirty="0" smtClean="0">
                <a:solidFill>
                  <a:srgbClr val="FF0000"/>
                </a:solidFill>
              </a:rPr>
              <a:t> the end of 2013</a:t>
            </a:r>
          </a:p>
          <a:p>
            <a:pPr marL="814500" lvl="1" indent="-342900">
              <a:spcBef>
                <a:spcPts val="0"/>
              </a:spcBef>
              <a:spcAft>
                <a:spcPts val="600"/>
              </a:spcAft>
              <a:buFont typeface="Symbol"/>
              <a:buChar char="Þ"/>
            </a:pPr>
            <a:r>
              <a:rPr lang="fr-CH" sz="1600" b="1" dirty="0" smtClean="0">
                <a:solidFill>
                  <a:srgbClr val="FF0000"/>
                </a:solidFill>
              </a:rPr>
              <a:t>No </a:t>
            </a:r>
            <a:r>
              <a:rPr lang="fr-CH" sz="1600" b="1" dirty="0" err="1" smtClean="0">
                <a:solidFill>
                  <a:srgbClr val="FF0000"/>
                </a:solidFill>
              </a:rPr>
              <a:t>beam</a:t>
            </a:r>
            <a:r>
              <a:rPr lang="fr-CH" sz="1600" b="1" dirty="0" smtClean="0">
                <a:solidFill>
                  <a:srgbClr val="FF0000"/>
                </a:solidFill>
              </a:rPr>
              <a:t> for </a:t>
            </a:r>
            <a:r>
              <a:rPr lang="fr-CH" sz="1600" b="1" dirty="0" err="1" smtClean="0">
                <a:solidFill>
                  <a:srgbClr val="FF0000"/>
                </a:solidFill>
              </a:rPr>
              <a:t>physics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before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early</a:t>
            </a:r>
            <a:r>
              <a:rPr lang="fr-CH" sz="1600" b="1" dirty="0" smtClean="0">
                <a:solidFill>
                  <a:srgbClr val="FF0000"/>
                </a:solidFill>
              </a:rPr>
              <a:t> 2015</a:t>
            </a:r>
          </a:p>
          <a:p>
            <a:pPr lvl="1" indent="0">
              <a:spcBef>
                <a:spcPts val="0"/>
              </a:spcBef>
              <a:spcAft>
                <a:spcPts val="600"/>
              </a:spcAft>
              <a:buNone/>
            </a:pPr>
            <a:endParaRPr lang="fr-CH" sz="1600" dirty="0" smtClean="0">
              <a:solidFill>
                <a:srgbClr val="FF0000"/>
              </a:solidFill>
            </a:endParaRPr>
          </a:p>
          <a:p>
            <a:pPr marL="814500" lvl="1" indent="-342900">
              <a:buFont typeface="Symbol"/>
              <a:buChar char="Þ"/>
            </a:pPr>
            <a:endParaRPr lang="fr-CH" sz="1600" dirty="0">
              <a:solidFill>
                <a:srgbClr val="FF0000"/>
              </a:solidFill>
            </a:endParaRPr>
          </a:p>
          <a:p>
            <a:pPr marL="814500" lvl="1" indent="-342900">
              <a:buFont typeface="Symbol"/>
              <a:buChar char="Þ"/>
            </a:pPr>
            <a:endParaRPr lang="fr-CH" sz="1600" dirty="0" smtClean="0">
              <a:solidFill>
                <a:srgbClr val="FF0000"/>
              </a:solidFill>
            </a:endParaRPr>
          </a:p>
          <a:p>
            <a:pPr marL="814500" lvl="1" indent="-342900">
              <a:buFont typeface="Symbol"/>
              <a:buChar char="Þ"/>
            </a:pPr>
            <a:endParaRPr lang="fr-CH" sz="1600" dirty="0">
              <a:solidFill>
                <a:srgbClr val="FF0000"/>
              </a:solidFill>
            </a:endParaRPr>
          </a:p>
          <a:p>
            <a:pPr marL="814500" lvl="1" indent="-342900">
              <a:buFont typeface="Symbol"/>
              <a:buChar char="Þ"/>
            </a:pPr>
            <a:endParaRPr lang="fr-CH" sz="1600" dirty="0" smtClean="0">
              <a:solidFill>
                <a:srgbClr val="FF0000"/>
              </a:solidFill>
            </a:endParaRPr>
          </a:p>
          <a:p>
            <a:pPr lvl="1" indent="0">
              <a:buNone/>
            </a:pPr>
            <a:endParaRPr lang="fr-CH" sz="18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CH" sz="1800" dirty="0" smtClean="0"/>
              <a:t>Scenario </a:t>
            </a:r>
            <a:r>
              <a:rPr lang="fr-CH" sz="1800" dirty="0" err="1" smtClean="0"/>
              <a:t>based</a:t>
            </a:r>
            <a:r>
              <a:rPr lang="fr-CH" sz="1800" dirty="0" smtClean="0"/>
              <a:t> on LHC stop </a:t>
            </a:r>
            <a:r>
              <a:rPr lang="fr-CH" sz="1800" dirty="0" err="1" smtClean="0"/>
              <a:t>at</a:t>
            </a:r>
            <a:r>
              <a:rPr lang="fr-CH" sz="1800" dirty="0" smtClean="0"/>
              <a:t> end 2012 </a:t>
            </a:r>
            <a:r>
              <a:rPr lang="fr-CH" sz="1800" dirty="0" err="1" smtClean="0"/>
              <a:t>is</a:t>
            </a:r>
            <a:r>
              <a:rPr lang="fr-CH" sz="1800" dirty="0" smtClean="0"/>
              <a:t> more </a:t>
            </a:r>
            <a:r>
              <a:rPr lang="fr-CH" sz="1800" dirty="0" err="1" smtClean="0"/>
              <a:t>risky</a:t>
            </a:r>
            <a:r>
              <a:rPr lang="fr-CH" sz="1800" dirty="0" smtClean="0"/>
              <a:t> / not  </a:t>
            </a:r>
            <a:r>
              <a:rPr lang="fr-CH" sz="1800" dirty="0" err="1" smtClean="0"/>
              <a:t>recommended</a:t>
            </a:r>
            <a:r>
              <a:rPr lang="fr-CH" sz="1800" dirty="0" smtClean="0"/>
              <a:t>: </a:t>
            </a:r>
            <a:r>
              <a:rPr lang="fr-CH" sz="1800" dirty="0" err="1" smtClean="0"/>
              <a:t>when</a:t>
            </a:r>
            <a:r>
              <a:rPr lang="fr-CH" sz="1800" dirty="0"/>
              <a:t> </a:t>
            </a:r>
            <a:r>
              <a:rPr lang="fr-CH" sz="1800" dirty="0" err="1" smtClean="0"/>
              <a:t>physics</a:t>
            </a:r>
            <a:r>
              <a:rPr lang="fr-CH" sz="1800" dirty="0" smtClean="0"/>
              <a:t> </a:t>
            </a:r>
            <a:r>
              <a:rPr lang="fr-CH" sz="1800" dirty="0" err="1" smtClean="0"/>
              <a:t>resumes</a:t>
            </a:r>
            <a:r>
              <a:rPr lang="fr-CH" sz="1800" dirty="0" smtClean="0"/>
              <a:t> </a:t>
            </a:r>
            <a:r>
              <a:rPr lang="fr-CH" sz="1800" dirty="0" err="1" smtClean="0"/>
              <a:t>after</a:t>
            </a:r>
            <a:r>
              <a:rPr lang="fr-CH" sz="1800" dirty="0" smtClean="0"/>
              <a:t> 20 </a:t>
            </a:r>
            <a:r>
              <a:rPr lang="fr-CH" sz="1800" dirty="0" err="1" smtClean="0"/>
              <a:t>months</a:t>
            </a:r>
            <a:r>
              <a:rPr lang="fr-CH" sz="1800" dirty="0" smtClean="0"/>
              <a:t> interruption, </a:t>
            </a:r>
            <a:r>
              <a:rPr lang="fr-CH" sz="1800" dirty="0" err="1" smtClean="0"/>
              <a:t>users</a:t>
            </a:r>
            <a:r>
              <a:rPr lang="fr-CH" sz="1800" dirty="0" smtClean="0"/>
              <a:t> </a:t>
            </a:r>
            <a:r>
              <a:rPr lang="fr-CH" sz="1800" dirty="0" err="1" smtClean="0"/>
              <a:t>will</a:t>
            </a:r>
            <a:r>
              <a:rPr lang="fr-CH" sz="1800" dirty="0" smtClean="0"/>
              <a:t> </a:t>
            </a:r>
            <a:r>
              <a:rPr lang="fr-CH" sz="1800" dirty="0" err="1" smtClean="0"/>
              <a:t>expect</a:t>
            </a:r>
            <a:r>
              <a:rPr lang="fr-CH" sz="1800" dirty="0" smtClean="0"/>
              <a:t> </a:t>
            </a:r>
            <a:r>
              <a:rPr lang="fr-CH" sz="1800" dirty="0" err="1" smtClean="0"/>
              <a:t>similar</a:t>
            </a:r>
            <a:r>
              <a:rPr lang="fr-CH" sz="1800" dirty="0" smtClean="0"/>
              <a:t> performance § </a:t>
            </a:r>
            <a:r>
              <a:rPr lang="fr-CH" sz="1800" dirty="0" err="1" smtClean="0"/>
              <a:t>reliability</a:t>
            </a:r>
            <a:r>
              <a:rPr lang="fr-CH" sz="1800" dirty="0" smtClean="0"/>
              <a:t> </a:t>
            </a:r>
            <a:r>
              <a:rPr lang="fr-CH" sz="1800" dirty="0" err="1" smtClean="0"/>
              <a:t>than</a:t>
            </a:r>
            <a:r>
              <a:rPr lang="fr-CH" sz="1800" dirty="0" smtClean="0"/>
              <a:t> </a:t>
            </a:r>
            <a:r>
              <a:rPr lang="fr-CH" sz="1800" dirty="0" err="1" smtClean="0"/>
              <a:t>before</a:t>
            </a:r>
            <a:r>
              <a:rPr lang="fr-CH" sz="1800" dirty="0" smtClean="0"/>
              <a:t> the </a:t>
            </a:r>
            <a:r>
              <a:rPr lang="fr-CH" sz="1800" dirty="0" err="1" smtClean="0"/>
              <a:t>shutdown</a:t>
            </a:r>
            <a:r>
              <a:rPr lang="fr-CH" sz="1800" dirty="0" smtClean="0"/>
              <a:t>…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r="18458"/>
          <a:stretch/>
        </p:blipFill>
        <p:spPr bwMode="auto">
          <a:xfrm>
            <a:off x="1004304" y="3067085"/>
            <a:ext cx="7207696" cy="221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934244" y="3416716"/>
            <a:ext cx="1209755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M. Vretenar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23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homas_PSBUpgrade_v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3337" y="937846"/>
            <a:ext cx="7149123" cy="560949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PSB Upgrades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5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6520"/>
              </p:ext>
            </p:extLst>
          </p:nvPr>
        </p:nvGraphicFramePr>
        <p:xfrm>
          <a:off x="179512" y="1702912"/>
          <a:ext cx="3672408" cy="4750424"/>
        </p:xfrm>
        <a:graphic>
          <a:graphicData uri="http://schemas.openxmlformats.org/drawingml/2006/table">
            <a:tbl>
              <a:tblPr/>
              <a:tblGrid>
                <a:gridCol w="1836204"/>
                <a:gridCol w="1836204"/>
              </a:tblGrid>
              <a:tr h="289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System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Elements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 Bold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6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Injection elements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Injection septum</a:t>
                      </a:r>
                      <a:b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</a:b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Injection bumpers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Eventual extra kicker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3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Low energy correctors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100 horizontal correctors</a:t>
                      </a:r>
                      <a:b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</a:b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30 vertical correctors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2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Low energy skew quadrupoles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45 magnets 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2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Low energy quadrupoles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40 magnets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Transverse damper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Power part of existing system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e-cloud attenuation system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 Italic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Chamber coating or electrode</a:t>
                      </a:r>
                      <a:b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</a:b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Installation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Instrumentation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 Italic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BWS, BCT, Orbit system, profile monitors.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  <a:defRPr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Improved shielding on top of route </a:t>
                      </a: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Goward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Italic" charset="0"/>
                        </a:rPr>
                        <a:t> and on top of SMH16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 Italic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Shielding elements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PS Upgrades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757771"/>
              </p:ext>
            </p:extLst>
          </p:nvPr>
        </p:nvGraphicFramePr>
        <p:xfrm>
          <a:off x="4091468" y="1340768"/>
          <a:ext cx="4766827" cy="5040414"/>
        </p:xfrm>
        <a:graphic>
          <a:graphicData uri="http://schemas.openxmlformats.org/drawingml/2006/table">
            <a:tbl>
              <a:tblPr/>
              <a:tblGrid>
                <a:gridCol w="503777"/>
                <a:gridCol w="2803012"/>
                <a:gridCol w="1460038"/>
              </a:tblGrid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Priority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Item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When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[1]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New coupled-bunch FB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Dedicated kicker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2015-2020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 Italic" charset="0"/>
                        </a:rPr>
                        <a:t>10 MHz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[1]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1-turn delay FB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2011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Renovate FB amplifiers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2011-2015 (?)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Slow phase loops around each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2013-2014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New power amplifier (1 tube/gap)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2014-2018 (?)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 Italic" charset="0"/>
                        </a:rPr>
                        <a:t>20 MHz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1-turn delay FB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Slow phase loops around each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 Italic" charset="0"/>
                        </a:rPr>
                        <a:t>40 MHz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[1]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Automatic tuning system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2011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1-turn delay FB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New feedback amplifier in grooves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2014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Slow phase loops around each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3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Study more voltage per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2013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3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New power supplies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2014-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 Italic" charset="0"/>
                        </a:rPr>
                        <a:t>80 MHz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1-turn delay FB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1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Automatic tuning system - PLC, </a:t>
                      </a:r>
                      <a:r>
                        <a:rPr kumimoji="0" 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prot.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/ions switching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 Bold" charset="0"/>
                        </a:rPr>
                        <a:t>2011-2012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Slow phase loops around each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2012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New feedback amplifier in grooves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2014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Fast ferrite tuner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2016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3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Study more voltage per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2013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3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New power supplies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2014-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3</a:t>
                      </a:r>
                    </a:p>
                  </a:txBody>
                  <a:tcPr marL="22016" marR="22016" marT="22016" marB="22016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Extra 80 MHz cavity</a:t>
                      </a: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fr-CH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ea typeface="ヒラギノ角ゴ ProN W3" charset="0"/>
                          <a:cs typeface="Helvetica"/>
                          <a:sym typeface="Arial" charset="0"/>
                        </a:rPr>
                        <a:t>???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ea typeface="ヒラギノ角ゴ ProN W3" charset="0"/>
                        <a:cs typeface="Helvetica"/>
                        <a:sym typeface="Arial" charset="0"/>
                      </a:endParaRPr>
                    </a:p>
                  </a:txBody>
                  <a:tcPr marL="22016" marR="22016" marT="22016" marB="2201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09563" y="940658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995026"/>
            <a:ext cx="2577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Injection, </a:t>
            </a:r>
            <a:r>
              <a:rPr lang="fr-CH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magnets</a:t>
            </a:r>
            <a:r>
              <a:rPr lang="fr-C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fr-C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</a:t>
            </a:r>
            <a:r>
              <a:rPr lang="fr-CH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converters</a:t>
            </a:r>
            <a:r>
              <a:rPr lang="fr-C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05172" y="941675"/>
            <a:ext cx="1338828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S. Gilardoni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9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5" b="4746"/>
          <a:stretch/>
        </p:blipFill>
        <p:spPr bwMode="auto">
          <a:xfrm>
            <a:off x="63792" y="1121292"/>
            <a:ext cx="8902995" cy="537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3021013" y="827088"/>
            <a:ext cx="0" cy="54721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95288" y="1458913"/>
            <a:ext cx="2160587" cy="14446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87350" y="1870075"/>
            <a:ext cx="2160588" cy="144463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385763" y="2560638"/>
            <a:ext cx="2160587" cy="15398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395288" y="3671888"/>
            <a:ext cx="2160587" cy="15398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68300" y="4362450"/>
            <a:ext cx="2160588" cy="15398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377825" y="5062538"/>
            <a:ext cx="2160588" cy="15398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376238" y="5622925"/>
            <a:ext cx="2160587" cy="15398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SPS Upgrades	(1/2)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42040" y="682948"/>
            <a:ext cx="1301959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B. Goddard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5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" y="1087236"/>
            <a:ext cx="9144000" cy="547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057400" y="76200"/>
            <a:ext cx="5391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Outline LIU-SPS planning - provisional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3022600" y="827088"/>
            <a:ext cx="0" cy="54721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76238" y="1030288"/>
            <a:ext cx="2160587" cy="29368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76238" y="2139950"/>
            <a:ext cx="2160587" cy="15398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76238" y="3092450"/>
            <a:ext cx="2160587" cy="15398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6713" y="4221163"/>
            <a:ext cx="2160587" cy="15398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66713" y="5181600"/>
            <a:ext cx="2160587" cy="15398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SPS Upgrades	(2/2)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42040" y="682948"/>
            <a:ext cx="1301959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B. Goddard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7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79422" y="1035554"/>
            <a:ext cx="1263103" cy="584775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A. Guerrero</a:t>
            </a:r>
          </a:p>
          <a:p>
            <a:r>
              <a:rPr lang="fr-CH" sz="1600" b="1" dirty="0" smtClean="0">
                <a:solidFill>
                  <a:srgbClr val="0000FF"/>
                </a:solidFill>
              </a:rPr>
              <a:t>§ </a:t>
            </a:r>
            <a:r>
              <a:rPr lang="fr-CH" sz="1600" b="1" dirty="0" smtClean="0">
                <a:solidFill>
                  <a:srgbClr val="0000FF"/>
                </a:solidFill>
              </a:rPr>
              <a:t>H. </a:t>
            </a:r>
            <a:r>
              <a:rPr lang="fr-CH" sz="1600" b="1" dirty="0">
                <a:solidFill>
                  <a:srgbClr val="0000FF"/>
                </a:solidFill>
              </a:rPr>
              <a:t>B</a:t>
            </a:r>
            <a:r>
              <a:rPr lang="fr-CH" sz="1600" b="1" dirty="0" smtClean="0">
                <a:solidFill>
                  <a:srgbClr val="0000FF"/>
                </a:solidFill>
              </a:rPr>
              <a:t>artosik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01058" y="227747"/>
            <a:ext cx="7965175" cy="807807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Present</a:t>
            </a:r>
            <a:r>
              <a:rPr lang="fr-CH" dirty="0" smtClean="0"/>
              <a:t> focus: </a:t>
            </a:r>
            <a:r>
              <a:rPr lang="fr-CH" dirty="0" err="1" smtClean="0"/>
              <a:t>debugging</a:t>
            </a:r>
            <a:r>
              <a:rPr lang="fr-CH" dirty="0" smtClean="0"/>
              <a:t> of transverse emittance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sz="2200" dirty="0" smtClean="0"/>
              <a:t>– Emittance </a:t>
            </a:r>
            <a:r>
              <a:rPr lang="fr-CH" sz="2200" dirty="0" err="1" smtClean="0"/>
              <a:t>evolution</a:t>
            </a:r>
            <a:r>
              <a:rPr lang="fr-CH" sz="2200" dirty="0" smtClean="0"/>
              <a:t> </a:t>
            </a:r>
            <a:r>
              <a:rPr lang="fr-CH" sz="2200" dirty="0" err="1" smtClean="0"/>
              <a:t>from</a:t>
            </a:r>
            <a:r>
              <a:rPr lang="fr-CH" sz="2200" dirty="0" smtClean="0"/>
              <a:t> PSB to SPS</a:t>
            </a:r>
            <a:endParaRPr lang="en-GB" sz="2200" dirty="0"/>
          </a:p>
        </p:txBody>
      </p:sp>
      <p:sp>
        <p:nvSpPr>
          <p:cNvPr id="14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373024" y="1762794"/>
            <a:ext cx="4158917" cy="71678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/>
              <a:t>Emittance preservation (?) between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PS @ 26 GeV and SPS flat bottom</a:t>
            </a:r>
            <a:endParaRPr lang="en-US" sz="800" dirty="0" smtClean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47363" y="5545630"/>
            <a:ext cx="3812342" cy="716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US" sz="1800" smtClean="0"/>
              <a:t>Emittance preservation (?) </a:t>
            </a:r>
            <a:r>
              <a:rPr lang="en-US" sz="1800" dirty="0" smtClean="0"/>
              <a:t>between</a:t>
            </a:r>
          </a:p>
          <a:p>
            <a:pPr algn="r">
              <a:spcBef>
                <a:spcPts val="0"/>
              </a:spcBef>
            </a:pPr>
            <a:r>
              <a:rPr lang="en-US" sz="1800" dirty="0" smtClean="0"/>
              <a:t>PSB and SPS flat bottom</a:t>
            </a:r>
            <a:endParaRPr lang="en-US" sz="800" dirty="0" smtClean="0"/>
          </a:p>
        </p:txBody>
      </p:sp>
      <p:pic>
        <p:nvPicPr>
          <p:cNvPr id="16" name="Picture 15" descr="Q20-Emittances_14.6.2011_2turnPSB.eps"/>
          <p:cNvPicPr>
            <a:picLocks noChangeAspect="1"/>
          </p:cNvPicPr>
          <p:nvPr/>
        </p:nvPicPr>
        <p:blipFill rotWithShape="1">
          <a:blip r:embed="rId2"/>
          <a:srcRect l="2336" r="4941"/>
          <a:stretch/>
        </p:blipFill>
        <p:spPr>
          <a:xfrm>
            <a:off x="4459705" y="2965353"/>
            <a:ext cx="4515852" cy="3663533"/>
          </a:xfrm>
          <a:prstGeom prst="rect">
            <a:avLst/>
          </a:prstGeom>
        </p:spPr>
      </p:pic>
      <p:pic>
        <p:nvPicPr>
          <p:cNvPr id="17" name="Picture 16" descr="Q20-Emittances_15.6.2011_1.1turnPSB.eps"/>
          <p:cNvPicPr>
            <a:picLocks noChangeAspect="1"/>
          </p:cNvPicPr>
          <p:nvPr/>
        </p:nvPicPr>
        <p:blipFill rotWithShape="1">
          <a:blip r:embed="rId3"/>
          <a:srcRect l="3785" t="-48" r="3785" b="48"/>
          <a:stretch/>
        </p:blipFill>
        <p:spPr>
          <a:xfrm>
            <a:off x="208548" y="1181941"/>
            <a:ext cx="4251157" cy="344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7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0610"/>
            <a:ext cx="8763034" cy="23243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/>
              <a:t>No dedicated measurements of emittance as function of intensity in 2010</a:t>
            </a:r>
          </a:p>
          <a:p>
            <a:pPr marL="0" lvl="2">
              <a:spcBef>
                <a:spcPts val="0"/>
              </a:spcBef>
            </a:pPr>
            <a:r>
              <a:rPr lang="en-US" sz="1400" dirty="0" smtClean="0">
                <a:solidFill>
                  <a:srgbClr val="FF0000"/>
                </a:solidFill>
              </a:rPr>
              <a:t>In 2010, emittance blow-up in PS was necessary in order to reduce blow-up in the SPS nominal optics</a:t>
            </a:r>
          </a:p>
          <a:p>
            <a:pPr marL="0" lvl="2">
              <a:spcBef>
                <a:spcPts val="0"/>
              </a:spcBef>
            </a:pPr>
            <a:r>
              <a:rPr lang="en-US" sz="1400" dirty="0" smtClean="0"/>
              <a:t>In low </a:t>
            </a:r>
            <a:r>
              <a:rPr lang="en-US" sz="1400" dirty="0" err="1" smtClean="0">
                <a:latin typeface="Symbol" pitchFamily="18" charset="2"/>
              </a:rPr>
              <a:t>g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optics, no blow-up in PS was necessary</a:t>
            </a:r>
          </a:p>
          <a:p>
            <a:pPr marL="0" lvl="1" indent="0">
              <a:spcBef>
                <a:spcPts val="0"/>
              </a:spcBef>
              <a:buNone/>
            </a:pPr>
            <a:endParaRPr lang="en-US" sz="800" dirty="0" smtClean="0"/>
          </a:p>
          <a:p>
            <a:pPr>
              <a:spcBef>
                <a:spcPts val="0"/>
              </a:spcBef>
            </a:pPr>
            <a:r>
              <a:rPr lang="en-US" sz="1800" dirty="0" smtClean="0"/>
              <a:t>Dedicated measurements in 2011</a:t>
            </a:r>
          </a:p>
          <a:p>
            <a:pPr marL="0" lvl="2">
              <a:spcBef>
                <a:spcPts val="0"/>
              </a:spcBef>
            </a:pPr>
            <a:r>
              <a:rPr lang="en-US" sz="1400" dirty="0"/>
              <a:t>2010 results for low </a:t>
            </a:r>
            <a:r>
              <a:rPr lang="en-US" sz="1400" dirty="0" err="1">
                <a:latin typeface="Symbol" pitchFamily="18" charset="2"/>
              </a:rPr>
              <a:t>g</a:t>
            </a:r>
            <a:r>
              <a:rPr lang="en-US" sz="1400" baseline="-25000" dirty="0" err="1"/>
              <a:t>t</a:t>
            </a:r>
            <a:r>
              <a:rPr lang="en-US" sz="1400" dirty="0" smtClean="0"/>
              <a:t> </a:t>
            </a:r>
            <a:r>
              <a:rPr lang="en-US" sz="1400" dirty="0"/>
              <a:t>optics confirmed (or outreached)</a:t>
            </a:r>
          </a:p>
          <a:p>
            <a:pPr marL="0" lvl="2">
              <a:spcBef>
                <a:spcPts val="0"/>
              </a:spcBef>
            </a:pPr>
            <a:r>
              <a:rPr lang="en-US" sz="1400" dirty="0"/>
              <a:t>No additional blow-up in PS needed for nominal optics – in general beam is more stable </a:t>
            </a:r>
          </a:p>
          <a:p>
            <a:pPr marL="0" lvl="2">
              <a:spcBef>
                <a:spcPts val="0"/>
              </a:spcBef>
            </a:pPr>
            <a:r>
              <a:rPr lang="en-US" sz="1400" dirty="0"/>
              <a:t>First measurement of emittance for high intensity in nominal optics shows promising </a:t>
            </a:r>
            <a:r>
              <a:rPr lang="en-US" sz="1400" dirty="0" smtClean="0"/>
              <a:t>results</a:t>
            </a:r>
          </a:p>
          <a:p>
            <a:pPr marL="0" lvl="2">
              <a:spcBef>
                <a:spcPts val="0"/>
              </a:spcBef>
            </a:pPr>
            <a:endParaRPr lang="en-US" sz="1400" dirty="0"/>
          </a:p>
          <a:p>
            <a:pPr marL="0" lvl="2" indent="0" algn="ctr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different in 2011? Why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beam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so much more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stable?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295774" y="3438525"/>
            <a:ext cx="4832648" cy="3195909"/>
            <a:chOff x="4295774" y="3387725"/>
            <a:chExt cx="4832648" cy="3195909"/>
          </a:xfrm>
        </p:grpSpPr>
        <p:sp>
          <p:nvSpPr>
            <p:cNvPr id="14" name="TextBox 13"/>
            <p:cNvSpPr txBox="1"/>
            <p:nvPr/>
          </p:nvSpPr>
          <p:spPr>
            <a:xfrm>
              <a:off x="4295774" y="3387725"/>
              <a:ext cx="4832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Nominal SPS optics, end of flat bottom (26 </a:t>
              </a:r>
              <a:r>
                <a:rPr lang="en-US" dirty="0" err="1" smtClean="0">
                  <a:solidFill>
                    <a:srgbClr val="000090"/>
                  </a:solidFill>
                </a:rPr>
                <a:t>GeV/c</a:t>
              </a:r>
              <a:r>
                <a:rPr lang="en-US" dirty="0" smtClean="0">
                  <a:solidFill>
                    <a:srgbClr val="000090"/>
                  </a:solidFill>
                </a:rPr>
                <a:t>)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295774" y="3752857"/>
              <a:ext cx="4807731" cy="2830777"/>
              <a:chOff x="4295774" y="3752857"/>
              <a:chExt cx="4807731" cy="2830777"/>
            </a:xfrm>
          </p:grpSpPr>
          <p:pic>
            <p:nvPicPr>
              <p:cNvPr id="13" name="Picture 12" descr="image001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95774" y="3752857"/>
                <a:ext cx="4721226" cy="2830777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7177677" y="3783800"/>
                <a:ext cx="19258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B. </a:t>
                </a:r>
                <a:r>
                  <a:rPr lang="en-US" sz="1600" dirty="0" err="1" smtClean="0"/>
                  <a:t>Salvant</a:t>
                </a:r>
                <a:r>
                  <a:rPr lang="en-US" sz="1600" dirty="0" smtClean="0"/>
                  <a:t>, 26.5.2011</a:t>
                </a:r>
                <a:endParaRPr lang="en-US" sz="16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14300" y="3436035"/>
            <a:ext cx="4267200" cy="3146772"/>
            <a:chOff x="114300" y="3436035"/>
            <a:chExt cx="4267200" cy="3146772"/>
          </a:xfrm>
        </p:grpSpPr>
        <p:grpSp>
          <p:nvGrpSpPr>
            <p:cNvPr id="18" name="Group 17"/>
            <p:cNvGrpSpPr/>
            <p:nvPr/>
          </p:nvGrpSpPr>
          <p:grpSpPr>
            <a:xfrm>
              <a:off x="114300" y="3934857"/>
              <a:ext cx="4267200" cy="2647950"/>
              <a:chOff x="114300" y="3807857"/>
              <a:chExt cx="4267200" cy="264795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14300" y="3807857"/>
                <a:ext cx="4267200" cy="2647950"/>
                <a:chOff x="4495800" y="3124200"/>
                <a:chExt cx="4267200" cy="2647950"/>
              </a:xfrm>
            </p:grpSpPr>
            <p:pic>
              <p:nvPicPr>
                <p:cNvPr id="8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495800" y="3124200"/>
                  <a:ext cx="4175333" cy="2647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" name="Oval 8"/>
                <p:cNvSpPr/>
                <p:nvPr/>
              </p:nvSpPr>
              <p:spPr>
                <a:xfrm>
                  <a:off x="6172200" y="4419600"/>
                  <a:ext cx="1371600" cy="685800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553200" y="4648200"/>
                  <a:ext cx="914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ahoma" pitchFamily="34" charset="0"/>
                      <a:cs typeface="Tahoma" pitchFamily="34" charset="0"/>
                    </a:rPr>
                    <a:t>low</a:t>
                  </a:r>
                  <a:r>
                    <a:rPr lang="en-US" dirty="0" smtClean="0"/>
                    <a:t> </a:t>
                  </a:r>
                  <a:r>
                    <a:rPr lang="el-GR" dirty="0" smtClean="0">
                      <a:latin typeface="Times New Roman"/>
                      <a:cs typeface="Times New Roman"/>
                    </a:rPr>
                    <a:t>γ</a:t>
                  </a:r>
                  <a:r>
                    <a:rPr lang="en-US" baseline="-25000" dirty="0" smtClean="0"/>
                    <a:t>t</a:t>
                  </a:r>
                  <a:endParaRPr lang="en-US" baseline="-25000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620000" y="4419600"/>
                  <a:ext cx="1143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ahoma" pitchFamily="34" charset="0"/>
                      <a:cs typeface="Tahoma" pitchFamily="34" charset="0"/>
                    </a:rPr>
                    <a:t>450 </a:t>
                  </a:r>
                  <a:r>
                    <a:rPr lang="en-US" sz="1400" dirty="0" err="1" smtClean="0">
                      <a:latin typeface="Tahoma" pitchFamily="34" charset="0"/>
                      <a:cs typeface="Tahoma" pitchFamily="34" charset="0"/>
                    </a:rPr>
                    <a:t>GeV</a:t>
                  </a:r>
                  <a:r>
                    <a:rPr lang="en-US" sz="1400" dirty="0" smtClean="0">
                      <a:latin typeface="Tahoma" pitchFamily="34" charset="0"/>
                      <a:cs typeface="Tahoma" pitchFamily="34" charset="0"/>
                    </a:rPr>
                    <a:t>/c</a:t>
                  </a:r>
                  <a:endParaRPr lang="en-US" sz="1400" dirty="0">
                    <a:latin typeface="Tahoma" pitchFamily="34" charset="0"/>
                    <a:cs typeface="Tahoma" pitchFamily="34" charset="0"/>
                  </a:endParaRPr>
                </a:p>
              </p:txBody>
            </p:sp>
            <p:cxnSp>
              <p:nvCxnSpPr>
                <p:cNvPr id="12" name="Straight Arrow Connector 11"/>
                <p:cNvCxnSpPr/>
                <p:nvPr/>
              </p:nvCxnSpPr>
              <p:spPr>
                <a:xfrm rot="10800000">
                  <a:off x="7239000" y="4572000"/>
                  <a:ext cx="457200" cy="7768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TextBox 15"/>
              <p:cNvSpPr txBox="1"/>
              <p:nvPr/>
            </p:nvSpPr>
            <p:spPr>
              <a:xfrm>
                <a:off x="501439" y="3936200"/>
                <a:ext cx="30152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E. </a:t>
                </a:r>
                <a:r>
                  <a:rPr lang="en-US" sz="1600" dirty="0" err="1" smtClean="0"/>
                  <a:t>Shaposhnikova</a:t>
                </a:r>
                <a:r>
                  <a:rPr lang="en-US" sz="1600" dirty="0" smtClean="0"/>
                  <a:t>, Chamonix 2011</a:t>
                </a:r>
                <a:endParaRPr lang="en-US" sz="1600" dirty="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69739" y="3436035"/>
              <a:ext cx="28777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90"/>
                  </a:solidFill>
                </a:rPr>
                <a:t>Emittances</a:t>
              </a:r>
              <a:r>
                <a:rPr lang="en-US" dirty="0" smtClean="0">
                  <a:solidFill>
                    <a:srgbClr val="000090"/>
                  </a:solidFill>
                </a:rPr>
                <a:t> measured 2010, </a:t>
              </a:r>
            </a:p>
            <a:p>
              <a:r>
                <a:rPr lang="en-US" dirty="0" smtClean="0">
                  <a:solidFill>
                    <a:srgbClr val="000090"/>
                  </a:solidFill>
                </a:rPr>
                <a:t>intensity corrected for losses 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1051825" y="272955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fr-CH" dirty="0" smtClean="0"/>
              <a:t>Puzzle: SPS performance in 2011 </a:t>
            </a:r>
            <a:r>
              <a:rPr lang="fr-CH" dirty="0" err="1" smtClean="0"/>
              <a:t>wrt</a:t>
            </a:r>
            <a:r>
              <a:rPr lang="fr-CH" dirty="0" smtClean="0"/>
              <a:t> 2010?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025014" y="817289"/>
            <a:ext cx="1114023" cy="338554"/>
          </a:xfrm>
          <a:prstGeom prst="rect">
            <a:avLst/>
          </a:prstGeom>
          <a:solidFill>
            <a:srgbClr val="FFFF8B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FF"/>
                </a:solidFill>
              </a:rPr>
              <a:t>H. Bartosik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7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fr-CH" sz="3200" dirty="0" err="1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Planned</a:t>
            </a:r>
            <a:r>
              <a:rPr lang="fr-CH" sz="3200" dirty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 actions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Status of investigations</a:t>
            </a:r>
            <a:endParaRPr lang="en-US" sz="3200" dirty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40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Estimated</a:t>
            </a:r>
            <a:r>
              <a:rPr lang="fr-CH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</a:t>
            </a:r>
            <a:r>
              <a:rPr lang="fr-CH" sz="40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beam</a:t>
            </a:r>
            <a:r>
              <a:rPr lang="fr-CH" sz="4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</a:t>
            </a:r>
            <a:r>
              <a:rPr lang="fr-CH" sz="40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characteristics</a:t>
            </a:r>
            <a:endParaRPr lang="fr-CH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Planning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fr-CH" sz="3200" dirty="0" err="1" smtClean="0">
                <a:solidFill>
                  <a:schemeClr val="bg1">
                    <a:lumMod val="75000"/>
                  </a:schemeClr>
                </a:solidFill>
                <a:ea typeface="ＭＳ Ｐゴシック" pitchFamily="34" charset="-128"/>
              </a:rPr>
              <a:t>Summary</a:t>
            </a:r>
            <a:endParaRPr lang="en-US" sz="3200" dirty="0" smtClean="0">
              <a:solidFill>
                <a:schemeClr val="bg1">
                  <a:lumMod val="7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00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Caveat</a:t>
            </a:r>
            <a:r>
              <a:rPr lang="fr-CH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6137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parameters</a:t>
            </a:r>
            <a:r>
              <a:rPr lang="fr-CH" sz="2000" dirty="0" smtClean="0"/>
              <a:t> are </a:t>
            </a:r>
            <a:r>
              <a:rPr lang="fr-CH" sz="2000" dirty="0" err="1" smtClean="0"/>
              <a:t>given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injection in LHC: </a:t>
            </a: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loss</a:t>
            </a:r>
            <a:r>
              <a:rPr lang="fr-CH" sz="2000" dirty="0" smtClean="0"/>
              <a:t> and </a:t>
            </a:r>
            <a:r>
              <a:rPr lang="fr-CH" sz="2000" dirty="0" err="1" smtClean="0"/>
              <a:t>blow</a:t>
            </a:r>
            <a:r>
              <a:rPr lang="fr-CH" sz="2000" dirty="0" smtClean="0"/>
              <a:t>-up </a:t>
            </a:r>
            <a:r>
              <a:rPr lang="fr-CH" sz="2000" dirty="0" err="1" smtClean="0"/>
              <a:t>inside</a:t>
            </a:r>
            <a:r>
              <a:rPr lang="fr-CH" sz="2000" dirty="0" smtClean="0"/>
              <a:t> the LHC are not </a:t>
            </a:r>
            <a:r>
              <a:rPr lang="fr-CH" sz="2000" dirty="0" err="1" smtClean="0"/>
              <a:t>accounted</a:t>
            </a:r>
            <a:r>
              <a:rPr lang="fr-CH" sz="2000" dirty="0" smtClean="0"/>
              <a:t> for.</a:t>
            </a:r>
          </a:p>
          <a:p>
            <a:pPr lvl="1">
              <a:buFont typeface="Wingdings" pitchFamily="2" charset="2"/>
              <a:buChar char="Ø"/>
            </a:pPr>
            <a:endParaRPr lang="fr-CH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H" sz="2000" dirty="0" smtClean="0"/>
              <a:t>All </a:t>
            </a:r>
            <a:r>
              <a:rPr lang="fr-CH" sz="2000" dirty="0" err="1" smtClean="0"/>
              <a:t>necessary</a:t>
            </a:r>
            <a:r>
              <a:rPr lang="fr-CH" sz="2000" dirty="0" smtClean="0"/>
              <a:t> </a:t>
            </a:r>
            <a:r>
              <a:rPr lang="fr-CH" sz="2000" dirty="0" err="1" smtClean="0"/>
              <a:t>improvements</a:t>
            </a:r>
            <a:r>
              <a:rPr lang="fr-CH" sz="2000" dirty="0" smtClean="0"/>
              <a:t> are </a:t>
            </a:r>
            <a:r>
              <a:rPr lang="fr-CH" sz="2000" dirty="0" err="1" smtClean="0"/>
              <a:t>implemented</a:t>
            </a:r>
            <a:r>
              <a:rPr lang="fr-CH" sz="2000" dirty="0" smtClean="0"/>
              <a:t> in the </a:t>
            </a:r>
            <a:r>
              <a:rPr lang="fr-CH" sz="2000" dirty="0" err="1" smtClean="0"/>
              <a:t>injectors</a:t>
            </a:r>
            <a:r>
              <a:rPr lang="fr-CH" sz="2000" dirty="0" smtClean="0"/>
              <a:t> (Linac4, PSB to PS </a:t>
            </a:r>
            <a:r>
              <a:rPr lang="fr-CH" sz="2000" dirty="0" err="1" smtClean="0"/>
              <a:t>transfer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2 GeV, </a:t>
            </a:r>
            <a:r>
              <a:rPr lang="fr-CH" sz="2000" dirty="0" err="1" smtClean="0"/>
              <a:t>coupled</a:t>
            </a:r>
            <a:r>
              <a:rPr lang="fr-CH" sz="2000" dirty="0" smtClean="0"/>
              <a:t>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instabilities</a:t>
            </a:r>
            <a:r>
              <a:rPr lang="fr-CH" sz="2000" dirty="0" smtClean="0"/>
              <a:t> </a:t>
            </a:r>
            <a:r>
              <a:rPr lang="fr-CH" sz="2000" dirty="0" err="1" smtClean="0"/>
              <a:t>suppressed</a:t>
            </a:r>
            <a:r>
              <a:rPr lang="fr-CH" dirty="0"/>
              <a:t>, e-</a:t>
            </a:r>
            <a:r>
              <a:rPr lang="fr-CH" dirty="0" err="1"/>
              <a:t>cloud</a:t>
            </a:r>
            <a:r>
              <a:rPr lang="fr-CH" dirty="0"/>
              <a:t> </a:t>
            </a:r>
            <a:r>
              <a:rPr lang="fr-CH" dirty="0" err="1"/>
              <a:t>suppressed</a:t>
            </a:r>
            <a:r>
              <a:rPr lang="fr-CH" dirty="0"/>
              <a:t>, </a:t>
            </a:r>
            <a:r>
              <a:rPr lang="fr-CH" dirty="0" smtClean="0"/>
              <a:t>hardware </a:t>
            </a:r>
            <a:r>
              <a:rPr lang="fr-CH" dirty="0" err="1" smtClean="0"/>
              <a:t>upgraded</a:t>
            </a:r>
            <a:r>
              <a:rPr lang="fr-CH" dirty="0" smtClean="0"/>
              <a:t>…)</a:t>
            </a:r>
            <a:endParaRPr lang="fr-CH" sz="2000" dirty="0" smtClean="0"/>
          </a:p>
          <a:p>
            <a:pPr lvl="1">
              <a:buFont typeface="Wingdings" pitchFamily="2" charset="2"/>
              <a:buChar char="Ø"/>
            </a:pPr>
            <a:endParaRPr lang="fr-CH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H" dirty="0" err="1" smtClean="0"/>
              <a:t>Estimated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degradation</a:t>
            </a:r>
            <a:r>
              <a:rPr lang="fr-CH" dirty="0" smtClean="0"/>
              <a:t> </a:t>
            </a:r>
            <a:r>
              <a:rPr lang="fr-CH" sz="2000" dirty="0" smtClean="0"/>
              <a:t>in the </a:t>
            </a:r>
            <a:r>
              <a:rPr lang="fr-CH" sz="2000" dirty="0" err="1" smtClean="0"/>
              <a:t>accelerator</a:t>
            </a:r>
            <a:r>
              <a:rPr lang="fr-CH" sz="2000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 (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/>
              <a:t>on observations in </a:t>
            </a:r>
            <a:r>
              <a:rPr lang="fr-CH" dirty="0" smtClean="0"/>
              <a:t>2010):</a:t>
            </a:r>
            <a:endParaRPr lang="fr-CH" sz="2000" dirty="0" smtClean="0"/>
          </a:p>
          <a:p>
            <a:pPr lvl="1">
              <a:buFont typeface="Wingdings" pitchFamily="2" charset="2"/>
              <a:buChar char="ü"/>
            </a:pPr>
            <a:r>
              <a:rPr lang="fr-CH" sz="1600" dirty="0" smtClean="0"/>
              <a:t>PS: 5 %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loss</a:t>
            </a:r>
            <a:r>
              <a:rPr lang="fr-CH" sz="1600" dirty="0" smtClean="0"/>
              <a:t>, 5 % transverse </a:t>
            </a:r>
            <a:r>
              <a:rPr lang="fr-CH" sz="1600" dirty="0" err="1" smtClean="0"/>
              <a:t>blow</a:t>
            </a:r>
            <a:r>
              <a:rPr lang="fr-CH" sz="1600" dirty="0" smtClean="0"/>
              <a:t>-up</a:t>
            </a:r>
          </a:p>
          <a:p>
            <a:pPr lvl="1">
              <a:buFont typeface="Wingdings" pitchFamily="2" charset="2"/>
              <a:buChar char="ü"/>
            </a:pPr>
            <a:r>
              <a:rPr lang="fr-CH" sz="1600" dirty="0" smtClean="0"/>
              <a:t>SPS: 10 %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loss</a:t>
            </a:r>
            <a:r>
              <a:rPr lang="fr-CH" sz="1600" dirty="0" smtClean="0"/>
              <a:t>, 5 % transverse </a:t>
            </a:r>
            <a:r>
              <a:rPr lang="fr-CH" sz="1600" dirty="0" err="1" smtClean="0"/>
              <a:t>blow</a:t>
            </a:r>
            <a:r>
              <a:rPr lang="fr-CH" sz="1600" dirty="0" smtClean="0"/>
              <a:t>-up.</a:t>
            </a:r>
          </a:p>
          <a:p>
            <a:pPr lvl="1">
              <a:buFont typeface="Wingdings" pitchFamily="2" charset="2"/>
              <a:buChar char="Ø"/>
            </a:pPr>
            <a:endParaRPr lang="fr-CH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H" sz="2000" dirty="0" smtClean="0"/>
              <a:t>RF </a:t>
            </a:r>
            <a:r>
              <a:rPr lang="fr-CH" sz="2000" dirty="0" err="1" smtClean="0"/>
              <a:t>gymnastics</a:t>
            </a:r>
            <a:r>
              <a:rPr lang="fr-CH" sz="2000" dirty="0" smtClean="0"/>
              <a:t> </a:t>
            </a:r>
            <a:r>
              <a:rPr lang="fr-CH" sz="2000" dirty="0" err="1" smtClean="0"/>
              <a:t>being</a:t>
            </a:r>
            <a:r>
              <a:rPr lang="fr-CH" sz="2000" dirty="0" smtClean="0"/>
              <a:t> </a:t>
            </a:r>
            <a:r>
              <a:rPr lang="fr-CH" sz="2000" dirty="0" err="1" smtClean="0"/>
              <a:t>kept</a:t>
            </a:r>
            <a:r>
              <a:rPr lang="fr-CH" sz="2000" dirty="0" smtClean="0"/>
              <a:t>, imperfections are </a:t>
            </a:r>
            <a:r>
              <a:rPr lang="fr-CH" sz="2000" dirty="0" err="1" smtClean="0"/>
              <a:t>unchanged</a:t>
            </a:r>
            <a:r>
              <a:rPr lang="fr-CH" sz="2000" dirty="0" smtClean="0"/>
              <a:t>:</a:t>
            </a:r>
          </a:p>
          <a:p>
            <a:pPr marL="447675" lvl="1" indent="-268288">
              <a:buFont typeface="Wingdings" pitchFamily="2" charset="2"/>
              <a:buChar char="ü"/>
            </a:pPr>
            <a:r>
              <a:rPr lang="fr-CH" sz="1600" dirty="0" smtClean="0"/>
              <a:t>+-10 % fluctuation of all </a:t>
            </a:r>
            <a:r>
              <a:rPr lang="fr-CH" sz="1600" dirty="0" err="1" smtClean="0"/>
              <a:t>bunch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</a:t>
            </a:r>
            <a:r>
              <a:rPr lang="fr-CH" sz="1600" dirty="0" err="1" smtClean="0"/>
              <a:t>within</a:t>
            </a:r>
            <a:r>
              <a:rPr lang="fr-CH" sz="1600" dirty="0" smtClean="0"/>
              <a:t> a </a:t>
            </a:r>
            <a:r>
              <a:rPr lang="fr-CH" sz="1600" dirty="0" err="1" smtClean="0"/>
              <a:t>given</a:t>
            </a:r>
            <a:r>
              <a:rPr lang="fr-CH" sz="1600" dirty="0" smtClean="0"/>
              <a:t> PS </a:t>
            </a:r>
            <a:r>
              <a:rPr lang="fr-CH" sz="1600" dirty="0" err="1" smtClean="0"/>
              <a:t>bunch</a:t>
            </a:r>
            <a:r>
              <a:rPr lang="fr-CH" sz="1600" dirty="0" smtClean="0"/>
              <a:t> train.</a:t>
            </a:r>
            <a:endParaRPr lang="en-US" sz="1600" dirty="0"/>
          </a:p>
          <a:p>
            <a:pPr marL="447675" lvl="1" indent="-268288">
              <a:buFont typeface="Wingdings" pitchFamily="2" charset="2"/>
              <a:buChar char="ü"/>
            </a:pPr>
            <a:r>
              <a:rPr lang="en-US" sz="1600" dirty="0" smtClean="0"/>
              <a:t>Traces of ghost/satellite bunches.</a:t>
            </a:r>
            <a:endParaRPr lang="fr-CH" sz="1600" dirty="0" smtClean="0"/>
          </a:p>
        </p:txBody>
      </p:sp>
    </p:spTree>
    <p:extLst>
      <p:ext uri="{BB962C8B-B14F-4D97-AF65-F5344CB8AC3E}">
        <p14:creationId xmlns:p14="http://schemas.microsoft.com/office/powerpoint/2010/main" val="85217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1153244"/>
            <a:ext cx="752475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124791" y="356050"/>
            <a:ext cx="7897827" cy="623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0"/>
              </a:spcBef>
              <a:buNone/>
              <a:defRPr sz="2800" b="1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: </a:t>
            </a:r>
            <a:r>
              <a:rPr lang="fr-CH" dirty="0" err="1" smtClean="0"/>
              <a:t>Comments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96336" y="3429000"/>
            <a:ext cx="1245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Beam</a:t>
            </a:r>
            <a:endParaRPr lang="fr-CH" sz="1600" dirty="0" smtClean="0"/>
          </a:p>
          <a:p>
            <a:r>
              <a:rPr lang="fr-CH" sz="1600" dirty="0" err="1" smtClean="0"/>
              <a:t>Parameters</a:t>
            </a:r>
            <a:endParaRPr lang="fr-CH" sz="1600" dirty="0" smtClean="0"/>
          </a:p>
          <a:p>
            <a:r>
              <a:rPr lang="fr-CH" sz="1600" dirty="0" err="1" smtClean="0"/>
              <a:t>at</a:t>
            </a:r>
            <a:r>
              <a:rPr lang="fr-CH" sz="1600" dirty="0" smtClean="0"/>
              <a:t> 7 </a:t>
            </a:r>
            <a:r>
              <a:rPr lang="fr-CH" sz="1600" dirty="0" err="1" smtClean="0"/>
              <a:t>TeV</a:t>
            </a:r>
            <a:endParaRPr lang="en-US" sz="1600" dirty="0"/>
          </a:p>
        </p:txBody>
      </p:sp>
      <p:sp>
        <p:nvSpPr>
          <p:cNvPr id="11" name="Right Brace 10"/>
          <p:cNvSpPr/>
          <p:nvPr/>
        </p:nvSpPr>
        <p:spPr>
          <a:xfrm>
            <a:off x="7452320" y="3429000"/>
            <a:ext cx="143868" cy="8309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 rot="16200000">
            <a:off x="-1196240" y="3749889"/>
            <a:ext cx="29767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H/V transverse emittances [mm.mrad]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05254" y="6128357"/>
            <a:ext cx="50677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Bunch</a:t>
            </a:r>
            <a:r>
              <a:rPr lang="fr-CH" sz="1400" dirty="0" smtClean="0"/>
              <a:t>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constant longitudinal emittance [x10</a:t>
            </a:r>
            <a:r>
              <a:rPr lang="fr-CH" sz="1400" baseline="30000" dirty="0" smtClean="0"/>
              <a:t>11</a:t>
            </a:r>
            <a:r>
              <a:rPr lang="fr-CH" sz="1400" dirty="0" smtClean="0"/>
              <a:t> p/b]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 rot="18954066">
            <a:off x="884381" y="3766242"/>
            <a:ext cx="2543966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Constant transverse </a:t>
            </a:r>
            <a:r>
              <a:rPr lang="fr-CH" sz="1600" b="1" dirty="0" err="1" smtClean="0"/>
              <a:t>density</a:t>
            </a:r>
            <a:endParaRPr lang="fr-CH" sz="1600" b="1" dirty="0"/>
          </a:p>
          <a:p>
            <a:pPr algn="ctr"/>
            <a:r>
              <a:rPr lang="fr-CH" sz="1600" b="1" dirty="0" smtClean="0"/>
              <a:t>(</a:t>
            </a:r>
            <a:r>
              <a:rPr lang="fr-CH" sz="1600" b="1" dirty="0" err="1" smtClean="0"/>
              <a:t>Space</a:t>
            </a:r>
            <a:r>
              <a:rPr lang="fr-CH" sz="1600" b="1" dirty="0" smtClean="0"/>
              <a:t> charge)</a:t>
            </a:r>
            <a:endParaRPr lang="en-GB" sz="1600" b="1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271248" y="2140400"/>
            <a:ext cx="2758256" cy="10772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Constant longitudinal </a:t>
            </a:r>
            <a:r>
              <a:rPr lang="fr-CH" sz="1600" b="1" dirty="0" err="1" smtClean="0"/>
              <a:t>density</a:t>
            </a:r>
            <a:endParaRPr lang="fr-CH" sz="1600" b="1" dirty="0"/>
          </a:p>
          <a:p>
            <a:pPr algn="ctr"/>
            <a:r>
              <a:rPr lang="fr-CH" sz="1600" b="1" dirty="0" smtClean="0"/>
              <a:t>(Longitudinal </a:t>
            </a:r>
            <a:r>
              <a:rPr lang="fr-CH" sz="1600" b="1" dirty="0" err="1" smtClean="0"/>
              <a:t>instabilities</a:t>
            </a:r>
            <a:r>
              <a:rPr lang="fr-CH" sz="1600" b="1" dirty="0" smtClean="0"/>
              <a:t>)</a:t>
            </a:r>
          </a:p>
          <a:p>
            <a:pPr algn="ctr"/>
            <a:r>
              <a:rPr lang="fr-CH" sz="1600" b="1" dirty="0" smtClean="0"/>
              <a:t>+ Constant total </a:t>
            </a:r>
            <a:r>
              <a:rPr lang="fr-CH" sz="1600" b="1" dirty="0" err="1" smtClean="0"/>
              <a:t>beam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current</a:t>
            </a:r>
            <a:endParaRPr lang="fr-CH" sz="1600" b="1" dirty="0" smtClean="0"/>
          </a:p>
          <a:p>
            <a:pPr algn="ctr"/>
            <a:r>
              <a:rPr lang="fr-CH" sz="1600" b="1" dirty="0" smtClean="0"/>
              <a:t>(RF power)</a:t>
            </a:r>
            <a:endParaRPr lang="en-GB" sz="1600" b="1" dirty="0"/>
          </a:p>
        </p:txBody>
      </p:sp>
      <p:sp>
        <p:nvSpPr>
          <p:cNvPr id="22" name="Rounded Rectangular Callout 21"/>
          <p:cNvSpPr/>
          <p:nvPr/>
        </p:nvSpPr>
        <p:spPr>
          <a:xfrm>
            <a:off x="1039430" y="1359877"/>
            <a:ext cx="1872208" cy="870416"/>
          </a:xfrm>
          <a:prstGeom prst="wedgeRoundRectCallout">
            <a:avLst>
              <a:gd name="adj1" fmla="val 79153"/>
              <a:gd name="adj2" fmla="val 163008"/>
              <a:gd name="adj3" fmla="val 16667"/>
            </a:avLst>
          </a:prstGeom>
          <a:solidFill>
            <a:srgbClr val="0070C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bg1"/>
                </a:solidFill>
              </a:rPr>
              <a:t>Baseline</a:t>
            </a:r>
          </a:p>
          <a:p>
            <a:pPr algn="ctr"/>
            <a:r>
              <a:rPr lang="fr-CH" dirty="0" smtClean="0">
                <a:solidFill>
                  <a:schemeClr val="bg1"/>
                </a:solidFill>
              </a:rPr>
              <a:t>(</a:t>
            </a:r>
            <a:r>
              <a:rPr lang="fr-CH" dirty="0" err="1" smtClean="0">
                <a:solidFill>
                  <a:schemeClr val="bg1"/>
                </a:solidFill>
              </a:rPr>
              <a:t>estimated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limit</a:t>
            </a:r>
            <a:r>
              <a:rPr lang="fr-CH" dirty="0" smtClean="0">
                <a:solidFill>
                  <a:schemeClr val="bg1"/>
                </a:solidFill>
              </a:rPr>
              <a:t> of SPS)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4603265" y="4869911"/>
            <a:ext cx="2088232" cy="756664"/>
          </a:xfrm>
          <a:prstGeom prst="wedgeRoundRectCallout">
            <a:avLst>
              <a:gd name="adj1" fmla="val -111226"/>
              <a:gd name="adj2" fmla="val -175706"/>
              <a:gd name="adj3" fmla="val 16667"/>
            </a:avLst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Stretched</a:t>
            </a:r>
            <a:endParaRPr lang="fr-CH" dirty="0" smtClean="0">
              <a:solidFill>
                <a:schemeClr val="tx1"/>
              </a:solidFill>
            </a:endParaRPr>
          </a:p>
          <a:p>
            <a:pPr algn="ctr"/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estimated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limit</a:t>
            </a:r>
            <a:r>
              <a:rPr lang="fr-CH" dirty="0" smtClean="0">
                <a:solidFill>
                  <a:schemeClr val="tx1"/>
                </a:solidFill>
              </a:rPr>
              <a:t> of SPS </a:t>
            </a:r>
            <a:r>
              <a:rPr lang="fr-CH" dirty="0" err="1" smtClean="0">
                <a:solidFill>
                  <a:schemeClr val="tx1"/>
                </a:solidFill>
              </a:rPr>
              <a:t>injectors</a:t>
            </a:r>
            <a:r>
              <a:rPr lang="fr-CH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8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LI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</Template>
  <TotalTime>2423</TotalTime>
  <Words>2440</Words>
  <Application>Microsoft Office PowerPoint</Application>
  <PresentationFormat>On-screen Show (4:3)</PresentationFormat>
  <Paragraphs>508</Paragraphs>
  <Slides>45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LIU</vt:lpstr>
      <vt:lpstr>PowerPoint Presentation</vt:lpstr>
      <vt:lpstr>PowerPoint Presentation</vt:lpstr>
      <vt:lpstr>Principles of action</vt:lpstr>
      <vt:lpstr>PowerPoint Presentation</vt:lpstr>
      <vt:lpstr>Present focus: debugging of transverse emittance measurement – Emittance evolution from PSB to SPS</vt:lpstr>
      <vt:lpstr>PowerPoint Presentation</vt:lpstr>
      <vt:lpstr>PowerPoint Presentation</vt:lpstr>
      <vt:lpstr>Caveat…</vt:lpstr>
      <vt:lpstr>PowerPoint Presentation</vt:lpstr>
      <vt:lpstr>Beam parameters at LHC injection [50 ns]</vt:lpstr>
      <vt:lpstr>Beam parameters at LHC injection [50 ns]</vt:lpstr>
      <vt:lpstr>PowerPoint Presentation</vt:lpstr>
      <vt:lpstr>PowerPoint Presentation</vt:lpstr>
      <vt:lpstr>PowerPoint Presentation</vt:lpstr>
      <vt:lpstr>Overall LIU Planning</vt:lpstr>
      <vt:lpstr>PowerPoint Presentation</vt:lpstr>
      <vt:lpstr>Summary</vt:lpstr>
      <vt:lpstr>PowerPoint Presentation</vt:lpstr>
      <vt:lpstr>PowerPoint Presentation</vt:lpstr>
      <vt:lpstr>Why is today’s beam better than nominal?</vt:lpstr>
      <vt:lpstr>PowerPoint Presentation</vt:lpstr>
      <vt:lpstr>PowerPoint Presentation</vt:lpstr>
      <vt:lpstr>Linac4: Commissioning schedule</vt:lpstr>
      <vt:lpstr>PS injector - option 1: PSB Upgrade</vt:lpstr>
      <vt:lpstr>PS injector - option 2: RCS</vt:lpstr>
      <vt:lpstr>PS Upgrades</vt:lpstr>
      <vt:lpstr>SPS Upgrades</vt:lpstr>
      <vt:lpstr>PowerPoint Presentation</vt:lpstr>
      <vt:lpstr>PS injector: RCS feasibility study</vt:lpstr>
      <vt:lpstr>Principle of Working Point Scans</vt:lpstr>
      <vt:lpstr>PS Transverse: Tune Scans</vt:lpstr>
      <vt:lpstr>PS Longitudinal: Batch Compression (1/2)</vt:lpstr>
      <vt:lpstr>PS Longitudinal: Batch Compression (2/2)</vt:lpstr>
      <vt:lpstr>SPS Transverse: Tune Scans</vt:lpstr>
      <vt:lpstr>SPS Transverse: Single Bunch Emittances</vt:lpstr>
      <vt:lpstr>SPS: 50ns bunch train – Double PSB batch</vt:lpstr>
      <vt:lpstr>SPS: e-cloud with 25 ns bunch train</vt:lpstr>
      <vt:lpstr>Present focus: debugging of transverse emittance measurement – Error source inventory</vt:lpstr>
      <vt:lpstr>Emittance blow-up in SPS with low gt</vt:lpstr>
      <vt:lpstr>PowerPoint Presentation</vt:lpstr>
      <vt:lpstr>Linac4 connection to the PSB</vt:lpstr>
      <vt:lpstr>PSB Upgrades</vt:lpstr>
      <vt:lpstr>PS Upgrades</vt:lpstr>
      <vt:lpstr>SPS Upgrades (1/2)</vt:lpstr>
      <vt:lpstr>SPS Upgrades (2/2)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Garoby</dc:creator>
  <cp:lastModifiedBy>Garoby</cp:lastModifiedBy>
  <cp:revision>117</cp:revision>
  <dcterms:created xsi:type="dcterms:W3CDTF">2011-05-16T06:49:35Z</dcterms:created>
  <dcterms:modified xsi:type="dcterms:W3CDTF">2011-06-23T15:56:32Z</dcterms:modified>
</cp:coreProperties>
</file>