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Masters/slideMaster6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theme/theme8.xml" ContentType="application/vnd.openxmlformats-officedocument.theme+xml"/>
  <Default Extension="bin" ContentType="application/vnd.openxmlformats-officedocument.presentationml.printerSettings"/>
  <Override PartName="/ppt/embeddings/Microsoft_Equation5.bin" ContentType="application/vnd.openxmlformats-officedocument.oleObject"/>
  <Override PartName="/ppt/theme/theme1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17.xml" ContentType="application/vnd.openxmlformats-officedocument.presentationml.slideLayout+xml"/>
  <Default Extension="wmf" ContentType="image/x-wmf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theme/theme1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theme/theme5.xml" ContentType="application/vnd.openxmlformats-officedocument.theme+xml"/>
  <Override PartName="/ppt/slides/slide11.xml" ContentType="application/vnd.openxmlformats-officedocument.presentationml.slide+xml"/>
  <Override PartName="/ppt/slideLayouts/slideLayout28.xml" ContentType="application/vnd.openxmlformats-officedocument.presentationml.slideLayout+xml"/>
  <Override PartName="/ppt/embeddings/Microsoft_Equation2.bin" ContentType="application/vnd.openxmlformats-officedocument.oleObject"/>
  <Override PartName="/ppt/notesSlides/notesSlide8.xml" ContentType="application/vnd.openxmlformats-officedocument.presentationml.notesSlide+xml"/>
  <Override PartName="/ppt/slideMasters/slideMaster3.xml" ContentType="application/vnd.openxmlformats-officedocument.presentationml.slideMaster+xml"/>
  <Override PartName="/ppt/embeddings/oleObject2.bin" ContentType="application/vnd.openxmlformats-officedocument.oleObject"/>
  <Override PartName="/ppt/slideLayouts/slideLayout14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theme/theme9.xml" ContentType="application/vnd.openxmlformats-officedocument.theme+xml"/>
  <Override PartName="/ppt/slides/slide15.xml" ContentType="application/vnd.openxmlformats-officedocument.presentationml.slide+xml"/>
  <Override PartName="/ppt/embeddings/Microsoft_Equation6.bin" ContentType="application/vnd.openxmlformats-officedocument.oleObject"/>
  <Override PartName="/ppt/slides/slide2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8.xml" ContentType="application/vnd.openxmlformats-officedocument.presentationml.slideLayout+xml"/>
  <Override PartName="/ppt/presProps.xml" ContentType="application/vnd.openxmlformats-officedocument.presentationml.presProps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Default Extension="xls" ContentType="application/vnd.ms-exce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Masters/slideMaster10.xml" ContentType="application/vnd.openxmlformats-officedocument.presentationml.slideMaster+xml"/>
  <Override PartName="/ppt/slides/slide24.xml" ContentType="application/vnd.openxmlformats-officedocument.presentationml.slide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1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ppt/notesSlides/notesSlide7.xml" ContentType="application/vnd.openxmlformats-officedocument.presentationml.notesSlide+xml"/>
  <Default Extension="jpeg" ContentType="image/jpeg"/>
  <Default Extension="vml" ContentType="application/vnd.openxmlformats-officedocument.vmlDrawing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28.xml" ContentType="application/vnd.openxmlformats-officedocument.presentationml.slide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6.xml" ContentType="application/vnd.openxmlformats-officedocument.presentationml.slideLayout+xml"/>
  <Override PartName="/ppt/embeddings/Microsoft_Equation3.bin" ContentType="application/vnd.openxmlformats-officedocument.oleObject"/>
  <Override PartName="/ppt/notesSlides/notesSlide9.xml" ContentType="application/vnd.openxmlformats-officedocument.presentationml.notesSlide+xml"/>
  <Override PartName="/ppt/theme/theme10.xml" ContentType="application/vnd.openxmlformats-officedocument.theme+xml"/>
  <Override PartName="/ppt/slides/slide31.xml" ContentType="application/vnd.openxmlformats-officedocument.presentationml.slide+xml"/>
  <Override PartName="/ppt/slideLayouts/slideLayout15.xml" ContentType="application/vnd.openxmlformats-officedocument.presentationml.slideLayout+xml"/>
  <Default Extension="emf" ContentType="image/x-emf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slideMasters/slideMaster8.xml" ContentType="application/vnd.openxmlformats-officedocument.presentationml.slideMaster+xml"/>
  <Override PartName="/ppt/slides/slide35.xml" ContentType="application/vnd.openxmlformats-officedocument.presentationml.slide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embeddings/Microsoft_Equation7.bin" ContentType="application/vnd.openxmlformats-officedocument.oleObject"/>
  <Override PartName="/ppt/slides/slide2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theme/theme7.xml" ContentType="application/vnd.openxmlformats-officedocument.theme+xml"/>
  <Override PartName="/ppt/slideMasters/slideMaster5.xml" ContentType="application/vnd.openxmlformats-officedocument.presentationml.slideMaster+xml"/>
  <Override PartName="/ppt/slideLayouts/slideLayout7.xml" ContentType="application/vnd.openxmlformats-officedocument.presentationml.slideLayout+xml"/>
  <Override PartName="/ppt/embeddings/Microsoft_Equation4.bin" ContentType="application/vnd.openxmlformats-officedocument.oleObject"/>
  <Override PartName="/ppt/slides/slide32.xml" ContentType="application/vnd.openxmlformats-officedocument.presentationml.slide+xml"/>
  <Override PartName="/ppt/viewProps.xml" ContentType="application/vnd.openxmlformats-officedocument.presentationml.viewProps+xml"/>
  <Override PartName="/ppt/theme/theme11.xml" ContentType="application/vnd.openxmlformats-officedocument.theme+xml"/>
  <Override PartName="/ppt/slideLayouts/slideLayout16.xml" ContentType="application/vnd.openxmlformats-officedocument.presentationml.slideLayout+xml"/>
  <Override PartName="/ppt/slides/slide29.xml" ContentType="application/vnd.openxmlformats-officedocument.presentationml.slide+xml"/>
  <Override PartName="/ppt/notesSlides/notesSlide10.xml" ContentType="application/vnd.openxmlformats-officedocument.presentationml.notesSlide+xml"/>
  <Override PartName="/ppt/notesMasters/notesMaster1.xml" ContentType="application/vnd.openxmlformats-officedocument.presentationml.notesMaster+xml"/>
  <Override PartName="/docProps/app.xml" ContentType="application/vnd.openxmlformats-officedocument.extended-properties+xml"/>
  <Override PartName="/ppt/notesSlides/notesSlide12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9.xml" ContentType="application/vnd.openxmlformats-officedocument.presentationml.slideMaster+xml"/>
  <Override PartName="/ppt/slides/slide2.xml" ContentType="application/vnd.openxmlformats-officedocument.presentationml.slide+xml"/>
  <Override PartName="/ppt/embeddings/Microsoft_Equation8.bin" ContentType="application/vnd.openxmlformats-officedocument.oleObject"/>
  <Override PartName="/ppt/slides/slide22.xml" ContentType="application/vnd.openxmlformats-officedocument.presentationml.slide+xml"/>
  <Override PartName="/ppt/slideLayouts/slideLayout2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5.xml" ContentType="application/vnd.openxmlformats-officedocument.presentationml.notesSlide+xml"/>
  <Default Extension="pict" ContentType="image/pict"/>
  <Override PartName="/ppt/slides/slide6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6.xml" ContentType="application/vnd.openxmlformats-officedocument.presentationml.slide+xml"/>
  <Override PartName="/ppt/theme/theme4.xml" ContentType="application/vnd.openxmlformats-officedocument.theme+xml"/>
  <Override PartName="/ppt/slides/slide10.xml" ContentType="application/vnd.openxmlformats-officedocument.presentationml.slide+xml"/>
  <Override PartName="/ppt/slideLayouts/slideLayout27.xml" ContentType="application/vnd.openxmlformats-officedocument.presentationml.slideLayout+xml"/>
  <Override PartName="/ppt/embeddings/Microsoft_Equation1.bin" ContentType="application/vnd.openxmlformats-officedocument.oleObject"/>
  <Override PartName="/ppt/embeddings/oleObject1.bin" ContentType="application/vnd.openxmlformats-officedocument.oleObject"/>
  <Override PartName="/ppt/slideLayouts/slideLayout13.xml" ContentType="application/vnd.openxmlformats-officedocument.presentationml.slideLayout+xml"/>
  <Override PartName="/ppt/slideLayouts/slideLayout32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817" r:id="rId1"/>
    <p:sldMasterId id="2147483821" r:id="rId2"/>
    <p:sldMasterId id="2147483942" r:id="rId3"/>
    <p:sldMasterId id="2147483986" r:id="rId4"/>
    <p:sldMasterId id="2147484031" r:id="rId5"/>
    <p:sldMasterId id="2147484288" r:id="rId6"/>
    <p:sldMasterId id="2147484685" r:id="rId7"/>
    <p:sldMasterId id="2147484723" r:id="rId8"/>
    <p:sldMasterId id="2147484725" r:id="rId9"/>
    <p:sldMasterId id="2147484727" r:id="rId10"/>
  </p:sldMasterIdLst>
  <p:notesMasterIdLst>
    <p:notesMasterId r:id="rId49"/>
  </p:notesMasterIdLst>
  <p:handoutMasterIdLst>
    <p:handoutMasterId r:id="rId50"/>
  </p:handoutMasterIdLst>
  <p:sldIdLst>
    <p:sldId id="731" r:id="rId11"/>
    <p:sldId id="878" r:id="rId12"/>
    <p:sldId id="851" r:id="rId13"/>
    <p:sldId id="713" r:id="rId14"/>
    <p:sldId id="888" r:id="rId15"/>
    <p:sldId id="905" r:id="rId16"/>
    <p:sldId id="904" r:id="rId17"/>
    <p:sldId id="894" r:id="rId18"/>
    <p:sldId id="893" r:id="rId19"/>
    <p:sldId id="913" r:id="rId20"/>
    <p:sldId id="915" r:id="rId21"/>
    <p:sldId id="916" r:id="rId22"/>
    <p:sldId id="898" r:id="rId23"/>
    <p:sldId id="896" r:id="rId24"/>
    <p:sldId id="871" r:id="rId25"/>
    <p:sldId id="855" r:id="rId26"/>
    <p:sldId id="909" r:id="rId27"/>
    <p:sldId id="879" r:id="rId28"/>
    <p:sldId id="918" r:id="rId29"/>
    <p:sldId id="897" r:id="rId30"/>
    <p:sldId id="917" r:id="rId31"/>
    <p:sldId id="920" r:id="rId32"/>
    <p:sldId id="921" r:id="rId33"/>
    <p:sldId id="903" r:id="rId34"/>
    <p:sldId id="884" r:id="rId35"/>
    <p:sldId id="910" r:id="rId36"/>
    <p:sldId id="902" r:id="rId37"/>
    <p:sldId id="914" r:id="rId38"/>
    <p:sldId id="881" r:id="rId39"/>
    <p:sldId id="882" r:id="rId40"/>
    <p:sldId id="899" r:id="rId41"/>
    <p:sldId id="901" r:id="rId42"/>
    <p:sldId id="726" r:id="rId43"/>
    <p:sldId id="866" r:id="rId44"/>
    <p:sldId id="885" r:id="rId45"/>
    <p:sldId id="895" r:id="rId46"/>
    <p:sldId id="908" r:id="rId47"/>
    <p:sldId id="919" r:id="rId48"/>
  </p:sldIdLst>
  <p:sldSz cx="9144000" cy="6858000" type="letter"/>
  <p:notesSz cx="6731000" cy="9856788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accent2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accent2"/>
        </a:solidFill>
        <a:latin typeface="Times New Roman" charset="0"/>
        <a:ea typeface="ＭＳ Ｐゴシック" charset="-128"/>
        <a:cs typeface="ＭＳ Ｐゴシック" charset="-128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accent2"/>
        </a:solidFill>
        <a:latin typeface="Times New Roman" charset="0"/>
        <a:ea typeface="ＭＳ Ｐゴシック" charset="-128"/>
        <a:cs typeface="ＭＳ Ｐゴシック" charset="-128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accent2"/>
        </a:solidFill>
        <a:latin typeface="Times New Roman" charset="0"/>
        <a:ea typeface="ＭＳ Ｐゴシック" charset="-128"/>
        <a:cs typeface="ＭＳ Ｐゴシック" charset="-128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accent2"/>
        </a:solidFill>
        <a:latin typeface="Times New Roman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accent2"/>
        </a:solidFill>
        <a:latin typeface="Times New Roman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accent2"/>
        </a:solidFill>
        <a:latin typeface="Times New Roman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accent2"/>
        </a:solidFill>
        <a:latin typeface="Times New Roman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accent2"/>
        </a:solidFill>
        <a:latin typeface="Times New Roman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 useTimings="0">
    <p:present/>
    <p:sldAll/>
    <p:penClr>
      <a:schemeClr val="tx1"/>
    </p:penClr>
  </p:showPr>
  <p:clrMru>
    <a:srgbClr val="0066FF"/>
    <a:srgbClr val="FFFF00"/>
    <a:srgbClr val="99CCFF"/>
    <a:srgbClr val="FF9900"/>
    <a:srgbClr val="FFCC99"/>
    <a:srgbClr val="27551F"/>
    <a:srgbClr val="FF0000"/>
    <a:srgbClr val="094A0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4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628"/>
    </p:cViewPr>
  </p:sorterViewPr>
  <p:notesViewPr>
    <p:cSldViewPr>
      <p:cViewPr>
        <p:scale>
          <a:sx n="75" d="100"/>
          <a:sy n="75" d="100"/>
        </p:scale>
        <p:origin x="-816" y="-72"/>
      </p:cViewPr>
      <p:guideLst>
        <p:guide orient="horz" pos="3105"/>
        <p:guide pos="211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slide" Target="slides/slide5.xml"/><Relationship Id="rId16" Type="http://schemas.openxmlformats.org/officeDocument/2006/relationships/slide" Target="slides/slide6.xml"/><Relationship Id="rId17" Type="http://schemas.openxmlformats.org/officeDocument/2006/relationships/slide" Target="slides/slide7.xml"/><Relationship Id="rId18" Type="http://schemas.openxmlformats.org/officeDocument/2006/relationships/slide" Target="slides/slide8.xml"/><Relationship Id="rId19" Type="http://schemas.openxmlformats.org/officeDocument/2006/relationships/slide" Target="slides/slide9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0.xml"/><Relationship Id="rId41" Type="http://schemas.openxmlformats.org/officeDocument/2006/relationships/slide" Target="slides/slide31.xml"/><Relationship Id="rId42" Type="http://schemas.openxmlformats.org/officeDocument/2006/relationships/slide" Target="slides/slide32.xml"/><Relationship Id="rId43" Type="http://schemas.openxmlformats.org/officeDocument/2006/relationships/slide" Target="slides/slide33.xml"/><Relationship Id="rId44" Type="http://schemas.openxmlformats.org/officeDocument/2006/relationships/slide" Target="slides/slide34.xml"/><Relationship Id="rId45" Type="http://schemas.openxmlformats.org/officeDocument/2006/relationships/slide" Target="slides/slide35.xml"/><Relationship Id="rId46" Type="http://schemas.openxmlformats.org/officeDocument/2006/relationships/slide" Target="slides/slide36.xml"/><Relationship Id="rId47" Type="http://schemas.openxmlformats.org/officeDocument/2006/relationships/slide" Target="slides/slide37.xml"/><Relationship Id="rId48" Type="http://schemas.openxmlformats.org/officeDocument/2006/relationships/slide" Target="slides/slide38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20.xml"/><Relationship Id="rId31" Type="http://schemas.openxmlformats.org/officeDocument/2006/relationships/slide" Target="slides/slide21.xml"/><Relationship Id="rId32" Type="http://schemas.openxmlformats.org/officeDocument/2006/relationships/slide" Target="slides/slide22.xml"/><Relationship Id="rId33" Type="http://schemas.openxmlformats.org/officeDocument/2006/relationships/slide" Target="slides/slide23.xml"/><Relationship Id="rId34" Type="http://schemas.openxmlformats.org/officeDocument/2006/relationships/slide" Target="slides/slide24.xml"/><Relationship Id="rId35" Type="http://schemas.openxmlformats.org/officeDocument/2006/relationships/slide" Target="slides/slide25.xml"/><Relationship Id="rId36" Type="http://schemas.openxmlformats.org/officeDocument/2006/relationships/slide" Target="slides/slide26.xml"/><Relationship Id="rId37" Type="http://schemas.openxmlformats.org/officeDocument/2006/relationships/slide" Target="slides/slide27.xml"/><Relationship Id="rId38" Type="http://schemas.openxmlformats.org/officeDocument/2006/relationships/slide" Target="slides/slide28.xml"/><Relationship Id="rId39" Type="http://schemas.openxmlformats.org/officeDocument/2006/relationships/slide" Target="slides/slide29.xml"/><Relationship Id="rId20" Type="http://schemas.openxmlformats.org/officeDocument/2006/relationships/slide" Target="slides/slide10.xml"/><Relationship Id="rId21" Type="http://schemas.openxmlformats.org/officeDocument/2006/relationships/slide" Target="slides/slide11.xml"/><Relationship Id="rId22" Type="http://schemas.openxmlformats.org/officeDocument/2006/relationships/slide" Target="slides/slide12.xml"/><Relationship Id="rId23" Type="http://schemas.openxmlformats.org/officeDocument/2006/relationships/slide" Target="slides/slide13.xml"/><Relationship Id="rId24" Type="http://schemas.openxmlformats.org/officeDocument/2006/relationships/slide" Target="slides/slide14.xml"/><Relationship Id="rId25" Type="http://schemas.openxmlformats.org/officeDocument/2006/relationships/slide" Target="slides/slide15.xml"/><Relationship Id="rId26" Type="http://schemas.openxmlformats.org/officeDocument/2006/relationships/slide" Target="slides/slide16.xml"/><Relationship Id="rId27" Type="http://schemas.openxmlformats.org/officeDocument/2006/relationships/slide" Target="slides/slide17.xml"/><Relationship Id="rId28" Type="http://schemas.openxmlformats.org/officeDocument/2006/relationships/slide" Target="slides/slide18.xml"/><Relationship Id="rId29" Type="http://schemas.openxmlformats.org/officeDocument/2006/relationships/slide" Target="slides/slide19.xml"/><Relationship Id="rId10" Type="http://schemas.openxmlformats.org/officeDocument/2006/relationships/slideMaster" Target="slideMasters/slideMaster10.xml"/><Relationship Id="rId11" Type="http://schemas.openxmlformats.org/officeDocument/2006/relationships/slide" Target="slides/slide1.xml"/><Relationship Id="rId12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Relationship Id="rId2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Relationship Id="rId2" Type="http://schemas.openxmlformats.org/officeDocument/2006/relationships/image" Target="../media/image18.wmf"/><Relationship Id="rId3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9525"/>
            <a:ext cx="29194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547" tIns="0" rIns="18547" bIns="0" numCol="1" anchor="t" anchorCtr="0" compatLnSpc="1">
            <a:prstTxWarp prst="textNoShape">
              <a:avLst/>
            </a:prstTxWarp>
          </a:bodyPr>
          <a:lstStyle>
            <a:lvl1pPr algn="l" defTabSz="890588">
              <a:defRPr sz="1000" i="1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1588" y="9525"/>
            <a:ext cx="291941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547" tIns="0" rIns="18547" bIns="0" numCol="1" anchor="t" anchorCtr="0" compatLnSpc="1">
            <a:prstTxWarp prst="textNoShape">
              <a:avLst/>
            </a:prstTxWarp>
          </a:bodyPr>
          <a:lstStyle>
            <a:lvl1pPr algn="r" defTabSz="890588">
              <a:defRPr sz="1000" i="1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3713"/>
            <a:ext cx="29194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547" tIns="0" rIns="18547" bIns="0" numCol="1" anchor="b" anchorCtr="0" compatLnSpc="1">
            <a:prstTxWarp prst="textNoShape">
              <a:avLst/>
            </a:prstTxWarp>
          </a:bodyPr>
          <a:lstStyle>
            <a:lvl1pPr algn="l" defTabSz="890588">
              <a:defRPr sz="1000" i="1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1588" y="9383713"/>
            <a:ext cx="291941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547" tIns="0" rIns="18547" bIns="0" numCol="1" anchor="b" anchorCtr="0" compatLnSpc="1">
            <a:prstTxWarp prst="textNoShape">
              <a:avLst/>
            </a:prstTxWarp>
          </a:bodyPr>
          <a:lstStyle>
            <a:lvl1pPr algn="r" defTabSz="890588">
              <a:defRPr sz="1000" i="1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8A04A01-3820-7840-B389-220097172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6269038" y="9451975"/>
            <a:ext cx="395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640" tIns="44821" rIns="89640" bIns="44821" anchor="ctr">
            <a:prstTxWarp prst="textNoShape">
              <a:avLst/>
            </a:prstTxWarp>
            <a:spAutoFit/>
          </a:bodyPr>
          <a:lstStyle/>
          <a:p>
            <a:pPr algn="r" defTabSz="890588">
              <a:defRPr/>
            </a:pPr>
            <a:fld id="{E1D024A0-48E1-5643-9FBA-C9AD945D6F12}" type="slidenum">
              <a:rPr lang="en-US" sz="1400">
                <a:solidFill>
                  <a:schemeClr val="tx1"/>
                </a:solidFill>
                <a:latin typeface="Arial" charset="0"/>
              </a:rPr>
              <a:pPr algn="r" defTabSz="890588">
                <a:defRPr/>
              </a:pPr>
              <a:t>‹#›</a:t>
            </a:fld>
            <a:endParaRPr lang="en-US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9525"/>
            <a:ext cx="29194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547" tIns="0" rIns="18547" bIns="0" numCol="1" anchor="t" anchorCtr="0" compatLnSpc="1">
            <a:prstTxWarp prst="textNoShape">
              <a:avLst/>
            </a:prstTxWarp>
          </a:bodyPr>
          <a:lstStyle>
            <a:lvl1pPr algn="l" defTabSz="890588">
              <a:defRPr sz="1000" i="1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1588" y="9525"/>
            <a:ext cx="291941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547" tIns="0" rIns="18547" bIns="0" numCol="1" anchor="t" anchorCtr="0" compatLnSpc="1">
            <a:prstTxWarp prst="textNoShape">
              <a:avLst/>
            </a:prstTxWarp>
          </a:bodyPr>
          <a:lstStyle>
            <a:lvl1pPr algn="r" defTabSz="890588">
              <a:defRPr sz="1000" i="1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3713"/>
            <a:ext cx="29194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547" tIns="0" rIns="18547" bIns="0" numCol="1" anchor="b" anchorCtr="0" compatLnSpc="1">
            <a:prstTxWarp prst="textNoShape">
              <a:avLst/>
            </a:prstTxWarp>
          </a:bodyPr>
          <a:lstStyle>
            <a:lvl1pPr algn="l" defTabSz="890588">
              <a:defRPr sz="1000" i="1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1588" y="9383713"/>
            <a:ext cx="291941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547" tIns="0" rIns="18547" bIns="0" numCol="1" anchor="b" anchorCtr="0" compatLnSpc="1">
            <a:prstTxWarp prst="textNoShape">
              <a:avLst/>
            </a:prstTxWarp>
          </a:bodyPr>
          <a:lstStyle>
            <a:lvl1pPr algn="r" defTabSz="890588">
              <a:defRPr sz="10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A574AB2-3CE7-6849-A5AE-E481110191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81538"/>
            <a:ext cx="4933950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40" tIns="44821" rIns="89640" bIns="448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9943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68388" y="860425"/>
            <a:ext cx="4602162" cy="3451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6265863" y="9451975"/>
            <a:ext cx="398462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640" tIns="44821" rIns="89640" bIns="44821" anchor="ctr">
            <a:prstTxWarp prst="textNoShape">
              <a:avLst/>
            </a:prstTxWarp>
            <a:spAutoFit/>
          </a:bodyPr>
          <a:lstStyle/>
          <a:p>
            <a:pPr algn="r" defTabSz="890588">
              <a:defRPr/>
            </a:pPr>
            <a:fld id="{5524CA75-23D5-2742-A5FA-AA37BD10BBCF}" type="slidenum">
              <a:rPr lang="en-US" sz="1400">
                <a:solidFill>
                  <a:schemeClr val="tx1"/>
                </a:solidFill>
                <a:latin typeface="Arial" charset="0"/>
              </a:rPr>
              <a:pPr algn="r" defTabSz="890588">
                <a:defRPr/>
              </a:pPr>
              <a:t>‹#›</a:t>
            </a:fld>
            <a:endParaRPr lang="en-US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5C978F-42E9-1D46-BFC7-0A247CAD4ED4}" type="slidenum">
              <a:rPr lang="en-US">
                <a:solidFill>
                  <a:srgbClr val="C0504D"/>
                </a:solidFill>
              </a:rPr>
              <a:pPr/>
              <a:t>1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FE1EE2-1180-DC4D-9E15-D4616A3ABC56}" type="slidenum">
              <a:rPr lang="en-US">
                <a:solidFill>
                  <a:srgbClr val="C0504D"/>
                </a:solidFill>
              </a:rPr>
              <a:pPr/>
              <a:t>28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1DF672-5A1A-A04A-B706-B7347BA1B206}" type="slidenum">
              <a:rPr lang="en-US">
                <a:solidFill>
                  <a:srgbClr val="000000"/>
                </a:solidFill>
                <a:latin typeface="Arial" charset="0"/>
              </a:rPr>
              <a:pPr/>
              <a:t>29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3537CA-26BB-2E44-978A-C21664B16A5C}" type="slidenum">
              <a:rPr lang="en-US">
                <a:solidFill>
                  <a:srgbClr val="000000"/>
                </a:solidFill>
                <a:latin typeface="Arial" charset="0"/>
              </a:rPr>
              <a:pPr/>
              <a:t>30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110BDA-1F89-D54D-9D55-8E1A83C7E8AB}" type="slidenum">
              <a:rPr lang="en-US"/>
              <a:pPr/>
              <a:t>31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50ns beam option provides HL-LHC performance levels at ultimate total beam currents; only the ‘large beta*’ option reaches beam-beam limit; IBS growth rates are a concern!; low beta option has 50% higher performance potential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110BDA-1F89-D54D-9D55-8E1A83C7E8AB}" type="slidenum">
              <a:rPr lang="en-US"/>
              <a:pPr/>
              <a:t>32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50ns beam option provides HL-LHC performance levels at ultimate total beam currents; only the ‘large beta*’ option reaches beam-beam limit; IBS growth rates are a concern!; low beta option has 50% higher performance potential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5AEB5D-74F3-1141-82E2-59C5A6E254E2}" type="slidenum">
              <a:rPr lang="en-US"/>
              <a:pPr/>
              <a:t>33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0ABBCC-FF85-944E-BD04-DCE261F958DD}" type="slidenum">
              <a:rPr lang="en-US">
                <a:solidFill>
                  <a:srgbClr val="C0504D"/>
                </a:solidFill>
              </a:rPr>
              <a:pPr/>
              <a:t>34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35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2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FE1EE2-1180-DC4D-9E15-D4616A3ABC56}" type="slidenum">
              <a:rPr lang="en-US">
                <a:solidFill>
                  <a:srgbClr val="C0504D"/>
                </a:solidFill>
              </a:rPr>
              <a:pPr/>
              <a:t>15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1F24A4-5A82-B946-A79D-EED943244E66}" type="slidenum">
              <a:rPr lang="en-US">
                <a:solidFill>
                  <a:srgbClr val="C0504D"/>
                </a:solidFill>
              </a:rPr>
              <a:pPr/>
              <a:t>16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110BDA-1F89-D54D-9D55-8E1A83C7E8AB}" type="slidenum">
              <a:rPr lang="en-US"/>
              <a:pPr/>
              <a:t>18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50ns beam option provides HL-LHC performance levels at ultimate total beam currents; only the ‘large beta*’ option reaches beam-beam limit; IBS growth rates are a concern!; low beta option has 50% higher performance potential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24D6B0-1F3A-A04F-8521-7EE8E7F6D3E7}" type="slidenum">
              <a:rPr lang="en-US"/>
              <a:pPr/>
              <a:t>20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50ns beam option provides HL-LHC performance levels at ultimate total beam currents; only the ‘large beta*’ option reaches beam-beam limit; IBS growth rates are a concern!; low beta option has 50% higher performance potential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FE1EE2-1180-DC4D-9E15-D4616A3ABC56}" type="slidenum">
              <a:rPr lang="en-US">
                <a:solidFill>
                  <a:srgbClr val="C0504D"/>
                </a:solidFill>
              </a:rPr>
              <a:pPr/>
              <a:t>25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FE1EE2-1180-DC4D-9E15-D4616A3ABC56}" type="slidenum">
              <a:rPr lang="en-US">
                <a:solidFill>
                  <a:srgbClr val="C0504D"/>
                </a:solidFill>
              </a:rPr>
              <a:pPr/>
              <a:t>26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FE1EE2-1180-DC4D-9E15-D4616A3ABC56}" type="slidenum">
              <a:rPr lang="en-US">
                <a:solidFill>
                  <a:srgbClr val="C0504D"/>
                </a:solidFill>
              </a:rPr>
              <a:pPr/>
              <a:t>27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1188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88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-110" charset="2"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DEE36-C328-7243-AD5F-FEEC5EC42E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DC45F0-4CBA-1342-8387-BDD884CE93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DECB7-E351-AE47-AE73-BAEE71DBC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12113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2113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-110" charset="2"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A9D9F-89FB-2344-ABAA-6289B54CA2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338F9-E562-0540-9F53-0EE006FAA1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D0961-810A-3F48-9FCF-1F15CE4792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DF135-2BD8-384A-B92E-6F977476A0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DE454-BF56-6942-9B91-32255BBD5A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37D8A-120C-0541-BBC9-E517478752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4F34A-9A6B-9C4A-9CDA-52FFD91001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AACAF-CFFF-B745-AA7F-FB122EFF41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063F8-8FAA-A04C-8024-F42E55F98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4793B-042E-894F-8A80-A57549F7B7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0958E-E8E4-974C-8E21-7A81003CF0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C0285-1A7E-0E4F-B49D-B901088D7B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AADF6-14BB-344C-B5EC-0C054F5D8C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A155FB43-AF44-0042-9BBD-B2607F9747EA}" type="datetime1">
              <a:rPr lang="en-US"/>
              <a:pPr>
                <a:defRPr/>
              </a:pPr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LMC: R. Assmann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C059143A-821F-7740-BDE8-6B2720D157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1BE0E-55DA-7641-934A-20DAFCB84B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D36F2F13-134B-184F-9B6B-5C1769CCBB34}" type="datetime1">
              <a:rPr lang="en-US"/>
              <a:pPr>
                <a:defRPr/>
              </a:pPr>
              <a:t>6/20/11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43C5F-3F9C-B94F-A6CF-D89A1F9BA8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12113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1" y="1524001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2113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-110" charset="2"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41D8C-3DCD-834B-A401-201E83D5E3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ECC3387D-64CA-584C-AC04-71A995B5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D36F2F13-134B-184F-9B6B-5C1769CCBB34}" type="datetime1">
              <a:rPr lang="en-US"/>
              <a:pPr>
                <a:defRPr/>
              </a:pPr>
              <a:t>6/20/11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43C5F-3F9C-B94F-A6CF-D89A1F9BA8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8E515-C58A-2549-A214-960F2F6EBC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LHC status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pPr>
              <a:defRPr/>
            </a:pPr>
            <a:fld id="{3AFEC5B1-4E03-CB41-BDDA-AB4B146524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21-3-2011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D36F2F13-134B-184F-9B6B-5C1769CCBB34}" type="datetime1">
              <a:rPr lang="en-US"/>
              <a:pPr>
                <a:defRPr/>
              </a:pPr>
              <a:t>6/20/11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43C5F-3F9C-B94F-A6CF-D89A1F9BA8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189C4-6753-2644-A6B8-38BA045723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941FE-8E0A-8147-BB53-BABFD66692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E3A26-C723-B54B-8314-ACF0E57E4E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215E0-ACB2-D446-ACE6-E56015E6C4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3C2F2-F4C0-704E-A4DD-E0F754ED8D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1B3EC-DB88-6A4D-8819-79F635F72B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theme" Target="../theme/theme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theme" Target="../theme/theme3.xml"/><Relationship Id="rId3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87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5" rIns="91410" bIns="45705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Garamond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87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5" rIns="91410" bIns="4570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Garamond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87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5" rIns="91410" bIns="4570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Garamond" charset="0"/>
              </a:defRPr>
            </a:lvl1pPr>
          </a:lstStyle>
          <a:p>
            <a:pPr>
              <a:defRPr/>
            </a:pPr>
            <a:fld id="{A74BC2DF-2123-5840-8111-B36BA69E3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6" r:id="rId1"/>
    <p:sldLayoutId id="2147484694" r:id="rId2"/>
    <p:sldLayoutId id="2147484695" r:id="rId3"/>
    <p:sldLayoutId id="2147484696" r:id="rId4"/>
    <p:sldLayoutId id="2147484697" r:id="rId5"/>
    <p:sldLayoutId id="2147484698" r:id="rId6"/>
    <p:sldLayoutId id="2147484699" r:id="rId7"/>
    <p:sldLayoutId id="2147484700" r:id="rId8"/>
    <p:sldLayoutId id="2147484701" r:id="rId9"/>
    <p:sldLayoutId id="2147484702" r:id="rId10"/>
    <p:sldLayoutId id="214748470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3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600">
          <a:solidFill>
            <a:schemeClr val="tx1"/>
          </a:solidFill>
          <a:latin typeface="+mn-lt"/>
          <a:ea typeface="ＭＳ Ｐゴシック" pitchFamily="-110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200">
          <a:solidFill>
            <a:schemeClr val="tx1"/>
          </a:solidFill>
          <a:latin typeface="+mn-lt"/>
          <a:ea typeface="ＭＳ Ｐゴシック" pitchFamily="-110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 sz="2000">
          <a:solidFill>
            <a:schemeClr val="tx1"/>
          </a:solidFill>
          <a:latin typeface="+mn-lt"/>
          <a:ea typeface="ＭＳ Ｐゴシック" pitchFamily="-110" charset="-128"/>
        </a:defRPr>
      </a:lvl4pPr>
      <a:lvl5pPr marL="1679575" indent="-3381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5pPr>
      <a:lvl6pPr marL="2136775" indent="-3381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593975" indent="-3381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3051175" indent="-3381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3508375" indent="-3381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103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Garamond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103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103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E606F761-BC97-6541-B35A-17F2789048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103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solidFill>
                <a:srgbClr val="3B812F"/>
              </a:solidFill>
            </a:endParaRP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solidFill>
                <a:srgbClr val="3B812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28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3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600">
          <a:solidFill>
            <a:schemeClr val="tx1"/>
          </a:solidFill>
          <a:latin typeface="+mn-lt"/>
          <a:ea typeface="ＭＳ Ｐゴシック" pitchFamily="-110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200">
          <a:solidFill>
            <a:schemeClr val="tx1"/>
          </a:solidFill>
          <a:latin typeface="+mn-lt"/>
          <a:ea typeface="ＭＳ Ｐゴシック" pitchFamily="-110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 sz="2000">
          <a:solidFill>
            <a:schemeClr val="tx1"/>
          </a:solidFill>
          <a:latin typeface="+mn-lt"/>
          <a:ea typeface="ＭＳ Ｐゴシック" pitchFamily="-110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103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Garamond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103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Garamond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103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Garamond" charset="0"/>
              </a:defRPr>
            </a:lvl1pPr>
          </a:lstStyle>
          <a:p>
            <a:pPr>
              <a:defRPr/>
            </a:pPr>
            <a:fld id="{39DFAD98-DBF9-A247-98FB-5D13906027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055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7" r:id="rId1"/>
    <p:sldLayoutId id="2147484704" r:id="rId2"/>
    <p:sldLayoutId id="2147484705" r:id="rId3"/>
    <p:sldLayoutId id="2147484706" r:id="rId4"/>
    <p:sldLayoutId id="2147484707" r:id="rId5"/>
    <p:sldLayoutId id="2147484708" r:id="rId6"/>
    <p:sldLayoutId id="2147484709" r:id="rId7"/>
    <p:sldLayoutId id="2147484710" r:id="rId8"/>
    <p:sldLayoutId id="2147484711" r:id="rId9"/>
    <p:sldLayoutId id="2147484712" r:id="rId10"/>
    <p:sldLayoutId id="2147484713" r:id="rId11"/>
    <p:sldLayoutId id="2147484714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3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600">
          <a:solidFill>
            <a:schemeClr val="tx1"/>
          </a:solidFill>
          <a:latin typeface="+mn-lt"/>
          <a:ea typeface="ＭＳ Ｐゴシック" pitchFamily="-110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200">
          <a:solidFill>
            <a:schemeClr val="tx1"/>
          </a:solidFill>
          <a:latin typeface="+mn-lt"/>
          <a:ea typeface="ＭＳ Ｐゴシック" pitchFamily="-110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 sz="2000">
          <a:solidFill>
            <a:schemeClr val="tx1"/>
          </a:solidFill>
          <a:latin typeface="+mn-lt"/>
          <a:ea typeface="ＭＳ Ｐゴシック" pitchFamily="-110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000" i="1">
                <a:solidFill>
                  <a:srgbClr val="00007D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LMC: R. Assmann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00007D"/>
                </a:solidFill>
                <a:latin typeface="Arial" charset="0"/>
              </a:defRPr>
            </a:lvl1pPr>
          </a:lstStyle>
          <a:p>
            <a:pPr>
              <a:defRPr/>
            </a:pPr>
            <a:fld id="{12BE39D4-101B-B944-A772-02BB7BC4EB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662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54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662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7D"/>
                </a:solidFill>
                <a:latin typeface="Arial" charset="0"/>
              </a:defRPr>
            </a:lvl1pPr>
          </a:lstStyle>
          <a:p>
            <a:pPr>
              <a:defRPr/>
            </a:pPr>
            <a:fld id="{4F491A83-39D1-BF42-8799-B5CE9D4A8E70}" type="datetime1">
              <a:rPr lang="en-US"/>
              <a:pPr>
                <a:defRPr/>
              </a:pPr>
              <a:t>6/20/11</a:t>
            </a:fld>
            <a:endParaRPr lang="en-US"/>
          </a:p>
        </p:txBody>
      </p:sp>
      <p:sp>
        <p:nvSpPr>
          <p:cNvPr id="3079" name="Line 17"/>
          <p:cNvSpPr>
            <a:spLocks noChangeShapeType="1"/>
          </p:cNvSpPr>
          <p:nvPr userDrawn="1"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pic>
        <p:nvPicPr>
          <p:cNvPr id="26632" name="Picture 18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54050" cy="623888"/>
          </a:xfrm>
          <a:prstGeom prst="rect">
            <a:avLst/>
          </a:prstGeom>
          <a:noFill/>
          <a:ln w="12700" cap="sq">
            <a:noFill/>
            <a:miter lim="800000"/>
            <a:headEnd/>
            <a:tailEnd type="none" w="lg" len="lg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18" r:id="rId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2"/>
        <a:buChar char="n"/>
        <a:defRPr sz="2400">
          <a:solidFill>
            <a:schemeClr val="bg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¨"/>
        <a:defRPr sz="2000">
          <a:solidFill>
            <a:srgbClr val="0000FF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charset="2"/>
        <a:buChar char="n"/>
        <a:defRPr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¨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103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Garamond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103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103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E606F761-BC97-6541-B35A-17F2789048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103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5" r:id="rId1"/>
    <p:sldLayoutId id="2147484719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3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600">
          <a:solidFill>
            <a:schemeClr val="tx1"/>
          </a:solidFill>
          <a:latin typeface="+mn-lt"/>
          <a:ea typeface="ＭＳ Ｐゴシック" pitchFamily="-110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200">
          <a:solidFill>
            <a:schemeClr val="tx1"/>
          </a:solidFill>
          <a:latin typeface="+mn-lt"/>
          <a:ea typeface="ＭＳ Ｐゴシック" pitchFamily="-110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 sz="2000">
          <a:solidFill>
            <a:schemeClr val="tx1"/>
          </a:solidFill>
          <a:latin typeface="+mn-lt"/>
          <a:ea typeface="ＭＳ Ｐゴシック" pitchFamily="-110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103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Garamond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103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103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6C3F4672-EC40-A545-B01F-C504A01ACA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12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20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3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600">
          <a:solidFill>
            <a:schemeClr val="tx1"/>
          </a:solidFill>
          <a:latin typeface="+mn-lt"/>
          <a:ea typeface="ＭＳ Ｐゴシック" pitchFamily="-110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200">
          <a:solidFill>
            <a:schemeClr val="tx1"/>
          </a:solidFill>
          <a:latin typeface="+mn-lt"/>
          <a:ea typeface="ＭＳ Ｐゴシック" pitchFamily="-110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 sz="2000">
          <a:solidFill>
            <a:schemeClr val="tx1"/>
          </a:solidFill>
          <a:latin typeface="+mn-lt"/>
          <a:ea typeface="ＭＳ Ｐゴシック" pitchFamily="-110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0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28/01/2011</a:t>
            </a:r>
          </a:p>
        </p:txBody>
      </p:sp>
      <p:sp>
        <p:nvSpPr>
          <p:cNvPr id="140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SPS lessons</a:t>
            </a:r>
          </a:p>
        </p:txBody>
      </p:sp>
      <p:sp>
        <p:nvSpPr>
          <p:cNvPr id="140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DF35B709-F433-6E45-962E-16AE051192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40295" name="Picture 7"/>
          <p:cNvPicPr>
            <a:picLocks noChangeAspect="1" noChangeArrowheads="1"/>
          </p:cNvPicPr>
          <p:nvPr userDrawn="1"/>
        </p:nvPicPr>
        <p:blipFill>
          <a:blip r:embed="rId2">
            <a:lum bright="42000" contrast="-6000"/>
          </a:blip>
          <a:srcRect b="9435"/>
          <a:stretch>
            <a:fillRect/>
          </a:stretch>
        </p:blipFill>
        <p:spPr bwMode="auto">
          <a:xfrm>
            <a:off x="457200" y="304800"/>
            <a:ext cx="8229600" cy="6400800"/>
          </a:xfrm>
          <a:prstGeom prst="rect">
            <a:avLst/>
          </a:prstGeom>
          <a:noFill/>
          <a:ln w="28575">
            <a:solidFill>
              <a:srgbClr val="CC3399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0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rgbClr val="000000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54D0D914-8E6C-A548-AE34-7974E818C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22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103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Garamond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103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103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E606F761-BC97-6541-B35A-17F2789048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103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solidFill>
                <a:srgbClr val="3B812F"/>
              </a:solidFill>
            </a:endParaRP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solidFill>
                <a:srgbClr val="3B812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30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3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600">
          <a:solidFill>
            <a:schemeClr val="tx1"/>
          </a:solidFill>
          <a:latin typeface="+mn-lt"/>
          <a:ea typeface="ＭＳ Ｐゴシック" pitchFamily="-110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200">
          <a:solidFill>
            <a:schemeClr val="tx1"/>
          </a:solidFill>
          <a:latin typeface="+mn-lt"/>
          <a:ea typeface="ＭＳ Ｐゴシック" pitchFamily="-110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 sz="2000">
          <a:solidFill>
            <a:schemeClr val="tx1"/>
          </a:solidFill>
          <a:latin typeface="+mn-lt"/>
          <a:ea typeface="ＭＳ Ｐゴシック" pitchFamily="-110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>
                <a:solidFill>
                  <a:srgbClr val="00007D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>
                <a:ea typeface="+mn-ea"/>
                <a:cs typeface="+mn-cs"/>
              </a:rPr>
              <a:t>LHC status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>
                <a:solidFill>
                  <a:srgbClr val="00007D"/>
                </a:solidFill>
                <a:latin typeface="Arial" charset="0"/>
              </a:defRPr>
            </a:lvl1pPr>
          </a:lstStyle>
          <a:p>
            <a:pPr>
              <a:defRPr/>
            </a:pPr>
            <a:fld id="{485A06B0-255B-0D44-9F21-0B1AA3475677}" type="slidenum">
              <a:rPr lang="en-US">
                <a:ea typeface="+mn-ea"/>
                <a:cs typeface="+mn-cs"/>
              </a:rPr>
              <a:pPr>
                <a:defRPr/>
              </a:pPr>
              <a:t>‹#›</a:t>
            </a:fld>
            <a:endParaRPr lang="en-US" dirty="0">
              <a:ea typeface="+mn-ea"/>
              <a:cs typeface="+mn-cs"/>
            </a:endParaRPr>
          </a:p>
        </p:txBody>
      </p:sp>
      <p:sp>
        <p:nvSpPr>
          <p:cNvPr id="7373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54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373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rgbClr val="00007D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>
                <a:ea typeface="+mn-ea"/>
                <a:cs typeface="+mn-cs"/>
              </a:rPr>
              <a:t>21-3-2011</a:t>
            </a:r>
          </a:p>
        </p:txBody>
      </p:sp>
      <p:sp>
        <p:nvSpPr>
          <p:cNvPr id="24593" name="Line 17"/>
          <p:cNvSpPr>
            <a:spLocks noChangeShapeType="1"/>
          </p:cNvSpPr>
          <p:nvPr userDrawn="1"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defRPr/>
            </a:pPr>
            <a:endParaRPr lang="en-US" sz="2000" dirty="0">
              <a:solidFill>
                <a:srgbClr val="00007D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73736" name="Picture 18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54050" cy="623888"/>
          </a:xfrm>
          <a:prstGeom prst="rect">
            <a:avLst/>
          </a:prstGeom>
          <a:noFill/>
          <a:ln w="12700" cap="sq">
            <a:noFill/>
            <a:miter lim="800000"/>
            <a:headEnd/>
            <a:tailEnd type="none" w="lg" len="lg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26" r:id="rId1"/>
    <p:sldLayoutId id="2147484729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2"/>
        <a:buChar char="n"/>
        <a:defRPr sz="2400">
          <a:solidFill>
            <a:schemeClr val="bg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¨"/>
        <a:defRPr sz="2000">
          <a:solidFill>
            <a:srgbClr val="0000FF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charset="2"/>
        <a:buChar char="n"/>
        <a:defRPr>
          <a:solidFill>
            <a:schemeClr val="accent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¨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14.png"/><Relationship Id="rId5" Type="http://schemas.openxmlformats.org/officeDocument/2006/relationships/oleObject" Target="../embeddings/oleObject1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6.jpeg"/><Relationship Id="rId5" Type="http://schemas.openxmlformats.org/officeDocument/2006/relationships/oleObject" Target="../embeddings/Microsoft_Equation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image" Target="../media/image14.png"/><Relationship Id="rId5" Type="http://schemas.openxmlformats.org/officeDocument/2006/relationships/oleObject" Target="../embeddings/oleObject2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4" Type="http://schemas.openxmlformats.org/officeDocument/2006/relationships/oleObject" Target="../embeddings/Microsoft_Equation5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4" Type="http://schemas.openxmlformats.org/officeDocument/2006/relationships/image" Target="../media/image20.png"/><Relationship Id="rId5" Type="http://schemas.openxmlformats.org/officeDocument/2006/relationships/oleObject" Target="../embeddings/Microsoft_Equation6.bin"/><Relationship Id="rId6" Type="http://schemas.openxmlformats.org/officeDocument/2006/relationships/oleObject" Target="../embeddings/Microsoft_Equation7.bin"/><Relationship Id="rId7" Type="http://schemas.openxmlformats.org/officeDocument/2006/relationships/oleObject" Target="../embeddings/Microsoft_Equation8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30.xml"/><Relationship Id="rId3" Type="http://schemas.openxmlformats.org/officeDocument/2006/relationships/oleObject" Target="../embeddings/Microsoft_Excel_97_-_2004_Worksheet9.xls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image" Target="../media/image2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6.xml"/><Relationship Id="rId3" Type="http://schemas.openxmlformats.org/officeDocument/2006/relationships/oleObject" Target="../embeddings/Microsoft_Equation3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6.xml"/><Relationship Id="rId3" Type="http://schemas.openxmlformats.org/officeDocument/2006/relationships/oleObject" Target="../embeddings/Microsoft_Equation4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LHC-tunne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81000"/>
            <a:ext cx="9144000" cy="5029200"/>
          </a:xfrm>
        </p:spPr>
        <p:txBody>
          <a:bodyPr/>
          <a:lstStyle/>
          <a:p>
            <a:pPr algn="ctr" eaLnBrk="1" hangingPunct="1"/>
            <a:r>
              <a:rPr lang="en-US" b="1" smtClean="0">
                <a:solidFill>
                  <a:srgbClr val="FF0000"/>
                </a:solidFill>
              </a:rPr>
              <a:t>Beam characteristics at collision energy for the main HL-LHC scenarios: Fundamental motivation for the proposed beam parameters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0" y="6248400"/>
            <a:ext cx="3657600" cy="457200"/>
          </a:xfrm>
        </p:spPr>
        <p:txBody>
          <a:bodyPr/>
          <a:lstStyle/>
          <a:p>
            <a:pPr algn="r">
              <a:buClr>
                <a:schemeClr val="bg1"/>
              </a:buClr>
              <a:buFont typeface="Times New Roman" charset="0"/>
              <a:buNone/>
            </a:pPr>
            <a:r>
              <a:rPr lang="en-US" sz="2400"/>
              <a:t>O. Brüning BE-ABP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Box 2"/>
          <p:cNvSpPr txBox="1">
            <a:spLocks noChangeArrowheads="1"/>
          </p:cNvSpPr>
          <p:nvPr/>
        </p:nvSpPr>
        <p:spPr bwMode="auto">
          <a:xfrm>
            <a:off x="690563" y="1031557"/>
            <a:ext cx="3944159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HL-</a:t>
            </a:r>
            <a:r>
              <a:rPr lang="en-US" sz="2600" dirty="0" err="1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LHC</a:t>
            </a:r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 running scenarios</a:t>
            </a:r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:</a:t>
            </a:r>
            <a:endParaRPr lang="en-US" sz="2600" dirty="0">
              <a:solidFill>
                <a:schemeClr val="tx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593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3675"/>
            <a:ext cx="8686800" cy="720725"/>
          </a:xfrm>
        </p:spPr>
        <p:txBody>
          <a:bodyPr/>
          <a:lstStyle/>
          <a:p>
            <a:pPr eaLnBrk="1" hangingPunct="1"/>
            <a:r>
              <a:rPr lang="en-US" sz="3600" u="sng" dirty="0">
                <a:solidFill>
                  <a:srgbClr val="FF0000"/>
                </a:solidFill>
              </a:rPr>
              <a:t>Upgrade Considerations:</a:t>
            </a:r>
            <a:r>
              <a:rPr lang="en-US" sz="3600" u="sng" dirty="0" smtClean="0">
                <a:solidFill>
                  <a:srgbClr val="FF0000"/>
                </a:solidFill>
              </a:rPr>
              <a:t> Integrated Luminosity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9400" name="Rectangle 3"/>
          <p:cNvSpPr>
            <a:spLocks noChangeArrowheads="1"/>
          </p:cNvSpPr>
          <p:nvPr/>
        </p:nvSpPr>
        <p:spPr bwMode="auto">
          <a:xfrm>
            <a:off x="76200" y="1144587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69" tIns="45685" rIns="91369" bIns="45685" anchor="ctr">
            <a:prstTxWarp prst="textNoShape">
              <a:avLst/>
            </a:prstTxWarp>
          </a:bodyPr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59402" name="TextBox 12"/>
          <p:cNvSpPr txBox="1">
            <a:spLocks noChangeArrowheads="1"/>
          </p:cNvSpPr>
          <p:nvPr/>
        </p:nvSpPr>
        <p:spPr bwMode="auto">
          <a:xfrm>
            <a:off x="0" y="1552576"/>
            <a:ext cx="9144000" cy="4924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Assume average run length is reduced to premature end of fills</a:t>
            </a: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algn="l">
              <a:spcAft>
                <a:spcPts val="600"/>
              </a:spcAft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	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assume on average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25%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shorter than ideal fill length</a:t>
            </a:r>
          </a:p>
          <a:p>
            <a:pPr lvl="1" algn="l">
              <a:spcAft>
                <a:spcPts val="600"/>
              </a:spcAft>
            </a:pP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lvl="8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average fill time of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5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h to 7.5h</a:t>
            </a:r>
          </a:p>
          <a:p>
            <a:pPr lvl="1" algn="l">
              <a:spcAft>
                <a:spcPts val="600"/>
              </a:spcAft>
            </a:pP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1.33 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* 1 fills per day for </a:t>
            </a:r>
            <a:r>
              <a:rPr lang="en-US" dirty="0" err="1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k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 = 4</a:t>
            </a:r>
          </a:p>
          <a:p>
            <a:pPr lvl="1" algn="l">
              <a:spcAft>
                <a:spcPts val="600"/>
              </a:spcAft>
            </a:pP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     Efficiency = 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1.33 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* 1 * (0.75* [3h+7h]+5h) / 24 =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 70% 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(63%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)</a:t>
            </a:r>
          </a:p>
          <a:p>
            <a:pPr lvl="1" algn="l">
              <a:spcAft>
                <a:spcPts val="600"/>
              </a:spcAft>
            </a:pP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1.33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*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1.5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fills per day for </a:t>
            </a:r>
            <a:r>
              <a:rPr lang="en-US" dirty="0" err="1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k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=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2</a:t>
            </a:r>
          </a:p>
          <a:p>
            <a:pPr lvl="1" algn="l">
              <a:spcAft>
                <a:spcPts val="600"/>
              </a:spcAft>
            </a:pP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    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Efficiency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=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1.33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*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1.5 * (0.75* [3h+4h]+5h)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/ 24 =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85% (75%)</a:t>
            </a:r>
            <a:endParaRPr lang="en-US" dirty="0" smtClean="0">
              <a:solidFill>
                <a:srgbClr val="FF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endParaRPr lang="en-US" dirty="0" smtClean="0">
              <a:solidFill>
                <a:srgbClr val="FF0000"/>
              </a:solidFill>
              <a:ea typeface="Times New Roman" charset="0"/>
              <a:cs typeface="Times New Roman" charset="0"/>
              <a:sym typeface="Wingdings"/>
            </a:endParaRPr>
          </a:p>
        </p:txBody>
      </p:sp>
      <p:sp>
        <p:nvSpPr>
          <p:cNvPr id="59404" name="Rectangle 4"/>
          <p:cNvSpPr>
            <a:spLocks noChangeArrowheads="1"/>
          </p:cNvSpPr>
          <p:nvPr/>
        </p:nvSpPr>
        <p:spPr bwMode="auto">
          <a:xfrm>
            <a:off x="59436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59405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0790C296-C4CC-DF49-9369-83D0F1C7E76E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10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6475046" y="3486090"/>
            <a:ext cx="16021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dirty="0" smtClean="0">
                <a:solidFill>
                  <a:srgbClr val="800000"/>
                </a:solidFill>
                <a:sym typeface="Wingdings"/>
              </a:rPr>
              <a:t>5 </a:t>
            </a:r>
            <a:r>
              <a:rPr lang="en-US" sz="2000" dirty="0" smtClean="0">
                <a:solidFill>
                  <a:srgbClr val="800000"/>
                </a:solidFill>
                <a:sym typeface="Wingdings"/>
              </a:rPr>
              <a:t>10</a:t>
            </a:r>
            <a:r>
              <a:rPr lang="en-US" sz="2000" baseline="30000" dirty="0" smtClean="0">
                <a:solidFill>
                  <a:srgbClr val="800000"/>
                </a:solidFill>
                <a:sym typeface="Wingdings"/>
              </a:rPr>
              <a:t>14 </a:t>
            </a:r>
            <a:r>
              <a:rPr lang="en-US" sz="2000" dirty="0" err="1" smtClean="0">
                <a:solidFill>
                  <a:srgbClr val="800000"/>
                </a:solidFill>
                <a:sym typeface="Wingdings"/>
              </a:rPr>
              <a:t>p</a:t>
            </a:r>
            <a:r>
              <a:rPr lang="en-US" sz="2000" dirty="0" smtClean="0">
                <a:solidFill>
                  <a:srgbClr val="800000"/>
                </a:solidFill>
                <a:sym typeface="Wingdings"/>
              </a:rPr>
              <a:t>/beam</a:t>
            </a:r>
            <a:endParaRPr lang="en-US" sz="2000" dirty="0">
              <a:solidFill>
                <a:schemeClr val="tx1"/>
              </a:solidFill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Box 2"/>
          <p:cNvSpPr txBox="1">
            <a:spLocks noChangeArrowheads="1"/>
          </p:cNvSpPr>
          <p:nvPr/>
        </p:nvSpPr>
        <p:spPr bwMode="auto">
          <a:xfrm>
            <a:off x="690563" y="990600"/>
            <a:ext cx="821274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600" dirty="0" err="1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LHC</a:t>
            </a:r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 Operation: theoretical maximum integrated luminosity</a:t>
            </a:r>
            <a:endParaRPr lang="en-US" sz="2600" dirty="0">
              <a:solidFill>
                <a:schemeClr val="tx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593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3675"/>
            <a:ext cx="8686800" cy="720725"/>
          </a:xfrm>
        </p:spPr>
        <p:txBody>
          <a:bodyPr/>
          <a:lstStyle/>
          <a:p>
            <a:pPr eaLnBrk="1" hangingPunct="1"/>
            <a:r>
              <a:rPr lang="en-US" sz="3600" u="sng" dirty="0">
                <a:solidFill>
                  <a:srgbClr val="FF0000"/>
                </a:solidFill>
              </a:rPr>
              <a:t>Upgrade Considerations:</a:t>
            </a:r>
            <a:r>
              <a:rPr lang="en-US" sz="3600" u="sng" dirty="0" smtClean="0">
                <a:solidFill>
                  <a:srgbClr val="FF0000"/>
                </a:solidFill>
              </a:rPr>
              <a:t> Machine Efficiency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9400" name="Rectangle 3"/>
          <p:cNvSpPr>
            <a:spLocks noChangeArrowheads="1"/>
          </p:cNvSpPr>
          <p:nvPr/>
        </p:nvSpPr>
        <p:spPr bwMode="auto">
          <a:xfrm>
            <a:off x="76200" y="11430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69" tIns="45685" rIns="91369" bIns="45685" anchor="ctr">
            <a:prstTxWarp prst="textNoShape">
              <a:avLst/>
            </a:prstTxWarp>
          </a:bodyPr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59402" name="TextBox 12"/>
          <p:cNvSpPr txBox="1">
            <a:spLocks noChangeArrowheads="1"/>
          </p:cNvSpPr>
          <p:nvPr/>
        </p:nvSpPr>
        <p:spPr bwMode="auto">
          <a:xfrm>
            <a:off x="0" y="1524000"/>
            <a:ext cx="91440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Aft>
                <a:spcPts val="12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average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Turnaround time of ca.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5 hours @ 3.5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TeV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(2.5 </a:t>
            </a:r>
            <a:r>
              <a:rPr lang="en-US" dirty="0" err="1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h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 minimum)</a:t>
            </a:r>
          </a:p>
          <a:p>
            <a:pPr algn="l">
              <a:spcAft>
                <a:spcPts val="12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Peak luminosity: 1.1 10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33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cm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-2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sec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-1</a:t>
            </a:r>
          </a:p>
          <a:p>
            <a:pPr algn="l">
              <a:spcAft>
                <a:spcPts val="1200"/>
              </a:spcAft>
              <a:buFont typeface="Wingdings" charset="2"/>
              <a:buChar char="è"/>
            </a:pP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Luminosity lifetime: ca. 2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0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h (</a:t>
            </a:r>
            <a:r>
              <a:rPr lang="en-US" dirty="0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/>
              </a:rPr>
              <a:t>35h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) exponential (</a:t>
            </a:r>
            <a:r>
              <a:rPr lang="en-US" dirty="0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/>
              </a:rPr>
              <a:t>[1+t/tau]</a:t>
            </a:r>
            <a:r>
              <a:rPr lang="en-US" baseline="30000" dirty="0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/>
              </a:rPr>
              <a:t>-2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)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decay</a:t>
            </a:r>
          </a:p>
          <a:p>
            <a:pPr algn="l">
              <a:spcAft>
                <a:spcPts val="1200"/>
              </a:spcAft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    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Can’t be explained by burn off  </a:t>
            </a:r>
            <a:r>
              <a:rPr lang="en-US" dirty="0" smtClean="0">
                <a:solidFill>
                  <a:srgbClr val="FF9900"/>
                </a:solidFill>
                <a:ea typeface="Times New Roman" charset="0"/>
                <a:cs typeface="Times New Roman" charset="0"/>
                <a:sym typeface="Wingdings"/>
              </a:rPr>
              <a:t>(ca. </a:t>
            </a:r>
            <a:r>
              <a:rPr lang="en-US" dirty="0" smtClean="0">
                <a:solidFill>
                  <a:srgbClr val="FF9900"/>
                </a:solidFill>
                <a:ea typeface="Times New Roman" charset="0"/>
                <a:cs typeface="Times New Roman" charset="0"/>
                <a:sym typeface="Wingdings"/>
              </a:rPr>
              <a:t>3</a:t>
            </a:r>
            <a:r>
              <a:rPr lang="en-US" dirty="0" smtClean="0">
                <a:solidFill>
                  <a:srgbClr val="FF9900"/>
                </a:solidFill>
                <a:ea typeface="Times New Roman" charset="0"/>
                <a:cs typeface="Times New Roman" charset="0"/>
                <a:sym typeface="Wingdings"/>
              </a:rPr>
              <a:t>0h from DR </a:t>
            </a:r>
            <a:r>
              <a:rPr lang="en-US" dirty="0" err="1" smtClean="0">
                <a:solidFill>
                  <a:srgbClr val="FF9900"/>
                </a:solidFill>
                <a:ea typeface="Times New Roman" charset="0"/>
                <a:cs typeface="Times New Roman" charset="0"/>
                <a:sym typeface="Wingdings"/>
              </a:rPr>
              <a:t>restgas</a:t>
            </a:r>
            <a:r>
              <a:rPr lang="en-US" dirty="0" smtClean="0">
                <a:solidFill>
                  <a:srgbClr val="FF9900"/>
                </a:solidFill>
                <a:ea typeface="Times New Roman" charset="0"/>
                <a:cs typeface="Times New Roman" charset="0"/>
                <a:sym typeface="Wingdings"/>
              </a:rPr>
              <a:t> and IBS)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!</a:t>
            </a:r>
          </a:p>
          <a:p>
            <a:pPr algn="l">
              <a:spcAft>
                <a:spcPts val="12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optimum fill length of ca. 14h with rather broad peak</a:t>
            </a:r>
          </a:p>
          <a:p>
            <a:pPr algn="l">
              <a:spcAft>
                <a:spcPts val="12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minimum fill-to-fill length: 2.5h + 14h = 16.5h</a:t>
            </a: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algn="l">
              <a:spcAft>
                <a:spcPts val="12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integrated luminosity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/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fill: ca. 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40 pb</a:t>
            </a:r>
            <a:r>
              <a:rPr lang="en-US" baseline="30000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-1</a:t>
            </a:r>
            <a:r>
              <a:rPr lang="en-US" baseline="30000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dirty="0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/>
              </a:rPr>
              <a:t>(40 </a:t>
            </a:r>
            <a:r>
              <a:rPr lang="en-US" dirty="0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/>
              </a:rPr>
              <a:t>pb</a:t>
            </a:r>
            <a:r>
              <a:rPr lang="en-US" baseline="30000" dirty="0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/>
              </a:rPr>
              <a:t>-</a:t>
            </a:r>
            <a:r>
              <a:rPr lang="en-US" baseline="30000" dirty="0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/>
              </a:rPr>
              <a:t>1</a:t>
            </a:r>
            <a:r>
              <a:rPr lang="en-US" dirty="0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/>
              </a:rPr>
              <a:t>) 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(fill 1883) </a:t>
            </a:r>
            <a:r>
              <a:rPr lang="en-US" dirty="0" smtClean="0">
                <a:solidFill>
                  <a:srgbClr val="FF9900"/>
                </a:solidFill>
                <a:ea typeface="Times New Roman" charset="0"/>
                <a:cs typeface="Times New Roman" charset="0"/>
                <a:sym typeface="Wingdings"/>
              </a:rPr>
              <a:t>(44 pb</a:t>
            </a:r>
            <a:r>
              <a:rPr lang="en-US" baseline="30000" dirty="0" smtClean="0">
                <a:solidFill>
                  <a:srgbClr val="FF9900"/>
                </a:solidFill>
                <a:ea typeface="Times New Roman" charset="0"/>
                <a:cs typeface="Times New Roman" charset="0"/>
                <a:sym typeface="Wingdings"/>
              </a:rPr>
              <a:t>-1</a:t>
            </a:r>
            <a:r>
              <a:rPr lang="en-US" dirty="0" smtClean="0">
                <a:solidFill>
                  <a:srgbClr val="FF9900"/>
                </a:solidFill>
                <a:ea typeface="Times New Roman" charset="0"/>
                <a:cs typeface="Times New Roman" charset="0"/>
                <a:sym typeface="Wingdings"/>
              </a:rPr>
              <a:t>)</a:t>
            </a:r>
          </a:p>
          <a:p>
            <a:pPr algn="l">
              <a:spcAft>
                <a:spcPts val="12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integrated luminosity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/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day: ca. 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58 pb</a:t>
            </a:r>
            <a:r>
              <a:rPr lang="en-US" baseline="30000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-1 </a:t>
            </a:r>
            <a:r>
              <a:rPr lang="en-US" dirty="0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/>
              </a:rPr>
              <a:t>(58 </a:t>
            </a:r>
            <a:r>
              <a:rPr lang="en-US" dirty="0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/>
              </a:rPr>
              <a:t>pb</a:t>
            </a:r>
            <a:r>
              <a:rPr lang="en-US" baseline="30000" dirty="0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/>
              </a:rPr>
              <a:t>-1</a:t>
            </a:r>
            <a:r>
              <a:rPr lang="en-US" dirty="0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/>
              </a:rPr>
              <a:t>)</a:t>
            </a:r>
            <a:r>
              <a:rPr lang="en-US" dirty="0" smtClean="0">
                <a:solidFill>
                  <a:srgbClr val="FF9900"/>
                </a:solidFill>
                <a:ea typeface="Times New Roman" charset="0"/>
                <a:cs typeface="Times New Roman" charset="0"/>
                <a:sym typeface="Wingdings"/>
              </a:rPr>
              <a:t>                 (65 </a:t>
            </a:r>
            <a:r>
              <a:rPr lang="en-US" dirty="0" smtClean="0">
                <a:solidFill>
                  <a:srgbClr val="FF9900"/>
                </a:solidFill>
                <a:ea typeface="Times New Roman" charset="0"/>
                <a:cs typeface="Times New Roman" charset="0"/>
                <a:sym typeface="Wingdings"/>
              </a:rPr>
              <a:t>pb</a:t>
            </a:r>
            <a:r>
              <a:rPr lang="en-US" baseline="30000" dirty="0" smtClean="0">
                <a:solidFill>
                  <a:srgbClr val="FF9900"/>
                </a:solidFill>
                <a:ea typeface="Times New Roman" charset="0"/>
                <a:cs typeface="Times New Roman" charset="0"/>
                <a:sym typeface="Wingdings"/>
              </a:rPr>
              <a:t>-1</a:t>
            </a:r>
            <a:r>
              <a:rPr lang="en-US" dirty="0" smtClean="0">
                <a:solidFill>
                  <a:srgbClr val="FF9900"/>
                </a:solidFill>
                <a:ea typeface="Times New Roman" charset="0"/>
                <a:cs typeface="Times New Roman" charset="0"/>
                <a:sym typeface="Wingdings"/>
              </a:rPr>
              <a:t>)</a:t>
            </a:r>
            <a:endParaRPr lang="en-US" baseline="30000" dirty="0" smtClean="0">
              <a:solidFill>
                <a:srgbClr val="27551F"/>
              </a:solidFill>
              <a:ea typeface="Times New Roman" charset="0"/>
              <a:cs typeface="Times New Roman" charset="0"/>
              <a:sym typeface="Wingdings"/>
            </a:endParaRPr>
          </a:p>
          <a:p>
            <a:pPr algn="l">
              <a:spcAft>
                <a:spcPts val="1200"/>
              </a:spcAft>
              <a:buFont typeface="Wingdings" charset="2"/>
              <a:buChar char="è"/>
            </a:pP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integrated luminosity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/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week: 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405 pb</a:t>
            </a:r>
            <a:r>
              <a:rPr lang="en-US" baseline="30000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-1 </a:t>
            </a:r>
            <a:r>
              <a:rPr lang="en-US" dirty="0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/>
              </a:rPr>
              <a:t>(405 </a:t>
            </a:r>
            <a:r>
              <a:rPr lang="en-US" dirty="0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/>
              </a:rPr>
              <a:t>pb</a:t>
            </a:r>
            <a:r>
              <a:rPr lang="en-US" baseline="30000" dirty="0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/>
              </a:rPr>
              <a:t>-1</a:t>
            </a:r>
            <a:r>
              <a:rPr lang="en-US" dirty="0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/>
              </a:rPr>
              <a:t>)                </a:t>
            </a:r>
            <a:r>
              <a:rPr lang="en-US" dirty="0" smtClean="0">
                <a:solidFill>
                  <a:srgbClr val="FF9900"/>
                </a:solidFill>
                <a:ea typeface="Times New Roman" charset="0"/>
                <a:cs typeface="Times New Roman" charset="0"/>
                <a:sym typeface="Wingdings"/>
              </a:rPr>
              <a:t>(450 </a:t>
            </a:r>
            <a:r>
              <a:rPr lang="en-US" dirty="0" smtClean="0">
                <a:solidFill>
                  <a:srgbClr val="FF9900"/>
                </a:solidFill>
                <a:ea typeface="Times New Roman" charset="0"/>
                <a:cs typeface="Times New Roman" charset="0"/>
                <a:sym typeface="Wingdings"/>
              </a:rPr>
              <a:t>pb</a:t>
            </a:r>
            <a:r>
              <a:rPr lang="en-US" baseline="30000" dirty="0" smtClean="0">
                <a:solidFill>
                  <a:srgbClr val="FF9900"/>
                </a:solidFill>
                <a:ea typeface="Times New Roman" charset="0"/>
                <a:cs typeface="Times New Roman" charset="0"/>
                <a:sym typeface="Wingdings"/>
              </a:rPr>
              <a:t>-1</a:t>
            </a:r>
            <a:r>
              <a:rPr lang="en-US" dirty="0" smtClean="0">
                <a:solidFill>
                  <a:srgbClr val="FF9900"/>
                </a:solidFill>
                <a:ea typeface="Times New Roman" charset="0"/>
                <a:cs typeface="Times New Roman" charset="0"/>
                <a:sym typeface="Wingdings"/>
              </a:rPr>
              <a:t>)</a:t>
            </a:r>
            <a:endParaRPr lang="en-US" baseline="30000" dirty="0" smtClean="0">
              <a:solidFill>
                <a:srgbClr val="27551F"/>
              </a:solidFill>
              <a:ea typeface="Times New Roman" charset="0"/>
              <a:cs typeface="Times New Roman" charset="0"/>
              <a:sym typeface="Wingdings" charset="2"/>
            </a:endParaRPr>
          </a:p>
        </p:txBody>
      </p:sp>
      <p:sp>
        <p:nvSpPr>
          <p:cNvPr id="59404" name="Rectangle 4"/>
          <p:cNvSpPr>
            <a:spLocks noChangeArrowheads="1"/>
          </p:cNvSpPr>
          <p:nvPr/>
        </p:nvSpPr>
        <p:spPr bwMode="auto">
          <a:xfrm>
            <a:off x="59436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59405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0790C296-C4CC-DF49-9369-83D0F1C7E76E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11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685800"/>
            <a:ext cx="6477000" cy="4654327"/>
          </a:xfrm>
          <a:prstGeom prst="rect">
            <a:avLst/>
          </a:prstGeom>
        </p:spPr>
      </p:pic>
      <p:sp>
        <p:nvSpPr>
          <p:cNvPr id="59396" name="TextBox 2"/>
          <p:cNvSpPr txBox="1">
            <a:spLocks noChangeArrowheads="1"/>
          </p:cNvSpPr>
          <p:nvPr/>
        </p:nvSpPr>
        <p:spPr bwMode="auto">
          <a:xfrm>
            <a:off x="690563" y="914400"/>
            <a:ext cx="1814344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600" dirty="0" err="1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LHC</a:t>
            </a:r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 </a:t>
            </a:r>
          </a:p>
          <a:p>
            <a:pPr algn="l"/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Operation:</a:t>
            </a:r>
            <a:endParaRPr lang="en-US" sz="2600" dirty="0" smtClean="0">
              <a:solidFill>
                <a:srgbClr val="0000FF"/>
              </a:solidFill>
              <a:ea typeface="Times New Roman" charset="0"/>
              <a:cs typeface="Times New Roman" charset="0"/>
            </a:endParaRPr>
          </a:p>
          <a:p>
            <a:pPr algn="l"/>
            <a:endParaRPr lang="en-US" sz="2600" dirty="0" smtClean="0">
              <a:solidFill>
                <a:srgbClr val="0000FF"/>
              </a:solidFill>
              <a:ea typeface="Times New Roman" charset="0"/>
              <a:cs typeface="Times New Roman" charset="0"/>
            </a:endParaRPr>
          </a:p>
          <a:p>
            <a:pPr algn="l"/>
            <a:r>
              <a:rPr lang="en-US" sz="2600" dirty="0" smtClean="0">
                <a:solidFill>
                  <a:schemeClr val="tx1"/>
                </a:solidFill>
                <a:ea typeface="Times New Roman" charset="0"/>
                <a:cs typeface="Times New Roman" charset="0"/>
              </a:rPr>
              <a:t>650 pb</a:t>
            </a:r>
            <a:r>
              <a:rPr lang="en-US" sz="2600" baseline="30000" dirty="0" smtClean="0">
                <a:solidFill>
                  <a:schemeClr val="tx1"/>
                </a:solidFill>
                <a:ea typeface="Times New Roman" charset="0"/>
                <a:cs typeface="Times New Roman" charset="0"/>
              </a:rPr>
              <a:t>-1</a:t>
            </a:r>
            <a:endParaRPr lang="en-US" sz="2600" dirty="0" smtClean="0">
              <a:solidFill>
                <a:schemeClr val="tx1"/>
              </a:solidFill>
              <a:ea typeface="Times New Roman" charset="0"/>
              <a:cs typeface="Times New Roman" charset="0"/>
            </a:endParaRPr>
          </a:p>
          <a:p>
            <a:pPr algn="l"/>
            <a:r>
              <a:rPr lang="en-US" sz="2600" dirty="0" smtClean="0">
                <a:solidFill>
                  <a:schemeClr val="tx1"/>
                </a:solidFill>
                <a:ea typeface="Times New Roman" charset="0"/>
                <a:cs typeface="Times New Roman" charset="0"/>
              </a:rPr>
              <a:t>in </a:t>
            </a:r>
            <a:endParaRPr lang="en-US" sz="2600" dirty="0" smtClean="0">
              <a:solidFill>
                <a:schemeClr val="tx1"/>
              </a:solidFill>
              <a:ea typeface="Times New Roman" charset="0"/>
              <a:cs typeface="Times New Roman" charset="0"/>
            </a:endParaRPr>
          </a:p>
          <a:p>
            <a:pPr algn="l"/>
            <a:r>
              <a:rPr lang="en-US" sz="2600" dirty="0" smtClean="0">
                <a:solidFill>
                  <a:schemeClr val="tx1"/>
                </a:solidFill>
                <a:ea typeface="Times New Roman" charset="0"/>
                <a:cs typeface="Times New Roman" charset="0"/>
              </a:rPr>
              <a:t>last 4 weeks</a:t>
            </a:r>
          </a:p>
          <a:p>
            <a:pPr algn="l"/>
            <a:endParaRPr lang="en-US" sz="2600" dirty="0" smtClean="0">
              <a:solidFill>
                <a:schemeClr val="tx1"/>
              </a:solidFill>
              <a:ea typeface="Times New Roman" charset="0"/>
              <a:cs typeface="Times New Roman" charset="0"/>
            </a:endParaRPr>
          </a:p>
          <a:p>
            <a:pPr algn="l"/>
            <a:r>
              <a:rPr lang="en-US" sz="2600" dirty="0" smtClean="0">
                <a:solidFill>
                  <a:schemeClr val="tx1"/>
                </a:solidFill>
                <a:ea typeface="Times New Roman" charset="0"/>
                <a:cs typeface="Times New Roman" charset="0"/>
              </a:rPr>
              <a:t>800 pb</a:t>
            </a:r>
            <a:r>
              <a:rPr lang="en-US" sz="2600" baseline="30000" dirty="0" smtClean="0">
                <a:solidFill>
                  <a:schemeClr val="tx1"/>
                </a:solidFill>
                <a:ea typeface="Times New Roman" charset="0"/>
                <a:cs typeface="Times New Roman" charset="0"/>
              </a:rPr>
              <a:t>-1</a:t>
            </a:r>
            <a:endParaRPr lang="en-US" sz="2600" dirty="0" smtClean="0">
              <a:solidFill>
                <a:schemeClr val="tx1"/>
              </a:solidFill>
              <a:ea typeface="Times New Roman" charset="0"/>
              <a:cs typeface="Times New Roman" charset="0"/>
            </a:endParaRPr>
          </a:p>
          <a:p>
            <a:pPr algn="l"/>
            <a:r>
              <a:rPr lang="en-US" sz="2600" dirty="0" smtClean="0">
                <a:solidFill>
                  <a:schemeClr val="tx1"/>
                </a:solidFill>
                <a:ea typeface="Times New Roman" charset="0"/>
                <a:cs typeface="Times New Roman" charset="0"/>
              </a:rPr>
              <a:t>in </a:t>
            </a:r>
          </a:p>
          <a:p>
            <a:pPr algn="l"/>
            <a:r>
              <a:rPr lang="en-US" sz="2600" dirty="0" smtClean="0">
                <a:solidFill>
                  <a:schemeClr val="tx1"/>
                </a:solidFill>
                <a:ea typeface="Times New Roman" charset="0"/>
                <a:cs typeface="Times New Roman" charset="0"/>
              </a:rPr>
              <a:t>last</a:t>
            </a:r>
            <a:r>
              <a:rPr lang="en-US" sz="2600" dirty="0" smtClean="0">
                <a:solidFill>
                  <a:schemeClr val="tx1"/>
                </a:solidFill>
                <a:ea typeface="Times New Roman" charset="0"/>
                <a:cs typeface="Times New Roman" charset="0"/>
              </a:rPr>
              <a:t> 5 weeks</a:t>
            </a:r>
            <a:endParaRPr lang="en-US" sz="2600" dirty="0" smtClean="0">
              <a:solidFill>
                <a:schemeClr val="tx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593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3675"/>
            <a:ext cx="8686800" cy="720725"/>
          </a:xfrm>
        </p:spPr>
        <p:txBody>
          <a:bodyPr/>
          <a:lstStyle/>
          <a:p>
            <a:pPr eaLnBrk="1" hangingPunct="1"/>
            <a:r>
              <a:rPr lang="en-US" sz="3600" u="sng" dirty="0">
                <a:solidFill>
                  <a:srgbClr val="FF0000"/>
                </a:solidFill>
              </a:rPr>
              <a:t>Upgrade Considerations:</a:t>
            </a:r>
            <a:r>
              <a:rPr lang="en-US" sz="3600" u="sng" dirty="0" smtClean="0">
                <a:solidFill>
                  <a:srgbClr val="FF0000"/>
                </a:solidFill>
              </a:rPr>
              <a:t> Integrated Luminosity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9400" name="Rectangle 3"/>
          <p:cNvSpPr>
            <a:spLocks noChangeArrowheads="1"/>
          </p:cNvSpPr>
          <p:nvPr/>
        </p:nvSpPr>
        <p:spPr bwMode="auto">
          <a:xfrm>
            <a:off x="76200" y="10668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69" tIns="45685" rIns="91369" bIns="45685" anchor="ctr">
            <a:prstTxWarp prst="textNoShape">
              <a:avLst/>
            </a:prstTxWarp>
          </a:bodyPr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59402" name="TextBox 12"/>
          <p:cNvSpPr txBox="1">
            <a:spLocks noChangeArrowheads="1"/>
          </p:cNvSpPr>
          <p:nvPr/>
        </p:nvSpPr>
        <p:spPr bwMode="auto">
          <a:xfrm>
            <a:off x="0" y="5257800"/>
            <a:ext cx="9144000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obtained integrated luminosity per week over last month: ca. 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163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 pb</a:t>
            </a:r>
            <a:r>
              <a:rPr lang="en-US" baseline="30000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-1</a:t>
            </a:r>
          </a:p>
          <a:p>
            <a:pPr lvl="1" algn="l">
              <a:spcAft>
                <a:spcPts val="18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dirty="0" err="1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LHC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 Efficiency: ca. 163 / 405 </a:t>
            </a:r>
            <a:r>
              <a:rPr lang="en-US" dirty="0" err="1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 charset="2"/>
              </a:rPr>
              <a:t>40%</a:t>
            </a:r>
            <a:endParaRPr lang="en-US" baseline="-25000" dirty="0" smtClean="0">
              <a:solidFill>
                <a:srgbClr val="FF9900"/>
              </a:solidFill>
              <a:ea typeface="Times New Roman" charset="0"/>
              <a:cs typeface="Times New Roman" charset="0"/>
              <a:sym typeface="Wingdings"/>
            </a:endParaRPr>
          </a:p>
        </p:txBody>
      </p:sp>
      <p:sp>
        <p:nvSpPr>
          <p:cNvPr id="59404" name="Rectangle 4"/>
          <p:cNvSpPr>
            <a:spLocks noChangeArrowheads="1"/>
          </p:cNvSpPr>
          <p:nvPr/>
        </p:nvSpPr>
        <p:spPr bwMode="auto">
          <a:xfrm>
            <a:off x="59436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59405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0790C296-C4CC-DF49-9369-83D0F1C7E76E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12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Box 2"/>
          <p:cNvSpPr txBox="1">
            <a:spLocks noChangeArrowheads="1"/>
          </p:cNvSpPr>
          <p:nvPr/>
        </p:nvSpPr>
        <p:spPr bwMode="auto">
          <a:xfrm>
            <a:off x="609600" y="838200"/>
            <a:ext cx="6791693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HL-</a:t>
            </a:r>
            <a:r>
              <a:rPr lang="en-US" sz="2600" dirty="0" err="1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LHC</a:t>
            </a:r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 running scenarios:  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6 10</a:t>
            </a:r>
            <a:r>
              <a:rPr lang="en-US" baseline="30000" dirty="0" smtClean="0">
                <a:solidFill>
                  <a:srgbClr val="800000"/>
                </a:solidFill>
                <a:sym typeface="Wingdings"/>
              </a:rPr>
              <a:t>14 </a:t>
            </a:r>
            <a:r>
              <a:rPr lang="en-US" dirty="0" err="1" smtClean="0">
                <a:solidFill>
                  <a:srgbClr val="800000"/>
                </a:solidFill>
                <a:sym typeface="Wingdings"/>
              </a:rPr>
              <a:t>p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/beam; ‘</a:t>
            </a:r>
            <a:r>
              <a:rPr lang="en-US" dirty="0" err="1" smtClean="0">
                <a:solidFill>
                  <a:srgbClr val="800000"/>
                </a:solidFill>
                <a:sym typeface="Wingdings"/>
              </a:rPr>
              <a:t>k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’ = 5</a:t>
            </a:r>
          </a:p>
          <a:p>
            <a:pPr algn="l"/>
            <a:endParaRPr lang="en-US" dirty="0" smtClean="0">
              <a:solidFill>
                <a:srgbClr val="800000"/>
              </a:solidFill>
              <a:sym typeface="Wingdings"/>
            </a:endParaRPr>
          </a:p>
          <a:p>
            <a:pPr algn="l"/>
            <a:r>
              <a:rPr lang="en-US" dirty="0" smtClean="0">
                <a:solidFill>
                  <a:srgbClr val="800000"/>
                </a:solidFill>
                <a:sym typeface="Wingdings" charset="2"/>
              </a:rPr>
              <a:t> </a:t>
            </a:r>
            <a:r>
              <a:rPr lang="en-US" dirty="0" err="1" smtClean="0">
                <a:solidFill>
                  <a:srgbClr val="800000"/>
                </a:solidFill>
                <a:sym typeface="Wingdings"/>
              </a:rPr>
              <a:t>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ea typeface="Times New Roman" charset="0"/>
                <a:cs typeface="Symbol" charset="2"/>
                <a:sym typeface="Wingdings" charset="2"/>
              </a:rPr>
              <a:t>t</a:t>
            </a:r>
            <a:r>
              <a:rPr lang="en-US" baseline="-250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eff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= 16.7 hours for 6 10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14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p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/beam</a:t>
            </a:r>
            <a:r>
              <a:rPr lang="en-US" dirty="0" smtClean="0">
                <a:solidFill>
                  <a:srgbClr val="800000"/>
                </a:solidFill>
                <a:sym typeface="Wingdings" charset="2"/>
              </a:rPr>
              <a:t>:</a:t>
            </a:r>
            <a:endParaRPr lang="en-US" dirty="0">
              <a:solidFill>
                <a:srgbClr val="000000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593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686800" cy="720725"/>
          </a:xfrm>
        </p:spPr>
        <p:txBody>
          <a:bodyPr/>
          <a:lstStyle/>
          <a:p>
            <a:pPr eaLnBrk="1" hangingPunct="1"/>
            <a:r>
              <a:rPr lang="en-US" sz="3600" u="sng" dirty="0">
                <a:solidFill>
                  <a:srgbClr val="FF0000"/>
                </a:solidFill>
              </a:rPr>
              <a:t>Upgrade Considerations:</a:t>
            </a:r>
            <a:r>
              <a:rPr lang="en-US" sz="3600" u="sng" dirty="0" smtClean="0">
                <a:solidFill>
                  <a:srgbClr val="FF0000"/>
                </a:solidFill>
              </a:rPr>
              <a:t> Integrated Luminosity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9400" name="Rectangle 3"/>
          <p:cNvSpPr>
            <a:spLocks noChangeArrowheads="1"/>
          </p:cNvSpPr>
          <p:nvPr/>
        </p:nvSpPr>
        <p:spPr bwMode="auto">
          <a:xfrm>
            <a:off x="74612" y="9906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69" tIns="45685" rIns="91369" bIns="45685" anchor="ctr">
            <a:prstTxWarp prst="textNoShape">
              <a:avLst/>
            </a:prstTxWarp>
          </a:bodyPr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59402" name="TextBox 12"/>
          <p:cNvSpPr txBox="1">
            <a:spLocks noChangeArrowheads="1"/>
          </p:cNvSpPr>
          <p:nvPr/>
        </p:nvSpPr>
        <p:spPr bwMode="auto">
          <a:xfrm>
            <a:off x="0" y="2187238"/>
            <a:ext cx="9144000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fill length of 3 + 9.2 hours for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k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= 5</a:t>
            </a:r>
            <a:endParaRPr lang="en-US" dirty="0" smtClean="0">
              <a:solidFill>
                <a:srgbClr val="800000"/>
              </a:solidFill>
              <a:sym typeface="Wingdings"/>
            </a:endParaRPr>
          </a:p>
          <a:p>
            <a:pPr lvl="1" algn="l">
              <a:spcAft>
                <a:spcPts val="600"/>
              </a:spcAft>
            </a:pPr>
            <a:endParaRPr lang="en-US" baseline="-25000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average Turnaround time of ca. 5 hours</a:t>
            </a:r>
          </a:p>
          <a:p>
            <a:pPr lvl="1" algn="l">
              <a:spcAft>
                <a:spcPts val="600"/>
              </a:spcAft>
            </a:pP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lvl="3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total fill time of 17.2 hours with L</a:t>
            </a:r>
            <a:r>
              <a:rPr lang="en-US" baseline="-25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int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= 1.7 + 0.4 fb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-1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per fill </a:t>
            </a:r>
          </a:p>
          <a:p>
            <a:pPr algn="l">
              <a:spcAft>
                <a:spcPts val="600"/>
              </a:spcAft>
            </a:pP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 0.8 fills per day (only leveled run without decay) </a:t>
            </a:r>
          </a:p>
          <a:p>
            <a:pPr lvl="1" algn="l">
              <a:spcAft>
                <a:spcPts val="600"/>
              </a:spcAft>
            </a:pPr>
            <a:endParaRPr lang="en-US" dirty="0" smtClean="0">
              <a:solidFill>
                <a:srgbClr val="27551F"/>
              </a:solidFill>
              <a:ea typeface="Times New Roman" charset="0"/>
              <a:cs typeface="Times New Roman" charset="0"/>
              <a:sym typeface="Wingdings"/>
            </a:endParaRPr>
          </a:p>
          <a:p>
            <a:pPr lvl="3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 requires ca. 57% efficiency of the machine!</a:t>
            </a:r>
          </a:p>
        </p:txBody>
      </p:sp>
      <p:sp>
        <p:nvSpPr>
          <p:cNvPr id="59404" name="Rectangle 4"/>
          <p:cNvSpPr>
            <a:spLocks noChangeArrowheads="1"/>
          </p:cNvSpPr>
          <p:nvPr/>
        </p:nvSpPr>
        <p:spPr bwMode="auto">
          <a:xfrm>
            <a:off x="59436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59405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0790C296-C4CC-DF49-9369-83D0F1C7E76E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13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Box 2"/>
          <p:cNvSpPr txBox="1">
            <a:spLocks noChangeArrowheads="1"/>
          </p:cNvSpPr>
          <p:nvPr/>
        </p:nvSpPr>
        <p:spPr bwMode="auto">
          <a:xfrm>
            <a:off x="690563" y="914400"/>
            <a:ext cx="3944159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HL-</a:t>
            </a:r>
            <a:r>
              <a:rPr lang="en-US" sz="2600" dirty="0" err="1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LHC</a:t>
            </a:r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 running scenarios:</a:t>
            </a:r>
            <a:endParaRPr lang="en-US" sz="2600" dirty="0">
              <a:solidFill>
                <a:schemeClr val="tx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593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3675"/>
            <a:ext cx="8686800" cy="720725"/>
          </a:xfrm>
        </p:spPr>
        <p:txBody>
          <a:bodyPr/>
          <a:lstStyle/>
          <a:p>
            <a:pPr eaLnBrk="1" hangingPunct="1"/>
            <a:r>
              <a:rPr lang="en-US" sz="3600" u="sng" dirty="0">
                <a:solidFill>
                  <a:srgbClr val="FF0000"/>
                </a:solidFill>
              </a:rPr>
              <a:t>Upgrade Considerations:</a:t>
            </a:r>
            <a:r>
              <a:rPr lang="en-US" sz="3600" u="sng" dirty="0" smtClean="0">
                <a:solidFill>
                  <a:srgbClr val="FF0000"/>
                </a:solidFill>
              </a:rPr>
              <a:t> Integrated Luminosity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9400" name="Rectangle 3"/>
          <p:cNvSpPr>
            <a:spLocks noChangeArrowheads="1"/>
          </p:cNvSpPr>
          <p:nvPr/>
        </p:nvSpPr>
        <p:spPr bwMode="auto">
          <a:xfrm>
            <a:off x="76200" y="10668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69" tIns="45685" rIns="91369" bIns="45685" anchor="ctr">
            <a:prstTxWarp prst="textNoShape">
              <a:avLst/>
            </a:prstTxWarp>
          </a:bodyPr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59402" name="TextBox 12"/>
          <p:cNvSpPr txBox="1">
            <a:spLocks noChangeArrowheads="1"/>
          </p:cNvSpPr>
          <p:nvPr/>
        </p:nvSpPr>
        <p:spPr bwMode="auto">
          <a:xfrm>
            <a:off x="0" y="1617852"/>
            <a:ext cx="9144000" cy="4924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fill length of 6.3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and 8.7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for 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4 10</a:t>
            </a:r>
            <a:r>
              <a:rPr lang="en-US" baseline="30000" dirty="0" smtClean="0">
                <a:solidFill>
                  <a:srgbClr val="800000"/>
                </a:solidFill>
                <a:sym typeface="Wingdings"/>
              </a:rPr>
              <a:t>14 </a:t>
            </a:r>
            <a:r>
              <a:rPr lang="en-US" dirty="0" err="1" smtClean="0">
                <a:solidFill>
                  <a:srgbClr val="800000"/>
                </a:solidFill>
                <a:sym typeface="Wingdings"/>
              </a:rPr>
              <a:t>p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/beam and ‘</a:t>
            </a:r>
            <a:r>
              <a:rPr lang="en-US" dirty="0" err="1" smtClean="0">
                <a:solidFill>
                  <a:srgbClr val="800000"/>
                </a:solidFill>
                <a:sym typeface="Wingdings"/>
              </a:rPr>
              <a:t>k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’ = 2 </a:t>
            </a:r>
            <a:r>
              <a:rPr lang="en-US" sz="2000" dirty="0" err="1" smtClean="0">
                <a:solidFill>
                  <a:srgbClr val="800000"/>
                </a:solidFill>
                <a:latin typeface="Wingdings"/>
                <a:ea typeface="Wingdings"/>
                <a:cs typeface="Wingdings"/>
                <a:sym typeface="Wingdings"/>
              </a:rPr>
              <a:t>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 4</a:t>
            </a:r>
            <a:endParaRPr lang="en-US" baseline="-25000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Turnaround time of ca. 5 hours</a:t>
            </a:r>
          </a:p>
          <a:p>
            <a:pPr lvl="1" algn="l">
              <a:spcAft>
                <a:spcPts val="600"/>
              </a:spcAft>
            </a:pP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lvl="8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total fill time of ca. 11.3 and 13.7 hours</a:t>
            </a:r>
          </a:p>
          <a:p>
            <a:pPr algn="l">
              <a:spcAft>
                <a:spcPts val="600"/>
              </a:spcAft>
            </a:pP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1.7 fills per day (</a:t>
            </a:r>
            <a:r>
              <a:rPr lang="en-US" dirty="0" err="1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k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= 2; virtual luminosity of 10</a:t>
            </a:r>
            <a:r>
              <a:rPr lang="en-US" baseline="30000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35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cm</a:t>
            </a:r>
            <a:r>
              <a:rPr lang="en-US" baseline="30000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-2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sec</a:t>
            </a:r>
            <a:r>
              <a:rPr lang="en-US" baseline="30000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-1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)</a:t>
            </a:r>
          </a:p>
          <a:p>
            <a:pPr lvl="1" algn="l">
              <a:spcAft>
                <a:spcPts val="600"/>
              </a:spcAft>
            </a:pP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    requires 81% machine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efficiency!</a:t>
            </a:r>
            <a:endParaRPr lang="en-US" dirty="0" smtClean="0">
              <a:solidFill>
                <a:srgbClr val="FF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lvl="1" algn="l">
              <a:spcAft>
                <a:spcPts val="600"/>
              </a:spcAft>
            </a:pPr>
            <a:endParaRPr lang="en-US" dirty="0" smtClean="0">
              <a:solidFill>
                <a:srgbClr val="80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1.2 fills per day (</a:t>
            </a:r>
            <a:r>
              <a:rPr lang="en-US" dirty="0" err="1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k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 = 4; virtual luminosity of 2 10</a:t>
            </a:r>
            <a:r>
              <a:rPr lang="en-US" baseline="30000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35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 cm</a:t>
            </a:r>
            <a:r>
              <a:rPr lang="en-US" baseline="30000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-2 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sec</a:t>
            </a:r>
            <a:r>
              <a:rPr lang="en-US" baseline="30000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-1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) </a:t>
            </a:r>
          </a:p>
          <a:p>
            <a:pPr lvl="1" algn="l">
              <a:spcAft>
                <a:spcPts val="600"/>
              </a:spcAft>
            </a:pP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     requires 70% machine 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efficiency!</a:t>
            </a:r>
            <a:endParaRPr lang="en-US" dirty="0" smtClean="0">
              <a:solidFill>
                <a:srgbClr val="80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endParaRPr lang="en-US" dirty="0" smtClean="0">
              <a:solidFill>
                <a:srgbClr val="FF0000"/>
              </a:solidFill>
              <a:ea typeface="Times New Roman" charset="0"/>
              <a:cs typeface="Times New Roman" charset="0"/>
              <a:sym typeface="Wingdings"/>
            </a:endParaRPr>
          </a:p>
        </p:txBody>
      </p:sp>
      <p:sp>
        <p:nvSpPr>
          <p:cNvPr id="59404" name="Rectangle 4"/>
          <p:cNvSpPr>
            <a:spLocks noChangeArrowheads="1"/>
          </p:cNvSpPr>
          <p:nvPr/>
        </p:nvSpPr>
        <p:spPr bwMode="auto">
          <a:xfrm>
            <a:off x="59436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59405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0790C296-C4CC-DF49-9369-83D0F1C7E76E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14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 rot="20213531">
            <a:off x="187224" y="2792205"/>
            <a:ext cx="8524464" cy="114350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b="1" dirty="0" smtClean="0">
                <a:solidFill>
                  <a:srgbClr val="800000"/>
                </a:solidFill>
                <a:latin typeface="Comic Sans MS" charset="0"/>
              </a:rPr>
              <a:t>What virtual performance levels (‘</a:t>
            </a:r>
            <a:r>
              <a:rPr lang="en-US" b="1" dirty="0" err="1" smtClean="0">
                <a:solidFill>
                  <a:srgbClr val="800000"/>
                </a:solidFill>
                <a:latin typeface="Comic Sans MS" charset="0"/>
              </a:rPr>
              <a:t>k</a:t>
            </a:r>
            <a:r>
              <a:rPr lang="en-US" b="1" dirty="0" smtClean="0">
                <a:solidFill>
                  <a:srgbClr val="800000"/>
                </a:solidFill>
                <a:latin typeface="Comic Sans MS" charset="0"/>
              </a:rPr>
              <a:t>’) are within reach for </a:t>
            </a:r>
          </a:p>
          <a:p>
            <a:pPr eaLnBrk="1" hangingPunct="1"/>
            <a:r>
              <a:rPr lang="en-US" b="1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4 10</a:t>
            </a:r>
            <a:r>
              <a:rPr lang="en-US" b="1" baseline="30000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14 </a:t>
            </a:r>
            <a:r>
              <a:rPr lang="en-US" b="1" dirty="0" err="1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p</a:t>
            </a:r>
            <a:r>
              <a:rPr lang="en-US" b="1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/beam, 5 10</a:t>
            </a:r>
            <a:r>
              <a:rPr lang="en-US" b="1" baseline="30000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14 </a:t>
            </a:r>
            <a:r>
              <a:rPr lang="en-US" b="1" dirty="0" err="1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p</a:t>
            </a:r>
            <a:r>
              <a:rPr lang="en-US" b="1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/beam and 6 10</a:t>
            </a:r>
            <a:r>
              <a:rPr lang="en-US" b="1" baseline="30000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14 </a:t>
            </a:r>
            <a:r>
              <a:rPr lang="en-US" b="1" dirty="0" err="1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p</a:t>
            </a:r>
            <a:r>
              <a:rPr lang="en-US" b="1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/beam?</a:t>
            </a:r>
            <a:endParaRPr lang="en-US" sz="2000" b="1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382000" cy="720725"/>
          </a:xfrm>
        </p:spPr>
        <p:txBody>
          <a:bodyPr/>
          <a:lstStyle/>
          <a:p>
            <a:pPr eaLnBrk="1" hangingPunct="1"/>
            <a:r>
              <a:rPr lang="en-US" sz="3400" u="sng">
                <a:solidFill>
                  <a:srgbClr val="FF0000"/>
                </a:solidFill>
              </a:rPr>
              <a:t>Upgrade Considerations: Minimum </a:t>
            </a:r>
            <a:r>
              <a:rPr lang="en-US" sz="3400" u="sng">
                <a:solidFill>
                  <a:srgbClr val="FF0000"/>
                </a:solidFill>
                <a:latin typeface="Symbol" charset="2"/>
              </a:rPr>
              <a:t>b</a:t>
            </a:r>
            <a:r>
              <a:rPr lang="en-US" sz="3400" u="sng" baseline="30000">
                <a:solidFill>
                  <a:srgbClr val="FF0000"/>
                </a:solidFill>
              </a:rPr>
              <a:t>*</a:t>
            </a:r>
            <a:r>
              <a:rPr lang="en-US" sz="3400" u="sng">
                <a:solidFill>
                  <a:srgbClr val="FF0000"/>
                </a:solidFill>
              </a:rPr>
              <a:t> values:</a:t>
            </a:r>
          </a:p>
        </p:txBody>
      </p:sp>
      <p:sp>
        <p:nvSpPr>
          <p:cNvPr id="47107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3D7B2CD4-E12F-F143-A51F-AAC26A34DC6C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15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grpSp>
        <p:nvGrpSpPr>
          <p:cNvPr id="47108" name="Group 23"/>
          <p:cNvGrpSpPr>
            <a:grpSpLocks/>
          </p:cNvGrpSpPr>
          <p:nvPr/>
        </p:nvGrpSpPr>
        <p:grpSpPr bwMode="auto">
          <a:xfrm>
            <a:off x="163512" y="1752600"/>
            <a:ext cx="8980488" cy="2451101"/>
            <a:chOff x="288" y="720"/>
            <a:chExt cx="5657" cy="1544"/>
          </a:xfrm>
        </p:grpSpPr>
        <p:sp>
          <p:nvSpPr>
            <p:cNvPr id="47118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711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271" cy="1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>
                <a:spcAft>
                  <a:spcPts val="1000"/>
                </a:spcAft>
              </a:pPr>
              <a:r>
                <a:rPr lang="en-US" dirty="0">
                  <a:solidFill>
                    <a:srgbClr val="3333CC"/>
                  </a:solidFill>
                  <a:ea typeface="Times New Roman" charset="0"/>
                  <a:cs typeface="Times New Roman" charset="0"/>
                </a:rPr>
                <a:t>HL </a:t>
              </a:r>
              <a:r>
                <a:rPr lang="en-US" dirty="0" err="1">
                  <a:solidFill>
                    <a:srgbClr val="3333CC"/>
                  </a:solidFill>
                  <a:ea typeface="Times New Roman" charset="0"/>
                  <a:cs typeface="Times New Roman" charset="0"/>
                </a:rPr>
                <a:t>LHC</a:t>
              </a:r>
              <a:r>
                <a:rPr lang="en-US" dirty="0">
                  <a:solidFill>
                    <a:srgbClr val="3333CC"/>
                  </a:solidFill>
                  <a:ea typeface="Times New Roman" charset="0"/>
                  <a:cs typeface="Times New Roman" charset="0"/>
                </a:rPr>
                <a:t> Upgrade: New scheme (</a:t>
              </a:r>
              <a:r>
                <a:rPr lang="en-US" dirty="0" err="1">
                  <a:solidFill>
                    <a:srgbClr val="3333CC"/>
                  </a:solidFill>
                  <a:ea typeface="Times New Roman" charset="0"/>
                  <a:cs typeface="Times New Roman" charset="0"/>
                </a:rPr>
                <a:t>ATS</a:t>
              </a:r>
              <a:r>
                <a:rPr lang="en-US" dirty="0">
                  <a:solidFill>
                    <a:srgbClr val="3333CC"/>
                  </a:solidFill>
                  <a:ea typeface="Times New Roman" charset="0"/>
                  <a:cs typeface="Times New Roman" charset="0"/>
                </a:rPr>
                <a:t>) for optics</a:t>
              </a:r>
            </a:p>
            <a:p>
              <a:pPr algn="l" eaLnBrk="1" hangingPunct="1">
                <a:spcAft>
                  <a:spcPts val="1000"/>
                </a:spcAft>
              </a:pPr>
              <a:r>
                <a:rPr lang="en-US" dirty="0">
                  <a:solidFill>
                    <a:schemeClr val="tx1"/>
                  </a:solidFill>
                  <a:ea typeface="Times New Roman" charset="0"/>
                  <a:cs typeface="Times New Roman" charset="0"/>
                </a:rPr>
                <a:t>-</a:t>
              </a:r>
              <a:r>
                <a:rPr lang="en-US" dirty="0" err="1">
                  <a:solidFill>
                    <a:schemeClr val="tx1"/>
                  </a:solidFill>
                  <a:latin typeface="Symbol" charset="2"/>
                </a:rPr>
                <a:t>b</a:t>
              </a:r>
              <a:r>
                <a:rPr lang="en-US" baseline="30000" dirty="0">
                  <a:solidFill>
                    <a:schemeClr val="tx1"/>
                  </a:solidFill>
                </a:rPr>
                <a:t>*</a:t>
              </a:r>
              <a:r>
                <a:rPr lang="en-US" dirty="0">
                  <a:solidFill>
                    <a:schemeClr val="tx1"/>
                  </a:solidFill>
                </a:rPr>
                <a:t> of 0.15m accessible for round beams @ 7 </a:t>
              </a:r>
              <a:r>
                <a:rPr lang="en-US" dirty="0" err="1" smtClean="0">
                  <a:solidFill>
                    <a:schemeClr val="tx1"/>
                  </a:solidFill>
                </a:rPr>
                <a:t>TeV</a:t>
              </a:r>
              <a:endParaRPr lang="en-US" dirty="0" smtClean="0">
                <a:solidFill>
                  <a:schemeClr val="tx1"/>
                </a:solidFill>
              </a:endParaRPr>
            </a:p>
            <a:p>
              <a:pPr algn="l" eaLnBrk="1" hangingPunct="1">
                <a:spcAft>
                  <a:spcPts val="1000"/>
                </a:spcAft>
              </a:pPr>
              <a:r>
                <a:rPr lang="en-US" dirty="0" smtClean="0">
                  <a:solidFill>
                    <a:schemeClr val="tx1"/>
                  </a:solidFill>
                </a:rPr>
                <a:t>	</a:t>
              </a:r>
              <a:r>
                <a:rPr lang="en-US" dirty="0" err="1" smtClean="0">
                  <a:solidFill>
                    <a:schemeClr val="tx1"/>
                  </a:solidFill>
                  <a:sym typeface="Wingdings"/>
                </a:rPr>
                <a:t>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 implies </a:t>
              </a:r>
              <a:r>
                <a:rPr lang="en-US" dirty="0" err="1" smtClean="0">
                  <a:solidFill>
                    <a:schemeClr val="tx1"/>
                  </a:solidFill>
                  <a:latin typeface="Symbol" charset="2"/>
                  <a:cs typeface="Symbol" charset="2"/>
                  <a:sym typeface="Wingdings"/>
                </a:rPr>
                <a:t>b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-functions 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of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 &gt;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2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0km 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inside triplet magnets!</a:t>
              </a:r>
            </a:p>
            <a:p>
              <a:pPr algn="l" eaLnBrk="1" hangingPunct="1">
                <a:spcAft>
                  <a:spcPts val="1000"/>
                </a:spcAft>
              </a:pP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	</a:t>
              </a:r>
              <a:r>
                <a:rPr lang="en-US" dirty="0" err="1" smtClean="0">
                  <a:solidFill>
                    <a:schemeClr val="tx1"/>
                  </a:solidFill>
                  <a:sym typeface="Wingdings"/>
                </a:rPr>
                <a:t>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 limit of 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Field Quality 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and aperture</a:t>
              </a:r>
              <a:endParaRPr lang="en-US" dirty="0" smtClean="0">
                <a:solidFill>
                  <a:schemeClr val="tx1"/>
                </a:solidFill>
              </a:endParaRPr>
            </a:p>
            <a:p>
              <a:pPr algn="l" eaLnBrk="1" hangingPunct="1">
                <a:spcAft>
                  <a:spcPts val="1000"/>
                </a:spcAft>
              </a:pPr>
              <a:r>
                <a:rPr lang="en-US" dirty="0">
                  <a:solidFill>
                    <a:schemeClr val="tx1"/>
                  </a:solidFill>
                  <a:ea typeface="Times New Roman" charset="0"/>
                  <a:cs typeface="Times New Roman" charset="0"/>
                </a:rPr>
                <a:t>-</a:t>
              </a:r>
              <a:r>
                <a:rPr lang="en-US" dirty="0" err="1">
                  <a:solidFill>
                    <a:schemeClr val="tx1"/>
                  </a:solidFill>
                  <a:latin typeface="Symbol" charset="2"/>
                </a:rPr>
                <a:t>b</a:t>
              </a:r>
              <a:r>
                <a:rPr lang="en-US" baseline="30000" dirty="0">
                  <a:solidFill>
                    <a:schemeClr val="tx1"/>
                  </a:solidFill>
                </a:rPr>
                <a:t>*</a:t>
              </a:r>
              <a:r>
                <a:rPr lang="en-US" dirty="0">
                  <a:solidFill>
                    <a:schemeClr val="tx1"/>
                  </a:solidFill>
                </a:rPr>
                <a:t> of 0.3m / 0.075m accessible for flat beams @ 7 </a:t>
              </a:r>
              <a:r>
                <a:rPr lang="en-US" dirty="0" err="1">
                  <a:solidFill>
                    <a:schemeClr val="tx1"/>
                  </a:solidFill>
                </a:rPr>
                <a:t>TeV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7109" name="Group 23"/>
          <p:cNvGrpSpPr>
            <a:grpSpLocks/>
          </p:cNvGrpSpPr>
          <p:nvPr/>
        </p:nvGrpSpPr>
        <p:grpSpPr bwMode="auto">
          <a:xfrm>
            <a:off x="163513" y="957264"/>
            <a:ext cx="8980487" cy="461963"/>
            <a:chOff x="288" y="720"/>
            <a:chExt cx="5657" cy="291"/>
          </a:xfrm>
        </p:grpSpPr>
        <p:sp>
          <p:nvSpPr>
            <p:cNvPr id="47116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7117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27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>
                <a:spcAft>
                  <a:spcPts val="1000"/>
                </a:spcAft>
              </a:pPr>
              <a:r>
                <a:rPr lang="en-US" dirty="0">
                  <a:solidFill>
                    <a:srgbClr val="3333CC"/>
                  </a:solidFill>
                </a:rPr>
                <a:t>Limitations for </a:t>
              </a:r>
              <a:r>
                <a:rPr lang="en-US" dirty="0" err="1">
                  <a:solidFill>
                    <a:srgbClr val="3333CC"/>
                  </a:solidFill>
                  <a:latin typeface="Symbol" charset="2"/>
                </a:rPr>
                <a:t>b</a:t>
              </a:r>
              <a:r>
                <a:rPr lang="en-US" baseline="30000" dirty="0">
                  <a:solidFill>
                    <a:srgbClr val="3333CC"/>
                  </a:solidFill>
                </a:rPr>
                <a:t>*</a:t>
              </a:r>
              <a:r>
                <a:rPr lang="en-US" dirty="0">
                  <a:solidFill>
                    <a:srgbClr val="3333CC"/>
                  </a:solidFill>
                </a:rPr>
                <a:t> at 7 </a:t>
              </a:r>
              <a:r>
                <a:rPr lang="en-US" dirty="0" err="1" smtClean="0">
                  <a:solidFill>
                    <a:srgbClr val="3333CC"/>
                  </a:solidFill>
                </a:rPr>
                <a:t>TeV</a:t>
              </a:r>
              <a:r>
                <a:rPr lang="en-US" dirty="0" smtClean="0">
                  <a:solidFill>
                    <a:srgbClr val="3333CC"/>
                  </a:solidFill>
                </a:rPr>
                <a:t>:   </a:t>
              </a:r>
              <a:r>
                <a:rPr lang="en-US" dirty="0" smtClean="0">
                  <a:solidFill>
                    <a:schemeClr val="tx1"/>
                  </a:solidFill>
                </a:rPr>
                <a:t>Aperture</a:t>
              </a:r>
              <a:r>
                <a:rPr lang="en-US" dirty="0" smtClean="0">
                  <a:solidFill>
                    <a:srgbClr val="800000"/>
                  </a:solidFill>
                </a:rPr>
                <a:t> &amp; </a:t>
              </a:r>
              <a:r>
                <a:rPr lang="en-US" dirty="0" smtClean="0">
                  <a:solidFill>
                    <a:schemeClr val="tx1"/>
                  </a:solidFill>
                </a:rPr>
                <a:t>Chromatic aberrations</a:t>
              </a:r>
              <a:endParaRPr lang="en-US" dirty="0">
                <a:solidFill>
                  <a:srgbClr val="800000"/>
                </a:solidFill>
                <a:sym typeface="Wingdings" charset="2"/>
              </a:endParaRPr>
            </a:p>
          </p:txBody>
        </p:sp>
      </p:grpSp>
      <p:sp>
        <p:nvSpPr>
          <p:cNvPr id="47111" name="TextBox 10"/>
          <p:cNvSpPr txBox="1">
            <a:spLocks noChangeArrowheads="1"/>
          </p:cNvSpPr>
          <p:nvPr/>
        </p:nvSpPr>
        <p:spPr bwMode="auto">
          <a:xfrm>
            <a:off x="7148513" y="2133600"/>
            <a:ext cx="16906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de-DE" sz="1800" dirty="0">
                <a:solidFill>
                  <a:srgbClr val="800000"/>
                </a:solidFill>
              </a:rPr>
              <a:t>S. </a:t>
            </a:r>
            <a:r>
              <a:rPr lang="de-DE" sz="1800" dirty="0" err="1">
                <a:solidFill>
                  <a:srgbClr val="800000"/>
                </a:solidFill>
              </a:rPr>
              <a:t>Fartoukh</a:t>
            </a:r>
            <a:endParaRPr lang="de-DE" sz="1800" dirty="0">
              <a:solidFill>
                <a:srgbClr val="800000"/>
              </a:solidFill>
            </a:endParaRPr>
          </a:p>
        </p:txBody>
      </p:sp>
      <p:sp>
        <p:nvSpPr>
          <p:cNvPr id="47112" name="Rectangle 4"/>
          <p:cNvSpPr>
            <a:spLocks noChangeArrowheads="1"/>
          </p:cNvSpPr>
          <p:nvPr/>
        </p:nvSpPr>
        <p:spPr bwMode="auto">
          <a:xfrm>
            <a:off x="59436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grpSp>
        <p:nvGrpSpPr>
          <p:cNvPr id="19" name="Group 23"/>
          <p:cNvGrpSpPr>
            <a:grpSpLocks/>
          </p:cNvGrpSpPr>
          <p:nvPr/>
        </p:nvGrpSpPr>
        <p:grpSpPr bwMode="auto">
          <a:xfrm>
            <a:off x="163513" y="4538663"/>
            <a:ext cx="8980487" cy="1697037"/>
            <a:chOff x="288" y="720"/>
            <a:chExt cx="5657" cy="1069"/>
          </a:xfrm>
        </p:grpSpPr>
        <p:sp>
          <p:nvSpPr>
            <p:cNvPr id="20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1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271" cy="1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>
                <a:spcAft>
                  <a:spcPts val="1000"/>
                </a:spcAft>
              </a:pPr>
              <a:r>
                <a:rPr lang="en-US" dirty="0" smtClean="0">
                  <a:solidFill>
                    <a:srgbClr val="3333CC"/>
                  </a:solidFill>
                </a:rPr>
                <a:t>Aperture at </a:t>
              </a:r>
              <a:r>
                <a:rPr lang="en-US" dirty="0">
                  <a:solidFill>
                    <a:srgbClr val="3333CC"/>
                  </a:solidFill>
                </a:rPr>
                <a:t>7 </a:t>
              </a:r>
              <a:r>
                <a:rPr lang="en-US" dirty="0" err="1">
                  <a:solidFill>
                    <a:srgbClr val="3333CC"/>
                  </a:solidFill>
                </a:rPr>
                <a:t>TeV</a:t>
              </a:r>
              <a:r>
                <a:rPr lang="en-US" dirty="0">
                  <a:solidFill>
                    <a:srgbClr val="3333CC"/>
                  </a:solidFill>
                </a:rPr>
                <a:t>::</a:t>
              </a:r>
              <a:endParaRPr lang="en-US" dirty="0" smtClean="0">
                <a:solidFill>
                  <a:srgbClr val="3333CC"/>
                </a:solidFill>
              </a:endParaRPr>
            </a:p>
            <a:p>
              <a:pPr algn="l" eaLnBrk="1" hangingPunct="1">
                <a:buFont typeface="Wingdings" charset="2"/>
                <a:buChar char="è"/>
              </a:pPr>
              <a:r>
                <a:rPr lang="en-US" dirty="0" smtClean="0">
                  <a:solidFill>
                    <a:schemeClr val="tx1"/>
                  </a:solidFill>
                  <a:sym typeface="Wingdings" charset="2"/>
                </a:rPr>
                <a:t> </a:t>
              </a: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interaction </a:t>
              </a:r>
              <a:r>
                <a:rPr lang="en-US" dirty="0">
                  <a:solidFill>
                    <a:srgbClr val="800000"/>
                  </a:solidFill>
                  <a:sym typeface="Wingdings" charset="2"/>
                </a:rPr>
                <a:t>with WP3 of the HL-</a:t>
              </a:r>
              <a:r>
                <a:rPr lang="en-US" dirty="0" err="1">
                  <a:solidFill>
                    <a:srgbClr val="800000"/>
                  </a:solidFill>
                  <a:sym typeface="Wingdings" charset="2"/>
                </a:rPr>
                <a:t>LHC</a:t>
              </a:r>
              <a:endParaRPr lang="en-US" dirty="0" smtClean="0">
                <a:solidFill>
                  <a:srgbClr val="800000"/>
                </a:solidFill>
              </a:endParaRPr>
            </a:p>
            <a:p>
              <a:pPr algn="l" eaLnBrk="1" hangingPunct="1">
                <a:buFont typeface="Wingdings" charset="2"/>
                <a:buChar char="è"/>
              </a:pPr>
              <a:r>
                <a:rPr lang="en-US" dirty="0" smtClean="0">
                  <a:solidFill>
                    <a:schemeClr val="tx1"/>
                  </a:solidFill>
                  <a:sym typeface="Wingdings" charset="2"/>
                </a:rPr>
                <a:t> </a:t>
              </a: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current aperture goals are consistent with </a:t>
              </a:r>
              <a:r>
                <a:rPr lang="en-US" dirty="0" err="1" smtClean="0">
                  <a:solidFill>
                    <a:schemeClr val="tx1"/>
                  </a:solidFill>
                  <a:latin typeface="Symbol" charset="2"/>
                </a:rPr>
                <a:t>b</a:t>
              </a:r>
              <a:r>
                <a:rPr lang="en-US" baseline="30000" dirty="0" smtClean="0">
                  <a:solidFill>
                    <a:schemeClr val="tx1"/>
                  </a:solidFill>
                </a:rPr>
                <a:t>*</a:t>
              </a:r>
              <a:r>
                <a:rPr lang="en-US" dirty="0" smtClean="0">
                  <a:solidFill>
                    <a:schemeClr val="tx1"/>
                  </a:solidFill>
                </a:rPr>
                <a:t> of 0.15m and</a:t>
              </a:r>
            </a:p>
            <a:p>
              <a:pPr algn="l" eaLnBrk="1" hangingPunct="1"/>
              <a:r>
                <a:rPr lang="en-US" dirty="0" smtClean="0">
                  <a:solidFill>
                    <a:schemeClr val="tx1"/>
                  </a:solidFill>
                </a:rPr>
                <a:t>						10 </a:t>
              </a:r>
              <a:r>
                <a:rPr lang="en-US" dirty="0" err="1" smtClean="0">
                  <a:solidFill>
                    <a:schemeClr val="tx1"/>
                  </a:solidFill>
                  <a:latin typeface="Symbol" charset="2"/>
                  <a:cs typeface="Symbol" charset="2"/>
                </a:rPr>
                <a:t>s</a:t>
              </a:r>
              <a:r>
                <a:rPr lang="en-US" dirty="0" smtClean="0">
                  <a:solidFill>
                    <a:schemeClr val="tx1"/>
                  </a:solidFill>
                </a:rPr>
                <a:t> separation </a:t>
              </a:r>
              <a:endParaRPr lang="en-US" dirty="0">
                <a:solidFill>
                  <a:srgbClr val="800000"/>
                </a:solidFill>
                <a:sym typeface="Wingdings" charset="2"/>
              </a:endParaRPr>
            </a:p>
          </p:txBody>
        </p:sp>
      </p:grp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A7EC0D64-1FAC-8649-A85A-81DFCD294943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16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grpSp>
        <p:nvGrpSpPr>
          <p:cNvPr id="45059" name="Group 23"/>
          <p:cNvGrpSpPr>
            <a:grpSpLocks/>
          </p:cNvGrpSpPr>
          <p:nvPr/>
        </p:nvGrpSpPr>
        <p:grpSpPr bwMode="auto">
          <a:xfrm>
            <a:off x="0" y="914400"/>
            <a:ext cx="9144000" cy="4770930"/>
            <a:chOff x="288" y="720"/>
            <a:chExt cx="5657" cy="2710"/>
          </a:xfrm>
        </p:grpSpPr>
        <p:sp>
          <p:nvSpPr>
            <p:cNvPr id="45063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5064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271" cy="2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/>
              <a:r>
                <a:rPr lang="en-US" dirty="0">
                  <a:solidFill>
                    <a:srgbClr val="3333CC"/>
                  </a:solidFill>
                </a:rPr>
                <a:t>Bunch Intensity:</a:t>
              </a:r>
            </a:p>
            <a:p>
              <a:pPr algn="l" eaLnBrk="1" hangingPunct="1"/>
              <a:endParaRPr lang="en-US" baseline="30000" dirty="0" smtClean="0">
                <a:solidFill>
                  <a:srgbClr val="3333CC"/>
                </a:solidFill>
              </a:endParaRPr>
            </a:p>
            <a:p>
              <a:pPr algn="l" eaLnBrk="1" hangingPunct="1"/>
              <a:endParaRPr lang="en-US" dirty="0" smtClean="0">
                <a:solidFill>
                  <a:schemeClr val="tx1"/>
                </a:solidFill>
              </a:endParaRPr>
            </a:p>
            <a:p>
              <a:pPr algn="l" eaLnBrk="1" hangingPunct="1">
                <a:buFontTx/>
                <a:buAutoNum type="arabicParenR"/>
              </a:pPr>
              <a:r>
                <a:rPr lang="en-US" dirty="0">
                  <a:solidFill>
                    <a:schemeClr val="tx1"/>
                  </a:solidFill>
                </a:rPr>
                <a:t> Collective effects (e.g.</a:t>
              </a:r>
              <a:r>
                <a:rPr lang="en-US" dirty="0" smtClean="0">
                  <a:solidFill>
                    <a:schemeClr val="tx1"/>
                  </a:solidFill>
                </a:rPr>
                <a:t> single bunch </a:t>
              </a:r>
              <a:r>
                <a:rPr lang="en-US" dirty="0" err="1" smtClean="0">
                  <a:solidFill>
                    <a:schemeClr val="tx1"/>
                  </a:solidFill>
                </a:rPr>
                <a:t>TMCI</a:t>
              </a:r>
              <a:r>
                <a:rPr lang="en-US" dirty="0">
                  <a:solidFill>
                    <a:schemeClr val="tx1"/>
                  </a:solidFill>
                </a:rPr>
                <a:t>) </a:t>
              </a:r>
              <a:r>
                <a:rPr lang="en-US" dirty="0" err="1">
                  <a:solidFill>
                    <a:schemeClr val="tx1"/>
                  </a:solidFill>
                  <a:sym typeface="Wingdings" charset="2"/>
                </a:rPr>
                <a:t></a:t>
              </a:r>
              <a:r>
                <a:rPr lang="en-US" dirty="0">
                  <a:solidFill>
                    <a:schemeClr val="tx1"/>
                  </a:solidFill>
                  <a:sym typeface="Wingdings" charset="2"/>
                </a:rPr>
                <a:t> </a:t>
              </a:r>
              <a:r>
                <a:rPr lang="en-US" dirty="0">
                  <a:solidFill>
                    <a:srgbClr val="FF0000"/>
                  </a:solidFill>
                  <a:sym typeface="Wingdings" charset="2"/>
                </a:rPr>
                <a:t>ca. 3.5 10</a:t>
              </a:r>
              <a:r>
                <a:rPr lang="en-US" baseline="30000" dirty="0">
                  <a:solidFill>
                    <a:srgbClr val="FF0000"/>
                  </a:solidFill>
                  <a:sym typeface="Wingdings" charset="2"/>
                </a:rPr>
                <a:t>11</a:t>
              </a:r>
              <a:r>
                <a:rPr lang="en-US" dirty="0">
                  <a:solidFill>
                    <a:srgbClr val="FF0000"/>
                  </a:solidFill>
                  <a:sym typeface="Wingdings" charset="2"/>
                </a:rPr>
                <a:t> ppb</a:t>
              </a:r>
            </a:p>
            <a:p>
              <a:pPr algn="l" eaLnBrk="1" hangingPunct="1">
                <a:buFontTx/>
                <a:buAutoNum type="arabicParenR"/>
              </a:pPr>
              <a:endParaRPr lang="en-US" dirty="0">
                <a:solidFill>
                  <a:schemeClr val="tx1"/>
                </a:solidFill>
                <a:sym typeface="Wingdings" charset="2"/>
              </a:endParaRPr>
            </a:p>
            <a:p>
              <a:pPr algn="l" eaLnBrk="1" hangingPunct="1">
                <a:buFontTx/>
                <a:buAutoNum type="arabicParenR"/>
              </a:pPr>
              <a:r>
                <a:rPr lang="en-US" dirty="0">
                  <a:solidFill>
                    <a:schemeClr val="tx1"/>
                  </a:solidFill>
                  <a:sym typeface="Wingdings" charset="2"/>
                </a:rPr>
                <a:t> </a:t>
              </a:r>
              <a:r>
                <a:rPr lang="en-US" dirty="0" err="1">
                  <a:solidFill>
                    <a:schemeClr val="tx1"/>
                  </a:solidFill>
                  <a:sym typeface="Wingdings" charset="2"/>
                </a:rPr>
                <a:t>e</a:t>
              </a:r>
              <a:r>
                <a:rPr lang="en-US" dirty="0">
                  <a:solidFill>
                    <a:schemeClr val="tx1"/>
                  </a:solidFill>
                  <a:sym typeface="Wingdings" charset="2"/>
                </a:rPr>
                <a:t>-cloud effect </a:t>
              </a:r>
              <a:r>
                <a:rPr lang="en-US" dirty="0" err="1">
                  <a:solidFill>
                    <a:srgbClr val="800000"/>
                  </a:solidFill>
                  <a:sym typeface="Wingdings" charset="2"/>
                </a:rPr>
                <a:t></a:t>
              </a:r>
              <a:r>
                <a:rPr lang="en-US" dirty="0">
                  <a:solidFill>
                    <a:srgbClr val="800000"/>
                  </a:solidFill>
                  <a:sym typeface="Wingdings" charset="2"/>
                </a:rPr>
                <a:t> depends on bunch spacing </a:t>
              </a:r>
            </a:p>
            <a:p>
              <a:pPr algn="l" eaLnBrk="1" hangingPunct="1"/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	</a:t>
              </a:r>
              <a:endParaRPr lang="en-US" dirty="0" smtClean="0">
                <a:solidFill>
                  <a:srgbClr val="27551F"/>
                </a:solidFill>
                <a:sym typeface="Wingdings" charset="2"/>
              </a:endParaRPr>
            </a:p>
            <a:p>
              <a:pPr algn="l" eaLnBrk="1" hangingPunct="1"/>
              <a:r>
                <a:rPr lang="en-US" dirty="0" smtClean="0">
                  <a:solidFill>
                    <a:srgbClr val="27551F"/>
                  </a:solidFill>
                  <a:sym typeface="Wingdings" charset="2"/>
                </a:rPr>
                <a:t>	</a:t>
              </a:r>
              <a:r>
                <a:rPr lang="en-US" dirty="0" err="1" smtClean="0">
                  <a:solidFill>
                    <a:srgbClr val="FF0000"/>
                  </a:solidFill>
                  <a:sym typeface="Wingdings"/>
                </a:rPr>
                <a:t></a:t>
              </a:r>
              <a:r>
                <a:rPr lang="en-US" dirty="0" smtClean="0">
                  <a:solidFill>
                    <a:srgbClr val="FF0000"/>
                  </a:solidFill>
                  <a:sym typeface="Wingdings"/>
                </a:rPr>
                <a:t> </a:t>
              </a:r>
              <a:r>
                <a:rPr lang="en-US" dirty="0" smtClean="0">
                  <a:solidFill>
                    <a:srgbClr val="FF0000"/>
                  </a:solidFill>
                  <a:sym typeface="Wingdings"/>
                </a:rPr>
                <a:t>2.2 </a:t>
              </a:r>
              <a:r>
                <a:rPr lang="en-US" dirty="0" smtClean="0">
                  <a:solidFill>
                    <a:srgbClr val="FF0000"/>
                  </a:solidFill>
                  <a:sym typeface="Wingdings"/>
                </a:rPr>
                <a:t>10</a:t>
              </a:r>
              <a:r>
                <a:rPr lang="en-US" baseline="30000" dirty="0" smtClean="0">
                  <a:solidFill>
                    <a:srgbClr val="FF0000"/>
                  </a:solidFill>
                  <a:sym typeface="Wingdings"/>
                </a:rPr>
                <a:t>11</a:t>
              </a:r>
              <a:r>
                <a:rPr lang="en-US" dirty="0" smtClean="0">
                  <a:solidFill>
                    <a:srgbClr val="FF0000"/>
                  </a:solidFill>
                  <a:sym typeface="Wingdings"/>
                </a:rPr>
                <a:t> ppb at 25ns requires: </a:t>
              </a:r>
              <a:r>
                <a:rPr lang="en-US" dirty="0" err="1" smtClean="0">
                  <a:solidFill>
                    <a:srgbClr val="FF0000"/>
                  </a:solidFill>
                  <a:latin typeface="Symbol" charset="2"/>
                  <a:cs typeface="Symbol" charset="2"/>
                  <a:sym typeface="Wingdings"/>
                </a:rPr>
                <a:t>d</a:t>
              </a:r>
              <a:r>
                <a:rPr lang="en-US" baseline="-25000" dirty="0" err="1" smtClean="0">
                  <a:solidFill>
                    <a:srgbClr val="FF0000"/>
                  </a:solidFill>
                  <a:sym typeface="Wingdings"/>
                </a:rPr>
                <a:t>sec</a:t>
              </a:r>
              <a:r>
                <a:rPr lang="en-US" dirty="0" smtClean="0">
                  <a:solidFill>
                    <a:srgbClr val="FF0000"/>
                  </a:solidFill>
                  <a:sym typeface="Wingdings"/>
                </a:rPr>
                <a:t> &lt; 1.3 and</a:t>
              </a:r>
            </a:p>
            <a:p>
              <a:pPr algn="l" eaLnBrk="1" hangingPunct="1"/>
              <a:r>
                <a:rPr lang="en-US" dirty="0" smtClean="0">
                  <a:solidFill>
                    <a:srgbClr val="FF0000"/>
                  </a:solidFill>
                  <a:sym typeface="Wingdings"/>
                </a:rPr>
                <a:t>					             </a:t>
              </a:r>
              <a:r>
                <a:rPr lang="en-US" dirty="0" err="1" smtClean="0">
                  <a:solidFill>
                    <a:srgbClr val="FF0000"/>
                  </a:solidFill>
                  <a:sym typeface="Wingdings"/>
                </a:rPr>
                <a:t>IR</a:t>
              </a:r>
              <a:r>
                <a:rPr lang="en-US" dirty="0" smtClean="0">
                  <a:solidFill>
                    <a:srgbClr val="FF0000"/>
                  </a:solidFill>
                  <a:sym typeface="Wingdings"/>
                </a:rPr>
                <a:t> </a:t>
              </a:r>
              <a:r>
                <a:rPr lang="en-US" dirty="0" err="1" smtClean="0">
                  <a:solidFill>
                    <a:srgbClr val="FF0000"/>
                  </a:solidFill>
                  <a:sym typeface="Wingdings"/>
                </a:rPr>
                <a:t>cryo</a:t>
              </a:r>
              <a:r>
                <a:rPr lang="en-US" dirty="0" smtClean="0">
                  <a:solidFill>
                    <a:srgbClr val="FF0000"/>
                  </a:solidFill>
                  <a:sym typeface="Wingdings"/>
                </a:rPr>
                <a:t> upgrade</a:t>
              </a:r>
            </a:p>
            <a:p>
              <a:pPr algn="l" eaLnBrk="1" hangingPunct="1"/>
              <a:endParaRPr lang="en-US" dirty="0" smtClean="0">
                <a:solidFill>
                  <a:srgbClr val="27551F"/>
                </a:solidFill>
                <a:sym typeface="Wingdings"/>
              </a:endParaRPr>
            </a:p>
            <a:p>
              <a:pPr algn="l" eaLnBrk="1" hangingPunct="1"/>
              <a:r>
                <a:rPr lang="en-US" dirty="0" smtClean="0">
                  <a:solidFill>
                    <a:srgbClr val="27551F"/>
                  </a:solidFill>
                  <a:sym typeface="Wingdings"/>
                </a:rPr>
                <a:t>	</a:t>
              </a:r>
              <a:r>
                <a:rPr lang="en-US" dirty="0" err="1" smtClean="0">
                  <a:solidFill>
                    <a:srgbClr val="27551F"/>
                  </a:solidFill>
                  <a:sym typeface="Wingdings"/>
                </a:rPr>
                <a:t></a:t>
              </a:r>
              <a:r>
                <a:rPr lang="en-US" dirty="0" smtClean="0">
                  <a:solidFill>
                    <a:srgbClr val="27551F"/>
                  </a:solidFill>
                  <a:sym typeface="Wingdings"/>
                </a:rPr>
                <a:t>  </a:t>
              </a:r>
              <a:r>
                <a:rPr lang="en-US" dirty="0" err="1" smtClean="0">
                  <a:solidFill>
                    <a:srgbClr val="27551F"/>
                  </a:solidFill>
                  <a:sym typeface="Wingdings"/>
                </a:rPr>
                <a:t>TMCI</a:t>
              </a:r>
              <a:r>
                <a:rPr lang="en-US" dirty="0" smtClean="0">
                  <a:solidFill>
                    <a:srgbClr val="27551F"/>
                  </a:solidFill>
                  <a:sym typeface="Wingdings"/>
                </a:rPr>
                <a:t> intensity limit for 50ns compatible with: </a:t>
              </a:r>
              <a:r>
                <a:rPr lang="en-US" dirty="0" err="1" smtClean="0">
                  <a:solidFill>
                    <a:srgbClr val="27551F"/>
                  </a:solidFill>
                  <a:latin typeface="Symbol" charset="2"/>
                  <a:cs typeface="Symbol" charset="2"/>
                  <a:sym typeface="Wingdings"/>
                </a:rPr>
                <a:t>d</a:t>
              </a:r>
              <a:r>
                <a:rPr lang="en-US" baseline="-25000" dirty="0" err="1" smtClean="0">
                  <a:solidFill>
                    <a:srgbClr val="27551F"/>
                  </a:solidFill>
                  <a:sym typeface="Wingdings"/>
                </a:rPr>
                <a:t>sec</a:t>
              </a:r>
              <a:r>
                <a:rPr lang="en-US" dirty="0" smtClean="0">
                  <a:solidFill>
                    <a:srgbClr val="27551F"/>
                  </a:solidFill>
                  <a:sym typeface="Wingdings"/>
                </a:rPr>
                <a:t> &gt; 1.7 and</a:t>
              </a:r>
            </a:p>
            <a:p>
              <a:pPr algn="l" eaLnBrk="1" hangingPunct="1"/>
              <a:r>
                <a:rPr lang="en-US" dirty="0" smtClean="0">
                  <a:solidFill>
                    <a:srgbClr val="27551F"/>
                  </a:solidFill>
                  <a:sym typeface="Wingdings"/>
                </a:rPr>
                <a:t>					             </a:t>
              </a:r>
              <a:r>
                <a:rPr lang="en-US" dirty="0" err="1" smtClean="0">
                  <a:solidFill>
                    <a:srgbClr val="27551F"/>
                  </a:solidFill>
                  <a:sym typeface="Wingdings"/>
                </a:rPr>
                <a:t>IR</a:t>
              </a:r>
              <a:r>
                <a:rPr lang="en-US" dirty="0" smtClean="0">
                  <a:solidFill>
                    <a:srgbClr val="27551F"/>
                  </a:solidFill>
                  <a:sym typeface="Wingdings"/>
                </a:rPr>
                <a:t> </a:t>
              </a:r>
              <a:r>
                <a:rPr lang="en-US" dirty="0" err="1" smtClean="0">
                  <a:solidFill>
                    <a:srgbClr val="27551F"/>
                  </a:solidFill>
                  <a:sym typeface="Wingdings"/>
                </a:rPr>
                <a:t>cryo</a:t>
              </a:r>
              <a:r>
                <a:rPr lang="en-US" dirty="0" smtClean="0">
                  <a:solidFill>
                    <a:srgbClr val="27551F"/>
                  </a:solidFill>
                  <a:sym typeface="Wingdings"/>
                </a:rPr>
                <a:t> upgrade</a:t>
              </a:r>
            </a:p>
            <a:p>
              <a:pPr algn="l" eaLnBrk="1" hangingPunct="1"/>
              <a:endParaRPr lang="en-US" dirty="0">
                <a:solidFill>
                  <a:srgbClr val="27551F"/>
                </a:solidFill>
              </a:endParaRPr>
            </a:p>
          </p:txBody>
        </p:sp>
      </p:grpSp>
      <p:sp>
        <p:nvSpPr>
          <p:cNvPr id="45061" name="Rectangle 4"/>
          <p:cNvSpPr>
            <a:spLocks noChangeArrowheads="1"/>
          </p:cNvSpPr>
          <p:nvPr/>
        </p:nvSpPr>
        <p:spPr bwMode="auto">
          <a:xfrm>
            <a:off x="61722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450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610600" cy="720725"/>
          </a:xfrm>
        </p:spPr>
        <p:txBody>
          <a:bodyPr/>
          <a:lstStyle/>
          <a:p>
            <a:pPr eaLnBrk="1" hangingPunct="1"/>
            <a:r>
              <a:rPr lang="en-US" sz="3200" u="sng" dirty="0">
                <a:solidFill>
                  <a:srgbClr val="FF0000"/>
                </a:solidFill>
              </a:rPr>
              <a:t>Upgrade Considerations: Maximum Bunch</a:t>
            </a:r>
            <a:r>
              <a:rPr lang="en-US" sz="3200" u="sng" dirty="0" smtClean="0">
                <a:solidFill>
                  <a:srgbClr val="FF0000"/>
                </a:solidFill>
              </a:rPr>
              <a:t> Intensity</a:t>
            </a:r>
            <a:r>
              <a:rPr lang="en-US" sz="3200" u="sng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Box 2"/>
          <p:cNvSpPr txBox="1">
            <a:spLocks noChangeArrowheads="1"/>
          </p:cNvSpPr>
          <p:nvPr/>
        </p:nvSpPr>
        <p:spPr bwMode="auto">
          <a:xfrm>
            <a:off x="690563" y="762000"/>
            <a:ext cx="698177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Beam-Beam</a:t>
            </a:r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: </a:t>
            </a:r>
            <a:r>
              <a:rPr lang="en-US" sz="2600" dirty="0" smtClean="0">
                <a:solidFill>
                  <a:srgbClr val="800000"/>
                </a:solidFill>
                <a:ea typeface="Times New Roman" charset="0"/>
                <a:cs typeface="Times New Roman" charset="0"/>
              </a:rPr>
              <a:t>limits maximum beam by brightness</a:t>
            </a:r>
            <a:endParaRPr lang="en-US" sz="2600" dirty="0">
              <a:solidFill>
                <a:srgbClr val="800000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59400" name="Rectangle 3"/>
          <p:cNvSpPr>
            <a:spLocks noChangeArrowheads="1"/>
          </p:cNvSpPr>
          <p:nvPr/>
        </p:nvSpPr>
        <p:spPr bwMode="auto">
          <a:xfrm>
            <a:off x="76200" y="9144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69" tIns="45685" rIns="91369" bIns="45685" anchor="ctr">
            <a:prstTxWarp prst="textNoShape">
              <a:avLst/>
            </a:prstTxWarp>
          </a:bodyPr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59402" name="TextBox 12"/>
          <p:cNvSpPr txBox="1">
            <a:spLocks noChangeArrowheads="1"/>
          </p:cNvSpPr>
          <p:nvPr/>
        </p:nvSpPr>
        <p:spPr bwMode="auto">
          <a:xfrm>
            <a:off x="0" y="1516826"/>
            <a:ext cx="91440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dirty="0" err="1" smtClean="0">
                <a:solidFill>
                  <a:srgbClr val="27551F"/>
                </a:solidFill>
                <a:latin typeface="Symbol" charset="2"/>
              </a:rPr>
              <a:t>D</a:t>
            </a:r>
            <a:r>
              <a:rPr lang="en-US" dirty="0" err="1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Q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 = 0.02 – 0.03 seems feasible based on 2010 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experience</a:t>
            </a: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 maximum acceptable PA?   </a:t>
            </a:r>
            <a:r>
              <a:rPr lang="en-US" dirty="0" err="1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Symbol" charset="2"/>
              </a:rPr>
              <a:t>Q</a:t>
            </a:r>
            <a:r>
              <a:rPr lang="en-US" dirty="0" smtClean="0">
                <a:solidFill>
                  <a:srgbClr val="FF0000"/>
                </a:solidFill>
                <a:latin typeface="Symbol" charset="2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Symbol" charset="2"/>
              </a:rPr>
              <a:t>&gt; 2</a:t>
            </a:r>
            <a:r>
              <a:rPr lang="en-US" dirty="0" smtClean="0">
                <a:solidFill>
                  <a:srgbClr val="FF0000"/>
                </a:solidFill>
                <a:latin typeface="Symbol" charset="2"/>
              </a:rPr>
              <a:t>? 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(sync-</a:t>
            </a:r>
            <a:r>
              <a:rPr lang="en-US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betatron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 resonances)</a:t>
            </a:r>
            <a:endParaRPr lang="en-US" dirty="0" smtClean="0">
              <a:solidFill>
                <a:srgbClr val="27551F"/>
              </a:solidFill>
              <a:latin typeface="Times New Roman"/>
              <a:ea typeface="Times New Roman" charset="0"/>
              <a:cs typeface="Times New Roman"/>
              <a:sym typeface="Wingdings" charset="2"/>
            </a:endParaRPr>
          </a:p>
          <a:p>
            <a:pPr lvl="1" algn="l">
              <a:spcAft>
                <a:spcPts val="600"/>
              </a:spcAft>
            </a:pPr>
            <a:endParaRPr lang="en-US" dirty="0" smtClean="0">
              <a:solidFill>
                <a:srgbClr val="27551F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lvl="1" algn="l">
              <a:spcAft>
                <a:spcPts val="18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latin typeface="Symbol" charset="2"/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 charset="0"/>
                <a:cs typeface="Times New Roman"/>
                <a:sym typeface="Wingdings" charset="2"/>
              </a:rPr>
              <a:t>Three experiments with head on collisions: </a:t>
            </a:r>
            <a:r>
              <a:rPr lang="en-US" dirty="0" err="1" smtClean="0">
                <a:solidFill>
                  <a:srgbClr val="27551F"/>
                </a:solidFill>
                <a:latin typeface="Times New Roman"/>
                <a:ea typeface="Times New Roman" charset="0"/>
                <a:cs typeface="Times New Roman"/>
                <a:sym typeface="Wingdings"/>
              </a:rPr>
              <a:t></a:t>
            </a:r>
            <a:r>
              <a:rPr lang="en-US" dirty="0" smtClean="0">
                <a:solidFill>
                  <a:srgbClr val="27551F"/>
                </a:solidFill>
                <a:latin typeface="Times New Roman"/>
                <a:ea typeface="Times New Roman" charset="0"/>
                <a:cs typeface="Times New Roman"/>
                <a:sym typeface="Wingdings" charset="2"/>
              </a:rPr>
              <a:t> </a:t>
            </a:r>
            <a:r>
              <a:rPr lang="en-US" dirty="0" smtClean="0">
                <a:solidFill>
                  <a:srgbClr val="27551F"/>
                </a:solidFill>
                <a:latin typeface="Symbol" charset="2"/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dirty="0" err="1" smtClean="0">
                <a:solidFill>
                  <a:srgbClr val="27551F"/>
                </a:solidFill>
                <a:latin typeface="Symbol" charset="2"/>
              </a:rPr>
              <a:t>x</a:t>
            </a:r>
            <a:r>
              <a:rPr lang="en-US" dirty="0" smtClean="0">
                <a:solidFill>
                  <a:srgbClr val="27551F"/>
                </a:solidFill>
              </a:rPr>
              <a:t>  = 7.7 10</a:t>
            </a:r>
            <a:r>
              <a:rPr lang="en-US" baseline="30000" dirty="0" smtClean="0">
                <a:solidFill>
                  <a:srgbClr val="27551F"/>
                </a:solidFill>
              </a:rPr>
              <a:t>-3</a:t>
            </a:r>
          </a:p>
          <a:p>
            <a:pPr lvl="1" algn="l">
              <a:spcAft>
                <a:spcPts val="1800"/>
              </a:spcAft>
              <a:buFont typeface="Wingdings" charset="2"/>
              <a:buChar char="è"/>
            </a:pPr>
            <a:r>
              <a:rPr lang="en-US" baseline="30000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assuming the same geometric reduction factor for </a:t>
            </a:r>
            <a:r>
              <a:rPr lang="en-US" dirty="0" err="1" smtClean="0">
                <a:solidFill>
                  <a:srgbClr val="27551F"/>
                </a:solidFill>
                <a:latin typeface="Symbol" charset="2"/>
                <a:ea typeface="Times New Roman" charset="0"/>
                <a:cs typeface="Symbol" charset="2"/>
                <a:sym typeface="Wingdings" charset="2"/>
              </a:rPr>
              <a:t>x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 as for </a:t>
            </a:r>
            <a:r>
              <a:rPr lang="en-US" dirty="0" err="1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L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     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(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0.35 with alternating crossing) and assuming negligible contribution from long range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:</a:t>
            </a:r>
            <a:endParaRPr lang="en-US" sz="2000" baseline="-25000" dirty="0" smtClean="0">
              <a:solidFill>
                <a:srgbClr val="27551F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lvl="4" algn="l">
              <a:spcAft>
                <a:spcPts val="18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ea typeface="Times New Roman" charset="0"/>
                <a:cs typeface="Symbol" charset="2"/>
                <a:sym typeface="Wingdings"/>
              </a:rPr>
              <a:t>e</a:t>
            </a:r>
            <a:r>
              <a:rPr lang="en-US" baseline="-25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n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≥ 2 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ea typeface="Times New Roman" charset="0"/>
                <a:cs typeface="Symbol" charset="2"/>
                <a:sym typeface="Wingdings"/>
              </a:rPr>
              <a:t>m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m for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N</a:t>
            </a:r>
            <a:r>
              <a:rPr lang="en-US" baseline="-250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bunch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= 3.5 10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11 </a:t>
            </a:r>
            <a:r>
              <a:rPr lang="en-US" sz="2000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(50ns bunch spacing)</a:t>
            </a:r>
          </a:p>
          <a:p>
            <a:pPr lvl="4" algn="l">
              <a:spcAft>
                <a:spcPts val="18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ea typeface="Times New Roman" charset="0"/>
                <a:cs typeface="Symbol" charset="2"/>
                <a:sym typeface="Wingdings"/>
              </a:rPr>
              <a:t>e</a:t>
            </a:r>
            <a:r>
              <a:rPr lang="en-US" baseline="-25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n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≥ 1 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ea typeface="Times New Roman" charset="0"/>
                <a:cs typeface="Symbol" charset="2"/>
                <a:sym typeface="Wingdings"/>
              </a:rPr>
              <a:t>m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m for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N</a:t>
            </a:r>
            <a:r>
              <a:rPr lang="en-US" baseline="-250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bunch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= 2.2 10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11 </a:t>
            </a:r>
            <a:r>
              <a:rPr lang="en-US" sz="1800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(25ns bunch spacing</a:t>
            </a:r>
            <a:r>
              <a:rPr lang="en-US" sz="1800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)</a:t>
            </a:r>
            <a:endParaRPr lang="en-US" dirty="0" smtClean="0">
              <a:solidFill>
                <a:srgbClr val="FF0000"/>
              </a:solidFill>
              <a:ea typeface="Times New Roman" charset="0"/>
              <a:cs typeface="Times New Roman" charset="0"/>
              <a:sym typeface="Wingdings"/>
            </a:endParaRPr>
          </a:p>
        </p:txBody>
      </p:sp>
      <p:sp>
        <p:nvSpPr>
          <p:cNvPr id="59404" name="Rectangle 4"/>
          <p:cNvSpPr>
            <a:spLocks noChangeArrowheads="1"/>
          </p:cNvSpPr>
          <p:nvPr/>
        </p:nvSpPr>
        <p:spPr bwMode="auto">
          <a:xfrm>
            <a:off x="59436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59405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0790C296-C4CC-DF49-9369-83D0F1C7E76E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17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924800" cy="720725"/>
          </a:xfrm>
        </p:spPr>
        <p:txBody>
          <a:bodyPr/>
          <a:lstStyle/>
          <a:p>
            <a:pPr eaLnBrk="1" hangingPunct="1"/>
            <a:r>
              <a:rPr lang="en-US" sz="3200" u="sng" dirty="0">
                <a:solidFill>
                  <a:srgbClr val="FF0000"/>
                </a:solidFill>
              </a:rPr>
              <a:t>Upgrade Considerations: Maximum</a:t>
            </a:r>
            <a:r>
              <a:rPr lang="en-US" sz="3200" u="sng" dirty="0" smtClean="0">
                <a:solidFill>
                  <a:srgbClr val="FF0000"/>
                </a:solidFill>
              </a:rPr>
              <a:t> Brightness</a:t>
            </a:r>
            <a:endParaRPr lang="en-US" sz="3200" u="sng" dirty="0">
              <a:solidFill>
                <a:srgbClr val="FF0000"/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err="1" smtClean="0">
                <a:solidFill>
                  <a:srgbClr val="006633"/>
                </a:solidFill>
                <a:latin typeface="Comic Sans MS" charset="0"/>
              </a:rPr>
              <a:t>LHCC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meeting, CERN, 14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52400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>
                <a:solidFill>
                  <a:srgbClr val="FF0000"/>
                </a:solidFill>
              </a:rPr>
              <a:t>HL-LHC Performance Estimates</a:t>
            </a:r>
          </a:p>
        </p:txBody>
      </p:sp>
      <p:sp>
        <p:nvSpPr>
          <p:cNvPr id="55299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B724A038-E453-B94D-96B3-37295ED8A713}" type="slidenum">
              <a:rPr lang="en-US" sz="1500">
                <a:solidFill>
                  <a:schemeClr val="tx2"/>
                </a:solidFill>
                <a:latin typeface="Comic Sans MS" charset="0"/>
              </a:rPr>
              <a:pPr algn="r" eaLnBrk="1" hangingPunct="1"/>
              <a:t>18</a:t>
            </a:fld>
            <a:endParaRPr lang="en-US" sz="1500" b="1">
              <a:solidFill>
                <a:schemeClr val="tx2"/>
              </a:solidFill>
              <a:latin typeface="Garamond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2400" y="1485900"/>
          <a:ext cx="6019800" cy="4457703"/>
        </p:xfrm>
        <a:graphic>
          <a:graphicData uri="http://schemas.openxmlformats.org/drawingml/2006/table">
            <a:tbl>
              <a:tblPr/>
              <a:tblGrid>
                <a:gridCol w="1911350"/>
                <a:gridCol w="1193800"/>
                <a:gridCol w="1466850"/>
                <a:gridCol w="1447800"/>
              </a:tblGrid>
              <a:tr h="39846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Parameter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nominal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 25ns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50ns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1.15E+11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2.0E+11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3.3E+11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2808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2808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beam current [A]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0.58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0.84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x-ing angle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rad]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300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475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520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beam separation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s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b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*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[m]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0.55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0.15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0.15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3.75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3.0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L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[eVs]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energy spread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1.00E-04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1.00E-04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1.00E-04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bunch length [m]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7.50E-02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7.50E-02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7.50E-02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IBS horizontal [h]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80 -&gt; 106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IBS longitudinal [h]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61 -&gt; 60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16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Piwinski parameter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0.68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geom. reduction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0.83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0.37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0.37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beam-beam / IP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3.10E-03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3.9E-03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5.0E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Peak Luminosity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1 10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7.4 10</a:t>
                      </a:r>
                      <a:r>
                        <a:rPr kumimoji="0" 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8.4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369" name="Rectangle 4"/>
          <p:cNvSpPr>
            <a:spLocks noChangeArrowheads="1"/>
          </p:cNvSpPr>
          <p:nvPr/>
        </p:nvSpPr>
        <p:spPr bwMode="auto">
          <a:xfrm>
            <a:off x="3962400" y="1333500"/>
            <a:ext cx="21336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>
                <a:solidFill>
                  <a:srgbClr val="000000"/>
                </a:solidFill>
                <a:latin typeface="Comic Sans MS" charset="0"/>
              </a:rPr>
              <a:t>minimum </a:t>
            </a:r>
            <a:r>
              <a:rPr lang="en-US" sz="1500">
                <a:solidFill>
                  <a:srgbClr val="000000"/>
                </a:solidFill>
                <a:latin typeface="Symbol" charset="2"/>
              </a:rPr>
              <a:t>b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*</a:t>
            </a:r>
          </a:p>
        </p:txBody>
      </p:sp>
      <p:sp>
        <p:nvSpPr>
          <p:cNvPr id="55370" name="Rectangle 4"/>
          <p:cNvSpPr>
            <a:spLocks noChangeArrowheads="1"/>
          </p:cNvSpPr>
          <p:nvPr/>
        </p:nvSpPr>
        <p:spPr bwMode="auto">
          <a:xfrm>
            <a:off x="6477000" y="5753100"/>
            <a:ext cx="24384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>
                <a:solidFill>
                  <a:srgbClr val="000000"/>
                </a:solidFill>
                <a:latin typeface="Comic Sans MS" charset="0"/>
              </a:rPr>
              <a:t>(Leveled to 5 10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34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 cm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-2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 s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-1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)</a:t>
            </a:r>
          </a:p>
        </p:txBody>
      </p:sp>
      <p:sp>
        <p:nvSpPr>
          <p:cNvPr id="55371" name="Rectangle 12"/>
          <p:cNvSpPr>
            <a:spLocks noChangeArrowheads="1"/>
          </p:cNvSpPr>
          <p:nvPr/>
        </p:nvSpPr>
        <p:spPr bwMode="auto">
          <a:xfrm>
            <a:off x="3352800" y="1295400"/>
            <a:ext cx="2895600" cy="48006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55372" name="Group 26"/>
          <p:cNvGrpSpPr>
            <a:grpSpLocks/>
          </p:cNvGrpSpPr>
          <p:nvPr/>
        </p:nvGrpSpPr>
        <p:grpSpPr bwMode="auto">
          <a:xfrm>
            <a:off x="76200" y="762000"/>
            <a:ext cx="9005898" cy="492125"/>
            <a:chOff x="288" y="2160"/>
            <a:chExt cx="5673" cy="310"/>
          </a:xfrm>
        </p:grpSpPr>
        <p:sp>
          <p:nvSpPr>
            <p:cNvPr id="55383" name="Rectangle 13"/>
            <p:cNvSpPr>
              <a:spLocks noChangeArrowheads="1"/>
            </p:cNvSpPr>
            <p:nvPr/>
          </p:nvSpPr>
          <p:spPr bwMode="auto">
            <a:xfrm>
              <a:off x="288" y="225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5384" name="Text Box 14"/>
            <p:cNvSpPr txBox="1">
              <a:spLocks noChangeArrowheads="1"/>
            </p:cNvSpPr>
            <p:nvPr/>
          </p:nvSpPr>
          <p:spPr bwMode="auto">
            <a:xfrm>
              <a:off x="674" y="2160"/>
              <a:ext cx="5287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/>
              <a:r>
                <a:rPr lang="en-US" sz="2600" dirty="0">
                  <a:solidFill>
                    <a:srgbClr val="3333CC"/>
                  </a:solidFill>
                </a:rPr>
                <a:t>nominal bunch length and minimum </a:t>
              </a:r>
              <a:r>
                <a:rPr lang="en-US" sz="2600" dirty="0" err="1">
                  <a:solidFill>
                    <a:srgbClr val="3333CC"/>
                  </a:solidFill>
                  <a:latin typeface="Symbol" charset="2"/>
                </a:rPr>
                <a:t>b</a:t>
              </a:r>
              <a:r>
                <a:rPr lang="en-US" sz="2600" dirty="0">
                  <a:solidFill>
                    <a:srgbClr val="3333CC"/>
                  </a:solidFill>
                </a:rPr>
                <a:t>*</a:t>
              </a:r>
              <a:r>
                <a:rPr lang="en-US" sz="2600" dirty="0" smtClean="0">
                  <a:solidFill>
                    <a:srgbClr val="3333CC"/>
                  </a:solidFill>
                </a:rPr>
                <a:t>: </a:t>
              </a:r>
              <a:r>
                <a:rPr lang="en-US" sz="2600" dirty="0" smtClean="0">
                  <a:solidFill>
                    <a:srgbClr val="27551F"/>
                  </a:solidFill>
                </a:rPr>
                <a:t>‘HL-</a:t>
              </a:r>
              <a:r>
                <a:rPr lang="en-US" sz="2600" dirty="0" err="1" smtClean="0">
                  <a:solidFill>
                    <a:srgbClr val="27551F"/>
                  </a:solidFill>
                </a:rPr>
                <a:t>LHC</a:t>
              </a:r>
              <a:r>
                <a:rPr lang="en-US" sz="2600" dirty="0" smtClean="0">
                  <a:solidFill>
                    <a:srgbClr val="27551F"/>
                  </a:solidFill>
                </a:rPr>
                <a:t> </a:t>
              </a:r>
              <a:r>
                <a:rPr lang="en-US" sz="2600" dirty="0" smtClean="0">
                  <a:solidFill>
                    <a:srgbClr val="27551F"/>
                  </a:solidFill>
                </a:rPr>
                <a:t>Kickoff+’</a:t>
              </a:r>
              <a:endParaRPr lang="en-US" dirty="0">
                <a:solidFill>
                  <a:srgbClr val="27551F"/>
                </a:solidFill>
                <a:sym typeface="Wingdings" charset="2"/>
              </a:endParaRPr>
            </a:p>
          </p:txBody>
        </p:sp>
      </p:grp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52400" y="6172200"/>
          <a:ext cx="8839200" cy="230188"/>
        </p:xfrm>
        <a:graphic>
          <a:graphicData uri="http://schemas.openxmlformats.org/drawingml/2006/table">
            <a:tbl>
              <a:tblPr/>
              <a:tblGrid>
                <a:gridCol w="1911350"/>
                <a:gridCol w="1193800"/>
                <a:gridCol w="1466850"/>
                <a:gridCol w="1447800"/>
                <a:gridCol w="1371600"/>
                <a:gridCol w="1447800"/>
              </a:tblGrid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Events / crossing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19</a:t>
                      </a:r>
                      <a:endParaRPr kumimoji="0" lang="en-US" sz="14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141</a:t>
                      </a:r>
                      <a:endParaRPr kumimoji="0" lang="en-US" sz="1400" b="1" i="0" u="none" strike="noStrike" cap="none" normalizeH="0" baseline="3000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257</a:t>
                      </a:r>
                      <a:endParaRPr kumimoji="0" lang="en-US" sz="1400" b="1" i="0" u="none" strike="noStrike" cap="none" normalizeH="0" baseline="3000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95</a:t>
                      </a:r>
                      <a:endParaRPr kumimoji="0" lang="en-US" sz="1400" b="1" i="0" u="none" strike="noStrike" cap="none" normalizeH="0" baseline="3000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190</a:t>
                      </a:r>
                      <a:endParaRPr kumimoji="0" lang="en-US" sz="1400" b="1" i="0" u="none" strike="noStrike" cap="none" normalizeH="0" baseline="3000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380" name="Rectangle 4"/>
          <p:cNvSpPr>
            <a:spLocks noChangeArrowheads="1"/>
          </p:cNvSpPr>
          <p:nvPr/>
        </p:nvSpPr>
        <p:spPr bwMode="auto">
          <a:xfrm>
            <a:off x="61722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 rot="18147539">
            <a:off x="2534972" y="2641504"/>
            <a:ext cx="4435048" cy="188216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b="1" dirty="0" smtClean="0">
                <a:solidFill>
                  <a:srgbClr val="006633"/>
                </a:solidFill>
                <a:latin typeface="Comic Sans MS" charset="0"/>
              </a:rPr>
              <a:t>OK for HL goals (‘</a:t>
            </a:r>
            <a:r>
              <a:rPr lang="en-US" sz="2000" b="1" dirty="0" err="1" smtClean="0">
                <a:solidFill>
                  <a:srgbClr val="006633"/>
                </a:solidFill>
                <a:latin typeface="Comic Sans MS" charset="0"/>
              </a:rPr>
              <a:t>k</a:t>
            </a:r>
            <a:r>
              <a:rPr lang="en-US" sz="2000" b="1" dirty="0" smtClean="0">
                <a:solidFill>
                  <a:srgbClr val="006633"/>
                </a:solidFill>
                <a:latin typeface="Comic Sans MS" charset="0"/>
              </a:rPr>
              <a:t>’ = 4</a:t>
            </a:r>
            <a:r>
              <a:rPr lang="en-US" sz="2000" b="1" dirty="0" smtClean="0">
                <a:solidFill>
                  <a:srgbClr val="006633"/>
                </a:solidFill>
                <a:latin typeface="Comic Sans MS" charset="0"/>
              </a:rPr>
              <a:t>)</a:t>
            </a:r>
          </a:p>
          <a:p>
            <a:pPr eaLnBrk="1" hangingPunct="1"/>
            <a:endParaRPr lang="en-US" sz="2000" b="1" dirty="0" smtClean="0">
              <a:solidFill>
                <a:srgbClr val="006633"/>
              </a:solidFill>
              <a:latin typeface="Comic Sans MS" charset="0"/>
            </a:endParaRPr>
          </a:p>
          <a:p>
            <a:pPr eaLnBrk="1" hangingPunct="1"/>
            <a:r>
              <a:rPr lang="en-US" sz="2000" b="1" dirty="0" smtClean="0">
                <a:solidFill>
                  <a:srgbClr val="006633"/>
                </a:solidFill>
                <a:latin typeface="Comic Sans MS" charset="0"/>
              </a:rPr>
              <a:t>(Even better if </a:t>
            </a:r>
            <a:r>
              <a:rPr lang="en-US" sz="2000" b="1" dirty="0" err="1" smtClean="0">
                <a:solidFill>
                  <a:srgbClr val="006633"/>
                </a:solidFill>
                <a:latin typeface="Comic Sans MS" charset="0"/>
              </a:rPr>
              <a:t>emittances</a:t>
            </a:r>
            <a:r>
              <a:rPr lang="en-US" sz="2000" b="1" dirty="0" smtClean="0">
                <a:solidFill>
                  <a:srgbClr val="006633"/>
                </a:solidFill>
                <a:latin typeface="Comic Sans MS" charset="0"/>
              </a:rPr>
              <a:t> </a:t>
            </a:r>
            <a:r>
              <a:rPr lang="en-US" sz="2000" b="1" dirty="0" smtClean="0">
                <a:solidFill>
                  <a:srgbClr val="006633"/>
                </a:solidFill>
                <a:latin typeface="Comic Sans MS" charset="0"/>
              </a:rPr>
              <a:t>can be</a:t>
            </a:r>
            <a:r>
              <a:rPr lang="en-US" sz="2000" b="1" dirty="0" smtClean="0">
                <a:solidFill>
                  <a:srgbClr val="006633"/>
                </a:solidFill>
                <a:latin typeface="Comic Sans MS" charset="0"/>
              </a:rPr>
              <a:t> further </a:t>
            </a:r>
            <a:r>
              <a:rPr lang="en-US" sz="2000" b="1" dirty="0" smtClean="0">
                <a:solidFill>
                  <a:srgbClr val="006633"/>
                </a:solidFill>
                <a:latin typeface="Comic Sans MS" charset="0"/>
              </a:rPr>
              <a:t>reduced:</a:t>
            </a:r>
          </a:p>
          <a:p>
            <a:pPr eaLnBrk="1" hangingPunct="1"/>
            <a:r>
              <a:rPr lang="en-US" sz="2000" b="1" dirty="0" smtClean="0">
                <a:solidFill>
                  <a:srgbClr val="006633"/>
                </a:solidFill>
                <a:latin typeface="Comic Sans MS" charset="0"/>
              </a:rPr>
              <a:t>still a factor 1.2 to 2.5 </a:t>
            </a:r>
          </a:p>
          <a:p>
            <a:pPr eaLnBrk="1" hangingPunct="1"/>
            <a:r>
              <a:rPr lang="en-US" sz="2000" b="1" dirty="0" err="1" smtClean="0">
                <a:solidFill>
                  <a:srgbClr val="006633"/>
                </a:solidFill>
                <a:latin typeface="Comic Sans MS" charset="0"/>
              </a:rPr>
              <a:t>wrt</a:t>
            </a:r>
            <a:r>
              <a:rPr lang="en-US" sz="2000" b="1" dirty="0" smtClean="0">
                <a:solidFill>
                  <a:srgbClr val="006633"/>
                </a:solidFill>
                <a:latin typeface="Comic Sans MS" charset="0"/>
              </a:rPr>
              <a:t> beam-beam limit</a:t>
            </a:r>
            <a:r>
              <a:rPr lang="en-US" sz="2000" b="1" dirty="0" smtClean="0">
                <a:solidFill>
                  <a:srgbClr val="006633"/>
                </a:solidFill>
                <a:latin typeface="Comic Sans MS" charset="0"/>
              </a:rPr>
              <a:t>) </a:t>
            </a:r>
            <a:endParaRPr lang="en-US" sz="2000" b="1" dirty="0">
              <a:solidFill>
                <a:srgbClr val="006633"/>
              </a:solidFill>
              <a:latin typeface="Comic Sans MS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423898" y="1371600"/>
            <a:ext cx="2339102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5.6 10</a:t>
            </a:r>
            <a:r>
              <a:rPr lang="en-US" sz="1600" b="1" baseline="30000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14 </a:t>
            </a:r>
            <a:r>
              <a:rPr lang="en-US" sz="1600" b="1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and</a:t>
            </a:r>
            <a:r>
              <a:rPr lang="en-US" sz="1600" b="1" baseline="30000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 </a:t>
            </a:r>
            <a:r>
              <a:rPr lang="en-US" sz="1600" b="1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4.6 10</a:t>
            </a:r>
            <a:r>
              <a:rPr lang="en-US" sz="1600" b="1" baseline="30000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14 </a:t>
            </a:r>
          </a:p>
          <a:p>
            <a:r>
              <a:rPr lang="en-US" sz="1600" b="1" dirty="0" err="1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p</a:t>
            </a:r>
            <a:r>
              <a:rPr lang="en-US" sz="1600" b="1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/beam</a:t>
            </a:r>
            <a:endParaRPr lang="de-DE" sz="1600" dirty="0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6248400" y="2057400"/>
            <a:ext cx="2895600" cy="311327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>
              <a:buFont typeface="Wingdings" charset="2"/>
              <a:buChar char="è"/>
            </a:pPr>
            <a:r>
              <a:rPr lang="en-US" sz="1500" dirty="0" smtClean="0">
                <a:solidFill>
                  <a:srgbClr val="27551F"/>
                </a:solidFill>
                <a:latin typeface="Comic Sans MS" charset="0"/>
                <a:sym typeface="Wingdings" charset="2"/>
              </a:rPr>
              <a:t> sufficient room for leveling</a:t>
            </a:r>
          </a:p>
          <a:p>
            <a:pPr algn="l" eaLnBrk="1" hangingPunct="1"/>
            <a:r>
              <a:rPr lang="en-US" sz="1500" dirty="0" smtClean="0">
                <a:solidFill>
                  <a:srgbClr val="27551F"/>
                </a:solidFill>
                <a:latin typeface="Comic Sans MS" charset="0"/>
                <a:sym typeface="Wingdings" charset="2"/>
              </a:rPr>
              <a:t>     (with Crab Cavities)</a:t>
            </a:r>
          </a:p>
          <a:p>
            <a:pPr algn="l" eaLnBrk="1" hangingPunct="1"/>
            <a:endParaRPr lang="en-US" sz="1500" dirty="0" smtClean="0">
              <a:solidFill>
                <a:srgbClr val="27551F"/>
              </a:solidFill>
              <a:latin typeface="Comic Sans MS" charset="0"/>
              <a:sym typeface="Wingdings" charset="2"/>
            </a:endParaRPr>
          </a:p>
          <a:p>
            <a:pPr algn="l" eaLnBrk="1" hangingPunct="1"/>
            <a:endParaRPr lang="en-US" sz="1500" dirty="0" smtClean="0">
              <a:solidFill>
                <a:schemeClr val="tx1"/>
              </a:solidFill>
              <a:latin typeface="Comic Sans MS" charset="0"/>
              <a:sym typeface="Wingdings" charset="2"/>
            </a:endParaRPr>
          </a:p>
          <a:p>
            <a:pPr algn="l" eaLnBrk="1" hangingPunct="1"/>
            <a:r>
              <a:rPr lang="en-US" sz="1500" dirty="0">
                <a:solidFill>
                  <a:schemeClr val="tx1"/>
                </a:solidFill>
                <a:latin typeface="Comic Sans MS" charset="0"/>
                <a:sym typeface="Wingdings" charset="2"/>
              </a:rPr>
              <a:t>Virtual luminosity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 (25ns) of</a:t>
            </a:r>
          </a:p>
          <a:p>
            <a:pPr algn="l" eaLnBrk="1" hangingPunct="1"/>
            <a:r>
              <a:rPr lang="en-US" sz="1500" dirty="0" err="1">
                <a:solidFill>
                  <a:schemeClr val="tx1"/>
                </a:solidFill>
                <a:latin typeface="Comic Sans MS" charset="0"/>
                <a:sym typeface="Wingdings" charset="2"/>
              </a:rPr>
              <a:t>L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  <a:sym typeface="Wingdings" charset="2"/>
              </a:rPr>
              <a:t> =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 7.4 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  <a:sym typeface="Wingdings" charset="2"/>
              </a:rPr>
              <a:t>/ 0.37 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10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34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 cm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-2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 s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-1</a:t>
            </a:r>
          </a:p>
          <a:p>
            <a:pPr algn="l" eaLnBrk="1" hangingPunct="1"/>
            <a:endParaRPr lang="en-US" sz="1500" baseline="30000" dirty="0">
              <a:solidFill>
                <a:schemeClr val="tx1"/>
              </a:solidFill>
              <a:latin typeface="Comic Sans MS" charset="0"/>
            </a:endParaRPr>
          </a:p>
          <a:p>
            <a:pPr algn="l" eaLnBrk="1" hangingPunct="1"/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    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  <a:sym typeface="Wingdings" charset="2"/>
              </a:rPr>
              <a:t>=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20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 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10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34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 cm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-2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 s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-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1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(‘</a:t>
            </a:r>
            <a:r>
              <a:rPr lang="en-US" sz="1500" dirty="0" err="1" smtClean="0">
                <a:solidFill>
                  <a:schemeClr val="tx1"/>
                </a:solidFill>
                <a:latin typeface="Comic Sans MS" charset="0"/>
              </a:rPr>
              <a:t>k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’ =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4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)</a:t>
            </a:r>
            <a:endParaRPr lang="en-US" sz="1500" dirty="0" smtClean="0">
              <a:solidFill>
                <a:schemeClr val="tx1"/>
              </a:solidFill>
              <a:latin typeface="Comic Sans MS" charset="0"/>
            </a:endParaRPr>
          </a:p>
          <a:p>
            <a:pPr algn="l" eaLnBrk="1" hangingPunct="1"/>
            <a:endParaRPr lang="en-US" sz="1500" dirty="0" smtClean="0">
              <a:solidFill>
                <a:schemeClr val="tx1"/>
              </a:solidFill>
              <a:latin typeface="Comic Sans MS" charset="0"/>
              <a:sym typeface="Wingdings" charset="2"/>
            </a:endParaRPr>
          </a:p>
          <a:p>
            <a:pPr algn="l" eaLnBrk="1" hangingPunct="1"/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Virtual luminosity (25ns) of</a:t>
            </a:r>
          </a:p>
          <a:p>
            <a:pPr algn="l" eaLnBrk="1" hangingPunct="1"/>
            <a:r>
              <a:rPr lang="en-US" sz="1500" dirty="0" err="1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L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 =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8.4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/ 0.37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10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34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 cm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-2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 s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-1</a:t>
            </a:r>
          </a:p>
          <a:p>
            <a:pPr algn="l" eaLnBrk="1" hangingPunct="1"/>
            <a:endParaRPr lang="en-US" sz="1500" baseline="30000" dirty="0" smtClean="0">
              <a:solidFill>
                <a:schemeClr val="tx1"/>
              </a:solidFill>
              <a:latin typeface="Comic Sans MS" charset="0"/>
            </a:endParaRPr>
          </a:p>
          <a:p>
            <a:pPr algn="l" eaLnBrk="1" hangingPunct="1"/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   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=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22.7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10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34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 cm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-2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 s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-1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(‘</a:t>
            </a:r>
            <a:r>
              <a:rPr lang="en-US" sz="1500" dirty="0" err="1" smtClean="0">
                <a:solidFill>
                  <a:schemeClr val="tx1"/>
                </a:solidFill>
                <a:latin typeface="Comic Sans MS" charset="0"/>
              </a:rPr>
              <a:t>k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’ =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 4.5)</a:t>
            </a:r>
            <a:endParaRPr lang="en-US" sz="1500" dirty="0" smtClean="0">
              <a:solidFill>
                <a:schemeClr val="tx1"/>
              </a:solidFill>
              <a:latin typeface="Comic Sans MS" charset="0"/>
            </a:endParaRPr>
          </a:p>
          <a:p>
            <a:pPr algn="l" eaLnBrk="1" hangingPunct="1"/>
            <a:endParaRPr lang="en-US" sz="1500" dirty="0">
              <a:solidFill>
                <a:schemeClr val="tx1"/>
              </a:solidFill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Box 2"/>
          <p:cNvSpPr txBox="1">
            <a:spLocks noChangeArrowheads="1"/>
          </p:cNvSpPr>
          <p:nvPr/>
        </p:nvSpPr>
        <p:spPr bwMode="auto">
          <a:xfrm>
            <a:off x="690563" y="914400"/>
            <a:ext cx="5420779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HL-</a:t>
            </a:r>
            <a:r>
              <a:rPr lang="en-US" sz="2600" dirty="0" err="1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LHC</a:t>
            </a:r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 25ns goal</a:t>
            </a: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:  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5.6 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10</a:t>
            </a:r>
            <a:r>
              <a:rPr lang="en-US" sz="2200" baseline="30000" dirty="0" smtClean="0">
                <a:solidFill>
                  <a:srgbClr val="800000"/>
                </a:solidFill>
                <a:sym typeface="Wingdings"/>
              </a:rPr>
              <a:t>14 </a:t>
            </a:r>
            <a:r>
              <a:rPr lang="en-US" sz="2200" dirty="0" err="1" smtClean="0">
                <a:solidFill>
                  <a:srgbClr val="800000"/>
                </a:solidFill>
                <a:sym typeface="Wingdings"/>
              </a:rPr>
              <a:t>p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/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beam </a:t>
            </a:r>
            <a:r>
              <a:rPr lang="en-US" sz="2200" dirty="0" err="1" smtClean="0">
                <a:solidFill>
                  <a:srgbClr val="800000"/>
                </a:solidFill>
                <a:sym typeface="Wingdings"/>
              </a:rPr>
              <a:t>k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 = 4</a:t>
            </a:r>
            <a:endParaRPr lang="en-US" sz="2200" dirty="0">
              <a:solidFill>
                <a:schemeClr val="tx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593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3675"/>
            <a:ext cx="8686800" cy="720725"/>
          </a:xfrm>
        </p:spPr>
        <p:txBody>
          <a:bodyPr/>
          <a:lstStyle/>
          <a:p>
            <a:pPr eaLnBrk="1" hangingPunct="1"/>
            <a:r>
              <a:rPr lang="en-US" sz="3600" u="sng" dirty="0">
                <a:solidFill>
                  <a:srgbClr val="FF0000"/>
                </a:solidFill>
              </a:rPr>
              <a:t>Upgrade Considerations:</a:t>
            </a:r>
            <a:r>
              <a:rPr lang="en-US" sz="3600" u="sng" dirty="0" smtClean="0">
                <a:solidFill>
                  <a:srgbClr val="FF0000"/>
                </a:solidFill>
              </a:rPr>
              <a:t> Integrated Luminosity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9400" name="Rectangle 3"/>
          <p:cNvSpPr>
            <a:spLocks noChangeArrowheads="1"/>
          </p:cNvSpPr>
          <p:nvPr/>
        </p:nvSpPr>
        <p:spPr bwMode="auto">
          <a:xfrm>
            <a:off x="76200" y="102743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69" tIns="45685" rIns="91369" bIns="45685" anchor="ctr">
            <a:prstTxWarp prst="textNoShape">
              <a:avLst/>
            </a:prstTxWarp>
          </a:bodyPr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59402" name="TextBox 12"/>
          <p:cNvSpPr txBox="1">
            <a:spLocks noChangeArrowheads="1"/>
          </p:cNvSpPr>
          <p:nvPr/>
        </p:nvSpPr>
        <p:spPr bwMode="auto">
          <a:xfrm>
            <a:off x="0" y="1410831"/>
            <a:ext cx="9144000" cy="180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ea typeface="Times New Roman" charset="0"/>
                <a:cs typeface="Symbol" charset="2"/>
                <a:sym typeface="Wingdings" charset="2"/>
              </a:rPr>
              <a:t>t</a:t>
            </a:r>
            <a:r>
              <a:rPr lang="en-US" baseline="-250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eff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= 15.6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and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leveling time: 7.8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Turnaround time: 7.8h + 3h + 5h = 15.8h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1.5 fills /day</a:t>
            </a: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L</a:t>
            </a:r>
            <a:r>
              <a:rPr lang="en-US" baseline="-25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int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/ fill = 1.4 fb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-1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+ 0.4 fb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-1</a:t>
            </a: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 60% efficiency on 150 days </a:t>
            </a:r>
            <a:r>
              <a:rPr lang="en-US" dirty="0" err="1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 250 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fb</a:t>
            </a:r>
            <a:r>
              <a:rPr lang="en-US" baseline="30000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-</a:t>
            </a:r>
            <a:r>
              <a:rPr lang="en-US" baseline="30000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1</a:t>
            </a:r>
            <a:endParaRPr lang="en-US" dirty="0" smtClean="0">
              <a:solidFill>
                <a:srgbClr val="27551F"/>
              </a:solidFill>
              <a:ea typeface="Times New Roman" charset="0"/>
              <a:cs typeface="Times New Roman" charset="0"/>
              <a:sym typeface="Wingdings"/>
            </a:endParaRPr>
          </a:p>
        </p:txBody>
      </p:sp>
      <p:sp>
        <p:nvSpPr>
          <p:cNvPr id="59404" name="Rectangle 4"/>
          <p:cNvSpPr>
            <a:spLocks noChangeArrowheads="1"/>
          </p:cNvSpPr>
          <p:nvPr/>
        </p:nvSpPr>
        <p:spPr bwMode="auto">
          <a:xfrm>
            <a:off x="59436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59405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0790C296-C4CC-DF49-9369-83D0F1C7E76E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19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690563" y="3722876"/>
            <a:ext cx="563237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HL-</a:t>
            </a:r>
            <a:r>
              <a:rPr lang="en-US" sz="2600" dirty="0" err="1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LHC</a:t>
            </a:r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 50ns goal</a:t>
            </a: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:  </a:t>
            </a:r>
            <a:r>
              <a:rPr lang="en-US" sz="2200" dirty="0" smtClean="0">
                <a:solidFill>
                  <a:srgbClr val="800000"/>
                </a:solidFill>
                <a:ea typeface="Times New Roman" charset="0"/>
                <a:cs typeface="Times New Roman" charset="0"/>
              </a:rPr>
              <a:t>4.6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 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10</a:t>
            </a:r>
            <a:r>
              <a:rPr lang="en-US" sz="2200" baseline="30000" dirty="0" smtClean="0">
                <a:solidFill>
                  <a:srgbClr val="800000"/>
                </a:solidFill>
                <a:sym typeface="Wingdings"/>
              </a:rPr>
              <a:t>14 </a:t>
            </a:r>
            <a:r>
              <a:rPr lang="en-US" sz="2200" dirty="0" err="1" smtClean="0">
                <a:solidFill>
                  <a:srgbClr val="800000"/>
                </a:solidFill>
                <a:sym typeface="Wingdings"/>
              </a:rPr>
              <a:t>p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/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beam </a:t>
            </a:r>
            <a:r>
              <a:rPr lang="en-US" sz="2200" dirty="0" err="1" smtClean="0">
                <a:solidFill>
                  <a:srgbClr val="800000"/>
                </a:solidFill>
                <a:sym typeface="Wingdings"/>
              </a:rPr>
              <a:t>k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 = 4.5</a:t>
            </a:r>
            <a:endParaRPr lang="en-US" sz="2200" dirty="0">
              <a:solidFill>
                <a:schemeClr val="tx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76200" y="3835906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69" tIns="45685" rIns="91369" bIns="45685" anchor="ctr">
            <a:prstTxWarp prst="textNoShape">
              <a:avLst/>
            </a:prstTxWarp>
          </a:bodyPr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0" y="4219307"/>
            <a:ext cx="9144000" cy="180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ea typeface="Times New Roman" charset="0"/>
                <a:cs typeface="Symbol" charset="2"/>
                <a:sym typeface="Wingdings" charset="2"/>
              </a:rPr>
              <a:t>t</a:t>
            </a:r>
            <a:r>
              <a:rPr lang="en-US" baseline="-250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eff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= 12.8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and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leveling time: 6.8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Turnaround time: 6.8h + 3h + 5h = 14.8h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1.7 fills /day</a:t>
            </a: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L</a:t>
            </a:r>
            <a:r>
              <a:rPr lang="en-US" baseline="-25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int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/ fill = 1.22 fb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-1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+ 0.4 fb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-1</a:t>
            </a: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 60% efficiency on 150 days </a:t>
            </a:r>
            <a:r>
              <a:rPr lang="en-US" dirty="0" err="1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 250 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fb</a:t>
            </a:r>
            <a:r>
              <a:rPr lang="en-US" baseline="30000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-</a:t>
            </a:r>
            <a:r>
              <a:rPr lang="en-US" baseline="30000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1</a:t>
            </a:r>
            <a:endParaRPr lang="en-US" dirty="0" smtClean="0">
              <a:solidFill>
                <a:srgbClr val="27551F"/>
              </a:solidFill>
              <a:ea typeface="Times New Roman" charset="0"/>
              <a:cs typeface="Times New Roman" charset="0"/>
              <a:sym typeface="Wingding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5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>
                <a:solidFill>
                  <a:srgbClr val="FF0000"/>
                </a:solidFill>
              </a:rPr>
              <a:t>HL-LHC Performance Goals</a:t>
            </a: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2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grpSp>
        <p:nvGrpSpPr>
          <p:cNvPr id="53252" name="Group 23"/>
          <p:cNvGrpSpPr>
            <a:grpSpLocks/>
          </p:cNvGrpSpPr>
          <p:nvPr/>
        </p:nvGrpSpPr>
        <p:grpSpPr bwMode="auto">
          <a:xfrm>
            <a:off x="84138" y="3756025"/>
            <a:ext cx="9096377" cy="892175"/>
            <a:chOff x="288" y="720"/>
            <a:chExt cx="5730" cy="562"/>
          </a:xfrm>
        </p:grpSpPr>
        <p:sp>
          <p:nvSpPr>
            <p:cNvPr id="53264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3265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/>
              <a:r>
                <a:rPr lang="en-US" sz="2600" dirty="0">
                  <a:solidFill>
                    <a:srgbClr val="3333CC"/>
                  </a:solidFill>
                  <a:sym typeface="Wingdings" charset="2"/>
                </a:rPr>
                <a:t>Integrated luminosity:          </a:t>
              </a:r>
              <a:r>
                <a:rPr lang="en-US" sz="2600" dirty="0">
                  <a:solidFill>
                    <a:srgbClr val="000000"/>
                  </a:solidFill>
                  <a:sym typeface="Wingdings" charset="2"/>
                </a:rPr>
                <a:t>200 fb</a:t>
              </a:r>
              <a:r>
                <a:rPr lang="en-US" sz="2600" baseline="30000" dirty="0">
                  <a:solidFill>
                    <a:srgbClr val="000000"/>
                  </a:solidFill>
                  <a:sym typeface="Wingdings" charset="2"/>
                </a:rPr>
                <a:t>-1 </a:t>
              </a:r>
              <a:r>
                <a:rPr lang="en-US" sz="2600" dirty="0">
                  <a:solidFill>
                    <a:srgbClr val="000000"/>
                  </a:solidFill>
                  <a:sym typeface="Wingdings" charset="2"/>
                </a:rPr>
                <a:t>to 300 fb</a:t>
              </a:r>
              <a:r>
                <a:rPr lang="en-US" sz="2600" baseline="30000" dirty="0">
                  <a:solidFill>
                    <a:srgbClr val="000000"/>
                  </a:solidFill>
                  <a:sym typeface="Wingdings" charset="2"/>
                </a:rPr>
                <a:t>-1 </a:t>
              </a:r>
              <a:r>
                <a:rPr lang="en-US" sz="2600" dirty="0">
                  <a:solidFill>
                    <a:srgbClr val="000000"/>
                  </a:solidFill>
                  <a:sym typeface="Wingdings" charset="2"/>
                </a:rPr>
                <a:t>per 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2"/>
                </a:rPr>
                <a:t>year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2"/>
                </a:rPr>
                <a:t>				 </a:t>
              </a:r>
              <a:r>
                <a:rPr lang="en-US" sz="2000" dirty="0" smtClean="0">
                  <a:solidFill>
                    <a:srgbClr val="800000"/>
                  </a:solidFill>
                  <a:sym typeface="Wingdings" charset="2"/>
                </a:rPr>
                <a:t>(I assume 250 fb</a:t>
              </a:r>
              <a:r>
                <a:rPr lang="en-US" sz="2000" baseline="30000" dirty="0" smtClean="0">
                  <a:solidFill>
                    <a:srgbClr val="800000"/>
                  </a:solidFill>
                  <a:sym typeface="Wingdings" charset="2"/>
                </a:rPr>
                <a:t>-1 </a:t>
              </a:r>
              <a:r>
                <a:rPr lang="en-US" sz="2000" dirty="0" smtClean="0">
                  <a:solidFill>
                    <a:srgbClr val="800000"/>
                  </a:solidFill>
                  <a:sym typeface="Wingdings" charset="2"/>
                </a:rPr>
                <a:t>per year in the following)</a:t>
              </a:r>
              <a:endParaRPr lang="en-US" sz="2000" dirty="0">
                <a:solidFill>
                  <a:srgbClr val="800000"/>
                </a:solidFill>
              </a:endParaRPr>
            </a:p>
          </p:txBody>
        </p:sp>
      </p:grpSp>
      <p:grpSp>
        <p:nvGrpSpPr>
          <p:cNvPr id="53253" name="Group 23"/>
          <p:cNvGrpSpPr>
            <a:grpSpLocks/>
          </p:cNvGrpSpPr>
          <p:nvPr/>
        </p:nvGrpSpPr>
        <p:grpSpPr bwMode="auto">
          <a:xfrm>
            <a:off x="84138" y="1189038"/>
            <a:ext cx="7297737" cy="862012"/>
            <a:chOff x="288" y="720"/>
            <a:chExt cx="4597" cy="543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211" cy="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/>
              <a:r>
                <a:rPr lang="en-US" sz="2600">
                  <a:solidFill>
                    <a:srgbClr val="3333CC"/>
                  </a:solidFill>
                  <a:sym typeface="Wingdings" charset="2"/>
                </a:rPr>
                <a:t>Leveled peak luminosity:     </a:t>
              </a:r>
              <a:r>
                <a:rPr lang="en-US" sz="2600">
                  <a:solidFill>
                    <a:schemeClr val="tx1"/>
                  </a:solidFill>
                  <a:sym typeface="Wingdings" charset="2"/>
                </a:rPr>
                <a:t>L = 5 10</a:t>
              </a:r>
              <a:r>
                <a:rPr lang="en-US" sz="2600" baseline="30000">
                  <a:solidFill>
                    <a:schemeClr val="tx1"/>
                  </a:solidFill>
                  <a:sym typeface="Wingdings" charset="2"/>
                </a:rPr>
                <a:t>34</a:t>
              </a:r>
              <a:r>
                <a:rPr lang="en-US" sz="2600">
                  <a:solidFill>
                    <a:schemeClr val="tx1"/>
                  </a:solidFill>
                  <a:sym typeface="Wingdings" charset="2"/>
                </a:rPr>
                <a:t> cm</a:t>
              </a:r>
              <a:r>
                <a:rPr lang="en-US" sz="2600" baseline="30000">
                  <a:solidFill>
                    <a:schemeClr val="tx1"/>
                  </a:solidFill>
                  <a:sym typeface="Wingdings" charset="2"/>
                </a:rPr>
                <a:t>-2 </a:t>
              </a:r>
              <a:r>
                <a:rPr lang="en-US" sz="2600">
                  <a:solidFill>
                    <a:schemeClr val="tx1"/>
                  </a:solidFill>
                  <a:sym typeface="Wingdings" charset="2"/>
                </a:rPr>
                <a:t>sec</a:t>
              </a:r>
              <a:r>
                <a:rPr lang="en-US" sz="2600" baseline="30000">
                  <a:solidFill>
                    <a:schemeClr val="tx1"/>
                  </a:solidFill>
                  <a:sym typeface="Wingdings" charset="2"/>
                </a:rPr>
                <a:t>-1</a:t>
              </a:r>
              <a:endParaRPr lang="en-US" baseline="30000">
                <a:solidFill>
                  <a:schemeClr val="tx1"/>
                </a:solidFill>
                <a:sym typeface="Wingdings" charset="2"/>
              </a:endParaRPr>
            </a:p>
            <a:p>
              <a:pPr algn="l" eaLnBrk="1" hangingPunct="1"/>
              <a:r>
                <a:rPr lang="en-US">
                  <a:solidFill>
                    <a:srgbClr val="008000"/>
                  </a:solidFill>
                  <a:sym typeface="Wingdings" charset="2"/>
                </a:rPr>
                <a:t>	</a:t>
              </a:r>
              <a:endParaRPr lang="en-US">
                <a:solidFill>
                  <a:srgbClr val="008000"/>
                </a:solidFill>
              </a:endParaRPr>
            </a:p>
          </p:txBody>
        </p:sp>
      </p:grpSp>
      <p:sp>
        <p:nvSpPr>
          <p:cNvPr id="53254" name="Rectangle 4"/>
          <p:cNvSpPr>
            <a:spLocks noChangeArrowheads="1"/>
          </p:cNvSpPr>
          <p:nvPr/>
        </p:nvSpPr>
        <p:spPr bwMode="auto">
          <a:xfrm>
            <a:off x="62484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grpSp>
        <p:nvGrpSpPr>
          <p:cNvPr id="53255" name="Group 23"/>
          <p:cNvGrpSpPr>
            <a:grpSpLocks/>
          </p:cNvGrpSpPr>
          <p:nvPr/>
        </p:nvGrpSpPr>
        <p:grpSpPr bwMode="auto">
          <a:xfrm>
            <a:off x="76200" y="5127625"/>
            <a:ext cx="6338888" cy="892175"/>
            <a:chOff x="288" y="720"/>
            <a:chExt cx="3993" cy="562"/>
          </a:xfrm>
        </p:grpSpPr>
        <p:sp>
          <p:nvSpPr>
            <p:cNvPr id="53260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3261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3607" cy="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/>
              <a:r>
                <a:rPr lang="en-US" sz="2600">
                  <a:solidFill>
                    <a:srgbClr val="3333CC"/>
                  </a:solidFill>
                  <a:sym typeface="Wingdings" charset="2"/>
                </a:rPr>
                <a:t>Total integrated luminosity:  </a:t>
              </a:r>
              <a:r>
                <a:rPr lang="en-US" sz="2600">
                  <a:solidFill>
                    <a:srgbClr val="000000"/>
                  </a:solidFill>
                  <a:sym typeface="Wingdings" charset="2"/>
                </a:rPr>
                <a:t>ca. 3000 fb</a:t>
              </a:r>
              <a:r>
                <a:rPr lang="en-US" sz="2600" baseline="30000">
                  <a:solidFill>
                    <a:srgbClr val="000000"/>
                  </a:solidFill>
                  <a:sym typeface="Wingdings" charset="2"/>
                </a:rPr>
                <a:t>-1</a:t>
              </a:r>
              <a:r>
                <a:rPr lang="en-US" sz="2600">
                  <a:solidFill>
                    <a:srgbClr val="3333CC"/>
                  </a:solidFill>
                  <a:sym typeface="Wingdings" charset="2"/>
                </a:rPr>
                <a:t>	</a:t>
              </a:r>
              <a:endParaRPr lang="en-US" sz="2600">
                <a:solidFill>
                  <a:srgbClr val="FF0000"/>
                </a:solidFill>
              </a:endParaRPr>
            </a:p>
          </p:txBody>
        </p:sp>
      </p:grpSp>
      <p:grpSp>
        <p:nvGrpSpPr>
          <p:cNvPr id="53257" name="Group 23"/>
          <p:cNvGrpSpPr>
            <a:grpSpLocks/>
          </p:cNvGrpSpPr>
          <p:nvPr/>
        </p:nvGrpSpPr>
        <p:grpSpPr bwMode="auto">
          <a:xfrm>
            <a:off x="76200" y="2490788"/>
            <a:ext cx="7481888" cy="862012"/>
            <a:chOff x="288" y="720"/>
            <a:chExt cx="4713" cy="543"/>
          </a:xfrm>
        </p:grpSpPr>
        <p:sp>
          <p:nvSpPr>
            <p:cNvPr id="53258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325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327" cy="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/>
              <a:r>
                <a:rPr lang="en-US" sz="2600" dirty="0">
                  <a:solidFill>
                    <a:srgbClr val="3333CC"/>
                  </a:solidFill>
                  <a:sym typeface="Wingdings" charset="2"/>
                </a:rPr>
                <a:t>Virtual peak luminosity:       </a:t>
              </a:r>
              <a:r>
                <a:rPr lang="en-US" sz="2600" dirty="0" err="1">
                  <a:solidFill>
                    <a:schemeClr val="tx1"/>
                  </a:solidFill>
                  <a:sym typeface="Wingdings" charset="2"/>
                </a:rPr>
                <a:t>L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2"/>
                </a:rPr>
                <a:t> ≥ </a:t>
              </a:r>
              <a:r>
                <a:rPr lang="en-US" sz="2600" dirty="0">
                  <a:solidFill>
                    <a:schemeClr val="tx1"/>
                  </a:solidFill>
                  <a:sym typeface="Wingdings" charset="2"/>
                </a:rPr>
                <a:t>10 10</a:t>
              </a:r>
              <a:r>
                <a:rPr lang="en-US" sz="2600" baseline="30000" dirty="0">
                  <a:solidFill>
                    <a:schemeClr val="tx1"/>
                  </a:solidFill>
                  <a:sym typeface="Wingdings" charset="2"/>
                </a:rPr>
                <a:t>34</a:t>
              </a:r>
              <a:r>
                <a:rPr lang="en-US" sz="2600" dirty="0">
                  <a:solidFill>
                    <a:schemeClr val="tx1"/>
                  </a:solidFill>
                  <a:sym typeface="Wingdings" charset="2"/>
                </a:rPr>
                <a:t> cm</a:t>
              </a:r>
              <a:r>
                <a:rPr lang="en-US" sz="2600" baseline="30000" dirty="0">
                  <a:solidFill>
                    <a:schemeClr val="tx1"/>
                  </a:solidFill>
                  <a:sym typeface="Wingdings" charset="2"/>
                </a:rPr>
                <a:t>-2 </a:t>
              </a:r>
              <a:r>
                <a:rPr lang="en-US" sz="2600" dirty="0">
                  <a:solidFill>
                    <a:schemeClr val="tx1"/>
                  </a:solidFill>
                  <a:sym typeface="Wingdings" charset="2"/>
                </a:rPr>
                <a:t>sec</a:t>
              </a:r>
              <a:r>
                <a:rPr lang="en-US" sz="2600" baseline="30000" dirty="0">
                  <a:solidFill>
                    <a:schemeClr val="tx1"/>
                  </a:solidFill>
                  <a:sym typeface="Wingdings" charset="2"/>
                </a:rPr>
                <a:t>-1</a:t>
              </a:r>
              <a:endParaRPr lang="en-US" baseline="30000" dirty="0">
                <a:solidFill>
                  <a:schemeClr val="tx1"/>
                </a:solidFill>
                <a:sym typeface="Wingdings" charset="2"/>
              </a:endParaRPr>
            </a:p>
            <a:p>
              <a:pPr algn="l" eaLnBrk="1" hangingPunct="1"/>
              <a:r>
                <a:rPr lang="en-US" dirty="0">
                  <a:solidFill>
                    <a:srgbClr val="008000"/>
                  </a:solidFill>
                  <a:sym typeface="Wingdings" charset="2"/>
                </a:rPr>
                <a:t>	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52400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>
                <a:solidFill>
                  <a:srgbClr val="FF0000"/>
                </a:solidFill>
              </a:rPr>
              <a:t>HL-LHC Performance Estimates</a:t>
            </a:r>
          </a:p>
        </p:txBody>
      </p:sp>
      <p:sp>
        <p:nvSpPr>
          <p:cNvPr id="57347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9F316B2C-7281-AD4B-AD61-0E68EAB21E7B}" type="slidenum">
              <a:rPr lang="en-US" sz="1500">
                <a:solidFill>
                  <a:schemeClr val="tx2"/>
                </a:solidFill>
                <a:latin typeface="Comic Sans MS" charset="0"/>
              </a:rPr>
              <a:pPr algn="r" eaLnBrk="1" hangingPunct="1"/>
              <a:t>20</a:t>
            </a:fld>
            <a:endParaRPr lang="en-US" sz="1500" b="1">
              <a:solidFill>
                <a:schemeClr val="tx2"/>
              </a:solidFill>
              <a:latin typeface="Garamond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2400" y="1485900"/>
          <a:ext cx="6019800" cy="4554540"/>
        </p:xfrm>
        <a:graphic>
          <a:graphicData uri="http://schemas.openxmlformats.org/drawingml/2006/table">
            <a:tbl>
              <a:tblPr/>
              <a:tblGrid>
                <a:gridCol w="1911350"/>
                <a:gridCol w="1193800"/>
                <a:gridCol w="1466850"/>
                <a:gridCol w="1447800"/>
              </a:tblGrid>
              <a:tr h="495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Parameter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nominal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 25ns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50ns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1.15E+11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1.7E+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2808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2808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beam current [A]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0.58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0.86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27551F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0.64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27551F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x-ing angle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rad]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300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480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430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beam separation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s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b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*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[m]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0.55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0.15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0.15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3.75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2.0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27551F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L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[eVs]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energy spread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1.00E-04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1.00E-04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1.00E-04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bunch length [m]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7.50E-02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7.50E-02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7.50E-02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IBS horizontal [h]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80 -&gt; 106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IBS longitudinal [h]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61 -&gt; 60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13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27551F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Piwinski parameter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0.68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2.56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2.56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geom. reduction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0.83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0.37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0.36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27551F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beam-beam / IP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3.10E-03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3.0E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5.6E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Peak Luminosity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1 10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5.3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7.2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7417" name="Rectangle 4"/>
          <p:cNvSpPr>
            <a:spLocks noChangeArrowheads="1"/>
          </p:cNvSpPr>
          <p:nvPr/>
        </p:nvSpPr>
        <p:spPr bwMode="auto">
          <a:xfrm>
            <a:off x="3962400" y="1333500"/>
            <a:ext cx="21336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>
                <a:solidFill>
                  <a:srgbClr val="000000"/>
                </a:solidFill>
                <a:latin typeface="Comic Sans MS" charset="0"/>
              </a:rPr>
              <a:t>minimum </a:t>
            </a:r>
            <a:r>
              <a:rPr lang="en-US" sz="1500">
                <a:solidFill>
                  <a:srgbClr val="000000"/>
                </a:solidFill>
                <a:latin typeface="Symbol" charset="2"/>
              </a:rPr>
              <a:t>b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*</a:t>
            </a:r>
          </a:p>
        </p:txBody>
      </p:sp>
      <p:sp>
        <p:nvSpPr>
          <p:cNvPr id="57419" name="Rectangle 12"/>
          <p:cNvSpPr>
            <a:spLocks noChangeArrowheads="1"/>
          </p:cNvSpPr>
          <p:nvPr/>
        </p:nvSpPr>
        <p:spPr bwMode="auto">
          <a:xfrm>
            <a:off x="3352800" y="1295400"/>
            <a:ext cx="2895600" cy="48006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52400" y="6172200"/>
          <a:ext cx="8839200" cy="230188"/>
        </p:xfrm>
        <a:graphic>
          <a:graphicData uri="http://schemas.openxmlformats.org/drawingml/2006/table">
            <a:tbl>
              <a:tblPr/>
              <a:tblGrid>
                <a:gridCol w="1911350"/>
                <a:gridCol w="1193800"/>
                <a:gridCol w="1466850"/>
                <a:gridCol w="1447800"/>
                <a:gridCol w="1371600"/>
                <a:gridCol w="1447800"/>
              </a:tblGrid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Events / crossing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19</a:t>
                      </a:r>
                      <a:endParaRPr kumimoji="0" lang="en-US" sz="14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101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274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95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190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7428" name="Rectangle 4"/>
          <p:cNvSpPr>
            <a:spLocks noChangeArrowheads="1"/>
          </p:cNvSpPr>
          <p:nvPr/>
        </p:nvSpPr>
        <p:spPr bwMode="auto">
          <a:xfrm>
            <a:off x="60198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324600" y="2525529"/>
            <a:ext cx="2819400" cy="311327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>
              <a:buFont typeface="Wingdings" charset="2"/>
              <a:buChar char="è"/>
            </a:pPr>
            <a:r>
              <a:rPr lang="en-US" sz="1500" dirty="0" smtClean="0">
                <a:solidFill>
                  <a:srgbClr val="27551F"/>
                </a:solidFill>
                <a:latin typeface="Comic Sans MS" charset="0"/>
                <a:sym typeface="Wingdings" charset="2"/>
              </a:rPr>
              <a:t> intensity and leveling room</a:t>
            </a:r>
          </a:p>
          <a:p>
            <a:pPr algn="l" eaLnBrk="1" hangingPunct="1"/>
            <a:r>
              <a:rPr lang="en-US" sz="1500" dirty="0" smtClean="0">
                <a:solidFill>
                  <a:srgbClr val="27551F"/>
                </a:solidFill>
                <a:latin typeface="Comic Sans MS" charset="0"/>
                <a:sym typeface="Wingdings" charset="2"/>
              </a:rPr>
              <a:t>     marginal</a:t>
            </a:r>
          </a:p>
          <a:p>
            <a:pPr algn="l" eaLnBrk="1" hangingPunct="1"/>
            <a:endParaRPr lang="en-US" sz="1500" dirty="0" smtClean="0">
              <a:solidFill>
                <a:schemeClr val="tx1"/>
              </a:solidFill>
              <a:latin typeface="Comic Sans MS" charset="0"/>
              <a:sym typeface="Wingdings" charset="2"/>
            </a:endParaRPr>
          </a:p>
          <a:p>
            <a:pPr algn="l" eaLnBrk="1" hangingPunct="1"/>
            <a:r>
              <a:rPr lang="en-US" sz="1500" dirty="0">
                <a:solidFill>
                  <a:schemeClr val="tx1"/>
                </a:solidFill>
                <a:latin typeface="Comic Sans MS" charset="0"/>
                <a:sym typeface="Wingdings" charset="2"/>
              </a:rPr>
              <a:t>Virtual luminosity of</a:t>
            </a:r>
            <a:endParaRPr lang="en-US" sz="1500" dirty="0" smtClean="0">
              <a:solidFill>
                <a:schemeClr val="tx1"/>
              </a:solidFill>
              <a:latin typeface="Comic Sans MS" charset="0"/>
              <a:sym typeface="Wingdings" charset="2"/>
            </a:endParaRPr>
          </a:p>
          <a:p>
            <a:pPr algn="l" eaLnBrk="1" hangingPunct="1"/>
            <a:r>
              <a:rPr lang="en-US" sz="1500" dirty="0" err="1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L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 = 5.3 / 0.36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10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34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 cm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-2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 s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-1</a:t>
            </a:r>
          </a:p>
          <a:p>
            <a:pPr algn="l" eaLnBrk="1" hangingPunct="1"/>
            <a:endParaRPr lang="en-US" sz="1500" baseline="30000" dirty="0" smtClean="0">
              <a:solidFill>
                <a:schemeClr val="tx1"/>
              </a:solidFill>
              <a:latin typeface="Comic Sans MS" charset="0"/>
            </a:endParaRPr>
          </a:p>
          <a:p>
            <a:pPr algn="l" eaLnBrk="1" hangingPunct="1"/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   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= 14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10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34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 cm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-2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 s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-1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(‘</a:t>
            </a:r>
            <a:r>
              <a:rPr lang="en-US" sz="1500" dirty="0" err="1" smtClean="0">
                <a:solidFill>
                  <a:schemeClr val="tx1"/>
                </a:solidFill>
                <a:latin typeface="Comic Sans MS" charset="0"/>
              </a:rPr>
              <a:t>k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’ = 2.8)</a:t>
            </a:r>
          </a:p>
          <a:p>
            <a:pPr algn="l" eaLnBrk="1" hangingPunct="1"/>
            <a:endParaRPr lang="en-US" sz="1500" dirty="0" smtClean="0">
              <a:solidFill>
                <a:schemeClr val="tx1"/>
              </a:solidFill>
              <a:latin typeface="Comic Sans MS" charset="0"/>
              <a:sym typeface="Wingdings" charset="2"/>
            </a:endParaRPr>
          </a:p>
          <a:p>
            <a:pPr algn="l" eaLnBrk="1" hangingPunct="1"/>
            <a:r>
              <a:rPr lang="en-US" sz="1500" dirty="0" err="1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L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 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  <a:sym typeface="Wingdings" charset="2"/>
              </a:rPr>
              <a:t>=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7.2 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  <a:sym typeface="Wingdings" charset="2"/>
              </a:rPr>
              <a:t>/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0.36 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10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34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 cm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-2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 s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-1</a:t>
            </a:r>
          </a:p>
          <a:p>
            <a:pPr algn="l" eaLnBrk="1" hangingPunct="1"/>
            <a:endParaRPr lang="en-US" sz="1500" baseline="30000" dirty="0">
              <a:solidFill>
                <a:schemeClr val="tx1"/>
              </a:solidFill>
              <a:latin typeface="Comic Sans MS" charset="0"/>
            </a:endParaRPr>
          </a:p>
          <a:p>
            <a:pPr algn="l" eaLnBrk="1" hangingPunct="1"/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    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  <a:sym typeface="Wingdings" charset="2"/>
              </a:rPr>
              <a:t>=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 20 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10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34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 cm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-2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 s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-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1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(‘</a:t>
            </a:r>
            <a:r>
              <a:rPr lang="en-US" sz="1500" dirty="0" err="1" smtClean="0">
                <a:solidFill>
                  <a:schemeClr val="tx1"/>
                </a:solidFill>
                <a:latin typeface="Comic Sans MS" charset="0"/>
              </a:rPr>
              <a:t>k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’ = 4)</a:t>
            </a:r>
          </a:p>
          <a:p>
            <a:pPr algn="l" eaLnBrk="1" hangingPunct="1"/>
            <a:endParaRPr lang="en-US" sz="1500" dirty="0" smtClean="0">
              <a:solidFill>
                <a:schemeClr val="tx1"/>
              </a:solidFill>
              <a:latin typeface="Comic Sans MS" charset="0"/>
            </a:endParaRPr>
          </a:p>
          <a:p>
            <a:pPr algn="l" eaLnBrk="1" hangingPunct="1"/>
            <a:r>
              <a:rPr lang="en-US" sz="1500" dirty="0" smtClean="0">
                <a:solidFill>
                  <a:srgbClr val="FF0000"/>
                </a:solidFill>
                <a:latin typeface="Comic Sans MS" charset="0"/>
              </a:rPr>
              <a:t>IBS growth rates need to be re-evaluated for </a:t>
            </a:r>
            <a:r>
              <a:rPr lang="en-US" sz="1500" dirty="0" err="1" smtClean="0">
                <a:solidFill>
                  <a:srgbClr val="FF0000"/>
                </a:solidFill>
                <a:latin typeface="Comic Sans MS" charset="0"/>
              </a:rPr>
              <a:t>ATS</a:t>
            </a:r>
            <a:r>
              <a:rPr lang="en-US" sz="1500" dirty="0" smtClean="0">
                <a:solidFill>
                  <a:srgbClr val="FF0000"/>
                </a:solidFill>
                <a:latin typeface="Comic Sans MS" charset="0"/>
              </a:rPr>
              <a:t> optics!</a:t>
            </a:r>
            <a:endParaRPr lang="en-US" sz="1500" dirty="0">
              <a:solidFill>
                <a:srgbClr val="FF0000"/>
              </a:solidFill>
              <a:latin typeface="Comic Sans MS" charset="0"/>
            </a:endParaRPr>
          </a:p>
        </p:txBody>
      </p:sp>
      <p:grpSp>
        <p:nvGrpSpPr>
          <p:cNvPr id="17" name="Group 26"/>
          <p:cNvGrpSpPr>
            <a:grpSpLocks/>
          </p:cNvGrpSpPr>
          <p:nvPr/>
        </p:nvGrpSpPr>
        <p:grpSpPr bwMode="auto">
          <a:xfrm>
            <a:off x="76200" y="762000"/>
            <a:ext cx="9131306" cy="492125"/>
            <a:chOff x="288" y="2160"/>
            <a:chExt cx="5752" cy="310"/>
          </a:xfrm>
        </p:grpSpPr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288" y="225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674" y="2160"/>
              <a:ext cx="5366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/>
              <a:r>
                <a:rPr lang="en-US" sz="2600" dirty="0">
                  <a:solidFill>
                    <a:srgbClr val="3333CC"/>
                  </a:solidFill>
                </a:rPr>
                <a:t>nominal bunch length and</a:t>
              </a:r>
              <a:r>
                <a:rPr lang="en-US" sz="2600" dirty="0" smtClean="0">
                  <a:solidFill>
                    <a:srgbClr val="3333CC"/>
                  </a:solidFill>
                </a:rPr>
                <a:t> LIU estimates for injector complex:</a:t>
              </a:r>
              <a:endParaRPr lang="en-US" dirty="0">
                <a:solidFill>
                  <a:srgbClr val="FF0000"/>
                </a:solidFill>
                <a:sym typeface="Wingdings" charset="2"/>
              </a:endParaRPr>
            </a:p>
          </p:txBody>
        </p:sp>
      </p:grpSp>
      <p:sp>
        <p:nvSpPr>
          <p:cNvPr id="20" name="Rectangle 4"/>
          <p:cNvSpPr>
            <a:spLocks noChangeArrowheads="1"/>
          </p:cNvSpPr>
          <p:nvPr/>
        </p:nvSpPr>
        <p:spPr bwMode="auto">
          <a:xfrm rot="18147539">
            <a:off x="1833460" y="2958303"/>
            <a:ext cx="5645582" cy="95883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2000" b="1" dirty="0" smtClean="0">
                <a:solidFill>
                  <a:srgbClr val="800000"/>
                </a:solidFill>
                <a:latin typeface="Comic Sans MS" charset="0"/>
              </a:rPr>
              <a:t>25ns</a:t>
            </a:r>
            <a:r>
              <a:rPr lang="en-US" sz="2000" b="1" dirty="0" smtClean="0">
                <a:solidFill>
                  <a:srgbClr val="800000"/>
                </a:solidFill>
                <a:latin typeface="Comic Sans MS" charset="0"/>
              </a:rPr>
              <a:t> slightly short </a:t>
            </a:r>
            <a:r>
              <a:rPr lang="en-US" sz="2000" b="1" dirty="0" smtClean="0">
                <a:solidFill>
                  <a:srgbClr val="800000"/>
                </a:solidFill>
                <a:latin typeface="Comic Sans MS" charset="0"/>
              </a:rPr>
              <a:t>of HL goals (</a:t>
            </a:r>
            <a:r>
              <a:rPr lang="en-US" sz="2000" b="1" dirty="0" err="1" smtClean="0">
                <a:solidFill>
                  <a:srgbClr val="800000"/>
                </a:solidFill>
                <a:latin typeface="Comic Sans MS" charset="0"/>
              </a:rPr>
              <a:t>k</a:t>
            </a:r>
            <a:r>
              <a:rPr lang="en-US" sz="2000" b="1" dirty="0" smtClean="0">
                <a:solidFill>
                  <a:srgbClr val="800000"/>
                </a:solidFill>
                <a:latin typeface="Comic Sans MS" charset="0"/>
              </a:rPr>
              <a:t> &lt; 4</a:t>
            </a:r>
            <a:r>
              <a:rPr lang="en-US" sz="2000" b="1" dirty="0" smtClean="0">
                <a:solidFill>
                  <a:srgbClr val="800000"/>
                </a:solidFill>
                <a:latin typeface="Comic Sans MS" charset="0"/>
              </a:rPr>
              <a:t>)</a:t>
            </a:r>
          </a:p>
          <a:p>
            <a:pPr algn="l" eaLnBrk="1" hangingPunct="1"/>
            <a:endParaRPr lang="en-US" sz="2000" b="1" dirty="0" smtClean="0">
              <a:solidFill>
                <a:srgbClr val="800000"/>
              </a:solidFill>
              <a:latin typeface="Comic Sans MS" charset="0"/>
            </a:endParaRPr>
          </a:p>
          <a:p>
            <a:pPr algn="l" eaLnBrk="1" hangingPunct="1"/>
            <a:r>
              <a:rPr lang="en-US" sz="2000" b="1" dirty="0" smtClean="0">
                <a:solidFill>
                  <a:srgbClr val="FF0000"/>
                </a:solidFill>
                <a:latin typeface="Comic Sans MS" charset="0"/>
              </a:rPr>
              <a:t>50ns requires &gt; </a:t>
            </a:r>
            <a:r>
              <a:rPr lang="en-US" sz="2000" b="1" dirty="0" smtClean="0">
                <a:solidFill>
                  <a:srgbClr val="FF0000"/>
                </a:solidFill>
                <a:latin typeface="Comic Sans MS" charset="0"/>
              </a:rPr>
              <a:t>8</a:t>
            </a:r>
            <a:r>
              <a:rPr lang="en-US" sz="2000" b="1" dirty="0" smtClean="0">
                <a:solidFill>
                  <a:srgbClr val="FF0000"/>
                </a:solidFill>
                <a:latin typeface="Comic Sans MS" charset="0"/>
              </a:rPr>
              <a:t>0% </a:t>
            </a:r>
            <a:r>
              <a:rPr lang="en-US" sz="2000" b="1" dirty="0" smtClean="0">
                <a:solidFill>
                  <a:srgbClr val="FF0000"/>
                </a:solidFill>
                <a:latin typeface="Comic Sans MS" charset="0"/>
              </a:rPr>
              <a:t>machine efficiency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423898" y="1853624"/>
            <a:ext cx="2339102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4.8 10</a:t>
            </a:r>
            <a:r>
              <a:rPr lang="en-US" sz="1600" b="1" baseline="30000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14 </a:t>
            </a:r>
            <a:r>
              <a:rPr lang="en-US" sz="1600" b="1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and</a:t>
            </a:r>
            <a:r>
              <a:rPr lang="en-US" sz="1600" b="1" baseline="30000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 </a:t>
            </a:r>
            <a:r>
              <a:rPr lang="en-US" sz="1600" b="1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3.5 10</a:t>
            </a:r>
            <a:r>
              <a:rPr lang="en-US" sz="1600" b="1" baseline="30000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14 </a:t>
            </a:r>
          </a:p>
          <a:p>
            <a:r>
              <a:rPr lang="en-US" sz="1600" b="1" dirty="0" err="1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p</a:t>
            </a:r>
            <a:r>
              <a:rPr lang="en-US" sz="1600" b="1" dirty="0" smtClean="0">
                <a:solidFill>
                  <a:srgbClr val="800000"/>
                </a:solidFill>
                <a:latin typeface="Comic Sans MS"/>
                <a:cs typeface="Comic Sans MS"/>
                <a:sym typeface="Wingdings"/>
              </a:rPr>
              <a:t>/beam</a:t>
            </a:r>
            <a:endParaRPr lang="de-DE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Box 2"/>
          <p:cNvSpPr txBox="1">
            <a:spLocks noChangeArrowheads="1"/>
          </p:cNvSpPr>
          <p:nvPr/>
        </p:nvSpPr>
        <p:spPr bwMode="auto">
          <a:xfrm>
            <a:off x="690563" y="914400"/>
            <a:ext cx="564742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LIU 25ns goal</a:t>
            </a: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:  </a:t>
            </a:r>
            <a:r>
              <a:rPr lang="en-US" sz="2200" dirty="0" smtClean="0">
                <a:solidFill>
                  <a:srgbClr val="800000"/>
                </a:solidFill>
                <a:ea typeface="Times New Roman" charset="0"/>
                <a:cs typeface="Times New Roman" charset="0"/>
              </a:rPr>
              <a:t>25ns; 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4.8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 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10</a:t>
            </a:r>
            <a:r>
              <a:rPr lang="en-US" sz="2200" baseline="30000" dirty="0" smtClean="0">
                <a:solidFill>
                  <a:srgbClr val="800000"/>
                </a:solidFill>
                <a:sym typeface="Wingdings"/>
              </a:rPr>
              <a:t>14 </a:t>
            </a:r>
            <a:r>
              <a:rPr lang="en-US" sz="2200" dirty="0" err="1" smtClean="0">
                <a:solidFill>
                  <a:srgbClr val="800000"/>
                </a:solidFill>
                <a:sym typeface="Wingdings"/>
              </a:rPr>
              <a:t>p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/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beam </a:t>
            </a:r>
            <a:r>
              <a:rPr lang="en-US" sz="2200" dirty="0" err="1" smtClean="0">
                <a:solidFill>
                  <a:srgbClr val="800000"/>
                </a:solidFill>
                <a:sym typeface="Wingdings"/>
              </a:rPr>
              <a:t>k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 = 2.8</a:t>
            </a:r>
            <a:endParaRPr lang="en-US" sz="2200" dirty="0">
              <a:solidFill>
                <a:schemeClr val="tx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593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3675"/>
            <a:ext cx="8686800" cy="720725"/>
          </a:xfrm>
        </p:spPr>
        <p:txBody>
          <a:bodyPr/>
          <a:lstStyle/>
          <a:p>
            <a:pPr eaLnBrk="1" hangingPunct="1"/>
            <a:r>
              <a:rPr lang="en-US" sz="3600" u="sng" dirty="0">
                <a:solidFill>
                  <a:srgbClr val="FF0000"/>
                </a:solidFill>
              </a:rPr>
              <a:t>Upgrade Considerations:</a:t>
            </a:r>
            <a:r>
              <a:rPr lang="en-US" sz="3600" u="sng" dirty="0" smtClean="0">
                <a:solidFill>
                  <a:srgbClr val="FF0000"/>
                </a:solidFill>
              </a:rPr>
              <a:t> Integrated Luminosity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9400" name="Rectangle 3"/>
          <p:cNvSpPr>
            <a:spLocks noChangeArrowheads="1"/>
          </p:cNvSpPr>
          <p:nvPr/>
        </p:nvSpPr>
        <p:spPr bwMode="auto">
          <a:xfrm>
            <a:off x="76200" y="102743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69" tIns="45685" rIns="91369" bIns="45685" anchor="ctr">
            <a:prstTxWarp prst="textNoShape">
              <a:avLst/>
            </a:prstTxWarp>
          </a:bodyPr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59402" name="TextBox 12"/>
          <p:cNvSpPr txBox="1">
            <a:spLocks noChangeArrowheads="1"/>
          </p:cNvSpPr>
          <p:nvPr/>
        </p:nvSpPr>
        <p:spPr bwMode="auto">
          <a:xfrm>
            <a:off x="0" y="1410831"/>
            <a:ext cx="9144000" cy="180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ea typeface="Times New Roman" charset="0"/>
                <a:cs typeface="Symbol" charset="2"/>
                <a:sym typeface="Wingdings" charset="2"/>
              </a:rPr>
              <a:t>t</a:t>
            </a:r>
            <a:r>
              <a:rPr lang="en-US" baseline="-250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eff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= 13.3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and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leveling time: 5.4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Turnaround time: 5.4h + 3h + 5h = 13.4h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1.8 fills /day</a:t>
            </a: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L</a:t>
            </a:r>
            <a:r>
              <a:rPr lang="en-US" baseline="-25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int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/ fill = 1 fb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-1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+ 0.4 fb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-1</a:t>
            </a: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 60% efficiency on 150 days </a:t>
            </a:r>
            <a:r>
              <a:rPr lang="en-US" dirty="0" err="1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 225 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fb</a:t>
            </a:r>
            <a:r>
              <a:rPr lang="en-US" baseline="30000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-</a:t>
            </a:r>
            <a:r>
              <a:rPr lang="en-US" baseline="30000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1</a:t>
            </a:r>
            <a:endParaRPr lang="en-US" dirty="0" smtClean="0">
              <a:solidFill>
                <a:srgbClr val="800000"/>
              </a:solidFill>
              <a:ea typeface="Times New Roman" charset="0"/>
              <a:cs typeface="Times New Roman" charset="0"/>
              <a:sym typeface="Wingdings"/>
            </a:endParaRPr>
          </a:p>
        </p:txBody>
      </p:sp>
      <p:sp>
        <p:nvSpPr>
          <p:cNvPr id="59404" name="Rectangle 4"/>
          <p:cNvSpPr>
            <a:spLocks noChangeArrowheads="1"/>
          </p:cNvSpPr>
          <p:nvPr/>
        </p:nvSpPr>
        <p:spPr bwMode="auto">
          <a:xfrm>
            <a:off x="59436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59405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0790C296-C4CC-DF49-9369-83D0F1C7E76E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21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690563" y="3722876"/>
            <a:ext cx="475393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LIU 50ns goal</a:t>
            </a: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:  </a:t>
            </a:r>
            <a:r>
              <a:rPr lang="en-US" sz="2200" dirty="0" smtClean="0">
                <a:solidFill>
                  <a:srgbClr val="800000"/>
                </a:solidFill>
                <a:ea typeface="Times New Roman" charset="0"/>
                <a:cs typeface="Times New Roman" charset="0"/>
              </a:rPr>
              <a:t>3.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5 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10</a:t>
            </a:r>
            <a:r>
              <a:rPr lang="en-US" sz="2200" baseline="30000" dirty="0" smtClean="0">
                <a:solidFill>
                  <a:srgbClr val="800000"/>
                </a:solidFill>
                <a:sym typeface="Wingdings"/>
              </a:rPr>
              <a:t>14 </a:t>
            </a:r>
            <a:r>
              <a:rPr lang="en-US" sz="2200" dirty="0" err="1" smtClean="0">
                <a:solidFill>
                  <a:srgbClr val="800000"/>
                </a:solidFill>
                <a:sym typeface="Wingdings"/>
              </a:rPr>
              <a:t>p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/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beam </a:t>
            </a:r>
            <a:r>
              <a:rPr lang="en-US" sz="2200" dirty="0" err="1" smtClean="0">
                <a:solidFill>
                  <a:srgbClr val="800000"/>
                </a:solidFill>
                <a:sym typeface="Wingdings"/>
              </a:rPr>
              <a:t>k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 = 4</a:t>
            </a:r>
            <a:endParaRPr lang="en-US" sz="2200" dirty="0">
              <a:solidFill>
                <a:schemeClr val="tx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76200" y="3835906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69" tIns="45685" rIns="91369" bIns="45685" anchor="ctr">
            <a:prstTxWarp prst="textNoShape">
              <a:avLst/>
            </a:prstTxWarp>
          </a:bodyPr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0" y="4219307"/>
            <a:ext cx="9144000" cy="180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ea typeface="Times New Roman" charset="0"/>
                <a:cs typeface="Symbol" charset="2"/>
                <a:sym typeface="Wingdings" charset="2"/>
              </a:rPr>
              <a:t>t</a:t>
            </a:r>
            <a:r>
              <a:rPr lang="en-US" baseline="-250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eff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= 9.7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and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leveling time: 4.9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Turnaround time: 4.9h + 3h + 5h = 12.9h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1.9 fills /day</a:t>
            </a: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L</a:t>
            </a:r>
            <a:r>
              <a:rPr lang="en-US" baseline="-25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int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/ fill = 0.9 fb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-1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+ 0.4 fb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-1</a:t>
            </a: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 charset="2"/>
              </a:rPr>
              <a:t> 60% efficiency on 150 days </a:t>
            </a:r>
            <a:r>
              <a:rPr lang="en-US" dirty="0" err="1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115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 charset="2"/>
              </a:rPr>
              <a:t>fb</a:t>
            </a:r>
            <a:r>
              <a:rPr lang="en-US" baseline="30000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 charset="2"/>
              </a:rPr>
              <a:t>-</a:t>
            </a:r>
            <a:r>
              <a:rPr lang="en-US" baseline="30000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 charset="2"/>
              </a:rPr>
              <a:t>1</a:t>
            </a:r>
            <a:endParaRPr lang="en-US" dirty="0" smtClean="0">
              <a:solidFill>
                <a:srgbClr val="FF0000"/>
              </a:solidFill>
              <a:ea typeface="Times New Roman" charset="0"/>
              <a:cs typeface="Times New Roman" charset="0"/>
              <a:sym typeface="Wingding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93675"/>
            <a:ext cx="8686800" cy="720725"/>
          </a:xfrm>
        </p:spPr>
        <p:txBody>
          <a:bodyPr/>
          <a:lstStyle/>
          <a:p>
            <a:pPr eaLnBrk="1" hangingPunct="1"/>
            <a:r>
              <a:rPr lang="en-US" sz="3600" u="sng" dirty="0" smtClean="0">
                <a:solidFill>
                  <a:srgbClr val="FF0000"/>
                </a:solidFill>
              </a:rPr>
              <a:t>Personal Summary: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9402" name="TextBox 12"/>
          <p:cNvSpPr txBox="1">
            <a:spLocks noChangeArrowheads="1"/>
          </p:cNvSpPr>
          <p:nvPr/>
        </p:nvSpPr>
        <p:spPr bwMode="auto">
          <a:xfrm>
            <a:off x="0" y="914400"/>
            <a:ext cx="9144000" cy="5293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Aft>
                <a:spcPts val="0"/>
              </a:spcAft>
              <a:buFont typeface="Wingdings" charset="2"/>
              <a:buChar char="è"/>
            </a:pP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CRAB cavities are a vital ingredient for HL-</a:t>
            </a:r>
            <a:r>
              <a:rPr lang="en-US" sz="22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LHC</a:t>
            </a: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. Without them we </a:t>
            </a:r>
          </a:p>
          <a:p>
            <a:pPr algn="l">
              <a:spcAft>
                <a:spcPts val="0"/>
              </a:spcAft>
            </a:pP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    will fall short of </a:t>
            </a:r>
            <a:r>
              <a:rPr lang="en-US" sz="2200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250 </a:t>
            </a:r>
            <a:r>
              <a:rPr lang="en-US" sz="2200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pb</a:t>
            </a:r>
            <a:r>
              <a:rPr lang="en-US" sz="2200" baseline="30000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-1</a:t>
            </a:r>
            <a:r>
              <a:rPr lang="en-US" sz="2200" baseline="30000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goal (</a:t>
            </a:r>
            <a:r>
              <a:rPr lang="en-US" sz="22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k</a:t>
            </a: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≥ 4). CC are the best tool for compensating </a:t>
            </a:r>
          </a:p>
          <a:p>
            <a:pPr algn="l">
              <a:spcAft>
                <a:spcPts val="600"/>
              </a:spcAft>
            </a:pP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    geometric reduction factor (</a:t>
            </a:r>
            <a:r>
              <a:rPr lang="en-US" sz="22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LRBB</a:t>
            </a: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wires perhaps partially) (flat beams [SF])</a:t>
            </a:r>
            <a:endParaRPr lang="en-US" sz="2200" dirty="0" smtClean="0">
              <a:solidFill>
                <a:srgbClr val="80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algn="l">
              <a:spcAft>
                <a:spcPts val="600"/>
              </a:spcAft>
              <a:buFont typeface="Wingdings" charset="2"/>
              <a:buChar char="è"/>
            </a:pP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 Given equal bunch parameters, 25ns case is clearly better than 50ns</a:t>
            </a:r>
          </a:p>
          <a:p>
            <a:pPr algn="l">
              <a:spcAft>
                <a:spcPts val="600"/>
              </a:spcAft>
            </a:pPr>
            <a:r>
              <a:rPr lang="en-US" sz="2200" baseline="300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       </a:t>
            </a: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(assuming there is no electron cloud limit for 25ns!)</a:t>
            </a:r>
            <a:endParaRPr lang="en-US" sz="2200" dirty="0" smtClean="0">
              <a:solidFill>
                <a:srgbClr val="0000FF"/>
              </a:solidFill>
              <a:ea typeface="Times New Roman" charset="0"/>
              <a:cs typeface="Times New Roman" charset="0"/>
              <a:sym typeface="Wingdings"/>
            </a:endParaRPr>
          </a:p>
          <a:p>
            <a:pPr algn="l">
              <a:spcAft>
                <a:spcPts val="0"/>
              </a:spcAft>
              <a:buFont typeface="Wingdings" charset="2"/>
              <a:buChar char="è"/>
            </a:pPr>
            <a:r>
              <a:rPr lang="en-US" sz="2200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If </a:t>
            </a:r>
            <a:r>
              <a:rPr lang="en-US" sz="22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LHC</a:t>
            </a: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is limited by total beam current, 50ns offers larger </a:t>
            </a:r>
          </a:p>
          <a:p>
            <a:pPr algn="l">
              <a:spcAft>
                <a:spcPts val="600"/>
              </a:spcAft>
            </a:pP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    performance reach (higher virtual luminosity for equal lifetime)</a:t>
            </a:r>
            <a:endParaRPr lang="en-US" sz="2200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algn="l">
              <a:spcAft>
                <a:spcPts val="0"/>
              </a:spcAft>
              <a:buFont typeface="Wingdings" charset="2"/>
              <a:buChar char="è"/>
            </a:pP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 Revised beam-beam limits (0.02 to 0.03) opens door for high brightness</a:t>
            </a:r>
          </a:p>
          <a:p>
            <a:pPr algn="l">
              <a:spcAft>
                <a:spcPts val="600"/>
              </a:spcAft>
            </a:pP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     operation scenarios </a:t>
            </a:r>
          </a:p>
          <a:p>
            <a:pPr algn="l">
              <a:spcAft>
                <a:spcPts val="600"/>
              </a:spcAft>
              <a:buFont typeface="Wingdings" charset="2"/>
              <a:buChar char="è"/>
            </a:pP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50ns schemes benefit from double batch injection </a:t>
            </a:r>
            <a:r>
              <a:rPr lang="en-US" sz="22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higher brightness</a:t>
            </a:r>
          </a:p>
          <a:p>
            <a:pPr algn="l">
              <a:spcAft>
                <a:spcPts val="0"/>
              </a:spcAft>
              <a:buFont typeface="Wingdings" charset="2"/>
              <a:buChar char="è"/>
            </a:pP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 Rather then lowering the bar for project goals, I would stick to challenging</a:t>
            </a:r>
          </a:p>
          <a:p>
            <a:pPr algn="l">
              <a:spcAft>
                <a:spcPts val="0"/>
              </a:spcAft>
            </a:pP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      (ideal) goals [while underlining that there is a risk associated to it </a:t>
            </a:r>
          </a:p>
          <a:p>
            <a:pPr algn="l">
              <a:spcAft>
                <a:spcPts val="0"/>
              </a:spcAft>
            </a:pP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      (like CC &amp; Nb</a:t>
            </a:r>
            <a:r>
              <a:rPr lang="en-US" sz="2200" baseline="-250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3</a:t>
            </a: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Sn for HL)] and to pursue novel schemes (e.g. feedback</a:t>
            </a:r>
          </a:p>
          <a:p>
            <a:pPr algn="l">
              <a:spcAft>
                <a:spcPts val="0"/>
              </a:spcAft>
            </a:pP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        systems etc.)</a:t>
            </a:r>
          </a:p>
        </p:txBody>
      </p:sp>
      <p:sp>
        <p:nvSpPr>
          <p:cNvPr id="59404" name="Rectangle 4"/>
          <p:cNvSpPr>
            <a:spLocks noChangeArrowheads="1"/>
          </p:cNvSpPr>
          <p:nvPr/>
        </p:nvSpPr>
        <p:spPr bwMode="auto">
          <a:xfrm>
            <a:off x="59436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59405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0790C296-C4CC-DF49-9369-83D0F1C7E76E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22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686800" cy="720725"/>
          </a:xfrm>
        </p:spPr>
        <p:txBody>
          <a:bodyPr/>
          <a:lstStyle/>
          <a:p>
            <a:pPr eaLnBrk="1" hangingPunct="1"/>
            <a:r>
              <a:rPr lang="en-US" sz="3600" u="sng" dirty="0" smtClean="0">
                <a:solidFill>
                  <a:srgbClr val="FF0000"/>
                </a:solidFill>
              </a:rPr>
              <a:t>Questions for discussion: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9402" name="TextBox 12"/>
          <p:cNvSpPr txBox="1">
            <a:spLocks noChangeArrowheads="1"/>
          </p:cNvSpPr>
          <p:nvPr/>
        </p:nvSpPr>
        <p:spPr bwMode="auto">
          <a:xfrm>
            <a:off x="0" y="838200"/>
            <a:ext cx="9144000" cy="520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Aft>
                <a:spcPts val="1200"/>
              </a:spcAft>
              <a:buFont typeface="Wingdings" charset="2"/>
              <a:buChar char="è"/>
            </a:pP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W</a:t>
            </a: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hat is the smallest </a:t>
            </a:r>
            <a:r>
              <a:rPr lang="en-US" sz="22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emittance</a:t>
            </a: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LIU can generate for 50ns with 3.3 10</a:t>
            </a:r>
            <a:r>
              <a:rPr lang="en-US" sz="2200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11</a:t>
            </a: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ppb?</a:t>
            </a:r>
            <a:endParaRPr lang="en-US" sz="2200" dirty="0" smtClean="0">
              <a:solidFill>
                <a:srgbClr val="80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algn="l">
              <a:spcAft>
                <a:spcPts val="1200"/>
              </a:spcAft>
              <a:buFont typeface="Wingdings" charset="2"/>
              <a:buChar char="è"/>
            </a:pP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 What is the highest intensity LIU can offer for 50ns with </a:t>
            </a:r>
            <a:r>
              <a:rPr lang="en-US" sz="2200" dirty="0" smtClean="0">
                <a:solidFill>
                  <a:srgbClr val="0000FF"/>
                </a:solidFill>
                <a:latin typeface="Symbol" charset="2"/>
                <a:ea typeface="Times New Roman" charset="0"/>
                <a:cs typeface="Symbol" charset="2"/>
                <a:sym typeface="Wingdings"/>
              </a:rPr>
              <a:t>e</a:t>
            </a:r>
            <a:r>
              <a:rPr lang="en-US" sz="2200" baseline="-250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n</a:t>
            </a: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 = 3 </a:t>
            </a:r>
            <a:r>
              <a:rPr lang="en-US" sz="2200" dirty="0" smtClean="0">
                <a:solidFill>
                  <a:srgbClr val="0000FF"/>
                </a:solidFill>
                <a:latin typeface="Symbol" charset="2"/>
                <a:ea typeface="Times New Roman" charset="0"/>
                <a:cs typeface="Symbol" charset="2"/>
                <a:sym typeface="Wingdings"/>
              </a:rPr>
              <a:t>m</a:t>
            </a: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m?</a:t>
            </a:r>
            <a:endParaRPr lang="en-US" sz="2200" dirty="0" smtClean="0">
              <a:solidFill>
                <a:srgbClr val="0000FF"/>
              </a:solidFill>
              <a:ea typeface="Times New Roman" charset="0"/>
              <a:cs typeface="Times New Roman" charset="0"/>
              <a:sym typeface="Wingdings"/>
            </a:endParaRPr>
          </a:p>
          <a:p>
            <a:pPr algn="l">
              <a:spcAft>
                <a:spcPts val="1200"/>
              </a:spcAft>
              <a:buFont typeface="Wingdings" charset="2"/>
              <a:buChar char="è"/>
            </a:pPr>
            <a:r>
              <a:rPr lang="en-US" sz="2200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How confident are we that electron cloud effects will not limit 25ns</a:t>
            </a:r>
          </a:p>
          <a:p>
            <a:pPr algn="l">
              <a:spcAft>
                <a:spcPts val="1200"/>
              </a:spcAft>
            </a:pP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   operation?</a:t>
            </a:r>
            <a:endParaRPr lang="en-US" sz="2200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algn="l">
              <a:spcAft>
                <a:spcPts val="1200"/>
              </a:spcAft>
              <a:buFont typeface="Wingdings" charset="2"/>
              <a:buChar char="è"/>
            </a:pP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 What is the </a:t>
            </a:r>
            <a:r>
              <a:rPr lang="en-US" sz="2200" dirty="0" err="1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e</a:t>
            </a:r>
            <a:r>
              <a:rPr lang="en-US" sz="2200" dirty="0" err="1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mittance</a:t>
            </a: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 and intensity reach for 25ns operation?</a:t>
            </a:r>
          </a:p>
          <a:p>
            <a:pPr algn="l">
              <a:spcAft>
                <a:spcPts val="1200"/>
              </a:spcAft>
              <a:buFont typeface="Wingdings" charset="2"/>
              <a:buChar char="è"/>
            </a:pPr>
            <a:r>
              <a:rPr lang="en-US" sz="2200" dirty="0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sz="2200" dirty="0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O</a:t>
            </a:r>
            <a:r>
              <a:rPr lang="en-US" sz="2200" dirty="0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ther </a:t>
            </a:r>
            <a:r>
              <a:rPr lang="en-US" sz="2200" dirty="0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(than </a:t>
            </a:r>
            <a:r>
              <a:rPr lang="en-US" sz="2200" dirty="0" err="1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e</a:t>
            </a:r>
            <a:r>
              <a:rPr lang="en-US" sz="2200" dirty="0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-cloud and </a:t>
            </a:r>
            <a:r>
              <a:rPr lang="en-US" sz="2200" dirty="0" err="1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TMCI</a:t>
            </a:r>
            <a:r>
              <a:rPr lang="en-US" sz="2200" dirty="0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) intensity limitations in the</a:t>
            </a:r>
            <a:r>
              <a:rPr lang="en-US" sz="2200" dirty="0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LHC</a:t>
            </a:r>
            <a:r>
              <a:rPr lang="en-US" sz="2200" dirty="0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sz="2200" dirty="0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(e.g. </a:t>
            </a:r>
            <a:r>
              <a:rPr lang="en-US" sz="2200" dirty="0" err="1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RF</a:t>
            </a:r>
            <a:r>
              <a:rPr lang="en-US" sz="2200" dirty="0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)</a:t>
            </a:r>
            <a:r>
              <a:rPr lang="en-US" sz="2200" dirty="0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?</a:t>
            </a:r>
            <a:endParaRPr lang="en-US" sz="2200" dirty="0" smtClean="0">
              <a:solidFill>
                <a:srgbClr val="0000FF"/>
              </a:solidFill>
              <a:ea typeface="Times New Roman" charset="0"/>
              <a:cs typeface="Times New Roman" charset="0"/>
              <a:sym typeface="Wingdings"/>
            </a:endParaRPr>
          </a:p>
          <a:p>
            <a:pPr algn="l">
              <a:spcAft>
                <a:spcPts val="1200"/>
              </a:spcAft>
              <a:buFont typeface="Wingdings" charset="2"/>
              <a:buChar char="è"/>
            </a:pP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 Confidence </a:t>
            </a: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that Nb3Sn magnet technology will be available </a:t>
            </a: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for HL</a:t>
            </a: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-</a:t>
            </a:r>
            <a:r>
              <a:rPr lang="en-US" sz="2200" dirty="0" err="1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LHC</a:t>
            </a: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?</a:t>
            </a:r>
          </a:p>
          <a:p>
            <a:pPr algn="l">
              <a:spcAft>
                <a:spcPts val="1200"/>
              </a:spcAft>
              <a:buFont typeface="Wingdings" charset="2"/>
              <a:buChar char="è"/>
            </a:pPr>
            <a:r>
              <a:rPr lang="en-US" sz="2200" dirty="0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 How </a:t>
            </a:r>
            <a:r>
              <a:rPr lang="en-US" sz="2200" dirty="0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confident are we that Crab cavities will be available for HL-</a:t>
            </a:r>
            <a:r>
              <a:rPr lang="en-US" sz="2200" dirty="0" err="1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LHC</a:t>
            </a:r>
            <a:r>
              <a:rPr lang="en-US" sz="2200" dirty="0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?</a:t>
            </a:r>
          </a:p>
          <a:p>
            <a:pPr algn="l">
              <a:spcAft>
                <a:spcPts val="1200"/>
              </a:spcAft>
            </a:pPr>
            <a:r>
              <a:rPr lang="en-US" sz="2200" dirty="0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      	</a:t>
            </a:r>
            <a:r>
              <a:rPr lang="en-US" sz="2200" dirty="0" err="1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sz="2200" dirty="0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 flat beam option as alternative operation scenario (SF) (</a:t>
            </a:r>
            <a:r>
              <a:rPr lang="en-US" sz="2200" dirty="0" err="1" smtClean="0">
                <a:solidFill>
                  <a:schemeClr val="tx1"/>
                </a:solidFill>
                <a:latin typeface="Symbol" charset="2"/>
                <a:ea typeface="Times New Roman" charset="0"/>
                <a:cs typeface="Symbol" charset="2"/>
                <a:sym typeface="Wingdings"/>
              </a:rPr>
              <a:t>b</a:t>
            </a:r>
            <a:r>
              <a:rPr lang="en-US" sz="2200" dirty="0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 &gt; 40km)</a:t>
            </a:r>
          </a:p>
          <a:p>
            <a:pPr algn="l">
              <a:spcAft>
                <a:spcPts val="1200"/>
              </a:spcAft>
              <a:buFont typeface="Wingdings" charset="2"/>
              <a:buChar char="è"/>
            </a:pP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 How confident are we that we can reach a better efficiency for HL-</a:t>
            </a:r>
            <a:r>
              <a:rPr lang="en-US" sz="2200" dirty="0" err="1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LHC</a:t>
            </a: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 than for current operation (</a:t>
            </a:r>
            <a:r>
              <a:rPr lang="en-US" sz="2200" dirty="0" err="1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/>
              </a:rPr>
              <a:t> see my spare transparencies)?</a:t>
            </a:r>
            <a:r>
              <a:rPr lang="en-US" sz="2200" dirty="0" smtClean="0">
                <a:solidFill>
                  <a:schemeClr val="tx1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endParaRPr lang="en-US" sz="2200" dirty="0" smtClean="0">
              <a:solidFill>
                <a:schemeClr val="tx1"/>
              </a:solidFill>
              <a:ea typeface="Times New Roman" charset="0"/>
              <a:cs typeface="Times New Roman" charset="0"/>
              <a:sym typeface="Wingdings"/>
            </a:endParaRPr>
          </a:p>
        </p:txBody>
      </p:sp>
      <p:sp>
        <p:nvSpPr>
          <p:cNvPr id="59404" name="Rectangle 4"/>
          <p:cNvSpPr>
            <a:spLocks noChangeArrowheads="1"/>
          </p:cNvSpPr>
          <p:nvPr/>
        </p:nvSpPr>
        <p:spPr bwMode="auto">
          <a:xfrm>
            <a:off x="59436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59405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0790C296-C4CC-DF49-9369-83D0F1C7E76E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23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Spare </a:t>
            </a:r>
            <a:r>
              <a:rPr lang="en-US" smtClean="0"/>
              <a:t>Transparencies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382000" cy="720725"/>
          </a:xfrm>
        </p:spPr>
        <p:txBody>
          <a:bodyPr/>
          <a:lstStyle/>
          <a:p>
            <a:pPr eaLnBrk="1" hangingPunct="1"/>
            <a:r>
              <a:rPr lang="en-US" sz="3400" u="sng" dirty="0" smtClean="0">
                <a:solidFill>
                  <a:srgbClr val="FF0000"/>
                </a:solidFill>
              </a:rPr>
              <a:t>Potential limitations: </a:t>
            </a:r>
            <a:r>
              <a:rPr lang="en-US" sz="3400" u="sng" dirty="0">
                <a:solidFill>
                  <a:srgbClr val="FF0000"/>
                </a:solidFill>
              </a:rPr>
              <a:t>m</a:t>
            </a:r>
            <a:r>
              <a:rPr lang="en-US" sz="3400" u="sng" dirty="0" smtClean="0">
                <a:solidFill>
                  <a:srgbClr val="FF0000"/>
                </a:solidFill>
              </a:rPr>
              <a:t>inimum </a:t>
            </a:r>
            <a:r>
              <a:rPr lang="en-US" sz="3400" u="sng" dirty="0" err="1">
                <a:solidFill>
                  <a:srgbClr val="FF0000"/>
                </a:solidFill>
                <a:latin typeface="Symbol" charset="2"/>
              </a:rPr>
              <a:t>b</a:t>
            </a:r>
            <a:r>
              <a:rPr lang="en-US" sz="3400" u="sng" baseline="30000" dirty="0">
                <a:solidFill>
                  <a:srgbClr val="FF0000"/>
                </a:solidFill>
              </a:rPr>
              <a:t>*</a:t>
            </a:r>
            <a:r>
              <a:rPr lang="en-US" sz="3400" u="sng" dirty="0">
                <a:solidFill>
                  <a:srgbClr val="FF0000"/>
                </a:solidFill>
              </a:rPr>
              <a:t> values:</a:t>
            </a:r>
          </a:p>
        </p:txBody>
      </p:sp>
      <p:sp>
        <p:nvSpPr>
          <p:cNvPr id="47107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3D7B2CD4-E12F-F143-A51F-AAC26A34DC6C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25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47112" name="Rectangle 4"/>
          <p:cNvSpPr>
            <a:spLocks noChangeArrowheads="1"/>
          </p:cNvSpPr>
          <p:nvPr/>
        </p:nvSpPr>
        <p:spPr bwMode="auto">
          <a:xfrm>
            <a:off x="60198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76200" y="990600"/>
            <a:ext cx="8980487" cy="5103815"/>
            <a:chOff x="288" y="720"/>
            <a:chExt cx="5657" cy="3215"/>
          </a:xfrm>
        </p:grpSpPr>
        <p:sp>
          <p:nvSpPr>
            <p:cNvPr id="17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271" cy="3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/>
              <a:r>
                <a:rPr lang="en-US" dirty="0">
                  <a:solidFill>
                    <a:srgbClr val="3333CC"/>
                  </a:solidFill>
                </a:rPr>
                <a:t>Challenges – Unknowns for operation with small </a:t>
              </a:r>
              <a:r>
                <a:rPr lang="en-US" dirty="0" err="1">
                  <a:solidFill>
                    <a:srgbClr val="3333CC"/>
                  </a:solidFill>
                  <a:latin typeface="Symbol" charset="2"/>
                </a:rPr>
                <a:t>b</a:t>
              </a:r>
              <a:r>
                <a:rPr lang="en-US" dirty="0" smtClean="0">
                  <a:solidFill>
                    <a:srgbClr val="3333CC"/>
                  </a:solidFill>
                </a:rPr>
                <a:t>*:</a:t>
              </a:r>
            </a:p>
            <a:p>
              <a:pPr algn="l" eaLnBrk="1" hangingPunct="1"/>
              <a:endParaRPr lang="en-US" dirty="0" smtClean="0">
                <a:solidFill>
                  <a:srgbClr val="3333CC"/>
                </a:solidFill>
              </a:endParaRPr>
            </a:p>
            <a:p>
              <a:pPr algn="l" eaLnBrk="1" hangingPunct="1">
                <a:buFont typeface="Wingdings" charset="2"/>
                <a:buChar char="è"/>
              </a:pPr>
              <a:r>
                <a:rPr lang="en-US" dirty="0">
                  <a:solidFill>
                    <a:srgbClr val="800000"/>
                  </a:solidFill>
                  <a:sym typeface="Wingdings" charset="2"/>
                </a:rPr>
                <a:t> long range </a:t>
              </a:r>
              <a:r>
                <a:rPr lang="en-US" dirty="0" err="1">
                  <a:solidFill>
                    <a:srgbClr val="800000"/>
                  </a:solidFill>
                  <a:sym typeface="Wingdings" charset="2"/>
                </a:rPr>
                <a:t>b-b</a:t>
              </a:r>
              <a:r>
                <a:rPr lang="en-US" dirty="0">
                  <a:solidFill>
                    <a:srgbClr val="800000"/>
                  </a:solidFill>
                  <a:sym typeface="Wingdings" charset="2"/>
                </a:rPr>
                <a:t> &amp; operation with LPA </a:t>
              </a: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(</a:t>
              </a:r>
              <a:r>
                <a:rPr lang="en-US" dirty="0" err="1" smtClean="0">
                  <a:solidFill>
                    <a:srgbClr val="800000"/>
                  </a:solidFill>
                  <a:sym typeface="Wingdings" charset="2"/>
                </a:rPr>
                <a:t>synchro</a:t>
              </a:r>
              <a:r>
                <a:rPr lang="en-US" dirty="0" err="1">
                  <a:solidFill>
                    <a:srgbClr val="800000"/>
                  </a:solidFill>
                  <a:sym typeface="Wingdings" charset="2"/>
                </a:rPr>
                <a:t>-</a:t>
              </a:r>
              <a:r>
                <a:rPr lang="en-US" dirty="0" err="1">
                  <a:solidFill>
                    <a:srgbClr val="800000"/>
                  </a:solidFill>
                  <a:latin typeface="Symbol" charset="2"/>
                  <a:ea typeface="Symbol" charset="2"/>
                  <a:cs typeface="Symbol" charset="2"/>
                  <a:sym typeface="Wingdings" charset="2"/>
                </a:rPr>
                <a:t>b</a:t>
              </a:r>
              <a:r>
                <a:rPr lang="en-US" dirty="0">
                  <a:solidFill>
                    <a:srgbClr val="800000"/>
                  </a:solidFill>
                  <a:latin typeface="Symbol" charset="2"/>
                  <a:ea typeface="Symbol" charset="2"/>
                  <a:cs typeface="Symbol" charset="2"/>
                  <a:sym typeface="Wingdings" charset="2"/>
                </a:rPr>
                <a:t> </a:t>
              </a:r>
              <a:r>
                <a:rPr lang="en-US" dirty="0">
                  <a:solidFill>
                    <a:srgbClr val="800000"/>
                  </a:solidFill>
                  <a:sym typeface="Wingdings" charset="2"/>
                </a:rPr>
                <a:t>resonances</a:t>
              </a: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)</a:t>
              </a:r>
            </a:p>
            <a:p>
              <a:pPr algn="l" eaLnBrk="1" hangingPunct="1"/>
              <a:endParaRPr lang="en-US" sz="2200" dirty="0" smtClean="0">
                <a:solidFill>
                  <a:srgbClr val="800000"/>
                </a:solidFill>
                <a:sym typeface="Wingdings" charset="2"/>
              </a:endParaRPr>
            </a:p>
            <a:p>
              <a:pPr lvl="1" algn="l" eaLnBrk="1" hangingPunct="1">
                <a:spcAft>
                  <a:spcPts val="1000"/>
                </a:spcAft>
                <a:buFont typeface="Wingdings" charset="2"/>
                <a:buChar char="è"/>
              </a:pPr>
              <a:r>
                <a:rPr lang="en-US" dirty="0">
                  <a:solidFill>
                    <a:srgbClr val="27551F"/>
                  </a:solidFill>
                  <a:sym typeface="Wingdings" charset="2"/>
                </a:rPr>
                <a:t> all can be alleviated by increasing </a:t>
              </a:r>
              <a:r>
                <a:rPr lang="en-US" dirty="0" err="1">
                  <a:solidFill>
                    <a:srgbClr val="27551F"/>
                  </a:solidFill>
                  <a:latin typeface="Symbol" charset="2"/>
                  <a:sym typeface="Wingdings" charset="2"/>
                </a:rPr>
                <a:t>b</a:t>
              </a:r>
              <a:r>
                <a:rPr lang="en-US" baseline="30000" dirty="0" smtClean="0">
                  <a:solidFill>
                    <a:srgbClr val="27551F"/>
                  </a:solidFill>
                  <a:sym typeface="Wingdings" charset="2"/>
                </a:rPr>
                <a:t>* </a:t>
              </a:r>
              <a:r>
                <a:rPr lang="en-US" dirty="0" err="1" smtClean="0">
                  <a:solidFill>
                    <a:schemeClr val="tx1"/>
                  </a:solidFill>
                  <a:sym typeface="Wingdings"/>
                </a:rPr>
                <a:t>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 smaller PA</a:t>
              </a:r>
            </a:p>
            <a:p>
              <a:pPr lvl="1" algn="l" eaLnBrk="1" hangingPunct="1">
                <a:spcAft>
                  <a:spcPts val="1000"/>
                </a:spcAft>
                <a:buFont typeface="Wingdings" charset="2"/>
                <a:buChar char="è"/>
              </a:pPr>
              <a:endParaRPr lang="en-US" dirty="0" smtClean="0">
                <a:solidFill>
                  <a:schemeClr val="tx1"/>
                </a:solidFill>
                <a:sym typeface="Wingdings"/>
              </a:endParaRPr>
            </a:p>
            <a:p>
              <a:pPr algn="l" eaLnBrk="1" hangingPunct="1">
                <a:buFont typeface="Wingdings" charset="2"/>
                <a:buChar char="è"/>
              </a:pP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 Field Quality in triplet magnets:</a:t>
              </a:r>
            </a:p>
            <a:p>
              <a:pPr algn="l" eaLnBrk="1" hangingPunct="1"/>
              <a:endParaRPr lang="en-US" sz="2200" dirty="0" smtClean="0">
                <a:solidFill>
                  <a:srgbClr val="800000"/>
                </a:solidFill>
                <a:sym typeface="Wingdings" charset="2"/>
              </a:endParaRPr>
            </a:p>
            <a:p>
              <a:pPr lvl="1" algn="l" eaLnBrk="1" hangingPunct="1">
                <a:spcAft>
                  <a:spcPts val="1000"/>
                </a:spcAft>
                <a:buFont typeface="Wingdings" charset="2"/>
                <a:buChar char="è"/>
              </a:pPr>
              <a:r>
                <a:rPr lang="en-US" dirty="0" smtClean="0">
                  <a:solidFill>
                    <a:srgbClr val="27551F"/>
                  </a:solidFill>
                  <a:sym typeface="Wingdings" charset="2"/>
                </a:rPr>
                <a:t> all can be alleviated by increasing </a:t>
              </a:r>
              <a:r>
                <a:rPr lang="en-US" dirty="0" err="1" smtClean="0">
                  <a:solidFill>
                    <a:srgbClr val="27551F"/>
                  </a:solidFill>
                  <a:latin typeface="Symbol" charset="2"/>
                  <a:sym typeface="Wingdings" charset="2"/>
                </a:rPr>
                <a:t>b</a:t>
              </a:r>
              <a:r>
                <a:rPr lang="en-US" baseline="30000" dirty="0" smtClean="0">
                  <a:solidFill>
                    <a:srgbClr val="27551F"/>
                  </a:solidFill>
                  <a:sym typeface="Wingdings" charset="2"/>
                </a:rPr>
                <a:t>* </a:t>
              </a:r>
              <a:r>
                <a:rPr lang="en-US" dirty="0" err="1" smtClean="0">
                  <a:solidFill>
                    <a:schemeClr val="tx1"/>
                  </a:solidFill>
                  <a:sym typeface="Wingdings"/>
                </a:rPr>
                <a:t>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 smaller peak </a:t>
              </a:r>
              <a:r>
                <a:rPr lang="en-US" dirty="0" err="1" smtClean="0">
                  <a:solidFill>
                    <a:schemeClr val="tx1"/>
                  </a:solidFill>
                  <a:latin typeface="Symbol" charset="2"/>
                  <a:cs typeface="Symbol" charset="2"/>
                  <a:sym typeface="Wingdings"/>
                </a:rPr>
                <a:t>b</a:t>
              </a:r>
              <a:endParaRPr lang="en-US" dirty="0" smtClean="0">
                <a:solidFill>
                  <a:schemeClr val="tx1"/>
                </a:solidFill>
                <a:latin typeface="Symbol" charset="2"/>
                <a:cs typeface="Symbol" charset="2"/>
                <a:sym typeface="Wingdings" charset="2"/>
              </a:endParaRPr>
            </a:p>
            <a:p>
              <a:pPr lvl="1" algn="l" eaLnBrk="1" hangingPunct="1">
                <a:spcAft>
                  <a:spcPts val="1000"/>
                </a:spcAft>
              </a:pPr>
              <a:r>
                <a:rPr lang="en-US" dirty="0" smtClean="0">
                  <a:solidFill>
                    <a:schemeClr val="tx1"/>
                  </a:solidFill>
                  <a:sym typeface="Wingdings" charset="2"/>
                </a:rPr>
                <a:t> </a:t>
              </a:r>
            </a:p>
            <a:p>
              <a:pPr lvl="1" algn="l" eaLnBrk="1" hangingPunct="1">
                <a:spcAft>
                  <a:spcPts val="1000"/>
                </a:spcAft>
                <a:buFont typeface="Wingdings" charset="2"/>
                <a:buChar char="è"/>
              </a:pPr>
              <a:r>
                <a:rPr lang="en-US" dirty="0" smtClean="0">
                  <a:solidFill>
                    <a:schemeClr val="tx1"/>
                  </a:solidFill>
                  <a:latin typeface="Symbol" charset="2"/>
                  <a:sym typeface="Wingdings" charset="2"/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  <a:latin typeface="Times New Roman"/>
                  <a:cs typeface="Times New Roman"/>
                  <a:sym typeface="Wingdings" charset="2"/>
                </a:rPr>
                <a:t>keep </a:t>
              </a:r>
              <a:r>
                <a:rPr lang="en-US" dirty="0" err="1" smtClean="0">
                  <a:solidFill>
                    <a:schemeClr val="tx1"/>
                  </a:solidFill>
                  <a:latin typeface="Symbol" charset="2"/>
                </a:rPr>
                <a:t>b</a:t>
              </a:r>
              <a:r>
                <a:rPr lang="en-US" baseline="30000" dirty="0">
                  <a:solidFill>
                    <a:schemeClr val="tx1"/>
                  </a:solidFill>
                </a:rPr>
                <a:t>*</a:t>
              </a:r>
              <a:r>
                <a:rPr lang="en-US" dirty="0">
                  <a:solidFill>
                    <a:schemeClr val="tx1"/>
                  </a:solidFill>
                </a:rPr>
                <a:t> of 0.2m and 0.5m as backup values for HL-</a:t>
              </a:r>
              <a:r>
                <a:rPr lang="en-US" dirty="0" err="1">
                  <a:solidFill>
                    <a:schemeClr val="tx1"/>
                  </a:solidFill>
                </a:rPr>
                <a:t>LHC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</a:p>
            <a:p>
              <a:pPr lvl="1" algn="l" eaLnBrk="1" hangingPunct="1">
                <a:spcAft>
                  <a:spcPts val="1000"/>
                </a:spcAft>
              </a:pPr>
              <a:r>
                <a:rPr lang="en-US" dirty="0" smtClean="0">
                  <a:solidFill>
                    <a:schemeClr val="tx1"/>
                  </a:solidFill>
                </a:rPr>
                <a:t>     (but with reduced performance reach)</a:t>
              </a:r>
            </a:p>
          </p:txBody>
        </p:sp>
      </p:grp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382000" cy="720725"/>
          </a:xfrm>
        </p:spPr>
        <p:txBody>
          <a:bodyPr/>
          <a:lstStyle/>
          <a:p>
            <a:pPr eaLnBrk="1" hangingPunct="1"/>
            <a:r>
              <a:rPr lang="en-US" sz="3400" u="sng" dirty="0" smtClean="0">
                <a:solidFill>
                  <a:srgbClr val="FF0000"/>
                </a:solidFill>
              </a:rPr>
              <a:t>Potential limitations: high brightness operation:</a:t>
            </a:r>
            <a:endParaRPr lang="en-US" sz="3400" u="sng" dirty="0">
              <a:solidFill>
                <a:srgbClr val="FF0000"/>
              </a:solidFill>
            </a:endParaRPr>
          </a:p>
        </p:txBody>
      </p:sp>
      <p:sp>
        <p:nvSpPr>
          <p:cNvPr id="47107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3D7B2CD4-E12F-F143-A51F-AAC26A34DC6C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26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47112" name="Rectangle 4"/>
          <p:cNvSpPr>
            <a:spLocks noChangeArrowheads="1"/>
          </p:cNvSpPr>
          <p:nvPr/>
        </p:nvSpPr>
        <p:spPr bwMode="auto">
          <a:xfrm>
            <a:off x="60198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76200" y="990600"/>
            <a:ext cx="8980487" cy="5053015"/>
            <a:chOff x="288" y="720"/>
            <a:chExt cx="5657" cy="3183"/>
          </a:xfrm>
        </p:grpSpPr>
        <p:sp>
          <p:nvSpPr>
            <p:cNvPr id="17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271" cy="3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/>
              <a:r>
                <a:rPr lang="en-US" dirty="0">
                  <a:solidFill>
                    <a:srgbClr val="3333CC"/>
                  </a:solidFill>
                </a:rPr>
                <a:t>Challenges – Unknowns for operation with small </a:t>
              </a:r>
              <a:r>
                <a:rPr lang="en-US" dirty="0" err="1">
                  <a:solidFill>
                    <a:srgbClr val="3333CC"/>
                  </a:solidFill>
                  <a:latin typeface="Symbol" charset="2"/>
                </a:rPr>
                <a:t>b</a:t>
              </a:r>
              <a:r>
                <a:rPr lang="en-US" dirty="0" smtClean="0">
                  <a:solidFill>
                    <a:srgbClr val="3333CC"/>
                  </a:solidFill>
                </a:rPr>
                <a:t>*</a:t>
              </a:r>
              <a:r>
                <a:rPr lang="en-US" dirty="0" smtClean="0">
                  <a:solidFill>
                    <a:srgbClr val="3333CC"/>
                  </a:solidFill>
                </a:rPr>
                <a:t>:</a:t>
              </a:r>
              <a:endParaRPr lang="en-US" dirty="0" smtClean="0">
                <a:solidFill>
                  <a:schemeClr val="tx1"/>
                </a:solidFill>
              </a:endParaRPr>
            </a:p>
            <a:p>
              <a:pPr algn="l" eaLnBrk="1" hangingPunct="1">
                <a:buFont typeface="Wingdings" charset="2"/>
                <a:buChar char="è"/>
              </a:pP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 IBS growth rates</a:t>
              </a: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:</a:t>
              </a:r>
              <a:endParaRPr lang="en-US" sz="2200" dirty="0" smtClean="0">
                <a:solidFill>
                  <a:srgbClr val="800000"/>
                </a:solidFill>
                <a:sym typeface="Wingdings" charset="2"/>
              </a:endParaRPr>
            </a:p>
            <a:p>
              <a:pPr lvl="1" algn="l" eaLnBrk="1" hangingPunct="1">
                <a:spcAft>
                  <a:spcPts val="1000"/>
                </a:spcAft>
                <a:buFont typeface="Wingdings" charset="2"/>
                <a:buChar char="è"/>
              </a:pPr>
              <a:r>
                <a:rPr lang="en-US" dirty="0" smtClean="0">
                  <a:solidFill>
                    <a:srgbClr val="27551F"/>
                  </a:solidFill>
                  <a:sym typeface="Wingdings" charset="2"/>
                </a:rPr>
                <a:t> Need to be re-evaluated for </a:t>
              </a:r>
              <a:r>
                <a:rPr lang="en-US" dirty="0" err="1" smtClean="0">
                  <a:solidFill>
                    <a:srgbClr val="27551F"/>
                  </a:solidFill>
                  <a:sym typeface="Wingdings" charset="2"/>
                </a:rPr>
                <a:t>ATS</a:t>
              </a:r>
              <a:r>
                <a:rPr lang="en-US" dirty="0" smtClean="0">
                  <a:solidFill>
                    <a:srgbClr val="27551F"/>
                  </a:solidFill>
                  <a:sym typeface="Wingdings" charset="2"/>
                </a:rPr>
                <a:t> scheme </a:t>
              </a:r>
            </a:p>
            <a:p>
              <a:pPr lvl="1" algn="l" eaLnBrk="1" hangingPunct="1">
                <a:spcAft>
                  <a:spcPts val="1000"/>
                </a:spcAft>
              </a:pPr>
              <a:r>
                <a:rPr lang="en-US" dirty="0" smtClean="0">
                  <a:solidFill>
                    <a:srgbClr val="27551F"/>
                  </a:solidFill>
                  <a:sym typeface="Wingdings" charset="2"/>
                </a:rPr>
                <a:t>    (which should help)</a:t>
              </a:r>
            </a:p>
            <a:p>
              <a:pPr lvl="1" algn="l" eaLnBrk="1" hangingPunct="1">
                <a:spcAft>
                  <a:spcPts val="1000"/>
                </a:spcAft>
                <a:buFont typeface="Wingdings" charset="2"/>
                <a:buChar char="è"/>
              </a:pPr>
              <a:r>
                <a:rPr lang="en-US" dirty="0" smtClean="0">
                  <a:solidFill>
                    <a:srgbClr val="27551F"/>
                  </a:solidFill>
                  <a:sym typeface="Wingdings" charset="2"/>
                </a:rPr>
                <a:t> Can be alleviated by larger bunch length </a:t>
              </a:r>
              <a:r>
                <a:rPr lang="en-US" dirty="0" err="1" smtClean="0">
                  <a:solidFill>
                    <a:schemeClr val="tx1"/>
                  </a:solidFill>
                  <a:sym typeface="Wingdings"/>
                </a:rPr>
                <a:t>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 larger 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PA</a:t>
              </a:r>
            </a:p>
            <a:p>
              <a:pPr lvl="1" algn="l" eaLnBrk="1" hangingPunct="1">
                <a:spcAft>
                  <a:spcPts val="1000"/>
                </a:spcAft>
              </a:pPr>
              <a:endParaRPr lang="en-US" dirty="0" smtClean="0">
                <a:solidFill>
                  <a:schemeClr val="tx1"/>
                </a:solidFill>
                <a:sym typeface="Wingdings"/>
              </a:endParaRPr>
            </a:p>
            <a:p>
              <a:pPr algn="l" eaLnBrk="1" hangingPunct="1">
                <a:buFont typeface="Wingdings" charset="2"/>
                <a:buChar char="è"/>
              </a:pP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 minimum Turnaround time:</a:t>
              </a:r>
              <a:endParaRPr lang="en-US" sz="2200" dirty="0" smtClean="0">
                <a:solidFill>
                  <a:srgbClr val="800000"/>
                </a:solidFill>
                <a:sym typeface="Wingdings" charset="2"/>
              </a:endParaRPr>
            </a:p>
            <a:p>
              <a:pPr lvl="1" algn="l" eaLnBrk="1" hangingPunct="1">
                <a:spcAft>
                  <a:spcPts val="1000"/>
                </a:spcAft>
                <a:buFont typeface="Wingdings" charset="2"/>
                <a:buChar char="è"/>
              </a:pPr>
              <a:r>
                <a:rPr lang="en-US" dirty="0" smtClean="0">
                  <a:solidFill>
                    <a:srgbClr val="27551F"/>
                  </a:solidFill>
                  <a:sym typeface="Wingdings" charset="2"/>
                </a:rPr>
                <a:t> assumed here for HL: 2 * Turnaround time @ 3.5 </a:t>
              </a:r>
              <a:r>
                <a:rPr lang="en-US" dirty="0" err="1" smtClean="0">
                  <a:solidFill>
                    <a:srgbClr val="27551F"/>
                  </a:solidFill>
                  <a:sym typeface="Wingdings" charset="2"/>
                </a:rPr>
                <a:t>TeV</a:t>
              </a:r>
              <a:r>
                <a:rPr lang="en-US" dirty="0" smtClean="0">
                  <a:solidFill>
                    <a:srgbClr val="27551F"/>
                  </a:solidFill>
                  <a:sym typeface="Wingdings" charset="2"/>
                </a:rPr>
                <a:t> </a:t>
              </a:r>
            </a:p>
            <a:p>
              <a:pPr lvl="1" algn="l" eaLnBrk="1" hangingPunct="1">
                <a:spcAft>
                  <a:spcPts val="1000"/>
                </a:spcAft>
              </a:pPr>
              <a:r>
                <a:rPr lang="en-US" dirty="0" smtClean="0">
                  <a:solidFill>
                    <a:srgbClr val="27551F"/>
                  </a:solidFill>
                  <a:sym typeface="Wingdings" charset="2"/>
                </a:rPr>
                <a:t>     (ramp &amp; squeeze time)</a:t>
              </a:r>
            </a:p>
            <a:p>
              <a:pPr lvl="1" algn="l" eaLnBrk="1" hangingPunct="1">
                <a:spcAft>
                  <a:spcPts val="1000"/>
                </a:spcAft>
                <a:buFont typeface="Wingdings" charset="2"/>
                <a:buChar char="è"/>
              </a:pPr>
              <a:r>
                <a:rPr lang="en-US" dirty="0" smtClean="0">
                  <a:solidFill>
                    <a:srgbClr val="27551F"/>
                  </a:solidFill>
                  <a:sym typeface="Wingdings" charset="2"/>
                </a:rPr>
                <a:t> </a:t>
              </a:r>
              <a:r>
                <a:rPr lang="en-US" dirty="0" smtClean="0">
                  <a:solidFill>
                    <a:srgbClr val="FF0000"/>
                  </a:solidFill>
                  <a:sym typeface="Wingdings" charset="2"/>
                </a:rPr>
                <a:t>Can be</a:t>
              </a:r>
              <a:r>
                <a:rPr lang="en-US" dirty="0" smtClean="0">
                  <a:solidFill>
                    <a:srgbClr val="FF0000"/>
                  </a:solidFill>
                  <a:sym typeface="Wingdings" charset="2"/>
                </a:rPr>
                <a:t> longer for small </a:t>
              </a:r>
              <a:r>
                <a:rPr lang="en-US" dirty="0" err="1" smtClean="0">
                  <a:solidFill>
                    <a:srgbClr val="FF0000"/>
                  </a:solidFill>
                  <a:latin typeface="Symbol" charset="2"/>
                  <a:cs typeface="Symbol" charset="2"/>
                  <a:sym typeface="Wingdings" charset="2"/>
                </a:rPr>
                <a:t>b</a:t>
              </a:r>
              <a:r>
                <a:rPr lang="en-US" baseline="30000" dirty="0" smtClean="0">
                  <a:solidFill>
                    <a:srgbClr val="FF0000"/>
                  </a:solidFill>
                  <a:sym typeface="Wingdings" charset="2"/>
                </a:rPr>
                <a:t>*</a:t>
              </a:r>
              <a:r>
                <a:rPr lang="en-US" dirty="0" smtClean="0">
                  <a:solidFill>
                    <a:srgbClr val="FF0000"/>
                  </a:solidFill>
                  <a:sym typeface="Wingdings" charset="2"/>
                </a:rPr>
                <a:t>: larger than 2 ration (1.5 / 0.15)</a:t>
              </a:r>
            </a:p>
            <a:p>
              <a:pPr lvl="1" algn="l" eaLnBrk="1" hangingPunct="1">
                <a:spcAft>
                  <a:spcPts val="1000"/>
                </a:spcAft>
              </a:pPr>
              <a:r>
                <a:rPr lang="en-US" dirty="0" smtClean="0">
                  <a:solidFill>
                    <a:srgbClr val="FF0000"/>
                  </a:solidFill>
                  <a:sym typeface="Wingdings" charset="2"/>
                </a:rPr>
                <a:t>     and </a:t>
              </a:r>
              <a:r>
                <a:rPr lang="en-US" dirty="0" err="1" smtClean="0">
                  <a:solidFill>
                    <a:srgbClr val="FF0000"/>
                  </a:solidFill>
                  <a:sym typeface="Wingdings" charset="2"/>
                </a:rPr>
                <a:t>ATS</a:t>
              </a:r>
              <a:r>
                <a:rPr lang="en-US" dirty="0" smtClean="0">
                  <a:solidFill>
                    <a:srgbClr val="FF0000"/>
                  </a:solidFill>
                  <a:sym typeface="Wingdings" charset="2"/>
                </a:rPr>
                <a:t> scheme, small current in matching section quads </a:t>
              </a:r>
              <a:endParaRPr lang="en-US" dirty="0" smtClean="0">
                <a:solidFill>
                  <a:srgbClr val="FF0000"/>
                </a:solidFill>
                <a:sym typeface="Wingdings" charset="2"/>
              </a:endParaRPr>
            </a:p>
          </p:txBody>
        </p:sp>
      </p:grp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382000" cy="720725"/>
          </a:xfrm>
        </p:spPr>
        <p:txBody>
          <a:bodyPr/>
          <a:lstStyle/>
          <a:p>
            <a:pPr eaLnBrk="1" hangingPunct="1"/>
            <a:r>
              <a:rPr lang="en-US" sz="3400" u="sng" dirty="0" smtClean="0">
                <a:solidFill>
                  <a:srgbClr val="FF0000"/>
                </a:solidFill>
              </a:rPr>
              <a:t>Potential limitations: General worries</a:t>
            </a:r>
            <a:endParaRPr lang="en-US" sz="3400" u="sng" dirty="0">
              <a:solidFill>
                <a:srgbClr val="FF0000"/>
              </a:solidFill>
            </a:endParaRPr>
          </a:p>
        </p:txBody>
      </p:sp>
      <p:sp>
        <p:nvSpPr>
          <p:cNvPr id="47107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3D7B2CD4-E12F-F143-A51F-AAC26A34DC6C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27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47112" name="Rectangle 4"/>
          <p:cNvSpPr>
            <a:spLocks noChangeArrowheads="1"/>
          </p:cNvSpPr>
          <p:nvPr/>
        </p:nvSpPr>
        <p:spPr bwMode="auto">
          <a:xfrm>
            <a:off x="60198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76200" y="914400"/>
            <a:ext cx="8980487" cy="2862264"/>
            <a:chOff x="288" y="720"/>
            <a:chExt cx="5657" cy="1803"/>
          </a:xfrm>
        </p:grpSpPr>
        <p:sp>
          <p:nvSpPr>
            <p:cNvPr id="17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271" cy="18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/>
              <a:r>
                <a:rPr lang="en-US" dirty="0" smtClean="0">
                  <a:solidFill>
                    <a:srgbClr val="3333CC"/>
                  </a:solidFill>
                </a:rPr>
                <a:t>How confident are we that average fill times are longer than 7h?</a:t>
              </a:r>
            </a:p>
            <a:p>
              <a:pPr algn="l" eaLnBrk="1" hangingPunct="1"/>
              <a:endParaRPr lang="en-US" dirty="0" smtClean="0">
                <a:solidFill>
                  <a:srgbClr val="3333CC"/>
                </a:solidFill>
              </a:endParaRPr>
            </a:p>
            <a:p>
              <a:pPr algn="l" eaLnBrk="1" hangingPunct="1">
                <a:buFont typeface="Wingdings" charset="2"/>
                <a:buChar char="è"/>
              </a:pPr>
              <a:r>
                <a:rPr lang="en-US" sz="2200" dirty="0" smtClean="0">
                  <a:solidFill>
                    <a:srgbClr val="800000"/>
                  </a:solidFill>
                  <a:sym typeface="Wingdings" charset="2"/>
                </a:rPr>
                <a:t> </a:t>
              </a:r>
              <a:r>
                <a:rPr lang="en-US" sz="2200" dirty="0" err="1" smtClean="0">
                  <a:solidFill>
                    <a:srgbClr val="800000"/>
                  </a:solidFill>
                  <a:sym typeface="Wingdings" charset="2"/>
                </a:rPr>
                <a:t>RF</a:t>
              </a:r>
              <a:r>
                <a:rPr lang="en-US" sz="2200" dirty="0" smtClean="0">
                  <a:solidFill>
                    <a:srgbClr val="800000"/>
                  </a:solidFill>
                  <a:sym typeface="Wingdings" charset="2"/>
                </a:rPr>
                <a:t> trips</a:t>
              </a:r>
            </a:p>
            <a:p>
              <a:pPr algn="l" eaLnBrk="1" hangingPunct="1">
                <a:buFont typeface="Wingdings" charset="2"/>
                <a:buChar char="è"/>
              </a:pPr>
              <a:r>
                <a:rPr lang="en-US" sz="2200" dirty="0" smtClean="0">
                  <a:solidFill>
                    <a:srgbClr val="800000"/>
                  </a:solidFill>
                  <a:sym typeface="Wingdings" charset="2"/>
                </a:rPr>
                <a:t> </a:t>
              </a:r>
              <a:r>
                <a:rPr lang="en-US" sz="2200" dirty="0" err="1" smtClean="0">
                  <a:solidFill>
                    <a:srgbClr val="800000"/>
                  </a:solidFill>
                  <a:sym typeface="Wingdings" charset="2"/>
                </a:rPr>
                <a:t>QPS</a:t>
              </a:r>
              <a:r>
                <a:rPr lang="en-US" sz="2200" dirty="0" smtClean="0">
                  <a:solidFill>
                    <a:srgbClr val="800000"/>
                  </a:solidFill>
                  <a:sym typeface="Wingdings" charset="2"/>
                </a:rPr>
                <a:t> and PC trips </a:t>
              </a:r>
            </a:p>
            <a:p>
              <a:pPr algn="l" eaLnBrk="1" hangingPunct="1">
                <a:buFont typeface="Wingdings" charset="2"/>
                <a:buChar char="è"/>
              </a:pPr>
              <a:r>
                <a:rPr lang="en-US" sz="2200" dirty="0" smtClean="0">
                  <a:solidFill>
                    <a:srgbClr val="800000"/>
                  </a:solidFill>
                  <a:sym typeface="Wingdings" charset="2"/>
                </a:rPr>
                <a:t> beam abort due to R2E </a:t>
              </a:r>
            </a:p>
            <a:p>
              <a:pPr algn="l" eaLnBrk="1" hangingPunct="1">
                <a:buFont typeface="Wingdings" charset="2"/>
                <a:buChar char="è"/>
              </a:pPr>
              <a:r>
                <a:rPr lang="en-US" sz="2200" dirty="0" smtClean="0">
                  <a:solidFill>
                    <a:srgbClr val="800000"/>
                  </a:solidFill>
                  <a:sym typeface="Wingdings" charset="2"/>
                </a:rPr>
                <a:t> UFO rate</a:t>
              </a:r>
            </a:p>
            <a:p>
              <a:pPr algn="l" eaLnBrk="1" hangingPunct="1">
                <a:buFont typeface="Wingdings" charset="2"/>
                <a:buChar char="è"/>
              </a:pPr>
              <a:endParaRPr lang="en-US" sz="2200" dirty="0" smtClean="0">
                <a:solidFill>
                  <a:srgbClr val="800000"/>
                </a:solidFill>
                <a:sym typeface="Wingdings" charset="2"/>
              </a:endParaRPr>
            </a:p>
            <a:p>
              <a:pPr algn="l" eaLnBrk="1" hangingPunct="1">
                <a:buFont typeface="Wingdings" charset="2"/>
                <a:buChar char="è"/>
              </a:pPr>
              <a:r>
                <a:rPr lang="en-US" sz="2200" dirty="0" smtClean="0">
                  <a:solidFill>
                    <a:srgbClr val="FF0000"/>
                  </a:solidFill>
                  <a:sym typeface="Wingdings" charset="2"/>
                </a:rPr>
                <a:t> Last 30 fills had less then 4 operator initiated </a:t>
              </a:r>
              <a:r>
                <a:rPr lang="en-US" sz="2200" dirty="0" err="1" smtClean="0">
                  <a:solidFill>
                    <a:srgbClr val="FF0000"/>
                  </a:solidFill>
                  <a:sym typeface="Wingdings" charset="2"/>
                </a:rPr>
                <a:t>EOFs</a:t>
              </a:r>
              <a:r>
                <a:rPr lang="en-US" sz="2200" dirty="0" smtClean="0">
                  <a:solidFill>
                    <a:srgbClr val="FF0000"/>
                  </a:solidFill>
                  <a:sym typeface="Wingdings" charset="2"/>
                </a:rPr>
                <a:t> (2-1-1)!!!!!!</a:t>
              </a:r>
            </a:p>
          </p:txBody>
        </p:sp>
      </p:grp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  <p:grpSp>
        <p:nvGrpSpPr>
          <p:cNvPr id="9" name="Group 23"/>
          <p:cNvGrpSpPr>
            <a:grpSpLocks/>
          </p:cNvGrpSpPr>
          <p:nvPr/>
        </p:nvGrpSpPr>
        <p:grpSpPr bwMode="auto">
          <a:xfrm>
            <a:off x="76200" y="3886200"/>
            <a:ext cx="8980487" cy="2184402"/>
            <a:chOff x="288" y="720"/>
            <a:chExt cx="5657" cy="1376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271" cy="1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/>
              <a:r>
                <a:rPr lang="en-US" dirty="0" smtClean="0">
                  <a:solidFill>
                    <a:srgbClr val="3333CC"/>
                  </a:solidFill>
                </a:rPr>
                <a:t>How confident are we that we can overcome </a:t>
              </a:r>
              <a:r>
                <a:rPr lang="en-US" dirty="0" err="1" smtClean="0">
                  <a:solidFill>
                    <a:srgbClr val="3333CC"/>
                  </a:solidFill>
                </a:rPr>
                <a:t>e</a:t>
              </a:r>
              <a:r>
                <a:rPr lang="en-US" dirty="0" smtClean="0">
                  <a:solidFill>
                    <a:srgbClr val="3333CC"/>
                  </a:solidFill>
                </a:rPr>
                <a:t>-cloud for 25ns?</a:t>
              </a:r>
            </a:p>
            <a:p>
              <a:pPr algn="l" eaLnBrk="1" hangingPunct="1"/>
              <a:endParaRPr lang="en-US" dirty="0" smtClean="0">
                <a:solidFill>
                  <a:srgbClr val="3333CC"/>
                </a:solidFill>
              </a:endParaRPr>
            </a:p>
            <a:p>
              <a:pPr algn="l" eaLnBrk="1" hangingPunct="1">
                <a:buFont typeface="Wingdings" charset="2"/>
                <a:buChar char="è"/>
              </a:pPr>
              <a:r>
                <a:rPr lang="en-US" sz="2200" dirty="0" smtClean="0">
                  <a:solidFill>
                    <a:srgbClr val="800000"/>
                  </a:solidFill>
                  <a:sym typeface="Wingdings" charset="2"/>
                </a:rPr>
                <a:t> HL-</a:t>
              </a:r>
              <a:r>
                <a:rPr lang="en-US" sz="2200" dirty="0" err="1" smtClean="0">
                  <a:solidFill>
                    <a:srgbClr val="800000"/>
                  </a:solidFill>
                  <a:sym typeface="Wingdings" charset="2"/>
                </a:rPr>
                <a:t>LHC</a:t>
              </a:r>
              <a:r>
                <a:rPr lang="en-US" sz="2200" dirty="0" smtClean="0">
                  <a:solidFill>
                    <a:srgbClr val="800000"/>
                  </a:solidFill>
                  <a:sym typeface="Wingdings" charset="2"/>
                </a:rPr>
                <a:t> goals require above ultimate intensities with sub-nominal </a:t>
              </a:r>
              <a:r>
                <a:rPr lang="en-US" sz="2200" dirty="0" smtClean="0">
                  <a:solidFill>
                    <a:srgbClr val="800000"/>
                  </a:solidFill>
                  <a:latin typeface="Symbol" charset="2"/>
                  <a:cs typeface="Symbol" charset="2"/>
                  <a:sym typeface="Wingdings" charset="2"/>
                </a:rPr>
                <a:t>e</a:t>
              </a:r>
              <a:r>
                <a:rPr lang="en-US" sz="2200" baseline="-25000" dirty="0" smtClean="0">
                  <a:solidFill>
                    <a:srgbClr val="800000"/>
                  </a:solidFill>
                  <a:sym typeface="Wingdings" charset="2"/>
                </a:rPr>
                <a:t>n</a:t>
              </a:r>
            </a:p>
            <a:p>
              <a:pPr lvl="1" algn="l">
                <a:buFont typeface="Wingdings" charset="2"/>
                <a:buChar char="è"/>
              </a:pPr>
              <a:r>
                <a:rPr lang="en-US" sz="2200" dirty="0" smtClean="0">
                  <a:solidFill>
                    <a:srgbClr val="27551F"/>
                  </a:solidFill>
                  <a:sym typeface="Wingdings" charset="2"/>
                </a:rPr>
                <a:t> requires </a:t>
              </a:r>
              <a:r>
                <a:rPr lang="en-US" sz="2200" dirty="0" err="1" smtClean="0">
                  <a:solidFill>
                    <a:srgbClr val="27551F"/>
                  </a:solidFill>
                  <a:sym typeface="Wingdings" charset="2"/>
                </a:rPr>
                <a:t>SEY</a:t>
              </a:r>
              <a:r>
                <a:rPr lang="en-US" sz="2200" dirty="0" smtClean="0">
                  <a:solidFill>
                    <a:srgbClr val="27551F"/>
                  </a:solidFill>
                  <a:sym typeface="Wingdings" charset="2"/>
                </a:rPr>
                <a:t> of less than 1.3!</a:t>
              </a:r>
            </a:p>
            <a:p>
              <a:pPr lvl="1" algn="l">
                <a:buFont typeface="Wingdings" charset="2"/>
                <a:buChar char="è"/>
              </a:pPr>
              <a:r>
                <a:rPr lang="en-US" sz="2200" dirty="0" smtClean="0">
                  <a:solidFill>
                    <a:srgbClr val="27551F"/>
                  </a:solidFill>
                  <a:sym typeface="Wingdings" charset="2"/>
                </a:rPr>
                <a:t> keep 50ns option alive!</a:t>
              </a:r>
            </a:p>
            <a:p>
              <a:pPr lvl="1" algn="l">
                <a:buFont typeface="Wingdings" charset="2"/>
                <a:buChar char="è"/>
              </a:pPr>
              <a:r>
                <a:rPr lang="en-US" sz="2200" dirty="0" smtClean="0">
                  <a:solidFill>
                    <a:srgbClr val="27551F"/>
                  </a:solidFill>
                  <a:sym typeface="Wingdings" charset="2"/>
                </a:rPr>
                <a:t> apart from pile-up, 50ns has</a:t>
              </a:r>
              <a:r>
                <a:rPr lang="en-US" sz="2200" dirty="0" smtClean="0">
                  <a:solidFill>
                    <a:srgbClr val="27551F"/>
                  </a:solidFill>
                  <a:sym typeface="Wingdings" charset="2"/>
                </a:rPr>
                <a:t> </a:t>
              </a:r>
              <a:r>
                <a:rPr lang="en-US" sz="2200" dirty="0" smtClean="0">
                  <a:solidFill>
                    <a:srgbClr val="27551F"/>
                  </a:solidFill>
                  <a:sym typeface="Wingdings" charset="2"/>
                </a:rPr>
                <a:t>a</a:t>
              </a:r>
              <a:r>
                <a:rPr lang="en-US" sz="2200" dirty="0" smtClean="0">
                  <a:solidFill>
                    <a:srgbClr val="27551F"/>
                  </a:solidFill>
                  <a:sym typeface="Wingdings" charset="2"/>
                </a:rPr>
                <a:t> high </a:t>
              </a:r>
              <a:r>
                <a:rPr lang="en-US" sz="2200" dirty="0" smtClean="0">
                  <a:solidFill>
                    <a:srgbClr val="27551F"/>
                  </a:solidFill>
                  <a:sym typeface="Wingdings" charset="2"/>
                </a:rPr>
                <a:t>performance potential!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382000" cy="720725"/>
          </a:xfrm>
        </p:spPr>
        <p:txBody>
          <a:bodyPr/>
          <a:lstStyle/>
          <a:p>
            <a:pPr eaLnBrk="1" hangingPunct="1"/>
            <a:r>
              <a:rPr lang="en-US" sz="3400" u="sng" dirty="0" smtClean="0">
                <a:solidFill>
                  <a:srgbClr val="FF0000"/>
                </a:solidFill>
              </a:rPr>
              <a:t>Potential limitations: high brightness operation:</a:t>
            </a:r>
            <a:endParaRPr lang="en-US" sz="3400" u="sng" dirty="0">
              <a:solidFill>
                <a:srgbClr val="FF0000"/>
              </a:solidFill>
            </a:endParaRPr>
          </a:p>
        </p:txBody>
      </p:sp>
      <p:sp>
        <p:nvSpPr>
          <p:cNvPr id="47107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3D7B2CD4-E12F-F143-A51F-AAC26A34DC6C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28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47112" name="Rectangle 4"/>
          <p:cNvSpPr>
            <a:spLocks noChangeArrowheads="1"/>
          </p:cNvSpPr>
          <p:nvPr/>
        </p:nvSpPr>
        <p:spPr bwMode="auto">
          <a:xfrm>
            <a:off x="60198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76200" y="990600"/>
            <a:ext cx="8980487" cy="4524377"/>
            <a:chOff x="288" y="720"/>
            <a:chExt cx="5657" cy="2850"/>
          </a:xfrm>
        </p:grpSpPr>
        <p:sp>
          <p:nvSpPr>
            <p:cNvPr id="17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271" cy="2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/>
              <a:r>
                <a:rPr lang="en-US" dirty="0" smtClean="0">
                  <a:solidFill>
                    <a:srgbClr val="3333CC"/>
                  </a:solidFill>
                </a:rPr>
                <a:t>No Leveling:</a:t>
              </a:r>
            </a:p>
            <a:p>
              <a:pPr algn="l" eaLnBrk="1" hangingPunct="1">
                <a:spcAft>
                  <a:spcPts val="1000"/>
                </a:spcAft>
              </a:pPr>
              <a:endParaRPr lang="en-US" dirty="0" smtClean="0">
                <a:solidFill>
                  <a:schemeClr val="tx1"/>
                </a:solidFill>
              </a:endParaRPr>
            </a:p>
            <a:p>
              <a:pPr algn="l" eaLnBrk="1" hangingPunct="1">
                <a:buFont typeface="Wingdings" charset="2"/>
                <a:buChar char="è"/>
              </a:pP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 ca. 0.6 fb</a:t>
              </a:r>
              <a:r>
                <a:rPr lang="en-US" baseline="30000" dirty="0" smtClean="0">
                  <a:solidFill>
                    <a:srgbClr val="800000"/>
                  </a:solidFill>
                  <a:sym typeface="Wingdings" charset="2"/>
                </a:rPr>
                <a:t>-1 </a:t>
              </a: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in 7 hours for start luminosity of 5 10</a:t>
              </a:r>
              <a:r>
                <a:rPr lang="en-US" baseline="30000" dirty="0" smtClean="0">
                  <a:solidFill>
                    <a:srgbClr val="800000"/>
                  </a:solidFill>
                  <a:sym typeface="Wingdings" charset="2"/>
                </a:rPr>
                <a:t>34</a:t>
              </a: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 cm</a:t>
              </a:r>
              <a:r>
                <a:rPr lang="en-US" baseline="30000" dirty="0" smtClean="0">
                  <a:solidFill>
                    <a:srgbClr val="800000"/>
                  </a:solidFill>
                  <a:sym typeface="Wingdings" charset="2"/>
                </a:rPr>
                <a:t>-2 </a:t>
              </a: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s</a:t>
              </a:r>
              <a:r>
                <a:rPr lang="en-US" baseline="30000" dirty="0" smtClean="0">
                  <a:solidFill>
                    <a:srgbClr val="800000"/>
                  </a:solidFill>
                  <a:sym typeface="Wingdings" charset="2"/>
                </a:rPr>
                <a:t>-1</a:t>
              </a: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:</a:t>
              </a:r>
            </a:p>
            <a:p>
              <a:pPr algn="l" eaLnBrk="1" hangingPunct="1"/>
              <a:endParaRPr lang="en-US" sz="2200" dirty="0" smtClean="0">
                <a:solidFill>
                  <a:srgbClr val="800000"/>
                </a:solidFill>
                <a:sym typeface="Wingdings" charset="2"/>
              </a:endParaRPr>
            </a:p>
            <a:p>
              <a:pPr lvl="1" algn="l" eaLnBrk="1" hangingPunct="1">
                <a:spcAft>
                  <a:spcPts val="1000"/>
                </a:spcAft>
                <a:buFont typeface="Wingdings" charset="2"/>
                <a:buChar char="è"/>
              </a:pPr>
              <a:r>
                <a:rPr lang="en-US" dirty="0" smtClean="0">
                  <a:solidFill>
                    <a:srgbClr val="27551F"/>
                  </a:solidFill>
                  <a:sym typeface="Wingdings" charset="2"/>
                </a:rPr>
                <a:t> 12 hour minimum fill-to-fill time for 5 </a:t>
              </a:r>
              <a:r>
                <a:rPr lang="en-US" dirty="0" err="1" smtClean="0">
                  <a:solidFill>
                    <a:srgbClr val="27551F"/>
                  </a:solidFill>
                  <a:sym typeface="Wingdings" charset="2"/>
                </a:rPr>
                <a:t>h</a:t>
              </a:r>
              <a:r>
                <a:rPr lang="en-US" dirty="0" smtClean="0">
                  <a:solidFill>
                    <a:srgbClr val="27551F"/>
                  </a:solidFill>
                  <a:sym typeface="Wingdings" charset="2"/>
                </a:rPr>
                <a:t> turnaround time</a:t>
              </a:r>
            </a:p>
            <a:p>
              <a:pPr lvl="1" algn="l" eaLnBrk="1" hangingPunct="1">
                <a:spcAft>
                  <a:spcPts val="1000"/>
                </a:spcAft>
                <a:buFont typeface="Wingdings" charset="2"/>
                <a:buChar char="è"/>
              </a:pPr>
              <a:r>
                <a:rPr lang="en-US" dirty="0" smtClean="0">
                  <a:solidFill>
                    <a:srgbClr val="27551F"/>
                  </a:solidFill>
                  <a:sym typeface="Wingdings" charset="2"/>
                </a:rPr>
                <a:t> need 2.8 fills per </a:t>
              </a:r>
              <a:r>
                <a:rPr lang="en-US" dirty="0" smtClean="0">
                  <a:solidFill>
                    <a:srgbClr val="27551F"/>
                  </a:solidFill>
                  <a:sym typeface="Wingdings" charset="2"/>
                </a:rPr>
                <a:t>day</a:t>
              </a:r>
            </a:p>
            <a:p>
              <a:pPr lvl="1" algn="l" eaLnBrk="1" hangingPunct="1">
                <a:spcAft>
                  <a:spcPts val="1000"/>
                </a:spcAft>
                <a:buFont typeface="Wingdings" charset="2"/>
                <a:buChar char="è"/>
              </a:pPr>
              <a:r>
                <a:rPr lang="en-US" dirty="0" smtClean="0">
                  <a:solidFill>
                    <a:srgbClr val="27551F"/>
                  </a:solidFill>
                  <a:sym typeface="Wingdings" charset="2"/>
                </a:rPr>
                <a:t> </a:t>
              </a: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1.7 </a:t>
              </a: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fb</a:t>
              </a:r>
              <a:r>
                <a:rPr lang="en-US" baseline="30000" dirty="0" smtClean="0">
                  <a:solidFill>
                    <a:srgbClr val="800000"/>
                  </a:solidFill>
                  <a:sym typeface="Wingdings" charset="2"/>
                </a:rPr>
                <a:t>-1</a:t>
              </a:r>
              <a:r>
                <a:rPr lang="en-US" baseline="30000" dirty="0" smtClean="0">
                  <a:solidFill>
                    <a:srgbClr val="800000"/>
                  </a:solidFill>
                  <a:sym typeface="Wingdings" charset="2"/>
                </a:rPr>
                <a:t> </a:t>
              </a: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per day </a:t>
              </a:r>
              <a:endParaRPr lang="en-US" dirty="0" smtClean="0">
                <a:solidFill>
                  <a:srgbClr val="27551F"/>
                </a:solidFill>
                <a:sym typeface="Wingdings" charset="2"/>
              </a:endParaRPr>
            </a:p>
            <a:p>
              <a:pPr lvl="1" algn="l" eaLnBrk="1" hangingPunct="1">
                <a:spcAft>
                  <a:spcPts val="1000"/>
                </a:spcAft>
                <a:buFont typeface="Wingdings" charset="2"/>
                <a:buChar char="è"/>
              </a:pPr>
              <a:r>
                <a:rPr lang="en-US" dirty="0" smtClean="0">
                  <a:solidFill>
                    <a:srgbClr val="FF0000"/>
                  </a:solidFill>
                  <a:sym typeface="Wingdings" charset="2"/>
                </a:rPr>
                <a:t> </a:t>
              </a: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250 </a:t>
              </a: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fb</a:t>
              </a:r>
              <a:r>
                <a:rPr lang="en-US" baseline="30000" dirty="0" smtClean="0">
                  <a:solidFill>
                    <a:srgbClr val="800000"/>
                  </a:solidFill>
                  <a:sym typeface="Wingdings" charset="2"/>
                </a:rPr>
                <a:t>-1</a:t>
              </a:r>
              <a:r>
                <a:rPr lang="en-US" baseline="30000" dirty="0" smtClean="0">
                  <a:solidFill>
                    <a:srgbClr val="800000"/>
                  </a:solidFill>
                  <a:sym typeface="Wingdings" charset="2"/>
                </a:rPr>
                <a:t> </a:t>
              </a: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in 150 days</a:t>
              </a:r>
              <a:endParaRPr lang="en-US" dirty="0" smtClean="0">
                <a:solidFill>
                  <a:srgbClr val="FF0000"/>
                </a:solidFill>
                <a:sym typeface="Wingdings" charset="2"/>
              </a:endParaRPr>
            </a:p>
            <a:p>
              <a:pPr lvl="1" algn="l" eaLnBrk="1" hangingPunct="1">
                <a:spcAft>
                  <a:spcPts val="1000"/>
                </a:spcAft>
                <a:buFont typeface="Wingdings" charset="2"/>
                <a:buChar char="è"/>
              </a:pPr>
              <a:r>
                <a:rPr lang="en-US" dirty="0" smtClean="0">
                  <a:solidFill>
                    <a:srgbClr val="FF0000"/>
                  </a:solidFill>
                  <a:sym typeface="Wingdings" charset="2"/>
                </a:rPr>
                <a:t> </a:t>
              </a:r>
              <a:r>
                <a:rPr lang="en-US" dirty="0" smtClean="0">
                  <a:solidFill>
                    <a:srgbClr val="FF0000"/>
                  </a:solidFill>
                  <a:sym typeface="Wingdings" charset="2"/>
                </a:rPr>
                <a:t>requires </a:t>
              </a:r>
              <a:r>
                <a:rPr lang="en-US" dirty="0" smtClean="0">
                  <a:solidFill>
                    <a:srgbClr val="FF0000"/>
                  </a:solidFill>
                  <a:sym typeface="Wingdings" charset="2"/>
                </a:rPr>
                <a:t>100% </a:t>
              </a:r>
              <a:r>
                <a:rPr lang="en-US" dirty="0" smtClean="0">
                  <a:solidFill>
                    <a:srgbClr val="FF0000"/>
                  </a:solidFill>
                  <a:sym typeface="Wingdings" charset="2"/>
                </a:rPr>
                <a:t>efficiency to reach HL goals!</a:t>
              </a:r>
              <a:endParaRPr lang="en-US" dirty="0" smtClean="0">
                <a:solidFill>
                  <a:srgbClr val="FF0000"/>
                </a:solidFill>
                <a:sym typeface="Wingdings" charset="2"/>
              </a:endParaRPr>
            </a:p>
            <a:p>
              <a:pPr algn="l" eaLnBrk="1" hangingPunct="1">
                <a:spcAft>
                  <a:spcPts val="1000"/>
                </a:spcAft>
              </a:pPr>
              <a:endParaRPr lang="en-US" dirty="0">
                <a:solidFill>
                  <a:srgbClr val="800000"/>
                </a:solidFill>
              </a:endParaRPr>
            </a:p>
          </p:txBody>
        </p:sp>
      </p:grp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50" y="5948363"/>
            <a:ext cx="900113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9570" name="Object 12"/>
          <p:cNvGraphicFramePr>
            <a:graphicFrameLocks noChangeAspect="1"/>
          </p:cNvGraphicFramePr>
          <p:nvPr>
            <p:ph idx="4294967295"/>
          </p:nvPr>
        </p:nvGraphicFramePr>
        <p:xfrm>
          <a:off x="217488" y="-25400"/>
          <a:ext cx="8621712" cy="6605588"/>
        </p:xfrm>
        <a:graphic>
          <a:graphicData uri="http://schemas.openxmlformats.org/presentationml/2006/ole">
            <p:oleObj spid="_x0000_s109570" name="Graph" r:id="rId5" imgW="4337280" imgH="3447360" progId="">
              <p:embed/>
            </p:oleObj>
          </a:graphicData>
        </a:graphic>
      </p:graphicFrame>
      <p:sp>
        <p:nvSpPr>
          <p:cNvPr id="87044" name="Text Box 5"/>
          <p:cNvSpPr txBox="1">
            <a:spLocks noChangeArrowheads="1"/>
          </p:cNvSpPr>
          <p:nvPr/>
        </p:nvSpPr>
        <p:spPr bwMode="auto">
          <a:xfrm>
            <a:off x="304800" y="838200"/>
            <a:ext cx="12954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1" hangingPunct="1">
              <a:defRPr/>
            </a:pPr>
            <a:r>
              <a:rPr lang="en-US" sz="1400" dirty="0" err="1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L</a:t>
            </a:r>
            <a:r>
              <a:rPr lang="en-US" sz="1400" dirty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. </a:t>
            </a:r>
            <a:r>
              <a:rPr lang="en-US" sz="1400" dirty="0" err="1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Tavian</a:t>
            </a:r>
            <a:r>
              <a:rPr lang="en-US" sz="1400" dirty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,</a:t>
            </a:r>
          </a:p>
          <a:p>
            <a:pPr algn="l" eaLnBrk="1" hangingPunct="1">
              <a:defRPr/>
            </a:pPr>
            <a:r>
              <a:rPr lang="en-US" sz="1400" dirty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2005</a:t>
            </a:r>
          </a:p>
          <a:p>
            <a:pPr algn="l" eaLnBrk="1" hangingPunct="1">
              <a:defRPr/>
            </a:pPr>
            <a:r>
              <a:rPr lang="en-US" sz="1400" dirty="0" err="1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H</a:t>
            </a:r>
            <a:r>
              <a:rPr lang="en-US" sz="1400" dirty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. Maury </a:t>
            </a:r>
            <a:r>
              <a:rPr lang="en-US" sz="1400" dirty="0" err="1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Cuna</a:t>
            </a:r>
            <a:r>
              <a:rPr lang="en-US" sz="1400" dirty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,</a:t>
            </a:r>
          </a:p>
          <a:p>
            <a:pPr algn="l" eaLnBrk="1" hangingPunct="1">
              <a:defRPr/>
            </a:pPr>
            <a:r>
              <a:rPr lang="en-US" sz="1400" dirty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2009</a:t>
            </a:r>
          </a:p>
        </p:txBody>
      </p:sp>
      <p:sp>
        <p:nvSpPr>
          <p:cNvPr id="61447" name="Line 7"/>
          <p:cNvSpPr>
            <a:spLocks noChangeShapeType="1"/>
          </p:cNvSpPr>
          <p:nvPr/>
        </p:nvSpPr>
        <p:spPr bwMode="auto">
          <a:xfrm>
            <a:off x="4953000" y="1371600"/>
            <a:ext cx="73025" cy="4105275"/>
          </a:xfrm>
          <a:prstGeom prst="line">
            <a:avLst/>
          </a:prstGeom>
          <a:noFill/>
          <a:ln w="47625">
            <a:solidFill>
              <a:schemeClr val="bg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solidFill>
                <a:srgbClr val="333399"/>
              </a:solidFill>
              <a:ea typeface="+mn-ea"/>
              <a:cs typeface="+mn-cs"/>
            </a:endParaRPr>
          </a:p>
        </p:txBody>
      </p:sp>
      <p:sp>
        <p:nvSpPr>
          <p:cNvPr id="61448" name="Line 8"/>
          <p:cNvSpPr>
            <a:spLocks noChangeShapeType="1"/>
          </p:cNvSpPr>
          <p:nvPr/>
        </p:nvSpPr>
        <p:spPr bwMode="auto">
          <a:xfrm>
            <a:off x="6629400" y="1371600"/>
            <a:ext cx="73025" cy="4105275"/>
          </a:xfrm>
          <a:prstGeom prst="line">
            <a:avLst/>
          </a:prstGeom>
          <a:noFill/>
          <a:ln w="47625">
            <a:solidFill>
              <a:srgbClr val="FFFF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solidFill>
                <a:srgbClr val="333399"/>
              </a:solidFill>
              <a:ea typeface="+mn-ea"/>
              <a:cs typeface="+mn-cs"/>
            </a:endParaRPr>
          </a:p>
        </p:txBody>
      </p:sp>
      <p:sp>
        <p:nvSpPr>
          <p:cNvPr id="61449" name="Text Box 9"/>
          <p:cNvSpPr txBox="1">
            <a:spLocks noChangeArrowheads="1"/>
          </p:cNvSpPr>
          <p:nvPr/>
        </p:nvSpPr>
        <p:spPr bwMode="auto">
          <a:xfrm>
            <a:off x="6705600" y="1295400"/>
            <a:ext cx="21494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1" hangingPunct="1">
              <a:defRPr/>
            </a:pPr>
            <a:r>
              <a:rPr lang="en-US" sz="2800" b="1">
                <a:solidFill>
                  <a:srgbClr val="FFFF66"/>
                </a:solidFill>
                <a:latin typeface="Arial" charset="0"/>
                <a:ea typeface="+mn-ea"/>
                <a:cs typeface="+mn-cs"/>
              </a:rPr>
              <a:t>“ultimate”</a:t>
            </a:r>
          </a:p>
        </p:txBody>
      </p:sp>
      <p:sp>
        <p:nvSpPr>
          <p:cNvPr id="61450" name="Text Box 10"/>
          <p:cNvSpPr txBox="1">
            <a:spLocks noChangeArrowheads="1"/>
          </p:cNvSpPr>
          <p:nvPr/>
        </p:nvSpPr>
        <p:spPr bwMode="auto">
          <a:xfrm>
            <a:off x="4953000" y="1371600"/>
            <a:ext cx="1600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1" hangingPunct="1">
              <a:defRPr/>
            </a:pPr>
            <a:r>
              <a:rPr lang="en-US" sz="2800" b="1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nominal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239000" y="4267200"/>
            <a:ext cx="1905000" cy="1016000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1" hangingPunct="1">
              <a:defRPr/>
            </a:pPr>
            <a:r>
              <a:rPr lang="en-US" sz="2000" b="1">
                <a:solidFill>
                  <a:srgbClr val="996633"/>
                </a:solidFill>
                <a:latin typeface="Arial" charset="0"/>
                <a:ea typeface="+mn-ea"/>
                <a:cs typeface="+mn-cs"/>
              </a:rPr>
              <a:t>spare cooling capacity</a:t>
            </a:r>
          </a:p>
          <a:p>
            <a:pPr algn="l" eaLnBrk="1" hangingPunct="1">
              <a:defRPr/>
            </a:pPr>
            <a:r>
              <a:rPr lang="en-US" sz="2000" b="1">
                <a:solidFill>
                  <a:srgbClr val="996633"/>
                </a:solidFill>
                <a:latin typeface="Arial" charset="0"/>
                <a:ea typeface="+mn-ea"/>
                <a:cs typeface="+mn-cs"/>
              </a:rPr>
              <a:t>for 0.55 m </a:t>
            </a:r>
            <a:r>
              <a:rPr lang="en-US" sz="2000" b="1">
                <a:solidFill>
                  <a:srgbClr val="996633"/>
                </a:solidFill>
                <a:latin typeface="Symbol" charset="2"/>
                <a:ea typeface="+mn-ea"/>
                <a:cs typeface="+mn-cs"/>
              </a:rPr>
              <a:t>b</a:t>
            </a:r>
            <a:r>
              <a:rPr lang="en-US" sz="2000" b="1">
                <a:solidFill>
                  <a:srgbClr val="996633"/>
                </a:solidFill>
                <a:latin typeface="Arial" charset="0"/>
                <a:ea typeface="+mn-ea"/>
                <a:cs typeface="+mn-cs"/>
              </a:rPr>
              <a:t>*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0" y="6027738"/>
            <a:ext cx="8729663" cy="830262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hangingPunct="1">
              <a:defRPr/>
            </a:pPr>
            <a:r>
              <a:rPr lang="en-US" b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going above </a:t>
            </a:r>
            <a:r>
              <a:rPr lang="en-US" b="1" i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N</a:t>
            </a:r>
            <a:r>
              <a:rPr lang="en-US" b="1" i="1" baseline="-250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b</a:t>
            </a:r>
            <a:r>
              <a:rPr lang="en-US" b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=1.7x10</a:t>
            </a:r>
            <a:r>
              <a:rPr lang="en-US" b="1" baseline="300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11 </a:t>
            </a:r>
            <a:r>
              <a:rPr lang="en-US" b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&amp; ultimate luminosity requires </a:t>
            </a:r>
          </a:p>
          <a:p>
            <a:pPr algn="l" eaLnBrk="1" hangingPunct="1">
              <a:defRPr/>
            </a:pPr>
            <a:r>
              <a:rPr lang="en-US" b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dedicated IR cryo plants; limit then becomes </a:t>
            </a:r>
            <a:r>
              <a:rPr lang="en-US" b="1" i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N</a:t>
            </a:r>
            <a:r>
              <a:rPr lang="en-US" b="1" i="1" baseline="-250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b</a:t>
            </a:r>
            <a:r>
              <a:rPr lang="en-US" b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~2.3x10</a:t>
            </a:r>
            <a:r>
              <a:rPr lang="en-US" b="1" baseline="300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11 </a:t>
            </a:r>
            <a:endParaRPr lang="en-US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448550" y="1828800"/>
            <a:ext cx="1695450" cy="2246313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hangingPunct="1">
              <a:defRPr/>
            </a:pPr>
            <a:r>
              <a:rPr lang="en-US" sz="2000" b="1">
                <a:solidFill>
                  <a:srgbClr val="000099"/>
                </a:solidFill>
                <a:latin typeface="Arial" charset="0"/>
                <a:ea typeface="+mn-ea"/>
                <a:cs typeface="+mn-cs"/>
              </a:rPr>
              <a:t>spare</a:t>
            </a:r>
          </a:p>
          <a:p>
            <a:pPr algn="l" eaLnBrk="1" hangingPunct="1">
              <a:defRPr/>
            </a:pPr>
            <a:r>
              <a:rPr lang="en-US" sz="2000" b="1">
                <a:solidFill>
                  <a:srgbClr val="000099"/>
                </a:solidFill>
                <a:latin typeface="Arial" charset="0"/>
                <a:ea typeface="+mn-ea"/>
                <a:cs typeface="+mn-cs"/>
              </a:rPr>
              <a:t>cooling</a:t>
            </a:r>
          </a:p>
          <a:p>
            <a:pPr algn="l" eaLnBrk="1" hangingPunct="1">
              <a:defRPr/>
            </a:pPr>
            <a:r>
              <a:rPr lang="en-US" sz="2000" b="1">
                <a:solidFill>
                  <a:srgbClr val="000099"/>
                </a:solidFill>
                <a:latin typeface="Arial" charset="0"/>
                <a:ea typeface="+mn-ea"/>
                <a:cs typeface="+mn-cs"/>
              </a:rPr>
              <a:t>capacity</a:t>
            </a:r>
          </a:p>
          <a:p>
            <a:pPr algn="l" eaLnBrk="1" hangingPunct="1">
              <a:defRPr/>
            </a:pPr>
            <a:r>
              <a:rPr lang="en-US" sz="2000" b="1">
                <a:solidFill>
                  <a:srgbClr val="000099"/>
                </a:solidFill>
                <a:latin typeface="Arial" charset="0"/>
                <a:ea typeface="+mn-ea"/>
                <a:cs typeface="+mn-cs"/>
              </a:rPr>
              <a:t>at zero</a:t>
            </a:r>
          </a:p>
          <a:p>
            <a:pPr algn="l" eaLnBrk="1" hangingPunct="1">
              <a:defRPr/>
            </a:pPr>
            <a:r>
              <a:rPr lang="en-US" sz="2000" b="1">
                <a:solidFill>
                  <a:srgbClr val="000099"/>
                </a:solidFill>
                <a:latin typeface="Arial" charset="0"/>
                <a:ea typeface="+mn-ea"/>
                <a:cs typeface="+mn-cs"/>
              </a:rPr>
              <a:t>luminosity</a:t>
            </a:r>
          </a:p>
          <a:p>
            <a:pPr algn="l" eaLnBrk="1" hangingPunct="1">
              <a:defRPr/>
            </a:pPr>
            <a:r>
              <a:rPr lang="en-US" sz="2000" b="1">
                <a:solidFill>
                  <a:srgbClr val="000099"/>
                </a:solidFill>
                <a:latin typeface="Arial" charset="0"/>
                <a:ea typeface="+mn-ea"/>
                <a:cs typeface="+mn-cs"/>
              </a:rPr>
              <a:t>(=total-SR</a:t>
            </a:r>
          </a:p>
          <a:p>
            <a:pPr algn="l" eaLnBrk="1" hangingPunct="1">
              <a:defRPr/>
            </a:pPr>
            <a:r>
              <a:rPr lang="en-US" sz="2000" b="1">
                <a:solidFill>
                  <a:srgbClr val="000099"/>
                </a:solidFill>
                <a:latin typeface="Arial" charset="0"/>
                <a:ea typeface="+mn-ea"/>
                <a:cs typeface="+mn-cs"/>
              </a:rPr>
              <a:t>-impedance)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10800000" flipV="1">
            <a:off x="6172200" y="3200400"/>
            <a:ext cx="1143000" cy="914400"/>
          </a:xfrm>
          <a:prstGeom prst="straightConnector1">
            <a:avLst/>
          </a:prstGeom>
          <a:ln w="47625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 flipV="1">
            <a:off x="6553200" y="4495800"/>
            <a:ext cx="685800" cy="228600"/>
          </a:xfrm>
          <a:prstGeom prst="straightConnector1">
            <a:avLst/>
          </a:prstGeom>
          <a:ln w="47625">
            <a:solidFill>
              <a:srgbClr val="99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447800" y="3810000"/>
            <a:ext cx="1204913" cy="1323975"/>
          </a:xfrm>
          <a:prstGeom prst="rect">
            <a:avLst/>
          </a:prstGeom>
          <a:solidFill>
            <a:schemeClr val="tx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hangingPunct="1">
              <a:defRPr/>
            </a:pPr>
            <a:r>
              <a:rPr lang="en-US" sz="2000" b="1">
                <a:solidFill>
                  <a:srgbClr val="00FF00"/>
                </a:solidFill>
                <a:latin typeface="Arial" charset="0"/>
                <a:ea typeface="+mn-ea"/>
                <a:cs typeface="+mn-cs"/>
              </a:rPr>
              <a:t>e-cloud</a:t>
            </a:r>
          </a:p>
          <a:p>
            <a:pPr algn="l" eaLnBrk="1" hangingPunct="1">
              <a:defRPr/>
            </a:pPr>
            <a:r>
              <a:rPr lang="en-US" sz="2000" b="1">
                <a:solidFill>
                  <a:srgbClr val="00FF00"/>
                </a:solidFill>
                <a:latin typeface="Arial" charset="0"/>
                <a:ea typeface="+mn-ea"/>
                <a:cs typeface="+mn-cs"/>
              </a:rPr>
              <a:t>heat</a:t>
            </a:r>
          </a:p>
          <a:p>
            <a:pPr algn="l" eaLnBrk="1" hangingPunct="1">
              <a:defRPr/>
            </a:pPr>
            <a:r>
              <a:rPr lang="en-US" sz="2000" b="1">
                <a:solidFill>
                  <a:srgbClr val="00FF00"/>
                </a:solidFill>
                <a:latin typeface="Arial" charset="0"/>
                <a:ea typeface="+mn-ea"/>
                <a:cs typeface="+mn-cs"/>
              </a:rPr>
              <a:t>load for</a:t>
            </a:r>
          </a:p>
          <a:p>
            <a:pPr algn="l" eaLnBrk="1" hangingPunct="1">
              <a:defRPr/>
            </a:pPr>
            <a:r>
              <a:rPr lang="en-US" sz="2000" b="1">
                <a:solidFill>
                  <a:srgbClr val="00FF00"/>
                </a:solidFill>
                <a:latin typeface="Arial" charset="0"/>
                <a:ea typeface="+mn-ea"/>
                <a:cs typeface="+mn-cs"/>
              </a:rPr>
              <a:t>SEY=1.3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rot="16200000" flipH="1">
            <a:off x="2743200" y="4191000"/>
            <a:ext cx="838200" cy="838200"/>
          </a:xfrm>
          <a:prstGeom prst="straightConnector1">
            <a:avLst/>
          </a:prstGeom>
          <a:ln w="47625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056" name="Title 1"/>
          <p:cNvSpPr txBox="1">
            <a:spLocks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4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cooling &amp; e- heat for 25 ns spacing</a:t>
            </a:r>
          </a:p>
        </p:txBody>
      </p:sp>
      <p:sp>
        <p:nvSpPr>
          <p:cNvPr id="87058" name="Rectangle 4"/>
          <p:cNvSpPr>
            <a:spLocks noChangeArrowheads="1"/>
          </p:cNvSpPr>
          <p:nvPr/>
        </p:nvSpPr>
        <p:spPr bwMode="auto">
          <a:xfrm rot="-5400000">
            <a:off x="-666750" y="462915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>
              <a:defRPr/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+mn-ea"/>
                <a:cs typeface="+mn-cs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  <a:ea typeface="+mn-ea"/>
                <a:cs typeface="+mn-cs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  <a:ea typeface="+mn-ea"/>
                <a:cs typeface="+mn-cs"/>
              </a:rPr>
              <a:t> BE-ABP</a:t>
            </a: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 rot="16200000">
            <a:off x="-2352675" y="3400425"/>
            <a:ext cx="497205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>
              <a:defRPr/>
            </a:pP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LIU-HL-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meeting; 24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June</a:t>
            </a:r>
            <a:endParaRPr lang="en-US" sz="1500" dirty="0">
              <a:solidFill>
                <a:srgbClr val="006633"/>
              </a:solidFill>
              <a:latin typeface="Comic Sans MS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9" grpId="0"/>
      <p:bldP spid="61450" grpId="0"/>
      <p:bldP spid="10" grpId="0" animBg="1"/>
      <p:bldP spid="12" grpId="0" animBg="1"/>
      <p:bldP spid="13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Box 2"/>
          <p:cNvSpPr txBox="1">
            <a:spLocks noChangeArrowheads="1"/>
          </p:cNvSpPr>
          <p:nvPr/>
        </p:nvSpPr>
        <p:spPr bwMode="auto">
          <a:xfrm>
            <a:off x="766763" y="1184275"/>
            <a:ext cx="74644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600" dirty="0">
                <a:solidFill>
                  <a:srgbClr val="0000FF"/>
                </a:solidFill>
                <a:ea typeface="Times New Roman" charset="0"/>
                <a:cs typeface="Times New Roman" charset="0"/>
              </a:rPr>
              <a:t>For given luminosity </a:t>
            </a:r>
            <a:r>
              <a:rPr lang="en-US" sz="2600" dirty="0" err="1">
                <a:solidFill>
                  <a:srgbClr val="0000FF"/>
                </a:solidFill>
                <a:latin typeface="Symbol" charset="2"/>
              </a:rPr>
              <a:t>t</a:t>
            </a:r>
            <a:r>
              <a:rPr lang="en-US" sz="2600" baseline="-25000" dirty="0" err="1">
                <a:solidFill>
                  <a:srgbClr val="0000FF"/>
                </a:solidFill>
                <a:ea typeface="Times New Roman" charset="0"/>
                <a:cs typeface="Times New Roman" charset="0"/>
              </a:rPr>
              <a:t>eff</a:t>
            </a:r>
            <a:r>
              <a:rPr lang="en-US" sz="2600" dirty="0">
                <a:solidFill>
                  <a:srgbClr val="0000FF"/>
                </a:solidFill>
                <a:ea typeface="Times New Roman" charset="0"/>
                <a:cs typeface="Times New Roman" charset="0"/>
              </a:rPr>
              <a:t> scales with total beam current </a:t>
            </a:r>
          </a:p>
        </p:txBody>
      </p:sp>
      <p:graphicFrame>
        <p:nvGraphicFramePr>
          <p:cNvPr id="59395" name="Object 3"/>
          <p:cNvGraphicFramePr>
            <a:graphicFrameLocks noChangeAspect="1"/>
          </p:cNvGraphicFramePr>
          <p:nvPr/>
        </p:nvGraphicFramePr>
        <p:xfrm>
          <a:off x="381000" y="3765550"/>
          <a:ext cx="1828800" cy="882650"/>
        </p:xfrm>
        <a:graphic>
          <a:graphicData uri="http://schemas.openxmlformats.org/presentationml/2006/ole">
            <p:oleObj spid="_x0000_s59395" name="Equation" r:id="rId3" imgW="654077" imgH="654077" progId="Equation.3">
              <p:embed/>
            </p:oleObj>
          </a:graphicData>
        </a:graphic>
      </p:graphicFrame>
      <p:sp>
        <p:nvSpPr>
          <p:cNvPr id="59397" name="TextBox 6"/>
          <p:cNvSpPr txBox="1">
            <a:spLocks noChangeArrowheads="1"/>
          </p:cNvSpPr>
          <p:nvPr/>
        </p:nvSpPr>
        <p:spPr bwMode="auto">
          <a:xfrm>
            <a:off x="365125" y="4643437"/>
            <a:ext cx="20732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(</a:t>
            </a:r>
            <a:r>
              <a:rPr lang="en-US" dirty="0" err="1">
                <a:latin typeface="Symbol" charset="2"/>
              </a:rPr>
              <a:t>s</a:t>
            </a:r>
            <a:r>
              <a:rPr lang="en-US" dirty="0"/>
              <a:t>=100 </a:t>
            </a:r>
            <a:r>
              <a:rPr lang="en-US" dirty="0" err="1"/>
              <a:t>mbarn</a:t>
            </a:r>
            <a:r>
              <a:rPr lang="en-US" dirty="0"/>
              <a:t>)</a:t>
            </a:r>
          </a:p>
        </p:txBody>
      </p:sp>
      <p:pic>
        <p:nvPicPr>
          <p:cNvPr id="9" name="Picture 8" descr="taueff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2098675"/>
            <a:ext cx="6248400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9" name="Rectangle 2"/>
          <p:cNvSpPr>
            <a:spLocks noGrp="1" noChangeArrowheads="1"/>
          </p:cNvSpPr>
          <p:nvPr>
            <p:ph type="title"/>
          </p:nvPr>
        </p:nvSpPr>
        <p:spPr>
          <a:xfrm>
            <a:off x="561975" y="193675"/>
            <a:ext cx="8429625" cy="720725"/>
          </a:xfrm>
        </p:spPr>
        <p:txBody>
          <a:bodyPr/>
          <a:lstStyle/>
          <a:p>
            <a:pPr eaLnBrk="1" hangingPunct="1"/>
            <a:r>
              <a:rPr lang="en-US" sz="3600" u="sng">
                <a:solidFill>
                  <a:srgbClr val="FF0000"/>
                </a:solidFill>
              </a:rPr>
              <a:t>Upgrade Considerations: Beam Lifetime</a:t>
            </a:r>
          </a:p>
        </p:txBody>
      </p:sp>
      <p:sp>
        <p:nvSpPr>
          <p:cNvPr id="59400" name="Rectangle 3"/>
          <p:cNvSpPr>
            <a:spLocks noChangeArrowheads="1"/>
          </p:cNvSpPr>
          <p:nvPr/>
        </p:nvSpPr>
        <p:spPr bwMode="auto">
          <a:xfrm>
            <a:off x="152400" y="1336675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69" tIns="45685" rIns="91369" bIns="45685" anchor="ctr">
            <a:prstTxWarp prst="textNoShape">
              <a:avLst/>
            </a:prstTxWarp>
          </a:bodyPr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59401" name="TextBox 11"/>
          <p:cNvSpPr txBox="1">
            <a:spLocks noChangeArrowheads="1"/>
          </p:cNvSpPr>
          <p:nvPr/>
        </p:nvSpPr>
        <p:spPr bwMode="auto">
          <a:xfrm>
            <a:off x="5486400" y="849313"/>
            <a:ext cx="3276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dirty="0" err="1">
                <a:solidFill>
                  <a:srgbClr val="800000"/>
                </a:solidFill>
              </a:rPr>
              <a:t>F</a:t>
            </a:r>
            <a:r>
              <a:rPr lang="en-US" sz="1800" dirty="0">
                <a:solidFill>
                  <a:srgbClr val="800000"/>
                </a:solidFill>
              </a:rPr>
              <a:t>. Zimmermann, Chamonix 2011</a:t>
            </a:r>
          </a:p>
        </p:txBody>
      </p:sp>
      <p:sp>
        <p:nvSpPr>
          <p:cNvPr id="59402" name="TextBox 12"/>
          <p:cNvSpPr txBox="1">
            <a:spLocks noChangeArrowheads="1"/>
          </p:cNvSpPr>
          <p:nvPr/>
        </p:nvSpPr>
        <p:spPr bwMode="auto">
          <a:xfrm>
            <a:off x="512767" y="5257800"/>
            <a:ext cx="817403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buFont typeface="Wingdings" charset="2"/>
              <a:buChar char="è"/>
            </a:pP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 argument </a:t>
            </a:r>
            <a:r>
              <a:rPr lang="en-US" dirty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for HL-</a:t>
            </a:r>
            <a:r>
              <a:rPr lang="en-US" dirty="0" err="1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LHC</a:t>
            </a:r>
            <a:r>
              <a:rPr lang="en-US" dirty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 scenarios with maximum beam 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current</a:t>
            </a:r>
            <a:endParaRPr lang="en-US" dirty="0" smtClean="0">
              <a:solidFill>
                <a:srgbClr val="8000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algn="l"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latin typeface="Symbol" charset="2"/>
                <a:ea typeface="Times New Roman" charset="0"/>
                <a:cs typeface="Symbol" charset="2"/>
                <a:sym typeface="Wingdings" charset="2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ea typeface="Times New Roman" charset="0"/>
                <a:cs typeface="Symbol" charset="2"/>
                <a:sym typeface="Wingdings" charset="2"/>
              </a:rPr>
              <a:t>t</a:t>
            </a:r>
            <a:r>
              <a:rPr lang="en-US" baseline="-250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eff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=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13.9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hours 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for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 5 10</a:t>
            </a:r>
            <a:r>
              <a:rPr lang="en-US" baseline="30000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14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dirty="0" err="1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p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/beam</a:t>
            </a:r>
            <a:endParaRPr lang="en-US" dirty="0">
              <a:solidFill>
                <a:srgbClr val="800000"/>
              </a:solidFill>
              <a:ea typeface="Times New Roman" charset="0"/>
              <a:cs typeface="Times New Roman" charset="0"/>
              <a:sym typeface="Wingdings" charset="2"/>
            </a:endParaRPr>
          </a:p>
        </p:txBody>
      </p:sp>
      <p:sp>
        <p:nvSpPr>
          <p:cNvPr id="59404" name="Rectangle 4"/>
          <p:cNvSpPr>
            <a:spLocks noChangeArrowheads="1"/>
          </p:cNvSpPr>
          <p:nvPr/>
        </p:nvSpPr>
        <p:spPr bwMode="auto">
          <a:xfrm>
            <a:off x="59436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59405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0790C296-C4CC-DF49-9369-83D0F1C7E76E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3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152400" y="2114550"/>
          <a:ext cx="2819400" cy="781050"/>
        </p:xfrm>
        <a:graphic>
          <a:graphicData uri="http://schemas.openxmlformats.org/presentationml/2006/ole">
            <p:oleObj spid="_x0000_s59400" name="Equation" r:id="rId5" imgW="1009272" imgH="1009272" progId="Equation.3">
              <p:embed/>
            </p:oleObj>
          </a:graphicData>
        </a:graphic>
      </p:graphicFrame>
      <p:sp>
        <p:nvSpPr>
          <p:cNvPr id="19" name="TextBox 2"/>
          <p:cNvSpPr txBox="1">
            <a:spLocks noChangeArrowheads="1"/>
          </p:cNvSpPr>
          <p:nvPr/>
        </p:nvSpPr>
        <p:spPr bwMode="auto">
          <a:xfrm>
            <a:off x="152400" y="3048000"/>
            <a:ext cx="274066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6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N(t</a:t>
            </a:r>
            <a:r>
              <a:rPr lang="en-US" sz="2600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) = (1-t/</a:t>
            </a:r>
            <a:r>
              <a:rPr lang="en-US" sz="2600" dirty="0" smtClean="0">
                <a:solidFill>
                  <a:srgbClr val="000000"/>
                </a:solidFill>
                <a:latin typeface="Symbol" charset="2"/>
                <a:ea typeface="Times New Roman" charset="0"/>
                <a:cs typeface="Symbol" charset="2"/>
              </a:rPr>
              <a:t>t</a:t>
            </a:r>
            <a:r>
              <a:rPr lang="en-US" sz="2600" baseline="-25000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eff</a:t>
            </a:r>
            <a:r>
              <a:rPr lang="en-US" sz="2600" dirty="0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) </a:t>
            </a:r>
            <a:r>
              <a:rPr lang="en-US" sz="26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N</a:t>
            </a:r>
            <a:r>
              <a:rPr lang="en-US" sz="2600" baseline="-250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</a:rPr>
              <a:t>tot</a:t>
            </a:r>
            <a:endParaRPr lang="en-US" sz="2600" baseline="-25000" dirty="0">
              <a:solidFill>
                <a:srgbClr val="000000"/>
              </a:solidFill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50" y="5948363"/>
            <a:ext cx="900113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1618" name="Object 6"/>
          <p:cNvGraphicFramePr>
            <a:graphicFrameLocks noChangeAspect="1"/>
          </p:cNvGraphicFramePr>
          <p:nvPr>
            <p:ph idx="4294967295"/>
          </p:nvPr>
        </p:nvGraphicFramePr>
        <p:xfrm>
          <a:off x="215900" y="0"/>
          <a:ext cx="8604250" cy="6778625"/>
        </p:xfrm>
        <a:graphic>
          <a:graphicData uri="http://schemas.openxmlformats.org/presentationml/2006/ole">
            <p:oleObj spid="_x0000_s111618" name="Graph" r:id="rId5" imgW="4145760" imgH="3293280" progId="">
              <p:embed/>
            </p:oleObj>
          </a:graphicData>
        </a:graphic>
      </p:graphicFrame>
      <p:sp>
        <p:nvSpPr>
          <p:cNvPr id="89092" name="TextBox 6"/>
          <p:cNvSpPr txBox="1">
            <a:spLocks noChangeArrowheads="1"/>
          </p:cNvSpPr>
          <p:nvPr/>
        </p:nvSpPr>
        <p:spPr bwMode="auto">
          <a:xfrm>
            <a:off x="5000625" y="2500313"/>
            <a:ext cx="17097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hangingPunct="1">
              <a:defRPr/>
            </a:pPr>
            <a:r>
              <a:rPr lang="en-US" sz="1200" b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(longer flat bunches)</a:t>
            </a:r>
          </a:p>
        </p:txBody>
      </p:sp>
      <p:sp>
        <p:nvSpPr>
          <p:cNvPr id="63496" name="Line 8"/>
          <p:cNvSpPr>
            <a:spLocks noChangeShapeType="1"/>
          </p:cNvSpPr>
          <p:nvPr/>
        </p:nvSpPr>
        <p:spPr bwMode="auto">
          <a:xfrm>
            <a:off x="5791200" y="1371600"/>
            <a:ext cx="76200" cy="4267200"/>
          </a:xfrm>
          <a:prstGeom prst="line">
            <a:avLst/>
          </a:prstGeom>
          <a:noFill/>
          <a:ln w="47625">
            <a:solidFill>
              <a:srgbClr val="FFFF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solidFill>
                <a:srgbClr val="333399"/>
              </a:solidFill>
              <a:ea typeface="+mn-ea"/>
              <a:cs typeface="+mn-cs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16200000" flipH="1">
            <a:off x="-838200" y="304800"/>
            <a:ext cx="1524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095" name="Text Box 5"/>
          <p:cNvSpPr txBox="1">
            <a:spLocks noChangeArrowheads="1"/>
          </p:cNvSpPr>
          <p:nvPr/>
        </p:nvSpPr>
        <p:spPr bwMode="auto">
          <a:xfrm>
            <a:off x="0" y="874712"/>
            <a:ext cx="14382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hangingPunct="1">
              <a:defRPr/>
            </a:pPr>
            <a:r>
              <a:rPr lang="en-US" sz="1400" dirty="0" err="1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L</a:t>
            </a:r>
            <a:r>
              <a:rPr lang="en-US" sz="1400" dirty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. </a:t>
            </a:r>
            <a:r>
              <a:rPr lang="en-US" sz="1400" dirty="0" err="1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Tavian</a:t>
            </a:r>
            <a:r>
              <a:rPr lang="en-US" sz="1400" dirty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,</a:t>
            </a:r>
          </a:p>
          <a:p>
            <a:pPr algn="l" eaLnBrk="1" hangingPunct="1">
              <a:defRPr/>
            </a:pPr>
            <a:r>
              <a:rPr lang="en-US" sz="1400" dirty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2005</a:t>
            </a:r>
          </a:p>
          <a:p>
            <a:pPr algn="l" eaLnBrk="1" hangingPunct="1">
              <a:defRPr/>
            </a:pPr>
            <a:r>
              <a:rPr lang="en-US" sz="1400" dirty="0" err="1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H</a:t>
            </a:r>
            <a:r>
              <a:rPr lang="en-US" sz="1400" dirty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. Maury </a:t>
            </a:r>
            <a:r>
              <a:rPr lang="en-US" sz="1400" dirty="0" err="1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Cuna</a:t>
            </a:r>
            <a:r>
              <a:rPr lang="en-US" sz="1400" dirty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,</a:t>
            </a:r>
          </a:p>
          <a:p>
            <a:pPr algn="l" eaLnBrk="1" hangingPunct="1">
              <a:defRPr/>
            </a:pPr>
            <a:r>
              <a:rPr lang="en-US" sz="1400" dirty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2009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429000" y="2819400"/>
            <a:ext cx="1905000" cy="1016000"/>
          </a:xfrm>
          <a:prstGeom prst="rect">
            <a:avLst/>
          </a:prstGeom>
          <a:solidFill>
            <a:schemeClr val="tx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1" hangingPunct="1">
              <a:defRPr/>
            </a:pPr>
            <a:r>
              <a:rPr lang="en-US" sz="2000" b="1">
                <a:solidFill>
                  <a:srgbClr val="FF99FF"/>
                </a:solidFill>
                <a:latin typeface="Arial" charset="0"/>
                <a:ea typeface="+mn-ea"/>
                <a:cs typeface="+mn-cs"/>
              </a:rPr>
              <a:t>spare cooling capacity</a:t>
            </a:r>
          </a:p>
          <a:p>
            <a:pPr algn="l" eaLnBrk="1" hangingPunct="1">
              <a:defRPr/>
            </a:pPr>
            <a:r>
              <a:rPr lang="en-US" sz="2000" b="1">
                <a:solidFill>
                  <a:srgbClr val="FF99FF"/>
                </a:solidFill>
                <a:latin typeface="Arial" charset="0"/>
                <a:ea typeface="+mn-ea"/>
                <a:cs typeface="+mn-cs"/>
              </a:rPr>
              <a:t>for 0.25 m </a:t>
            </a:r>
            <a:r>
              <a:rPr lang="en-US" sz="2000" b="1">
                <a:solidFill>
                  <a:srgbClr val="FF99FF"/>
                </a:solidFill>
                <a:latin typeface="Symbol" charset="2"/>
                <a:ea typeface="+mn-ea"/>
                <a:cs typeface="+mn-cs"/>
              </a:rPr>
              <a:t>b</a:t>
            </a:r>
            <a:r>
              <a:rPr lang="en-US" sz="2000" b="1">
                <a:solidFill>
                  <a:srgbClr val="FF99FF"/>
                </a:solidFill>
                <a:latin typeface="Arial" charset="0"/>
                <a:ea typeface="+mn-ea"/>
                <a:cs typeface="+mn-cs"/>
              </a:rPr>
              <a:t>*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448550" y="1676400"/>
            <a:ext cx="1695450" cy="2246313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hangingPunct="1">
              <a:defRPr/>
            </a:pPr>
            <a:r>
              <a:rPr lang="en-US" sz="2000" b="1">
                <a:solidFill>
                  <a:srgbClr val="996600"/>
                </a:solidFill>
                <a:latin typeface="Arial" charset="0"/>
                <a:ea typeface="+mn-ea"/>
                <a:cs typeface="+mn-cs"/>
              </a:rPr>
              <a:t>spare</a:t>
            </a:r>
          </a:p>
          <a:p>
            <a:pPr algn="l" eaLnBrk="1" hangingPunct="1">
              <a:defRPr/>
            </a:pPr>
            <a:r>
              <a:rPr lang="en-US" sz="2000" b="1">
                <a:solidFill>
                  <a:srgbClr val="996600"/>
                </a:solidFill>
                <a:latin typeface="Arial" charset="0"/>
                <a:ea typeface="+mn-ea"/>
                <a:cs typeface="+mn-cs"/>
              </a:rPr>
              <a:t>cooling</a:t>
            </a:r>
          </a:p>
          <a:p>
            <a:pPr algn="l" eaLnBrk="1" hangingPunct="1">
              <a:defRPr/>
            </a:pPr>
            <a:r>
              <a:rPr lang="en-US" sz="2000" b="1">
                <a:solidFill>
                  <a:srgbClr val="996600"/>
                </a:solidFill>
                <a:latin typeface="Arial" charset="0"/>
                <a:ea typeface="+mn-ea"/>
                <a:cs typeface="+mn-cs"/>
              </a:rPr>
              <a:t>capacity</a:t>
            </a:r>
          </a:p>
          <a:p>
            <a:pPr algn="l" eaLnBrk="1" hangingPunct="1">
              <a:defRPr/>
            </a:pPr>
            <a:r>
              <a:rPr lang="en-US" sz="2000" b="1">
                <a:solidFill>
                  <a:srgbClr val="996600"/>
                </a:solidFill>
                <a:latin typeface="Arial" charset="0"/>
                <a:ea typeface="+mn-ea"/>
                <a:cs typeface="+mn-cs"/>
              </a:rPr>
              <a:t>at zero</a:t>
            </a:r>
          </a:p>
          <a:p>
            <a:pPr algn="l" eaLnBrk="1" hangingPunct="1">
              <a:defRPr/>
            </a:pPr>
            <a:r>
              <a:rPr lang="en-US" sz="2000" b="1">
                <a:solidFill>
                  <a:srgbClr val="996600"/>
                </a:solidFill>
                <a:latin typeface="Arial" charset="0"/>
                <a:ea typeface="+mn-ea"/>
                <a:cs typeface="+mn-cs"/>
              </a:rPr>
              <a:t>luminosity</a:t>
            </a:r>
          </a:p>
          <a:p>
            <a:pPr algn="l" eaLnBrk="1" hangingPunct="1">
              <a:defRPr/>
            </a:pPr>
            <a:r>
              <a:rPr lang="en-US" sz="2000" b="1">
                <a:solidFill>
                  <a:srgbClr val="996600"/>
                </a:solidFill>
                <a:latin typeface="Arial" charset="0"/>
                <a:ea typeface="+mn-ea"/>
                <a:cs typeface="+mn-cs"/>
              </a:rPr>
              <a:t>(=total-SR</a:t>
            </a:r>
          </a:p>
          <a:p>
            <a:pPr algn="l" eaLnBrk="1" hangingPunct="1">
              <a:defRPr/>
            </a:pPr>
            <a:r>
              <a:rPr lang="en-US" sz="2000" b="1">
                <a:solidFill>
                  <a:srgbClr val="996600"/>
                </a:solidFill>
                <a:latin typeface="Arial" charset="0"/>
                <a:ea typeface="+mn-ea"/>
                <a:cs typeface="+mn-cs"/>
              </a:rPr>
              <a:t>-impedance)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10800000" flipV="1">
            <a:off x="5943600" y="2286000"/>
            <a:ext cx="1447800" cy="914400"/>
          </a:xfrm>
          <a:prstGeom prst="straightConnector1">
            <a:avLst/>
          </a:prstGeom>
          <a:ln w="47625">
            <a:solidFill>
              <a:srgbClr val="99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3581400" y="4038600"/>
            <a:ext cx="685800" cy="228600"/>
          </a:xfrm>
          <a:prstGeom prst="straightConnector1">
            <a:avLst/>
          </a:prstGeom>
          <a:ln w="47625">
            <a:solidFill>
              <a:srgbClr val="FF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447800" y="3810000"/>
            <a:ext cx="1289050" cy="1323975"/>
          </a:xfrm>
          <a:prstGeom prst="rect">
            <a:avLst/>
          </a:prstGeom>
          <a:solidFill>
            <a:schemeClr val="tx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hangingPunct="1">
              <a:defRPr/>
            </a:pPr>
            <a:r>
              <a:rPr lang="en-US" sz="2000" b="1">
                <a:solidFill>
                  <a:srgbClr val="00FF00"/>
                </a:solidFill>
                <a:latin typeface="Arial" charset="0"/>
                <a:ea typeface="+mn-ea"/>
                <a:cs typeface="+mn-cs"/>
              </a:rPr>
              <a:t>e-cloud</a:t>
            </a:r>
          </a:p>
          <a:p>
            <a:pPr algn="l" eaLnBrk="1" hangingPunct="1">
              <a:defRPr/>
            </a:pPr>
            <a:r>
              <a:rPr lang="en-US" sz="2000" b="1">
                <a:solidFill>
                  <a:srgbClr val="00FF00"/>
                </a:solidFill>
                <a:latin typeface="Arial" charset="0"/>
                <a:ea typeface="+mn-ea"/>
                <a:cs typeface="+mn-cs"/>
              </a:rPr>
              <a:t>heat</a:t>
            </a:r>
          </a:p>
          <a:p>
            <a:pPr algn="l" eaLnBrk="1" hangingPunct="1">
              <a:defRPr/>
            </a:pPr>
            <a:r>
              <a:rPr lang="en-US" sz="2000" b="1">
                <a:solidFill>
                  <a:srgbClr val="00FF00"/>
                </a:solidFill>
                <a:latin typeface="Arial" charset="0"/>
                <a:ea typeface="+mn-ea"/>
                <a:cs typeface="+mn-cs"/>
              </a:rPr>
              <a:t>load for</a:t>
            </a:r>
          </a:p>
          <a:p>
            <a:pPr algn="l" eaLnBrk="1" hangingPunct="1">
              <a:defRPr/>
            </a:pPr>
            <a:r>
              <a:rPr lang="en-US" sz="2000" b="1">
                <a:solidFill>
                  <a:srgbClr val="00FF00"/>
                </a:solidFill>
                <a:latin typeface="Arial" charset="0"/>
                <a:ea typeface="+mn-ea"/>
                <a:cs typeface="+mn-cs"/>
              </a:rPr>
              <a:t>SEY=1.5!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rot="16200000" flipH="1">
            <a:off x="2743200" y="4343400"/>
            <a:ext cx="838200" cy="838200"/>
          </a:xfrm>
          <a:prstGeom prst="straightConnector1">
            <a:avLst/>
          </a:prstGeom>
          <a:ln w="47625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0" y="6027738"/>
            <a:ext cx="8542338" cy="830262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hangingPunct="1">
              <a:defRPr/>
            </a:pPr>
            <a:r>
              <a:rPr lang="en-US" b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going above </a:t>
            </a:r>
            <a:r>
              <a:rPr lang="en-US" b="1" i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N</a:t>
            </a:r>
            <a:r>
              <a:rPr lang="en-US" b="1" i="1" baseline="-250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b</a:t>
            </a:r>
            <a:r>
              <a:rPr lang="en-US" b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=2.3x10</a:t>
            </a:r>
            <a:r>
              <a:rPr lang="en-US" b="1" baseline="300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11 </a:t>
            </a:r>
            <a:r>
              <a:rPr lang="en-US" b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&amp; ultimate luminosity requires </a:t>
            </a:r>
          </a:p>
          <a:p>
            <a:pPr algn="l" eaLnBrk="1" hangingPunct="1">
              <a:defRPr/>
            </a:pPr>
            <a:r>
              <a:rPr lang="en-US" b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dedicated IR cryo plants; limit then becomes </a:t>
            </a:r>
            <a:r>
              <a:rPr lang="en-US" b="1" i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N</a:t>
            </a:r>
            <a:r>
              <a:rPr lang="en-US" b="1" i="1" baseline="-250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b</a:t>
            </a:r>
            <a:r>
              <a:rPr lang="en-US" b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~5.0x10</a:t>
            </a:r>
            <a:r>
              <a:rPr lang="en-US" b="1" baseline="300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11 </a:t>
            </a:r>
            <a:endParaRPr lang="en-US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9103" name="Title 1"/>
          <p:cNvSpPr txBox="1">
            <a:spLocks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4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cooling &amp; e- heat for 50 ns spacing</a:t>
            </a: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5943600" y="1219200"/>
            <a:ext cx="21494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1" hangingPunct="1">
              <a:defRPr/>
            </a:pPr>
            <a:r>
              <a:rPr lang="en-US" sz="2800" b="1">
                <a:solidFill>
                  <a:srgbClr val="FFFF99"/>
                </a:solidFill>
                <a:latin typeface="Arial" charset="0"/>
                <a:ea typeface="+mn-ea"/>
                <a:cs typeface="+mn-cs"/>
              </a:rPr>
              <a:t>“LPA”</a:t>
            </a:r>
          </a:p>
        </p:txBody>
      </p:sp>
      <p:sp>
        <p:nvSpPr>
          <p:cNvPr id="89105" name="Rectangle 4"/>
          <p:cNvSpPr>
            <a:spLocks noChangeArrowheads="1"/>
          </p:cNvSpPr>
          <p:nvPr/>
        </p:nvSpPr>
        <p:spPr bwMode="auto">
          <a:xfrm rot="-5400000">
            <a:off x="-2352675" y="3400425"/>
            <a:ext cx="497205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>
              <a:defRPr/>
            </a:pP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LIU-HL-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meeting; 24</a:t>
            </a:r>
            <a:r>
              <a:rPr lang="en-US" sz="1500" baseline="30000" dirty="0" smtClean="0">
                <a:solidFill>
                  <a:srgbClr val="006633"/>
                </a:solidFill>
                <a:latin typeface="Comic Sans MS" charset="0"/>
              </a:rPr>
              <a:t>th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June</a:t>
            </a:r>
            <a:endParaRPr lang="en-US" sz="1500" dirty="0">
              <a:solidFill>
                <a:srgbClr val="006633"/>
              </a:solidFill>
              <a:latin typeface="Comic Sans MS" charset="0"/>
              <a:ea typeface="+mn-ea"/>
              <a:cs typeface="+mn-cs"/>
            </a:endParaRPr>
          </a:p>
        </p:txBody>
      </p:sp>
      <p:sp>
        <p:nvSpPr>
          <p:cNvPr id="89106" name="Rectangle 4"/>
          <p:cNvSpPr>
            <a:spLocks noChangeArrowheads="1"/>
          </p:cNvSpPr>
          <p:nvPr/>
        </p:nvSpPr>
        <p:spPr bwMode="auto">
          <a:xfrm rot="-5400000">
            <a:off x="-666750" y="462915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>
              <a:defRPr/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+mn-ea"/>
                <a:cs typeface="+mn-cs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  <a:ea typeface="+mn-ea"/>
                <a:cs typeface="+mn-cs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  <a:ea typeface="+mn-ea"/>
                <a:cs typeface="+mn-cs"/>
              </a:rPr>
              <a:t> BE-ABP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 animBg="1"/>
      <p:bldP spid="33" grpId="0" animBg="1"/>
      <p:bldP spid="2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52400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>
                <a:solidFill>
                  <a:srgbClr val="FF0000"/>
                </a:solidFill>
              </a:rPr>
              <a:t>HL-LHC Performance Estimates</a:t>
            </a:r>
          </a:p>
        </p:txBody>
      </p:sp>
      <p:sp>
        <p:nvSpPr>
          <p:cNvPr id="55299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B724A038-E453-B94D-96B3-37295ED8A713}" type="slidenum">
              <a:rPr lang="en-US" sz="1500">
                <a:solidFill>
                  <a:schemeClr val="tx2"/>
                </a:solidFill>
                <a:latin typeface="Comic Sans MS" charset="0"/>
              </a:rPr>
              <a:pPr algn="r" eaLnBrk="1" hangingPunct="1"/>
              <a:t>31</a:t>
            </a:fld>
            <a:endParaRPr lang="en-US" sz="1500" b="1">
              <a:solidFill>
                <a:schemeClr val="tx2"/>
              </a:solidFill>
              <a:latin typeface="Garamond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2400" y="1485900"/>
          <a:ext cx="6019800" cy="4457703"/>
        </p:xfrm>
        <a:graphic>
          <a:graphicData uri="http://schemas.openxmlformats.org/drawingml/2006/table">
            <a:tbl>
              <a:tblPr/>
              <a:tblGrid>
                <a:gridCol w="1911350"/>
                <a:gridCol w="1193800"/>
                <a:gridCol w="1466850"/>
                <a:gridCol w="1447800"/>
              </a:tblGrid>
              <a:tr h="39846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Parameter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nominal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 25ns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50ns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1.15E+11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2.1E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.3E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2808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2808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beam current [A]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0.58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1.1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1.1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x-ing angle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rad]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300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475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beam separation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s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b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*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[m]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0.55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0.15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27551F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3.75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L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[eVs]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energy spread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1.00E-04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1.00E-04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bunch length [m]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7.50E-02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7.50E-02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IBS horizontal [h]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80 -&gt; 106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IBS longitudinal [h]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61 -&gt; 60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Piwinski parameter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0.68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2.6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geom. reduction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0.83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0.37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27551F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beam-beam / IP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3.10E-03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3.7E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27551F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Peak Luminosity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1 10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8.1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27551F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369" name="Rectangle 4"/>
          <p:cNvSpPr>
            <a:spLocks noChangeArrowheads="1"/>
          </p:cNvSpPr>
          <p:nvPr/>
        </p:nvSpPr>
        <p:spPr bwMode="auto">
          <a:xfrm>
            <a:off x="3962400" y="1333500"/>
            <a:ext cx="21336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>
                <a:solidFill>
                  <a:srgbClr val="000000"/>
                </a:solidFill>
                <a:latin typeface="Comic Sans MS" charset="0"/>
              </a:rPr>
              <a:t>minimum </a:t>
            </a:r>
            <a:r>
              <a:rPr lang="en-US" sz="1500">
                <a:solidFill>
                  <a:srgbClr val="000000"/>
                </a:solidFill>
                <a:latin typeface="Symbol" charset="2"/>
              </a:rPr>
              <a:t>b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*</a:t>
            </a:r>
          </a:p>
        </p:txBody>
      </p:sp>
      <p:sp>
        <p:nvSpPr>
          <p:cNvPr id="55370" name="Rectangle 4"/>
          <p:cNvSpPr>
            <a:spLocks noChangeArrowheads="1"/>
          </p:cNvSpPr>
          <p:nvPr/>
        </p:nvSpPr>
        <p:spPr bwMode="auto">
          <a:xfrm>
            <a:off x="6477000" y="5753100"/>
            <a:ext cx="24384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>
                <a:solidFill>
                  <a:srgbClr val="000000"/>
                </a:solidFill>
                <a:latin typeface="Comic Sans MS" charset="0"/>
              </a:rPr>
              <a:t>(Leveled to 5 10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34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 cm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-2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 s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-1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)</a:t>
            </a:r>
          </a:p>
        </p:txBody>
      </p:sp>
      <p:sp>
        <p:nvSpPr>
          <p:cNvPr id="55371" name="Rectangle 12"/>
          <p:cNvSpPr>
            <a:spLocks noChangeArrowheads="1"/>
          </p:cNvSpPr>
          <p:nvPr/>
        </p:nvSpPr>
        <p:spPr bwMode="auto">
          <a:xfrm>
            <a:off x="3352800" y="1295400"/>
            <a:ext cx="2895600" cy="48006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76200" y="762000"/>
            <a:ext cx="8674105" cy="492125"/>
            <a:chOff x="288" y="2160"/>
            <a:chExt cx="5464" cy="310"/>
          </a:xfrm>
        </p:grpSpPr>
        <p:sp>
          <p:nvSpPr>
            <p:cNvPr id="55383" name="Rectangle 13"/>
            <p:cNvSpPr>
              <a:spLocks noChangeArrowheads="1"/>
            </p:cNvSpPr>
            <p:nvPr/>
          </p:nvSpPr>
          <p:spPr bwMode="auto">
            <a:xfrm>
              <a:off x="288" y="225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5384" name="Text Box 14"/>
            <p:cNvSpPr txBox="1">
              <a:spLocks noChangeArrowheads="1"/>
            </p:cNvSpPr>
            <p:nvPr/>
          </p:nvSpPr>
          <p:spPr bwMode="auto">
            <a:xfrm>
              <a:off x="674" y="2160"/>
              <a:ext cx="5078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/>
              <a:r>
                <a:rPr lang="en-US" sz="2600" dirty="0">
                  <a:solidFill>
                    <a:srgbClr val="3333CC"/>
                  </a:solidFill>
                </a:rPr>
                <a:t>nominal bunch length and minimum </a:t>
              </a:r>
              <a:r>
                <a:rPr lang="en-US" sz="2600" dirty="0" err="1">
                  <a:solidFill>
                    <a:srgbClr val="3333CC"/>
                  </a:solidFill>
                  <a:latin typeface="Symbol" charset="2"/>
                </a:rPr>
                <a:t>b</a:t>
              </a:r>
              <a:r>
                <a:rPr lang="en-US" sz="2600" dirty="0">
                  <a:solidFill>
                    <a:srgbClr val="3333CC"/>
                  </a:solidFill>
                </a:rPr>
                <a:t>*</a:t>
              </a:r>
              <a:r>
                <a:rPr lang="en-US" sz="2600" dirty="0" smtClean="0">
                  <a:solidFill>
                    <a:srgbClr val="3333CC"/>
                  </a:solidFill>
                </a:rPr>
                <a:t>:     </a:t>
              </a:r>
              <a:r>
                <a:rPr lang="en-US" b="1" dirty="0" smtClean="0">
                  <a:solidFill>
                    <a:srgbClr val="800000"/>
                  </a:solidFill>
                  <a:latin typeface="Comic Sans MS"/>
                  <a:cs typeface="Comic Sans MS"/>
                  <a:sym typeface="Wingdings"/>
                </a:rPr>
                <a:t>6 10</a:t>
              </a:r>
              <a:r>
                <a:rPr lang="en-US" b="1" baseline="30000" dirty="0" smtClean="0">
                  <a:solidFill>
                    <a:srgbClr val="800000"/>
                  </a:solidFill>
                  <a:latin typeface="Comic Sans MS"/>
                  <a:cs typeface="Comic Sans MS"/>
                  <a:sym typeface="Wingdings"/>
                </a:rPr>
                <a:t>14 </a:t>
              </a:r>
              <a:r>
                <a:rPr lang="en-US" b="1" dirty="0" err="1" smtClean="0">
                  <a:solidFill>
                    <a:srgbClr val="800000"/>
                  </a:solidFill>
                  <a:latin typeface="Comic Sans MS"/>
                  <a:cs typeface="Comic Sans MS"/>
                  <a:sym typeface="Wingdings"/>
                </a:rPr>
                <a:t>p</a:t>
              </a:r>
              <a:r>
                <a:rPr lang="en-US" b="1" dirty="0" smtClean="0">
                  <a:solidFill>
                    <a:srgbClr val="800000"/>
                  </a:solidFill>
                  <a:latin typeface="Comic Sans MS"/>
                  <a:cs typeface="Comic Sans MS"/>
                  <a:sym typeface="Wingdings"/>
                </a:rPr>
                <a:t>/beam</a:t>
              </a:r>
              <a:endParaRPr lang="en-US" dirty="0">
                <a:solidFill>
                  <a:srgbClr val="27551F"/>
                </a:solidFill>
                <a:sym typeface="Wingdings" charset="2"/>
              </a:endParaRPr>
            </a:p>
          </p:txBody>
        </p:sp>
      </p:grp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52400" y="6172200"/>
          <a:ext cx="8839200" cy="230188"/>
        </p:xfrm>
        <a:graphic>
          <a:graphicData uri="http://schemas.openxmlformats.org/drawingml/2006/table">
            <a:tbl>
              <a:tblPr/>
              <a:tblGrid>
                <a:gridCol w="1911350"/>
                <a:gridCol w="1193800"/>
                <a:gridCol w="1466850"/>
                <a:gridCol w="1447800"/>
                <a:gridCol w="1371600"/>
                <a:gridCol w="1447800"/>
              </a:tblGrid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Events / crossing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19</a:t>
                      </a:r>
                      <a:endParaRPr kumimoji="0" lang="en-US" sz="14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154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95</a:t>
                      </a:r>
                      <a:endParaRPr kumimoji="0" lang="en-US" sz="1400" b="1" i="0" u="none" strike="noStrike" cap="none" normalizeH="0" baseline="3000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190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380" name="Rectangle 4"/>
          <p:cNvSpPr>
            <a:spLocks noChangeArrowheads="1"/>
          </p:cNvSpPr>
          <p:nvPr/>
        </p:nvSpPr>
        <p:spPr bwMode="auto">
          <a:xfrm>
            <a:off x="61722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55382" name="Rectangle 4"/>
          <p:cNvSpPr>
            <a:spLocks noChangeArrowheads="1"/>
          </p:cNvSpPr>
          <p:nvPr/>
        </p:nvSpPr>
        <p:spPr bwMode="auto">
          <a:xfrm>
            <a:off x="6248400" y="4038600"/>
            <a:ext cx="2895600" cy="1574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>
              <a:buFont typeface="Wingdings" charset="2"/>
              <a:buChar char="è"/>
            </a:pPr>
            <a:r>
              <a:rPr lang="en-US" sz="1500" dirty="0" smtClean="0">
                <a:solidFill>
                  <a:srgbClr val="27551F"/>
                </a:solidFill>
                <a:latin typeface="Comic Sans MS" charset="0"/>
                <a:sym typeface="Wingdings" charset="2"/>
              </a:rPr>
              <a:t> Sufficient room </a:t>
            </a:r>
            <a:r>
              <a:rPr lang="en-US" sz="1500" dirty="0">
                <a:solidFill>
                  <a:srgbClr val="27551F"/>
                </a:solidFill>
                <a:latin typeface="Comic Sans MS" charset="0"/>
                <a:sym typeface="Wingdings" charset="2"/>
              </a:rPr>
              <a:t>for</a:t>
            </a:r>
            <a:r>
              <a:rPr lang="en-US" sz="1500" dirty="0" smtClean="0">
                <a:solidFill>
                  <a:srgbClr val="27551F"/>
                </a:solidFill>
                <a:latin typeface="Comic Sans MS" charset="0"/>
                <a:sym typeface="Wingdings" charset="2"/>
              </a:rPr>
              <a:t> </a:t>
            </a:r>
          </a:p>
          <a:p>
            <a:pPr algn="l" eaLnBrk="1" hangingPunct="1"/>
            <a:r>
              <a:rPr lang="en-US" sz="1500" dirty="0" smtClean="0">
                <a:solidFill>
                  <a:srgbClr val="27551F"/>
                </a:solidFill>
                <a:latin typeface="Comic Sans MS" charset="0"/>
                <a:sym typeface="Wingdings" charset="2"/>
              </a:rPr>
              <a:t>    leveling </a:t>
            </a:r>
            <a:r>
              <a:rPr lang="en-US" sz="1500" dirty="0">
                <a:solidFill>
                  <a:srgbClr val="27551F"/>
                </a:solidFill>
                <a:latin typeface="Comic Sans MS" charset="0"/>
                <a:sym typeface="Wingdings" charset="2"/>
              </a:rPr>
              <a:t>(with Crab Cavities)</a:t>
            </a:r>
          </a:p>
          <a:p>
            <a:pPr algn="l" eaLnBrk="1" hangingPunct="1"/>
            <a:endParaRPr lang="en-US" sz="1500" dirty="0">
              <a:solidFill>
                <a:schemeClr val="tx1"/>
              </a:solidFill>
              <a:latin typeface="Comic Sans MS" charset="0"/>
              <a:sym typeface="Wingdings" charset="2"/>
            </a:endParaRPr>
          </a:p>
          <a:p>
            <a:pPr algn="l" eaLnBrk="1" hangingPunct="1"/>
            <a:r>
              <a:rPr lang="en-US" sz="1500" dirty="0">
                <a:solidFill>
                  <a:schemeClr val="tx1"/>
                </a:solidFill>
                <a:latin typeface="Comic Sans MS" charset="0"/>
                <a:sym typeface="Wingdings" charset="2"/>
              </a:rPr>
              <a:t>Virtual luminosity of</a:t>
            </a:r>
          </a:p>
          <a:p>
            <a:pPr algn="l" eaLnBrk="1" hangingPunct="1"/>
            <a:r>
              <a:rPr lang="en-US" sz="1500" dirty="0" err="1">
                <a:solidFill>
                  <a:schemeClr val="tx1"/>
                </a:solidFill>
                <a:latin typeface="Comic Sans MS" charset="0"/>
                <a:sym typeface="Wingdings" charset="2"/>
              </a:rPr>
              <a:t>L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  <a:sym typeface="Wingdings" charset="2"/>
              </a:rPr>
              <a:t> =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 8.1 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  <a:sym typeface="Wingdings" charset="2"/>
              </a:rPr>
              <a:t>/ 0.37 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10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34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 cm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-2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 s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-1</a:t>
            </a:r>
          </a:p>
          <a:p>
            <a:pPr algn="l" eaLnBrk="1" hangingPunct="1"/>
            <a:endParaRPr lang="en-US" sz="1500" baseline="30000" dirty="0">
              <a:solidFill>
                <a:schemeClr val="tx1"/>
              </a:solidFill>
              <a:latin typeface="Comic Sans MS" charset="0"/>
            </a:endParaRPr>
          </a:p>
          <a:p>
            <a:pPr algn="l" eaLnBrk="1" hangingPunct="1"/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    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  <a:sym typeface="Wingdings" charset="2"/>
              </a:rPr>
              <a:t>=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 22 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10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34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 cm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-2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 s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-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1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(‘</a:t>
            </a:r>
            <a:r>
              <a:rPr lang="en-US" sz="1500" dirty="0" err="1" smtClean="0">
                <a:solidFill>
                  <a:schemeClr val="tx1"/>
                </a:solidFill>
                <a:latin typeface="Comic Sans MS" charset="0"/>
              </a:rPr>
              <a:t>k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’ = 4.4)</a:t>
            </a:r>
            <a:endParaRPr lang="en-US" sz="1500" dirty="0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 rot="18147539">
            <a:off x="2277259" y="3099754"/>
            <a:ext cx="4968807" cy="95883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b="1" dirty="0" smtClean="0">
                <a:solidFill>
                  <a:srgbClr val="006633"/>
                </a:solidFill>
                <a:latin typeface="Comic Sans MS" charset="0"/>
              </a:rPr>
              <a:t>25ns is OK for HL goals (‘</a:t>
            </a:r>
            <a:r>
              <a:rPr lang="en-US" sz="2000" b="1" dirty="0" err="1" smtClean="0">
                <a:solidFill>
                  <a:srgbClr val="006633"/>
                </a:solidFill>
                <a:latin typeface="Comic Sans MS" charset="0"/>
              </a:rPr>
              <a:t>k</a:t>
            </a:r>
            <a:r>
              <a:rPr lang="en-US" sz="2000" b="1" dirty="0" smtClean="0">
                <a:solidFill>
                  <a:srgbClr val="006633"/>
                </a:solidFill>
                <a:latin typeface="Comic Sans MS" charset="0"/>
              </a:rPr>
              <a:t>’ = 4</a:t>
            </a:r>
            <a:r>
              <a:rPr lang="en-US" sz="2000" b="1" dirty="0" smtClean="0">
                <a:solidFill>
                  <a:srgbClr val="006633"/>
                </a:solidFill>
                <a:latin typeface="Comic Sans MS" charset="0"/>
              </a:rPr>
              <a:t>)</a:t>
            </a:r>
          </a:p>
          <a:p>
            <a:pPr eaLnBrk="1" hangingPunct="1"/>
            <a:endParaRPr lang="en-US" sz="2000" b="1" dirty="0" smtClean="0">
              <a:solidFill>
                <a:srgbClr val="FF0000"/>
              </a:solidFill>
              <a:latin typeface="Comic Sans MS" charset="0"/>
            </a:endParaRPr>
          </a:p>
          <a:p>
            <a:pPr eaLnBrk="1" hangingPunct="1"/>
            <a:r>
              <a:rPr lang="en-US" sz="2000" b="1" dirty="0" smtClean="0">
                <a:solidFill>
                  <a:srgbClr val="FF0000"/>
                </a:solidFill>
                <a:latin typeface="Comic Sans MS" charset="0"/>
              </a:rPr>
              <a:t>50ns above </a:t>
            </a:r>
            <a:r>
              <a:rPr lang="en-US" sz="2000" b="1" dirty="0" err="1" smtClean="0">
                <a:solidFill>
                  <a:srgbClr val="FF0000"/>
                </a:solidFill>
                <a:latin typeface="Comic Sans MS" charset="0"/>
              </a:rPr>
              <a:t>TMCI</a:t>
            </a:r>
            <a:r>
              <a:rPr lang="en-US" sz="2000" b="1" dirty="0" smtClean="0">
                <a:solidFill>
                  <a:srgbClr val="FF0000"/>
                </a:solidFill>
                <a:latin typeface="Comic Sans MS" charset="0"/>
              </a:rPr>
              <a:t> stability threshold</a:t>
            </a:r>
            <a:endParaRPr lang="en-US" sz="2000" b="1" dirty="0">
              <a:solidFill>
                <a:srgbClr val="FF0000"/>
              </a:solidFill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52400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>
                <a:solidFill>
                  <a:srgbClr val="FF0000"/>
                </a:solidFill>
              </a:rPr>
              <a:t>HL-LHC Performance Estimates</a:t>
            </a:r>
          </a:p>
        </p:txBody>
      </p:sp>
      <p:sp>
        <p:nvSpPr>
          <p:cNvPr id="55299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B724A038-E453-B94D-96B3-37295ED8A713}" type="slidenum">
              <a:rPr lang="en-US" sz="1500">
                <a:solidFill>
                  <a:schemeClr val="tx2"/>
                </a:solidFill>
                <a:latin typeface="Comic Sans MS" charset="0"/>
              </a:rPr>
              <a:pPr algn="r" eaLnBrk="1" hangingPunct="1"/>
              <a:t>32</a:t>
            </a:fld>
            <a:endParaRPr lang="en-US" sz="1500" b="1">
              <a:solidFill>
                <a:schemeClr val="tx2"/>
              </a:solidFill>
              <a:latin typeface="Garamond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2400" y="1485900"/>
          <a:ext cx="6019800" cy="4457703"/>
        </p:xfrm>
        <a:graphic>
          <a:graphicData uri="http://schemas.openxmlformats.org/drawingml/2006/table">
            <a:tbl>
              <a:tblPr/>
              <a:tblGrid>
                <a:gridCol w="1911350"/>
                <a:gridCol w="1193800"/>
                <a:gridCol w="1466850"/>
                <a:gridCol w="1447800"/>
              </a:tblGrid>
              <a:tr h="39846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Parameter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nominal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 25ns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50ns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1.15E+11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1.4E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2.8E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2808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2808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beam current [A]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0.58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0.71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27551F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0.71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27551F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x-ing angle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rad]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300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430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520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beam separation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s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b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*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[m]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0.55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0.15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0.15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3.75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2.0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27551F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3.0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L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[eVs]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energy spread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1.00E-04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1.00E-04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1.00E-04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bunch length [m]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7.50E-02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7.50E-02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7.50E-02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IBS horizontal [h]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80 -&gt; 106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23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IBS longitudinal [h]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61 -&gt; 60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18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Piwinski parameter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0.68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geom. reduction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0.83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0.37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0.37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beam-beam / IP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3.10E-03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3.1E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4.2E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Peak Luminosity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1 10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4.5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6.0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369" name="Rectangle 4"/>
          <p:cNvSpPr>
            <a:spLocks noChangeArrowheads="1"/>
          </p:cNvSpPr>
          <p:nvPr/>
        </p:nvSpPr>
        <p:spPr bwMode="auto">
          <a:xfrm>
            <a:off x="3962400" y="1333500"/>
            <a:ext cx="21336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>
                <a:solidFill>
                  <a:srgbClr val="000000"/>
                </a:solidFill>
                <a:latin typeface="Comic Sans MS" charset="0"/>
              </a:rPr>
              <a:t>minimum </a:t>
            </a:r>
            <a:r>
              <a:rPr lang="en-US" sz="1500">
                <a:solidFill>
                  <a:srgbClr val="000000"/>
                </a:solidFill>
                <a:latin typeface="Symbol" charset="2"/>
              </a:rPr>
              <a:t>b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*</a:t>
            </a:r>
          </a:p>
        </p:txBody>
      </p:sp>
      <p:sp>
        <p:nvSpPr>
          <p:cNvPr id="55370" name="Rectangle 4"/>
          <p:cNvSpPr>
            <a:spLocks noChangeArrowheads="1"/>
          </p:cNvSpPr>
          <p:nvPr/>
        </p:nvSpPr>
        <p:spPr bwMode="auto">
          <a:xfrm>
            <a:off x="6477000" y="5753100"/>
            <a:ext cx="24384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>
                <a:solidFill>
                  <a:srgbClr val="000000"/>
                </a:solidFill>
                <a:latin typeface="Comic Sans MS" charset="0"/>
              </a:rPr>
              <a:t>(Leveled to 5 10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34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 cm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-2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 s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-1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)</a:t>
            </a:r>
          </a:p>
        </p:txBody>
      </p:sp>
      <p:sp>
        <p:nvSpPr>
          <p:cNvPr id="55371" name="Rectangle 12"/>
          <p:cNvSpPr>
            <a:spLocks noChangeArrowheads="1"/>
          </p:cNvSpPr>
          <p:nvPr/>
        </p:nvSpPr>
        <p:spPr bwMode="auto">
          <a:xfrm>
            <a:off x="3352800" y="1295400"/>
            <a:ext cx="2895600" cy="48006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76200" y="762000"/>
            <a:ext cx="8632831" cy="492125"/>
            <a:chOff x="288" y="2160"/>
            <a:chExt cx="5438" cy="310"/>
          </a:xfrm>
        </p:grpSpPr>
        <p:sp>
          <p:nvSpPr>
            <p:cNvPr id="55383" name="Rectangle 13"/>
            <p:cNvSpPr>
              <a:spLocks noChangeArrowheads="1"/>
            </p:cNvSpPr>
            <p:nvPr/>
          </p:nvSpPr>
          <p:spPr bwMode="auto">
            <a:xfrm>
              <a:off x="288" y="225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5384" name="Text Box 14"/>
            <p:cNvSpPr txBox="1">
              <a:spLocks noChangeArrowheads="1"/>
            </p:cNvSpPr>
            <p:nvPr/>
          </p:nvSpPr>
          <p:spPr bwMode="auto">
            <a:xfrm>
              <a:off x="674" y="2160"/>
              <a:ext cx="5052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/>
              <a:r>
                <a:rPr lang="en-US" sz="2600" dirty="0">
                  <a:solidFill>
                    <a:srgbClr val="3333CC"/>
                  </a:solidFill>
                </a:rPr>
                <a:t>nominal bunch length and minimum </a:t>
              </a:r>
              <a:r>
                <a:rPr lang="en-US" sz="2600" dirty="0" err="1">
                  <a:solidFill>
                    <a:srgbClr val="3333CC"/>
                  </a:solidFill>
                  <a:latin typeface="Symbol" charset="2"/>
                </a:rPr>
                <a:t>b</a:t>
              </a:r>
              <a:r>
                <a:rPr lang="en-US" sz="2600" dirty="0">
                  <a:solidFill>
                    <a:srgbClr val="3333CC"/>
                  </a:solidFill>
                </a:rPr>
                <a:t>*</a:t>
              </a:r>
              <a:r>
                <a:rPr lang="en-US" sz="2600" dirty="0" smtClean="0">
                  <a:solidFill>
                    <a:srgbClr val="3333CC"/>
                  </a:solidFill>
                </a:rPr>
                <a:t>:    </a:t>
              </a:r>
              <a:r>
                <a:rPr lang="en-US" b="1" dirty="0" smtClean="0">
                  <a:solidFill>
                    <a:srgbClr val="800000"/>
                  </a:solidFill>
                  <a:latin typeface="Comic Sans MS"/>
                  <a:cs typeface="Comic Sans MS"/>
                  <a:sym typeface="Wingdings"/>
                </a:rPr>
                <a:t>4 10</a:t>
              </a:r>
              <a:r>
                <a:rPr lang="en-US" b="1" baseline="30000" dirty="0" smtClean="0">
                  <a:solidFill>
                    <a:srgbClr val="800000"/>
                  </a:solidFill>
                  <a:latin typeface="Comic Sans MS"/>
                  <a:cs typeface="Comic Sans MS"/>
                  <a:sym typeface="Wingdings"/>
                </a:rPr>
                <a:t>14 </a:t>
              </a:r>
              <a:r>
                <a:rPr lang="en-US" b="1" dirty="0" err="1" smtClean="0">
                  <a:solidFill>
                    <a:srgbClr val="800000"/>
                  </a:solidFill>
                  <a:latin typeface="Comic Sans MS"/>
                  <a:cs typeface="Comic Sans MS"/>
                  <a:sym typeface="Wingdings"/>
                </a:rPr>
                <a:t>p</a:t>
              </a:r>
              <a:r>
                <a:rPr lang="en-US" b="1" dirty="0" smtClean="0">
                  <a:solidFill>
                    <a:srgbClr val="800000"/>
                  </a:solidFill>
                  <a:latin typeface="Comic Sans MS"/>
                  <a:cs typeface="Comic Sans MS"/>
                  <a:sym typeface="Wingdings"/>
                </a:rPr>
                <a:t>/beam</a:t>
              </a:r>
              <a:endParaRPr lang="en-US" dirty="0">
                <a:solidFill>
                  <a:srgbClr val="27551F"/>
                </a:solidFill>
                <a:sym typeface="Wingdings" charset="2"/>
              </a:endParaRPr>
            </a:p>
          </p:txBody>
        </p:sp>
      </p:grp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52400" y="6172200"/>
          <a:ext cx="8839200" cy="230188"/>
        </p:xfrm>
        <a:graphic>
          <a:graphicData uri="http://schemas.openxmlformats.org/drawingml/2006/table">
            <a:tbl>
              <a:tblPr/>
              <a:tblGrid>
                <a:gridCol w="1911350"/>
                <a:gridCol w="1193800"/>
                <a:gridCol w="1466850"/>
                <a:gridCol w="1447800"/>
                <a:gridCol w="1371600"/>
                <a:gridCol w="1447800"/>
              </a:tblGrid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Events / crossing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19</a:t>
                      </a:r>
                      <a:endParaRPr kumimoji="0" lang="en-US" sz="14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86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228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95</a:t>
                      </a:r>
                      <a:endParaRPr kumimoji="0" lang="en-US" sz="1400" b="1" i="0" u="none" strike="noStrike" cap="none" normalizeH="0" baseline="3000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190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380" name="Rectangle 4"/>
          <p:cNvSpPr>
            <a:spLocks noChangeArrowheads="1"/>
          </p:cNvSpPr>
          <p:nvPr/>
        </p:nvSpPr>
        <p:spPr bwMode="auto">
          <a:xfrm>
            <a:off x="61722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 rot="18147539">
            <a:off x="2523886" y="3343666"/>
            <a:ext cx="4435048" cy="651059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b="1" dirty="0" smtClean="0">
                <a:solidFill>
                  <a:srgbClr val="FF0000"/>
                </a:solidFill>
                <a:latin typeface="Comic Sans MS" charset="0"/>
              </a:rPr>
              <a:t>Short of HL goals (‘</a:t>
            </a:r>
            <a:r>
              <a:rPr lang="en-US" sz="2000" b="1" dirty="0" err="1" smtClean="0">
                <a:solidFill>
                  <a:srgbClr val="FF0000"/>
                </a:solidFill>
                <a:latin typeface="Comic Sans MS" charset="0"/>
              </a:rPr>
              <a:t>k</a:t>
            </a:r>
            <a:r>
              <a:rPr lang="en-US" sz="2000" b="1" dirty="0" smtClean="0">
                <a:solidFill>
                  <a:srgbClr val="FF0000"/>
                </a:solidFill>
                <a:latin typeface="Comic Sans MS" charset="0"/>
              </a:rPr>
              <a:t>’ = 4) even if </a:t>
            </a:r>
          </a:p>
          <a:p>
            <a:pPr eaLnBrk="1" hangingPunct="1"/>
            <a:r>
              <a:rPr lang="en-US" sz="2000" b="1" dirty="0" smtClean="0">
                <a:solidFill>
                  <a:srgbClr val="FF0000"/>
                </a:solidFill>
                <a:latin typeface="Comic Sans MS" charset="0"/>
              </a:rPr>
              <a:t>CRAB cavities are a viable option</a:t>
            </a:r>
            <a:endParaRPr lang="en-US" sz="2000" b="1" dirty="0">
              <a:solidFill>
                <a:srgbClr val="FF0000"/>
              </a:solidFill>
              <a:latin typeface="Comic Sans MS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6248400" y="2667000"/>
            <a:ext cx="2895600" cy="28824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>
              <a:buFont typeface="Wingdings" charset="2"/>
              <a:buChar char="è"/>
            </a:pPr>
            <a:r>
              <a:rPr lang="en-US" sz="1500" dirty="0" smtClean="0">
                <a:solidFill>
                  <a:srgbClr val="27551F"/>
                </a:solidFill>
                <a:latin typeface="Comic Sans MS" charset="0"/>
                <a:sym typeface="Wingdings" charset="2"/>
              </a:rPr>
              <a:t> Not enough room </a:t>
            </a:r>
            <a:r>
              <a:rPr lang="en-US" sz="1500" dirty="0">
                <a:solidFill>
                  <a:srgbClr val="27551F"/>
                </a:solidFill>
                <a:latin typeface="Comic Sans MS" charset="0"/>
                <a:sym typeface="Wingdings" charset="2"/>
              </a:rPr>
              <a:t>for</a:t>
            </a:r>
            <a:r>
              <a:rPr lang="en-US" sz="1500" dirty="0" smtClean="0">
                <a:solidFill>
                  <a:srgbClr val="27551F"/>
                </a:solidFill>
                <a:latin typeface="Comic Sans MS" charset="0"/>
                <a:sym typeface="Wingdings" charset="2"/>
              </a:rPr>
              <a:t> </a:t>
            </a:r>
          </a:p>
          <a:p>
            <a:pPr algn="l" eaLnBrk="1" hangingPunct="1"/>
            <a:r>
              <a:rPr lang="en-US" sz="1500" dirty="0" smtClean="0">
                <a:solidFill>
                  <a:srgbClr val="27551F"/>
                </a:solidFill>
                <a:latin typeface="Comic Sans MS" charset="0"/>
                <a:sym typeface="Wingdings" charset="2"/>
              </a:rPr>
              <a:t>    leveling </a:t>
            </a:r>
            <a:r>
              <a:rPr lang="en-US" sz="1500" dirty="0">
                <a:solidFill>
                  <a:srgbClr val="27551F"/>
                </a:solidFill>
                <a:latin typeface="Comic Sans MS" charset="0"/>
                <a:sym typeface="Wingdings" charset="2"/>
              </a:rPr>
              <a:t>(with Crab Cavities)</a:t>
            </a:r>
          </a:p>
          <a:p>
            <a:pPr algn="l" eaLnBrk="1" hangingPunct="1"/>
            <a:endParaRPr lang="en-US" sz="1500" dirty="0">
              <a:solidFill>
                <a:schemeClr val="tx1"/>
              </a:solidFill>
              <a:latin typeface="Comic Sans MS" charset="0"/>
              <a:sym typeface="Wingdings" charset="2"/>
            </a:endParaRPr>
          </a:p>
          <a:p>
            <a:pPr algn="l" eaLnBrk="1" hangingPunct="1"/>
            <a:r>
              <a:rPr lang="en-US" sz="1500" dirty="0">
                <a:solidFill>
                  <a:schemeClr val="tx1"/>
                </a:solidFill>
                <a:latin typeface="Comic Sans MS" charset="0"/>
                <a:sym typeface="Wingdings" charset="2"/>
              </a:rPr>
              <a:t>Virtual luminosity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 (25ns) of</a:t>
            </a:r>
          </a:p>
          <a:p>
            <a:pPr algn="l" eaLnBrk="1" hangingPunct="1"/>
            <a:r>
              <a:rPr lang="en-US" sz="1500" dirty="0" err="1">
                <a:solidFill>
                  <a:schemeClr val="tx1"/>
                </a:solidFill>
                <a:latin typeface="Comic Sans MS" charset="0"/>
                <a:sym typeface="Wingdings" charset="2"/>
              </a:rPr>
              <a:t>L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  <a:sym typeface="Wingdings" charset="2"/>
              </a:rPr>
              <a:t> =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 4.5 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  <a:sym typeface="Wingdings" charset="2"/>
              </a:rPr>
              <a:t>/ 0.37 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10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34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 cm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-2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 s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-1</a:t>
            </a:r>
          </a:p>
          <a:p>
            <a:pPr algn="l" eaLnBrk="1" hangingPunct="1"/>
            <a:endParaRPr lang="en-US" sz="1500" baseline="30000" dirty="0">
              <a:solidFill>
                <a:schemeClr val="tx1"/>
              </a:solidFill>
              <a:latin typeface="Comic Sans MS" charset="0"/>
            </a:endParaRPr>
          </a:p>
          <a:p>
            <a:pPr algn="l" eaLnBrk="1" hangingPunct="1"/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    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  <a:sym typeface="Wingdings" charset="2"/>
              </a:rPr>
              <a:t>=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 12 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10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34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 cm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-2</a:t>
            </a:r>
            <a:r>
              <a:rPr lang="en-US" sz="1500" dirty="0">
                <a:solidFill>
                  <a:schemeClr val="tx1"/>
                </a:solidFill>
                <a:latin typeface="Comic Sans MS" charset="0"/>
              </a:rPr>
              <a:t> s</a:t>
            </a:r>
            <a:r>
              <a:rPr lang="en-US" sz="1500" baseline="30000" dirty="0">
                <a:solidFill>
                  <a:schemeClr val="tx1"/>
                </a:solidFill>
                <a:latin typeface="Comic Sans MS" charset="0"/>
              </a:rPr>
              <a:t>-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1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(‘</a:t>
            </a:r>
            <a:r>
              <a:rPr lang="en-US" sz="1500" dirty="0" err="1" smtClean="0">
                <a:solidFill>
                  <a:schemeClr val="tx1"/>
                </a:solidFill>
                <a:latin typeface="Comic Sans MS" charset="0"/>
              </a:rPr>
              <a:t>k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’ = 2.4)</a:t>
            </a:r>
          </a:p>
          <a:p>
            <a:pPr algn="l" eaLnBrk="1" hangingPunct="1"/>
            <a:endParaRPr lang="en-US" sz="1500" dirty="0" smtClean="0">
              <a:solidFill>
                <a:schemeClr val="tx1"/>
              </a:solidFill>
              <a:latin typeface="Comic Sans MS" charset="0"/>
              <a:sym typeface="Wingdings" charset="2"/>
            </a:endParaRPr>
          </a:p>
          <a:p>
            <a:pPr algn="l" eaLnBrk="1" hangingPunct="1"/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Virtual luminosity (50ns) of</a:t>
            </a:r>
          </a:p>
          <a:p>
            <a:pPr algn="l" eaLnBrk="1" hangingPunct="1"/>
            <a:r>
              <a:rPr lang="en-US" sz="1500" dirty="0" err="1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L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 = 6 / 0.37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10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34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 cm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-2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 s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-1</a:t>
            </a:r>
          </a:p>
          <a:p>
            <a:pPr algn="l" eaLnBrk="1" hangingPunct="1"/>
            <a:endParaRPr lang="en-US" sz="1500" baseline="30000" dirty="0" smtClean="0">
              <a:solidFill>
                <a:schemeClr val="tx1"/>
              </a:solidFill>
              <a:latin typeface="Comic Sans MS" charset="0"/>
            </a:endParaRPr>
          </a:p>
          <a:p>
            <a:pPr algn="l" eaLnBrk="1" hangingPunct="1"/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   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  <a:sym typeface="Wingdings" charset="2"/>
              </a:rPr>
              <a:t>= 16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10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34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 cm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-2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 s</a:t>
            </a:r>
            <a:r>
              <a:rPr lang="en-US" sz="1500" baseline="30000" dirty="0" smtClean="0">
                <a:solidFill>
                  <a:schemeClr val="tx1"/>
                </a:solidFill>
                <a:latin typeface="Comic Sans MS" charset="0"/>
              </a:rPr>
              <a:t>-1 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(‘</a:t>
            </a:r>
            <a:r>
              <a:rPr lang="en-US" sz="1500" dirty="0" err="1" smtClean="0">
                <a:solidFill>
                  <a:schemeClr val="tx1"/>
                </a:solidFill>
                <a:latin typeface="Comic Sans MS" charset="0"/>
              </a:rPr>
              <a:t>k</a:t>
            </a:r>
            <a:r>
              <a:rPr lang="en-US" sz="1500" dirty="0" smtClean="0">
                <a:solidFill>
                  <a:schemeClr val="tx1"/>
                </a:solidFill>
                <a:latin typeface="Comic Sans MS" charset="0"/>
              </a:rPr>
              <a:t>’ = 3.2)</a:t>
            </a:r>
          </a:p>
          <a:p>
            <a:pPr algn="l" eaLnBrk="1" hangingPunct="1"/>
            <a:endParaRPr lang="en-US" sz="1500" dirty="0">
              <a:solidFill>
                <a:schemeClr val="tx1"/>
              </a:solidFill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1" name="Group 26"/>
          <p:cNvGrpSpPr>
            <a:grpSpLocks/>
          </p:cNvGrpSpPr>
          <p:nvPr/>
        </p:nvGrpSpPr>
        <p:grpSpPr bwMode="auto">
          <a:xfrm>
            <a:off x="228600" y="1066800"/>
            <a:ext cx="7748592" cy="4586289"/>
            <a:chOff x="288" y="2160"/>
            <a:chExt cx="4881" cy="2889"/>
          </a:xfrm>
        </p:grpSpPr>
        <p:sp>
          <p:nvSpPr>
            <p:cNvPr id="43019" name="Text Box 14"/>
            <p:cNvSpPr txBox="1">
              <a:spLocks noChangeArrowheads="1"/>
            </p:cNvSpPr>
            <p:nvPr/>
          </p:nvSpPr>
          <p:spPr bwMode="auto">
            <a:xfrm>
              <a:off x="633" y="2160"/>
              <a:ext cx="4536" cy="2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/>
              <a:r>
                <a:rPr lang="en-US" sz="2600" dirty="0">
                  <a:solidFill>
                    <a:srgbClr val="3333CC"/>
                  </a:solidFill>
                </a:rPr>
                <a:t>Luminosity (round beams): </a:t>
              </a:r>
            </a:p>
            <a:p>
              <a:pPr algn="l" eaLnBrk="1" hangingPunct="1"/>
              <a:endParaRPr lang="en-US" sz="2600" dirty="0">
                <a:solidFill>
                  <a:srgbClr val="3333CC"/>
                </a:solidFill>
              </a:endParaRPr>
            </a:p>
            <a:p>
              <a:pPr algn="l" eaLnBrk="1" hangingPunct="1"/>
              <a:endParaRPr lang="en-US" dirty="0">
                <a:solidFill>
                  <a:srgbClr val="800000"/>
                </a:solidFill>
                <a:sym typeface="Wingdings" charset="2"/>
              </a:endParaRPr>
            </a:p>
            <a:p>
              <a:pPr algn="l" eaLnBrk="1" hangingPunct="1"/>
              <a:endParaRPr lang="en-US" dirty="0" smtClean="0">
                <a:solidFill>
                  <a:srgbClr val="800000"/>
                </a:solidFill>
                <a:sym typeface="Wingdings" charset="2"/>
              </a:endParaRPr>
            </a:p>
            <a:p>
              <a:pPr algn="l" eaLnBrk="1" hangingPunct="1"/>
              <a:endParaRPr lang="en-US" dirty="0" smtClean="0">
                <a:solidFill>
                  <a:srgbClr val="800000"/>
                </a:solidFill>
                <a:sym typeface="Wingdings" charset="2"/>
              </a:endParaRPr>
            </a:p>
            <a:p>
              <a:pPr algn="l" eaLnBrk="1" hangingPunct="1"/>
              <a:endParaRPr lang="en-US" dirty="0" smtClean="0">
                <a:solidFill>
                  <a:srgbClr val="800000"/>
                </a:solidFill>
                <a:sym typeface="Wingdings" charset="2"/>
              </a:endParaRPr>
            </a:p>
            <a:p>
              <a:pPr algn="l" eaLnBrk="1" hangingPunct="1"/>
              <a:endParaRPr lang="en-US" dirty="0" smtClean="0">
                <a:solidFill>
                  <a:srgbClr val="800000"/>
                </a:solidFill>
                <a:sym typeface="Wingdings" charset="2"/>
              </a:endParaRPr>
            </a:p>
            <a:p>
              <a:pPr algn="l" eaLnBrk="1" hangingPunct="1">
                <a:buFont typeface="Wingdings" charset="2"/>
                <a:buChar char="è"/>
              </a:pPr>
              <a:r>
                <a:rPr lang="en-US" dirty="0">
                  <a:solidFill>
                    <a:srgbClr val="800000"/>
                  </a:solidFill>
                  <a:sym typeface="Wingdings" charset="2"/>
                </a:rPr>
                <a:t>1) maximize bunch brightness</a:t>
              </a: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 [</a:t>
              </a:r>
              <a:r>
                <a:rPr lang="en-US" dirty="0" err="1">
                  <a:solidFill>
                    <a:srgbClr val="800000"/>
                  </a:solidFill>
                  <a:sym typeface="Wingdings" charset="2"/>
                </a:rPr>
                <a:t>N</a:t>
              </a:r>
              <a:r>
                <a:rPr lang="en-US" baseline="-25000" dirty="0" err="1">
                  <a:solidFill>
                    <a:srgbClr val="800000"/>
                  </a:solidFill>
                  <a:sym typeface="Wingdings" charset="2"/>
                </a:rPr>
                <a:t>b</a:t>
              </a:r>
              <a:r>
                <a:rPr lang="en-US" dirty="0">
                  <a:solidFill>
                    <a:srgbClr val="800000"/>
                  </a:solidFill>
                  <a:sym typeface="Wingdings" charset="2"/>
                </a:rPr>
                <a:t>/</a:t>
              </a:r>
              <a:r>
                <a:rPr lang="en-US" dirty="0">
                  <a:solidFill>
                    <a:srgbClr val="800000"/>
                  </a:solidFill>
                  <a:latin typeface="Symbol" charset="2"/>
                  <a:sym typeface="Wingdings" charset="2"/>
                </a:rPr>
                <a:t>e</a:t>
              </a:r>
              <a:r>
                <a:rPr lang="en-US" baseline="-25000" dirty="0">
                  <a:solidFill>
                    <a:srgbClr val="800000"/>
                  </a:solidFill>
                  <a:sym typeface="Wingdings" charset="2"/>
                </a:rPr>
                <a:t>n</a:t>
              </a: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]</a:t>
              </a:r>
            </a:p>
            <a:p>
              <a:pPr algn="l" eaLnBrk="1" hangingPunct="1"/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        </a:t>
              </a:r>
              <a:r>
                <a:rPr lang="en-US" dirty="0" smtClean="0">
                  <a:solidFill>
                    <a:schemeClr val="tx1"/>
                  </a:solidFill>
                  <a:sym typeface="Wingdings" charset="2"/>
                </a:rPr>
                <a:t>beam-beam limit and injector complex performance </a:t>
              </a:r>
              <a:endParaRPr lang="en-US" dirty="0">
                <a:solidFill>
                  <a:schemeClr val="tx1"/>
                </a:solidFill>
                <a:sym typeface="Wingdings" charset="2"/>
              </a:endParaRPr>
            </a:p>
            <a:p>
              <a:pPr algn="l" eaLnBrk="1" hangingPunct="1">
                <a:buFont typeface="Wingdings" charset="2"/>
                <a:buChar char="è"/>
              </a:pPr>
              <a:r>
                <a:rPr lang="en-US" dirty="0">
                  <a:solidFill>
                    <a:srgbClr val="800000"/>
                  </a:solidFill>
                  <a:sym typeface="Wingdings" charset="2"/>
                </a:rPr>
                <a:t>2) minimize beam size </a:t>
              </a:r>
              <a:r>
                <a:rPr lang="en-US" dirty="0">
                  <a:solidFill>
                    <a:srgbClr val="008000"/>
                  </a:solidFill>
                  <a:sym typeface="Wingdings" charset="2"/>
                </a:rPr>
                <a:t>(constant beam power)</a:t>
              </a:r>
            </a:p>
            <a:p>
              <a:pPr algn="l" eaLnBrk="1" hangingPunct="1">
                <a:buFont typeface="Wingdings" charset="2"/>
                <a:buChar char="è"/>
              </a:pPr>
              <a:r>
                <a:rPr lang="en-US" dirty="0">
                  <a:solidFill>
                    <a:srgbClr val="800000"/>
                  </a:solidFill>
                  <a:sym typeface="Wingdings" charset="2"/>
                </a:rPr>
                <a:t>3) maximize</a:t>
              </a:r>
              <a:r>
                <a:rPr lang="en-US" dirty="0" smtClean="0">
                  <a:solidFill>
                    <a:srgbClr val="800000"/>
                  </a:solidFill>
                  <a:sym typeface="Wingdings" charset="2"/>
                </a:rPr>
                <a:t> beam current </a:t>
              </a:r>
              <a:r>
                <a:rPr lang="en-US" dirty="0" smtClean="0">
                  <a:solidFill>
                    <a:srgbClr val="FF0000"/>
                  </a:solidFill>
                  <a:sym typeface="Wingdings" charset="2"/>
                </a:rPr>
                <a:t>(beam power limit)</a:t>
              </a:r>
            </a:p>
            <a:p>
              <a:pPr algn="l" eaLnBrk="1" hangingPunct="1">
                <a:buFont typeface="Wingdings" charset="2"/>
                <a:buChar char="è"/>
              </a:pPr>
              <a:r>
                <a:rPr lang="en-US" dirty="0">
                  <a:solidFill>
                    <a:srgbClr val="800000"/>
                  </a:solidFill>
                  <a:sym typeface="Wingdings" charset="2"/>
                </a:rPr>
                <a:t>4) compensate for ‘</a:t>
              </a:r>
              <a:r>
                <a:rPr lang="en-US" dirty="0" err="1">
                  <a:solidFill>
                    <a:srgbClr val="800000"/>
                  </a:solidFill>
                  <a:sym typeface="Wingdings" charset="2"/>
                </a:rPr>
                <a:t>R</a:t>
              </a:r>
              <a:r>
                <a:rPr lang="en-US" dirty="0">
                  <a:solidFill>
                    <a:srgbClr val="800000"/>
                  </a:solidFill>
                  <a:sym typeface="Wingdings" charset="2"/>
                </a:rPr>
                <a:t>’</a:t>
              </a:r>
              <a:endParaRPr lang="en-US" dirty="0">
                <a:solidFill>
                  <a:srgbClr val="008000"/>
                </a:solidFill>
              </a:endParaRPr>
            </a:p>
          </p:txBody>
        </p:sp>
        <p:sp>
          <p:nvSpPr>
            <p:cNvPr id="43020" name="Rectangle 13"/>
            <p:cNvSpPr>
              <a:spLocks noChangeArrowheads="1"/>
            </p:cNvSpPr>
            <p:nvPr/>
          </p:nvSpPr>
          <p:spPr bwMode="auto">
            <a:xfrm>
              <a:off x="288" y="225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17475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>
                <a:solidFill>
                  <a:srgbClr val="FF0000"/>
                </a:solidFill>
              </a:rPr>
              <a:t>Performance optimization for the LHC</a:t>
            </a: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73DB7C6A-24A2-A446-B0A9-BE3688E6DA36}" type="slidenum">
              <a:rPr lang="en-US" sz="1500">
                <a:solidFill>
                  <a:schemeClr val="tx2"/>
                </a:solidFill>
                <a:latin typeface="Comic Sans MS" charset="0"/>
              </a:rPr>
              <a:pPr algn="r" eaLnBrk="1" hangingPunct="1"/>
              <a:t>33</a:t>
            </a:fld>
            <a:endParaRPr lang="en-US" sz="1500" b="1">
              <a:solidFill>
                <a:schemeClr val="tx2"/>
              </a:solidFill>
              <a:latin typeface="Garamond" charset="0"/>
            </a:endParaRPr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2701925" y="2233613"/>
          <a:ext cx="4078288" cy="952500"/>
        </p:xfrm>
        <a:graphic>
          <a:graphicData uri="http://schemas.openxmlformats.org/presentationml/2006/ole">
            <p:oleObj spid="_x0000_s43010" name="Equation" r:id="rId4" imgW="1917700" imgH="419100" progId="Equation.3">
              <p:embed/>
            </p:oleObj>
          </a:graphicData>
        </a:graphic>
      </p:graphicFrame>
      <p:sp>
        <p:nvSpPr>
          <p:cNvPr id="43015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  <p:sp>
        <p:nvSpPr>
          <p:cNvPr id="43016" name="Rectangle 4"/>
          <p:cNvSpPr>
            <a:spLocks noChangeArrowheads="1"/>
          </p:cNvSpPr>
          <p:nvPr/>
        </p:nvSpPr>
        <p:spPr bwMode="auto">
          <a:xfrm>
            <a:off x="62484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13" name="Curved Left Arrow 12"/>
          <p:cNvSpPr/>
          <p:nvPr/>
        </p:nvSpPr>
        <p:spPr bwMode="auto">
          <a:xfrm>
            <a:off x="8260080" y="3965448"/>
            <a:ext cx="731520" cy="1216152"/>
          </a:xfrm>
          <a:prstGeom prst="curvedLeftArrow">
            <a:avLst/>
          </a:prstGeom>
          <a:solidFill>
            <a:srgbClr val="FF99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  <p:sp>
        <p:nvSpPr>
          <p:cNvPr id="28" name="Curved Left Arrow 27"/>
          <p:cNvSpPr/>
          <p:nvPr/>
        </p:nvSpPr>
        <p:spPr bwMode="auto">
          <a:xfrm rot="10800000">
            <a:off x="76201" y="3813048"/>
            <a:ext cx="731520" cy="1216152"/>
          </a:xfrm>
          <a:prstGeom prst="curvedLeftArrow">
            <a:avLst/>
          </a:prstGeom>
          <a:solidFill>
            <a:srgbClr val="FF99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6934200" y="35433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FF0000"/>
                </a:solidFill>
                <a:latin typeface="Comic Sans MS" charset="0"/>
              </a:rPr>
              <a:t>Event pileup &amp; </a:t>
            </a:r>
            <a:r>
              <a:rPr lang="en-US" sz="1500" dirty="0" err="1" smtClean="0">
                <a:solidFill>
                  <a:srgbClr val="FF0000"/>
                </a:solidFill>
                <a:latin typeface="Comic Sans MS" charset="0"/>
              </a:rPr>
              <a:t>e</a:t>
            </a:r>
            <a:r>
              <a:rPr lang="en-US" sz="1500" dirty="0" smtClean="0">
                <a:solidFill>
                  <a:srgbClr val="FF0000"/>
                </a:solidFill>
                <a:latin typeface="Comic Sans MS" charset="0"/>
              </a:rPr>
              <a:t>-cloud</a:t>
            </a:r>
            <a:endParaRPr lang="en-US" sz="1500" dirty="0">
              <a:solidFill>
                <a:srgbClr val="FF0000"/>
              </a:solidFill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8" grpId="0" animBg="1"/>
      <p:bldP spid="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876800" y="919163"/>
            <a:ext cx="3656013" cy="2814637"/>
            <a:chOff x="5487988" y="2987675"/>
            <a:chExt cx="3656012" cy="2798763"/>
          </a:xfrm>
        </p:grpSpPr>
        <p:pic>
          <p:nvPicPr>
            <p:cNvPr id="51221" name="Picture 8" descr="lumi-reduction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487988" y="2987675"/>
              <a:ext cx="3656012" cy="2727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51203" name="Object 3"/>
            <p:cNvGraphicFramePr>
              <a:graphicFrameLocks noChangeAspect="1"/>
            </p:cNvGraphicFramePr>
            <p:nvPr/>
          </p:nvGraphicFramePr>
          <p:xfrm>
            <a:off x="5943600" y="3179763"/>
            <a:ext cx="609600" cy="325437"/>
          </p:xfrm>
          <a:graphic>
            <a:graphicData uri="http://schemas.openxmlformats.org/presentationml/2006/ole">
              <p:oleObj spid="_x0000_s51203" name="Equation" r:id="rId5" imgW="381000" imgH="203200" progId="Equation.3">
                <p:embed/>
              </p:oleObj>
            </a:graphicData>
          </a:graphic>
        </p:graphicFrame>
        <p:graphicFrame>
          <p:nvGraphicFramePr>
            <p:cNvPr id="51204" name="Object 4"/>
            <p:cNvGraphicFramePr>
              <a:graphicFrameLocks noChangeAspect="1"/>
            </p:cNvGraphicFramePr>
            <p:nvPr/>
          </p:nvGraphicFramePr>
          <p:xfrm>
            <a:off x="8589963" y="5411788"/>
            <a:ext cx="306387" cy="374650"/>
          </p:xfrm>
          <a:graphic>
            <a:graphicData uri="http://schemas.openxmlformats.org/presentationml/2006/ole">
              <p:oleObj spid="_x0000_s51204" name="Equation" r:id="rId6" imgW="165100" imgH="203200" progId="Equation.3">
                <p:embed/>
              </p:oleObj>
            </a:graphicData>
          </a:graphic>
        </p:graphicFrame>
      </p:grpSp>
      <p:sp>
        <p:nvSpPr>
          <p:cNvPr id="512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88913"/>
            <a:ext cx="5410200" cy="720725"/>
          </a:xfrm>
        </p:spPr>
        <p:txBody>
          <a:bodyPr/>
          <a:lstStyle/>
          <a:p>
            <a:pPr algn="ctr" eaLnBrk="1" hangingPunct="1"/>
            <a:r>
              <a:rPr lang="en-US" sz="4000" u="sng">
                <a:solidFill>
                  <a:srgbClr val="FF0000"/>
                </a:solidFill>
              </a:rPr>
              <a:t>LHC Challenges: R</a:t>
            </a:r>
          </a:p>
        </p:txBody>
      </p:sp>
      <p:sp>
        <p:nvSpPr>
          <p:cNvPr id="51207" name="Rectangle 3"/>
          <p:cNvSpPr>
            <a:spLocks noChangeArrowheads="1"/>
          </p:cNvSpPr>
          <p:nvPr/>
        </p:nvSpPr>
        <p:spPr bwMode="auto">
          <a:xfrm>
            <a:off x="76200" y="1144588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59" tIns="45680" rIns="91359" bIns="45680" anchor="ctr">
            <a:prstTxWarp prst="textNoShape">
              <a:avLst/>
            </a:prstTxWarp>
          </a:bodyPr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51208" name="Rectangle 4"/>
          <p:cNvSpPr>
            <a:spLocks noChangeArrowheads="1"/>
          </p:cNvSpPr>
          <p:nvPr/>
        </p:nvSpPr>
        <p:spPr bwMode="auto">
          <a:xfrm>
            <a:off x="5638800" y="6572250"/>
            <a:ext cx="35052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47" tIns="17579" rIns="43947" bIns="17579">
            <a:prstTxWarp prst="textNoShape">
              <a:avLst/>
            </a:prstTxWarp>
            <a:spAutoFit/>
          </a:bodyPr>
          <a:lstStyle/>
          <a:p>
            <a:pPr algn="r" eaLnBrk="1" hangingPunct="1"/>
            <a:r>
              <a:rPr lang="en-US" sz="1500">
                <a:solidFill>
                  <a:srgbClr val="006633"/>
                </a:solidFill>
                <a:latin typeface="Comic Sans MS" charset="0"/>
              </a:rPr>
              <a:t>Oliver Brüning   </a:t>
            </a:r>
            <a:fld id="{86629A85-D19E-B244-802E-F6282397D6ED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34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51209" name="Text Box 5"/>
          <p:cNvSpPr txBox="1">
            <a:spLocks noChangeArrowheads="1"/>
          </p:cNvSpPr>
          <p:nvPr/>
        </p:nvSpPr>
        <p:spPr bwMode="auto">
          <a:xfrm>
            <a:off x="685800" y="958850"/>
            <a:ext cx="3032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59" tIns="45680" rIns="91359" bIns="45680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2600">
                <a:solidFill>
                  <a:srgbClr val="3333CC"/>
                </a:solidFill>
              </a:rPr>
              <a:t>geometric luminosity </a:t>
            </a:r>
          </a:p>
          <a:p>
            <a:pPr algn="l" eaLnBrk="1" hangingPunct="1"/>
            <a:r>
              <a:rPr lang="en-US" sz="2600">
                <a:solidFill>
                  <a:srgbClr val="3333CC"/>
                </a:solidFill>
              </a:rPr>
              <a:t>reduction factor:</a:t>
            </a:r>
          </a:p>
        </p:txBody>
      </p:sp>
      <p:sp>
        <p:nvSpPr>
          <p:cNvPr id="51210" name="Text Box 11"/>
          <p:cNvSpPr txBox="1">
            <a:spLocks noChangeArrowheads="1"/>
          </p:cNvSpPr>
          <p:nvPr/>
        </p:nvSpPr>
        <p:spPr bwMode="auto">
          <a:xfrm>
            <a:off x="0" y="3200400"/>
            <a:ext cx="8382000" cy="3046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59" tIns="45680" rIns="91359" bIns="45680">
            <a:prstTxWarp prst="textNoShape">
              <a:avLst/>
            </a:prstTxWarp>
            <a:spAutoFit/>
          </a:bodyPr>
          <a:lstStyle/>
          <a:p>
            <a:pPr algn="l" eaLnBrk="1" hangingPunct="1">
              <a:buFont typeface="Wingdings" charset="2"/>
              <a:buNone/>
            </a:pPr>
            <a:r>
              <a:rPr lang="en-US" dirty="0">
                <a:solidFill>
                  <a:srgbClr val="000000"/>
                </a:solidFill>
              </a:rPr>
              <a:t>large crossing angle:</a:t>
            </a:r>
          </a:p>
          <a:p>
            <a:pPr algn="l" eaLnBrk="1" hangingPunct="1">
              <a:buFont typeface="Wingdings" charset="2"/>
              <a:buNone/>
            </a:pPr>
            <a:r>
              <a:rPr lang="en-US" dirty="0">
                <a:solidFill>
                  <a:srgbClr val="094A08"/>
                </a:solidFill>
              </a:rPr>
              <a:t>		</a:t>
            </a:r>
            <a:r>
              <a:rPr lang="en-US" dirty="0" err="1">
                <a:solidFill>
                  <a:srgbClr val="094A08"/>
                </a:solidFill>
                <a:sym typeface="Wingdings" charset="2"/>
              </a:rPr>
              <a:t></a:t>
            </a:r>
            <a:r>
              <a:rPr lang="en-US" dirty="0">
                <a:solidFill>
                  <a:srgbClr val="094A08"/>
                </a:solidFill>
                <a:sym typeface="Wingdings" charset="2"/>
              </a:rPr>
              <a:t> reduction of long range beam-beam interactions</a:t>
            </a:r>
          </a:p>
          <a:p>
            <a:pPr algn="l" eaLnBrk="1" hangingPunct="1">
              <a:buFont typeface="Wingdings" charset="2"/>
              <a:buNone/>
            </a:pPr>
            <a:r>
              <a:rPr lang="en-US" dirty="0">
                <a:solidFill>
                  <a:srgbClr val="094A08"/>
                </a:solidFill>
                <a:sym typeface="Wingdings" charset="2"/>
              </a:rPr>
              <a:t>		</a:t>
            </a:r>
            <a:r>
              <a:rPr lang="en-US" dirty="0" err="1">
                <a:solidFill>
                  <a:srgbClr val="094A08"/>
                </a:solidFill>
                <a:sym typeface="Wingdings" charset="2"/>
              </a:rPr>
              <a:t></a:t>
            </a:r>
            <a:r>
              <a:rPr lang="en-US" dirty="0">
                <a:solidFill>
                  <a:srgbClr val="094A08"/>
                </a:solidFill>
                <a:sym typeface="Wingdings" charset="2"/>
              </a:rPr>
              <a:t> reduction of head-on beam-beam parameter</a:t>
            </a:r>
          </a:p>
          <a:p>
            <a:pPr algn="l" eaLnBrk="1" hangingPunct="1">
              <a:buFont typeface="Wingdings" charset="2"/>
              <a:buNone/>
            </a:pPr>
            <a:r>
              <a:rPr lang="en-US" dirty="0">
                <a:solidFill>
                  <a:srgbClr val="FF0000"/>
                </a:solidFill>
                <a:sym typeface="Wingdings" charset="2"/>
              </a:rPr>
              <a:t> 		</a:t>
            </a:r>
            <a:r>
              <a:rPr lang="en-US" dirty="0" err="1">
                <a:solidFill>
                  <a:srgbClr val="FF0000"/>
                </a:solidFill>
                <a:sym typeface="Wingdings" charset="2"/>
              </a:rPr>
              <a:t></a:t>
            </a:r>
            <a:r>
              <a:rPr lang="en-US" dirty="0">
                <a:solidFill>
                  <a:srgbClr val="FF0000"/>
                </a:solidFill>
                <a:sym typeface="Wingdings" charset="2"/>
              </a:rPr>
              <a:t> reduction of the mechanical </a:t>
            </a:r>
            <a:r>
              <a:rPr lang="en-US" dirty="0" smtClean="0">
                <a:solidFill>
                  <a:srgbClr val="FF0000"/>
                </a:solidFill>
                <a:sym typeface="Wingdings" charset="2"/>
              </a:rPr>
              <a:t>aperture</a:t>
            </a:r>
          </a:p>
          <a:p>
            <a:pPr algn="l" eaLnBrk="1" hangingPunct="1">
              <a:buFont typeface="Wingdings" charset="2"/>
              <a:buNone/>
            </a:pPr>
            <a:r>
              <a:rPr lang="en-US" dirty="0" smtClean="0">
                <a:solidFill>
                  <a:srgbClr val="FF0000"/>
                </a:solidFill>
                <a:sym typeface="Wingdings" charset="2"/>
              </a:rPr>
              <a:t>		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synchro-betatron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resonances</a:t>
            </a:r>
            <a:endParaRPr lang="en-US" dirty="0" smtClean="0">
              <a:solidFill>
                <a:srgbClr val="FF0000"/>
              </a:solidFill>
              <a:sym typeface="Wingdings" charset="2"/>
            </a:endParaRPr>
          </a:p>
          <a:p>
            <a:pPr algn="l" eaLnBrk="1" hangingPunct="1">
              <a:buFont typeface="Wingdings" charset="2"/>
              <a:buNone/>
            </a:pPr>
            <a:r>
              <a:rPr lang="en-US" dirty="0">
                <a:solidFill>
                  <a:srgbClr val="FF0000"/>
                </a:solidFill>
                <a:sym typeface="Wingdings" charset="2"/>
              </a:rPr>
              <a:t>		</a:t>
            </a:r>
            <a:r>
              <a:rPr lang="en-US" dirty="0" err="1">
                <a:solidFill>
                  <a:srgbClr val="FF0000"/>
                </a:solidFill>
                <a:sym typeface="Wingdings" charset="2"/>
              </a:rPr>
              <a:t></a:t>
            </a:r>
            <a:r>
              <a:rPr lang="en-US" dirty="0">
                <a:solidFill>
                  <a:srgbClr val="FF0000"/>
                </a:solidFill>
                <a:sym typeface="Wingdings" charset="2"/>
              </a:rPr>
              <a:t> reduction of instantaneous luminosity</a:t>
            </a:r>
          </a:p>
          <a:p>
            <a:pPr algn="l" eaLnBrk="1" hangingPunct="1">
              <a:buFont typeface="Wingdings" charset="2"/>
              <a:buNone/>
            </a:pPr>
            <a:r>
              <a:rPr lang="en-US" dirty="0">
                <a:solidFill>
                  <a:srgbClr val="008000"/>
                </a:solidFill>
                <a:sym typeface="Wingdings" charset="2"/>
              </a:rPr>
              <a:t>				</a:t>
            </a:r>
            <a:r>
              <a:rPr lang="en-US" dirty="0" err="1">
                <a:solidFill>
                  <a:srgbClr val="800000"/>
                </a:solidFill>
                <a:sym typeface="Wingdings" charset="2"/>
              </a:rPr>
              <a:t></a:t>
            </a:r>
            <a:r>
              <a:rPr lang="en-US" dirty="0">
                <a:solidFill>
                  <a:srgbClr val="800000"/>
                </a:solidFill>
                <a:sym typeface="Wingdings" charset="2"/>
              </a:rPr>
              <a:t> inefficient use of beam current</a:t>
            </a:r>
          </a:p>
          <a:p>
            <a:pPr algn="l" eaLnBrk="1" hangingPunct="1">
              <a:buFont typeface="Wingdings" charset="2"/>
              <a:buNone/>
            </a:pPr>
            <a:r>
              <a:rPr lang="en-US" dirty="0">
                <a:solidFill>
                  <a:srgbClr val="0066FF"/>
                </a:solidFill>
                <a:sym typeface="Wingdings" charset="2"/>
              </a:rPr>
              <a:t>				</a:t>
            </a:r>
            <a:r>
              <a:rPr lang="en-US" dirty="0" err="1">
                <a:solidFill>
                  <a:srgbClr val="27551F"/>
                </a:solidFill>
                <a:sym typeface="Wingdings" charset="2"/>
              </a:rPr>
              <a:t></a:t>
            </a:r>
            <a:r>
              <a:rPr lang="en-US" dirty="0">
                <a:solidFill>
                  <a:srgbClr val="27551F"/>
                </a:solidFill>
                <a:sym typeface="Wingdings" charset="2"/>
              </a:rPr>
              <a:t> option for </a:t>
            </a:r>
            <a:r>
              <a:rPr lang="en-US" dirty="0" err="1">
                <a:solidFill>
                  <a:srgbClr val="27551F"/>
                </a:solidFill>
                <a:sym typeface="Wingdings" charset="2"/>
              </a:rPr>
              <a:t>L</a:t>
            </a:r>
            <a:r>
              <a:rPr lang="en-US" dirty="0">
                <a:solidFill>
                  <a:srgbClr val="27551F"/>
                </a:solidFill>
                <a:sym typeface="Wingdings" charset="2"/>
              </a:rPr>
              <a:t> leveling!</a:t>
            </a:r>
          </a:p>
        </p:txBody>
      </p:sp>
      <p:graphicFrame>
        <p:nvGraphicFramePr>
          <p:cNvPr id="51202" name="Object 2"/>
          <p:cNvGraphicFramePr>
            <a:graphicFrameLocks noChangeAspect="1"/>
          </p:cNvGraphicFramePr>
          <p:nvPr>
            <p:ph idx="1"/>
          </p:nvPr>
        </p:nvGraphicFramePr>
        <p:xfrm>
          <a:off x="228600" y="2057400"/>
          <a:ext cx="4191000" cy="1073150"/>
        </p:xfrm>
        <a:graphic>
          <a:graphicData uri="http://schemas.openxmlformats.org/presentationml/2006/ole">
            <p:oleObj spid="_x0000_s51202" name="Equation" r:id="rId7" imgW="1587500" imgH="406400" progId="Equation.3">
              <p:embed/>
            </p:oleObj>
          </a:graphicData>
        </a:graphic>
      </p:graphicFrame>
      <p:grpSp>
        <p:nvGrpSpPr>
          <p:cNvPr id="51211" name="Group 23"/>
          <p:cNvGrpSpPr>
            <a:grpSpLocks/>
          </p:cNvGrpSpPr>
          <p:nvPr/>
        </p:nvGrpSpPr>
        <p:grpSpPr bwMode="auto">
          <a:xfrm>
            <a:off x="5773738" y="76200"/>
            <a:ext cx="3217862" cy="1893888"/>
            <a:chOff x="3456" y="576"/>
            <a:chExt cx="2027" cy="1193"/>
          </a:xfrm>
        </p:grpSpPr>
        <p:sp>
          <p:nvSpPr>
            <p:cNvPr id="51214" name="Oval 15"/>
            <p:cNvSpPr>
              <a:spLocks noChangeArrowheads="1"/>
            </p:cNvSpPr>
            <p:nvPr/>
          </p:nvSpPr>
          <p:spPr bwMode="auto">
            <a:xfrm rot="-1632241">
              <a:off x="3600" y="912"/>
              <a:ext cx="1392" cy="240"/>
            </a:xfrm>
            <a:prstGeom prst="ellipse">
              <a:avLst/>
            </a:prstGeom>
            <a:solidFill>
              <a:srgbClr val="FF0000">
                <a:alpha val="54901"/>
              </a:srgbClr>
            </a:solidFill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3B812F"/>
                </a:solidFill>
              </a:endParaRPr>
            </a:p>
          </p:txBody>
        </p:sp>
        <p:sp>
          <p:nvSpPr>
            <p:cNvPr id="51215" name="Oval 16"/>
            <p:cNvSpPr>
              <a:spLocks noChangeArrowheads="1"/>
            </p:cNvSpPr>
            <p:nvPr/>
          </p:nvSpPr>
          <p:spPr bwMode="auto">
            <a:xfrm rot="1640686">
              <a:off x="3648" y="912"/>
              <a:ext cx="1392" cy="240"/>
            </a:xfrm>
            <a:prstGeom prst="ellipse">
              <a:avLst/>
            </a:prstGeom>
            <a:solidFill>
              <a:srgbClr val="0066FF">
                <a:alpha val="54901"/>
              </a:srgbClr>
            </a:solidFill>
            <a:ln w="12700">
              <a:solidFill>
                <a:srgbClr val="0066FF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3B812F"/>
                </a:solidFill>
              </a:endParaRPr>
            </a:p>
          </p:txBody>
        </p:sp>
        <p:sp>
          <p:nvSpPr>
            <p:cNvPr id="51216" name="Line 17"/>
            <p:cNvSpPr>
              <a:spLocks noChangeShapeType="1"/>
            </p:cNvSpPr>
            <p:nvPr/>
          </p:nvSpPr>
          <p:spPr bwMode="auto">
            <a:xfrm>
              <a:off x="4320" y="864"/>
              <a:ext cx="0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217" name="Text Box 18"/>
            <p:cNvSpPr txBox="1">
              <a:spLocks noChangeArrowheads="1"/>
            </p:cNvSpPr>
            <p:nvPr/>
          </p:nvSpPr>
          <p:spPr bwMode="auto">
            <a:xfrm>
              <a:off x="4074" y="1536"/>
              <a:ext cx="1409" cy="23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solidFill>
                    <a:srgbClr val="000000"/>
                  </a:solidFill>
                </a:rPr>
                <a:t>effective cross section</a:t>
              </a:r>
              <a:endParaRPr lang="en-GB" sz="1800">
                <a:solidFill>
                  <a:srgbClr val="000000"/>
                </a:solidFill>
              </a:endParaRPr>
            </a:p>
          </p:txBody>
        </p:sp>
        <p:sp>
          <p:nvSpPr>
            <p:cNvPr id="51218" name="Line 19"/>
            <p:cNvSpPr>
              <a:spLocks noChangeShapeType="1"/>
            </p:cNvSpPr>
            <p:nvPr/>
          </p:nvSpPr>
          <p:spPr bwMode="auto">
            <a:xfrm flipH="1" flipV="1">
              <a:off x="4320" y="1200"/>
              <a:ext cx="192" cy="3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  <p:txBody>
            <a:bodyPr rot="10800000" vert="eaVert" wrap="none" anchor="ctr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219" name="Line 21"/>
            <p:cNvSpPr>
              <a:spLocks noChangeShapeType="1"/>
            </p:cNvSpPr>
            <p:nvPr/>
          </p:nvSpPr>
          <p:spPr bwMode="auto">
            <a:xfrm flipH="1" flipV="1">
              <a:off x="3456" y="576"/>
              <a:ext cx="1776" cy="9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  <p:txBody>
            <a:bodyPr rot="10800000" vert="eaVert" wrap="none" anchor="ctr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220" name="Line 22"/>
            <p:cNvSpPr>
              <a:spLocks noChangeShapeType="1"/>
            </p:cNvSpPr>
            <p:nvPr/>
          </p:nvSpPr>
          <p:spPr bwMode="auto">
            <a:xfrm flipV="1">
              <a:off x="3552" y="576"/>
              <a:ext cx="1632" cy="8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  <p:txBody>
            <a:bodyPr rot="10800000" vert="eaVert" wrap="none" anchor="ctr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51213" name="Rectangle 4"/>
          <p:cNvSpPr>
            <a:spLocks noChangeArrowheads="1"/>
          </p:cNvSpPr>
          <p:nvPr/>
        </p:nvSpPr>
        <p:spPr bwMode="auto">
          <a:xfrm>
            <a:off x="3352800" y="1600200"/>
            <a:ext cx="1447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err="1">
                <a:solidFill>
                  <a:srgbClr val="800000"/>
                </a:solidFill>
                <a:latin typeface="Comic Sans MS" charset="0"/>
              </a:rPr>
              <a:t>Piwinski</a:t>
            </a:r>
            <a:r>
              <a:rPr lang="en-US" sz="1500" dirty="0">
                <a:solidFill>
                  <a:srgbClr val="800000"/>
                </a:solidFill>
                <a:latin typeface="Comic Sans MS" charset="0"/>
              </a:rPr>
              <a:t> angle</a:t>
            </a: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5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>
                <a:solidFill>
                  <a:srgbClr val="FF0000"/>
                </a:solidFill>
              </a:rPr>
              <a:t>HL-LHC Performance Goals</a:t>
            </a: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35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84138" y="2514600"/>
            <a:ext cx="7131061" cy="3692523"/>
            <a:chOff x="288" y="720"/>
            <a:chExt cx="4492" cy="2326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106" cy="2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2"/>
                </a:rPr>
                <a:t>Preferred leveling mechanism:     </a:t>
              </a:r>
              <a:r>
                <a:rPr lang="en-US" sz="2600" dirty="0" smtClean="0">
                  <a:solidFill>
                    <a:srgbClr val="27551F"/>
                  </a:solidFill>
                  <a:sym typeface="Wingdings" charset="2"/>
                </a:rPr>
                <a:t>Crab Cavities</a:t>
              </a:r>
            </a:p>
            <a:p>
              <a:pPr algn="l" eaLnBrk="1" hangingPunct="1"/>
              <a:endParaRPr lang="en-US" sz="2600" dirty="0" smtClean="0">
                <a:solidFill>
                  <a:srgbClr val="27551F"/>
                </a:solidFill>
                <a:sym typeface="Wingdings" charset="2"/>
              </a:endParaRPr>
            </a:p>
            <a:p>
              <a:pPr algn="l" eaLnBrk="1" hangingPunct="1"/>
              <a:r>
                <a:rPr lang="en-US" sz="2600" dirty="0" smtClean="0">
                  <a:solidFill>
                    <a:schemeClr val="tx1"/>
                  </a:solidFill>
                  <a:sym typeface="Wingdings" charset="2"/>
                </a:rPr>
                <a:t>Reservations: technology &amp; MP &amp; field quality</a:t>
              </a:r>
            </a:p>
            <a:p>
              <a:pPr algn="l" eaLnBrk="1" hangingPunct="1"/>
              <a:endParaRPr lang="en-US" sz="2600" dirty="0" smtClean="0">
                <a:solidFill>
                  <a:schemeClr val="tx1"/>
                </a:solidFill>
                <a:sym typeface="Wingdings"/>
              </a:endParaRPr>
            </a:p>
            <a:p>
              <a:pPr algn="l" eaLnBrk="1" hangingPunct="1"/>
              <a:r>
                <a:rPr lang="en-US" sz="2600" dirty="0" err="1" smtClean="0">
                  <a:solidFill>
                    <a:schemeClr val="tx1"/>
                  </a:solidFill>
                  <a:sym typeface="Wingdings"/>
                </a:rPr>
                <a:t></a:t>
              </a:r>
              <a:r>
                <a:rPr lang="en-US" sz="2600" dirty="0" smtClean="0">
                  <a:solidFill>
                    <a:schemeClr val="tx1"/>
                  </a:solidFill>
                  <a:sym typeface="Wingdings"/>
                </a:rPr>
                <a:t> 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2"/>
                </a:rPr>
                <a:t>Supplementary tools for leveling: </a:t>
              </a:r>
            </a:p>
            <a:p>
              <a:pPr algn="l" eaLnBrk="1" hangingPunct="1"/>
              <a:r>
                <a:rPr lang="en-US" sz="2600" dirty="0" smtClean="0">
                  <a:solidFill>
                    <a:schemeClr val="tx1"/>
                  </a:solidFill>
                  <a:sym typeface="Wingdings" charset="2"/>
                </a:rPr>
                <a:t>	</a:t>
              </a:r>
              <a:r>
                <a:rPr lang="en-US" sz="2600" dirty="0" smtClean="0">
                  <a:solidFill>
                    <a:srgbClr val="800000"/>
                  </a:solidFill>
                  <a:sym typeface="Wingdings" charset="2"/>
                </a:rPr>
                <a:t># crossing angle and Long-range and 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800000"/>
                  </a:solidFill>
                  <a:sym typeface="Wingdings" charset="2"/>
                </a:rPr>
                <a:t>		beam-beam wire compensators 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800000"/>
                  </a:solidFill>
                  <a:sym typeface="Wingdings" charset="2"/>
                </a:rPr>
                <a:t>	# transverse offsets at IP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800000"/>
                  </a:solidFill>
                  <a:sym typeface="Wingdings" charset="2"/>
                </a:rPr>
                <a:t>	# dynamic </a:t>
              </a:r>
              <a:r>
                <a:rPr lang="en-US" sz="2600" dirty="0" err="1" smtClean="0">
                  <a:solidFill>
                    <a:srgbClr val="800000"/>
                  </a:solidFill>
                  <a:latin typeface="Symbol" charset="2"/>
                  <a:cs typeface="Symbol" charset="2"/>
                  <a:sym typeface="Wingdings" charset="2"/>
                </a:rPr>
                <a:t>b</a:t>
              </a:r>
              <a:r>
                <a:rPr lang="en-US" sz="2600" baseline="30000" dirty="0" smtClean="0">
                  <a:solidFill>
                    <a:srgbClr val="800000"/>
                  </a:solidFill>
                  <a:sym typeface="Wingdings" charset="2"/>
                </a:rPr>
                <a:t>*</a:t>
              </a:r>
              <a:r>
                <a:rPr lang="en-US" sz="2600" dirty="0" smtClean="0">
                  <a:solidFill>
                    <a:srgbClr val="800000"/>
                  </a:solidFill>
                  <a:sym typeface="Wingdings" charset="2"/>
                </a:rPr>
                <a:t> squeeze</a:t>
              </a:r>
            </a:p>
          </p:txBody>
        </p:sp>
      </p:grpSp>
      <p:sp>
        <p:nvSpPr>
          <p:cNvPr id="53254" name="Rectangle 4"/>
          <p:cNvSpPr>
            <a:spLocks noChangeArrowheads="1"/>
          </p:cNvSpPr>
          <p:nvPr/>
        </p:nvSpPr>
        <p:spPr bwMode="auto">
          <a:xfrm>
            <a:off x="60198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  <p:grpSp>
        <p:nvGrpSpPr>
          <p:cNvPr id="19" name="Group 26"/>
          <p:cNvGrpSpPr>
            <a:grpSpLocks/>
          </p:cNvGrpSpPr>
          <p:nvPr/>
        </p:nvGrpSpPr>
        <p:grpSpPr bwMode="auto">
          <a:xfrm>
            <a:off x="76200" y="914400"/>
            <a:ext cx="8812213" cy="1600200"/>
            <a:chOff x="288" y="2160"/>
            <a:chExt cx="5551" cy="1008"/>
          </a:xfrm>
        </p:grpSpPr>
        <p:sp>
          <p:nvSpPr>
            <p:cNvPr id="20" name="Rectangle 13"/>
            <p:cNvSpPr>
              <a:spLocks noChangeArrowheads="1"/>
            </p:cNvSpPr>
            <p:nvPr/>
          </p:nvSpPr>
          <p:spPr bwMode="auto">
            <a:xfrm>
              <a:off x="288" y="225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algn="l" eaLnBrk="1" hangingPunct="1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1" name="Text Box 14"/>
            <p:cNvSpPr txBox="1">
              <a:spLocks noChangeArrowheads="1"/>
            </p:cNvSpPr>
            <p:nvPr/>
          </p:nvSpPr>
          <p:spPr bwMode="auto">
            <a:xfrm>
              <a:off x="674" y="2160"/>
              <a:ext cx="5165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algn="l" eaLnBrk="1" hangingPunct="1"/>
              <a:r>
                <a:rPr lang="en-US" sz="2600" dirty="0">
                  <a:solidFill>
                    <a:srgbClr val="3333CC"/>
                  </a:solidFill>
                </a:rPr>
                <a:t>Operation at performance limit</a:t>
              </a:r>
            </a:p>
            <a:p>
              <a:pPr algn="l" eaLnBrk="1" hangingPunct="1">
                <a:buFont typeface="Wingdings" charset="2"/>
                <a:buChar char="è"/>
              </a:pPr>
              <a:r>
                <a:rPr lang="en-US" dirty="0">
                  <a:solidFill>
                    <a:srgbClr val="008000"/>
                  </a:solidFill>
                  <a:sym typeface="Wingdings" charset="2"/>
                </a:rPr>
                <a:t> choose parameters that allow higher than design performance</a:t>
              </a:r>
            </a:p>
            <a:p>
              <a:pPr algn="l" eaLnBrk="1" hangingPunct="1">
                <a:buFont typeface="Wingdings" charset="2"/>
                <a:buChar char="è"/>
              </a:pPr>
              <a:r>
                <a:rPr lang="en-US" dirty="0">
                  <a:solidFill>
                    <a:srgbClr val="008000"/>
                  </a:solidFill>
                  <a:sym typeface="Wingdings" charset="2"/>
                </a:rPr>
                <a:t> leveling mechanisms for controlling performance during run</a:t>
              </a:r>
            </a:p>
            <a:p>
              <a:pPr algn="l" eaLnBrk="1" hangingPunct="1"/>
              <a:endParaRPr lang="en-US" dirty="0">
                <a:solidFill>
                  <a:srgbClr val="008000"/>
                </a:solidFill>
                <a:sym typeface="Wingdings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Physics operations</a:t>
            </a:r>
          </a:p>
        </p:txBody>
      </p:sp>
      <p:sp>
        <p:nvSpPr>
          <p:cNvPr id="102404" name="Content Placeholder 2"/>
          <p:cNvSpPr>
            <a:spLocks noGrp="1"/>
          </p:cNvSpPr>
          <p:nvPr>
            <p:ph idx="4294967295"/>
          </p:nvPr>
        </p:nvSpPr>
        <p:spPr>
          <a:xfrm>
            <a:off x="0" y="838200"/>
            <a:ext cx="8229600" cy="50593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graphicFrame>
        <p:nvGraphicFramePr>
          <p:cNvPr id="102402" name="Object 2"/>
          <p:cNvGraphicFramePr>
            <a:graphicFrameLocks noChangeAspect="1"/>
          </p:cNvGraphicFramePr>
          <p:nvPr/>
        </p:nvGraphicFramePr>
        <p:xfrm>
          <a:off x="212725" y="596900"/>
          <a:ext cx="8643938" cy="6070600"/>
        </p:xfrm>
        <a:graphic>
          <a:graphicData uri="http://schemas.openxmlformats.org/presentationml/2006/ole">
            <p:oleObj spid="_x0000_s206850" name="Worksheet" r:id="rId3" imgW="5334000" imgH="3733800" progId="Excel.Sheet.8">
              <p:embed/>
            </p:oleObj>
          </a:graphicData>
        </a:graphic>
      </p:graphicFrame>
      <p:sp>
        <p:nvSpPr>
          <p:cNvPr id="96264" name="Rectangle 4"/>
          <p:cNvSpPr>
            <a:spLocks/>
          </p:cNvSpPr>
          <p:nvPr/>
        </p:nvSpPr>
        <p:spPr bwMode="auto">
          <a:xfrm>
            <a:off x="5257800" y="5334000"/>
            <a:ext cx="2874963" cy="1374775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000000"/>
                </a:solidFill>
                <a:latin typeface="Calibri" charset="0"/>
                <a:ea typeface="+mn-ea"/>
                <a:cs typeface="+mn-cs"/>
              </a:rPr>
              <a:t>~30%</a:t>
            </a:r>
            <a:br>
              <a:rPr lang="en-US" sz="2800">
                <a:solidFill>
                  <a:srgbClr val="000000"/>
                </a:solidFill>
                <a:latin typeface="Calibri" charset="0"/>
                <a:ea typeface="+mn-ea"/>
                <a:cs typeface="+mn-cs"/>
              </a:rPr>
            </a:br>
            <a:r>
              <a:rPr lang="en-US" sz="2800">
                <a:solidFill>
                  <a:srgbClr val="000000"/>
                </a:solidFill>
                <a:latin typeface="Calibri" charset="0"/>
                <a:ea typeface="+mn-ea"/>
                <a:cs typeface="+mn-cs"/>
              </a:rPr>
              <a:t>Stable beams!</a:t>
            </a:r>
          </a:p>
        </p:txBody>
      </p:sp>
      <p:sp>
        <p:nvSpPr>
          <p:cNvPr id="102406" name="Rectangle 3"/>
          <p:cNvSpPr>
            <a:spLocks/>
          </p:cNvSpPr>
          <p:nvPr/>
        </p:nvSpPr>
        <p:spPr bwMode="auto">
          <a:xfrm>
            <a:off x="76200" y="6172200"/>
            <a:ext cx="2125331" cy="23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400" dirty="0" err="1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W</a:t>
            </a:r>
            <a:r>
              <a:rPr lang="en-US" sz="1400" dirty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. </a:t>
            </a:r>
            <a:r>
              <a:rPr lang="en-US" sz="1400" dirty="0" err="1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Venturini</a:t>
            </a:r>
            <a:r>
              <a:rPr lang="en-US" sz="1400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@ Evian 2011</a:t>
            </a:r>
            <a:endParaRPr lang="en-US" sz="1400" dirty="0">
              <a:solidFill>
                <a:srgbClr val="000000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102408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893CEE2-1538-744E-82D7-BD9DB63A756C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6591662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 rot="20213531">
            <a:off x="1459780" y="2870496"/>
            <a:ext cx="6183902" cy="1143501"/>
          </a:xfrm>
          <a:prstGeom prst="rect">
            <a:avLst/>
          </a:prstGeom>
          <a:solidFill>
            <a:schemeClr val="bg1"/>
          </a:solidFill>
          <a:ln w="63500">
            <a:solidFill>
              <a:srgbClr val="008000"/>
            </a:solidFill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eaLnBrk="1" hangingPunct="1">
              <a:buFont typeface="Wingdings" charset="2"/>
              <a:buChar char="è"/>
            </a:pPr>
            <a:r>
              <a:rPr lang="en-US" b="1" dirty="0" smtClean="0">
                <a:solidFill>
                  <a:srgbClr val="800000"/>
                </a:solidFill>
                <a:latin typeface="Comic Sans MS" charset="0"/>
                <a:sym typeface="Wingdings"/>
              </a:rPr>
              <a:t>ca. 65% efficiency</a:t>
            </a:r>
          </a:p>
          <a:p>
            <a:pPr eaLnBrk="1" hangingPunct="1">
              <a:buFont typeface="Wingdings" charset="2"/>
              <a:buChar char="è"/>
            </a:pPr>
            <a:r>
              <a:rPr lang="en-US" b="1" dirty="0" smtClean="0">
                <a:solidFill>
                  <a:srgbClr val="800000"/>
                </a:solidFill>
                <a:latin typeface="Comic Sans MS" charset="0"/>
              </a:rPr>
              <a:t> 5 10</a:t>
            </a:r>
            <a:r>
              <a:rPr lang="en-US" b="1" baseline="30000" dirty="0" smtClean="0">
                <a:solidFill>
                  <a:srgbClr val="800000"/>
                </a:solidFill>
                <a:latin typeface="Comic Sans MS" charset="0"/>
              </a:rPr>
              <a:t>14</a:t>
            </a:r>
            <a:r>
              <a:rPr lang="en-US" b="1" dirty="0" smtClean="0">
                <a:solidFill>
                  <a:srgbClr val="800000"/>
                </a:solidFill>
                <a:latin typeface="Comic Sans MS" charset="0"/>
              </a:rPr>
              <a:t> </a:t>
            </a:r>
            <a:r>
              <a:rPr lang="en-US" b="1" dirty="0" err="1" smtClean="0">
                <a:solidFill>
                  <a:srgbClr val="800000"/>
                </a:solidFill>
                <a:latin typeface="Comic Sans MS" charset="0"/>
              </a:rPr>
              <a:t>p</a:t>
            </a:r>
            <a:r>
              <a:rPr lang="en-US" b="1" dirty="0" smtClean="0">
                <a:solidFill>
                  <a:srgbClr val="800000"/>
                </a:solidFill>
                <a:latin typeface="Comic Sans MS" charset="0"/>
              </a:rPr>
              <a:t>/beam and ‘</a:t>
            </a:r>
            <a:r>
              <a:rPr lang="en-US" b="1" dirty="0" err="1" smtClean="0">
                <a:solidFill>
                  <a:srgbClr val="800000"/>
                </a:solidFill>
                <a:latin typeface="Comic Sans MS" charset="0"/>
              </a:rPr>
              <a:t>k</a:t>
            </a:r>
            <a:r>
              <a:rPr lang="en-US" b="1" dirty="0" smtClean="0">
                <a:solidFill>
                  <a:srgbClr val="800000"/>
                </a:solidFill>
                <a:latin typeface="Comic Sans MS" charset="0"/>
              </a:rPr>
              <a:t>’ = 4</a:t>
            </a:r>
          </a:p>
          <a:p>
            <a:pPr eaLnBrk="1" hangingPunct="1"/>
            <a:r>
              <a:rPr lang="en-US" b="1" dirty="0" smtClean="0">
                <a:solidFill>
                  <a:srgbClr val="800000"/>
                </a:solidFill>
                <a:latin typeface="Comic Sans MS" charset="0"/>
              </a:rPr>
              <a:t>is probably OK </a:t>
            </a:r>
            <a:endParaRPr lang="en-US" sz="2000" b="1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4" grpId="0" animBg="1"/>
      <p:bldP spid="1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(up to end of fill 1868)</a:t>
            </a:r>
            <a:endParaRPr lang="en-US" dirty="0"/>
          </a:p>
        </p:txBody>
      </p:sp>
      <p:pic>
        <p:nvPicPr>
          <p:cNvPr id="2050" name="Picture 2" descr="\\cern.ch\dfs\Users\a\arduini\Documents\efficiency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70484"/>
            <a:ext cx="8610600" cy="6187516"/>
          </a:xfrm>
          <a:prstGeom prst="rect">
            <a:avLst/>
          </a:prstGeom>
          <a:noFill/>
        </p:spPr>
      </p:pic>
      <p:sp>
        <p:nvSpPr>
          <p:cNvPr id="4" name="Rectangle 3"/>
          <p:cNvSpPr>
            <a:spLocks/>
          </p:cNvSpPr>
          <p:nvPr/>
        </p:nvSpPr>
        <p:spPr bwMode="auto">
          <a:xfrm>
            <a:off x="46351" y="6172200"/>
            <a:ext cx="2185031" cy="23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400" dirty="0" err="1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G</a:t>
            </a:r>
            <a:r>
              <a:rPr lang="en-US" sz="1400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. </a:t>
            </a:r>
            <a:r>
              <a:rPr lang="en-US" sz="1400" dirty="0" err="1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Arduini</a:t>
            </a:r>
            <a:r>
              <a:rPr lang="en-US" sz="1400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@ </a:t>
            </a:r>
            <a:r>
              <a:rPr lang="en-US" sz="1400" dirty="0" err="1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LMC</a:t>
            </a:r>
            <a:r>
              <a:rPr lang="en-US" sz="1400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96, 2011</a:t>
            </a:r>
            <a:endParaRPr lang="en-US" sz="1400" dirty="0">
              <a:solidFill>
                <a:srgbClr val="000000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 rot="20213531">
            <a:off x="1652717" y="2691601"/>
            <a:ext cx="6183902" cy="1143501"/>
          </a:xfrm>
          <a:prstGeom prst="rect">
            <a:avLst/>
          </a:prstGeom>
          <a:solidFill>
            <a:schemeClr val="bg1"/>
          </a:solidFill>
          <a:ln w="63500">
            <a:solidFill>
              <a:srgbClr val="008000"/>
            </a:solidFill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eaLnBrk="1" hangingPunct="1">
              <a:buFont typeface="Wingdings" charset="2"/>
              <a:buChar char="è"/>
            </a:pPr>
            <a:r>
              <a:rPr lang="en-US" b="1" dirty="0" smtClean="0">
                <a:solidFill>
                  <a:srgbClr val="800000"/>
                </a:solidFill>
                <a:latin typeface="Comic Sans MS" charset="0"/>
                <a:sym typeface="Wingdings"/>
              </a:rPr>
              <a:t>ca. 65% efficiency</a:t>
            </a:r>
          </a:p>
          <a:p>
            <a:pPr eaLnBrk="1" hangingPunct="1">
              <a:buFont typeface="Wingdings" charset="2"/>
              <a:buChar char="è"/>
            </a:pPr>
            <a:r>
              <a:rPr lang="en-US" b="1" dirty="0" smtClean="0">
                <a:solidFill>
                  <a:srgbClr val="800000"/>
                </a:solidFill>
                <a:latin typeface="Comic Sans MS" charset="0"/>
              </a:rPr>
              <a:t> 5 10</a:t>
            </a:r>
            <a:r>
              <a:rPr lang="en-US" b="1" baseline="30000" dirty="0" smtClean="0">
                <a:solidFill>
                  <a:srgbClr val="800000"/>
                </a:solidFill>
                <a:latin typeface="Comic Sans MS" charset="0"/>
              </a:rPr>
              <a:t>14</a:t>
            </a:r>
            <a:r>
              <a:rPr lang="en-US" b="1" dirty="0" smtClean="0">
                <a:solidFill>
                  <a:srgbClr val="800000"/>
                </a:solidFill>
                <a:latin typeface="Comic Sans MS" charset="0"/>
              </a:rPr>
              <a:t> </a:t>
            </a:r>
            <a:r>
              <a:rPr lang="en-US" b="1" dirty="0" err="1" smtClean="0">
                <a:solidFill>
                  <a:srgbClr val="800000"/>
                </a:solidFill>
                <a:latin typeface="Comic Sans MS" charset="0"/>
              </a:rPr>
              <a:t>p</a:t>
            </a:r>
            <a:r>
              <a:rPr lang="en-US" b="1" dirty="0" smtClean="0">
                <a:solidFill>
                  <a:srgbClr val="800000"/>
                </a:solidFill>
                <a:latin typeface="Comic Sans MS" charset="0"/>
              </a:rPr>
              <a:t>/beam and ‘</a:t>
            </a:r>
            <a:r>
              <a:rPr lang="en-US" b="1" dirty="0" err="1" smtClean="0">
                <a:solidFill>
                  <a:srgbClr val="800000"/>
                </a:solidFill>
                <a:latin typeface="Comic Sans MS" charset="0"/>
              </a:rPr>
              <a:t>k</a:t>
            </a:r>
            <a:r>
              <a:rPr lang="en-US" b="1" dirty="0" smtClean="0">
                <a:solidFill>
                  <a:srgbClr val="800000"/>
                </a:solidFill>
                <a:latin typeface="Comic Sans MS" charset="0"/>
              </a:rPr>
              <a:t>’ = 4</a:t>
            </a:r>
          </a:p>
          <a:p>
            <a:pPr eaLnBrk="1" hangingPunct="1"/>
            <a:r>
              <a:rPr lang="en-US" b="1" dirty="0" smtClean="0">
                <a:solidFill>
                  <a:srgbClr val="800000"/>
                </a:solidFill>
                <a:latin typeface="Comic Sans MS" charset="0"/>
              </a:rPr>
              <a:t>is probably OK </a:t>
            </a:r>
            <a:endParaRPr lang="en-US" sz="2000" b="1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6591662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0790C296-C4CC-DF49-9369-83D0F1C7E76E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37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Box 2"/>
          <p:cNvSpPr txBox="1">
            <a:spLocks noChangeArrowheads="1"/>
          </p:cNvSpPr>
          <p:nvPr/>
        </p:nvSpPr>
        <p:spPr bwMode="auto">
          <a:xfrm>
            <a:off x="690563" y="914400"/>
            <a:ext cx="642171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Ultimate </a:t>
            </a:r>
            <a:r>
              <a:rPr lang="en-US" sz="2600" dirty="0" err="1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LHC</a:t>
            </a: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:  </a:t>
            </a:r>
            <a:r>
              <a:rPr lang="en-US" sz="2200" dirty="0" smtClean="0">
                <a:solidFill>
                  <a:srgbClr val="800000"/>
                </a:solidFill>
                <a:ea typeface="Times New Roman" charset="0"/>
                <a:cs typeface="Times New Roman" charset="0"/>
              </a:rPr>
              <a:t>25ns; 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4.8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 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10</a:t>
            </a:r>
            <a:r>
              <a:rPr lang="en-US" sz="2200" baseline="30000" dirty="0" smtClean="0">
                <a:solidFill>
                  <a:srgbClr val="800000"/>
                </a:solidFill>
                <a:sym typeface="Wingdings"/>
              </a:rPr>
              <a:t>14 </a:t>
            </a:r>
            <a:r>
              <a:rPr lang="en-US" sz="2200" dirty="0" err="1" smtClean="0">
                <a:solidFill>
                  <a:srgbClr val="800000"/>
                </a:solidFill>
                <a:sym typeface="Wingdings"/>
              </a:rPr>
              <a:t>p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/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beam; </a:t>
            </a:r>
            <a:r>
              <a:rPr lang="en-US" sz="2200" dirty="0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e</a:t>
            </a:r>
            <a:r>
              <a:rPr lang="en-US" sz="2200" baseline="-25000" dirty="0" smtClean="0">
                <a:solidFill>
                  <a:srgbClr val="800000"/>
                </a:solidFill>
                <a:sym typeface="Wingdings"/>
              </a:rPr>
              <a:t>n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 = 3.75</a:t>
            </a:r>
            <a:r>
              <a:rPr lang="en-US" sz="2200" dirty="0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m</a:t>
            </a:r>
            <a:endParaRPr lang="en-US" sz="2200" dirty="0">
              <a:solidFill>
                <a:schemeClr val="tx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593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3675"/>
            <a:ext cx="8686800" cy="720725"/>
          </a:xfrm>
        </p:spPr>
        <p:txBody>
          <a:bodyPr/>
          <a:lstStyle/>
          <a:p>
            <a:pPr eaLnBrk="1" hangingPunct="1"/>
            <a:r>
              <a:rPr lang="en-US" sz="3600" u="sng" dirty="0" smtClean="0">
                <a:solidFill>
                  <a:srgbClr val="FF0000"/>
                </a:solidFill>
              </a:rPr>
              <a:t>Ultimate </a:t>
            </a:r>
            <a:r>
              <a:rPr lang="en-US" sz="3600" u="sng" dirty="0" err="1" smtClean="0">
                <a:solidFill>
                  <a:srgbClr val="FF0000"/>
                </a:solidFill>
              </a:rPr>
              <a:t>LHC</a:t>
            </a:r>
            <a:r>
              <a:rPr lang="en-US" sz="3600" u="sng" dirty="0" smtClean="0">
                <a:solidFill>
                  <a:srgbClr val="FF0000"/>
                </a:solidFill>
              </a:rPr>
              <a:t> parameters: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9400" name="Rectangle 3"/>
          <p:cNvSpPr>
            <a:spLocks noChangeArrowheads="1"/>
          </p:cNvSpPr>
          <p:nvPr/>
        </p:nvSpPr>
        <p:spPr bwMode="auto">
          <a:xfrm>
            <a:off x="76200" y="102743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69" tIns="45685" rIns="91369" bIns="45685" anchor="ctr">
            <a:prstTxWarp prst="textNoShape">
              <a:avLst/>
            </a:prstTxWarp>
          </a:bodyPr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59402" name="TextBox 12"/>
          <p:cNvSpPr txBox="1">
            <a:spLocks noChangeArrowheads="1"/>
          </p:cNvSpPr>
          <p:nvPr/>
        </p:nvSpPr>
        <p:spPr bwMode="auto">
          <a:xfrm>
            <a:off x="0" y="1410831"/>
            <a:ext cx="9144000" cy="180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ea typeface="Times New Roman" charset="0"/>
                <a:cs typeface="Symbol" charset="2"/>
                <a:sym typeface="Wingdings" charset="2"/>
              </a:rPr>
              <a:t>t</a:t>
            </a:r>
            <a:r>
              <a:rPr lang="en-US" baseline="-250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lumi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= 12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and ideal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run length : 7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Turnaround time: 7h + 5h = 12h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2 fills /day</a:t>
            </a: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L</a:t>
            </a:r>
            <a:r>
              <a:rPr lang="en-US" baseline="-25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int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/ fill = 0.42 fb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-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1</a:t>
            </a: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 60% efficiency on 150 days </a:t>
            </a:r>
            <a:r>
              <a:rPr lang="en-US" dirty="0" err="1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/>
              </a:rPr>
              <a:t> 80 </a:t>
            </a: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fb</a:t>
            </a:r>
            <a:r>
              <a:rPr lang="en-US" baseline="30000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-1</a:t>
            </a:r>
            <a:endParaRPr lang="en-US" dirty="0" smtClean="0">
              <a:solidFill>
                <a:srgbClr val="800000"/>
              </a:solidFill>
              <a:ea typeface="Times New Roman" charset="0"/>
              <a:cs typeface="Times New Roman" charset="0"/>
              <a:sym typeface="Wingdings"/>
            </a:endParaRPr>
          </a:p>
        </p:txBody>
      </p:sp>
      <p:sp>
        <p:nvSpPr>
          <p:cNvPr id="59404" name="Rectangle 4"/>
          <p:cNvSpPr>
            <a:spLocks noChangeArrowheads="1"/>
          </p:cNvSpPr>
          <p:nvPr/>
        </p:nvSpPr>
        <p:spPr bwMode="auto">
          <a:xfrm>
            <a:off x="59436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59405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0790C296-C4CC-DF49-9369-83D0F1C7E76E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38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690563" y="3722876"/>
            <a:ext cx="708399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LIU goal</a:t>
            </a: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:  </a:t>
            </a:r>
            <a:r>
              <a:rPr lang="en-US" sz="2200" dirty="0" smtClean="0">
                <a:solidFill>
                  <a:srgbClr val="800000"/>
                </a:solidFill>
                <a:ea typeface="Times New Roman" charset="0"/>
                <a:cs typeface="Times New Roman" charset="0"/>
              </a:rPr>
              <a:t>50ns; 3.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5 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10</a:t>
            </a:r>
            <a:r>
              <a:rPr lang="en-US" sz="2200" baseline="30000" dirty="0" smtClean="0">
                <a:solidFill>
                  <a:srgbClr val="800000"/>
                </a:solidFill>
                <a:sym typeface="Wingdings"/>
              </a:rPr>
              <a:t>14 </a:t>
            </a:r>
            <a:r>
              <a:rPr lang="en-US" sz="2200" dirty="0" err="1" smtClean="0">
                <a:solidFill>
                  <a:srgbClr val="800000"/>
                </a:solidFill>
                <a:sym typeface="Wingdings"/>
              </a:rPr>
              <a:t>p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/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beam </a:t>
            </a:r>
            <a:r>
              <a:rPr lang="en-US" sz="2200" dirty="0" err="1" smtClean="0">
                <a:solidFill>
                  <a:srgbClr val="800000"/>
                </a:solidFill>
                <a:sym typeface="Wingdings"/>
              </a:rPr>
              <a:t>k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 = 4 with 50% efficiency </a:t>
            </a:r>
            <a:endParaRPr lang="en-US" sz="2200" dirty="0">
              <a:solidFill>
                <a:schemeClr val="tx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76200" y="3835906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69" tIns="45685" rIns="91369" bIns="45685" anchor="ctr">
            <a:prstTxWarp prst="textNoShape">
              <a:avLst/>
            </a:prstTxWarp>
          </a:bodyPr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0" y="4219307"/>
            <a:ext cx="9144000" cy="180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ea typeface="Times New Roman" charset="0"/>
                <a:cs typeface="Symbol" charset="2"/>
                <a:sym typeface="Wingdings" charset="2"/>
              </a:rPr>
              <a:t>t</a:t>
            </a:r>
            <a:r>
              <a:rPr lang="en-US" baseline="-250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eff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= 9.7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and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leveling time: 4.9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Turnaround time: 4.9h + 3h + 5h = 12.9h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1.9 fills /day</a:t>
            </a: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L</a:t>
            </a:r>
            <a:r>
              <a:rPr lang="en-US" baseline="-25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int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/ fill = 0.9 fb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-1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+ 0.4 fb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-1</a:t>
            </a:r>
          </a:p>
          <a:p>
            <a:pPr lvl="1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 charset="2"/>
              </a:rPr>
              <a:t> 60% efficiency on 150 days </a:t>
            </a:r>
            <a:r>
              <a:rPr lang="en-US" dirty="0" err="1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115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 charset="2"/>
              </a:rPr>
              <a:t>fb</a:t>
            </a:r>
            <a:r>
              <a:rPr lang="en-US" baseline="30000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 charset="2"/>
              </a:rPr>
              <a:t>-</a:t>
            </a:r>
            <a:r>
              <a:rPr lang="en-US" baseline="30000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 charset="2"/>
              </a:rPr>
              <a:t>1</a:t>
            </a:r>
            <a:endParaRPr lang="en-US" dirty="0" smtClean="0">
              <a:solidFill>
                <a:srgbClr val="FF0000"/>
              </a:solidFill>
              <a:ea typeface="Times New Roman" charset="0"/>
              <a:cs typeface="Times New Roman" charset="0"/>
              <a:sym typeface="Wingding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Summary of LHC Intensity Limits (7 TeV)</a:t>
            </a:r>
          </a:p>
        </p:txBody>
      </p:sp>
      <p:sp>
        <p:nvSpPr>
          <p:cNvPr id="60419" name="TextBox 6"/>
          <p:cNvSpPr txBox="1">
            <a:spLocks noChangeArrowheads="1"/>
          </p:cNvSpPr>
          <p:nvPr/>
        </p:nvSpPr>
        <p:spPr bwMode="auto">
          <a:xfrm>
            <a:off x="4973638" y="6172200"/>
            <a:ext cx="40560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defTabSz="457200" eaLnBrk="1" hangingPunct="1"/>
            <a:r>
              <a:rPr lang="en-US" sz="1400">
                <a:solidFill>
                  <a:srgbClr val="000000"/>
                </a:solidFill>
                <a:latin typeface="Arial" charset="0"/>
              </a:rPr>
              <a:t>Note: </a:t>
            </a:r>
            <a:r>
              <a:rPr lang="en-US" sz="1400" u="sng">
                <a:solidFill>
                  <a:srgbClr val="FF0000"/>
                </a:solidFill>
                <a:latin typeface="Arial" charset="0"/>
              </a:rPr>
              <a:t>Some assumptions and conditions apply…</a:t>
            </a:r>
          </a:p>
        </p:txBody>
      </p:sp>
      <p:pic>
        <p:nvPicPr>
          <p:cNvPr id="60420" name="Picture 8" descr="lhc-int-limits-out-v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60400"/>
            <a:ext cx="9144000" cy="535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1" name="TextBox 7"/>
          <p:cNvSpPr txBox="1">
            <a:spLocks noChangeArrowheads="1"/>
          </p:cNvSpPr>
          <p:nvPr/>
        </p:nvSpPr>
        <p:spPr bwMode="auto">
          <a:xfrm>
            <a:off x="76200" y="6108700"/>
            <a:ext cx="48148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defTabSz="457200" eaLnBrk="1" hangingPunct="1"/>
            <a:r>
              <a:rPr lang="en-US" sz="1800" b="1" u="sng" dirty="0">
                <a:solidFill>
                  <a:srgbClr val="000000"/>
                </a:solidFill>
                <a:latin typeface="Arial" charset="0"/>
              </a:rPr>
              <a:t>Ideal scenario: no imperfections included!</a:t>
            </a:r>
          </a:p>
        </p:txBody>
      </p:sp>
      <p:sp>
        <p:nvSpPr>
          <p:cNvPr id="60422" name="TextBox 9"/>
          <p:cNvSpPr txBox="1">
            <a:spLocks noChangeArrowheads="1"/>
          </p:cNvSpPr>
          <p:nvPr/>
        </p:nvSpPr>
        <p:spPr bwMode="auto">
          <a:xfrm>
            <a:off x="4522788" y="1303338"/>
            <a:ext cx="1200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defTabSz="457200" eaLnBrk="1" hangingPunct="1"/>
            <a:r>
              <a:rPr lang="en-US" sz="1400" i="1">
                <a:solidFill>
                  <a:srgbClr val="000000"/>
                </a:solidFill>
                <a:latin typeface="Arial" charset="0"/>
              </a:rPr>
              <a:t>R. Assmann</a:t>
            </a:r>
          </a:p>
        </p:txBody>
      </p:sp>
      <p:sp>
        <p:nvSpPr>
          <p:cNvPr id="60423" name="TextBox 20"/>
          <p:cNvSpPr txBox="1">
            <a:spLocks noChangeArrowheads="1"/>
          </p:cNvSpPr>
          <p:nvPr/>
        </p:nvSpPr>
        <p:spPr bwMode="auto">
          <a:xfrm>
            <a:off x="152400" y="762000"/>
            <a:ext cx="26622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defTabSz="457200" eaLnBrk="1" hangingPunct="1"/>
            <a:r>
              <a:rPr lang="en-US" sz="1600" i="1">
                <a:solidFill>
                  <a:srgbClr val="000000"/>
                </a:solidFill>
                <a:latin typeface="Calibri" charset="0"/>
              </a:rPr>
              <a:t>R. Assman @ Chamonix 2010</a:t>
            </a:r>
          </a:p>
        </p:txBody>
      </p:sp>
      <p:sp>
        <p:nvSpPr>
          <p:cNvPr id="60424" name="Rectangle 4"/>
          <p:cNvSpPr>
            <a:spLocks noChangeArrowheads="1"/>
          </p:cNvSpPr>
          <p:nvPr/>
        </p:nvSpPr>
        <p:spPr bwMode="auto">
          <a:xfrm>
            <a:off x="60198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60426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2C4A26AC-9B56-6843-A7AA-3F5F579167A6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4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 rot="5400000">
            <a:off x="2483644" y="2591594"/>
            <a:ext cx="914400" cy="1588"/>
          </a:xfrm>
          <a:prstGeom prst="straightConnector1">
            <a:avLst/>
          </a:prstGeom>
          <a:noFill/>
          <a:ln w="38100" cap="sq">
            <a:solidFill>
              <a:srgbClr val="FF0000"/>
            </a:solidFill>
            <a:round/>
            <a:headEnd type="stealth" w="lg" len="lg"/>
            <a:tailEnd type="stealth" w="lg" len="lg"/>
          </a:ln>
        </p:spPr>
      </p:cxn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rot="5400000">
            <a:off x="6515100" y="3960813"/>
            <a:ext cx="458787" cy="1588"/>
          </a:xfrm>
          <a:prstGeom prst="straightConnector1">
            <a:avLst/>
          </a:prstGeom>
          <a:noFill/>
          <a:ln w="38100" cap="sq">
            <a:solidFill>
              <a:srgbClr val="FF0000"/>
            </a:solidFill>
            <a:round/>
            <a:headEnd type="stealth" w="lg" len="lg"/>
            <a:tailEnd type="stealth" w="lg" len="lg"/>
          </a:ln>
        </p:spPr>
      </p:cxn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6678613" y="3962400"/>
            <a:ext cx="152400" cy="152400"/>
          </a:xfrm>
          <a:prstGeom prst="ellipse">
            <a:avLst/>
          </a:prstGeom>
          <a:solidFill>
            <a:srgbClr val="800000"/>
          </a:solidFill>
          <a:ln w="12700" cap="sq">
            <a:solidFill>
              <a:srgbClr val="800000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de-DE" sz="20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2879725" y="2971800"/>
            <a:ext cx="152400" cy="152400"/>
          </a:xfrm>
          <a:prstGeom prst="ellipse">
            <a:avLst/>
          </a:prstGeom>
          <a:solidFill>
            <a:srgbClr val="800000"/>
          </a:solidFill>
          <a:ln w="12700" cap="sq">
            <a:solidFill>
              <a:srgbClr val="800000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de-DE" sz="20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>
            <a:off x="5651500" y="990600"/>
            <a:ext cx="152400" cy="152400"/>
          </a:xfrm>
          <a:prstGeom prst="ellipse">
            <a:avLst/>
          </a:prstGeom>
          <a:solidFill>
            <a:srgbClr val="800000"/>
          </a:solidFill>
          <a:ln w="12700" cap="sq">
            <a:solidFill>
              <a:srgbClr val="800000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de-DE" sz="20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3962400" y="946150"/>
            <a:ext cx="1752600" cy="220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200" b="1">
                <a:solidFill>
                  <a:srgbClr val="800000"/>
                </a:solidFill>
                <a:latin typeface="Comic Sans MS" charset="0"/>
              </a:rPr>
              <a:t>Chamonix 2011</a:t>
            </a:r>
          </a:p>
        </p:txBody>
      </p:sp>
      <p:sp>
        <p:nvSpPr>
          <p:cNvPr id="20" name="TextBox 7"/>
          <p:cNvSpPr txBox="1">
            <a:spLocks noChangeArrowheads="1"/>
          </p:cNvSpPr>
          <p:nvPr/>
        </p:nvSpPr>
        <p:spPr bwMode="auto">
          <a:xfrm rot="19481578">
            <a:off x="884909" y="2154458"/>
            <a:ext cx="6578492" cy="230832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defTabSz="457200" eaLnBrk="1" hangingPunct="1"/>
            <a:r>
              <a:rPr lang="en-US" b="1" u="sng" dirty="0" smtClean="0">
                <a:solidFill>
                  <a:srgbClr val="FF0000"/>
                </a:solidFill>
                <a:latin typeface="Arial" charset="0"/>
              </a:rPr>
              <a:t>Lower Maximum </a:t>
            </a:r>
            <a:r>
              <a:rPr lang="en-US" b="1" u="sng" dirty="0" smtClean="0">
                <a:solidFill>
                  <a:srgbClr val="FF0000"/>
                </a:solidFill>
                <a:latin typeface="Arial" charset="0"/>
              </a:rPr>
              <a:t>Intensity of 5 10</a:t>
            </a:r>
            <a:r>
              <a:rPr lang="en-US" b="1" u="sng" baseline="30000" dirty="0" smtClean="0">
                <a:solidFill>
                  <a:srgbClr val="FF0000"/>
                </a:solidFill>
                <a:latin typeface="Arial" charset="0"/>
              </a:rPr>
              <a:t>14</a:t>
            </a:r>
            <a:r>
              <a:rPr lang="en-US" b="1" u="sng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b="1" u="sng" dirty="0" err="1" smtClean="0">
                <a:solidFill>
                  <a:srgbClr val="FF0000"/>
                </a:solidFill>
                <a:latin typeface="Arial" charset="0"/>
              </a:rPr>
              <a:t>p</a:t>
            </a:r>
            <a:r>
              <a:rPr lang="en-US" b="1" u="sng" dirty="0" smtClean="0">
                <a:solidFill>
                  <a:srgbClr val="FF0000"/>
                </a:solidFill>
                <a:latin typeface="Arial" charset="0"/>
              </a:rPr>
              <a:t>/beam</a:t>
            </a:r>
          </a:p>
          <a:p>
            <a:pPr algn="l" defTabSz="457200" eaLnBrk="1" hangingPunct="1"/>
            <a:endParaRPr lang="en-US" b="1" u="sng" dirty="0" smtClean="0">
              <a:solidFill>
                <a:srgbClr val="FF0000"/>
              </a:solidFill>
              <a:latin typeface="Arial" charset="0"/>
            </a:endParaRPr>
          </a:p>
          <a:p>
            <a:pPr algn="l" defTabSz="457200" eaLnBrk="1" hangingPunct="1"/>
            <a:r>
              <a:rPr lang="en-US" b="1" u="sng" dirty="0" smtClean="0">
                <a:solidFill>
                  <a:srgbClr val="FF0000"/>
                </a:solidFill>
                <a:latin typeface="Arial" charset="0"/>
              </a:rPr>
              <a:t>Upper Maximum Intensity </a:t>
            </a:r>
            <a:r>
              <a:rPr lang="en-US" b="1" u="sng" dirty="0" smtClean="0">
                <a:solidFill>
                  <a:srgbClr val="FF0000"/>
                </a:solidFill>
                <a:latin typeface="Arial" charset="0"/>
              </a:rPr>
              <a:t>of</a:t>
            </a:r>
            <a:r>
              <a:rPr lang="en-US" b="1" u="sng" dirty="0" smtClean="0">
                <a:solidFill>
                  <a:srgbClr val="FF0000"/>
                </a:solidFill>
                <a:latin typeface="Arial" charset="0"/>
              </a:rPr>
              <a:t> 6.5 </a:t>
            </a:r>
            <a:r>
              <a:rPr lang="en-US" b="1" u="sng" dirty="0" smtClean="0">
                <a:solidFill>
                  <a:srgbClr val="FF0000"/>
                </a:solidFill>
                <a:latin typeface="Arial" charset="0"/>
              </a:rPr>
              <a:t>10</a:t>
            </a:r>
            <a:r>
              <a:rPr lang="en-US" b="1" u="sng" baseline="30000" dirty="0" smtClean="0">
                <a:solidFill>
                  <a:srgbClr val="FF0000"/>
                </a:solidFill>
                <a:latin typeface="Arial" charset="0"/>
              </a:rPr>
              <a:t>14</a:t>
            </a:r>
            <a:r>
              <a:rPr lang="en-US" b="1" u="sng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b="1" u="sng" dirty="0" err="1" smtClean="0">
                <a:solidFill>
                  <a:srgbClr val="FF0000"/>
                </a:solidFill>
                <a:latin typeface="Arial" charset="0"/>
              </a:rPr>
              <a:t>p</a:t>
            </a:r>
            <a:r>
              <a:rPr lang="en-US" b="1" u="sng" dirty="0" smtClean="0">
                <a:solidFill>
                  <a:srgbClr val="FF0000"/>
                </a:solidFill>
                <a:latin typeface="Arial" charset="0"/>
              </a:rPr>
              <a:t>/</a:t>
            </a:r>
            <a:r>
              <a:rPr lang="en-US" b="1" u="sng" dirty="0" smtClean="0">
                <a:solidFill>
                  <a:srgbClr val="FF0000"/>
                </a:solidFill>
                <a:latin typeface="Arial" charset="0"/>
              </a:rPr>
              <a:t>beam (</a:t>
            </a:r>
            <a:r>
              <a:rPr lang="en-US" b="1" u="sng" dirty="0" err="1" smtClean="0">
                <a:solidFill>
                  <a:srgbClr val="FF0000"/>
                </a:solidFill>
                <a:latin typeface="Arial" charset="0"/>
              </a:rPr>
              <a:t>TMCI</a:t>
            </a:r>
            <a:r>
              <a:rPr lang="en-US" b="1" u="sng" dirty="0" smtClean="0">
                <a:solidFill>
                  <a:srgbClr val="FF0000"/>
                </a:solidFill>
                <a:latin typeface="Arial" charset="0"/>
              </a:rPr>
              <a:t> limit for 50ns?)</a:t>
            </a:r>
          </a:p>
          <a:p>
            <a:pPr algn="l" defTabSz="457200" eaLnBrk="1" hangingPunct="1"/>
            <a:endParaRPr lang="en-US" b="1" u="sng" dirty="0" smtClean="0">
              <a:solidFill>
                <a:srgbClr val="FF0000"/>
              </a:solidFill>
              <a:latin typeface="Arial" charset="0"/>
            </a:endParaRPr>
          </a:p>
          <a:p>
            <a:pPr defTabSz="457200" eaLnBrk="1" hangingPunct="1"/>
            <a:r>
              <a:rPr lang="en-US" b="1" dirty="0" smtClean="0">
                <a:solidFill>
                  <a:srgbClr val="FF0000"/>
                </a:solidFill>
                <a:latin typeface="Arial" charset="0"/>
                <a:sym typeface="Wingdings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</a:rPr>
              <a:t>Beam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</a:rPr>
              <a:t>Current Limit of ca. 1 A / beam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</a:rPr>
              <a:t>!)</a:t>
            </a:r>
            <a:endParaRPr lang="en-US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Box 2"/>
          <p:cNvSpPr txBox="1">
            <a:spLocks noChangeArrowheads="1"/>
          </p:cNvSpPr>
          <p:nvPr/>
        </p:nvSpPr>
        <p:spPr bwMode="auto">
          <a:xfrm>
            <a:off x="690563" y="914400"/>
            <a:ext cx="56487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Run length assuming leveled luminosity:  </a:t>
            </a:r>
            <a:endParaRPr lang="en-US" sz="2600" dirty="0">
              <a:solidFill>
                <a:srgbClr val="0000FF"/>
              </a:solidFill>
              <a:ea typeface="Times New Roman" charset="0"/>
              <a:cs typeface="Times New Roman" charset="0"/>
            </a:endParaRPr>
          </a:p>
        </p:txBody>
      </p:sp>
      <p:graphicFrame>
        <p:nvGraphicFramePr>
          <p:cNvPr id="59395" name="Object 3"/>
          <p:cNvGraphicFramePr>
            <a:graphicFrameLocks noChangeAspect="1"/>
          </p:cNvGraphicFramePr>
          <p:nvPr/>
        </p:nvGraphicFramePr>
        <p:xfrm>
          <a:off x="6597650" y="762000"/>
          <a:ext cx="1784350" cy="685800"/>
        </p:xfrm>
        <a:graphic>
          <a:graphicData uri="http://schemas.openxmlformats.org/presentationml/2006/ole">
            <p:oleObj spid="_x0000_s189443" name="Equation" r:id="rId3" imgW="558800" imgH="444500" progId="Equation.3">
              <p:embed/>
            </p:oleObj>
          </a:graphicData>
        </a:graphic>
      </p:graphicFrame>
      <p:sp>
        <p:nvSpPr>
          <p:cNvPr id="59399" name="Rectangle 2"/>
          <p:cNvSpPr>
            <a:spLocks noGrp="1" noChangeArrowheads="1"/>
          </p:cNvSpPr>
          <p:nvPr>
            <p:ph type="title"/>
          </p:nvPr>
        </p:nvSpPr>
        <p:spPr>
          <a:xfrm>
            <a:off x="561975" y="117475"/>
            <a:ext cx="8429625" cy="720725"/>
          </a:xfrm>
        </p:spPr>
        <p:txBody>
          <a:bodyPr/>
          <a:lstStyle/>
          <a:p>
            <a:pPr eaLnBrk="1" hangingPunct="1"/>
            <a:r>
              <a:rPr lang="en-US" sz="3600" u="sng" dirty="0">
                <a:solidFill>
                  <a:srgbClr val="FF0000"/>
                </a:solidFill>
              </a:rPr>
              <a:t>Upgrade Considerations: Beam Lifetime</a:t>
            </a:r>
          </a:p>
        </p:txBody>
      </p:sp>
      <p:sp>
        <p:nvSpPr>
          <p:cNvPr id="59400" name="Rectangle 3"/>
          <p:cNvSpPr>
            <a:spLocks noChangeArrowheads="1"/>
          </p:cNvSpPr>
          <p:nvPr/>
        </p:nvSpPr>
        <p:spPr bwMode="auto">
          <a:xfrm>
            <a:off x="76200" y="10668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69" tIns="45685" rIns="91369" bIns="45685" anchor="ctr">
            <a:prstTxWarp prst="textNoShape">
              <a:avLst/>
            </a:prstTxWarp>
          </a:bodyPr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59402" name="TextBox 12"/>
          <p:cNvSpPr txBox="1">
            <a:spLocks noChangeArrowheads="1"/>
          </p:cNvSpPr>
          <p:nvPr/>
        </p:nvSpPr>
        <p:spPr bwMode="auto">
          <a:xfrm>
            <a:off x="0" y="1600200"/>
            <a:ext cx="9144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Aft>
                <a:spcPts val="600"/>
              </a:spcAft>
              <a:buFont typeface="Wingdings" charset="2"/>
              <a:buChar char="è"/>
            </a:pPr>
            <a:r>
              <a:rPr lang="en-US" dirty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virtual luminosity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of 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k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*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dirty="0" smtClean="0">
                <a:solidFill>
                  <a:schemeClr val="tx1"/>
                </a:solidFill>
                <a:sym typeface="Wingdings" charset="2"/>
              </a:rPr>
              <a:t>5 </a:t>
            </a:r>
            <a:r>
              <a:rPr lang="en-US" dirty="0">
                <a:solidFill>
                  <a:schemeClr val="tx1"/>
                </a:solidFill>
                <a:sym typeface="Wingdings" charset="2"/>
              </a:rPr>
              <a:t>10</a:t>
            </a:r>
            <a:r>
              <a:rPr lang="en-US" baseline="30000" dirty="0">
                <a:solidFill>
                  <a:schemeClr val="tx1"/>
                </a:solidFill>
                <a:sym typeface="Wingdings" charset="2"/>
              </a:rPr>
              <a:t>34</a:t>
            </a:r>
            <a:r>
              <a:rPr lang="en-US" dirty="0">
                <a:solidFill>
                  <a:schemeClr val="tx1"/>
                </a:solidFill>
                <a:sym typeface="Wingdings" charset="2"/>
              </a:rPr>
              <a:t> cm</a:t>
            </a:r>
            <a:r>
              <a:rPr lang="en-US" baseline="30000" dirty="0">
                <a:solidFill>
                  <a:schemeClr val="tx1"/>
                </a:solidFill>
                <a:sym typeface="Wingdings" charset="2"/>
              </a:rPr>
              <a:t>-2 </a:t>
            </a:r>
            <a:r>
              <a:rPr lang="en-US" dirty="0">
                <a:solidFill>
                  <a:schemeClr val="tx1"/>
                </a:solidFill>
                <a:sym typeface="Wingdings" charset="2"/>
              </a:rPr>
              <a:t>sec</a:t>
            </a:r>
            <a:r>
              <a:rPr lang="en-US" baseline="30000" dirty="0">
                <a:solidFill>
                  <a:schemeClr val="tx1"/>
                </a:solidFill>
                <a:sym typeface="Wingdings" charset="2"/>
              </a:rPr>
              <a:t>-1</a:t>
            </a:r>
            <a:r>
              <a:rPr lang="en-US" dirty="0">
                <a:solidFill>
                  <a:srgbClr val="008000"/>
                </a:solidFill>
                <a:sym typeface="Wingdings" charset="2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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 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T</a:t>
            </a:r>
            <a:r>
              <a:rPr lang="en-US" baseline="-250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level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= (1-1/√k) </a:t>
            </a:r>
            <a:r>
              <a:rPr lang="en-US" sz="14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*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ea typeface="Times New Roman" charset="0"/>
                <a:cs typeface="Symbol" charset="2"/>
                <a:sym typeface="Wingdings" charset="2"/>
              </a:rPr>
              <a:t>t</a:t>
            </a:r>
            <a:r>
              <a:rPr lang="en-US" baseline="-250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eff</a:t>
            </a:r>
            <a:endParaRPr lang="en-US" baseline="-25000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algn="l">
              <a:spcAft>
                <a:spcPts val="600"/>
              </a:spcAft>
            </a:pPr>
            <a:endParaRPr lang="en-US" baseline="-25000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algn="l"/>
            <a:r>
              <a:rPr lang="en-US" sz="2200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Assuming:  </a:t>
            </a:r>
            <a:r>
              <a:rPr lang="en-US" sz="2200" dirty="0" smtClean="0">
                <a:solidFill>
                  <a:srgbClr val="27551F"/>
                </a:solidFill>
                <a:sym typeface="Wingdings" charset="2"/>
              </a:rPr>
              <a:t>1.8 10</a:t>
            </a:r>
            <a:r>
              <a:rPr lang="en-US" sz="2200" baseline="30000" dirty="0" smtClean="0">
                <a:solidFill>
                  <a:srgbClr val="27551F"/>
                </a:solidFill>
                <a:sym typeface="Wingdings" charset="2"/>
              </a:rPr>
              <a:t>11</a:t>
            </a:r>
            <a:r>
              <a:rPr lang="en-US" sz="2200" dirty="0" smtClean="0">
                <a:solidFill>
                  <a:srgbClr val="27551F"/>
                </a:solidFill>
                <a:sym typeface="Wingdings" charset="2"/>
              </a:rPr>
              <a:t> ppb @ 25ns  &amp;</a:t>
            </a:r>
            <a:r>
              <a:rPr lang="en-US" sz="2200" dirty="0" smtClean="0">
                <a:solidFill>
                  <a:srgbClr val="0000FF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sz="2200" dirty="0" smtClean="0">
                <a:solidFill>
                  <a:srgbClr val="27551F"/>
                </a:solidFill>
                <a:sym typeface="Wingdings" charset="2"/>
              </a:rPr>
              <a:t>3.5 10</a:t>
            </a:r>
            <a:r>
              <a:rPr lang="en-US" sz="2200" baseline="30000" dirty="0" smtClean="0">
                <a:solidFill>
                  <a:srgbClr val="27551F"/>
                </a:solidFill>
                <a:sym typeface="Wingdings" charset="2"/>
              </a:rPr>
              <a:t>11</a:t>
            </a:r>
            <a:r>
              <a:rPr lang="en-US" sz="2200" dirty="0" smtClean="0">
                <a:solidFill>
                  <a:srgbClr val="27551F"/>
                </a:solidFill>
                <a:sym typeface="Wingdings" charset="2"/>
              </a:rPr>
              <a:t> ppb @ 50ns </a:t>
            </a:r>
            <a:r>
              <a:rPr lang="en-US" sz="2200" dirty="0" smtClean="0">
                <a:solidFill>
                  <a:srgbClr val="800000"/>
                </a:solidFill>
                <a:sym typeface="Wingdings" charset="2"/>
              </a:rPr>
              <a:t>(</a:t>
            </a:r>
            <a:r>
              <a:rPr lang="en-US" sz="2200" dirty="0" err="1" smtClean="0">
                <a:solidFill>
                  <a:srgbClr val="800000"/>
                </a:solidFill>
                <a:sym typeface="Wingdings"/>
              </a:rPr>
              <a:t></a:t>
            </a:r>
            <a:r>
              <a:rPr lang="en-US" sz="2200" dirty="0" smtClean="0">
                <a:solidFill>
                  <a:srgbClr val="27551F"/>
                </a:solidFill>
                <a:sym typeface="Wingdings"/>
              </a:rPr>
              <a:t> ≈ 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5 10</a:t>
            </a:r>
            <a:r>
              <a:rPr lang="en-US" sz="2200" baseline="30000" dirty="0" smtClean="0">
                <a:solidFill>
                  <a:srgbClr val="800000"/>
                </a:solidFill>
                <a:sym typeface="Wingdings"/>
              </a:rPr>
              <a:t>14 </a:t>
            </a:r>
            <a:r>
              <a:rPr lang="en-US" sz="2200" dirty="0" err="1" smtClean="0">
                <a:solidFill>
                  <a:srgbClr val="800000"/>
                </a:solidFill>
                <a:sym typeface="Wingdings"/>
              </a:rPr>
              <a:t>p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/beam</a:t>
            </a:r>
            <a:r>
              <a:rPr lang="en-US" sz="2200" dirty="0" smtClean="0">
                <a:solidFill>
                  <a:srgbClr val="800000"/>
                </a:solidFill>
                <a:sym typeface="Wingdings" charset="2"/>
              </a:rPr>
              <a:t>)</a:t>
            </a:r>
          </a:p>
          <a:p>
            <a:pPr algn="l"/>
            <a:endParaRPr lang="en-US" sz="2200" dirty="0" smtClean="0">
              <a:solidFill>
                <a:srgbClr val="800000"/>
              </a:solidFill>
              <a:sym typeface="Wingdings" charset="2"/>
            </a:endParaRPr>
          </a:p>
          <a:p>
            <a:pPr algn="l"/>
            <a:r>
              <a:rPr lang="en-US" sz="2200" dirty="0" smtClean="0">
                <a:solidFill>
                  <a:srgbClr val="800000"/>
                </a:solidFill>
                <a:sym typeface="Wingdings" charset="2"/>
              </a:rPr>
              <a:t>                    </a:t>
            </a:r>
            <a:r>
              <a:rPr lang="en-US" sz="2200" dirty="0" err="1" smtClean="0">
                <a:solidFill>
                  <a:srgbClr val="800000"/>
                </a:solidFill>
                <a:sym typeface="Wingdings"/>
              </a:rPr>
              <a:t></a:t>
            </a:r>
            <a:r>
              <a:rPr lang="en-US" sz="2200" dirty="0" smtClean="0">
                <a:solidFill>
                  <a:srgbClr val="800000"/>
                </a:solidFill>
                <a:sym typeface="Wingdings"/>
              </a:rPr>
              <a:t> </a:t>
            </a:r>
            <a:r>
              <a:rPr lang="en-US" sz="2200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latin typeface="Symbol" charset="2"/>
                <a:ea typeface="Times New Roman" charset="0"/>
                <a:cs typeface="Symbol" charset="2"/>
                <a:sym typeface="Wingdings" charset="2"/>
              </a:rPr>
              <a:t>t</a:t>
            </a:r>
            <a:r>
              <a:rPr lang="en-US" sz="2200" baseline="-250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eff</a:t>
            </a: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= 13.9 hours for 5 10</a:t>
            </a:r>
            <a:r>
              <a:rPr lang="en-US" sz="2200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14</a:t>
            </a: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p</a:t>
            </a:r>
            <a:r>
              <a:rPr lang="en-US" sz="22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/beam</a:t>
            </a:r>
            <a:r>
              <a:rPr lang="en-US" sz="2200" dirty="0" smtClean="0">
                <a:solidFill>
                  <a:srgbClr val="800000"/>
                </a:solidFill>
                <a:sym typeface="Wingdings" charset="2"/>
              </a:rPr>
              <a:t>:</a:t>
            </a:r>
            <a:endParaRPr lang="en-US" sz="2200" dirty="0" smtClean="0">
              <a:solidFill>
                <a:srgbClr val="800000"/>
              </a:solidFill>
              <a:ea typeface="Times New Roman" charset="0"/>
              <a:cs typeface="Times New Roman" charset="0"/>
            </a:endParaRPr>
          </a:p>
          <a:p>
            <a:pPr algn="l">
              <a:spcAft>
                <a:spcPts val="600"/>
              </a:spcAft>
            </a:pPr>
            <a:endParaRPr lang="en-US" baseline="-25000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algn="l">
              <a:spcAft>
                <a:spcPts val="600"/>
              </a:spcAft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	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#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k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= 2:			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T</a:t>
            </a:r>
            <a:r>
              <a:rPr lang="en-US" baseline="-250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level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= 4.1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h</a:t>
            </a: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algn="l">
              <a:spcAft>
                <a:spcPts val="600"/>
              </a:spcAft>
            </a:pP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algn="l">
              <a:spcAft>
                <a:spcPts val="600"/>
              </a:spcAft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	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#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k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= 3:			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T</a:t>
            </a:r>
            <a:r>
              <a:rPr lang="en-US" baseline="-250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level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= 5.9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h</a:t>
            </a: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lvl="8"/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algn="l"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           #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k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= 4:			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T</a:t>
            </a:r>
            <a:r>
              <a:rPr lang="en-US" baseline="-250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level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= 7.0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h</a:t>
            </a: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 charset="2"/>
            </a:endParaRPr>
          </a:p>
        </p:txBody>
      </p:sp>
      <p:sp>
        <p:nvSpPr>
          <p:cNvPr id="59404" name="Rectangle 4"/>
          <p:cNvSpPr>
            <a:spLocks noChangeArrowheads="1"/>
          </p:cNvSpPr>
          <p:nvPr/>
        </p:nvSpPr>
        <p:spPr bwMode="auto">
          <a:xfrm>
            <a:off x="59436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59405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0790C296-C4CC-DF49-9369-83D0F1C7E76E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5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Box 2"/>
          <p:cNvSpPr txBox="1">
            <a:spLocks noChangeArrowheads="1"/>
          </p:cNvSpPr>
          <p:nvPr/>
        </p:nvSpPr>
        <p:spPr bwMode="auto">
          <a:xfrm>
            <a:off x="690563" y="914400"/>
            <a:ext cx="680186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Integrated luminosity: </a:t>
            </a:r>
            <a:r>
              <a:rPr lang="en-US" sz="2600" dirty="0" smtClean="0">
                <a:solidFill>
                  <a:srgbClr val="800000"/>
                </a:solidFill>
                <a:ea typeface="Times New Roman" charset="0"/>
                <a:cs typeface="Times New Roman" charset="0"/>
              </a:rPr>
              <a:t> run with luminosity decay</a:t>
            </a:r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                         </a:t>
            </a:r>
          </a:p>
        </p:txBody>
      </p:sp>
      <p:sp>
        <p:nvSpPr>
          <p:cNvPr id="593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17475"/>
            <a:ext cx="8686800" cy="720725"/>
          </a:xfrm>
        </p:spPr>
        <p:txBody>
          <a:bodyPr/>
          <a:lstStyle/>
          <a:p>
            <a:pPr eaLnBrk="1" hangingPunct="1"/>
            <a:r>
              <a:rPr lang="en-US" sz="3600" u="sng" dirty="0">
                <a:solidFill>
                  <a:srgbClr val="FF0000"/>
                </a:solidFill>
              </a:rPr>
              <a:t>Upgrade Considerations:</a:t>
            </a:r>
            <a:r>
              <a:rPr lang="en-US" sz="3600" u="sng" dirty="0" smtClean="0">
                <a:solidFill>
                  <a:srgbClr val="FF0000"/>
                </a:solidFill>
              </a:rPr>
              <a:t> Integrated Luminosity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9400" name="Rectangle 3"/>
          <p:cNvSpPr>
            <a:spLocks noChangeArrowheads="1"/>
          </p:cNvSpPr>
          <p:nvPr/>
        </p:nvSpPr>
        <p:spPr bwMode="auto">
          <a:xfrm>
            <a:off x="76200" y="10668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69" tIns="45685" rIns="91369" bIns="45685" anchor="ctr">
            <a:prstTxWarp prst="textNoShape">
              <a:avLst/>
            </a:prstTxWarp>
          </a:bodyPr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59402" name="TextBox 12"/>
          <p:cNvSpPr txBox="1">
            <a:spLocks noChangeArrowheads="1"/>
          </p:cNvSpPr>
          <p:nvPr/>
        </p:nvSpPr>
        <p:spPr bwMode="auto">
          <a:xfrm>
            <a:off x="152400" y="5122783"/>
            <a:ext cx="9144000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Aft>
                <a:spcPts val="600"/>
              </a:spcAft>
            </a:pP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L</a:t>
            </a:r>
            <a:r>
              <a:rPr lang="en-US" baseline="-25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int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= ca 0.4 fb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-1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over 3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for a luminosity decay to 2.5 10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34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cm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-2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s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-1</a:t>
            </a:r>
          </a:p>
          <a:p>
            <a:pPr algn="l">
              <a:spcAft>
                <a:spcPts val="600"/>
              </a:spcAft>
            </a:pP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/>
            </a:endParaRPr>
          </a:p>
        </p:txBody>
      </p:sp>
      <p:sp>
        <p:nvSpPr>
          <p:cNvPr id="59404" name="Rectangle 4"/>
          <p:cNvSpPr>
            <a:spLocks noChangeArrowheads="1"/>
          </p:cNvSpPr>
          <p:nvPr/>
        </p:nvSpPr>
        <p:spPr bwMode="auto">
          <a:xfrm>
            <a:off x="59436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59405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0790C296-C4CC-DF49-9369-83D0F1C7E76E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6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789" y="1676400"/>
            <a:ext cx="3617211" cy="353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676400"/>
            <a:ext cx="3657600" cy="358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486400" y="1382713"/>
            <a:ext cx="3276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dirty="0" smtClean="0">
                <a:solidFill>
                  <a:srgbClr val="800000"/>
                </a:solidFill>
              </a:rPr>
              <a:t>[</a:t>
            </a:r>
            <a:r>
              <a:rPr lang="en-US" sz="1800" dirty="0" err="1" smtClean="0">
                <a:solidFill>
                  <a:srgbClr val="800000"/>
                </a:solidFill>
              </a:rPr>
              <a:t>Stephane</a:t>
            </a:r>
            <a:r>
              <a:rPr lang="en-US" sz="1800" dirty="0" smtClean="0">
                <a:solidFill>
                  <a:srgbClr val="800000"/>
                </a:solidFill>
              </a:rPr>
              <a:t> </a:t>
            </a:r>
            <a:r>
              <a:rPr lang="en-US" sz="1800" dirty="0" err="1" smtClean="0">
                <a:solidFill>
                  <a:srgbClr val="800000"/>
                </a:solidFill>
              </a:rPr>
              <a:t>Fartoukh</a:t>
            </a:r>
            <a:r>
              <a:rPr lang="en-US" sz="1800" dirty="0" smtClean="0">
                <a:solidFill>
                  <a:srgbClr val="800000"/>
                </a:solidFill>
              </a:rPr>
              <a:t>]</a:t>
            </a:r>
            <a:endParaRPr lang="en-US" sz="1800" dirty="0">
              <a:solidFill>
                <a:srgbClr val="800000"/>
              </a:solidFill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 rot="20213531">
            <a:off x="1459780" y="2685830"/>
            <a:ext cx="6183902" cy="1512833"/>
          </a:xfrm>
          <a:prstGeom prst="rect">
            <a:avLst/>
          </a:prstGeom>
          <a:solidFill>
            <a:schemeClr val="bg1"/>
          </a:solidFill>
          <a:ln w="63500">
            <a:solidFill>
              <a:srgbClr val="008000"/>
            </a:solidFill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eaLnBrk="1" hangingPunct="1">
              <a:buFont typeface="Wingdings" charset="2"/>
              <a:buChar char="è"/>
            </a:pPr>
            <a:r>
              <a:rPr lang="en-US" b="1" dirty="0" smtClean="0">
                <a:solidFill>
                  <a:srgbClr val="800000"/>
                </a:solidFill>
                <a:latin typeface="Comic Sans MS" charset="0"/>
                <a:sym typeface="Wingdings"/>
              </a:rPr>
              <a:t>assuming no </a:t>
            </a:r>
            <a:r>
              <a:rPr lang="en-US" b="1" dirty="0" err="1" smtClean="0">
                <a:solidFill>
                  <a:srgbClr val="800000"/>
                </a:solidFill>
                <a:latin typeface="Comic Sans MS" charset="0"/>
                <a:sym typeface="Wingdings"/>
              </a:rPr>
              <a:t>emittance</a:t>
            </a:r>
            <a:r>
              <a:rPr lang="en-US" b="1" dirty="0" smtClean="0">
                <a:solidFill>
                  <a:srgbClr val="800000"/>
                </a:solidFill>
                <a:latin typeface="Comic Sans MS" charset="0"/>
                <a:sym typeface="Wingdings"/>
              </a:rPr>
              <a:t> growth over the fill </a:t>
            </a:r>
            <a:r>
              <a:rPr lang="en-US" b="1" dirty="0" err="1" smtClean="0">
                <a:solidFill>
                  <a:srgbClr val="800000"/>
                </a:solidFill>
                <a:latin typeface="Comic Sans MS" charset="0"/>
                <a:sym typeface="Wingdings"/>
              </a:rPr>
              <a:t></a:t>
            </a:r>
            <a:r>
              <a:rPr lang="en-US" b="1" dirty="0" smtClean="0">
                <a:solidFill>
                  <a:srgbClr val="800000"/>
                </a:solidFill>
                <a:latin typeface="Comic Sans MS" charset="0"/>
                <a:sym typeface="Wingdings"/>
              </a:rPr>
              <a:t> the </a:t>
            </a:r>
            <a:r>
              <a:rPr lang="en-US" b="1" dirty="0" err="1" smtClean="0">
                <a:solidFill>
                  <a:srgbClr val="800000"/>
                </a:solidFill>
                <a:latin typeface="Comic Sans MS" charset="0"/>
                <a:sym typeface="Wingdings"/>
              </a:rPr>
              <a:t>emittance</a:t>
            </a:r>
            <a:r>
              <a:rPr lang="en-US" b="1" dirty="0" smtClean="0">
                <a:solidFill>
                  <a:srgbClr val="800000"/>
                </a:solidFill>
                <a:latin typeface="Comic Sans MS" charset="0"/>
                <a:sym typeface="Wingdings"/>
              </a:rPr>
              <a:t> growth due to IBS and beam-beam is compensated by radiation damping </a:t>
            </a:r>
            <a:endParaRPr lang="en-US" sz="2000" b="1" dirty="0">
              <a:solidFill>
                <a:srgbClr val="800000"/>
              </a:solidFill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Box 2"/>
          <p:cNvSpPr txBox="1">
            <a:spLocks noChangeArrowheads="1"/>
          </p:cNvSpPr>
          <p:nvPr/>
        </p:nvSpPr>
        <p:spPr bwMode="auto">
          <a:xfrm>
            <a:off x="690563" y="914400"/>
            <a:ext cx="8122823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Integrated luminosity: </a:t>
            </a:r>
            <a:r>
              <a:rPr lang="en-US" sz="2600" dirty="0" smtClean="0">
                <a:solidFill>
                  <a:srgbClr val="800000"/>
                </a:solidFill>
                <a:ea typeface="Times New Roman" charset="0"/>
                <a:cs typeface="Times New Roman" charset="0"/>
              </a:rPr>
              <a:t>leveling to constant luminosity</a:t>
            </a:r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                         </a:t>
            </a:r>
          </a:p>
          <a:p>
            <a:pPr algn="l"/>
            <a:r>
              <a:rPr lang="en-US" sz="2600" dirty="0" smtClean="0">
                <a:solidFill>
                  <a:schemeClr val="tx1"/>
                </a:solidFill>
                <a:ea typeface="Times New Roman" charset="0"/>
                <a:cs typeface="Times New Roman" charset="0"/>
              </a:rPr>
              <a:t>			   			 L</a:t>
            </a:r>
            <a:r>
              <a:rPr lang="en-US" sz="2600" baseline="-25000" dirty="0" smtClean="0">
                <a:solidFill>
                  <a:schemeClr val="tx1"/>
                </a:solidFill>
                <a:ea typeface="Times New Roman" charset="0"/>
                <a:cs typeface="Times New Roman" charset="0"/>
              </a:rPr>
              <a:t>int</a:t>
            </a:r>
            <a:r>
              <a:rPr lang="en-US" sz="2600" dirty="0" smtClean="0">
                <a:solidFill>
                  <a:schemeClr val="tx1"/>
                </a:solidFill>
                <a:ea typeface="Times New Roman" charset="0"/>
                <a:cs typeface="Times New Roman" charset="0"/>
              </a:rPr>
              <a:t> = </a:t>
            </a:r>
            <a:r>
              <a:rPr lang="en-US" sz="2600" dirty="0" err="1" smtClean="0">
                <a:solidFill>
                  <a:schemeClr val="tx1"/>
                </a:solidFill>
                <a:ea typeface="Times New Roman" charset="0"/>
                <a:cs typeface="Times New Roman" charset="0"/>
              </a:rPr>
              <a:t>L</a:t>
            </a:r>
            <a:r>
              <a:rPr lang="en-US" sz="2600" baseline="-25000" dirty="0" err="1" smtClean="0">
                <a:solidFill>
                  <a:schemeClr val="tx1"/>
                </a:solidFill>
                <a:ea typeface="Times New Roman" charset="0"/>
                <a:cs typeface="Times New Roman" charset="0"/>
              </a:rPr>
              <a:t>level</a:t>
            </a:r>
            <a:r>
              <a:rPr lang="en-US" sz="2600" dirty="0" smtClean="0">
                <a:solidFill>
                  <a:schemeClr val="tx1"/>
                </a:solidFill>
                <a:ea typeface="Times New Roman" charset="0"/>
                <a:cs typeface="Times New Roman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ea typeface="Times New Roman" charset="0"/>
                <a:cs typeface="Times New Roman" charset="0"/>
              </a:rPr>
              <a:t>*</a:t>
            </a:r>
            <a:r>
              <a:rPr lang="en-US" sz="2600" dirty="0" smtClean="0">
                <a:solidFill>
                  <a:schemeClr val="tx1"/>
                </a:solidFill>
                <a:ea typeface="Times New Roman" charset="0"/>
                <a:cs typeface="Times New Roman" charset="0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ea typeface="Times New Roman" charset="0"/>
                <a:cs typeface="Times New Roman" charset="0"/>
              </a:rPr>
              <a:t>T</a:t>
            </a:r>
            <a:r>
              <a:rPr lang="en-US" sz="2600" baseline="-25000" dirty="0" err="1" smtClean="0">
                <a:solidFill>
                  <a:schemeClr val="tx1"/>
                </a:solidFill>
                <a:ea typeface="Times New Roman" charset="0"/>
                <a:cs typeface="Times New Roman" charset="0"/>
              </a:rPr>
              <a:t>level</a:t>
            </a:r>
            <a:r>
              <a:rPr lang="en-US" sz="2600" dirty="0" smtClean="0">
                <a:solidFill>
                  <a:schemeClr val="tx1"/>
                </a:solidFill>
                <a:ea typeface="Times New Roman" charset="0"/>
                <a:cs typeface="Times New Roman" charset="0"/>
              </a:rPr>
              <a:t>  </a:t>
            </a:r>
            <a:endParaRPr lang="en-US" sz="2600" dirty="0">
              <a:solidFill>
                <a:schemeClr val="tx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593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17475"/>
            <a:ext cx="8686800" cy="720725"/>
          </a:xfrm>
        </p:spPr>
        <p:txBody>
          <a:bodyPr/>
          <a:lstStyle/>
          <a:p>
            <a:pPr eaLnBrk="1" hangingPunct="1"/>
            <a:r>
              <a:rPr lang="en-US" sz="3600" u="sng" dirty="0">
                <a:solidFill>
                  <a:srgbClr val="FF0000"/>
                </a:solidFill>
              </a:rPr>
              <a:t>Upgrade Considerations:</a:t>
            </a:r>
            <a:r>
              <a:rPr lang="en-US" sz="3600" u="sng" dirty="0" smtClean="0">
                <a:solidFill>
                  <a:srgbClr val="FF0000"/>
                </a:solidFill>
              </a:rPr>
              <a:t> Integrated Luminosity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9400" name="Rectangle 3"/>
          <p:cNvSpPr>
            <a:spLocks noChangeArrowheads="1"/>
          </p:cNvSpPr>
          <p:nvPr/>
        </p:nvSpPr>
        <p:spPr bwMode="auto">
          <a:xfrm>
            <a:off x="76200" y="10668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69" tIns="45685" rIns="91369" bIns="45685" anchor="ctr">
            <a:prstTxWarp prst="textNoShape">
              <a:avLst/>
            </a:prstTxWarp>
          </a:bodyPr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59402" name="TextBox 12"/>
          <p:cNvSpPr txBox="1">
            <a:spLocks noChangeArrowheads="1"/>
          </p:cNvSpPr>
          <p:nvPr/>
        </p:nvSpPr>
        <p:spPr bwMode="auto">
          <a:xfrm>
            <a:off x="0" y="2209800"/>
            <a:ext cx="91440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</a:p>
          <a:p>
            <a:pPr algn="l">
              <a:spcAft>
                <a:spcPts val="600"/>
              </a:spcAft>
            </a:pPr>
            <a:endParaRPr lang="en-US" baseline="-25000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algn="l">
              <a:spcAft>
                <a:spcPts val="600"/>
              </a:spcAft>
            </a:pPr>
            <a:r>
              <a:rPr lang="en-US" baseline="-25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	</a:t>
            </a:r>
          </a:p>
          <a:p>
            <a:pPr algn="l">
              <a:spcAft>
                <a:spcPts val="600"/>
              </a:spcAft>
            </a:pPr>
            <a:endParaRPr lang="en-US" baseline="-25000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lvl="2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integrated luminosity directly proportional to total current</a:t>
            </a:r>
          </a:p>
          <a:p>
            <a:pPr algn="l">
              <a:spcAft>
                <a:spcPts val="600"/>
              </a:spcAft>
            </a:pP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L</a:t>
            </a:r>
            <a:r>
              <a:rPr lang="en-US" baseline="-25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int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= 0.4 + 0.73 fb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-1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per fill for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N</a:t>
            </a:r>
            <a:r>
              <a:rPr lang="en-US" baseline="-250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tot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= 5 10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14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ppb and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k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= 2</a:t>
            </a:r>
          </a:p>
          <a:p>
            <a:pPr algn="l">
              <a:spcAft>
                <a:spcPts val="600"/>
              </a:spcAft>
            </a:pP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L</a:t>
            </a:r>
            <a:r>
              <a:rPr lang="en-US" baseline="-25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int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= 0.4 + 1.25 fb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-1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per fill for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N</a:t>
            </a:r>
            <a:r>
              <a:rPr lang="en-US" baseline="-25000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tot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= 5 10</a:t>
            </a:r>
            <a:r>
              <a:rPr lang="en-US" baseline="30000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14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ppb and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k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= 4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endParaRPr lang="en-US" dirty="0" smtClean="0">
              <a:solidFill>
                <a:srgbClr val="FF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algn="l">
              <a:spcAft>
                <a:spcPts val="600"/>
              </a:spcAft>
            </a:pP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algn="l">
              <a:spcAft>
                <a:spcPts val="600"/>
              </a:spcAft>
            </a:pP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/>
            </a:endParaRPr>
          </a:p>
        </p:txBody>
      </p:sp>
      <p:sp>
        <p:nvSpPr>
          <p:cNvPr id="59404" name="Rectangle 4"/>
          <p:cNvSpPr>
            <a:spLocks noChangeArrowheads="1"/>
          </p:cNvSpPr>
          <p:nvPr/>
        </p:nvSpPr>
        <p:spPr bwMode="auto">
          <a:xfrm>
            <a:off x="59436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59405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0790C296-C4CC-DF49-9369-83D0F1C7E76E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7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  <p:graphicFrame>
        <p:nvGraphicFramePr>
          <p:cNvPr id="199683" name="Object 3"/>
          <p:cNvGraphicFramePr>
            <a:graphicFrameLocks noChangeAspect="1"/>
          </p:cNvGraphicFramePr>
          <p:nvPr/>
        </p:nvGraphicFramePr>
        <p:xfrm>
          <a:off x="1582738" y="2209800"/>
          <a:ext cx="5592762" cy="608013"/>
        </p:xfrm>
        <a:graphic>
          <a:graphicData uri="http://schemas.openxmlformats.org/presentationml/2006/ole">
            <p:oleObj spid="_x0000_s240642" name="Equation" r:id="rId3" imgW="1752600" imgH="393700" progId="Equation.3">
              <p:embed/>
            </p:oleObj>
          </a:graphicData>
        </a:graphic>
      </p:graphicFrame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6858000" y="2971800"/>
            <a:ext cx="20732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(</a:t>
            </a:r>
            <a:r>
              <a:rPr lang="en-US" dirty="0" err="1">
                <a:latin typeface="Symbol" charset="2"/>
              </a:rPr>
              <a:t>s</a:t>
            </a:r>
            <a:r>
              <a:rPr lang="en-US" dirty="0"/>
              <a:t>=100 </a:t>
            </a:r>
            <a:r>
              <a:rPr lang="en-US" dirty="0" err="1"/>
              <a:t>mbarn</a:t>
            </a:r>
            <a:r>
              <a:rPr lang="en-US" dirty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schedule 2011 v2.0</a:t>
            </a:r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F02FA96-F86A-CD40-B8DB-148A05A1E9E8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14693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16-3-2011</a:t>
            </a:r>
          </a:p>
        </p:txBody>
      </p:sp>
      <p:graphicFrame>
        <p:nvGraphicFramePr>
          <p:cNvPr id="6" name="Group 39"/>
          <p:cNvGraphicFramePr>
            <a:graphicFrameLocks noGrp="1"/>
          </p:cNvGraphicFramePr>
          <p:nvPr/>
        </p:nvGraphicFramePr>
        <p:xfrm>
          <a:off x="466725" y="1052513"/>
          <a:ext cx="7993110" cy="5094608"/>
        </p:xfrm>
        <a:graphic>
          <a:graphicData uri="http://schemas.openxmlformats.org/drawingml/2006/table">
            <a:tbl>
              <a:tblPr/>
              <a:tblGrid>
                <a:gridCol w="2808390"/>
                <a:gridCol w="2088290"/>
                <a:gridCol w="3096430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Days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Commissioning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Scrubbing run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MDs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4.5 days per slot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 Technical stops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days (4 days TS plus 1 day recovery with beam)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Special requests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TOTEM/ALPHA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Intermediate energy run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Luminosity scans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Intensity ramp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~39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high intensity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~130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Ion setup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Ion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290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</a:tbl>
          </a:graphicData>
        </a:graphic>
      </p:graphicFrame>
      <p:sp>
        <p:nvSpPr>
          <p:cNvPr id="114744" name="TextBox 10"/>
          <p:cNvSpPr txBox="1">
            <a:spLocks noChangeArrowheads="1"/>
          </p:cNvSpPr>
          <p:nvPr/>
        </p:nvSpPr>
        <p:spPr bwMode="auto">
          <a:xfrm>
            <a:off x="5014913" y="6259513"/>
            <a:ext cx="34432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de-DE" sz="1800" dirty="0">
                <a:solidFill>
                  <a:srgbClr val="800000"/>
                </a:solidFill>
              </a:rPr>
              <a:t>M. Lamont </a:t>
            </a:r>
            <a:r>
              <a:rPr lang="de-DE" sz="1800" dirty="0" err="1" smtClean="0">
                <a:solidFill>
                  <a:srgbClr val="800000"/>
                </a:solidFill>
              </a:rPr>
              <a:t>March</a:t>
            </a:r>
            <a:r>
              <a:rPr lang="de-DE" sz="1800" dirty="0" smtClean="0">
                <a:solidFill>
                  <a:srgbClr val="800000"/>
                </a:solidFill>
              </a:rPr>
              <a:t> 2011</a:t>
            </a:r>
            <a:endParaRPr lang="de-DE" sz="1800" dirty="0">
              <a:solidFill>
                <a:srgbClr val="800000"/>
              </a:solidFill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3675"/>
            <a:ext cx="8686800" cy="720725"/>
          </a:xfrm>
        </p:spPr>
        <p:txBody>
          <a:bodyPr/>
          <a:lstStyle/>
          <a:p>
            <a:pPr eaLnBrk="1" hangingPunct="1"/>
            <a:r>
              <a:rPr lang="en-US" sz="3600" u="sng" dirty="0">
                <a:solidFill>
                  <a:srgbClr val="FF0000"/>
                </a:solidFill>
              </a:rPr>
              <a:t>Upgrade Considerations:</a:t>
            </a:r>
            <a:r>
              <a:rPr lang="en-US" sz="3600" u="sng" dirty="0" smtClean="0">
                <a:solidFill>
                  <a:srgbClr val="FF0000"/>
                </a:solidFill>
              </a:rPr>
              <a:t> Integrated Luminosity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800600" y="4445412"/>
            <a:ext cx="4343400" cy="157438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b="1" dirty="0" smtClean="0">
                <a:solidFill>
                  <a:srgbClr val="800000"/>
                </a:solidFill>
                <a:latin typeface="Comic Sans MS" charset="0"/>
              </a:rPr>
              <a:t>Can hope for ca. 150 days / year</a:t>
            </a:r>
          </a:p>
          <a:p>
            <a:pPr eaLnBrk="1" hangingPunct="1"/>
            <a:r>
              <a:rPr lang="en-US" sz="2000" b="1" dirty="0" smtClean="0">
                <a:solidFill>
                  <a:srgbClr val="800000"/>
                </a:solidFill>
                <a:latin typeface="Comic Sans MS" charset="0"/>
              </a:rPr>
              <a:t>for HL-</a:t>
            </a:r>
            <a:r>
              <a:rPr lang="en-US" sz="2000" b="1" dirty="0" err="1" smtClean="0">
                <a:solidFill>
                  <a:srgbClr val="800000"/>
                </a:solidFill>
                <a:latin typeface="Comic Sans MS" charset="0"/>
              </a:rPr>
              <a:t>LHC</a:t>
            </a:r>
            <a:r>
              <a:rPr lang="en-US" sz="2000" b="1" dirty="0" smtClean="0">
                <a:solidFill>
                  <a:srgbClr val="800000"/>
                </a:solidFill>
                <a:latin typeface="Comic Sans MS" charset="0"/>
              </a:rPr>
              <a:t> operation</a:t>
            </a:r>
          </a:p>
          <a:p>
            <a:pPr eaLnBrk="1" hangingPunct="1"/>
            <a:endParaRPr lang="en-US" sz="2000" b="1" dirty="0" smtClean="0">
              <a:solidFill>
                <a:srgbClr val="FF0000"/>
              </a:solidFill>
              <a:latin typeface="Comic Sans MS" charset="0"/>
            </a:endParaRPr>
          </a:p>
          <a:p>
            <a:pPr eaLnBrk="1" hangingPunct="1">
              <a:buFont typeface="Wingdings" charset="2"/>
              <a:buChar char="è"/>
            </a:pPr>
            <a:r>
              <a:rPr lang="en-US" sz="2000" b="1" dirty="0" smtClean="0">
                <a:solidFill>
                  <a:srgbClr val="FF0000"/>
                </a:solidFill>
                <a:latin typeface="Comic Sans MS" charset="0"/>
                <a:sym typeface="Wingdings"/>
              </a:rPr>
              <a:t> implies 1 to 1.5 fills per day for previous scenario</a:t>
            </a:r>
            <a:endParaRPr lang="en-US" sz="2000" b="1" dirty="0">
              <a:solidFill>
                <a:srgbClr val="FF0000"/>
              </a:solidFill>
              <a:latin typeface="Comic Sans MS" charset="0"/>
            </a:endParaRP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 rot="19538849">
            <a:off x="-149931" y="2817775"/>
            <a:ext cx="9595452" cy="135421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Aft>
                <a:spcPts val="600"/>
              </a:spcAft>
              <a:buFont typeface="Wingdings" charset="2"/>
              <a:buChar char="è"/>
            </a:pPr>
            <a:endParaRPr lang="en-US" dirty="0" smtClean="0">
              <a:solidFill>
                <a:srgbClr val="FF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algn="l">
              <a:spcAft>
                <a:spcPts val="600"/>
              </a:spcAft>
              <a:buFont typeface="Wingdings" charset="2"/>
              <a:buChar char="è"/>
            </a:pPr>
            <a:r>
              <a:rPr lang="en-US" b="1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requires between 150 </a:t>
            </a:r>
            <a:r>
              <a:rPr lang="en-US" b="1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and 220 fills per year to reach 250 fb</a:t>
            </a:r>
            <a:r>
              <a:rPr lang="en-US" b="1" baseline="30000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-1 </a:t>
            </a:r>
            <a:r>
              <a:rPr lang="en-US" b="1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per year</a:t>
            </a:r>
            <a:r>
              <a:rPr lang="en-US" b="1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!</a:t>
            </a:r>
          </a:p>
          <a:p>
            <a:pPr algn="l">
              <a:spcAft>
                <a:spcPts val="600"/>
              </a:spcAft>
              <a:buFont typeface="Wingdings" charset="2"/>
              <a:buChar char="è"/>
            </a:pPr>
            <a:endParaRPr lang="en-US" dirty="0" smtClean="0">
              <a:solidFill>
                <a:srgbClr val="FF0000"/>
              </a:solidFill>
              <a:ea typeface="Times New Roman" charset="0"/>
              <a:cs typeface="Times New Roman" charset="0"/>
              <a:sym typeface="Wingding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Box 2"/>
          <p:cNvSpPr txBox="1">
            <a:spLocks noChangeArrowheads="1"/>
          </p:cNvSpPr>
          <p:nvPr/>
        </p:nvSpPr>
        <p:spPr bwMode="auto">
          <a:xfrm>
            <a:off x="690563" y="914400"/>
            <a:ext cx="290953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Machine Efficiency</a:t>
            </a:r>
            <a:r>
              <a:rPr lang="en-US" sz="2600" dirty="0" smtClean="0">
                <a:solidFill>
                  <a:srgbClr val="0000FF"/>
                </a:solidFill>
                <a:ea typeface="Times New Roman" charset="0"/>
                <a:cs typeface="Times New Roman" charset="0"/>
              </a:rPr>
              <a:t>:</a:t>
            </a:r>
            <a:endParaRPr lang="en-US" sz="2600" dirty="0">
              <a:solidFill>
                <a:schemeClr val="tx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593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3675"/>
            <a:ext cx="8686800" cy="720725"/>
          </a:xfrm>
        </p:spPr>
        <p:txBody>
          <a:bodyPr/>
          <a:lstStyle/>
          <a:p>
            <a:pPr eaLnBrk="1" hangingPunct="1"/>
            <a:r>
              <a:rPr lang="en-US" sz="3600" u="sng" dirty="0">
                <a:solidFill>
                  <a:srgbClr val="FF0000"/>
                </a:solidFill>
              </a:rPr>
              <a:t>Upgrade Considerations:</a:t>
            </a:r>
            <a:r>
              <a:rPr lang="en-US" sz="3600" u="sng" dirty="0" smtClean="0">
                <a:solidFill>
                  <a:srgbClr val="FF0000"/>
                </a:solidFill>
              </a:rPr>
              <a:t> Integrated Luminosity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59400" name="Rectangle 3"/>
          <p:cNvSpPr>
            <a:spLocks noChangeArrowheads="1"/>
          </p:cNvSpPr>
          <p:nvPr/>
        </p:nvSpPr>
        <p:spPr bwMode="auto">
          <a:xfrm>
            <a:off x="76200" y="10668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69" tIns="45685" rIns="91369" bIns="45685" anchor="ctr">
            <a:prstTxWarp prst="textNoShape">
              <a:avLst/>
            </a:prstTxWarp>
          </a:bodyPr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59402" name="TextBox 12"/>
          <p:cNvSpPr txBox="1">
            <a:spLocks noChangeArrowheads="1"/>
          </p:cNvSpPr>
          <p:nvPr/>
        </p:nvSpPr>
        <p:spPr bwMode="auto">
          <a:xfrm>
            <a:off x="0" y="1447800"/>
            <a:ext cx="9144000" cy="5678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 charset="2"/>
              </a:rPr>
              <a:t>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average Turnaround time of ca. 5 hours</a:t>
            </a:r>
          </a:p>
          <a:p>
            <a:pPr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minimum fill-to-fill time = 3h + leveling time + turnaround time</a:t>
            </a: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algn="l">
              <a:spcAft>
                <a:spcPts val="18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 Efficiency = number of fills per day * fill-to-fill time / 24 </a:t>
            </a:r>
            <a:r>
              <a:rPr lang="en-US" dirty="0" err="1" smtClean="0">
                <a:solidFill>
                  <a:srgbClr val="800000"/>
                </a:solidFill>
                <a:ea typeface="Times New Roman" charset="0"/>
                <a:cs typeface="Times New Roman" charset="0"/>
                <a:sym typeface="Wingdings" charset="2"/>
              </a:rPr>
              <a:t>h</a:t>
            </a:r>
            <a:endParaRPr lang="en-US" dirty="0" smtClean="0">
              <a:solidFill>
                <a:srgbClr val="8000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lvl="1" algn="l">
              <a:spcAft>
                <a:spcPts val="18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 allows comparison with </a:t>
            </a:r>
            <a:r>
              <a:rPr lang="en-US" dirty="0" err="1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LHC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 charset="2"/>
              </a:rPr>
              <a:t> operation: </a:t>
            </a:r>
            <a:r>
              <a:rPr lang="en-US" dirty="0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 charset="2"/>
              </a:rPr>
              <a:t>Efficiency = </a:t>
            </a:r>
            <a:r>
              <a:rPr lang="en-US" dirty="0" err="1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 charset="2"/>
              </a:rPr>
              <a:t>L</a:t>
            </a:r>
            <a:r>
              <a:rPr lang="en-US" baseline="-25000" dirty="0" err="1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 charset="2"/>
              </a:rPr>
              <a:t>oper</a:t>
            </a:r>
            <a:r>
              <a:rPr lang="en-US" dirty="0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 charset="2"/>
              </a:rPr>
              <a:t> / </a:t>
            </a:r>
            <a:r>
              <a:rPr lang="en-US" dirty="0" err="1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 charset="2"/>
              </a:rPr>
              <a:t>L</a:t>
            </a:r>
            <a:r>
              <a:rPr lang="en-US" baseline="-25000" dirty="0" err="1" smtClean="0">
                <a:solidFill>
                  <a:srgbClr val="0066FF"/>
                </a:solidFill>
                <a:ea typeface="Times New Roman" charset="0"/>
                <a:cs typeface="Times New Roman" charset="0"/>
                <a:sym typeface="Wingdings" charset="2"/>
              </a:rPr>
              <a:t>theor</a:t>
            </a:r>
            <a:endParaRPr lang="en-US" baseline="-25000" dirty="0" smtClean="0">
              <a:solidFill>
                <a:srgbClr val="0066FF"/>
              </a:solidFill>
              <a:ea typeface="Times New Roman" charset="0"/>
              <a:cs typeface="Times New Roman" charset="0"/>
              <a:sym typeface="Wingdings"/>
            </a:endParaRPr>
          </a:p>
          <a:p>
            <a:pPr algn="l"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    Example 1: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k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= 4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1 fill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per day with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run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length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of 10h:</a:t>
            </a: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lvl="2" algn="l">
              <a:spcAft>
                <a:spcPts val="3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 fill-to-fill time = 3h +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 7h 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+ 5h = 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15h </a:t>
            </a:r>
            <a:endParaRPr lang="en-US" dirty="0" smtClean="0">
              <a:solidFill>
                <a:srgbClr val="27551F"/>
              </a:solidFill>
              <a:ea typeface="Times New Roman" charset="0"/>
              <a:cs typeface="Times New Roman" charset="0"/>
              <a:sym typeface="Wingdings"/>
            </a:endParaRPr>
          </a:p>
          <a:p>
            <a:pPr lvl="2" algn="l">
              <a:spcAft>
                <a:spcPts val="18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 Efficiency = 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1 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* 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15 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/ 24 =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63</a:t>
            </a:r>
            <a:r>
              <a:rPr lang="en-US" dirty="0" smtClean="0">
                <a:solidFill>
                  <a:srgbClr val="27551F"/>
                </a:solidFill>
                <a:ea typeface="Times New Roman" charset="0"/>
                <a:cs typeface="Times New Roman" charset="0"/>
                <a:sym typeface="Wingdings"/>
              </a:rPr>
              <a:t>%</a:t>
            </a:r>
            <a:endParaRPr lang="en-US" dirty="0" smtClean="0">
              <a:solidFill>
                <a:srgbClr val="27551F"/>
              </a:solidFill>
              <a:ea typeface="Times New Roman" charset="0"/>
              <a:cs typeface="Times New Roman" charset="0"/>
              <a:sym typeface="Wingdings"/>
            </a:endParaRPr>
          </a:p>
          <a:p>
            <a:pPr algn="l"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    Example 2: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k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= 2 </a:t>
            </a:r>
            <a:r>
              <a:rPr lang="en-US" dirty="0" err="1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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1.5 fills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per day with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run 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length</a:t>
            </a:r>
            <a:r>
              <a:rPr lang="en-US" dirty="0" smtClean="0">
                <a:solidFill>
                  <a:srgbClr val="000000"/>
                </a:solidFill>
                <a:ea typeface="Times New Roman" charset="0"/>
                <a:cs typeface="Times New Roman" charset="0"/>
                <a:sym typeface="Wingdings"/>
              </a:rPr>
              <a:t> of 7h:</a:t>
            </a:r>
            <a:endParaRPr lang="en-US" dirty="0" smtClean="0">
              <a:solidFill>
                <a:srgbClr val="00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lvl="2" algn="l">
              <a:spcAft>
                <a:spcPts val="3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fill-to-fill time =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3h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+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4h + 5h= 12h </a:t>
            </a:r>
            <a:endParaRPr lang="en-US" dirty="0" smtClean="0">
              <a:solidFill>
                <a:srgbClr val="FF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lvl="2" algn="l">
              <a:spcAft>
                <a:spcPts val="600"/>
              </a:spcAft>
              <a:buFont typeface="Wingdings" charset="2"/>
              <a:buChar char="è"/>
            </a:pP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Efficiency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=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1.5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*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12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/ 24 =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 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75</a:t>
            </a:r>
            <a:r>
              <a:rPr lang="en-US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Wingdings"/>
              </a:rPr>
              <a:t>%</a:t>
            </a:r>
            <a:endParaRPr lang="en-US" dirty="0" smtClean="0">
              <a:solidFill>
                <a:srgbClr val="FF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lvl="2" algn="l">
              <a:spcAft>
                <a:spcPts val="600"/>
              </a:spcAft>
              <a:buFont typeface="Wingdings" charset="2"/>
              <a:buChar char="è"/>
            </a:pPr>
            <a:endParaRPr lang="en-US" dirty="0" smtClean="0">
              <a:solidFill>
                <a:srgbClr val="FF0000"/>
              </a:solidFill>
              <a:ea typeface="Times New Roman" charset="0"/>
              <a:cs typeface="Times New Roman" charset="0"/>
              <a:sym typeface="Wingdings"/>
            </a:endParaRPr>
          </a:p>
          <a:p>
            <a:pPr lvl="1" algn="l">
              <a:spcAft>
                <a:spcPts val="600"/>
              </a:spcAft>
            </a:pPr>
            <a:endParaRPr lang="en-US" dirty="0" smtClean="0">
              <a:solidFill>
                <a:srgbClr val="FF0000"/>
              </a:solidFill>
              <a:ea typeface="Times New Roman" charset="0"/>
              <a:cs typeface="Times New Roman" charset="0"/>
              <a:sym typeface="Wingdings"/>
            </a:endParaRPr>
          </a:p>
        </p:txBody>
      </p:sp>
      <p:sp>
        <p:nvSpPr>
          <p:cNvPr id="59404" name="Rectangle 4"/>
          <p:cNvSpPr>
            <a:spLocks noChangeArrowheads="1"/>
          </p:cNvSpPr>
          <p:nvPr/>
        </p:nvSpPr>
        <p:spPr bwMode="auto">
          <a:xfrm>
            <a:off x="5943600" y="6553200"/>
            <a:ext cx="2209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 BE-ABP</a:t>
            </a:r>
          </a:p>
        </p:txBody>
      </p:sp>
      <p:sp>
        <p:nvSpPr>
          <p:cNvPr id="59405" name="Rectangle 5"/>
          <p:cNvSpPr>
            <a:spLocks noChangeArrowheads="1"/>
          </p:cNvSpPr>
          <p:nvPr/>
        </p:nvSpPr>
        <p:spPr bwMode="auto">
          <a:xfrm>
            <a:off x="5791200" y="6556375"/>
            <a:ext cx="33528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algn="r" eaLnBrk="1" hangingPunct="1"/>
            <a:fld id="{0790C296-C4CC-DF49-9369-83D0F1C7E76E}" type="slidenum">
              <a:rPr lang="en-US" sz="1500">
                <a:solidFill>
                  <a:srgbClr val="006633"/>
                </a:solidFill>
                <a:latin typeface="Comic Sans MS" charset="0"/>
              </a:rPr>
              <a:pPr algn="r" eaLnBrk="1" hangingPunct="1"/>
              <a:t>9</a:t>
            </a:fld>
            <a:endParaRPr lang="en-US" sz="1500" b="1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LIU-HL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-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</a:rPr>
              <a:t>LHC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 Brainstorming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meeting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</a:rPr>
              <a:t>, CERN, 24 June 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</a:rPr>
              <a:t>2011</a:t>
            </a: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7162800" y="3962400"/>
            <a:ext cx="16021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dirty="0" smtClean="0">
                <a:solidFill>
                  <a:srgbClr val="800000"/>
                </a:solidFill>
                <a:sym typeface="Wingdings"/>
              </a:rPr>
              <a:t>5 </a:t>
            </a:r>
            <a:r>
              <a:rPr lang="en-US" sz="2000" dirty="0" smtClean="0">
                <a:solidFill>
                  <a:srgbClr val="800000"/>
                </a:solidFill>
                <a:sym typeface="Wingdings"/>
              </a:rPr>
              <a:t>10</a:t>
            </a:r>
            <a:r>
              <a:rPr lang="en-US" sz="2000" baseline="30000" dirty="0" smtClean="0">
                <a:solidFill>
                  <a:srgbClr val="800000"/>
                </a:solidFill>
                <a:sym typeface="Wingdings"/>
              </a:rPr>
              <a:t>14 </a:t>
            </a:r>
            <a:r>
              <a:rPr lang="en-US" sz="2000" dirty="0" err="1" smtClean="0">
                <a:solidFill>
                  <a:srgbClr val="800000"/>
                </a:solidFill>
                <a:sym typeface="Wingdings"/>
              </a:rPr>
              <a:t>p</a:t>
            </a:r>
            <a:r>
              <a:rPr lang="en-US" sz="2000" dirty="0" smtClean="0">
                <a:solidFill>
                  <a:srgbClr val="800000"/>
                </a:solidFill>
                <a:sym typeface="Wingdings"/>
              </a:rPr>
              <a:t>/beam</a:t>
            </a:r>
            <a:endParaRPr lang="en-US" sz="2000" dirty="0">
              <a:solidFill>
                <a:schemeClr val="tx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7237046" y="5467290"/>
            <a:ext cx="16021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dirty="0" smtClean="0">
                <a:solidFill>
                  <a:srgbClr val="800000"/>
                </a:solidFill>
                <a:sym typeface="Wingdings"/>
              </a:rPr>
              <a:t>5 </a:t>
            </a:r>
            <a:r>
              <a:rPr lang="en-US" sz="2000" dirty="0" smtClean="0">
                <a:solidFill>
                  <a:srgbClr val="800000"/>
                </a:solidFill>
                <a:sym typeface="Wingdings"/>
              </a:rPr>
              <a:t>10</a:t>
            </a:r>
            <a:r>
              <a:rPr lang="en-US" sz="2000" baseline="30000" dirty="0" smtClean="0">
                <a:solidFill>
                  <a:srgbClr val="800000"/>
                </a:solidFill>
                <a:sym typeface="Wingdings"/>
              </a:rPr>
              <a:t>14 </a:t>
            </a:r>
            <a:r>
              <a:rPr lang="en-US" sz="2000" dirty="0" err="1" smtClean="0">
                <a:solidFill>
                  <a:srgbClr val="800000"/>
                </a:solidFill>
                <a:sym typeface="Wingdings"/>
              </a:rPr>
              <a:t>p</a:t>
            </a:r>
            <a:r>
              <a:rPr lang="en-US" sz="2000" dirty="0" smtClean="0">
                <a:solidFill>
                  <a:srgbClr val="800000"/>
                </a:solidFill>
                <a:sym typeface="Wingdings"/>
              </a:rPr>
              <a:t>/beam</a:t>
            </a:r>
            <a:endParaRPr lang="en-US" sz="2000" dirty="0">
              <a:solidFill>
                <a:schemeClr val="tx1"/>
              </a:solidFill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4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101856</TotalTime>
  <Words>5243</Words>
  <Application>Microsoft Macintosh PowerPoint</Application>
  <PresentationFormat>Letter Paper (8.5x11 in)</PresentationFormat>
  <Paragraphs>897</Paragraphs>
  <Slides>38</Slides>
  <Notes>17</Notes>
  <HiddenSlides>0</HiddenSlides>
  <MMClips>0</MMClips>
  <ScaleCrop>false</ScaleCrop>
  <HeadingPairs>
    <vt:vector size="6" baseType="variant">
      <vt:variant>
        <vt:lpstr>Design Template</vt:lpstr>
      </vt:variant>
      <vt:variant>
        <vt:i4>10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38</vt:i4>
      </vt:variant>
    </vt:vector>
  </HeadingPairs>
  <TitlesOfParts>
    <vt:vector size="51" baseType="lpstr">
      <vt:lpstr>1_Edge</vt:lpstr>
      <vt:lpstr>Edge</vt:lpstr>
      <vt:lpstr>1_Pixel</vt:lpstr>
      <vt:lpstr>3_Edge</vt:lpstr>
      <vt:lpstr>4_Edge</vt:lpstr>
      <vt:lpstr>Custom Design</vt:lpstr>
      <vt:lpstr>Default Design</vt:lpstr>
      <vt:lpstr>5_Edge</vt:lpstr>
      <vt:lpstr>14_Pixel</vt:lpstr>
      <vt:lpstr>6_Edge</vt:lpstr>
      <vt:lpstr>Equation</vt:lpstr>
      <vt:lpstr>Graph</vt:lpstr>
      <vt:lpstr>Worksheet</vt:lpstr>
      <vt:lpstr>Beam characteristics at collision energy for the main HL-LHC scenarios: Fundamental motivation for the proposed beam parameters</vt:lpstr>
      <vt:lpstr>HL-LHC Performance Goals</vt:lpstr>
      <vt:lpstr>Upgrade Considerations: Beam Lifetime</vt:lpstr>
      <vt:lpstr>Summary of LHC Intensity Limits (7 TeV)</vt:lpstr>
      <vt:lpstr>Upgrade Considerations: Beam Lifetime</vt:lpstr>
      <vt:lpstr>Upgrade Considerations: Integrated Luminosity</vt:lpstr>
      <vt:lpstr>Upgrade Considerations: Integrated Luminosity</vt:lpstr>
      <vt:lpstr>Upgrade Considerations: Integrated Luminosity</vt:lpstr>
      <vt:lpstr>Upgrade Considerations: Integrated Luminosity</vt:lpstr>
      <vt:lpstr>Upgrade Considerations: Integrated Luminosity</vt:lpstr>
      <vt:lpstr>Upgrade Considerations: Machine Efficiency</vt:lpstr>
      <vt:lpstr>Upgrade Considerations: Integrated Luminosity</vt:lpstr>
      <vt:lpstr>Upgrade Considerations: Integrated Luminosity</vt:lpstr>
      <vt:lpstr>Upgrade Considerations: Integrated Luminosity</vt:lpstr>
      <vt:lpstr>Upgrade Considerations: Minimum b* values:</vt:lpstr>
      <vt:lpstr>Upgrade Considerations: Maximum Bunch Intensity:</vt:lpstr>
      <vt:lpstr>Upgrade Considerations: Maximum Brightness</vt:lpstr>
      <vt:lpstr>HL-LHC Performance Estimates</vt:lpstr>
      <vt:lpstr>Upgrade Considerations: Integrated Luminosity</vt:lpstr>
      <vt:lpstr>HL-LHC Performance Estimates</vt:lpstr>
      <vt:lpstr>Upgrade Considerations: Integrated Luminosity</vt:lpstr>
      <vt:lpstr>Personal Summary:</vt:lpstr>
      <vt:lpstr>Questions for discussion:</vt:lpstr>
      <vt:lpstr>Spare Transparencies</vt:lpstr>
      <vt:lpstr>Potential limitations: minimum b* values:</vt:lpstr>
      <vt:lpstr>Potential limitations: high brightness operation:</vt:lpstr>
      <vt:lpstr>Potential limitations: General worries</vt:lpstr>
      <vt:lpstr>Potential limitations: high brightness operation:</vt:lpstr>
      <vt:lpstr>Slide 29</vt:lpstr>
      <vt:lpstr>Slide 30</vt:lpstr>
      <vt:lpstr>HL-LHC Performance Estimates</vt:lpstr>
      <vt:lpstr>HL-LHC Performance Estimates</vt:lpstr>
      <vt:lpstr>Performance optimization for the LHC</vt:lpstr>
      <vt:lpstr>LHC Challenges: R</vt:lpstr>
      <vt:lpstr>HL-LHC Performance Goals</vt:lpstr>
      <vt:lpstr>Physics operations</vt:lpstr>
      <vt:lpstr>Efficiency (up to end of fill 1868)</vt:lpstr>
      <vt:lpstr>Ultimate LHC parameters:</vt:lpstr>
    </vt:vector>
  </TitlesOfParts>
  <Company>Office 2004 Test Drive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Challenges and Performance Limitations</dc:title>
  <dc:creator>Delphine Rivoiron</dc:creator>
  <cp:lastModifiedBy>Oliver Bruning</cp:lastModifiedBy>
  <cp:revision>407</cp:revision>
  <cp:lastPrinted>2011-04-14T15:13:49Z</cp:lastPrinted>
  <dcterms:created xsi:type="dcterms:W3CDTF">2011-06-20T14:44:08Z</dcterms:created>
  <dcterms:modified xsi:type="dcterms:W3CDTF">2011-06-23T15:26:32Z</dcterms:modified>
</cp:coreProperties>
</file>