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style2.xml" ContentType="application/vnd.ms-office.chartstyle+xml"/>
  <Override PartName="/ppt/charts/colors2.xml" ContentType="application/vnd.ms-office.chartcolorstyle+xml"/>
  <Override PartName="/ppt/charts/chart13.xml" ContentType="application/vnd.openxmlformats-officedocument.drawingml.chart+xml"/>
  <Override PartName="/ppt/charts/style3.xml" ContentType="application/vnd.ms-office.chartstyle+xml"/>
  <Override PartName="/ppt/charts/colors3.xml" ContentType="application/vnd.ms-office.chartcolorstyle+xml"/>
  <Override PartName="/ppt/charts/chart14.xml" ContentType="application/vnd.openxmlformats-officedocument.drawingml.chart+xml"/>
  <Override PartName="/ppt/charts/style4.xml" ContentType="application/vnd.ms-office.chartstyle+xml"/>
  <Override PartName="/ppt/charts/colors4.xml" ContentType="application/vnd.ms-office.chartcolorstyle+xml"/>
  <Override PartName="/ppt/charts/chart15.xml" ContentType="application/vnd.openxmlformats-officedocument.drawingml.chart+xml"/>
  <Override PartName="/ppt/charts/style5.xml" ContentType="application/vnd.ms-office.chartstyle+xml"/>
  <Override PartName="/ppt/charts/colors5.xml" ContentType="application/vnd.ms-office.chartcolorstyle+xml"/>
  <Override PartName="/ppt/charts/chart1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51" r:id="rId1"/>
  </p:sldMasterIdLst>
  <p:notesMasterIdLst>
    <p:notesMasterId r:id="rId26"/>
  </p:notesMasterIdLst>
  <p:handoutMasterIdLst>
    <p:handoutMasterId r:id="rId27"/>
  </p:handoutMasterIdLst>
  <p:sldIdLst>
    <p:sldId id="303" r:id="rId2"/>
    <p:sldId id="307" r:id="rId3"/>
    <p:sldId id="375" r:id="rId4"/>
    <p:sldId id="376" r:id="rId5"/>
    <p:sldId id="353" r:id="rId6"/>
    <p:sldId id="378" r:id="rId7"/>
    <p:sldId id="380" r:id="rId8"/>
    <p:sldId id="377" r:id="rId9"/>
    <p:sldId id="382" r:id="rId10"/>
    <p:sldId id="260" r:id="rId11"/>
    <p:sldId id="257" r:id="rId12"/>
    <p:sldId id="259" r:id="rId13"/>
    <p:sldId id="384" r:id="rId14"/>
    <p:sldId id="383" r:id="rId15"/>
    <p:sldId id="385" r:id="rId16"/>
    <p:sldId id="349" r:id="rId17"/>
    <p:sldId id="371" r:id="rId18"/>
    <p:sldId id="374" r:id="rId19"/>
    <p:sldId id="356" r:id="rId20"/>
    <p:sldId id="354" r:id="rId21"/>
    <p:sldId id="355" r:id="rId22"/>
    <p:sldId id="386" r:id="rId23"/>
    <p:sldId id="379" r:id="rId24"/>
    <p:sldId id="358" r:id="rId25"/>
  </p:sldIdLst>
  <p:sldSz cx="12192000" cy="6858000"/>
  <p:notesSz cx="7102475" cy="10234613"/>
  <p:defaultTextStyle>
    <a:defPPr>
      <a:defRPr lang="fi-FI"/>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E60"/>
    <a:srgbClr val="000000"/>
    <a:srgbClr val="3A75C4"/>
    <a:srgbClr val="FCA311"/>
    <a:srgbClr val="00B08C"/>
    <a:srgbClr val="00A39A"/>
    <a:srgbClr val="FCD116"/>
    <a:srgbClr val="00BD9D"/>
    <a:srgbClr val="5BBF21"/>
    <a:srgbClr val="FFFFFF"/>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7292A2E-F333-43FB-9621-5CBBE7FDCDCB}" styleName="Vaalea tyyli 2 - Korostus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Vaalea tyyli 2 - Korostus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Vaalea tyyli 2 - Korostus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12C8C85-51F0-491E-9774-3900AFEF0FD7}" styleName="Vaalea tyyli 2 - Korostus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16DA210-FB5B-4158-B5E0-FEB733F419BA}" styleName="Vaalea tyyli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Vaalea tyyli 3 - Korostus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1304" autoAdjust="0"/>
  </p:normalViewPr>
  <p:slideViewPr>
    <p:cSldViewPr>
      <p:cViewPr>
        <p:scale>
          <a:sx n="50" d="100"/>
          <a:sy n="50" d="100"/>
        </p:scale>
        <p:origin x="1284" y="404"/>
      </p:cViewPr>
      <p:guideLst>
        <p:guide orient="horz" pos="2160"/>
        <p:guide pos="3840"/>
      </p:guideLst>
    </p:cSldViewPr>
  </p:slideViewPr>
  <p:notesTextViewPr>
    <p:cViewPr>
      <p:scale>
        <a:sx n="3" d="2"/>
        <a:sy n="3" d="2"/>
      </p:scale>
      <p:origin x="0" y="0"/>
    </p:cViewPr>
  </p:notesTextViewPr>
  <p:sorterViewPr>
    <p:cViewPr>
      <p:scale>
        <a:sx n="201" d="100"/>
        <a:sy n="201"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eimtuomi\EIJAN%20TY&#214;T\OMAT%20TY&#214;T\Hakemukset\2014%2010%20kulttuurirahasto\2015%20Nordic%20Physics%20Days\WiP%20posteri\fyysikkoseuran%20j&#228;senet%2013.5.2015..xls"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oleObject" Target="file:///C:\Users\ajlauri\AppData\Roaming\Microsoft\Excel\Book1%20(version%201).xlsb"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ajlauri\AppData\Roaming\Microsoft\Excel\Book1%20(version%201).xlsb" TargetMode="External"/></Relationships>
</file>

<file path=ppt/charts/_rels/chart12.xml.rels><?xml version="1.0" encoding="UTF-8" standalone="yes"?>
<Relationships xmlns="http://schemas.openxmlformats.org/package/2006/relationships"><Relationship Id="rId3" Type="http://schemas.openxmlformats.org/officeDocument/2006/relationships/oleObject" Target="file:///\\ad.helsinki.fi\home\e\eimtuomi\Documents\EIJAN%20NETTITY&#214;T\GENDER%20Wellbeing\NORDiP\2022%2008%20NORNDiP%20Reykjavik%20Eijan%20esitys\DATA.xlsx" TargetMode="External"/><Relationship Id="rId2" Type="http://schemas.microsoft.com/office/2011/relationships/chartColorStyle" Target="colors2.xml"/><Relationship Id="rId1" Type="http://schemas.microsoft.com/office/2011/relationships/chartStyle" Target="style2.xml"/></Relationships>
</file>

<file path=ppt/charts/_rels/chart13.xml.rels><?xml version="1.0" encoding="UTF-8" standalone="yes"?>
<Relationships xmlns="http://schemas.openxmlformats.org/package/2006/relationships"><Relationship Id="rId3" Type="http://schemas.openxmlformats.org/officeDocument/2006/relationships/oleObject" Target="file:///\\ad.helsinki.fi\home\e\eimtuomi\Documents\EIJAN%20NETTITY&#214;T\GENDER%20Wellbeing\NORDiP\2022%2008%20NORNDiP%20Reykjavik%20Eijan%20esitys\DATA.xlsx" TargetMode="External"/><Relationship Id="rId2" Type="http://schemas.microsoft.com/office/2011/relationships/chartColorStyle" Target="colors3.xml"/><Relationship Id="rId1" Type="http://schemas.microsoft.com/office/2011/relationships/chartStyle" Target="style3.xml"/></Relationships>
</file>

<file path=ppt/charts/_rels/chart14.xml.rels><?xml version="1.0" encoding="UTF-8" standalone="yes"?>
<Relationships xmlns="http://schemas.openxmlformats.org/package/2006/relationships"><Relationship Id="rId3" Type="http://schemas.openxmlformats.org/officeDocument/2006/relationships/oleObject" Target="file:///\\ad.helsinki.fi\home\e\eimtuomi\Documents\EIJAN%20NETTITY&#214;T\GENDER%20Wellbeing\NORDiP\2022%2008%20NORNDiP%20Reykjavik%20Eijan%20esitys\DATA.xlsx" TargetMode="External"/><Relationship Id="rId2" Type="http://schemas.microsoft.com/office/2011/relationships/chartColorStyle" Target="colors4.xml"/><Relationship Id="rId1" Type="http://schemas.microsoft.com/office/2011/relationships/chartStyle" Target="style4.xml"/></Relationships>
</file>

<file path=ppt/charts/_rels/chart15.xml.rels><?xml version="1.0" encoding="UTF-8" standalone="yes"?>
<Relationships xmlns="http://schemas.openxmlformats.org/package/2006/relationships"><Relationship Id="rId3" Type="http://schemas.openxmlformats.org/officeDocument/2006/relationships/oleObject" Target="file:///\\ad.helsinki.fi\home\e\eimtuomi\Documents\EIJAN%20NETTITY&#214;T\GENDER%20Wellbeing\NORDiP\2022%2008%20NORNDiP%20Reykjavik%20Eijan%20esitys\DATA.xlsx" TargetMode="External"/><Relationship Id="rId2" Type="http://schemas.microsoft.com/office/2011/relationships/chartColorStyle" Target="colors5.xml"/><Relationship Id="rId1" Type="http://schemas.microsoft.com/office/2011/relationships/chartStyle" Target="style5.xml"/></Relationships>
</file>

<file path=ppt/charts/_rels/chart16.xml.rels><?xml version="1.0" encoding="UTF-8" standalone="yes"?>
<Relationships xmlns="http://schemas.openxmlformats.org/package/2006/relationships"><Relationship Id="rId3" Type="http://schemas.openxmlformats.org/officeDocument/2006/relationships/oleObject" Target="file:///\\ad.helsinki.fi\home\e\eimtuomi\Documents\EIJAN%20NETTITY&#214;T\GENDER%20Wellbeing\NORDiP\2022%2008%20NORNDiP%20Reykjavik%20Eijan%20esitys\DATA.xlsx" TargetMode="External"/><Relationship Id="rId2" Type="http://schemas.microsoft.com/office/2011/relationships/chartColorStyle" Target="colors6.xml"/><Relationship Id="rId1" Type="http://schemas.microsoft.com/office/2011/relationships/chartStyle" Target="style6.xml"/></Relationships>
</file>

<file path=ppt/charts/_rels/chart2.xml.rels><?xml version="1.0" encoding="UTF-8" standalone="yes"?>
<Relationships xmlns="http://schemas.openxmlformats.org/package/2006/relationships"><Relationship Id="rId1" Type="http://schemas.openxmlformats.org/officeDocument/2006/relationships/oleObject" Target="file:///\\ad.helsinki.fi\home\a\ajlauri\Documents\artikkelit\NORNDiP2024\tweezer%20data%202024.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ad.helsinki.fi\home\a\ajlauri\Documents\artikkelit\NORNDiP2024\tweezer%20data%202024.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ad.helsinki.fi\home\a\ajlauri\Documents\artikkelit\NORNDiP2024\tweezer%20data%202024.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ad.helsinki.fi\home\a\ajlauri\Documents\artikkelit\NORNDiP2024\tweezer%20data%202024.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ad.helsinki.fi\home\a\ajlauri\Documents\artikkelit\NORNDiP2024\tweezer%20data%202024.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ajlauri\AppData\Roaming\Microsoft\Excel\Book1%20(version%201).xlsb"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ajlauri\AppData\Roaming\Microsoft\Excel\Book1%20(version%201).xlsb"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ajlauri\AppData\Roaming\Microsoft\Excel\Book1%20(version%201).xlsb"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862" b="0" i="0" u="none" strike="noStrike" kern="1200" spc="0" baseline="0" noProof="0">
                <a:solidFill>
                  <a:schemeClr val="tx1">
                    <a:lumMod val="65000"/>
                    <a:lumOff val="35000"/>
                  </a:schemeClr>
                </a:solidFill>
                <a:latin typeface="+mn-lt"/>
                <a:ea typeface="+mn-ea"/>
                <a:cs typeface="+mn-cs"/>
              </a:defRPr>
            </a:pPr>
            <a:r>
              <a:rPr lang="en-US" sz="1600" b="1" noProof="0" dirty="0">
                <a:solidFill>
                  <a:schemeClr val="tx1"/>
                </a:solidFill>
              </a:rPr>
              <a:t>Members of the </a:t>
            </a:r>
          </a:p>
          <a:p>
            <a:pPr>
              <a:defRPr/>
            </a:pPr>
            <a:r>
              <a:rPr lang="en-US" sz="1600" b="1" noProof="0" dirty="0">
                <a:solidFill>
                  <a:schemeClr val="tx1"/>
                </a:solidFill>
              </a:rPr>
              <a:t>Finnish Physical Society @ 2021 </a:t>
            </a:r>
            <a:r>
              <a:rPr lang="fi-FI" sz="1600" b="1" dirty="0">
                <a:solidFill>
                  <a:schemeClr val="tx1"/>
                </a:solidFill>
              </a:rPr>
              <a:t>(718  )</a:t>
            </a:r>
          </a:p>
        </c:rich>
      </c:tx>
      <c:layout>
        <c:manualLayout>
          <c:xMode val="edge"/>
          <c:yMode val="edge"/>
          <c:x val="0.12153468208747781"/>
          <c:y val="4.0754298340717851E-2"/>
        </c:manualLayout>
      </c:layout>
      <c:overlay val="0"/>
      <c:spPr>
        <a:noFill/>
        <a:ln>
          <a:noFill/>
        </a:ln>
        <a:effectLst/>
      </c:spPr>
      <c:txPr>
        <a:bodyPr rot="0" spcFirstLastPara="1" vertOverflow="ellipsis" vert="horz" wrap="square" anchor="ctr" anchorCtr="1"/>
        <a:lstStyle/>
        <a:p>
          <a:pPr>
            <a:defRPr lang="en-US" sz="1862" b="0" i="0" u="none" strike="noStrike" kern="1200" spc="0" baseline="0" noProof="0">
              <a:solidFill>
                <a:schemeClr val="tx1">
                  <a:lumMod val="65000"/>
                  <a:lumOff val="35000"/>
                </a:schemeClr>
              </a:solidFill>
              <a:latin typeface="+mn-lt"/>
              <a:ea typeface="+mn-ea"/>
              <a:cs typeface="+mn-cs"/>
            </a:defRPr>
          </a:pPr>
          <a:endParaRPr lang="fi-FI"/>
        </a:p>
      </c:txPr>
    </c:title>
    <c:autoTitleDeleted val="0"/>
    <c:plotArea>
      <c:layout/>
      <c:pieChart>
        <c:varyColors val="1"/>
        <c:ser>
          <c:idx val="0"/>
          <c:order val="0"/>
          <c:dPt>
            <c:idx val="0"/>
            <c:bubble3D val="0"/>
            <c:spPr>
              <a:solidFill>
                <a:schemeClr val="accent6"/>
              </a:solidFill>
              <a:ln w="19050">
                <a:solidFill>
                  <a:schemeClr val="lt1"/>
                </a:solidFill>
              </a:ln>
              <a:effectLst/>
            </c:spPr>
            <c:extLst>
              <c:ext xmlns:c16="http://schemas.microsoft.com/office/drawing/2014/chart" uri="{C3380CC4-5D6E-409C-BE32-E72D297353CC}">
                <c16:uniqueId val="{00000001-03D1-4F28-9E5D-221B9EEB63C0}"/>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03D1-4F28-9E5D-221B9EEB63C0}"/>
              </c:ext>
            </c:extLst>
          </c:dPt>
          <c:dLbls>
            <c:dLbl>
              <c:idx val="0"/>
              <c:layout>
                <c:manualLayout>
                  <c:x val="-9.2395062680110371E-2"/>
                  <c:y val="0.14187034265242171"/>
                </c:manualLayout>
              </c:layout>
              <c:tx>
                <c:rich>
                  <a:bodyPr/>
                  <a:lstStyle/>
                  <a:p>
                    <a:r>
                      <a:rPr lang="en-US" dirty="0"/>
                      <a:t>~15%</a:t>
                    </a:r>
                  </a:p>
                </c:rich>
              </c:tx>
              <c:dLblPos val="bestFit"/>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1-03D1-4F28-9E5D-221B9EEB63C0}"/>
                </c:ext>
              </c:extLst>
            </c:dLbl>
            <c:dLbl>
              <c:idx val="1"/>
              <c:layout>
                <c:manualLayout>
                  <c:x val="0.22562685778677646"/>
                  <c:y val="-0.18844622518468951"/>
                </c:manualLayout>
              </c:layout>
              <c:tx>
                <c:rich>
                  <a:bodyPr/>
                  <a:lstStyle/>
                  <a:p>
                    <a:r>
                      <a:rPr lang="en-US"/>
                      <a:t>~85%</a:t>
                    </a:r>
                    <a:endParaRPr lang="en-US" dirty="0"/>
                  </a:p>
                </c:rich>
              </c:tx>
              <c:dLblPos val="bestFit"/>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03D1-4F28-9E5D-221B9EEB63C0}"/>
                </c:ext>
              </c:extLst>
            </c:dLbl>
            <c:spPr>
              <a:noFill/>
              <a:ln>
                <a:noFill/>
              </a:ln>
              <a:effectLst/>
            </c:spPr>
            <c:txPr>
              <a:bodyPr rot="0" spcFirstLastPara="1" vertOverflow="ellipsis" vert="horz" wrap="square" anchor="ctr" anchorCtr="1"/>
              <a:lstStyle/>
              <a:p>
                <a:pPr>
                  <a:defRPr lang="en-US" sz="1400" b="0" i="0" u="none" strike="noStrike" kern="1200" baseline="0" noProof="0">
                    <a:solidFill>
                      <a:schemeClr val="tx1">
                        <a:lumMod val="75000"/>
                        <a:lumOff val="25000"/>
                      </a:schemeClr>
                    </a:solidFill>
                    <a:latin typeface="+mn-lt"/>
                    <a:ea typeface="+mn-ea"/>
                    <a:cs typeface="+mn-cs"/>
                  </a:defRPr>
                </a:pPr>
                <a:endParaRPr lang="fi-FI"/>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'[fyysikkoseuran jäsenet 13.5.2015..xls]Sheet1'!$C$4:$C$5</c:f>
              <c:strCache>
                <c:ptCount val="2"/>
                <c:pt idx="0">
                  <c:v>Female</c:v>
                </c:pt>
                <c:pt idx="1">
                  <c:v>Male</c:v>
                </c:pt>
              </c:strCache>
            </c:strRef>
          </c:cat>
          <c:val>
            <c:numRef>
              <c:f>'[fyysikkoseuran jäsenet 13.5.2015..xls]Sheet1'!$D$4:$D$5</c:f>
              <c:numCache>
                <c:formatCode>General</c:formatCode>
                <c:ptCount val="2"/>
                <c:pt idx="0">
                  <c:v>144</c:v>
                </c:pt>
                <c:pt idx="1">
                  <c:v>691</c:v>
                </c:pt>
              </c:numCache>
            </c:numRef>
          </c:val>
          <c:extLst>
            <c:ext xmlns:c16="http://schemas.microsoft.com/office/drawing/2014/chart" uri="{C3380CC4-5D6E-409C-BE32-E72D297353CC}">
              <c16:uniqueId val="{00000004-03D1-4F28-9E5D-221B9EEB63C0}"/>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lang="en-US" sz="1400" b="0" i="0" u="none" strike="noStrike" kern="1200" baseline="0" noProof="0">
              <a:solidFill>
                <a:schemeClr val="tx1">
                  <a:lumMod val="65000"/>
                  <a:lumOff val="35000"/>
                </a:schemeClr>
              </a:solidFill>
              <a:latin typeface="+mn-lt"/>
              <a:ea typeface="+mn-ea"/>
              <a:cs typeface="+mn-cs"/>
            </a:defRPr>
          </a:pPr>
          <a:endParaRPr lang="fi-FI"/>
        </a:p>
      </c:txPr>
    </c:legend>
    <c:plotVisOnly val="1"/>
    <c:dispBlanksAs val="gap"/>
    <c:showDLblsOverMax val="0"/>
  </c:chart>
  <c:spPr>
    <a:noFill/>
    <a:ln>
      <a:noFill/>
    </a:ln>
    <a:effectLst/>
  </c:spPr>
  <c:txPr>
    <a:bodyPr/>
    <a:lstStyle/>
    <a:p>
      <a:pPr>
        <a:defRPr lang="en-US" noProof="0"/>
      </a:pPr>
      <a:endParaRPr lang="fi-FI"/>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a:t>UEF Kuopio Physics, n=113</a:t>
            </a:r>
          </a:p>
        </c:rich>
      </c:tx>
      <c:overlay val="0"/>
      <c:spPr>
        <a:noFill/>
        <a:ln>
          <a:noFill/>
        </a:ln>
        <a:effectLst/>
      </c:spPr>
    </c:title>
    <c:autoTitleDeleted val="0"/>
    <c:plotArea>
      <c:layout/>
      <c:lineChart>
        <c:grouping val="standard"/>
        <c:varyColors val="0"/>
        <c:ser>
          <c:idx val="2"/>
          <c:order val="0"/>
          <c:val>
            <c:numRef>
              <c:f>Sheet1!$F$20:$F$23</c:f>
              <c:numCache>
                <c:formatCode>General</c:formatCode>
                <c:ptCount val="4"/>
                <c:pt idx="0">
                  <c:v>81.818181818181827</c:v>
                </c:pt>
                <c:pt idx="1">
                  <c:v>78.571428571428569</c:v>
                </c:pt>
                <c:pt idx="2">
                  <c:v>74.193548387096769</c:v>
                </c:pt>
                <c:pt idx="3">
                  <c:v>84.615384615384613</c:v>
                </c:pt>
              </c:numCache>
            </c:numRef>
          </c:val>
          <c:smooth val="0"/>
          <c:extLst>
            <c:ext xmlns:c16="http://schemas.microsoft.com/office/drawing/2014/chart" uri="{C3380CC4-5D6E-409C-BE32-E72D297353CC}">
              <c16:uniqueId val="{00000000-BCA5-4B6A-946C-FEDAFE476264}"/>
            </c:ext>
          </c:extLst>
        </c:ser>
        <c:ser>
          <c:idx val="3"/>
          <c:order val="1"/>
          <c:val>
            <c:numRef>
              <c:f>Sheet1!$G$20:$G$23</c:f>
              <c:numCache>
                <c:formatCode>General</c:formatCode>
                <c:ptCount val="4"/>
                <c:pt idx="0">
                  <c:v>18.181818181818183</c:v>
                </c:pt>
                <c:pt idx="1">
                  <c:v>21.428571428571427</c:v>
                </c:pt>
                <c:pt idx="2">
                  <c:v>25.806451612903224</c:v>
                </c:pt>
                <c:pt idx="3">
                  <c:v>15.384615384615385</c:v>
                </c:pt>
              </c:numCache>
            </c:numRef>
          </c:val>
          <c:smooth val="0"/>
          <c:extLst>
            <c:ext xmlns:c16="http://schemas.microsoft.com/office/drawing/2014/chart" uri="{C3380CC4-5D6E-409C-BE32-E72D297353CC}">
              <c16:uniqueId val="{00000001-BCA5-4B6A-946C-FEDAFE476264}"/>
            </c:ext>
          </c:extLst>
        </c:ser>
        <c:ser>
          <c:idx val="0"/>
          <c:order val="2"/>
          <c:val>
            <c:numRef>
              <c:f>Sheet1!$F$20:$F$23</c:f>
              <c:numCache>
                <c:formatCode>General</c:formatCode>
                <c:ptCount val="4"/>
                <c:pt idx="0">
                  <c:v>81.818181818181827</c:v>
                </c:pt>
                <c:pt idx="1">
                  <c:v>78.571428571428569</c:v>
                </c:pt>
                <c:pt idx="2">
                  <c:v>74.193548387096769</c:v>
                </c:pt>
                <c:pt idx="3">
                  <c:v>84.615384615384613</c:v>
                </c:pt>
              </c:numCache>
            </c:numRef>
          </c:val>
          <c:smooth val="0"/>
          <c:extLst>
            <c:ext xmlns:c16="http://schemas.microsoft.com/office/drawing/2014/chart" uri="{C3380CC4-5D6E-409C-BE32-E72D297353CC}">
              <c16:uniqueId val="{00000002-BCA5-4B6A-946C-FEDAFE476264}"/>
            </c:ext>
          </c:extLst>
        </c:ser>
        <c:ser>
          <c:idx val="1"/>
          <c:order val="3"/>
          <c:val>
            <c:numRef>
              <c:f>Sheet1!$G$20:$G$23</c:f>
              <c:numCache>
                <c:formatCode>General</c:formatCode>
                <c:ptCount val="4"/>
                <c:pt idx="0">
                  <c:v>18.181818181818183</c:v>
                </c:pt>
                <c:pt idx="1">
                  <c:v>21.428571428571427</c:v>
                </c:pt>
                <c:pt idx="2">
                  <c:v>25.806451612903224</c:v>
                </c:pt>
                <c:pt idx="3">
                  <c:v>15.384615384615385</c:v>
                </c:pt>
              </c:numCache>
            </c:numRef>
          </c:val>
          <c:smooth val="0"/>
          <c:extLst>
            <c:ext xmlns:c16="http://schemas.microsoft.com/office/drawing/2014/chart" uri="{C3380CC4-5D6E-409C-BE32-E72D297353CC}">
              <c16:uniqueId val="{00000003-BCA5-4B6A-946C-FEDAFE476264}"/>
            </c:ext>
          </c:extLst>
        </c:ser>
        <c:dLbls>
          <c:showLegendKey val="0"/>
          <c:showVal val="0"/>
          <c:showCatName val="0"/>
          <c:showSerName val="0"/>
          <c:showPercent val="0"/>
          <c:showBubbleSize val="0"/>
        </c:dLbls>
        <c:marker val="1"/>
        <c:smooth val="0"/>
        <c:axId val="660737304"/>
        <c:axId val="660734352"/>
      </c:lineChart>
      <c:catAx>
        <c:axId val="660737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4352"/>
        <c:crosses val="autoZero"/>
        <c:auto val="1"/>
        <c:lblAlgn val="ctr"/>
        <c:lblOffset val="100"/>
        <c:noMultiLvlLbl val="0"/>
      </c:catAx>
      <c:valAx>
        <c:axId val="66073435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7304"/>
        <c:crosses val="autoZero"/>
        <c:crossBetween val="between"/>
      </c:valAx>
    </c:plotArea>
    <c:plotVisOnly val="1"/>
    <c:dispBlanksAs val="gap"/>
    <c:showDLblsOverMax val="0"/>
  </c:chart>
  <c:txPr>
    <a:bodyPr/>
    <a:lstStyle/>
    <a:p>
      <a:pPr>
        <a:defRPr/>
      </a:pPr>
      <a:endParaRPr lang="fi-FI"/>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a:t>Jyväskylä Physics, n=163</a:t>
            </a:r>
          </a:p>
        </c:rich>
      </c:tx>
      <c:overlay val="0"/>
      <c:spPr>
        <a:noFill/>
        <a:ln>
          <a:noFill/>
        </a:ln>
        <a:effectLst/>
      </c:spPr>
    </c:title>
    <c:autoTitleDeleted val="0"/>
    <c:plotArea>
      <c:layout/>
      <c:lineChart>
        <c:grouping val="standard"/>
        <c:varyColors val="0"/>
        <c:ser>
          <c:idx val="0"/>
          <c:order val="0"/>
          <c:val>
            <c:numRef>
              <c:f>Sheet1!$F$26:$F$29</c:f>
              <c:numCache>
                <c:formatCode>General</c:formatCode>
                <c:ptCount val="4"/>
                <c:pt idx="0">
                  <c:v>76</c:v>
                </c:pt>
                <c:pt idx="1">
                  <c:v>73.333333333333329</c:v>
                </c:pt>
                <c:pt idx="2">
                  <c:v>100</c:v>
                </c:pt>
                <c:pt idx="3">
                  <c:v>93.75</c:v>
                </c:pt>
              </c:numCache>
            </c:numRef>
          </c:val>
          <c:smooth val="0"/>
          <c:extLst>
            <c:ext xmlns:c16="http://schemas.microsoft.com/office/drawing/2014/chart" uri="{C3380CC4-5D6E-409C-BE32-E72D297353CC}">
              <c16:uniqueId val="{00000000-CC94-4782-A27F-C319073D5AD5}"/>
            </c:ext>
          </c:extLst>
        </c:ser>
        <c:ser>
          <c:idx val="1"/>
          <c:order val="1"/>
          <c:val>
            <c:numRef>
              <c:f>Sheet1!$G$26:$G$29</c:f>
              <c:numCache>
                <c:formatCode>General</c:formatCode>
                <c:ptCount val="4"/>
                <c:pt idx="0">
                  <c:v>24</c:v>
                </c:pt>
                <c:pt idx="1">
                  <c:v>26.666666666666668</c:v>
                </c:pt>
                <c:pt idx="2">
                  <c:v>0</c:v>
                </c:pt>
                <c:pt idx="3">
                  <c:v>6.25</c:v>
                </c:pt>
              </c:numCache>
            </c:numRef>
          </c:val>
          <c:smooth val="0"/>
          <c:extLst>
            <c:ext xmlns:c16="http://schemas.microsoft.com/office/drawing/2014/chart" uri="{C3380CC4-5D6E-409C-BE32-E72D297353CC}">
              <c16:uniqueId val="{00000001-CC94-4782-A27F-C319073D5AD5}"/>
            </c:ext>
          </c:extLst>
        </c:ser>
        <c:dLbls>
          <c:showLegendKey val="0"/>
          <c:showVal val="0"/>
          <c:showCatName val="0"/>
          <c:showSerName val="0"/>
          <c:showPercent val="0"/>
          <c:showBubbleSize val="0"/>
        </c:dLbls>
        <c:marker val="1"/>
        <c:smooth val="0"/>
        <c:axId val="660737304"/>
        <c:axId val="660734352"/>
      </c:lineChart>
      <c:catAx>
        <c:axId val="660737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4352"/>
        <c:crosses val="autoZero"/>
        <c:auto val="1"/>
        <c:lblAlgn val="ctr"/>
        <c:lblOffset val="100"/>
        <c:noMultiLvlLbl val="0"/>
      </c:catAx>
      <c:valAx>
        <c:axId val="66073435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7304"/>
        <c:crosses val="autoZero"/>
        <c:crossBetween val="between"/>
      </c:valAx>
    </c:plotArea>
    <c:plotVisOnly val="1"/>
    <c:dispBlanksAs val="gap"/>
    <c:showDLblsOverMax val="0"/>
  </c:chart>
  <c:txPr>
    <a:bodyPr/>
    <a:lstStyle/>
    <a:p>
      <a:pPr>
        <a:defRPr/>
      </a:pPr>
      <a:endParaRPr lang="fi-FI"/>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baseline="0"/>
              <a:t>Helsinki Physics, n=221</a:t>
            </a:r>
            <a:endParaRPr lang="fi-FI"/>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i-FI"/>
        </a:p>
      </c:txPr>
    </c:title>
    <c:autoTitleDeleted val="0"/>
    <c:plotArea>
      <c:layout/>
      <c:lineChart>
        <c:grouping val="standard"/>
        <c:varyColors val="0"/>
        <c:ser>
          <c:idx val="0"/>
          <c:order val="0"/>
          <c:tx>
            <c:strRef>
              <c:f>tweezers!$B$8</c:f>
              <c:strCache>
                <c:ptCount val="1"/>
                <c:pt idx="0">
                  <c:v>Male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tweezers!$A$9:$A$12</c:f>
              <c:strCache>
                <c:ptCount val="4"/>
                <c:pt idx="0">
                  <c:v>Level 1</c:v>
                </c:pt>
                <c:pt idx="1">
                  <c:v>Level 2</c:v>
                </c:pt>
                <c:pt idx="2">
                  <c:v>Level 3</c:v>
                </c:pt>
                <c:pt idx="3">
                  <c:v>Level 4</c:v>
                </c:pt>
              </c:strCache>
            </c:strRef>
          </c:cat>
          <c:val>
            <c:numRef>
              <c:f>tweezers!$B$9:$B$12</c:f>
              <c:numCache>
                <c:formatCode>0</c:formatCode>
                <c:ptCount val="4"/>
                <c:pt idx="0">
                  <c:v>73.80952380952381</c:v>
                </c:pt>
                <c:pt idx="1">
                  <c:v>78.84615384615384</c:v>
                </c:pt>
                <c:pt idx="2">
                  <c:v>85.18518518518519</c:v>
                </c:pt>
                <c:pt idx="3">
                  <c:v>77.41935483870968</c:v>
                </c:pt>
              </c:numCache>
            </c:numRef>
          </c:val>
          <c:smooth val="0"/>
          <c:extLst>
            <c:ext xmlns:c16="http://schemas.microsoft.com/office/drawing/2014/chart" uri="{C3380CC4-5D6E-409C-BE32-E72D297353CC}">
              <c16:uniqueId val="{00000000-8B9B-4E61-B931-EC1B3DFBC54A}"/>
            </c:ext>
          </c:extLst>
        </c:ser>
        <c:ser>
          <c:idx val="1"/>
          <c:order val="1"/>
          <c:tx>
            <c:strRef>
              <c:f>tweezers!$C$8</c:f>
              <c:strCache>
                <c:ptCount val="1"/>
                <c:pt idx="0">
                  <c:v>Female</c:v>
                </c:pt>
              </c:strCache>
            </c:strRef>
          </c:tx>
          <c:spPr>
            <a:ln w="28575" cap="rnd">
              <a:solidFill>
                <a:srgbClr val="FF0000"/>
              </a:solidFill>
              <a:round/>
            </a:ln>
            <a:effectLst/>
          </c:spPr>
          <c:marker>
            <c:symbol val="circle"/>
            <c:size val="5"/>
            <c:spPr>
              <a:solidFill>
                <a:schemeClr val="accent2"/>
              </a:solidFill>
              <a:ln w="9525">
                <a:solidFill>
                  <a:schemeClr val="accent2"/>
                </a:solidFill>
              </a:ln>
              <a:effectLst/>
            </c:spPr>
          </c:marker>
          <c:cat>
            <c:strRef>
              <c:f>tweezers!$A$9:$A$12</c:f>
              <c:strCache>
                <c:ptCount val="4"/>
                <c:pt idx="0">
                  <c:v>Level 1</c:v>
                </c:pt>
                <c:pt idx="1">
                  <c:v>Level 2</c:v>
                </c:pt>
                <c:pt idx="2">
                  <c:v>Level 3</c:v>
                </c:pt>
                <c:pt idx="3">
                  <c:v>Level 4</c:v>
                </c:pt>
              </c:strCache>
            </c:strRef>
          </c:cat>
          <c:val>
            <c:numRef>
              <c:f>tweezers!$C$9:$C$12</c:f>
              <c:numCache>
                <c:formatCode>0</c:formatCode>
                <c:ptCount val="4"/>
                <c:pt idx="0">
                  <c:v>26.19047619047619</c:v>
                </c:pt>
                <c:pt idx="1">
                  <c:v>21.153846153846153</c:v>
                </c:pt>
                <c:pt idx="2">
                  <c:v>14.814814814814815</c:v>
                </c:pt>
                <c:pt idx="3">
                  <c:v>22.580645161290324</c:v>
                </c:pt>
              </c:numCache>
            </c:numRef>
          </c:val>
          <c:smooth val="0"/>
          <c:extLst>
            <c:ext xmlns:c16="http://schemas.microsoft.com/office/drawing/2014/chart" uri="{C3380CC4-5D6E-409C-BE32-E72D297353CC}">
              <c16:uniqueId val="{00000001-8B9B-4E61-B931-EC1B3DFBC54A}"/>
            </c:ext>
          </c:extLst>
        </c:ser>
        <c:dLbls>
          <c:showLegendKey val="0"/>
          <c:showVal val="0"/>
          <c:showCatName val="0"/>
          <c:showSerName val="0"/>
          <c:showPercent val="0"/>
          <c:showBubbleSize val="0"/>
        </c:dLbls>
        <c:marker val="1"/>
        <c:smooth val="0"/>
        <c:axId val="660737304"/>
        <c:axId val="660734352"/>
      </c:lineChart>
      <c:catAx>
        <c:axId val="660737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4352"/>
        <c:crosses val="autoZero"/>
        <c:auto val="1"/>
        <c:lblAlgn val="ctr"/>
        <c:lblOffset val="100"/>
        <c:noMultiLvlLbl val="0"/>
      </c:catAx>
      <c:valAx>
        <c:axId val="66073435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73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legend>
    <c:plotVisOnly val="1"/>
    <c:dispBlanksAs val="gap"/>
    <c:showDLblsOverMax val="0"/>
  </c:chart>
  <c:spPr>
    <a:noFill/>
    <a:ln>
      <a:noFill/>
    </a:ln>
    <a:effectLst/>
  </c:spPr>
  <c:txPr>
    <a:bodyPr/>
    <a:lstStyle/>
    <a:p>
      <a:pPr>
        <a:defRPr/>
      </a:pPr>
      <a:endParaRPr lang="fi-FI"/>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sz="1400" b="0" i="0" baseline="0">
                <a:effectLst/>
              </a:rPr>
              <a:t>Aalto Physics [%], n=266</a:t>
            </a:r>
            <a:endParaRPr lang="fi-FI" sz="140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i-FI"/>
        </a:p>
      </c:txPr>
    </c:title>
    <c:autoTitleDeleted val="0"/>
    <c:plotArea>
      <c:layout/>
      <c:lineChart>
        <c:grouping val="standard"/>
        <c:varyColors val="0"/>
        <c:ser>
          <c:idx val="0"/>
          <c:order val="0"/>
          <c:tx>
            <c:strRef>
              <c:f>tweezers!$B$24</c:f>
              <c:strCache>
                <c:ptCount val="1"/>
                <c:pt idx="0">
                  <c:v>Male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tweezers!$A$25:$A$28</c:f>
              <c:strCache>
                <c:ptCount val="4"/>
                <c:pt idx="0">
                  <c:v>Level 1</c:v>
                </c:pt>
                <c:pt idx="1">
                  <c:v>Level 2</c:v>
                </c:pt>
                <c:pt idx="2">
                  <c:v>Level 3</c:v>
                </c:pt>
                <c:pt idx="3">
                  <c:v>Level 4</c:v>
                </c:pt>
              </c:strCache>
            </c:strRef>
          </c:cat>
          <c:val>
            <c:numRef>
              <c:f>tweezers!$B$25:$B$28</c:f>
              <c:numCache>
                <c:formatCode>0</c:formatCode>
                <c:ptCount val="4"/>
                <c:pt idx="0">
                  <c:v>76.576576576576571</c:v>
                </c:pt>
                <c:pt idx="1">
                  <c:v>87.058823529411768</c:v>
                </c:pt>
                <c:pt idx="2">
                  <c:v>84.444444444444443</c:v>
                </c:pt>
                <c:pt idx="3">
                  <c:v>88</c:v>
                </c:pt>
              </c:numCache>
            </c:numRef>
          </c:val>
          <c:smooth val="0"/>
          <c:extLst>
            <c:ext xmlns:c16="http://schemas.microsoft.com/office/drawing/2014/chart" uri="{C3380CC4-5D6E-409C-BE32-E72D297353CC}">
              <c16:uniqueId val="{00000000-9567-4FB4-AA55-9DDD7A2A559D}"/>
            </c:ext>
          </c:extLst>
        </c:ser>
        <c:ser>
          <c:idx val="1"/>
          <c:order val="1"/>
          <c:tx>
            <c:strRef>
              <c:f>tweezers!$C$24</c:f>
              <c:strCache>
                <c:ptCount val="1"/>
                <c:pt idx="0">
                  <c:v>Female</c:v>
                </c:pt>
              </c:strCache>
            </c:strRef>
          </c:tx>
          <c:spPr>
            <a:ln w="28575" cap="rnd">
              <a:solidFill>
                <a:srgbClr val="FF0000"/>
              </a:solidFill>
              <a:round/>
            </a:ln>
            <a:effectLst/>
          </c:spPr>
          <c:marker>
            <c:symbol val="circle"/>
            <c:size val="5"/>
            <c:spPr>
              <a:solidFill>
                <a:schemeClr val="accent2"/>
              </a:solidFill>
              <a:ln w="9525">
                <a:solidFill>
                  <a:schemeClr val="accent2"/>
                </a:solidFill>
              </a:ln>
              <a:effectLst/>
            </c:spPr>
          </c:marker>
          <c:cat>
            <c:strRef>
              <c:f>tweezers!$A$25:$A$28</c:f>
              <c:strCache>
                <c:ptCount val="4"/>
                <c:pt idx="0">
                  <c:v>Level 1</c:v>
                </c:pt>
                <c:pt idx="1">
                  <c:v>Level 2</c:v>
                </c:pt>
                <c:pt idx="2">
                  <c:v>Level 3</c:v>
                </c:pt>
                <c:pt idx="3">
                  <c:v>Level 4</c:v>
                </c:pt>
              </c:strCache>
            </c:strRef>
          </c:cat>
          <c:val>
            <c:numRef>
              <c:f>tweezers!$C$25:$C$28</c:f>
              <c:numCache>
                <c:formatCode>0</c:formatCode>
                <c:ptCount val="4"/>
                <c:pt idx="0">
                  <c:v>23.423423423423422</c:v>
                </c:pt>
                <c:pt idx="1">
                  <c:v>12.941176470588236</c:v>
                </c:pt>
                <c:pt idx="2">
                  <c:v>15.555555555555555</c:v>
                </c:pt>
                <c:pt idx="3">
                  <c:v>12</c:v>
                </c:pt>
              </c:numCache>
            </c:numRef>
          </c:val>
          <c:smooth val="0"/>
          <c:extLst>
            <c:ext xmlns:c16="http://schemas.microsoft.com/office/drawing/2014/chart" uri="{C3380CC4-5D6E-409C-BE32-E72D297353CC}">
              <c16:uniqueId val="{00000001-9567-4FB4-AA55-9DDD7A2A559D}"/>
            </c:ext>
          </c:extLst>
        </c:ser>
        <c:dLbls>
          <c:showLegendKey val="0"/>
          <c:showVal val="0"/>
          <c:showCatName val="0"/>
          <c:showSerName val="0"/>
          <c:showPercent val="0"/>
          <c:showBubbleSize val="0"/>
        </c:dLbls>
        <c:marker val="1"/>
        <c:smooth val="0"/>
        <c:axId val="106344736"/>
        <c:axId val="106342656"/>
      </c:lineChart>
      <c:catAx>
        <c:axId val="106344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106342656"/>
        <c:crosses val="autoZero"/>
        <c:auto val="1"/>
        <c:lblAlgn val="ctr"/>
        <c:lblOffset val="100"/>
        <c:noMultiLvlLbl val="0"/>
      </c:catAx>
      <c:valAx>
        <c:axId val="10634265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1063447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sz="1400" b="0" i="0" baseline="0">
                <a:effectLst/>
              </a:rPr>
              <a:t>Jyväskylä Physics [%], n=149</a:t>
            </a:r>
            <a:endParaRPr lang="fi-FI" sz="140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i-FI"/>
        </a:p>
      </c:txPr>
    </c:title>
    <c:autoTitleDeleted val="0"/>
    <c:plotArea>
      <c:layout/>
      <c:lineChart>
        <c:grouping val="standard"/>
        <c:varyColors val="0"/>
        <c:ser>
          <c:idx val="0"/>
          <c:order val="0"/>
          <c:tx>
            <c:strRef>
              <c:f>tweezers!$B$39</c:f>
              <c:strCache>
                <c:ptCount val="1"/>
                <c:pt idx="0">
                  <c:v>Male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tweezers!$A$40:$A$43</c:f>
              <c:strCache>
                <c:ptCount val="4"/>
                <c:pt idx="0">
                  <c:v>Level 1</c:v>
                </c:pt>
                <c:pt idx="1">
                  <c:v>Level 2</c:v>
                </c:pt>
                <c:pt idx="2">
                  <c:v>Level 3</c:v>
                </c:pt>
                <c:pt idx="3">
                  <c:v>Level 4</c:v>
                </c:pt>
              </c:strCache>
            </c:strRef>
          </c:cat>
          <c:val>
            <c:numRef>
              <c:f>tweezers!$B$40:$B$43</c:f>
              <c:numCache>
                <c:formatCode>0</c:formatCode>
                <c:ptCount val="4"/>
                <c:pt idx="0">
                  <c:v>80.882352941176464</c:v>
                </c:pt>
                <c:pt idx="1">
                  <c:v>80</c:v>
                </c:pt>
                <c:pt idx="2">
                  <c:v>100</c:v>
                </c:pt>
                <c:pt idx="3">
                  <c:v>92.857142857142861</c:v>
                </c:pt>
              </c:numCache>
            </c:numRef>
          </c:val>
          <c:smooth val="0"/>
          <c:extLst>
            <c:ext xmlns:c16="http://schemas.microsoft.com/office/drawing/2014/chart" uri="{C3380CC4-5D6E-409C-BE32-E72D297353CC}">
              <c16:uniqueId val="{00000000-4DE1-44ED-B414-D8A9AD2E122D}"/>
            </c:ext>
          </c:extLst>
        </c:ser>
        <c:ser>
          <c:idx val="1"/>
          <c:order val="1"/>
          <c:tx>
            <c:strRef>
              <c:f>tweezers!$C$39</c:f>
              <c:strCache>
                <c:ptCount val="1"/>
                <c:pt idx="0">
                  <c:v>Female</c:v>
                </c:pt>
              </c:strCache>
            </c:strRef>
          </c:tx>
          <c:spPr>
            <a:ln w="28575" cap="rnd">
              <a:solidFill>
                <a:srgbClr val="FF0000"/>
              </a:solidFill>
              <a:round/>
            </a:ln>
            <a:effectLst/>
          </c:spPr>
          <c:marker>
            <c:symbol val="circle"/>
            <c:size val="5"/>
            <c:spPr>
              <a:solidFill>
                <a:schemeClr val="accent2"/>
              </a:solidFill>
              <a:ln w="9525">
                <a:solidFill>
                  <a:schemeClr val="accent2"/>
                </a:solidFill>
              </a:ln>
              <a:effectLst/>
            </c:spPr>
          </c:marker>
          <c:cat>
            <c:strRef>
              <c:f>tweezers!$A$40:$A$43</c:f>
              <c:strCache>
                <c:ptCount val="4"/>
                <c:pt idx="0">
                  <c:v>Level 1</c:v>
                </c:pt>
                <c:pt idx="1">
                  <c:v>Level 2</c:v>
                </c:pt>
                <c:pt idx="2">
                  <c:v>Level 3</c:v>
                </c:pt>
                <c:pt idx="3">
                  <c:v>Level 4</c:v>
                </c:pt>
              </c:strCache>
            </c:strRef>
          </c:cat>
          <c:val>
            <c:numRef>
              <c:f>tweezers!$C$40:$C$43</c:f>
              <c:numCache>
                <c:formatCode>0</c:formatCode>
                <c:ptCount val="4"/>
                <c:pt idx="0">
                  <c:v>19.117647058823529</c:v>
                </c:pt>
                <c:pt idx="1">
                  <c:v>20</c:v>
                </c:pt>
                <c:pt idx="2">
                  <c:v>0</c:v>
                </c:pt>
                <c:pt idx="3">
                  <c:v>7.1428571428571432</c:v>
                </c:pt>
              </c:numCache>
            </c:numRef>
          </c:val>
          <c:smooth val="0"/>
          <c:extLst>
            <c:ext xmlns:c16="http://schemas.microsoft.com/office/drawing/2014/chart" uri="{C3380CC4-5D6E-409C-BE32-E72D297353CC}">
              <c16:uniqueId val="{00000001-4DE1-44ED-B414-D8A9AD2E122D}"/>
            </c:ext>
          </c:extLst>
        </c:ser>
        <c:dLbls>
          <c:showLegendKey val="0"/>
          <c:showVal val="0"/>
          <c:showCatName val="0"/>
          <c:showSerName val="0"/>
          <c:showPercent val="0"/>
          <c:showBubbleSize val="0"/>
        </c:dLbls>
        <c:marker val="1"/>
        <c:smooth val="0"/>
        <c:axId val="1821887264"/>
        <c:axId val="1818014784"/>
      </c:lineChart>
      <c:catAx>
        <c:axId val="1821887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1818014784"/>
        <c:crosses val="autoZero"/>
        <c:auto val="1"/>
        <c:lblAlgn val="ctr"/>
        <c:lblOffset val="100"/>
        <c:noMultiLvlLbl val="0"/>
      </c:catAx>
      <c:valAx>
        <c:axId val="1818014784"/>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1821887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baseline="0"/>
              <a:t>Tampere Physics [%]</a:t>
            </a:r>
            <a:endParaRPr lang="fi-FI"/>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i-FI"/>
        </a:p>
      </c:txPr>
    </c:title>
    <c:autoTitleDeleted val="0"/>
    <c:plotArea>
      <c:layout/>
      <c:lineChart>
        <c:grouping val="standard"/>
        <c:varyColors val="0"/>
        <c:ser>
          <c:idx val="0"/>
          <c:order val="0"/>
          <c:tx>
            <c:strRef>
              <c:f>tweezers!$B$55</c:f>
              <c:strCache>
                <c:ptCount val="1"/>
                <c:pt idx="0">
                  <c:v>Male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tweezers!$A$56:$A$59</c:f>
              <c:strCache>
                <c:ptCount val="4"/>
                <c:pt idx="0">
                  <c:v>Level 1</c:v>
                </c:pt>
                <c:pt idx="1">
                  <c:v>Level 2</c:v>
                </c:pt>
                <c:pt idx="2">
                  <c:v>Level 3</c:v>
                </c:pt>
                <c:pt idx="3">
                  <c:v>Level 4</c:v>
                </c:pt>
              </c:strCache>
            </c:strRef>
          </c:cat>
          <c:val>
            <c:numRef>
              <c:f>tweezers!$B$56:$B$59</c:f>
              <c:numCache>
                <c:formatCode>0</c:formatCode>
                <c:ptCount val="4"/>
                <c:pt idx="0">
                  <c:v>67.16</c:v>
                </c:pt>
                <c:pt idx="1">
                  <c:v>85.11</c:v>
                </c:pt>
                <c:pt idx="2">
                  <c:v>83.33</c:v>
                </c:pt>
                <c:pt idx="3">
                  <c:v>92.86</c:v>
                </c:pt>
              </c:numCache>
            </c:numRef>
          </c:val>
          <c:smooth val="0"/>
          <c:extLst>
            <c:ext xmlns:c16="http://schemas.microsoft.com/office/drawing/2014/chart" uri="{C3380CC4-5D6E-409C-BE32-E72D297353CC}">
              <c16:uniqueId val="{00000000-4E03-4CB5-938E-54C539A50EC0}"/>
            </c:ext>
          </c:extLst>
        </c:ser>
        <c:ser>
          <c:idx val="1"/>
          <c:order val="1"/>
          <c:tx>
            <c:strRef>
              <c:f>tweezers!$C$55</c:f>
              <c:strCache>
                <c:ptCount val="1"/>
                <c:pt idx="0">
                  <c:v>Female</c:v>
                </c:pt>
              </c:strCache>
            </c:strRef>
          </c:tx>
          <c:spPr>
            <a:ln w="28575" cap="rnd">
              <a:solidFill>
                <a:srgbClr val="FF0000"/>
              </a:solidFill>
              <a:round/>
            </a:ln>
            <a:effectLst/>
          </c:spPr>
          <c:marker>
            <c:symbol val="circle"/>
            <c:size val="5"/>
            <c:spPr>
              <a:solidFill>
                <a:schemeClr val="accent2"/>
              </a:solidFill>
              <a:ln w="9525">
                <a:solidFill>
                  <a:schemeClr val="accent2"/>
                </a:solidFill>
              </a:ln>
              <a:effectLst/>
            </c:spPr>
          </c:marker>
          <c:cat>
            <c:strRef>
              <c:f>tweezers!$A$56:$A$59</c:f>
              <c:strCache>
                <c:ptCount val="4"/>
                <c:pt idx="0">
                  <c:v>Level 1</c:v>
                </c:pt>
                <c:pt idx="1">
                  <c:v>Level 2</c:v>
                </c:pt>
                <c:pt idx="2">
                  <c:v>Level 3</c:v>
                </c:pt>
                <c:pt idx="3">
                  <c:v>Level 4</c:v>
                </c:pt>
              </c:strCache>
            </c:strRef>
          </c:cat>
          <c:val>
            <c:numRef>
              <c:f>tweezers!$C$56:$C$59</c:f>
              <c:numCache>
                <c:formatCode>0</c:formatCode>
                <c:ptCount val="4"/>
                <c:pt idx="0">
                  <c:v>32.840000000000003</c:v>
                </c:pt>
                <c:pt idx="1">
                  <c:v>14.89</c:v>
                </c:pt>
                <c:pt idx="2">
                  <c:v>16.670000000000002</c:v>
                </c:pt>
                <c:pt idx="3">
                  <c:v>7.14</c:v>
                </c:pt>
              </c:numCache>
            </c:numRef>
          </c:val>
          <c:smooth val="0"/>
          <c:extLst>
            <c:ext xmlns:c16="http://schemas.microsoft.com/office/drawing/2014/chart" uri="{C3380CC4-5D6E-409C-BE32-E72D297353CC}">
              <c16:uniqueId val="{00000001-4E03-4CB5-938E-54C539A50EC0}"/>
            </c:ext>
          </c:extLst>
        </c:ser>
        <c:dLbls>
          <c:showLegendKey val="0"/>
          <c:showVal val="0"/>
          <c:showCatName val="0"/>
          <c:showSerName val="0"/>
          <c:showPercent val="0"/>
          <c:showBubbleSize val="0"/>
        </c:dLbls>
        <c:marker val="1"/>
        <c:smooth val="0"/>
        <c:axId val="252440864"/>
        <c:axId val="252428800"/>
      </c:lineChart>
      <c:catAx>
        <c:axId val="252440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252428800"/>
        <c:crosses val="autoZero"/>
        <c:auto val="1"/>
        <c:lblAlgn val="ctr"/>
        <c:lblOffset val="100"/>
        <c:noMultiLvlLbl val="0"/>
      </c:catAx>
      <c:valAx>
        <c:axId val="25242880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2524408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a:t>Kuopio Physics</a:t>
            </a:r>
            <a:r>
              <a:rPr lang="fi-FI" baseline="0"/>
              <a:t> [%], n=113</a:t>
            </a:r>
            <a:endParaRPr lang="fi-FI"/>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i-FI"/>
        </a:p>
      </c:txPr>
    </c:title>
    <c:autoTitleDeleted val="0"/>
    <c:plotArea>
      <c:layout/>
      <c:lineChart>
        <c:grouping val="standard"/>
        <c:varyColors val="0"/>
        <c:ser>
          <c:idx val="0"/>
          <c:order val="0"/>
          <c:tx>
            <c:strRef>
              <c:f>tweezers!$B$70</c:f>
              <c:strCache>
                <c:ptCount val="1"/>
                <c:pt idx="0">
                  <c:v>Male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tweezers!$A$71:$A$74</c:f>
              <c:strCache>
                <c:ptCount val="4"/>
                <c:pt idx="0">
                  <c:v>Level 1</c:v>
                </c:pt>
                <c:pt idx="1">
                  <c:v>Level 2</c:v>
                </c:pt>
                <c:pt idx="2">
                  <c:v>Level 3</c:v>
                </c:pt>
                <c:pt idx="3">
                  <c:v>Level 4</c:v>
                </c:pt>
              </c:strCache>
            </c:strRef>
          </c:cat>
          <c:val>
            <c:numRef>
              <c:f>tweezers!$B$71:$B$74</c:f>
              <c:numCache>
                <c:formatCode>0</c:formatCode>
                <c:ptCount val="4"/>
                <c:pt idx="0">
                  <c:v>67.16</c:v>
                </c:pt>
                <c:pt idx="1">
                  <c:v>85.11</c:v>
                </c:pt>
                <c:pt idx="2">
                  <c:v>83.33</c:v>
                </c:pt>
                <c:pt idx="3">
                  <c:v>92.86</c:v>
                </c:pt>
              </c:numCache>
            </c:numRef>
          </c:val>
          <c:smooth val="0"/>
          <c:extLst>
            <c:ext xmlns:c16="http://schemas.microsoft.com/office/drawing/2014/chart" uri="{C3380CC4-5D6E-409C-BE32-E72D297353CC}">
              <c16:uniqueId val="{00000000-60C8-4609-8FC8-6091D14B06D8}"/>
            </c:ext>
          </c:extLst>
        </c:ser>
        <c:ser>
          <c:idx val="1"/>
          <c:order val="1"/>
          <c:tx>
            <c:strRef>
              <c:f>tweezers!$C$70</c:f>
              <c:strCache>
                <c:ptCount val="1"/>
                <c:pt idx="0">
                  <c:v>Female</c:v>
                </c:pt>
              </c:strCache>
            </c:strRef>
          </c:tx>
          <c:spPr>
            <a:ln w="28575" cap="rnd">
              <a:solidFill>
                <a:srgbClr val="FF0000"/>
              </a:solidFill>
              <a:round/>
            </a:ln>
            <a:effectLst/>
          </c:spPr>
          <c:marker>
            <c:symbol val="circle"/>
            <c:size val="5"/>
            <c:spPr>
              <a:solidFill>
                <a:schemeClr val="accent2"/>
              </a:solidFill>
              <a:ln w="9525">
                <a:solidFill>
                  <a:schemeClr val="accent2"/>
                </a:solidFill>
              </a:ln>
              <a:effectLst/>
            </c:spPr>
          </c:marker>
          <c:cat>
            <c:strRef>
              <c:f>tweezers!$A$71:$A$74</c:f>
              <c:strCache>
                <c:ptCount val="4"/>
                <c:pt idx="0">
                  <c:v>Level 1</c:v>
                </c:pt>
                <c:pt idx="1">
                  <c:v>Level 2</c:v>
                </c:pt>
                <c:pt idx="2">
                  <c:v>Level 3</c:v>
                </c:pt>
                <c:pt idx="3">
                  <c:v>Level 4</c:v>
                </c:pt>
              </c:strCache>
            </c:strRef>
          </c:cat>
          <c:val>
            <c:numRef>
              <c:f>tweezers!$C$71:$C$74</c:f>
              <c:numCache>
                <c:formatCode>0</c:formatCode>
                <c:ptCount val="4"/>
                <c:pt idx="0">
                  <c:v>32.840000000000003</c:v>
                </c:pt>
                <c:pt idx="1">
                  <c:v>14.89</c:v>
                </c:pt>
                <c:pt idx="2">
                  <c:v>16.670000000000002</c:v>
                </c:pt>
                <c:pt idx="3">
                  <c:v>7.14</c:v>
                </c:pt>
              </c:numCache>
            </c:numRef>
          </c:val>
          <c:smooth val="0"/>
          <c:extLst>
            <c:ext xmlns:c16="http://schemas.microsoft.com/office/drawing/2014/chart" uri="{C3380CC4-5D6E-409C-BE32-E72D297353CC}">
              <c16:uniqueId val="{00000001-60C8-4609-8FC8-6091D14B06D8}"/>
            </c:ext>
          </c:extLst>
        </c:ser>
        <c:dLbls>
          <c:showLegendKey val="0"/>
          <c:showVal val="0"/>
          <c:showCatName val="0"/>
          <c:showSerName val="0"/>
          <c:showPercent val="0"/>
          <c:showBubbleSize val="0"/>
        </c:dLbls>
        <c:marker val="1"/>
        <c:smooth val="0"/>
        <c:axId val="259889728"/>
        <c:axId val="259891392"/>
      </c:lineChart>
      <c:catAx>
        <c:axId val="259889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259891392"/>
        <c:crosses val="autoZero"/>
        <c:auto val="1"/>
        <c:lblAlgn val="ctr"/>
        <c:lblOffset val="100"/>
        <c:noMultiLvlLbl val="0"/>
      </c:catAx>
      <c:valAx>
        <c:axId val="25989139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259889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a:t>Aalto Physics, n=259</a:t>
            </a:r>
          </a:p>
        </c:rich>
      </c:tx>
      <c:overlay val="0"/>
      <c:spPr>
        <a:noFill/>
        <a:ln>
          <a:noFill/>
        </a:ln>
        <a:effectLst/>
      </c:spPr>
    </c:title>
    <c:autoTitleDeleted val="0"/>
    <c:plotArea>
      <c:layout/>
      <c:lineChart>
        <c:grouping val="standard"/>
        <c:varyColors val="0"/>
        <c:ser>
          <c:idx val="4"/>
          <c:order val="0"/>
          <c:val>
            <c:numRef>
              <c:f>'2024'!$F$2:$F$5</c:f>
              <c:numCache>
                <c:formatCode>General</c:formatCode>
                <c:ptCount val="4"/>
                <c:pt idx="0">
                  <c:v>75.438596491228068</c:v>
                </c:pt>
                <c:pt idx="1">
                  <c:v>75</c:v>
                </c:pt>
                <c:pt idx="2">
                  <c:v>94.73684210526315</c:v>
                </c:pt>
                <c:pt idx="3">
                  <c:v>82.608695652173907</c:v>
                </c:pt>
              </c:numCache>
            </c:numRef>
          </c:val>
          <c:smooth val="0"/>
          <c:extLst>
            <c:ext xmlns:c16="http://schemas.microsoft.com/office/drawing/2014/chart" uri="{C3380CC4-5D6E-409C-BE32-E72D297353CC}">
              <c16:uniqueId val="{00000000-16CF-42E4-9FDA-07161061F6DE}"/>
            </c:ext>
          </c:extLst>
        </c:ser>
        <c:ser>
          <c:idx val="5"/>
          <c:order val="1"/>
          <c:val>
            <c:numRef>
              <c:f>'2024'!$G$2:$G$5</c:f>
              <c:numCache>
                <c:formatCode>General</c:formatCode>
                <c:ptCount val="4"/>
                <c:pt idx="0">
                  <c:v>24.561403508771928</c:v>
                </c:pt>
                <c:pt idx="1">
                  <c:v>25</c:v>
                </c:pt>
                <c:pt idx="2">
                  <c:v>5.2631578947368416</c:v>
                </c:pt>
                <c:pt idx="3">
                  <c:v>17.391304347826086</c:v>
                </c:pt>
              </c:numCache>
            </c:numRef>
          </c:val>
          <c:smooth val="0"/>
          <c:extLst>
            <c:ext xmlns:c16="http://schemas.microsoft.com/office/drawing/2014/chart" uri="{C3380CC4-5D6E-409C-BE32-E72D297353CC}">
              <c16:uniqueId val="{00000001-16CF-42E4-9FDA-07161061F6DE}"/>
            </c:ext>
          </c:extLst>
        </c:ser>
        <c:ser>
          <c:idx val="6"/>
          <c:order val="2"/>
          <c:spPr>
            <a:ln w="28575" cap="rnd">
              <a:solidFill>
                <a:schemeClr val="accent1"/>
              </a:solidFill>
              <a:round/>
            </a:ln>
            <a:effectLst/>
          </c:spPr>
          <c:val>
            <c:numRef>
              <c:f>'2024'!$F$2:$F$5</c:f>
              <c:numCache>
                <c:formatCode>General</c:formatCode>
                <c:ptCount val="4"/>
                <c:pt idx="0">
                  <c:v>75.438596491228068</c:v>
                </c:pt>
                <c:pt idx="1">
                  <c:v>75</c:v>
                </c:pt>
                <c:pt idx="2">
                  <c:v>94.73684210526315</c:v>
                </c:pt>
                <c:pt idx="3">
                  <c:v>82.608695652173907</c:v>
                </c:pt>
              </c:numCache>
            </c:numRef>
          </c:val>
          <c:smooth val="0"/>
          <c:extLst>
            <c:ext xmlns:c16="http://schemas.microsoft.com/office/drawing/2014/chart" uri="{C3380CC4-5D6E-409C-BE32-E72D297353CC}">
              <c16:uniqueId val="{00000002-16CF-42E4-9FDA-07161061F6DE}"/>
            </c:ext>
          </c:extLst>
        </c:ser>
        <c:ser>
          <c:idx val="7"/>
          <c:order val="3"/>
          <c:spPr>
            <a:ln w="28575" cap="rnd">
              <a:solidFill>
                <a:schemeClr val="accent2"/>
              </a:solidFill>
              <a:round/>
            </a:ln>
            <a:effectLst/>
          </c:spPr>
          <c:val>
            <c:numRef>
              <c:f>'2024'!$G$2:$G$5</c:f>
              <c:numCache>
                <c:formatCode>General</c:formatCode>
                <c:ptCount val="4"/>
                <c:pt idx="0">
                  <c:v>24.561403508771928</c:v>
                </c:pt>
                <c:pt idx="1">
                  <c:v>25</c:v>
                </c:pt>
                <c:pt idx="2">
                  <c:v>5.2631578947368416</c:v>
                </c:pt>
                <c:pt idx="3">
                  <c:v>17.391304347826086</c:v>
                </c:pt>
              </c:numCache>
            </c:numRef>
          </c:val>
          <c:smooth val="0"/>
          <c:extLst>
            <c:ext xmlns:c16="http://schemas.microsoft.com/office/drawing/2014/chart" uri="{C3380CC4-5D6E-409C-BE32-E72D297353CC}">
              <c16:uniqueId val="{00000003-16CF-42E4-9FDA-07161061F6DE}"/>
            </c:ext>
          </c:extLst>
        </c:ser>
        <c:ser>
          <c:idx val="2"/>
          <c:order val="4"/>
          <c:val>
            <c:numRef>
              <c:f>'2024'!$F$2:$F$5</c:f>
              <c:numCache>
                <c:formatCode>General</c:formatCode>
                <c:ptCount val="4"/>
                <c:pt idx="0">
                  <c:v>75.438596491228068</c:v>
                </c:pt>
                <c:pt idx="1">
                  <c:v>75</c:v>
                </c:pt>
                <c:pt idx="2">
                  <c:v>94.73684210526315</c:v>
                </c:pt>
                <c:pt idx="3">
                  <c:v>82.608695652173907</c:v>
                </c:pt>
              </c:numCache>
            </c:numRef>
          </c:val>
          <c:smooth val="0"/>
          <c:extLst>
            <c:ext xmlns:c16="http://schemas.microsoft.com/office/drawing/2014/chart" uri="{C3380CC4-5D6E-409C-BE32-E72D297353CC}">
              <c16:uniqueId val="{00000004-16CF-42E4-9FDA-07161061F6DE}"/>
            </c:ext>
          </c:extLst>
        </c:ser>
        <c:ser>
          <c:idx val="3"/>
          <c:order val="5"/>
          <c:val>
            <c:numRef>
              <c:f>'2024'!$G$2:$G$5</c:f>
              <c:numCache>
                <c:formatCode>General</c:formatCode>
                <c:ptCount val="4"/>
                <c:pt idx="0">
                  <c:v>24.561403508771928</c:v>
                </c:pt>
                <c:pt idx="1">
                  <c:v>25</c:v>
                </c:pt>
                <c:pt idx="2">
                  <c:v>5.2631578947368416</c:v>
                </c:pt>
                <c:pt idx="3">
                  <c:v>17.391304347826086</c:v>
                </c:pt>
              </c:numCache>
            </c:numRef>
          </c:val>
          <c:smooth val="0"/>
          <c:extLst>
            <c:ext xmlns:c16="http://schemas.microsoft.com/office/drawing/2014/chart" uri="{C3380CC4-5D6E-409C-BE32-E72D297353CC}">
              <c16:uniqueId val="{00000005-16CF-42E4-9FDA-07161061F6DE}"/>
            </c:ext>
          </c:extLst>
        </c:ser>
        <c:ser>
          <c:idx val="0"/>
          <c:order val="6"/>
          <c:spPr>
            <a:ln w="28575" cap="rnd">
              <a:solidFill>
                <a:schemeClr val="accent1"/>
              </a:solidFill>
              <a:round/>
            </a:ln>
            <a:effectLst/>
          </c:spPr>
          <c:marker>
            <c:symbol val="circle"/>
            <c:size val="5"/>
            <c:spPr>
              <a:solidFill>
                <a:schemeClr val="accent1"/>
              </a:solidFill>
              <a:ln w="9525">
                <a:solidFill>
                  <a:schemeClr val="accent1"/>
                </a:solidFill>
              </a:ln>
              <a:effectLst/>
            </c:spPr>
          </c:marker>
          <c:val>
            <c:numRef>
              <c:f>'2024'!$F$2:$F$5</c:f>
              <c:numCache>
                <c:formatCode>General</c:formatCode>
                <c:ptCount val="4"/>
                <c:pt idx="0">
                  <c:v>75.438596491228068</c:v>
                </c:pt>
                <c:pt idx="1">
                  <c:v>75</c:v>
                </c:pt>
                <c:pt idx="2">
                  <c:v>94.73684210526315</c:v>
                </c:pt>
                <c:pt idx="3">
                  <c:v>82.608695652173907</c:v>
                </c:pt>
              </c:numCache>
            </c:numRef>
          </c:val>
          <c:smooth val="0"/>
          <c:extLst>
            <c:ext xmlns:c16="http://schemas.microsoft.com/office/drawing/2014/chart" uri="{C3380CC4-5D6E-409C-BE32-E72D297353CC}">
              <c16:uniqueId val="{00000006-16CF-42E4-9FDA-07161061F6DE}"/>
            </c:ext>
          </c:extLst>
        </c:ser>
        <c:ser>
          <c:idx val="1"/>
          <c:order val="7"/>
          <c:spPr>
            <a:ln w="28575" cap="rnd">
              <a:solidFill>
                <a:schemeClr val="accent2"/>
              </a:solidFill>
              <a:round/>
            </a:ln>
            <a:effectLst/>
          </c:spPr>
          <c:marker>
            <c:symbol val="circle"/>
            <c:size val="5"/>
            <c:spPr>
              <a:solidFill>
                <a:schemeClr val="accent2"/>
              </a:solidFill>
              <a:ln w="9525">
                <a:solidFill>
                  <a:schemeClr val="accent2"/>
                </a:solidFill>
              </a:ln>
              <a:effectLst/>
            </c:spPr>
          </c:marker>
          <c:val>
            <c:numRef>
              <c:f>'2024'!$G$2:$G$5</c:f>
              <c:numCache>
                <c:formatCode>General</c:formatCode>
                <c:ptCount val="4"/>
                <c:pt idx="0">
                  <c:v>24.561403508771928</c:v>
                </c:pt>
                <c:pt idx="1">
                  <c:v>25</c:v>
                </c:pt>
                <c:pt idx="2">
                  <c:v>5.2631578947368416</c:v>
                </c:pt>
                <c:pt idx="3">
                  <c:v>17.391304347826086</c:v>
                </c:pt>
              </c:numCache>
            </c:numRef>
          </c:val>
          <c:smooth val="0"/>
          <c:extLst>
            <c:ext xmlns:c16="http://schemas.microsoft.com/office/drawing/2014/chart" uri="{C3380CC4-5D6E-409C-BE32-E72D297353CC}">
              <c16:uniqueId val="{00000007-16CF-42E4-9FDA-07161061F6DE}"/>
            </c:ext>
          </c:extLst>
        </c:ser>
        <c:dLbls>
          <c:showLegendKey val="0"/>
          <c:showVal val="0"/>
          <c:showCatName val="0"/>
          <c:showSerName val="0"/>
          <c:showPercent val="0"/>
          <c:showBubbleSize val="0"/>
        </c:dLbls>
        <c:marker val="1"/>
        <c:smooth val="0"/>
        <c:axId val="660737304"/>
        <c:axId val="660734352"/>
      </c:lineChart>
      <c:catAx>
        <c:axId val="660737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4352"/>
        <c:crosses val="autoZero"/>
        <c:auto val="1"/>
        <c:lblAlgn val="ctr"/>
        <c:lblOffset val="100"/>
        <c:noMultiLvlLbl val="0"/>
      </c:catAx>
      <c:valAx>
        <c:axId val="66073435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7304"/>
        <c:crosses val="autoZero"/>
        <c:crossBetween val="between"/>
      </c:valAx>
    </c:plotArea>
    <c:plotVisOnly val="1"/>
    <c:dispBlanksAs val="gap"/>
    <c:showDLblsOverMax val="0"/>
  </c:chart>
  <c:txPr>
    <a:bodyPr/>
    <a:lstStyle/>
    <a:p>
      <a:pPr>
        <a:defRPr/>
      </a:pPr>
      <a:endParaRPr lang="fi-FI"/>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a:t>Helsinki Physics + HIP, n=181</a:t>
            </a:r>
          </a:p>
        </c:rich>
      </c:tx>
      <c:overlay val="0"/>
      <c:spPr>
        <a:noFill/>
        <a:ln>
          <a:noFill/>
        </a:ln>
        <a:effectLst/>
      </c:spPr>
    </c:title>
    <c:autoTitleDeleted val="0"/>
    <c:plotArea>
      <c:layout/>
      <c:lineChart>
        <c:grouping val="standard"/>
        <c:varyColors val="0"/>
        <c:ser>
          <c:idx val="0"/>
          <c:order val="0"/>
          <c:val>
            <c:numRef>
              <c:f>'2024'!$F$8:$F$11</c:f>
              <c:numCache>
                <c:formatCode>General</c:formatCode>
                <c:ptCount val="4"/>
                <c:pt idx="0">
                  <c:v>60.563380281690137</c:v>
                </c:pt>
                <c:pt idx="1">
                  <c:v>78.378378378378372</c:v>
                </c:pt>
                <c:pt idx="2">
                  <c:v>80</c:v>
                </c:pt>
                <c:pt idx="3">
                  <c:v>78.260869565217391</c:v>
                </c:pt>
              </c:numCache>
            </c:numRef>
          </c:val>
          <c:smooth val="0"/>
          <c:extLst>
            <c:ext xmlns:c16="http://schemas.microsoft.com/office/drawing/2014/chart" uri="{C3380CC4-5D6E-409C-BE32-E72D297353CC}">
              <c16:uniqueId val="{00000000-C437-4D96-B974-BD3319494CE1}"/>
            </c:ext>
          </c:extLst>
        </c:ser>
        <c:ser>
          <c:idx val="1"/>
          <c:order val="1"/>
          <c:val>
            <c:numRef>
              <c:f>'2024'!$G$8:$G$11</c:f>
              <c:numCache>
                <c:formatCode>General</c:formatCode>
                <c:ptCount val="4"/>
                <c:pt idx="0">
                  <c:v>39.436619718309856</c:v>
                </c:pt>
                <c:pt idx="1">
                  <c:v>21.621621621621621</c:v>
                </c:pt>
                <c:pt idx="2">
                  <c:v>20</c:v>
                </c:pt>
                <c:pt idx="3">
                  <c:v>21.739130434782609</c:v>
                </c:pt>
              </c:numCache>
            </c:numRef>
          </c:val>
          <c:smooth val="0"/>
          <c:extLst>
            <c:ext xmlns:c16="http://schemas.microsoft.com/office/drawing/2014/chart" uri="{C3380CC4-5D6E-409C-BE32-E72D297353CC}">
              <c16:uniqueId val="{00000001-C437-4D96-B974-BD3319494CE1}"/>
            </c:ext>
          </c:extLst>
        </c:ser>
        <c:dLbls>
          <c:showLegendKey val="0"/>
          <c:showVal val="0"/>
          <c:showCatName val="0"/>
          <c:showSerName val="0"/>
          <c:showPercent val="0"/>
          <c:showBubbleSize val="0"/>
        </c:dLbls>
        <c:marker val="1"/>
        <c:smooth val="0"/>
        <c:axId val="660737304"/>
        <c:axId val="660734352"/>
      </c:lineChart>
      <c:catAx>
        <c:axId val="660737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4352"/>
        <c:crosses val="autoZero"/>
        <c:auto val="1"/>
        <c:lblAlgn val="ctr"/>
        <c:lblOffset val="100"/>
        <c:noMultiLvlLbl val="0"/>
      </c:catAx>
      <c:valAx>
        <c:axId val="66073435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7304"/>
        <c:crosses val="autoZero"/>
        <c:crossBetween val="between"/>
      </c:valAx>
    </c:plotArea>
    <c:plotVisOnly val="1"/>
    <c:dispBlanksAs val="gap"/>
    <c:showDLblsOverMax val="0"/>
  </c:chart>
  <c:txPr>
    <a:bodyPr/>
    <a:lstStyle/>
    <a:p>
      <a:pPr>
        <a:defRPr/>
      </a:pPr>
      <a:endParaRPr lang="fi-FI"/>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a:t>Helsinki INAR, n=131</a:t>
            </a:r>
          </a:p>
        </c:rich>
      </c:tx>
      <c:overlay val="0"/>
      <c:spPr>
        <a:noFill/>
        <a:ln>
          <a:noFill/>
        </a:ln>
        <a:effectLst/>
      </c:spPr>
    </c:title>
    <c:autoTitleDeleted val="0"/>
    <c:plotArea>
      <c:layout/>
      <c:lineChart>
        <c:grouping val="standard"/>
        <c:varyColors val="0"/>
        <c:ser>
          <c:idx val="0"/>
          <c:order val="0"/>
          <c:val>
            <c:numRef>
              <c:f>'2024'!$F$14:$F$17</c:f>
              <c:numCache>
                <c:formatCode>General</c:formatCode>
                <c:ptCount val="4"/>
                <c:pt idx="0">
                  <c:v>63.636363636363633</c:v>
                </c:pt>
                <c:pt idx="1">
                  <c:v>57.142857142857139</c:v>
                </c:pt>
                <c:pt idx="2">
                  <c:v>54.054054054054056</c:v>
                </c:pt>
                <c:pt idx="3">
                  <c:v>72.222222222222214</c:v>
                </c:pt>
              </c:numCache>
            </c:numRef>
          </c:val>
          <c:smooth val="0"/>
          <c:extLst>
            <c:ext xmlns:c16="http://schemas.microsoft.com/office/drawing/2014/chart" uri="{C3380CC4-5D6E-409C-BE32-E72D297353CC}">
              <c16:uniqueId val="{00000000-5623-4117-A0B5-E8079F1EA8C5}"/>
            </c:ext>
          </c:extLst>
        </c:ser>
        <c:ser>
          <c:idx val="1"/>
          <c:order val="1"/>
          <c:val>
            <c:numRef>
              <c:f>'2024'!$G$14:$G$17</c:f>
              <c:numCache>
                <c:formatCode>General</c:formatCode>
                <c:ptCount val="4"/>
                <c:pt idx="0">
                  <c:v>36.363636363636367</c:v>
                </c:pt>
                <c:pt idx="1">
                  <c:v>42.857142857142854</c:v>
                </c:pt>
                <c:pt idx="2">
                  <c:v>45.945945945945951</c:v>
                </c:pt>
                <c:pt idx="3">
                  <c:v>27.777777777777779</c:v>
                </c:pt>
              </c:numCache>
            </c:numRef>
          </c:val>
          <c:smooth val="0"/>
          <c:extLst>
            <c:ext xmlns:c16="http://schemas.microsoft.com/office/drawing/2014/chart" uri="{C3380CC4-5D6E-409C-BE32-E72D297353CC}">
              <c16:uniqueId val="{00000001-5623-4117-A0B5-E8079F1EA8C5}"/>
            </c:ext>
          </c:extLst>
        </c:ser>
        <c:dLbls>
          <c:showLegendKey val="0"/>
          <c:showVal val="0"/>
          <c:showCatName val="0"/>
          <c:showSerName val="0"/>
          <c:showPercent val="0"/>
          <c:showBubbleSize val="0"/>
        </c:dLbls>
        <c:marker val="1"/>
        <c:smooth val="0"/>
        <c:axId val="660737304"/>
        <c:axId val="660734352"/>
      </c:lineChart>
      <c:catAx>
        <c:axId val="660737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4352"/>
        <c:crosses val="autoZero"/>
        <c:auto val="1"/>
        <c:lblAlgn val="ctr"/>
        <c:lblOffset val="100"/>
        <c:noMultiLvlLbl val="0"/>
      </c:catAx>
      <c:valAx>
        <c:axId val="66073435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7304"/>
        <c:crosses val="autoZero"/>
        <c:crossBetween val="between"/>
      </c:valAx>
    </c:plotArea>
    <c:plotVisOnly val="1"/>
    <c:dispBlanksAs val="gap"/>
    <c:showDLblsOverMax val="0"/>
  </c:chart>
  <c:txPr>
    <a:bodyPr/>
    <a:lstStyle/>
    <a:p>
      <a:pPr>
        <a:defRPr/>
      </a:pPr>
      <a:endParaRPr lang="fi-FI"/>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a:t>Jyväskylä Physics, n=132</a:t>
            </a:r>
          </a:p>
        </c:rich>
      </c:tx>
      <c:overlay val="0"/>
      <c:spPr>
        <a:noFill/>
        <a:ln>
          <a:noFill/>
        </a:ln>
        <a:effectLst/>
      </c:spPr>
    </c:title>
    <c:autoTitleDeleted val="0"/>
    <c:plotArea>
      <c:layout/>
      <c:lineChart>
        <c:grouping val="standard"/>
        <c:varyColors val="0"/>
        <c:ser>
          <c:idx val="0"/>
          <c:order val="0"/>
          <c:val>
            <c:numRef>
              <c:f>'2024'!$F$26:$F$29</c:f>
              <c:numCache>
                <c:formatCode>General</c:formatCode>
                <c:ptCount val="4"/>
                <c:pt idx="0">
                  <c:v>71</c:v>
                </c:pt>
                <c:pt idx="1">
                  <c:v>75</c:v>
                </c:pt>
                <c:pt idx="2">
                  <c:v>99</c:v>
                </c:pt>
                <c:pt idx="3">
                  <c:v>94</c:v>
                </c:pt>
              </c:numCache>
            </c:numRef>
          </c:val>
          <c:smooth val="0"/>
          <c:extLst>
            <c:ext xmlns:c16="http://schemas.microsoft.com/office/drawing/2014/chart" uri="{C3380CC4-5D6E-409C-BE32-E72D297353CC}">
              <c16:uniqueId val="{00000000-7563-472B-A83F-1C5A9785E470}"/>
            </c:ext>
          </c:extLst>
        </c:ser>
        <c:ser>
          <c:idx val="1"/>
          <c:order val="1"/>
          <c:val>
            <c:numRef>
              <c:f>'2024'!$G$26:$G$29</c:f>
              <c:numCache>
                <c:formatCode>General</c:formatCode>
                <c:ptCount val="4"/>
                <c:pt idx="0">
                  <c:v>29</c:v>
                </c:pt>
                <c:pt idx="1">
                  <c:v>25</c:v>
                </c:pt>
                <c:pt idx="2">
                  <c:v>1</c:v>
                </c:pt>
                <c:pt idx="3">
                  <c:v>6</c:v>
                </c:pt>
              </c:numCache>
            </c:numRef>
          </c:val>
          <c:smooth val="0"/>
          <c:extLst>
            <c:ext xmlns:c16="http://schemas.microsoft.com/office/drawing/2014/chart" uri="{C3380CC4-5D6E-409C-BE32-E72D297353CC}">
              <c16:uniqueId val="{00000001-7563-472B-A83F-1C5A9785E470}"/>
            </c:ext>
          </c:extLst>
        </c:ser>
        <c:dLbls>
          <c:showLegendKey val="0"/>
          <c:showVal val="0"/>
          <c:showCatName val="0"/>
          <c:showSerName val="0"/>
          <c:showPercent val="0"/>
          <c:showBubbleSize val="0"/>
        </c:dLbls>
        <c:marker val="1"/>
        <c:smooth val="0"/>
        <c:axId val="660737304"/>
        <c:axId val="660734352"/>
      </c:lineChart>
      <c:catAx>
        <c:axId val="660737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4352"/>
        <c:crosses val="autoZero"/>
        <c:auto val="1"/>
        <c:lblAlgn val="ctr"/>
        <c:lblOffset val="100"/>
        <c:noMultiLvlLbl val="0"/>
      </c:catAx>
      <c:valAx>
        <c:axId val="66073435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7304"/>
        <c:crosses val="autoZero"/>
        <c:crossBetween val="between"/>
      </c:valAx>
    </c:plotArea>
    <c:plotVisOnly val="1"/>
    <c:dispBlanksAs val="gap"/>
    <c:showDLblsOverMax val="0"/>
  </c:chart>
  <c:txPr>
    <a:bodyPr/>
    <a:lstStyle/>
    <a:p>
      <a:pPr>
        <a:defRPr/>
      </a:pPr>
      <a:endParaRPr lang="fi-FI"/>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a:t>LUT</a:t>
            </a:r>
            <a:r>
              <a:rPr lang="fi-FI" baseline="0"/>
              <a:t> </a:t>
            </a:r>
            <a:r>
              <a:rPr lang="fi-FI"/>
              <a:t>Physics, n=21</a:t>
            </a:r>
          </a:p>
        </c:rich>
      </c:tx>
      <c:overlay val="0"/>
      <c:spPr>
        <a:noFill/>
        <a:ln>
          <a:noFill/>
        </a:ln>
        <a:effectLst/>
      </c:spPr>
    </c:title>
    <c:autoTitleDeleted val="0"/>
    <c:plotArea>
      <c:layout/>
      <c:lineChart>
        <c:grouping val="standard"/>
        <c:varyColors val="0"/>
        <c:ser>
          <c:idx val="0"/>
          <c:order val="0"/>
          <c:cat>
            <c:numLit>
              <c:formatCode>General</c:formatCode>
              <c:ptCount val="3"/>
              <c:pt idx="0">
                <c:v>2</c:v>
              </c:pt>
              <c:pt idx="1">
                <c:v>3</c:v>
              </c:pt>
              <c:pt idx="2">
                <c:v>4</c:v>
              </c:pt>
            </c:numLit>
          </c:cat>
          <c:val>
            <c:numRef>
              <c:f>'2024'!$F$33:$F$35</c:f>
              <c:numCache>
                <c:formatCode>General</c:formatCode>
                <c:ptCount val="3"/>
                <c:pt idx="0">
                  <c:v>55.555555555555557</c:v>
                </c:pt>
                <c:pt idx="1">
                  <c:v>75</c:v>
                </c:pt>
                <c:pt idx="2">
                  <c:v>75</c:v>
                </c:pt>
              </c:numCache>
            </c:numRef>
          </c:val>
          <c:smooth val="0"/>
          <c:extLst>
            <c:ext xmlns:c16="http://schemas.microsoft.com/office/drawing/2014/chart" uri="{C3380CC4-5D6E-409C-BE32-E72D297353CC}">
              <c16:uniqueId val="{00000000-CB01-4E1E-81F3-9F1C60F3D61E}"/>
            </c:ext>
          </c:extLst>
        </c:ser>
        <c:ser>
          <c:idx val="1"/>
          <c:order val="1"/>
          <c:cat>
            <c:numLit>
              <c:formatCode>General</c:formatCode>
              <c:ptCount val="3"/>
              <c:pt idx="0">
                <c:v>2</c:v>
              </c:pt>
              <c:pt idx="1">
                <c:v>3</c:v>
              </c:pt>
              <c:pt idx="2">
                <c:v>4</c:v>
              </c:pt>
            </c:numLit>
          </c:cat>
          <c:val>
            <c:numRef>
              <c:f>'2024'!$G$33:$G$35</c:f>
              <c:numCache>
                <c:formatCode>General</c:formatCode>
                <c:ptCount val="3"/>
                <c:pt idx="0">
                  <c:v>44.444444444444443</c:v>
                </c:pt>
                <c:pt idx="1">
                  <c:v>25</c:v>
                </c:pt>
                <c:pt idx="2">
                  <c:v>25</c:v>
                </c:pt>
              </c:numCache>
            </c:numRef>
          </c:val>
          <c:smooth val="0"/>
          <c:extLst>
            <c:ext xmlns:c16="http://schemas.microsoft.com/office/drawing/2014/chart" uri="{C3380CC4-5D6E-409C-BE32-E72D297353CC}">
              <c16:uniqueId val="{00000001-CB01-4E1E-81F3-9F1C60F3D61E}"/>
            </c:ext>
          </c:extLst>
        </c:ser>
        <c:dLbls>
          <c:showLegendKey val="0"/>
          <c:showVal val="0"/>
          <c:showCatName val="0"/>
          <c:showSerName val="0"/>
          <c:showPercent val="0"/>
          <c:showBubbleSize val="0"/>
        </c:dLbls>
        <c:marker val="1"/>
        <c:smooth val="0"/>
        <c:axId val="660737304"/>
        <c:axId val="660734352"/>
      </c:lineChart>
      <c:catAx>
        <c:axId val="660737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4352"/>
        <c:crosses val="autoZero"/>
        <c:auto val="1"/>
        <c:lblAlgn val="ctr"/>
        <c:lblOffset val="100"/>
        <c:noMultiLvlLbl val="0"/>
      </c:catAx>
      <c:valAx>
        <c:axId val="66073435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7304"/>
        <c:crosses val="autoZero"/>
        <c:crossBetween val="between"/>
      </c:valAx>
    </c:plotArea>
    <c:plotVisOnly val="1"/>
    <c:dispBlanksAs val="gap"/>
    <c:showDLblsOverMax val="0"/>
  </c:chart>
  <c:txPr>
    <a:bodyPr/>
    <a:lstStyle/>
    <a:p>
      <a:pPr>
        <a:defRPr/>
      </a:pPr>
      <a:endParaRPr lang="fi-FI"/>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a:t>Aalto Physics, n=282</a:t>
            </a:r>
          </a:p>
        </c:rich>
      </c:tx>
      <c:overlay val="0"/>
      <c:spPr>
        <a:noFill/>
        <a:ln>
          <a:noFill/>
        </a:ln>
        <a:effectLst/>
      </c:spPr>
    </c:title>
    <c:autoTitleDeleted val="0"/>
    <c:plotArea>
      <c:layout/>
      <c:lineChart>
        <c:grouping val="standard"/>
        <c:varyColors val="0"/>
        <c:ser>
          <c:idx val="4"/>
          <c:order val="0"/>
          <c:val>
            <c:numRef>
              <c:f>Sheet1!$F$2:$F$5</c:f>
              <c:numCache>
                <c:formatCode>General</c:formatCode>
                <c:ptCount val="4"/>
                <c:pt idx="0">
                  <c:v>82.089552238805979</c:v>
                </c:pt>
                <c:pt idx="1">
                  <c:v>82.022471910112358</c:v>
                </c:pt>
                <c:pt idx="2">
                  <c:v>94.444444444444443</c:v>
                </c:pt>
                <c:pt idx="3">
                  <c:v>82.608695652173907</c:v>
                </c:pt>
              </c:numCache>
            </c:numRef>
          </c:val>
          <c:smooth val="0"/>
          <c:extLst>
            <c:ext xmlns:c16="http://schemas.microsoft.com/office/drawing/2014/chart" uri="{C3380CC4-5D6E-409C-BE32-E72D297353CC}">
              <c16:uniqueId val="{00000000-9EAF-4CEC-97B2-884CF43F7323}"/>
            </c:ext>
          </c:extLst>
        </c:ser>
        <c:ser>
          <c:idx val="5"/>
          <c:order val="1"/>
          <c:val>
            <c:numRef>
              <c:f>Sheet1!$G$2:$G$5</c:f>
              <c:numCache>
                <c:formatCode>General</c:formatCode>
                <c:ptCount val="4"/>
                <c:pt idx="0">
                  <c:v>17.910447761194028</c:v>
                </c:pt>
                <c:pt idx="1">
                  <c:v>17.977528089887642</c:v>
                </c:pt>
                <c:pt idx="2">
                  <c:v>5.5555555555555554</c:v>
                </c:pt>
                <c:pt idx="3">
                  <c:v>17.391304347826086</c:v>
                </c:pt>
              </c:numCache>
            </c:numRef>
          </c:val>
          <c:smooth val="0"/>
          <c:extLst>
            <c:ext xmlns:c16="http://schemas.microsoft.com/office/drawing/2014/chart" uri="{C3380CC4-5D6E-409C-BE32-E72D297353CC}">
              <c16:uniqueId val="{00000001-9EAF-4CEC-97B2-884CF43F7323}"/>
            </c:ext>
          </c:extLst>
        </c:ser>
        <c:ser>
          <c:idx val="6"/>
          <c:order val="2"/>
          <c:spPr>
            <a:ln w="28575" cap="rnd">
              <a:solidFill>
                <a:schemeClr val="accent1"/>
              </a:solidFill>
              <a:round/>
            </a:ln>
            <a:effectLst/>
          </c:spPr>
          <c:val>
            <c:numRef>
              <c:f>Sheet1!$F$2:$F$5</c:f>
              <c:numCache>
                <c:formatCode>General</c:formatCode>
                <c:ptCount val="4"/>
                <c:pt idx="0">
                  <c:v>82.089552238805979</c:v>
                </c:pt>
                <c:pt idx="1">
                  <c:v>82.022471910112358</c:v>
                </c:pt>
                <c:pt idx="2">
                  <c:v>94.444444444444443</c:v>
                </c:pt>
                <c:pt idx="3">
                  <c:v>82.608695652173907</c:v>
                </c:pt>
              </c:numCache>
            </c:numRef>
          </c:val>
          <c:smooth val="0"/>
          <c:extLst>
            <c:ext xmlns:c16="http://schemas.microsoft.com/office/drawing/2014/chart" uri="{C3380CC4-5D6E-409C-BE32-E72D297353CC}">
              <c16:uniqueId val="{00000002-9EAF-4CEC-97B2-884CF43F7323}"/>
            </c:ext>
          </c:extLst>
        </c:ser>
        <c:ser>
          <c:idx val="7"/>
          <c:order val="3"/>
          <c:spPr>
            <a:ln w="28575" cap="rnd">
              <a:solidFill>
                <a:schemeClr val="accent2"/>
              </a:solidFill>
              <a:round/>
            </a:ln>
            <a:effectLst/>
          </c:spPr>
          <c:val>
            <c:numRef>
              <c:f>Sheet1!$G$2:$G$5</c:f>
              <c:numCache>
                <c:formatCode>General</c:formatCode>
                <c:ptCount val="4"/>
                <c:pt idx="0">
                  <c:v>17.910447761194028</c:v>
                </c:pt>
                <c:pt idx="1">
                  <c:v>17.977528089887642</c:v>
                </c:pt>
                <c:pt idx="2">
                  <c:v>5.5555555555555554</c:v>
                </c:pt>
                <c:pt idx="3">
                  <c:v>17.391304347826086</c:v>
                </c:pt>
              </c:numCache>
            </c:numRef>
          </c:val>
          <c:smooth val="0"/>
          <c:extLst>
            <c:ext xmlns:c16="http://schemas.microsoft.com/office/drawing/2014/chart" uri="{C3380CC4-5D6E-409C-BE32-E72D297353CC}">
              <c16:uniqueId val="{00000003-9EAF-4CEC-97B2-884CF43F7323}"/>
            </c:ext>
          </c:extLst>
        </c:ser>
        <c:ser>
          <c:idx val="2"/>
          <c:order val="4"/>
          <c:val>
            <c:numRef>
              <c:f>Sheet1!$F$2:$F$5</c:f>
              <c:numCache>
                <c:formatCode>General</c:formatCode>
                <c:ptCount val="4"/>
                <c:pt idx="0">
                  <c:v>82.089552238805979</c:v>
                </c:pt>
                <c:pt idx="1">
                  <c:v>82.022471910112358</c:v>
                </c:pt>
                <c:pt idx="2">
                  <c:v>94.444444444444443</c:v>
                </c:pt>
                <c:pt idx="3">
                  <c:v>82.608695652173907</c:v>
                </c:pt>
              </c:numCache>
            </c:numRef>
          </c:val>
          <c:smooth val="0"/>
          <c:extLst>
            <c:ext xmlns:c16="http://schemas.microsoft.com/office/drawing/2014/chart" uri="{C3380CC4-5D6E-409C-BE32-E72D297353CC}">
              <c16:uniqueId val="{00000004-9EAF-4CEC-97B2-884CF43F7323}"/>
            </c:ext>
          </c:extLst>
        </c:ser>
        <c:ser>
          <c:idx val="3"/>
          <c:order val="5"/>
          <c:val>
            <c:numRef>
              <c:f>Sheet1!$G$2:$G$5</c:f>
              <c:numCache>
                <c:formatCode>General</c:formatCode>
                <c:ptCount val="4"/>
                <c:pt idx="0">
                  <c:v>17.910447761194028</c:v>
                </c:pt>
                <c:pt idx="1">
                  <c:v>17.977528089887642</c:v>
                </c:pt>
                <c:pt idx="2">
                  <c:v>5.5555555555555554</c:v>
                </c:pt>
                <c:pt idx="3">
                  <c:v>17.391304347826086</c:v>
                </c:pt>
              </c:numCache>
            </c:numRef>
          </c:val>
          <c:smooth val="0"/>
          <c:extLst>
            <c:ext xmlns:c16="http://schemas.microsoft.com/office/drawing/2014/chart" uri="{C3380CC4-5D6E-409C-BE32-E72D297353CC}">
              <c16:uniqueId val="{00000005-9EAF-4CEC-97B2-884CF43F7323}"/>
            </c:ext>
          </c:extLst>
        </c:ser>
        <c:ser>
          <c:idx val="0"/>
          <c:order val="6"/>
          <c:spPr>
            <a:ln w="28575" cap="rnd">
              <a:solidFill>
                <a:schemeClr val="accent1"/>
              </a:solidFill>
              <a:round/>
            </a:ln>
            <a:effectLst/>
          </c:spPr>
          <c:marker>
            <c:symbol val="circle"/>
            <c:size val="5"/>
            <c:spPr>
              <a:solidFill>
                <a:schemeClr val="accent1"/>
              </a:solidFill>
              <a:ln w="9525">
                <a:solidFill>
                  <a:schemeClr val="accent1"/>
                </a:solidFill>
              </a:ln>
              <a:effectLst/>
            </c:spPr>
          </c:marker>
          <c:val>
            <c:numRef>
              <c:f>Sheet1!$F$2:$F$5</c:f>
              <c:numCache>
                <c:formatCode>General</c:formatCode>
                <c:ptCount val="4"/>
                <c:pt idx="0">
                  <c:v>82.089552238805979</c:v>
                </c:pt>
                <c:pt idx="1">
                  <c:v>82.022471910112358</c:v>
                </c:pt>
                <c:pt idx="2">
                  <c:v>94.444444444444443</c:v>
                </c:pt>
                <c:pt idx="3">
                  <c:v>82.608695652173907</c:v>
                </c:pt>
              </c:numCache>
            </c:numRef>
          </c:val>
          <c:smooth val="0"/>
          <c:extLst>
            <c:ext xmlns:c16="http://schemas.microsoft.com/office/drawing/2014/chart" uri="{C3380CC4-5D6E-409C-BE32-E72D297353CC}">
              <c16:uniqueId val="{00000006-9EAF-4CEC-97B2-884CF43F7323}"/>
            </c:ext>
          </c:extLst>
        </c:ser>
        <c:ser>
          <c:idx val="1"/>
          <c:order val="7"/>
          <c:spPr>
            <a:ln w="28575" cap="rnd">
              <a:solidFill>
                <a:schemeClr val="accent2"/>
              </a:solidFill>
              <a:round/>
            </a:ln>
            <a:effectLst/>
          </c:spPr>
          <c:marker>
            <c:symbol val="circle"/>
            <c:size val="5"/>
            <c:spPr>
              <a:solidFill>
                <a:schemeClr val="accent2"/>
              </a:solidFill>
              <a:ln w="9525">
                <a:solidFill>
                  <a:schemeClr val="accent2"/>
                </a:solidFill>
              </a:ln>
              <a:effectLst/>
            </c:spPr>
          </c:marker>
          <c:val>
            <c:numRef>
              <c:f>Sheet1!$G$2:$G$5</c:f>
              <c:numCache>
                <c:formatCode>General</c:formatCode>
                <c:ptCount val="4"/>
                <c:pt idx="0">
                  <c:v>17.910447761194028</c:v>
                </c:pt>
                <c:pt idx="1">
                  <c:v>17.977528089887642</c:v>
                </c:pt>
                <c:pt idx="2">
                  <c:v>5.5555555555555554</c:v>
                </c:pt>
                <c:pt idx="3">
                  <c:v>17.391304347826086</c:v>
                </c:pt>
              </c:numCache>
            </c:numRef>
          </c:val>
          <c:smooth val="0"/>
          <c:extLst>
            <c:ext xmlns:c16="http://schemas.microsoft.com/office/drawing/2014/chart" uri="{C3380CC4-5D6E-409C-BE32-E72D297353CC}">
              <c16:uniqueId val="{00000007-9EAF-4CEC-97B2-884CF43F7323}"/>
            </c:ext>
          </c:extLst>
        </c:ser>
        <c:dLbls>
          <c:showLegendKey val="0"/>
          <c:showVal val="0"/>
          <c:showCatName val="0"/>
          <c:showSerName val="0"/>
          <c:showPercent val="0"/>
          <c:showBubbleSize val="0"/>
        </c:dLbls>
        <c:marker val="1"/>
        <c:smooth val="0"/>
        <c:axId val="660737304"/>
        <c:axId val="660734352"/>
      </c:lineChart>
      <c:catAx>
        <c:axId val="660737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4352"/>
        <c:crosses val="autoZero"/>
        <c:auto val="1"/>
        <c:lblAlgn val="ctr"/>
        <c:lblOffset val="100"/>
        <c:noMultiLvlLbl val="0"/>
      </c:catAx>
      <c:valAx>
        <c:axId val="66073435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7304"/>
        <c:crosses val="autoZero"/>
        <c:crossBetween val="between"/>
      </c:valAx>
    </c:plotArea>
    <c:plotVisOnly val="1"/>
    <c:dispBlanksAs val="gap"/>
    <c:showDLblsOverMax val="0"/>
  </c:chart>
  <c:txPr>
    <a:bodyPr/>
    <a:lstStyle/>
    <a:p>
      <a:pPr>
        <a:defRPr/>
      </a:pPr>
      <a:endParaRPr lang="fi-FI"/>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a:t>Helsinki Physics + HIP, n=208</a:t>
            </a:r>
          </a:p>
        </c:rich>
      </c:tx>
      <c:overlay val="0"/>
      <c:spPr>
        <a:noFill/>
        <a:ln>
          <a:noFill/>
        </a:ln>
        <a:effectLst/>
      </c:spPr>
    </c:title>
    <c:autoTitleDeleted val="0"/>
    <c:plotArea>
      <c:layout/>
      <c:lineChart>
        <c:grouping val="standard"/>
        <c:varyColors val="0"/>
        <c:ser>
          <c:idx val="0"/>
          <c:order val="0"/>
          <c:val>
            <c:numRef>
              <c:f>Sheet1!$F$8:$F$11</c:f>
              <c:numCache>
                <c:formatCode>General</c:formatCode>
                <c:ptCount val="4"/>
                <c:pt idx="0">
                  <c:v>76.470588235294116</c:v>
                </c:pt>
                <c:pt idx="1">
                  <c:v>70.212765957446805</c:v>
                </c:pt>
                <c:pt idx="2">
                  <c:v>84.313725490196077</c:v>
                </c:pt>
                <c:pt idx="3">
                  <c:v>80</c:v>
                </c:pt>
              </c:numCache>
            </c:numRef>
          </c:val>
          <c:smooth val="0"/>
          <c:extLst>
            <c:ext xmlns:c16="http://schemas.microsoft.com/office/drawing/2014/chart" uri="{C3380CC4-5D6E-409C-BE32-E72D297353CC}">
              <c16:uniqueId val="{00000000-8E9E-40FE-B2A6-95A4921229A1}"/>
            </c:ext>
          </c:extLst>
        </c:ser>
        <c:ser>
          <c:idx val="1"/>
          <c:order val="1"/>
          <c:val>
            <c:numRef>
              <c:f>Sheet1!$G$8:$G$11</c:f>
              <c:numCache>
                <c:formatCode>General</c:formatCode>
                <c:ptCount val="4"/>
                <c:pt idx="0">
                  <c:v>23.52941176470588</c:v>
                </c:pt>
                <c:pt idx="1">
                  <c:v>29.787234042553191</c:v>
                </c:pt>
                <c:pt idx="2">
                  <c:v>15.686274509803921</c:v>
                </c:pt>
                <c:pt idx="3">
                  <c:v>20</c:v>
                </c:pt>
              </c:numCache>
            </c:numRef>
          </c:val>
          <c:smooth val="0"/>
          <c:extLst>
            <c:ext xmlns:c16="http://schemas.microsoft.com/office/drawing/2014/chart" uri="{C3380CC4-5D6E-409C-BE32-E72D297353CC}">
              <c16:uniqueId val="{00000001-8E9E-40FE-B2A6-95A4921229A1}"/>
            </c:ext>
          </c:extLst>
        </c:ser>
        <c:dLbls>
          <c:showLegendKey val="0"/>
          <c:showVal val="0"/>
          <c:showCatName val="0"/>
          <c:showSerName val="0"/>
          <c:showPercent val="0"/>
          <c:showBubbleSize val="0"/>
        </c:dLbls>
        <c:marker val="1"/>
        <c:smooth val="0"/>
        <c:axId val="660737304"/>
        <c:axId val="660734352"/>
      </c:lineChart>
      <c:catAx>
        <c:axId val="660737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4352"/>
        <c:crosses val="autoZero"/>
        <c:auto val="1"/>
        <c:lblAlgn val="ctr"/>
        <c:lblOffset val="100"/>
        <c:noMultiLvlLbl val="0"/>
      </c:catAx>
      <c:valAx>
        <c:axId val="66073435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7304"/>
        <c:crosses val="autoZero"/>
        <c:crossBetween val="between"/>
      </c:valAx>
    </c:plotArea>
    <c:plotVisOnly val="1"/>
    <c:dispBlanksAs val="gap"/>
    <c:showDLblsOverMax val="0"/>
  </c:chart>
  <c:txPr>
    <a:bodyPr/>
    <a:lstStyle/>
    <a:p>
      <a:pPr>
        <a:defRPr/>
      </a:pPr>
      <a:endParaRPr lang="fi-FI"/>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a:t>Helsinki INAR, n=145</a:t>
            </a:r>
          </a:p>
        </c:rich>
      </c:tx>
      <c:overlay val="0"/>
      <c:spPr>
        <a:noFill/>
        <a:ln>
          <a:noFill/>
        </a:ln>
        <a:effectLst/>
      </c:spPr>
    </c:title>
    <c:autoTitleDeleted val="0"/>
    <c:plotArea>
      <c:layout/>
      <c:lineChart>
        <c:grouping val="standard"/>
        <c:varyColors val="0"/>
        <c:ser>
          <c:idx val="0"/>
          <c:order val="0"/>
          <c:val>
            <c:numRef>
              <c:f>Sheet1!$F$14:$F$17</c:f>
              <c:numCache>
                <c:formatCode>General</c:formatCode>
                <c:ptCount val="4"/>
                <c:pt idx="0">
                  <c:v>58.064516129032263</c:v>
                </c:pt>
                <c:pt idx="1">
                  <c:v>61.764705882352942</c:v>
                </c:pt>
                <c:pt idx="2">
                  <c:v>53.125</c:v>
                </c:pt>
                <c:pt idx="3">
                  <c:v>82.35294117647058</c:v>
                </c:pt>
              </c:numCache>
            </c:numRef>
          </c:val>
          <c:smooth val="0"/>
          <c:extLst>
            <c:ext xmlns:c16="http://schemas.microsoft.com/office/drawing/2014/chart" uri="{C3380CC4-5D6E-409C-BE32-E72D297353CC}">
              <c16:uniqueId val="{00000000-0441-4F11-AA4A-28D3F2C4F3F4}"/>
            </c:ext>
          </c:extLst>
        </c:ser>
        <c:ser>
          <c:idx val="1"/>
          <c:order val="1"/>
          <c:val>
            <c:numRef>
              <c:f>Sheet1!$G$14:$G$17</c:f>
              <c:numCache>
                <c:formatCode>General</c:formatCode>
                <c:ptCount val="4"/>
                <c:pt idx="0">
                  <c:v>41.935483870967744</c:v>
                </c:pt>
                <c:pt idx="1">
                  <c:v>38.235294117647058</c:v>
                </c:pt>
                <c:pt idx="2">
                  <c:v>46.875</c:v>
                </c:pt>
                <c:pt idx="3">
                  <c:v>17.647058823529413</c:v>
                </c:pt>
              </c:numCache>
            </c:numRef>
          </c:val>
          <c:smooth val="0"/>
          <c:extLst>
            <c:ext xmlns:c16="http://schemas.microsoft.com/office/drawing/2014/chart" uri="{C3380CC4-5D6E-409C-BE32-E72D297353CC}">
              <c16:uniqueId val="{00000001-0441-4F11-AA4A-28D3F2C4F3F4}"/>
            </c:ext>
          </c:extLst>
        </c:ser>
        <c:dLbls>
          <c:showLegendKey val="0"/>
          <c:showVal val="0"/>
          <c:showCatName val="0"/>
          <c:showSerName val="0"/>
          <c:showPercent val="0"/>
          <c:showBubbleSize val="0"/>
        </c:dLbls>
        <c:marker val="1"/>
        <c:smooth val="0"/>
        <c:axId val="660737304"/>
        <c:axId val="660734352"/>
      </c:lineChart>
      <c:catAx>
        <c:axId val="660737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4352"/>
        <c:crosses val="autoZero"/>
        <c:auto val="1"/>
        <c:lblAlgn val="ctr"/>
        <c:lblOffset val="100"/>
        <c:noMultiLvlLbl val="0"/>
      </c:catAx>
      <c:valAx>
        <c:axId val="66073435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660737304"/>
        <c:crosses val="autoZero"/>
        <c:crossBetween val="between"/>
      </c:valAx>
    </c:plotArea>
    <c:plotVisOnly val="1"/>
    <c:dispBlanksAs val="gap"/>
    <c:showDLblsOverMax val="0"/>
  </c:chart>
  <c:txPr>
    <a:bodyPr/>
    <a:lstStyle/>
    <a:p>
      <a:pPr>
        <a:defRPr/>
      </a:pPr>
      <a:endParaRPr lang="fi-FI"/>
    </a:p>
  </c:txPr>
  <c:externalData r:id="rId1">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7739" cy="511731"/>
          </a:xfrm>
          <a:prstGeom prst="rect">
            <a:avLst/>
          </a:prstGeom>
        </p:spPr>
        <p:txBody>
          <a:bodyPr vert="horz" wrap="square" lIns="99054" tIns="49528" rIns="99054" bIns="49528" numCol="1" anchor="t" anchorCtr="0" compatLnSpc="1">
            <a:prstTxWarp prst="textNoShape">
              <a:avLst/>
            </a:prstTxWarp>
          </a:bodyPr>
          <a:lstStyle>
            <a:lvl1pPr>
              <a:defRPr sz="900" smtClean="0"/>
            </a:lvl1pPr>
          </a:lstStyle>
          <a:p>
            <a:pPr>
              <a:defRPr/>
            </a:pPr>
            <a:endParaRPr lang="en-GB"/>
          </a:p>
        </p:txBody>
      </p:sp>
      <p:sp>
        <p:nvSpPr>
          <p:cNvPr id="3" name="Date Placeholder 2"/>
          <p:cNvSpPr>
            <a:spLocks noGrp="1"/>
          </p:cNvSpPr>
          <p:nvPr>
            <p:ph type="dt" sz="quarter" idx="1"/>
          </p:nvPr>
        </p:nvSpPr>
        <p:spPr>
          <a:xfrm>
            <a:off x="4023093" y="1"/>
            <a:ext cx="3077739" cy="511731"/>
          </a:xfrm>
          <a:prstGeom prst="rect">
            <a:avLst/>
          </a:prstGeom>
        </p:spPr>
        <p:txBody>
          <a:bodyPr vert="horz" wrap="square" lIns="99054" tIns="49528" rIns="99054" bIns="49528" numCol="1" anchor="t" anchorCtr="0" compatLnSpc="1">
            <a:prstTxWarp prst="textNoShape">
              <a:avLst/>
            </a:prstTxWarp>
          </a:bodyPr>
          <a:lstStyle>
            <a:lvl1pPr algn="r">
              <a:defRPr sz="900" smtClean="0"/>
            </a:lvl1pPr>
          </a:lstStyle>
          <a:p>
            <a:pPr>
              <a:defRPr/>
            </a:pPr>
            <a:fld id="{86D4800B-8753-3B4F-97ED-321E73BD7EDB}" type="datetimeFigureOut">
              <a:rPr lang="fi-FI"/>
              <a:pPr>
                <a:defRPr/>
              </a:pPr>
              <a:t>6.5.2024</a:t>
            </a:fld>
            <a:endParaRPr lang="en-GB"/>
          </a:p>
        </p:txBody>
      </p:sp>
      <p:sp>
        <p:nvSpPr>
          <p:cNvPr id="4" name="Footer Placeholder 3"/>
          <p:cNvSpPr>
            <a:spLocks noGrp="1"/>
          </p:cNvSpPr>
          <p:nvPr>
            <p:ph type="ftr" sz="quarter" idx="2"/>
          </p:nvPr>
        </p:nvSpPr>
        <p:spPr>
          <a:xfrm>
            <a:off x="0" y="9721107"/>
            <a:ext cx="3077739" cy="511731"/>
          </a:xfrm>
          <a:prstGeom prst="rect">
            <a:avLst/>
          </a:prstGeom>
        </p:spPr>
        <p:txBody>
          <a:bodyPr vert="horz" wrap="square" lIns="99054" tIns="49528" rIns="99054" bIns="49528" numCol="1" anchor="b" anchorCtr="0" compatLnSpc="1">
            <a:prstTxWarp prst="textNoShape">
              <a:avLst/>
            </a:prstTxWarp>
          </a:bodyPr>
          <a:lstStyle>
            <a:lvl1pPr>
              <a:defRPr sz="900" smtClean="0"/>
            </a:lvl1pPr>
          </a:lstStyle>
          <a:p>
            <a:pPr>
              <a:defRPr/>
            </a:pPr>
            <a:endParaRPr lang="en-GB"/>
          </a:p>
        </p:txBody>
      </p:sp>
      <p:sp>
        <p:nvSpPr>
          <p:cNvPr id="5" name="Slide Number Placeholder 4"/>
          <p:cNvSpPr>
            <a:spLocks noGrp="1"/>
          </p:cNvSpPr>
          <p:nvPr>
            <p:ph type="sldNum" sz="quarter" idx="3"/>
          </p:nvPr>
        </p:nvSpPr>
        <p:spPr>
          <a:xfrm>
            <a:off x="4023093" y="9721107"/>
            <a:ext cx="3077739" cy="511731"/>
          </a:xfrm>
          <a:prstGeom prst="rect">
            <a:avLst/>
          </a:prstGeom>
        </p:spPr>
        <p:txBody>
          <a:bodyPr vert="horz" wrap="square" lIns="99054" tIns="49528" rIns="99054" bIns="49528" numCol="1" anchor="b" anchorCtr="0" compatLnSpc="1">
            <a:prstTxWarp prst="textNoShape">
              <a:avLst/>
            </a:prstTxWarp>
          </a:bodyPr>
          <a:lstStyle>
            <a:lvl1pPr algn="r">
              <a:defRPr sz="900" smtClean="0"/>
            </a:lvl1pPr>
          </a:lstStyle>
          <a:p>
            <a:pPr>
              <a:defRPr/>
            </a:pPr>
            <a:fld id="{2AEE3D99-5224-E842-A8E5-E1EB0FE63541}" type="slidenum">
              <a:rPr lang="en-GB"/>
              <a:pPr>
                <a:defRPr/>
              </a:pPr>
              <a:t>‹#›</a:t>
            </a:fld>
            <a:endParaRPr lang="en-GB"/>
          </a:p>
        </p:txBody>
      </p:sp>
    </p:spTree>
    <p:extLst>
      <p:ext uri="{BB962C8B-B14F-4D97-AF65-F5344CB8AC3E}">
        <p14:creationId xmlns:p14="http://schemas.microsoft.com/office/powerpoint/2010/main" val="2755891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7739" cy="511731"/>
          </a:xfrm>
          <a:prstGeom prst="rect">
            <a:avLst/>
          </a:prstGeom>
        </p:spPr>
        <p:txBody>
          <a:bodyPr vert="horz" wrap="square" lIns="99054" tIns="49528" rIns="99054" bIns="49528" numCol="1" anchor="t" anchorCtr="0" compatLnSpc="1">
            <a:prstTxWarp prst="textNoShape">
              <a:avLst/>
            </a:prstTxWarp>
          </a:bodyPr>
          <a:lstStyle>
            <a:lvl1pPr>
              <a:defRPr sz="900" smtClean="0"/>
            </a:lvl1pPr>
          </a:lstStyle>
          <a:p>
            <a:pPr>
              <a:defRPr/>
            </a:pPr>
            <a:endParaRPr lang="en-GB"/>
          </a:p>
        </p:txBody>
      </p:sp>
      <p:sp>
        <p:nvSpPr>
          <p:cNvPr id="3" name="Date Placeholder 2"/>
          <p:cNvSpPr>
            <a:spLocks noGrp="1"/>
          </p:cNvSpPr>
          <p:nvPr>
            <p:ph type="dt" idx="1"/>
          </p:nvPr>
        </p:nvSpPr>
        <p:spPr>
          <a:xfrm>
            <a:off x="4023093" y="1"/>
            <a:ext cx="3077739" cy="511731"/>
          </a:xfrm>
          <a:prstGeom prst="rect">
            <a:avLst/>
          </a:prstGeom>
        </p:spPr>
        <p:txBody>
          <a:bodyPr vert="horz" wrap="square" lIns="99054" tIns="49528" rIns="99054" bIns="49528" numCol="1" anchor="t" anchorCtr="0" compatLnSpc="1">
            <a:prstTxWarp prst="textNoShape">
              <a:avLst/>
            </a:prstTxWarp>
          </a:bodyPr>
          <a:lstStyle>
            <a:lvl1pPr algn="r">
              <a:defRPr sz="900" smtClean="0"/>
            </a:lvl1pPr>
          </a:lstStyle>
          <a:p>
            <a:pPr>
              <a:defRPr/>
            </a:pPr>
            <a:fld id="{BD7201BD-9C11-AD45-9EF1-CE7B667A450D}" type="datetimeFigureOut">
              <a:rPr lang="fi-FI"/>
              <a:pPr>
                <a:defRPr/>
              </a:pPr>
              <a:t>6.5.2024</a:t>
            </a:fld>
            <a:endParaRPr lang="en-GB"/>
          </a:p>
        </p:txBody>
      </p:sp>
      <p:sp>
        <p:nvSpPr>
          <p:cNvPr id="4" name="Slide Image Placeholder 3"/>
          <p:cNvSpPr>
            <a:spLocks noGrp="1" noRot="1" noChangeAspect="1"/>
          </p:cNvSpPr>
          <p:nvPr>
            <p:ph type="sldImg" idx="2"/>
          </p:nvPr>
        </p:nvSpPr>
        <p:spPr>
          <a:xfrm>
            <a:off x="141288" y="768350"/>
            <a:ext cx="6819900" cy="3836988"/>
          </a:xfrm>
          <a:prstGeom prst="rect">
            <a:avLst/>
          </a:prstGeom>
          <a:noFill/>
          <a:ln w="12700">
            <a:solidFill>
              <a:prstClr val="black"/>
            </a:solidFill>
          </a:ln>
        </p:spPr>
        <p:txBody>
          <a:bodyPr vert="horz" lIns="99054" tIns="49528" rIns="99054" bIns="49528" rtlCol="0" anchor="ctr"/>
          <a:lstStyle/>
          <a:p>
            <a:pPr lvl="0"/>
            <a:endParaRPr lang="en-GB" noProof="0" dirty="0"/>
          </a:p>
        </p:txBody>
      </p:sp>
      <p:sp>
        <p:nvSpPr>
          <p:cNvPr id="5" name="Notes Placeholder 4"/>
          <p:cNvSpPr>
            <a:spLocks noGrp="1"/>
          </p:cNvSpPr>
          <p:nvPr>
            <p:ph type="body" sz="quarter" idx="3"/>
          </p:nvPr>
        </p:nvSpPr>
        <p:spPr>
          <a:xfrm>
            <a:off x="710248" y="4861442"/>
            <a:ext cx="5681980" cy="4605576"/>
          </a:xfrm>
          <a:prstGeom prst="rect">
            <a:avLst/>
          </a:prstGeom>
        </p:spPr>
        <p:txBody>
          <a:bodyPr vert="horz" wrap="square" lIns="99054" tIns="49528" rIns="99054" bIns="49528"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721107"/>
            <a:ext cx="3077739" cy="511731"/>
          </a:xfrm>
          <a:prstGeom prst="rect">
            <a:avLst/>
          </a:prstGeom>
        </p:spPr>
        <p:txBody>
          <a:bodyPr vert="horz" wrap="square" lIns="99054" tIns="49528" rIns="99054" bIns="49528" numCol="1" anchor="b" anchorCtr="0" compatLnSpc="1">
            <a:prstTxWarp prst="textNoShape">
              <a:avLst/>
            </a:prstTxWarp>
          </a:bodyPr>
          <a:lstStyle>
            <a:lvl1pPr>
              <a:defRPr sz="900" smtClean="0"/>
            </a:lvl1pPr>
          </a:lstStyle>
          <a:p>
            <a:pPr>
              <a:defRPr/>
            </a:pPr>
            <a:endParaRPr lang="en-GB"/>
          </a:p>
        </p:txBody>
      </p:sp>
      <p:sp>
        <p:nvSpPr>
          <p:cNvPr id="7" name="Slide Number Placeholder 6"/>
          <p:cNvSpPr>
            <a:spLocks noGrp="1"/>
          </p:cNvSpPr>
          <p:nvPr>
            <p:ph type="sldNum" sz="quarter" idx="5"/>
          </p:nvPr>
        </p:nvSpPr>
        <p:spPr>
          <a:xfrm>
            <a:off x="4023093" y="9721107"/>
            <a:ext cx="3077739" cy="511731"/>
          </a:xfrm>
          <a:prstGeom prst="rect">
            <a:avLst/>
          </a:prstGeom>
        </p:spPr>
        <p:txBody>
          <a:bodyPr vert="horz" wrap="square" lIns="99054" tIns="49528" rIns="99054" bIns="49528" numCol="1" anchor="b" anchorCtr="0" compatLnSpc="1">
            <a:prstTxWarp prst="textNoShape">
              <a:avLst/>
            </a:prstTxWarp>
          </a:bodyPr>
          <a:lstStyle>
            <a:lvl1pPr algn="r">
              <a:defRPr sz="900" smtClean="0"/>
            </a:lvl1pPr>
          </a:lstStyle>
          <a:p>
            <a:pPr>
              <a:defRPr/>
            </a:pPr>
            <a:fld id="{3405D274-9957-F14C-8EA2-7129B63473F4}" type="slidenum">
              <a:rPr lang="en-GB"/>
              <a:pPr>
                <a:defRPr/>
              </a:pPr>
              <a:t>‹#›</a:t>
            </a:fld>
            <a:endParaRPr lang="en-GB"/>
          </a:p>
        </p:txBody>
      </p:sp>
    </p:spTree>
    <p:extLst>
      <p:ext uri="{BB962C8B-B14F-4D97-AF65-F5344CB8AC3E}">
        <p14:creationId xmlns:p14="http://schemas.microsoft.com/office/powerpoint/2010/main" val="312228610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pitchFamily="-72" charset="-128"/>
        <a:cs typeface="ＭＳ Ｐゴシック" pitchFamily="-72"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41288" y="768350"/>
            <a:ext cx="6819900" cy="3836988"/>
          </a:xfrm>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10"/>
          </p:nvPr>
        </p:nvSpPr>
        <p:spPr/>
        <p:txBody>
          <a:bodyPr/>
          <a:lstStyle/>
          <a:p>
            <a:pPr>
              <a:defRPr/>
            </a:pPr>
            <a:fld id="{3405D274-9957-F14C-8EA2-7129B63473F4}" type="slidenum">
              <a:rPr lang="en-GB" smtClean="0"/>
              <a:pPr>
                <a:defRPr/>
              </a:pPr>
              <a:t>1</a:t>
            </a:fld>
            <a:endParaRPr lang="en-GB"/>
          </a:p>
        </p:txBody>
      </p:sp>
    </p:spTree>
    <p:extLst>
      <p:ext uri="{BB962C8B-B14F-4D97-AF65-F5344CB8AC3E}">
        <p14:creationId xmlns:p14="http://schemas.microsoft.com/office/powerpoint/2010/main" val="16668746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05">
              <a:defRPr/>
            </a:pPr>
            <a:endParaRPr lang="en-GB" sz="1000" dirty="0">
              <a:solidFill>
                <a:srgbClr val="002060"/>
              </a:solidFill>
              <a:sym typeface="Wingdings" panose="05000000000000000000" pitchFamily="2" charset="2"/>
            </a:endParaRPr>
          </a:p>
        </p:txBody>
      </p:sp>
      <p:sp>
        <p:nvSpPr>
          <p:cNvPr id="4" name="Slide Number Placeholder 3"/>
          <p:cNvSpPr>
            <a:spLocks noGrp="1"/>
          </p:cNvSpPr>
          <p:nvPr>
            <p:ph type="sldNum" sz="quarter" idx="10"/>
          </p:nvPr>
        </p:nvSpPr>
        <p:spPr/>
        <p:txBody>
          <a:bodyPr/>
          <a:lstStyle/>
          <a:p>
            <a:pPr>
              <a:defRPr/>
            </a:pPr>
            <a:fld id="{3405D274-9957-F14C-8EA2-7129B63473F4}" type="slidenum">
              <a:rPr lang="en-GB" smtClean="0"/>
              <a:pPr>
                <a:defRPr/>
              </a:pPr>
              <a:t>5</a:t>
            </a:fld>
            <a:endParaRPr lang="en-GB"/>
          </a:p>
        </p:txBody>
      </p:sp>
    </p:spTree>
    <p:extLst>
      <p:ext uri="{BB962C8B-B14F-4D97-AF65-F5344CB8AC3E}">
        <p14:creationId xmlns:p14="http://schemas.microsoft.com/office/powerpoint/2010/main" val="421434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pPr>
              <a:defRPr/>
            </a:pPr>
            <a:fld id="{3405D274-9957-F14C-8EA2-7129B63473F4}" type="slidenum">
              <a:rPr lang="en-GB" smtClean="0"/>
              <a:pPr>
                <a:defRPr/>
              </a:pPr>
              <a:t>6</a:t>
            </a:fld>
            <a:endParaRPr lang="en-GB"/>
          </a:p>
        </p:txBody>
      </p:sp>
    </p:spTree>
    <p:extLst>
      <p:ext uri="{BB962C8B-B14F-4D97-AF65-F5344CB8AC3E}">
        <p14:creationId xmlns:p14="http://schemas.microsoft.com/office/powerpoint/2010/main" val="780104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33DCE12E-3ABB-46C6-AA98-EE7E74843474}" type="slidenum">
              <a:rPr lang="fi-FI" smtClean="0"/>
              <a:t>19</a:t>
            </a:fld>
            <a:endParaRPr lang="fi-FI"/>
          </a:p>
        </p:txBody>
      </p:sp>
    </p:spTree>
    <p:extLst>
      <p:ext uri="{BB962C8B-B14F-4D97-AF65-F5344CB8AC3E}">
        <p14:creationId xmlns:p14="http://schemas.microsoft.com/office/powerpoint/2010/main" val="1638364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33DCE12E-3ABB-46C6-AA98-EE7E74843474}" type="slidenum">
              <a:rPr lang="fi-FI" smtClean="0"/>
              <a:t>20</a:t>
            </a:fld>
            <a:endParaRPr lang="fi-FI"/>
          </a:p>
        </p:txBody>
      </p:sp>
    </p:spTree>
    <p:extLst>
      <p:ext uri="{BB962C8B-B14F-4D97-AF65-F5344CB8AC3E}">
        <p14:creationId xmlns:p14="http://schemas.microsoft.com/office/powerpoint/2010/main" val="3207980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33DCE12E-3ABB-46C6-AA98-EE7E74843474}" type="slidenum">
              <a:rPr lang="fi-FI" smtClean="0"/>
              <a:t>21</a:t>
            </a:fld>
            <a:endParaRPr lang="fi-FI"/>
          </a:p>
        </p:txBody>
      </p:sp>
    </p:spTree>
    <p:extLst>
      <p:ext uri="{BB962C8B-B14F-4D97-AF65-F5344CB8AC3E}">
        <p14:creationId xmlns:p14="http://schemas.microsoft.com/office/powerpoint/2010/main" val="2548361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33DCE12E-3ABB-46C6-AA98-EE7E74843474}" type="slidenum">
              <a:rPr lang="fi-FI" smtClean="0"/>
              <a:t>24</a:t>
            </a:fld>
            <a:endParaRPr lang="fi-FI"/>
          </a:p>
        </p:txBody>
      </p:sp>
    </p:spTree>
    <p:extLst>
      <p:ext uri="{BB962C8B-B14F-4D97-AF65-F5344CB8AC3E}">
        <p14:creationId xmlns:p14="http://schemas.microsoft.com/office/powerpoint/2010/main" val="11152416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slide 1">
    <p:spTree>
      <p:nvGrpSpPr>
        <p:cNvPr id="1" name=""/>
        <p:cNvGrpSpPr/>
        <p:nvPr/>
      </p:nvGrpSpPr>
      <p:grpSpPr>
        <a:xfrm>
          <a:off x="0" y="0"/>
          <a:ext cx="0" cy="0"/>
          <a:chOff x="0" y="0"/>
          <a:chExt cx="0" cy="0"/>
        </a:xfrm>
      </p:grpSpPr>
      <p:pic>
        <p:nvPicPr>
          <p:cNvPr id="3" name="Kuva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8667" y="255224"/>
            <a:ext cx="11514667" cy="5903052"/>
          </a:xfrm>
          <a:prstGeom prst="rect">
            <a:avLst/>
          </a:prstGeom>
        </p:spPr>
      </p:pic>
      <p:sp>
        <p:nvSpPr>
          <p:cNvPr id="11" name="Title Placeholder 1"/>
          <p:cNvSpPr>
            <a:spLocks noGrp="1"/>
          </p:cNvSpPr>
          <p:nvPr>
            <p:ph type="ctrTitle" hasCustomPrompt="1"/>
          </p:nvPr>
        </p:nvSpPr>
        <p:spPr>
          <a:xfrm>
            <a:off x="911424" y="2708920"/>
            <a:ext cx="10363200" cy="1296144"/>
          </a:xfrm>
          <a:effectLst>
            <a:outerShdw blurRad="50800" dist="38100" dir="2700000" algn="tl" rotWithShape="0">
              <a:prstClr val="black">
                <a:alpha val="40000"/>
              </a:prstClr>
            </a:outerShdw>
          </a:effectLst>
        </p:spPr>
        <p:txBody>
          <a:bodyPr anchor="ctr" anchorCtr="0"/>
          <a:lstStyle>
            <a:lvl1pPr algn="ctr">
              <a:lnSpc>
                <a:spcPct val="70000"/>
              </a:lnSpc>
              <a:defRPr sz="4800" u="none" cap="all" baseline="0">
                <a:solidFill>
                  <a:schemeClr val="bg1"/>
                </a:solidFill>
                <a:latin typeface="+mj-lt"/>
                <a:ea typeface="ＭＳ Ｐゴシック" charset="0"/>
                <a:cs typeface="Gotham Narrow Bold"/>
              </a:defRPr>
            </a:lvl1pPr>
          </a:lstStyle>
          <a:p>
            <a:pPr lvl="0"/>
            <a:r>
              <a:rPr lang="fi-FI" noProof="0" dirty="0"/>
              <a:t>CLICK TO ADD TITLE</a:t>
            </a:r>
          </a:p>
        </p:txBody>
      </p:sp>
      <p:sp>
        <p:nvSpPr>
          <p:cNvPr id="13" name="Text Placeholder 2"/>
          <p:cNvSpPr>
            <a:spLocks noGrp="1"/>
          </p:cNvSpPr>
          <p:nvPr>
            <p:ph type="subTitle" idx="1" hasCustomPrompt="1"/>
          </p:nvPr>
        </p:nvSpPr>
        <p:spPr>
          <a:xfrm>
            <a:off x="914400" y="4267200"/>
            <a:ext cx="10363200" cy="1371600"/>
          </a:xfrm>
          <a:effectLst>
            <a:outerShdw blurRad="50800" dist="38100" dir="2700000" algn="tl" rotWithShape="0">
              <a:prstClr val="black">
                <a:alpha val="40000"/>
              </a:prstClr>
            </a:outerShdw>
          </a:effectLst>
        </p:spPr>
        <p:txBody>
          <a:bodyPr/>
          <a:lstStyle>
            <a:lvl1pPr algn="ctr">
              <a:lnSpc>
                <a:spcPct val="90000"/>
              </a:lnSpc>
              <a:spcAft>
                <a:spcPct val="0"/>
              </a:spcAft>
              <a:defRPr b="0">
                <a:solidFill>
                  <a:srgbClr val="FFFFFF"/>
                </a:solidFill>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
        <p:nvSpPr>
          <p:cNvPr id="6" name="Päivämäärän paikkamerkki 5"/>
          <p:cNvSpPr>
            <a:spLocks noGrp="1"/>
          </p:cNvSpPr>
          <p:nvPr>
            <p:ph type="dt" sz="half" idx="10"/>
          </p:nvPr>
        </p:nvSpPr>
        <p:spPr/>
        <p:txBody>
          <a:bodyPr/>
          <a:lstStyle/>
          <a:p>
            <a:pPr>
              <a:defRPr/>
            </a:pPr>
            <a:fld id="{69820555-55D0-4FAE-9AFB-81BBB54A2F80}" type="datetime1">
              <a:rPr lang="en-GB" smtClean="0"/>
              <a:t>06/05/2024</a:t>
            </a:fld>
            <a:endParaRPr lang="fi-FI" dirty="0"/>
          </a:p>
        </p:txBody>
      </p:sp>
      <p:sp>
        <p:nvSpPr>
          <p:cNvPr id="7" name="Alatunnisteen paikkamerkki 6"/>
          <p:cNvSpPr>
            <a:spLocks noGrp="1"/>
          </p:cNvSpPr>
          <p:nvPr>
            <p:ph type="ftr" sz="quarter" idx="11"/>
          </p:nvPr>
        </p:nvSpPr>
        <p:spPr/>
        <p:txBody>
          <a:bodyPr/>
          <a:lstStyle/>
          <a:p>
            <a:r>
              <a:rPr lang="fi-FI"/>
              <a:t>Presentation Name / Firstname Lastname</a:t>
            </a:r>
            <a:endParaRPr lang="fi-FI" dirty="0"/>
          </a:p>
        </p:txBody>
      </p:sp>
      <p:sp>
        <p:nvSpPr>
          <p:cNvPr id="8" name="Dian numeron paikkamerkki 7"/>
          <p:cNvSpPr>
            <a:spLocks noGrp="1"/>
          </p:cNvSpPr>
          <p:nvPr>
            <p:ph type="sldNum" sz="quarter" idx="12"/>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347250" y="260248"/>
            <a:ext cx="2491200" cy="2334818"/>
            <a:chOff x="1311275" y="373063"/>
            <a:chExt cx="6524625" cy="6115050"/>
          </a:xfrm>
          <a:solidFill>
            <a:schemeClr val="bg1"/>
          </a:solidFill>
        </p:grpSpPr>
        <p:sp>
          <p:nvSpPr>
            <p:cNvPr id="14"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350577788"/>
      </p:ext>
    </p:extLst>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a:lstStyle/>
          <a:p>
            <a:pPr>
              <a:defRPr/>
            </a:pPr>
            <a:fld id="{119B7758-116C-4140-B6DB-C1147B26C5EC}" type="datetime1">
              <a:rPr lang="en-GB" smtClean="0"/>
              <a:t>06/05/2024</a:t>
            </a:fld>
            <a:endParaRPr lang="fi-FI" dirty="0"/>
          </a:p>
        </p:txBody>
      </p:sp>
      <p:sp>
        <p:nvSpPr>
          <p:cNvPr id="6" name="Alatunnisteen paikkamerkki 5"/>
          <p:cNvSpPr>
            <a:spLocks noGrp="1"/>
          </p:cNvSpPr>
          <p:nvPr>
            <p:ph type="ftr" sz="quarter" idx="11"/>
          </p:nvPr>
        </p:nvSpPr>
        <p:spPr/>
        <p:txBody>
          <a:bodyPr/>
          <a:lstStyle/>
          <a:p>
            <a:r>
              <a:rPr lang="fi-FI"/>
              <a:t>Presentation Name / Firstname Lastname</a:t>
            </a:r>
            <a:endParaRPr lang="fi-FI" dirty="0"/>
          </a:p>
        </p:txBody>
      </p:sp>
      <p:sp>
        <p:nvSpPr>
          <p:cNvPr id="7" name="Dian numeron paikkamerkki 6"/>
          <p:cNvSpPr>
            <a:spLocks noGrp="1"/>
          </p:cNvSpPr>
          <p:nvPr>
            <p:ph type="sldNum" sz="quarter" idx="12"/>
          </p:nvPr>
        </p:nvSpPr>
        <p:spPr/>
        <p:txBody>
          <a:bodyPr/>
          <a:lstStyle/>
          <a:p>
            <a:pPr>
              <a:defRPr/>
            </a:pPr>
            <a:fld id="{4669315E-5A66-CF44-AE5D-C333B2F730C4}" type="slidenum">
              <a:rPr lang="en-GB" smtClean="0"/>
              <a:pPr>
                <a:defRPr/>
              </a:pPr>
              <a:t>‹#›</a:t>
            </a:fld>
            <a:endParaRPr lang="en-GB" dirty="0"/>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69041325"/>
      </p:ext>
    </p:extLst>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a:t>Muokkaa perustyylejä osoitt.</a:t>
            </a:r>
          </a:p>
        </p:txBody>
      </p:sp>
      <p:sp>
        <p:nvSpPr>
          <p:cNvPr id="3" name="Sisällön paikkamerkki 2"/>
          <p:cNvSpPr>
            <a:spLocks noGrp="1"/>
          </p:cNvSpPr>
          <p:nvPr>
            <p:ph idx="1"/>
          </p:nvPr>
        </p:nvSpPr>
        <p:spPr/>
        <p:txBody>
          <a:bodyPr/>
          <a:lstStyle/>
          <a:p>
            <a:pPr lvl="0"/>
            <a:r>
              <a:rPr lang="fi-FI"/>
              <a:t>Muokkaa tekstin perustyylejä osoittamalla</a:t>
            </a:r>
          </a:p>
          <a:p>
            <a:pPr lvl="1"/>
            <a:r>
              <a:rPr lang="fi-FI"/>
              <a:t>toinen taso</a:t>
            </a:r>
          </a:p>
          <a:p>
            <a:pPr lvl="2"/>
            <a:r>
              <a:rPr lang="fi-FI"/>
              <a:t>kolmas taso</a:t>
            </a:r>
          </a:p>
          <a:p>
            <a:pPr lvl="3"/>
            <a:r>
              <a:rPr lang="fi-FI"/>
              <a:t>neljäs taso</a:t>
            </a:r>
          </a:p>
          <a:p>
            <a:pPr lvl="4"/>
            <a:r>
              <a:rPr lang="fi-FI"/>
              <a:t>viides taso</a:t>
            </a:r>
          </a:p>
        </p:txBody>
      </p:sp>
      <p:sp>
        <p:nvSpPr>
          <p:cNvPr id="10" name="Date Placeholder 9"/>
          <p:cNvSpPr>
            <a:spLocks noGrp="1"/>
          </p:cNvSpPr>
          <p:nvPr>
            <p:ph type="dt" sz="half" idx="10"/>
          </p:nvPr>
        </p:nvSpPr>
        <p:spPr/>
        <p:txBody>
          <a:bodyPr/>
          <a:lstStyle/>
          <a:p>
            <a:fld id="{225C69BC-473B-4169-B305-8B448E9BB6C4}" type="datetime1">
              <a:rPr lang="fi-FI" smtClean="0"/>
              <a:t>6.5.2024</a:t>
            </a:fld>
            <a:endParaRPr lang="fi-FI"/>
          </a:p>
        </p:txBody>
      </p:sp>
      <p:sp>
        <p:nvSpPr>
          <p:cNvPr id="11" name="Footer Placeholder 10"/>
          <p:cNvSpPr>
            <a:spLocks noGrp="1"/>
          </p:cNvSpPr>
          <p:nvPr>
            <p:ph type="ftr" sz="quarter" idx="11"/>
          </p:nvPr>
        </p:nvSpPr>
        <p:spPr/>
        <p:txBody>
          <a:bodyPr/>
          <a:lstStyle/>
          <a:p>
            <a:endParaRPr lang="fi-FI"/>
          </a:p>
        </p:txBody>
      </p:sp>
      <p:sp>
        <p:nvSpPr>
          <p:cNvPr id="12" name="Slide Number Placeholder 11"/>
          <p:cNvSpPr>
            <a:spLocks noGrp="1"/>
          </p:cNvSpPr>
          <p:nvPr>
            <p:ph type="sldNum" sz="quarter" idx="12"/>
          </p:nvPr>
        </p:nvSpPr>
        <p:spPr/>
        <p:txBody>
          <a:bodyPr/>
          <a:lstStyle/>
          <a:p>
            <a:fld id="{E6B84F0B-34E1-FE4E-B232-1DFF08C79B8B}" type="slidenum">
              <a:rPr lang="fi-FI" smtClean="0"/>
              <a:t>‹#›</a:t>
            </a:fld>
            <a:endParaRPr lang="fi-FI"/>
          </a:p>
        </p:txBody>
      </p:sp>
    </p:spTree>
    <p:extLst>
      <p:ext uri="{BB962C8B-B14F-4D97-AF65-F5344CB8AC3E}">
        <p14:creationId xmlns:p14="http://schemas.microsoft.com/office/powerpoint/2010/main" val="3865662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slide 2">
    <p:spTree>
      <p:nvGrpSpPr>
        <p:cNvPr id="1" name=""/>
        <p:cNvGrpSpPr/>
        <p:nvPr/>
      </p:nvGrpSpPr>
      <p:grpSpPr>
        <a:xfrm>
          <a:off x="0" y="0"/>
          <a:ext cx="0" cy="0"/>
          <a:chOff x="0" y="0"/>
          <a:chExt cx="0" cy="0"/>
        </a:xfrm>
      </p:grpSpPr>
      <p:sp>
        <p:nvSpPr>
          <p:cNvPr id="16" name="Picture Placeholder 9"/>
          <p:cNvSpPr>
            <a:spLocks noGrp="1"/>
          </p:cNvSpPr>
          <p:nvPr>
            <p:ph type="pic" sz="quarter" idx="13" hasCustomPrompt="1"/>
          </p:nvPr>
        </p:nvSpPr>
        <p:spPr bwMode="gray">
          <a:xfrm>
            <a:off x="338667" y="254000"/>
            <a:ext cx="11514667" cy="5905500"/>
          </a:xfrm>
          <a:solidFill>
            <a:schemeClr val="tx1">
              <a:lumMod val="50000"/>
              <a:lumOff val="50000"/>
            </a:schemeClr>
          </a:solidFill>
        </p:spPr>
        <p:txBody>
          <a:bodyPr anchor="ctr"/>
          <a:lstStyle>
            <a:lvl1pPr algn="ctr">
              <a:defRPr b="0" i="0">
                <a:latin typeface="Gotham-Bold"/>
                <a:cs typeface="Gotham-Bold"/>
              </a:defRPr>
            </a:lvl1pPr>
          </a:lstStyle>
          <a:p>
            <a:r>
              <a:rPr lang="en-US" dirty="0"/>
              <a:t>Click icon to add picture</a:t>
            </a:r>
          </a:p>
        </p:txBody>
      </p:sp>
      <p:sp>
        <p:nvSpPr>
          <p:cNvPr id="20" name="Title Placeholder 1"/>
          <p:cNvSpPr>
            <a:spLocks noGrp="1"/>
          </p:cNvSpPr>
          <p:nvPr>
            <p:ph type="ctrTitle" hasCustomPrompt="1"/>
          </p:nvPr>
        </p:nvSpPr>
        <p:spPr>
          <a:xfrm>
            <a:off x="914400" y="2708920"/>
            <a:ext cx="10363200" cy="1296144"/>
          </a:xfrm>
        </p:spPr>
        <p:txBody>
          <a:bodyPr anchor="ctr" anchorCtr="0"/>
          <a:lstStyle>
            <a:lvl1pPr algn="ctr">
              <a:lnSpc>
                <a:spcPct val="70000"/>
              </a:lnSpc>
              <a:defRPr sz="4800">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14400" y="4267200"/>
            <a:ext cx="10363200" cy="1371600"/>
          </a:xfrm>
        </p:spPr>
        <p:txBody>
          <a:bodyPr/>
          <a:lstStyle>
            <a:lvl1pPr algn="ctr">
              <a:lnSpc>
                <a:spcPct val="90000"/>
              </a:lnSpc>
              <a:spcAft>
                <a:spcPct val="0"/>
              </a:spcAft>
              <a:defRPr b="0">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
        <p:nvSpPr>
          <p:cNvPr id="2" name="Päivämäärän paikkamerkki 1"/>
          <p:cNvSpPr>
            <a:spLocks noGrp="1"/>
          </p:cNvSpPr>
          <p:nvPr>
            <p:ph type="dt" sz="half" idx="14"/>
          </p:nvPr>
        </p:nvSpPr>
        <p:spPr/>
        <p:txBody>
          <a:bodyPr/>
          <a:lstStyle/>
          <a:p>
            <a:pPr>
              <a:defRPr/>
            </a:pPr>
            <a:fld id="{B1B021A1-6BD4-49A7-92E2-FC3E77E7D7D7}" type="datetime1">
              <a:rPr lang="en-GB" smtClean="0"/>
              <a:t>06/05/2024</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347250"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3703195807"/>
      </p:ext>
    </p:extLst>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slide 3">
    <p:spTree>
      <p:nvGrpSpPr>
        <p:cNvPr id="1" name=""/>
        <p:cNvGrpSpPr/>
        <p:nvPr/>
      </p:nvGrpSpPr>
      <p:grpSpPr>
        <a:xfrm>
          <a:off x="0" y="0"/>
          <a:ext cx="0" cy="0"/>
          <a:chOff x="0" y="0"/>
          <a:chExt cx="0" cy="0"/>
        </a:xfrm>
      </p:grpSpPr>
      <p:pic>
        <p:nvPicPr>
          <p:cNvPr id="25" name="Kuva 24"/>
          <p:cNvPicPr>
            <a:picLocks noChangeAspect="1"/>
          </p:cNvPicPr>
          <p:nvPr userDrawn="1"/>
        </p:nvPicPr>
        <p:blipFill rotWithShape="1">
          <a:blip r:embed="rId2">
            <a:extLst>
              <a:ext uri="{28A0092B-C50C-407E-A947-70E740481C1C}">
                <a14:useLocalDpi xmlns:a14="http://schemas.microsoft.com/office/drawing/2010/main"/>
              </a:ext>
            </a:extLst>
          </a:blip>
          <a:srcRect r="-6"/>
          <a:stretch/>
        </p:blipFill>
        <p:spPr bwMode="ltGray">
          <a:xfrm>
            <a:off x="338667" y="254000"/>
            <a:ext cx="11514667" cy="5905500"/>
          </a:xfrm>
          <a:prstGeom prst="rect">
            <a:avLst/>
          </a:prstGeom>
        </p:spPr>
      </p:pic>
      <p:sp>
        <p:nvSpPr>
          <p:cNvPr id="43011" name="Text Placeholder 2"/>
          <p:cNvSpPr>
            <a:spLocks noGrp="1"/>
          </p:cNvSpPr>
          <p:nvPr>
            <p:ph type="subTitle" idx="1" hasCustomPrompt="1"/>
          </p:nvPr>
        </p:nvSpPr>
        <p:spPr>
          <a:xfrm>
            <a:off x="914400" y="4267200"/>
            <a:ext cx="10363200" cy="1371600"/>
          </a:xfrm>
        </p:spPr>
        <p:txBody>
          <a:bodyPr/>
          <a:lstStyle>
            <a:lvl1pPr algn="ctr">
              <a:lnSpc>
                <a:spcPct val="90000"/>
              </a:lnSpc>
              <a:spcAft>
                <a:spcPct val="0"/>
              </a:spcAft>
              <a:defRPr b="0">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
        <p:nvSpPr>
          <p:cNvPr id="13" name="Title Placeholder 1"/>
          <p:cNvSpPr>
            <a:spLocks noGrp="1"/>
          </p:cNvSpPr>
          <p:nvPr>
            <p:ph type="ctrTitle" hasCustomPrompt="1"/>
          </p:nvPr>
        </p:nvSpPr>
        <p:spPr>
          <a:xfrm>
            <a:off x="914400" y="2708920"/>
            <a:ext cx="10363200" cy="1296144"/>
          </a:xfrm>
        </p:spPr>
        <p:txBody>
          <a:bodyPr anchor="ctr" anchorCtr="0"/>
          <a:lstStyle>
            <a:lvl1pPr algn="ctr">
              <a:lnSpc>
                <a:spcPct val="70000"/>
              </a:lnSpc>
              <a:defRPr sz="4800">
                <a:latin typeface="+mj-lt"/>
                <a:ea typeface="ＭＳ Ｐゴシック" charset="0"/>
                <a:cs typeface="Gotham Narrow Bold"/>
              </a:defRPr>
            </a:lvl1pPr>
          </a:lstStyle>
          <a:p>
            <a:pPr lvl="0"/>
            <a:r>
              <a:rPr lang="fi-FI" noProof="0" dirty="0"/>
              <a:t>CLICK TO ADD TITLE</a:t>
            </a:r>
          </a:p>
        </p:txBody>
      </p:sp>
      <p:sp>
        <p:nvSpPr>
          <p:cNvPr id="2" name="Päivämäärän paikkamerkki 1"/>
          <p:cNvSpPr>
            <a:spLocks noGrp="1"/>
          </p:cNvSpPr>
          <p:nvPr>
            <p:ph type="dt" sz="half" idx="10"/>
          </p:nvPr>
        </p:nvSpPr>
        <p:spPr/>
        <p:txBody>
          <a:bodyPr/>
          <a:lstStyle/>
          <a:p>
            <a:pPr>
              <a:defRPr/>
            </a:pPr>
            <a:fld id="{8FC139DF-555F-4884-A52D-5104D268AD44}" type="datetime1">
              <a:rPr lang="en-GB" smtClean="0"/>
              <a:t>06/05/2024</a:t>
            </a:fld>
            <a:endParaRPr lang="fi-FI" dirty="0"/>
          </a:p>
        </p:txBody>
      </p:sp>
      <p:sp>
        <p:nvSpPr>
          <p:cNvPr id="6" name="Alatunnisteen paikkamerkki 5"/>
          <p:cNvSpPr>
            <a:spLocks noGrp="1"/>
          </p:cNvSpPr>
          <p:nvPr>
            <p:ph type="ftr" sz="quarter" idx="11"/>
          </p:nvPr>
        </p:nvSpPr>
        <p:spPr/>
        <p:txBody>
          <a:bodyPr/>
          <a:lstStyle/>
          <a:p>
            <a:r>
              <a:rPr lang="fi-FI"/>
              <a:t>Presentation Name / Firstname Lastname</a:t>
            </a:r>
            <a:endParaRPr lang="fi-FI" dirty="0"/>
          </a:p>
        </p:txBody>
      </p:sp>
      <p:sp>
        <p:nvSpPr>
          <p:cNvPr id="7" name="Dian numeron paikkamerkki 6"/>
          <p:cNvSpPr>
            <a:spLocks noGrp="1"/>
          </p:cNvSpPr>
          <p:nvPr>
            <p:ph type="sldNum" sz="quarter" idx="12"/>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black">
          <a:xfrm>
            <a:off x="347250" y="260248"/>
            <a:ext cx="2491200" cy="2334818"/>
            <a:chOff x="1311275" y="373063"/>
            <a:chExt cx="6524625" cy="6115050"/>
          </a:xfrm>
          <a:solidFill>
            <a:srgbClr val="FCA311"/>
          </a:solidFill>
        </p:grpSpPr>
        <p:sp>
          <p:nvSpPr>
            <p:cNvPr id="14" name="Rectangle 5"/>
            <p:cNvSpPr>
              <a:spLocks noChangeArrowheads="1"/>
            </p:cNvSpPr>
            <p:nvPr userDrawn="1"/>
          </p:nvSpPr>
          <p:spPr bwMode="black">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Rectangle 6"/>
            <p:cNvSpPr>
              <a:spLocks noChangeArrowheads="1"/>
            </p:cNvSpPr>
            <p:nvPr userDrawn="1"/>
          </p:nvSpPr>
          <p:spPr bwMode="black">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 name="Freeform 7"/>
            <p:cNvSpPr>
              <a:spLocks noEditPoints="1"/>
            </p:cNvSpPr>
            <p:nvPr userDrawn="1"/>
          </p:nvSpPr>
          <p:spPr bwMode="black">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2405069423"/>
      </p:ext>
    </p:extLst>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bwMode="auto">
          <a:xfrm>
            <a:off x="335360" y="716436"/>
            <a:ext cx="11521280" cy="1225803"/>
          </a:xfrm>
          <a:prstGeom prst="rect">
            <a:avLst/>
          </a:prstGeom>
          <a:noFill/>
          <a:ln w="9525">
            <a:noFill/>
            <a:miter lim="800000"/>
            <a:headEnd/>
            <a:tailEnd/>
          </a:ln>
        </p:spPr>
        <p:txBody>
          <a:bodyPr lIns="91440" tIns="45720" rIns="91440" bIns="45720" anchor="t" anchorCtr="0"/>
          <a:lstStyle>
            <a:lvl1pPr algn="ctr">
              <a:defRPr sz="4000"/>
            </a:lvl1pPr>
          </a:lstStyle>
          <a:p>
            <a:pPr lvl="0"/>
            <a:r>
              <a:rPr lang="fi-FI" dirty="0"/>
              <a:t>CLICK TO ADD TITLE</a:t>
            </a:r>
            <a:endParaRPr lang="en-US" dirty="0"/>
          </a:p>
        </p:txBody>
      </p:sp>
      <p:sp>
        <p:nvSpPr>
          <p:cNvPr id="13" name="Text Placeholder 2"/>
          <p:cNvSpPr>
            <a:spLocks noGrp="1"/>
          </p:cNvSpPr>
          <p:nvPr>
            <p:ph idx="1" hasCustomPrompt="1"/>
          </p:nvPr>
        </p:nvSpPr>
        <p:spPr bwMode="auto">
          <a:xfrm>
            <a:off x="335360" y="2204865"/>
            <a:ext cx="11521280" cy="3888432"/>
          </a:xfrm>
          <a:prstGeom prst="rect">
            <a:avLst/>
          </a:prstGeom>
          <a:noFill/>
          <a:ln w="9525">
            <a:noFill/>
            <a:miter lim="800000"/>
            <a:headEnd/>
            <a:tailEnd/>
          </a:ln>
        </p:spPr>
        <p:txBody>
          <a:bodyPr lIns="91440" tIns="45720" rIns="91440" bIns="45720"/>
          <a:lstStyle>
            <a:lvl1pPr marL="92075" indent="0" algn="ctr">
              <a:lnSpc>
                <a:spcPct val="80000"/>
              </a:lnSpc>
              <a:buClr>
                <a:schemeClr val="tx1"/>
              </a:buClr>
              <a:buFont typeface="Arial"/>
              <a:buNone/>
              <a:defRPr>
                <a:latin typeface="+mj-lt"/>
                <a:cs typeface="Gotham narrow bold"/>
              </a:defRPr>
            </a:lvl1pPr>
            <a:lvl2pPr marL="382588" indent="0" algn="ctr">
              <a:lnSpc>
                <a:spcPct val="80000"/>
              </a:lnSpc>
              <a:buFont typeface="Arial"/>
              <a:buNone/>
              <a:defRPr>
                <a:latin typeface="Gotham Narrow Book"/>
                <a:cs typeface="Gotham Narrow Book"/>
              </a:defRPr>
            </a:lvl2pPr>
            <a:lvl3pPr marL="765175" indent="0" algn="ctr">
              <a:lnSpc>
                <a:spcPct val="80000"/>
              </a:lnSpc>
              <a:buNone/>
              <a:defRPr>
                <a:latin typeface="Gotham Narrow Book"/>
                <a:cs typeface="Gotham Narrow Book"/>
              </a:defRPr>
            </a:lvl3pPr>
            <a:lvl4pPr marL="1241425" indent="0" algn="ctr">
              <a:lnSpc>
                <a:spcPct val="80000"/>
              </a:lnSpc>
              <a:buNone/>
              <a:defRPr>
                <a:latin typeface="Gotham Narrow Book"/>
                <a:cs typeface="Gotham Narrow Book"/>
              </a:defRPr>
            </a:lvl4pPr>
            <a:lvl5pPr marL="1717675" indent="0" algn="ctr">
              <a:lnSpc>
                <a:spcPct val="80000"/>
              </a:lnSpc>
              <a:buNone/>
              <a:defRPr>
                <a:latin typeface="Gotham Narrow Book"/>
                <a:cs typeface="Gotham Narrow Book"/>
              </a:defRPr>
            </a:lvl5pPr>
          </a:lstStyle>
          <a:p>
            <a:r>
              <a:rPr lang="en-US" dirty="0"/>
              <a:t>Click to add subtitle</a:t>
            </a:r>
          </a:p>
        </p:txBody>
      </p:sp>
      <p:sp>
        <p:nvSpPr>
          <p:cNvPr id="2" name="Päivämäärän paikkamerkki 1"/>
          <p:cNvSpPr>
            <a:spLocks noGrp="1"/>
          </p:cNvSpPr>
          <p:nvPr>
            <p:ph type="dt" sz="half" idx="10"/>
          </p:nvPr>
        </p:nvSpPr>
        <p:spPr/>
        <p:txBody>
          <a:bodyPr/>
          <a:lstStyle/>
          <a:p>
            <a:pPr>
              <a:defRPr/>
            </a:pPr>
            <a:fld id="{BF7FDA8B-5024-41F9-96BA-DE834CBA048A}" type="datetime1">
              <a:rPr lang="en-GB" smtClean="0"/>
              <a:t>06/05/2024</a:t>
            </a:fld>
            <a:endParaRPr lang="fi-FI" dirty="0"/>
          </a:p>
        </p:txBody>
      </p:sp>
      <p:sp>
        <p:nvSpPr>
          <p:cNvPr id="4" name="Alatunnisteen paikkamerkki 3"/>
          <p:cNvSpPr>
            <a:spLocks noGrp="1"/>
          </p:cNvSpPr>
          <p:nvPr>
            <p:ph type="ftr" sz="quarter" idx="11"/>
          </p:nvPr>
        </p:nvSpPr>
        <p:spPr/>
        <p:txBody>
          <a:bodyPr/>
          <a:lstStyle/>
          <a:p>
            <a:r>
              <a:rPr lang="fi-FI"/>
              <a:t>Presentation Name / Firstname Lastname</a:t>
            </a:r>
            <a:endParaRPr lang="fi-FI" dirty="0"/>
          </a:p>
        </p:txBody>
      </p:sp>
      <p:sp>
        <p:nvSpPr>
          <p:cNvPr id="7" name="Dian numeron paikkamerkki 6"/>
          <p:cNvSpPr>
            <a:spLocks noGrp="1"/>
          </p:cNvSpPr>
          <p:nvPr>
            <p:ph type="sldNum" sz="quarter" idx="12"/>
          </p:nvPr>
        </p:nvSpPr>
        <p:spPr/>
        <p:txBody>
          <a:bodyPr/>
          <a:lstStyle/>
          <a:p>
            <a:pPr>
              <a:defRPr/>
            </a:pPr>
            <a:fld id="{4669315E-5A66-CF44-AE5D-C333B2F730C4}" type="slidenum">
              <a:rPr lang="en-GB" smtClean="0"/>
              <a:pPr>
                <a:defRPr/>
              </a:pPr>
              <a:t>‹#›</a:t>
            </a:fld>
            <a:endParaRPr lang="en-GB" dirty="0"/>
          </a:p>
        </p:txBody>
      </p:sp>
    </p:spTree>
    <p:extLst>
      <p:ext uri="{BB962C8B-B14F-4D97-AF65-F5344CB8AC3E}">
        <p14:creationId xmlns:p14="http://schemas.microsoft.com/office/powerpoint/2010/main" val="134944570"/>
      </p:ext>
    </p:extLst>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Basic">
    <p:spTree>
      <p:nvGrpSpPr>
        <p:cNvPr id="1" name=""/>
        <p:cNvGrpSpPr/>
        <p:nvPr/>
      </p:nvGrpSpPr>
      <p:grpSpPr>
        <a:xfrm>
          <a:off x="0" y="0"/>
          <a:ext cx="0" cy="0"/>
          <a:chOff x="0" y="0"/>
          <a:chExt cx="0" cy="0"/>
        </a:xfrm>
      </p:grpSpPr>
      <p:sp>
        <p:nvSpPr>
          <p:cNvPr id="13" name="Text Placeholder 2"/>
          <p:cNvSpPr>
            <a:spLocks noGrp="1"/>
          </p:cNvSpPr>
          <p:nvPr>
            <p:ph idx="1" hasCustomPrompt="1"/>
          </p:nvPr>
        </p:nvSpPr>
        <p:spPr bwMode="auto">
          <a:xfrm>
            <a:off x="772997" y="2204865"/>
            <a:ext cx="11029519" cy="3888432"/>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2" name="Päivämäärän paikkamerkki 1"/>
          <p:cNvSpPr>
            <a:spLocks noGrp="1"/>
          </p:cNvSpPr>
          <p:nvPr>
            <p:ph type="dt" sz="half" idx="10"/>
          </p:nvPr>
        </p:nvSpPr>
        <p:spPr/>
        <p:txBody>
          <a:bodyPr/>
          <a:lstStyle/>
          <a:p>
            <a:pPr>
              <a:defRPr/>
            </a:pPr>
            <a:fld id="{0E421AAA-9468-410B-AE58-6AF913CDA27D}" type="datetime1">
              <a:rPr lang="en-GB" smtClean="0"/>
              <a:t>06/05/2024</a:t>
            </a:fld>
            <a:endParaRPr lang="fi-FI" dirty="0"/>
          </a:p>
        </p:txBody>
      </p:sp>
      <p:sp>
        <p:nvSpPr>
          <p:cNvPr id="4" name="Alatunnisteen paikkamerkki 3"/>
          <p:cNvSpPr>
            <a:spLocks noGrp="1"/>
          </p:cNvSpPr>
          <p:nvPr>
            <p:ph type="ftr" sz="quarter" idx="11"/>
          </p:nvPr>
        </p:nvSpPr>
        <p:spPr/>
        <p:txBody>
          <a:bodyPr/>
          <a:lstStyle/>
          <a:p>
            <a:r>
              <a:rPr lang="fi-FI"/>
              <a:t>Presentation Name / Firstname Lastname</a:t>
            </a:r>
            <a:endParaRPr lang="fi-FI" dirty="0"/>
          </a:p>
        </p:txBody>
      </p:sp>
      <p:sp>
        <p:nvSpPr>
          <p:cNvPr id="7" name="Dian numeron paikkamerkki 6"/>
          <p:cNvSpPr>
            <a:spLocks noGrp="1"/>
          </p:cNvSpPr>
          <p:nvPr>
            <p:ph type="sldNum" sz="quarter" idx="12"/>
          </p:nvPr>
        </p:nvSpPr>
        <p:spPr/>
        <p:txBody>
          <a:bodyPr/>
          <a:lstStyle/>
          <a:p>
            <a:pPr>
              <a:defRPr/>
            </a:pPr>
            <a:fld id="{4669315E-5A66-CF44-AE5D-C333B2F730C4}" type="slidenum">
              <a:rPr lang="en-GB" smtClean="0"/>
              <a:pPr>
                <a:defRPr/>
              </a:pPr>
              <a:t>‹#›</a:t>
            </a:fld>
            <a:endParaRPr lang="en-GB" dirty="0"/>
          </a:p>
        </p:txBody>
      </p:sp>
      <p:sp>
        <p:nvSpPr>
          <p:cNvPr id="5" name="Title 4"/>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675444441"/>
      </p:ext>
    </p:extLst>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Basic 2">
    <p:spTree>
      <p:nvGrpSpPr>
        <p:cNvPr id="1" name=""/>
        <p:cNvGrpSpPr/>
        <p:nvPr/>
      </p:nvGrpSpPr>
      <p:grpSpPr>
        <a:xfrm>
          <a:off x="0" y="0"/>
          <a:ext cx="0" cy="0"/>
          <a:chOff x="0" y="0"/>
          <a:chExt cx="0" cy="0"/>
        </a:xfrm>
      </p:grpSpPr>
      <p:sp>
        <p:nvSpPr>
          <p:cNvPr id="13" name="Text Placeholder 2"/>
          <p:cNvSpPr>
            <a:spLocks noGrp="1"/>
          </p:cNvSpPr>
          <p:nvPr>
            <p:ph idx="1" hasCustomPrompt="1"/>
          </p:nvPr>
        </p:nvSpPr>
        <p:spPr bwMode="auto">
          <a:xfrm>
            <a:off x="774000" y="2204865"/>
            <a:ext cx="5280587" cy="3888432"/>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11" name="Text Placeholder 2"/>
          <p:cNvSpPr>
            <a:spLocks noGrp="1"/>
          </p:cNvSpPr>
          <p:nvPr>
            <p:ph idx="13" hasCustomPrompt="1"/>
          </p:nvPr>
        </p:nvSpPr>
        <p:spPr bwMode="auto">
          <a:xfrm>
            <a:off x="6480043" y="2204865"/>
            <a:ext cx="5280587" cy="3888432"/>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2" name="Päivämäärän paikkamerkki 1"/>
          <p:cNvSpPr>
            <a:spLocks noGrp="1"/>
          </p:cNvSpPr>
          <p:nvPr>
            <p:ph type="dt" sz="half" idx="14"/>
          </p:nvPr>
        </p:nvSpPr>
        <p:spPr/>
        <p:txBody>
          <a:bodyPr/>
          <a:lstStyle/>
          <a:p>
            <a:pPr>
              <a:defRPr/>
            </a:pPr>
            <a:fld id="{86F0238F-2308-4A48-B2E1-00FCB2BFEC78}" type="datetime1">
              <a:rPr lang="en-GB" smtClean="0"/>
              <a:t>06/05/2024</a:t>
            </a:fld>
            <a:endParaRPr lang="fi-FI" dirty="0"/>
          </a:p>
        </p:txBody>
      </p:sp>
      <p:sp>
        <p:nvSpPr>
          <p:cNvPr id="4" name="Alatunnisteen paikkamerkki 3"/>
          <p:cNvSpPr>
            <a:spLocks noGrp="1"/>
          </p:cNvSpPr>
          <p:nvPr>
            <p:ph type="ftr" sz="quarter" idx="15"/>
          </p:nvPr>
        </p:nvSpPr>
        <p:spPr/>
        <p:txBody>
          <a:bodyPr/>
          <a:lstStyle/>
          <a:p>
            <a:r>
              <a:rPr lang="fi-FI"/>
              <a:t>Presentation Name / Firstname Lastname</a:t>
            </a:r>
            <a:endParaRPr lang="fi-FI" dirty="0"/>
          </a:p>
        </p:txBody>
      </p:sp>
      <p:sp>
        <p:nvSpPr>
          <p:cNvPr id="7" name="Dian numeron paikkamerkki 6"/>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sp>
        <p:nvSpPr>
          <p:cNvPr id="3" name="Title 2"/>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756515353"/>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and Text">
    <p:spTree>
      <p:nvGrpSpPr>
        <p:cNvPr id="1" name=""/>
        <p:cNvGrpSpPr/>
        <p:nvPr/>
      </p:nvGrpSpPr>
      <p:grpSpPr>
        <a:xfrm>
          <a:off x="0" y="0"/>
          <a:ext cx="0" cy="0"/>
          <a:chOff x="0" y="0"/>
          <a:chExt cx="0" cy="0"/>
        </a:xfrm>
      </p:grpSpPr>
      <p:sp>
        <p:nvSpPr>
          <p:cNvPr id="12" name="Picture Placeholder 2"/>
          <p:cNvSpPr>
            <a:spLocks noGrp="1"/>
          </p:cNvSpPr>
          <p:nvPr>
            <p:ph type="pic" sz="quarter" idx="13" hasCustomPrompt="1"/>
          </p:nvPr>
        </p:nvSpPr>
        <p:spPr>
          <a:xfrm>
            <a:off x="338667" y="255600"/>
            <a:ext cx="11514667" cy="5905500"/>
          </a:xfrm>
          <a:solidFill>
            <a:srgbClr val="7F7F7F"/>
          </a:solidFill>
        </p:spPr>
        <p:txBody>
          <a:bodyPr anchor="ctr"/>
          <a:lstStyle>
            <a:lvl1pPr algn="ctr">
              <a:defRPr b="0" i="0">
                <a:latin typeface="+mj-lt"/>
                <a:cs typeface="Gotham-Bold"/>
              </a:defRPr>
            </a:lvl1pPr>
          </a:lstStyle>
          <a:p>
            <a:r>
              <a:rPr lang="en-US" dirty="0"/>
              <a:t>Click icon to add picture</a:t>
            </a:r>
          </a:p>
        </p:txBody>
      </p:sp>
      <p:sp>
        <p:nvSpPr>
          <p:cNvPr id="2" name="Päivämäärän paikkamerkki 1"/>
          <p:cNvSpPr>
            <a:spLocks noGrp="1"/>
          </p:cNvSpPr>
          <p:nvPr>
            <p:ph type="dt" sz="half" idx="14"/>
          </p:nvPr>
        </p:nvSpPr>
        <p:spPr/>
        <p:txBody>
          <a:bodyPr/>
          <a:lstStyle/>
          <a:p>
            <a:pPr>
              <a:defRPr/>
            </a:pPr>
            <a:fld id="{D785DCF2-BC03-4AAE-A835-57E4F208A97E}" type="datetime1">
              <a:rPr lang="en-GB" smtClean="0"/>
              <a:t>06/05/2024</a:t>
            </a:fld>
            <a:endParaRPr lang="fi-FI" dirty="0"/>
          </a:p>
        </p:txBody>
      </p:sp>
      <p:sp>
        <p:nvSpPr>
          <p:cNvPr id="6" name="Alatunnisteen paikkamerkki 5"/>
          <p:cNvSpPr>
            <a:spLocks noGrp="1"/>
          </p:cNvSpPr>
          <p:nvPr>
            <p:ph type="ftr" sz="quarter" idx="15"/>
          </p:nvPr>
        </p:nvSpPr>
        <p:spPr/>
        <p:txBody>
          <a:bodyPr/>
          <a:lstStyle/>
          <a:p>
            <a:r>
              <a:rPr lang="fi-FI"/>
              <a:t>Presentation Name / Firstname Lastname</a:t>
            </a:r>
            <a:endParaRPr lang="fi-FI" dirty="0"/>
          </a:p>
        </p:txBody>
      </p:sp>
      <p:sp>
        <p:nvSpPr>
          <p:cNvPr id="7" name="Dian numeron paikkamerkki 6"/>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sp>
        <p:nvSpPr>
          <p:cNvPr id="15" name="Title Placeholder 1"/>
          <p:cNvSpPr>
            <a:spLocks noGrp="1"/>
          </p:cNvSpPr>
          <p:nvPr>
            <p:ph type="ctrTitle" hasCustomPrompt="1"/>
          </p:nvPr>
        </p:nvSpPr>
        <p:spPr>
          <a:xfrm>
            <a:off x="914400" y="2708920"/>
            <a:ext cx="10363200" cy="1296144"/>
          </a:xfrm>
        </p:spPr>
        <p:txBody>
          <a:bodyPr anchor="ctr" anchorCtr="0"/>
          <a:lstStyle>
            <a:lvl1pPr algn="ctr">
              <a:lnSpc>
                <a:spcPct val="70000"/>
              </a:lnSpc>
              <a:defRPr sz="3600">
                <a:latin typeface="+mj-lt"/>
                <a:ea typeface="ＭＳ Ｐゴシック" charset="0"/>
                <a:cs typeface="Gotham Narrow Bold"/>
              </a:defRPr>
            </a:lvl1pPr>
          </a:lstStyle>
          <a:p>
            <a:pPr lvl="0"/>
            <a:r>
              <a:rPr lang="fi-FI" noProof="0" dirty="0"/>
              <a:t>CLICK TO ADD TEXT</a:t>
            </a:r>
          </a:p>
        </p:txBody>
      </p:sp>
      <p:grpSp>
        <p:nvGrpSpPr>
          <p:cNvPr id="16" name="Ryhmä 15"/>
          <p:cNvGrpSpPr/>
          <p:nvPr userDrawn="1"/>
        </p:nvGrpSpPr>
        <p:grpSpPr bwMode="black">
          <a:xfrm>
            <a:off x="334478" y="255600"/>
            <a:ext cx="1397690" cy="1309952"/>
            <a:chOff x="1311275" y="373063"/>
            <a:chExt cx="6524625" cy="6115050"/>
          </a:xfrm>
          <a:solidFill>
            <a:srgbClr val="FFFFFF"/>
          </a:solidFill>
        </p:grpSpPr>
        <p:sp>
          <p:nvSpPr>
            <p:cNvPr id="17" name="Rectangle 5"/>
            <p:cNvSpPr>
              <a:spLocks noChangeArrowheads="1"/>
            </p:cNvSpPr>
            <p:nvPr userDrawn="1"/>
          </p:nvSpPr>
          <p:spPr bwMode="black">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18" name="Rectangle 6"/>
            <p:cNvSpPr>
              <a:spLocks noChangeArrowheads="1"/>
            </p:cNvSpPr>
            <p:nvPr userDrawn="1"/>
          </p:nvSpPr>
          <p:spPr bwMode="black">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19" name="Freeform 7"/>
            <p:cNvSpPr>
              <a:spLocks noEditPoints="1"/>
            </p:cNvSpPr>
            <p:nvPr userDrawn="1"/>
          </p:nvSpPr>
          <p:spPr bwMode="black">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endParaRPr lang="fi-FI"/>
            </a:p>
          </p:txBody>
        </p:sp>
      </p:grpSp>
    </p:spTree>
    <p:extLst>
      <p:ext uri="{BB962C8B-B14F-4D97-AF65-F5344CB8AC3E}">
        <p14:creationId xmlns:p14="http://schemas.microsoft.com/office/powerpoint/2010/main" val="2864294632"/>
      </p:ext>
    </p:extLst>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icture 1">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bwMode="auto">
          <a:xfrm>
            <a:off x="864000" y="1988840"/>
            <a:ext cx="5813195" cy="864096"/>
          </a:xfrm>
          <a:prstGeom prst="rect">
            <a:avLst/>
          </a:prstGeom>
          <a:noFill/>
          <a:ln w="9525">
            <a:noFill/>
            <a:miter lim="800000"/>
            <a:headEnd/>
            <a:tailEnd/>
          </a:ln>
        </p:spPr>
        <p:txBody>
          <a:bodyPr lIns="91440" tIns="45720" rIns="91440" bIns="45720"/>
          <a:lstStyle>
            <a:lvl1pPr>
              <a:defRPr sz="3000"/>
            </a:lvl1pPr>
          </a:lstStyle>
          <a:p>
            <a:pPr lvl="0"/>
            <a:r>
              <a:rPr lang="fi-FI" dirty="0"/>
              <a:t>CLICK TO ADD TITLE</a:t>
            </a:r>
            <a:endParaRPr lang="en-US" dirty="0"/>
          </a:p>
        </p:txBody>
      </p:sp>
      <p:sp>
        <p:nvSpPr>
          <p:cNvPr id="13" name="Text Placeholder 2"/>
          <p:cNvSpPr>
            <a:spLocks noGrp="1"/>
          </p:cNvSpPr>
          <p:nvPr>
            <p:ph idx="1" hasCustomPrompt="1"/>
          </p:nvPr>
        </p:nvSpPr>
        <p:spPr bwMode="auto">
          <a:xfrm>
            <a:off x="763571" y="2996953"/>
            <a:ext cx="5908493" cy="3162547"/>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12" name="Picture Placeholder 2"/>
          <p:cNvSpPr>
            <a:spLocks noGrp="1"/>
          </p:cNvSpPr>
          <p:nvPr>
            <p:ph type="pic" sz="quarter" idx="13" hasCustomPrompt="1"/>
          </p:nvPr>
        </p:nvSpPr>
        <p:spPr>
          <a:xfrm>
            <a:off x="6773333" y="254000"/>
            <a:ext cx="5080000" cy="5905500"/>
          </a:xfrm>
          <a:solidFill>
            <a:srgbClr val="7F7F7F"/>
          </a:solidFill>
        </p:spPr>
        <p:txBody>
          <a:bodyPr anchor="ctr"/>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b="0" i="0">
                <a:latin typeface="Gotham-Bold"/>
                <a:cs typeface="Gotham-Bold"/>
              </a:defRPr>
            </a:lvl1pPr>
          </a:lstStyle>
          <a:p>
            <a:r>
              <a:rPr lang="en-US" dirty="0"/>
              <a:t>Click icon to add picture</a:t>
            </a:r>
          </a:p>
        </p:txBody>
      </p:sp>
      <p:sp>
        <p:nvSpPr>
          <p:cNvPr id="2" name="Päivämäärän paikkamerkki 1"/>
          <p:cNvSpPr>
            <a:spLocks noGrp="1"/>
          </p:cNvSpPr>
          <p:nvPr>
            <p:ph type="dt" sz="half" idx="14"/>
          </p:nvPr>
        </p:nvSpPr>
        <p:spPr/>
        <p:txBody>
          <a:bodyPr/>
          <a:lstStyle/>
          <a:p>
            <a:pPr>
              <a:defRPr/>
            </a:pPr>
            <a:fld id="{130ACB8D-2E7A-48A7-A94B-030165EC4793}" type="datetime1">
              <a:rPr lang="en-GB" smtClean="0"/>
              <a:t>06/05/2024</a:t>
            </a:fld>
            <a:endParaRPr lang="fi-FI" dirty="0"/>
          </a:p>
        </p:txBody>
      </p:sp>
      <p:sp>
        <p:nvSpPr>
          <p:cNvPr id="6" name="Alatunnisteen paikkamerkki 5"/>
          <p:cNvSpPr>
            <a:spLocks noGrp="1"/>
          </p:cNvSpPr>
          <p:nvPr>
            <p:ph type="ftr" sz="quarter" idx="15"/>
          </p:nvPr>
        </p:nvSpPr>
        <p:spPr/>
        <p:txBody>
          <a:bodyPr/>
          <a:lstStyle/>
          <a:p>
            <a:r>
              <a:rPr lang="fi-FI"/>
              <a:t>Presentation Name / Firstname Lastname</a:t>
            </a:r>
            <a:endParaRPr lang="fi-FI" dirty="0"/>
          </a:p>
        </p:txBody>
      </p:sp>
      <p:sp>
        <p:nvSpPr>
          <p:cNvPr id="7" name="Dian numeron paikkamerkki 6"/>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spTree>
    <p:extLst>
      <p:ext uri="{BB962C8B-B14F-4D97-AF65-F5344CB8AC3E}">
        <p14:creationId xmlns:p14="http://schemas.microsoft.com/office/powerpoint/2010/main" val="747968994"/>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icture 2">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bwMode="auto">
          <a:xfrm>
            <a:off x="864000" y="1988840"/>
            <a:ext cx="5814000" cy="864096"/>
          </a:xfrm>
          <a:prstGeom prst="rect">
            <a:avLst/>
          </a:prstGeom>
          <a:noFill/>
          <a:ln w="9525">
            <a:noFill/>
            <a:miter lim="800000"/>
            <a:headEnd/>
            <a:tailEnd/>
          </a:ln>
        </p:spPr>
        <p:txBody>
          <a:bodyPr lIns="91440" tIns="45720" rIns="91440" bIns="45720"/>
          <a:lstStyle>
            <a:lvl1pPr>
              <a:defRPr sz="3000"/>
            </a:lvl1pPr>
          </a:lstStyle>
          <a:p>
            <a:pPr lvl="0"/>
            <a:r>
              <a:rPr lang="fi-FI" dirty="0"/>
              <a:t>CLICK TO ADD TITLE</a:t>
            </a:r>
            <a:endParaRPr lang="en-US" dirty="0"/>
          </a:p>
        </p:txBody>
      </p:sp>
      <p:sp>
        <p:nvSpPr>
          <p:cNvPr id="13" name="Text Placeholder 2"/>
          <p:cNvSpPr>
            <a:spLocks noGrp="1"/>
          </p:cNvSpPr>
          <p:nvPr>
            <p:ph idx="1" hasCustomPrompt="1"/>
          </p:nvPr>
        </p:nvSpPr>
        <p:spPr bwMode="auto">
          <a:xfrm>
            <a:off x="763200" y="2996953"/>
            <a:ext cx="5907600" cy="3169848"/>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Gotham Narrow Book"/>
                <a:cs typeface="Gotham Narrow Book"/>
              </a:defRPr>
            </a:lvl1pPr>
            <a:lvl2pPr marL="725488" indent="-342900">
              <a:lnSpc>
                <a:spcPct val="80000"/>
              </a:lnSpc>
              <a:buFont typeface="Arial"/>
              <a:buChar char="•"/>
              <a:defRPr>
                <a:latin typeface="Gotham Narrow Book"/>
                <a:cs typeface="Gotham Narrow Book"/>
              </a:defRPr>
            </a:lvl2pPr>
            <a:lvl3pPr>
              <a:lnSpc>
                <a:spcPct val="80000"/>
              </a:lnSpc>
              <a:defRPr>
                <a:latin typeface="Gotham Narrow Book"/>
                <a:cs typeface="Gotham Narrow Book"/>
              </a:defRPr>
            </a:lvl3pPr>
            <a:lvl4pPr>
              <a:lnSpc>
                <a:spcPct val="80000"/>
              </a:lnSpc>
              <a:defRPr>
                <a:latin typeface="Gotham Narrow Book"/>
                <a:cs typeface="Gotham Narrow Book"/>
              </a:defRPr>
            </a:lvl4pPr>
            <a:lvl5pPr>
              <a:lnSpc>
                <a:spcPct val="80000"/>
              </a:lnSpc>
              <a:defRPr>
                <a:latin typeface="Gotham Narrow Book"/>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14" name="Picture Placeholder 2"/>
          <p:cNvSpPr>
            <a:spLocks noGrp="1"/>
          </p:cNvSpPr>
          <p:nvPr>
            <p:ph type="pic" sz="quarter" idx="13" hasCustomPrompt="1"/>
          </p:nvPr>
        </p:nvSpPr>
        <p:spPr>
          <a:xfrm>
            <a:off x="6768000" y="254000"/>
            <a:ext cx="5080000" cy="2952750"/>
          </a:xfrm>
          <a:solidFill>
            <a:srgbClr val="7F7F7F"/>
          </a:solidFill>
        </p:spPr>
        <p:txBody>
          <a:bodyPr anchor="ctr"/>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b="0" i="0">
                <a:latin typeface="+mj-lt"/>
                <a:cs typeface="Gotham-Bold"/>
              </a:defRPr>
            </a:lvl1pPr>
          </a:lstStyle>
          <a:p>
            <a:r>
              <a:rPr lang="en-US" dirty="0"/>
              <a:t>Click icon to add picture</a:t>
            </a:r>
          </a:p>
        </p:txBody>
      </p:sp>
      <p:sp>
        <p:nvSpPr>
          <p:cNvPr id="15" name="Picture Placeholder 2"/>
          <p:cNvSpPr>
            <a:spLocks noGrp="1"/>
          </p:cNvSpPr>
          <p:nvPr>
            <p:ph type="pic" sz="quarter" idx="14" hasCustomPrompt="1"/>
          </p:nvPr>
        </p:nvSpPr>
        <p:spPr>
          <a:xfrm>
            <a:off x="6768075" y="3212976"/>
            <a:ext cx="5080000" cy="2952750"/>
          </a:xfrm>
          <a:solidFill>
            <a:schemeClr val="tx1">
              <a:lumMod val="65000"/>
              <a:lumOff val="35000"/>
            </a:schemeClr>
          </a:solidFill>
        </p:spPr>
        <p:txBody>
          <a:bodyPr anchor="ctr"/>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b="0" i="0">
                <a:latin typeface="+mj-lt"/>
                <a:cs typeface="Gotham-Bold"/>
              </a:defRPr>
            </a:lvl1pPr>
          </a:lstStyle>
          <a:p>
            <a:r>
              <a:rPr lang="en-US" dirty="0"/>
              <a:t>Click icon to add picture</a:t>
            </a:r>
          </a:p>
        </p:txBody>
      </p:sp>
      <p:sp>
        <p:nvSpPr>
          <p:cNvPr id="2" name="Päivämäärän paikkamerkki 1"/>
          <p:cNvSpPr>
            <a:spLocks noGrp="1"/>
          </p:cNvSpPr>
          <p:nvPr>
            <p:ph type="dt" sz="half" idx="15"/>
          </p:nvPr>
        </p:nvSpPr>
        <p:spPr/>
        <p:txBody>
          <a:bodyPr/>
          <a:lstStyle/>
          <a:p>
            <a:pPr>
              <a:defRPr/>
            </a:pPr>
            <a:fld id="{C1232025-848E-4C1B-A0F3-5B2B3D457463}" type="datetime1">
              <a:rPr lang="en-GB" smtClean="0"/>
              <a:t>06/05/2024</a:t>
            </a:fld>
            <a:endParaRPr lang="fi-FI" dirty="0"/>
          </a:p>
        </p:txBody>
      </p:sp>
      <p:sp>
        <p:nvSpPr>
          <p:cNvPr id="6" name="Alatunnisteen paikkamerkki 5"/>
          <p:cNvSpPr>
            <a:spLocks noGrp="1"/>
          </p:cNvSpPr>
          <p:nvPr>
            <p:ph type="ftr" sz="quarter" idx="16"/>
          </p:nvPr>
        </p:nvSpPr>
        <p:spPr/>
        <p:txBody>
          <a:bodyPr/>
          <a:lstStyle/>
          <a:p>
            <a:r>
              <a:rPr lang="fi-FI"/>
              <a:t>Presentation Name / Firstname Lastname</a:t>
            </a:r>
            <a:endParaRPr lang="fi-FI" dirty="0"/>
          </a:p>
        </p:txBody>
      </p:sp>
      <p:sp>
        <p:nvSpPr>
          <p:cNvPr id="7" name="Dian numeron paikkamerkki 6"/>
          <p:cNvSpPr>
            <a:spLocks noGrp="1"/>
          </p:cNvSpPr>
          <p:nvPr>
            <p:ph type="sldNum" sz="quarter" idx="17"/>
          </p:nvPr>
        </p:nvSpPr>
        <p:spPr/>
        <p:txBody>
          <a:bodyPr/>
          <a:lstStyle/>
          <a:p>
            <a:pPr>
              <a:defRPr/>
            </a:pPr>
            <a:fld id="{4669315E-5A66-CF44-AE5D-C333B2F730C4}" type="slidenum">
              <a:rPr lang="en-GB" smtClean="0"/>
              <a:pPr>
                <a:defRPr/>
              </a:pPr>
              <a:t>‹#›</a:t>
            </a:fld>
            <a:endParaRPr lang="en-GB" dirty="0"/>
          </a:p>
        </p:txBody>
      </p:sp>
    </p:spTree>
    <p:extLst>
      <p:ext uri="{BB962C8B-B14F-4D97-AF65-F5344CB8AC3E}">
        <p14:creationId xmlns:p14="http://schemas.microsoft.com/office/powerpoint/2010/main" val="4080302261"/>
      </p:ext>
    </p:extLst>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81" name="Kuva 1080"/>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300549" y="6238875"/>
            <a:ext cx="2086443" cy="551025"/>
          </a:xfrm>
          <a:prstGeom prst="rect">
            <a:avLst/>
          </a:prstGeom>
        </p:spPr>
      </p:pic>
      <p:pic>
        <p:nvPicPr>
          <p:cNvPr id="10" name="Kuva 9"/>
          <p:cNvPicPr>
            <a:picLocks noChangeAspect="1"/>
          </p:cNvPicPr>
          <p:nvPr userDrawn="1"/>
        </p:nvPicPr>
        <p:blipFill rotWithShape="1">
          <a:blip r:embed="rId14">
            <a:extLst>
              <a:ext uri="{28A0092B-C50C-407E-A947-70E740481C1C}">
                <a14:useLocalDpi xmlns:a14="http://schemas.microsoft.com/office/drawing/2010/main"/>
              </a:ext>
            </a:extLst>
          </a:blip>
          <a:srcRect r="-6"/>
          <a:stretch/>
        </p:blipFill>
        <p:spPr bwMode="hidden">
          <a:xfrm>
            <a:off x="338667" y="254000"/>
            <a:ext cx="11514667" cy="5905500"/>
          </a:xfrm>
          <a:prstGeom prst="rect">
            <a:avLst/>
          </a:prstGeom>
        </p:spPr>
      </p:pic>
      <p:sp>
        <p:nvSpPr>
          <p:cNvPr id="1027" name="Title Placeholder 1"/>
          <p:cNvSpPr>
            <a:spLocks noGrp="1"/>
          </p:cNvSpPr>
          <p:nvPr>
            <p:ph type="title"/>
          </p:nvPr>
        </p:nvSpPr>
        <p:spPr bwMode="auto">
          <a:xfrm>
            <a:off x="2063552" y="802411"/>
            <a:ext cx="9722048" cy="9704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title style</a:t>
            </a:r>
            <a:endParaRPr lang="en-GB" dirty="0"/>
          </a:p>
        </p:txBody>
      </p:sp>
      <p:sp>
        <p:nvSpPr>
          <p:cNvPr id="1028" name="Text Placeholder 2"/>
          <p:cNvSpPr>
            <a:spLocks noGrp="1"/>
          </p:cNvSpPr>
          <p:nvPr>
            <p:ph type="body" idx="1"/>
          </p:nvPr>
        </p:nvSpPr>
        <p:spPr bwMode="auto">
          <a:xfrm>
            <a:off x="2063552" y="1981200"/>
            <a:ext cx="9722048" cy="396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3"/>
          <p:cNvSpPr>
            <a:spLocks noGrp="1"/>
          </p:cNvSpPr>
          <p:nvPr>
            <p:ph type="dt" sz="half" idx="2"/>
          </p:nvPr>
        </p:nvSpPr>
        <p:spPr bwMode="auto">
          <a:xfrm>
            <a:off x="10261600" y="6189117"/>
            <a:ext cx="91440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lvl1pPr algn="r">
              <a:defRPr sz="900" b="0" dirty="0" smtClean="0">
                <a:solidFill>
                  <a:srgbClr val="000000"/>
                </a:solidFill>
                <a:latin typeface="+mn-lt"/>
              </a:defRPr>
            </a:lvl1pPr>
          </a:lstStyle>
          <a:p>
            <a:pPr>
              <a:defRPr/>
            </a:pPr>
            <a:fld id="{DD08BD52-FDAE-42AB-8313-0991B6AE4759}" type="datetime1">
              <a:rPr lang="en-GB" smtClean="0"/>
              <a:pPr>
                <a:defRPr/>
              </a:pPr>
              <a:t>06/05/2024</a:t>
            </a:fld>
            <a:endParaRPr lang="fi-FI"/>
          </a:p>
        </p:txBody>
      </p:sp>
      <p:sp>
        <p:nvSpPr>
          <p:cNvPr id="9" name="Slide Number Placeholder 5"/>
          <p:cNvSpPr>
            <a:spLocks noGrp="1"/>
          </p:cNvSpPr>
          <p:nvPr>
            <p:ph type="sldNum" sz="quarter" idx="4"/>
          </p:nvPr>
        </p:nvSpPr>
        <p:spPr bwMode="auto">
          <a:xfrm>
            <a:off x="11176000" y="6189117"/>
            <a:ext cx="68064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lvl1pPr algn="r">
              <a:defRPr sz="900" b="0" dirty="0" smtClean="0">
                <a:solidFill>
                  <a:srgbClr val="000000"/>
                </a:solidFill>
                <a:latin typeface="+mn-lt"/>
              </a:defRPr>
            </a:lvl1pPr>
          </a:lstStyle>
          <a:p>
            <a:pPr>
              <a:defRPr/>
            </a:pPr>
            <a:fld id="{4669315E-5A66-CF44-AE5D-C333B2F730C4}" type="slidenum">
              <a:rPr lang="en-GB" smtClean="0"/>
              <a:pPr>
                <a:defRPr/>
              </a:pPr>
              <a:t>‹#›</a:t>
            </a:fld>
            <a:endParaRPr lang="en-GB"/>
          </a:p>
        </p:txBody>
      </p:sp>
      <p:sp>
        <p:nvSpPr>
          <p:cNvPr id="3" name="Alatunnisteen paikkamerkki 2"/>
          <p:cNvSpPr>
            <a:spLocks noGrp="1"/>
          </p:cNvSpPr>
          <p:nvPr>
            <p:ph type="ftr" sz="quarter" idx="3"/>
          </p:nvPr>
        </p:nvSpPr>
        <p:spPr>
          <a:xfrm>
            <a:off x="6768000" y="6189217"/>
            <a:ext cx="3744000" cy="576000"/>
          </a:xfrm>
          <a:prstGeom prst="rect">
            <a:avLst/>
          </a:prstGeom>
        </p:spPr>
        <p:txBody>
          <a:bodyPr vert="horz" lIns="0" tIns="0" rIns="0" bIns="0" rtlCol="0" anchor="b" anchorCtr="0"/>
          <a:lstStyle>
            <a:lvl1pPr algn="l">
              <a:defRPr sz="900">
                <a:solidFill>
                  <a:schemeClr val="tx1"/>
                </a:solidFill>
                <a:latin typeface="+mn-lt"/>
              </a:defRPr>
            </a:lvl1pPr>
          </a:lstStyle>
          <a:p>
            <a:r>
              <a:rPr lang="fi-FI"/>
              <a:t>Presentation Name / Firstname Lastname</a:t>
            </a:r>
            <a:endParaRPr lang="fi-FI" dirty="0"/>
          </a:p>
        </p:txBody>
      </p:sp>
      <p:grpSp>
        <p:nvGrpSpPr>
          <p:cNvPr id="12" name="Ryhmä 11"/>
          <p:cNvGrpSpPr/>
          <p:nvPr userDrawn="1"/>
        </p:nvGrpSpPr>
        <p:grpSpPr bwMode="black">
          <a:xfrm>
            <a:off x="334478" y="263539"/>
            <a:ext cx="1397690" cy="1309952"/>
            <a:chOff x="1311275" y="373063"/>
            <a:chExt cx="6524625" cy="6115050"/>
          </a:xfrm>
          <a:solidFill>
            <a:srgbClr val="FCA311"/>
          </a:solidFill>
        </p:grpSpPr>
        <p:sp>
          <p:nvSpPr>
            <p:cNvPr id="13" name="Rectangle 5"/>
            <p:cNvSpPr>
              <a:spLocks noChangeArrowheads="1"/>
            </p:cNvSpPr>
            <p:nvPr userDrawn="1"/>
          </p:nvSpPr>
          <p:spPr bwMode="black">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14" name="Rectangle 6"/>
            <p:cNvSpPr>
              <a:spLocks noChangeArrowheads="1"/>
            </p:cNvSpPr>
            <p:nvPr userDrawn="1"/>
          </p:nvSpPr>
          <p:spPr bwMode="black">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15" name="Freeform 7"/>
            <p:cNvSpPr>
              <a:spLocks noEditPoints="1"/>
            </p:cNvSpPr>
            <p:nvPr userDrawn="1"/>
          </p:nvSpPr>
          <p:spPr bwMode="black">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endParaRPr lang="fi-FI"/>
            </a:p>
          </p:txBody>
        </p:sp>
      </p:grpSp>
      <p:sp>
        <p:nvSpPr>
          <p:cNvPr id="16" name="Text Placeholder 2"/>
          <p:cNvSpPr txBox="1">
            <a:spLocks/>
          </p:cNvSpPr>
          <p:nvPr userDrawn="1"/>
        </p:nvSpPr>
        <p:spPr bwMode="auto">
          <a:xfrm>
            <a:off x="2968404" y="6188400"/>
            <a:ext cx="3744000" cy="576064"/>
          </a:xfrm>
          <a:prstGeom prst="rect">
            <a:avLst/>
          </a:prstGeom>
          <a:noFill/>
          <a:ln w="9525">
            <a:noFill/>
            <a:miter lim="800000"/>
            <a:headEnd/>
            <a:tailEnd/>
          </a:ln>
        </p:spPr>
        <p:txBody>
          <a:bodyPr lIns="0" tIns="0" rIns="0" bIns="0" anchor="b" anchorCtr="0"/>
          <a:lstStyle>
            <a:defPPr>
              <a:defRPr lang="fi-FI"/>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pPr algn="l"/>
            <a:r>
              <a:rPr lang="fi-FI" sz="900" kern="1200" dirty="0" err="1">
                <a:solidFill>
                  <a:schemeClr val="tx1"/>
                </a:solidFill>
                <a:latin typeface="Arial" charset="0"/>
                <a:ea typeface="ＭＳ Ｐゴシック" charset="0"/>
                <a:cs typeface="Arial"/>
              </a:rPr>
              <a:t>Matemaattis</a:t>
            </a:r>
            <a:r>
              <a:rPr lang="fi-FI" sz="900" kern="1200" dirty="0">
                <a:solidFill>
                  <a:schemeClr val="tx1"/>
                </a:solidFill>
                <a:latin typeface="Arial" charset="0"/>
                <a:ea typeface="ＭＳ Ｐゴシック" charset="0"/>
                <a:cs typeface="Arial"/>
              </a:rPr>
              <a:t>-luonnontieteellinen tiedekunta</a:t>
            </a:r>
          </a:p>
        </p:txBody>
      </p:sp>
    </p:spTree>
  </p:cSld>
  <p:clrMap bg1="lt1" tx1="dk1" bg2="lt2" tx2="dk2" accent1="accent1" accent2="accent2" accent3="accent3" accent4="accent4" accent5="accent5" accent6="accent6" hlink="hlink" folHlink="folHlink"/>
  <p:sldLayoutIdLst>
    <p:sldLayoutId id="2147483679" r:id="rId1"/>
    <p:sldLayoutId id="2147483663" r:id="rId2"/>
    <p:sldLayoutId id="2147483680" r:id="rId3"/>
    <p:sldLayoutId id="2147483681" r:id="rId4"/>
    <p:sldLayoutId id="2147483667" r:id="rId5"/>
    <p:sldLayoutId id="2147483669" r:id="rId6"/>
    <p:sldLayoutId id="2147483684" r:id="rId7"/>
    <p:sldLayoutId id="2147483670" r:id="rId8"/>
    <p:sldLayoutId id="2147483678" r:id="rId9"/>
    <p:sldLayoutId id="2147483683" r:id="rId10"/>
    <p:sldLayoutId id="2147483686" r:id="rId11"/>
  </p:sldLayoutIdLst>
  <p:hf hdr="0"/>
  <p:txStyles>
    <p:titleStyle>
      <a:lvl1pPr algn="l" rtl="0" eaLnBrk="1" fontAlgn="base" hangingPunct="1">
        <a:lnSpc>
          <a:spcPct val="80000"/>
        </a:lnSpc>
        <a:spcBef>
          <a:spcPct val="0"/>
        </a:spcBef>
        <a:spcAft>
          <a:spcPct val="0"/>
        </a:spcAft>
        <a:defRPr sz="3400" b="1" kern="1200" cap="all" baseline="0">
          <a:solidFill>
            <a:schemeClr val="tx1"/>
          </a:solidFill>
          <a:latin typeface="+mj-lt"/>
          <a:ea typeface="+mj-ea"/>
          <a:cs typeface="Gotham Narrow Bold"/>
        </a:defRPr>
      </a:lvl1pPr>
      <a:lvl2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2pPr>
      <a:lvl3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3pPr>
      <a:lvl4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4pPr>
      <a:lvl5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5pPr>
      <a:lvl6pPr marL="4572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6pPr>
      <a:lvl7pPr marL="9144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7pPr>
      <a:lvl8pPr marL="13716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8pPr>
      <a:lvl9pPr marL="18288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9pPr>
    </p:titleStyle>
    <p:bodyStyle>
      <a:lvl1pPr marL="342900" indent="-342900" algn="l" rtl="0" eaLnBrk="1" fontAlgn="base" hangingPunct="1">
        <a:spcBef>
          <a:spcPct val="0"/>
        </a:spcBef>
        <a:spcAft>
          <a:spcPct val="50000"/>
        </a:spcAft>
        <a:buClr>
          <a:schemeClr val="accent1"/>
        </a:buClr>
        <a:buSzPct val="100000"/>
        <a:defRPr sz="2200" kern="1200">
          <a:solidFill>
            <a:schemeClr val="tx1"/>
          </a:solidFill>
          <a:latin typeface="+mn-lt"/>
          <a:ea typeface="+mn-ea"/>
          <a:cs typeface="+mn-cs"/>
        </a:defRPr>
      </a:lvl1pPr>
      <a:lvl2pPr marL="382588" indent="3175" algn="l" rtl="0" eaLnBrk="1" fontAlgn="base" hangingPunct="1">
        <a:spcBef>
          <a:spcPct val="0"/>
        </a:spcBef>
        <a:spcAft>
          <a:spcPct val="50000"/>
        </a:spcAft>
        <a:buClr>
          <a:schemeClr val="tx1"/>
        </a:buClr>
        <a:buSzPct val="100000"/>
        <a:defRPr sz="2000" kern="1200">
          <a:solidFill>
            <a:schemeClr val="tx1"/>
          </a:solidFill>
          <a:latin typeface="+mn-lt"/>
          <a:ea typeface="+mn-ea"/>
          <a:cs typeface="+mn-cs"/>
        </a:defRPr>
      </a:lvl2pPr>
      <a:lvl3pPr marL="952500" indent="-187325" algn="l" rtl="0" eaLnBrk="1" fontAlgn="base" hangingPunct="1">
        <a:spcBef>
          <a:spcPct val="0"/>
        </a:spcBef>
        <a:spcAft>
          <a:spcPct val="50000"/>
        </a:spcAft>
        <a:buFont typeface="Arial" charset="0"/>
        <a:buChar char="‒"/>
        <a:defRPr kern="1200">
          <a:solidFill>
            <a:schemeClr val="tx1"/>
          </a:solidFill>
          <a:latin typeface="+mn-lt"/>
          <a:ea typeface="+mn-ea"/>
          <a:cs typeface="+mn-cs"/>
        </a:defRPr>
      </a:lvl3pPr>
      <a:lvl4pPr marL="1428750" indent="-187325" algn="l" rtl="0" eaLnBrk="1" fontAlgn="base" hangingPunct="1">
        <a:spcBef>
          <a:spcPct val="0"/>
        </a:spcBef>
        <a:spcAft>
          <a:spcPct val="50000"/>
        </a:spcAft>
        <a:buFont typeface="Arial" charset="0"/>
        <a:buChar char="‒"/>
        <a:defRPr sz="1600" kern="1200">
          <a:solidFill>
            <a:schemeClr val="tx1"/>
          </a:solidFill>
          <a:latin typeface="+mn-lt"/>
          <a:ea typeface="+mn-ea"/>
          <a:cs typeface="+mn-cs"/>
        </a:defRPr>
      </a:lvl4pPr>
      <a:lvl5pPr marL="1905000" indent="-187325" algn="l" rtl="0" eaLnBrk="1" fontAlgn="base" hangingPunct="1">
        <a:spcBef>
          <a:spcPct val="0"/>
        </a:spcBef>
        <a:spcAft>
          <a:spcPct val="50000"/>
        </a:spcAft>
        <a:buFont typeface="Arial"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hyperlink" Target="https://blogs.helsinki.fi/kumpula-lgbtq/events/lgbtq-stem-day-webinar-18-11-2021/" TargetMode="External"/><Relationship Id="rId2" Type="http://schemas.openxmlformats.org/officeDocument/2006/relationships/hyperlink" Target="https://www.helsinki.fi/fi/matemaattis-luonnontieteellinen-tiedekunta/tiedekunta/tiedekunta-numeroina" TargetMode="External"/><Relationship Id="rId1" Type="http://schemas.openxmlformats.org/officeDocument/2006/relationships/slideLayout" Target="../slideLayouts/slideLayout11.xml"/><Relationship Id="rId6" Type="http://schemas.openxmlformats.org/officeDocument/2006/relationships/image" Target="../media/image17.jpg"/><Relationship Id="rId5" Type="http://schemas.openxmlformats.org/officeDocument/2006/relationships/image" Target="../media/image16.emf"/><Relationship Id="rId4" Type="http://schemas.openxmlformats.org/officeDocument/2006/relationships/hyperlink" Target="https://blogs.helsinki.fi/tutkijanaiset/"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blogs.helsinki.fi/tutkijanaiset/2019/01/17/how-to-erase-sexual-harassment-feedback-from-finnish-academia/" TargetMode="Externa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hyperlink" Target="https://blog.hip.fi/fighting-the-equality-paradox-in-finnish-science/"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hyperlink" Target="https://ec.europa.eu/info/publications/she-figures-2018_en" TargetMode="External"/><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5.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3.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5.xml"/><Relationship Id="rId6" Type="http://schemas.openxmlformats.org/officeDocument/2006/relationships/chart" Target="../charts/chart16.xml"/><Relationship Id="rId5" Type="http://schemas.openxmlformats.org/officeDocument/2006/relationships/chart" Target="../charts/chart15.xml"/><Relationship Id="rId4" Type="http://schemas.openxmlformats.org/officeDocument/2006/relationships/chart" Target="../charts/chart14.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s://blogs.helsinki.fi/diversityinphysics/" TargetMode="Externa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5.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 Id="rId5" Type="http://schemas.openxmlformats.org/officeDocument/2006/relationships/hyperlink" Target="https://www.leru.org/publications/implicit-bias-in-academia-a-challenge-to-the-meritocratic-principle-and-to-womens-careers-and-what-to-do-about-it" TargetMode="External"/><Relationship Id="rId4" Type="http://schemas.openxmlformats.org/officeDocument/2006/relationships/hyperlink" Target="https://op.europa.eu/en/publication-detail/-/publication/67d5a207-4da1-11ec-91ac-01aa75ed71a1"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descr="Houses at winter">
            <a:extLst>
              <a:ext uri="{FF2B5EF4-FFF2-40B4-BE49-F238E27FC236}">
                <a16:creationId xmlns:a16="http://schemas.microsoft.com/office/drawing/2014/main" id="{64A99256-81C7-984C-7233-6C1F178BF668}"/>
              </a:ext>
            </a:extLst>
          </p:cNvPr>
          <p:cNvPicPr>
            <a:picLocks noChangeAspect="1"/>
          </p:cNvPicPr>
          <p:nvPr/>
        </p:nvPicPr>
        <p:blipFill rotWithShape="1">
          <a:blip r:embed="rId3"/>
          <a:srcRect t="10756" r="1" b="12411"/>
          <a:stretch/>
        </p:blipFill>
        <p:spPr>
          <a:xfrm>
            <a:off x="338667" y="254000"/>
            <a:ext cx="11514667" cy="5905500"/>
          </a:xfrm>
          <a:prstGeom prst="rect">
            <a:avLst/>
          </a:prstGeom>
          <a:noFill/>
        </p:spPr>
      </p:pic>
      <p:sp>
        <p:nvSpPr>
          <p:cNvPr id="28" name="Otsikko 27"/>
          <p:cNvSpPr>
            <a:spLocks noGrp="1"/>
          </p:cNvSpPr>
          <p:nvPr>
            <p:ph type="ctrTitle"/>
          </p:nvPr>
        </p:nvSpPr>
        <p:spPr>
          <a:xfrm>
            <a:off x="914400" y="2708920"/>
            <a:ext cx="10363200" cy="1296144"/>
          </a:xfrm>
        </p:spPr>
        <p:txBody>
          <a:bodyPr vert="horz" wrap="square" lIns="0" tIns="0" rIns="0" bIns="0" numCol="1" anchor="ctr" anchorCtr="0" compatLnSpc="1">
            <a:prstTxWarp prst="textNoShape">
              <a:avLst/>
            </a:prstTxWarp>
            <a:normAutofit/>
          </a:bodyPr>
          <a:lstStyle/>
          <a:p>
            <a:r>
              <a:rPr lang="fi-FI" sz="4400" b="1" kern="1200" cap="all" baseline="0" dirty="0" err="1">
                <a:solidFill>
                  <a:schemeClr val="bg1"/>
                </a:solidFill>
                <a:latin typeface="+mj-lt"/>
                <a:ea typeface="ＭＳ Ｐゴシック" charset="0"/>
                <a:cs typeface="Gotham Narrow Bold"/>
              </a:rPr>
              <a:t>Good</a:t>
            </a:r>
            <a:r>
              <a:rPr lang="fi-FI" sz="4400" b="1" kern="1200" cap="all" baseline="0" dirty="0">
                <a:solidFill>
                  <a:schemeClr val="bg1"/>
                </a:solidFill>
                <a:latin typeface="+mj-lt"/>
                <a:ea typeface="ＭＳ Ｐゴシック" charset="0"/>
                <a:cs typeface="Gotham Narrow Bold"/>
              </a:rPr>
              <a:t> and </a:t>
            </a:r>
            <a:r>
              <a:rPr lang="fi-FI" sz="4400" b="1" kern="1200" cap="all" baseline="0" dirty="0" err="1">
                <a:solidFill>
                  <a:schemeClr val="bg1"/>
                </a:solidFill>
                <a:latin typeface="+mj-lt"/>
                <a:ea typeface="ＭＳ Ｐゴシック" charset="0"/>
                <a:cs typeface="Gotham Narrow Bold"/>
              </a:rPr>
              <a:t>bad</a:t>
            </a:r>
            <a:r>
              <a:rPr lang="fi-FI" sz="4400" b="1" kern="1200" cap="all" baseline="0" dirty="0">
                <a:solidFill>
                  <a:schemeClr val="bg1"/>
                </a:solidFill>
                <a:latin typeface="+mj-lt"/>
                <a:ea typeface="ＭＳ Ｐゴシック" charset="0"/>
                <a:cs typeface="Gotham Narrow Bold"/>
              </a:rPr>
              <a:t> news </a:t>
            </a:r>
            <a:r>
              <a:rPr lang="fi-FI" sz="4400" b="1" kern="1200" cap="all" baseline="0" dirty="0" err="1">
                <a:solidFill>
                  <a:schemeClr val="bg1"/>
                </a:solidFill>
                <a:latin typeface="+mj-lt"/>
                <a:ea typeface="ＭＳ Ｐゴシック" charset="0"/>
                <a:cs typeface="Gotham Narrow Bold"/>
              </a:rPr>
              <a:t>from</a:t>
            </a:r>
            <a:r>
              <a:rPr lang="fi-FI" sz="4400" b="1" kern="1200" cap="all" baseline="0" dirty="0">
                <a:solidFill>
                  <a:schemeClr val="bg1"/>
                </a:solidFill>
                <a:latin typeface="+mj-lt"/>
                <a:ea typeface="ＭＳ Ｐゴシック" charset="0"/>
                <a:cs typeface="Gotham Narrow Bold"/>
              </a:rPr>
              <a:t> </a:t>
            </a:r>
            <a:r>
              <a:rPr lang="fi-FI" sz="4400" b="1" kern="1200" cap="all" baseline="0" dirty="0" err="1">
                <a:solidFill>
                  <a:schemeClr val="bg1"/>
                </a:solidFill>
                <a:latin typeface="+mj-lt"/>
                <a:ea typeface="ＭＳ Ｐゴシック" charset="0"/>
                <a:cs typeface="Gotham Narrow Bold"/>
              </a:rPr>
              <a:t>the</a:t>
            </a:r>
            <a:r>
              <a:rPr lang="fi-FI" sz="4400" b="1" kern="1200" cap="all" baseline="0" dirty="0">
                <a:solidFill>
                  <a:schemeClr val="bg1"/>
                </a:solidFill>
                <a:latin typeface="+mj-lt"/>
                <a:ea typeface="ＭＳ Ｐゴシック" charset="0"/>
                <a:cs typeface="Gotham Narrow Bold"/>
              </a:rPr>
              <a:t> </a:t>
            </a:r>
            <a:r>
              <a:rPr lang="fi-FI" sz="4400" b="1" kern="1200" cap="all" baseline="0" dirty="0" err="1">
                <a:solidFill>
                  <a:schemeClr val="bg1"/>
                </a:solidFill>
                <a:latin typeface="+mj-lt"/>
                <a:ea typeface="ＭＳ Ｐゴシック" charset="0"/>
                <a:cs typeface="Gotham Narrow Bold"/>
              </a:rPr>
              <a:t>Finnish</a:t>
            </a:r>
            <a:r>
              <a:rPr lang="fi-FI" sz="4400" b="1" kern="1200" cap="all" baseline="0" dirty="0">
                <a:solidFill>
                  <a:schemeClr val="bg1"/>
                </a:solidFill>
                <a:latin typeface="+mj-lt"/>
                <a:ea typeface="ＭＳ Ｐゴシック" charset="0"/>
                <a:cs typeface="Gotham Narrow Bold"/>
              </a:rPr>
              <a:t> EDI </a:t>
            </a:r>
            <a:r>
              <a:rPr lang="fi-FI" sz="4400" b="1" kern="1200" cap="all" baseline="0" dirty="0" err="1">
                <a:solidFill>
                  <a:schemeClr val="bg1"/>
                </a:solidFill>
                <a:latin typeface="+mj-lt"/>
                <a:ea typeface="ＭＳ Ｐゴシック" charset="0"/>
                <a:cs typeface="Gotham Narrow Bold"/>
              </a:rPr>
              <a:t>landscape</a:t>
            </a:r>
            <a:r>
              <a:rPr lang="fi-FI" sz="4400" b="1" kern="1200" cap="all" baseline="0" dirty="0">
                <a:solidFill>
                  <a:schemeClr val="bg1"/>
                </a:solidFill>
                <a:latin typeface="+mj-lt"/>
                <a:ea typeface="ＭＳ Ｐゴシック" charset="0"/>
                <a:cs typeface="Gotham Narrow Bold"/>
              </a:rPr>
              <a:t> in </a:t>
            </a:r>
            <a:r>
              <a:rPr lang="fi-FI" sz="4400" b="1" kern="1200" cap="all" baseline="0" dirty="0" err="1">
                <a:solidFill>
                  <a:schemeClr val="bg1"/>
                </a:solidFill>
                <a:latin typeface="+mj-lt"/>
                <a:ea typeface="ＭＳ Ｐゴシック" charset="0"/>
                <a:cs typeface="Gotham Narrow Bold"/>
              </a:rPr>
              <a:t>physics</a:t>
            </a:r>
            <a:endParaRPr lang="fi-FI" sz="4400" b="1" kern="1200" cap="all" baseline="0" dirty="0">
              <a:solidFill>
                <a:schemeClr val="bg1"/>
              </a:solidFill>
              <a:latin typeface="+mj-lt"/>
              <a:ea typeface="ＭＳ Ｐゴシック" charset="0"/>
              <a:cs typeface="Gotham Narrow Bold"/>
            </a:endParaRPr>
          </a:p>
        </p:txBody>
      </p:sp>
      <p:sp>
        <p:nvSpPr>
          <p:cNvPr id="7" name="TextBox 6">
            <a:extLst>
              <a:ext uri="{FF2B5EF4-FFF2-40B4-BE49-F238E27FC236}">
                <a16:creationId xmlns:a16="http://schemas.microsoft.com/office/drawing/2014/main" id="{0B7FBAE0-41CD-46AF-A402-4E088ACB4457}"/>
              </a:ext>
            </a:extLst>
          </p:cNvPr>
          <p:cNvSpPr txBox="1"/>
          <p:nvPr/>
        </p:nvSpPr>
        <p:spPr bwMode="auto">
          <a:xfrm>
            <a:off x="914400" y="4267200"/>
            <a:ext cx="103632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rtlCol="0" anchor="t" anchorCtr="0" compatLnSpc="1">
            <a:prstTxWarp prst="textNoShape">
              <a:avLst/>
            </a:prstTxWarp>
            <a:normAutofit/>
          </a:bodyPr>
          <a:lstStyle/>
          <a:p>
            <a:pPr marL="342900" indent="-342900" algn="ctr">
              <a:lnSpc>
                <a:spcPct val="90000"/>
              </a:lnSpc>
              <a:spcAft>
                <a:spcPts val="600"/>
              </a:spcAft>
              <a:buClr>
                <a:schemeClr val="accent1"/>
              </a:buClr>
              <a:buSzPct val="100000"/>
            </a:pPr>
            <a:r>
              <a:rPr lang="fi-FI" sz="2200" dirty="0">
                <a:solidFill>
                  <a:schemeClr val="bg1"/>
                </a:solidFill>
                <a:latin typeface="+mj-lt"/>
              </a:rPr>
              <a:t>Katja Lauri, Eija Tuominen, Hanna Vehkamäki</a:t>
            </a:r>
          </a:p>
          <a:p>
            <a:pPr marL="342900" indent="-342900" algn="ctr">
              <a:lnSpc>
                <a:spcPct val="90000"/>
              </a:lnSpc>
              <a:spcAft>
                <a:spcPts val="600"/>
              </a:spcAft>
              <a:buClr>
                <a:schemeClr val="accent1"/>
              </a:buClr>
              <a:buSzPct val="100000"/>
            </a:pPr>
            <a:r>
              <a:rPr lang="fi-FI" sz="2200" dirty="0" err="1">
                <a:solidFill>
                  <a:schemeClr val="bg1"/>
                </a:solidFill>
                <a:latin typeface="+mj-lt"/>
              </a:rPr>
              <a:t>University</a:t>
            </a:r>
            <a:r>
              <a:rPr lang="fi-FI" sz="2200" dirty="0">
                <a:solidFill>
                  <a:schemeClr val="bg1"/>
                </a:solidFill>
                <a:latin typeface="+mj-lt"/>
              </a:rPr>
              <a:t> of Helsinki</a:t>
            </a:r>
          </a:p>
          <a:p>
            <a:pPr marL="342900" indent="-342900" algn="ctr">
              <a:lnSpc>
                <a:spcPct val="90000"/>
              </a:lnSpc>
              <a:spcAft>
                <a:spcPts val="600"/>
              </a:spcAft>
              <a:buClr>
                <a:schemeClr val="accent1"/>
              </a:buClr>
              <a:buSzPct val="100000"/>
            </a:pPr>
            <a:endParaRPr lang="fi-FI" sz="2200" dirty="0">
              <a:solidFill>
                <a:schemeClr val="bg1"/>
              </a:solidFill>
              <a:latin typeface="+mj-lt"/>
            </a:endParaRPr>
          </a:p>
        </p:txBody>
      </p:sp>
      <p:sp>
        <p:nvSpPr>
          <p:cNvPr id="4" name="Päivämäärän paikkamerkki 3"/>
          <p:cNvSpPr>
            <a:spLocks noGrp="1"/>
          </p:cNvSpPr>
          <p:nvPr>
            <p:ph type="dt" sz="half" idx="14"/>
          </p:nvPr>
        </p:nvSpPr>
        <p:spPr>
          <a:xfrm>
            <a:off x="10261600" y="6189117"/>
            <a:ext cx="914400" cy="576000"/>
          </a:xfrm>
        </p:spPr>
        <p:txBody>
          <a:bodyPr vert="horz" wrap="square" lIns="0" tIns="0" rIns="0" bIns="0" numCol="1" anchor="b" anchorCtr="0" compatLnSpc="1">
            <a:prstTxWarp prst="textNoShape">
              <a:avLst/>
            </a:prstTxWarp>
            <a:normAutofit/>
          </a:bodyPr>
          <a:lstStyle/>
          <a:p>
            <a:pPr>
              <a:spcAft>
                <a:spcPts val="600"/>
              </a:spcAft>
              <a:defRPr/>
            </a:pPr>
            <a:fld id="{36701226-BF00-4103-94FA-DD50BCE82826}" type="datetime1">
              <a:rPr lang="en-GB" smtClean="0"/>
              <a:pPr>
                <a:spcAft>
                  <a:spcPts val="600"/>
                </a:spcAft>
                <a:defRPr/>
              </a:pPr>
              <a:t>08/05/2024</a:t>
            </a:fld>
            <a:endParaRPr lang="fi-FI"/>
          </a:p>
        </p:txBody>
      </p:sp>
      <p:sp>
        <p:nvSpPr>
          <p:cNvPr id="3" name="Alatunnisteen paikkamerkki 29">
            <a:extLst>
              <a:ext uri="{FF2B5EF4-FFF2-40B4-BE49-F238E27FC236}">
                <a16:creationId xmlns:a16="http://schemas.microsoft.com/office/drawing/2014/main" id="{F4AA6ECF-2362-3EB9-DE45-4E29E8E00885}"/>
              </a:ext>
            </a:extLst>
          </p:cNvPr>
          <p:cNvSpPr>
            <a:spLocks noGrp="1"/>
          </p:cNvSpPr>
          <p:nvPr>
            <p:ph type="ftr" sz="quarter" idx="15"/>
          </p:nvPr>
        </p:nvSpPr>
        <p:spPr>
          <a:xfrm>
            <a:off x="6768000" y="6189217"/>
            <a:ext cx="3744000" cy="576000"/>
          </a:xfrm>
        </p:spPr>
        <p:txBody>
          <a:bodyPr vert="horz" lIns="0" tIns="0" rIns="0" bIns="0" rtlCol="0" anchor="b" anchorCtr="0">
            <a:normAutofit/>
          </a:bodyPr>
          <a:lstStyle/>
          <a:p>
            <a:pPr>
              <a:spcAft>
                <a:spcPts val="600"/>
              </a:spcAft>
            </a:pPr>
            <a:r>
              <a:rPr lang="fi-FI" kern="1200">
                <a:latin typeface="+mn-lt"/>
                <a:ea typeface="ＭＳ Ｐゴシック" charset="0"/>
                <a:cs typeface="ＭＳ Ｐゴシック" charset="0"/>
              </a:rPr>
              <a:t>6th Conference of the Nordic Network for Diversity in Physics</a:t>
            </a:r>
          </a:p>
          <a:p>
            <a:pPr>
              <a:spcAft>
                <a:spcPts val="600"/>
              </a:spcAft>
            </a:pPr>
            <a:r>
              <a:rPr lang="fi-FI" kern="1200">
                <a:latin typeface="+mn-lt"/>
                <a:ea typeface="ＭＳ Ｐゴシック" charset="0"/>
                <a:cs typeface="ＭＳ Ｐゴシック" charset="0"/>
              </a:rPr>
              <a:t>Katja Lauri, Eija Tuominen, Hanna Vehkamäki</a:t>
            </a:r>
          </a:p>
        </p:txBody>
      </p:sp>
      <p:sp>
        <p:nvSpPr>
          <p:cNvPr id="6" name="Dian numeron paikkamerkki 5"/>
          <p:cNvSpPr>
            <a:spLocks noGrp="1"/>
          </p:cNvSpPr>
          <p:nvPr>
            <p:ph type="sldNum" sz="quarter" idx="16"/>
          </p:nvPr>
        </p:nvSpPr>
        <p:spPr>
          <a:xfrm>
            <a:off x="11176000" y="6189117"/>
            <a:ext cx="680640" cy="576000"/>
          </a:xfrm>
        </p:spPr>
        <p:txBody>
          <a:bodyPr vert="horz" wrap="square" lIns="0" tIns="0" rIns="0" bIns="0" numCol="1" anchor="b" anchorCtr="0" compatLnSpc="1">
            <a:prstTxWarp prst="textNoShape">
              <a:avLst/>
            </a:prstTxWarp>
            <a:normAutofit/>
          </a:bodyPr>
          <a:lstStyle/>
          <a:p>
            <a:pPr>
              <a:spcAft>
                <a:spcPts val="600"/>
              </a:spcAft>
              <a:defRPr/>
            </a:pPr>
            <a:fld id="{4669315E-5A66-CF44-AE5D-C333B2F730C4}" type="slidenum">
              <a:rPr lang="en-GB" smtClean="0"/>
              <a:pPr>
                <a:spcAft>
                  <a:spcPts val="600"/>
                </a:spcAft>
                <a:defRPr/>
              </a:pPr>
              <a:t>1</a:t>
            </a:fld>
            <a:endParaRPr lang="en-GB"/>
          </a:p>
        </p:txBody>
      </p:sp>
    </p:spTree>
    <p:extLst>
      <p:ext uri="{BB962C8B-B14F-4D97-AF65-F5344CB8AC3E}">
        <p14:creationId xmlns:p14="http://schemas.microsoft.com/office/powerpoint/2010/main" val="1346723734"/>
      </p:ext>
    </p:ext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E5249-F557-2C89-9ADD-D8ED506283B0}"/>
              </a:ext>
            </a:extLst>
          </p:cNvPr>
          <p:cNvSpPr>
            <a:spLocks noGrp="1"/>
          </p:cNvSpPr>
          <p:nvPr>
            <p:ph type="title"/>
          </p:nvPr>
        </p:nvSpPr>
        <p:spPr>
          <a:xfrm>
            <a:off x="1775520" y="699872"/>
            <a:ext cx="4697517" cy="665420"/>
          </a:xfrm>
        </p:spPr>
        <p:txBody>
          <a:bodyPr>
            <a:normAutofit fontScale="90000"/>
          </a:bodyPr>
          <a:lstStyle/>
          <a:p>
            <a:r>
              <a:rPr lang="fi-FI" sz="2800" b="1" dirty="0"/>
              <a:t>UH </a:t>
            </a:r>
            <a:r>
              <a:rPr lang="fi-FI" sz="2800" b="1" dirty="0" err="1"/>
              <a:t>Faculty</a:t>
            </a:r>
            <a:r>
              <a:rPr lang="fi-FI" sz="2800" b="1" dirty="0"/>
              <a:t> of Science:</a:t>
            </a:r>
            <a:br>
              <a:rPr lang="fi-FI" sz="2800" b="1" dirty="0"/>
            </a:br>
            <a:r>
              <a:rPr lang="fi-FI" sz="2800" b="1" dirty="0" err="1"/>
              <a:t>Departments</a:t>
            </a:r>
            <a:r>
              <a:rPr lang="fi-FI" sz="2800" b="1" dirty="0"/>
              <a:t>’ work </a:t>
            </a:r>
            <a:r>
              <a:rPr lang="fi-FI" sz="2800" b="1" dirty="0" err="1"/>
              <a:t>well-being</a:t>
            </a:r>
            <a:r>
              <a:rPr lang="fi-FI" sz="2800" b="1" dirty="0"/>
              <a:t> </a:t>
            </a:r>
            <a:r>
              <a:rPr lang="fi-FI" sz="2800" b="1" dirty="0" err="1"/>
              <a:t>groups</a:t>
            </a:r>
            <a:endParaRPr lang="fi-FI" sz="2800" b="1" dirty="0"/>
          </a:p>
        </p:txBody>
      </p:sp>
      <p:sp>
        <p:nvSpPr>
          <p:cNvPr id="3" name="Content Placeholder 2">
            <a:extLst>
              <a:ext uri="{FF2B5EF4-FFF2-40B4-BE49-F238E27FC236}">
                <a16:creationId xmlns:a16="http://schemas.microsoft.com/office/drawing/2014/main" id="{F4E692B7-034D-41CC-DDA0-F3E43AB059F6}"/>
              </a:ext>
            </a:extLst>
          </p:cNvPr>
          <p:cNvSpPr>
            <a:spLocks noGrp="1"/>
          </p:cNvSpPr>
          <p:nvPr>
            <p:ph idx="1"/>
          </p:nvPr>
        </p:nvSpPr>
        <p:spPr>
          <a:xfrm>
            <a:off x="623392" y="1916832"/>
            <a:ext cx="5544616" cy="3908586"/>
          </a:xfrm>
        </p:spPr>
        <p:txBody>
          <a:bodyPr>
            <a:noAutofit/>
          </a:bodyPr>
          <a:lstStyle/>
          <a:p>
            <a:pPr>
              <a:buFont typeface="Arial" panose="020B0604020202020204" pitchFamily="34" charset="0"/>
              <a:buChar char="•"/>
            </a:pPr>
            <a:r>
              <a:rPr lang="en-US" sz="1600" dirty="0"/>
              <a:t>Each department has its own wellbeing group (CHEM, CS, GEO, INAR, MATHSTAT, PHY &amp; HIP). These groups form Kumpula joint well-being network led by Vice-Dean Hanna Vehkamäki.</a:t>
            </a:r>
          </a:p>
          <a:p>
            <a:pPr>
              <a:buFont typeface="Arial" panose="020B0604020202020204" pitchFamily="34" charset="0"/>
              <a:buChar char="•"/>
            </a:pPr>
            <a:r>
              <a:rPr lang="en-US" sz="1600" dirty="0"/>
              <a:t>A strong focus in the well-being work is on equal rights and opportunities.</a:t>
            </a:r>
          </a:p>
          <a:p>
            <a:pPr>
              <a:buFont typeface="Arial" panose="020B0604020202020204" pitchFamily="34" charset="0"/>
              <a:buChar char="•"/>
            </a:pPr>
            <a:r>
              <a:rPr lang="en-GB" sz="1600" dirty="0"/>
              <a:t>Departmental work well being groups are systematically involved in the analysis of the work well being survey results from 2023</a:t>
            </a:r>
          </a:p>
          <a:p>
            <a:pPr>
              <a:buFont typeface="Arial" panose="020B0604020202020204" pitchFamily="34" charset="0"/>
              <a:buChar char="•"/>
            </a:pPr>
            <a:r>
              <a:rPr lang="en-GB" sz="1600" dirty="0"/>
              <a:t>Collaboration with student  association  harassment contact persons initiated</a:t>
            </a:r>
          </a:p>
          <a:p>
            <a:pPr>
              <a:buFont typeface="Arial" panose="020B0604020202020204" pitchFamily="34" charset="0"/>
              <a:buChar char="•"/>
            </a:pPr>
            <a:r>
              <a:rPr lang="en-GB" sz="1600" dirty="0"/>
              <a:t>Nov 2022: all the current Well-being groups’ low threshold contact person ‘been trained’</a:t>
            </a:r>
          </a:p>
          <a:p>
            <a:pPr>
              <a:buFont typeface="Arial" panose="020B0604020202020204" pitchFamily="34" charset="0"/>
              <a:buChar char="•"/>
            </a:pPr>
            <a:endParaRPr lang="fi-FI" sz="1600" dirty="0"/>
          </a:p>
        </p:txBody>
      </p:sp>
      <p:pic>
        <p:nvPicPr>
          <p:cNvPr id="5" name="Picture 4">
            <a:extLst>
              <a:ext uri="{FF2B5EF4-FFF2-40B4-BE49-F238E27FC236}">
                <a16:creationId xmlns:a16="http://schemas.microsoft.com/office/drawing/2014/main" id="{2D2D32F0-502C-C86D-1243-A6A7B5EDE8FB}"/>
              </a:ext>
            </a:extLst>
          </p:cNvPr>
          <p:cNvPicPr>
            <a:picLocks noChangeAspect="1"/>
          </p:cNvPicPr>
          <p:nvPr/>
        </p:nvPicPr>
        <p:blipFill>
          <a:blip r:embed="rId2"/>
          <a:stretch>
            <a:fillRect/>
          </a:stretch>
        </p:blipFill>
        <p:spPr>
          <a:xfrm>
            <a:off x="6893165" y="764704"/>
            <a:ext cx="4697517" cy="4855316"/>
          </a:xfrm>
          <a:prstGeom prst="rect">
            <a:avLst/>
          </a:prstGeom>
        </p:spPr>
      </p:pic>
      <p:sp>
        <p:nvSpPr>
          <p:cNvPr id="4" name="Alatunnisteen paikkamerkki 29">
            <a:extLst>
              <a:ext uri="{FF2B5EF4-FFF2-40B4-BE49-F238E27FC236}">
                <a16:creationId xmlns:a16="http://schemas.microsoft.com/office/drawing/2014/main" id="{DB436FEF-875C-5064-B9D7-AC5DDF2D2552}"/>
              </a:ext>
            </a:extLst>
          </p:cNvPr>
          <p:cNvSpPr>
            <a:spLocks noGrp="1"/>
          </p:cNvSpPr>
          <p:nvPr>
            <p:ph type="ftr" sz="quarter" idx="11"/>
          </p:nvPr>
        </p:nvSpPr>
        <p:spPr>
          <a:xfrm>
            <a:off x="6768000" y="6189217"/>
            <a:ext cx="3360448" cy="576000"/>
          </a:xfrm>
        </p:spPr>
        <p:txBody>
          <a:bodyPr/>
          <a:lstStyle/>
          <a:p>
            <a:r>
              <a:rPr lang="en-US" dirty="0"/>
              <a:t>6th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916391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73A5C-5868-0D49-9C25-E6D3EC9A36FC}"/>
              </a:ext>
            </a:extLst>
          </p:cNvPr>
          <p:cNvSpPr>
            <a:spLocks noGrp="1"/>
          </p:cNvSpPr>
          <p:nvPr>
            <p:ph type="title"/>
          </p:nvPr>
        </p:nvSpPr>
        <p:spPr>
          <a:xfrm>
            <a:off x="555172" y="147411"/>
            <a:ext cx="10515600" cy="1325563"/>
          </a:xfrm>
        </p:spPr>
        <p:txBody>
          <a:bodyPr>
            <a:normAutofit/>
          </a:bodyPr>
          <a:lstStyle/>
          <a:p>
            <a:r>
              <a:rPr lang="en-GB" sz="3600" b="1" dirty="0">
                <a:latin typeface="Arial" panose="020B0604020202020204" pitchFamily="34" charset="0"/>
                <a:cs typeface="Arial" panose="020B0604020202020204" pitchFamily="34" charset="0"/>
              </a:rPr>
              <a:t>RECENT DIVERSITY&amp; WORK  WELL-BEING ACTIVITIES IN THE UH FACULTY OF SCIENCE</a:t>
            </a:r>
          </a:p>
        </p:txBody>
      </p:sp>
      <p:sp>
        <p:nvSpPr>
          <p:cNvPr id="3" name="Content Placeholder 2">
            <a:extLst>
              <a:ext uri="{FF2B5EF4-FFF2-40B4-BE49-F238E27FC236}">
                <a16:creationId xmlns:a16="http://schemas.microsoft.com/office/drawing/2014/main" id="{8D5F6514-89F9-8642-BEEB-44FDDEBFE082}"/>
              </a:ext>
            </a:extLst>
          </p:cNvPr>
          <p:cNvSpPr>
            <a:spLocks noGrp="1"/>
          </p:cNvSpPr>
          <p:nvPr>
            <p:ph idx="1"/>
          </p:nvPr>
        </p:nvSpPr>
        <p:spPr>
          <a:xfrm>
            <a:off x="335360" y="1496556"/>
            <a:ext cx="10075490" cy="4984410"/>
          </a:xfrm>
        </p:spPr>
        <p:txBody>
          <a:bodyPr>
            <a:normAutofit lnSpcReduction="10000"/>
          </a:bodyPr>
          <a:lstStyle/>
          <a:p>
            <a:r>
              <a:rPr lang="en-GB" sz="2000" dirty="0"/>
              <a:t>Every toilet has a  Safer space contact person info sheet</a:t>
            </a:r>
          </a:p>
          <a:p>
            <a:r>
              <a:rPr lang="en-GB" sz="2000" dirty="0"/>
              <a:t>Unisex signs to all individual toilets in the  campus (</a:t>
            </a:r>
            <a:r>
              <a:rPr lang="en-GB" sz="2000" dirty="0" err="1"/>
              <a:t>multitoilets</a:t>
            </a:r>
            <a:r>
              <a:rPr lang="en-GB" sz="2000" dirty="0"/>
              <a:t> in lobbies stay  gender specific)</a:t>
            </a:r>
          </a:p>
          <a:p>
            <a:r>
              <a:rPr lang="en-GB" sz="2000" dirty="0"/>
              <a:t>Up-to-date faculty staff  &amp; degree gender data now on the faculty web page</a:t>
            </a:r>
          </a:p>
          <a:p>
            <a:pPr lvl="1"/>
            <a:r>
              <a:rPr lang="en-GB" sz="1300" dirty="0">
                <a:hlinkClick r:id="rId2"/>
              </a:rPr>
              <a:t>https://www.helsinki.fi/fi/matemaattis-luonnontieteellinen-tiedekunta/tiedekunta/tiedekunta-numeroina</a:t>
            </a:r>
            <a:endParaRPr lang="en-GB" sz="1300" dirty="0"/>
          </a:p>
          <a:p>
            <a:r>
              <a:rPr lang="en-GB" sz="2000" dirty="0"/>
              <a:t>Faculty student guide available since beginning of autumn term 2022</a:t>
            </a:r>
          </a:p>
          <a:p>
            <a:r>
              <a:rPr lang="en-GB" sz="2000" dirty="0"/>
              <a:t>‘In Kumpula we manage, or do we’ - mental health event 10.10.2022 and minority stress and being an ally event  23.1.2024</a:t>
            </a:r>
          </a:p>
          <a:p>
            <a:r>
              <a:rPr lang="en-GB" sz="2000" dirty="0" err="1"/>
              <a:t>Kumpula</a:t>
            </a:r>
            <a:r>
              <a:rPr lang="en-GB" sz="2000" dirty="0"/>
              <a:t> LGBTQ+ STEM day webinar 18.11.2021 </a:t>
            </a:r>
          </a:p>
          <a:p>
            <a:pPr lvl="1"/>
            <a:r>
              <a:rPr lang="en-GB" sz="1600" dirty="0">
                <a:hlinkClick r:id="rId3"/>
              </a:rPr>
              <a:t>https://blogs.helsinki.fi/kumpula-lgbtq/events/lgbtq-stem-day-webinar-18-11-2021/</a:t>
            </a:r>
            <a:endParaRPr lang="en-GB" sz="2000" dirty="0"/>
          </a:p>
          <a:p>
            <a:r>
              <a:rPr lang="en-GB" sz="2000" dirty="0"/>
              <a:t>Vice-dean’s diversity blog in </a:t>
            </a:r>
            <a:r>
              <a:rPr lang="en-GB" sz="2000" dirty="0" err="1"/>
              <a:t>Flamma</a:t>
            </a:r>
            <a:r>
              <a:rPr lang="en-GB" sz="2000" dirty="0"/>
              <a:t> (also in HELWOR blog for general public)</a:t>
            </a:r>
          </a:p>
          <a:p>
            <a:pPr lvl="1"/>
            <a:r>
              <a:rPr lang="en-GB" sz="1600" dirty="0">
                <a:hlinkClick r:id="rId4"/>
              </a:rPr>
              <a:t>https://blogs.helsinki.fi/tutkijanaiset/</a:t>
            </a:r>
            <a:endParaRPr lang="en-GB" sz="1600" dirty="0"/>
          </a:p>
          <a:p>
            <a:pPr marL="0" marR="0" lvl="0" indent="0" algn="l" defTabSz="914400" rtl="0" eaLnBrk="1" fontAlgn="auto" latinLnBrk="0" hangingPunct="1">
              <a:lnSpc>
                <a:spcPct val="90000"/>
              </a:lnSpc>
              <a:spcBef>
                <a:spcPts val="1000"/>
              </a:spcBef>
              <a:spcAft>
                <a:spcPts val="0"/>
              </a:spcAft>
              <a:buClrTx/>
              <a:buSzTx/>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Renewal of the  faculty instructions for filling professor  and lecturer positions finalized</a:t>
            </a:r>
            <a:endParaRPr lang="en-GB" sz="1600" dirty="0"/>
          </a:p>
          <a:p>
            <a:endParaRPr lang="en-GB" sz="2000" dirty="0"/>
          </a:p>
          <a:p>
            <a:pPr lvl="1"/>
            <a:endParaRPr lang="en-GB" sz="1600" dirty="0"/>
          </a:p>
          <a:p>
            <a:endParaRPr lang="en-GB" sz="2000" dirty="0"/>
          </a:p>
          <a:p>
            <a:endParaRPr lang="en-GB" sz="2000" dirty="0"/>
          </a:p>
          <a:p>
            <a:endParaRPr lang="en-GB" sz="2000" dirty="0"/>
          </a:p>
          <a:p>
            <a:pPr marL="0" indent="0">
              <a:buNone/>
            </a:pPr>
            <a:endParaRPr lang="en-GB" sz="2000" dirty="0"/>
          </a:p>
          <a:p>
            <a:pPr lvl="1"/>
            <a:endParaRPr lang="en-GB" sz="2000" dirty="0"/>
          </a:p>
        </p:txBody>
      </p:sp>
      <p:pic>
        <p:nvPicPr>
          <p:cNvPr id="5" name="Picture 4">
            <a:extLst>
              <a:ext uri="{FF2B5EF4-FFF2-40B4-BE49-F238E27FC236}">
                <a16:creationId xmlns:a16="http://schemas.microsoft.com/office/drawing/2014/main" id="{F328AE8E-8B00-DB4D-AD56-32BBC97997D8}"/>
              </a:ext>
            </a:extLst>
          </p:cNvPr>
          <p:cNvPicPr>
            <a:picLocks noChangeAspect="1"/>
          </p:cNvPicPr>
          <p:nvPr/>
        </p:nvPicPr>
        <p:blipFill>
          <a:blip r:embed="rId5"/>
          <a:stretch>
            <a:fillRect/>
          </a:stretch>
        </p:blipFill>
        <p:spPr>
          <a:xfrm>
            <a:off x="10400394" y="218962"/>
            <a:ext cx="1761988" cy="2493436"/>
          </a:xfrm>
          <a:prstGeom prst="rect">
            <a:avLst/>
          </a:prstGeom>
        </p:spPr>
      </p:pic>
      <p:cxnSp>
        <p:nvCxnSpPr>
          <p:cNvPr id="7" name="Straight Arrow Connector 6">
            <a:extLst>
              <a:ext uri="{FF2B5EF4-FFF2-40B4-BE49-F238E27FC236}">
                <a16:creationId xmlns:a16="http://schemas.microsoft.com/office/drawing/2014/main" id="{413FDA98-163A-EB49-B541-F7A45F82586D}"/>
              </a:ext>
            </a:extLst>
          </p:cNvPr>
          <p:cNvCxnSpPr>
            <a:cxnSpLocks/>
          </p:cNvCxnSpPr>
          <p:nvPr/>
        </p:nvCxnSpPr>
        <p:spPr>
          <a:xfrm>
            <a:off x="6888088" y="1628800"/>
            <a:ext cx="3331201"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9" name="Picture 8" descr="A person wearing glasses&#10;&#10;Description automatically generated with low confidence">
            <a:extLst>
              <a:ext uri="{FF2B5EF4-FFF2-40B4-BE49-F238E27FC236}">
                <a16:creationId xmlns:a16="http://schemas.microsoft.com/office/drawing/2014/main" id="{BD63674C-8ED6-C54D-8F66-57A41B3C3EB7}"/>
              </a:ext>
            </a:extLst>
          </p:cNvPr>
          <p:cNvPicPr>
            <a:picLocks noChangeAspect="1"/>
          </p:cNvPicPr>
          <p:nvPr/>
        </p:nvPicPr>
        <p:blipFill>
          <a:blip r:embed="rId6"/>
          <a:stretch>
            <a:fillRect/>
          </a:stretch>
        </p:blipFill>
        <p:spPr>
          <a:xfrm>
            <a:off x="10219289" y="4791549"/>
            <a:ext cx="1821330" cy="823646"/>
          </a:xfrm>
          <a:prstGeom prst="rect">
            <a:avLst/>
          </a:prstGeom>
        </p:spPr>
      </p:pic>
      <p:sp>
        <p:nvSpPr>
          <p:cNvPr id="4" name="Alatunnisteen paikkamerkki 29">
            <a:extLst>
              <a:ext uri="{FF2B5EF4-FFF2-40B4-BE49-F238E27FC236}">
                <a16:creationId xmlns:a16="http://schemas.microsoft.com/office/drawing/2014/main" id="{3141AC80-3EE2-AAB0-6F76-93365883A674}"/>
              </a:ext>
            </a:extLst>
          </p:cNvPr>
          <p:cNvSpPr>
            <a:spLocks noGrp="1"/>
          </p:cNvSpPr>
          <p:nvPr>
            <p:ph type="ftr" sz="quarter" idx="11"/>
          </p:nvPr>
        </p:nvSpPr>
        <p:spPr>
          <a:xfrm>
            <a:off x="6768000" y="6189217"/>
            <a:ext cx="3360448" cy="576000"/>
          </a:xfrm>
        </p:spPr>
        <p:txBody>
          <a:bodyPr/>
          <a:lstStyle/>
          <a:p>
            <a:r>
              <a:rPr lang="en-US" dirty="0"/>
              <a:t>6th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3116867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6650A95-2878-6229-DA4D-9B37EC9D701B}"/>
              </a:ext>
            </a:extLst>
          </p:cNvPr>
          <p:cNvSpPr txBox="1">
            <a:spLocks/>
          </p:cNvSpPr>
          <p:nvPr/>
        </p:nvSpPr>
        <p:spPr>
          <a:xfrm>
            <a:off x="692882" y="1545773"/>
            <a:ext cx="11020710" cy="53122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GB" sz="2400" dirty="0">
                <a:solidFill>
                  <a:prstClr val="black"/>
                </a:solidFill>
                <a:latin typeface="Calibri" panose="020F0502020204030204"/>
              </a:rPr>
              <a:t>Gathering i</a:t>
            </a:r>
            <a:r>
              <a:rPr kumimoji="0" lang="en-GB" sz="2400" b="0" i="0" u="none" strike="noStrike" kern="1200" cap="none" spc="0" normalizeH="0" baseline="0" noProof="0" dirty="0" err="1">
                <a:ln>
                  <a:noFill/>
                </a:ln>
                <a:solidFill>
                  <a:prstClr val="black"/>
                </a:solidFill>
                <a:effectLst/>
                <a:uLnTx/>
                <a:uFillTx/>
                <a:latin typeface="Calibri" panose="020F0502020204030204"/>
                <a:ea typeface="+mn-ea"/>
                <a:cs typeface="+mn-cs"/>
              </a:rPr>
              <a:t>nformation</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on employees’ packing density across faculty</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Introduction of faculty travel support for  work well-being and diversity related –conferences&amp; presentations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Piloting a survey on distribution of academic household work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poster in </a:t>
            </a:r>
            <a:r>
              <a:rPr kumimoji="0" lang="en-GB" sz="2400" b="0" i="0" u="none" strike="noStrike" kern="1200" cap="none" spc="0" normalizeH="0" baseline="0" noProof="0" dirty="0" err="1">
                <a:ln>
                  <a:noFill/>
                </a:ln>
                <a:solidFill>
                  <a:prstClr val="black"/>
                </a:solidFill>
                <a:effectLst/>
                <a:uLnTx/>
                <a:uFillTx/>
                <a:latin typeface="Calibri" panose="020F0502020204030204"/>
                <a:ea typeface="+mn-ea"/>
                <a:cs typeface="+mn-cs"/>
                <a:sym typeface="Wingdings" panose="05000000000000000000" pitchFamily="2" charset="2"/>
              </a:rPr>
              <a:t>NORNDiP</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Summer worker orientation discussed and underlined  in the supervisor’s network</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Intranet link list for information that had proven to be difficult to find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Discussion started on developing a  </a:t>
            </a:r>
            <a:r>
              <a:rPr kumimoji="0" lang="en-GB" sz="24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mn-cs"/>
              </a:rPr>
              <a:t>moodle</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-based safety training</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general  house security (how to act in cases of fire, accidents etc) </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general laboratory safety (physics, chemistry)</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recycling etc</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psychological  safety ( combating harassment, bullying,  discrimination etc)</a:t>
            </a:r>
          </a:p>
        </p:txBody>
      </p:sp>
      <p:sp>
        <p:nvSpPr>
          <p:cNvPr id="2" name="Title 1">
            <a:extLst>
              <a:ext uri="{FF2B5EF4-FFF2-40B4-BE49-F238E27FC236}">
                <a16:creationId xmlns:a16="http://schemas.microsoft.com/office/drawing/2014/main" id="{FDF9E370-4BBD-83F1-478B-CE159D58472D}"/>
              </a:ext>
            </a:extLst>
          </p:cNvPr>
          <p:cNvSpPr>
            <a:spLocks noGrp="1"/>
          </p:cNvSpPr>
          <p:nvPr>
            <p:ph type="title"/>
          </p:nvPr>
        </p:nvSpPr>
        <p:spPr>
          <a:xfrm>
            <a:off x="1991544" y="476672"/>
            <a:ext cx="9722048" cy="970405"/>
          </a:xfrm>
        </p:spPr>
        <p:txBody>
          <a:bodyPr/>
          <a:lstStyle/>
          <a:p>
            <a:r>
              <a:rPr lang="fi-FI" dirty="0" err="1"/>
              <a:t>Other</a:t>
            </a:r>
            <a:r>
              <a:rPr lang="fi-FI" dirty="0"/>
              <a:t> </a:t>
            </a:r>
            <a:r>
              <a:rPr lang="fi-FI" dirty="0" err="1"/>
              <a:t>matters</a:t>
            </a:r>
            <a:r>
              <a:rPr lang="fi-FI" dirty="0"/>
              <a:t> in </a:t>
            </a:r>
            <a:r>
              <a:rPr lang="fi-FI" dirty="0" err="1"/>
              <a:t>progress</a:t>
            </a:r>
            <a:endParaRPr lang="fi-FI" dirty="0"/>
          </a:p>
        </p:txBody>
      </p:sp>
      <p:sp>
        <p:nvSpPr>
          <p:cNvPr id="3" name="Alatunnisteen paikkamerkki 29">
            <a:extLst>
              <a:ext uri="{FF2B5EF4-FFF2-40B4-BE49-F238E27FC236}">
                <a16:creationId xmlns:a16="http://schemas.microsoft.com/office/drawing/2014/main" id="{721D7FB9-E923-6EEC-EBBF-B02D461648EA}"/>
              </a:ext>
            </a:extLst>
          </p:cNvPr>
          <p:cNvSpPr>
            <a:spLocks noGrp="1"/>
          </p:cNvSpPr>
          <p:nvPr>
            <p:ph type="ftr" sz="quarter" idx="11"/>
          </p:nvPr>
        </p:nvSpPr>
        <p:spPr>
          <a:xfrm>
            <a:off x="6768000" y="6189217"/>
            <a:ext cx="3360448" cy="576000"/>
          </a:xfrm>
        </p:spPr>
        <p:txBody>
          <a:bodyPr/>
          <a:lstStyle/>
          <a:p>
            <a:r>
              <a:rPr lang="en-US" dirty="0"/>
              <a:t>6th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301897305"/>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91A05A-69C4-34B6-C49E-21FB68FF86D9}"/>
              </a:ext>
            </a:extLst>
          </p:cNvPr>
          <p:cNvSpPr>
            <a:spLocks noGrp="1"/>
          </p:cNvSpPr>
          <p:nvPr>
            <p:ph idx="1"/>
          </p:nvPr>
        </p:nvSpPr>
        <p:spPr/>
        <p:txBody>
          <a:bodyPr/>
          <a:lstStyle/>
          <a:p>
            <a:r>
              <a:rPr lang="fi-FI" dirty="0" err="1"/>
              <a:t>Bad</a:t>
            </a:r>
            <a:r>
              <a:rPr lang="fi-FI" dirty="0"/>
              <a:t> news:</a:t>
            </a:r>
          </a:p>
          <a:p>
            <a:pPr lvl="1"/>
            <a:r>
              <a:rPr lang="fi-FI" dirty="0" err="1"/>
              <a:t>The</a:t>
            </a:r>
            <a:r>
              <a:rPr lang="fi-FI" dirty="0"/>
              <a:t> EDI (</a:t>
            </a:r>
            <a:r>
              <a:rPr lang="fi-FI" dirty="0" err="1"/>
              <a:t>equality</a:t>
            </a:r>
            <a:r>
              <a:rPr lang="fi-FI" dirty="0"/>
              <a:t>, </a:t>
            </a:r>
            <a:r>
              <a:rPr lang="fi-FI" dirty="0" err="1"/>
              <a:t>diversity</a:t>
            </a:r>
            <a:r>
              <a:rPr lang="fi-FI" dirty="0"/>
              <a:t> and </a:t>
            </a:r>
            <a:r>
              <a:rPr lang="fi-FI" dirty="0" err="1"/>
              <a:t>inclusion</a:t>
            </a:r>
            <a:r>
              <a:rPr lang="fi-FI" dirty="0"/>
              <a:t>) </a:t>
            </a:r>
            <a:r>
              <a:rPr lang="fi-FI" dirty="0" err="1"/>
              <a:t>work</a:t>
            </a:r>
            <a:r>
              <a:rPr lang="fi-FI" dirty="0"/>
              <a:t> is </a:t>
            </a:r>
            <a:r>
              <a:rPr lang="fi-FI" dirty="0" err="1"/>
              <a:t>not</a:t>
            </a:r>
            <a:r>
              <a:rPr lang="fi-FI" dirty="0"/>
              <a:t> </a:t>
            </a:r>
            <a:r>
              <a:rPr lang="fi-FI" dirty="0" err="1"/>
              <a:t>getting</a:t>
            </a:r>
            <a:r>
              <a:rPr lang="fi-FI" dirty="0"/>
              <a:t> </a:t>
            </a:r>
            <a:r>
              <a:rPr lang="fi-FI" dirty="0" err="1"/>
              <a:t>easier</a:t>
            </a:r>
            <a:r>
              <a:rPr lang="fi-FI" dirty="0"/>
              <a:t> in </a:t>
            </a:r>
            <a:r>
              <a:rPr lang="fi-FI" dirty="0" err="1"/>
              <a:t>the</a:t>
            </a:r>
            <a:r>
              <a:rPr lang="fi-FI" dirty="0"/>
              <a:t> </a:t>
            </a:r>
            <a:r>
              <a:rPr lang="fi-FI" dirty="0" err="1"/>
              <a:t>polarizing</a:t>
            </a:r>
            <a:r>
              <a:rPr lang="fi-FI" dirty="0"/>
              <a:t> </a:t>
            </a:r>
            <a:r>
              <a:rPr lang="fi-FI" dirty="0" err="1"/>
              <a:t>environment</a:t>
            </a:r>
            <a:endParaRPr lang="fi-FI" dirty="0"/>
          </a:p>
          <a:p>
            <a:pPr lvl="1"/>
            <a:r>
              <a:rPr lang="fi-FI" dirty="0" err="1"/>
              <a:t>The</a:t>
            </a:r>
            <a:r>
              <a:rPr lang="fi-FI" dirty="0"/>
              <a:t> </a:t>
            </a:r>
            <a:r>
              <a:rPr lang="fi-FI" dirty="0" err="1"/>
              <a:t>gender</a:t>
            </a:r>
            <a:r>
              <a:rPr lang="fi-FI" dirty="0"/>
              <a:t> </a:t>
            </a:r>
            <a:r>
              <a:rPr lang="fi-FI" dirty="0" err="1"/>
              <a:t>tweezers</a:t>
            </a:r>
            <a:r>
              <a:rPr lang="fi-FI" dirty="0"/>
              <a:t> </a:t>
            </a:r>
            <a:r>
              <a:rPr lang="fi-FI" dirty="0" err="1"/>
              <a:t>do</a:t>
            </a:r>
            <a:r>
              <a:rPr lang="fi-FI" dirty="0"/>
              <a:t> </a:t>
            </a:r>
            <a:r>
              <a:rPr lang="fi-FI" dirty="0" err="1"/>
              <a:t>not</a:t>
            </a:r>
            <a:r>
              <a:rPr lang="fi-FI" dirty="0"/>
              <a:t> </a:t>
            </a:r>
            <a:r>
              <a:rPr lang="fi-FI" dirty="0" err="1"/>
              <a:t>seem</a:t>
            </a:r>
            <a:r>
              <a:rPr lang="fi-FI" dirty="0"/>
              <a:t> to </a:t>
            </a:r>
            <a:r>
              <a:rPr lang="fi-FI" dirty="0" err="1"/>
              <a:t>be</a:t>
            </a:r>
            <a:r>
              <a:rPr lang="fi-FI" dirty="0"/>
              <a:t> </a:t>
            </a:r>
            <a:r>
              <a:rPr lang="fi-FI" dirty="0" err="1"/>
              <a:t>improving</a:t>
            </a:r>
            <a:r>
              <a:rPr lang="fi-FI" dirty="0"/>
              <a:t> in </a:t>
            </a:r>
            <a:r>
              <a:rPr lang="fi-FI" dirty="0" err="1"/>
              <a:t>physics</a:t>
            </a:r>
            <a:r>
              <a:rPr lang="fi-FI" dirty="0"/>
              <a:t> </a:t>
            </a:r>
            <a:r>
              <a:rPr lang="fi-FI" dirty="0" err="1"/>
              <a:t>units</a:t>
            </a:r>
            <a:r>
              <a:rPr lang="fi-FI" dirty="0"/>
              <a:t> in </a:t>
            </a:r>
            <a:r>
              <a:rPr lang="fi-FI" dirty="0" err="1"/>
              <a:t>Finnish</a:t>
            </a:r>
            <a:r>
              <a:rPr lang="fi-FI" dirty="0"/>
              <a:t> </a:t>
            </a:r>
            <a:r>
              <a:rPr lang="fi-FI" dirty="0" err="1"/>
              <a:t>universities</a:t>
            </a:r>
            <a:endParaRPr lang="fi-FI" dirty="0"/>
          </a:p>
          <a:p>
            <a:r>
              <a:rPr lang="fi-FI" dirty="0" err="1"/>
              <a:t>Good</a:t>
            </a:r>
            <a:r>
              <a:rPr lang="fi-FI" dirty="0"/>
              <a:t> news:</a:t>
            </a:r>
          </a:p>
          <a:p>
            <a:pPr lvl="1"/>
            <a:r>
              <a:rPr lang="fi-FI" dirty="0"/>
              <a:t>Finland </a:t>
            </a:r>
            <a:r>
              <a:rPr lang="fi-FI" dirty="0" err="1"/>
              <a:t>remains</a:t>
            </a:r>
            <a:r>
              <a:rPr lang="fi-FI" dirty="0"/>
              <a:t> </a:t>
            </a:r>
            <a:r>
              <a:rPr lang="fi-FI" dirty="0" err="1"/>
              <a:t>high</a:t>
            </a:r>
            <a:r>
              <a:rPr lang="fi-FI" dirty="0"/>
              <a:t> in </a:t>
            </a:r>
            <a:r>
              <a:rPr lang="fi-FI" dirty="0" err="1"/>
              <a:t>international</a:t>
            </a:r>
            <a:r>
              <a:rPr lang="fi-FI" dirty="0"/>
              <a:t> </a:t>
            </a:r>
            <a:r>
              <a:rPr lang="fi-FI" dirty="0" err="1"/>
              <a:t>gender</a:t>
            </a:r>
            <a:r>
              <a:rPr lang="fi-FI" dirty="0"/>
              <a:t> </a:t>
            </a:r>
            <a:r>
              <a:rPr lang="fi-FI" dirty="0" err="1"/>
              <a:t>equality</a:t>
            </a:r>
            <a:r>
              <a:rPr lang="fi-FI" dirty="0"/>
              <a:t> </a:t>
            </a:r>
            <a:r>
              <a:rPr lang="fi-FI" dirty="0" err="1"/>
              <a:t>indexes</a:t>
            </a:r>
            <a:endParaRPr lang="fi-FI" dirty="0"/>
          </a:p>
          <a:p>
            <a:pPr lvl="1"/>
            <a:r>
              <a:rPr lang="fi-FI" dirty="0"/>
              <a:t>FPS </a:t>
            </a:r>
            <a:r>
              <a:rPr lang="fi-FI" dirty="0" err="1"/>
              <a:t>positive</a:t>
            </a:r>
            <a:r>
              <a:rPr lang="fi-FI" dirty="0"/>
              <a:t> </a:t>
            </a:r>
            <a:r>
              <a:rPr lang="fi-FI" dirty="0" err="1"/>
              <a:t>about</a:t>
            </a:r>
            <a:r>
              <a:rPr lang="fi-FI" dirty="0"/>
              <a:t> </a:t>
            </a:r>
            <a:r>
              <a:rPr lang="fi-FI" dirty="0" err="1"/>
              <a:t>equality</a:t>
            </a:r>
            <a:r>
              <a:rPr lang="fi-FI" dirty="0"/>
              <a:t>, </a:t>
            </a:r>
            <a:r>
              <a:rPr lang="fi-FI" dirty="0" err="1"/>
              <a:t>diversity</a:t>
            </a:r>
            <a:r>
              <a:rPr lang="fi-FI" dirty="0"/>
              <a:t> and </a:t>
            </a:r>
            <a:r>
              <a:rPr lang="fi-FI" dirty="0" err="1"/>
              <a:t>inclusion</a:t>
            </a:r>
            <a:r>
              <a:rPr lang="fi-FI" dirty="0"/>
              <a:t> </a:t>
            </a:r>
            <a:r>
              <a:rPr lang="fi-FI" dirty="0" err="1"/>
              <a:t>actions</a:t>
            </a:r>
            <a:r>
              <a:rPr lang="fi-FI" dirty="0"/>
              <a:t>, </a:t>
            </a:r>
            <a:r>
              <a:rPr lang="fi-FI" dirty="0" err="1"/>
              <a:t>FinDiP</a:t>
            </a:r>
            <a:r>
              <a:rPr lang="fi-FI" dirty="0"/>
              <a:t> </a:t>
            </a:r>
            <a:r>
              <a:rPr lang="fi-FI" dirty="0" err="1"/>
              <a:t>working</a:t>
            </a:r>
            <a:r>
              <a:rPr lang="fi-FI" dirty="0"/>
              <a:t> </a:t>
            </a:r>
            <a:r>
              <a:rPr lang="fi-FI" dirty="0" err="1"/>
              <a:t>group</a:t>
            </a:r>
            <a:endParaRPr lang="fi-FI" dirty="0"/>
          </a:p>
          <a:p>
            <a:pPr lvl="1"/>
            <a:r>
              <a:rPr lang="fi-FI" dirty="0" err="1"/>
              <a:t>We</a:t>
            </a:r>
            <a:r>
              <a:rPr lang="fi-FI" dirty="0"/>
              <a:t> </a:t>
            </a:r>
            <a:r>
              <a:rPr lang="fi-FI" dirty="0" err="1"/>
              <a:t>start</a:t>
            </a:r>
            <a:r>
              <a:rPr lang="fi-FI" dirty="0"/>
              <a:t> to </a:t>
            </a:r>
            <a:r>
              <a:rPr lang="fi-FI" dirty="0" err="1"/>
              <a:t>have</a:t>
            </a:r>
            <a:r>
              <a:rPr lang="fi-FI" dirty="0"/>
              <a:t> </a:t>
            </a:r>
            <a:r>
              <a:rPr lang="fi-FI" dirty="0" err="1"/>
              <a:t>more</a:t>
            </a:r>
            <a:r>
              <a:rPr lang="fi-FI" dirty="0"/>
              <a:t> </a:t>
            </a:r>
            <a:r>
              <a:rPr lang="fi-FI" dirty="0" err="1"/>
              <a:t>active</a:t>
            </a:r>
            <a:r>
              <a:rPr lang="fi-FI" dirty="0"/>
              <a:t> </a:t>
            </a:r>
            <a:r>
              <a:rPr lang="fi-FI" dirty="0" err="1"/>
              <a:t>local</a:t>
            </a:r>
            <a:r>
              <a:rPr lang="fi-FI" dirty="0"/>
              <a:t> action </a:t>
            </a:r>
            <a:r>
              <a:rPr lang="fi-FI" dirty="0" err="1"/>
              <a:t>groups</a:t>
            </a:r>
            <a:r>
              <a:rPr lang="fi-FI" dirty="0"/>
              <a:t> at </a:t>
            </a:r>
            <a:r>
              <a:rPr lang="fi-FI" dirty="0" err="1"/>
              <a:t>physics</a:t>
            </a:r>
            <a:r>
              <a:rPr lang="fi-FI" dirty="0"/>
              <a:t> </a:t>
            </a:r>
            <a:r>
              <a:rPr lang="fi-FI" dirty="0" err="1"/>
              <a:t>depts</a:t>
            </a:r>
            <a:r>
              <a:rPr lang="fi-FI" dirty="0"/>
              <a:t>. in </a:t>
            </a:r>
            <a:r>
              <a:rPr lang="fi-FI" dirty="0" err="1"/>
              <a:t>universities</a:t>
            </a:r>
            <a:endParaRPr lang="fi-FI" dirty="0"/>
          </a:p>
          <a:p>
            <a:r>
              <a:rPr lang="fi-FI" dirty="0" err="1"/>
              <a:t>The</a:t>
            </a:r>
            <a:r>
              <a:rPr lang="fi-FI" dirty="0"/>
              <a:t> </a:t>
            </a:r>
            <a:r>
              <a:rPr lang="fi-FI" dirty="0" err="1"/>
              <a:t>unknown</a:t>
            </a:r>
            <a:r>
              <a:rPr lang="fi-FI" dirty="0"/>
              <a:t> news:</a:t>
            </a:r>
          </a:p>
          <a:p>
            <a:pPr lvl="1"/>
            <a:r>
              <a:rPr lang="fi-FI" dirty="0" err="1"/>
              <a:t>Something</a:t>
            </a:r>
            <a:r>
              <a:rPr lang="fi-FI" dirty="0"/>
              <a:t> </a:t>
            </a:r>
            <a:r>
              <a:rPr lang="fi-FI" dirty="0" err="1"/>
              <a:t>will</a:t>
            </a:r>
            <a:r>
              <a:rPr lang="fi-FI" dirty="0"/>
              <a:t> </a:t>
            </a:r>
            <a:r>
              <a:rPr lang="fi-FI" dirty="0" err="1"/>
              <a:t>be</a:t>
            </a:r>
            <a:r>
              <a:rPr lang="fi-FI" dirty="0"/>
              <a:t> </a:t>
            </a:r>
            <a:r>
              <a:rPr lang="fi-FI" dirty="0" err="1"/>
              <a:t>done</a:t>
            </a:r>
            <a:r>
              <a:rPr lang="fi-FI" dirty="0"/>
              <a:t> </a:t>
            </a:r>
            <a:r>
              <a:rPr lang="fi-FI" dirty="0" err="1"/>
              <a:t>about</a:t>
            </a:r>
            <a:r>
              <a:rPr lang="fi-FI" dirty="0"/>
              <a:t> </a:t>
            </a:r>
            <a:r>
              <a:rPr lang="fi-FI" dirty="0" err="1"/>
              <a:t>the</a:t>
            </a:r>
            <a:r>
              <a:rPr lang="fi-FI" dirty="0"/>
              <a:t> </a:t>
            </a:r>
            <a:r>
              <a:rPr lang="fi-FI" dirty="0" err="1"/>
              <a:t>language</a:t>
            </a:r>
            <a:r>
              <a:rPr lang="fi-FI" dirty="0"/>
              <a:t> </a:t>
            </a:r>
            <a:r>
              <a:rPr lang="fi-FI" dirty="0" err="1"/>
              <a:t>environment</a:t>
            </a:r>
            <a:r>
              <a:rPr lang="fi-FI" dirty="0"/>
              <a:t> in </a:t>
            </a:r>
            <a:r>
              <a:rPr lang="fi-FI" dirty="0" err="1"/>
              <a:t>Finnish</a:t>
            </a:r>
            <a:r>
              <a:rPr lang="fi-FI" dirty="0"/>
              <a:t> </a:t>
            </a:r>
            <a:r>
              <a:rPr lang="fi-FI" dirty="0" err="1"/>
              <a:t>universities</a:t>
            </a:r>
            <a:r>
              <a:rPr lang="fi-FI" dirty="0"/>
              <a:t>, </a:t>
            </a:r>
            <a:r>
              <a:rPr lang="fi-FI" dirty="0" err="1"/>
              <a:t>but</a:t>
            </a:r>
            <a:r>
              <a:rPr lang="fi-FI" dirty="0"/>
              <a:t> it </a:t>
            </a:r>
            <a:r>
              <a:rPr lang="fi-FI" dirty="0" err="1"/>
              <a:t>remains</a:t>
            </a:r>
            <a:r>
              <a:rPr lang="fi-FI" dirty="0"/>
              <a:t> to </a:t>
            </a:r>
            <a:r>
              <a:rPr lang="fi-FI" dirty="0" err="1"/>
              <a:t>be</a:t>
            </a:r>
            <a:r>
              <a:rPr lang="fi-FI" dirty="0"/>
              <a:t> </a:t>
            </a:r>
            <a:r>
              <a:rPr lang="fi-FI" dirty="0" err="1"/>
              <a:t>seen</a:t>
            </a:r>
            <a:r>
              <a:rPr lang="fi-FI" dirty="0"/>
              <a:t> </a:t>
            </a:r>
            <a:r>
              <a:rPr lang="fi-FI" dirty="0" err="1"/>
              <a:t>if</a:t>
            </a:r>
            <a:r>
              <a:rPr lang="fi-FI" dirty="0"/>
              <a:t> </a:t>
            </a:r>
            <a:r>
              <a:rPr lang="fi-FI" dirty="0" err="1"/>
              <a:t>the</a:t>
            </a:r>
            <a:r>
              <a:rPr lang="fi-FI" dirty="0"/>
              <a:t> </a:t>
            </a:r>
            <a:r>
              <a:rPr lang="fi-FI" dirty="0" err="1"/>
              <a:t>change</a:t>
            </a:r>
            <a:r>
              <a:rPr lang="fi-FI" dirty="0"/>
              <a:t> </a:t>
            </a:r>
            <a:r>
              <a:rPr lang="fi-FI" dirty="0" err="1"/>
              <a:t>will</a:t>
            </a:r>
            <a:r>
              <a:rPr lang="fi-FI" dirty="0"/>
              <a:t> </a:t>
            </a:r>
            <a:r>
              <a:rPr lang="fi-FI" dirty="0" err="1"/>
              <a:t>be</a:t>
            </a:r>
            <a:r>
              <a:rPr lang="fi-FI" dirty="0"/>
              <a:t> </a:t>
            </a:r>
            <a:r>
              <a:rPr lang="fi-FI" dirty="0" err="1"/>
              <a:t>positive</a:t>
            </a:r>
            <a:r>
              <a:rPr lang="fi-FI" dirty="0"/>
              <a:t> </a:t>
            </a:r>
            <a:r>
              <a:rPr lang="fi-FI" dirty="0" err="1"/>
              <a:t>or</a:t>
            </a:r>
            <a:r>
              <a:rPr lang="fi-FI" dirty="0"/>
              <a:t> </a:t>
            </a:r>
            <a:r>
              <a:rPr lang="fi-FI" dirty="0" err="1"/>
              <a:t>negative</a:t>
            </a:r>
            <a:r>
              <a:rPr lang="fi-FI" dirty="0"/>
              <a:t> in </a:t>
            </a:r>
            <a:r>
              <a:rPr lang="fi-FI" dirty="0" err="1"/>
              <a:t>terms</a:t>
            </a:r>
            <a:r>
              <a:rPr lang="fi-FI" dirty="0"/>
              <a:t> of EDI</a:t>
            </a:r>
          </a:p>
        </p:txBody>
      </p:sp>
      <p:sp>
        <p:nvSpPr>
          <p:cNvPr id="3" name="Date Placeholder 2">
            <a:extLst>
              <a:ext uri="{FF2B5EF4-FFF2-40B4-BE49-F238E27FC236}">
                <a16:creationId xmlns:a16="http://schemas.microsoft.com/office/drawing/2014/main" id="{8C7B38AD-E31F-FF6A-9A5B-58BCB7CE16B0}"/>
              </a:ext>
            </a:extLst>
          </p:cNvPr>
          <p:cNvSpPr>
            <a:spLocks noGrp="1"/>
          </p:cNvSpPr>
          <p:nvPr>
            <p:ph type="dt" sz="half" idx="10"/>
          </p:nvPr>
        </p:nvSpPr>
        <p:spPr/>
        <p:txBody>
          <a:bodyPr/>
          <a:lstStyle/>
          <a:p>
            <a:pPr>
              <a:defRPr/>
            </a:pPr>
            <a:fld id="{0E421AAA-9468-410B-AE58-6AF913CDA27D}" type="datetime1">
              <a:rPr lang="en-GB" smtClean="0"/>
              <a:t>08/05/2024</a:t>
            </a:fld>
            <a:endParaRPr lang="fi-FI" dirty="0"/>
          </a:p>
        </p:txBody>
      </p:sp>
      <p:sp>
        <p:nvSpPr>
          <p:cNvPr id="5" name="Slide Number Placeholder 4">
            <a:extLst>
              <a:ext uri="{FF2B5EF4-FFF2-40B4-BE49-F238E27FC236}">
                <a16:creationId xmlns:a16="http://schemas.microsoft.com/office/drawing/2014/main" id="{91C220AF-A32B-96BC-E15C-9B8886A46C16}"/>
              </a:ext>
            </a:extLst>
          </p:cNvPr>
          <p:cNvSpPr>
            <a:spLocks noGrp="1"/>
          </p:cNvSpPr>
          <p:nvPr>
            <p:ph type="sldNum" sz="quarter" idx="12"/>
          </p:nvPr>
        </p:nvSpPr>
        <p:spPr/>
        <p:txBody>
          <a:bodyPr/>
          <a:lstStyle/>
          <a:p>
            <a:pPr>
              <a:defRPr/>
            </a:pPr>
            <a:fld id="{4669315E-5A66-CF44-AE5D-C333B2F730C4}" type="slidenum">
              <a:rPr lang="en-GB" smtClean="0"/>
              <a:pPr>
                <a:defRPr/>
              </a:pPr>
              <a:t>13</a:t>
            </a:fld>
            <a:endParaRPr lang="en-GB" dirty="0"/>
          </a:p>
        </p:txBody>
      </p:sp>
      <p:sp>
        <p:nvSpPr>
          <p:cNvPr id="6" name="Title 5">
            <a:extLst>
              <a:ext uri="{FF2B5EF4-FFF2-40B4-BE49-F238E27FC236}">
                <a16:creationId xmlns:a16="http://schemas.microsoft.com/office/drawing/2014/main" id="{F3871EE7-94DB-4146-53F6-CC78DC523D1F}"/>
              </a:ext>
            </a:extLst>
          </p:cNvPr>
          <p:cNvSpPr>
            <a:spLocks noGrp="1"/>
          </p:cNvSpPr>
          <p:nvPr>
            <p:ph type="title"/>
          </p:nvPr>
        </p:nvSpPr>
        <p:spPr/>
        <p:txBody>
          <a:bodyPr/>
          <a:lstStyle/>
          <a:p>
            <a:r>
              <a:rPr lang="fi-FI" dirty="0"/>
              <a:t>To </a:t>
            </a:r>
            <a:r>
              <a:rPr lang="fi-FI" dirty="0" err="1"/>
              <a:t>wrap</a:t>
            </a:r>
            <a:r>
              <a:rPr lang="fi-FI" dirty="0"/>
              <a:t> </a:t>
            </a:r>
            <a:r>
              <a:rPr lang="fi-FI" dirty="0" err="1"/>
              <a:t>up</a:t>
            </a:r>
            <a:r>
              <a:rPr lang="fi-FI" dirty="0"/>
              <a:t> </a:t>
            </a:r>
            <a:r>
              <a:rPr lang="fi-FI" dirty="0" err="1"/>
              <a:t>the</a:t>
            </a:r>
            <a:r>
              <a:rPr lang="fi-FI" dirty="0"/>
              <a:t> </a:t>
            </a:r>
            <a:r>
              <a:rPr lang="fi-FI" dirty="0" err="1"/>
              <a:t>bad</a:t>
            </a:r>
            <a:r>
              <a:rPr lang="fi-FI" dirty="0"/>
              <a:t> and </a:t>
            </a:r>
            <a:r>
              <a:rPr lang="fi-FI" dirty="0" err="1"/>
              <a:t>the</a:t>
            </a:r>
            <a:r>
              <a:rPr lang="fi-FI" dirty="0"/>
              <a:t> </a:t>
            </a:r>
            <a:r>
              <a:rPr lang="fi-FI" dirty="0" err="1"/>
              <a:t>good</a:t>
            </a:r>
            <a:r>
              <a:rPr lang="fi-FI" dirty="0"/>
              <a:t> news</a:t>
            </a:r>
          </a:p>
        </p:txBody>
      </p:sp>
      <p:sp>
        <p:nvSpPr>
          <p:cNvPr id="7" name="Alatunnisteen paikkamerkki 29">
            <a:extLst>
              <a:ext uri="{FF2B5EF4-FFF2-40B4-BE49-F238E27FC236}">
                <a16:creationId xmlns:a16="http://schemas.microsoft.com/office/drawing/2014/main" id="{7389ADA5-A8F7-76A5-B7FA-23A4A6DA5203}"/>
              </a:ext>
            </a:extLst>
          </p:cNvPr>
          <p:cNvSpPr>
            <a:spLocks noGrp="1"/>
          </p:cNvSpPr>
          <p:nvPr>
            <p:ph type="ftr" sz="quarter" idx="11"/>
          </p:nvPr>
        </p:nvSpPr>
        <p:spPr>
          <a:xfrm>
            <a:off x="6768000" y="6189217"/>
            <a:ext cx="3360448" cy="576000"/>
          </a:xfrm>
        </p:spPr>
        <p:txBody>
          <a:bodyPr/>
          <a:lstStyle/>
          <a:p>
            <a:r>
              <a:rPr lang="en-US" dirty="0"/>
              <a:t>6th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364067480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fade">
                                      <p:cBhvr>
                                        <p:cTn id="7" dur="500"/>
                                        <p:tgtEl>
                                          <p:spTgt spid="2">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4" end="4"/>
                                            </p:txEl>
                                          </p:spTgt>
                                        </p:tgtEl>
                                        <p:attrNameLst>
                                          <p:attrName>style.visibility</p:attrName>
                                        </p:attrNameLst>
                                      </p:cBhvr>
                                      <p:to>
                                        <p:strVal val="visible"/>
                                      </p:to>
                                    </p:set>
                                    <p:animEffect transition="in" filter="fade">
                                      <p:cBhvr>
                                        <p:cTn id="10" dur="500"/>
                                        <p:tgtEl>
                                          <p:spTgt spid="2">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animEffect transition="in" filter="fade">
                                      <p:cBhvr>
                                        <p:cTn id="13" dur="500"/>
                                        <p:tgtEl>
                                          <p:spTgt spid="2">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6" end="6"/>
                                            </p:txEl>
                                          </p:spTgt>
                                        </p:tgtEl>
                                        <p:attrNameLst>
                                          <p:attrName>style.visibility</p:attrName>
                                        </p:attrNameLst>
                                      </p:cBhvr>
                                      <p:to>
                                        <p:strVal val="visible"/>
                                      </p:to>
                                    </p:set>
                                    <p:animEffect transition="in" filter="fade">
                                      <p:cBhvr>
                                        <p:cTn id="16" dur="500"/>
                                        <p:tgtEl>
                                          <p:spTgt spid="2">
                                            <p:txEl>
                                              <p:pRg st="6" end="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animEffect transition="in" filter="fade">
                                      <p:cBhvr>
                                        <p:cTn id="21" dur="500"/>
                                        <p:tgtEl>
                                          <p:spTgt spid="2">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8" end="8"/>
                                            </p:txEl>
                                          </p:spTgt>
                                        </p:tgtEl>
                                        <p:attrNameLst>
                                          <p:attrName>style.visibility</p:attrName>
                                        </p:attrNameLst>
                                      </p:cBhvr>
                                      <p:to>
                                        <p:strVal val="visible"/>
                                      </p:to>
                                    </p:set>
                                    <p:animEffect transition="in" filter="fade">
                                      <p:cBhvr>
                                        <p:cTn id="2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32335E-BEFB-B52C-4B0B-173871DAAA0B}"/>
              </a:ext>
            </a:extLst>
          </p:cNvPr>
          <p:cNvSpPr>
            <a:spLocks noGrp="1"/>
          </p:cNvSpPr>
          <p:nvPr>
            <p:ph idx="1"/>
          </p:nvPr>
        </p:nvSpPr>
        <p:spPr/>
        <p:txBody>
          <a:bodyPr/>
          <a:lstStyle/>
          <a:p>
            <a:endParaRPr lang="fi-FI"/>
          </a:p>
        </p:txBody>
      </p:sp>
      <p:sp>
        <p:nvSpPr>
          <p:cNvPr id="3" name="Date Placeholder 2">
            <a:extLst>
              <a:ext uri="{FF2B5EF4-FFF2-40B4-BE49-F238E27FC236}">
                <a16:creationId xmlns:a16="http://schemas.microsoft.com/office/drawing/2014/main" id="{71ADE05C-7DAF-113B-FCF7-3662AC934763}"/>
              </a:ext>
            </a:extLst>
          </p:cNvPr>
          <p:cNvSpPr>
            <a:spLocks noGrp="1"/>
          </p:cNvSpPr>
          <p:nvPr>
            <p:ph type="dt" sz="half" idx="10"/>
          </p:nvPr>
        </p:nvSpPr>
        <p:spPr/>
        <p:txBody>
          <a:bodyPr/>
          <a:lstStyle/>
          <a:p>
            <a:pPr>
              <a:defRPr/>
            </a:pPr>
            <a:fld id="{0E421AAA-9468-410B-AE58-6AF913CDA27D}" type="datetime1">
              <a:rPr lang="en-GB" smtClean="0"/>
              <a:t>06/05/2024</a:t>
            </a:fld>
            <a:endParaRPr lang="fi-FI" dirty="0"/>
          </a:p>
        </p:txBody>
      </p:sp>
      <p:sp>
        <p:nvSpPr>
          <p:cNvPr id="4" name="Footer Placeholder 3">
            <a:extLst>
              <a:ext uri="{FF2B5EF4-FFF2-40B4-BE49-F238E27FC236}">
                <a16:creationId xmlns:a16="http://schemas.microsoft.com/office/drawing/2014/main" id="{8AF76CA9-98CF-56FC-10ED-E0BF20E4D657}"/>
              </a:ext>
            </a:extLst>
          </p:cNvPr>
          <p:cNvSpPr>
            <a:spLocks noGrp="1"/>
          </p:cNvSpPr>
          <p:nvPr>
            <p:ph type="ftr" sz="quarter" idx="11"/>
          </p:nvPr>
        </p:nvSpPr>
        <p:spPr/>
        <p:txBody>
          <a:bodyPr/>
          <a:lstStyle/>
          <a:p>
            <a:r>
              <a:rPr lang="fi-FI"/>
              <a:t>Presentation Name / Firstname Lastname</a:t>
            </a:r>
            <a:endParaRPr lang="fi-FI" dirty="0"/>
          </a:p>
        </p:txBody>
      </p:sp>
      <p:sp>
        <p:nvSpPr>
          <p:cNvPr id="5" name="Slide Number Placeholder 4">
            <a:extLst>
              <a:ext uri="{FF2B5EF4-FFF2-40B4-BE49-F238E27FC236}">
                <a16:creationId xmlns:a16="http://schemas.microsoft.com/office/drawing/2014/main" id="{3ECF901D-3BD3-F8AF-316F-8052F9765624}"/>
              </a:ext>
            </a:extLst>
          </p:cNvPr>
          <p:cNvSpPr>
            <a:spLocks noGrp="1"/>
          </p:cNvSpPr>
          <p:nvPr>
            <p:ph type="sldNum" sz="quarter" idx="12"/>
          </p:nvPr>
        </p:nvSpPr>
        <p:spPr/>
        <p:txBody>
          <a:bodyPr/>
          <a:lstStyle/>
          <a:p>
            <a:pPr>
              <a:defRPr/>
            </a:pPr>
            <a:fld id="{4669315E-5A66-CF44-AE5D-C333B2F730C4}" type="slidenum">
              <a:rPr lang="en-GB" smtClean="0"/>
              <a:pPr>
                <a:defRPr/>
              </a:pPr>
              <a:t>14</a:t>
            </a:fld>
            <a:endParaRPr lang="en-GB" dirty="0"/>
          </a:p>
        </p:txBody>
      </p:sp>
      <p:sp>
        <p:nvSpPr>
          <p:cNvPr id="6" name="Title 5">
            <a:extLst>
              <a:ext uri="{FF2B5EF4-FFF2-40B4-BE49-F238E27FC236}">
                <a16:creationId xmlns:a16="http://schemas.microsoft.com/office/drawing/2014/main" id="{60F0125C-B270-BFFD-22A2-0D76091E90EC}"/>
              </a:ext>
            </a:extLst>
          </p:cNvPr>
          <p:cNvSpPr>
            <a:spLocks noGrp="1"/>
          </p:cNvSpPr>
          <p:nvPr>
            <p:ph type="title"/>
          </p:nvPr>
        </p:nvSpPr>
        <p:spPr/>
        <p:txBody>
          <a:bodyPr/>
          <a:lstStyle/>
          <a:p>
            <a:endParaRPr lang="fi-FI"/>
          </a:p>
        </p:txBody>
      </p:sp>
    </p:spTree>
    <p:extLst>
      <p:ext uri="{BB962C8B-B14F-4D97-AF65-F5344CB8AC3E}">
        <p14:creationId xmlns:p14="http://schemas.microsoft.com/office/powerpoint/2010/main" val="1331988127"/>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76AC32F-5093-41ED-0BCA-A99E1A3FD02F}"/>
              </a:ext>
            </a:extLst>
          </p:cNvPr>
          <p:cNvSpPr>
            <a:spLocks noGrp="1"/>
          </p:cNvSpPr>
          <p:nvPr>
            <p:ph type="dt" sz="half" idx="10"/>
          </p:nvPr>
        </p:nvSpPr>
        <p:spPr/>
        <p:txBody>
          <a:bodyPr/>
          <a:lstStyle/>
          <a:p>
            <a:pPr>
              <a:defRPr/>
            </a:pPr>
            <a:fld id="{0E421AAA-9468-410B-AE58-6AF913CDA27D}" type="datetime1">
              <a:rPr lang="en-GB" smtClean="0"/>
              <a:t>08/05/2024</a:t>
            </a:fld>
            <a:endParaRPr lang="fi-FI" dirty="0"/>
          </a:p>
        </p:txBody>
      </p:sp>
      <p:sp>
        <p:nvSpPr>
          <p:cNvPr id="5" name="Slide Number Placeholder 4">
            <a:extLst>
              <a:ext uri="{FF2B5EF4-FFF2-40B4-BE49-F238E27FC236}">
                <a16:creationId xmlns:a16="http://schemas.microsoft.com/office/drawing/2014/main" id="{5E0AABB4-7C52-162A-A6C4-F545A603E76E}"/>
              </a:ext>
            </a:extLst>
          </p:cNvPr>
          <p:cNvSpPr>
            <a:spLocks noGrp="1"/>
          </p:cNvSpPr>
          <p:nvPr>
            <p:ph type="sldNum" sz="quarter" idx="12"/>
          </p:nvPr>
        </p:nvSpPr>
        <p:spPr/>
        <p:txBody>
          <a:bodyPr/>
          <a:lstStyle/>
          <a:p>
            <a:pPr>
              <a:defRPr/>
            </a:pPr>
            <a:fld id="{4669315E-5A66-CF44-AE5D-C333B2F730C4}" type="slidenum">
              <a:rPr lang="en-GB" smtClean="0"/>
              <a:pPr>
                <a:defRPr/>
              </a:pPr>
              <a:t>15</a:t>
            </a:fld>
            <a:endParaRPr lang="en-GB" dirty="0"/>
          </a:p>
        </p:txBody>
      </p:sp>
      <p:sp>
        <p:nvSpPr>
          <p:cNvPr id="6" name="Title 5">
            <a:extLst>
              <a:ext uri="{FF2B5EF4-FFF2-40B4-BE49-F238E27FC236}">
                <a16:creationId xmlns:a16="http://schemas.microsoft.com/office/drawing/2014/main" id="{EB327C49-FFB3-DA60-0CD8-FAEE9CE675FA}"/>
              </a:ext>
            </a:extLst>
          </p:cNvPr>
          <p:cNvSpPr>
            <a:spLocks noGrp="1"/>
          </p:cNvSpPr>
          <p:nvPr>
            <p:ph type="title"/>
          </p:nvPr>
        </p:nvSpPr>
        <p:spPr/>
        <p:txBody>
          <a:bodyPr/>
          <a:lstStyle/>
          <a:p>
            <a:r>
              <a:rPr lang="fi-FI" dirty="0" err="1"/>
              <a:t>Abstract</a:t>
            </a:r>
            <a:r>
              <a:rPr lang="fi-FI" dirty="0"/>
              <a:t> of </a:t>
            </a:r>
            <a:r>
              <a:rPr lang="fi-FI" dirty="0" err="1"/>
              <a:t>the</a:t>
            </a:r>
            <a:r>
              <a:rPr lang="fi-FI" dirty="0"/>
              <a:t> </a:t>
            </a:r>
            <a:r>
              <a:rPr lang="fi-FI" dirty="0" err="1"/>
              <a:t>Minedu</a:t>
            </a:r>
            <a:r>
              <a:rPr lang="fi-FI" dirty="0"/>
              <a:t> </a:t>
            </a:r>
            <a:r>
              <a:rPr lang="fi-FI" dirty="0" err="1"/>
              <a:t>report</a:t>
            </a:r>
            <a:endParaRPr lang="fi-FI" dirty="0"/>
          </a:p>
        </p:txBody>
      </p:sp>
      <p:sp>
        <p:nvSpPr>
          <p:cNvPr id="7" name="Content Placeholder 6">
            <a:extLst>
              <a:ext uri="{FF2B5EF4-FFF2-40B4-BE49-F238E27FC236}">
                <a16:creationId xmlns:a16="http://schemas.microsoft.com/office/drawing/2014/main" id="{98E6829C-54D0-D3E6-1DE7-8E83E00263C2}"/>
              </a:ext>
            </a:extLst>
          </p:cNvPr>
          <p:cNvSpPr txBox="1">
            <a:spLocks noGrp="1"/>
          </p:cNvSpPr>
          <p:nvPr>
            <p:ph idx="1"/>
          </p:nvPr>
        </p:nvSpPr>
        <p:spPr bwMode="auto">
          <a:xfrm>
            <a:off x="773113" y="2056052"/>
            <a:ext cx="11029950" cy="41857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rtlCol="0" anchor="ctr" anchorCtr="0" compatLnSpc="1">
            <a:prstTxWarp prst="textNoShape">
              <a:avLst/>
            </a:prstTxWarp>
            <a:spAutoFit/>
          </a:bodyPr>
          <a:lstStyle/>
          <a:p>
            <a:pPr marL="92075" indent="0">
              <a:buNone/>
            </a:pPr>
            <a:r>
              <a:rPr lang="en-US" sz="2000" dirty="0"/>
              <a:t>The number of foreign students and staff at universities has increased. In particular, there has been an increase in English-language master's programs. Even in programs declared to be in Finnish, there is a lot of teaching in English. Almost 90% of dissertations and 40% of master's theses are written in English. For one third of students, the educational path in the national language is interrupted between the bachelor's and master's degrees. At Aalto University, teaching in English extends widely to bachelor's studies. Decisions by law enforcement authorities regarding the right to study in the national languages have not changed the situation. A student survey expressed dissatisfaction with the current state. 38% of Finnish-speaking and 74% of Swedish-speaking respondents want more courses in their mother tongue. If possible, over 80% would prefer to have the course in their mother tongue. The recommendations of the study include clear guidelines on the right to study in Finnish and Swedish. It proposes a language proficiency requirement and arrangements for teachers recruited from abroad, rewards for research conducted in the national languages, and recording the number of students trained in Finnish-language programs in the universities' performance agreements. With the increasing number of international students at universities, there is a need to increase Finnish language teaching and multilingualism. Otherwise, the marginalization of national languages in education and elsewhere in society is imminent.</a:t>
            </a:r>
            <a:endParaRPr lang="fi-FI" sz="2000" dirty="0" err="1"/>
          </a:p>
        </p:txBody>
      </p:sp>
    </p:spTree>
    <p:extLst>
      <p:ext uri="{BB962C8B-B14F-4D97-AF65-F5344CB8AC3E}">
        <p14:creationId xmlns:p14="http://schemas.microsoft.com/office/powerpoint/2010/main" val="200743247"/>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Users\eimtuomi\Documents\25062019 EIJAN TYÖT\GENDER\01 CODE OF CONDUCT\2019 06 Emilian blog\Kumpula_code_of_conduct_image.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9264352" y="1868736"/>
            <a:ext cx="2592288" cy="2592288"/>
          </a:xfrm>
          <a:prstGeom prst="rect">
            <a:avLst/>
          </a:prstGeom>
          <a:noFill/>
          <a:extLst>
            <a:ext uri="{909E8E84-426E-40DD-AFC4-6F175D3DCCD1}">
              <a14:hiddenFill xmlns:a14="http://schemas.microsoft.com/office/drawing/2010/main">
                <a:solidFill>
                  <a:srgbClr val="FFFFFF"/>
                </a:solidFill>
              </a14:hiddenFill>
            </a:ext>
          </a:extLst>
        </p:spPr>
      </p:pic>
      <p:sp>
        <p:nvSpPr>
          <p:cNvPr id="9" name="Sisällön paikkamerkki 8"/>
          <p:cNvSpPr>
            <a:spLocks noGrp="1"/>
          </p:cNvSpPr>
          <p:nvPr>
            <p:ph idx="1"/>
          </p:nvPr>
        </p:nvSpPr>
        <p:spPr>
          <a:xfrm>
            <a:off x="772997" y="2204865"/>
            <a:ext cx="8995411" cy="3888432"/>
          </a:xfrm>
        </p:spPr>
        <p:txBody>
          <a:bodyPr/>
          <a:lstStyle/>
          <a:p>
            <a:pPr marL="285750" indent="-285750">
              <a:lnSpc>
                <a:spcPct val="100000"/>
              </a:lnSpc>
              <a:spcAft>
                <a:spcPts val="200"/>
              </a:spcAft>
              <a:buFont typeface="Wingdings" panose="05000000000000000000" pitchFamily="2" charset="2"/>
              <a:buChar char="§"/>
            </a:pPr>
            <a:r>
              <a:rPr lang="fi-FI" b="1" dirty="0">
                <a:solidFill>
                  <a:srgbClr val="002060"/>
                </a:solidFill>
              </a:rPr>
              <a:t>Active </a:t>
            </a:r>
            <a:r>
              <a:rPr lang="en-US" b="1" dirty="0">
                <a:solidFill>
                  <a:srgbClr val="002060"/>
                </a:solidFill>
              </a:rPr>
              <a:t>discussion</a:t>
            </a:r>
            <a:endParaRPr lang="fi-FI" b="1" dirty="0">
              <a:solidFill>
                <a:srgbClr val="002060"/>
              </a:solidFill>
            </a:endParaRPr>
          </a:p>
          <a:p>
            <a:pPr marL="742950" lvl="1" indent="-285750">
              <a:lnSpc>
                <a:spcPct val="100000"/>
              </a:lnSpc>
              <a:spcAft>
                <a:spcPts val="200"/>
              </a:spcAft>
              <a:buFont typeface="Arial" panose="020B0604020202020204" pitchFamily="34" charset="0"/>
              <a:buChar char="•"/>
            </a:pPr>
            <a:r>
              <a:rPr lang="en-US" dirty="0">
                <a:solidFill>
                  <a:srgbClr val="002060"/>
                </a:solidFill>
              </a:rPr>
              <a:t>Talks and presentations in meetings, colloquia, and lectures</a:t>
            </a:r>
          </a:p>
          <a:p>
            <a:pPr marL="742950" lvl="1" indent="-285750">
              <a:lnSpc>
                <a:spcPct val="100000"/>
              </a:lnSpc>
              <a:spcAft>
                <a:spcPts val="200"/>
              </a:spcAft>
              <a:buFont typeface="Arial" panose="020B0604020202020204" pitchFamily="34" charset="0"/>
              <a:buChar char="•"/>
            </a:pPr>
            <a:r>
              <a:rPr lang="en-US" dirty="0">
                <a:solidFill>
                  <a:srgbClr val="002060"/>
                </a:solidFill>
              </a:rPr>
              <a:t>Training events, e.g., about implicit bias and sexual harassment</a:t>
            </a:r>
          </a:p>
          <a:p>
            <a:pPr marL="285750" indent="-285750">
              <a:lnSpc>
                <a:spcPct val="100000"/>
              </a:lnSpc>
              <a:spcAft>
                <a:spcPts val="200"/>
              </a:spcAft>
              <a:buFont typeface="Wingdings" panose="05000000000000000000" pitchFamily="2" charset="2"/>
              <a:buChar char="§"/>
            </a:pPr>
            <a:r>
              <a:rPr lang="en-US" b="1" dirty="0">
                <a:solidFill>
                  <a:srgbClr val="002060"/>
                </a:solidFill>
              </a:rPr>
              <a:t>Work well-being</a:t>
            </a:r>
          </a:p>
          <a:p>
            <a:pPr marL="742950" lvl="1" indent="-285750">
              <a:lnSpc>
                <a:spcPct val="100000"/>
              </a:lnSpc>
              <a:spcAft>
                <a:spcPts val="200"/>
              </a:spcAft>
              <a:buFont typeface="Arial" panose="020B0604020202020204" pitchFamily="34" charset="0"/>
              <a:buChar char="•"/>
            </a:pPr>
            <a:r>
              <a:rPr lang="en-US" dirty="0">
                <a:solidFill>
                  <a:srgbClr val="002060"/>
                </a:solidFill>
              </a:rPr>
              <a:t>Well-being groups, low-threshold contact points, Code of Conduct, tips for a more inclusive workplace</a:t>
            </a:r>
            <a:endParaRPr lang="fi-FI" dirty="0">
              <a:solidFill>
                <a:srgbClr val="002060"/>
              </a:solidFill>
            </a:endParaRPr>
          </a:p>
          <a:p>
            <a:pPr marL="285750" indent="-285750">
              <a:lnSpc>
                <a:spcPct val="100000"/>
              </a:lnSpc>
              <a:spcAft>
                <a:spcPts val="200"/>
              </a:spcAft>
              <a:buFont typeface="Wingdings" panose="05000000000000000000" pitchFamily="2" charset="2"/>
              <a:buChar char="§"/>
            </a:pPr>
            <a:r>
              <a:rPr lang="en-GB" b="1" dirty="0">
                <a:solidFill>
                  <a:srgbClr val="002060"/>
                </a:solidFill>
              </a:rPr>
              <a:t>Networking, mentoring, role models</a:t>
            </a:r>
          </a:p>
          <a:p>
            <a:pPr marL="742950" lvl="1" indent="-285750">
              <a:lnSpc>
                <a:spcPct val="100000"/>
              </a:lnSpc>
              <a:spcAft>
                <a:spcPts val="200"/>
              </a:spcAft>
              <a:buFont typeface="Arial" panose="020B0604020202020204" pitchFamily="34" charset="0"/>
              <a:buChar char="•"/>
            </a:pPr>
            <a:r>
              <a:rPr lang="en-GB" dirty="0">
                <a:solidFill>
                  <a:srgbClr val="002060"/>
                </a:solidFill>
              </a:rPr>
              <a:t>Avoiding being “the only woman in the room”, avoiding “all-male-panels”</a:t>
            </a:r>
          </a:p>
          <a:p>
            <a:pPr marL="285750" indent="-285750">
              <a:lnSpc>
                <a:spcPct val="100000"/>
              </a:lnSpc>
              <a:spcAft>
                <a:spcPts val="200"/>
              </a:spcAft>
              <a:buFont typeface="Wingdings" panose="05000000000000000000" pitchFamily="2" charset="2"/>
              <a:buChar char="§"/>
            </a:pPr>
            <a:r>
              <a:rPr lang="en-US" b="1" dirty="0">
                <a:solidFill>
                  <a:srgbClr val="002060"/>
                </a:solidFill>
              </a:rPr>
              <a:t>Work life balance</a:t>
            </a:r>
          </a:p>
          <a:p>
            <a:pPr marL="742950" lvl="1" indent="-285750">
              <a:lnSpc>
                <a:spcPct val="100000"/>
              </a:lnSpc>
              <a:spcAft>
                <a:spcPts val="200"/>
              </a:spcAft>
              <a:buFont typeface="Arial" panose="020B0604020202020204" pitchFamily="34" charset="0"/>
              <a:buChar char="•"/>
            </a:pPr>
            <a:r>
              <a:rPr lang="en-US" dirty="0">
                <a:solidFill>
                  <a:srgbClr val="002060"/>
                </a:solidFill>
              </a:rPr>
              <a:t>Understanding family responsibilities, also in job announcements</a:t>
            </a:r>
          </a:p>
          <a:p>
            <a:pPr marL="285750" indent="-285750">
              <a:lnSpc>
                <a:spcPct val="100000"/>
              </a:lnSpc>
              <a:spcAft>
                <a:spcPts val="200"/>
              </a:spcAft>
              <a:buFont typeface="Wingdings" panose="05000000000000000000" pitchFamily="2" charset="2"/>
              <a:buChar char="§"/>
            </a:pPr>
            <a:r>
              <a:rPr lang="en-US" b="1" dirty="0">
                <a:solidFill>
                  <a:srgbClr val="002060"/>
                </a:solidFill>
              </a:rPr>
              <a:t>Continuous collection of data</a:t>
            </a:r>
          </a:p>
          <a:p>
            <a:pPr marL="742950" lvl="1" indent="-285750">
              <a:lnSpc>
                <a:spcPct val="100000"/>
              </a:lnSpc>
              <a:spcAft>
                <a:spcPts val="200"/>
              </a:spcAft>
              <a:buFont typeface="Arial" panose="020B0604020202020204" pitchFamily="34" charset="0"/>
              <a:buChar char="•"/>
            </a:pPr>
            <a:r>
              <a:rPr lang="en-US" dirty="0">
                <a:solidFill>
                  <a:srgbClr val="002060"/>
                </a:solidFill>
              </a:rPr>
              <a:t>Where we are and where we want to be </a:t>
            </a:r>
          </a:p>
        </p:txBody>
      </p:sp>
      <p:sp>
        <p:nvSpPr>
          <p:cNvPr id="8" name="Otsikko 7"/>
          <p:cNvSpPr>
            <a:spLocks noGrp="1"/>
          </p:cNvSpPr>
          <p:nvPr>
            <p:ph type="title"/>
          </p:nvPr>
        </p:nvSpPr>
        <p:spPr>
          <a:xfrm>
            <a:off x="2063552" y="802411"/>
            <a:ext cx="9722048" cy="970405"/>
          </a:xfrm>
        </p:spPr>
        <p:txBody>
          <a:bodyPr/>
          <a:lstStyle/>
          <a:p>
            <a:r>
              <a:rPr lang="en-US" sz="4000" dirty="0"/>
              <a:t>EXAMPLE: Activities increasing diversity @ UH Science</a:t>
            </a:r>
          </a:p>
        </p:txBody>
      </p:sp>
      <p:sp>
        <p:nvSpPr>
          <p:cNvPr id="12" name="Päivämäärän paikkamerkki 3">
            <a:extLst>
              <a:ext uri="{FF2B5EF4-FFF2-40B4-BE49-F238E27FC236}">
                <a16:creationId xmlns:a16="http://schemas.microsoft.com/office/drawing/2014/main" id="{908B004C-87F8-4EF3-991E-BEF6D51A8FCC}"/>
              </a:ext>
            </a:extLst>
          </p:cNvPr>
          <p:cNvSpPr txBox="1">
            <a:spLocks/>
          </p:cNvSpPr>
          <p:nvPr/>
        </p:nvSpPr>
        <p:spPr bwMode="auto">
          <a:xfrm>
            <a:off x="10261600" y="6189117"/>
            <a:ext cx="91440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A764AF3D-1FDF-41BB-A1FE-1EF56BB22E43}" type="datetime1">
              <a:rPr lang="en-GB" smtClean="0"/>
              <a:pPr/>
              <a:t>06/05/2024</a:t>
            </a:fld>
            <a:endParaRPr lang="fi-FI"/>
          </a:p>
        </p:txBody>
      </p:sp>
      <p:sp>
        <p:nvSpPr>
          <p:cNvPr id="13" name="Dian numeron paikkamerkki 5">
            <a:extLst>
              <a:ext uri="{FF2B5EF4-FFF2-40B4-BE49-F238E27FC236}">
                <a16:creationId xmlns:a16="http://schemas.microsoft.com/office/drawing/2014/main" id="{E44C0A46-99B5-4B86-8E0C-C5EA1F207F53}"/>
              </a:ext>
            </a:extLst>
          </p:cNvPr>
          <p:cNvSpPr txBox="1">
            <a:spLocks/>
          </p:cNvSpPr>
          <p:nvPr/>
        </p:nvSpPr>
        <p:spPr bwMode="auto">
          <a:xfrm>
            <a:off x="11176000" y="6189117"/>
            <a:ext cx="68064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16</a:t>
            </a:fld>
            <a:endParaRPr lang="en-GB"/>
          </a:p>
        </p:txBody>
      </p:sp>
      <p:sp>
        <p:nvSpPr>
          <p:cNvPr id="14" name="Nuoli: Oikea 2">
            <a:extLst>
              <a:ext uri="{FF2B5EF4-FFF2-40B4-BE49-F238E27FC236}">
                <a16:creationId xmlns:a16="http://schemas.microsoft.com/office/drawing/2014/main" id="{B12E117E-504B-423C-A8C4-87F45272F920}"/>
              </a:ext>
            </a:extLst>
          </p:cNvPr>
          <p:cNvSpPr/>
          <p:nvPr/>
        </p:nvSpPr>
        <p:spPr>
          <a:xfrm>
            <a:off x="10848527" y="5802806"/>
            <a:ext cx="1008113" cy="86655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Alatunnisteen paikkamerkki 29">
            <a:extLst>
              <a:ext uri="{FF2B5EF4-FFF2-40B4-BE49-F238E27FC236}">
                <a16:creationId xmlns:a16="http://schemas.microsoft.com/office/drawing/2014/main" id="{038982E4-1E9F-03B4-92E9-38CA0E5E8EB0}"/>
              </a:ext>
            </a:extLst>
          </p:cNvPr>
          <p:cNvSpPr>
            <a:spLocks noGrp="1"/>
          </p:cNvSpPr>
          <p:nvPr>
            <p:ph type="ftr" sz="quarter" idx="11"/>
          </p:nvPr>
        </p:nvSpPr>
        <p:spPr>
          <a:xfrm>
            <a:off x="6768000" y="6189217"/>
            <a:ext cx="3360448" cy="576000"/>
          </a:xfrm>
        </p:spPr>
        <p:txBody>
          <a:bodyPr/>
          <a:lstStyle/>
          <a:p>
            <a:r>
              <a:rPr lang="en-US" dirty="0"/>
              <a:t>5th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94167730"/>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isällön paikkamerkki 2"/>
          <p:cNvSpPr>
            <a:spLocks noGrp="1"/>
          </p:cNvSpPr>
          <p:nvPr>
            <p:ph idx="1"/>
          </p:nvPr>
        </p:nvSpPr>
        <p:spPr>
          <a:xfrm>
            <a:off x="5159896" y="2204865"/>
            <a:ext cx="6624736" cy="3600399"/>
          </a:xfrm>
        </p:spPr>
        <p:txBody>
          <a:bodyPr/>
          <a:lstStyle/>
          <a:p>
            <a:pPr>
              <a:buFont typeface="Wingdings" panose="05000000000000000000" pitchFamily="2" charset="2"/>
              <a:buChar char="§"/>
            </a:pPr>
            <a:r>
              <a:rPr lang="en-US" dirty="0"/>
              <a:t>Helsinki Association of Women Researchers conducted a survey on sexual harassment (2018): the importance of low threshold contact was obvious </a:t>
            </a:r>
            <a:r>
              <a:rPr lang="fi-FI" dirty="0"/>
              <a:t>(</a:t>
            </a:r>
            <a:r>
              <a:rPr lang="fi-FI" dirty="0">
                <a:hlinkClick r:id="rId2"/>
              </a:rPr>
              <a:t>https://blogs.helsinki.fi/tutkijanaiset/2019/01/17/how-to-erase-sexual-harassment-feedback-from-finnish-academia/</a:t>
            </a:r>
            <a:r>
              <a:rPr lang="fi-FI" dirty="0"/>
              <a:t>).</a:t>
            </a:r>
          </a:p>
          <a:p>
            <a:pPr>
              <a:buFont typeface="Wingdings" panose="05000000000000000000" pitchFamily="2" charset="2"/>
              <a:buChar char="§"/>
            </a:pPr>
            <a:r>
              <a:rPr lang="en-US" dirty="0"/>
              <a:t>Every toilet in </a:t>
            </a:r>
            <a:r>
              <a:rPr lang="en-US" dirty="0" err="1"/>
              <a:t>Kumpula</a:t>
            </a:r>
            <a:r>
              <a:rPr lang="en-US" dirty="0"/>
              <a:t> Campus has a note with contact information.</a:t>
            </a:r>
          </a:p>
          <a:p>
            <a:pPr>
              <a:buFont typeface="Wingdings" panose="05000000000000000000" pitchFamily="2" charset="2"/>
              <a:buChar char="§"/>
            </a:pPr>
            <a:r>
              <a:rPr lang="en-US" dirty="0"/>
              <a:t>An upset person can look for more information in a quiet place. </a:t>
            </a:r>
          </a:p>
        </p:txBody>
      </p:sp>
      <p:pic>
        <p:nvPicPr>
          <p:cNvPr id="12" name="Picture 2" descr="C:\Users\eija\Desktop\finished\finished\logo_english.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738538" y="318672"/>
            <a:ext cx="3168352" cy="1189924"/>
          </a:xfrm>
          <a:prstGeom prst="rect">
            <a:avLst/>
          </a:prstGeom>
          <a:noFill/>
          <a:extLst>
            <a:ext uri="{909E8E84-426E-40DD-AFC4-6F175D3DCCD1}">
              <a14:hiddenFill xmlns:a14="http://schemas.microsoft.com/office/drawing/2010/main">
                <a:solidFill>
                  <a:srgbClr val="FFFFFF"/>
                </a:solidFill>
              </a14:hiddenFill>
            </a:ext>
          </a:extLst>
        </p:spPr>
      </p:pic>
      <p:sp>
        <p:nvSpPr>
          <p:cNvPr id="13" name="Päivämäärän paikkamerkki 3">
            <a:extLst>
              <a:ext uri="{FF2B5EF4-FFF2-40B4-BE49-F238E27FC236}">
                <a16:creationId xmlns:a16="http://schemas.microsoft.com/office/drawing/2014/main" id="{20736DA3-3565-4A10-885D-068039417F58}"/>
              </a:ext>
            </a:extLst>
          </p:cNvPr>
          <p:cNvSpPr txBox="1">
            <a:spLocks/>
          </p:cNvSpPr>
          <p:nvPr/>
        </p:nvSpPr>
        <p:spPr bwMode="auto">
          <a:xfrm>
            <a:off x="10261600" y="6189117"/>
            <a:ext cx="91440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A764AF3D-1FDF-41BB-A1FE-1EF56BB22E43}" type="datetime1">
              <a:rPr lang="en-GB" smtClean="0"/>
              <a:pPr/>
              <a:t>06/05/2024</a:t>
            </a:fld>
            <a:endParaRPr lang="fi-FI"/>
          </a:p>
        </p:txBody>
      </p:sp>
      <p:sp>
        <p:nvSpPr>
          <p:cNvPr id="14" name="Dian numeron paikkamerkki 5">
            <a:extLst>
              <a:ext uri="{FF2B5EF4-FFF2-40B4-BE49-F238E27FC236}">
                <a16:creationId xmlns:a16="http://schemas.microsoft.com/office/drawing/2014/main" id="{EDBB35E9-A621-490F-A23D-78A81B439092}"/>
              </a:ext>
            </a:extLst>
          </p:cNvPr>
          <p:cNvSpPr txBox="1">
            <a:spLocks/>
          </p:cNvSpPr>
          <p:nvPr/>
        </p:nvSpPr>
        <p:spPr bwMode="auto">
          <a:xfrm>
            <a:off x="11176000" y="6189117"/>
            <a:ext cx="68064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17</a:t>
            </a:fld>
            <a:endParaRPr lang="en-GB"/>
          </a:p>
        </p:txBody>
      </p:sp>
      <p:pic>
        <p:nvPicPr>
          <p:cNvPr id="4" name="Kuva 3">
            <a:extLst>
              <a:ext uri="{FF2B5EF4-FFF2-40B4-BE49-F238E27FC236}">
                <a16:creationId xmlns:a16="http://schemas.microsoft.com/office/drawing/2014/main" id="{6C023C82-4700-4024-8489-55E0781A5852}"/>
              </a:ext>
            </a:extLst>
          </p:cNvPr>
          <p:cNvPicPr>
            <a:picLocks noChangeAspect="1"/>
          </p:cNvPicPr>
          <p:nvPr/>
        </p:nvPicPr>
        <p:blipFill>
          <a:blip r:embed="rId4"/>
          <a:stretch>
            <a:fillRect/>
          </a:stretch>
        </p:blipFill>
        <p:spPr>
          <a:xfrm>
            <a:off x="1559496" y="1539082"/>
            <a:ext cx="3384376" cy="4770238"/>
          </a:xfrm>
          <a:prstGeom prst="rect">
            <a:avLst/>
          </a:prstGeom>
        </p:spPr>
      </p:pic>
      <p:sp>
        <p:nvSpPr>
          <p:cNvPr id="15" name="Otsikko 7">
            <a:extLst>
              <a:ext uri="{FF2B5EF4-FFF2-40B4-BE49-F238E27FC236}">
                <a16:creationId xmlns:a16="http://schemas.microsoft.com/office/drawing/2014/main" id="{43FF8DBE-6755-4530-A22B-E51517400650}"/>
              </a:ext>
            </a:extLst>
          </p:cNvPr>
          <p:cNvSpPr>
            <a:spLocks noGrp="1"/>
          </p:cNvSpPr>
          <p:nvPr>
            <p:ph type="title"/>
          </p:nvPr>
        </p:nvSpPr>
        <p:spPr>
          <a:xfrm>
            <a:off x="2063552" y="802411"/>
            <a:ext cx="9722048" cy="970405"/>
          </a:xfrm>
        </p:spPr>
        <p:txBody>
          <a:bodyPr/>
          <a:lstStyle/>
          <a:p>
            <a:r>
              <a:rPr lang="en-US" sz="4000" dirty="0"/>
              <a:t>EXAMPLE: </a:t>
            </a:r>
            <a:br>
              <a:rPr lang="en-US" sz="4000" dirty="0"/>
            </a:br>
            <a:r>
              <a:rPr lang="en-US" sz="4000" dirty="0"/>
              <a:t>TOILET NOTES @ UH SCIENCE</a:t>
            </a:r>
          </a:p>
        </p:txBody>
      </p:sp>
      <p:sp>
        <p:nvSpPr>
          <p:cNvPr id="2" name="Alatunnisteen paikkamerkki 29">
            <a:extLst>
              <a:ext uri="{FF2B5EF4-FFF2-40B4-BE49-F238E27FC236}">
                <a16:creationId xmlns:a16="http://schemas.microsoft.com/office/drawing/2014/main" id="{0C1E16AC-D3E3-2326-2D62-D509F7B0DCAF}"/>
              </a:ext>
            </a:extLst>
          </p:cNvPr>
          <p:cNvSpPr>
            <a:spLocks noGrp="1"/>
          </p:cNvSpPr>
          <p:nvPr>
            <p:ph type="ftr" sz="quarter" idx="11"/>
          </p:nvPr>
        </p:nvSpPr>
        <p:spPr>
          <a:xfrm>
            <a:off x="6768000" y="6189217"/>
            <a:ext cx="3360448" cy="576000"/>
          </a:xfrm>
        </p:spPr>
        <p:txBody>
          <a:bodyPr/>
          <a:lstStyle/>
          <a:p>
            <a:r>
              <a:rPr lang="en-US" dirty="0"/>
              <a:t>5th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1219594033"/>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isällön paikkamerkki 8"/>
          <p:cNvSpPr>
            <a:spLocks noGrp="1"/>
          </p:cNvSpPr>
          <p:nvPr>
            <p:ph idx="1"/>
          </p:nvPr>
        </p:nvSpPr>
        <p:spPr>
          <a:xfrm>
            <a:off x="772997" y="2204865"/>
            <a:ext cx="6403123" cy="3888431"/>
          </a:xfrm>
        </p:spPr>
        <p:txBody>
          <a:bodyPr/>
          <a:lstStyle/>
          <a:p>
            <a:pPr marL="457200" indent="-457200">
              <a:lnSpc>
                <a:spcPct val="100000"/>
              </a:lnSpc>
              <a:spcAft>
                <a:spcPts val="500"/>
              </a:spcAft>
              <a:buFont typeface="+mj-lt"/>
              <a:buAutoNum type="arabicPeriod"/>
            </a:pPr>
            <a:r>
              <a:rPr lang="en-GB" b="1" dirty="0">
                <a:solidFill>
                  <a:srgbClr val="002060"/>
                </a:solidFill>
              </a:rPr>
              <a:t>Diverse teams make better science</a:t>
            </a:r>
          </a:p>
          <a:p>
            <a:pPr lvl="1" indent="-182563">
              <a:lnSpc>
                <a:spcPct val="100000"/>
              </a:lnSpc>
              <a:spcAft>
                <a:spcPts val="500"/>
              </a:spcAft>
            </a:pPr>
            <a:r>
              <a:rPr lang="en-GB" dirty="0">
                <a:solidFill>
                  <a:srgbClr val="002060"/>
                </a:solidFill>
              </a:rPr>
              <a:t>Diverse teams bring in diverse experiences, </a:t>
            </a:r>
            <a:r>
              <a:rPr lang="en-US" dirty="0">
                <a:solidFill>
                  <a:srgbClr val="002060"/>
                </a:solidFill>
              </a:rPr>
              <a:t>practices, perspectives, values, and motivations </a:t>
            </a:r>
          </a:p>
          <a:p>
            <a:pPr lvl="1" indent="-182563">
              <a:lnSpc>
                <a:spcPct val="100000"/>
              </a:lnSpc>
              <a:spcAft>
                <a:spcPts val="500"/>
              </a:spcAft>
            </a:pPr>
            <a:r>
              <a:rPr lang="en-US" dirty="0">
                <a:solidFill>
                  <a:srgbClr val="002060"/>
                </a:solidFill>
              </a:rPr>
              <a:t>Diversity increases the quality of the process and effectiveness of scientific inquiry.</a:t>
            </a:r>
          </a:p>
          <a:p>
            <a:pPr lvl="1" indent="-182563">
              <a:lnSpc>
                <a:spcPct val="100000"/>
              </a:lnSpc>
              <a:spcAft>
                <a:spcPts val="500"/>
              </a:spcAft>
            </a:pPr>
            <a:r>
              <a:rPr lang="en-US" dirty="0">
                <a:solidFill>
                  <a:srgbClr val="002060"/>
                </a:solidFill>
              </a:rPr>
              <a:t>(Reference: abundancy of scientific studies.)</a:t>
            </a:r>
          </a:p>
          <a:p>
            <a:pPr marL="457200" indent="-457200">
              <a:lnSpc>
                <a:spcPct val="100000"/>
              </a:lnSpc>
              <a:spcAft>
                <a:spcPts val="500"/>
              </a:spcAft>
              <a:buFont typeface="+mj-lt"/>
              <a:buAutoNum type="arabicPeriod"/>
            </a:pPr>
            <a:r>
              <a:rPr lang="en-US" b="1" dirty="0">
                <a:solidFill>
                  <a:srgbClr val="002060"/>
                </a:solidFill>
              </a:rPr>
              <a:t>Everyone has right to equal opportunities </a:t>
            </a:r>
          </a:p>
        </p:txBody>
      </p:sp>
      <p:sp>
        <p:nvSpPr>
          <p:cNvPr id="8" name="Otsikko 7"/>
          <p:cNvSpPr>
            <a:spLocks noGrp="1"/>
          </p:cNvSpPr>
          <p:nvPr>
            <p:ph type="title"/>
          </p:nvPr>
        </p:nvSpPr>
        <p:spPr>
          <a:xfrm>
            <a:off x="2063552" y="802411"/>
            <a:ext cx="9722048" cy="970405"/>
          </a:xfrm>
        </p:spPr>
        <p:txBody>
          <a:bodyPr/>
          <a:lstStyle/>
          <a:p>
            <a:r>
              <a:rPr lang="en-US" sz="4000" dirty="0"/>
              <a:t>Why diversity matters?</a:t>
            </a:r>
          </a:p>
        </p:txBody>
      </p:sp>
      <p:pic>
        <p:nvPicPr>
          <p:cNvPr id="12" name="Picture 11"/>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7281390" y="2420889"/>
            <a:ext cx="4469990" cy="2448271"/>
          </a:xfrm>
          <a:prstGeom prst="rect">
            <a:avLst/>
          </a:prstGeom>
        </p:spPr>
      </p:pic>
      <p:sp>
        <p:nvSpPr>
          <p:cNvPr id="13" name="TextBox 12"/>
          <p:cNvSpPr txBox="1"/>
          <p:nvPr/>
        </p:nvSpPr>
        <p:spPr>
          <a:xfrm>
            <a:off x="7298274" y="4933958"/>
            <a:ext cx="4558365" cy="215444"/>
          </a:xfrm>
          <a:prstGeom prst="rect">
            <a:avLst/>
          </a:prstGeom>
          <a:noFill/>
        </p:spPr>
        <p:txBody>
          <a:bodyPr wrap="square" rtlCol="0">
            <a:spAutoFit/>
          </a:bodyPr>
          <a:lstStyle/>
          <a:p>
            <a:r>
              <a:rPr lang="fi-FI" sz="800" dirty="0">
                <a:solidFill>
                  <a:srgbClr val="FCA311"/>
                </a:solidFill>
              </a:rPr>
              <a:t>https://greatergood.berkeley.edu/article/item/how_diversity_makes_us_smarter</a:t>
            </a:r>
          </a:p>
        </p:txBody>
      </p:sp>
      <p:sp>
        <p:nvSpPr>
          <p:cNvPr id="14" name="Päivämäärän paikkamerkki 3">
            <a:extLst>
              <a:ext uri="{FF2B5EF4-FFF2-40B4-BE49-F238E27FC236}">
                <a16:creationId xmlns:a16="http://schemas.microsoft.com/office/drawing/2014/main" id="{B0FDDE05-37B9-4D7A-92A5-1FE474A81F91}"/>
              </a:ext>
            </a:extLst>
          </p:cNvPr>
          <p:cNvSpPr txBox="1">
            <a:spLocks/>
          </p:cNvSpPr>
          <p:nvPr/>
        </p:nvSpPr>
        <p:spPr bwMode="auto">
          <a:xfrm>
            <a:off x="10261600" y="6189117"/>
            <a:ext cx="91440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A764AF3D-1FDF-41BB-A1FE-1EF56BB22E43}" type="datetime1">
              <a:rPr lang="en-GB" smtClean="0"/>
              <a:pPr/>
              <a:t>06/05/2024</a:t>
            </a:fld>
            <a:endParaRPr lang="fi-FI"/>
          </a:p>
        </p:txBody>
      </p:sp>
      <p:sp>
        <p:nvSpPr>
          <p:cNvPr id="15" name="Dian numeron paikkamerkki 5">
            <a:extLst>
              <a:ext uri="{FF2B5EF4-FFF2-40B4-BE49-F238E27FC236}">
                <a16:creationId xmlns:a16="http://schemas.microsoft.com/office/drawing/2014/main" id="{59C949FD-B29C-4F8B-B52D-C30F1FEA1B77}"/>
              </a:ext>
            </a:extLst>
          </p:cNvPr>
          <p:cNvSpPr txBox="1">
            <a:spLocks/>
          </p:cNvSpPr>
          <p:nvPr/>
        </p:nvSpPr>
        <p:spPr bwMode="auto">
          <a:xfrm>
            <a:off x="11176000" y="6189117"/>
            <a:ext cx="68064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18</a:t>
            </a:fld>
            <a:endParaRPr lang="en-GB"/>
          </a:p>
        </p:txBody>
      </p:sp>
      <p:sp>
        <p:nvSpPr>
          <p:cNvPr id="2" name="Alatunnisteen paikkamerkki 29">
            <a:extLst>
              <a:ext uri="{FF2B5EF4-FFF2-40B4-BE49-F238E27FC236}">
                <a16:creationId xmlns:a16="http://schemas.microsoft.com/office/drawing/2014/main" id="{69135AFA-AC39-A589-C639-9F1965053BCA}"/>
              </a:ext>
            </a:extLst>
          </p:cNvPr>
          <p:cNvSpPr>
            <a:spLocks noGrp="1"/>
          </p:cNvSpPr>
          <p:nvPr>
            <p:ph type="ftr" sz="quarter" idx="11"/>
          </p:nvPr>
        </p:nvSpPr>
        <p:spPr>
          <a:xfrm>
            <a:off x="6768000" y="6189217"/>
            <a:ext cx="3360448" cy="576000"/>
          </a:xfrm>
        </p:spPr>
        <p:txBody>
          <a:bodyPr/>
          <a:lstStyle/>
          <a:p>
            <a:r>
              <a:rPr lang="en-US" dirty="0"/>
              <a:t>5th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2778493722"/>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iruutu 4"/>
          <p:cNvSpPr txBox="1"/>
          <p:nvPr/>
        </p:nvSpPr>
        <p:spPr>
          <a:xfrm>
            <a:off x="1162757" y="1699548"/>
            <a:ext cx="10419644" cy="1441420"/>
          </a:xfrm>
          <a:prstGeom prst="rect">
            <a:avLst/>
          </a:prstGeom>
          <a:noFill/>
        </p:spPr>
        <p:txBody>
          <a:bodyPr wrap="square" rtlCol="0">
            <a:spAutoFit/>
          </a:bodyPr>
          <a:lstStyle/>
          <a:p>
            <a:pPr>
              <a:spcAft>
                <a:spcPts val="1333"/>
              </a:spcAft>
            </a:pPr>
            <a:r>
              <a:rPr lang="en-US" sz="2200" i="1" dirty="0">
                <a:solidFill>
                  <a:srgbClr val="000000"/>
                </a:solidFill>
              </a:rPr>
              <a:t>Diversity makes better science!</a:t>
            </a:r>
          </a:p>
          <a:p>
            <a:pPr>
              <a:spcAft>
                <a:spcPts val="1333"/>
              </a:spcAft>
            </a:pPr>
            <a:r>
              <a:rPr lang="en-US" sz="2200" i="1" dirty="0">
                <a:solidFill>
                  <a:srgbClr val="000000"/>
                </a:solidFill>
              </a:rPr>
              <a:t>		 Increasing diversity needs actions!</a:t>
            </a:r>
          </a:p>
          <a:p>
            <a:pPr>
              <a:spcAft>
                <a:spcPts val="1333"/>
              </a:spcAft>
            </a:pPr>
            <a:r>
              <a:rPr lang="en-US" sz="2200" i="1" dirty="0">
                <a:solidFill>
                  <a:srgbClr val="000000"/>
                </a:solidFill>
              </a:rPr>
              <a:t>					Actions make difference!</a:t>
            </a:r>
          </a:p>
        </p:txBody>
      </p:sp>
      <p:sp>
        <p:nvSpPr>
          <p:cNvPr id="10" name="Slide Number Placeholder 3"/>
          <p:cNvSpPr>
            <a:spLocks noGrp="1"/>
          </p:cNvSpPr>
          <p:nvPr>
            <p:ph type="sldNum" sz="quarter" idx="12"/>
          </p:nvPr>
        </p:nvSpPr>
        <p:spPr>
          <a:xfrm>
            <a:off x="11184468" y="8221135"/>
            <a:ext cx="575733" cy="575732"/>
          </a:xfrm>
        </p:spPr>
        <p:txBody>
          <a:bodyPr/>
          <a:lstStyle/>
          <a:p>
            <a:fld id="{89059335-AFD3-4DED-970B-1AD46A147785}" type="slidenum">
              <a:rPr lang="en-GB" smtClean="0"/>
              <a:pPr/>
              <a:t>19</a:t>
            </a:fld>
            <a:endParaRPr lang="en-GB"/>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015880" y="3236360"/>
            <a:ext cx="6336704" cy="3072341"/>
          </a:xfrm>
          <a:prstGeom prst="rect">
            <a:avLst/>
          </a:prstGeom>
        </p:spPr>
      </p:pic>
      <p:sp>
        <p:nvSpPr>
          <p:cNvPr id="12" name="Otsikko 7"/>
          <p:cNvSpPr>
            <a:spLocks noGrp="1"/>
          </p:cNvSpPr>
          <p:nvPr>
            <p:ph type="title"/>
          </p:nvPr>
        </p:nvSpPr>
        <p:spPr>
          <a:xfrm>
            <a:off x="2063552" y="802411"/>
            <a:ext cx="9722048" cy="970405"/>
          </a:xfrm>
        </p:spPr>
        <p:txBody>
          <a:bodyPr/>
          <a:lstStyle/>
          <a:p>
            <a:r>
              <a:rPr lang="en-GB" sz="4000" dirty="0"/>
              <a:t>Summary</a:t>
            </a:r>
            <a:endParaRPr lang="fi-FI" sz="4000" dirty="0"/>
          </a:p>
        </p:txBody>
      </p:sp>
      <p:sp>
        <p:nvSpPr>
          <p:cNvPr id="14" name="Päivämäärän paikkamerkki 3">
            <a:extLst>
              <a:ext uri="{FF2B5EF4-FFF2-40B4-BE49-F238E27FC236}">
                <a16:creationId xmlns:a16="http://schemas.microsoft.com/office/drawing/2014/main" id="{4EE38E52-ADF9-4C60-BAA8-4B586F3D1F53}"/>
              </a:ext>
            </a:extLst>
          </p:cNvPr>
          <p:cNvSpPr txBox="1">
            <a:spLocks/>
          </p:cNvSpPr>
          <p:nvPr/>
        </p:nvSpPr>
        <p:spPr bwMode="auto">
          <a:xfrm>
            <a:off x="10261600" y="6189117"/>
            <a:ext cx="91440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A764AF3D-1FDF-41BB-A1FE-1EF56BB22E43}" type="datetime1">
              <a:rPr lang="en-GB" smtClean="0"/>
              <a:pPr/>
              <a:t>06/05/2024</a:t>
            </a:fld>
            <a:endParaRPr lang="fi-FI"/>
          </a:p>
        </p:txBody>
      </p:sp>
      <p:sp>
        <p:nvSpPr>
          <p:cNvPr id="15" name="Dian numeron paikkamerkki 5">
            <a:extLst>
              <a:ext uri="{FF2B5EF4-FFF2-40B4-BE49-F238E27FC236}">
                <a16:creationId xmlns:a16="http://schemas.microsoft.com/office/drawing/2014/main" id="{752ACDBA-6DE2-4A8C-85AC-DE35A21C4536}"/>
              </a:ext>
            </a:extLst>
          </p:cNvPr>
          <p:cNvSpPr txBox="1">
            <a:spLocks/>
          </p:cNvSpPr>
          <p:nvPr/>
        </p:nvSpPr>
        <p:spPr bwMode="auto">
          <a:xfrm>
            <a:off x="11176000" y="6189117"/>
            <a:ext cx="68064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19</a:t>
            </a:fld>
            <a:endParaRPr lang="en-GB"/>
          </a:p>
        </p:txBody>
      </p:sp>
      <p:sp>
        <p:nvSpPr>
          <p:cNvPr id="3" name="Alatunnisteen paikkamerkki 29">
            <a:extLst>
              <a:ext uri="{FF2B5EF4-FFF2-40B4-BE49-F238E27FC236}">
                <a16:creationId xmlns:a16="http://schemas.microsoft.com/office/drawing/2014/main" id="{1D85A32F-E9D0-8193-2B80-74B4260F8B59}"/>
              </a:ext>
            </a:extLst>
          </p:cNvPr>
          <p:cNvSpPr>
            <a:spLocks noGrp="1"/>
          </p:cNvSpPr>
          <p:nvPr>
            <p:ph type="ftr" sz="quarter" idx="11"/>
          </p:nvPr>
        </p:nvSpPr>
        <p:spPr>
          <a:xfrm>
            <a:off x="6768000" y="6189217"/>
            <a:ext cx="3360448" cy="576000"/>
          </a:xfrm>
        </p:spPr>
        <p:txBody>
          <a:bodyPr/>
          <a:lstStyle/>
          <a:p>
            <a:r>
              <a:rPr lang="en-US" dirty="0"/>
              <a:t>5th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1463019426"/>
      </p:ext>
    </p:ext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8DC6F23D-56DC-4E46-8674-01D3980CD64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6119" t="13055"/>
          <a:stretch/>
        </p:blipFill>
        <p:spPr>
          <a:xfrm>
            <a:off x="10344472" y="5371643"/>
            <a:ext cx="1271365" cy="889756"/>
          </a:xfrm>
          <a:prstGeom prst="rect">
            <a:avLst/>
          </a:prstGeom>
        </p:spPr>
      </p:pic>
      <p:sp>
        <p:nvSpPr>
          <p:cNvPr id="4" name="Päivämäärän paikkamerkki 3"/>
          <p:cNvSpPr>
            <a:spLocks noGrp="1"/>
          </p:cNvSpPr>
          <p:nvPr>
            <p:ph type="dt" sz="half" idx="10"/>
          </p:nvPr>
        </p:nvSpPr>
        <p:spPr/>
        <p:txBody>
          <a:bodyPr/>
          <a:lstStyle/>
          <a:p>
            <a:fld id="{A764AF3D-1FDF-41BB-A1FE-1EF56BB22E43}" type="datetime1">
              <a:rPr lang="en-GB" smtClean="0"/>
              <a:pPr/>
              <a:t>08/05/2024</a:t>
            </a:fld>
            <a:endParaRPr lang="fi-FI"/>
          </a:p>
        </p:txBody>
      </p:sp>
      <p:sp>
        <p:nvSpPr>
          <p:cNvPr id="6" name="Dian numeron paikkamerkki 5"/>
          <p:cNvSpPr>
            <a:spLocks noGrp="1"/>
          </p:cNvSpPr>
          <p:nvPr>
            <p:ph type="sldNum" sz="quarter" idx="12"/>
          </p:nvPr>
        </p:nvSpPr>
        <p:spPr/>
        <p:txBody>
          <a:bodyPr/>
          <a:lstStyle/>
          <a:p>
            <a:fld id="{4669315E-5A66-CF44-AE5D-C333B2F730C4}" type="slidenum">
              <a:rPr lang="en-GB" smtClean="0"/>
              <a:pPr/>
              <a:t>2</a:t>
            </a:fld>
            <a:endParaRPr lang="en-GB"/>
          </a:p>
        </p:txBody>
      </p:sp>
      <p:sp>
        <p:nvSpPr>
          <p:cNvPr id="10" name="Subtitle 2">
            <a:extLst>
              <a:ext uri="{FF2B5EF4-FFF2-40B4-BE49-F238E27FC236}">
                <a16:creationId xmlns:a16="http://schemas.microsoft.com/office/drawing/2014/main" id="{2FE93A79-1BBB-5A40-BC3C-71738C96D47D}"/>
              </a:ext>
            </a:extLst>
          </p:cNvPr>
          <p:cNvSpPr txBox="1">
            <a:spLocks/>
          </p:cNvSpPr>
          <p:nvPr/>
        </p:nvSpPr>
        <p:spPr bwMode="auto">
          <a:xfrm>
            <a:off x="757925" y="4694607"/>
            <a:ext cx="9953326" cy="1055115"/>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noAutofit/>
          </a:bodyPr>
          <a:lstStyle>
            <a:lvl1pPr marL="92075" indent="0" algn="ctr" rtl="0" eaLnBrk="1" fontAlgn="base" hangingPunct="1">
              <a:lnSpc>
                <a:spcPct val="80000"/>
              </a:lnSpc>
              <a:spcBef>
                <a:spcPct val="0"/>
              </a:spcBef>
              <a:spcAft>
                <a:spcPct val="50000"/>
              </a:spcAft>
              <a:buClr>
                <a:schemeClr val="tx1"/>
              </a:buClr>
              <a:buSzPct val="100000"/>
              <a:buFont typeface="Arial"/>
              <a:buNone/>
              <a:defRPr sz="2200" kern="1200">
                <a:solidFill>
                  <a:schemeClr val="tx1"/>
                </a:solidFill>
                <a:latin typeface="+mj-lt"/>
                <a:ea typeface="+mn-ea"/>
                <a:cs typeface="Gotham narrow bold"/>
              </a:defRPr>
            </a:lvl1pPr>
            <a:lvl2pPr marL="382588" indent="0" algn="ctr" rtl="0" eaLnBrk="1" fontAlgn="base" hangingPunct="1">
              <a:lnSpc>
                <a:spcPct val="80000"/>
              </a:lnSpc>
              <a:spcBef>
                <a:spcPct val="0"/>
              </a:spcBef>
              <a:spcAft>
                <a:spcPct val="50000"/>
              </a:spcAft>
              <a:buClr>
                <a:schemeClr val="tx1"/>
              </a:buClr>
              <a:buSzPct val="100000"/>
              <a:buFont typeface="Arial"/>
              <a:buNone/>
              <a:defRPr sz="2000" kern="1200">
                <a:solidFill>
                  <a:schemeClr val="tx1"/>
                </a:solidFill>
                <a:latin typeface="Gotham Narrow Book"/>
                <a:ea typeface="+mn-ea"/>
                <a:cs typeface="Gotham Narrow Book"/>
              </a:defRPr>
            </a:lvl2pPr>
            <a:lvl3pPr marL="765175" indent="0" algn="ctr" rtl="0" eaLnBrk="1" fontAlgn="base" hangingPunct="1">
              <a:lnSpc>
                <a:spcPct val="80000"/>
              </a:lnSpc>
              <a:spcBef>
                <a:spcPct val="0"/>
              </a:spcBef>
              <a:spcAft>
                <a:spcPct val="50000"/>
              </a:spcAft>
              <a:buFont typeface="Arial" charset="0"/>
              <a:buNone/>
              <a:defRPr kern="1200">
                <a:solidFill>
                  <a:schemeClr val="tx1"/>
                </a:solidFill>
                <a:latin typeface="Gotham Narrow Book"/>
                <a:ea typeface="+mn-ea"/>
                <a:cs typeface="Gotham Narrow Book"/>
              </a:defRPr>
            </a:lvl3pPr>
            <a:lvl4pPr marL="1241425" indent="0" algn="ctr" rtl="0" eaLnBrk="1" fontAlgn="base" hangingPunct="1">
              <a:lnSpc>
                <a:spcPct val="80000"/>
              </a:lnSpc>
              <a:spcBef>
                <a:spcPct val="0"/>
              </a:spcBef>
              <a:spcAft>
                <a:spcPct val="50000"/>
              </a:spcAft>
              <a:buFont typeface="Arial" charset="0"/>
              <a:buNone/>
              <a:defRPr sz="1600" kern="1200">
                <a:solidFill>
                  <a:schemeClr val="tx1"/>
                </a:solidFill>
                <a:latin typeface="Gotham Narrow Book"/>
                <a:ea typeface="+mn-ea"/>
                <a:cs typeface="Gotham Narrow Book"/>
              </a:defRPr>
            </a:lvl4pPr>
            <a:lvl5pPr marL="1717675" indent="0" algn="ctr" rtl="0" eaLnBrk="1" fontAlgn="base" hangingPunct="1">
              <a:lnSpc>
                <a:spcPct val="80000"/>
              </a:lnSpc>
              <a:spcBef>
                <a:spcPct val="0"/>
              </a:spcBef>
              <a:spcAft>
                <a:spcPct val="50000"/>
              </a:spcAft>
              <a:buFont typeface="Arial" charset="0"/>
              <a:buNone/>
              <a:defRPr sz="1400" kern="1200">
                <a:solidFill>
                  <a:schemeClr val="tx1"/>
                </a:solidFill>
                <a:latin typeface="Gotham Narrow Book"/>
                <a:ea typeface="+mn-ea"/>
                <a:cs typeface="Gotham Narrow Book"/>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lnSpc>
                <a:spcPct val="100000"/>
              </a:lnSpc>
              <a:spcAft>
                <a:spcPts val="0"/>
              </a:spcAft>
            </a:pPr>
            <a:r>
              <a:rPr lang="en-GB" sz="1800" b="1" dirty="0"/>
              <a:t>By the Finnish </a:t>
            </a:r>
            <a:r>
              <a:rPr lang="en-GB" sz="1800" b="1" dirty="0" err="1"/>
              <a:t>NORNDiP</a:t>
            </a:r>
            <a:r>
              <a:rPr lang="en-GB" sz="1800" b="1" dirty="0"/>
              <a:t> Advisory Board Members:</a:t>
            </a:r>
          </a:p>
          <a:p>
            <a:pPr algn="l">
              <a:lnSpc>
                <a:spcPct val="100000"/>
              </a:lnSpc>
              <a:spcAft>
                <a:spcPts val="0"/>
              </a:spcAft>
            </a:pPr>
            <a:r>
              <a:rPr lang="en-GB" sz="1800" dirty="0">
                <a:solidFill>
                  <a:srgbClr val="009E60"/>
                </a:solidFill>
              </a:rPr>
              <a:t>Katja Lauri </a:t>
            </a:r>
            <a:r>
              <a:rPr lang="en-GB" sz="1800" dirty="0"/>
              <a:t>is research director @ </a:t>
            </a:r>
            <a:r>
              <a:rPr lang="en-US" sz="1800" dirty="0"/>
              <a:t>Institute for Atmospheric and Earth System Research</a:t>
            </a:r>
            <a:endParaRPr lang="en-GB" sz="1800" dirty="0"/>
          </a:p>
          <a:p>
            <a:pPr algn="l">
              <a:lnSpc>
                <a:spcPct val="100000"/>
              </a:lnSpc>
              <a:spcAft>
                <a:spcPts val="0"/>
              </a:spcAft>
            </a:pPr>
            <a:r>
              <a:rPr lang="en-GB" sz="1800" dirty="0">
                <a:solidFill>
                  <a:srgbClr val="009E60"/>
                </a:solidFill>
              </a:rPr>
              <a:t>Eija Tuominen </a:t>
            </a:r>
            <a:r>
              <a:rPr lang="en-GB" sz="1800" dirty="0"/>
              <a:t>is research team leader @ VTT</a:t>
            </a:r>
          </a:p>
          <a:p>
            <a:pPr algn="l">
              <a:lnSpc>
                <a:spcPct val="100000"/>
              </a:lnSpc>
              <a:spcAft>
                <a:spcPts val="0"/>
              </a:spcAft>
            </a:pPr>
            <a:r>
              <a:rPr lang="en-GB" sz="1800" dirty="0">
                <a:solidFill>
                  <a:srgbClr val="009E60"/>
                </a:solidFill>
              </a:rPr>
              <a:t>Hanna Vehkamäki </a:t>
            </a:r>
            <a:r>
              <a:rPr lang="en-GB" sz="1800" dirty="0"/>
              <a:t>is</a:t>
            </a:r>
            <a:r>
              <a:rPr lang="en-GB" sz="1800" b="1" dirty="0"/>
              <a:t> </a:t>
            </a:r>
            <a:r>
              <a:rPr lang="en-GB" sz="1800" dirty="0"/>
              <a:t>professor in computational aerosol physics and </a:t>
            </a:r>
            <a:r>
              <a:rPr lang="en-GB" sz="1800" dirty="0">
                <a:solidFill>
                  <a:srgbClr val="FF0000"/>
                </a:solidFill>
              </a:rPr>
              <a:t>vice dean of equality</a:t>
            </a:r>
          </a:p>
        </p:txBody>
      </p:sp>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47139" y="4423047"/>
            <a:ext cx="866030" cy="889756"/>
          </a:xfrm>
          <a:prstGeom prst="rect">
            <a:avLst/>
          </a:prstGeom>
        </p:spPr>
      </p:pic>
      <p:sp>
        <p:nvSpPr>
          <p:cNvPr id="3" name="TextBox 2"/>
          <p:cNvSpPr txBox="1"/>
          <p:nvPr/>
        </p:nvSpPr>
        <p:spPr bwMode="auto">
          <a:xfrm>
            <a:off x="911424" y="2512640"/>
            <a:ext cx="4594206" cy="14311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ctr" anchorCtr="0" compatLnSpc="1">
            <a:prstTxWarp prst="textNoShape">
              <a:avLst/>
            </a:prstTxWarp>
            <a:spAutoFit/>
          </a:bodyPr>
          <a:lstStyle/>
          <a:p>
            <a:pPr marL="457200" indent="-457200">
              <a:spcAft>
                <a:spcPts val="200"/>
              </a:spcAft>
              <a:buFont typeface="Wingdings" panose="05000000000000000000" pitchFamily="2" charset="2"/>
              <a:buChar char="Ø"/>
            </a:pPr>
            <a:r>
              <a:rPr lang="en-US" sz="2200" b="1" dirty="0">
                <a:solidFill>
                  <a:srgbClr val="002060"/>
                </a:solidFill>
                <a:latin typeface="+mj-lt"/>
              </a:rPr>
              <a:t>Finnish Women</a:t>
            </a:r>
          </a:p>
          <a:p>
            <a:pPr marL="457200" indent="-457200">
              <a:spcAft>
                <a:spcPts val="200"/>
              </a:spcAft>
              <a:buFont typeface="Wingdings" panose="05000000000000000000" pitchFamily="2" charset="2"/>
              <a:buChar char="Ø"/>
            </a:pPr>
            <a:r>
              <a:rPr lang="en-US" sz="2200" b="1" dirty="0">
                <a:solidFill>
                  <a:srgbClr val="002060"/>
                </a:solidFill>
                <a:latin typeface="+mj-lt"/>
              </a:rPr>
              <a:t>Finnish Women in Physics</a:t>
            </a:r>
          </a:p>
          <a:p>
            <a:pPr marL="457200" indent="-457200">
              <a:spcAft>
                <a:spcPts val="200"/>
              </a:spcAft>
              <a:buFont typeface="Wingdings" panose="05000000000000000000" pitchFamily="2" charset="2"/>
              <a:buChar char="Ø"/>
            </a:pPr>
            <a:r>
              <a:rPr lang="en-US" sz="2200" b="1" dirty="0">
                <a:solidFill>
                  <a:srgbClr val="002060"/>
                </a:solidFill>
                <a:latin typeface="+mj-lt"/>
              </a:rPr>
              <a:t>Another EDI Issue: Language</a:t>
            </a:r>
          </a:p>
          <a:p>
            <a:pPr marL="457200" indent="-457200">
              <a:spcAft>
                <a:spcPts val="200"/>
              </a:spcAft>
              <a:buFont typeface="Wingdings" panose="05000000000000000000" pitchFamily="2" charset="2"/>
              <a:buChar char="Ø"/>
            </a:pPr>
            <a:r>
              <a:rPr lang="en-US" sz="2200" b="1" dirty="0">
                <a:solidFill>
                  <a:srgbClr val="002060"/>
                </a:solidFill>
                <a:latin typeface="+mj-lt"/>
              </a:rPr>
              <a:t>Actions in Finnish Universities</a:t>
            </a:r>
          </a:p>
        </p:txBody>
      </p:sp>
      <p:sp>
        <p:nvSpPr>
          <p:cNvPr id="9" name="Otsikko 8">
            <a:extLst>
              <a:ext uri="{FF2B5EF4-FFF2-40B4-BE49-F238E27FC236}">
                <a16:creationId xmlns:a16="http://schemas.microsoft.com/office/drawing/2014/main" id="{7C49B32F-A71E-40D1-A851-1F230EB6B819}"/>
              </a:ext>
            </a:extLst>
          </p:cNvPr>
          <p:cNvSpPr>
            <a:spLocks noGrp="1"/>
          </p:cNvSpPr>
          <p:nvPr>
            <p:ph type="title"/>
          </p:nvPr>
        </p:nvSpPr>
        <p:spPr/>
        <p:txBody>
          <a:bodyPr/>
          <a:lstStyle/>
          <a:p>
            <a:r>
              <a:rPr lang="fi-FI" dirty="0" err="1"/>
              <a:t>OUTLine</a:t>
            </a:r>
            <a:endParaRPr lang="fi-FI" dirty="0"/>
          </a:p>
        </p:txBody>
      </p:sp>
      <p:sp>
        <p:nvSpPr>
          <p:cNvPr id="8" name="TextBox 7">
            <a:extLst>
              <a:ext uri="{FF2B5EF4-FFF2-40B4-BE49-F238E27FC236}">
                <a16:creationId xmlns:a16="http://schemas.microsoft.com/office/drawing/2014/main" id="{E1CA0722-90CB-64D4-51FB-3B753C1E0FE4}"/>
              </a:ext>
            </a:extLst>
          </p:cNvPr>
          <p:cNvSpPr txBox="1"/>
          <p:nvPr/>
        </p:nvSpPr>
        <p:spPr bwMode="auto">
          <a:xfrm>
            <a:off x="1415480" y="4097162"/>
            <a:ext cx="936104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a:spAutoFit/>
          </a:bodyPr>
          <a:lstStyle/>
          <a:p>
            <a:r>
              <a:rPr lang="fi-FI" dirty="0">
                <a:hlinkClick r:id="rId4"/>
              </a:rPr>
              <a:t>https://blog.hip.fi/fighting-the-equality-paradox-in-finnish-science/</a:t>
            </a:r>
            <a:r>
              <a:rPr lang="fi-FI" dirty="0"/>
              <a:t> </a:t>
            </a:r>
          </a:p>
        </p:txBody>
      </p:sp>
      <p:sp>
        <p:nvSpPr>
          <p:cNvPr id="7" name="Alatunnisteen paikkamerkki 29">
            <a:extLst>
              <a:ext uri="{FF2B5EF4-FFF2-40B4-BE49-F238E27FC236}">
                <a16:creationId xmlns:a16="http://schemas.microsoft.com/office/drawing/2014/main" id="{541E1C4A-B317-8E95-4784-2E04B06A2D49}"/>
              </a:ext>
            </a:extLst>
          </p:cNvPr>
          <p:cNvSpPr>
            <a:spLocks noGrp="1"/>
          </p:cNvSpPr>
          <p:nvPr>
            <p:ph type="ftr" sz="quarter" idx="11"/>
          </p:nvPr>
        </p:nvSpPr>
        <p:spPr>
          <a:xfrm>
            <a:off x="6768000" y="6189217"/>
            <a:ext cx="3360448" cy="576000"/>
          </a:xfrm>
        </p:spPr>
        <p:txBody>
          <a:bodyPr/>
          <a:lstStyle/>
          <a:p>
            <a:r>
              <a:rPr lang="en-US" dirty="0"/>
              <a:t>6th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3249907898"/>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iruutu 4"/>
          <p:cNvSpPr txBox="1"/>
          <p:nvPr/>
        </p:nvSpPr>
        <p:spPr>
          <a:xfrm>
            <a:off x="1052691" y="2869998"/>
            <a:ext cx="10419644" cy="543675"/>
          </a:xfrm>
          <a:prstGeom prst="rect">
            <a:avLst/>
          </a:prstGeom>
          <a:noFill/>
        </p:spPr>
        <p:txBody>
          <a:bodyPr wrap="square" rtlCol="0">
            <a:spAutoFit/>
          </a:bodyPr>
          <a:lstStyle/>
          <a:p>
            <a:pPr algn="ctr"/>
            <a:r>
              <a:rPr lang="fi-FI" sz="2933" b="1" dirty="0">
                <a:solidFill>
                  <a:srgbClr val="1CA17D"/>
                </a:solidFill>
                <a:latin typeface="Arial"/>
                <a:cs typeface="Arial"/>
              </a:rPr>
              <a:t>BACK </a:t>
            </a:r>
            <a:r>
              <a:rPr lang="fi-FI" sz="2933" b="1">
                <a:solidFill>
                  <a:srgbClr val="1CA17D"/>
                </a:solidFill>
                <a:latin typeface="Arial"/>
                <a:cs typeface="Arial"/>
              </a:rPr>
              <a:t>UP SLIDES</a:t>
            </a:r>
            <a:endParaRPr lang="fi-FI" sz="2933" b="1" dirty="0">
              <a:solidFill>
                <a:srgbClr val="1CA17D"/>
              </a:solidFill>
              <a:latin typeface="Arial"/>
              <a:cs typeface="Arial"/>
            </a:endParaRPr>
          </a:p>
        </p:txBody>
      </p:sp>
      <p:sp>
        <p:nvSpPr>
          <p:cNvPr id="10" name="Slide Number Placeholder 3"/>
          <p:cNvSpPr>
            <a:spLocks noGrp="1"/>
          </p:cNvSpPr>
          <p:nvPr>
            <p:ph type="sldNum" sz="quarter" idx="12"/>
          </p:nvPr>
        </p:nvSpPr>
        <p:spPr>
          <a:xfrm>
            <a:off x="11184468" y="8221135"/>
            <a:ext cx="575733" cy="575732"/>
          </a:xfrm>
        </p:spPr>
        <p:txBody>
          <a:bodyPr/>
          <a:lstStyle/>
          <a:p>
            <a:fld id="{89059335-AFD3-4DED-970B-1AD46A147785}" type="slidenum">
              <a:rPr lang="en-GB" smtClean="0"/>
              <a:pPr/>
              <a:t>20</a:t>
            </a:fld>
            <a:endParaRPr lang="en-GB"/>
          </a:p>
        </p:txBody>
      </p:sp>
      <p:sp>
        <p:nvSpPr>
          <p:cNvPr id="6" name="Dian numeron paikkamerkki 5"/>
          <p:cNvSpPr txBox="1">
            <a:spLocks/>
          </p:cNvSpPr>
          <p:nvPr/>
        </p:nvSpPr>
        <p:spPr bwMode="auto">
          <a:xfrm>
            <a:off x="11176000" y="6189117"/>
            <a:ext cx="68064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20</a:t>
            </a:fld>
            <a:endParaRPr lang="en-GB"/>
          </a:p>
        </p:txBody>
      </p:sp>
    </p:spTree>
    <p:extLst>
      <p:ext uri="{BB962C8B-B14F-4D97-AF65-F5344CB8AC3E}">
        <p14:creationId xmlns:p14="http://schemas.microsoft.com/office/powerpoint/2010/main" val="1559070300"/>
      </p:ext>
    </p:ext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3"/>
          <p:cNvSpPr>
            <a:spLocks noGrp="1"/>
          </p:cNvSpPr>
          <p:nvPr>
            <p:ph type="sldNum" sz="quarter" idx="12"/>
          </p:nvPr>
        </p:nvSpPr>
        <p:spPr>
          <a:xfrm>
            <a:off x="11184468" y="8221135"/>
            <a:ext cx="575733" cy="575732"/>
          </a:xfrm>
        </p:spPr>
        <p:txBody>
          <a:bodyPr/>
          <a:lstStyle/>
          <a:p>
            <a:fld id="{89059335-AFD3-4DED-970B-1AD46A147785}" type="slidenum">
              <a:rPr lang="en-GB" smtClean="0"/>
              <a:pPr/>
              <a:t>21</a:t>
            </a:fld>
            <a:endParaRPr lang="en-GB"/>
          </a:p>
        </p:txBody>
      </p:sp>
      <p:sp>
        <p:nvSpPr>
          <p:cNvPr id="8" name="Otsikko 7"/>
          <p:cNvSpPr>
            <a:spLocks noGrp="1"/>
          </p:cNvSpPr>
          <p:nvPr>
            <p:ph type="title"/>
          </p:nvPr>
        </p:nvSpPr>
        <p:spPr>
          <a:xfrm>
            <a:off x="2063552" y="802411"/>
            <a:ext cx="9722048" cy="970405"/>
          </a:xfrm>
        </p:spPr>
        <p:txBody>
          <a:bodyPr/>
          <a:lstStyle/>
          <a:p>
            <a:r>
              <a:rPr lang="fi-FI" sz="4000" dirty="0"/>
              <a:t>REFERENCES</a:t>
            </a:r>
          </a:p>
        </p:txBody>
      </p:sp>
      <p:sp>
        <p:nvSpPr>
          <p:cNvPr id="9" name="Sisällön paikkamerkki 8"/>
          <p:cNvSpPr>
            <a:spLocks noGrp="1"/>
          </p:cNvSpPr>
          <p:nvPr>
            <p:ph idx="1"/>
          </p:nvPr>
        </p:nvSpPr>
        <p:spPr>
          <a:xfrm>
            <a:off x="772997" y="2204865"/>
            <a:ext cx="10651595" cy="3888432"/>
          </a:xfrm>
        </p:spPr>
        <p:txBody>
          <a:bodyPr/>
          <a:lstStyle/>
          <a:p>
            <a:pPr marL="171450" indent="-171450">
              <a:spcAft>
                <a:spcPts val="200"/>
              </a:spcAft>
              <a:buFont typeface="Arial" panose="020B0604020202020204" pitchFamily="34" charset="0"/>
              <a:buChar char="•"/>
            </a:pPr>
            <a:r>
              <a:rPr lang="fi-FI" sz="1200" dirty="0" err="1">
                <a:solidFill>
                  <a:srgbClr val="002060"/>
                </a:solidFill>
              </a:rPr>
              <a:t>Astegiano</a:t>
            </a:r>
            <a:r>
              <a:rPr lang="fi-FI" sz="1200" dirty="0">
                <a:solidFill>
                  <a:srgbClr val="002060"/>
                </a:solidFill>
              </a:rPr>
              <a:t>, J., </a:t>
            </a:r>
            <a:r>
              <a:rPr lang="fi-FI" sz="1200" dirty="0" err="1">
                <a:solidFill>
                  <a:srgbClr val="002060"/>
                </a:solidFill>
              </a:rPr>
              <a:t>Sebastián-González</a:t>
            </a:r>
            <a:r>
              <a:rPr lang="fi-FI" sz="1200" dirty="0">
                <a:solidFill>
                  <a:srgbClr val="002060"/>
                </a:solidFill>
              </a:rPr>
              <a:t>, E., &amp; </a:t>
            </a:r>
            <a:r>
              <a:rPr lang="fi-FI" sz="1200" dirty="0" err="1">
                <a:solidFill>
                  <a:srgbClr val="002060"/>
                </a:solidFill>
              </a:rPr>
              <a:t>Castanho</a:t>
            </a:r>
            <a:r>
              <a:rPr lang="fi-FI" sz="1200" dirty="0">
                <a:solidFill>
                  <a:srgbClr val="002060"/>
                </a:solidFill>
              </a:rPr>
              <a:t>, C. D. T. (2019). </a:t>
            </a:r>
            <a:r>
              <a:rPr lang="en-US" sz="1200" b="1" dirty="0">
                <a:solidFill>
                  <a:srgbClr val="002060"/>
                </a:solidFill>
              </a:rPr>
              <a:t>Unravelling the gender productivity gap in science: a meta-analytical review</a:t>
            </a:r>
            <a:r>
              <a:rPr lang="en-US" sz="1200" dirty="0">
                <a:solidFill>
                  <a:srgbClr val="002060"/>
                </a:solidFill>
              </a:rPr>
              <a:t>. </a:t>
            </a:r>
            <a:r>
              <a:rPr lang="fi-FI" sz="1200" i="1" dirty="0">
                <a:solidFill>
                  <a:srgbClr val="002060"/>
                </a:solidFill>
              </a:rPr>
              <a:t>Royal </a:t>
            </a:r>
            <a:r>
              <a:rPr lang="fi-FI" sz="1200" i="1" dirty="0" err="1">
                <a:solidFill>
                  <a:srgbClr val="002060"/>
                </a:solidFill>
              </a:rPr>
              <a:t>Society</a:t>
            </a:r>
            <a:r>
              <a:rPr lang="fi-FI" sz="1200" i="1" dirty="0">
                <a:solidFill>
                  <a:srgbClr val="002060"/>
                </a:solidFill>
              </a:rPr>
              <a:t> open science</a:t>
            </a:r>
            <a:r>
              <a:rPr lang="fi-FI" sz="1200" dirty="0">
                <a:solidFill>
                  <a:srgbClr val="002060"/>
                </a:solidFill>
              </a:rPr>
              <a:t>, </a:t>
            </a:r>
            <a:r>
              <a:rPr lang="fi-FI" sz="1200" i="1" dirty="0">
                <a:solidFill>
                  <a:srgbClr val="002060"/>
                </a:solidFill>
              </a:rPr>
              <a:t>6</a:t>
            </a:r>
            <a:r>
              <a:rPr lang="fi-FI" sz="1200" dirty="0">
                <a:solidFill>
                  <a:srgbClr val="002060"/>
                </a:solidFill>
              </a:rPr>
              <a:t>(6), 181566.</a:t>
            </a:r>
          </a:p>
          <a:p>
            <a:pPr marL="171450" indent="-171450">
              <a:spcAft>
                <a:spcPts val="200"/>
              </a:spcAft>
              <a:buFont typeface="Arial" panose="020B0604020202020204" pitchFamily="34" charset="0"/>
              <a:buChar char="•"/>
            </a:pPr>
            <a:r>
              <a:rPr lang="en-GB" sz="1200" b="1" dirty="0">
                <a:solidFill>
                  <a:srgbClr val="002060"/>
                </a:solidFill>
              </a:rPr>
              <a:t>EU She Figures </a:t>
            </a:r>
            <a:r>
              <a:rPr lang="en-GB" sz="1200" dirty="0">
                <a:solidFill>
                  <a:srgbClr val="002060"/>
                </a:solidFill>
              </a:rPr>
              <a:t>(2018). </a:t>
            </a:r>
            <a:r>
              <a:rPr lang="en-GB" sz="1200" u="sng" dirty="0">
                <a:solidFill>
                  <a:srgbClr val="002060"/>
                </a:solidFill>
                <a:hlinkClick r:id="rId3"/>
              </a:rPr>
              <a:t>https://ec.europa.eu/info/publications/she-figures-2018_en</a:t>
            </a:r>
            <a:r>
              <a:rPr lang="en-GB" sz="1200" dirty="0">
                <a:solidFill>
                  <a:srgbClr val="002060"/>
                </a:solidFill>
              </a:rPr>
              <a:t>, accessed 29.7.2020. </a:t>
            </a:r>
            <a:endParaRPr lang="fi-FI" sz="1200" dirty="0">
              <a:solidFill>
                <a:srgbClr val="002060"/>
              </a:solidFill>
            </a:endParaRPr>
          </a:p>
          <a:p>
            <a:pPr marL="171450" indent="-171450">
              <a:spcAft>
                <a:spcPts val="200"/>
              </a:spcAft>
              <a:buFont typeface="Arial" panose="020B0604020202020204" pitchFamily="34" charset="0"/>
              <a:buChar char="•"/>
            </a:pPr>
            <a:r>
              <a:rPr lang="en-US" sz="1200" dirty="0" err="1">
                <a:solidFill>
                  <a:srgbClr val="002060"/>
                </a:solidFill>
              </a:rPr>
              <a:t>Gvozdanović</a:t>
            </a:r>
            <a:r>
              <a:rPr lang="en-US" sz="1200" dirty="0">
                <a:solidFill>
                  <a:srgbClr val="002060"/>
                </a:solidFill>
              </a:rPr>
              <a:t>, J., &amp; </a:t>
            </a:r>
            <a:r>
              <a:rPr lang="en-US" sz="1200" dirty="0" err="1">
                <a:solidFill>
                  <a:srgbClr val="002060"/>
                </a:solidFill>
              </a:rPr>
              <a:t>Maes</a:t>
            </a:r>
            <a:r>
              <a:rPr lang="en-US" sz="1200" dirty="0">
                <a:solidFill>
                  <a:srgbClr val="002060"/>
                </a:solidFill>
              </a:rPr>
              <a:t>, K. (2018). </a:t>
            </a:r>
            <a:r>
              <a:rPr lang="en-US" sz="1200" b="1" dirty="0">
                <a:solidFill>
                  <a:srgbClr val="002060"/>
                </a:solidFill>
              </a:rPr>
              <a:t>Implicit bias in academia: A challenge to the meritocratic principle and to women‘s careers - And what to do about it. </a:t>
            </a:r>
            <a:r>
              <a:rPr lang="en-US" sz="1200" i="1" dirty="0">
                <a:solidFill>
                  <a:srgbClr val="002060"/>
                </a:solidFill>
              </a:rPr>
              <a:t>Technical Report 23. Advice paper</a:t>
            </a:r>
            <a:r>
              <a:rPr lang="en-US" sz="1200" dirty="0">
                <a:solidFill>
                  <a:srgbClr val="002060"/>
                </a:solidFill>
              </a:rPr>
              <a:t>.</a:t>
            </a:r>
            <a:endParaRPr lang="fi-FI" sz="1200" dirty="0">
              <a:solidFill>
                <a:srgbClr val="002060"/>
              </a:solidFill>
            </a:endParaRPr>
          </a:p>
          <a:p>
            <a:pPr marL="171450" indent="-171450">
              <a:spcAft>
                <a:spcPts val="200"/>
              </a:spcAft>
              <a:buFont typeface="Arial" panose="020B0604020202020204" pitchFamily="34" charset="0"/>
              <a:buChar char="•"/>
            </a:pPr>
            <a:r>
              <a:rPr lang="en-US" sz="1200" dirty="0">
                <a:solidFill>
                  <a:srgbClr val="002060"/>
                </a:solidFill>
              </a:rPr>
              <a:t>Holman, Luke, Devi Stuart-Fox, and Cindy E. Hauser (2018). </a:t>
            </a:r>
            <a:r>
              <a:rPr lang="en-US" sz="1200" b="1" dirty="0">
                <a:solidFill>
                  <a:srgbClr val="002060"/>
                </a:solidFill>
              </a:rPr>
              <a:t>The gender gap in science: How long until women are equally represented</a:t>
            </a:r>
            <a:r>
              <a:rPr lang="en-US" sz="1200" dirty="0">
                <a:solidFill>
                  <a:srgbClr val="002060"/>
                </a:solidFill>
              </a:rPr>
              <a:t>? </a:t>
            </a:r>
            <a:r>
              <a:rPr lang="en-US" sz="1200" i="1" dirty="0" err="1">
                <a:solidFill>
                  <a:srgbClr val="002060"/>
                </a:solidFill>
              </a:rPr>
              <a:t>PLoS</a:t>
            </a:r>
            <a:r>
              <a:rPr lang="en-US" sz="1200" i="1" dirty="0">
                <a:solidFill>
                  <a:srgbClr val="002060"/>
                </a:solidFill>
              </a:rPr>
              <a:t> biology</a:t>
            </a:r>
            <a:r>
              <a:rPr lang="en-US" sz="1200" dirty="0">
                <a:solidFill>
                  <a:srgbClr val="002060"/>
                </a:solidFill>
              </a:rPr>
              <a:t> 16.4 (2018): e2004956.</a:t>
            </a:r>
            <a:endParaRPr lang="fi-FI" sz="1200" dirty="0">
              <a:solidFill>
                <a:srgbClr val="002060"/>
              </a:solidFill>
            </a:endParaRPr>
          </a:p>
          <a:p>
            <a:pPr marL="171450" indent="-171450">
              <a:spcAft>
                <a:spcPts val="200"/>
              </a:spcAft>
              <a:buFont typeface="Arial" panose="020B0604020202020204" pitchFamily="34" charset="0"/>
              <a:buChar char="•"/>
            </a:pPr>
            <a:r>
              <a:rPr lang="en-US" sz="1200" dirty="0">
                <a:solidFill>
                  <a:srgbClr val="002060"/>
                </a:solidFill>
              </a:rPr>
              <a:t>Hunt, Vivian, Dennis Layton, and Sara Prince (2015). </a:t>
            </a:r>
            <a:r>
              <a:rPr lang="en-US" sz="1200" b="1" dirty="0">
                <a:solidFill>
                  <a:srgbClr val="002060"/>
                </a:solidFill>
              </a:rPr>
              <a:t>Diversity matters</a:t>
            </a:r>
            <a:r>
              <a:rPr lang="en-US" sz="1200" dirty="0">
                <a:solidFill>
                  <a:srgbClr val="002060"/>
                </a:solidFill>
              </a:rPr>
              <a:t>. </a:t>
            </a:r>
            <a:r>
              <a:rPr lang="en-US" sz="1200" i="1" dirty="0">
                <a:solidFill>
                  <a:srgbClr val="002060"/>
                </a:solidFill>
              </a:rPr>
              <a:t>McKinsey &amp; Company</a:t>
            </a:r>
            <a:r>
              <a:rPr lang="en-US" sz="1200" dirty="0">
                <a:solidFill>
                  <a:srgbClr val="002060"/>
                </a:solidFill>
              </a:rPr>
              <a:t> 1.1: 15-29.</a:t>
            </a:r>
            <a:endParaRPr lang="fi-FI" sz="1200" dirty="0">
              <a:solidFill>
                <a:srgbClr val="002060"/>
              </a:solidFill>
            </a:endParaRPr>
          </a:p>
          <a:p>
            <a:pPr marL="171450" indent="-171450">
              <a:spcAft>
                <a:spcPts val="200"/>
              </a:spcAft>
              <a:buFont typeface="Arial" panose="020B0604020202020204" pitchFamily="34" charset="0"/>
              <a:buChar char="•"/>
            </a:pPr>
            <a:r>
              <a:rPr lang="en-US" sz="1200" dirty="0" err="1">
                <a:solidFill>
                  <a:srgbClr val="002060"/>
                </a:solidFill>
              </a:rPr>
              <a:t>Medin</a:t>
            </a:r>
            <a:r>
              <a:rPr lang="en-US" sz="1200" dirty="0">
                <a:solidFill>
                  <a:srgbClr val="002060"/>
                </a:solidFill>
              </a:rPr>
              <a:t>, Douglas L., and Carol D. Lee (2012). </a:t>
            </a:r>
            <a:r>
              <a:rPr lang="en-US" sz="1200" b="1" dirty="0">
                <a:solidFill>
                  <a:srgbClr val="002060"/>
                </a:solidFill>
              </a:rPr>
              <a:t>Diversity makes better science</a:t>
            </a:r>
            <a:r>
              <a:rPr lang="en-US" sz="1200" dirty="0">
                <a:solidFill>
                  <a:srgbClr val="002060"/>
                </a:solidFill>
              </a:rPr>
              <a:t>. </a:t>
            </a:r>
            <a:r>
              <a:rPr lang="en-US" sz="1200" i="1" dirty="0">
                <a:solidFill>
                  <a:srgbClr val="002060"/>
                </a:solidFill>
              </a:rPr>
              <a:t>APS Observer</a:t>
            </a:r>
            <a:r>
              <a:rPr lang="en-US" sz="1200" dirty="0">
                <a:solidFill>
                  <a:srgbClr val="002060"/>
                </a:solidFill>
              </a:rPr>
              <a:t> 25.5.</a:t>
            </a:r>
            <a:endParaRPr lang="fi-FI" sz="1200" dirty="0">
              <a:solidFill>
                <a:srgbClr val="002060"/>
              </a:solidFill>
            </a:endParaRPr>
          </a:p>
          <a:p>
            <a:pPr marL="171450" indent="-171450">
              <a:spcAft>
                <a:spcPts val="200"/>
              </a:spcAft>
              <a:buFont typeface="Arial" panose="020B0604020202020204" pitchFamily="34" charset="0"/>
              <a:buChar char="•"/>
            </a:pPr>
            <a:r>
              <a:rPr lang="en-US" sz="1200" dirty="0">
                <a:solidFill>
                  <a:srgbClr val="002060"/>
                </a:solidFill>
              </a:rPr>
              <a:t>Nielsen, Mathias </a:t>
            </a:r>
            <a:r>
              <a:rPr lang="en-US" sz="1200" dirty="0" err="1">
                <a:solidFill>
                  <a:srgbClr val="002060"/>
                </a:solidFill>
              </a:rPr>
              <a:t>Wullum</a:t>
            </a:r>
            <a:r>
              <a:rPr lang="en-US" sz="1200" dirty="0">
                <a:solidFill>
                  <a:srgbClr val="002060"/>
                </a:solidFill>
              </a:rPr>
              <a:t>, et al. (2017</a:t>
            </a:r>
            <a:r>
              <a:rPr lang="en-US" sz="1200" b="1" dirty="0">
                <a:solidFill>
                  <a:srgbClr val="002060"/>
                </a:solidFill>
              </a:rPr>
              <a:t>). Opinion: Gender diversity leads to better science. </a:t>
            </a:r>
            <a:r>
              <a:rPr lang="en-US" sz="1200" i="1" dirty="0">
                <a:solidFill>
                  <a:srgbClr val="002060"/>
                </a:solidFill>
              </a:rPr>
              <a:t>Proceedings of the National Academy of Sciences</a:t>
            </a:r>
            <a:r>
              <a:rPr lang="en-US" sz="1200" dirty="0">
                <a:solidFill>
                  <a:srgbClr val="002060"/>
                </a:solidFill>
              </a:rPr>
              <a:t> 114.8: 1740-1742.</a:t>
            </a:r>
            <a:endParaRPr lang="fi-FI" sz="1200" dirty="0">
              <a:solidFill>
                <a:srgbClr val="002060"/>
              </a:solidFill>
            </a:endParaRPr>
          </a:p>
          <a:p>
            <a:pPr marL="171450" indent="-171450">
              <a:spcAft>
                <a:spcPts val="200"/>
              </a:spcAft>
              <a:buFont typeface="Arial" panose="020B0604020202020204" pitchFamily="34" charset="0"/>
              <a:buChar char="•"/>
            </a:pPr>
            <a:r>
              <a:rPr lang="en-US" sz="1200" dirty="0">
                <a:solidFill>
                  <a:srgbClr val="002060"/>
                </a:solidFill>
              </a:rPr>
              <a:t>Nielsen, Mathias </a:t>
            </a:r>
            <a:r>
              <a:rPr lang="en-US" sz="1200" dirty="0" err="1">
                <a:solidFill>
                  <a:srgbClr val="002060"/>
                </a:solidFill>
              </a:rPr>
              <a:t>Wullum</a:t>
            </a:r>
            <a:r>
              <a:rPr lang="en-US" sz="1200" dirty="0">
                <a:solidFill>
                  <a:srgbClr val="002060"/>
                </a:solidFill>
              </a:rPr>
              <a:t>, Carter Walter Bloch, and </a:t>
            </a:r>
            <a:r>
              <a:rPr lang="en-US" sz="1200" dirty="0" err="1">
                <a:solidFill>
                  <a:srgbClr val="002060"/>
                </a:solidFill>
              </a:rPr>
              <a:t>Londa</a:t>
            </a:r>
            <a:r>
              <a:rPr lang="en-US" sz="1200" dirty="0">
                <a:solidFill>
                  <a:srgbClr val="002060"/>
                </a:solidFill>
              </a:rPr>
              <a:t> </a:t>
            </a:r>
            <a:r>
              <a:rPr lang="en-US" sz="1200" dirty="0" err="1">
                <a:solidFill>
                  <a:srgbClr val="002060"/>
                </a:solidFill>
              </a:rPr>
              <a:t>Schiebinger</a:t>
            </a:r>
            <a:r>
              <a:rPr lang="en-US" sz="1200" dirty="0">
                <a:solidFill>
                  <a:srgbClr val="002060"/>
                </a:solidFill>
              </a:rPr>
              <a:t> (2018). </a:t>
            </a:r>
            <a:r>
              <a:rPr lang="en-US" sz="1200" b="1" dirty="0">
                <a:solidFill>
                  <a:srgbClr val="002060"/>
                </a:solidFill>
              </a:rPr>
              <a:t>Making gender diversity work for scientific discovery and innovation</a:t>
            </a:r>
            <a:r>
              <a:rPr lang="en-US" sz="1200" dirty="0">
                <a:solidFill>
                  <a:srgbClr val="002060"/>
                </a:solidFill>
              </a:rPr>
              <a:t>. </a:t>
            </a:r>
            <a:r>
              <a:rPr lang="en-US" sz="1200" i="1" dirty="0">
                <a:solidFill>
                  <a:srgbClr val="002060"/>
                </a:solidFill>
              </a:rPr>
              <a:t>Nature human behavior</a:t>
            </a:r>
            <a:r>
              <a:rPr lang="en-US" sz="1200" dirty="0">
                <a:solidFill>
                  <a:srgbClr val="002060"/>
                </a:solidFill>
              </a:rPr>
              <a:t> 2.10: 726-734.</a:t>
            </a:r>
            <a:endParaRPr lang="fi-FI" sz="1200" dirty="0">
              <a:solidFill>
                <a:srgbClr val="002060"/>
              </a:solidFill>
            </a:endParaRPr>
          </a:p>
          <a:p>
            <a:pPr marL="171450" indent="-171450">
              <a:spcAft>
                <a:spcPts val="200"/>
              </a:spcAft>
              <a:buFont typeface="Arial" panose="020B0604020202020204" pitchFamily="34" charset="0"/>
              <a:buChar char="•"/>
            </a:pPr>
            <a:r>
              <a:rPr lang="fr-BE" sz="1200" dirty="0" err="1">
                <a:solidFill>
                  <a:srgbClr val="002060"/>
                </a:solidFill>
              </a:rPr>
              <a:t>Quimby</a:t>
            </a:r>
            <a:r>
              <a:rPr lang="fr-BE" sz="1200" dirty="0">
                <a:solidFill>
                  <a:srgbClr val="002060"/>
                </a:solidFill>
              </a:rPr>
              <a:t>, Julie L., and Angela M. De </a:t>
            </a:r>
            <a:r>
              <a:rPr lang="fr-BE" sz="1200" dirty="0" err="1">
                <a:solidFill>
                  <a:srgbClr val="002060"/>
                </a:solidFill>
              </a:rPr>
              <a:t>Santis</a:t>
            </a:r>
            <a:r>
              <a:rPr lang="fr-BE" sz="1200" dirty="0">
                <a:solidFill>
                  <a:srgbClr val="002060"/>
                </a:solidFill>
              </a:rPr>
              <a:t> (2006). </a:t>
            </a:r>
            <a:r>
              <a:rPr lang="en-US" sz="1200" b="1" dirty="0">
                <a:solidFill>
                  <a:srgbClr val="002060"/>
                </a:solidFill>
              </a:rPr>
              <a:t>The influence of role models on women's career choices." </a:t>
            </a:r>
            <a:r>
              <a:rPr lang="en-US" sz="1200" i="1" dirty="0">
                <a:solidFill>
                  <a:srgbClr val="002060"/>
                </a:solidFill>
              </a:rPr>
              <a:t>The Career Development Quarterly</a:t>
            </a:r>
            <a:r>
              <a:rPr lang="en-US" sz="1200" dirty="0">
                <a:solidFill>
                  <a:srgbClr val="002060"/>
                </a:solidFill>
              </a:rPr>
              <a:t> 54.4: 297-306.</a:t>
            </a:r>
            <a:endParaRPr lang="fi-FI" sz="1200" dirty="0">
              <a:solidFill>
                <a:srgbClr val="002060"/>
              </a:solidFill>
            </a:endParaRPr>
          </a:p>
          <a:p>
            <a:pPr marL="171450" indent="-171450">
              <a:spcAft>
                <a:spcPts val="200"/>
              </a:spcAft>
              <a:buFont typeface="Arial" panose="020B0604020202020204" pitchFamily="34" charset="0"/>
              <a:buChar char="•"/>
            </a:pPr>
            <a:r>
              <a:rPr lang="en-GB" sz="1200" dirty="0" err="1">
                <a:solidFill>
                  <a:srgbClr val="002060"/>
                </a:solidFill>
              </a:rPr>
              <a:t>Schiebinger</a:t>
            </a:r>
            <a:r>
              <a:rPr lang="en-GB" sz="1200" dirty="0">
                <a:solidFill>
                  <a:srgbClr val="002060"/>
                </a:solidFill>
              </a:rPr>
              <a:t> et al. (2017). </a:t>
            </a:r>
            <a:r>
              <a:rPr lang="en-GB" sz="1200" b="1" dirty="0">
                <a:solidFill>
                  <a:srgbClr val="002060"/>
                </a:solidFill>
              </a:rPr>
              <a:t>Gender diversity leads to better science</a:t>
            </a:r>
            <a:r>
              <a:rPr lang="en-GB" sz="1200" dirty="0">
                <a:solidFill>
                  <a:srgbClr val="002060"/>
                </a:solidFill>
              </a:rPr>
              <a:t>, </a:t>
            </a:r>
            <a:r>
              <a:rPr lang="en-GB" sz="1200" i="1" dirty="0">
                <a:solidFill>
                  <a:srgbClr val="002060"/>
                </a:solidFill>
              </a:rPr>
              <a:t>Proc. Nat. Acad. Sci.</a:t>
            </a:r>
            <a:r>
              <a:rPr lang="en-GB" sz="1200" dirty="0">
                <a:solidFill>
                  <a:srgbClr val="002060"/>
                </a:solidFill>
              </a:rPr>
              <a:t>, 114(8), 1740.</a:t>
            </a:r>
            <a:endParaRPr lang="fi-FI" sz="1200" dirty="0">
              <a:solidFill>
                <a:srgbClr val="002060"/>
              </a:solidFill>
            </a:endParaRPr>
          </a:p>
          <a:p>
            <a:pPr marL="171450" indent="-171450">
              <a:spcAft>
                <a:spcPts val="200"/>
              </a:spcAft>
              <a:buFont typeface="Arial" panose="020B0604020202020204" pitchFamily="34" charset="0"/>
              <a:buChar char="•"/>
            </a:pPr>
            <a:r>
              <a:rPr lang="en-US" sz="1200" dirty="0" err="1">
                <a:solidFill>
                  <a:srgbClr val="002060"/>
                </a:solidFill>
              </a:rPr>
              <a:t>Stoet</a:t>
            </a:r>
            <a:r>
              <a:rPr lang="en-US" sz="1200" dirty="0">
                <a:solidFill>
                  <a:srgbClr val="002060"/>
                </a:solidFill>
              </a:rPr>
              <a:t>, </a:t>
            </a:r>
            <a:r>
              <a:rPr lang="en-US" sz="1200" dirty="0" err="1">
                <a:solidFill>
                  <a:srgbClr val="002060"/>
                </a:solidFill>
              </a:rPr>
              <a:t>Gijsbert</a:t>
            </a:r>
            <a:r>
              <a:rPr lang="en-US" sz="1200" dirty="0">
                <a:solidFill>
                  <a:srgbClr val="002060"/>
                </a:solidFill>
              </a:rPr>
              <a:t>, and David C. Geary (2018). </a:t>
            </a:r>
            <a:r>
              <a:rPr lang="en-US" sz="1200" b="1" dirty="0">
                <a:solidFill>
                  <a:srgbClr val="002060"/>
                </a:solidFill>
              </a:rPr>
              <a:t>The gender-equality paradox in science, technology, engineering, and mathematics education</a:t>
            </a:r>
            <a:r>
              <a:rPr lang="en-US" sz="1200" dirty="0">
                <a:solidFill>
                  <a:srgbClr val="002060"/>
                </a:solidFill>
              </a:rPr>
              <a:t>. </a:t>
            </a:r>
            <a:r>
              <a:rPr lang="en-US" sz="1200" i="1" dirty="0">
                <a:solidFill>
                  <a:srgbClr val="002060"/>
                </a:solidFill>
              </a:rPr>
              <a:t>Psychological science</a:t>
            </a:r>
            <a:r>
              <a:rPr lang="en-US" sz="1200" dirty="0">
                <a:solidFill>
                  <a:srgbClr val="002060"/>
                </a:solidFill>
              </a:rPr>
              <a:t> 29.4: 581-593.  </a:t>
            </a:r>
            <a:endParaRPr lang="fi-FI" sz="1200" dirty="0">
              <a:solidFill>
                <a:srgbClr val="002060"/>
              </a:solidFill>
            </a:endParaRPr>
          </a:p>
          <a:p>
            <a:pPr marL="171450" indent="-171450">
              <a:spcAft>
                <a:spcPts val="200"/>
              </a:spcAft>
              <a:buFont typeface="Arial" panose="020B0604020202020204" pitchFamily="34" charset="0"/>
              <a:buChar char="•"/>
            </a:pPr>
            <a:r>
              <a:rPr lang="en-US" sz="1200" dirty="0">
                <a:solidFill>
                  <a:srgbClr val="002060"/>
                </a:solidFill>
              </a:rPr>
              <a:t>Ward, Kelly, and Lisa Wolf-</a:t>
            </a:r>
            <a:r>
              <a:rPr lang="en-US" sz="1200" dirty="0" err="1">
                <a:solidFill>
                  <a:srgbClr val="002060"/>
                </a:solidFill>
              </a:rPr>
              <a:t>Wendel</a:t>
            </a:r>
            <a:r>
              <a:rPr lang="en-US" sz="1200" dirty="0">
                <a:solidFill>
                  <a:srgbClr val="002060"/>
                </a:solidFill>
              </a:rPr>
              <a:t> (2004</a:t>
            </a:r>
            <a:r>
              <a:rPr lang="en-US" sz="1200" b="1" dirty="0">
                <a:solidFill>
                  <a:srgbClr val="002060"/>
                </a:solidFill>
              </a:rPr>
              <a:t>). Academic motherhood: Managing complex roles in research universities. </a:t>
            </a:r>
            <a:r>
              <a:rPr lang="fi-FI" sz="1200" i="1" dirty="0" err="1">
                <a:solidFill>
                  <a:srgbClr val="002060"/>
                </a:solidFill>
              </a:rPr>
              <a:t>The</a:t>
            </a:r>
            <a:r>
              <a:rPr lang="fi-FI" sz="1200" i="1" dirty="0">
                <a:solidFill>
                  <a:srgbClr val="002060"/>
                </a:solidFill>
              </a:rPr>
              <a:t> </a:t>
            </a:r>
            <a:r>
              <a:rPr lang="fi-FI" sz="1200" i="1" dirty="0" err="1">
                <a:solidFill>
                  <a:srgbClr val="002060"/>
                </a:solidFill>
              </a:rPr>
              <a:t>Review</a:t>
            </a:r>
            <a:r>
              <a:rPr lang="fi-FI" sz="1200" i="1" dirty="0">
                <a:solidFill>
                  <a:srgbClr val="002060"/>
                </a:solidFill>
              </a:rPr>
              <a:t> of </a:t>
            </a:r>
            <a:r>
              <a:rPr lang="fi-FI" sz="1200" i="1" dirty="0" err="1">
                <a:solidFill>
                  <a:srgbClr val="002060"/>
                </a:solidFill>
              </a:rPr>
              <a:t>Higher</a:t>
            </a:r>
            <a:r>
              <a:rPr lang="fi-FI" sz="1200" i="1" dirty="0">
                <a:solidFill>
                  <a:srgbClr val="002060"/>
                </a:solidFill>
              </a:rPr>
              <a:t> </a:t>
            </a:r>
            <a:r>
              <a:rPr lang="fi-FI" sz="1200" i="1" dirty="0" err="1">
                <a:solidFill>
                  <a:srgbClr val="002060"/>
                </a:solidFill>
              </a:rPr>
              <a:t>Education</a:t>
            </a:r>
            <a:r>
              <a:rPr lang="fi-FI" sz="1200" dirty="0">
                <a:solidFill>
                  <a:srgbClr val="002060"/>
                </a:solidFill>
              </a:rPr>
              <a:t> 27.2: 233-257</a:t>
            </a:r>
            <a:r>
              <a:rPr lang="fi-FI" sz="1200" dirty="0"/>
              <a:t>.</a:t>
            </a:r>
          </a:p>
        </p:txBody>
      </p:sp>
      <p:sp>
        <p:nvSpPr>
          <p:cNvPr id="13" name="Päivämäärän paikkamerkki 3"/>
          <p:cNvSpPr>
            <a:spLocks noGrp="1"/>
          </p:cNvSpPr>
          <p:nvPr>
            <p:ph type="dt" sz="half" idx="10"/>
          </p:nvPr>
        </p:nvSpPr>
        <p:spPr>
          <a:xfrm>
            <a:off x="10261600" y="6189117"/>
            <a:ext cx="914400" cy="576000"/>
          </a:xfrm>
        </p:spPr>
        <p:txBody>
          <a:bodyPr/>
          <a:lstStyle/>
          <a:p>
            <a:fld id="{36701226-BF00-4103-94FA-DD50BCE82826}" type="datetime1">
              <a:rPr lang="en-GB" smtClean="0"/>
              <a:t>06/05/2024</a:t>
            </a:fld>
            <a:endParaRPr lang="fi-FI"/>
          </a:p>
        </p:txBody>
      </p:sp>
      <p:sp>
        <p:nvSpPr>
          <p:cNvPr id="14" name="Dian numeron paikkamerkki 5"/>
          <p:cNvSpPr txBox="1">
            <a:spLocks/>
          </p:cNvSpPr>
          <p:nvPr/>
        </p:nvSpPr>
        <p:spPr bwMode="auto">
          <a:xfrm>
            <a:off x="11176000" y="6189117"/>
            <a:ext cx="68064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21</a:t>
            </a:fld>
            <a:endParaRPr lang="en-GB"/>
          </a:p>
        </p:txBody>
      </p:sp>
    </p:spTree>
    <p:extLst>
      <p:ext uri="{BB962C8B-B14F-4D97-AF65-F5344CB8AC3E}">
        <p14:creationId xmlns:p14="http://schemas.microsoft.com/office/powerpoint/2010/main" val="3073178579"/>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GB" dirty="0"/>
              <a:t>GENDER “TWEEZERS” in physics                 In selected Finnish universities 2023</a:t>
            </a:r>
            <a:endParaRPr lang="fi-FI" dirty="0"/>
          </a:p>
        </p:txBody>
      </p:sp>
      <p:sp>
        <p:nvSpPr>
          <p:cNvPr id="25" name="Päivämäärän paikkamerkki 3">
            <a:extLst>
              <a:ext uri="{FF2B5EF4-FFF2-40B4-BE49-F238E27FC236}">
                <a16:creationId xmlns:a16="http://schemas.microsoft.com/office/drawing/2014/main" id="{C3739F01-F9FE-4845-A3EA-FDD27ABF3FF1}"/>
              </a:ext>
            </a:extLst>
          </p:cNvPr>
          <p:cNvSpPr txBox="1">
            <a:spLocks/>
          </p:cNvSpPr>
          <p:nvPr/>
        </p:nvSpPr>
        <p:spPr bwMode="auto">
          <a:xfrm>
            <a:off x="10261600" y="6189117"/>
            <a:ext cx="914400" cy="57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A764AF3D-1FDF-41BB-A1FE-1EF56BB22E43}" type="datetime1">
              <a:rPr lang="en-GB" smtClean="0"/>
              <a:pPr/>
              <a:t>08/05/2024</a:t>
            </a:fld>
            <a:endParaRPr lang="fi-FI"/>
          </a:p>
        </p:txBody>
      </p:sp>
      <p:sp>
        <p:nvSpPr>
          <p:cNvPr id="26" name="Dian numeron paikkamerkki 5">
            <a:extLst>
              <a:ext uri="{FF2B5EF4-FFF2-40B4-BE49-F238E27FC236}">
                <a16:creationId xmlns:a16="http://schemas.microsoft.com/office/drawing/2014/main" id="{AE189D13-EEC8-47B6-A9B2-85EED29713F7}"/>
              </a:ext>
            </a:extLst>
          </p:cNvPr>
          <p:cNvSpPr txBox="1">
            <a:spLocks/>
          </p:cNvSpPr>
          <p:nvPr/>
        </p:nvSpPr>
        <p:spPr bwMode="auto">
          <a:xfrm>
            <a:off x="11176000" y="6189117"/>
            <a:ext cx="680640" cy="57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22</a:t>
            </a:fld>
            <a:endParaRPr lang="en-GB"/>
          </a:p>
        </p:txBody>
      </p:sp>
      <p:sp>
        <p:nvSpPr>
          <p:cNvPr id="5" name="TextBox 4">
            <a:extLst>
              <a:ext uri="{FF2B5EF4-FFF2-40B4-BE49-F238E27FC236}">
                <a16:creationId xmlns:a16="http://schemas.microsoft.com/office/drawing/2014/main" id="{933DF13B-D377-470D-A3B1-C132A3730921}"/>
              </a:ext>
            </a:extLst>
          </p:cNvPr>
          <p:cNvSpPr txBox="1"/>
          <p:nvPr/>
        </p:nvSpPr>
        <p:spPr bwMode="auto">
          <a:xfrm>
            <a:off x="8328249" y="4105036"/>
            <a:ext cx="3382884" cy="23698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rtlCol="0" anchor="ctr" anchorCtr="0" compatLnSpc="1">
            <a:prstTxWarp prst="textNoShape">
              <a:avLst/>
            </a:prstTxWarp>
            <a:spAutoFit/>
          </a:bodyPr>
          <a:lstStyle/>
          <a:p>
            <a:r>
              <a:rPr lang="en-US" sz="1400" dirty="0"/>
              <a:t>For reference:</a:t>
            </a:r>
          </a:p>
          <a:p>
            <a:r>
              <a:rPr lang="en-US" sz="1400" dirty="0"/>
              <a:t> Barthelemy, R.S. and </a:t>
            </a:r>
            <a:r>
              <a:rPr lang="en-US" sz="1400" dirty="0" err="1"/>
              <a:t>Knaub</a:t>
            </a:r>
            <a:r>
              <a:rPr lang="en-US" sz="1400" dirty="0"/>
              <a:t>, A.V., 2020. </a:t>
            </a:r>
            <a:r>
              <a:rPr lang="en-US" sz="1400" i="1" dirty="0"/>
              <a:t>Gendered motivations and aspirations of university physics students in Finland. </a:t>
            </a:r>
            <a:r>
              <a:rPr lang="en-US" sz="1400" dirty="0"/>
              <a:t>Physical Review Physics Education Research, 16(1), p.010133:</a:t>
            </a:r>
          </a:p>
          <a:p>
            <a:r>
              <a:rPr lang="en-US" sz="1400" i="1" dirty="0"/>
              <a:t>“Despite all of the positive aspects in Finland for women and for science education, our results suggest that Finnish female university students still face challenges that male students do not face</a:t>
            </a:r>
            <a:r>
              <a:rPr lang="en-US" sz="1400" dirty="0"/>
              <a:t>.”</a:t>
            </a:r>
            <a:endParaRPr lang="fi-FI" sz="1400" dirty="0" err="1"/>
          </a:p>
        </p:txBody>
      </p:sp>
      <p:graphicFrame>
        <p:nvGraphicFramePr>
          <p:cNvPr id="3" name="Chart 2">
            <a:extLst>
              <a:ext uri="{FF2B5EF4-FFF2-40B4-BE49-F238E27FC236}">
                <a16:creationId xmlns:a16="http://schemas.microsoft.com/office/drawing/2014/main" id="{E16BB6D5-1CFF-4A8D-98AA-537D3753A9C9}"/>
              </a:ext>
            </a:extLst>
          </p:cNvPr>
          <p:cNvGraphicFramePr>
            <a:graphicFrameLocks/>
          </p:cNvGraphicFramePr>
          <p:nvPr/>
        </p:nvGraphicFramePr>
        <p:xfrm>
          <a:off x="480867" y="1772816"/>
          <a:ext cx="3641725" cy="23812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a:extLst>
              <a:ext uri="{FF2B5EF4-FFF2-40B4-BE49-F238E27FC236}">
                <a16:creationId xmlns:a16="http://schemas.microsoft.com/office/drawing/2014/main" id="{D721C39B-93DE-41DB-A349-3D042F0C7C2B}"/>
              </a:ext>
            </a:extLst>
          </p:cNvPr>
          <p:cNvGraphicFramePr>
            <a:graphicFrameLocks/>
          </p:cNvGraphicFramePr>
          <p:nvPr/>
        </p:nvGraphicFramePr>
        <p:xfrm>
          <a:off x="4122592" y="1748301"/>
          <a:ext cx="3641725" cy="23812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98E5151C-0286-442A-909A-E0A93D84B834}"/>
              </a:ext>
            </a:extLst>
          </p:cNvPr>
          <p:cNvGraphicFramePr>
            <a:graphicFrameLocks/>
          </p:cNvGraphicFramePr>
          <p:nvPr/>
        </p:nvGraphicFramePr>
        <p:xfrm>
          <a:off x="7874595" y="1712723"/>
          <a:ext cx="3641725" cy="23812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id="{867E1234-9AF7-4A38-9F64-40CE878D8311}"/>
              </a:ext>
            </a:extLst>
          </p:cNvPr>
          <p:cNvGraphicFramePr>
            <a:graphicFrameLocks/>
          </p:cNvGraphicFramePr>
          <p:nvPr/>
        </p:nvGraphicFramePr>
        <p:xfrm>
          <a:off x="480867" y="3957551"/>
          <a:ext cx="3641725" cy="238125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7">
            <a:extLst>
              <a:ext uri="{FF2B5EF4-FFF2-40B4-BE49-F238E27FC236}">
                <a16:creationId xmlns:a16="http://schemas.microsoft.com/office/drawing/2014/main" id="{29EFC104-F88E-4379-8F23-3C26C21ED60A}"/>
              </a:ext>
            </a:extLst>
          </p:cNvPr>
          <p:cNvGraphicFramePr>
            <a:graphicFrameLocks/>
          </p:cNvGraphicFramePr>
          <p:nvPr/>
        </p:nvGraphicFramePr>
        <p:xfrm>
          <a:off x="4151391" y="3939762"/>
          <a:ext cx="3641725" cy="2381250"/>
        </p:xfrm>
        <a:graphic>
          <a:graphicData uri="http://schemas.openxmlformats.org/drawingml/2006/chart">
            <c:chart xmlns:c="http://schemas.openxmlformats.org/drawingml/2006/chart" xmlns:r="http://schemas.openxmlformats.org/officeDocument/2006/relationships" r:id="rId6"/>
          </a:graphicData>
        </a:graphic>
      </p:graphicFrame>
      <p:sp>
        <p:nvSpPr>
          <p:cNvPr id="9" name="Alatunnisteen paikkamerkki 29">
            <a:extLst>
              <a:ext uri="{FF2B5EF4-FFF2-40B4-BE49-F238E27FC236}">
                <a16:creationId xmlns:a16="http://schemas.microsoft.com/office/drawing/2014/main" id="{775408A7-CE15-6C86-4296-A3CC3D3452CE}"/>
              </a:ext>
            </a:extLst>
          </p:cNvPr>
          <p:cNvSpPr>
            <a:spLocks noGrp="1"/>
          </p:cNvSpPr>
          <p:nvPr>
            <p:ph type="ftr" sz="quarter" idx="11"/>
          </p:nvPr>
        </p:nvSpPr>
        <p:spPr>
          <a:xfrm>
            <a:off x="6768000" y="6189217"/>
            <a:ext cx="3360448" cy="576000"/>
          </a:xfrm>
        </p:spPr>
        <p:txBody>
          <a:bodyPr/>
          <a:lstStyle/>
          <a:p>
            <a:r>
              <a:rPr lang="en-US" dirty="0"/>
              <a:t>5th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76772283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GB" dirty="0"/>
              <a:t>GENDER “TWEEZERS” in physics                 In selected Finnish universities 2022</a:t>
            </a:r>
            <a:endParaRPr lang="fi-FI" dirty="0"/>
          </a:p>
        </p:txBody>
      </p:sp>
      <p:graphicFrame>
        <p:nvGraphicFramePr>
          <p:cNvPr id="20" name="Chart 19">
            <a:extLst>
              <a:ext uri="{FF2B5EF4-FFF2-40B4-BE49-F238E27FC236}">
                <a16:creationId xmlns:a16="http://schemas.microsoft.com/office/drawing/2014/main" id="{00000000-0008-0000-0200-000003000000}"/>
              </a:ext>
            </a:extLst>
          </p:cNvPr>
          <p:cNvGraphicFramePr>
            <a:graphicFrameLocks/>
          </p:cNvGraphicFramePr>
          <p:nvPr/>
        </p:nvGraphicFramePr>
        <p:xfrm>
          <a:off x="623392" y="1628800"/>
          <a:ext cx="3641725" cy="23812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Chart 20">
            <a:extLst>
              <a:ext uri="{FF2B5EF4-FFF2-40B4-BE49-F238E27FC236}">
                <a16:creationId xmlns:a16="http://schemas.microsoft.com/office/drawing/2014/main" id="{F9934EF5-982C-4128-AD44-CC3ED418EBB0}"/>
              </a:ext>
            </a:extLst>
          </p:cNvPr>
          <p:cNvGraphicFramePr>
            <a:graphicFrameLocks/>
          </p:cNvGraphicFramePr>
          <p:nvPr/>
        </p:nvGraphicFramePr>
        <p:xfrm>
          <a:off x="4307882" y="1635150"/>
          <a:ext cx="3660775" cy="23749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2" name="Chart 21">
            <a:extLst>
              <a:ext uri="{FF2B5EF4-FFF2-40B4-BE49-F238E27FC236}">
                <a16:creationId xmlns:a16="http://schemas.microsoft.com/office/drawing/2014/main" id="{149BD675-8E2E-4A83-A938-D52959DB6D05}"/>
              </a:ext>
            </a:extLst>
          </p:cNvPr>
          <p:cNvGraphicFramePr>
            <a:graphicFrameLocks/>
          </p:cNvGraphicFramePr>
          <p:nvPr/>
        </p:nvGraphicFramePr>
        <p:xfrm>
          <a:off x="7983222" y="1635150"/>
          <a:ext cx="3686175" cy="23907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3" name="Chart 22">
            <a:extLst>
              <a:ext uri="{FF2B5EF4-FFF2-40B4-BE49-F238E27FC236}">
                <a16:creationId xmlns:a16="http://schemas.microsoft.com/office/drawing/2014/main" id="{997052AB-3BDB-443F-A8CC-24784718D95C}"/>
              </a:ext>
            </a:extLst>
          </p:cNvPr>
          <p:cNvGraphicFramePr>
            <a:graphicFrameLocks/>
          </p:cNvGraphicFramePr>
          <p:nvPr/>
        </p:nvGraphicFramePr>
        <p:xfrm>
          <a:off x="623392" y="4010050"/>
          <a:ext cx="3673475" cy="237172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4" name="Chart 23">
            <a:extLst>
              <a:ext uri="{FF2B5EF4-FFF2-40B4-BE49-F238E27FC236}">
                <a16:creationId xmlns:a16="http://schemas.microsoft.com/office/drawing/2014/main" id="{10368F14-83D1-4A46-9E21-F146FD57A888}"/>
              </a:ext>
            </a:extLst>
          </p:cNvPr>
          <p:cNvGraphicFramePr>
            <a:graphicFrameLocks/>
          </p:cNvGraphicFramePr>
          <p:nvPr/>
        </p:nvGraphicFramePr>
        <p:xfrm>
          <a:off x="4278957" y="4025926"/>
          <a:ext cx="3660775" cy="2381250"/>
        </p:xfrm>
        <a:graphic>
          <a:graphicData uri="http://schemas.openxmlformats.org/drawingml/2006/chart">
            <c:chart xmlns:c="http://schemas.openxmlformats.org/drawingml/2006/chart" xmlns:r="http://schemas.openxmlformats.org/officeDocument/2006/relationships" r:id="rId6"/>
          </a:graphicData>
        </a:graphic>
      </p:graphicFrame>
      <p:sp>
        <p:nvSpPr>
          <p:cNvPr id="25" name="Päivämäärän paikkamerkki 3">
            <a:extLst>
              <a:ext uri="{FF2B5EF4-FFF2-40B4-BE49-F238E27FC236}">
                <a16:creationId xmlns:a16="http://schemas.microsoft.com/office/drawing/2014/main" id="{C3739F01-F9FE-4845-A3EA-FDD27ABF3FF1}"/>
              </a:ext>
            </a:extLst>
          </p:cNvPr>
          <p:cNvSpPr txBox="1">
            <a:spLocks/>
          </p:cNvSpPr>
          <p:nvPr/>
        </p:nvSpPr>
        <p:spPr bwMode="auto">
          <a:xfrm>
            <a:off x="10261600" y="6189117"/>
            <a:ext cx="91440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A764AF3D-1FDF-41BB-A1FE-1EF56BB22E43}" type="datetime1">
              <a:rPr lang="en-GB" smtClean="0"/>
              <a:pPr/>
              <a:t>06/05/2024</a:t>
            </a:fld>
            <a:endParaRPr lang="fi-FI"/>
          </a:p>
        </p:txBody>
      </p:sp>
      <p:sp>
        <p:nvSpPr>
          <p:cNvPr id="26" name="Dian numeron paikkamerkki 5">
            <a:extLst>
              <a:ext uri="{FF2B5EF4-FFF2-40B4-BE49-F238E27FC236}">
                <a16:creationId xmlns:a16="http://schemas.microsoft.com/office/drawing/2014/main" id="{AE189D13-EEC8-47B6-A9B2-85EED29713F7}"/>
              </a:ext>
            </a:extLst>
          </p:cNvPr>
          <p:cNvSpPr txBox="1">
            <a:spLocks/>
          </p:cNvSpPr>
          <p:nvPr/>
        </p:nvSpPr>
        <p:spPr bwMode="auto">
          <a:xfrm>
            <a:off x="11176000" y="6189117"/>
            <a:ext cx="68064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23</a:t>
            </a:fld>
            <a:endParaRPr lang="en-GB"/>
          </a:p>
        </p:txBody>
      </p:sp>
      <p:sp>
        <p:nvSpPr>
          <p:cNvPr id="5" name="TextBox 4">
            <a:extLst>
              <a:ext uri="{FF2B5EF4-FFF2-40B4-BE49-F238E27FC236}">
                <a16:creationId xmlns:a16="http://schemas.microsoft.com/office/drawing/2014/main" id="{933DF13B-D377-470D-A3B1-C132A3730921}"/>
              </a:ext>
            </a:extLst>
          </p:cNvPr>
          <p:cNvSpPr txBox="1"/>
          <p:nvPr/>
        </p:nvSpPr>
        <p:spPr bwMode="auto">
          <a:xfrm>
            <a:off x="8328249" y="4105036"/>
            <a:ext cx="3382884" cy="23698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rtlCol="0" anchor="ctr" anchorCtr="0" compatLnSpc="1">
            <a:prstTxWarp prst="textNoShape">
              <a:avLst/>
            </a:prstTxWarp>
            <a:spAutoFit/>
          </a:bodyPr>
          <a:lstStyle/>
          <a:p>
            <a:r>
              <a:rPr lang="en-US" sz="1400" dirty="0"/>
              <a:t>For reference:</a:t>
            </a:r>
          </a:p>
          <a:p>
            <a:r>
              <a:rPr lang="en-US" sz="1400" dirty="0"/>
              <a:t> Barthelemy, R.S. and </a:t>
            </a:r>
            <a:r>
              <a:rPr lang="en-US" sz="1400" dirty="0" err="1"/>
              <a:t>Knaub</a:t>
            </a:r>
            <a:r>
              <a:rPr lang="en-US" sz="1400" dirty="0"/>
              <a:t>, A.V., 2020. </a:t>
            </a:r>
            <a:r>
              <a:rPr lang="en-US" sz="1400" i="1" dirty="0"/>
              <a:t>Gendered motivations and aspirations of university physics students in Finland. </a:t>
            </a:r>
            <a:r>
              <a:rPr lang="en-US" sz="1400" dirty="0"/>
              <a:t>Physical Review Physics Education Research, 16(1), p.010133:</a:t>
            </a:r>
          </a:p>
          <a:p>
            <a:r>
              <a:rPr lang="en-US" sz="1400" i="1" dirty="0"/>
              <a:t>“Despite all of the positive aspects in Finland for women and for science education, our results suggest that Finnish female university students still face challenges that male students do not face</a:t>
            </a:r>
            <a:r>
              <a:rPr lang="en-US" sz="1400" dirty="0"/>
              <a:t>.”</a:t>
            </a:r>
            <a:endParaRPr lang="fi-FI" sz="1400" dirty="0" err="1"/>
          </a:p>
        </p:txBody>
      </p:sp>
      <p:sp>
        <p:nvSpPr>
          <p:cNvPr id="3" name="Alatunnisteen paikkamerkki 29">
            <a:extLst>
              <a:ext uri="{FF2B5EF4-FFF2-40B4-BE49-F238E27FC236}">
                <a16:creationId xmlns:a16="http://schemas.microsoft.com/office/drawing/2014/main" id="{5969A2A5-2A19-1483-E04E-829AF1E25AFC}"/>
              </a:ext>
            </a:extLst>
          </p:cNvPr>
          <p:cNvSpPr>
            <a:spLocks noGrp="1"/>
          </p:cNvSpPr>
          <p:nvPr>
            <p:ph type="ftr" sz="quarter" idx="11"/>
          </p:nvPr>
        </p:nvSpPr>
        <p:spPr>
          <a:xfrm>
            <a:off x="6768000" y="6189217"/>
            <a:ext cx="3360448" cy="576000"/>
          </a:xfrm>
        </p:spPr>
        <p:txBody>
          <a:bodyPr/>
          <a:lstStyle/>
          <a:p>
            <a:r>
              <a:rPr lang="en-US" dirty="0"/>
              <a:t>5th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182652273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3"/>
          <p:cNvSpPr>
            <a:spLocks noGrp="1"/>
          </p:cNvSpPr>
          <p:nvPr>
            <p:ph type="sldNum" sz="quarter" idx="12"/>
          </p:nvPr>
        </p:nvSpPr>
        <p:spPr>
          <a:xfrm>
            <a:off x="11184468" y="8221135"/>
            <a:ext cx="575733" cy="575732"/>
          </a:xfrm>
        </p:spPr>
        <p:txBody>
          <a:bodyPr/>
          <a:lstStyle/>
          <a:p>
            <a:fld id="{89059335-AFD3-4DED-970B-1AD46A147785}" type="slidenum">
              <a:rPr lang="en-GB" smtClean="0"/>
              <a:pPr/>
              <a:t>24</a:t>
            </a:fld>
            <a:endParaRPr lang="en-GB"/>
          </a:p>
        </p:txBody>
      </p:sp>
      <p:pic>
        <p:nvPicPr>
          <p:cNvPr id="8" name="Content Placeholder 5"/>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3647728" y="1340768"/>
            <a:ext cx="4525433" cy="4525433"/>
          </a:xfrm>
        </p:spPr>
      </p:pic>
      <p:sp>
        <p:nvSpPr>
          <p:cNvPr id="2" name="TextBox 1"/>
          <p:cNvSpPr txBox="1"/>
          <p:nvPr/>
        </p:nvSpPr>
        <p:spPr>
          <a:xfrm>
            <a:off x="7548818" y="4850926"/>
            <a:ext cx="3958135" cy="256545"/>
          </a:xfrm>
          <a:prstGeom prst="rect">
            <a:avLst/>
          </a:prstGeom>
          <a:noFill/>
        </p:spPr>
        <p:txBody>
          <a:bodyPr wrap="none" rtlCol="0">
            <a:spAutoFit/>
          </a:bodyPr>
          <a:lstStyle/>
          <a:p>
            <a:r>
              <a:rPr lang="en-US" sz="1067" dirty="0"/>
              <a:t>(Women in Technology (WIT) matters) &lt;wit-matters@cern.ch&gt;</a:t>
            </a:r>
            <a:endParaRPr lang="fi-FI" sz="1067" dirty="0"/>
          </a:p>
        </p:txBody>
      </p:sp>
      <p:sp>
        <p:nvSpPr>
          <p:cNvPr id="13" name="Päivämäärän paikkamerkki 3"/>
          <p:cNvSpPr>
            <a:spLocks noGrp="1"/>
          </p:cNvSpPr>
          <p:nvPr>
            <p:ph type="dt" sz="half" idx="10"/>
          </p:nvPr>
        </p:nvSpPr>
        <p:spPr>
          <a:xfrm>
            <a:off x="10261600" y="6189117"/>
            <a:ext cx="914400" cy="576000"/>
          </a:xfrm>
        </p:spPr>
        <p:txBody>
          <a:bodyPr/>
          <a:lstStyle/>
          <a:p>
            <a:fld id="{36701226-BF00-4103-94FA-DD50BCE82826}" type="datetime1">
              <a:rPr lang="en-GB" smtClean="0"/>
              <a:t>06/05/2024</a:t>
            </a:fld>
            <a:endParaRPr lang="fi-FI"/>
          </a:p>
        </p:txBody>
      </p:sp>
      <p:sp>
        <p:nvSpPr>
          <p:cNvPr id="9" name="Dian numeron paikkamerkki 5"/>
          <p:cNvSpPr txBox="1">
            <a:spLocks/>
          </p:cNvSpPr>
          <p:nvPr/>
        </p:nvSpPr>
        <p:spPr bwMode="auto">
          <a:xfrm>
            <a:off x="11176000" y="6189117"/>
            <a:ext cx="68064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24</a:t>
            </a:fld>
            <a:endParaRPr lang="en-GB"/>
          </a:p>
        </p:txBody>
      </p:sp>
    </p:spTree>
    <p:extLst>
      <p:ext uri="{BB962C8B-B14F-4D97-AF65-F5344CB8AC3E}">
        <p14:creationId xmlns:p14="http://schemas.microsoft.com/office/powerpoint/2010/main" val="476959045"/>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82FAC9E-7FC0-69A0-F3EC-0153490CB855}"/>
              </a:ext>
            </a:extLst>
          </p:cNvPr>
          <p:cNvPicPr>
            <a:picLocks noChangeAspect="1"/>
          </p:cNvPicPr>
          <p:nvPr/>
        </p:nvPicPr>
        <p:blipFill>
          <a:blip r:embed="rId2"/>
          <a:stretch>
            <a:fillRect/>
          </a:stretch>
        </p:blipFill>
        <p:spPr>
          <a:xfrm>
            <a:off x="6334125" y="2143622"/>
            <a:ext cx="5857875" cy="2028825"/>
          </a:xfrm>
          <a:prstGeom prst="rect">
            <a:avLst/>
          </a:prstGeom>
        </p:spPr>
      </p:pic>
      <p:sp>
        <p:nvSpPr>
          <p:cNvPr id="2" name="Otsikko 1"/>
          <p:cNvSpPr>
            <a:spLocks noGrp="1"/>
          </p:cNvSpPr>
          <p:nvPr>
            <p:ph type="title"/>
          </p:nvPr>
        </p:nvSpPr>
        <p:spPr/>
        <p:txBody>
          <a:bodyPr/>
          <a:lstStyle/>
          <a:p>
            <a:r>
              <a:rPr lang="en-US" dirty="0"/>
              <a:t>Finnish Women ARE comparatively equal</a:t>
            </a:r>
          </a:p>
        </p:txBody>
      </p:sp>
      <p:sp>
        <p:nvSpPr>
          <p:cNvPr id="3" name="AutoShape 2" descr="Gender equality infograph"/>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i-FI"/>
          </a:p>
        </p:txBody>
      </p:sp>
      <p:sp>
        <p:nvSpPr>
          <p:cNvPr id="8" name="AutoShape 4" descr="Gender equality infograph"/>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i-FI"/>
          </a:p>
        </p:txBody>
      </p:sp>
      <p:sp>
        <p:nvSpPr>
          <p:cNvPr id="24" name="Päivämäärän paikkamerkki 3">
            <a:extLst>
              <a:ext uri="{FF2B5EF4-FFF2-40B4-BE49-F238E27FC236}">
                <a16:creationId xmlns:a16="http://schemas.microsoft.com/office/drawing/2014/main" id="{A19EBCF5-6433-49A4-AC86-DC341961D1C1}"/>
              </a:ext>
            </a:extLst>
          </p:cNvPr>
          <p:cNvSpPr>
            <a:spLocks noGrp="1"/>
          </p:cNvSpPr>
          <p:nvPr>
            <p:ph type="dt" sz="half" idx="10"/>
          </p:nvPr>
        </p:nvSpPr>
        <p:spPr>
          <a:xfrm>
            <a:off x="10261600" y="6189117"/>
            <a:ext cx="914400" cy="576000"/>
          </a:xfrm>
        </p:spPr>
        <p:txBody>
          <a:bodyPr/>
          <a:lstStyle/>
          <a:p>
            <a:fld id="{A764AF3D-1FDF-41BB-A1FE-1EF56BB22E43}" type="datetime1">
              <a:rPr lang="en-GB" smtClean="0"/>
              <a:pPr/>
              <a:t>08/05/2024</a:t>
            </a:fld>
            <a:endParaRPr lang="fi-FI"/>
          </a:p>
        </p:txBody>
      </p:sp>
      <p:sp>
        <p:nvSpPr>
          <p:cNvPr id="25" name="Dian numeron paikkamerkki 5">
            <a:extLst>
              <a:ext uri="{FF2B5EF4-FFF2-40B4-BE49-F238E27FC236}">
                <a16:creationId xmlns:a16="http://schemas.microsoft.com/office/drawing/2014/main" id="{46CC9AAD-08CF-4DAB-A12D-A5CBB1076731}"/>
              </a:ext>
            </a:extLst>
          </p:cNvPr>
          <p:cNvSpPr>
            <a:spLocks noGrp="1"/>
          </p:cNvSpPr>
          <p:nvPr>
            <p:ph type="sldNum" sz="quarter" idx="12"/>
          </p:nvPr>
        </p:nvSpPr>
        <p:spPr>
          <a:xfrm>
            <a:off x="11176000" y="6189117"/>
            <a:ext cx="680640" cy="576000"/>
          </a:xfrm>
        </p:spPr>
        <p:txBody>
          <a:bodyPr/>
          <a:lstStyle/>
          <a:p>
            <a:fld id="{4669315E-5A66-CF44-AE5D-C333B2F730C4}" type="slidenum">
              <a:rPr lang="en-GB" smtClean="0"/>
              <a:pPr/>
              <a:t>3</a:t>
            </a:fld>
            <a:endParaRPr lang="en-GB"/>
          </a:p>
        </p:txBody>
      </p:sp>
      <p:sp>
        <p:nvSpPr>
          <p:cNvPr id="26" name="Tekstiruutu 25">
            <a:extLst>
              <a:ext uri="{FF2B5EF4-FFF2-40B4-BE49-F238E27FC236}">
                <a16:creationId xmlns:a16="http://schemas.microsoft.com/office/drawing/2014/main" id="{00B46AE6-6EDD-449F-B27C-8B809BDE48DD}"/>
              </a:ext>
            </a:extLst>
          </p:cNvPr>
          <p:cNvSpPr txBox="1"/>
          <p:nvPr/>
        </p:nvSpPr>
        <p:spPr bwMode="auto">
          <a:xfrm>
            <a:off x="981618" y="6013357"/>
            <a:ext cx="2564805" cy="1384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ctr" anchorCtr="0" compatLnSpc="1">
            <a:prstTxWarp prst="textNoShape">
              <a:avLst/>
            </a:prstTxWarp>
            <a:spAutoFit/>
          </a:bodyPr>
          <a:lstStyle/>
          <a:p>
            <a:r>
              <a:rPr lang="fi-FI" sz="900" dirty="0">
                <a:solidFill>
                  <a:srgbClr val="FFC000"/>
                </a:solidFill>
              </a:rPr>
              <a:t>https://www.is.fi/politiikka/art-2000006628100.html</a:t>
            </a:r>
          </a:p>
        </p:txBody>
      </p:sp>
      <p:sp>
        <p:nvSpPr>
          <p:cNvPr id="31" name="Sisällön paikkamerkki 2">
            <a:extLst>
              <a:ext uri="{FF2B5EF4-FFF2-40B4-BE49-F238E27FC236}">
                <a16:creationId xmlns:a16="http://schemas.microsoft.com/office/drawing/2014/main" id="{AFA91989-1854-4C5F-BDBB-A58A8137EE34}"/>
              </a:ext>
            </a:extLst>
          </p:cNvPr>
          <p:cNvSpPr>
            <a:spLocks noGrp="1"/>
          </p:cNvSpPr>
          <p:nvPr>
            <p:ph idx="1"/>
          </p:nvPr>
        </p:nvSpPr>
        <p:spPr>
          <a:xfrm>
            <a:off x="772997" y="2204865"/>
            <a:ext cx="5323003" cy="1800199"/>
          </a:xfrm>
        </p:spPr>
        <p:txBody>
          <a:bodyPr/>
          <a:lstStyle/>
          <a:p>
            <a:r>
              <a:rPr lang="en-US" dirty="0">
                <a:solidFill>
                  <a:srgbClr val="002060"/>
                </a:solidFill>
              </a:rPr>
              <a:t>Finland is #3 in the global equality index (used to be #2).</a:t>
            </a:r>
          </a:p>
          <a:p>
            <a:r>
              <a:rPr lang="en-US" dirty="0">
                <a:solidFill>
                  <a:srgbClr val="002060"/>
                </a:solidFill>
              </a:rPr>
              <a:t>E.g., three out of four political parties forming the Finnish Government are led by a woman</a:t>
            </a:r>
            <a:r>
              <a:rPr lang="en-US" dirty="0"/>
              <a:t>.</a:t>
            </a:r>
            <a:endParaRPr lang="fi-FI" dirty="0"/>
          </a:p>
        </p:txBody>
      </p:sp>
      <p:sp>
        <p:nvSpPr>
          <p:cNvPr id="32" name="Tekstiruutu 31">
            <a:extLst>
              <a:ext uri="{FF2B5EF4-FFF2-40B4-BE49-F238E27FC236}">
                <a16:creationId xmlns:a16="http://schemas.microsoft.com/office/drawing/2014/main" id="{65F3CF8A-B3C1-4DAA-B904-9E306EDEDB39}"/>
              </a:ext>
            </a:extLst>
          </p:cNvPr>
          <p:cNvSpPr txBox="1"/>
          <p:nvPr/>
        </p:nvSpPr>
        <p:spPr bwMode="auto">
          <a:xfrm>
            <a:off x="7377585" y="5917090"/>
            <a:ext cx="2827697" cy="1384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ctr" anchorCtr="0" compatLnSpc="1">
            <a:prstTxWarp prst="textNoShape">
              <a:avLst/>
            </a:prstTxWarp>
            <a:spAutoFit/>
          </a:bodyPr>
          <a:lstStyle/>
          <a:p>
            <a:r>
              <a:rPr lang="fi-FI" sz="900" dirty="0">
                <a:solidFill>
                  <a:srgbClr val="FFC000"/>
                </a:solidFill>
              </a:rPr>
              <a:t>https://www3.weforum.org/docs/WEF_GGGR_2023.pdf</a:t>
            </a:r>
          </a:p>
        </p:txBody>
      </p:sp>
      <p:sp>
        <p:nvSpPr>
          <p:cNvPr id="33" name="Ellipsi 32">
            <a:extLst>
              <a:ext uri="{FF2B5EF4-FFF2-40B4-BE49-F238E27FC236}">
                <a16:creationId xmlns:a16="http://schemas.microsoft.com/office/drawing/2014/main" id="{C3A04369-B211-4291-AC77-21250DCD7D11}"/>
              </a:ext>
            </a:extLst>
          </p:cNvPr>
          <p:cNvSpPr/>
          <p:nvPr/>
        </p:nvSpPr>
        <p:spPr>
          <a:xfrm>
            <a:off x="6963767" y="2349753"/>
            <a:ext cx="576064" cy="21602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4" name="Ellipsi 33">
            <a:extLst>
              <a:ext uri="{FF2B5EF4-FFF2-40B4-BE49-F238E27FC236}">
                <a16:creationId xmlns:a16="http://schemas.microsoft.com/office/drawing/2014/main" id="{F68D1A71-40A1-48C1-8919-ED51A9ABD1C1}"/>
              </a:ext>
            </a:extLst>
          </p:cNvPr>
          <p:cNvSpPr/>
          <p:nvPr/>
        </p:nvSpPr>
        <p:spPr>
          <a:xfrm>
            <a:off x="6925692" y="2154476"/>
            <a:ext cx="576064" cy="21602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5" name="Ellipsi 34">
            <a:extLst>
              <a:ext uri="{FF2B5EF4-FFF2-40B4-BE49-F238E27FC236}">
                <a16:creationId xmlns:a16="http://schemas.microsoft.com/office/drawing/2014/main" id="{FF8AC14F-8308-4853-A875-FA98550A5684}"/>
              </a:ext>
            </a:extLst>
          </p:cNvPr>
          <p:cNvSpPr/>
          <p:nvPr/>
        </p:nvSpPr>
        <p:spPr>
          <a:xfrm>
            <a:off x="6974408" y="2984096"/>
            <a:ext cx="576064" cy="21602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6" name="Ellipsi 35">
            <a:extLst>
              <a:ext uri="{FF2B5EF4-FFF2-40B4-BE49-F238E27FC236}">
                <a16:creationId xmlns:a16="http://schemas.microsoft.com/office/drawing/2014/main" id="{9DF2EDE9-1A61-4083-A2B6-5DDCFD2669E9}"/>
              </a:ext>
            </a:extLst>
          </p:cNvPr>
          <p:cNvSpPr/>
          <p:nvPr/>
        </p:nvSpPr>
        <p:spPr>
          <a:xfrm>
            <a:off x="6969050" y="2555884"/>
            <a:ext cx="576064" cy="21602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7" name="Tekstiruutu 36">
            <a:extLst>
              <a:ext uri="{FF2B5EF4-FFF2-40B4-BE49-F238E27FC236}">
                <a16:creationId xmlns:a16="http://schemas.microsoft.com/office/drawing/2014/main" id="{1BB17614-0F87-4658-B7C7-68F9D7589722}"/>
              </a:ext>
            </a:extLst>
          </p:cNvPr>
          <p:cNvSpPr txBox="1"/>
          <p:nvPr/>
        </p:nvSpPr>
        <p:spPr bwMode="auto">
          <a:xfrm>
            <a:off x="4027409" y="4543253"/>
            <a:ext cx="3168352" cy="13131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rtlCol="0" anchor="ctr" anchorCtr="0" compatLnSpc="1">
            <a:prstTxWarp prst="textNoShape">
              <a:avLst/>
            </a:prstTxWarp>
            <a:spAutoFit/>
          </a:bodyPr>
          <a:lstStyle/>
          <a:p>
            <a:pPr>
              <a:spcAft>
                <a:spcPts val="400"/>
              </a:spcAft>
            </a:pPr>
            <a:r>
              <a:rPr lang="en-US" sz="1200" dirty="0"/>
              <a:t>From left:</a:t>
            </a:r>
          </a:p>
          <a:p>
            <a:pPr>
              <a:spcAft>
                <a:spcPts val="400"/>
              </a:spcAft>
            </a:pPr>
            <a:r>
              <a:rPr lang="fi-FI" sz="1200" dirty="0"/>
              <a:t>Prime </a:t>
            </a:r>
            <a:r>
              <a:rPr lang="fi-FI" sz="1200" dirty="0" err="1"/>
              <a:t>Minister</a:t>
            </a:r>
            <a:r>
              <a:rPr lang="fi-FI" sz="1200" dirty="0"/>
              <a:t> Petteri Orpo, </a:t>
            </a:r>
          </a:p>
          <a:p>
            <a:pPr>
              <a:spcAft>
                <a:spcPts val="400"/>
              </a:spcAft>
            </a:pPr>
            <a:r>
              <a:rPr lang="fi-FI" sz="1200" dirty="0"/>
              <a:t>Minister of Finance Riikka Purra, </a:t>
            </a:r>
          </a:p>
          <a:p>
            <a:pPr>
              <a:spcAft>
                <a:spcPts val="400"/>
              </a:spcAft>
            </a:pPr>
            <a:r>
              <a:rPr lang="en-US" sz="1200" dirty="0"/>
              <a:t>Minister of Education Anna-Maja </a:t>
            </a:r>
            <a:r>
              <a:rPr lang="en-US" sz="1200" dirty="0" err="1"/>
              <a:t>Henriksson</a:t>
            </a:r>
            <a:r>
              <a:rPr lang="en-US" sz="1200" dirty="0"/>
              <a:t>, </a:t>
            </a:r>
          </a:p>
          <a:p>
            <a:pPr>
              <a:spcAft>
                <a:spcPts val="400"/>
              </a:spcAft>
            </a:pPr>
            <a:r>
              <a:rPr lang="en-US" sz="1200" dirty="0"/>
              <a:t>Minister of Forestry and Agriculture Sari </a:t>
            </a:r>
            <a:r>
              <a:rPr lang="en-US" sz="1200" dirty="0" err="1"/>
              <a:t>Essayah</a:t>
            </a:r>
            <a:endParaRPr lang="fi-FI" sz="1200" dirty="0"/>
          </a:p>
        </p:txBody>
      </p:sp>
      <p:pic>
        <p:nvPicPr>
          <p:cNvPr id="4" name="Picture 3" descr="A group of people standing in a building&#10;&#10;Description automatically generated with medium confidence">
            <a:extLst>
              <a:ext uri="{FF2B5EF4-FFF2-40B4-BE49-F238E27FC236}">
                <a16:creationId xmlns:a16="http://schemas.microsoft.com/office/drawing/2014/main" id="{C10ACA03-56CC-9735-6B57-585C93123861}"/>
              </a:ext>
            </a:extLst>
          </p:cNvPr>
          <p:cNvPicPr>
            <a:picLocks noChangeAspect="1"/>
          </p:cNvPicPr>
          <p:nvPr/>
        </p:nvPicPr>
        <p:blipFill>
          <a:blip r:embed="rId3"/>
          <a:stretch>
            <a:fillRect/>
          </a:stretch>
        </p:blipFill>
        <p:spPr>
          <a:xfrm>
            <a:off x="271777" y="4089379"/>
            <a:ext cx="3664720" cy="1923978"/>
          </a:xfrm>
          <a:prstGeom prst="rect">
            <a:avLst/>
          </a:prstGeom>
        </p:spPr>
      </p:pic>
      <p:sp>
        <p:nvSpPr>
          <p:cNvPr id="9" name="Alatunnisteen paikkamerkki 29">
            <a:extLst>
              <a:ext uri="{FF2B5EF4-FFF2-40B4-BE49-F238E27FC236}">
                <a16:creationId xmlns:a16="http://schemas.microsoft.com/office/drawing/2014/main" id="{15B86908-82BA-B223-CE2C-605718511210}"/>
              </a:ext>
            </a:extLst>
          </p:cNvPr>
          <p:cNvSpPr>
            <a:spLocks noGrp="1"/>
          </p:cNvSpPr>
          <p:nvPr>
            <p:ph type="ftr" sz="quarter" idx="11"/>
          </p:nvPr>
        </p:nvSpPr>
        <p:spPr>
          <a:xfrm>
            <a:off x="6768000" y="6189217"/>
            <a:ext cx="3360448" cy="576000"/>
          </a:xfrm>
        </p:spPr>
        <p:txBody>
          <a:bodyPr/>
          <a:lstStyle/>
          <a:p>
            <a:r>
              <a:rPr lang="en-US" dirty="0"/>
              <a:t>6th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275587627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äivämäärän paikkamerkki 3">
            <a:extLst>
              <a:ext uri="{FF2B5EF4-FFF2-40B4-BE49-F238E27FC236}">
                <a16:creationId xmlns:a16="http://schemas.microsoft.com/office/drawing/2014/main" id="{BA38FBDE-9C30-4CEB-87A9-6A943DDBE106}"/>
              </a:ext>
            </a:extLst>
          </p:cNvPr>
          <p:cNvSpPr txBox="1">
            <a:spLocks/>
          </p:cNvSpPr>
          <p:nvPr/>
        </p:nvSpPr>
        <p:spPr bwMode="auto">
          <a:xfrm>
            <a:off x="10261600" y="6189117"/>
            <a:ext cx="91440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A764AF3D-1FDF-41BB-A1FE-1EF56BB22E43}" type="datetime1">
              <a:rPr lang="en-GB" smtClean="0"/>
              <a:pPr/>
              <a:t>08/05/2024</a:t>
            </a:fld>
            <a:endParaRPr lang="fi-FI"/>
          </a:p>
        </p:txBody>
      </p:sp>
      <p:sp>
        <p:nvSpPr>
          <p:cNvPr id="2" name="Otsikko 1"/>
          <p:cNvSpPr>
            <a:spLocks noGrp="1"/>
          </p:cNvSpPr>
          <p:nvPr>
            <p:ph type="title"/>
          </p:nvPr>
        </p:nvSpPr>
        <p:spPr/>
        <p:txBody>
          <a:bodyPr/>
          <a:lstStyle/>
          <a:p>
            <a:r>
              <a:rPr lang="en-US" dirty="0"/>
              <a:t>ARE Finnish Women equal?</a:t>
            </a:r>
          </a:p>
        </p:txBody>
      </p:sp>
      <p:sp>
        <p:nvSpPr>
          <p:cNvPr id="3" name="AutoShape 2" descr="Gender equality infograph"/>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i-FI"/>
          </a:p>
        </p:txBody>
      </p:sp>
      <p:sp>
        <p:nvSpPr>
          <p:cNvPr id="8" name="AutoShape 4" descr="Gender equality infograph"/>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i-FI"/>
          </a:p>
        </p:txBody>
      </p:sp>
      <p:sp>
        <p:nvSpPr>
          <p:cNvPr id="9" name="TextBox 8"/>
          <p:cNvSpPr txBox="1"/>
          <p:nvPr/>
        </p:nvSpPr>
        <p:spPr bwMode="auto">
          <a:xfrm>
            <a:off x="5748772" y="6176338"/>
            <a:ext cx="581983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rtlCol="0" anchor="ctr" anchorCtr="0" compatLnSpc="1">
            <a:prstTxWarp prst="textNoShape">
              <a:avLst/>
            </a:prstTxWarp>
            <a:spAutoFit/>
          </a:bodyPr>
          <a:lstStyle/>
          <a:p>
            <a:r>
              <a:rPr lang="fi-FI" sz="1600" dirty="0" err="1"/>
              <a:t>Source</a:t>
            </a:r>
            <a:r>
              <a:rPr lang="fi-FI" sz="1600" dirty="0"/>
              <a:t>: </a:t>
            </a:r>
            <a:r>
              <a:rPr lang="fi-FI" sz="1600" dirty="0" err="1"/>
              <a:t>Statistics</a:t>
            </a:r>
            <a:r>
              <a:rPr lang="fi-FI" sz="1600" dirty="0"/>
              <a:t> Finland, </a:t>
            </a:r>
            <a:r>
              <a:rPr lang="fi-FI" sz="1600" dirty="0" err="1"/>
              <a:t>Gender</a:t>
            </a:r>
            <a:r>
              <a:rPr lang="fi-FI" sz="1600" dirty="0"/>
              <a:t> </a:t>
            </a:r>
            <a:r>
              <a:rPr lang="fi-FI" sz="1600" dirty="0" err="1"/>
              <a:t>Equality</a:t>
            </a:r>
            <a:r>
              <a:rPr lang="fi-FI" sz="1600" dirty="0"/>
              <a:t> in Finland 2021</a:t>
            </a:r>
          </a:p>
        </p:txBody>
      </p:sp>
      <p:pic>
        <p:nvPicPr>
          <p:cNvPr id="7" name="Graphic 6">
            <a:extLst>
              <a:ext uri="{FF2B5EF4-FFF2-40B4-BE49-F238E27FC236}">
                <a16:creationId xmlns:a16="http://schemas.microsoft.com/office/drawing/2014/main" id="{9760319B-2699-4F8E-AF4E-6F701A289BA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48773" y="1340768"/>
            <a:ext cx="5241976" cy="4822618"/>
          </a:xfrm>
          <a:prstGeom prst="rect">
            <a:avLst/>
          </a:prstGeom>
        </p:spPr>
      </p:pic>
      <p:sp>
        <p:nvSpPr>
          <p:cNvPr id="16" name="Sisällön paikkamerkki 8">
            <a:extLst>
              <a:ext uri="{FF2B5EF4-FFF2-40B4-BE49-F238E27FC236}">
                <a16:creationId xmlns:a16="http://schemas.microsoft.com/office/drawing/2014/main" id="{8203763E-2B02-408B-B651-42BF7C211D42}"/>
              </a:ext>
            </a:extLst>
          </p:cNvPr>
          <p:cNvSpPr>
            <a:spLocks noGrp="1"/>
          </p:cNvSpPr>
          <p:nvPr>
            <p:ph idx="1"/>
          </p:nvPr>
        </p:nvSpPr>
        <p:spPr>
          <a:xfrm>
            <a:off x="772997" y="2204865"/>
            <a:ext cx="4674931" cy="3286548"/>
          </a:xfrm>
        </p:spPr>
        <p:txBody>
          <a:bodyPr/>
          <a:lstStyle/>
          <a:p>
            <a:pPr marL="0" indent="0">
              <a:lnSpc>
                <a:spcPct val="100000"/>
              </a:lnSpc>
              <a:spcAft>
                <a:spcPts val="200"/>
              </a:spcAft>
              <a:buNone/>
            </a:pPr>
            <a:r>
              <a:rPr lang="en-US" dirty="0">
                <a:solidFill>
                  <a:srgbClr val="002060"/>
                </a:solidFill>
              </a:rPr>
              <a:t>Finnish women in working life:</a:t>
            </a:r>
          </a:p>
          <a:p>
            <a:pPr marL="285750" indent="-285750">
              <a:lnSpc>
                <a:spcPct val="100000"/>
              </a:lnSpc>
              <a:spcAft>
                <a:spcPts val="200"/>
              </a:spcAft>
              <a:buFont typeface="Wingdings" panose="05000000000000000000" pitchFamily="2" charset="2"/>
              <a:buChar char="§"/>
            </a:pPr>
            <a:r>
              <a:rPr lang="en-US" dirty="0">
                <a:solidFill>
                  <a:srgbClr val="002060"/>
                </a:solidFill>
              </a:rPr>
              <a:t>Education: women prevail</a:t>
            </a:r>
          </a:p>
          <a:p>
            <a:pPr marL="285750" indent="-285750">
              <a:lnSpc>
                <a:spcPct val="100000"/>
              </a:lnSpc>
              <a:spcAft>
                <a:spcPts val="200"/>
              </a:spcAft>
              <a:buFont typeface="Wingdings" panose="05000000000000000000" pitchFamily="2" charset="2"/>
              <a:buChar char="§"/>
            </a:pPr>
            <a:r>
              <a:rPr lang="en-US" dirty="0">
                <a:solidFill>
                  <a:srgbClr val="002060"/>
                </a:solidFill>
              </a:rPr>
              <a:t>Employment: ~same level</a:t>
            </a:r>
          </a:p>
          <a:p>
            <a:pPr marL="285750" indent="-285750">
              <a:lnSpc>
                <a:spcPct val="100000"/>
              </a:lnSpc>
              <a:spcAft>
                <a:spcPts val="200"/>
              </a:spcAft>
              <a:buFont typeface="Wingdings" panose="05000000000000000000" pitchFamily="2" charset="2"/>
              <a:buChar char="§"/>
            </a:pPr>
            <a:r>
              <a:rPr lang="en-US" dirty="0">
                <a:solidFill>
                  <a:srgbClr val="002060"/>
                </a:solidFill>
              </a:rPr>
              <a:t>Salary: woman’s euro is 84 cents</a:t>
            </a:r>
          </a:p>
          <a:p>
            <a:pPr marL="285750" indent="-285750">
              <a:lnSpc>
                <a:spcPct val="100000"/>
              </a:lnSpc>
              <a:spcAft>
                <a:spcPts val="200"/>
              </a:spcAft>
              <a:buFont typeface="Wingdings" panose="05000000000000000000" pitchFamily="2" charset="2"/>
              <a:buChar char="§"/>
            </a:pPr>
            <a:r>
              <a:rPr lang="en-US" dirty="0">
                <a:solidFill>
                  <a:srgbClr val="002060"/>
                </a:solidFill>
              </a:rPr>
              <a:t>NOTE: </a:t>
            </a:r>
            <a:r>
              <a:rPr lang="en-US" altLang="fi-FI" dirty="0">
                <a:solidFill>
                  <a:srgbClr val="002060"/>
                </a:solidFill>
              </a:rPr>
              <a:t>Finnish working life is extremely divided between women’s jobs and men's jobs</a:t>
            </a:r>
            <a:endParaRPr lang="en-US" dirty="0">
              <a:solidFill>
                <a:srgbClr val="002060"/>
              </a:solidFill>
            </a:endParaRPr>
          </a:p>
          <a:p>
            <a:pPr marL="285750" indent="-285750">
              <a:lnSpc>
                <a:spcPct val="100000"/>
              </a:lnSpc>
              <a:spcAft>
                <a:spcPts val="200"/>
              </a:spcAft>
              <a:buFont typeface="Wingdings" panose="05000000000000000000" pitchFamily="2" charset="2"/>
              <a:buChar char="§"/>
            </a:pPr>
            <a:endParaRPr lang="en-US" dirty="0">
              <a:solidFill>
                <a:srgbClr val="002060"/>
              </a:solidFill>
            </a:endParaRPr>
          </a:p>
        </p:txBody>
      </p:sp>
      <p:sp>
        <p:nvSpPr>
          <p:cNvPr id="18" name="Dian numeron paikkamerkki 5">
            <a:extLst>
              <a:ext uri="{FF2B5EF4-FFF2-40B4-BE49-F238E27FC236}">
                <a16:creationId xmlns:a16="http://schemas.microsoft.com/office/drawing/2014/main" id="{BF20D007-0F84-4345-98C5-EA97533DEB4B}"/>
              </a:ext>
            </a:extLst>
          </p:cNvPr>
          <p:cNvSpPr txBox="1">
            <a:spLocks/>
          </p:cNvSpPr>
          <p:nvPr/>
        </p:nvSpPr>
        <p:spPr bwMode="auto">
          <a:xfrm>
            <a:off x="11176000" y="6189117"/>
            <a:ext cx="68064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4</a:t>
            </a:fld>
            <a:endParaRPr lang="en-GB"/>
          </a:p>
        </p:txBody>
      </p:sp>
      <p:sp>
        <p:nvSpPr>
          <p:cNvPr id="22" name="Suorakulmio 21">
            <a:extLst>
              <a:ext uri="{FF2B5EF4-FFF2-40B4-BE49-F238E27FC236}">
                <a16:creationId xmlns:a16="http://schemas.microsoft.com/office/drawing/2014/main" id="{5FA99463-4972-4665-8F41-DF60FFE7B13A}"/>
              </a:ext>
            </a:extLst>
          </p:cNvPr>
          <p:cNvSpPr/>
          <p:nvPr/>
        </p:nvSpPr>
        <p:spPr>
          <a:xfrm>
            <a:off x="9213259" y="2982335"/>
            <a:ext cx="1777490" cy="159879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4" name="Suorakulmio 23">
            <a:extLst>
              <a:ext uri="{FF2B5EF4-FFF2-40B4-BE49-F238E27FC236}">
                <a16:creationId xmlns:a16="http://schemas.microsoft.com/office/drawing/2014/main" id="{E65E679A-4D8A-4069-B0B1-56E5FF8C2D64}"/>
              </a:ext>
            </a:extLst>
          </p:cNvPr>
          <p:cNvSpPr/>
          <p:nvPr/>
        </p:nvSpPr>
        <p:spPr>
          <a:xfrm>
            <a:off x="9213259" y="1369457"/>
            <a:ext cx="1777490" cy="159879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5" name="Suorakulmio 24">
            <a:extLst>
              <a:ext uri="{FF2B5EF4-FFF2-40B4-BE49-F238E27FC236}">
                <a16:creationId xmlns:a16="http://schemas.microsoft.com/office/drawing/2014/main" id="{98F92090-4FA7-4B43-B5C3-6862220042F9}"/>
              </a:ext>
            </a:extLst>
          </p:cNvPr>
          <p:cNvSpPr/>
          <p:nvPr/>
        </p:nvSpPr>
        <p:spPr>
          <a:xfrm>
            <a:off x="5753745" y="2982334"/>
            <a:ext cx="1710407" cy="15987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6" name="Suorakulmio 25">
            <a:extLst>
              <a:ext uri="{FF2B5EF4-FFF2-40B4-BE49-F238E27FC236}">
                <a16:creationId xmlns:a16="http://schemas.microsoft.com/office/drawing/2014/main" id="{1CDADE1D-8AA6-49B2-9104-C3945370F0AB}"/>
              </a:ext>
            </a:extLst>
          </p:cNvPr>
          <p:cNvSpPr/>
          <p:nvPr/>
        </p:nvSpPr>
        <p:spPr>
          <a:xfrm>
            <a:off x="5770774" y="4593730"/>
            <a:ext cx="1710407" cy="156721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 name="Alatunnisteen paikkamerkki 29">
            <a:extLst>
              <a:ext uri="{FF2B5EF4-FFF2-40B4-BE49-F238E27FC236}">
                <a16:creationId xmlns:a16="http://schemas.microsoft.com/office/drawing/2014/main" id="{FDBFCB35-4514-D08F-CF3D-C7415979712F}"/>
              </a:ext>
            </a:extLst>
          </p:cNvPr>
          <p:cNvSpPr>
            <a:spLocks noGrp="1"/>
          </p:cNvSpPr>
          <p:nvPr>
            <p:ph type="ftr" sz="quarter" idx="11"/>
          </p:nvPr>
        </p:nvSpPr>
        <p:spPr>
          <a:xfrm>
            <a:off x="6768000" y="6189217"/>
            <a:ext cx="3360448" cy="576000"/>
          </a:xfrm>
        </p:spPr>
        <p:txBody>
          <a:bodyPr/>
          <a:lstStyle/>
          <a:p>
            <a:r>
              <a:rPr lang="en-US" dirty="0"/>
              <a:t>6th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295386227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P spid="25" grpId="0" animBg="1"/>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2063552" y="802411"/>
            <a:ext cx="9793088" cy="970405"/>
          </a:xfrm>
        </p:spPr>
        <p:txBody>
          <a:bodyPr/>
          <a:lstStyle/>
          <a:p>
            <a:r>
              <a:rPr lang="en-GB" dirty="0"/>
              <a:t>WOMEN IN PHYSICS in </a:t>
            </a:r>
            <a:r>
              <a:rPr lang="en-US" dirty="0"/>
              <a:t>Finnish universities</a:t>
            </a:r>
          </a:p>
        </p:txBody>
      </p:sp>
      <p:pic>
        <p:nvPicPr>
          <p:cNvPr id="5" name="Kuva 4" descr="Kuva, joka sisältää kohteen kartta&#10;&#10;Kuvaus luotu automaattisesti">
            <a:extLst>
              <a:ext uri="{FF2B5EF4-FFF2-40B4-BE49-F238E27FC236}">
                <a16:creationId xmlns:a16="http://schemas.microsoft.com/office/drawing/2014/main" id="{FE98C952-4C41-48D3-B3EC-350AFBD36D0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356985" y="1320148"/>
            <a:ext cx="4643671" cy="5070770"/>
          </a:xfrm>
          <a:prstGeom prst="rect">
            <a:avLst/>
          </a:prstGeom>
        </p:spPr>
      </p:pic>
      <p:sp>
        <p:nvSpPr>
          <p:cNvPr id="19" name="Ellipsi 18">
            <a:extLst>
              <a:ext uri="{FF2B5EF4-FFF2-40B4-BE49-F238E27FC236}">
                <a16:creationId xmlns:a16="http://schemas.microsoft.com/office/drawing/2014/main" id="{78E9AABD-A606-4226-B8DB-9C36AC3F479C}"/>
              </a:ext>
            </a:extLst>
          </p:cNvPr>
          <p:cNvSpPr/>
          <p:nvPr/>
        </p:nvSpPr>
        <p:spPr>
          <a:xfrm>
            <a:off x="10155020" y="5429840"/>
            <a:ext cx="693507" cy="21602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0" name="Ellipsi 19">
            <a:extLst>
              <a:ext uri="{FF2B5EF4-FFF2-40B4-BE49-F238E27FC236}">
                <a16:creationId xmlns:a16="http://schemas.microsoft.com/office/drawing/2014/main" id="{F4811D17-DA28-4E20-9E14-8BFF3794662C}"/>
              </a:ext>
            </a:extLst>
          </p:cNvPr>
          <p:cNvSpPr/>
          <p:nvPr/>
        </p:nvSpPr>
        <p:spPr>
          <a:xfrm>
            <a:off x="10021721" y="4581128"/>
            <a:ext cx="576064" cy="21602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1" name="Ellipsi 20">
            <a:extLst>
              <a:ext uri="{FF2B5EF4-FFF2-40B4-BE49-F238E27FC236}">
                <a16:creationId xmlns:a16="http://schemas.microsoft.com/office/drawing/2014/main" id="{4360CB8E-E58F-4C42-81AF-E6EFCFD3F922}"/>
              </a:ext>
            </a:extLst>
          </p:cNvPr>
          <p:cNvSpPr/>
          <p:nvPr/>
        </p:nvSpPr>
        <p:spPr>
          <a:xfrm>
            <a:off x="9794981" y="4937822"/>
            <a:ext cx="576064" cy="21602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2" name="Ellipsi 21">
            <a:extLst>
              <a:ext uri="{FF2B5EF4-FFF2-40B4-BE49-F238E27FC236}">
                <a16:creationId xmlns:a16="http://schemas.microsoft.com/office/drawing/2014/main" id="{2B737A73-405F-439E-AA70-2A9463FAD13D}"/>
              </a:ext>
            </a:extLst>
          </p:cNvPr>
          <p:cNvSpPr/>
          <p:nvPr/>
        </p:nvSpPr>
        <p:spPr>
          <a:xfrm>
            <a:off x="9074901" y="5733256"/>
            <a:ext cx="1008112" cy="375332"/>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3" name="Ellipsi 22">
            <a:extLst>
              <a:ext uri="{FF2B5EF4-FFF2-40B4-BE49-F238E27FC236}">
                <a16:creationId xmlns:a16="http://schemas.microsoft.com/office/drawing/2014/main" id="{B7277E25-A268-4BA6-9D53-425774BB3AE7}"/>
              </a:ext>
            </a:extLst>
          </p:cNvPr>
          <p:cNvSpPr/>
          <p:nvPr/>
        </p:nvSpPr>
        <p:spPr>
          <a:xfrm>
            <a:off x="9074901" y="5258364"/>
            <a:ext cx="576064" cy="21602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4" name="Ellipsi 33">
            <a:extLst>
              <a:ext uri="{FF2B5EF4-FFF2-40B4-BE49-F238E27FC236}">
                <a16:creationId xmlns:a16="http://schemas.microsoft.com/office/drawing/2014/main" id="{C1D85DC3-B0A4-47D0-850F-07DD1D0B2577}"/>
              </a:ext>
            </a:extLst>
          </p:cNvPr>
          <p:cNvSpPr/>
          <p:nvPr/>
        </p:nvSpPr>
        <p:spPr>
          <a:xfrm>
            <a:off x="9794981" y="3710417"/>
            <a:ext cx="576064" cy="21602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5" name="Sisällön paikkamerkki 8">
            <a:extLst>
              <a:ext uri="{FF2B5EF4-FFF2-40B4-BE49-F238E27FC236}">
                <a16:creationId xmlns:a16="http://schemas.microsoft.com/office/drawing/2014/main" id="{F2DB3990-140D-4416-980C-2BF181C43451}"/>
              </a:ext>
            </a:extLst>
          </p:cNvPr>
          <p:cNvSpPr txBox="1">
            <a:spLocks/>
          </p:cNvSpPr>
          <p:nvPr/>
        </p:nvSpPr>
        <p:spPr bwMode="auto">
          <a:xfrm>
            <a:off x="772996" y="2204865"/>
            <a:ext cx="6453261" cy="3903723"/>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250825" algn="l" rtl="0" eaLnBrk="1" fontAlgn="base" hangingPunct="1">
              <a:lnSpc>
                <a:spcPct val="80000"/>
              </a:lnSpc>
              <a:spcBef>
                <a:spcPct val="0"/>
              </a:spcBef>
              <a:spcAft>
                <a:spcPct val="50000"/>
              </a:spcAft>
              <a:buClr>
                <a:schemeClr val="tx1"/>
              </a:buClr>
              <a:buSzPct val="100000"/>
              <a:buFont typeface="Arial"/>
              <a:buChar char="•"/>
              <a:defRPr sz="2200" kern="1200">
                <a:solidFill>
                  <a:schemeClr val="tx1"/>
                </a:solidFill>
                <a:latin typeface="+mn-lt"/>
                <a:ea typeface="+mn-ea"/>
                <a:cs typeface="Gotham Narrow Book"/>
              </a:defRPr>
            </a:lvl1pPr>
            <a:lvl2pPr marL="725488" indent="-342900" algn="l" rtl="0" eaLnBrk="1" fontAlgn="base" hangingPunct="1">
              <a:lnSpc>
                <a:spcPct val="80000"/>
              </a:lnSpc>
              <a:spcBef>
                <a:spcPct val="0"/>
              </a:spcBef>
              <a:spcAft>
                <a:spcPct val="50000"/>
              </a:spcAft>
              <a:buClr>
                <a:schemeClr val="tx1"/>
              </a:buClr>
              <a:buSzPct val="100000"/>
              <a:buFont typeface="Arial"/>
              <a:buChar char="•"/>
              <a:defRPr sz="2000" kern="1200">
                <a:solidFill>
                  <a:schemeClr val="tx1"/>
                </a:solidFill>
                <a:latin typeface="+mn-lt"/>
                <a:ea typeface="+mn-ea"/>
                <a:cs typeface="Gotham Narrow Book"/>
              </a:defRPr>
            </a:lvl2pPr>
            <a:lvl3pPr marL="952500" indent="-187325" algn="l" rtl="0" eaLnBrk="1" fontAlgn="base" hangingPunct="1">
              <a:lnSpc>
                <a:spcPct val="80000"/>
              </a:lnSpc>
              <a:spcBef>
                <a:spcPct val="0"/>
              </a:spcBef>
              <a:spcAft>
                <a:spcPct val="50000"/>
              </a:spcAft>
              <a:buFont typeface="Arial" charset="0"/>
              <a:buChar char="‒"/>
              <a:defRPr kern="1200">
                <a:solidFill>
                  <a:schemeClr val="tx1"/>
                </a:solidFill>
                <a:latin typeface="+mn-lt"/>
                <a:ea typeface="+mn-ea"/>
                <a:cs typeface="Gotham Narrow Book"/>
              </a:defRPr>
            </a:lvl3pPr>
            <a:lvl4pPr marL="1428750" indent="-187325" algn="l" rtl="0" eaLnBrk="1" fontAlgn="base" hangingPunct="1">
              <a:lnSpc>
                <a:spcPct val="80000"/>
              </a:lnSpc>
              <a:spcBef>
                <a:spcPct val="0"/>
              </a:spcBef>
              <a:spcAft>
                <a:spcPct val="50000"/>
              </a:spcAft>
              <a:buFont typeface="Arial" charset="0"/>
              <a:buChar char="‒"/>
              <a:defRPr sz="1600" kern="1200">
                <a:solidFill>
                  <a:schemeClr val="tx1"/>
                </a:solidFill>
                <a:latin typeface="+mn-lt"/>
                <a:ea typeface="+mn-ea"/>
                <a:cs typeface="Gotham Narrow Book"/>
              </a:defRPr>
            </a:lvl4pPr>
            <a:lvl5pPr marL="1905000" indent="-187325" algn="l" rtl="0" eaLnBrk="1" fontAlgn="base" hangingPunct="1">
              <a:lnSpc>
                <a:spcPct val="80000"/>
              </a:lnSpc>
              <a:spcBef>
                <a:spcPct val="0"/>
              </a:spcBef>
              <a:spcAft>
                <a:spcPct val="50000"/>
              </a:spcAft>
              <a:buFont typeface="Arial" charset="0"/>
              <a:buChar char="‒"/>
              <a:defRPr sz="1400" kern="1200">
                <a:solidFill>
                  <a:schemeClr val="tx1"/>
                </a:solidFill>
                <a:latin typeface="+mn-lt"/>
                <a:ea typeface="+mn-ea"/>
                <a:cs typeface="Gotham Narrow Book"/>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b="1" dirty="0">
                <a:solidFill>
                  <a:srgbClr val="FF0000"/>
                </a:solidFill>
              </a:rPr>
              <a:t>Data</a:t>
            </a:r>
            <a:r>
              <a:rPr lang="en-GB" b="1" dirty="0">
                <a:solidFill>
                  <a:srgbClr val="002060"/>
                </a:solidFill>
              </a:rPr>
              <a:t> </a:t>
            </a:r>
            <a:r>
              <a:rPr lang="en-GB" dirty="0">
                <a:solidFill>
                  <a:srgbClr val="002060"/>
                </a:solidFill>
              </a:rPr>
              <a:t>is important!</a:t>
            </a:r>
          </a:p>
          <a:p>
            <a:r>
              <a:rPr lang="en-GB" dirty="0">
                <a:solidFill>
                  <a:srgbClr val="002060"/>
                </a:solidFill>
              </a:rPr>
              <a:t>Data women in physics in Finnish universities is often or difficult to find – but the situation is slowly improving. (</a:t>
            </a:r>
            <a:r>
              <a:rPr lang="fi-FI" sz="1600" dirty="0">
                <a:solidFill>
                  <a:srgbClr val="000000"/>
                </a:solidFill>
              </a:rPr>
              <a:t>”</a:t>
            </a:r>
            <a:r>
              <a:rPr lang="fi-FI" sz="1600" dirty="0" err="1">
                <a:solidFill>
                  <a:srgbClr val="000000"/>
                </a:solidFill>
              </a:rPr>
              <a:t>The</a:t>
            </a:r>
            <a:r>
              <a:rPr lang="fi-FI" sz="1600" dirty="0">
                <a:solidFill>
                  <a:srgbClr val="000000"/>
                </a:solidFill>
              </a:rPr>
              <a:t> </a:t>
            </a:r>
            <a:r>
              <a:rPr lang="fi-FI" sz="1600" dirty="0" err="1">
                <a:solidFill>
                  <a:srgbClr val="000000"/>
                </a:solidFill>
              </a:rPr>
              <a:t>director</a:t>
            </a:r>
            <a:r>
              <a:rPr lang="fi-FI" sz="1600" dirty="0">
                <a:solidFill>
                  <a:srgbClr val="000000"/>
                </a:solidFill>
              </a:rPr>
              <a:t> </a:t>
            </a:r>
            <a:r>
              <a:rPr lang="fi-FI" sz="1600" dirty="0" err="1">
                <a:solidFill>
                  <a:srgbClr val="000000"/>
                </a:solidFill>
              </a:rPr>
              <a:t>did</a:t>
            </a:r>
            <a:r>
              <a:rPr lang="fi-FI" sz="1600" dirty="0">
                <a:solidFill>
                  <a:srgbClr val="000000"/>
                </a:solidFill>
              </a:rPr>
              <a:t> </a:t>
            </a:r>
            <a:r>
              <a:rPr lang="fi-FI" sz="1600" dirty="0" err="1">
                <a:solidFill>
                  <a:srgbClr val="000000"/>
                </a:solidFill>
              </a:rPr>
              <a:t>not</a:t>
            </a:r>
            <a:r>
              <a:rPr lang="fi-FI" sz="1600" dirty="0">
                <a:solidFill>
                  <a:srgbClr val="000000"/>
                </a:solidFill>
              </a:rPr>
              <a:t> </a:t>
            </a:r>
            <a:r>
              <a:rPr lang="fi-FI" sz="1600" dirty="0" err="1">
                <a:solidFill>
                  <a:srgbClr val="000000"/>
                </a:solidFill>
              </a:rPr>
              <a:t>answer</a:t>
            </a:r>
            <a:r>
              <a:rPr lang="fi-FI" sz="1600" dirty="0">
                <a:solidFill>
                  <a:srgbClr val="000000"/>
                </a:solidFill>
              </a:rPr>
              <a:t> my </a:t>
            </a:r>
            <a:r>
              <a:rPr lang="fi-FI" sz="1600" dirty="0" err="1">
                <a:solidFill>
                  <a:srgbClr val="000000"/>
                </a:solidFill>
              </a:rPr>
              <a:t>emails</a:t>
            </a:r>
            <a:r>
              <a:rPr lang="fi-FI" sz="1600" dirty="0">
                <a:solidFill>
                  <a:srgbClr val="000000"/>
                </a:solidFill>
              </a:rPr>
              <a:t> and HR </a:t>
            </a:r>
            <a:r>
              <a:rPr lang="fi-FI" sz="1600" dirty="0" err="1">
                <a:solidFill>
                  <a:srgbClr val="000000"/>
                </a:solidFill>
              </a:rPr>
              <a:t>did</a:t>
            </a:r>
            <a:r>
              <a:rPr lang="fi-FI" sz="1600" dirty="0">
                <a:solidFill>
                  <a:srgbClr val="000000"/>
                </a:solidFill>
              </a:rPr>
              <a:t> </a:t>
            </a:r>
            <a:r>
              <a:rPr lang="fi-FI" sz="1600" dirty="0" err="1">
                <a:solidFill>
                  <a:srgbClr val="000000"/>
                </a:solidFill>
              </a:rPr>
              <a:t>not</a:t>
            </a:r>
            <a:r>
              <a:rPr lang="fi-FI" sz="1600" dirty="0">
                <a:solidFill>
                  <a:srgbClr val="000000"/>
                </a:solidFill>
              </a:rPr>
              <a:t> </a:t>
            </a:r>
            <a:r>
              <a:rPr lang="fi-FI" sz="1600" dirty="0" err="1">
                <a:solidFill>
                  <a:srgbClr val="000000"/>
                </a:solidFill>
              </a:rPr>
              <a:t>dare</a:t>
            </a:r>
            <a:r>
              <a:rPr lang="fi-FI" sz="1600" dirty="0">
                <a:solidFill>
                  <a:srgbClr val="000000"/>
                </a:solidFill>
              </a:rPr>
              <a:t> to </a:t>
            </a:r>
            <a:r>
              <a:rPr lang="fi-FI" sz="1600" dirty="0" err="1">
                <a:solidFill>
                  <a:srgbClr val="000000"/>
                </a:solidFill>
              </a:rPr>
              <a:t>share</a:t>
            </a:r>
            <a:r>
              <a:rPr lang="fi-FI" sz="1600" dirty="0">
                <a:solidFill>
                  <a:srgbClr val="000000"/>
                </a:solidFill>
              </a:rPr>
              <a:t> </a:t>
            </a:r>
            <a:r>
              <a:rPr lang="fi-FI" sz="1600" dirty="0" err="1">
                <a:solidFill>
                  <a:srgbClr val="000000"/>
                </a:solidFill>
              </a:rPr>
              <a:t>the</a:t>
            </a:r>
            <a:r>
              <a:rPr lang="fi-FI" sz="1600" dirty="0">
                <a:solidFill>
                  <a:srgbClr val="000000"/>
                </a:solidFill>
              </a:rPr>
              <a:t> data.”</a:t>
            </a:r>
            <a:r>
              <a:rPr lang="en-GB" dirty="0">
                <a:solidFill>
                  <a:srgbClr val="002060"/>
                </a:solidFill>
              </a:rPr>
              <a:t>)</a:t>
            </a:r>
          </a:p>
          <a:p>
            <a:pPr>
              <a:lnSpc>
                <a:spcPct val="100000"/>
              </a:lnSpc>
              <a:buFont typeface="Wingdings" panose="05000000000000000000" pitchFamily="2" charset="2"/>
              <a:buChar char="§"/>
            </a:pPr>
            <a:r>
              <a:rPr lang="en-GB" dirty="0">
                <a:solidFill>
                  <a:srgbClr val="002060"/>
                </a:solidFill>
                <a:sym typeface="Wingdings" panose="05000000000000000000" pitchFamily="2" charset="2"/>
              </a:rPr>
              <a:t>Luckily, many colleagues are actively working for diversity in physics in their universities.</a:t>
            </a:r>
          </a:p>
          <a:p>
            <a:pPr>
              <a:lnSpc>
                <a:spcPct val="100000"/>
              </a:lnSpc>
              <a:buFont typeface="Wingdings" panose="05000000000000000000" pitchFamily="2" charset="2"/>
              <a:buChar char="§"/>
            </a:pPr>
            <a:r>
              <a:rPr lang="en-GB" sz="1600" dirty="0">
                <a:solidFill>
                  <a:srgbClr val="002060"/>
                </a:solidFill>
                <a:sym typeface="Wingdings" panose="05000000000000000000" pitchFamily="2" charset="2"/>
              </a:rPr>
              <a:t>Special thanks to Bernadette Gehl-Väisänen (Aalto), Anu Kankainen (Jyväskylä), Laura Karppinen (Helsinki), Panja Luukka (Lappeenranta-Lahti), Miikka Dal Maso (Tampere), Assa </a:t>
            </a:r>
            <a:r>
              <a:rPr lang="en-GB" sz="1600" dirty="0" err="1">
                <a:solidFill>
                  <a:srgbClr val="002060"/>
                </a:solidFill>
                <a:sym typeface="Wingdings" panose="05000000000000000000" pitchFamily="2" charset="2"/>
              </a:rPr>
              <a:t>Sasikala</a:t>
            </a:r>
            <a:r>
              <a:rPr lang="en-GB" sz="1600" dirty="0">
                <a:solidFill>
                  <a:srgbClr val="002060"/>
                </a:solidFill>
                <a:sym typeface="Wingdings" panose="05000000000000000000" pitchFamily="2" charset="2"/>
              </a:rPr>
              <a:t> Devi and Taina Cooke (Oulu), Milica Todorovic (Turku) and Cristina </a:t>
            </a:r>
            <a:r>
              <a:rPr lang="en-GB" sz="1600" dirty="0" err="1">
                <a:solidFill>
                  <a:srgbClr val="002060"/>
                </a:solidFill>
                <a:sym typeface="Wingdings" panose="05000000000000000000" pitchFamily="2" charset="2"/>
              </a:rPr>
              <a:t>Florea</a:t>
            </a:r>
            <a:r>
              <a:rPr lang="en-GB" sz="1600" dirty="0">
                <a:solidFill>
                  <a:srgbClr val="002060"/>
                </a:solidFill>
                <a:sym typeface="Wingdings" panose="05000000000000000000" pitchFamily="2" charset="2"/>
              </a:rPr>
              <a:t> (UEF).</a:t>
            </a:r>
          </a:p>
        </p:txBody>
      </p:sp>
      <p:sp>
        <p:nvSpPr>
          <p:cNvPr id="36" name="Ellipsi 35">
            <a:extLst>
              <a:ext uri="{FF2B5EF4-FFF2-40B4-BE49-F238E27FC236}">
                <a16:creationId xmlns:a16="http://schemas.microsoft.com/office/drawing/2014/main" id="{1AF31DBD-D3E1-4DE6-9495-53913FA3044D}"/>
              </a:ext>
            </a:extLst>
          </p:cNvPr>
          <p:cNvSpPr/>
          <p:nvPr/>
        </p:nvSpPr>
        <p:spPr>
          <a:xfrm rot="20586356">
            <a:off x="9791841" y="5490675"/>
            <a:ext cx="693507" cy="21602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8" name="Päivämäärän paikkamerkki 3">
            <a:extLst>
              <a:ext uri="{FF2B5EF4-FFF2-40B4-BE49-F238E27FC236}">
                <a16:creationId xmlns:a16="http://schemas.microsoft.com/office/drawing/2014/main" id="{CD6C9280-B486-4DAA-BD3E-0C6955AA632E}"/>
              </a:ext>
            </a:extLst>
          </p:cNvPr>
          <p:cNvSpPr txBox="1">
            <a:spLocks/>
          </p:cNvSpPr>
          <p:nvPr/>
        </p:nvSpPr>
        <p:spPr bwMode="auto">
          <a:xfrm>
            <a:off x="10261600" y="6189117"/>
            <a:ext cx="91440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A764AF3D-1FDF-41BB-A1FE-1EF56BB22E43}" type="datetime1">
              <a:rPr lang="en-GB" smtClean="0"/>
              <a:pPr/>
              <a:t>06/05/2024</a:t>
            </a:fld>
            <a:endParaRPr lang="fi-FI"/>
          </a:p>
        </p:txBody>
      </p:sp>
      <p:sp>
        <p:nvSpPr>
          <p:cNvPr id="39" name="Dian numeron paikkamerkki 5">
            <a:extLst>
              <a:ext uri="{FF2B5EF4-FFF2-40B4-BE49-F238E27FC236}">
                <a16:creationId xmlns:a16="http://schemas.microsoft.com/office/drawing/2014/main" id="{DCA8110F-75F9-4CD8-BA9E-D1779FD66AD9}"/>
              </a:ext>
            </a:extLst>
          </p:cNvPr>
          <p:cNvSpPr txBox="1">
            <a:spLocks/>
          </p:cNvSpPr>
          <p:nvPr/>
        </p:nvSpPr>
        <p:spPr bwMode="auto">
          <a:xfrm>
            <a:off x="11176000" y="6189117"/>
            <a:ext cx="68064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5</a:t>
            </a:fld>
            <a:endParaRPr lang="en-GB"/>
          </a:p>
        </p:txBody>
      </p:sp>
      <p:sp>
        <p:nvSpPr>
          <p:cNvPr id="4" name="TextBox 3">
            <a:extLst>
              <a:ext uri="{FF2B5EF4-FFF2-40B4-BE49-F238E27FC236}">
                <a16:creationId xmlns:a16="http://schemas.microsoft.com/office/drawing/2014/main" id="{E867541E-D33F-4DF4-B0DB-227473FAE5DF}"/>
              </a:ext>
            </a:extLst>
          </p:cNvPr>
          <p:cNvSpPr txBox="1"/>
          <p:nvPr/>
        </p:nvSpPr>
        <p:spPr bwMode="auto">
          <a:xfrm>
            <a:off x="7495388" y="1397632"/>
            <a:ext cx="433452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ctr" anchorCtr="0" compatLnSpc="1">
            <a:prstTxWarp prst="textNoShape">
              <a:avLst/>
            </a:prstTxWarp>
            <a:spAutoFit/>
          </a:bodyPr>
          <a:lstStyle/>
          <a:p>
            <a:r>
              <a:rPr lang="en-AU" sz="1800" dirty="0">
                <a:solidFill>
                  <a:srgbClr val="FF0000"/>
                </a:solidFill>
              </a:rPr>
              <a:t>Cities with universities with Physics Depts.</a:t>
            </a:r>
          </a:p>
        </p:txBody>
      </p:sp>
      <p:sp>
        <p:nvSpPr>
          <p:cNvPr id="18" name="Ellipsi 19">
            <a:extLst>
              <a:ext uri="{FF2B5EF4-FFF2-40B4-BE49-F238E27FC236}">
                <a16:creationId xmlns:a16="http://schemas.microsoft.com/office/drawing/2014/main" id="{FD232999-120C-44CE-B6AE-FC083ADA388B}"/>
              </a:ext>
            </a:extLst>
          </p:cNvPr>
          <p:cNvSpPr/>
          <p:nvPr/>
        </p:nvSpPr>
        <p:spPr>
          <a:xfrm rot="1786961">
            <a:off x="10517380" y="4751035"/>
            <a:ext cx="576064" cy="21602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 name="Nuoli: Oikea 2">
            <a:extLst>
              <a:ext uri="{FF2B5EF4-FFF2-40B4-BE49-F238E27FC236}">
                <a16:creationId xmlns:a16="http://schemas.microsoft.com/office/drawing/2014/main" id="{34E08592-A4FF-47A1-BCB5-A582B42FA406}"/>
              </a:ext>
            </a:extLst>
          </p:cNvPr>
          <p:cNvSpPr/>
          <p:nvPr/>
        </p:nvSpPr>
        <p:spPr>
          <a:xfrm>
            <a:off x="10848527" y="5802806"/>
            <a:ext cx="1008113" cy="86655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6" name="Alatunnisteen paikkamerkki 29">
            <a:extLst>
              <a:ext uri="{FF2B5EF4-FFF2-40B4-BE49-F238E27FC236}">
                <a16:creationId xmlns:a16="http://schemas.microsoft.com/office/drawing/2014/main" id="{137FA5F6-1430-55D0-786E-44169CB0335D}"/>
              </a:ext>
            </a:extLst>
          </p:cNvPr>
          <p:cNvSpPr>
            <a:spLocks noGrp="1"/>
          </p:cNvSpPr>
          <p:nvPr>
            <p:ph type="ftr" sz="quarter" idx="11"/>
          </p:nvPr>
        </p:nvSpPr>
        <p:spPr>
          <a:xfrm>
            <a:off x="6768000" y="6189217"/>
            <a:ext cx="3360448" cy="576000"/>
          </a:xfrm>
        </p:spPr>
        <p:txBody>
          <a:bodyPr/>
          <a:lstStyle/>
          <a:p>
            <a:r>
              <a:rPr lang="en-US" dirty="0"/>
              <a:t>6th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517815956"/>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2063552" y="802411"/>
            <a:ext cx="9793088" cy="970405"/>
          </a:xfrm>
        </p:spPr>
        <p:txBody>
          <a:bodyPr/>
          <a:lstStyle/>
          <a:p>
            <a:r>
              <a:rPr lang="en-GB" dirty="0"/>
              <a:t>Women in physics in Finnish Universities</a:t>
            </a:r>
            <a:endParaRPr lang="fi-FI" dirty="0"/>
          </a:p>
        </p:txBody>
      </p:sp>
      <p:graphicFrame>
        <p:nvGraphicFramePr>
          <p:cNvPr id="8" name="Chart 7"/>
          <p:cNvGraphicFramePr>
            <a:graphicFrameLocks/>
          </p:cNvGraphicFramePr>
          <p:nvPr>
            <p:extLst>
              <p:ext uri="{D42A27DB-BD31-4B8C-83A1-F6EECF244321}">
                <p14:modId xmlns:p14="http://schemas.microsoft.com/office/powerpoint/2010/main" val="3627772541"/>
              </p:ext>
            </p:extLst>
          </p:nvPr>
        </p:nvGraphicFramePr>
        <p:xfrm>
          <a:off x="1878695" y="2075727"/>
          <a:ext cx="3528392" cy="2181365"/>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bwMode="auto">
          <a:xfrm>
            <a:off x="1847528" y="3969350"/>
            <a:ext cx="3590727" cy="236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ctr" anchorCtr="0" compatLnSpc="1">
            <a:prstTxWarp prst="textNoShape">
              <a:avLst/>
            </a:prstTxWarp>
            <a:spAutoFit/>
          </a:bodyPr>
          <a:lstStyle/>
          <a:p>
            <a:r>
              <a:rPr lang="fi-FI" sz="1400" b="1" dirty="0"/>
              <a:t>FPS Board</a:t>
            </a:r>
            <a:r>
              <a:rPr lang="fi-FI" sz="1400" dirty="0"/>
              <a:t>:</a:t>
            </a:r>
          </a:p>
          <a:p>
            <a:r>
              <a:rPr lang="en-AU" sz="1400" dirty="0"/>
              <a:t>Members</a:t>
            </a:r>
            <a:r>
              <a:rPr lang="fi-FI" sz="1400" dirty="0"/>
              <a:t>: 5/12 </a:t>
            </a:r>
            <a:r>
              <a:rPr lang="en-US" sz="1400" dirty="0"/>
              <a:t>female </a:t>
            </a:r>
            <a:r>
              <a:rPr lang="fi-FI" sz="1400" u="none" strike="noStrike" dirty="0">
                <a:effectLst/>
              </a:rPr>
              <a:t>↑</a:t>
            </a:r>
            <a:endParaRPr lang="en-US" sz="1400" dirty="0"/>
          </a:p>
          <a:p>
            <a:r>
              <a:rPr lang="fi-FI" sz="1400" dirty="0"/>
              <a:t>Chair Mr. Daniel Price / Helsinki</a:t>
            </a:r>
          </a:p>
          <a:p>
            <a:r>
              <a:rPr lang="en-AU" sz="1400" dirty="0"/>
              <a:t>Vice-chair </a:t>
            </a:r>
            <a:r>
              <a:rPr lang="fi-FI" sz="1400" dirty="0"/>
              <a:t>Mr. Juha Muhonen / Jyväskylä</a:t>
            </a:r>
          </a:p>
          <a:p>
            <a:endParaRPr lang="fi-FI" sz="1400" dirty="0"/>
          </a:p>
          <a:p>
            <a:r>
              <a:rPr lang="en-US" sz="1400" b="1" dirty="0"/>
              <a:t>FPS WG Diversity in Physics Finland</a:t>
            </a:r>
          </a:p>
          <a:p>
            <a:r>
              <a:rPr lang="en-US" sz="1400" dirty="0"/>
              <a:t>(e.g., gender session in FPS annual meeting)</a:t>
            </a:r>
          </a:p>
          <a:p>
            <a:r>
              <a:rPr lang="en-US" sz="1400" dirty="0"/>
              <a:t>Chairs Ms. Tuuli Miinalainen and </a:t>
            </a:r>
          </a:p>
          <a:p>
            <a:r>
              <a:rPr lang="en-US" sz="1400" dirty="0"/>
              <a:t>	Mr. </a:t>
            </a:r>
            <a:r>
              <a:rPr lang="en-US" sz="1400" dirty="0" err="1"/>
              <a:t>Ondřej</a:t>
            </a:r>
            <a:r>
              <a:rPr lang="en-US" sz="1400" dirty="0"/>
              <a:t> </a:t>
            </a:r>
            <a:r>
              <a:rPr lang="en-US" sz="1400" dirty="0" err="1"/>
              <a:t>Krejčí</a:t>
            </a:r>
            <a:endParaRPr lang="en-US" sz="1400" dirty="0"/>
          </a:p>
          <a:p>
            <a:r>
              <a:rPr lang="en-US" sz="1400" dirty="0"/>
              <a:t>~90 members in the mailing list</a:t>
            </a:r>
          </a:p>
          <a:p>
            <a:r>
              <a:rPr lang="en-US" sz="1400" dirty="0">
                <a:solidFill>
                  <a:srgbClr val="002060"/>
                </a:solidFill>
                <a:hlinkClick r:id="rId4"/>
              </a:rPr>
              <a:t>https://blogs.helsinki.fi/diversityinphysics/</a:t>
            </a:r>
            <a:r>
              <a:rPr lang="en-US" sz="1400" dirty="0">
                <a:solidFill>
                  <a:srgbClr val="002060"/>
                </a:solidFill>
              </a:rPr>
              <a:t> </a:t>
            </a:r>
            <a:endParaRPr lang="en-US" sz="1400" dirty="0"/>
          </a:p>
        </p:txBody>
      </p:sp>
      <p:graphicFrame>
        <p:nvGraphicFramePr>
          <p:cNvPr id="5" name="Table 4"/>
          <p:cNvGraphicFramePr>
            <a:graphicFrameLocks noGrp="1"/>
          </p:cNvGraphicFramePr>
          <p:nvPr>
            <p:extLst>
              <p:ext uri="{D42A27DB-BD31-4B8C-83A1-F6EECF244321}">
                <p14:modId xmlns:p14="http://schemas.microsoft.com/office/powerpoint/2010/main" val="4265454621"/>
              </p:ext>
            </p:extLst>
          </p:nvPr>
        </p:nvGraphicFramePr>
        <p:xfrm>
          <a:off x="5808024" y="1988840"/>
          <a:ext cx="5832592" cy="3274695"/>
        </p:xfrm>
        <a:graphic>
          <a:graphicData uri="http://schemas.openxmlformats.org/drawingml/2006/table">
            <a:tbl>
              <a:tblPr>
                <a:tableStyleId>{93296810-A885-4BE3-A3E7-6D5BEEA58F35}</a:tableStyleId>
              </a:tblPr>
              <a:tblGrid>
                <a:gridCol w="4104400">
                  <a:extLst>
                    <a:ext uri="{9D8B030D-6E8A-4147-A177-3AD203B41FA5}">
                      <a16:colId xmlns:a16="http://schemas.microsoft.com/office/drawing/2014/main" val="306192858"/>
                    </a:ext>
                  </a:extLst>
                </a:gridCol>
                <a:gridCol w="444737">
                  <a:extLst>
                    <a:ext uri="{9D8B030D-6E8A-4147-A177-3AD203B41FA5}">
                      <a16:colId xmlns:a16="http://schemas.microsoft.com/office/drawing/2014/main" val="3529447881"/>
                    </a:ext>
                  </a:extLst>
                </a:gridCol>
                <a:gridCol w="1283455">
                  <a:extLst>
                    <a:ext uri="{9D8B030D-6E8A-4147-A177-3AD203B41FA5}">
                      <a16:colId xmlns:a16="http://schemas.microsoft.com/office/drawing/2014/main" val="1375443392"/>
                    </a:ext>
                  </a:extLst>
                </a:gridCol>
              </a:tblGrid>
              <a:tr h="205250">
                <a:tc>
                  <a:txBody>
                    <a:bodyPr/>
                    <a:lstStyle/>
                    <a:p>
                      <a:pPr algn="l" fontAlgn="b"/>
                      <a:r>
                        <a:rPr lang="fi-FI" sz="1600" u="none" strike="noStrike" dirty="0">
                          <a:effectLst/>
                        </a:rPr>
                        <a:t>UNIVERSITY</a:t>
                      </a:r>
                      <a:endParaRPr lang="fi-FI" sz="1600" b="0" i="0" u="none" strike="noStrike" dirty="0">
                        <a:solidFill>
                          <a:srgbClr val="000000"/>
                        </a:solidFill>
                        <a:effectLst/>
                        <a:latin typeface="Arial Rounded MT Bold" panose="020F0704030504030204" pitchFamily="34" charset="0"/>
                      </a:endParaRPr>
                    </a:p>
                  </a:txBody>
                  <a:tcPr marL="9525" marR="9525" marT="9525" marB="0" anchor="b"/>
                </a:tc>
                <a:tc gridSpan="2">
                  <a:txBody>
                    <a:bodyPr/>
                    <a:lstStyle/>
                    <a:p>
                      <a:pPr algn="l" fontAlgn="b"/>
                      <a:r>
                        <a:rPr lang="fi-FI" sz="1600" u="none" strike="noStrike" dirty="0">
                          <a:effectLst/>
                        </a:rPr>
                        <a:t>FEMALE                          FULL PROFESSORS</a:t>
                      </a:r>
                      <a:endParaRPr lang="fi-FI" sz="1600" b="0" i="0" u="none" strike="noStrike" dirty="0">
                        <a:solidFill>
                          <a:srgbClr val="000000"/>
                        </a:solidFill>
                        <a:effectLst/>
                        <a:latin typeface="Arial Rounded MT Bold" panose="020F0704030504030204" pitchFamily="34" charset="0"/>
                      </a:endParaRPr>
                    </a:p>
                  </a:txBody>
                  <a:tcPr marL="9525" marR="9525" marT="9525" marB="0" anchor="b"/>
                </a:tc>
                <a:tc hMerge="1">
                  <a:txBody>
                    <a:bodyPr/>
                    <a:lstStyle/>
                    <a:p>
                      <a:endParaRPr lang="fi-FI"/>
                    </a:p>
                  </a:txBody>
                  <a:tcPr/>
                </a:tc>
                <a:extLst>
                  <a:ext uri="{0D108BD9-81ED-4DB2-BD59-A6C34878D82A}">
                    <a16:rowId xmlns:a16="http://schemas.microsoft.com/office/drawing/2014/main" val="644427704"/>
                  </a:ext>
                </a:extLst>
              </a:tr>
              <a:tr h="205250">
                <a:tc>
                  <a:txBody>
                    <a:bodyPr/>
                    <a:lstStyle/>
                    <a:p>
                      <a:pPr algn="l" fontAlgn="b"/>
                      <a:r>
                        <a:rPr lang="fi-FI" sz="1600" u="none" strike="noStrike" dirty="0">
                          <a:effectLst/>
                        </a:rPr>
                        <a:t>Lappeenranta-Lahti </a:t>
                      </a:r>
                      <a:r>
                        <a:rPr lang="en-AU" sz="1600" u="none" strike="noStrike" noProof="0" dirty="0">
                          <a:effectLst/>
                        </a:rPr>
                        <a:t>University</a:t>
                      </a:r>
                      <a:r>
                        <a:rPr lang="fi-FI" sz="1600" u="none" strike="noStrike" dirty="0">
                          <a:effectLst/>
                        </a:rPr>
                        <a:t> of Technology</a:t>
                      </a:r>
                      <a:endParaRPr lang="fi-FI" sz="1600" b="0" i="0" u="none" strike="noStrike" dirty="0">
                        <a:solidFill>
                          <a:srgbClr val="000000"/>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effectLst/>
                        </a:rPr>
                        <a:t>1/4</a:t>
                      </a:r>
                      <a:endParaRPr lang="fi-FI" sz="1600" b="0" i="0" u="none" strike="noStrike" dirty="0">
                        <a:solidFill>
                          <a:srgbClr val="000000"/>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effectLst/>
                        </a:rPr>
                        <a:t>25% →</a:t>
                      </a:r>
                      <a:endParaRPr lang="fi-FI" sz="1600" b="0" i="0" u="none" strike="noStrike" dirty="0">
                        <a:solidFill>
                          <a:srgbClr val="000000"/>
                        </a:solidFill>
                        <a:effectLst/>
                        <a:latin typeface="Arial Rounded MT Bold" panose="020F0704030504030204" pitchFamily="34" charset="0"/>
                      </a:endParaRPr>
                    </a:p>
                  </a:txBody>
                  <a:tcPr marL="9525" marR="9525" marT="9525" marB="0" anchor="b"/>
                </a:tc>
                <a:extLst>
                  <a:ext uri="{0D108BD9-81ED-4DB2-BD59-A6C34878D82A}">
                    <a16:rowId xmlns:a16="http://schemas.microsoft.com/office/drawing/2014/main" val="3880162599"/>
                  </a:ext>
                </a:extLst>
              </a:tr>
              <a:tr h="205250">
                <a:tc>
                  <a:txBody>
                    <a:bodyPr/>
                    <a:lstStyle/>
                    <a:p>
                      <a:pPr algn="l" fontAlgn="b"/>
                      <a:r>
                        <a:rPr lang="en-AU" sz="1600" u="none" strike="noStrike" noProof="0" dirty="0">
                          <a:effectLst/>
                        </a:rPr>
                        <a:t>University</a:t>
                      </a:r>
                      <a:r>
                        <a:rPr lang="fi-FI" sz="1600" u="none" strike="noStrike" dirty="0">
                          <a:effectLst/>
                        </a:rPr>
                        <a:t> of Helsinki</a:t>
                      </a:r>
                      <a:endParaRPr lang="fi-FI" sz="1600" b="0" i="0" u="none" strike="noStrike" dirty="0">
                        <a:solidFill>
                          <a:srgbClr val="000000"/>
                        </a:solidFill>
                        <a:effectLst/>
                        <a:latin typeface="Arial Rounded MT Bold" panose="020F0704030504030204" pitchFamily="34" charset="0"/>
                      </a:endParaRPr>
                    </a:p>
                  </a:txBody>
                  <a:tcPr marL="9525" marR="9525" marT="9525" marB="0" anchor="b"/>
                </a:tc>
                <a:tc>
                  <a:txBody>
                    <a:bodyPr/>
                    <a:lstStyle/>
                    <a:p>
                      <a:pPr algn="ctr" fontAlgn="b"/>
                      <a:r>
                        <a:rPr lang="fi-FI" sz="1600" b="0" i="0" u="none" strike="noStrike" dirty="0">
                          <a:solidFill>
                            <a:schemeClr val="tx1"/>
                          </a:solidFill>
                          <a:effectLst/>
                          <a:latin typeface="Arial" panose="020B0604020202020204" pitchFamily="34" charset="0"/>
                          <a:cs typeface="Arial" panose="020B0604020202020204" pitchFamily="34" charset="0"/>
                        </a:rPr>
                        <a:t>9/43</a:t>
                      </a:r>
                    </a:p>
                  </a:txBody>
                  <a:tcPr marL="9525" marR="9525" marT="9525" marB="0" anchor="b"/>
                </a:tc>
                <a:tc>
                  <a:txBody>
                    <a:bodyPr/>
                    <a:lstStyle/>
                    <a:p>
                      <a:pPr algn="ctr" fontAlgn="b"/>
                      <a:r>
                        <a:rPr lang="fi-FI" sz="1600" u="none" strike="noStrike" dirty="0">
                          <a:effectLst/>
                        </a:rPr>
                        <a:t>21% ↑</a:t>
                      </a:r>
                      <a:endParaRPr lang="fi-FI" sz="1600" b="0" i="0" u="none" strike="noStrike" dirty="0">
                        <a:solidFill>
                          <a:srgbClr val="000000"/>
                        </a:solidFill>
                        <a:effectLst/>
                        <a:latin typeface="Arial Rounded MT Bold" panose="020F0704030504030204" pitchFamily="34" charset="0"/>
                      </a:endParaRPr>
                    </a:p>
                  </a:txBody>
                  <a:tcPr marL="9525" marR="9525" marT="9525" marB="0" anchor="b"/>
                </a:tc>
                <a:extLst>
                  <a:ext uri="{0D108BD9-81ED-4DB2-BD59-A6C34878D82A}">
                    <a16:rowId xmlns:a16="http://schemas.microsoft.com/office/drawing/2014/main" val="525205423"/>
                  </a:ext>
                </a:extLst>
              </a:tr>
              <a:tr h="205250">
                <a:tc>
                  <a:txBody>
                    <a:bodyPr/>
                    <a:lstStyle/>
                    <a:p>
                      <a:pPr algn="l" fontAlgn="b"/>
                      <a:r>
                        <a:rPr lang="en-US" sz="1600" u="none" strike="noStrike" dirty="0">
                          <a:solidFill>
                            <a:schemeClr val="tx1"/>
                          </a:solidFill>
                          <a:effectLst/>
                        </a:rPr>
                        <a:t>University of Eastern Finland / Kuopio</a:t>
                      </a:r>
                      <a:endParaRPr lang="en-US" sz="1600" b="0" i="0" u="none" strike="noStrike" dirty="0">
                        <a:solidFill>
                          <a:schemeClr val="tx1"/>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solidFill>
                            <a:schemeClr val="tx1"/>
                          </a:solidFill>
                          <a:effectLst/>
                        </a:rPr>
                        <a:t>2/13</a:t>
                      </a:r>
                      <a:endParaRPr lang="fi-FI" sz="1600" b="0" i="0" u="none" strike="noStrike" dirty="0">
                        <a:solidFill>
                          <a:schemeClr val="tx1"/>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solidFill>
                            <a:schemeClr val="tx1"/>
                          </a:solidFill>
                          <a:effectLst/>
                        </a:rPr>
                        <a:t>15% </a:t>
                      </a:r>
                      <a:r>
                        <a:rPr lang="fi-FI" sz="1600" u="none" strike="noStrike" dirty="0">
                          <a:effectLst/>
                        </a:rPr>
                        <a:t>→</a:t>
                      </a:r>
                      <a:endParaRPr lang="fi-FI" sz="1600" b="0" i="0" u="none" strike="noStrike" dirty="0">
                        <a:solidFill>
                          <a:schemeClr val="tx1"/>
                        </a:solidFill>
                        <a:effectLst/>
                        <a:latin typeface="Arial Rounded MT Bold" panose="020F0704030504030204" pitchFamily="34" charset="0"/>
                      </a:endParaRPr>
                    </a:p>
                  </a:txBody>
                  <a:tcPr marL="9525" marR="9525" marT="9525" marB="0" anchor="b"/>
                </a:tc>
                <a:extLst>
                  <a:ext uri="{0D108BD9-81ED-4DB2-BD59-A6C34878D82A}">
                    <a16:rowId xmlns:a16="http://schemas.microsoft.com/office/drawing/2014/main" val="2995863264"/>
                  </a:ext>
                </a:extLst>
              </a:tr>
              <a:tr h="205250">
                <a:tc>
                  <a:txBody>
                    <a:bodyPr/>
                    <a:lstStyle/>
                    <a:p>
                      <a:pPr algn="l" fontAlgn="b"/>
                      <a:r>
                        <a:rPr lang="en-AU" sz="1600" u="none" strike="noStrike" noProof="0" dirty="0">
                          <a:solidFill>
                            <a:schemeClr val="tx1"/>
                          </a:solidFill>
                          <a:effectLst/>
                        </a:rPr>
                        <a:t>University</a:t>
                      </a:r>
                      <a:r>
                        <a:rPr lang="fi-FI" sz="1600" u="none" strike="noStrike" dirty="0">
                          <a:solidFill>
                            <a:schemeClr val="tx1"/>
                          </a:solidFill>
                          <a:effectLst/>
                        </a:rPr>
                        <a:t> of Oulu</a:t>
                      </a:r>
                      <a:endParaRPr lang="fi-FI" sz="1600" b="0" i="0" u="none" strike="noStrike" dirty="0">
                        <a:solidFill>
                          <a:schemeClr val="tx1"/>
                        </a:solidFill>
                        <a:effectLst/>
                        <a:latin typeface="Arial Rounded MT Bold" panose="020F0704030504030204" pitchFamily="34" charset="0"/>
                      </a:endParaRPr>
                    </a:p>
                  </a:txBody>
                  <a:tcPr marL="9525" marR="9525" marT="9525" marB="0" anchor="b"/>
                </a:tc>
                <a:tc>
                  <a:txBody>
                    <a:bodyPr/>
                    <a:lstStyle/>
                    <a:p>
                      <a:pPr algn="ctr" fontAlgn="b"/>
                      <a:r>
                        <a:rPr lang="fi-FI" sz="1600" i="0" u="none" strike="noStrike" dirty="0">
                          <a:solidFill>
                            <a:schemeClr val="tx1"/>
                          </a:solidFill>
                          <a:effectLst/>
                        </a:rPr>
                        <a:t>1/10</a:t>
                      </a:r>
                      <a:endParaRPr lang="fi-FI" sz="1600" b="0" i="0" u="none" strike="noStrike" dirty="0">
                        <a:solidFill>
                          <a:schemeClr val="tx1"/>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solidFill>
                            <a:schemeClr val="tx1"/>
                          </a:solidFill>
                          <a:effectLst/>
                        </a:rPr>
                        <a:t>10% </a:t>
                      </a:r>
                      <a:r>
                        <a:rPr lang="fi-FI" sz="1600" u="none" strike="noStrike" dirty="0">
                          <a:effectLst/>
                        </a:rPr>
                        <a:t>↓</a:t>
                      </a:r>
                      <a:endParaRPr lang="fi-FI" sz="1600" b="0" i="0" u="none" strike="noStrike" dirty="0">
                        <a:solidFill>
                          <a:schemeClr val="tx1"/>
                        </a:solidFill>
                        <a:effectLst/>
                        <a:latin typeface="Arial Rounded MT Bold" panose="020F0704030504030204" pitchFamily="34" charset="0"/>
                      </a:endParaRPr>
                    </a:p>
                  </a:txBody>
                  <a:tcPr marL="9525" marR="9525" marT="9525" marB="0" anchor="b"/>
                </a:tc>
                <a:extLst>
                  <a:ext uri="{0D108BD9-81ED-4DB2-BD59-A6C34878D82A}">
                    <a16:rowId xmlns:a16="http://schemas.microsoft.com/office/drawing/2014/main" val="2245346365"/>
                  </a:ext>
                </a:extLst>
              </a:tr>
              <a:tr h="205250">
                <a:tc>
                  <a:txBody>
                    <a:bodyPr/>
                    <a:lstStyle/>
                    <a:p>
                      <a:pPr algn="l" fontAlgn="b"/>
                      <a:r>
                        <a:rPr lang="fi-FI" sz="1600" u="none" strike="noStrike" dirty="0">
                          <a:effectLst/>
                        </a:rPr>
                        <a:t>Aalto </a:t>
                      </a:r>
                      <a:r>
                        <a:rPr lang="en-AU" sz="1600" u="none" strike="noStrike" noProof="0" dirty="0">
                          <a:effectLst/>
                        </a:rPr>
                        <a:t>University</a:t>
                      </a:r>
                      <a:endParaRPr lang="en-AU" sz="1600" b="0" i="0" u="none" strike="noStrike" noProof="0" dirty="0">
                        <a:solidFill>
                          <a:srgbClr val="000000"/>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effectLst/>
                        </a:rPr>
                        <a:t>4/23</a:t>
                      </a:r>
                      <a:endParaRPr lang="fi-FI" sz="1600" b="0" i="0" u="none" strike="noStrike" dirty="0">
                        <a:solidFill>
                          <a:srgbClr val="000000"/>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effectLst/>
                        </a:rPr>
                        <a:t>17% →</a:t>
                      </a:r>
                      <a:endParaRPr lang="fi-FI" sz="1600" b="0" i="0" u="none" strike="noStrike" dirty="0">
                        <a:solidFill>
                          <a:srgbClr val="000000"/>
                        </a:solidFill>
                        <a:effectLst/>
                        <a:latin typeface="Arial Rounded MT Bold" panose="020F0704030504030204" pitchFamily="34" charset="0"/>
                      </a:endParaRPr>
                    </a:p>
                  </a:txBody>
                  <a:tcPr marL="9525" marR="9525" marT="9525" marB="0" anchor="b"/>
                </a:tc>
                <a:extLst>
                  <a:ext uri="{0D108BD9-81ED-4DB2-BD59-A6C34878D82A}">
                    <a16:rowId xmlns:a16="http://schemas.microsoft.com/office/drawing/2014/main" val="42970237"/>
                  </a:ext>
                </a:extLst>
              </a:tr>
              <a:tr h="205250">
                <a:tc>
                  <a:txBody>
                    <a:bodyPr/>
                    <a:lstStyle/>
                    <a:p>
                      <a:pPr algn="l" fontAlgn="b"/>
                      <a:r>
                        <a:rPr lang="en-US" sz="1600" u="none" strike="noStrike" noProof="0" dirty="0">
                          <a:solidFill>
                            <a:schemeClr val="tx1"/>
                          </a:solidFill>
                          <a:effectLst/>
                        </a:rPr>
                        <a:t>University</a:t>
                      </a:r>
                      <a:r>
                        <a:rPr lang="fi-FI" sz="1600" u="none" strike="noStrike" dirty="0">
                          <a:solidFill>
                            <a:schemeClr val="tx1"/>
                          </a:solidFill>
                          <a:effectLst/>
                        </a:rPr>
                        <a:t> of Turku</a:t>
                      </a:r>
                      <a:endParaRPr lang="fi-FI" sz="1600" b="0" i="0" u="none" strike="noStrike" dirty="0">
                        <a:solidFill>
                          <a:schemeClr val="tx1"/>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solidFill>
                            <a:schemeClr val="tx1"/>
                          </a:solidFill>
                          <a:effectLst/>
                        </a:rPr>
                        <a:t>1/8</a:t>
                      </a:r>
                      <a:endParaRPr lang="fi-FI" sz="1600" b="0" i="0" u="none" strike="noStrike" dirty="0">
                        <a:solidFill>
                          <a:schemeClr val="tx1"/>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solidFill>
                            <a:schemeClr val="tx1"/>
                          </a:solidFill>
                          <a:effectLst/>
                        </a:rPr>
                        <a:t>13% </a:t>
                      </a:r>
                      <a:r>
                        <a:rPr lang="fi-FI" sz="1600" u="none" strike="noStrike" dirty="0">
                          <a:effectLst/>
                        </a:rPr>
                        <a:t>↑</a:t>
                      </a:r>
                      <a:endParaRPr lang="fi-FI" sz="1600" b="0" i="0" u="none" strike="noStrike" dirty="0">
                        <a:solidFill>
                          <a:schemeClr val="tx1"/>
                        </a:solidFill>
                        <a:effectLst/>
                        <a:latin typeface="Arial Rounded MT Bold" panose="020F0704030504030204" pitchFamily="34" charset="0"/>
                      </a:endParaRPr>
                    </a:p>
                  </a:txBody>
                  <a:tcPr marL="9525" marR="9525" marT="9525" marB="0" anchor="b"/>
                </a:tc>
                <a:extLst>
                  <a:ext uri="{0D108BD9-81ED-4DB2-BD59-A6C34878D82A}">
                    <a16:rowId xmlns:a16="http://schemas.microsoft.com/office/drawing/2014/main" val="1244670627"/>
                  </a:ext>
                </a:extLst>
              </a:tr>
              <a:tr h="205250">
                <a:tc>
                  <a:txBody>
                    <a:bodyPr/>
                    <a:lstStyle/>
                    <a:p>
                      <a:pPr algn="l" fontAlgn="b"/>
                      <a:r>
                        <a:rPr lang="en-US" sz="1600" u="none" strike="noStrike" noProof="0" dirty="0">
                          <a:effectLst/>
                        </a:rPr>
                        <a:t>University</a:t>
                      </a:r>
                      <a:r>
                        <a:rPr lang="fi-FI" sz="1600" u="none" strike="noStrike" dirty="0">
                          <a:effectLst/>
                        </a:rPr>
                        <a:t> of Jyväskylä</a:t>
                      </a:r>
                      <a:endParaRPr lang="fi-FI" sz="1600" b="0" i="0" u="none" strike="noStrike" dirty="0">
                        <a:solidFill>
                          <a:srgbClr val="000000"/>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solidFill>
                            <a:schemeClr val="tx1"/>
                          </a:solidFill>
                          <a:effectLst/>
                        </a:rPr>
                        <a:t>1/17</a:t>
                      </a:r>
                      <a:endParaRPr lang="fi-FI" sz="1600" b="0" i="0" u="none" strike="noStrike" dirty="0">
                        <a:solidFill>
                          <a:schemeClr val="tx1"/>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effectLst/>
                        </a:rPr>
                        <a:t>6% ↓</a:t>
                      </a:r>
                      <a:endParaRPr lang="fi-FI" sz="1600" b="0" i="0" u="none" strike="noStrike" dirty="0">
                        <a:solidFill>
                          <a:srgbClr val="000000"/>
                        </a:solidFill>
                        <a:effectLst/>
                        <a:latin typeface="Arial Rounded MT Bold" panose="020F0704030504030204" pitchFamily="34" charset="0"/>
                      </a:endParaRPr>
                    </a:p>
                  </a:txBody>
                  <a:tcPr marL="9525" marR="9525" marT="9525" marB="0" anchor="b"/>
                </a:tc>
                <a:extLst>
                  <a:ext uri="{0D108BD9-81ED-4DB2-BD59-A6C34878D82A}">
                    <a16:rowId xmlns:a16="http://schemas.microsoft.com/office/drawing/2014/main" val="2734985567"/>
                  </a:ext>
                </a:extLst>
              </a:tr>
              <a:tr h="205250">
                <a:tc>
                  <a:txBody>
                    <a:bodyPr/>
                    <a:lstStyle/>
                    <a:p>
                      <a:pPr algn="l" fontAlgn="b"/>
                      <a:r>
                        <a:rPr lang="en-US" sz="1600" u="none" strike="noStrike" noProof="0" dirty="0">
                          <a:effectLst/>
                        </a:rPr>
                        <a:t>Tampere University</a:t>
                      </a:r>
                      <a:endParaRPr lang="fi-FI" sz="1600" b="0" i="0" u="none" strike="noStrike" dirty="0">
                        <a:solidFill>
                          <a:srgbClr val="000000"/>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solidFill>
                            <a:schemeClr val="tx1"/>
                          </a:solidFill>
                          <a:effectLst/>
                        </a:rPr>
                        <a:t>2/14</a:t>
                      </a:r>
                      <a:endParaRPr lang="fi-FI" sz="1600" b="0" i="0" u="none" strike="noStrike" dirty="0">
                        <a:solidFill>
                          <a:schemeClr val="tx1"/>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effectLst/>
                        </a:rPr>
                        <a:t>14% →</a:t>
                      </a:r>
                      <a:endParaRPr lang="fi-FI" sz="1600" b="0" i="0" u="none" strike="noStrike" dirty="0">
                        <a:solidFill>
                          <a:srgbClr val="000000"/>
                        </a:solidFill>
                        <a:effectLst/>
                        <a:latin typeface="Arial Rounded MT Bold" panose="020F0704030504030204" pitchFamily="34" charset="0"/>
                      </a:endParaRPr>
                    </a:p>
                  </a:txBody>
                  <a:tcPr marL="9525" marR="9525" marT="9525" marB="0" anchor="b"/>
                </a:tc>
                <a:extLst>
                  <a:ext uri="{0D108BD9-81ED-4DB2-BD59-A6C34878D82A}">
                    <a16:rowId xmlns:a16="http://schemas.microsoft.com/office/drawing/2014/main" val="221254675"/>
                  </a:ext>
                </a:extLst>
              </a:tr>
              <a:tr h="205250">
                <a:tc>
                  <a:txBody>
                    <a:bodyPr/>
                    <a:lstStyle/>
                    <a:p>
                      <a:pPr algn="l" fontAlgn="b"/>
                      <a:r>
                        <a:rPr lang="fi-FI" sz="1600" u="none" strike="noStrike" dirty="0">
                          <a:solidFill>
                            <a:schemeClr val="tx1"/>
                          </a:solidFill>
                          <a:effectLst/>
                        </a:rPr>
                        <a:t>Åbo </a:t>
                      </a:r>
                      <a:r>
                        <a:rPr lang="en-AU" sz="1600" u="none" strike="noStrike" noProof="0" dirty="0" err="1">
                          <a:solidFill>
                            <a:schemeClr val="tx1"/>
                          </a:solidFill>
                          <a:effectLst/>
                        </a:rPr>
                        <a:t>Akademi</a:t>
                      </a:r>
                      <a:endParaRPr lang="en-AU" sz="1600" b="0" i="0" u="none" strike="noStrike" noProof="0" dirty="0">
                        <a:solidFill>
                          <a:schemeClr val="tx1"/>
                        </a:solidFill>
                        <a:effectLst/>
                        <a:latin typeface="Arial Rounded MT Bold" panose="020F0704030504030204" pitchFamily="34" charset="0"/>
                      </a:endParaRPr>
                    </a:p>
                  </a:txBody>
                  <a:tcPr marL="9525" marR="9525" marT="9525" marB="0" anchor="b"/>
                </a:tc>
                <a:tc>
                  <a:txBody>
                    <a:bodyPr/>
                    <a:lstStyle/>
                    <a:p>
                      <a:pPr algn="ctr" fontAlgn="b"/>
                      <a:r>
                        <a:rPr lang="fi-FI" sz="1600" i="0" u="none" strike="noStrike" dirty="0">
                          <a:solidFill>
                            <a:schemeClr val="tx1"/>
                          </a:solidFill>
                          <a:effectLst/>
                        </a:rPr>
                        <a:t>0/1</a:t>
                      </a:r>
                      <a:endParaRPr lang="fi-FI" sz="1600" b="0" i="0" u="none" strike="noStrike" dirty="0">
                        <a:solidFill>
                          <a:schemeClr val="tx1"/>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solidFill>
                            <a:schemeClr val="tx1"/>
                          </a:solidFill>
                          <a:effectLst/>
                        </a:rPr>
                        <a:t>0%</a:t>
                      </a:r>
                      <a:r>
                        <a:rPr lang="fi-FI" sz="1600" u="none" strike="noStrike" dirty="0">
                          <a:effectLst/>
                        </a:rPr>
                        <a:t> →</a:t>
                      </a:r>
                      <a:endParaRPr lang="fi-FI" sz="1600" b="0" i="0" u="none" strike="noStrike" dirty="0">
                        <a:solidFill>
                          <a:schemeClr val="tx1"/>
                        </a:solidFill>
                        <a:effectLst/>
                        <a:latin typeface="Arial Rounded MT Bold" panose="020F0704030504030204" pitchFamily="34" charset="0"/>
                      </a:endParaRPr>
                    </a:p>
                  </a:txBody>
                  <a:tcPr marL="9525" marR="9525" marT="9525" marB="0" anchor="b"/>
                </a:tc>
                <a:extLst>
                  <a:ext uri="{0D108BD9-81ED-4DB2-BD59-A6C34878D82A}">
                    <a16:rowId xmlns:a16="http://schemas.microsoft.com/office/drawing/2014/main" val="3378473671"/>
                  </a:ext>
                </a:extLst>
              </a:tr>
              <a:tr h="205250">
                <a:tc>
                  <a:txBody>
                    <a:bodyPr/>
                    <a:lstStyle/>
                    <a:p>
                      <a:pPr algn="l" fontAlgn="b"/>
                      <a:r>
                        <a:rPr lang="en-US" sz="1600" u="none" strike="noStrike" dirty="0">
                          <a:solidFill>
                            <a:schemeClr val="tx1"/>
                          </a:solidFill>
                          <a:effectLst/>
                        </a:rPr>
                        <a:t>University of Eastern Finland / Joensuu</a:t>
                      </a:r>
                      <a:endParaRPr lang="en-US" sz="1600" b="0" i="0" u="none" strike="noStrike" dirty="0">
                        <a:solidFill>
                          <a:schemeClr val="tx1"/>
                        </a:solidFill>
                        <a:effectLst/>
                        <a:latin typeface="Arial Rounded MT Bold" panose="020F0704030504030204" pitchFamily="34" charset="0"/>
                      </a:endParaRPr>
                    </a:p>
                  </a:txBody>
                  <a:tcPr marL="9525" marR="9525" marT="9525" marB="0" anchor="b"/>
                </a:tc>
                <a:tc>
                  <a:txBody>
                    <a:bodyPr/>
                    <a:lstStyle/>
                    <a:p>
                      <a:pPr algn="ctr" fontAlgn="b"/>
                      <a:r>
                        <a:rPr lang="fi-FI" sz="1600" i="0" u="none" strike="noStrike" dirty="0">
                          <a:solidFill>
                            <a:schemeClr val="tx1"/>
                          </a:solidFill>
                          <a:effectLst/>
                        </a:rPr>
                        <a:t>1/15</a:t>
                      </a:r>
                      <a:endParaRPr lang="fi-FI" sz="1600" b="0" i="1" u="none" strike="noStrike" dirty="0">
                        <a:solidFill>
                          <a:schemeClr val="tx1"/>
                        </a:solidFill>
                        <a:effectLst/>
                        <a:latin typeface="Arial Rounded MT Bold" panose="020F0704030504030204" pitchFamily="34" charset="0"/>
                      </a:endParaRPr>
                    </a:p>
                  </a:txBody>
                  <a:tcPr marL="9525" marR="9525" marT="9525" marB="0" anchor="b"/>
                </a:tc>
                <a:tc>
                  <a:txBody>
                    <a:bodyPr/>
                    <a:lstStyle/>
                    <a:p>
                      <a:pPr algn="ctr" fontAlgn="b"/>
                      <a:r>
                        <a:rPr lang="fi-FI" sz="1600" u="none" strike="noStrike" dirty="0">
                          <a:solidFill>
                            <a:schemeClr val="tx1"/>
                          </a:solidFill>
                          <a:effectLst/>
                        </a:rPr>
                        <a:t>7%</a:t>
                      </a:r>
                      <a:r>
                        <a:rPr lang="fi-FI" sz="1600" u="none" strike="noStrike" dirty="0">
                          <a:effectLst/>
                        </a:rPr>
                        <a:t> →</a:t>
                      </a:r>
                      <a:endParaRPr lang="fi-FI" sz="1600" b="0" i="0" u="none" strike="noStrike" dirty="0">
                        <a:solidFill>
                          <a:schemeClr val="tx1"/>
                        </a:solidFill>
                        <a:effectLst/>
                        <a:latin typeface="Arial Rounded MT Bold" panose="020F0704030504030204" pitchFamily="34" charset="0"/>
                      </a:endParaRPr>
                    </a:p>
                  </a:txBody>
                  <a:tcPr marL="9525" marR="9525" marT="9525" marB="0" anchor="b"/>
                </a:tc>
                <a:extLst>
                  <a:ext uri="{0D108BD9-81ED-4DB2-BD59-A6C34878D82A}">
                    <a16:rowId xmlns:a16="http://schemas.microsoft.com/office/drawing/2014/main" val="2771254411"/>
                  </a:ext>
                </a:extLst>
              </a:tr>
            </a:tbl>
          </a:graphicData>
        </a:graphic>
      </p:graphicFrame>
      <p:sp>
        <p:nvSpPr>
          <p:cNvPr id="7" name="Rectangle 6"/>
          <p:cNvSpPr/>
          <p:nvPr/>
        </p:nvSpPr>
        <p:spPr>
          <a:xfrm>
            <a:off x="1775519" y="1988839"/>
            <a:ext cx="3682137" cy="446449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2" name="Rectangle 11"/>
          <p:cNvSpPr/>
          <p:nvPr/>
        </p:nvSpPr>
        <p:spPr>
          <a:xfrm>
            <a:off x="5775344" y="1988840"/>
            <a:ext cx="5865272" cy="3274694"/>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5" name="Päivämäärän paikkamerkki 3">
            <a:extLst>
              <a:ext uri="{FF2B5EF4-FFF2-40B4-BE49-F238E27FC236}">
                <a16:creationId xmlns:a16="http://schemas.microsoft.com/office/drawing/2014/main" id="{F5A951AB-7996-4938-9446-1D5B181BD974}"/>
              </a:ext>
            </a:extLst>
          </p:cNvPr>
          <p:cNvSpPr txBox="1">
            <a:spLocks/>
          </p:cNvSpPr>
          <p:nvPr/>
        </p:nvSpPr>
        <p:spPr bwMode="auto">
          <a:xfrm>
            <a:off x="10261600" y="6189117"/>
            <a:ext cx="91440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A764AF3D-1FDF-41BB-A1FE-1EF56BB22E43}" type="datetime1">
              <a:rPr lang="en-GB" smtClean="0"/>
              <a:pPr/>
              <a:t>08/05/2024</a:t>
            </a:fld>
            <a:endParaRPr lang="fi-FI"/>
          </a:p>
        </p:txBody>
      </p:sp>
      <p:sp>
        <p:nvSpPr>
          <p:cNvPr id="16" name="Dian numeron paikkamerkki 5">
            <a:extLst>
              <a:ext uri="{FF2B5EF4-FFF2-40B4-BE49-F238E27FC236}">
                <a16:creationId xmlns:a16="http://schemas.microsoft.com/office/drawing/2014/main" id="{A4535F0A-D6AB-4471-A966-E679CE791AC2}"/>
              </a:ext>
            </a:extLst>
          </p:cNvPr>
          <p:cNvSpPr txBox="1">
            <a:spLocks/>
          </p:cNvSpPr>
          <p:nvPr/>
        </p:nvSpPr>
        <p:spPr bwMode="auto">
          <a:xfrm>
            <a:off x="11176000" y="6189117"/>
            <a:ext cx="68064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6</a:t>
            </a:fld>
            <a:endParaRPr lang="en-GB"/>
          </a:p>
        </p:txBody>
      </p:sp>
      <p:cxnSp>
        <p:nvCxnSpPr>
          <p:cNvPr id="18" name="Suora nuoliyhdysviiva 17">
            <a:extLst>
              <a:ext uri="{FF2B5EF4-FFF2-40B4-BE49-F238E27FC236}">
                <a16:creationId xmlns:a16="http://schemas.microsoft.com/office/drawing/2014/main" id="{1949B4CA-175C-4F80-A111-4BDBE84F1B22}"/>
              </a:ext>
            </a:extLst>
          </p:cNvPr>
          <p:cNvCxnSpPr>
            <a:cxnSpLocks/>
          </p:cNvCxnSpPr>
          <p:nvPr/>
        </p:nvCxnSpPr>
        <p:spPr>
          <a:xfrm>
            <a:off x="4079776" y="2708920"/>
            <a:ext cx="0" cy="12297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Alatunnisteen paikkamerkki 29">
            <a:extLst>
              <a:ext uri="{FF2B5EF4-FFF2-40B4-BE49-F238E27FC236}">
                <a16:creationId xmlns:a16="http://schemas.microsoft.com/office/drawing/2014/main" id="{FC4669D3-C9B6-F65F-5CC5-CADD88AA1526}"/>
              </a:ext>
            </a:extLst>
          </p:cNvPr>
          <p:cNvSpPr>
            <a:spLocks noGrp="1"/>
          </p:cNvSpPr>
          <p:nvPr>
            <p:ph type="ftr" sz="quarter" idx="11"/>
          </p:nvPr>
        </p:nvSpPr>
        <p:spPr>
          <a:xfrm>
            <a:off x="6768000" y="6189217"/>
            <a:ext cx="3360448" cy="576000"/>
          </a:xfrm>
        </p:spPr>
        <p:txBody>
          <a:bodyPr/>
          <a:lstStyle/>
          <a:p>
            <a:r>
              <a:rPr lang="en-US" dirty="0"/>
              <a:t>6th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1742024471"/>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GB" dirty="0"/>
              <a:t>GENDER “TWEEZERS” in physics                 In selected Finnish universities</a:t>
            </a:r>
            <a:endParaRPr lang="fi-FI" dirty="0"/>
          </a:p>
        </p:txBody>
      </p:sp>
      <p:sp>
        <p:nvSpPr>
          <p:cNvPr id="25" name="Päivämäärän paikkamerkki 3">
            <a:extLst>
              <a:ext uri="{FF2B5EF4-FFF2-40B4-BE49-F238E27FC236}">
                <a16:creationId xmlns:a16="http://schemas.microsoft.com/office/drawing/2014/main" id="{C3739F01-F9FE-4845-A3EA-FDD27ABF3FF1}"/>
              </a:ext>
            </a:extLst>
          </p:cNvPr>
          <p:cNvSpPr txBox="1">
            <a:spLocks/>
          </p:cNvSpPr>
          <p:nvPr/>
        </p:nvSpPr>
        <p:spPr bwMode="auto">
          <a:xfrm>
            <a:off x="10261600" y="6189117"/>
            <a:ext cx="914400" cy="57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A764AF3D-1FDF-41BB-A1FE-1EF56BB22E43}" type="datetime1">
              <a:rPr lang="en-GB" smtClean="0"/>
              <a:pPr/>
              <a:t>08/05/2024</a:t>
            </a:fld>
            <a:endParaRPr lang="fi-FI"/>
          </a:p>
        </p:txBody>
      </p:sp>
      <p:sp>
        <p:nvSpPr>
          <p:cNvPr id="26" name="Dian numeron paikkamerkki 5">
            <a:extLst>
              <a:ext uri="{FF2B5EF4-FFF2-40B4-BE49-F238E27FC236}">
                <a16:creationId xmlns:a16="http://schemas.microsoft.com/office/drawing/2014/main" id="{AE189D13-EEC8-47B6-A9B2-85EED29713F7}"/>
              </a:ext>
            </a:extLst>
          </p:cNvPr>
          <p:cNvSpPr txBox="1">
            <a:spLocks/>
          </p:cNvSpPr>
          <p:nvPr/>
        </p:nvSpPr>
        <p:spPr bwMode="auto">
          <a:xfrm>
            <a:off x="11176000" y="6189117"/>
            <a:ext cx="680640" cy="57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7</a:t>
            </a:fld>
            <a:endParaRPr lang="en-GB"/>
          </a:p>
        </p:txBody>
      </p:sp>
      <p:sp>
        <p:nvSpPr>
          <p:cNvPr id="5" name="TextBox 4">
            <a:extLst>
              <a:ext uri="{FF2B5EF4-FFF2-40B4-BE49-F238E27FC236}">
                <a16:creationId xmlns:a16="http://schemas.microsoft.com/office/drawing/2014/main" id="{933DF13B-D377-470D-A3B1-C132A3730921}"/>
              </a:ext>
            </a:extLst>
          </p:cNvPr>
          <p:cNvSpPr txBox="1"/>
          <p:nvPr/>
        </p:nvSpPr>
        <p:spPr bwMode="auto">
          <a:xfrm>
            <a:off x="8328249" y="4105036"/>
            <a:ext cx="3382884" cy="23698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rtlCol="0" anchor="ctr" anchorCtr="0" compatLnSpc="1">
            <a:prstTxWarp prst="textNoShape">
              <a:avLst/>
            </a:prstTxWarp>
            <a:spAutoFit/>
          </a:bodyPr>
          <a:lstStyle/>
          <a:p>
            <a:r>
              <a:rPr lang="en-US" sz="1400" dirty="0"/>
              <a:t>For reference:</a:t>
            </a:r>
          </a:p>
          <a:p>
            <a:r>
              <a:rPr lang="en-US" sz="1400" dirty="0"/>
              <a:t> Barthelemy, R.S. and </a:t>
            </a:r>
            <a:r>
              <a:rPr lang="en-US" sz="1400" dirty="0" err="1"/>
              <a:t>Knaub</a:t>
            </a:r>
            <a:r>
              <a:rPr lang="en-US" sz="1400" dirty="0"/>
              <a:t>, A.V., 2020. </a:t>
            </a:r>
            <a:r>
              <a:rPr lang="en-US" sz="1400" i="1" dirty="0"/>
              <a:t>Gendered motivations and aspirations of university physics students in Finland. </a:t>
            </a:r>
            <a:r>
              <a:rPr lang="en-US" sz="1400" dirty="0"/>
              <a:t>Physical Review Physics Education Research, 16(1), p.010133:</a:t>
            </a:r>
          </a:p>
          <a:p>
            <a:r>
              <a:rPr lang="en-US" sz="1400" i="1" dirty="0"/>
              <a:t>“Despite all of the positive aspects in Finland for women and for science education, our results suggest that Finnish female university students still face challenges that male students do not face</a:t>
            </a:r>
            <a:r>
              <a:rPr lang="en-US" sz="1400" dirty="0"/>
              <a:t>.”</a:t>
            </a:r>
            <a:endParaRPr lang="fi-FI" sz="1400" dirty="0" err="1"/>
          </a:p>
        </p:txBody>
      </p:sp>
      <p:sp>
        <p:nvSpPr>
          <p:cNvPr id="10" name="Alatunnisteen paikkamerkki 29">
            <a:extLst>
              <a:ext uri="{FF2B5EF4-FFF2-40B4-BE49-F238E27FC236}">
                <a16:creationId xmlns:a16="http://schemas.microsoft.com/office/drawing/2014/main" id="{5606D760-2600-E9F0-3011-5561F34A98F9}"/>
              </a:ext>
            </a:extLst>
          </p:cNvPr>
          <p:cNvSpPr>
            <a:spLocks noGrp="1"/>
          </p:cNvSpPr>
          <p:nvPr>
            <p:ph type="ftr" sz="quarter" idx="11"/>
          </p:nvPr>
        </p:nvSpPr>
        <p:spPr>
          <a:xfrm>
            <a:off x="6768000" y="6189217"/>
            <a:ext cx="3360448" cy="576000"/>
          </a:xfrm>
        </p:spPr>
        <p:txBody>
          <a:bodyPr/>
          <a:lstStyle/>
          <a:p>
            <a:r>
              <a:rPr lang="en-US" dirty="0"/>
              <a:t>6th Conference of the Nordic Network for Diversity in Physics</a:t>
            </a:r>
          </a:p>
          <a:p>
            <a:r>
              <a:rPr lang="en-US" dirty="0"/>
              <a:t>Katja Lauri, Eija Tuominen, Hanna Vehkamäki</a:t>
            </a:r>
          </a:p>
        </p:txBody>
      </p:sp>
      <p:graphicFrame>
        <p:nvGraphicFramePr>
          <p:cNvPr id="11" name="Chart 10">
            <a:extLst>
              <a:ext uri="{FF2B5EF4-FFF2-40B4-BE49-F238E27FC236}">
                <a16:creationId xmlns:a16="http://schemas.microsoft.com/office/drawing/2014/main" id="{89F79C61-AD0F-4882-A499-BED17E4F934E}"/>
              </a:ext>
            </a:extLst>
          </p:cNvPr>
          <p:cNvGraphicFramePr>
            <a:graphicFrameLocks/>
          </p:cNvGraphicFramePr>
          <p:nvPr>
            <p:extLst>
              <p:ext uri="{D42A27DB-BD31-4B8C-83A1-F6EECF244321}">
                <p14:modId xmlns:p14="http://schemas.microsoft.com/office/powerpoint/2010/main" val="3961628543"/>
              </p:ext>
            </p:extLst>
          </p:nvPr>
        </p:nvGraphicFramePr>
        <p:xfrm>
          <a:off x="445942" y="1665664"/>
          <a:ext cx="3641725" cy="23812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a:extLst>
              <a:ext uri="{FF2B5EF4-FFF2-40B4-BE49-F238E27FC236}">
                <a16:creationId xmlns:a16="http://schemas.microsoft.com/office/drawing/2014/main" id="{B1DE2378-85E6-4BD1-B208-022CDDBAB28C}"/>
              </a:ext>
            </a:extLst>
          </p:cNvPr>
          <p:cNvGraphicFramePr>
            <a:graphicFrameLocks/>
          </p:cNvGraphicFramePr>
          <p:nvPr>
            <p:extLst>
              <p:ext uri="{D42A27DB-BD31-4B8C-83A1-F6EECF244321}">
                <p14:modId xmlns:p14="http://schemas.microsoft.com/office/powerpoint/2010/main" val="2443289294"/>
              </p:ext>
            </p:extLst>
          </p:nvPr>
        </p:nvGraphicFramePr>
        <p:xfrm>
          <a:off x="4116466" y="1706274"/>
          <a:ext cx="3641725" cy="23812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43F30A34-CDA7-407A-BF5B-641A7E6B81D4}"/>
              </a:ext>
            </a:extLst>
          </p:cNvPr>
          <p:cNvGraphicFramePr>
            <a:graphicFrameLocks/>
          </p:cNvGraphicFramePr>
          <p:nvPr>
            <p:extLst>
              <p:ext uri="{D42A27DB-BD31-4B8C-83A1-F6EECF244321}">
                <p14:modId xmlns:p14="http://schemas.microsoft.com/office/powerpoint/2010/main" val="1037513635"/>
              </p:ext>
            </p:extLst>
          </p:nvPr>
        </p:nvGraphicFramePr>
        <p:xfrm>
          <a:off x="7752065" y="1712508"/>
          <a:ext cx="3641725" cy="23812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a:extLst>
              <a:ext uri="{FF2B5EF4-FFF2-40B4-BE49-F238E27FC236}">
                <a16:creationId xmlns:a16="http://schemas.microsoft.com/office/drawing/2014/main" id="{40906B4B-3DF3-4FFB-AF43-F9948E1A5B2D}"/>
              </a:ext>
            </a:extLst>
          </p:cNvPr>
          <p:cNvGraphicFramePr>
            <a:graphicFrameLocks/>
          </p:cNvGraphicFramePr>
          <p:nvPr>
            <p:extLst>
              <p:ext uri="{D42A27DB-BD31-4B8C-83A1-F6EECF244321}">
                <p14:modId xmlns:p14="http://schemas.microsoft.com/office/powerpoint/2010/main" val="551407012"/>
              </p:ext>
            </p:extLst>
          </p:nvPr>
        </p:nvGraphicFramePr>
        <p:xfrm>
          <a:off x="4220819" y="4024069"/>
          <a:ext cx="3641725" cy="238125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5" name="Chart 14">
            <a:extLst>
              <a:ext uri="{FF2B5EF4-FFF2-40B4-BE49-F238E27FC236}">
                <a16:creationId xmlns:a16="http://schemas.microsoft.com/office/drawing/2014/main" id="{014400FB-7E74-4A37-B488-ACECFE0EA8BF}"/>
              </a:ext>
            </a:extLst>
          </p:cNvPr>
          <p:cNvGraphicFramePr>
            <a:graphicFrameLocks/>
          </p:cNvGraphicFramePr>
          <p:nvPr>
            <p:extLst>
              <p:ext uri="{D42A27DB-BD31-4B8C-83A1-F6EECF244321}">
                <p14:modId xmlns:p14="http://schemas.microsoft.com/office/powerpoint/2010/main" val="1104364322"/>
              </p:ext>
            </p:extLst>
          </p:nvPr>
        </p:nvGraphicFramePr>
        <p:xfrm>
          <a:off x="634617" y="3961101"/>
          <a:ext cx="3641725" cy="238125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96082006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7D7A87E7-6904-4A28-A5A7-CFCD4049AB81}"/>
              </a:ext>
            </a:extLst>
          </p:cNvPr>
          <p:cNvSpPr>
            <a:spLocks noGrp="1"/>
          </p:cNvSpPr>
          <p:nvPr>
            <p:ph type="title"/>
          </p:nvPr>
        </p:nvSpPr>
        <p:spPr/>
        <p:txBody>
          <a:bodyPr/>
          <a:lstStyle/>
          <a:p>
            <a:r>
              <a:rPr lang="en-GB" dirty="0"/>
              <a:t>GENDER “TWEEZERS” in </a:t>
            </a:r>
            <a:br>
              <a:rPr lang="en-GB" dirty="0"/>
            </a:br>
            <a:r>
              <a:rPr lang="en-GB" dirty="0"/>
              <a:t>STEM IN </a:t>
            </a:r>
            <a:r>
              <a:rPr lang="en-GB" dirty="0" err="1"/>
              <a:t>EuropE</a:t>
            </a:r>
            <a:endParaRPr lang="fi-FI" dirty="0"/>
          </a:p>
        </p:txBody>
      </p:sp>
      <p:pic>
        <p:nvPicPr>
          <p:cNvPr id="8" name="Kuva 7" descr="Kuva, joka sisältää kohteen teksti, vektorigrafiikka&#10;&#10;Kuvaus luotu automaattisesti">
            <a:extLst>
              <a:ext uri="{FF2B5EF4-FFF2-40B4-BE49-F238E27FC236}">
                <a16:creationId xmlns:a16="http://schemas.microsoft.com/office/drawing/2014/main" id="{6EE9BFB6-838E-4C3C-B146-838C01407AC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284941" y="260648"/>
            <a:ext cx="3588196" cy="1512168"/>
          </a:xfrm>
          <a:prstGeom prst="rect">
            <a:avLst/>
          </a:prstGeom>
        </p:spPr>
      </p:pic>
      <p:sp>
        <p:nvSpPr>
          <p:cNvPr id="21" name="Päivämäärän paikkamerkki 3">
            <a:extLst>
              <a:ext uri="{FF2B5EF4-FFF2-40B4-BE49-F238E27FC236}">
                <a16:creationId xmlns:a16="http://schemas.microsoft.com/office/drawing/2014/main" id="{C28CCC74-E1C1-4C26-BACB-A675B6D04BB1}"/>
              </a:ext>
            </a:extLst>
          </p:cNvPr>
          <p:cNvSpPr txBox="1">
            <a:spLocks/>
          </p:cNvSpPr>
          <p:nvPr/>
        </p:nvSpPr>
        <p:spPr bwMode="auto">
          <a:xfrm>
            <a:off x="10261600" y="6189117"/>
            <a:ext cx="91440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A764AF3D-1FDF-41BB-A1FE-1EF56BB22E43}" type="datetime1">
              <a:rPr lang="en-GB" smtClean="0"/>
              <a:pPr/>
              <a:t>08/05/2024</a:t>
            </a:fld>
            <a:endParaRPr lang="fi-FI"/>
          </a:p>
        </p:txBody>
      </p:sp>
      <p:sp>
        <p:nvSpPr>
          <p:cNvPr id="22" name="Dian numeron paikkamerkki 5">
            <a:extLst>
              <a:ext uri="{FF2B5EF4-FFF2-40B4-BE49-F238E27FC236}">
                <a16:creationId xmlns:a16="http://schemas.microsoft.com/office/drawing/2014/main" id="{752042B3-27F3-477E-AA31-7127DE6DF730}"/>
              </a:ext>
            </a:extLst>
          </p:cNvPr>
          <p:cNvSpPr txBox="1">
            <a:spLocks/>
          </p:cNvSpPr>
          <p:nvPr/>
        </p:nvSpPr>
        <p:spPr bwMode="auto">
          <a:xfrm>
            <a:off x="11176000" y="6189117"/>
            <a:ext cx="680640" cy="5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defPPr>
              <a:defRPr lang="fi-FI"/>
            </a:defPPr>
            <a:lvl1pPr algn="r" rtl="0" fontAlgn="base">
              <a:spcBef>
                <a:spcPct val="0"/>
              </a:spcBef>
              <a:spcAft>
                <a:spcPct val="0"/>
              </a:spcAft>
              <a:defRPr sz="900" b="0" kern="1200" dirty="0" smtClean="0">
                <a:solidFill>
                  <a:srgbClr val="000000"/>
                </a:solidFill>
                <a:latin typeface="+mn-lt"/>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fld id="{4669315E-5A66-CF44-AE5D-C333B2F730C4}" type="slidenum">
              <a:rPr lang="en-GB" smtClean="0"/>
              <a:pPr/>
              <a:t>8</a:t>
            </a:fld>
            <a:endParaRPr lang="en-GB"/>
          </a:p>
        </p:txBody>
      </p:sp>
      <p:pic>
        <p:nvPicPr>
          <p:cNvPr id="23" name="Picture 6">
            <a:extLst>
              <a:ext uri="{FF2B5EF4-FFF2-40B4-BE49-F238E27FC236}">
                <a16:creationId xmlns:a16="http://schemas.microsoft.com/office/drawing/2014/main" id="{6CD5D7BD-FD10-428A-9CFF-465A4952CFB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5360" y="2490421"/>
            <a:ext cx="6600056" cy="3281938"/>
          </a:xfrm>
          <a:prstGeom prst="rect">
            <a:avLst/>
          </a:prstGeom>
        </p:spPr>
      </p:pic>
      <p:sp>
        <p:nvSpPr>
          <p:cNvPr id="24" name="TextBox 9">
            <a:extLst>
              <a:ext uri="{FF2B5EF4-FFF2-40B4-BE49-F238E27FC236}">
                <a16:creationId xmlns:a16="http://schemas.microsoft.com/office/drawing/2014/main" id="{42BF6017-EE1A-4400-9E5F-DAD3EEA9E479}"/>
              </a:ext>
            </a:extLst>
          </p:cNvPr>
          <p:cNvSpPr txBox="1"/>
          <p:nvPr/>
        </p:nvSpPr>
        <p:spPr bwMode="auto">
          <a:xfrm>
            <a:off x="911424" y="5824622"/>
            <a:ext cx="540060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rtlCol="0" anchor="ctr" anchorCtr="0" compatLnSpc="1">
            <a:prstTxWarp prst="textNoShape">
              <a:avLst/>
            </a:prstTxWarp>
            <a:spAutoFit/>
          </a:bodyPr>
          <a:lstStyle/>
          <a:p>
            <a:r>
              <a:rPr lang="fi-FI" sz="1000" dirty="0">
                <a:solidFill>
                  <a:srgbClr val="FFC000"/>
                </a:solidFill>
                <a:hlinkClick r:id="rId4"/>
              </a:rPr>
              <a:t>https://op.europa.eu/en/publication-detail/-/publication/67d5a207-4da1-11ec-91ac-01aa75ed71a1</a:t>
            </a:r>
            <a:r>
              <a:rPr lang="fi-FI" sz="1000" dirty="0">
                <a:solidFill>
                  <a:srgbClr val="FFC000"/>
                </a:solidFill>
              </a:rPr>
              <a:t> </a:t>
            </a:r>
          </a:p>
        </p:txBody>
      </p:sp>
      <p:sp>
        <p:nvSpPr>
          <p:cNvPr id="25" name="Sisällön paikkamerkki 8">
            <a:extLst>
              <a:ext uri="{FF2B5EF4-FFF2-40B4-BE49-F238E27FC236}">
                <a16:creationId xmlns:a16="http://schemas.microsoft.com/office/drawing/2014/main" id="{16DBE341-B3F9-4F97-8DBB-D437C14AC431}"/>
              </a:ext>
            </a:extLst>
          </p:cNvPr>
          <p:cNvSpPr>
            <a:spLocks noGrp="1"/>
          </p:cNvSpPr>
          <p:nvPr>
            <p:ph idx="1"/>
          </p:nvPr>
        </p:nvSpPr>
        <p:spPr>
          <a:xfrm>
            <a:off x="7007424" y="2224721"/>
            <a:ext cx="4921224" cy="3907678"/>
          </a:xfrm>
        </p:spPr>
        <p:txBody>
          <a:bodyPr/>
          <a:lstStyle/>
          <a:p>
            <a:pPr marL="92075" indent="0">
              <a:buNone/>
            </a:pPr>
            <a:r>
              <a:rPr lang="en-US" dirty="0">
                <a:cs typeface="Calibri Light" panose="020F0302020204030204" pitchFamily="34" charset="0"/>
              </a:rPr>
              <a:t>Factors influencing women’s career:</a:t>
            </a:r>
          </a:p>
          <a:p>
            <a:pPr>
              <a:buAutoNum type="arabicPeriod"/>
            </a:pPr>
            <a:r>
              <a:rPr lang="en-US" sz="1800" b="1" dirty="0">
                <a:cs typeface="Calibri Light" panose="020F0302020204030204" pitchFamily="34" charset="0"/>
              </a:rPr>
              <a:t>Hiring</a:t>
            </a:r>
            <a:r>
              <a:rPr lang="en-US" sz="1800" dirty="0">
                <a:cs typeface="Calibri Light" panose="020F0302020204030204" pitchFamily="34" charset="0"/>
              </a:rPr>
              <a:t>: job advertisements, bias in recommendation letters, bias in recruitment</a:t>
            </a:r>
          </a:p>
          <a:p>
            <a:pPr>
              <a:buAutoNum type="arabicPeriod"/>
            </a:pPr>
            <a:r>
              <a:rPr lang="en-US" sz="1800" b="1" dirty="0">
                <a:cs typeface="Calibri Light" panose="020F0302020204030204" pitchFamily="34" charset="0"/>
              </a:rPr>
              <a:t>Working conditions</a:t>
            </a:r>
            <a:r>
              <a:rPr lang="en-US" sz="1800" dirty="0">
                <a:cs typeface="Calibri Light" panose="020F0302020204030204" pitchFamily="34" charset="0"/>
              </a:rPr>
              <a:t>: less resources, less mentoring, lower salary, part time jobs </a:t>
            </a:r>
          </a:p>
          <a:p>
            <a:pPr>
              <a:buAutoNum type="arabicPeriod"/>
            </a:pPr>
            <a:r>
              <a:rPr lang="en-US" sz="1800" b="1" dirty="0">
                <a:cs typeface="Calibri Light" panose="020F0302020204030204" pitchFamily="34" charset="0"/>
              </a:rPr>
              <a:t>Career progression: </a:t>
            </a:r>
            <a:r>
              <a:rPr lang="en-US" sz="1800" dirty="0">
                <a:cs typeface="Calibri Light" panose="020F0302020204030204" pitchFamily="34" charset="0"/>
              </a:rPr>
              <a:t>promotion</a:t>
            </a:r>
            <a:r>
              <a:rPr lang="en-US" sz="1800" b="1" dirty="0">
                <a:cs typeface="Calibri Light" panose="020F0302020204030204" pitchFamily="34" charset="0"/>
              </a:rPr>
              <a:t>, </a:t>
            </a:r>
            <a:r>
              <a:rPr lang="en-US" sz="1800" dirty="0">
                <a:cs typeface="Calibri Light" panose="020F0302020204030204" pitchFamily="34" charset="0"/>
              </a:rPr>
              <a:t>evaluation</a:t>
            </a:r>
          </a:p>
          <a:p>
            <a:pPr>
              <a:buAutoNum type="arabicPeriod"/>
            </a:pPr>
            <a:r>
              <a:rPr lang="en-US" sz="1800" b="1" dirty="0">
                <a:cs typeface="Calibri Light" panose="020F0302020204030204" pitchFamily="34" charset="0"/>
              </a:rPr>
              <a:t>Grants</a:t>
            </a:r>
            <a:r>
              <a:rPr lang="en-US" sz="1800" dirty="0">
                <a:cs typeface="Calibri Light" panose="020F0302020204030204" pitchFamily="34" charset="0"/>
              </a:rPr>
              <a:t>: women’s chances to receive grants are lower</a:t>
            </a:r>
          </a:p>
          <a:p>
            <a:pPr marL="0" indent="0">
              <a:buNone/>
            </a:pPr>
            <a:r>
              <a:rPr lang="en-US" sz="1600" dirty="0">
                <a:cs typeface="Calibri Light" panose="020F0302020204030204" pitchFamily="34" charset="0"/>
              </a:rPr>
              <a:t>Source: </a:t>
            </a:r>
            <a:r>
              <a:rPr lang="en-US" sz="1600" dirty="0">
                <a:hlinkClick r:id="rId5"/>
              </a:rPr>
              <a:t>https://www.leru.org/publications/implicit-bias-in-academia-a-challenge-to-the-meritocratic-principle-and-to-womens-careers-and-what-to-do-about-it</a:t>
            </a:r>
            <a:r>
              <a:rPr lang="en-US" sz="1600" dirty="0"/>
              <a:t> (2018)</a:t>
            </a:r>
            <a:endParaRPr lang="en-US" dirty="0">
              <a:latin typeface="Calibri Light" panose="020F0302020204030204" pitchFamily="34" charset="0"/>
              <a:cs typeface="Calibri Light" panose="020F0302020204030204" pitchFamily="34" charset="0"/>
            </a:endParaRPr>
          </a:p>
        </p:txBody>
      </p:sp>
      <p:sp>
        <p:nvSpPr>
          <p:cNvPr id="26" name="TextBox 4">
            <a:extLst>
              <a:ext uri="{FF2B5EF4-FFF2-40B4-BE49-F238E27FC236}">
                <a16:creationId xmlns:a16="http://schemas.microsoft.com/office/drawing/2014/main" id="{8A23E9E7-EC69-477D-9C85-2F162D40E6FE}"/>
              </a:ext>
            </a:extLst>
          </p:cNvPr>
          <p:cNvSpPr txBox="1"/>
          <p:nvPr/>
        </p:nvSpPr>
        <p:spPr bwMode="auto">
          <a:xfrm>
            <a:off x="931923" y="2243968"/>
            <a:ext cx="540692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ctr" anchorCtr="0" compatLnSpc="1">
            <a:prstTxWarp prst="textNoShape">
              <a:avLst/>
            </a:prstTxWarp>
            <a:spAutoFit/>
          </a:bodyPr>
          <a:lstStyle/>
          <a:p>
            <a:r>
              <a:rPr lang="fi-FI" dirty="0">
                <a:solidFill>
                  <a:srgbClr val="FF0000"/>
                </a:solidFill>
              </a:rPr>
              <a:t>EU </a:t>
            </a:r>
            <a:r>
              <a:rPr lang="en-US" dirty="0">
                <a:solidFill>
                  <a:srgbClr val="FF0000"/>
                </a:solidFill>
              </a:rPr>
              <a:t>She Figures 2021</a:t>
            </a:r>
            <a:r>
              <a:rPr lang="en-US" dirty="0"/>
              <a:t>: Gender in STEM</a:t>
            </a:r>
          </a:p>
        </p:txBody>
      </p:sp>
      <p:sp>
        <p:nvSpPr>
          <p:cNvPr id="27" name="Rectangle 5">
            <a:extLst>
              <a:ext uri="{FF2B5EF4-FFF2-40B4-BE49-F238E27FC236}">
                <a16:creationId xmlns:a16="http://schemas.microsoft.com/office/drawing/2014/main" id="{36AD1BE0-BB1E-4A50-BC9B-F8C598DB34FE}"/>
              </a:ext>
            </a:extLst>
          </p:cNvPr>
          <p:cNvSpPr/>
          <p:nvPr/>
        </p:nvSpPr>
        <p:spPr>
          <a:xfrm>
            <a:off x="407368" y="2243968"/>
            <a:ext cx="6408712" cy="35146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 name="Alatunnisteen paikkamerkki 29">
            <a:extLst>
              <a:ext uri="{FF2B5EF4-FFF2-40B4-BE49-F238E27FC236}">
                <a16:creationId xmlns:a16="http://schemas.microsoft.com/office/drawing/2014/main" id="{0EF5F9AF-5424-B8FE-21EF-02401BF6C5A4}"/>
              </a:ext>
            </a:extLst>
          </p:cNvPr>
          <p:cNvSpPr>
            <a:spLocks noGrp="1"/>
          </p:cNvSpPr>
          <p:nvPr>
            <p:ph type="ftr" sz="quarter" idx="11"/>
          </p:nvPr>
        </p:nvSpPr>
        <p:spPr>
          <a:xfrm>
            <a:off x="6768000" y="6189217"/>
            <a:ext cx="3360448" cy="576000"/>
          </a:xfrm>
        </p:spPr>
        <p:txBody>
          <a:bodyPr/>
          <a:lstStyle/>
          <a:p>
            <a:r>
              <a:rPr lang="en-US" dirty="0"/>
              <a:t>6th Conference of the Nordic Network for Diversity in Physics</a:t>
            </a:r>
          </a:p>
          <a:p>
            <a:r>
              <a:rPr lang="en-US" dirty="0"/>
              <a:t>Katja Lauri, Eija Tuominen, Hanna Vehkamäki</a:t>
            </a:r>
          </a:p>
        </p:txBody>
      </p:sp>
    </p:spTree>
    <p:extLst>
      <p:ext uri="{BB962C8B-B14F-4D97-AF65-F5344CB8AC3E}">
        <p14:creationId xmlns:p14="http://schemas.microsoft.com/office/powerpoint/2010/main" val="2079734"/>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A0B53F8-8E23-F2E8-4162-6CF622CF3EEF}"/>
              </a:ext>
            </a:extLst>
          </p:cNvPr>
          <p:cNvSpPr>
            <a:spLocks noGrp="1"/>
          </p:cNvSpPr>
          <p:nvPr>
            <p:ph idx="1"/>
          </p:nvPr>
        </p:nvSpPr>
        <p:spPr/>
        <p:txBody>
          <a:bodyPr/>
          <a:lstStyle/>
          <a:p>
            <a:r>
              <a:rPr lang="fi-FI" sz="2400" dirty="0" err="1"/>
              <a:t>Increase</a:t>
            </a:r>
            <a:r>
              <a:rPr lang="fi-FI" sz="2400" dirty="0"/>
              <a:t> in </a:t>
            </a:r>
            <a:r>
              <a:rPr lang="en-US" sz="2400" dirty="0"/>
              <a:t>number of foreign students and staff at universities </a:t>
            </a:r>
          </a:p>
          <a:p>
            <a:pPr lvl="1"/>
            <a:r>
              <a:rPr lang="fi-FI" dirty="0" err="1"/>
              <a:t>Example</a:t>
            </a:r>
            <a:r>
              <a:rPr lang="fi-FI" dirty="0"/>
              <a:t> </a:t>
            </a:r>
            <a:r>
              <a:rPr lang="fi-FI" dirty="0" err="1"/>
              <a:t>from</a:t>
            </a:r>
            <a:r>
              <a:rPr lang="fi-FI" dirty="0"/>
              <a:t> </a:t>
            </a:r>
            <a:r>
              <a:rPr lang="fi-FI" dirty="0" err="1"/>
              <a:t>Physics</a:t>
            </a:r>
            <a:r>
              <a:rPr lang="fi-FI" dirty="0"/>
              <a:t>: in LUT, 62% of </a:t>
            </a:r>
            <a:r>
              <a:rPr lang="fi-FI" dirty="0" err="1"/>
              <a:t>staff</a:t>
            </a:r>
            <a:r>
              <a:rPr lang="fi-FI" dirty="0"/>
              <a:t> in </a:t>
            </a:r>
            <a:r>
              <a:rPr lang="fi-FI" dirty="0" err="1"/>
              <a:t>Physics</a:t>
            </a:r>
            <a:r>
              <a:rPr lang="fi-FI" dirty="0"/>
              <a:t> is </a:t>
            </a:r>
            <a:r>
              <a:rPr lang="fi-FI" dirty="0" err="1"/>
              <a:t>international</a:t>
            </a:r>
            <a:endParaRPr lang="fi-FI" dirty="0"/>
          </a:p>
          <a:p>
            <a:r>
              <a:rPr lang="en-US" sz="2400" dirty="0"/>
              <a:t>Almost 90% of dissertations and 40% of master's theses are written in English.</a:t>
            </a:r>
            <a:endParaRPr lang="fi-FI" dirty="0"/>
          </a:p>
          <a:p>
            <a:r>
              <a:rPr lang="en-US" sz="2400" dirty="0"/>
              <a:t>A student survey expressed dissatisfaction with the current state. 38% of Finnish-speaking and 74% of Swedish-speaking respondents want more courses in their mother tongue.</a:t>
            </a:r>
            <a:endParaRPr lang="fi-FI" dirty="0"/>
          </a:p>
          <a:p>
            <a:r>
              <a:rPr lang="en-US" sz="2400" dirty="0"/>
              <a:t>There is a need to increase Finnish language teaching and multilingualism. Otherwise, the marginalization of national languages in education and elsewhere in society is imminent.</a:t>
            </a:r>
            <a:endParaRPr lang="fi-FI" dirty="0"/>
          </a:p>
        </p:txBody>
      </p:sp>
      <p:sp>
        <p:nvSpPr>
          <p:cNvPr id="3" name="Date Placeholder 2">
            <a:extLst>
              <a:ext uri="{FF2B5EF4-FFF2-40B4-BE49-F238E27FC236}">
                <a16:creationId xmlns:a16="http://schemas.microsoft.com/office/drawing/2014/main" id="{F51CB1F9-0314-D04E-142F-A925A13F65D6}"/>
              </a:ext>
            </a:extLst>
          </p:cNvPr>
          <p:cNvSpPr>
            <a:spLocks noGrp="1"/>
          </p:cNvSpPr>
          <p:nvPr>
            <p:ph type="dt" sz="half" idx="10"/>
          </p:nvPr>
        </p:nvSpPr>
        <p:spPr/>
        <p:txBody>
          <a:bodyPr/>
          <a:lstStyle/>
          <a:p>
            <a:pPr>
              <a:defRPr/>
            </a:pPr>
            <a:fld id="{0E421AAA-9468-410B-AE58-6AF913CDA27D}" type="datetime1">
              <a:rPr lang="en-GB" smtClean="0"/>
              <a:t>08/05/2024</a:t>
            </a:fld>
            <a:endParaRPr lang="fi-FI" dirty="0"/>
          </a:p>
        </p:txBody>
      </p:sp>
      <p:sp>
        <p:nvSpPr>
          <p:cNvPr id="5" name="Slide Number Placeholder 4">
            <a:extLst>
              <a:ext uri="{FF2B5EF4-FFF2-40B4-BE49-F238E27FC236}">
                <a16:creationId xmlns:a16="http://schemas.microsoft.com/office/drawing/2014/main" id="{7F847290-B067-F0C7-33B6-11F7BC084E66}"/>
              </a:ext>
            </a:extLst>
          </p:cNvPr>
          <p:cNvSpPr>
            <a:spLocks noGrp="1"/>
          </p:cNvSpPr>
          <p:nvPr>
            <p:ph type="sldNum" sz="quarter" idx="12"/>
          </p:nvPr>
        </p:nvSpPr>
        <p:spPr/>
        <p:txBody>
          <a:bodyPr/>
          <a:lstStyle/>
          <a:p>
            <a:pPr>
              <a:defRPr/>
            </a:pPr>
            <a:fld id="{4669315E-5A66-CF44-AE5D-C333B2F730C4}" type="slidenum">
              <a:rPr lang="en-GB" smtClean="0"/>
              <a:pPr>
                <a:defRPr/>
              </a:pPr>
              <a:t>9</a:t>
            </a:fld>
            <a:endParaRPr lang="en-GB" dirty="0"/>
          </a:p>
        </p:txBody>
      </p:sp>
      <p:sp>
        <p:nvSpPr>
          <p:cNvPr id="6" name="Title 5">
            <a:extLst>
              <a:ext uri="{FF2B5EF4-FFF2-40B4-BE49-F238E27FC236}">
                <a16:creationId xmlns:a16="http://schemas.microsoft.com/office/drawing/2014/main" id="{CAFABEB9-3F40-7A99-5EA7-A9EAFA11724D}"/>
              </a:ext>
            </a:extLst>
          </p:cNvPr>
          <p:cNvSpPr>
            <a:spLocks noGrp="1"/>
          </p:cNvSpPr>
          <p:nvPr>
            <p:ph type="title"/>
          </p:nvPr>
        </p:nvSpPr>
        <p:spPr>
          <a:xfrm>
            <a:off x="2063552" y="802411"/>
            <a:ext cx="5904656" cy="970405"/>
          </a:xfrm>
        </p:spPr>
        <p:txBody>
          <a:bodyPr/>
          <a:lstStyle/>
          <a:p>
            <a:r>
              <a:rPr lang="fi-FI" dirty="0" err="1"/>
              <a:t>Internationalisation</a:t>
            </a:r>
            <a:r>
              <a:rPr lang="fi-FI" dirty="0"/>
              <a:t> of </a:t>
            </a:r>
            <a:r>
              <a:rPr lang="fi-FI" dirty="0" err="1"/>
              <a:t>Finnish</a:t>
            </a:r>
            <a:r>
              <a:rPr lang="fi-FI" dirty="0"/>
              <a:t> </a:t>
            </a:r>
            <a:r>
              <a:rPr lang="fi-FI" dirty="0" err="1"/>
              <a:t>universities</a:t>
            </a:r>
            <a:endParaRPr lang="fi-FI" dirty="0"/>
          </a:p>
        </p:txBody>
      </p:sp>
      <p:sp>
        <p:nvSpPr>
          <p:cNvPr id="7" name="Alatunnisteen paikkamerkki 29">
            <a:extLst>
              <a:ext uri="{FF2B5EF4-FFF2-40B4-BE49-F238E27FC236}">
                <a16:creationId xmlns:a16="http://schemas.microsoft.com/office/drawing/2014/main" id="{30A5A386-C675-1312-1D98-AFF295AD52AD}"/>
              </a:ext>
            </a:extLst>
          </p:cNvPr>
          <p:cNvSpPr>
            <a:spLocks noGrp="1"/>
          </p:cNvSpPr>
          <p:nvPr>
            <p:ph type="ftr" sz="quarter" idx="11"/>
          </p:nvPr>
        </p:nvSpPr>
        <p:spPr>
          <a:xfrm>
            <a:off x="6768000" y="6189217"/>
            <a:ext cx="3360448" cy="576000"/>
          </a:xfrm>
        </p:spPr>
        <p:txBody>
          <a:bodyPr/>
          <a:lstStyle/>
          <a:p>
            <a:r>
              <a:rPr lang="en-US" dirty="0"/>
              <a:t>6th Conference of the Nordic Network for Diversity in Physics</a:t>
            </a:r>
          </a:p>
          <a:p>
            <a:r>
              <a:rPr lang="en-US" dirty="0"/>
              <a:t>Katja Lauri, Eija Tuominen, Hanna Vehkamäki</a:t>
            </a:r>
          </a:p>
        </p:txBody>
      </p:sp>
      <p:pic>
        <p:nvPicPr>
          <p:cNvPr id="12" name="Picture 11">
            <a:extLst>
              <a:ext uri="{FF2B5EF4-FFF2-40B4-BE49-F238E27FC236}">
                <a16:creationId xmlns:a16="http://schemas.microsoft.com/office/drawing/2014/main" id="{A96C86AD-C97D-7675-B46B-C8CD5449EBC6}"/>
              </a:ext>
            </a:extLst>
          </p:cNvPr>
          <p:cNvPicPr>
            <a:picLocks noChangeAspect="1"/>
          </p:cNvPicPr>
          <p:nvPr/>
        </p:nvPicPr>
        <p:blipFill>
          <a:blip r:embed="rId2"/>
          <a:stretch>
            <a:fillRect/>
          </a:stretch>
        </p:blipFill>
        <p:spPr>
          <a:xfrm>
            <a:off x="9048328" y="0"/>
            <a:ext cx="3118550" cy="2183632"/>
          </a:xfrm>
          <a:prstGeom prst="rect">
            <a:avLst/>
          </a:prstGeom>
        </p:spPr>
      </p:pic>
    </p:spTree>
    <p:extLst>
      <p:ext uri="{BB962C8B-B14F-4D97-AF65-F5344CB8AC3E}">
        <p14:creationId xmlns:p14="http://schemas.microsoft.com/office/powerpoint/2010/main" val="2851475380"/>
      </p:ext>
    </p:extLst>
  </p:cSld>
  <p:clrMapOvr>
    <a:masterClrMapping/>
  </p:clrMapOvr>
  <p:transition spd="slow"/>
</p:sld>
</file>

<file path=ppt/theme/theme1.xml><?xml version="1.0" encoding="utf-8"?>
<a:theme xmlns:a="http://schemas.openxmlformats.org/drawingml/2006/main" name="HY_2016">
  <a:themeElements>
    <a:clrScheme name="HY2016">
      <a:dk1>
        <a:sysClr val="windowText" lastClr="000000"/>
      </a:dk1>
      <a:lt1>
        <a:srgbClr val="FFFFFF"/>
      </a:lt1>
      <a:dk2>
        <a:srgbClr val="8C8A87"/>
      </a:dk2>
      <a:lt2>
        <a:srgbClr val="FFFFFF"/>
      </a:lt2>
      <a:accent1>
        <a:srgbClr val="0E4073"/>
      </a:accent1>
      <a:accent2>
        <a:srgbClr val="7B3CB4"/>
      </a:accent2>
      <a:accent3>
        <a:srgbClr val="45BC9F"/>
      </a:accent3>
      <a:accent4>
        <a:srgbClr val="A5E363"/>
      </a:accent4>
      <a:accent5>
        <a:srgbClr val="7ECEF1"/>
      </a:accent5>
      <a:accent6>
        <a:srgbClr val="FFE263"/>
      </a:accent6>
      <a:hlink>
        <a:srgbClr val="0091D0"/>
      </a:hlink>
      <a:folHlink>
        <a:srgbClr val="8C8A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0" tIns="0" rIns="0" bIns="0" numCol="1" anchor="ctr" anchorCtr="0" compatLnSpc="1">
        <a:prstTxWarp prst="textNoShape">
          <a:avLst/>
        </a:prstTxWarp>
      </a:bodyPr>
      <a:lstStyle>
        <a:defPPr>
          <a:defRPr dirty="0" err="1" smtClean="0"/>
        </a:defPPr>
      </a:lstStyle>
    </a:txDef>
  </a:objectDefaults>
  <a:extraClrSchemeLst/>
  <a:extLst>
    <a:ext uri="{05A4C25C-085E-4340-85A3-A5531E510DB2}">
      <thm15:themeFamily xmlns:thm15="http://schemas.microsoft.com/office/thememl/2012/main" name="HY_template_Gotham_tiedekunta_Matemaattis-luonnontieteellinen_widescreen_15112016.potx" id="{14AF6035-C7A9-4E43-99BB-0D848BBF0C82}" vid="{81F87647-7F8A-4406-B1C2-35E65FCE0F25}"/>
    </a:ext>
  </a:extLst>
</a:theme>
</file>

<file path=ppt/theme/theme2.xml><?xml version="1.0" encoding="utf-8"?>
<a:theme xmlns:a="http://schemas.openxmlformats.org/drawingml/2006/main" name="Office Theme">
  <a:themeElements>
    <a:clrScheme name="HY (konserni)">
      <a:dk1>
        <a:sysClr val="windowText" lastClr="000000"/>
      </a:dk1>
      <a:lt1>
        <a:srgbClr val="FFFFFF"/>
      </a:lt1>
      <a:dk2>
        <a:srgbClr val="8C8A87"/>
      </a:dk2>
      <a:lt2>
        <a:srgbClr val="FFFFFF"/>
      </a:lt2>
      <a:accent1>
        <a:srgbClr val="8C8A87"/>
      </a:accent1>
      <a:accent2>
        <a:srgbClr val="1E1C77"/>
      </a:accent2>
      <a:accent3>
        <a:srgbClr val="FCA311"/>
      </a:accent3>
      <a:accent4>
        <a:srgbClr val="256EC7"/>
      </a:accent4>
      <a:accent5>
        <a:srgbClr val="8EAC7D"/>
      </a:accent5>
      <a:accent6>
        <a:srgbClr val="718A93"/>
      </a:accent6>
      <a:hlink>
        <a:srgbClr val="FCA311"/>
      </a:hlink>
      <a:folHlink>
        <a:srgbClr val="8C8A87"/>
      </a:folHlink>
    </a:clrScheme>
    <a:fontScheme name="Basic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HY (konserni)">
      <a:dk1>
        <a:sysClr val="windowText" lastClr="000000"/>
      </a:dk1>
      <a:lt1>
        <a:srgbClr val="FFFFFF"/>
      </a:lt1>
      <a:dk2>
        <a:srgbClr val="8C8A87"/>
      </a:dk2>
      <a:lt2>
        <a:srgbClr val="FFFFFF"/>
      </a:lt2>
      <a:accent1>
        <a:srgbClr val="8C8A87"/>
      </a:accent1>
      <a:accent2>
        <a:srgbClr val="1E1C77"/>
      </a:accent2>
      <a:accent3>
        <a:srgbClr val="FCA311"/>
      </a:accent3>
      <a:accent4>
        <a:srgbClr val="256EC7"/>
      </a:accent4>
      <a:accent5>
        <a:srgbClr val="8EAC7D"/>
      </a:accent5>
      <a:accent6>
        <a:srgbClr val="718A93"/>
      </a:accent6>
      <a:hlink>
        <a:srgbClr val="FCA311"/>
      </a:hlink>
      <a:folHlink>
        <a:srgbClr val="8C8A87"/>
      </a:folHlink>
    </a:clrScheme>
    <a:fontScheme name="Basic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HY_template_Arial_tiedekunta_Matemaattis-luonnontieteellinen_widescreen_15112016</Template>
  <TotalTime>0</TotalTime>
  <Words>2882</Words>
  <Application>Microsoft Office PowerPoint</Application>
  <PresentationFormat>Widescreen</PresentationFormat>
  <Paragraphs>305</Paragraphs>
  <Slides>24</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Arial Rounded MT Bold</vt:lpstr>
      <vt:lpstr>Calibri</vt:lpstr>
      <vt:lpstr>Calibri Light</vt:lpstr>
      <vt:lpstr>Gotham Narrow Bold</vt:lpstr>
      <vt:lpstr>Gotham Narrow Book</vt:lpstr>
      <vt:lpstr>Gotham-Bold</vt:lpstr>
      <vt:lpstr>Wingdings</vt:lpstr>
      <vt:lpstr>HY_2016</vt:lpstr>
      <vt:lpstr>Good and bad news from the Finnish EDI landscape in physics</vt:lpstr>
      <vt:lpstr>OUTLine</vt:lpstr>
      <vt:lpstr>Finnish Women ARE comparatively equal</vt:lpstr>
      <vt:lpstr>ARE Finnish Women equal?</vt:lpstr>
      <vt:lpstr>WOMEN IN PHYSICS in Finnish universities</vt:lpstr>
      <vt:lpstr>Women in physics in Finnish Universities</vt:lpstr>
      <vt:lpstr>GENDER “TWEEZERS” in physics                 In selected Finnish universities</vt:lpstr>
      <vt:lpstr>GENDER “TWEEZERS” in  STEM IN EuropE</vt:lpstr>
      <vt:lpstr>Internationalisation of Finnish universities</vt:lpstr>
      <vt:lpstr>UH Faculty of Science: Departments’ work well-being groups</vt:lpstr>
      <vt:lpstr>RECENT DIVERSITY&amp; WORK  WELL-BEING ACTIVITIES IN THE UH FACULTY OF SCIENCE</vt:lpstr>
      <vt:lpstr>Other matters in progress</vt:lpstr>
      <vt:lpstr>To wrap up the bad and the good news</vt:lpstr>
      <vt:lpstr>PowerPoint Presentation</vt:lpstr>
      <vt:lpstr>Abstract of the Minedu report</vt:lpstr>
      <vt:lpstr>EXAMPLE: Activities increasing diversity @ UH Science</vt:lpstr>
      <vt:lpstr>EXAMPLE:  TOILET NOTES @ UH SCIENCE</vt:lpstr>
      <vt:lpstr>Why diversity matters?</vt:lpstr>
      <vt:lpstr>Summary</vt:lpstr>
      <vt:lpstr>PowerPoint Presentation</vt:lpstr>
      <vt:lpstr>REFERENCES</vt:lpstr>
      <vt:lpstr>GENDER “TWEEZERS” in physics                 In selected Finnish universities 2023</vt:lpstr>
      <vt:lpstr>GENDER “TWEEZERS” in physics                 In selected Finnish universities 2022</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lastModifiedBy/>
  <cp:revision>1</cp:revision>
  <dcterms:created xsi:type="dcterms:W3CDTF">2017-08-31T06:51:39Z</dcterms:created>
  <dcterms:modified xsi:type="dcterms:W3CDTF">2024-05-08T09:56:11Z</dcterms:modified>
</cp:coreProperties>
</file>