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4" r:id="rId2"/>
    <p:sldMasterId id="2147483666" r:id="rId3"/>
  </p:sldMasterIdLst>
  <p:notesMasterIdLst>
    <p:notesMasterId r:id="rId15"/>
  </p:notesMasterIdLst>
  <p:sldIdLst>
    <p:sldId id="263" r:id="rId4"/>
    <p:sldId id="264" r:id="rId5"/>
    <p:sldId id="265" r:id="rId6"/>
    <p:sldId id="266" r:id="rId7"/>
    <p:sldId id="267" r:id="rId8"/>
    <p:sldId id="261" r:id="rId9"/>
    <p:sldId id="262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69" d="100"/>
          <a:sy n="69" d="100"/>
        </p:scale>
        <p:origin x="468" y="80"/>
      </p:cViewPr>
      <p:guideLst>
        <p:guide orient="horz" pos="2160"/>
        <p:guide pos="4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1D20B-FA8D-4F14-A606-4B9BAEEB07B1}" type="datetimeFigureOut">
              <a:rPr lang="de-DE" smtClean="0"/>
              <a:t>22.04.2024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91254-D0AE-4F86-AEE7-A40D9322529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01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b8ad29d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b8ad29d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5961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cb8ad29da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cb8ad29da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844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CMS</a:t>
            </a:r>
            <a:r>
              <a:rPr lang="de-DE" baseline="0" dirty="0"/>
              <a:t> on 11.3. , </a:t>
            </a:r>
            <a:r>
              <a:rPr lang="de-DE" baseline="0" dirty="0" err="1"/>
              <a:t>moderators</a:t>
            </a:r>
            <a:r>
              <a:rPr lang="de-DE" baseline="0" dirty="0"/>
              <a:t> Dimitra </a:t>
            </a:r>
            <a:r>
              <a:rPr lang="de-DE" baseline="0" dirty="0" err="1"/>
              <a:t>Tsionou</a:t>
            </a:r>
            <a:r>
              <a:rPr lang="de-DE" baseline="0" dirty="0"/>
              <a:t> and David Morse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91254-D0AE-4F86-AEE7-A40D9322529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58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blipFill dpi="0" rotWithShape="1">
          <a:blip r:embed="rId2" cstate="screen">
            <a:alphaModFix amt="8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582042" y="1726332"/>
            <a:ext cx="10812288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>
                <a:solidFill>
                  <a:srgbClr val="003478"/>
                </a:solidFill>
                <a:latin typeface="Arial Black" panose="020B0A04020102020204" pitchFamily="34" charset="0"/>
              </a:rPr>
              <a:t>HANDS ON</a:t>
            </a:r>
          </a:p>
        </p:txBody>
      </p:sp>
      <p:sp>
        <p:nvSpPr>
          <p:cNvPr id="4" name="Titel 1"/>
          <p:cNvSpPr txBox="1">
            <a:spLocks/>
          </p:cNvSpPr>
          <p:nvPr userDrawn="1"/>
        </p:nvSpPr>
        <p:spPr>
          <a:xfrm>
            <a:off x="582042" y="2327920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5400" dirty="0">
                <a:solidFill>
                  <a:srgbClr val="85C714"/>
                </a:solidFill>
                <a:latin typeface="Arial Black" panose="020B0A04020102020204" pitchFamily="34" charset="0"/>
              </a:rPr>
              <a:t>PARTICLE PHYSICS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>
          <a:xfrm>
            <a:off x="582042" y="404664"/>
            <a:ext cx="10704140" cy="7200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5200"/>
              </a:lnSpc>
            </a:pPr>
            <a:r>
              <a:rPr lang="de-DE" sz="5400" dirty="0">
                <a:solidFill>
                  <a:schemeClr val="bg1"/>
                </a:solidFill>
                <a:latin typeface="Arial Black" panose="020B0A04020102020204" pitchFamily="34" charset="0"/>
              </a:rPr>
              <a:t>INTERNATIONAL</a:t>
            </a:r>
          </a:p>
          <a:p>
            <a:pPr>
              <a:lnSpc>
                <a:spcPts val="5200"/>
              </a:lnSpc>
            </a:pPr>
            <a:r>
              <a:rPr lang="de-DE" sz="5400" dirty="0">
                <a:solidFill>
                  <a:schemeClr val="bg1"/>
                </a:solidFill>
                <a:latin typeface="Arial Black" panose="020B0A04020102020204" pitchFamily="34" charset="0"/>
              </a:rPr>
              <a:t>MASTERCLASSES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45592" y="4077072"/>
            <a:ext cx="10972800" cy="1143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47225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44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18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1666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483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676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65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05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10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3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8" descr="hg-home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6688" y="-99391"/>
            <a:ext cx="13177464" cy="7056784"/>
          </a:xfrm>
          <a:prstGeom prst="rect">
            <a:avLst/>
          </a:prstGeom>
        </p:spPr>
      </p:pic>
      <p:sp>
        <p:nvSpPr>
          <p:cNvPr id="2" name="Textfeld 1"/>
          <p:cNvSpPr txBox="1"/>
          <p:nvPr userDrawn="1"/>
        </p:nvSpPr>
        <p:spPr>
          <a:xfrm>
            <a:off x="551384" y="5157192"/>
            <a:ext cx="1188132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3600" b="1" dirty="0">
                <a:solidFill>
                  <a:srgbClr val="003478"/>
                </a:solidFill>
              </a:rPr>
              <a:t>TITEL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21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673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35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71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628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104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0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18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63352" y="1449602"/>
            <a:ext cx="11737304" cy="4420543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003478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63352" y="304802"/>
            <a:ext cx="11737304" cy="1144800"/>
          </a:xfrm>
        </p:spPr>
        <p:txBody>
          <a:bodyPr anchor="ctr"/>
          <a:lstStyle>
            <a:lvl1pPr algn="l">
              <a:spcAft>
                <a:spcPts val="0"/>
              </a:spcAft>
              <a:defRPr sz="4000" b="1" cap="all" baseline="0">
                <a:solidFill>
                  <a:srgbClr val="10253F"/>
                </a:solidFill>
              </a:defRPr>
            </a:lvl1pPr>
          </a:lstStyle>
          <a:p>
            <a:r>
              <a:rPr kumimoji="0" lang="de-DE" sz="4400" b="0" i="0" u="none" strike="noStrike" kern="1200" cap="none" spc="0" normalizeH="0" baseline="0" noProof="0" dirty="0">
                <a:ln>
                  <a:noFill/>
                </a:ln>
                <a:solidFill>
                  <a:srgbClr val="003478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Titel</a:t>
            </a:r>
            <a:endParaRPr lang="de-DE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9480376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595" y="6046009"/>
            <a:ext cx="1658774" cy="66274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377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5354" y="-7521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63084" y="838203"/>
            <a:ext cx="10363200" cy="1362075"/>
          </a:xfrm>
        </p:spPr>
        <p:txBody>
          <a:bodyPr anchor="t">
            <a:normAutofit/>
          </a:bodyPr>
          <a:lstStyle>
            <a:lvl1pPr algn="l">
              <a:spcAft>
                <a:spcPts val="0"/>
              </a:spcAft>
              <a:defRPr sz="4400" b="1" cap="all">
                <a:solidFill>
                  <a:srgbClr val="003478"/>
                </a:solidFill>
              </a:defRPr>
            </a:lvl1pPr>
          </a:lstStyle>
          <a:p>
            <a:r>
              <a:rPr lang="de-DE" dirty="0" err="1"/>
              <a:t>titel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362203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7020" y="-15042"/>
            <a:ext cx="12962707" cy="687304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609600" y="1417638"/>
            <a:ext cx="10972800" cy="4964112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86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77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01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9552384" y="5934788"/>
            <a:ext cx="2664296" cy="923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417638"/>
            <a:ext cx="109728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endParaRPr lang="de-DE" dirty="0"/>
          </a:p>
        </p:txBody>
      </p:sp>
      <p:pic>
        <p:nvPicPr>
          <p:cNvPr id="7" name="Bild 9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6603" y="6046009"/>
            <a:ext cx="1658774" cy="6627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5" y="6019391"/>
            <a:ext cx="838609" cy="8386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51" r:id="rId4"/>
    <p:sldLayoutId id="2147483652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003478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3478"/>
          </a:solidFill>
          <a:latin typeface="+mn-lt"/>
          <a:ea typeface="+mn-ea"/>
          <a:cs typeface="+mn-cs"/>
        </a:defRPr>
      </a:lvl1pPr>
      <a:lvl2pPr marL="533400" indent="-2667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3478"/>
          </a:solidFill>
          <a:latin typeface="+mn-lt"/>
          <a:ea typeface="+mn-ea"/>
          <a:cs typeface="+mn-cs"/>
        </a:defRPr>
      </a:lvl2pPr>
      <a:lvl3pPr marL="812800" indent="-2794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3478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rgbClr val="00347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21935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20BDC-E3F8-40A5-9A9F-3DAEB24FDDFC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8B11F-822F-49FA-A8A2-3D8A7D950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1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hyperlink" Target="https://www.i2u2.org/elab/cms/ispy-webgl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belle2.ijs.si/public/home/quark-colors/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s://belle2.ijs.si/masterclass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gif"/><Relationship Id="rId5" Type="http://schemas.openxmlformats.org/officeDocument/2006/relationships/hyperlink" Target="https://store.steampowered.com/app/810020/Belle_II_in_Virtual_Reality/" TargetMode="External"/><Relationship Id="rId10" Type="http://schemas.openxmlformats.org/officeDocument/2006/relationships/image" Target="../media/image24.png"/><Relationship Id="rId4" Type="http://schemas.openxmlformats.org/officeDocument/2006/relationships/hyperlink" Target="https://display.belle2.org/" TargetMode="External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5592" y="4437112"/>
            <a:ext cx="10972800" cy="782960"/>
          </a:xfrm>
        </p:spPr>
        <p:txBody>
          <a:bodyPr>
            <a:normAutofit/>
          </a:bodyPr>
          <a:lstStyle/>
          <a:p>
            <a:r>
              <a:rPr lang="en-US" sz="3800" dirty="0"/>
              <a:t>Brief report on IMC24 from all moderation centers</a:t>
            </a:r>
            <a:endParaRPr lang="de-DE" sz="3800" dirty="0"/>
          </a:p>
        </p:txBody>
      </p:sp>
    </p:spTree>
    <p:extLst>
      <p:ext uri="{BB962C8B-B14F-4D97-AF65-F5344CB8AC3E}">
        <p14:creationId xmlns:p14="http://schemas.microsoft.com/office/powerpoint/2010/main" val="4292061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22" y="-103390"/>
            <a:ext cx="1237488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+mn-lt"/>
              </a:rPr>
              <a:t>PTMC 2024: more than 1500 students participated</a:t>
            </a:r>
            <a:br>
              <a:rPr lang="en-US" sz="3600" b="1" dirty="0">
                <a:solidFill>
                  <a:srgbClr val="0070C0"/>
                </a:solidFill>
                <a:latin typeface="+mn-lt"/>
              </a:rPr>
            </a:br>
            <a:r>
              <a:rPr lang="en-US" sz="3600" b="1" dirty="0">
                <a:solidFill>
                  <a:srgbClr val="0070C0"/>
                </a:solidFill>
                <a:latin typeface="+mn-lt"/>
              </a:rPr>
              <a:t>from 22 countries and 47 institutes during 8 sessions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74"/>
          <a:stretch/>
        </p:blipFill>
        <p:spPr>
          <a:xfrm>
            <a:off x="0" y="1394301"/>
            <a:ext cx="3299757" cy="369202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940" y="1394301"/>
            <a:ext cx="8921060" cy="54636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1757F4-B861-C506-5CD6-607BB5816047}"/>
              </a:ext>
            </a:extLst>
          </p:cNvPr>
          <p:cNvSpPr txBox="1"/>
          <p:nvPr/>
        </p:nvSpPr>
        <p:spPr>
          <a:xfrm>
            <a:off x="0" y="5096151"/>
            <a:ext cx="31017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Some institutes had 2 sessions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due to high demand.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Online and hybrid sessions too.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3AACD8-BDFC-F5EB-D7D4-C06753E62A11}"/>
              </a:ext>
            </a:extLst>
          </p:cNvPr>
          <p:cNvSpPr txBox="1"/>
          <p:nvPr/>
        </p:nvSpPr>
        <p:spPr>
          <a:xfrm>
            <a:off x="0" y="5934670"/>
            <a:ext cx="31017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At least 8 of the core team tutors follow MSc or PhD in related field.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06900-1226-0814-2586-80908174E0DE}"/>
              </a:ext>
            </a:extLst>
          </p:cNvPr>
          <p:cNvSpPr txBox="1"/>
          <p:nvPr/>
        </p:nvSpPr>
        <p:spPr>
          <a:xfrm>
            <a:off x="139699" y="1015140"/>
            <a:ext cx="6320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207CA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Including 11 Feb and 8 March women days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334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llage of a group of people&#10;&#10;Description automatically generated">
            <a:extLst>
              <a:ext uri="{FF2B5EF4-FFF2-40B4-BE49-F238E27FC236}">
                <a16:creationId xmlns:a16="http://schemas.microsoft.com/office/drawing/2014/main" id="{8D65CB2D-497E-4D63-72A8-592A33CDDB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124" y="767502"/>
            <a:ext cx="11252500" cy="609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7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415600" y="593400"/>
            <a:ext cx="111640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algn="r"/>
            <a:r>
              <a:rPr lang="en"/>
              <a:t>What’s New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8251600" cy="499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indent="-474121">
              <a:buSzPts val="2000"/>
            </a:pPr>
            <a:r>
              <a:rPr lang="en" sz="2667"/>
              <a:t>CMS Improvements and Innovations</a:t>
            </a:r>
            <a:endParaRPr sz="2667"/>
          </a:p>
          <a:p>
            <a:pPr lvl="1" indent="-474121">
              <a:buSzPts val="2000"/>
            </a:pPr>
            <a:r>
              <a:rPr lang="en" sz="2667"/>
              <a:t>Improved iSpy-webgl - </a:t>
            </a:r>
            <a:r>
              <a:rPr lang="en" sz="2667" i="1"/>
              <a:t>easier to pick tracks, radial lines to help with + and -, better look</a:t>
            </a:r>
            <a:endParaRPr sz="2667" i="1"/>
          </a:p>
          <a:p>
            <a:pPr lvl="1" indent="-474121">
              <a:buSzPts val="2000"/>
            </a:pPr>
            <a:r>
              <a:rPr lang="en" sz="2667"/>
              <a:t>More 4-lepton events (almost double)</a:t>
            </a:r>
            <a:endParaRPr sz="2667"/>
          </a:p>
          <a:p>
            <a:pPr lvl="1" indent="-474121">
              <a:buSzPts val="2000"/>
            </a:pPr>
            <a:r>
              <a:rPr lang="en" sz="2667"/>
              <a:t>Tested Google Sheet alternative to CIMA</a:t>
            </a:r>
            <a:endParaRPr sz="2667"/>
          </a:p>
          <a:p>
            <a:pPr indent="-474121">
              <a:buSzPts val="2000"/>
            </a:pPr>
            <a:r>
              <a:rPr lang="en" sz="2667"/>
              <a:t>Videoconferences</a:t>
            </a:r>
            <a:endParaRPr sz="2667"/>
          </a:p>
          <a:p>
            <a:pPr lvl="1" indent="-474121">
              <a:buSzPts val="2000"/>
            </a:pPr>
            <a:r>
              <a:rPr lang="en" sz="2667"/>
              <a:t>Mini-virtual-visits</a:t>
            </a:r>
            <a:endParaRPr sz="2667"/>
          </a:p>
          <a:p>
            <a:pPr indent="-474121">
              <a:buSzPts val="2000"/>
            </a:pPr>
            <a:r>
              <a:rPr lang="en" sz="2667"/>
              <a:t>New(ish) Measurements</a:t>
            </a:r>
            <a:endParaRPr sz="2667"/>
          </a:p>
          <a:p>
            <a:pPr lvl="1" indent="-474121">
              <a:buSzPts val="2000"/>
            </a:pPr>
            <a:r>
              <a:rPr lang="en" sz="2667"/>
              <a:t>NOvA → normalized</a:t>
            </a:r>
            <a:endParaRPr sz="2667"/>
          </a:p>
          <a:p>
            <a:pPr lvl="1" indent="-474121">
              <a:buSzPts val="2000"/>
            </a:pPr>
            <a:r>
              <a:rPr lang="en" sz="2667"/>
              <a:t>Belle II → parallel with Jake Bennett, et al</a:t>
            </a:r>
            <a:endParaRPr sz="2667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7700" y="593367"/>
            <a:ext cx="2481661" cy="7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667" y="542900"/>
            <a:ext cx="2113499" cy="7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>
            <a:hlinkClick r:id="rId5"/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201" y="1973534"/>
            <a:ext cx="3118399" cy="37637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07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107600" cy="763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algn="r"/>
            <a:r>
              <a:rPr lang="en"/>
              <a:t>What Now?</a:t>
            </a: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9200" cy="2983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indent="-491054">
              <a:buSzPts val="2200"/>
            </a:pPr>
            <a:r>
              <a:rPr lang="en" sz="2933"/>
              <a:t>Feedback from tutors and teachers</a:t>
            </a:r>
            <a:endParaRPr sz="2933"/>
          </a:p>
          <a:p>
            <a:pPr indent="-491054">
              <a:buSzPts val="2200"/>
            </a:pPr>
            <a:r>
              <a:rPr lang="en" sz="2933"/>
              <a:t>New and improved CIMA?</a:t>
            </a:r>
            <a:endParaRPr sz="2933"/>
          </a:p>
          <a:p>
            <a:pPr indent="-491054">
              <a:buSzPts val="2200"/>
            </a:pPr>
            <a:r>
              <a:rPr lang="en" sz="2933"/>
              <a:t>More data?</a:t>
            </a:r>
            <a:endParaRPr sz="2933"/>
          </a:p>
          <a:p>
            <a:pPr indent="-491054">
              <a:buSzPts val="2200"/>
            </a:pPr>
            <a:r>
              <a:rPr lang="en" sz="2933"/>
              <a:t>Moving toward DUNE…</a:t>
            </a:r>
            <a:endParaRPr sz="2933"/>
          </a:p>
        </p:txBody>
      </p:sp>
      <p:pic>
        <p:nvPicPr>
          <p:cNvPr id="65" name="Google Shape;65;p14" title="Chart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900" y="4297001"/>
            <a:ext cx="5106497" cy="2901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 title="Chart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0734" y="1564167"/>
            <a:ext cx="4984833" cy="2525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 title="Chart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01" y="4297006"/>
            <a:ext cx="4283732" cy="2648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57700" y="593367"/>
            <a:ext cx="2481661" cy="76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667" y="542900"/>
            <a:ext cx="2113499" cy="76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990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0705"/>
            <a:ext cx="12000656" cy="681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38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67F278C-E0A3-A304-F729-CF881350E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1437"/>
            <a:ext cx="11887200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22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>
                <a:solidFill>
                  <a:srgbClr val="003478"/>
                </a:solidFill>
              </a:rPr>
              <a:t>IMC24: CERN </a:t>
            </a:r>
            <a:r>
              <a:rPr lang="de-DE" cap="none" dirty="0" err="1">
                <a:solidFill>
                  <a:srgbClr val="003478"/>
                </a:solidFill>
              </a:rPr>
              <a:t>program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3352" y="1449602"/>
            <a:ext cx="5400600" cy="5075742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ATLAS Z </a:t>
            </a:r>
            <a:r>
              <a:rPr lang="de-DE" dirty="0" err="1"/>
              <a:t>path</a:t>
            </a:r>
            <a:r>
              <a:rPr lang="de-DE" dirty="0"/>
              <a:t>: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OPloT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r>
              <a:rPr lang="de-DE" dirty="0"/>
              <a:t>CMS: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Ken</a:t>
            </a:r>
          </a:p>
          <a:p>
            <a:r>
              <a:rPr lang="de-DE" dirty="0"/>
              <a:t>All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: </a:t>
            </a:r>
            <a:r>
              <a:rPr lang="de-DE" dirty="0" err="1"/>
              <a:t>stable</a:t>
            </a:r>
            <a:endParaRPr lang="de-DE" dirty="0"/>
          </a:p>
          <a:p>
            <a:endParaRPr lang="de-DE" dirty="0"/>
          </a:p>
          <a:p>
            <a:r>
              <a:rPr lang="de-DE" dirty="0"/>
              <a:t>233 Masterclasses in 7 </a:t>
            </a:r>
            <a:r>
              <a:rPr lang="de-DE" dirty="0" err="1"/>
              <a:t>weeks</a:t>
            </a:r>
            <a:endParaRPr lang="de-DE" dirty="0"/>
          </a:p>
          <a:p>
            <a:r>
              <a:rPr lang="de-DE" dirty="0"/>
              <a:t>62 </a:t>
            </a:r>
            <a:r>
              <a:rPr lang="de-DE" dirty="0" err="1"/>
              <a:t>videoconferences</a:t>
            </a:r>
            <a:endParaRPr lang="de-DE" dirty="0"/>
          </a:p>
          <a:p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-shows</a:t>
            </a:r>
          </a:p>
          <a:p>
            <a:r>
              <a:rPr lang="de-DE" dirty="0"/>
              <a:t>Special time </a:t>
            </a:r>
            <a:r>
              <a:rPr lang="de-DE" dirty="0" err="1"/>
              <a:t>slot</a:t>
            </a:r>
            <a:r>
              <a:rPr lang="de-DE" dirty="0"/>
              <a:t> for </a:t>
            </a:r>
            <a:r>
              <a:rPr lang="de-DE" dirty="0" err="1"/>
              <a:t>Kenya</a:t>
            </a:r>
            <a:r>
              <a:rPr lang="de-DE" dirty="0"/>
              <a:t> (+ Israel)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Training for moderators on Feb 12, followed by a sandwich lunch</a:t>
            </a:r>
          </a:p>
          <a:p>
            <a:pPr lvl="0"/>
            <a:r>
              <a:rPr lang="en-US" dirty="0"/>
              <a:t>64 moderators (shortage on ALICE side, theorists helped out)</a:t>
            </a:r>
          </a:p>
          <a:p>
            <a:pPr lvl="0"/>
            <a:r>
              <a:rPr lang="en-US" dirty="0"/>
              <a:t>1 room at CERN (4/S-20), decorated with tunnel roll-ups</a:t>
            </a:r>
            <a:endParaRPr lang="de-DE" dirty="0"/>
          </a:p>
          <a:p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429946"/>
            <a:ext cx="4752528" cy="27998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/>
          <a:srcRect l="34879" t="4276" r="25325" b="18653"/>
          <a:stretch/>
        </p:blipFill>
        <p:spPr>
          <a:xfrm>
            <a:off x="5447928" y="2459615"/>
            <a:ext cx="3515825" cy="383001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72610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>
                <a:solidFill>
                  <a:srgbClr val="003478"/>
                </a:solidFill>
              </a:rPr>
              <a:t>Future </a:t>
            </a:r>
            <a:r>
              <a:rPr lang="de-DE" cap="none" dirty="0" err="1">
                <a:solidFill>
                  <a:srgbClr val="003478"/>
                </a:solidFill>
              </a:rPr>
              <a:t>plans</a:t>
            </a:r>
            <a:r>
              <a:rPr lang="de-DE" cap="none" dirty="0">
                <a:solidFill>
                  <a:srgbClr val="003478"/>
                </a:solidFill>
              </a:rPr>
              <a:t> for CERN </a:t>
            </a:r>
            <a:r>
              <a:rPr lang="de-DE" cap="none" dirty="0" err="1">
                <a:solidFill>
                  <a:srgbClr val="003478"/>
                </a:solidFill>
              </a:rPr>
              <a:t>based</a:t>
            </a:r>
            <a:r>
              <a:rPr lang="de-DE" cap="none" dirty="0">
                <a:solidFill>
                  <a:srgbClr val="003478"/>
                </a:solidFill>
              </a:rPr>
              <a:t> </a:t>
            </a:r>
            <a:r>
              <a:rPr lang="de-DE" cap="none" dirty="0" err="1">
                <a:solidFill>
                  <a:srgbClr val="003478"/>
                </a:solidFill>
              </a:rPr>
              <a:t>program</a:t>
            </a:r>
            <a:endParaRPr lang="de-DE" cap="none" dirty="0">
              <a:solidFill>
                <a:srgbClr val="003478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68008" y="1294264"/>
            <a:ext cx="6192688" cy="472702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Quality </a:t>
            </a:r>
            <a:r>
              <a:rPr lang="de-DE" dirty="0" err="1"/>
              <a:t>management</a:t>
            </a:r>
            <a:r>
              <a:rPr lang="de-DE" dirty="0"/>
              <a:t> </a:t>
            </a:r>
            <a:r>
              <a:rPr lang="de-DE" dirty="0" err="1"/>
              <a:t>video</a:t>
            </a:r>
            <a:r>
              <a:rPr lang="de-DE" dirty="0"/>
              <a:t> </a:t>
            </a:r>
            <a:r>
              <a:rPr lang="de-DE" dirty="0" err="1"/>
              <a:t>conference</a:t>
            </a:r>
            <a:endParaRPr lang="de-DE" dirty="0"/>
          </a:p>
          <a:p>
            <a:pPr lvl="1"/>
            <a:r>
              <a:rPr lang="de-DE" dirty="0" err="1"/>
              <a:t>Preparation</a:t>
            </a:r>
            <a:r>
              <a:rPr lang="de-DE" dirty="0"/>
              <a:t>/</a:t>
            </a:r>
            <a:r>
              <a:rPr lang="de-DE" dirty="0" err="1"/>
              <a:t>selection</a:t>
            </a:r>
            <a:r>
              <a:rPr lang="de-DE" dirty="0"/>
              <a:t> of </a:t>
            </a:r>
            <a:r>
              <a:rPr lang="de-DE" dirty="0" err="1"/>
              <a:t>moderators</a:t>
            </a:r>
            <a:endParaRPr lang="de-DE" dirty="0"/>
          </a:p>
          <a:p>
            <a:pPr lvl="1"/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(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recorded</a:t>
            </a:r>
            <a:r>
              <a:rPr lang="de-DE" dirty="0"/>
              <a:t> </a:t>
            </a:r>
            <a:r>
              <a:rPr lang="de-DE" dirty="0" err="1"/>
              <a:t>sessions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New </a:t>
            </a:r>
            <a:r>
              <a:rPr lang="de-DE" dirty="0" err="1"/>
              <a:t>platform</a:t>
            </a:r>
            <a:r>
              <a:rPr lang="de-DE" dirty="0"/>
              <a:t> for </a:t>
            </a:r>
            <a:r>
              <a:rPr lang="de-DE" dirty="0" err="1"/>
              <a:t>quiz</a:t>
            </a:r>
            <a:r>
              <a:rPr lang="de-DE" dirty="0"/>
              <a:t>. </a:t>
            </a:r>
            <a:r>
              <a:rPr lang="en-US" dirty="0"/>
              <a:t>Difficulty: finding (+ paying) a suitable model</a:t>
            </a:r>
          </a:p>
          <a:p>
            <a:pPr lvl="1"/>
            <a:r>
              <a:rPr lang="en-US" dirty="0"/>
              <a:t>Invite more persons to working group (from institutes that sent poor feedback)</a:t>
            </a:r>
          </a:p>
          <a:p>
            <a:r>
              <a:rPr lang="de-DE" dirty="0" err="1"/>
              <a:t>Revise</a:t>
            </a:r>
            <a:r>
              <a:rPr lang="de-DE" dirty="0"/>
              <a:t> </a:t>
            </a:r>
            <a:r>
              <a:rPr lang="de-DE" dirty="0" err="1"/>
              <a:t>registration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  <a:p>
            <a:pPr lvl="1"/>
            <a:r>
              <a:rPr lang="de-DE" dirty="0" err="1"/>
              <a:t>Receive</a:t>
            </a:r>
            <a:r>
              <a:rPr lang="de-DE" dirty="0"/>
              <a:t> </a:t>
            </a:r>
            <a:r>
              <a:rPr lang="de-DE" dirty="0" err="1"/>
              <a:t>confirmation</a:t>
            </a:r>
            <a:r>
              <a:rPr lang="de-DE" dirty="0"/>
              <a:t>,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registrations</a:t>
            </a:r>
            <a:endParaRPr lang="de-DE" dirty="0"/>
          </a:p>
          <a:p>
            <a:pPr lvl="1"/>
            <a:r>
              <a:rPr lang="de-DE" dirty="0" err="1"/>
              <a:t>Earlier</a:t>
            </a:r>
            <a:r>
              <a:rPr lang="de-DE" dirty="0"/>
              <a:t> time </a:t>
            </a:r>
            <a:r>
              <a:rPr lang="de-DE" dirty="0" err="1"/>
              <a:t>slots</a:t>
            </a:r>
            <a:r>
              <a:rPr lang="de-DE" dirty="0"/>
              <a:t> for countries in </a:t>
            </a:r>
            <a:r>
              <a:rPr lang="de-DE" dirty="0" err="1"/>
              <a:t>eastern</a:t>
            </a:r>
            <a:r>
              <a:rPr lang="de-DE" dirty="0"/>
              <a:t> time </a:t>
            </a:r>
            <a:r>
              <a:rPr lang="de-DE" dirty="0" err="1"/>
              <a:t>zones</a:t>
            </a:r>
            <a:endParaRPr lang="de-DE" dirty="0"/>
          </a:p>
          <a:p>
            <a:r>
              <a:rPr lang="de-DE" dirty="0"/>
              <a:t>Update </a:t>
            </a:r>
            <a:r>
              <a:rPr lang="de-DE" dirty="0" err="1"/>
              <a:t>repository</a:t>
            </a:r>
            <a:r>
              <a:rPr lang="de-DE" dirty="0"/>
              <a:t> of </a:t>
            </a:r>
            <a:r>
              <a:rPr lang="de-DE" dirty="0" err="1"/>
              <a:t>certificates</a:t>
            </a:r>
            <a:r>
              <a:rPr lang="de-DE" dirty="0"/>
              <a:t> etc. </a:t>
            </a:r>
          </a:p>
          <a:p>
            <a:pPr lvl="1"/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logos</a:t>
            </a:r>
            <a:r>
              <a:rPr lang="de-DE" dirty="0"/>
              <a:t>, </a:t>
            </a:r>
            <a:r>
              <a:rPr lang="de-DE" dirty="0" err="1"/>
              <a:t>accessible</a:t>
            </a:r>
            <a:r>
              <a:rPr lang="de-DE" dirty="0"/>
              <a:t> </a:t>
            </a:r>
            <a:r>
              <a:rPr lang="de-DE" dirty="0" err="1"/>
              <a:t>gifs</a:t>
            </a:r>
            <a:r>
              <a:rPr lang="de-DE" dirty="0"/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22395" y="1294264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lvl="0" indent="-266700">
              <a:spcBef>
                <a:spcPct val="20000"/>
              </a:spcBef>
              <a:buFont typeface="Arial"/>
              <a:buChar char="•"/>
            </a:pPr>
            <a:r>
              <a:rPr lang="de-DE" sz="2000" dirty="0">
                <a:solidFill>
                  <a:srgbClr val="003478"/>
                </a:solidFill>
              </a:rPr>
              <a:t>Feedback in </a:t>
            </a:r>
            <a:r>
              <a:rPr lang="de-DE" sz="2000" dirty="0" err="1">
                <a:solidFill>
                  <a:srgbClr val="003478"/>
                </a:solidFill>
              </a:rPr>
              <a:t>general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err="1">
                <a:solidFill>
                  <a:srgbClr val="003478"/>
                </a:solidFill>
              </a:rPr>
              <a:t>good</a:t>
            </a:r>
            <a:endParaRPr lang="de-DE" sz="2000" dirty="0">
              <a:solidFill>
                <a:srgbClr val="003478"/>
              </a:solidFill>
            </a:endParaRPr>
          </a:p>
          <a:p>
            <a:pPr marL="266700" lvl="0" indent="-266700">
              <a:spcBef>
                <a:spcPct val="20000"/>
              </a:spcBef>
              <a:buFont typeface="Arial"/>
              <a:buChar char="•"/>
            </a:pPr>
            <a:r>
              <a:rPr lang="de-DE" sz="2000" dirty="0" err="1">
                <a:solidFill>
                  <a:srgbClr val="003478"/>
                </a:solidFill>
              </a:rPr>
              <a:t>Few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err="1">
                <a:solidFill>
                  <a:srgbClr val="003478"/>
                </a:solidFill>
              </a:rPr>
              <a:t>reports</a:t>
            </a:r>
            <a:r>
              <a:rPr lang="de-DE" sz="2000" dirty="0">
                <a:solidFill>
                  <a:srgbClr val="003478"/>
                </a:solidFill>
              </a:rPr>
              <a:t> of </a:t>
            </a:r>
            <a:r>
              <a:rPr lang="de-DE" sz="2000" dirty="0" err="1">
                <a:solidFill>
                  <a:srgbClr val="003478"/>
                </a:solidFill>
              </a:rPr>
              <a:t>issues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err="1">
                <a:solidFill>
                  <a:srgbClr val="003478"/>
                </a:solidFill>
              </a:rPr>
              <a:t>with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err="1">
                <a:solidFill>
                  <a:srgbClr val="003478"/>
                </a:solidFill>
              </a:rPr>
              <a:t>videoconference</a:t>
            </a:r>
            <a:endParaRPr lang="de-DE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95" y="2106085"/>
            <a:ext cx="4714875" cy="20288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25" y="4005064"/>
            <a:ext cx="2537057" cy="2749435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 rot="9013266">
            <a:off x="3901998" y="2903714"/>
            <a:ext cx="50405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rot="1512476">
            <a:off x="396012" y="5235765"/>
            <a:ext cx="50405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746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F660516C-8539-D3B0-1553-308DDEF49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4648" y="38097"/>
            <a:ext cx="7772400" cy="450482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BELLE II IMC in 2024 </a:t>
            </a:r>
            <a:endParaRPr lang="en-SI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387358" y="980719"/>
            <a:ext cx="61930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Total 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~630 </a:t>
            </a: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participants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en-GB" dirty="0">
                <a:solidFill>
                  <a:srgbClr val="FF0000"/>
                </a:solidFill>
                <a:latin typeface="Calibri" panose="020F0502020204030204"/>
              </a:rPr>
              <a:t>58% more than in 2023</a:t>
            </a:r>
            <a:endParaRPr lang="en-GB" b="1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9 events announced through IMC and Belle II collaboration channels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New participants from Armenia, Japan &amp; India</a:t>
            </a:r>
            <a:endParaRPr lang="en-GB" b="1" dirty="0">
              <a:solidFill>
                <a:srgbClr val="FF0000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Events: EU  x4, US x2, JP x1, IN x2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b="1" dirty="0">
                <a:solidFill>
                  <a:prstClr val="black"/>
                </a:solidFill>
                <a:latin typeface="Calibri" panose="020F0502020204030204"/>
              </a:rPr>
              <a:t>2 Indian events will be held in May and in July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>
              <a:buFont typeface="Wingdings" panose="05000000000000000000" pitchFamily="2" charset="2"/>
              <a:buChar char="v"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8" name="Picture 4" descr="https://docs.belle2.org/record/218/files/belle2-logo.gif?subformat=icon-7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5662" y="150443"/>
            <a:ext cx="832338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10418" y="2947207"/>
          <a:ext cx="4224556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6832">
                  <a:extLst>
                    <a:ext uri="{9D8B030D-6E8A-4147-A177-3AD203B41FA5}">
                      <a16:colId xmlns:a16="http://schemas.microsoft.com/office/drawing/2014/main" val="3126304240"/>
                    </a:ext>
                  </a:extLst>
                </a:gridCol>
                <a:gridCol w="1134026">
                  <a:extLst>
                    <a:ext uri="{9D8B030D-6E8A-4147-A177-3AD203B41FA5}">
                      <a16:colId xmlns:a16="http://schemas.microsoft.com/office/drawing/2014/main" val="710023928"/>
                    </a:ext>
                  </a:extLst>
                </a:gridCol>
                <a:gridCol w="980205">
                  <a:extLst>
                    <a:ext uri="{9D8B030D-6E8A-4147-A177-3AD203B41FA5}">
                      <a16:colId xmlns:a16="http://schemas.microsoft.com/office/drawing/2014/main" val="339553640"/>
                    </a:ext>
                  </a:extLst>
                </a:gridCol>
                <a:gridCol w="1283493">
                  <a:extLst>
                    <a:ext uri="{9D8B030D-6E8A-4147-A177-3AD203B41FA5}">
                      <a16:colId xmlns:a16="http://schemas.microsoft.com/office/drawing/2014/main" val="1387185707"/>
                    </a:ext>
                  </a:extLst>
                </a:gridCol>
              </a:tblGrid>
              <a:tr h="288234">
                <a:tc>
                  <a:txBody>
                    <a:bodyPr/>
                    <a:lstStyle/>
                    <a:p>
                      <a:r>
                        <a:rPr lang="en-US" sz="1400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 err="1"/>
                        <a:t>Institutes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 err="1"/>
                        <a:t>Participants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962094"/>
                  </a:ext>
                </a:extLst>
              </a:tr>
              <a:tr h="238540">
                <a:tc>
                  <a:txBody>
                    <a:bodyPr/>
                    <a:lstStyle/>
                    <a:p>
                      <a:r>
                        <a:rPr lang="sl-SI" sz="1400" dirty="0"/>
                        <a:t>Mar. 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44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011141"/>
                  </a:ext>
                </a:extLst>
              </a:tr>
              <a:tr h="21799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dirty="0"/>
                        <a:t>Mar. 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85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90815"/>
                  </a:ext>
                </a:extLst>
              </a:tr>
              <a:tr h="2372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dirty="0"/>
                        <a:t>Mar. 26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400" dirty="0"/>
                        <a:t>301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101440"/>
                  </a:ext>
                </a:extLst>
              </a:tr>
              <a:tr h="2663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400" dirty="0"/>
                        <a:t>Feb. 23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67153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Mar.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537867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Mar.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717856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Mar.. 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Quarknet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45801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Exp. 40-60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62095"/>
                  </a:ext>
                </a:extLst>
              </a:tr>
              <a:tr h="27610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Exp. 40-60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47407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1DDA66D3-754C-B1B5-4D43-6EE6C33B00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5802" y="150442"/>
            <a:ext cx="2401247" cy="18845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283D08-A63B-607F-8FA1-250E1398BA83}"/>
              </a:ext>
            </a:extLst>
          </p:cNvPr>
          <p:cNvSpPr txBox="1"/>
          <p:nvPr/>
        </p:nvSpPr>
        <p:spPr>
          <a:xfrm>
            <a:off x="6878886" y="1791809"/>
            <a:ext cx="407039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Feb.1: Instructor Tutorial @Belle II General Meeting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Feb. 28: Question time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Recorded instructions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/>
              <a:t>Video conference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/>
              <a:t>live connection to Belle II Control room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/>
              <a:t>Quiz: Belle II app and voting system – allows group ranking.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9AB3963-3541-A7BB-776A-2CAD7D59C7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572" y="4769390"/>
            <a:ext cx="4745705" cy="905211"/>
          </a:xfrm>
          <a:prstGeom prst="rect">
            <a:avLst/>
          </a:prstGeom>
        </p:spPr>
      </p:pic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83A518E1-13F8-A3F6-D6A3-0D056E9BB835}"/>
              </a:ext>
            </a:extLst>
          </p:cNvPr>
          <p:cNvSpPr txBox="1">
            <a:spLocks/>
          </p:cNvSpPr>
          <p:nvPr/>
        </p:nvSpPr>
        <p:spPr>
          <a:xfrm>
            <a:off x="2223823" y="485790"/>
            <a:ext cx="5364824" cy="365125"/>
          </a:xfrm>
        </p:spPr>
        <p:txBody>
          <a:bodyPr/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sz="1400" dirty="0"/>
              <a:t>R. Pestotnik: Belle II IMC SG@ IPPOG, Apr. 22, 2024</a:t>
            </a:r>
          </a:p>
        </p:txBody>
      </p:sp>
    </p:spTree>
    <p:extLst>
      <p:ext uri="{BB962C8B-B14F-4D97-AF65-F5344CB8AC3E}">
        <p14:creationId xmlns:p14="http://schemas.microsoft.com/office/powerpoint/2010/main" val="4039211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F69CB-D08E-E267-AE87-745F84F01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864" y="51190"/>
            <a:ext cx="7772400" cy="521917"/>
          </a:xfrm>
        </p:spPr>
        <p:txBody>
          <a:bodyPr>
            <a:normAutofit fontScale="90000"/>
          </a:bodyPr>
          <a:lstStyle/>
          <a:p>
            <a:r>
              <a:rPr lang="en-SI" dirty="0"/>
              <a:t>Belle II – 2024 exercises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3F8E2-F587-4D84-DFE0-2F034B8B2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224" y="1015681"/>
            <a:ext cx="6924526" cy="426720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Two exercises – Free choice of the participating institution: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Spectroscopy – enriched data samples -10 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</a:rPr>
              <a:t>Mevents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 – at 8 sites</a:t>
            </a:r>
            <a:endParaRPr lang="en-GB" sz="1050" dirty="0"/>
          </a:p>
          <a:p>
            <a:pPr marL="685800" lvl="1">
              <a:buFont typeface="Courier New" panose="02070309020205020404" pitchFamily="49" charset="0"/>
              <a:buChar char="o"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hlinkClick r:id="rId2"/>
              </a:rPr>
              <a:t>https://belle2.ijs.si/masterclass/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</a:rPr>
              <a:t>  - runs on the server + client browser</a:t>
            </a:r>
          </a:p>
          <a:p>
            <a:pPr marL="400050" lvl="1" indent="0">
              <a:buNone/>
            </a:pPr>
            <a:r>
              <a:rPr lang="en-GB" sz="1400" dirty="0">
                <a:solidFill>
                  <a:prstClr val="black"/>
                </a:solidFill>
                <a:latin typeface="Calibri" panose="020F0502020204030204"/>
                <a:sym typeface="Wingdings" pitchFamily="2" charset="2"/>
              </a:rPr>
              <a:t> improved advanced mode for Uni Students with additional likelihood cuts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Measure quark 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</a:rPr>
              <a:t>colors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 - at 8 sites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200" dirty="0">
                <a:hlinkClick r:id="rId3"/>
              </a:rPr>
              <a:t>https://belle2.ijs.si/public/home/quark-colors/</a:t>
            </a:r>
            <a:endParaRPr lang="en-US" sz="1200" dirty="0"/>
          </a:p>
          <a:p>
            <a:pPr marL="685800" lvl="1">
              <a:buFont typeface="Courier New" panose="02070309020205020404" pitchFamily="49" charset="0"/>
              <a:buChar char="o"/>
            </a:pPr>
            <a:r>
              <a:rPr lang="en-US" sz="1800" dirty="0"/>
              <a:t>similar to LHC experiments : limited set of events</a:t>
            </a:r>
          </a:p>
          <a:p>
            <a:pPr>
              <a:buFont typeface="Wingdings" pitchFamily="2" charset="2"/>
              <a:buChar char="v"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Support materials: </a:t>
            </a:r>
          </a:p>
          <a:p>
            <a:pPr lvl="1">
              <a:buFont typeface="Wingdings" pitchFamily="2" charset="2"/>
              <a:buChar char="v"/>
            </a:pP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New Event display: 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  <a:hlinkClick r:id="rId4"/>
              </a:rPr>
              <a:t>https://display.belle2.org/</a:t>
            </a:r>
            <a:endParaRPr lang="en-GB" sz="1800" dirty="0">
              <a:solidFill>
                <a:prstClr val="black"/>
              </a:solidFill>
              <a:latin typeface="Calibri" panose="020F0502020204030204"/>
            </a:endParaRPr>
          </a:p>
          <a:p>
            <a:pPr lvl="1">
              <a:buFont typeface="Wingdings" pitchFamily="2" charset="2"/>
              <a:buChar char="v"/>
            </a:pP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Virtual reality </a:t>
            </a:r>
            <a:r>
              <a:rPr lang="en-GB" sz="1400" dirty="0">
                <a:solidFill>
                  <a:prstClr val="black"/>
                </a:solidFill>
                <a:latin typeface="Calibri" panose="020F0502020204030204"/>
                <a:hlinkClick r:id="rId5"/>
              </a:rPr>
              <a:t>https://store.steampowered.com/app/810020/Belle_II_in_Virtual_Reality/</a:t>
            </a:r>
            <a:endParaRPr lang="en-GB" sz="14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buFont typeface="Wingdings" panose="05000000000000000000" pitchFamily="2" charset="2"/>
              <a:buChar char="v"/>
            </a:pPr>
            <a:endParaRPr lang="en-GB" sz="22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GB" sz="2000" dirty="0">
              <a:solidFill>
                <a:srgbClr val="FF0000"/>
              </a:solidFill>
            </a:endParaRPr>
          </a:p>
          <a:p>
            <a:endParaRPr lang="en-GB" sz="2000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2403F4A6-649E-2BF4-394F-F77F3EE0813C}"/>
              </a:ext>
            </a:extLst>
          </p:cNvPr>
          <p:cNvSpPr txBox="1">
            <a:spLocks/>
          </p:cNvSpPr>
          <p:nvPr/>
        </p:nvSpPr>
        <p:spPr>
          <a:xfrm>
            <a:off x="2438400" y="659633"/>
            <a:ext cx="5364824" cy="365125"/>
          </a:xfrm>
        </p:spPr>
        <p:txBody>
          <a:bodyPr/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sz="1400" dirty="0"/>
              <a:t>R. Pestotnik: Belle II IMC SG@ IPPOG, Apr. 22, 2024</a:t>
            </a:r>
          </a:p>
        </p:txBody>
      </p:sp>
      <p:pic>
        <p:nvPicPr>
          <p:cNvPr id="6" name="Picture 4" descr="https://docs.belle2.org/record/218/files/belle2-logo.gif?subformat=icon-700">
            <a:extLst>
              <a:ext uri="{FF2B5EF4-FFF2-40B4-BE49-F238E27FC236}">
                <a16:creationId xmlns:a16="http://schemas.microsoft.com/office/drawing/2014/main" id="{7613A478-12C2-7C53-BCD5-172D9E2B6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1258" y="1"/>
            <a:ext cx="685038" cy="55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BB597C-C333-CD10-D770-F27EF8F1AB4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750" y="3190071"/>
            <a:ext cx="2708546" cy="15827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38C719-E0FF-39B1-2F49-23FFDF57C50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750" y="589617"/>
            <a:ext cx="2551772" cy="20281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15EC03-6341-888D-744E-23122F01EEB8}"/>
              </a:ext>
            </a:extLst>
          </p:cNvPr>
          <p:cNvSpPr txBox="1"/>
          <p:nvPr/>
        </p:nvSpPr>
        <p:spPr>
          <a:xfrm>
            <a:off x="8623578" y="2183262"/>
            <a:ext cx="20673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sl-SI" dirty="0"/>
              <a:t>Blockly javascript interface + server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F676BD-5F2D-B817-D5BA-39066724932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217" y="4564785"/>
            <a:ext cx="2592540" cy="14361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EC2E3E-654B-AE51-ECCB-1DCCA5F7BC4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865" y="4564785"/>
            <a:ext cx="1930855" cy="14361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48EA2D9-01B6-C0CA-155E-33F49E0B06EE}"/>
              </a:ext>
            </a:extLst>
          </p:cNvPr>
          <p:cNvSpPr txBox="1"/>
          <p:nvPr/>
        </p:nvSpPr>
        <p:spPr>
          <a:xfrm>
            <a:off x="6441688" y="4240267"/>
            <a:ext cx="4785938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Wingdings" pitchFamily="2" charset="2"/>
              <a:buChar char="v"/>
            </a:pPr>
            <a:endParaRPr lang="en-US" sz="2200" dirty="0"/>
          </a:p>
          <a:p>
            <a:r>
              <a:rPr lang="en-GB" dirty="0">
                <a:solidFill>
                  <a:prstClr val="black"/>
                </a:solidFill>
                <a:latin typeface="Calibri" panose="020F0502020204030204"/>
                <a:sym typeface="Wingdings" pitchFamily="2" charset="2"/>
              </a:rPr>
              <a:t> 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mixed video conferences: </a:t>
            </a:r>
          </a:p>
          <a:p>
            <a:r>
              <a:rPr lang="en-US" dirty="0"/>
              <a:t>Students presented different exercises to each other </a:t>
            </a:r>
          </a:p>
          <a:p>
            <a:r>
              <a:rPr lang="en-GB" sz="22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A8DDF3-B7AA-B8F6-8AC7-C669651D6424}"/>
              </a:ext>
            </a:extLst>
          </p:cNvPr>
          <p:cNvSpPr txBox="1"/>
          <p:nvPr/>
        </p:nvSpPr>
        <p:spPr>
          <a:xfrm>
            <a:off x="1524000" y="6148411"/>
            <a:ext cx="50570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Plans: Increase participation and organize IMC in </a:t>
            </a:r>
            <a:r>
              <a:rPr lang="en-GB" sz="2000">
                <a:solidFill>
                  <a:prstClr val="black"/>
                </a:solidFill>
                <a:latin typeface="Calibri" panose="020F0502020204030204"/>
              </a:rPr>
              <a:t>new regions (CN)</a:t>
            </a:r>
            <a:endParaRPr lang="en-GB" sz="20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70618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669</Words>
  <Application>Microsoft Office PowerPoint</Application>
  <PresentationFormat>Widescreen</PresentationFormat>
  <Paragraphs>128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Courier New</vt:lpstr>
      <vt:lpstr>Montserrat</vt:lpstr>
      <vt:lpstr>Wingdings</vt:lpstr>
      <vt:lpstr>Office-Design</vt:lpstr>
      <vt:lpstr>Simple Light</vt:lpstr>
      <vt:lpstr>Office Theme</vt:lpstr>
      <vt:lpstr>Brief report on IMC24 from all moderation centers</vt:lpstr>
      <vt:lpstr>What’s New</vt:lpstr>
      <vt:lpstr>What Now?</vt:lpstr>
      <vt:lpstr>PowerPoint Presentation</vt:lpstr>
      <vt:lpstr>PowerPoint Presentation</vt:lpstr>
      <vt:lpstr>IMC24: CERN program</vt:lpstr>
      <vt:lpstr>Future plans for CERN based program</vt:lpstr>
      <vt:lpstr>BELLE II IMC in 2024 </vt:lpstr>
      <vt:lpstr>Belle II – 2024 exercises </vt:lpstr>
      <vt:lpstr>PTMC 2024: more than 1500 students participated from 22 countries and 47 institutes during 8 sessions</vt:lpstr>
      <vt:lpstr>PowerPoint Presentation</vt:lpstr>
    </vt:vector>
  </TitlesOfParts>
  <Company>Entenhausen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</dc:creator>
  <cp:lastModifiedBy>Kenneth Cecire</cp:lastModifiedBy>
  <cp:revision>32</cp:revision>
  <dcterms:created xsi:type="dcterms:W3CDTF">2011-11-01T11:56:59Z</dcterms:created>
  <dcterms:modified xsi:type="dcterms:W3CDTF">2024-04-22T08:31:32Z</dcterms:modified>
</cp:coreProperties>
</file>