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 b="def" i="def"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 b="def" i="def"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 b="def" i="def"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43" name="Shape 243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2" name="Title Text"/>
          <p:cNvSpPr txBox="1"/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Picture Placeholder 8"/>
          <p:cNvSpPr/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0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2 Pictures horizontal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14" name="Body Level One…"/>
          <p:cNvSpPr txBox="1"/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6" name="Picture Placeholder 5"/>
          <p:cNvSpPr/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17" name="Picture Placeholder 5"/>
          <p:cNvSpPr/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4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5" name="Title Text"/>
          <p:cNvSpPr txBox="1"/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26" name="Body Level One…"/>
          <p:cNvSpPr txBox="1"/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7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8" name="Picture Placeholder 5"/>
          <p:cNvSpPr/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29" name="Picture Placeholder 5"/>
          <p:cNvSpPr/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0" name="Picture Placeholder 5"/>
          <p:cNvSpPr/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31" name="Picture Placeholder 5"/>
          <p:cNvSpPr/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s and 2 Pictures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40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1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42" name="Picture Placeholder 10"/>
          <p:cNvSpPr/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4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4" name="Picture Placeholder 7"/>
          <p:cNvSpPr/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3 Pictur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Text Placeholder 4"/>
          <p:cNvSpPr/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155" name="Picture Placeholder 10"/>
          <p:cNvSpPr/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6" name="Picture Placeholder 12"/>
          <p:cNvSpPr/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7" name="Text Placeholder 2"/>
          <p:cNvSpPr/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</a:p>
        </p:txBody>
      </p:sp>
      <p:sp>
        <p:nvSpPr>
          <p:cNvPr id="158" name="Picture Placeholder 10"/>
          <p:cNvSpPr/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5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ext and 3 Pictures with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67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68" name="Body Level One…"/>
          <p:cNvSpPr txBox="1"/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9" name="Picture Placeholder 10"/>
          <p:cNvSpPr/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0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1" name="Text Placeholder 2"/>
          <p:cNvSpPr/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2" name="Picture Placeholder 10"/>
          <p:cNvSpPr/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73" name="Text Placeholder 2"/>
          <p:cNvSpPr/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 fontScale="100000" lnSpcReduction="0"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</a:p>
        </p:txBody>
      </p:sp>
      <p:sp>
        <p:nvSpPr>
          <p:cNvPr id="174" name="Picture Placeholder 10"/>
          <p:cNvSpPr/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83" name="Picture Placeholder 10"/>
          <p:cNvSpPr/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84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5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  <p:sp>
        <p:nvSpPr>
          <p:cNvPr id="186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7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icture Horizontal and text in boxe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196" name="Picture Placeholder 10"/>
          <p:cNvSpPr/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197" name="Body Level One…"/>
          <p:cNvSpPr txBox="1"/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Text Placeholder 5"/>
          <p:cNvSpPr/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  <p:sp>
        <p:nvSpPr>
          <p:cNvPr id="19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0" name="Text Placeholder 5"/>
          <p:cNvSpPr/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 fontScale="100000" lnSpcReduction="0"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hapter Header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Title Text"/>
          <p:cNvSpPr txBox="1"/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>
              <a:defRPr sz="5000"/>
            </a:lvl1pPr>
          </a:lstStyle>
          <a:p>
            <a:pPr/>
            <a:r>
              <a:t>Title Text</a:t>
            </a:r>
          </a:p>
        </p:txBody>
      </p:sp>
      <p:sp>
        <p:nvSpPr>
          <p:cNvPr id="209" name="Body Level One…"/>
          <p:cNvSpPr txBox="1"/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0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219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/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 fontScale="100000" lnSpcReduction="0"/>
          </a:bodyPr>
          <a:lstStyle>
            <a:lvl1pPr algn="ctr">
              <a:defRPr sz="6000"/>
            </a:lvl1pPr>
          </a:lstStyle>
          <a:p>
            <a:pPr/>
            <a:r>
              <a:t>Title Text</a:t>
            </a:r>
          </a:p>
        </p:txBody>
      </p:sp>
      <p:sp>
        <p:nvSpPr>
          <p:cNvPr id="21" name="Body Level One…"/>
          <p:cNvSpPr txBox="1"/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1_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7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Last slid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pPr/>
            <a:r>
              <a:t>home.cern</a:t>
            </a:r>
          </a:p>
        </p:txBody>
      </p:sp>
      <p:pic>
        <p:nvPicPr>
          <p:cNvPr id="235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/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pPr/>
            <a:r>
              <a:t>Click to edit Master title style</a:t>
            </a:r>
          </a:p>
        </p:txBody>
      </p:sp>
      <p:sp>
        <p:nvSpPr>
          <p:cNvPr id="31" name="Body Level One…"/>
          <p:cNvSpPr txBox="1"/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b="0" sz="200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b="0" sz="200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b="0" sz="200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b="0" sz="200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b="0" sz="20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Content  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40" name="Body Level One…"/>
          <p:cNvSpPr txBox="1"/>
          <p:nvPr>
            <p:ph type="body" idx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>
                <a:solidFill>
                  <a:srgbClr val="2F2F2F"/>
                </a:solidFill>
              </a:defRPr>
            </a:lvl1pPr>
            <a:lvl2pPr marL="377999">
              <a:defRPr>
                <a:solidFill>
                  <a:srgbClr val="2F2F2F"/>
                </a:solidFill>
              </a:defRPr>
            </a:lvl2pPr>
            <a:lvl3pPr>
              <a:defRPr>
                <a:solidFill>
                  <a:srgbClr val="2F2F2F"/>
                </a:solidFill>
              </a:defRPr>
            </a:lvl3pPr>
            <a:lvl4pPr>
              <a:defRPr>
                <a:solidFill>
                  <a:srgbClr val="2F2F2F"/>
                </a:solidFill>
              </a:defRPr>
            </a:lvl4pPr>
            <a:lvl5pPr>
              <a:defRPr>
                <a:solidFill>
                  <a:srgbClr val="2F2F2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43" name="B. Salvachua - BLMTWG 23/02/2024"/>
          <p:cNvSpPr txBox="1"/>
          <p:nvPr/>
        </p:nvSpPr>
        <p:spPr>
          <a:xfrm>
            <a:off x="1155013" y="6510798"/>
            <a:ext cx="2102186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B. Salvachua - BLMTWG 23/02/2024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ed Cont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Body Level One…"/>
          <p:cNvSpPr txBox="1"/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pPr/>
            <a:r>
              <a:t>Click to edit Master text styles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2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5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2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3" name="Picture Placeholder 3"/>
          <p:cNvSpPr/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Full page Picture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Picture Placeholder 3"/>
          <p:cNvSpPr/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pPr/>
          </a:p>
        </p:txBody>
      </p:sp>
      <p:sp>
        <p:nvSpPr>
          <p:cNvPr id="72" name="Body Level One…"/>
          <p:cNvSpPr txBox="1"/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 fontScale="100000" lnSpcReduction="0"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2 Conten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1" name="Title Text"/>
          <p:cNvSpPr txBox="1"/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82" name="Body Level One…"/>
          <p:cNvSpPr txBox="1"/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3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ubtitle and Comparison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0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Title Text"/>
          <p:cNvSpPr txBox="1"/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92" name="Body Level One…"/>
          <p:cNvSpPr txBox="1"/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 fontScale="100000" lnSpcReduction="0"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3" name="Text Placeholder 4"/>
          <p:cNvSpPr/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 fontScale="100000" lnSpcReduction="0"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</a:p>
        </p:txBody>
      </p:sp>
      <p:sp>
        <p:nvSpPr>
          <p:cNvPr id="94" name="Slide Number"/>
          <p:cNvSpPr txBox="1"/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<Relationship Id="rId15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17.xml"/><Relationship Id="rId20" Type="http://schemas.openxmlformats.org/officeDocument/2006/relationships/slideLayout" Target="../slideLayouts/slideLayout18.xml"/><Relationship Id="rId21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chemeClr val="accen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3600" u="none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b="1" baseline="0" cap="none" i="0" spc="0" strike="noStrike" sz="2100" u="none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000" u="none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1337597/sessions/515527/#20231205" TargetMode="External"/><Relationship Id="rId3" Type="http://schemas.openxmlformats.org/officeDocument/2006/relationships/hyperlink" Target="https://indico.cern.ch/event/1337597/sessions/515567/#20231206" TargetMode="External"/><Relationship Id="rId4" Type="http://schemas.openxmlformats.org/officeDocument/2006/relationships/hyperlink" Target="https://indico.cern.ch/event/1350470/" TargetMode="External"/><Relationship Id="rId5" Type="http://schemas.openxmlformats.org/officeDocument/2006/relationships/hyperlink" Target="https://indico.cern.ch/event/1291758/" TargetMode="External"/><Relationship Id="rId6" Type="http://schemas.openxmlformats.org/officeDocument/2006/relationships/hyperlink" Target="https://indico.cern.ch/event/1356938/" TargetMode="Externa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.tif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hyperlink" Target="https://indico.cern.ch/event/1371132/" TargetMode="Externa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Relationship Id="rId3" Type="http://schemas.openxmlformats.org/officeDocument/2006/relationships/hyperlink" Target="https://edms.cern.ch/document/3019883" TargetMode="External"/><Relationship Id="rId4" Type="http://schemas.openxmlformats.org/officeDocument/2006/relationships/image" Target="../media/image11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Fast losses in IR7: new layout configur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Fast losses in IR7: new layout configuration</a:t>
            </a:r>
          </a:p>
        </p:txBody>
      </p:sp>
      <p:sp>
        <p:nvSpPr>
          <p:cNvPr id="246" name="B.Salvachua (SY-BI-BL)…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576072">
              <a:spcBef>
                <a:spcPts val="1100"/>
              </a:spcBef>
              <a:defRPr sz="1260"/>
            </a:pPr>
            <a:r>
              <a:t>B.Salvachua (SY-BI-BL)</a:t>
            </a:r>
          </a:p>
          <a:p>
            <a:pPr defTabSz="576072">
              <a:spcBef>
                <a:spcPts val="1100"/>
              </a:spcBef>
              <a:defRPr sz="1260"/>
            </a:pPr>
            <a:r>
              <a:t>Inputs from E.Effinger, A.Lechner, S.Morales, C.Zamantzas</a:t>
            </a:r>
          </a:p>
          <a:p>
            <a:pPr defTabSz="576072">
              <a:spcBef>
                <a:spcPts val="1100"/>
              </a:spcBef>
              <a:defRPr sz="1260"/>
            </a:pPr>
            <a:r>
              <a:t>23 Feb 2024  - BLM Thresholds Working Group - BLMTWG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Thresholds strateg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Thresholds strategy</a:t>
            </a:r>
          </a:p>
        </p:txBody>
      </p:sp>
      <p:sp>
        <p:nvSpPr>
          <p:cNvPr id="3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aphicFrame>
        <p:nvGraphicFramePr>
          <p:cNvPr id="312" name="Table 1"/>
          <p:cNvGraphicFramePr/>
          <p:nvPr/>
        </p:nvGraphicFramePr>
        <p:xfrm>
          <a:off x="386676" y="1610851"/>
          <a:ext cx="9678055" cy="1612901"/>
        </p:xfrm>
        <a:graphic xmlns:a="http://schemas.openxmlformats.org/drawingml/2006/main">
          <a:graphicData uri="http://schemas.openxmlformats.org/drawingml/2006/table">
            <a:tbl>
              <a:tblPr firstCol="0" firstRow="1" lastCol="0" lastRow="0" bandCol="0" bandRow="1" rtl="0">
                <a:tableStyleId>{4C3C2611-4C71-4FC5-86AE-919BDF0F9419}</a:tableStyleId>
              </a:tblPr>
              <a:tblGrid>
                <a:gridCol w="3706115"/>
                <a:gridCol w="1599623"/>
                <a:gridCol w="3871887"/>
                <a:gridCol w="2241021"/>
              </a:tblGrid>
              <a:tr h="177800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BLM name 2023</a:t>
                      </a:r>
                    </a:p>
                  </a:txBody>
                  <a:tcPr marL="0" marR="0" marT="0" marB="0" anchor="t" anchorCtr="0" horzOverflow="overflow">
                    <a:lnL w="25400">
                      <a:solidFill>
                        <a:schemeClr val="accent1"/>
                      </a:solidFill>
                    </a:ln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Family 2023 (B1+B2)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b="0" sz="1800">
                          <a:solidFill>
                            <a:srgbClr val="000000"/>
                          </a:solidFill>
                        </a:defRPr>
                      </a:pPr>
                      <a:r>
                        <a:rPr b="1" sz="1000">
                          <a:solidFill>
                            <a:srgbClr val="FFFFFF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Additional BLM 2024 for same protected element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</a:p>
                  </a:txBody>
                  <a:tcPr marL="0" marR="0" marT="0" marB="0" anchor="t" anchorCtr="0" horzOverflow="overflow">
                    <a:lnR w="25400">
                      <a:solidFill>
                        <a:schemeClr val="accent1"/>
                      </a:solidFill>
                    </a:lnR>
                  </a:tcPr>
                </a:tc>
              </a:tr>
              <a:tr h="349041"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232323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BLMTI.06L7.B1E10_TCP.D6L7.B1</a:t>
                      </a:r>
                      <a:r>
                        <a:rPr>
                          <a:solidFill>
                            <a:srgbClr val="000000"/>
                          </a:solidFill>
                        </a:rPr>
                        <a:t> (external beam line)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THRI_COLL_7_TCPPM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</a:p>
                  </a:txBody>
                  <a:tcPr marL="0" marR="0" marT="0" marB="0" anchor="t" anchorCtr="0" horzOverflow="overflow"/>
                </a:tc>
              </a:tr>
              <a:tr h="469900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BLMTI.06L7.B1E10_TCP.C6L7.B1 (external beam line)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THRI_COLL_7_TCPPM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BLMTI.06L7.B1</a:t>
                      </a:r>
                      <a:r>
                        <a:rPr b="1">
                          <a:solidFill>
                            <a:srgbClr val="FF0000"/>
                          </a:solidFill>
                        </a:rPr>
                        <a:t>I10</a:t>
                      </a:r>
                      <a:r>
                        <a:t>_TCP.C6L7.B1 (internal beam line)</a:t>
                      </a:r>
                    </a:p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BLMTI.06L7.B1</a:t>
                      </a:r>
                      <a:r>
                        <a:rPr b="1">
                          <a:solidFill>
                            <a:srgbClr val="FF0000"/>
                          </a:solidFill>
                        </a:rPr>
                        <a:t>W10</a:t>
                      </a:r>
                      <a:r>
                        <a:t>_TCP.C6L7.B1 (internal wall) 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THRI_COLL_7_TCPPM_’suffix’</a:t>
                      </a:r>
                    </a:p>
                  </a:txBody>
                  <a:tcPr marL="0" marR="0" marT="0" marB="0" anchor="t" anchorCtr="0" horzOverflow="overflow"/>
                </a:tc>
              </a:tr>
              <a:tr h="441667"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BLMTI.06L7.B1E10_TCP.B6L7.B1 (external beam line)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THRI_COLL_7_TCP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BLMTI.06L7.B1</a:t>
                      </a:r>
                      <a:r>
                        <a:rPr b="1">
                          <a:solidFill>
                            <a:srgbClr val="FF0000"/>
                          </a:solidFill>
                        </a:rPr>
                        <a:t>I10</a:t>
                      </a:r>
                      <a:r>
                        <a:t>_TCP.B6L7.B1 (internal beam line) </a:t>
                      </a:r>
                    </a:p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BLMTI.06L7.B1</a:t>
                      </a:r>
                      <a:r>
                        <a:rPr b="1">
                          <a:solidFill>
                            <a:srgbClr val="FF0000"/>
                          </a:solidFill>
                        </a:rPr>
                        <a:t>W10</a:t>
                      </a:r>
                      <a:r>
                        <a:t>_TCP.B6L7.B1 (internal wall) </a:t>
                      </a:r>
                    </a:p>
                  </a:txBody>
                  <a:tcPr marL="0" marR="0" marT="0" marB="0" anchor="t" anchorCtr="0" horzOverflow="overflow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THRI_COLL_7_TCP_’suffix’</a:t>
                      </a:r>
                    </a:p>
                  </a:txBody>
                  <a:tcPr marL="0" marR="0" marT="0" marB="0" anchor="t" anchorCtr="0" horzOverflow="overflow"/>
                </a:tc>
              </a:tr>
              <a:tr h="323850"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BLMTI.06L7.B2I10_TCLA.B6L7.B2 (internal beam line)</a:t>
                      </a:r>
                    </a:p>
                  </a:txBody>
                  <a:tcPr marL="0" marR="0" marT="0" marB="0" anchor="t" anchorCtr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THRI_COLL_7_TCLA_HI</a:t>
                      </a:r>
                    </a:p>
                  </a:txBody>
                  <a:tcPr marL="0" marR="0" marT="0" marB="0" anchor="t" anchorCtr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>
                          <a:solidFill>
                            <a:srgbClr val="000000"/>
                          </a:solidFill>
                          <a:latin typeface="Verdana"/>
                          <a:ea typeface="Verdana"/>
                          <a:cs typeface="Verdana"/>
                          <a:sym typeface="Verdana"/>
                        </a:defRPr>
                      </a:pPr>
                      <a:r>
                        <a:t>BLMTI.06L7.B2</a:t>
                      </a:r>
                      <a:r>
                        <a:rPr b="1">
                          <a:solidFill>
                            <a:srgbClr val="FF0000"/>
                          </a:solidFill>
                        </a:rPr>
                        <a:t>W10</a:t>
                      </a:r>
                      <a:r>
                        <a:t>_TCLA.B6L7.B2 (internal wall) </a:t>
                      </a:r>
                    </a:p>
                  </a:txBody>
                  <a:tcPr marL="0" marR="0" marT="0" marB="0" anchor="t" anchorCtr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l" defTabSz="457200">
                        <a:lnSpc>
                          <a:spcPts val="1300"/>
                        </a:lnSpc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000">
                          <a:latin typeface="Verdana"/>
                          <a:ea typeface="Verdana"/>
                          <a:cs typeface="Verdana"/>
                          <a:sym typeface="Verdana"/>
                        </a:rPr>
                        <a:t>THRI_COLL_7_TCLA_HI_’suffix’</a:t>
                      </a:r>
                    </a:p>
                  </a:txBody>
                  <a:tcPr marL="0" marR="0" marT="0" marB="0" anchor="t" anchorCtr="0" horzOverflow="overflow">
                    <a:lnB w="25400">
                      <a:solidFill>
                        <a:schemeClr val="accent1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13" name="New families based on the old families with additional:…"/>
          <p:cNvSpPr txBox="1"/>
          <p:nvPr>
            <p:ph type="body" sz="half" idx="1"/>
          </p:nvPr>
        </p:nvSpPr>
        <p:spPr>
          <a:xfrm>
            <a:off x="235803" y="3630801"/>
            <a:ext cx="11376025" cy="2314493"/>
          </a:xfrm>
          <a:prstGeom prst="rect">
            <a:avLst/>
          </a:prstGeom>
        </p:spPr>
        <p:txBody>
          <a:bodyPr/>
          <a:lstStyle/>
          <a:p>
            <a:pPr defTabSz="676655">
              <a:spcBef>
                <a:spcPts val="1300"/>
              </a:spcBef>
              <a:defRPr b="0" sz="1332"/>
            </a:pPr>
            <a:r>
              <a:t>New families based on the old families with additional:</a:t>
            </a:r>
          </a:p>
          <a:p>
            <a:pPr defTabSz="676655">
              <a:spcBef>
                <a:spcPts val="1300"/>
              </a:spcBef>
              <a:defRPr b="0" sz="1332"/>
            </a:pPr>
            <a:r>
              <a:t>SCALE_CORRECTION or new response.</a:t>
            </a:r>
          </a:p>
          <a:p>
            <a:pPr defTabSz="676655">
              <a:spcBef>
                <a:spcPts val="1300"/>
              </a:spcBef>
              <a:defRPr b="0" sz="1332"/>
            </a:pPr>
          </a:p>
          <a:p>
            <a:pPr defTabSz="676655">
              <a:spcBef>
                <a:spcPts val="1300"/>
              </a:spcBef>
              <a:defRPr sz="1332"/>
            </a:pPr>
            <a:r>
              <a:t>Flags for start-up for new IC:</a:t>
            </a:r>
          </a:p>
          <a:p>
            <a:pPr defTabSz="676655">
              <a:spcBef>
                <a:spcPts val="1300"/>
              </a:spcBef>
              <a:defRPr b="0" sz="1332"/>
            </a:pPr>
            <a:r>
              <a:t>CABLE_CONNECTED = True</a:t>
            </a:r>
          </a:p>
          <a:p>
            <a:pPr defTabSz="676655">
              <a:spcBef>
                <a:spcPts val="1300"/>
              </a:spcBef>
              <a:defRPr sz="1332">
                <a:solidFill>
                  <a:schemeClr val="accent3"/>
                </a:solidFill>
              </a:defRPr>
            </a:pPr>
            <a:r>
              <a:t>BIS_CONNECTED = False —&gt; The interlock functionality will be set after beam confirmation and agreement of the new RESPONSE FACTORS</a:t>
            </a:r>
          </a:p>
          <a:p>
            <a:pPr defTabSz="676655">
              <a:spcBef>
                <a:spcPts val="1300"/>
              </a:spcBef>
              <a:defRPr b="0" sz="1332"/>
            </a:pPr>
            <a:r>
              <a:t>MASKABLE = True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aturation of BLMs in the primary collimators could be a limitation for 2024 run.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Saturation of BLMs in the primary collimators could be a limitation for 2024 run.</a:t>
            </a:r>
          </a:p>
          <a:p>
            <a:pPr/>
            <a:r>
              <a:t>This affects Injection Losses but also the Quench Test/</a:t>
            </a:r>
          </a:p>
          <a:p>
            <a:pPr/>
            <a:r>
              <a:t>New BLM installation over EYETS to study the options:</a:t>
            </a:r>
          </a:p>
          <a:p>
            <a:pPr lvl="1"/>
            <a:r>
              <a:t>Adding 2 IC at a displaced position (35cm), expecting signal reduction by 60 %</a:t>
            </a:r>
          </a:p>
          <a:p>
            <a:pPr lvl="1"/>
            <a:r>
              <a:t>Adding 3 IC at displaced position (2m), expecting larger signal reduction. Response to be studied. </a:t>
            </a:r>
          </a:p>
          <a:p>
            <a:pPr lvl="1"/>
            <a:r>
              <a:t>Replacing 10 SEM by LICs in 6L7. The response and signal stability to be studied. A Technical Student will do this analysis starting in June 2024. </a:t>
            </a:r>
          </a:p>
          <a:p>
            <a:pPr lvl="1"/>
            <a:r>
              <a:t>For the moment the interlock is still based in standard IC monitors.</a:t>
            </a:r>
          </a:p>
        </p:txBody>
      </p:sp>
      <p:sp>
        <p:nvSpPr>
          <p:cNvPr id="316" name="Summar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Summary</a:t>
            </a:r>
          </a:p>
        </p:txBody>
      </p:sp>
      <p:sp>
        <p:nvSpPr>
          <p:cNvPr id="317" name="Slide Number"/>
          <p:cNvSpPr txBox="1"/>
          <p:nvPr>
            <p:ph type="sldNum" sz="quarter" idx="2"/>
          </p:nvPr>
        </p:nvSpPr>
        <p:spPr>
          <a:xfrm>
            <a:off x="11644262" y="6471139"/>
            <a:ext cx="144538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8" name="B. Salvachua - MPP 15/12/2023"/>
          <p:cNvSpPr txBox="1"/>
          <p:nvPr/>
        </p:nvSpPr>
        <p:spPr>
          <a:xfrm>
            <a:off x="1155013" y="6510798"/>
            <a:ext cx="3261768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B. Salvachua - MPP 15/12/2023</a:t>
            </a:r>
          </a:p>
        </p:txBody>
      </p:sp>
      <p:sp>
        <p:nvSpPr>
          <p:cNvPr id="319" name="B. Salvachua - BLMTWG 23/02/2024"/>
          <p:cNvSpPr txBox="1"/>
          <p:nvPr/>
        </p:nvSpPr>
        <p:spPr>
          <a:xfrm>
            <a:off x="1155013" y="6510798"/>
            <a:ext cx="2102186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000">
                <a:solidFill>
                  <a:srgbClr val="EBEBEB"/>
                </a:solidFill>
                <a:latin typeface="+mj-lt"/>
                <a:ea typeface="+mj-ea"/>
                <a:cs typeface="+mj-cs"/>
                <a:sym typeface="Helvetica"/>
              </a:defRPr>
            </a:lvl1pPr>
          </a:lstStyle>
          <a:p>
            <a:pPr/>
            <a:r>
              <a:t>B. Salvachua - BLMTWG 23/02/2024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" name="Double-click to ed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833574"/>
            <a:ext cx="12192000" cy="51908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Other collimation famil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Other collimation families</a:t>
            </a:r>
          </a:p>
        </p:txBody>
      </p:sp>
      <p:sp>
        <p:nvSpPr>
          <p:cNvPr id="32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2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5429" y="1571671"/>
            <a:ext cx="5948179" cy="2542827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2 TCSG.A6"/>
          <p:cNvSpPr txBox="1"/>
          <p:nvPr/>
        </p:nvSpPr>
        <p:spPr>
          <a:xfrm>
            <a:off x="754220" y="3213296"/>
            <a:ext cx="1177355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2 TCSG.A6</a:t>
            </a:r>
          </a:p>
        </p:txBody>
      </p:sp>
      <p:pic>
        <p:nvPicPr>
          <p:cNvPr id="32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85403" y="1562418"/>
            <a:ext cx="5922481" cy="2542826"/>
          </a:xfrm>
          <a:prstGeom prst="rect">
            <a:avLst/>
          </a:prstGeom>
          <a:ln w="12700">
            <a:miter lim="400000"/>
          </a:ln>
        </p:spPr>
      </p:pic>
      <p:sp>
        <p:nvSpPr>
          <p:cNvPr id="330" name="8 BLM TCSG"/>
          <p:cNvSpPr txBox="1"/>
          <p:nvPr/>
        </p:nvSpPr>
        <p:spPr>
          <a:xfrm>
            <a:off x="6754193" y="3213296"/>
            <a:ext cx="1367782" cy="2592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8 BLM TCSG</a:t>
            </a:r>
          </a:p>
        </p:txBody>
      </p:sp>
      <p:pic>
        <p:nvPicPr>
          <p:cNvPr id="331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959" y="4222456"/>
            <a:ext cx="4643600" cy="1985583"/>
          </a:xfrm>
          <a:prstGeom prst="rect">
            <a:avLst/>
          </a:prstGeom>
          <a:ln w="12700">
            <a:miter lim="400000"/>
          </a:ln>
        </p:spPr>
      </p:pic>
      <p:sp>
        <p:nvSpPr>
          <p:cNvPr id="332" name="11 BLM TCSG"/>
          <p:cNvSpPr txBox="1"/>
          <p:nvPr/>
        </p:nvSpPr>
        <p:spPr>
          <a:xfrm>
            <a:off x="603075" y="5439625"/>
            <a:ext cx="1477951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11 BLM TCSG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During 2023 proton run, losses in IR7 during injection were dumping the beam with 236b injection trains and only in Beam 1.…"/>
          <p:cNvSpPr txBox="1"/>
          <p:nvPr>
            <p:ph type="body" idx="1"/>
          </p:nvPr>
        </p:nvSpPr>
        <p:spPr>
          <a:xfrm>
            <a:off x="301821" y="1738274"/>
            <a:ext cx="11588358" cy="4009240"/>
          </a:xfrm>
          <a:prstGeom prst="rect">
            <a:avLst/>
          </a:prstGeom>
        </p:spPr>
        <p:txBody>
          <a:bodyPr/>
          <a:lstStyle/>
          <a:p>
            <a:pPr defTabSz="685800">
              <a:spcBef>
                <a:spcPts val="1300"/>
              </a:spcBef>
              <a:defRPr b="0" sz="1575"/>
            </a:pPr>
            <a:r>
              <a:t>During </a:t>
            </a:r>
            <a:r>
              <a:rPr b="1"/>
              <a:t>2023 proton run, losses in IR7 during injection </a:t>
            </a:r>
            <a:r>
              <a:t>were dumping the beam with </a:t>
            </a:r>
            <a:r>
              <a:rPr b="1"/>
              <a:t>236b injection trains and only in Beam 1</a:t>
            </a:r>
            <a:r>
              <a:t>.</a:t>
            </a:r>
          </a:p>
          <a:p>
            <a:pPr defTabSz="685800">
              <a:spcBef>
                <a:spcPts val="1300"/>
              </a:spcBef>
              <a:defRPr b="0" sz="1575"/>
            </a:pPr>
            <a:r>
              <a:t>These are </a:t>
            </a:r>
            <a:r>
              <a:rPr b="1"/>
              <a:t>fast losses</a:t>
            </a:r>
            <a:r>
              <a:t> in RS01 (40us) reaching the BLM </a:t>
            </a:r>
            <a:r>
              <a:rPr b="1"/>
              <a:t>maximum electronics limit of 23 Gy/s</a:t>
            </a:r>
            <a:r>
              <a:t> at the </a:t>
            </a:r>
            <a:r>
              <a:rPr b="1"/>
              <a:t>primary horizontal and skew collimators</a:t>
            </a:r>
            <a:r>
              <a:t>.</a:t>
            </a:r>
          </a:p>
          <a:p>
            <a:pPr defTabSz="685800">
              <a:spcBef>
                <a:spcPts val="1300"/>
              </a:spcBef>
              <a:defRPr b="0" sz="1575"/>
            </a:pPr>
            <a:r>
              <a:t>See follow-up at:</a:t>
            </a:r>
          </a:p>
          <a:p>
            <a:pPr lvl="1" marL="443664" indent="-157914" defTabSz="685800">
              <a:spcBef>
                <a:spcPts val="1300"/>
              </a:spcBef>
              <a:defRPr b="0" sz="1575"/>
            </a:pPr>
            <a:r>
              <a:t>JAPW 2023:</a:t>
            </a:r>
          </a:p>
          <a:p>
            <a:pPr lvl="2" marL="729414" indent="-157914" defTabSz="685800">
              <a:spcBef>
                <a:spcPts val="1300"/>
              </a:spcBef>
              <a:defRPr b="0" sz="1575"/>
            </a:pPr>
            <a:r>
              <a:t>Session 2 (5th Dec 2023):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2" invalidUrl="" action="" tgtFrame="" tooltip="" history="1" highlightClick="0" endSnd="0"/>
              </a:rPr>
              <a:t>https://indico.cern.ch/event/1337597/sessions/515527/#20231205</a:t>
            </a:r>
          </a:p>
          <a:p>
            <a:pPr lvl="2" marL="729414" indent="-157914" defTabSz="685800">
              <a:spcBef>
                <a:spcPts val="1300"/>
              </a:spcBef>
              <a:defRPr b="0" sz="1575"/>
            </a:pPr>
            <a:r>
              <a:t>Session 5 (6th Dec 2023):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https://indico.cern.ch/event/1337597/sessions/515567/#20231206</a:t>
            </a:r>
          </a:p>
          <a:p>
            <a:pPr lvl="1" marL="443664" indent="-157914" defTabSz="685800">
              <a:spcBef>
                <a:spcPts val="1300"/>
              </a:spcBef>
              <a:defRPr b="0" sz="1575"/>
            </a:pPr>
            <a:r>
              <a:t>BLMTWG (27th Nov 2023):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4" invalidUrl="" action="" tgtFrame="" tooltip="" history="1" highlightClick="0" endSnd="0"/>
              </a:rPr>
              <a:t>https://indico.cern.ch/event/1350470/</a:t>
            </a:r>
          </a:p>
          <a:p>
            <a:pPr lvl="1" marL="443664" indent="-157914" defTabSz="685800">
              <a:spcBef>
                <a:spcPts val="1300"/>
              </a:spcBef>
              <a:defRPr b="0" sz="1575"/>
            </a:pPr>
            <a:r>
              <a:t>LBOC (20th Jun 2023):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5" invalidUrl="" action="" tgtFrame="" tooltip="" history="1" highlightClick="0" endSnd="0"/>
              </a:rPr>
              <a:t>https://indico.cern.ch/event/1291758/</a:t>
            </a:r>
          </a:p>
          <a:p>
            <a:pPr lvl="1" marL="443664" indent="-157914" defTabSz="685800">
              <a:spcBef>
                <a:spcPts val="1300"/>
              </a:spcBef>
              <a:defRPr b="0" sz="1575"/>
            </a:pPr>
            <a:r>
              <a:t>MPP (15th Dec 2024):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6" invalidUrl="" action="" tgtFrame="" tooltip="" history="1" highlightClick="0" endSnd="0"/>
              </a:rPr>
              <a:t>https://indico.cern.ch/event/1356938/</a:t>
            </a:r>
          </a:p>
        </p:txBody>
      </p:sp>
      <p:sp>
        <p:nvSpPr>
          <p:cNvPr id="249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Introduction</a:t>
            </a:r>
          </a:p>
        </p:txBody>
      </p:sp>
      <p:sp>
        <p:nvSpPr>
          <p:cNvPr id="250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Estimation of protons at 450 GeV impacting the primary collimators during saturation by calibrating another BLM downstream that does not saturate."/>
          <p:cNvSpPr txBox="1"/>
          <p:nvPr>
            <p:ph type="body" sz="quarter" idx="1"/>
          </p:nvPr>
        </p:nvSpPr>
        <p:spPr>
          <a:xfrm>
            <a:off x="382587" y="1032410"/>
            <a:ext cx="11376026" cy="720541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r>
              <a:t>Estimation of protons at 450 GeV impacting the primary collimators during saturation by calibrating another BLM downstream that does not saturate. </a:t>
            </a:r>
          </a:p>
        </p:txBody>
      </p:sp>
      <p:sp>
        <p:nvSpPr>
          <p:cNvPr id="253" name="How many protons impact the primary collimator?"/>
          <p:cNvSpPr txBox="1"/>
          <p:nvPr>
            <p:ph type="title"/>
          </p:nvPr>
        </p:nvSpPr>
        <p:spPr>
          <a:xfrm>
            <a:off x="407987" y="373592"/>
            <a:ext cx="11376026" cy="622603"/>
          </a:xfrm>
          <a:prstGeom prst="rect">
            <a:avLst/>
          </a:prstGeom>
        </p:spPr>
        <p:txBody>
          <a:bodyPr/>
          <a:lstStyle/>
          <a:p>
            <a:pPr/>
            <a:r>
              <a:t>How many protons impact the primary collimator?</a:t>
            </a:r>
          </a:p>
        </p:txBody>
      </p:sp>
      <p:sp>
        <p:nvSpPr>
          <p:cNvPr id="254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5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7757" y="1605762"/>
            <a:ext cx="9159493" cy="4765099"/>
          </a:xfrm>
          <a:prstGeom prst="rect">
            <a:avLst/>
          </a:prstGeom>
          <a:ln w="12700">
            <a:miter lim="400000"/>
          </a:ln>
        </p:spPr>
      </p:pic>
      <p:sp>
        <p:nvSpPr>
          <p:cNvPr id="256" name="Equivalent of 50 Joules in 40us"/>
          <p:cNvSpPr txBox="1"/>
          <p:nvPr/>
        </p:nvSpPr>
        <p:spPr>
          <a:xfrm>
            <a:off x="5320546" y="3658329"/>
            <a:ext cx="1946537" cy="1478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100">
                <a:solidFill>
                  <a:srgbClr val="FF2600"/>
                </a:solidFill>
              </a:defRPr>
            </a:lvl1pPr>
          </a:lstStyle>
          <a:p>
            <a:pPr/>
            <a:r>
              <a:t>Equivalent of 50 Joules in 40us</a:t>
            </a:r>
          </a:p>
        </p:txBody>
      </p:sp>
      <p:sp>
        <p:nvSpPr>
          <p:cNvPr id="257" name="Saturation level of the TCP.C"/>
          <p:cNvSpPr txBox="1"/>
          <p:nvPr/>
        </p:nvSpPr>
        <p:spPr>
          <a:xfrm>
            <a:off x="3347689" y="3833301"/>
            <a:ext cx="2939629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>
                <a:solidFill>
                  <a:srgbClr val="FF9300"/>
                </a:solidFill>
              </a:defRPr>
            </a:lvl1pPr>
          </a:lstStyle>
          <a:p>
            <a:pPr/>
            <a:r>
              <a:t>Saturation level of the TCP.C</a:t>
            </a:r>
          </a:p>
        </p:txBody>
      </p:sp>
      <p:sp>
        <p:nvSpPr>
          <p:cNvPr id="258" name="S.Morales"/>
          <p:cNvSpPr txBox="1"/>
          <p:nvPr/>
        </p:nvSpPr>
        <p:spPr>
          <a:xfrm>
            <a:off x="7323673" y="1914994"/>
            <a:ext cx="1041735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S.Morales</a:t>
            </a:r>
          </a:p>
        </p:txBody>
      </p:sp>
      <p:sp>
        <p:nvSpPr>
          <p:cNvPr id="259" name="RS01 6.8e8 p in 40 us or 8e-4% train…"/>
          <p:cNvSpPr txBox="1"/>
          <p:nvPr/>
        </p:nvSpPr>
        <p:spPr>
          <a:xfrm>
            <a:off x="9474639" y="2323950"/>
            <a:ext cx="2571145" cy="12396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 sz="1200"/>
            </a:pPr>
            <a:r>
              <a:rPr b="1"/>
              <a:t>RS01 </a:t>
            </a:r>
            <a:r>
              <a:t>6.8e8 p in 40 us or 8e-4% train</a:t>
            </a:r>
          </a:p>
          <a:p>
            <a:pPr>
              <a:defRPr sz="1200"/>
            </a:pPr>
          </a:p>
          <a:p>
            <a:pPr>
              <a:defRPr sz="1200"/>
            </a:pPr>
            <a:r>
              <a:t>For the injections that made it:</a:t>
            </a:r>
          </a:p>
          <a:p>
            <a:pPr>
              <a:defRPr sz="1200"/>
            </a:pPr>
            <a:r>
              <a:rPr b="1"/>
              <a:t>RS09:</a:t>
            </a:r>
            <a:r>
              <a:t> 4e10 p in 1.3 s or 0.1% train</a:t>
            </a:r>
          </a:p>
          <a:p>
            <a:pPr>
              <a:defRPr sz="1200"/>
            </a:pPr>
            <a:r>
              <a:t>0.1% of train</a:t>
            </a:r>
          </a:p>
          <a:p>
            <a:pPr>
              <a:defRPr sz="1200"/>
            </a:pPr>
          </a:p>
          <a:p>
            <a:pPr>
              <a:defRPr b="1" sz="1200"/>
            </a:pPr>
            <a:r>
              <a:t>RS12: </a:t>
            </a:r>
            <a:r>
              <a:rPr b="0"/>
              <a:t>8e11 p in 83 s or 2% train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This estimate of saturation around a pilot is confirmed by a test on 23 June."/>
          <p:cNvSpPr txBox="1"/>
          <p:nvPr>
            <p:ph type="body" sz="quarter" idx="1"/>
          </p:nvPr>
        </p:nvSpPr>
        <p:spPr>
          <a:xfrm>
            <a:off x="407987" y="1075843"/>
            <a:ext cx="11376026" cy="320815"/>
          </a:xfrm>
          <a:prstGeom prst="rect">
            <a:avLst/>
          </a:prstGeom>
        </p:spPr>
        <p:txBody>
          <a:bodyPr/>
          <a:lstStyle>
            <a:lvl1pPr>
              <a:defRPr b="0"/>
            </a:lvl1pPr>
          </a:lstStyle>
          <a:p>
            <a:pPr/>
            <a:r>
              <a:t>This estimate of saturation around a pilot is confirmed by a test on 23 June. </a:t>
            </a:r>
          </a:p>
        </p:txBody>
      </p:sp>
      <p:sp>
        <p:nvSpPr>
          <p:cNvPr id="262" name="How many protons impact the primary collimator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How many protons impact the primary collimator?</a:t>
            </a:r>
          </a:p>
        </p:txBody>
      </p:sp>
      <p:sp>
        <p:nvSpPr>
          <p:cNvPr id="263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6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820368" y="1544451"/>
            <a:ext cx="8551264" cy="462375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556262" y="1736022"/>
            <a:ext cx="4594926" cy="194461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48336" y="1773528"/>
            <a:ext cx="4623992" cy="1944610"/>
          </a:xfrm>
          <a:prstGeom prst="rect">
            <a:avLst/>
          </a:prstGeom>
          <a:ln w="12700">
            <a:miter lim="400000"/>
          </a:ln>
        </p:spPr>
      </p:pic>
      <p:sp>
        <p:nvSpPr>
          <p:cNvPr id="268" name="The saturation of short running sums in several locations affects all energies (not only injection). All other collimation families are also affected but these families more heavily."/>
          <p:cNvSpPr txBox="1"/>
          <p:nvPr>
            <p:ph type="body" sz="quarter" idx="1"/>
          </p:nvPr>
        </p:nvSpPr>
        <p:spPr>
          <a:xfrm>
            <a:off x="407989" y="1135311"/>
            <a:ext cx="11376025" cy="644204"/>
          </a:xfrm>
          <a:prstGeom prst="rect">
            <a:avLst/>
          </a:prstGeom>
        </p:spPr>
        <p:txBody>
          <a:bodyPr/>
          <a:lstStyle>
            <a:lvl1pPr>
              <a:defRPr b="0" sz="1800"/>
            </a:lvl1pPr>
          </a:lstStyle>
          <a:p>
            <a:pPr/>
            <a:r>
              <a:t>The saturation of short running sums in several locations affects all energies (not only injection). All other collimation families are also affected but these families more heavily. </a:t>
            </a:r>
          </a:p>
        </p:txBody>
      </p:sp>
      <p:sp>
        <p:nvSpPr>
          <p:cNvPr id="269" name="BLM Thresholds for collimators"/>
          <p:cNvSpPr txBox="1"/>
          <p:nvPr>
            <p:ph type="title"/>
          </p:nvPr>
        </p:nvSpPr>
        <p:spPr>
          <a:xfrm>
            <a:off x="407987" y="340480"/>
            <a:ext cx="11376026" cy="1065743"/>
          </a:xfrm>
          <a:prstGeom prst="rect">
            <a:avLst/>
          </a:prstGeom>
        </p:spPr>
        <p:txBody>
          <a:bodyPr/>
          <a:lstStyle/>
          <a:p>
            <a:pPr/>
            <a:r>
              <a:t>BLM Thresholds for collimators</a:t>
            </a:r>
          </a:p>
        </p:txBody>
      </p:sp>
      <p:sp>
        <p:nvSpPr>
          <p:cNvPr id="270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1" name="TCP.B Skew"/>
          <p:cNvSpPr txBox="1"/>
          <p:nvPr/>
        </p:nvSpPr>
        <p:spPr>
          <a:xfrm>
            <a:off x="2111830" y="2961626"/>
            <a:ext cx="1278930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TCP.B Skew</a:t>
            </a:r>
          </a:p>
        </p:txBody>
      </p:sp>
      <p:sp>
        <p:nvSpPr>
          <p:cNvPr id="272" name="TCP.C Horizontal…"/>
          <p:cNvSpPr txBox="1"/>
          <p:nvPr/>
        </p:nvSpPr>
        <p:spPr>
          <a:xfrm>
            <a:off x="6980531" y="2594323"/>
            <a:ext cx="1761692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TCP.C Horizontal</a:t>
            </a:r>
          </a:p>
          <a:p>
            <a:pPr/>
            <a:r>
              <a:t>TCP.D Vertical</a:t>
            </a:r>
          </a:p>
        </p:txBody>
      </p:sp>
      <p:pic>
        <p:nvPicPr>
          <p:cNvPr id="273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57592" y="3764929"/>
            <a:ext cx="5803160" cy="2469010"/>
          </a:xfrm>
          <a:prstGeom prst="rect">
            <a:avLst/>
          </a:prstGeom>
          <a:ln w="12700">
            <a:miter lim="400000"/>
          </a:ln>
        </p:spPr>
      </p:pic>
      <p:sp>
        <p:nvSpPr>
          <p:cNvPr id="274" name="2+2 TCLA.A and B of the other beam"/>
          <p:cNvSpPr txBox="1"/>
          <p:nvPr/>
        </p:nvSpPr>
        <p:spPr>
          <a:xfrm>
            <a:off x="5816146" y="5284136"/>
            <a:ext cx="3763839" cy="2592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/>
            <a:r>
              <a:t>2+2 TCLA.A and B of the other beam</a:t>
            </a:r>
          </a:p>
        </p:txBody>
      </p:sp>
      <p:sp>
        <p:nvSpPr>
          <p:cNvPr id="275" name="Steady state losses set to 500kW"/>
          <p:cNvSpPr txBox="1"/>
          <p:nvPr/>
        </p:nvSpPr>
        <p:spPr>
          <a:xfrm>
            <a:off x="9185052" y="4093335"/>
            <a:ext cx="2102186" cy="5259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accent3"/>
                </a:solidFill>
              </a:defRPr>
            </a:lvl1pPr>
          </a:lstStyle>
          <a:p>
            <a:pPr/>
            <a:r>
              <a:t>Steady state losses set to 500kW</a:t>
            </a:r>
          </a:p>
        </p:txBody>
      </p:sp>
      <p:sp>
        <p:nvSpPr>
          <p:cNvPr id="276" name="Oval"/>
          <p:cNvSpPr/>
          <p:nvPr/>
        </p:nvSpPr>
        <p:spPr>
          <a:xfrm>
            <a:off x="9109990" y="4693173"/>
            <a:ext cx="1270001" cy="246523"/>
          </a:xfrm>
          <a:prstGeom prst="ellipse">
            <a:avLst/>
          </a:prstGeom>
          <a:ln w="127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7" name="Oval"/>
          <p:cNvSpPr/>
          <p:nvPr/>
        </p:nvSpPr>
        <p:spPr>
          <a:xfrm>
            <a:off x="5866144" y="4111571"/>
            <a:ext cx="2967893" cy="246522"/>
          </a:xfrm>
          <a:prstGeom prst="ellipse">
            <a:avLst/>
          </a:prstGeom>
          <a:ln w="127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78" name="Tolerate higher beam power for shorter period - different regime…"/>
          <p:cNvSpPr txBox="1"/>
          <p:nvPr/>
        </p:nvSpPr>
        <p:spPr>
          <a:xfrm>
            <a:off x="2593616" y="3804573"/>
            <a:ext cx="3582234" cy="7926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>
              <a:defRPr>
                <a:solidFill>
                  <a:schemeClr val="accent3"/>
                </a:solidFill>
              </a:defRPr>
            </a:pPr>
            <a:r>
              <a:t>Tolerate higher beam power for shorter period - different regime</a:t>
            </a:r>
          </a:p>
          <a:p>
            <a:pPr>
              <a:defRPr>
                <a:solidFill>
                  <a:schemeClr val="accent3"/>
                </a:solidFill>
              </a:defRPr>
            </a:pPr>
            <a:r>
              <a:t>125 kJ</a:t>
            </a:r>
          </a:p>
        </p:txBody>
      </p:sp>
      <p:sp>
        <p:nvSpPr>
          <p:cNvPr id="279" name="Curves are based on measured data and simulations. They correspond to the expected signal for the different beam losses."/>
          <p:cNvSpPr txBox="1"/>
          <p:nvPr/>
        </p:nvSpPr>
        <p:spPr>
          <a:xfrm>
            <a:off x="290280" y="4890986"/>
            <a:ext cx="4922030" cy="10593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/>
            <a:r>
              <a:t>Curves are based on measured data and simulations. They correspond to the expected signal for the different beam losses.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BLM signals during inje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BLM signals during injection</a:t>
            </a:r>
          </a:p>
        </p:txBody>
      </p:sp>
      <p:sp>
        <p:nvSpPr>
          <p:cNvPr id="282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8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56349" y="5227899"/>
            <a:ext cx="2660856" cy="885358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5667" y="2100254"/>
            <a:ext cx="7432615" cy="1685993"/>
          </a:xfrm>
          <a:prstGeom prst="rect">
            <a:avLst/>
          </a:prstGeom>
          <a:ln w="12700">
            <a:miter lim="400000"/>
          </a:ln>
        </p:spPr>
      </p:pic>
      <p:sp>
        <p:nvSpPr>
          <p:cNvPr id="285" name="These are the measured BLM signals during one of the injections with high losses in IR7.…"/>
          <p:cNvSpPr txBox="1"/>
          <p:nvPr>
            <p:ph type="body" sz="quarter" idx="1"/>
          </p:nvPr>
        </p:nvSpPr>
        <p:spPr>
          <a:xfrm>
            <a:off x="341764" y="1447693"/>
            <a:ext cx="11376025" cy="644204"/>
          </a:xfrm>
          <a:prstGeom prst="rect">
            <a:avLst/>
          </a:prstGeom>
        </p:spPr>
        <p:txBody>
          <a:bodyPr/>
          <a:lstStyle/>
          <a:p>
            <a:pPr defTabSz="804672">
              <a:spcBef>
                <a:spcPts val="1500"/>
              </a:spcBef>
              <a:defRPr b="0" sz="1584"/>
            </a:pPr>
            <a:r>
              <a:t>These are the measured BLM signals during one of the injections with high losses in IR7.</a:t>
            </a:r>
          </a:p>
          <a:p>
            <a:pPr defTabSz="804672">
              <a:spcBef>
                <a:spcPts val="1500"/>
              </a:spcBef>
              <a:defRPr b="0" sz="1584"/>
            </a:pPr>
            <a:r>
              <a:t>The affected BLMs corresponds to the monitors in the previous families.</a:t>
            </a:r>
          </a:p>
        </p:txBody>
      </p:sp>
      <p:sp>
        <p:nvSpPr>
          <p:cNvPr id="286" name="In order to study what would be the strategy for LS3, we have proposed:…"/>
          <p:cNvSpPr txBox="1"/>
          <p:nvPr/>
        </p:nvSpPr>
        <p:spPr>
          <a:xfrm>
            <a:off x="341764" y="3959416"/>
            <a:ext cx="11376025" cy="10657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694944">
              <a:lnSpc>
                <a:spcPct val="90000"/>
              </a:lnSpc>
              <a:spcBef>
                <a:spcPts val="1300"/>
              </a:spcBef>
              <a:defRPr sz="1368">
                <a:solidFill>
                  <a:srgbClr val="2F2F2F"/>
                </a:solidFill>
              </a:defRPr>
            </a:pPr>
            <a:r>
              <a:t>In order to study what would be the strategy for LS3, we have proposed:</a:t>
            </a:r>
          </a:p>
          <a:p>
            <a:pPr lvl="2" marL="419975" indent="-173736" defTabSz="694944">
              <a:lnSpc>
                <a:spcPct val="90000"/>
              </a:lnSpc>
              <a:spcBef>
                <a:spcPts val="1300"/>
              </a:spcBef>
              <a:buSzPct val="100000"/>
              <a:buAutoNum type="arabicPeriod" startAt="1"/>
              <a:defRPr sz="1368">
                <a:solidFill>
                  <a:srgbClr val="2F2F2F"/>
                </a:solidFill>
              </a:defRPr>
            </a:pPr>
            <a:r>
              <a:t>The installation of transversally displaced Ionization Chambers (IC) in order to reduce its response and eventually move the interlock functionality to these new IC.</a:t>
            </a:r>
          </a:p>
          <a:p>
            <a:pPr lvl="2" marL="419975" indent="-173736" defTabSz="694944">
              <a:lnSpc>
                <a:spcPct val="90000"/>
              </a:lnSpc>
              <a:spcBef>
                <a:spcPts val="1300"/>
              </a:spcBef>
              <a:buSzPct val="100000"/>
              <a:buAutoNum type="arabicPeriod" startAt="1"/>
              <a:defRPr sz="1368">
                <a:solidFill>
                  <a:srgbClr val="2F2F2F"/>
                </a:solidFill>
              </a:defRPr>
            </a:pPr>
            <a:r>
              <a:t>The replacement of SEM detectors by Little Ionization Chambers (LIC) in the 6L7 area.</a:t>
            </a:r>
          </a:p>
        </p:txBody>
      </p:sp>
      <p:sp>
        <p:nvSpPr>
          <p:cNvPr id="287" name="The SEM provide a response that is too low, while for the LIC the response is expected to be 14 times lower."/>
          <p:cNvSpPr txBox="1"/>
          <p:nvPr/>
        </p:nvSpPr>
        <p:spPr>
          <a:xfrm>
            <a:off x="3475389" y="5227899"/>
            <a:ext cx="7085639" cy="4005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400"/>
            </a:lvl1pPr>
          </a:lstStyle>
          <a:p>
            <a:pPr/>
            <a:r>
              <a:t>The SEM provide a response that is too low, while for the LIC the response is expected to be 14 times lower.</a:t>
            </a:r>
          </a:p>
        </p:txBody>
      </p:sp>
      <p:sp>
        <p:nvSpPr>
          <p:cNvPr id="288" name="To be mentioned, that we need a response of about 100 times lower at the TCPs in order to completely avoid saturation."/>
          <p:cNvSpPr txBox="1"/>
          <p:nvPr/>
        </p:nvSpPr>
        <p:spPr>
          <a:xfrm>
            <a:off x="3475389" y="5737657"/>
            <a:ext cx="7085639" cy="375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300"/>
            </a:lvl1pPr>
          </a:lstStyle>
          <a:p>
            <a:pPr/>
            <a:r>
              <a:t>To be mentioned, that we need a response of about 100 times lower at the TCPs in order to completely avoid saturation.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an we reduce the BLM respons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Can we reduce the BLM response?</a:t>
            </a:r>
          </a:p>
        </p:txBody>
      </p:sp>
      <p:sp>
        <p:nvSpPr>
          <p:cNvPr id="291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92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rcRect l="911" t="1200" r="911" b="0"/>
          <a:stretch>
            <a:fillRect/>
          </a:stretch>
        </p:blipFill>
        <p:spPr>
          <a:xfrm>
            <a:off x="319637" y="2333620"/>
            <a:ext cx="6411890" cy="362306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12700" dir="5400000">
              <a:srgbClr val="000000"/>
            </a:outerShdw>
          </a:effectLst>
        </p:spPr>
      </p:pic>
      <p:sp>
        <p:nvSpPr>
          <p:cNvPr id="293" name="A.Lechner provided the Fluka expected change of BLM response as function of transversal displacement.…"/>
          <p:cNvSpPr txBox="1"/>
          <p:nvPr>
            <p:ph type="body" sz="quarter" idx="1"/>
          </p:nvPr>
        </p:nvSpPr>
        <p:spPr>
          <a:xfrm>
            <a:off x="407989" y="1135311"/>
            <a:ext cx="11376025" cy="644204"/>
          </a:xfrm>
          <a:prstGeom prst="rect">
            <a:avLst/>
          </a:prstGeom>
        </p:spPr>
        <p:txBody>
          <a:bodyPr/>
          <a:lstStyle/>
          <a:p>
            <a:pPr defTabSz="804672">
              <a:spcBef>
                <a:spcPts val="1500"/>
              </a:spcBef>
              <a:defRPr b="0" sz="1584"/>
            </a:pPr>
            <a:r>
              <a:t>A.Lechner provided the Fluka expected change of BLM response as function of transversal displacement.</a:t>
            </a:r>
          </a:p>
          <a:p>
            <a:pPr defTabSz="804672">
              <a:spcBef>
                <a:spcPts val="1500"/>
              </a:spcBef>
              <a:defRPr b="0" sz="1584"/>
            </a:pPr>
            <a:r>
              <a:t>More details: </a:t>
            </a: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https://indico.cern.ch/event/1371132/</a:t>
            </a:r>
          </a:p>
        </p:txBody>
      </p:sp>
      <p:sp>
        <p:nvSpPr>
          <p:cNvPr id="294" name="Rectangle"/>
          <p:cNvSpPr/>
          <p:nvPr/>
        </p:nvSpPr>
        <p:spPr>
          <a:xfrm>
            <a:off x="4043787" y="5010851"/>
            <a:ext cx="2542010" cy="198840"/>
          </a:xfrm>
          <a:prstGeom prst="rect">
            <a:avLst/>
          </a:prstGeom>
          <a:ln w="25400">
            <a:solidFill>
              <a:srgbClr val="FF9300"/>
            </a:solidFill>
            <a:miter/>
          </a:ln>
        </p:spPr>
        <p:txBody>
          <a:bodyPr lIns="45719" rIns="45719" anchor="ctr"/>
          <a:lstStyle/>
          <a:p>
            <a:pPr/>
          </a:p>
        </p:txBody>
      </p:sp>
      <p:sp>
        <p:nvSpPr>
          <p:cNvPr id="295" name="Line"/>
          <p:cNvSpPr/>
          <p:nvPr/>
        </p:nvSpPr>
        <p:spPr>
          <a:xfrm flipH="1" flipV="1">
            <a:off x="2704467" y="4506750"/>
            <a:ext cx="1365811" cy="520236"/>
          </a:xfrm>
          <a:prstGeom prst="line">
            <a:avLst/>
          </a:prstGeom>
          <a:ln w="25400">
            <a:solidFill>
              <a:srgbClr val="FF9300"/>
            </a:solidFill>
            <a:miter/>
            <a:tailEnd type="triangle"/>
          </a:ln>
        </p:spPr>
        <p:txBody>
          <a:bodyPr lIns="45719" rIns="45719"/>
          <a:lstStyle/>
          <a:p>
            <a:pPr/>
          </a:p>
        </p:txBody>
      </p:sp>
      <p:sp>
        <p:nvSpPr>
          <p:cNvPr id="296" name="Considering integration constrains the BLM could only be installed around positon I3 for…"/>
          <p:cNvSpPr txBox="1"/>
          <p:nvPr/>
        </p:nvSpPr>
        <p:spPr>
          <a:xfrm>
            <a:off x="7108962" y="3384745"/>
            <a:ext cx="4503404" cy="132602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/>
            <a:r>
              <a:t>Considering integration constrains the BLM could only be installed around positon I3 for </a:t>
            </a:r>
          </a:p>
          <a:p>
            <a:pPr/>
            <a:r>
              <a:t>TCP.C6L7.B1 and TCP.B6L7.B1</a:t>
            </a:r>
          </a:p>
          <a:p>
            <a:pPr/>
          </a:p>
          <a:p>
            <a:pPr/>
            <a:r>
              <a:t>But other proposal was put forward.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New IC BLM installation in 6L7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New IC BLM installation in 6L7</a:t>
            </a:r>
          </a:p>
        </p:txBody>
      </p:sp>
      <p:sp>
        <p:nvSpPr>
          <p:cNvPr id="299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0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7084" y="3019603"/>
            <a:ext cx="6670271" cy="2748100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190500" dist="12700" dir="5400000">
              <a:srgbClr val="000000"/>
            </a:outerShdw>
          </a:effectLst>
        </p:spPr>
      </p:pic>
      <p:sp>
        <p:nvSpPr>
          <p:cNvPr id="301" name="We have proceed with the installation over EYETS and the ECR under approval:…"/>
          <p:cNvSpPr txBox="1"/>
          <p:nvPr>
            <p:ph type="body" sz="quarter" idx="1"/>
          </p:nvPr>
        </p:nvSpPr>
        <p:spPr>
          <a:xfrm>
            <a:off x="308651" y="1262263"/>
            <a:ext cx="11376025" cy="644204"/>
          </a:xfrm>
          <a:prstGeom prst="rect">
            <a:avLst/>
          </a:prstGeom>
        </p:spPr>
        <p:txBody>
          <a:bodyPr/>
          <a:lstStyle/>
          <a:p>
            <a:pPr defTabSz="804672">
              <a:spcBef>
                <a:spcPts val="1500"/>
              </a:spcBef>
              <a:defRPr b="0" sz="1584"/>
            </a:pPr>
            <a:r>
              <a:t>We have proceed with the installation over EYETS and the ECR under approval:</a:t>
            </a:r>
          </a:p>
          <a:p>
            <a:pPr defTabSz="804672">
              <a:spcBef>
                <a:spcPts val="1500"/>
              </a:spcBef>
              <a:defRPr b="0" sz="1584"/>
            </a:pPr>
            <a:r>
              <a:rPr u="sng">
                <a:solidFill>
                  <a:srgbClr val="6D2466"/>
                </a:solidFill>
                <a:uFill>
                  <a:solidFill>
                    <a:srgbClr val="6D2466"/>
                  </a:solidFill>
                </a:uFill>
                <a:hlinkClick r:id="rId3" invalidUrl="" action="" tgtFrame="" tooltip="" history="1" highlightClick="0" endSnd="0"/>
              </a:rPr>
              <a:t>LHC-BLM-EC-0019, Addition of BLM detectors and replacement of several SEM by LIC</a:t>
            </a:r>
          </a:p>
        </p:txBody>
      </p:sp>
      <p:sp>
        <p:nvSpPr>
          <p:cNvPr id="302" name="2 IC BLM in position about I3 for the TCP.C and TCP.B —&gt; 60% response expected…"/>
          <p:cNvSpPr txBox="1"/>
          <p:nvPr/>
        </p:nvSpPr>
        <p:spPr>
          <a:xfrm>
            <a:off x="308651" y="2081719"/>
            <a:ext cx="11376025" cy="7626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/>
          <a:p>
            <a:pPr defTabSz="594359">
              <a:lnSpc>
                <a:spcPct val="90000"/>
              </a:lnSpc>
              <a:spcBef>
                <a:spcPts val="1100"/>
              </a:spcBef>
              <a:defRPr i="1" sz="1170">
                <a:solidFill>
                  <a:schemeClr val="accent3"/>
                </a:solidFill>
              </a:defRPr>
            </a:pPr>
            <a:r>
              <a:t>2 IC BLM in position about I3 for the TCP.C and TCP.B —&gt; 60% response expected</a:t>
            </a:r>
          </a:p>
          <a:p>
            <a:pPr defTabSz="594359">
              <a:lnSpc>
                <a:spcPct val="90000"/>
              </a:lnSpc>
              <a:spcBef>
                <a:spcPts val="1100"/>
              </a:spcBef>
              <a:defRPr i="1" sz="1170">
                <a:solidFill>
                  <a:schemeClr val="accent3"/>
                </a:solidFill>
              </a:defRPr>
            </a:pPr>
            <a:r>
              <a:t>3 IC BLM installed in the tunnel passage WALL, about 2 m transversal displacement from the beam pipe for TCP.C, TCP.B and TCLA.B</a:t>
            </a:r>
          </a:p>
          <a:p>
            <a:pPr defTabSz="594359">
              <a:lnSpc>
                <a:spcPct val="90000"/>
              </a:lnSpc>
              <a:spcBef>
                <a:spcPts val="1100"/>
              </a:spcBef>
              <a:defRPr i="1" sz="1170">
                <a:solidFill>
                  <a:schemeClr val="accent3"/>
                </a:solidFill>
              </a:defRPr>
            </a:pPr>
            <a:r>
              <a:t>10 LIC BLM replacing 10 SEM BLM, at the same location</a:t>
            </a:r>
          </a:p>
        </p:txBody>
      </p:sp>
      <p:pic>
        <p:nvPicPr>
          <p:cNvPr id="303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960307" y="3053455"/>
            <a:ext cx="5078770" cy="29445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Installation pictur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Installation pictures</a:t>
            </a:r>
          </a:p>
        </p:txBody>
      </p:sp>
      <p:sp>
        <p:nvSpPr>
          <p:cNvPr id="306" name="Slide Number"/>
          <p:cNvSpPr txBox="1"/>
          <p:nvPr>
            <p:ph type="sldNum" sz="quarter" idx="2"/>
          </p:nvPr>
        </p:nvSpPr>
        <p:spPr>
          <a:xfrm>
            <a:off x="11661799" y="6471139"/>
            <a:ext cx="127001" cy="135547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07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79441" y="1259506"/>
            <a:ext cx="6407137" cy="4750816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248455" y="1277377"/>
            <a:ext cx="6310823" cy="47150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