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82" r:id="rId1"/>
  </p:sldMasterIdLst>
  <p:notesMasterIdLst>
    <p:notesMasterId r:id="rId8"/>
  </p:notesMasterIdLst>
  <p:handoutMasterIdLst>
    <p:handoutMasterId r:id="rId9"/>
  </p:handoutMasterIdLst>
  <p:sldIdLst>
    <p:sldId id="259" r:id="rId2"/>
    <p:sldId id="545" r:id="rId3"/>
    <p:sldId id="546" r:id="rId4"/>
    <p:sldId id="547" r:id="rId5"/>
    <p:sldId id="549" r:id="rId6"/>
    <p:sldId id="548" r:id="rId7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6948"/>
    <a:srgbClr val="F6EAEA"/>
    <a:srgbClr val="F3CFCF"/>
    <a:srgbClr val="1E4630"/>
    <a:srgbClr val="D3E3C1"/>
    <a:srgbClr val="BDD6A2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96" autoAdjust="0"/>
    <p:restoredTop sz="95097" autoAdjust="0"/>
  </p:normalViewPr>
  <p:slideViewPr>
    <p:cSldViewPr snapToGrid="0" snapToObjects="1">
      <p:cViewPr varScale="1">
        <p:scale>
          <a:sx n="203" d="100"/>
          <a:sy n="203" d="100"/>
        </p:scale>
        <p:origin x="184" y="23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08" d="100"/>
          <a:sy n="108" d="100"/>
        </p:scale>
        <p:origin x="17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E9C48BE-A14B-4E93-8035-70A4E663386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012092-8210-467F-9AB4-F62A3FC55B6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0A023-234E-4AAB-ACA0-ACC451BD6892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103CDA-21A8-43C5-93C4-7A99B88059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D816A4-8456-4AE5-831F-1DDB80647F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29689-CC1A-41B0-A1F3-D0B2B314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592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904C70-51B9-45E6-A74B-45162AC8A545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29D5B-559D-4032-AB99-99FD833598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27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01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CEEE46-8075-1141-A248-76DDB2828920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904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4617C9-9853-744A-8CD9-3E42103F8DBE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46107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DB5351-DD53-654B-8BAA-46A3E9C6F839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411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F3E027-15B9-444E-9C55-C3CDFBDDA3D0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480680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13D05AB-438B-6A48-91ED-08DB04BEE5A7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62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8359F10-B3DF-AF47-89BB-4F3DE7C4B52A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79320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3CA6BD1-EC36-E94B-A12E-8F49B242BF16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50704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CDFFD43-DA99-DF49-8740-32F908413170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60015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CC687-365B-9744-A19B-32AAD5FEFF29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2571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B432F-5E8D-9348-B3B1-B9716F98902D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185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9444-FEC6-774A-A841-2E70096D3A95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6394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4D119-0226-3746-B322-6E85A374F2CA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612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0373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897" y="1209554"/>
            <a:ext cx="8637460" cy="1329389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251897" y="2543343"/>
            <a:ext cx="4320103" cy="1039022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8B0F42CC-4FD3-4147-9C5E-6537C17216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C879C521-1FD5-2A47-9B3F-FB91481C913F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482CAF34-D0FE-4A8B-A1F2-32D93DDCD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D256486C-5A24-4746-BF4E-E5081E6EE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21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4643" y="791999"/>
            <a:ext cx="4219076" cy="3531600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tabLst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67534" y="791999"/>
            <a:ext cx="4219076" cy="3526265"/>
          </a:xfrm>
        </p:spPr>
        <p:txBody>
          <a:bodyPr/>
          <a:lstStyle>
            <a:lvl1pPr marL="2270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1pPr>
            <a:lvl2pPr marL="460375" indent="-23336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2pPr>
            <a:lvl3pPr marL="687388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3pPr>
            <a:lvl4pPr marL="914400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4pPr>
            <a:lvl5pPr marL="1141413" indent="-227013">
              <a:buClr>
                <a:srgbClr val="C00000"/>
              </a:buClr>
              <a:buSzPct val="90000"/>
              <a:buFont typeface="Wingdings" panose="05000000000000000000" pitchFamily="2" charset="2"/>
              <a:buChar char="§"/>
              <a:defRPr sz="24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AD7E14C1-7B9B-4034-885B-8FB179DF10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87507" y="4659327"/>
            <a:ext cx="30699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3FA07476-94B0-9243-897B-6384046C3F2F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AC8105E-D56F-4F70-9457-971CF14CF1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7454" y="4659327"/>
            <a:ext cx="453047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B0ACD4C-27FE-4B72-8A97-4296B98FA5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7933" y="465932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lumMod val="20000"/>
                    <a:lumOff val="8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B7619052-F748-4982-86B9-93A9F271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643" y="117250"/>
            <a:ext cx="8631968" cy="573787"/>
          </a:xfrm>
        </p:spPr>
        <p:txBody>
          <a:bodyPr>
            <a:noAutofit/>
          </a:bodyPr>
          <a:lstStyle>
            <a:lvl1pPr algn="l">
              <a:defRPr sz="30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blu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944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8C9A-00E6-BD42-8E42-0D3FED104079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265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5E2E8-780D-5147-9BA2-CF3B35D8AE53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138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FB2C9-DCBD-6A49-9927-184BAA7C89B2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4690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7D6A-022E-C849-A70C-82D513D6EB31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083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D46F-E366-F441-8173-C8F305780EE0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77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3558A-243B-7147-8FEC-73A54DB72D21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643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A4812C17-976F-0F43-AEA7-9146464D4C03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GB"/>
              <a:t>S.Morales - Installation of new monitors in IR6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645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702" r:id="rId20"/>
    <p:sldLayoutId id="2147483703" r:id="rId21"/>
    <p:sldLayoutId id="2147483705" r:id="rId22"/>
    <p:sldLayoutId id="2147483664" r:id="rId23"/>
    <p:sldLayoutId id="2147483661" r:id="rId24"/>
    <p:sldLayoutId id="2147483677" r:id="rId25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1376713:101376713:subDocs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B5E38-97E0-469F-9E62-079F03FC5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97" y="942854"/>
            <a:ext cx="8637460" cy="1329389"/>
          </a:xfrm>
        </p:spPr>
        <p:txBody>
          <a:bodyPr>
            <a:normAutofit/>
          </a:bodyPr>
          <a:lstStyle/>
          <a:p>
            <a:r>
              <a:rPr lang="en-GB" sz="3200" dirty="0"/>
              <a:t>Installation of new monitors in IR6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55AD8A-6E7F-4B2E-B246-067F40AB107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251897" y="2543343"/>
            <a:ext cx="5324558" cy="1218166"/>
          </a:xfrm>
        </p:spPr>
        <p:txBody>
          <a:bodyPr>
            <a:normAutofit/>
          </a:bodyPr>
          <a:lstStyle/>
          <a:p>
            <a:r>
              <a:rPr lang="en-GB" dirty="0"/>
              <a:t>23/02/2024</a:t>
            </a:r>
          </a:p>
          <a:p>
            <a:r>
              <a:rPr lang="en-GB" dirty="0"/>
              <a:t>Sara Morales on behalf of the SY-BI-BL section</a:t>
            </a:r>
          </a:p>
          <a:p>
            <a:r>
              <a:rPr lang="en-GB" dirty="0"/>
              <a:t>98</a:t>
            </a:r>
            <a:r>
              <a:rPr lang="en-GB" baseline="30000" dirty="0"/>
              <a:t>th</a:t>
            </a:r>
            <a:r>
              <a:rPr lang="en-GB" dirty="0"/>
              <a:t> BLMTWG</a:t>
            </a:r>
          </a:p>
        </p:txBody>
      </p:sp>
    </p:spTree>
    <p:extLst>
      <p:ext uri="{BB962C8B-B14F-4D97-AF65-F5344CB8AC3E}">
        <p14:creationId xmlns:p14="http://schemas.microsoft.com/office/powerpoint/2010/main" val="490057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Motivation for the installation of new monitors in IR6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CF8B-37DB-A349-B849-A8B1D6ECA863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D88525-7C1C-E848-835A-DAEDE25DC6E6}"/>
              </a:ext>
            </a:extLst>
          </p:cNvPr>
          <p:cNvSpPr txBox="1"/>
          <p:nvPr/>
        </p:nvSpPr>
        <p:spPr>
          <a:xfrm>
            <a:off x="305990" y="605923"/>
            <a:ext cx="8532019" cy="3647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Installation of a short LESS treated vacuum chamber (only Beam 1, Beam 2 cleaned Cu tube for reference) in IR6 to mitigate electron cloud formation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Will it generate more UFOs?</a:t>
            </a:r>
          </a:p>
          <a:p>
            <a:pPr marL="1200150" lvl="2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Risk of premature beam dumps and magnet quenches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In case it happens, proposal to add more beam loss monitors to be able to identify where the UFO is originated</a:t>
            </a:r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Described on ECR </a:t>
            </a:r>
            <a:r>
              <a:rPr lang="en-GB" sz="1600" dirty="0">
                <a:hlinkClick r:id="rId2"/>
              </a:rPr>
              <a:t>LHC-VC-EC-0003</a:t>
            </a:r>
            <a:endParaRPr lang="en-GB" sz="1600" dirty="0"/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algn="l">
              <a:lnSpc>
                <a:spcPct val="150000"/>
              </a:lnSpc>
            </a:pPr>
            <a:endParaRPr lang="en-GB" sz="1600" dirty="0"/>
          </a:p>
          <a:p>
            <a:pPr marL="285750" indent="-28575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081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Motivation for the installation of new monitors in IR6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E777-8499-DC40-9025-895983271E0B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 descr="A diagram of a beam&#10;&#10;Description automatically generated">
            <a:extLst>
              <a:ext uri="{FF2B5EF4-FFF2-40B4-BE49-F238E27FC236}">
                <a16:creationId xmlns:a16="http://schemas.microsoft.com/office/drawing/2014/main" id="{C3C48412-9E94-1FDE-79BD-DE8EDE547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444" y="1092339"/>
            <a:ext cx="6930418" cy="27699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2C189A-19F7-862A-5C68-FDD302BACB9C}"/>
              </a:ext>
            </a:extLst>
          </p:cNvPr>
          <p:cNvSpPr txBox="1"/>
          <p:nvPr/>
        </p:nvSpPr>
        <p:spPr>
          <a:xfrm>
            <a:off x="6846019" y="3928475"/>
            <a:ext cx="12775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/>
              <a:t>Figure 8 from the ECR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423D7EA7-35F6-AA8B-6684-54C455236A78}"/>
              </a:ext>
            </a:extLst>
          </p:cNvPr>
          <p:cNvSpPr/>
          <p:nvPr/>
        </p:nvSpPr>
        <p:spPr>
          <a:xfrm>
            <a:off x="6231699" y="1215025"/>
            <a:ext cx="1716065" cy="60751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dirty="0"/>
              <a:t>Installation of a dBLM as well!</a:t>
            </a:r>
          </a:p>
        </p:txBody>
      </p:sp>
    </p:spTree>
    <p:extLst>
      <p:ext uri="{BB962C8B-B14F-4D97-AF65-F5344CB8AC3E}">
        <p14:creationId xmlns:p14="http://schemas.microsoft.com/office/powerpoint/2010/main" val="2043069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Installation of new monitors in IR6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E777-8499-DC40-9025-895983271E0B}" type="datetime1">
              <a:rPr lang="de-CH" smtClean="0"/>
              <a:t>23.02.24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diagram of a machine&#10;&#10;Description automatically generated">
            <a:extLst>
              <a:ext uri="{FF2B5EF4-FFF2-40B4-BE49-F238E27FC236}">
                <a16:creationId xmlns:a16="http://schemas.microsoft.com/office/drawing/2014/main" id="{0A14AF4C-8587-C531-9FC7-40D0D681F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20" y="587495"/>
            <a:ext cx="5279721" cy="22451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2C189A-19F7-862A-5C68-FDD302BACB9C}"/>
              </a:ext>
            </a:extLst>
          </p:cNvPr>
          <p:cNvSpPr txBox="1"/>
          <p:nvPr/>
        </p:nvSpPr>
        <p:spPr>
          <a:xfrm>
            <a:off x="4316767" y="609418"/>
            <a:ext cx="121347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/>
              <a:t>Courtesy of JP Corso</a:t>
            </a:r>
          </a:p>
        </p:txBody>
      </p:sp>
      <p:pic>
        <p:nvPicPr>
          <p:cNvPr id="10" name="Picture 9" descr="A close-up of a machine&#10;&#10;Description automatically generated">
            <a:extLst>
              <a:ext uri="{FF2B5EF4-FFF2-40B4-BE49-F238E27FC236}">
                <a16:creationId xmlns:a16="http://schemas.microsoft.com/office/drawing/2014/main" id="{A9A4DB90-AFD4-90B8-9168-82C366699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16" y="2854589"/>
            <a:ext cx="3964488" cy="1869968"/>
          </a:xfrm>
          <a:prstGeom prst="rect">
            <a:avLst/>
          </a:prstGeom>
        </p:spPr>
      </p:pic>
      <p:pic>
        <p:nvPicPr>
          <p:cNvPr id="12" name="Picture 11" descr="A large pipe with foil covering&#10;&#10;Description automatically generated with medium confidence">
            <a:extLst>
              <a:ext uri="{FF2B5EF4-FFF2-40B4-BE49-F238E27FC236}">
                <a16:creationId xmlns:a16="http://schemas.microsoft.com/office/drawing/2014/main" id="{4CA372E2-CD29-6F03-CF19-FC99BEBFB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4929" y="587495"/>
            <a:ext cx="2158391" cy="2158391"/>
          </a:xfrm>
          <a:prstGeom prst="rect">
            <a:avLst/>
          </a:prstGeom>
        </p:spPr>
      </p:pic>
      <p:pic>
        <p:nvPicPr>
          <p:cNvPr id="14" name="Picture 13" descr="A metal box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25F5FC86-B5C1-77B0-D81A-62516838E4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1320" y="2780428"/>
            <a:ext cx="1952293" cy="1952293"/>
          </a:xfrm>
          <a:prstGeom prst="rect">
            <a:avLst/>
          </a:prstGeom>
        </p:spPr>
      </p:pic>
      <p:sp>
        <p:nvSpPr>
          <p:cNvPr id="16" name="Alternate Process 15">
            <a:extLst>
              <a:ext uri="{FF2B5EF4-FFF2-40B4-BE49-F238E27FC236}">
                <a16:creationId xmlns:a16="http://schemas.microsoft.com/office/drawing/2014/main" id="{6B404695-6CCE-EEB6-E20C-7FE497BF00E3}"/>
              </a:ext>
            </a:extLst>
          </p:cNvPr>
          <p:cNvSpPr/>
          <p:nvPr/>
        </p:nvSpPr>
        <p:spPr>
          <a:xfrm>
            <a:off x="2365063" y="3429023"/>
            <a:ext cx="1152394" cy="24454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New monitors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36E341-0C46-7E63-F848-4BACFA4B1C95}"/>
              </a:ext>
            </a:extLst>
          </p:cNvPr>
          <p:cNvCxnSpPr>
            <a:stCxn id="16" idx="2"/>
          </p:cNvCxnSpPr>
          <p:nvPr/>
        </p:nvCxnSpPr>
        <p:spPr>
          <a:xfrm>
            <a:off x="2941260" y="3673568"/>
            <a:ext cx="196510" cy="32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146582-53A9-638C-7336-BE60C7D87C11}"/>
              </a:ext>
            </a:extLst>
          </p:cNvPr>
          <p:cNvCxnSpPr>
            <a:cxnSpLocks/>
          </p:cNvCxnSpPr>
          <p:nvPr/>
        </p:nvCxnSpPr>
        <p:spPr>
          <a:xfrm flipH="1">
            <a:off x="2049318" y="3655379"/>
            <a:ext cx="866826" cy="134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D14F252-5B9F-8F43-08B0-85D1CBFC7B2A}"/>
              </a:ext>
            </a:extLst>
          </p:cNvPr>
          <p:cNvCxnSpPr>
            <a:cxnSpLocks/>
          </p:cNvCxnSpPr>
          <p:nvPr/>
        </p:nvCxnSpPr>
        <p:spPr>
          <a:xfrm>
            <a:off x="479729" y="2157084"/>
            <a:ext cx="4774939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1BC7400-38C2-AF31-B793-A5032F47BC97}"/>
              </a:ext>
            </a:extLst>
          </p:cNvPr>
          <p:cNvCxnSpPr>
            <a:cxnSpLocks/>
          </p:cNvCxnSpPr>
          <p:nvPr/>
        </p:nvCxnSpPr>
        <p:spPr>
          <a:xfrm flipH="1">
            <a:off x="435830" y="2422218"/>
            <a:ext cx="48188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lternate Process 26">
            <a:extLst>
              <a:ext uri="{FF2B5EF4-FFF2-40B4-BE49-F238E27FC236}">
                <a16:creationId xmlns:a16="http://schemas.microsoft.com/office/drawing/2014/main" id="{22BC422D-D229-1B87-DF15-0EC8EA602D17}"/>
              </a:ext>
            </a:extLst>
          </p:cNvPr>
          <p:cNvSpPr/>
          <p:nvPr/>
        </p:nvSpPr>
        <p:spPr>
          <a:xfrm>
            <a:off x="4954043" y="1487763"/>
            <a:ext cx="1152394" cy="24454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100" dirty="0"/>
              <a:t>dBLM installed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9F57D1E-DE6D-28F3-9292-5C7D891503D0}"/>
              </a:ext>
            </a:extLst>
          </p:cNvPr>
          <p:cNvCxnSpPr>
            <a:cxnSpLocks/>
            <a:stCxn id="27" idx="3"/>
          </p:cNvCxnSpPr>
          <p:nvPr/>
        </p:nvCxnSpPr>
        <p:spPr>
          <a:xfrm flipV="1">
            <a:off x="6106437" y="1283204"/>
            <a:ext cx="1039662" cy="326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DFC7B24-D9FD-BE4D-9F02-245DEFEB8F32}"/>
              </a:ext>
            </a:extLst>
          </p:cNvPr>
          <p:cNvCxnSpPr>
            <a:cxnSpLocks/>
          </p:cNvCxnSpPr>
          <p:nvPr/>
        </p:nvCxnSpPr>
        <p:spPr>
          <a:xfrm>
            <a:off x="5505124" y="1714119"/>
            <a:ext cx="599805" cy="1323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64A1AC0-8DA6-9D5B-52B0-4A45F9D0C72A}"/>
              </a:ext>
            </a:extLst>
          </p:cNvPr>
          <p:cNvCxnSpPr>
            <a:cxnSpLocks/>
          </p:cNvCxnSpPr>
          <p:nvPr/>
        </p:nvCxnSpPr>
        <p:spPr>
          <a:xfrm flipH="1">
            <a:off x="4914412" y="1721948"/>
            <a:ext cx="590712" cy="114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1F3C22C-A2DF-BF20-351C-BD84CC192969}"/>
              </a:ext>
            </a:extLst>
          </p:cNvPr>
          <p:cNvSpPr txBox="1"/>
          <p:nvPr/>
        </p:nvSpPr>
        <p:spPr>
          <a:xfrm>
            <a:off x="8218879" y="3940452"/>
            <a:ext cx="7345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/>
              <a:t>Pictures courtesy of A. Lernevall and E.Calvo</a:t>
            </a:r>
          </a:p>
        </p:txBody>
      </p:sp>
    </p:spTree>
    <p:extLst>
      <p:ext uri="{BB962C8B-B14F-4D97-AF65-F5344CB8AC3E}">
        <p14:creationId xmlns:p14="http://schemas.microsoft.com/office/powerpoint/2010/main" val="375743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Installation of new monitors in IR6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E777-8499-DC40-9025-895983271E0B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A diagram of a cell&#10;&#10;Description automatically generated">
            <a:extLst>
              <a:ext uri="{FF2B5EF4-FFF2-40B4-BE49-F238E27FC236}">
                <a16:creationId xmlns:a16="http://schemas.microsoft.com/office/drawing/2014/main" id="{0E89EBA6-3EC8-19B0-5DEB-F33B493F7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" y="605923"/>
            <a:ext cx="7772400" cy="39614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A5019C6-2EEA-A8F7-FBBF-F84797D64DDF}"/>
              </a:ext>
            </a:extLst>
          </p:cNvPr>
          <p:cNvSpPr/>
          <p:nvPr/>
        </p:nvSpPr>
        <p:spPr>
          <a:xfrm>
            <a:off x="2968668" y="1201301"/>
            <a:ext cx="181628" cy="8341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AFF119-CA2A-EC4A-4D3B-6284AFA8144B}"/>
              </a:ext>
            </a:extLst>
          </p:cNvPr>
          <p:cNvSpPr txBox="1"/>
          <p:nvPr/>
        </p:nvSpPr>
        <p:spPr>
          <a:xfrm>
            <a:off x="6357871" y="4490470"/>
            <a:ext cx="140262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000" dirty="0"/>
              <a:t>Courtesy of B.Salvachua</a:t>
            </a:r>
          </a:p>
        </p:txBody>
      </p:sp>
    </p:spTree>
    <p:extLst>
      <p:ext uri="{BB962C8B-B14F-4D97-AF65-F5344CB8AC3E}">
        <p14:creationId xmlns:p14="http://schemas.microsoft.com/office/powerpoint/2010/main" val="1611439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06270"/>
            <a:ext cx="8532019" cy="799307"/>
          </a:xfrm>
        </p:spPr>
        <p:txBody>
          <a:bodyPr/>
          <a:lstStyle/>
          <a:p>
            <a:r>
              <a:rPr lang="en-GB" sz="2000" dirty="0"/>
              <a:t>Installation of new monitors in IR6 – Flags on LSA</a:t>
            </a:r>
            <a:endParaRPr lang="en-US" sz="2000" dirty="0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1654AE99-9C08-E01B-E0A5-F5CD6FEC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S.Morales - Installation of new monitors in IR6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32498-61B8-0379-460B-19924A40F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E777-8499-DC40-9025-895983271E0B}" type="datetime1">
              <a:rPr lang="de-CH" smtClean="0"/>
              <a:t>22.02.24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784098-D3CB-E4E4-125A-074FB059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DABE7E9-41F6-DD22-818C-E2575E2F54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7682220"/>
              </p:ext>
            </p:extLst>
          </p:nvPr>
        </p:nvGraphicFramePr>
        <p:xfrm>
          <a:off x="252609" y="852900"/>
          <a:ext cx="805841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279">
                  <a:extLst>
                    <a:ext uri="{9D8B030D-6E8A-4147-A177-3AD203B41FA5}">
                      <a16:colId xmlns:a16="http://schemas.microsoft.com/office/drawing/2014/main" val="1701057710"/>
                    </a:ext>
                  </a:extLst>
                </a:gridCol>
                <a:gridCol w="1064712">
                  <a:extLst>
                    <a:ext uri="{9D8B030D-6E8A-4147-A177-3AD203B41FA5}">
                      <a16:colId xmlns:a16="http://schemas.microsoft.com/office/drawing/2014/main" val="1930651144"/>
                    </a:ext>
                  </a:extLst>
                </a:gridCol>
                <a:gridCol w="1346548">
                  <a:extLst>
                    <a:ext uri="{9D8B030D-6E8A-4147-A177-3AD203B41FA5}">
                      <a16:colId xmlns:a16="http://schemas.microsoft.com/office/drawing/2014/main" val="2606199394"/>
                    </a:ext>
                  </a:extLst>
                </a:gridCol>
                <a:gridCol w="1302707">
                  <a:extLst>
                    <a:ext uri="{9D8B030D-6E8A-4147-A177-3AD203B41FA5}">
                      <a16:colId xmlns:a16="http://schemas.microsoft.com/office/drawing/2014/main" val="4177013348"/>
                    </a:ext>
                  </a:extLst>
                </a:gridCol>
                <a:gridCol w="889348">
                  <a:extLst>
                    <a:ext uri="{9D8B030D-6E8A-4147-A177-3AD203B41FA5}">
                      <a16:colId xmlns:a16="http://schemas.microsoft.com/office/drawing/2014/main" val="1197314885"/>
                    </a:ext>
                  </a:extLst>
                </a:gridCol>
                <a:gridCol w="1114816">
                  <a:extLst>
                    <a:ext uri="{9D8B030D-6E8A-4147-A177-3AD203B41FA5}">
                      <a16:colId xmlns:a16="http://schemas.microsoft.com/office/drawing/2014/main" val="279403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BLM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DCUM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Family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Connected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BIS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Maskable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1611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BLME</a:t>
                      </a:r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CH" dirty="0"/>
                        <a:t>.05R6.B1E20_LESS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16876.85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THRI_DRIFT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06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BLME</a:t>
                      </a:r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CH" dirty="0"/>
                        <a:t>.05R6.B1E30_LESS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16878.85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THRI_DRIFT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520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BLME</a:t>
                      </a:r>
                      <a:r>
                        <a:rPr lang="en-CH" dirty="0">
                          <a:solidFill>
                            <a:srgbClr val="FF0000"/>
                          </a:solidFill>
                        </a:rPr>
                        <a:t>D</a:t>
                      </a:r>
                      <a:r>
                        <a:rPr lang="en-CH" dirty="0"/>
                        <a:t>.05R6.B1E30_LESS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16878.85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7490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1773948-8BA9-E638-D61D-D042BB260932}"/>
              </a:ext>
            </a:extLst>
          </p:cNvPr>
          <p:cNvSpPr txBox="1"/>
          <p:nvPr/>
        </p:nvSpPr>
        <p:spPr>
          <a:xfrm>
            <a:off x="252609" y="2494806"/>
            <a:ext cx="130163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FF0000"/>
                </a:solidFill>
              </a:rPr>
              <a:t>I</a:t>
            </a:r>
            <a:r>
              <a:rPr lang="en-CH" sz="1000" dirty="0"/>
              <a:t> -&gt; Ionization chamber</a:t>
            </a:r>
          </a:p>
          <a:p>
            <a:pPr algn="l"/>
            <a:r>
              <a:rPr lang="en-CH" sz="1000" dirty="0">
                <a:solidFill>
                  <a:srgbClr val="FF0000"/>
                </a:solidFill>
              </a:rPr>
              <a:t>D</a:t>
            </a:r>
            <a:r>
              <a:rPr lang="en-CH" sz="1000" dirty="0"/>
              <a:t> -&gt; Diamond BLM</a:t>
            </a:r>
          </a:p>
        </p:txBody>
      </p:sp>
    </p:spTree>
    <p:extLst>
      <p:ext uri="{BB962C8B-B14F-4D97-AF65-F5344CB8AC3E}">
        <p14:creationId xmlns:p14="http://schemas.microsoft.com/office/powerpoint/2010/main" val="36853496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6281</TotalTime>
  <Words>278</Words>
  <Application>Microsoft Macintosh PowerPoint</Application>
  <PresentationFormat>On-screen Show (16:9)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Wingdings</vt:lpstr>
      <vt:lpstr>Open Sans</vt:lpstr>
      <vt:lpstr>Arial</vt:lpstr>
      <vt:lpstr>Calibri</vt:lpstr>
      <vt:lpstr>CERN Corporate 16x9_PPT_Arial</vt:lpstr>
      <vt:lpstr>Installation of new monitors in IR6</vt:lpstr>
      <vt:lpstr>Motivation for the installation of new monitors in IR6</vt:lpstr>
      <vt:lpstr>Motivation for the installation of new monitors in IR6</vt:lpstr>
      <vt:lpstr>Installation of new monitors in IR6</vt:lpstr>
      <vt:lpstr>Installation of new monitors in IR6</vt:lpstr>
      <vt:lpstr>Installation of new monitors in IR6 – Flags on LSA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Sara Morales Vigo</cp:lastModifiedBy>
  <cp:revision>428</cp:revision>
  <dcterms:created xsi:type="dcterms:W3CDTF">2012-11-30T11:04:26Z</dcterms:created>
  <dcterms:modified xsi:type="dcterms:W3CDTF">2024-02-23T08:25:25Z</dcterms:modified>
</cp:coreProperties>
</file>