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
  </p:notesMasterIdLst>
  <p:handoutMasterIdLst>
    <p:handoutMasterId r:id="rId5"/>
  </p:handoutMasterIdLst>
  <p:sldIdLst>
    <p:sldId id="310" r:id="rId2"/>
    <p:sldId id="322"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000000"/>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13"/>
    <p:restoredTop sz="94686"/>
  </p:normalViewPr>
  <p:slideViewPr>
    <p:cSldViewPr snapToObjects="1">
      <p:cViewPr varScale="1">
        <p:scale>
          <a:sx n="124" d="100"/>
          <a:sy n="124" d="100"/>
        </p:scale>
        <p:origin x="-144" y="1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3/12/24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3/12/24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68AB39EA-C5FA-854D-BA84-DB8965B4DD1D}" type="datetime1">
              <a:rPr lang="de-DE" smtClean="0"/>
              <a:t>12.03.24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Author |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D047F9C-B98E-3E47-82F9-11D50B3F8E7A}" type="datetime1">
              <a:rPr lang="de-DE" smtClean="0"/>
              <a:t>12.03.24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Author |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A88A0F1-CD99-CE40-B1B8-45ECC99E4F54}" type="datetime1">
              <a:rPr lang="de-DE" smtClean="0"/>
              <a:t>12.03.24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Author |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BB59340-A13B-AF4B-B5BF-D737372541C4}" type="datetime1">
              <a:rPr lang="de-DE" smtClean="0"/>
              <a:t>12.03.24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Author |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C56B62BC-9424-9146-B803-1216DE8D84D0}" type="datetime1">
              <a:rPr lang="de-DE" smtClean="0"/>
              <a:t>12.03.24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Author |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65CDE5E-7EB0-8B4E-9D6F-5E8C8D01322E}" type="datetime1">
              <a:rPr lang="de-DE" smtClean="0"/>
              <a:t>12.03.24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Author |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6D5BE8C-C645-8A4B-8A87-4915CC021AD4}" type="datetime1">
              <a:rPr lang="de-DE" smtClean="0"/>
              <a:t>12.03.24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Author |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BFB6F071-F8CC-6243-B71A-A344928B8A5E}" type="datetime1">
              <a:rPr lang="de-DE" smtClean="0"/>
              <a:t>12.03.24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Author |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97112620-17AF-8246-A42A-8FEEA68523D3}" type="datetime1">
              <a:rPr lang="de-DE" smtClean="0"/>
              <a:t>12.03.24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Author |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6A7D14A-A2D1-6149-8CF6-5A2A2E31EC58}" type="datetime1">
              <a:rPr lang="de-DE" smtClean="0"/>
              <a:t>12.03.24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Author |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3F458A3A-6AD4-3540-B71B-E14DCC61760F}" type="datetime1">
              <a:rPr lang="de-DE" smtClean="0"/>
              <a:t>12.03.24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Author |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600F96DD-645D-B045-AE06-EF7AA5EF4194}" type="datetime1">
              <a:rPr lang="de-DE" smtClean="0"/>
              <a:t>12.03.24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Author |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F3F3DD4A-B37D-584D-8BC0-4295A6BD10BB}" type="datetime1">
              <a:rPr lang="de-DE" smtClean="0"/>
              <a:t>12.03.24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Author |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267098B-7968-694C-9B4D-A4C858079D1A}" type="datetime1">
              <a:rPr lang="de-DE" smtClean="0"/>
              <a:t>12.03.24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Author |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0E45259-9ACD-D541-80CF-A2A863911ED7}" type="datetime1">
              <a:rPr lang="de-DE" smtClean="0"/>
              <a:t>12.03.24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Author |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6258D1B-4700-3045-B3C9-D373470EDE96}" type="datetime1">
              <a:rPr lang="de-DE" smtClean="0"/>
              <a:t>12.03.24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Author |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169B6AE2-E551-B54F-8545-7A1D8347EA3D}" type="datetime1">
              <a:rPr lang="de-DE" smtClean="0"/>
              <a:t>12.03.24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Author | Title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BDB012B-545A-4D4B-A1BF-EDA418A1029F}" type="datetime1">
              <a:rPr lang="de-DE" smtClean="0"/>
              <a:t>12.03.24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Author |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179A2633-FAE1-5643-800F-AA2DFA7A4E9B}" type="datetime1">
              <a:rPr lang="de-DE" smtClean="0"/>
              <a:t>12.03.24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Author |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607135"/>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ED62986D-004B-0545-981F-470B78495EC6}" type="datetime1">
              <a:rPr lang="de-DE" smtClean="0"/>
              <a:t>12.03.24</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Author | Title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5"/>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4">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F62.TMMTV026 position</a:t>
            </a:r>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fld id="{236B0963-609D-C74C-A44C-869F00BA1853}" type="datetime1">
              <a:rPr lang="de-DE" smtClean="0"/>
              <a:t>12.03.24</a:t>
            </a:fld>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Author | Title</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1</a:t>
            </a:fld>
            <a:endParaRPr lang="en-US" dirty="0"/>
          </a:p>
        </p:txBody>
      </p:sp>
      <p:pic>
        <p:nvPicPr>
          <p:cNvPr id="3" name="Picture 2" descr="A screenshot of a computer&#10;&#10;Description automatically generated">
            <a:extLst>
              <a:ext uri="{FF2B5EF4-FFF2-40B4-BE49-F238E27FC236}">
                <a16:creationId xmlns:a16="http://schemas.microsoft.com/office/drawing/2014/main" id="{88DAE82B-F6EC-D328-0A32-CBBB63F08D13}"/>
              </a:ext>
            </a:extLst>
          </p:cNvPr>
          <p:cNvPicPr>
            <a:picLocks noChangeAspect="1"/>
          </p:cNvPicPr>
          <p:nvPr/>
        </p:nvPicPr>
        <p:blipFill rotWithShape="1">
          <a:blip r:embed="rId2"/>
          <a:srcRect b="30588"/>
          <a:stretch/>
        </p:blipFill>
        <p:spPr>
          <a:xfrm>
            <a:off x="4871864" y="764704"/>
            <a:ext cx="4363030" cy="2996952"/>
          </a:xfrm>
          <a:prstGeom prst="rect">
            <a:avLst/>
          </a:prstGeom>
        </p:spPr>
      </p:pic>
      <p:sp>
        <p:nvSpPr>
          <p:cNvPr id="5" name="TextBox 4">
            <a:extLst>
              <a:ext uri="{FF2B5EF4-FFF2-40B4-BE49-F238E27FC236}">
                <a16:creationId xmlns:a16="http://schemas.microsoft.com/office/drawing/2014/main" id="{F515F9E3-4370-CF65-C79D-756C1BCC1404}"/>
              </a:ext>
            </a:extLst>
          </p:cNvPr>
          <p:cNvSpPr txBox="1"/>
          <p:nvPr/>
        </p:nvSpPr>
        <p:spPr>
          <a:xfrm>
            <a:off x="4871864" y="3761655"/>
            <a:ext cx="4363030" cy="200055"/>
          </a:xfrm>
          <a:prstGeom prst="rect">
            <a:avLst/>
          </a:prstGeom>
          <a:noFill/>
        </p:spPr>
        <p:txBody>
          <a:bodyPr wrap="square" lIns="0" tIns="0" rIns="0" bIns="0" rtlCol="0">
            <a:spAutoFit/>
          </a:bodyPr>
          <a:lstStyle/>
          <a:p>
            <a:pPr algn="l"/>
            <a:r>
              <a:rPr lang="en-GB" sz="1300" dirty="0"/>
              <a:t>Starting configuration checked on Monday 11</a:t>
            </a:r>
            <a:r>
              <a:rPr lang="en-GB" sz="1300" baseline="30000" dirty="0"/>
              <a:t>th</a:t>
            </a:r>
            <a:r>
              <a:rPr lang="en-GB" sz="1300" dirty="0"/>
              <a:t> March’2024 </a:t>
            </a:r>
          </a:p>
        </p:txBody>
      </p:sp>
      <p:sp>
        <p:nvSpPr>
          <p:cNvPr id="10" name="TextBox 9">
            <a:extLst>
              <a:ext uri="{FF2B5EF4-FFF2-40B4-BE49-F238E27FC236}">
                <a16:creationId xmlns:a16="http://schemas.microsoft.com/office/drawing/2014/main" id="{0FCE60C8-1060-2827-9D43-A0EEFF3362ED}"/>
              </a:ext>
            </a:extLst>
          </p:cNvPr>
          <p:cNvSpPr txBox="1"/>
          <p:nvPr/>
        </p:nvSpPr>
        <p:spPr>
          <a:xfrm>
            <a:off x="9234894" y="1160432"/>
            <a:ext cx="2957106" cy="4678204"/>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rPr>
              <a:t>BI confirmed the camera can move left/right </a:t>
            </a:r>
            <a:r>
              <a:rPr lang="en-GB" sz="1600" dirty="0">
                <a:latin typeface="Calibri" panose="020F0502020204030204" pitchFamily="34" charset="0"/>
                <a:cs typeface="Calibri" panose="020F0502020204030204" pitchFamily="34" charset="0"/>
                <a:sym typeface="Wingdings" pitchFamily="2" charset="2"/>
              </a:rPr>
              <a:t> This did not explain the vertical offset observed.</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STI confirmed IST was done and checked.</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To check the position and be sure of the alignment survey was performed.</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+11 mm vertical offset found by BE-GM, consistent with what was observed in the VLC app.</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Horizontally the alignment was good.</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BE-CEM piquet performed an origin check on Monday 18:30 and found the 11 mm offset and the origin was corrected.</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No horizontal movement done. </a:t>
            </a:r>
            <a:endParaRPr lang="en-GB" sz="1600" dirty="0">
              <a:latin typeface="Calibri" panose="020F0502020204030204" pitchFamily="34" charset="0"/>
              <a:cs typeface="Calibri" panose="020F0502020204030204" pitchFamily="34" charset="0"/>
            </a:endParaRPr>
          </a:p>
        </p:txBody>
      </p:sp>
      <p:pic>
        <p:nvPicPr>
          <p:cNvPr id="12" name="Picture 11" descr="A screenshot of a computer&#10;&#10;Description automatically generated">
            <a:extLst>
              <a:ext uri="{FF2B5EF4-FFF2-40B4-BE49-F238E27FC236}">
                <a16:creationId xmlns:a16="http://schemas.microsoft.com/office/drawing/2014/main" id="{0874C205-ED01-3735-1562-30FA0B4565D4}"/>
              </a:ext>
            </a:extLst>
          </p:cNvPr>
          <p:cNvPicPr>
            <a:picLocks noChangeAspect="1"/>
          </p:cNvPicPr>
          <p:nvPr/>
        </p:nvPicPr>
        <p:blipFill rotWithShape="1">
          <a:blip r:embed="rId3"/>
          <a:srcRect l="45536" b="31861"/>
          <a:stretch/>
        </p:blipFill>
        <p:spPr>
          <a:xfrm>
            <a:off x="182274" y="764704"/>
            <a:ext cx="4233181" cy="2996952"/>
          </a:xfrm>
          <a:prstGeom prst="rect">
            <a:avLst/>
          </a:prstGeom>
        </p:spPr>
      </p:pic>
      <p:sp>
        <p:nvSpPr>
          <p:cNvPr id="13" name="TextBox 12">
            <a:extLst>
              <a:ext uri="{FF2B5EF4-FFF2-40B4-BE49-F238E27FC236}">
                <a16:creationId xmlns:a16="http://schemas.microsoft.com/office/drawing/2014/main" id="{14B5DA3B-6165-D9E1-DAC5-319D3905F55E}"/>
              </a:ext>
            </a:extLst>
          </p:cNvPr>
          <p:cNvSpPr txBox="1"/>
          <p:nvPr/>
        </p:nvSpPr>
        <p:spPr>
          <a:xfrm>
            <a:off x="1445842" y="3761656"/>
            <a:ext cx="1706044" cy="230832"/>
          </a:xfrm>
          <a:prstGeom prst="rect">
            <a:avLst/>
          </a:prstGeom>
          <a:noFill/>
        </p:spPr>
        <p:txBody>
          <a:bodyPr wrap="none" lIns="0" tIns="0" rIns="0" bIns="0" rtlCol="0">
            <a:spAutoFit/>
          </a:bodyPr>
          <a:lstStyle/>
          <a:p>
            <a:pPr algn="l"/>
            <a:r>
              <a:rPr lang="en-GB" sz="1500" dirty="0"/>
              <a:t>Last year’s situation</a:t>
            </a:r>
          </a:p>
        </p:txBody>
      </p:sp>
      <p:cxnSp>
        <p:nvCxnSpPr>
          <p:cNvPr id="15" name="Straight Arrow Connector 14">
            <a:extLst>
              <a:ext uri="{FF2B5EF4-FFF2-40B4-BE49-F238E27FC236}">
                <a16:creationId xmlns:a16="http://schemas.microsoft.com/office/drawing/2014/main" id="{0470B07F-B385-98E0-7697-010C7F87FB50}"/>
              </a:ext>
            </a:extLst>
          </p:cNvPr>
          <p:cNvCxnSpPr/>
          <p:nvPr/>
        </p:nvCxnSpPr>
        <p:spPr>
          <a:xfrm>
            <a:off x="4116388" y="2719954"/>
            <a:ext cx="97150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descr="A diagram of a graph&#10;&#10;Description automatically generated">
            <a:extLst>
              <a:ext uri="{FF2B5EF4-FFF2-40B4-BE49-F238E27FC236}">
                <a16:creationId xmlns:a16="http://schemas.microsoft.com/office/drawing/2014/main" id="{F661CC86-3FD5-C005-AAED-DD5540E9990D}"/>
              </a:ext>
            </a:extLst>
          </p:cNvPr>
          <p:cNvPicPr>
            <a:picLocks noChangeAspect="1"/>
          </p:cNvPicPr>
          <p:nvPr/>
        </p:nvPicPr>
        <p:blipFill>
          <a:blip r:embed="rId4"/>
          <a:stretch>
            <a:fillRect/>
          </a:stretch>
        </p:blipFill>
        <p:spPr>
          <a:xfrm>
            <a:off x="5292192" y="4119864"/>
            <a:ext cx="3554445" cy="1998995"/>
          </a:xfrm>
          <a:prstGeom prst="rect">
            <a:avLst/>
          </a:prstGeom>
        </p:spPr>
      </p:pic>
    </p:spTree>
    <p:extLst>
      <p:ext uri="{BB962C8B-B14F-4D97-AF65-F5344CB8AC3E}">
        <p14:creationId xmlns:p14="http://schemas.microsoft.com/office/powerpoint/2010/main" val="1843249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F62.TMMTV026 position</a:t>
            </a:r>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fld id="{236B0963-609D-C74C-A44C-869F00BA1853}" type="datetime1">
              <a:rPr lang="de-DE" smtClean="0"/>
              <a:t>12.03.24</a:t>
            </a:fld>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Author | Title</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5" name="TextBox 4">
            <a:extLst>
              <a:ext uri="{FF2B5EF4-FFF2-40B4-BE49-F238E27FC236}">
                <a16:creationId xmlns:a16="http://schemas.microsoft.com/office/drawing/2014/main" id="{F515F9E3-4370-CF65-C79D-756C1BCC1404}"/>
              </a:ext>
            </a:extLst>
          </p:cNvPr>
          <p:cNvSpPr txBox="1"/>
          <p:nvPr/>
        </p:nvSpPr>
        <p:spPr>
          <a:xfrm>
            <a:off x="1127448" y="5626995"/>
            <a:ext cx="4363030" cy="200055"/>
          </a:xfrm>
          <a:prstGeom prst="rect">
            <a:avLst/>
          </a:prstGeom>
          <a:noFill/>
        </p:spPr>
        <p:txBody>
          <a:bodyPr wrap="square" lIns="0" tIns="0" rIns="0" bIns="0" rtlCol="0">
            <a:spAutoFit/>
          </a:bodyPr>
          <a:lstStyle/>
          <a:p>
            <a:pPr algn="l"/>
            <a:r>
              <a:rPr lang="en-GB" sz="1300" dirty="0"/>
              <a:t>Current situation</a:t>
            </a:r>
          </a:p>
        </p:txBody>
      </p:sp>
      <p:sp>
        <p:nvSpPr>
          <p:cNvPr id="10" name="TextBox 9">
            <a:extLst>
              <a:ext uri="{FF2B5EF4-FFF2-40B4-BE49-F238E27FC236}">
                <a16:creationId xmlns:a16="http://schemas.microsoft.com/office/drawing/2014/main" id="{0FCE60C8-1060-2827-9D43-A0EEFF3362ED}"/>
              </a:ext>
            </a:extLst>
          </p:cNvPr>
          <p:cNvSpPr txBox="1"/>
          <p:nvPr/>
        </p:nvSpPr>
        <p:spPr>
          <a:xfrm>
            <a:off x="7104112" y="774906"/>
            <a:ext cx="4824536" cy="320087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After the origin check the vertical offset is gone.</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Horizontally it looks offset by about +1.5 cm. </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Checked with beam that this is indeed the good target position (beam hitting the target).</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To be checked with BI that the calibration be updated so the BTV is centred on the screen.</a:t>
            </a:r>
          </a:p>
          <a:p>
            <a:pPr marL="285750" indent="-285750" algn="l">
              <a:buFont typeface="Arial" panose="020B0604020202020204" pitchFamily="34" charset="0"/>
              <a:buChar char="•"/>
            </a:pPr>
            <a:r>
              <a:rPr lang="en-GB" sz="1600" dirty="0">
                <a:latin typeface="Calibri" panose="020F0502020204030204" pitchFamily="34" charset="0"/>
                <a:cs typeface="Calibri" panose="020F0502020204030204" pitchFamily="34" charset="0"/>
                <a:sym typeface="Wingdings" pitchFamily="2" charset="2"/>
              </a:rPr>
              <a:t>Realignment or alignment check not done again after the switch adjustment as the position of the target can be relatively confirmed with the checks and measurement, the working point is found, thus the extra dosage from a intervention can be avoided. </a:t>
            </a:r>
          </a:p>
          <a:p>
            <a:pPr marL="285750" indent="-285750" algn="l">
              <a:buFont typeface="Arial" panose="020B0604020202020204" pitchFamily="34" charset="0"/>
              <a:buChar char="•"/>
            </a:pPr>
            <a:r>
              <a:rPr lang="en-GB" sz="1600" b="1" dirty="0">
                <a:latin typeface="Calibri" panose="020F0502020204030204" pitchFamily="34" charset="0"/>
                <a:cs typeface="Calibri" panose="020F0502020204030204" pitchFamily="34" charset="0"/>
                <a:sym typeface="Wingdings" pitchFamily="2" charset="2"/>
              </a:rPr>
              <a:t>During the YETS a measurement of the alignment to be planned to have the updated reference. </a:t>
            </a:r>
            <a:endParaRPr lang="en-GB" sz="1600" b="1" dirty="0">
              <a:latin typeface="Calibri" panose="020F0502020204030204" pitchFamily="34" charset="0"/>
              <a:cs typeface="Calibri" panose="020F0502020204030204" pitchFamily="34" charset="0"/>
            </a:endParaRPr>
          </a:p>
        </p:txBody>
      </p:sp>
      <p:pic>
        <p:nvPicPr>
          <p:cNvPr id="6" name="Picture 5" descr="A screenshot of a computer&#10;&#10;Description automatically generated">
            <a:extLst>
              <a:ext uri="{FF2B5EF4-FFF2-40B4-BE49-F238E27FC236}">
                <a16:creationId xmlns:a16="http://schemas.microsoft.com/office/drawing/2014/main" id="{1DFE498A-9BB8-DD9C-13E5-171FDD613360}"/>
              </a:ext>
            </a:extLst>
          </p:cNvPr>
          <p:cNvPicPr>
            <a:picLocks noChangeAspect="1"/>
          </p:cNvPicPr>
          <p:nvPr/>
        </p:nvPicPr>
        <p:blipFill>
          <a:blip r:embed="rId2"/>
          <a:stretch>
            <a:fillRect/>
          </a:stretch>
        </p:blipFill>
        <p:spPr>
          <a:xfrm>
            <a:off x="383714" y="764704"/>
            <a:ext cx="6330523" cy="4716601"/>
          </a:xfrm>
          <a:prstGeom prst="rect">
            <a:avLst/>
          </a:prstGeom>
        </p:spPr>
      </p:pic>
    </p:spTree>
    <p:extLst>
      <p:ext uri="{BB962C8B-B14F-4D97-AF65-F5344CB8AC3E}">
        <p14:creationId xmlns:p14="http://schemas.microsoft.com/office/powerpoint/2010/main" val="86251764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4" id="{A5ED4DE0-6C8E-0F4F-99A2-B683A9745008}" vid="{F053E86A-31FE-1346-BAEE-DD9C694C52F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224</TotalTime>
  <Words>239</Words>
  <Application>Microsoft Macintosh PowerPoint</Application>
  <PresentationFormat>Widescreen</PresentationFormat>
  <Paragraphs>24</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F62.TMMTV026 position</vt:lpstr>
      <vt:lpstr>F62.TMMTV026 position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F62.TMMTV026 position</dc:title>
  <dc:creator>Dipanwita Banerjee</dc:creator>
  <cp:lastModifiedBy>Dipanwita Banerjee</cp:lastModifiedBy>
  <cp:revision>5</cp:revision>
  <cp:lastPrinted>2020-01-30T13:49:18Z</cp:lastPrinted>
  <dcterms:created xsi:type="dcterms:W3CDTF">2024-03-12T09:40:23Z</dcterms:created>
  <dcterms:modified xsi:type="dcterms:W3CDTF">2024-03-12T13:25:05Z</dcterms:modified>
</cp:coreProperties>
</file>