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18"/>
  </p:notesMasterIdLst>
  <p:handoutMasterIdLst>
    <p:handoutMasterId r:id="rId19"/>
  </p:handoutMasterIdLst>
  <p:sldIdLst>
    <p:sldId id="273" r:id="rId5"/>
    <p:sldId id="275" r:id="rId6"/>
    <p:sldId id="274" r:id="rId7"/>
    <p:sldId id="281" r:id="rId8"/>
    <p:sldId id="260" r:id="rId9"/>
    <p:sldId id="278" r:id="rId10"/>
    <p:sldId id="279" r:id="rId11"/>
    <p:sldId id="280" r:id="rId12"/>
    <p:sldId id="282" r:id="rId13"/>
    <p:sldId id="283" r:id="rId14"/>
    <p:sldId id="276" r:id="rId15"/>
    <p:sldId id="277" r:id="rId16"/>
    <p:sldId id="270" r:id="rId17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5775BD"/>
    <a:srgbClr val="0E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3792" autoAdjust="0"/>
  </p:normalViewPr>
  <p:slideViewPr>
    <p:cSldViewPr snapToObjects="1" showGuides="1">
      <p:cViewPr varScale="1">
        <p:scale>
          <a:sx n="105" d="100"/>
          <a:sy n="105" d="100"/>
        </p:scale>
        <p:origin x="114" y="66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DSU\Groups\EU\Horizon%20Europe%20projects\Funded%20projects\Pillar%202%20-%20CL4%20Digital,%20Industry,%20Space\HEARTS\Deliverables%20and%20Milestones\HEARTS%20MS%20and%20DV%20timelin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DSU\Groups\EU\Horizon%20Europe%20projects\Funded%20projects\Pillar%202%20-%20CL4%20Digital,%20Industry,%20Space\HEARTS\Deliverables%20and%20Milestones\HEARTS%20MS%20and%20DV%20timelin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HEARTS Y2 Milestones timeline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Timeline!$A$11</c:f>
              <c:strCache>
                <c:ptCount val="1"/>
                <c:pt idx="0">
                  <c:v>Total nb of due MS since M1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1.3998456790123277E-3"/>
                  <c:y val="2.5859803921568628E-2"/>
                </c:manualLayout>
              </c:layout>
              <c:tx>
                <c:rich>
                  <a:bodyPr/>
                  <a:lstStyle/>
                  <a:p>
                    <a:fld id="{F4CCD5D0-27CB-4D85-AC2E-992F5DDBA928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7ED3-433F-A583-F74408F2D31A}"/>
                </c:ext>
              </c:extLst>
            </c:dLbl>
            <c:dLbl>
              <c:idx val="1"/>
              <c:layout>
                <c:manualLayout>
                  <c:x val="-1.9598765432098746E-2"/>
                  <c:y val="7.2151960784313726E-2"/>
                </c:manualLayout>
              </c:layout>
              <c:tx>
                <c:rich>
                  <a:bodyPr/>
                  <a:lstStyle/>
                  <a:p>
                    <a:fld id="{755211F5-13F8-4572-8491-D69B81D78E98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7ED3-433F-A583-F74408F2D31A}"/>
                </c:ext>
              </c:extLst>
            </c:dLbl>
            <c:dLbl>
              <c:idx val="2"/>
              <c:layout>
                <c:manualLayout>
                  <c:x val="-2.3238580246913582E-2"/>
                  <c:y val="7.5663725490195996E-2"/>
                </c:manualLayout>
              </c:layout>
              <c:tx>
                <c:rich>
                  <a:bodyPr/>
                  <a:lstStyle/>
                  <a:p>
                    <a:fld id="{A873F12A-1F1D-42CC-B3C8-F29088BC4CBF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7ED3-433F-A583-F74408F2D31A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ED3-433F-A583-F74408F2D31A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ED3-433F-A583-F74408F2D31A}"/>
                </c:ext>
              </c:extLst>
            </c:dLbl>
            <c:dLbl>
              <c:idx val="5"/>
              <c:layout>
                <c:manualLayout>
                  <c:x val="-2.4638425925925925E-2"/>
                  <c:y val="7.5503921568627452E-2"/>
                </c:manualLayout>
              </c:layout>
              <c:tx>
                <c:rich>
                  <a:bodyPr/>
                  <a:lstStyle/>
                  <a:p>
                    <a:fld id="{48CCB34C-5E9E-4C80-957C-CD127939D5C3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7ED3-433F-A583-F74408F2D31A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ED3-433F-A583-F74408F2D31A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ED3-433F-A583-F74408F2D31A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ED3-433F-A583-F74408F2D31A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ED3-433F-A583-F74408F2D31A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ED3-433F-A583-F74408F2D31A}"/>
                </c:ext>
              </c:extLst>
            </c:dLbl>
            <c:dLbl>
              <c:idx val="11"/>
              <c:layout>
                <c:manualLayout>
                  <c:x val="-2.8558201058201182E-2"/>
                  <c:y val="-4.6132478632478734E-2"/>
                </c:manualLayout>
              </c:layout>
              <c:tx>
                <c:rich>
                  <a:bodyPr/>
                  <a:lstStyle/>
                  <a:p>
                    <a:fld id="{54EDCF65-5A9C-4BE8-B7DC-0C5872DA26E1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7ED3-433F-A583-F74408F2D31A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7ED3-433F-A583-F74408F2D31A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7ED3-433F-A583-F74408F2D31A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ED3-433F-A583-F74408F2D31A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7ED3-433F-A583-F74408F2D31A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7ED3-433F-A583-F74408F2D31A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7ED3-433F-A583-F74408F2D31A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7ED3-433F-A583-F74408F2D31A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7ED3-433F-A583-F74408F2D31A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7ED3-433F-A583-F74408F2D31A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7ED3-433F-A583-F74408F2D31A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7ED3-433F-A583-F74408F2D31A}"/>
                </c:ext>
              </c:extLst>
            </c:dLbl>
            <c:dLbl>
              <c:idx val="23"/>
              <c:layout>
                <c:manualLayout>
                  <c:x val="-8.2922984953846687E-2"/>
                  <c:y val="-4.1675417410479892E-2"/>
                </c:manualLayout>
              </c:layout>
              <c:tx>
                <c:rich>
                  <a:bodyPr/>
                  <a:lstStyle/>
                  <a:p>
                    <a:fld id="{F7078F08-122F-40D2-A743-4ECEC1794A6B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7ED3-433F-A583-F74408F2D31A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7D08021D-68EB-4B50-830E-DEB47FA0C44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7ED3-433F-A583-F74408F2D31A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9FB15D62-AF4D-4180-A333-CA0A502D10B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7ED3-433F-A583-F74408F2D31A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5C47384A-5F09-4B6A-97FB-3E4DB551FF12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7ED3-433F-A583-F74408F2D31A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2DE0D90B-108D-4BBA-8104-197C6436EA5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7ED3-433F-A583-F74408F2D31A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D07B70AD-EC25-4484-8DCB-C248656A1D7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7ED3-433F-A583-F74408F2D31A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9EBD8EF6-B362-45DD-91F0-94952863917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7ED3-433F-A583-F74408F2D31A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FD07EE2D-981A-4652-B3EF-A44190FFFBB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7ED3-433F-A583-F74408F2D31A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33A3062D-CFB2-4229-AB5F-4CC2D6D14AA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7ED3-433F-A583-F74408F2D31A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E526C343-19BB-4012-A538-464C5FAA7E52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0-7ED3-433F-A583-F74408F2D31A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BF55A8C1-08CD-4CF2-837F-35F959FDA3F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7ED3-433F-A583-F74408F2D31A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25C66BE4-E1FC-48DE-A6AB-48FA65FD287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7ED3-433F-A583-F74408F2D31A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fld id="{52D9B09A-DB7B-4664-9E63-118439A0B86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3-7ED3-433F-A583-F74408F2D31A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fld id="{FF7BA825-ED71-4F2C-AA44-54E7C325D9D9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7ED3-433F-A583-F74408F2D31A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3AF36E93-A9F4-4478-A753-3FC8D4B26F8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7ED3-433F-A583-F74408F2D31A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DBBCC060-117D-40E1-9E35-0CC053CF8341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6-7ED3-433F-A583-F74408F2D31A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fld id="{1EC4437F-7A48-489C-B934-DA8369A3C1D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7ED3-433F-A583-F74408F2D31A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AD41F23B-BF21-4D3A-99DD-4118114A5D9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7ED3-433F-A583-F74408F2D31A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fld id="{0C066EA2-A97B-4923-BEB5-FF4B364E7FC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9-7ED3-433F-A583-F74408F2D31A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fld id="{4F2B7FD2-8650-4891-9CF0-E92572B076B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7ED3-433F-A583-F74408F2D31A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fld id="{5B965D47-A07A-4F5E-93D8-F3645B4B473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7ED3-433F-A583-F74408F2D31A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fld id="{8ABDE1E8-853A-4873-B465-BEDD9CC1B30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C-7ED3-433F-A583-F74408F2D31A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fld id="{D8E27971-59A7-4197-BAF9-6310D41698D9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7ED3-433F-A583-F74408F2D31A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fld id="{22BEACE7-1194-4310-9515-19275A6DE18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7ED3-433F-A583-F74408F2D31A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fld id="{FF18041C-6501-4F73-81F1-F41EDE03011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F-7ED3-433F-A583-F74408F2D31A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0"/>
              </c:ext>
            </c:extLst>
          </c:dLbls>
          <c:cat>
            <c:numRef>
              <c:f>Timeline!$B$2:$AW$2</c:f>
              <c:numCache>
                <c:formatCode>mmm\-yy</c:formatCode>
                <c:ptCount val="48"/>
                <c:pt idx="0">
                  <c:v>44957</c:v>
                </c:pt>
                <c:pt idx="1">
                  <c:v>44985</c:v>
                </c:pt>
                <c:pt idx="2">
                  <c:v>45016</c:v>
                </c:pt>
                <c:pt idx="3">
                  <c:v>45046</c:v>
                </c:pt>
                <c:pt idx="4">
                  <c:v>45077</c:v>
                </c:pt>
                <c:pt idx="5">
                  <c:v>45107</c:v>
                </c:pt>
                <c:pt idx="6">
                  <c:v>45138</c:v>
                </c:pt>
                <c:pt idx="7">
                  <c:v>45169</c:v>
                </c:pt>
                <c:pt idx="8">
                  <c:v>45199</c:v>
                </c:pt>
                <c:pt idx="9">
                  <c:v>45230</c:v>
                </c:pt>
                <c:pt idx="10">
                  <c:v>45260</c:v>
                </c:pt>
                <c:pt idx="11">
                  <c:v>45291</c:v>
                </c:pt>
                <c:pt idx="12">
                  <c:v>45322</c:v>
                </c:pt>
                <c:pt idx="13">
                  <c:v>45351</c:v>
                </c:pt>
                <c:pt idx="14">
                  <c:v>45382</c:v>
                </c:pt>
                <c:pt idx="15">
                  <c:v>45412</c:v>
                </c:pt>
                <c:pt idx="16">
                  <c:v>45443</c:v>
                </c:pt>
                <c:pt idx="17">
                  <c:v>45473</c:v>
                </c:pt>
                <c:pt idx="18">
                  <c:v>45504</c:v>
                </c:pt>
                <c:pt idx="19">
                  <c:v>45535</c:v>
                </c:pt>
                <c:pt idx="20">
                  <c:v>45565</c:v>
                </c:pt>
                <c:pt idx="21">
                  <c:v>45596</c:v>
                </c:pt>
                <c:pt idx="22">
                  <c:v>45626</c:v>
                </c:pt>
                <c:pt idx="23">
                  <c:v>45657</c:v>
                </c:pt>
                <c:pt idx="24">
                  <c:v>45688</c:v>
                </c:pt>
                <c:pt idx="25">
                  <c:v>45716</c:v>
                </c:pt>
                <c:pt idx="26">
                  <c:v>45747</c:v>
                </c:pt>
                <c:pt idx="27">
                  <c:v>45777</c:v>
                </c:pt>
                <c:pt idx="28">
                  <c:v>45808</c:v>
                </c:pt>
                <c:pt idx="29">
                  <c:v>45838</c:v>
                </c:pt>
                <c:pt idx="30">
                  <c:v>45869</c:v>
                </c:pt>
                <c:pt idx="31">
                  <c:v>45900</c:v>
                </c:pt>
                <c:pt idx="32">
                  <c:v>45930</c:v>
                </c:pt>
                <c:pt idx="33">
                  <c:v>45961</c:v>
                </c:pt>
                <c:pt idx="34">
                  <c:v>45991</c:v>
                </c:pt>
                <c:pt idx="35">
                  <c:v>46022</c:v>
                </c:pt>
                <c:pt idx="36">
                  <c:v>46053</c:v>
                </c:pt>
                <c:pt idx="37">
                  <c:v>46081</c:v>
                </c:pt>
                <c:pt idx="38">
                  <c:v>46112</c:v>
                </c:pt>
                <c:pt idx="39">
                  <c:v>46142</c:v>
                </c:pt>
                <c:pt idx="40">
                  <c:v>46173</c:v>
                </c:pt>
                <c:pt idx="41">
                  <c:v>46203</c:v>
                </c:pt>
                <c:pt idx="42">
                  <c:v>46234</c:v>
                </c:pt>
                <c:pt idx="43">
                  <c:v>46265</c:v>
                </c:pt>
                <c:pt idx="44">
                  <c:v>46295</c:v>
                </c:pt>
                <c:pt idx="45">
                  <c:v>46326</c:v>
                </c:pt>
                <c:pt idx="46">
                  <c:v>46356</c:v>
                </c:pt>
                <c:pt idx="47">
                  <c:v>46387</c:v>
                </c:pt>
              </c:numCache>
            </c:numRef>
          </c:cat>
          <c:val>
            <c:numRef>
              <c:f>Timeline!$B$11:$AW$11</c:f>
              <c:numCache>
                <c:formatCode>0</c:formatCode>
                <c:ptCount val="48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7</c:v>
                </c:pt>
                <c:pt idx="12">
                  <c:v>7</c:v>
                </c:pt>
                <c:pt idx="13">
                  <c:v>7</c:v>
                </c:pt>
                <c:pt idx="14">
                  <c:v>7</c:v>
                </c:pt>
                <c:pt idx="15">
                  <c:v>7</c:v>
                </c:pt>
                <c:pt idx="16">
                  <c:v>7</c:v>
                </c:pt>
                <c:pt idx="17">
                  <c:v>7</c:v>
                </c:pt>
                <c:pt idx="18">
                  <c:v>7</c:v>
                </c:pt>
                <c:pt idx="19">
                  <c:v>7</c:v>
                </c:pt>
                <c:pt idx="20">
                  <c:v>7</c:v>
                </c:pt>
                <c:pt idx="21">
                  <c:v>7</c:v>
                </c:pt>
                <c:pt idx="22">
                  <c:v>7</c:v>
                </c:pt>
                <c:pt idx="23">
                  <c:v>10</c:v>
                </c:pt>
                <c:pt idx="24">
                  <c:v>10</c:v>
                </c:pt>
                <c:pt idx="25">
                  <c:v>11</c:v>
                </c:pt>
                <c:pt idx="26">
                  <c:v>11</c:v>
                </c:pt>
                <c:pt idx="27">
                  <c:v>11</c:v>
                </c:pt>
                <c:pt idx="28">
                  <c:v>11</c:v>
                </c:pt>
                <c:pt idx="29">
                  <c:v>11</c:v>
                </c:pt>
                <c:pt idx="30">
                  <c:v>11</c:v>
                </c:pt>
                <c:pt idx="31">
                  <c:v>11</c:v>
                </c:pt>
                <c:pt idx="32">
                  <c:v>11</c:v>
                </c:pt>
                <c:pt idx="33">
                  <c:v>11</c:v>
                </c:pt>
                <c:pt idx="34">
                  <c:v>11</c:v>
                </c:pt>
                <c:pt idx="35">
                  <c:v>16</c:v>
                </c:pt>
                <c:pt idx="36">
                  <c:v>16</c:v>
                </c:pt>
                <c:pt idx="37">
                  <c:v>16</c:v>
                </c:pt>
                <c:pt idx="38">
                  <c:v>17</c:v>
                </c:pt>
                <c:pt idx="39">
                  <c:v>17</c:v>
                </c:pt>
                <c:pt idx="40">
                  <c:v>17</c:v>
                </c:pt>
                <c:pt idx="41">
                  <c:v>17</c:v>
                </c:pt>
                <c:pt idx="42">
                  <c:v>17</c:v>
                </c:pt>
                <c:pt idx="43">
                  <c:v>17</c:v>
                </c:pt>
                <c:pt idx="44">
                  <c:v>17</c:v>
                </c:pt>
                <c:pt idx="45">
                  <c:v>17</c:v>
                </c:pt>
                <c:pt idx="46">
                  <c:v>17</c:v>
                </c:pt>
                <c:pt idx="47">
                  <c:v>23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Timeline!$B$10:$AW$10</c15:f>
                <c15:dlblRangeCache>
                  <c:ptCount val="48"/>
                  <c:pt idx="0">
                    <c:v> MS1 </c:v>
                  </c:pt>
                  <c:pt idx="1">
                    <c:v> MS2, MS9 </c:v>
                  </c:pt>
                  <c:pt idx="2">
                    <c:v> MS3, MS10 </c:v>
                  </c:pt>
                  <c:pt idx="5">
                    <c:v> MS4 </c:v>
                  </c:pt>
                  <c:pt idx="11">
                    <c:v> MS5 </c:v>
                  </c:pt>
                  <c:pt idx="23">
                    <c:v> MS11, MS12, MS20 </c:v>
                  </c:pt>
                  <c:pt idx="25">
                    <c:v> MS6 </c:v>
                  </c:pt>
                  <c:pt idx="35">
                    <c:v> MS13, MS14, MS15, MS18, MS19 </c:v>
                  </c:pt>
                  <c:pt idx="38">
                    <c:v> MS7 </c:v>
                  </c:pt>
                  <c:pt idx="47">
                    <c:v> MS8, MS16, MS17, MS21, MS22, MS23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30-7ED3-433F-A583-F74408F2D31A}"/>
            </c:ext>
          </c:extLst>
        </c:ser>
        <c:ser>
          <c:idx val="1"/>
          <c:order val="1"/>
          <c:tx>
            <c:strRef>
              <c:f>Timeline!$A$14</c:f>
              <c:strCache>
                <c:ptCount val="1"/>
                <c:pt idx="0">
                  <c:v>Total nb of delivered MS since M1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4.7877006172839506E-2"/>
                  <c:y val="-0.1722385620915033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D432083-1EC1-41C2-BB0B-5D90FF1A77E7}" type="CELLRANGE">
                      <a:rPr lang="en-US"/>
                      <a:pPr>
                        <a:defRPr/>
                      </a:pPr>
                      <a:t>[CELLRANGE]</a:t>
                    </a:fld>
                    <a:endParaRPr lang="en-GB"/>
                  </a:p>
                </c:rich>
              </c:tx>
              <c:spPr>
                <a:solidFill>
                  <a:srgbClr val="70AD47">
                    <a:lumMod val="20000"/>
                    <a:lumOff val="80000"/>
                  </a:srgbClr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8.2119444444444439E-2"/>
                      <c:h val="0.22285130718954249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1-7ED3-433F-A583-F74408F2D31A}"/>
                </c:ext>
              </c:extLst>
            </c:dLbl>
            <c:dLbl>
              <c:idx val="1"/>
              <c:layout>
                <c:manualLayout>
                  <c:x val="-2.687830687830688E-2"/>
                  <c:y val="-4.8846153846153949E-2"/>
                </c:manualLayout>
              </c:layout>
              <c:tx>
                <c:rich>
                  <a:bodyPr/>
                  <a:lstStyle/>
                  <a:p>
                    <a:fld id="{72100E66-CF8B-402E-8174-45706355D053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2-7ED3-433F-A583-F74408F2D31A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7ED3-433F-A583-F74408F2D31A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4-7ED3-433F-A583-F74408F2D31A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5-7ED3-433F-A583-F74408F2D31A}"/>
                </c:ext>
              </c:extLst>
            </c:dLbl>
            <c:dLbl>
              <c:idx val="5"/>
              <c:layout>
                <c:manualLayout>
                  <c:x val="-2.1558641975308643E-2"/>
                  <c:y val="-7.8856209150326831E-2"/>
                </c:manualLayout>
              </c:layout>
              <c:tx>
                <c:rich>
                  <a:bodyPr/>
                  <a:lstStyle/>
                  <a:p>
                    <a:fld id="{89B171CA-EC0C-46A4-AB3B-F1C967346DF7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6-7ED3-433F-A583-F74408F2D31A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17A16234-44D5-4380-91F8-F8530285436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7ED3-433F-A583-F74408F2D31A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6C97628A-32A7-46E2-98BA-C43E37CEA807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8-7ED3-433F-A583-F74408F2D31A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E0405F7C-4BAE-46C8-A2CF-6D7E3B6C115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9-7ED3-433F-A583-F74408F2D31A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A-7ED3-433F-A583-F74408F2D31A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7ED3-433F-A583-F74408F2D31A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C-7ED3-433F-A583-F74408F2D31A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D-7ED3-433F-A583-F74408F2D31A}"/>
                </c:ext>
              </c:extLst>
            </c:dLbl>
            <c:dLbl>
              <c:idx val="13"/>
              <c:layout>
                <c:manualLayout>
                  <c:x val="0"/>
                  <c:y val="-6.640522875816996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MS5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1"/>
                </c:ext>
                <c:ext xmlns:c16="http://schemas.microsoft.com/office/drawing/2014/chart" uri="{C3380CC4-5D6E-409C-BE32-E72D297353CC}">
                  <c16:uniqueId val="{0000003E-7ED3-433F-A583-F74408F2D31A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F-7ED3-433F-A583-F74408F2D31A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0-7ED3-433F-A583-F74408F2D31A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1-7ED3-433F-A583-F74408F2D31A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2-7ED3-433F-A583-F74408F2D31A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3-7ED3-433F-A583-F74408F2D31A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4-7ED3-433F-A583-F74408F2D31A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5-7ED3-433F-A583-F74408F2D31A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6-7ED3-433F-A583-F74408F2D31A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7-7ED3-433F-A583-F74408F2D31A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8-7ED3-433F-A583-F74408F2D31A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9-7ED3-433F-A583-F74408F2D31A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A-7ED3-433F-A583-F74408F2D31A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B-7ED3-433F-A583-F74408F2D31A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C-7ED3-433F-A583-F74408F2D31A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D-7ED3-433F-A583-F74408F2D31A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E-7ED3-433F-A583-F74408F2D31A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F-7ED3-433F-A583-F74408F2D31A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0-7ED3-433F-A583-F74408F2D31A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1-7ED3-433F-A583-F74408F2D31A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2-7ED3-433F-A583-F74408F2D31A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3-7ED3-433F-A583-F74408F2D31A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4-7ED3-433F-A583-F74408F2D31A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5-7ED3-433F-A583-F74408F2D31A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6-7ED3-433F-A583-F74408F2D31A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7-7ED3-433F-A583-F74408F2D31A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8-7ED3-433F-A583-F74408F2D31A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9-7ED3-433F-A583-F74408F2D31A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A-7ED3-433F-A583-F74408F2D31A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B-7ED3-433F-A583-F74408F2D31A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C-7ED3-433F-A583-F74408F2D31A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D-7ED3-433F-A583-F74408F2D31A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E-7ED3-433F-A583-F74408F2D31A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F-7ED3-433F-A583-F74408F2D31A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60-7ED3-433F-A583-F74408F2D31A}"/>
                </c:ext>
              </c:extLst>
            </c:dLbl>
            <c:spPr>
              <a:solidFill>
                <a:srgbClr val="70AD47">
                  <a:lumMod val="20000"/>
                  <a:lumOff val="80000"/>
                </a:srgbClr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0"/>
              </c:ext>
            </c:extLst>
          </c:dLbls>
          <c:cat>
            <c:numRef>
              <c:f>Timeline!$B$2:$AW$2</c:f>
              <c:numCache>
                <c:formatCode>mmm\-yy</c:formatCode>
                <c:ptCount val="48"/>
                <c:pt idx="0">
                  <c:v>44957</c:v>
                </c:pt>
                <c:pt idx="1">
                  <c:v>44985</c:v>
                </c:pt>
                <c:pt idx="2">
                  <c:v>45016</c:v>
                </c:pt>
                <c:pt idx="3">
                  <c:v>45046</c:v>
                </c:pt>
                <c:pt idx="4">
                  <c:v>45077</c:v>
                </c:pt>
                <c:pt idx="5">
                  <c:v>45107</c:v>
                </c:pt>
                <c:pt idx="6">
                  <c:v>45138</c:v>
                </c:pt>
                <c:pt idx="7">
                  <c:v>45169</c:v>
                </c:pt>
                <c:pt idx="8">
                  <c:v>45199</c:v>
                </c:pt>
                <c:pt idx="9">
                  <c:v>45230</c:v>
                </c:pt>
                <c:pt idx="10">
                  <c:v>45260</c:v>
                </c:pt>
                <c:pt idx="11">
                  <c:v>45291</c:v>
                </c:pt>
                <c:pt idx="12">
                  <c:v>45322</c:v>
                </c:pt>
                <c:pt idx="13">
                  <c:v>45351</c:v>
                </c:pt>
                <c:pt idx="14">
                  <c:v>45382</c:v>
                </c:pt>
                <c:pt idx="15">
                  <c:v>45412</c:v>
                </c:pt>
                <c:pt idx="16">
                  <c:v>45443</c:v>
                </c:pt>
                <c:pt idx="17">
                  <c:v>45473</c:v>
                </c:pt>
                <c:pt idx="18">
                  <c:v>45504</c:v>
                </c:pt>
                <c:pt idx="19">
                  <c:v>45535</c:v>
                </c:pt>
                <c:pt idx="20">
                  <c:v>45565</c:v>
                </c:pt>
                <c:pt idx="21">
                  <c:v>45596</c:v>
                </c:pt>
                <c:pt idx="22">
                  <c:v>45626</c:v>
                </c:pt>
                <c:pt idx="23">
                  <c:v>45657</c:v>
                </c:pt>
                <c:pt idx="24">
                  <c:v>45688</c:v>
                </c:pt>
                <c:pt idx="25">
                  <c:v>45716</c:v>
                </c:pt>
                <c:pt idx="26">
                  <c:v>45747</c:v>
                </c:pt>
                <c:pt idx="27">
                  <c:v>45777</c:v>
                </c:pt>
                <c:pt idx="28">
                  <c:v>45808</c:v>
                </c:pt>
                <c:pt idx="29">
                  <c:v>45838</c:v>
                </c:pt>
                <c:pt idx="30">
                  <c:v>45869</c:v>
                </c:pt>
                <c:pt idx="31">
                  <c:v>45900</c:v>
                </c:pt>
                <c:pt idx="32">
                  <c:v>45930</c:v>
                </c:pt>
                <c:pt idx="33">
                  <c:v>45961</c:v>
                </c:pt>
                <c:pt idx="34">
                  <c:v>45991</c:v>
                </c:pt>
                <c:pt idx="35">
                  <c:v>46022</c:v>
                </c:pt>
                <c:pt idx="36">
                  <c:v>46053</c:v>
                </c:pt>
                <c:pt idx="37">
                  <c:v>46081</c:v>
                </c:pt>
                <c:pt idx="38">
                  <c:v>46112</c:v>
                </c:pt>
                <c:pt idx="39">
                  <c:v>46142</c:v>
                </c:pt>
                <c:pt idx="40">
                  <c:v>46173</c:v>
                </c:pt>
                <c:pt idx="41">
                  <c:v>46203</c:v>
                </c:pt>
                <c:pt idx="42">
                  <c:v>46234</c:v>
                </c:pt>
                <c:pt idx="43">
                  <c:v>46265</c:v>
                </c:pt>
                <c:pt idx="44">
                  <c:v>46295</c:v>
                </c:pt>
                <c:pt idx="45">
                  <c:v>46326</c:v>
                </c:pt>
                <c:pt idx="46">
                  <c:v>46356</c:v>
                </c:pt>
                <c:pt idx="47">
                  <c:v>46387</c:v>
                </c:pt>
              </c:numCache>
            </c:numRef>
          </c:cat>
          <c:val>
            <c:numRef>
              <c:f>Timeline!$B$14:$AW$14</c:f>
              <c:numCache>
                <c:formatCode>0</c:formatCode>
                <c:ptCount val="48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Timeline!$B$13:$Q$13</c15:f>
                <c15:dlblRangeCache>
                  <c:ptCount val="16"/>
                  <c:pt idx="0">
                    <c:v> MS1, MS2, MS3, MS10 </c:v>
                  </c:pt>
                  <c:pt idx="1">
                    <c:v> MS9 </c:v>
                  </c:pt>
                  <c:pt idx="5">
                    <c:v> MS4 </c:v>
                  </c:pt>
                  <c:pt idx="13">
                    <c:v> MS5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61-7ED3-433F-A583-F74408F2D3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5238287"/>
        <c:axId val="1306501583"/>
      </c:lineChart>
      <c:dateAx>
        <c:axId val="1105238287"/>
        <c:scaling>
          <c:orientation val="minMax"/>
          <c:max val="45657"/>
          <c:min val="45292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501583"/>
        <c:crosses val="autoZero"/>
        <c:auto val="1"/>
        <c:lblOffset val="100"/>
        <c:baseTimeUnit val="months"/>
      </c:dateAx>
      <c:valAx>
        <c:axId val="1306501583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52382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HEARTS Y2 Deliverables timeline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Timeline!$A$5</c:f>
              <c:strCache>
                <c:ptCount val="1"/>
                <c:pt idx="0">
                  <c:v>Total nb of due DV since M1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3B8-4AC1-A388-760C2B2CCAC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3B8-4AC1-A388-760C2B2CCAC6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B8-4AC1-A388-760C2B2CCAC6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3B8-4AC1-A388-760C2B2CCAC6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3B8-4AC1-A388-760C2B2CCAC6}"/>
                </c:ext>
              </c:extLst>
            </c:dLbl>
            <c:dLbl>
              <c:idx val="5"/>
              <c:layout>
                <c:manualLayout>
                  <c:x val="-1.847885802469143E-2"/>
                  <c:y val="8.3964379084967247E-2"/>
                </c:manualLayout>
              </c:layout>
              <c:tx>
                <c:rich>
                  <a:bodyPr/>
                  <a:lstStyle/>
                  <a:p>
                    <a:fld id="{CC5FFF5F-F1B8-4B08-A6A0-CDEAF2422380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D3B8-4AC1-A388-760C2B2CCAC6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3B8-4AC1-A388-760C2B2CCAC6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3B8-4AC1-A388-760C2B2CCAC6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3B8-4AC1-A388-760C2B2CCAC6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3B8-4AC1-A388-760C2B2CCAC6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3B8-4AC1-A388-760C2B2CCAC6}"/>
                </c:ext>
              </c:extLst>
            </c:dLbl>
            <c:dLbl>
              <c:idx val="11"/>
              <c:layout>
                <c:manualLayout>
                  <c:x val="-0.11017283950617277"/>
                  <c:y val="2.4901960784313688E-2"/>
                </c:manualLayout>
              </c:layout>
              <c:tx>
                <c:rich>
                  <a:bodyPr/>
                  <a:lstStyle/>
                  <a:p>
                    <a:fld id="{71F01AB0-643D-4BEF-B96C-8F8A2EF6E076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4730555555555555E-2"/>
                      <c:h val="0.1831189542483660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D3B8-4AC1-A388-760C2B2CCAC6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3B8-4AC1-A388-760C2B2CCAC6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3B8-4AC1-A388-760C2B2CCAC6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3B8-4AC1-A388-760C2B2CCAC6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3B8-4AC1-A388-760C2B2CCAC6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D3B8-4AC1-A388-760C2B2CCAC6}"/>
                </c:ext>
              </c:extLst>
            </c:dLbl>
            <c:dLbl>
              <c:idx val="17"/>
              <c:layout>
                <c:manualLayout>
                  <c:x val="-8.4660646354037042E-3"/>
                  <c:y val="-5.2373827350248266E-2"/>
                </c:manualLayout>
              </c:layout>
              <c:tx>
                <c:rich>
                  <a:bodyPr/>
                  <a:lstStyle/>
                  <a:p>
                    <a:fld id="{77C64847-9153-469F-A1E6-167C13F3CC2F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D3B8-4AC1-A388-760C2B2CCAC6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3B8-4AC1-A388-760C2B2CCAC6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3B8-4AC1-A388-760C2B2CCAC6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D3B8-4AC1-A388-760C2B2CCAC6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3B8-4AC1-A388-760C2B2CCAC6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D3B8-4AC1-A388-760C2B2CCAC6}"/>
                </c:ext>
              </c:extLst>
            </c:dLbl>
            <c:dLbl>
              <c:idx val="23"/>
              <c:layout>
                <c:manualLayout>
                  <c:x val="-7.9016603263767915E-2"/>
                  <c:y val="-3.6969760482528147E-2"/>
                </c:manualLayout>
              </c:layout>
              <c:tx>
                <c:rich>
                  <a:bodyPr/>
                  <a:lstStyle/>
                  <a:p>
                    <a:fld id="{86E8D10C-841F-434E-9BEC-B3545F786110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D3B8-4AC1-A388-760C2B2CCAC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5A19491B-23D4-4DAF-9EB6-650E6E28957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D3B8-4AC1-A388-760C2B2CCAC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0037F8C5-EDD8-400D-95BD-20666306D17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D3B8-4AC1-A388-760C2B2CCAC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0548CE88-D6BA-4211-8232-D5C877CC82C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D3B8-4AC1-A388-760C2B2CCAC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EFE665A5-7302-459D-B3A2-1477B7B8D50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D3B8-4AC1-A388-760C2B2CCAC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EDD5F422-344D-485A-8029-73DDC313567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D3B8-4AC1-A388-760C2B2CCAC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C7F466E1-9E55-4F87-ACD7-5760D04A8B9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D3B8-4AC1-A388-760C2B2CCAC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F5821C36-A452-48D6-A34C-081665E8A74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E-D3B8-4AC1-A388-760C2B2CCAC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A2C61998-CEED-41DE-869D-CEC5D340CDE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D3B8-4AC1-A388-760C2B2CCAC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FC492D2A-B825-4432-B199-5CF2D00C39F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0-D3B8-4AC1-A388-760C2B2CCAC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E1895FCD-4544-45ED-B5AF-2C23A63C813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1-D3B8-4AC1-A388-760C2B2CCAC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DF279277-9A9D-495A-B2C5-BB864C101F5A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2-D3B8-4AC1-A388-760C2B2CCAC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fld id="{6F523EB6-085A-40EF-A048-7F816EFDC5A0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3-D3B8-4AC1-A388-760C2B2CCAC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fld id="{5092E84E-A395-41AC-A8F3-74D36431350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4-D3B8-4AC1-A388-760C2B2CCAC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8F62A0B2-EC31-4C42-B2C7-636CAEAE5119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5-D3B8-4AC1-A388-760C2B2CCAC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4556DA12-22A0-445A-8B67-2F1045CC0531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6-D3B8-4AC1-A388-760C2B2CCAC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fld id="{4ED1C391-D9E2-4A95-8995-0AF37FC0EA2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7-D3B8-4AC1-A388-760C2B2CCAC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C0FFE2F6-2867-4E47-BE6A-79D4BAFBF4A6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8-D3B8-4AC1-A388-760C2B2CCAC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fld id="{3B59097D-EF57-49D9-A057-33635433B9AF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9-D3B8-4AC1-A388-760C2B2CCAC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fld id="{2DFB5A9C-0034-4263-8B77-BBAFDE6D500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A-D3B8-4AC1-A388-760C2B2CCAC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fld id="{F3295C93-CD64-4EC7-9B62-86293317AA9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B-D3B8-4AC1-A388-760C2B2CCAC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fld id="{7D3E610C-1C32-49FB-86CD-FB00D1888059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C-D3B8-4AC1-A388-760C2B2CCAC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fld id="{72BB6895-E253-4AD6-A51A-E30F8F273EE8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D-D3B8-4AC1-A388-760C2B2CCAC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fld id="{053F0570-E2BB-44A9-873D-783AE0C37C1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E-D3B8-4AC1-A388-760C2B2CCAC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fld id="{D351C606-C005-4AE7-B608-7F15B1F00FA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2F-D3B8-4AC1-A388-760C2B2CCAC6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0"/>
              </c:ext>
            </c:extLst>
          </c:dLbls>
          <c:cat>
            <c:numRef>
              <c:f>Timeline!$B$2:$AW$2</c:f>
              <c:numCache>
                <c:formatCode>mmm\-yy</c:formatCode>
                <c:ptCount val="48"/>
                <c:pt idx="0">
                  <c:v>44957</c:v>
                </c:pt>
                <c:pt idx="1">
                  <c:v>44985</c:v>
                </c:pt>
                <c:pt idx="2">
                  <c:v>45016</c:v>
                </c:pt>
                <c:pt idx="3">
                  <c:v>45046</c:v>
                </c:pt>
                <c:pt idx="4">
                  <c:v>45077</c:v>
                </c:pt>
                <c:pt idx="5">
                  <c:v>45107</c:v>
                </c:pt>
                <c:pt idx="6">
                  <c:v>45138</c:v>
                </c:pt>
                <c:pt idx="7">
                  <c:v>45169</c:v>
                </c:pt>
                <c:pt idx="8">
                  <c:v>45199</c:v>
                </c:pt>
                <c:pt idx="9">
                  <c:v>45230</c:v>
                </c:pt>
                <c:pt idx="10">
                  <c:v>45260</c:v>
                </c:pt>
                <c:pt idx="11">
                  <c:v>45291</c:v>
                </c:pt>
                <c:pt idx="12">
                  <c:v>45322</c:v>
                </c:pt>
                <c:pt idx="13">
                  <c:v>45351</c:v>
                </c:pt>
                <c:pt idx="14">
                  <c:v>45382</c:v>
                </c:pt>
                <c:pt idx="15">
                  <c:v>45412</c:v>
                </c:pt>
                <c:pt idx="16">
                  <c:v>45443</c:v>
                </c:pt>
                <c:pt idx="17">
                  <c:v>45473</c:v>
                </c:pt>
                <c:pt idx="18">
                  <c:v>45504</c:v>
                </c:pt>
                <c:pt idx="19">
                  <c:v>45535</c:v>
                </c:pt>
                <c:pt idx="20">
                  <c:v>45565</c:v>
                </c:pt>
                <c:pt idx="21">
                  <c:v>45596</c:v>
                </c:pt>
                <c:pt idx="22">
                  <c:v>45626</c:v>
                </c:pt>
                <c:pt idx="23">
                  <c:v>45657</c:v>
                </c:pt>
                <c:pt idx="24">
                  <c:v>45688</c:v>
                </c:pt>
                <c:pt idx="25">
                  <c:v>45716</c:v>
                </c:pt>
                <c:pt idx="26">
                  <c:v>45747</c:v>
                </c:pt>
                <c:pt idx="27">
                  <c:v>45777</c:v>
                </c:pt>
                <c:pt idx="28">
                  <c:v>45808</c:v>
                </c:pt>
                <c:pt idx="29">
                  <c:v>45838</c:v>
                </c:pt>
                <c:pt idx="30">
                  <c:v>45869</c:v>
                </c:pt>
                <c:pt idx="31">
                  <c:v>45900</c:v>
                </c:pt>
                <c:pt idx="32">
                  <c:v>45930</c:v>
                </c:pt>
                <c:pt idx="33">
                  <c:v>45961</c:v>
                </c:pt>
                <c:pt idx="34">
                  <c:v>45991</c:v>
                </c:pt>
                <c:pt idx="35">
                  <c:v>46022</c:v>
                </c:pt>
                <c:pt idx="36">
                  <c:v>46053</c:v>
                </c:pt>
                <c:pt idx="37">
                  <c:v>46081</c:v>
                </c:pt>
                <c:pt idx="38">
                  <c:v>46112</c:v>
                </c:pt>
                <c:pt idx="39">
                  <c:v>46142</c:v>
                </c:pt>
                <c:pt idx="40">
                  <c:v>46173</c:v>
                </c:pt>
                <c:pt idx="41">
                  <c:v>46203</c:v>
                </c:pt>
                <c:pt idx="42">
                  <c:v>46234</c:v>
                </c:pt>
                <c:pt idx="43">
                  <c:v>46265</c:v>
                </c:pt>
                <c:pt idx="44">
                  <c:v>46295</c:v>
                </c:pt>
                <c:pt idx="45">
                  <c:v>46326</c:v>
                </c:pt>
                <c:pt idx="46">
                  <c:v>46356</c:v>
                </c:pt>
                <c:pt idx="47">
                  <c:v>46387</c:v>
                </c:pt>
              </c:numCache>
            </c:numRef>
          </c:cat>
          <c:val>
            <c:numRef>
              <c:f>Timeline!$B$5:$AW$5</c:f>
              <c:numCache>
                <c:formatCode>0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6</c:v>
                </c:pt>
                <c:pt idx="18">
                  <c:v>6</c:v>
                </c:pt>
                <c:pt idx="19">
                  <c:v>6</c:v>
                </c:pt>
                <c:pt idx="20">
                  <c:v>6</c:v>
                </c:pt>
                <c:pt idx="21">
                  <c:v>6</c:v>
                </c:pt>
                <c:pt idx="22">
                  <c:v>6</c:v>
                </c:pt>
                <c:pt idx="23">
                  <c:v>13</c:v>
                </c:pt>
                <c:pt idx="24">
                  <c:v>13</c:v>
                </c:pt>
                <c:pt idx="25">
                  <c:v>13</c:v>
                </c:pt>
                <c:pt idx="26">
                  <c:v>13</c:v>
                </c:pt>
                <c:pt idx="27">
                  <c:v>13</c:v>
                </c:pt>
                <c:pt idx="28">
                  <c:v>13</c:v>
                </c:pt>
                <c:pt idx="29">
                  <c:v>13</c:v>
                </c:pt>
                <c:pt idx="30">
                  <c:v>13</c:v>
                </c:pt>
                <c:pt idx="31">
                  <c:v>13</c:v>
                </c:pt>
                <c:pt idx="32">
                  <c:v>13</c:v>
                </c:pt>
                <c:pt idx="33">
                  <c:v>13</c:v>
                </c:pt>
                <c:pt idx="34">
                  <c:v>13</c:v>
                </c:pt>
                <c:pt idx="35">
                  <c:v>22</c:v>
                </c:pt>
                <c:pt idx="36">
                  <c:v>22</c:v>
                </c:pt>
                <c:pt idx="37">
                  <c:v>22</c:v>
                </c:pt>
                <c:pt idx="38">
                  <c:v>22</c:v>
                </c:pt>
                <c:pt idx="39">
                  <c:v>22</c:v>
                </c:pt>
                <c:pt idx="40">
                  <c:v>22</c:v>
                </c:pt>
                <c:pt idx="41">
                  <c:v>22</c:v>
                </c:pt>
                <c:pt idx="42">
                  <c:v>22</c:v>
                </c:pt>
                <c:pt idx="43">
                  <c:v>22</c:v>
                </c:pt>
                <c:pt idx="44">
                  <c:v>22</c:v>
                </c:pt>
                <c:pt idx="45">
                  <c:v>22</c:v>
                </c:pt>
                <c:pt idx="46">
                  <c:v>22</c:v>
                </c:pt>
                <c:pt idx="47">
                  <c:v>31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Timeline!$B$4:$AW$4</c15:f>
                <c15:dlblRangeCache>
                  <c:ptCount val="48"/>
                  <c:pt idx="5">
                    <c:v> D2.1, D5.1 </c:v>
                  </c:pt>
                  <c:pt idx="11">
                    <c:v> D2.2, D4.1, D7.1 </c:v>
                  </c:pt>
                  <c:pt idx="17">
                    <c:v> D1.1 </c:v>
                  </c:pt>
                  <c:pt idx="23">
                    <c:v> D3.1, D3.2, D3.3, D4.2, D5.2, D6.1, D7.2 </c:v>
                  </c:pt>
                  <c:pt idx="35">
                    <c:v> D2.3, D3.4, D3.5, D4.3, D4.4, D4.5, D5.3, D5.4, D6.2 </c:v>
                  </c:pt>
                  <c:pt idx="47">
                    <c:v> D2.4, D4.6, D5.5, D5.6, D6.3, D7.3, D8.1, D8.2, D8.3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30-D3B8-4AC1-A388-760C2B2CCAC6}"/>
            </c:ext>
          </c:extLst>
        </c:ser>
        <c:ser>
          <c:idx val="1"/>
          <c:order val="1"/>
          <c:tx>
            <c:strRef>
              <c:f>Timeline!$A$8</c:f>
              <c:strCache>
                <c:ptCount val="1"/>
                <c:pt idx="0">
                  <c:v>Total nb of delivered DV since M1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dLbls>
            <c:dLbl>
              <c:idx val="0"/>
              <c:tx>
                <c:rich>
                  <a:bodyPr/>
                  <a:lstStyle/>
                  <a:p>
                    <a:fld id="{B2915D83-042A-4669-AD82-EDFDF2E2E83E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1-D3B8-4AC1-A388-760C2B2CCAC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76F588F-B000-4C71-B23B-70F100D558E5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2-D3B8-4AC1-A388-760C2B2CCAC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BA2A5FFE-6C45-49B1-83D4-946ADD603F8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D3B8-4AC1-A388-760C2B2CCAC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B158B6EC-5D41-4321-B00F-B11C4780235D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D3B8-4AC1-A388-760C2B2CCAC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4C8E62BD-0736-4858-8311-6324BDB7A241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5-D3B8-4AC1-A388-760C2B2CCAC6}"/>
                </c:ext>
              </c:extLst>
            </c:dLbl>
            <c:dLbl>
              <c:idx val="5"/>
              <c:layout>
                <c:manualLayout>
                  <c:x val="-3.1358024691358094E-2"/>
                  <c:y val="-7.4705882352941178E-2"/>
                </c:manualLayout>
              </c:layout>
              <c:tx>
                <c:rich>
                  <a:bodyPr/>
                  <a:lstStyle/>
                  <a:p>
                    <a:fld id="{F6C36CBE-8098-43DA-8804-B6186017EED7}" type="CELLRANGE">
                      <a:rPr lang="en-US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6-D3B8-4AC1-A388-760C2B2CCAC6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00960F97-B973-4F81-876E-371B6730C62B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D3B8-4AC1-A388-760C2B2CCAC6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E9CB43D1-64F6-47D3-B87E-01B2E2962763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8-D3B8-4AC1-A388-760C2B2CCAC6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7273EB93-1BEE-4D67-9760-2139793BFEB4}" type="CELLRANGE">
                      <a:rPr lang="en-GB"/>
                      <a:pPr/>
                      <a:t>[CELLRANGE]</a:t>
                    </a:fld>
                    <a:endParaRPr lang="en-GB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9-D3B8-4AC1-A388-760C2B2CCAC6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A-D3B8-4AC1-A388-760C2B2CCAC6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B-D3B8-4AC1-A388-760C2B2CCAC6}"/>
                </c:ext>
              </c:extLst>
            </c:dLbl>
            <c:dLbl>
              <c:idx val="11"/>
              <c:layout>
                <c:manualLayout>
                  <c:x val="3.9197530864197531E-3"/>
                  <c:y val="4.980392156862745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D4.1, </a:t>
                    </a:r>
                    <a:br>
                      <a:rPr lang="en-US"/>
                    </a:br>
                    <a:r>
                      <a:rPr lang="en-US"/>
                      <a:t>D7.1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C-D3B8-4AC1-A388-760C2B2CCAC6}"/>
                </c:ext>
              </c:extLst>
            </c:dLbl>
            <c:dLbl>
              <c:idx val="12"/>
              <c:layout>
                <c:manualLayout>
                  <c:x val="1.9598765432098765E-3"/>
                  <c:y val="-5.39542483660131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D2.2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D-D3B8-4AC1-A388-760C2B2CCAC6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E-D3B8-4AC1-A388-760C2B2CCAC6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3F-D3B8-4AC1-A388-760C2B2CCAC6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0-D3B8-4AC1-A388-760C2B2CCAC6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1-D3B8-4AC1-A388-760C2B2CCAC6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2-D3B8-4AC1-A388-760C2B2CCAC6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3-D3B8-4AC1-A388-760C2B2CCAC6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4-D3B8-4AC1-A388-760C2B2CCAC6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5-D3B8-4AC1-A388-760C2B2CCAC6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6-D3B8-4AC1-A388-760C2B2CCAC6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7-D3B8-4AC1-A388-760C2B2CCAC6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8-D3B8-4AC1-A388-760C2B2CCAC6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9-D3B8-4AC1-A388-760C2B2CCAC6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A-D3B8-4AC1-A388-760C2B2CCAC6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B-D3B8-4AC1-A388-760C2B2CCAC6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C-D3B8-4AC1-A388-760C2B2CCAC6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D-D3B8-4AC1-A388-760C2B2CCAC6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E-D3B8-4AC1-A388-760C2B2CCAC6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4F-D3B8-4AC1-A388-760C2B2CCAC6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0-D3B8-4AC1-A388-760C2B2CCAC6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1-D3B8-4AC1-A388-760C2B2CCAC6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2-D3B8-4AC1-A388-760C2B2CCAC6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3-D3B8-4AC1-A388-760C2B2CCAC6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4-D3B8-4AC1-A388-760C2B2CCAC6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5-D3B8-4AC1-A388-760C2B2CCAC6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6-D3B8-4AC1-A388-760C2B2CCAC6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7-D3B8-4AC1-A388-760C2B2CCAC6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8-D3B8-4AC1-A388-760C2B2CCAC6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9-D3B8-4AC1-A388-760C2B2CCAC6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A-D3B8-4AC1-A388-760C2B2CCAC6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B-D3B8-4AC1-A388-760C2B2CCAC6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C-D3B8-4AC1-A388-760C2B2CCAC6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D-D3B8-4AC1-A388-760C2B2CCAC6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E-D3B8-4AC1-A388-760C2B2CCAC6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5F-D3B8-4AC1-A388-760C2B2CCAC6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endParaRPr lang="fr-FR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60-D3B8-4AC1-A388-760C2B2CCAC6}"/>
                </c:ext>
              </c:extLst>
            </c:dLbl>
            <c:spPr>
              <a:solidFill>
                <a:srgbClr val="E2F0D9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0"/>
              </c:ext>
            </c:extLst>
          </c:dLbls>
          <c:cat>
            <c:numRef>
              <c:f>Timeline!$B$2:$AW$2</c:f>
              <c:numCache>
                <c:formatCode>mmm\-yy</c:formatCode>
                <c:ptCount val="48"/>
                <c:pt idx="0">
                  <c:v>44957</c:v>
                </c:pt>
                <c:pt idx="1">
                  <c:v>44985</c:v>
                </c:pt>
                <c:pt idx="2">
                  <c:v>45016</c:v>
                </c:pt>
                <c:pt idx="3">
                  <c:v>45046</c:v>
                </c:pt>
                <c:pt idx="4">
                  <c:v>45077</c:v>
                </c:pt>
                <c:pt idx="5">
                  <c:v>45107</c:v>
                </c:pt>
                <c:pt idx="6">
                  <c:v>45138</c:v>
                </c:pt>
                <c:pt idx="7">
                  <c:v>45169</c:v>
                </c:pt>
                <c:pt idx="8">
                  <c:v>45199</c:v>
                </c:pt>
                <c:pt idx="9">
                  <c:v>45230</c:v>
                </c:pt>
                <c:pt idx="10">
                  <c:v>45260</c:v>
                </c:pt>
                <c:pt idx="11">
                  <c:v>45291</c:v>
                </c:pt>
                <c:pt idx="12">
                  <c:v>45322</c:v>
                </c:pt>
                <c:pt idx="13">
                  <c:v>45351</c:v>
                </c:pt>
                <c:pt idx="14">
                  <c:v>45382</c:v>
                </c:pt>
                <c:pt idx="15">
                  <c:v>45412</c:v>
                </c:pt>
                <c:pt idx="16">
                  <c:v>45443</c:v>
                </c:pt>
                <c:pt idx="17">
                  <c:v>45473</c:v>
                </c:pt>
                <c:pt idx="18">
                  <c:v>45504</c:v>
                </c:pt>
                <c:pt idx="19">
                  <c:v>45535</c:v>
                </c:pt>
                <c:pt idx="20">
                  <c:v>45565</c:v>
                </c:pt>
                <c:pt idx="21">
                  <c:v>45596</c:v>
                </c:pt>
                <c:pt idx="22">
                  <c:v>45626</c:v>
                </c:pt>
                <c:pt idx="23">
                  <c:v>45657</c:v>
                </c:pt>
                <c:pt idx="24">
                  <c:v>45688</c:v>
                </c:pt>
                <c:pt idx="25">
                  <c:v>45716</c:v>
                </c:pt>
                <c:pt idx="26">
                  <c:v>45747</c:v>
                </c:pt>
                <c:pt idx="27">
                  <c:v>45777</c:v>
                </c:pt>
                <c:pt idx="28">
                  <c:v>45808</c:v>
                </c:pt>
                <c:pt idx="29">
                  <c:v>45838</c:v>
                </c:pt>
                <c:pt idx="30">
                  <c:v>45869</c:v>
                </c:pt>
                <c:pt idx="31">
                  <c:v>45900</c:v>
                </c:pt>
                <c:pt idx="32">
                  <c:v>45930</c:v>
                </c:pt>
                <c:pt idx="33">
                  <c:v>45961</c:v>
                </c:pt>
                <c:pt idx="34">
                  <c:v>45991</c:v>
                </c:pt>
                <c:pt idx="35">
                  <c:v>46022</c:v>
                </c:pt>
                <c:pt idx="36">
                  <c:v>46053</c:v>
                </c:pt>
                <c:pt idx="37">
                  <c:v>46081</c:v>
                </c:pt>
                <c:pt idx="38">
                  <c:v>46112</c:v>
                </c:pt>
                <c:pt idx="39">
                  <c:v>46142</c:v>
                </c:pt>
                <c:pt idx="40">
                  <c:v>46173</c:v>
                </c:pt>
                <c:pt idx="41">
                  <c:v>46203</c:v>
                </c:pt>
                <c:pt idx="42">
                  <c:v>46234</c:v>
                </c:pt>
                <c:pt idx="43">
                  <c:v>46265</c:v>
                </c:pt>
                <c:pt idx="44">
                  <c:v>46295</c:v>
                </c:pt>
                <c:pt idx="45">
                  <c:v>46326</c:v>
                </c:pt>
                <c:pt idx="46">
                  <c:v>46356</c:v>
                </c:pt>
                <c:pt idx="47">
                  <c:v>46387</c:v>
                </c:pt>
              </c:numCache>
            </c:numRef>
          </c:cat>
          <c:val>
            <c:numRef>
              <c:f>Timeline!$B$8:$AW$8</c:f>
              <c:numCache>
                <c:formatCode>0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4</c:v>
                </c:pt>
                <c:pt idx="12">
                  <c:v>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datalabelsRange>
                <c15:f>Timeline!$B$7:$M$7</c15:f>
                <c15:dlblRangeCache>
                  <c:ptCount val="12"/>
                  <c:pt idx="5">
                    <c:v> D2.1, D5.1 </c:v>
                  </c:pt>
                  <c:pt idx="11">
                    <c:v> D4.1, D7.1 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61-D3B8-4AC1-A388-760C2B2CC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20562495"/>
        <c:axId val="1320562975"/>
      </c:lineChart>
      <c:dateAx>
        <c:axId val="1320562495"/>
        <c:scaling>
          <c:orientation val="minMax"/>
          <c:max val="45657"/>
          <c:min val="45292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0562975"/>
        <c:crosses val="autoZero"/>
        <c:auto val="1"/>
        <c:lblOffset val="100"/>
        <c:baseTimeUnit val="months"/>
      </c:dateAx>
      <c:valAx>
        <c:axId val="1320562975"/>
        <c:scaling>
          <c:orientation val="minMax"/>
          <c:max val="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05624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13/03/2024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13/03/2024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Project Office Meeting #4 - 13 March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Project Office Meeting #4 - 13 March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funding-tenders/opportunities/portal/screen/myarea/projects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5lgIna6YRvc?si=DcQ20u37cWNIexSC" TargetMode="External"/><Relationship Id="rId2" Type="http://schemas.openxmlformats.org/officeDocument/2006/relationships/hyperlink" Target="https://videos.cern.ch/record/2299633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14502/timetable/#20240206.detailed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HEARTS Project Office Meeting #4</a:t>
            </a:r>
            <a:endParaRPr lang="en-GB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13 March 2024</a:t>
            </a: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https://indico.cern.ch/event/1385374/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H" dirty="0"/>
              <a:t>Pablo Lopez</a:t>
            </a:r>
            <a:br>
              <a:rPr lang="fr-CH" dirty="0"/>
            </a:br>
            <a:r>
              <a:rPr lang="fr-CH" dirty="0"/>
              <a:t>CERN, WP1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A5A63-A785-B0D3-7ABE-C1497BF5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4. </a:t>
            </a:r>
            <a:r>
              <a:rPr lang="fr-CH" dirty="0" err="1"/>
              <a:t>Period</a:t>
            </a:r>
            <a:r>
              <a:rPr lang="fr-CH" dirty="0"/>
              <a:t> 1 (P1) report </a:t>
            </a:r>
            <a:r>
              <a:rPr lang="fr-CH" dirty="0" err="1"/>
              <a:t>preparation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421B0-5945-013E-12FC-CEB96F966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400" u="sng" dirty="0"/>
              <a:t>P1 reporting – Financial part:</a:t>
            </a:r>
          </a:p>
          <a:p>
            <a:pPr algn="just"/>
            <a:r>
              <a:rPr lang="en-GB" sz="2400" dirty="0"/>
              <a:t>1 Excel file per Beneficiary, detailed at WP level, for internal follow-up</a:t>
            </a:r>
          </a:p>
          <a:p>
            <a:pPr algn="just"/>
            <a:r>
              <a:rPr lang="en-GB" sz="2400" dirty="0"/>
              <a:t>1 Financial Statement per Beneficiary, on the </a:t>
            </a:r>
            <a:r>
              <a:rPr lang="en-GB" sz="2400" dirty="0">
                <a:hlinkClick r:id="rId2"/>
              </a:rPr>
              <a:t>EC Portal</a:t>
            </a:r>
            <a:r>
              <a:rPr lang="en-GB" sz="2400" dirty="0"/>
              <a:t>, for reporting to the EU Agency</a:t>
            </a:r>
          </a:p>
          <a:p>
            <a:pPr algn="just"/>
            <a:r>
              <a:rPr lang="en-GB" sz="2400" dirty="0"/>
              <a:t>Deviations we will ask beneficiaries to explain: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Any under-use or over-use of budget, at WP level (&gt;15% deviation)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Any purchase costs above 15% of personnel costs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Any deviation from the estimated average personnel costs (= personnel costs / PM)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13787E-3069-3E7E-FD6A-BD3121985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301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5. Events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HEARTS presence at NSREC in Ottawa, Canada (22-26 July 2024)</a:t>
            </a:r>
          </a:p>
          <a:p>
            <a:r>
              <a:rPr lang="en-US" sz="1800" dirty="0"/>
              <a:t>HEARTS presence at RADECS in Gran </a:t>
            </a:r>
            <a:r>
              <a:rPr lang="en-US" sz="1800" dirty="0" err="1"/>
              <a:t>Canaria</a:t>
            </a:r>
            <a:r>
              <a:rPr lang="en-US" sz="1800" dirty="0"/>
              <a:t>, Spain (16-20 September 2024)</a:t>
            </a:r>
          </a:p>
          <a:p>
            <a:r>
              <a:rPr lang="en-US" sz="1800" dirty="0"/>
              <a:t>Other major events?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C737A-EBB3-244D-B1F0-4C3D34DED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81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D805C-30A5-02D1-B9BD-55EEE8B7C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6. AoBs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8C301-1A6F-26B8-238B-F5D8E6E91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Involvement of University of Oldenburg in the project and Collaboration Agreement status (</a:t>
            </a:r>
            <a:r>
              <a:rPr lang="en-US" sz="2000" b="1" dirty="0"/>
              <a:t>action on Julia</a:t>
            </a:r>
            <a:r>
              <a:rPr lang="en-US" sz="2000" dirty="0"/>
              <a:t>)</a:t>
            </a:r>
          </a:p>
          <a:p>
            <a:r>
              <a:rPr lang="en-US" sz="2000" dirty="0"/>
              <a:t>Internal budget situation (</a:t>
            </a:r>
            <a:r>
              <a:rPr lang="en-US" sz="2000" b="1" dirty="0"/>
              <a:t>action on Viktor</a:t>
            </a:r>
            <a:r>
              <a:rPr lang="en-US" sz="2000" dirty="0"/>
              <a:t>)</a:t>
            </a:r>
          </a:p>
          <a:p>
            <a:r>
              <a:rPr lang="en-US" sz="2000" dirty="0"/>
              <a:t>Other?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33431-344B-CBBC-9AEB-B6054B333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924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AA1B3-A193-A2EE-1A56-217C8720A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89429-9C47-A423-0E29-C8EC1228A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fr-CH" sz="2000" dirty="0"/>
              <a:t>Open actions </a:t>
            </a:r>
            <a:r>
              <a:rPr lang="fr-CH" sz="2000" dirty="0" err="1"/>
              <a:t>since</a:t>
            </a:r>
            <a:r>
              <a:rPr lang="fr-CH" sz="2000" dirty="0"/>
              <a:t> the last Project Office meeting and 1st </a:t>
            </a:r>
            <a:r>
              <a:rPr lang="fr-CH" sz="2000" dirty="0" err="1"/>
              <a:t>Annual</a:t>
            </a:r>
            <a:r>
              <a:rPr lang="fr-CH" sz="2000" dirty="0"/>
              <a:t> Meeting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Debriefing of the 1</a:t>
            </a:r>
            <a:r>
              <a:rPr lang="en-US" sz="2000" baseline="30000" dirty="0"/>
              <a:t>st</a:t>
            </a:r>
            <a:r>
              <a:rPr lang="en-US" sz="2000" dirty="0"/>
              <a:t> Annual Meeting &amp; Review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Milestones and deliverables status and outlook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Period 1 (P1) report preparation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Events</a:t>
            </a:r>
          </a:p>
          <a:p>
            <a:pPr>
              <a:buFont typeface="+mj-lt"/>
              <a:buAutoNum type="arabicPeriod"/>
            </a:pPr>
            <a:r>
              <a:rPr lang="en-US" sz="2000" dirty="0" err="1"/>
              <a:t>AoBs</a:t>
            </a:r>
            <a:endParaRPr lang="en-US" sz="20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Involvement of University of Oldenburg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Internal budget situation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Other</a:t>
            </a:r>
          </a:p>
          <a:p>
            <a:endParaRPr lang="en-GB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517BE-1062-57BA-05C2-C22B2B446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878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+mj-lt"/>
              <a:buAutoNum type="arabicPeriod"/>
            </a:pPr>
            <a:r>
              <a:rPr lang="fr-CH" sz="3200" dirty="0"/>
              <a:t> Open actions </a:t>
            </a:r>
            <a:r>
              <a:rPr lang="fr-CH" sz="3200" dirty="0" err="1"/>
              <a:t>since</a:t>
            </a:r>
            <a:r>
              <a:rPr lang="fr-CH" sz="3200" dirty="0"/>
              <a:t> the last Project Office meeting &amp; 1st </a:t>
            </a:r>
            <a:r>
              <a:rPr lang="fr-CH" sz="3200" dirty="0" err="1"/>
              <a:t>Annual</a:t>
            </a:r>
            <a:r>
              <a:rPr lang="fr-CH" sz="3200" dirty="0"/>
              <a:t>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343488"/>
            <a:ext cx="11018440" cy="4621055"/>
          </a:xfrm>
        </p:spPr>
        <p:txBody>
          <a:bodyPr>
            <a:normAutofit fontScale="55000" lnSpcReduction="20000"/>
          </a:bodyPr>
          <a:lstStyle/>
          <a:p>
            <a:r>
              <a:rPr lang="en-US" sz="2600" dirty="0"/>
              <a:t>Advisory Panel mandate and NDA</a:t>
            </a:r>
          </a:p>
          <a:p>
            <a:pPr marL="0" indent="0">
              <a:buNone/>
            </a:pPr>
            <a:r>
              <a:rPr lang="en-US" sz="2000" dirty="0"/>
              <a:t>6 out of 6 NDA signed. The signature process is completed.</a:t>
            </a:r>
          </a:p>
          <a:p>
            <a:endParaRPr lang="en-US" sz="2400" dirty="0"/>
          </a:p>
          <a:p>
            <a:r>
              <a:rPr lang="en-US" sz="2400" dirty="0"/>
              <a:t>Define the Advisory Panel meeting format (</a:t>
            </a:r>
            <a:r>
              <a:rPr lang="en-US" sz="2400" b="1" dirty="0"/>
              <a:t>action on Project Office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600" dirty="0"/>
              <a:t>HEARTS Promotion video (</a:t>
            </a:r>
            <a:r>
              <a:rPr lang="en-US" sz="2600" b="1" dirty="0"/>
              <a:t>action on Antoine</a:t>
            </a:r>
            <a:r>
              <a:rPr lang="en-US" sz="2600" dirty="0"/>
              <a:t>)</a:t>
            </a:r>
          </a:p>
          <a:p>
            <a:pPr marL="0" indent="0">
              <a:buNone/>
            </a:pPr>
            <a:r>
              <a:rPr lang="en-US" sz="2200" dirty="0"/>
              <a:t>The </a:t>
            </a:r>
            <a:r>
              <a:rPr lang="en-US" sz="2200" dirty="0">
                <a:hlinkClick r:id="rId2"/>
              </a:rPr>
              <a:t>full video</a:t>
            </a:r>
            <a:r>
              <a:rPr lang="en-US" sz="2200" dirty="0"/>
              <a:t> is available with and without subtitles. It is also available on the YouTube </a:t>
            </a:r>
            <a:r>
              <a:rPr lang="en-US" sz="2200" dirty="0">
                <a:hlinkClick r:id="rId3"/>
              </a:rPr>
              <a:t>CERN channel</a:t>
            </a:r>
            <a:r>
              <a:rPr lang="en-US" sz="22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HEARTS general presentation and one-page presentation to pitch the project (</a:t>
            </a:r>
            <a:r>
              <a:rPr lang="en-US" sz="2400" b="1" dirty="0"/>
              <a:t>action on Antoine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500" dirty="0"/>
          </a:p>
          <a:p>
            <a:r>
              <a:rPr lang="en-US" sz="2500" dirty="0"/>
              <a:t>Follow-up of COSYLAB’s involvement in the consortium (</a:t>
            </a:r>
            <a:r>
              <a:rPr lang="en-US" sz="2500" b="1" dirty="0"/>
              <a:t>action on EU Office</a:t>
            </a:r>
            <a:r>
              <a:rPr lang="en-US" sz="2500" dirty="0"/>
              <a:t>)</a:t>
            </a:r>
          </a:p>
          <a:p>
            <a:pPr marL="0" indent="0">
              <a:buNone/>
            </a:pPr>
            <a:endParaRPr lang="en-US" sz="2500" dirty="0"/>
          </a:p>
          <a:p>
            <a:r>
              <a:rPr lang="en-US" sz="2500" dirty="0"/>
              <a:t>GA Amendment + Y1 review are on the EU side now</a:t>
            </a:r>
          </a:p>
          <a:p>
            <a:pPr marL="0" indent="0">
              <a:buNone/>
            </a:pPr>
            <a:r>
              <a:rPr lang="en-US" sz="2100" dirty="0">
                <a:sym typeface="Wingdings" panose="05000000000000000000" pitchFamily="2" charset="2"/>
              </a:rPr>
              <a:t> should we send a kind email to the PO asking about the status of these 2 items?</a:t>
            </a:r>
            <a:r>
              <a:rPr lang="en-US" sz="2400" dirty="0"/>
              <a:t> (</a:t>
            </a:r>
            <a:r>
              <a:rPr lang="en-US" sz="2400" b="1" dirty="0"/>
              <a:t>action on EU Office</a:t>
            </a:r>
            <a:r>
              <a:rPr lang="en-US" sz="2400" dirty="0"/>
              <a:t>)</a:t>
            </a:r>
            <a:endParaRPr lang="en-US" sz="21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500" dirty="0"/>
          </a:p>
          <a:p>
            <a:r>
              <a:rPr lang="en-US" sz="2400" dirty="0"/>
              <a:t>Reporting Period 1 review (</a:t>
            </a:r>
            <a:r>
              <a:rPr lang="en-US" sz="2400" b="1" dirty="0"/>
              <a:t>action on Pablo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100" dirty="0"/>
              <a:t>Schedule a meeting in September with the PO for the review after the submission of the Period 1 report to the EU (end of August 2024).</a:t>
            </a:r>
            <a:endParaRPr lang="en-US" sz="2400" dirty="0">
              <a:highlight>
                <a:srgbClr val="FFFF00"/>
              </a:highlight>
            </a:endParaRPr>
          </a:p>
          <a:p>
            <a:endParaRPr lang="en-US" sz="24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200" dirty="0"/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3CE2A-9E67-3B1B-3D5A-6E49A4D88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8E307-B6DE-1AC4-23FF-24B33526E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2. Debriefing of the 1st </a:t>
            </a:r>
            <a:r>
              <a:rPr lang="fr-CH" dirty="0" err="1"/>
              <a:t>Annual</a:t>
            </a:r>
            <a:r>
              <a:rPr lang="fr-CH" dirty="0"/>
              <a:t> Meeting &amp; </a:t>
            </a:r>
            <a:r>
              <a:rPr lang="fr-CH" dirty="0" err="1"/>
              <a:t>Review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1E9C4-71EF-A45C-1AD6-D2B6F1A5F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>
                <a:hlinkClick r:id="rId2"/>
              </a:rPr>
              <a:t>1st HEARTS </a:t>
            </a:r>
            <a:r>
              <a:rPr lang="fr-CH" sz="2000" dirty="0" err="1">
                <a:hlinkClick r:id="rId2"/>
              </a:rPr>
              <a:t>Annual</a:t>
            </a:r>
            <a:r>
              <a:rPr lang="fr-CH" sz="2000" dirty="0">
                <a:hlinkClick r:id="rId2"/>
              </a:rPr>
              <a:t> Meeting agenda</a:t>
            </a:r>
            <a:r>
              <a:rPr lang="fr-CH" sz="2000" dirty="0"/>
              <a:t>, </a:t>
            </a:r>
            <a:r>
              <a:rPr lang="fr-CH" sz="2000" dirty="0" err="1"/>
              <a:t>February</a:t>
            </a:r>
            <a:r>
              <a:rPr lang="fr-CH" sz="2000" dirty="0"/>
              <a:t> 6th, 2024.</a:t>
            </a:r>
          </a:p>
          <a:p>
            <a:endParaRPr lang="fr-CH" sz="2000" dirty="0"/>
          </a:p>
          <a:p>
            <a:r>
              <a:rPr lang="fr-CH" sz="2000" dirty="0" err="1"/>
              <a:t>Summary</a:t>
            </a:r>
            <a:r>
              <a:rPr lang="fr-CH" sz="2000" dirty="0"/>
              <a:t> of the meeting and </a:t>
            </a:r>
            <a:r>
              <a:rPr lang="fr-CH" sz="2000" dirty="0" err="1"/>
              <a:t>general</a:t>
            </a:r>
            <a:r>
              <a:rPr lang="fr-CH" sz="2000" dirty="0"/>
              <a:t> impressions.</a:t>
            </a:r>
          </a:p>
          <a:p>
            <a:endParaRPr lang="fr-CH" sz="2000" dirty="0"/>
          </a:p>
          <a:p>
            <a:r>
              <a:rPr lang="fr-CH" sz="2000" dirty="0"/>
              <a:t>Congratulations and </a:t>
            </a:r>
            <a:r>
              <a:rPr lang="fr-CH" sz="2000" dirty="0" err="1"/>
              <a:t>overall</a:t>
            </a:r>
            <a:r>
              <a:rPr lang="fr-CH" sz="2000" dirty="0"/>
              <a:t> support </a:t>
            </a:r>
            <a:r>
              <a:rPr lang="fr-CH" sz="2000" dirty="0" err="1"/>
              <a:t>from</a:t>
            </a:r>
            <a:r>
              <a:rPr lang="fr-CH" sz="2000" dirty="0"/>
              <a:t> Fabio </a:t>
            </a:r>
            <a:r>
              <a:rPr lang="fr-CH" sz="2000" dirty="0" err="1"/>
              <a:t>Vitobello</a:t>
            </a:r>
            <a:r>
              <a:rPr lang="fr-CH" sz="2000" dirty="0"/>
              <a:t> and Simon </a:t>
            </a:r>
            <a:r>
              <a:rPr lang="fr-CH" sz="2000" dirty="0" err="1"/>
              <a:t>Conticello</a:t>
            </a:r>
            <a:r>
              <a:rPr lang="fr-CH" sz="2000" dirty="0"/>
              <a:t>.</a:t>
            </a:r>
          </a:p>
          <a:p>
            <a:endParaRPr lang="fr-CH" sz="2000" dirty="0"/>
          </a:p>
          <a:p>
            <a:r>
              <a:rPr lang="fr-CH" sz="2000" dirty="0"/>
              <a:t>The Project Office </a:t>
            </a:r>
            <a:r>
              <a:rPr lang="fr-CH" sz="2000" dirty="0" err="1"/>
              <a:t>should</a:t>
            </a:r>
            <a:r>
              <a:rPr lang="fr-CH" sz="2000" dirty="0"/>
              <a:t> </a:t>
            </a:r>
            <a:r>
              <a:rPr lang="fr-CH" sz="2000" dirty="0" err="1"/>
              <a:t>soon</a:t>
            </a:r>
            <a:r>
              <a:rPr lang="fr-CH" sz="2000" dirty="0"/>
              <a:t> </a:t>
            </a:r>
            <a:r>
              <a:rPr lang="fr-CH" sz="2000" dirty="0" err="1"/>
              <a:t>receive</a:t>
            </a:r>
            <a:r>
              <a:rPr lang="fr-CH" sz="2000" dirty="0"/>
              <a:t> the </a:t>
            </a:r>
            <a:r>
              <a:rPr lang="fr-CH" sz="2000" dirty="0" err="1"/>
              <a:t>review</a:t>
            </a:r>
            <a:r>
              <a:rPr lang="fr-CH" sz="2000" dirty="0"/>
              <a:t> report.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33CA4-0538-F2E0-82A1-5AD13F7D9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6794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sz="3200" dirty="0"/>
              <a:t>. Milestones and deliverables status and outlook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2E98B8-F4B1-CF54-6911-D5F4C6032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F5ED15F-EDBC-8A58-254D-FF1C85E0DF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5354192"/>
              </p:ext>
            </p:extLst>
          </p:nvPr>
        </p:nvGraphicFramePr>
        <p:xfrm>
          <a:off x="1271644" y="1651792"/>
          <a:ext cx="9648712" cy="426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9159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sz="3200" dirty="0"/>
              <a:t>. Milestones and deliverables status and outlook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55D88-451B-6A47-823B-8B3526008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Upcoming milestones in 2024:</a:t>
            </a:r>
          </a:p>
          <a:p>
            <a:r>
              <a:rPr lang="en-US" sz="2000" b="1" dirty="0"/>
              <a:t>MS11</a:t>
            </a:r>
            <a:r>
              <a:rPr lang="en-US" sz="2000" dirty="0"/>
              <a:t>: </a:t>
            </a:r>
            <a:r>
              <a:rPr lang="en-GB" sz="2000" dirty="0"/>
              <a:t>Release of G4SEE VHE ion tool </a:t>
            </a:r>
            <a:r>
              <a:rPr lang="en-US" sz="2000" dirty="0"/>
              <a:t>(M24 – 31.12.2024) – WP3</a:t>
            </a:r>
          </a:p>
          <a:p>
            <a:r>
              <a:rPr lang="en-US" sz="2000" b="1" dirty="0"/>
              <a:t>MS12</a:t>
            </a:r>
            <a:r>
              <a:rPr lang="en-US" sz="2000" dirty="0"/>
              <a:t>: </a:t>
            </a:r>
            <a:r>
              <a:rPr lang="en-GB" sz="2000" dirty="0"/>
              <a:t>CERN beam instrumentation and dosimetry installed and running </a:t>
            </a:r>
            <a:r>
              <a:rPr lang="en-US" sz="2000" dirty="0"/>
              <a:t>(M24 – 31.12.2024) – WP4</a:t>
            </a:r>
          </a:p>
          <a:p>
            <a:r>
              <a:rPr lang="en-US" sz="2000" b="1" dirty="0"/>
              <a:t>MS20</a:t>
            </a:r>
            <a:r>
              <a:rPr lang="en-US" sz="2000" dirty="0"/>
              <a:t>: </a:t>
            </a:r>
            <a:r>
              <a:rPr lang="en-GB" sz="2000" dirty="0"/>
              <a:t>First external users at CHARM (M24 – 31.12.2024) – WP7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The reminder to draft the milestone reports will be sent to relevant stakeholders in due time according to the defined workflow, i.e. by mid-November (</a:t>
            </a:r>
            <a:r>
              <a:rPr lang="en-GB" sz="2000" b="1" dirty="0"/>
              <a:t>action on Pablo</a:t>
            </a:r>
            <a:r>
              <a:rPr lang="en-GB" sz="2000" dirty="0"/>
              <a:t>).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4551F-41D5-79F9-C7F2-474783026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729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sz="3200" dirty="0"/>
              <a:t>. Milestones and deliverables status and outlook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84BF64-A189-F414-929F-3CF77811A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902EA47-1D39-26BD-D32A-5CC9C90F75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0090181"/>
              </p:ext>
            </p:extLst>
          </p:nvPr>
        </p:nvGraphicFramePr>
        <p:xfrm>
          <a:off x="1595680" y="1725869"/>
          <a:ext cx="9000640" cy="412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5684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sz="3200" dirty="0"/>
              <a:t>. Milestones and deliverables status and outlook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55D88-451B-6A47-823B-8B3526008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000" b="1" dirty="0"/>
              <a:t>Upcoming deliverables in 2024:</a:t>
            </a:r>
          </a:p>
          <a:p>
            <a:r>
              <a:rPr lang="en-US" sz="2000" b="1" dirty="0"/>
              <a:t>D1.1</a:t>
            </a:r>
            <a:r>
              <a:rPr lang="en-US" sz="2000" dirty="0"/>
              <a:t>: </a:t>
            </a:r>
            <a:r>
              <a:rPr lang="en-GB" sz="2000" dirty="0"/>
              <a:t>Assessment of high-energy heavy ion operation in CHARM during CERN proton physics periods </a:t>
            </a:r>
            <a:r>
              <a:rPr lang="en-US" sz="2000" dirty="0"/>
              <a:t>(M18 – 30.06.2024)</a:t>
            </a:r>
          </a:p>
          <a:p>
            <a:r>
              <a:rPr lang="en-US" sz="2000" b="1" dirty="0"/>
              <a:t>D3.1</a:t>
            </a:r>
            <a:r>
              <a:rPr lang="en-US" sz="2000" dirty="0"/>
              <a:t>: </a:t>
            </a:r>
            <a:r>
              <a:rPr lang="en-GB" sz="2000" dirty="0"/>
              <a:t>Numerical characterization of the CHARM beamline and of detector response</a:t>
            </a:r>
            <a:r>
              <a:rPr lang="en-US" sz="2000" dirty="0"/>
              <a:t> (M24 – 31.12.2024)</a:t>
            </a:r>
          </a:p>
          <a:p>
            <a:r>
              <a:rPr lang="en-US" sz="2000" b="1" dirty="0"/>
              <a:t>D3.2</a:t>
            </a:r>
            <a:r>
              <a:rPr lang="en-US" sz="2000" dirty="0"/>
              <a:t>: </a:t>
            </a:r>
            <a:r>
              <a:rPr lang="en-GB" sz="2000" dirty="0"/>
              <a:t>Modelling of shielding materials and configurations for test setup standardisation </a:t>
            </a:r>
            <a:r>
              <a:rPr lang="en-US" sz="2000" dirty="0"/>
              <a:t>(M24 – 31.12.2024)</a:t>
            </a:r>
          </a:p>
          <a:p>
            <a:r>
              <a:rPr lang="en-US" sz="2000" b="1" dirty="0"/>
              <a:t>D3.3</a:t>
            </a:r>
            <a:r>
              <a:rPr lang="en-US" sz="2000" dirty="0"/>
              <a:t>: </a:t>
            </a:r>
            <a:r>
              <a:rPr lang="en-GB" sz="2000" dirty="0"/>
              <a:t>GCR/SPE simulator optimizer software (M24 – 31.12.2024)</a:t>
            </a:r>
          </a:p>
          <a:p>
            <a:r>
              <a:rPr lang="en-GB" sz="2000" b="1" dirty="0"/>
              <a:t>D4.2</a:t>
            </a:r>
            <a:r>
              <a:rPr lang="en-GB" sz="2000" dirty="0"/>
              <a:t>: Calibrated CERN beam instrumentation documented and installed in the accelerator (M24 – 31.12.2024)</a:t>
            </a:r>
          </a:p>
          <a:p>
            <a:r>
              <a:rPr lang="en-GB" sz="2000" b="1" dirty="0"/>
              <a:t>D5.2</a:t>
            </a:r>
            <a:r>
              <a:rPr lang="en-GB" sz="2000" dirty="0"/>
              <a:t>: Validation of beam parameter quality of CERN and GSI infrastructures for testing of electronics (M24 – 31.12.2024)</a:t>
            </a:r>
          </a:p>
          <a:p>
            <a:r>
              <a:rPr lang="en-US" sz="2000" b="1" dirty="0"/>
              <a:t>D6.1</a:t>
            </a:r>
            <a:r>
              <a:rPr lang="en-US" sz="2000" dirty="0"/>
              <a:t>: GCR/SPE simulator setup </a:t>
            </a:r>
            <a:r>
              <a:rPr lang="en-GB" sz="2000" dirty="0"/>
              <a:t>(M24 – 31.12.2024)</a:t>
            </a:r>
          </a:p>
          <a:p>
            <a:r>
              <a:rPr lang="en-GB" sz="2000" b="1" dirty="0"/>
              <a:t>D7.2</a:t>
            </a:r>
            <a:r>
              <a:rPr lang="en-GB" sz="2000" dirty="0"/>
              <a:t>: Demonstration of the achievements in terms of beam parameters (energy, LET, range, size) (M24 – 31.12.2024)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The reminder to draft the deliverable reports will be sent to relevant stakeholders in due time according to the defined workflow, i.e. by mid-May for D1.1 and by mid-November for the remaining ones (</a:t>
            </a:r>
            <a:r>
              <a:rPr lang="en-GB" sz="2000" b="1" dirty="0"/>
              <a:t>action on Pablo</a:t>
            </a:r>
            <a:r>
              <a:rPr lang="en-GB" sz="2000" dirty="0"/>
              <a:t>).</a:t>
            </a:r>
            <a:endParaRPr lang="en-US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  <a:p>
            <a:endParaRPr lang="en-US" sz="2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19D93-AB9C-00F0-784D-386DC083D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3946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A5A63-A785-B0D3-7ABE-C1497BF5C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4. </a:t>
            </a:r>
            <a:r>
              <a:rPr lang="fr-CH" dirty="0" err="1"/>
              <a:t>Period</a:t>
            </a:r>
            <a:r>
              <a:rPr lang="fr-CH" dirty="0"/>
              <a:t> 1 (P1) report </a:t>
            </a:r>
            <a:r>
              <a:rPr lang="fr-CH" dirty="0" err="1"/>
              <a:t>preparation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421B0-5945-013E-12FC-CEB96F966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GB" sz="2400" u="sng" dirty="0"/>
              <a:t>P1 reporting:</a:t>
            </a:r>
          </a:p>
          <a:p>
            <a:pPr marL="0" indent="0" algn="just">
              <a:buNone/>
            </a:pPr>
            <a:endParaRPr lang="en-GB" sz="1300" u="sng" dirty="0"/>
          </a:p>
          <a:p>
            <a:pPr algn="just"/>
            <a:r>
              <a:rPr lang="en-GB" sz="2400" dirty="0"/>
              <a:t>Period 1: 01/01/2023 – 30/06/2024</a:t>
            </a:r>
          </a:p>
          <a:p>
            <a:pPr algn="just"/>
            <a:r>
              <a:rPr lang="en-GB" sz="2400" dirty="0"/>
              <a:t>Periodic Report No. 1 is to be submitted by the end of August 2024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Due to the summer break, we will try to anticipate, but latest results until the end of June will have to be included</a:t>
            </a:r>
          </a:p>
          <a:p>
            <a:pPr marL="457200" lvl="1" indent="0" algn="just">
              <a:buNone/>
            </a:pPr>
            <a:endParaRPr lang="en-GB" sz="1300" dirty="0"/>
          </a:p>
          <a:p>
            <a:pPr algn="just"/>
            <a:r>
              <a:rPr lang="en-GB" sz="2400" dirty="0"/>
              <a:t>Tentative deadlines: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Templates and instructions will be sent </a:t>
            </a:r>
            <a:r>
              <a:rPr lang="en-GB" sz="2000" b="1" dirty="0"/>
              <a:t>in May </a:t>
            </a:r>
            <a:r>
              <a:rPr lang="en-GB" sz="2000" dirty="0"/>
              <a:t>at the latest by HEARTS Management Team to WP Leaders and Beneficiaries contacts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version of Technical reports (1 per WP) to be sent back to HEARTS Management Team by </a:t>
            </a:r>
            <a:r>
              <a:rPr lang="en-GB" sz="2000" b="1" dirty="0"/>
              <a:t>mid-July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Consolidation and possible revisions of Tech. reports for final versions ready by </a:t>
            </a:r>
            <a:r>
              <a:rPr lang="en-GB" sz="2000" b="1" dirty="0"/>
              <a:t>mid-August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Financial Statements to be submitted by </a:t>
            </a:r>
            <a:r>
              <a:rPr lang="en-GB" sz="2000" b="1" dirty="0"/>
              <a:t>late July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000" dirty="0"/>
              <a:t>Consolidation and possible revisions of Financial Statements until </a:t>
            </a:r>
            <a:r>
              <a:rPr lang="en-GB" sz="2000" b="1" dirty="0"/>
              <a:t>mid-August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13787E-3069-3E7E-FD6A-BD3121985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Project Office Meeting #4 - 13 March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52207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4814</TotalTime>
  <Words>1027</Words>
  <Application>Microsoft Office PowerPoint</Application>
  <PresentationFormat>Widescreen</PresentationFormat>
  <Paragraphs>125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HEARTS Custom Slides</vt:lpstr>
      <vt:lpstr>HEARTS Project Office Meeting #4</vt:lpstr>
      <vt:lpstr>Agenda</vt:lpstr>
      <vt:lpstr> Open actions since the last Project Office meeting &amp; 1st Annual Meeting</vt:lpstr>
      <vt:lpstr>2. Debriefing of the 1st Annual Meeting &amp; Review</vt:lpstr>
      <vt:lpstr>3. Milestones and deliverables status and outlook</vt:lpstr>
      <vt:lpstr>3. Milestones and deliverables status and outlook</vt:lpstr>
      <vt:lpstr>3. Milestones and deliverables status and outlook</vt:lpstr>
      <vt:lpstr>3. Milestones and deliverables status and outlook</vt:lpstr>
      <vt:lpstr>4. Period 1 (P1) report preparation</vt:lpstr>
      <vt:lpstr>4. Period 1 (P1) report preparation</vt:lpstr>
      <vt:lpstr>5. Events</vt:lpstr>
      <vt:lpstr>6. AoBs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Pablo Federico Lopez</cp:lastModifiedBy>
  <cp:revision>474</cp:revision>
  <dcterms:created xsi:type="dcterms:W3CDTF">2017-04-26T09:15:49Z</dcterms:created>
  <dcterms:modified xsi:type="dcterms:W3CDTF">2024-03-13T12:44:54Z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