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675" r:id="rId2"/>
    <p:sldId id="676" r:id="rId3"/>
    <p:sldId id="674" r:id="rId4"/>
    <p:sldId id="267" r:id="rId5"/>
    <p:sldId id="258" r:id="rId6"/>
  </p:sldIdLst>
  <p:sldSz cx="12192000" cy="6858000"/>
  <p:notesSz cx="6858000" cy="9144000"/>
  <p:defaultTextStyle>
    <a:defPPr>
      <a:defRPr lang="en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08"/>
    <p:restoredTop sz="92923" autoAdjust="0"/>
  </p:normalViewPr>
  <p:slideViewPr>
    <p:cSldViewPr snapToGrid="0">
      <p:cViewPr varScale="1">
        <p:scale>
          <a:sx n="99" d="100"/>
          <a:sy n="99" d="100"/>
        </p:scale>
        <p:origin x="92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A389C4-7800-7D4D-9460-120C96D6B30E}" type="datetimeFigureOut">
              <a:rPr lang="en-IT" smtClean="0"/>
              <a:t>02/26/2024</a:t>
            </a:fld>
            <a:endParaRPr lang="en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9EA565-9EDE-D847-A778-4CFF01B0CDFD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2351784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9EA565-9EDE-D847-A778-4CFF01B0CDFD}" type="slidenum">
              <a:rPr lang="en-IT" smtClean="0"/>
              <a:t>1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5665906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>
            <a:extLst>
              <a:ext uri="{FF2B5EF4-FFF2-40B4-BE49-F238E27FC236}">
                <a16:creationId xmlns:a16="http://schemas.microsoft.com/office/drawing/2014/main" id="{B1891462-D144-B436-4489-2FB8AEECAC1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496732" y="6517263"/>
            <a:ext cx="8707299" cy="365125"/>
          </a:xfrm>
          <a:prstGeom prst="rect">
            <a:avLst/>
          </a:prstGeom>
          <a:solidFill>
            <a:srgbClr val="004586"/>
          </a:solidFill>
          <a:ln w="9360" cap="flat">
            <a:solidFill>
              <a:srgbClr val="9FB8C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n-US" altLang="x-none">
              <a:solidFill>
                <a:schemeClr val="bg1"/>
              </a:solidFill>
              <a:latin typeface="Calibri" panose="020F0502020204030204"/>
              <a:ea typeface="DejaVu Sans" charset="0"/>
              <a:cs typeface="DejaVu Sans" charset="0"/>
              <a:sym typeface="Calibri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27736" y="105787"/>
            <a:ext cx="8786379" cy="776327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kumimoji="0" lang="en-GB"/>
              <a:t>Click to edit Master title style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147289" y="6535109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6" descr="Picture 6">
            <a:extLst>
              <a:ext uri="{FF2B5EF4-FFF2-40B4-BE49-F238E27FC236}">
                <a16:creationId xmlns:a16="http://schemas.microsoft.com/office/drawing/2014/main" id="{595CF372-A5BE-0011-B0FC-5548E14DA18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6517264"/>
            <a:ext cx="4416058" cy="365124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Rectangle 1">
            <a:extLst>
              <a:ext uri="{FF2B5EF4-FFF2-40B4-BE49-F238E27FC236}">
                <a16:creationId xmlns:a16="http://schemas.microsoft.com/office/drawing/2014/main" id="{FB655552-77E5-0109-CCDA-CF18AB930BF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840833" y="1006689"/>
            <a:ext cx="8217569" cy="45719"/>
          </a:xfrm>
          <a:prstGeom prst="rect">
            <a:avLst/>
          </a:prstGeom>
          <a:solidFill>
            <a:srgbClr val="004586"/>
          </a:solidFill>
          <a:ln w="9360" cap="flat">
            <a:solidFill>
              <a:srgbClr val="9FB8C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n-US" altLang="x-none">
              <a:solidFill>
                <a:prstClr val="black"/>
              </a:solidFill>
              <a:latin typeface="Calibri" panose="020F0502020204030204"/>
              <a:ea typeface="DejaVu Sans" charset="0"/>
              <a:cs typeface="DejaVu Sans" charset="0"/>
              <a:sym typeface="Calibri"/>
            </a:endParaRPr>
          </a:p>
        </p:txBody>
      </p:sp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91F3AF2A-F828-7202-5A5B-9D6F0CE19A4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488589" cy="1046747"/>
          </a:xfrm>
          <a:prstGeom prst="rect">
            <a:avLst/>
          </a:prstGeom>
          <a:noFill/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6C96F43-E681-2502-C372-76E91926CEDE}"/>
              </a:ext>
            </a:extLst>
          </p:cNvPr>
          <p:cNvSpPr txBox="1"/>
          <p:nvPr userDrawn="1"/>
        </p:nvSpPr>
        <p:spPr>
          <a:xfrm>
            <a:off x="10178716" y="32286"/>
            <a:ext cx="20132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>
                <a:solidFill>
                  <a:schemeClr val="accent1">
                    <a:lumMod val="75000"/>
                  </a:schemeClr>
                </a:solidFill>
                <a:latin typeface="Bauhaus 93" panose="04030905020B02020C02" pitchFamily="82" charset="0"/>
              </a:rPr>
              <a:t>DRD3</a:t>
            </a:r>
            <a:endParaRPr lang="en-GB" sz="5400" dirty="0">
              <a:solidFill>
                <a:schemeClr val="accent1">
                  <a:lumMod val="75000"/>
                </a:schemeClr>
              </a:solidFill>
              <a:latin typeface="Bauhaus 93" panose="04030905020B02020C02" pitchFamily="82" charset="0"/>
            </a:endParaRPr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A827D54A-1AB0-161A-4FB5-851B6FA40083}"/>
              </a:ext>
            </a:extLst>
          </p:cNvPr>
          <p:cNvSpPr txBox="1">
            <a:spLocks/>
          </p:cNvSpPr>
          <p:nvPr userDrawn="1"/>
        </p:nvSpPr>
        <p:spPr>
          <a:xfrm>
            <a:off x="4613907" y="6520115"/>
            <a:ext cx="52225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IT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>
                <a:solidFill>
                  <a:schemeClr val="bg1"/>
                </a:solidFill>
              </a:rPr>
              <a:t>  DRD3 online Workshop, 26 February 2024     G. Pellegrini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7163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809886" y="89798"/>
            <a:ext cx="8568566" cy="776327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92480" y="1438819"/>
            <a:ext cx="10969139" cy="4667421"/>
          </a:xfrm>
        </p:spPr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455356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35D6A9C3-F66A-85C4-A328-876E50AB0C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47289" y="6535109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20E9AC14-9FA4-F856-FC16-538CA622FC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84701" y="6533554"/>
            <a:ext cx="52225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WP2  DRD3 Community Workshop, 22-23 March 2023,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486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F9DA9A-F991-3959-4C4D-282163B6A0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Century Gothic" panose="020B0502020202020204" pitchFamily="34" charset="0"/>
              </a:rPr>
              <a:t>Spokesperson</a:t>
            </a:r>
            <a:r>
              <a:rPr lang="en-IT" dirty="0">
                <a:latin typeface="Century Gothic" panose="020B0502020202020204" pitchFamily="34" charset="0"/>
              </a:rPr>
              <a:t> election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49168AA-3DF2-4B02-5411-69C5C09853E2}"/>
              </a:ext>
            </a:extLst>
          </p:cNvPr>
          <p:cNvSpPr txBox="1"/>
          <p:nvPr/>
        </p:nvSpPr>
        <p:spPr>
          <a:xfrm>
            <a:off x="172575" y="1215668"/>
            <a:ext cx="11696700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Presentation of the  4 candidates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We will be recording the presentation for those unable to attend the meeting, so they can view it later.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The vote (by the institutes representatives) will start after the meeting and close at noon CET, February 28</a:t>
            </a:r>
            <a:r>
              <a:rPr lang="en-GB" sz="2400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(48h).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If a candidate has obtained more than 50% of the vote, (s)he is elected. If not, the two most voted candidates will go for a second round</a:t>
            </a:r>
            <a:r>
              <a:rPr lang="en-GB" sz="24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GB" sz="2400" b="0" i="0" dirty="0">
              <a:solidFill>
                <a:srgbClr val="222222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Spokesperson chair election result by </a:t>
            </a:r>
            <a:r>
              <a:rPr lang="en-GB" sz="2400" dirty="0">
                <a:solidFill>
                  <a:srgbClr val="222222"/>
                </a:solidFill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the 1st of March</a:t>
            </a:r>
            <a:r>
              <a:rPr lang="en-GB" sz="24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 propose to have two volunteers to supervise the election.</a:t>
            </a:r>
          </a:p>
          <a:p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40368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0970F58-0CD9-C724-87C4-2E077C3DC9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Agenda</a:t>
            </a:r>
            <a:endParaRPr lang="it-IT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06A6614-82AB-C5A4-CA23-4B7A37144F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8925" y="1152815"/>
            <a:ext cx="7372020" cy="5276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45306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F5BDC8-A2ED-58C9-3A00-5EE01C7668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sz="3600" dirty="0">
                <a:latin typeface="Century Gothic" panose="020B0502020202020204" pitchFamily="34" charset="0"/>
              </a:rPr>
              <a:t>DRDC conditional approval of DRD3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D37B00C-F9E2-AC3E-A11D-2B7467CAC52B}"/>
              </a:ext>
            </a:extLst>
          </p:cNvPr>
          <p:cNvSpPr txBox="1"/>
          <p:nvPr/>
        </p:nvSpPr>
        <p:spPr>
          <a:xfrm>
            <a:off x="705678" y="1331844"/>
            <a:ext cx="10197548" cy="33636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b="1" i="0" dirty="0">
                <a:solidFill>
                  <a:srgbClr val="222222"/>
                </a:solidFill>
                <a:effectLst/>
                <a:latin typeface="Century Gothic" panose="020B0502020202020204" pitchFamily="34" charset="0"/>
              </a:rPr>
              <a:t>The DRD3 has been conditionally approved:</a:t>
            </a:r>
          </a:p>
          <a:p>
            <a:pPr>
              <a:lnSpc>
                <a:spcPct val="150000"/>
              </a:lnSpc>
            </a:pPr>
            <a:endParaRPr lang="en-GB" b="1" i="0" dirty="0">
              <a:solidFill>
                <a:srgbClr val="222222"/>
              </a:solidFill>
              <a:effectLst/>
              <a:latin typeface="Century Gothic" panose="020B0502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b="1" i="0" dirty="0">
                <a:solidFill>
                  <a:srgbClr val="222222"/>
                </a:solidFill>
                <a:effectLst/>
                <a:latin typeface="Century Gothic" panose="020B0502020202020204" pitchFamily="34" charset="0"/>
              </a:rPr>
              <a:t>The Research Board preliminarily approved DRD3 </a:t>
            </a:r>
            <a:r>
              <a:rPr lang="en-GB" b="0" i="0" dirty="0">
                <a:solidFill>
                  <a:srgbClr val="222222"/>
                </a:solidFill>
                <a:effectLst/>
                <a:latin typeface="Century Gothic" panose="020B0502020202020204" pitchFamily="34" charset="0"/>
              </a:rPr>
              <a:t>so that work towards establishing the collaboration can progress, </a:t>
            </a:r>
            <a:r>
              <a:rPr lang="en-GB" b="1" i="0" dirty="0">
                <a:solidFill>
                  <a:srgbClr val="222222"/>
                </a:solidFill>
                <a:effectLst/>
                <a:latin typeface="Century Gothic" panose="020B0502020202020204" pitchFamily="34" charset="0"/>
              </a:rPr>
              <a:t>on condition that the new collaboration structure be established in a timely fashion following the guidelines provided by the DRDC, and the new management appointed.</a:t>
            </a:r>
          </a:p>
          <a:p>
            <a:pPr>
              <a:lnSpc>
                <a:spcPct val="150000"/>
              </a:lnSpc>
            </a:pPr>
            <a:r>
              <a:rPr lang="en-GB" dirty="0">
                <a:solidFill>
                  <a:srgbClr val="222222"/>
                </a:solidFill>
                <a:latin typeface="Century Gothic" panose="020B0502020202020204" pitchFamily="34" charset="0"/>
              </a:rPr>
              <a:t>A</a:t>
            </a:r>
            <a:r>
              <a:rPr lang="en-GB" b="0" i="0" dirty="0">
                <a:solidFill>
                  <a:srgbClr val="222222"/>
                </a:solidFill>
                <a:effectLst/>
                <a:latin typeface="Century Gothic" panose="020B0502020202020204" pitchFamily="34" charset="0"/>
              </a:rPr>
              <a:t>pproval of DRD3 will be reviewed at the next Research Board meeting in March 2024, on the basis of an updated proposal.</a:t>
            </a:r>
            <a:endParaRPr lang="en-IT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25802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C4A530-0BC5-8B22-F3E8-4AB26EAE20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DRD3 timeline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5223485B-D054-B499-1CBF-DC4A72C1D4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2002061"/>
              </p:ext>
            </p:extLst>
          </p:nvPr>
        </p:nvGraphicFramePr>
        <p:xfrm>
          <a:off x="21296" y="3003345"/>
          <a:ext cx="11999258" cy="2438400"/>
        </p:xfrm>
        <a:graphic>
          <a:graphicData uri="http://schemas.openxmlformats.org/drawingml/2006/table">
            <a:tbl>
              <a:tblPr/>
              <a:tblGrid>
                <a:gridCol w="4003932">
                  <a:extLst>
                    <a:ext uri="{9D8B030D-6E8A-4147-A177-3AD203B41FA5}">
                      <a16:colId xmlns:a16="http://schemas.microsoft.com/office/drawing/2014/main" val="1215879189"/>
                    </a:ext>
                  </a:extLst>
                </a:gridCol>
                <a:gridCol w="1153031">
                  <a:extLst>
                    <a:ext uri="{9D8B030D-6E8A-4147-A177-3AD203B41FA5}">
                      <a16:colId xmlns:a16="http://schemas.microsoft.com/office/drawing/2014/main" val="1901227167"/>
                    </a:ext>
                  </a:extLst>
                </a:gridCol>
                <a:gridCol w="988934">
                  <a:extLst>
                    <a:ext uri="{9D8B030D-6E8A-4147-A177-3AD203B41FA5}">
                      <a16:colId xmlns:a16="http://schemas.microsoft.com/office/drawing/2014/main" val="3532206900"/>
                    </a:ext>
                  </a:extLst>
                </a:gridCol>
                <a:gridCol w="988933">
                  <a:extLst>
                    <a:ext uri="{9D8B030D-6E8A-4147-A177-3AD203B41FA5}">
                      <a16:colId xmlns:a16="http://schemas.microsoft.com/office/drawing/2014/main" val="3506903728"/>
                    </a:ext>
                  </a:extLst>
                </a:gridCol>
                <a:gridCol w="1043873">
                  <a:extLst>
                    <a:ext uri="{9D8B030D-6E8A-4147-A177-3AD203B41FA5}">
                      <a16:colId xmlns:a16="http://schemas.microsoft.com/office/drawing/2014/main" val="1430269535"/>
                    </a:ext>
                  </a:extLst>
                </a:gridCol>
                <a:gridCol w="1071344">
                  <a:extLst>
                    <a:ext uri="{9D8B030D-6E8A-4147-A177-3AD203B41FA5}">
                      <a16:colId xmlns:a16="http://schemas.microsoft.com/office/drawing/2014/main" val="2099188810"/>
                    </a:ext>
                  </a:extLst>
                </a:gridCol>
                <a:gridCol w="1001094">
                  <a:extLst>
                    <a:ext uri="{9D8B030D-6E8A-4147-A177-3AD203B41FA5}">
                      <a16:colId xmlns:a16="http://schemas.microsoft.com/office/drawing/2014/main" val="2761757470"/>
                    </a:ext>
                  </a:extLst>
                </a:gridCol>
                <a:gridCol w="959223">
                  <a:extLst>
                    <a:ext uri="{9D8B030D-6E8A-4147-A177-3AD203B41FA5}">
                      <a16:colId xmlns:a16="http://schemas.microsoft.com/office/drawing/2014/main" val="1465793558"/>
                    </a:ext>
                  </a:extLst>
                </a:gridCol>
                <a:gridCol w="788894">
                  <a:extLst>
                    <a:ext uri="{9D8B030D-6E8A-4147-A177-3AD203B41FA5}">
                      <a16:colId xmlns:a16="http://schemas.microsoft.com/office/drawing/2014/main" val="245147803"/>
                    </a:ext>
                  </a:extLst>
                </a:gridCol>
              </a:tblGrid>
              <a:tr h="2381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dirty="0">
                          <a:effectLst/>
                        </a:rPr>
                        <a:t>Request of nomination for the CB chair</a:t>
                      </a: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T" sz="1400" dirty="0">
                          <a:effectLst/>
                        </a:rPr>
                        <a:t>15/12/2023</a:t>
                      </a: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40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400" dirty="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400" dirty="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400" dirty="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400" dirty="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400" dirty="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400" dirty="0">
                        <a:effectLst/>
                      </a:endParaRPr>
                    </a:p>
                  </a:txBody>
                  <a:tcPr marL="28575" marR="285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5864080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>
                          <a:effectLst/>
                        </a:rPr>
                        <a:t>Select 4-5 candidates for the CB chair</a:t>
                      </a: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400" dirty="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T" sz="1400">
                          <a:effectLst/>
                        </a:rPr>
                        <a:t>6/1/2024</a:t>
                      </a: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40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40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400" dirty="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400" dirty="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400" dirty="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400" dirty="0">
                        <a:effectLst/>
                      </a:endParaRPr>
                    </a:p>
                  </a:txBody>
                  <a:tcPr marL="28575" marR="285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548312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dirty="0">
                          <a:effectLst/>
                        </a:rPr>
                        <a:t>Call for Spokesperson</a:t>
                      </a: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40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400" dirty="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40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40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400" dirty="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400" dirty="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400" dirty="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400" dirty="0">
                        <a:effectLst/>
                      </a:endParaRPr>
                    </a:p>
                  </a:txBody>
                  <a:tcPr marL="28575" marR="285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19814326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dirty="0">
                          <a:effectLst/>
                        </a:rPr>
                        <a:t>First online workshop, only for the CB</a:t>
                      </a: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40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400" b="1" dirty="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T" sz="1400" b="0" dirty="0">
                          <a:solidFill>
                            <a:schemeClr val="tx1"/>
                          </a:solidFill>
                          <a:effectLst/>
                        </a:rPr>
                        <a:t>22/1/2024</a:t>
                      </a: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400" b="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400" dirty="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400" dirty="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400" dirty="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400" dirty="0">
                        <a:effectLst/>
                      </a:endParaRPr>
                    </a:p>
                  </a:txBody>
                  <a:tcPr marL="28575" marR="285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70288565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dirty="0">
                          <a:effectLst/>
                        </a:rPr>
                        <a:t>Election of the CB chair</a:t>
                      </a: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40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40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IT" sz="1400" b="0" dirty="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T" sz="1400" b="0" dirty="0">
                          <a:solidFill>
                            <a:schemeClr val="tx1"/>
                          </a:solidFill>
                          <a:effectLst/>
                        </a:rPr>
                        <a:t>29/1/2024</a:t>
                      </a: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400" dirty="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400" dirty="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400" dirty="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400" dirty="0">
                        <a:effectLst/>
                      </a:endParaRPr>
                    </a:p>
                  </a:txBody>
                  <a:tcPr marL="28575" marR="285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38222655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dirty="0">
                          <a:effectLst/>
                        </a:rPr>
                        <a:t>Workshop online (Election of the Spokesperson +summary)</a:t>
                      </a: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40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40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400" dirty="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IT" sz="1400" dirty="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T" sz="1400" b="1" dirty="0">
                          <a:solidFill>
                            <a:srgbClr val="FF0000"/>
                          </a:solidFill>
                          <a:effectLst/>
                        </a:rPr>
                        <a:t>26/02/2024</a:t>
                      </a: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400" b="1" dirty="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400" dirty="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400" dirty="0">
                        <a:effectLst/>
                      </a:endParaRPr>
                    </a:p>
                  </a:txBody>
                  <a:tcPr marL="28575" marR="285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2335751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dirty="0">
                          <a:effectLst/>
                        </a:rPr>
                        <a:t>Election of the Spokesperson</a:t>
                      </a: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400" dirty="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400" dirty="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400" dirty="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IT" sz="1400" dirty="0">
                        <a:effectLst/>
                      </a:endParaRPr>
                    </a:p>
                  </a:txBody>
                  <a:tcPr marL="28575" marR="28575" marT="0" marB="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IT" sz="1400" b="1" dirty="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1" dirty="0">
                          <a:solidFill>
                            <a:srgbClr val="FF0000"/>
                          </a:solidFill>
                          <a:effectLst/>
                        </a:rPr>
                        <a:t>01/03</a:t>
                      </a:r>
                      <a:r>
                        <a:rPr lang="en-IT" sz="1400" b="1" dirty="0">
                          <a:solidFill>
                            <a:srgbClr val="FF0000"/>
                          </a:solidFill>
                          <a:effectLst/>
                        </a:rPr>
                        <a:t>/2024</a:t>
                      </a: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400" dirty="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400" dirty="0">
                        <a:effectLst/>
                      </a:endParaRPr>
                    </a:p>
                  </a:txBody>
                  <a:tcPr marL="28575" marR="285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86596312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dirty="0">
                          <a:effectLst/>
                          <a:highlight>
                            <a:srgbClr val="FFFF00"/>
                          </a:highlight>
                        </a:rPr>
                        <a:t>2nd meeting of the DRDC (final approval)</a:t>
                      </a: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400" dirty="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400" dirty="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400" dirty="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IT" sz="1400" dirty="0">
                        <a:effectLst/>
                      </a:endParaRPr>
                    </a:p>
                  </a:txBody>
                  <a:tcPr marL="28575" marR="28575" marT="0" marB="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IT" sz="1400" dirty="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T" sz="1400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s-ES" sz="1400" dirty="0">
                          <a:effectLst/>
                          <a:highlight>
                            <a:srgbClr val="FFFF00"/>
                          </a:highlight>
                        </a:rPr>
                        <a:t>04/03/2024</a:t>
                      </a:r>
                      <a:endParaRPr lang="en-IT" sz="1400" dirty="0">
                        <a:effectLst/>
                        <a:highlight>
                          <a:srgbClr val="FFFF00"/>
                        </a:highlight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400" dirty="0">
                        <a:effectLst/>
                      </a:endParaRPr>
                    </a:p>
                  </a:txBody>
                  <a:tcPr marL="28575" marR="285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48691888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dirty="0">
                          <a:effectLst/>
                        </a:rPr>
                        <a:t>First in person workshop at CERN</a:t>
                      </a: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400" dirty="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400" dirty="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400" dirty="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400" dirty="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400" dirty="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400" dirty="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IT" sz="1400" dirty="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T" sz="1400" dirty="0">
                          <a:effectLst/>
                        </a:rPr>
                        <a:t>17/06/24</a:t>
                      </a:r>
                    </a:p>
                  </a:txBody>
                  <a:tcPr marL="28575" marR="285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76747893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BD5BF00D-13A6-5435-3F27-326A6277720F}"/>
              </a:ext>
            </a:extLst>
          </p:cNvPr>
          <p:cNvSpPr txBox="1"/>
          <p:nvPr/>
        </p:nvSpPr>
        <p:spPr>
          <a:xfrm>
            <a:off x="267281" y="1695097"/>
            <a:ext cx="9145659" cy="506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T" sz="2000" dirty="0"/>
              <a:t>Following the DRDC suggestions, </a:t>
            </a:r>
            <a:r>
              <a:rPr lang="en-IT" sz="2000" b="1" dirty="0"/>
              <a:t>we have now an accelerated schedule</a:t>
            </a:r>
          </a:p>
        </p:txBody>
      </p:sp>
    </p:spTree>
    <p:extLst>
      <p:ext uri="{BB962C8B-B14F-4D97-AF65-F5344CB8AC3E}">
        <p14:creationId xmlns:p14="http://schemas.microsoft.com/office/powerpoint/2010/main" val="17424036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F7868-3E8D-758F-D6B1-93B36F49B4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>
                <a:latin typeface="Century Gothic" panose="020B0502020202020204" pitchFamily="34" charset="0"/>
              </a:rPr>
              <a:t>The next steps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7FD7C7B-190E-A1F7-6FC3-9F6C16760F5B}"/>
              </a:ext>
            </a:extLst>
          </p:cNvPr>
          <p:cNvSpPr txBox="1"/>
          <p:nvPr/>
        </p:nvSpPr>
        <p:spPr>
          <a:xfrm>
            <a:off x="1039498" y="1811992"/>
            <a:ext cx="1099930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March 4th meeting with the DRDC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Selection of the WP and WG responsible.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Start the preparation of the  “MoU”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More details in my talk after the presentation of the candidates</a:t>
            </a:r>
          </a:p>
          <a:p>
            <a:endParaRPr lang="en-GB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06328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ster" id="{BC91EB02-4085-604C-8068-32E113DE70D6}" vid="{2524B9FB-D14C-2243-880B-655D4A97DBF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224</TotalTime>
  <Words>306</Words>
  <Application>Microsoft Office PowerPoint</Application>
  <PresentationFormat>Widescreen</PresentationFormat>
  <Paragraphs>39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Aptos</vt:lpstr>
      <vt:lpstr>Arial</vt:lpstr>
      <vt:lpstr>Bauhaus 93</vt:lpstr>
      <vt:lpstr>Calibri</vt:lpstr>
      <vt:lpstr>Century Gothic</vt:lpstr>
      <vt:lpstr>Times New Roman</vt:lpstr>
      <vt:lpstr>Office Theme</vt:lpstr>
      <vt:lpstr>Spokesperson election</vt:lpstr>
      <vt:lpstr>Agenda</vt:lpstr>
      <vt:lpstr>DRDC conditional approval of DRD3 </vt:lpstr>
      <vt:lpstr>DRD3 timeline</vt:lpstr>
      <vt:lpstr>The next steps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DRD3 kick-off Meeting</dc:title>
  <dc:creator>Nicolo' Cartiglia</dc:creator>
  <cp:lastModifiedBy>Giulio Pellegrini</cp:lastModifiedBy>
  <cp:revision>27</cp:revision>
  <dcterms:created xsi:type="dcterms:W3CDTF">2024-01-21T13:49:28Z</dcterms:created>
  <dcterms:modified xsi:type="dcterms:W3CDTF">2024-02-26T10:31:23Z</dcterms:modified>
</cp:coreProperties>
</file>