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405" r:id="rId2"/>
    <p:sldId id="406" r:id="rId3"/>
    <p:sldId id="575" r:id="rId4"/>
    <p:sldId id="581" r:id="rId5"/>
    <p:sldId id="576" r:id="rId6"/>
    <p:sldId id="580" r:id="rId7"/>
    <p:sldId id="577" r:id="rId8"/>
    <p:sldId id="578" r:id="rId9"/>
    <p:sldId id="579" r:id="rId10"/>
    <p:sldId id="582" r:id="rId11"/>
    <p:sldId id="583" r:id="rId12"/>
    <p:sldId id="584" r:id="rId13"/>
    <p:sldId id="574" r:id="rId14"/>
  </p:sldIdLst>
  <p:sldSz cx="12192000" cy="6858000"/>
  <p:notesSz cx="7099300" cy="10234613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7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66"/>
    <a:srgbClr val="2A1BEB"/>
    <a:srgbClr val="DAA100"/>
    <a:srgbClr val="FFC111"/>
    <a:srgbClr val="FFC729"/>
    <a:srgbClr val="7979FF"/>
    <a:srgbClr val="AFAFFF"/>
    <a:srgbClr val="336699"/>
    <a:srgbClr val="DBD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6764" autoAdjust="0"/>
  </p:normalViewPr>
  <p:slideViewPr>
    <p:cSldViewPr>
      <p:cViewPr varScale="1">
        <p:scale>
          <a:sx n="105" d="100"/>
          <a:sy n="105" d="100"/>
        </p:scale>
        <p:origin x="90" y="624"/>
      </p:cViewPr>
      <p:guideLst>
        <p:guide orient="horz" pos="2256"/>
        <p:guide pos="3840"/>
        <p:guide pos="4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4164" y="-78"/>
      </p:cViewPr>
      <p:guideLst>
        <p:guide orient="horz" pos="3224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064FC1-AA0C-4BDD-8EEE-2219BAB45998}" type="doc">
      <dgm:prSet loTypeId="urn:microsoft.com/office/officeart/2005/8/layout/hList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806FF9E3-9E43-457E-AA91-D4ED21E12E54}">
      <dgm:prSet phldrT="[Texto]" custT="1"/>
      <dgm:spPr>
        <a:solidFill>
          <a:srgbClr val="009999">
            <a:lumMod val="75000"/>
            <a:alpha val="9000"/>
          </a:srgbClr>
        </a:solidFill>
        <a:ln>
          <a:noFill/>
        </a:ln>
        <a:effectLst/>
      </dgm:spPr>
      <dgm:t>
        <a:bodyPr spcFirstLastPara="0" vert="horz" wrap="square" lIns="0" tIns="0" rIns="474645" bIns="0" numCol="1" spcCol="1270" anchor="t" anchorCtr="0"/>
        <a:lstStyle/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 Light"/>
              <a:ea typeface="+mn-ea"/>
              <a:cs typeface="+mn-cs"/>
            </a:rPr>
            <a:t> Enjoying the present:</a:t>
          </a: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 Light"/>
              <a:ea typeface="+mn-ea"/>
              <a:cs typeface="+mn-cs"/>
            </a:rPr>
            <a:t>Hadron Collider experiments</a:t>
          </a:r>
        </a:p>
      </dgm:t>
    </dgm:pt>
    <dgm:pt modelId="{790D4DB9-04BA-4DA8-BFA5-A56B35C68D61}" type="parTrans" cxnId="{45374CD2-0D7F-4AEC-AA92-39D74C8FA0E3}">
      <dgm:prSet/>
      <dgm:spPr/>
      <dgm:t>
        <a:bodyPr/>
        <a:lstStyle/>
        <a:p>
          <a:endParaRPr lang="en-US"/>
        </a:p>
      </dgm:t>
    </dgm:pt>
    <dgm:pt modelId="{8AC30677-4614-4F14-B7B1-06D09888E603}" type="sibTrans" cxnId="{45374CD2-0D7F-4AEC-AA92-39D74C8FA0E3}">
      <dgm:prSet/>
      <dgm:spPr/>
      <dgm:t>
        <a:bodyPr/>
        <a:lstStyle/>
        <a:p>
          <a:endParaRPr lang="en-US"/>
        </a:p>
      </dgm:t>
    </dgm:pt>
    <dgm:pt modelId="{29EC8788-E161-4833-AAAD-C8384C6455A5}">
      <dgm:prSet phldrT="[Texto]" custT="1"/>
      <dgm:spPr>
        <a:solidFill>
          <a:schemeClr val="accent1">
            <a:lumMod val="75000"/>
            <a:alpha val="10000"/>
          </a:schemeClr>
        </a:solidFill>
      </dgm:spPr>
      <dgm:t>
        <a:bodyPr/>
        <a:lstStyle/>
        <a:p>
          <a:pPr algn="l"/>
          <a:r>
            <a:rPr lang="en-US" sz="1600" b="1" dirty="0"/>
            <a:t>Preparing for the future: </a:t>
          </a:r>
        </a:p>
        <a:p>
          <a:pPr algn="l"/>
          <a:r>
            <a:rPr lang="en-US" sz="1600" b="1" dirty="0"/>
            <a:t>Enabling technologies for future experiments </a:t>
          </a:r>
        </a:p>
      </dgm:t>
    </dgm:pt>
    <dgm:pt modelId="{18C4AF54-A6CB-4B74-A1F5-61882E041125}" type="parTrans" cxnId="{690EAC49-ED5E-4B6E-8E56-7BC6FC961587}">
      <dgm:prSet/>
      <dgm:spPr/>
      <dgm:t>
        <a:bodyPr/>
        <a:lstStyle/>
        <a:p>
          <a:endParaRPr lang="en-US"/>
        </a:p>
      </dgm:t>
    </dgm:pt>
    <dgm:pt modelId="{8E48402B-FE36-4DF7-BB01-F71700A9E8B9}" type="sibTrans" cxnId="{690EAC49-ED5E-4B6E-8E56-7BC6FC961587}">
      <dgm:prSet/>
      <dgm:spPr/>
      <dgm:t>
        <a:bodyPr/>
        <a:lstStyle/>
        <a:p>
          <a:endParaRPr lang="en-US"/>
        </a:p>
      </dgm:t>
    </dgm:pt>
    <dgm:pt modelId="{4D66FFF8-55A0-4052-9CC6-4741F4D74A06}">
      <dgm:prSet phldrT="[Texto]" custT="1"/>
      <dgm:spPr/>
      <dgm:t>
        <a:bodyPr/>
        <a:lstStyle/>
        <a:p>
          <a:r>
            <a:rPr lang="en-GB" sz="1600" noProof="0" dirty="0"/>
            <a:t> </a:t>
          </a:r>
          <a:r>
            <a:rPr lang="en-GB" sz="1600" b="1" noProof="0" dirty="0"/>
            <a:t>[2006-] Instrumentation R&amp;D for frontier physics: experiments (HL-LHC &amp; ILD) at EUDET, AIDA, </a:t>
          </a:r>
          <a:r>
            <a:rPr lang="en-GB" sz="1600" b="1" noProof="0" dirty="0" err="1"/>
            <a:t>AIDAInnova</a:t>
          </a:r>
          <a:r>
            <a:rPr lang="en-GB" sz="1600" b="1" noProof="0" dirty="0"/>
            <a:t> EU projects; DEPFET &amp; RD50 collaborations: </a:t>
          </a:r>
        </a:p>
      </dgm:t>
    </dgm:pt>
    <dgm:pt modelId="{D147AAB0-46CE-4D26-96B5-FFC9DC3B31AD}" type="parTrans" cxnId="{01908FF3-84A5-49EF-8E21-0D8F85C51AAA}">
      <dgm:prSet/>
      <dgm:spPr/>
      <dgm:t>
        <a:bodyPr/>
        <a:lstStyle/>
        <a:p>
          <a:endParaRPr lang="en-US"/>
        </a:p>
      </dgm:t>
    </dgm:pt>
    <dgm:pt modelId="{6AC333EF-B9CA-4A7A-9F5E-CF154AAA22BC}" type="sibTrans" cxnId="{01908FF3-84A5-49EF-8E21-0D8F85C51AAA}">
      <dgm:prSet/>
      <dgm:spPr/>
      <dgm:t>
        <a:bodyPr/>
        <a:lstStyle/>
        <a:p>
          <a:endParaRPr lang="en-US"/>
        </a:p>
      </dgm:t>
    </dgm:pt>
    <dgm:pt modelId="{ACE45F5F-49FC-46B0-BF4D-5BAA7194CB13}">
      <dgm:prSet phldrT="[Texto]" custT="1"/>
      <dgm:spPr/>
      <dgm:t>
        <a:bodyPr/>
        <a:lstStyle/>
        <a:p>
          <a:r>
            <a:rPr lang="en-GB" sz="1600" b="1" noProof="0" dirty="0"/>
            <a:t>[1995-99, 2005-] Large Hadron Collider at CERN:</a:t>
          </a:r>
        </a:p>
      </dgm:t>
    </dgm:pt>
    <dgm:pt modelId="{9C81F37F-FBDF-4072-8750-82B33D2FA57C}" type="parTrans" cxnId="{C9AD7982-0302-415D-8265-A0BE4B937000}">
      <dgm:prSet/>
      <dgm:spPr/>
      <dgm:t>
        <a:bodyPr/>
        <a:lstStyle/>
        <a:p>
          <a:endParaRPr lang="en-US"/>
        </a:p>
      </dgm:t>
    </dgm:pt>
    <dgm:pt modelId="{E8C9D49A-5438-4A69-98D5-072718AAB6F9}" type="sibTrans" cxnId="{C9AD7982-0302-415D-8265-A0BE4B937000}">
      <dgm:prSet/>
      <dgm:spPr/>
      <dgm:t>
        <a:bodyPr/>
        <a:lstStyle/>
        <a:p>
          <a:endParaRPr lang="en-US"/>
        </a:p>
      </dgm:t>
    </dgm:pt>
    <dgm:pt modelId="{0FFD33E2-C483-448D-89A3-50615EBD0524}">
      <dgm:prSet phldrT="[Texto]" custT="1"/>
      <dgm:spPr>
        <a:solidFill>
          <a:schemeClr val="accent1">
            <a:lumMod val="75000"/>
            <a:alpha val="9000"/>
          </a:schemeClr>
        </a:solidFill>
      </dgm:spPr>
      <dgm:t>
        <a:bodyPr/>
        <a:lstStyle/>
        <a:p>
          <a:pPr algn="l"/>
          <a:r>
            <a:rPr lang="en-GB" sz="1600" b="1" noProof="0" dirty="0"/>
            <a:t>Returning to the society:</a:t>
          </a:r>
        </a:p>
        <a:p>
          <a:pPr algn="l"/>
          <a:r>
            <a:rPr lang="en-GB" sz="1600" b="1" noProof="0" dirty="0"/>
            <a:t> Technology transfer</a:t>
          </a:r>
        </a:p>
      </dgm:t>
    </dgm:pt>
    <dgm:pt modelId="{1618A925-FFAC-4E10-95CA-C7277B89599A}" type="parTrans" cxnId="{66BDB34C-48BB-40A7-99D8-16EC9C59A8FE}">
      <dgm:prSet/>
      <dgm:spPr/>
      <dgm:t>
        <a:bodyPr/>
        <a:lstStyle/>
        <a:p>
          <a:endParaRPr lang="en-US"/>
        </a:p>
      </dgm:t>
    </dgm:pt>
    <dgm:pt modelId="{A5F4BD3D-DB64-43EB-AEB8-6F665DD7230E}" type="sibTrans" cxnId="{66BDB34C-48BB-40A7-99D8-16EC9C59A8FE}">
      <dgm:prSet/>
      <dgm:spPr/>
      <dgm:t>
        <a:bodyPr/>
        <a:lstStyle/>
        <a:p>
          <a:endParaRPr lang="en-US"/>
        </a:p>
      </dgm:t>
    </dgm:pt>
    <dgm:pt modelId="{515D82E9-B431-4F49-9EA3-C2FDB97AAE56}">
      <dgm:prSet phldrT="[Texto]" custT="1"/>
      <dgm:spPr/>
      <dgm:t>
        <a:bodyPr/>
        <a:lstStyle/>
        <a:p>
          <a:pPr algn="l"/>
          <a:r>
            <a:rPr lang="en-GB" sz="1400" b="0" noProof="0" dirty="0"/>
            <a:t>Bidirectional relationship between scientific projects and industrial innovation.
Bottom-up: Taking technologies from industrial innovation agents for science.
Top-down: Through the industrial application of technologies and results arising from science.
Success cases:</a:t>
          </a:r>
          <a:endParaRPr lang="es-ES" sz="1400" b="0" noProof="0" dirty="0"/>
        </a:p>
      </dgm:t>
    </dgm:pt>
    <dgm:pt modelId="{C2BD0984-E74D-452F-8FA9-3C6792E91A4B}" type="parTrans" cxnId="{B87C0E10-3F03-47E9-8306-6664B03B4B6C}">
      <dgm:prSet/>
      <dgm:spPr/>
      <dgm:t>
        <a:bodyPr/>
        <a:lstStyle/>
        <a:p>
          <a:endParaRPr lang="en-US"/>
        </a:p>
      </dgm:t>
    </dgm:pt>
    <dgm:pt modelId="{3C08DF09-B830-4C55-B392-79E8777A34CA}" type="sibTrans" cxnId="{B87C0E10-3F03-47E9-8306-6664B03B4B6C}">
      <dgm:prSet/>
      <dgm:spPr/>
      <dgm:t>
        <a:bodyPr/>
        <a:lstStyle/>
        <a:p>
          <a:endParaRPr lang="en-US"/>
        </a:p>
      </dgm:t>
    </dgm:pt>
    <dgm:pt modelId="{9665E5CB-19FD-4B78-9409-520FEFC2F874}">
      <dgm:prSet phldrT="[Texto]" custT="1"/>
      <dgm:spPr/>
      <dgm:t>
        <a:bodyPr/>
        <a:lstStyle/>
        <a:p>
          <a:pPr algn="l"/>
          <a:endParaRPr lang="es-ES" sz="1600" b="1" noProof="0" dirty="0"/>
        </a:p>
      </dgm:t>
    </dgm:pt>
    <dgm:pt modelId="{6E66DA3D-14E4-4D22-886E-D0766E60BAD6}" type="parTrans" cxnId="{22562069-0A02-4645-AE53-E055C1329A73}">
      <dgm:prSet/>
      <dgm:spPr/>
      <dgm:t>
        <a:bodyPr/>
        <a:lstStyle/>
        <a:p>
          <a:endParaRPr lang="en-US"/>
        </a:p>
      </dgm:t>
    </dgm:pt>
    <dgm:pt modelId="{16564F2A-7D96-48B3-A39A-F7A34E8D8170}" type="sibTrans" cxnId="{22562069-0A02-4645-AE53-E055C1329A73}">
      <dgm:prSet/>
      <dgm:spPr/>
      <dgm:t>
        <a:bodyPr/>
        <a:lstStyle/>
        <a:p>
          <a:endParaRPr lang="en-US"/>
        </a:p>
      </dgm:t>
    </dgm:pt>
    <dgm:pt modelId="{78B12659-01A8-4EB3-9B6E-9C691C37F980}">
      <dgm:prSet phldrT="[Texto]" custT="1"/>
      <dgm:spPr/>
      <dgm:t>
        <a:bodyPr/>
        <a:lstStyle/>
        <a:p>
          <a:r>
            <a:rPr lang="en-GB" sz="1600" b="0" noProof="0" dirty="0"/>
            <a:t>CMS Muon system (PhD)</a:t>
          </a:r>
        </a:p>
      </dgm:t>
    </dgm:pt>
    <dgm:pt modelId="{8DA04923-267D-4B02-B36D-1E09FFA66718}" type="parTrans" cxnId="{90BA4C11-BE5A-478E-80D2-409F30338768}">
      <dgm:prSet/>
      <dgm:spPr/>
      <dgm:t>
        <a:bodyPr/>
        <a:lstStyle/>
        <a:p>
          <a:endParaRPr lang="en-GB"/>
        </a:p>
      </dgm:t>
    </dgm:pt>
    <dgm:pt modelId="{CF6399A5-8EA8-49A7-9228-5506041EEE84}" type="sibTrans" cxnId="{90BA4C11-BE5A-478E-80D2-409F30338768}">
      <dgm:prSet/>
      <dgm:spPr/>
      <dgm:t>
        <a:bodyPr/>
        <a:lstStyle/>
        <a:p>
          <a:endParaRPr lang="en-GB"/>
        </a:p>
      </dgm:t>
    </dgm:pt>
    <dgm:pt modelId="{E7199AD2-1B96-488A-84AF-F03E34A4DC81}">
      <dgm:prSet phldrT="[Texto]" custT="1"/>
      <dgm:spPr/>
      <dgm:t>
        <a:bodyPr/>
        <a:lstStyle/>
        <a:p>
          <a:r>
            <a:rPr lang="en-GB" sz="1600" b="1" noProof="0" dirty="0"/>
            <a:t>[1999-2005] </a:t>
          </a:r>
          <a:r>
            <a:rPr lang="en-GB" sz="1600" b="1" noProof="0" dirty="0" err="1"/>
            <a:t>Tevatron</a:t>
          </a:r>
          <a:r>
            <a:rPr lang="en-GB" sz="1600" b="1" noProof="0" dirty="0"/>
            <a:t> at Fermilab</a:t>
          </a:r>
          <a:r>
            <a:rPr lang="en-GB" sz="1600" noProof="0" dirty="0"/>
            <a:t>:</a:t>
          </a:r>
          <a:endParaRPr lang="en-GB" sz="1600" b="1" noProof="0" dirty="0"/>
        </a:p>
      </dgm:t>
    </dgm:pt>
    <dgm:pt modelId="{7A2DDC48-BAF3-4B77-B526-F91F8A4F403B}" type="parTrans" cxnId="{2961FCBC-B2CB-43C9-A7A7-42E57A7109C9}">
      <dgm:prSet/>
      <dgm:spPr/>
      <dgm:t>
        <a:bodyPr/>
        <a:lstStyle/>
        <a:p>
          <a:endParaRPr lang="en-GB"/>
        </a:p>
      </dgm:t>
    </dgm:pt>
    <dgm:pt modelId="{40F61587-3953-4D1F-B250-E76A219099CB}" type="sibTrans" cxnId="{2961FCBC-B2CB-43C9-A7A7-42E57A7109C9}">
      <dgm:prSet/>
      <dgm:spPr/>
      <dgm:t>
        <a:bodyPr/>
        <a:lstStyle/>
        <a:p>
          <a:endParaRPr lang="en-GB"/>
        </a:p>
      </dgm:t>
    </dgm:pt>
    <dgm:pt modelId="{D9CBC0FE-3C81-4E10-AC43-DE65FF4D96C0}">
      <dgm:prSet phldrT="[Texto]" custT="1"/>
      <dgm:spPr/>
      <dgm:t>
        <a:bodyPr/>
        <a:lstStyle/>
        <a:p>
          <a:r>
            <a:rPr lang="en-GB" sz="1600" b="0" noProof="0" dirty="0"/>
            <a:t>CMS HL upgrade of Inner Tracker  (Tenured)</a:t>
          </a:r>
        </a:p>
      </dgm:t>
    </dgm:pt>
    <dgm:pt modelId="{15765E89-D150-43BE-8515-68A9AC88FCFC}" type="parTrans" cxnId="{41005AC9-A756-4D03-86DD-5D6AA6803F99}">
      <dgm:prSet/>
      <dgm:spPr/>
      <dgm:t>
        <a:bodyPr/>
        <a:lstStyle/>
        <a:p>
          <a:endParaRPr lang="en-GB"/>
        </a:p>
      </dgm:t>
    </dgm:pt>
    <dgm:pt modelId="{670E9ABD-9256-4440-AC87-261B898B6283}" type="sibTrans" cxnId="{41005AC9-A756-4D03-86DD-5D6AA6803F99}">
      <dgm:prSet/>
      <dgm:spPr/>
      <dgm:t>
        <a:bodyPr/>
        <a:lstStyle/>
        <a:p>
          <a:endParaRPr lang="en-GB"/>
        </a:p>
      </dgm:t>
    </dgm:pt>
    <dgm:pt modelId="{3DD2121B-4181-4444-A3C4-03705ECCAD6B}">
      <dgm:prSet phldrT="[Texto]" custT="1"/>
      <dgm:spPr/>
      <dgm:t>
        <a:bodyPr/>
        <a:lstStyle/>
        <a:p>
          <a:r>
            <a:rPr lang="en-GB" sz="1600" noProof="0" dirty="0"/>
            <a:t> CDF Time-of-flight detector (Postdoc)</a:t>
          </a:r>
          <a:endParaRPr lang="en-GB" sz="1600" b="1" noProof="0" dirty="0"/>
        </a:p>
      </dgm:t>
    </dgm:pt>
    <dgm:pt modelId="{047B3430-1FBF-4AAB-BA40-3BBE015D1C56}" type="parTrans" cxnId="{F0DB66E8-4F2C-4599-9091-9E997822DCA4}">
      <dgm:prSet/>
      <dgm:spPr/>
      <dgm:t>
        <a:bodyPr/>
        <a:lstStyle/>
        <a:p>
          <a:endParaRPr lang="en-GB"/>
        </a:p>
      </dgm:t>
    </dgm:pt>
    <dgm:pt modelId="{60E45AE2-92D9-4799-8B00-369A9F417EC2}" type="sibTrans" cxnId="{F0DB66E8-4F2C-4599-9091-9E997822DCA4}">
      <dgm:prSet/>
      <dgm:spPr/>
      <dgm:t>
        <a:bodyPr/>
        <a:lstStyle/>
        <a:p>
          <a:endParaRPr lang="en-GB"/>
        </a:p>
      </dgm:t>
    </dgm:pt>
    <dgm:pt modelId="{E1287860-6566-40A0-961F-99DBE285822A}">
      <dgm:prSet phldrT="[Texto]" custT="1"/>
      <dgm:spPr/>
      <dgm:t>
        <a:bodyPr/>
        <a:lstStyle/>
        <a:p>
          <a:r>
            <a:rPr lang="en-GB" sz="1600" noProof="0" dirty="0"/>
            <a:t>B physics (Postdoc)</a:t>
          </a:r>
          <a:endParaRPr lang="en-GB" sz="1600" b="1" noProof="0" dirty="0"/>
        </a:p>
      </dgm:t>
    </dgm:pt>
    <dgm:pt modelId="{DEA1592D-A2E7-4C6C-BF30-F68AF7794E6D}" type="parTrans" cxnId="{F998F82A-4F61-4C4B-8EBE-F82F59FFB47A}">
      <dgm:prSet/>
      <dgm:spPr/>
      <dgm:t>
        <a:bodyPr/>
        <a:lstStyle/>
        <a:p>
          <a:endParaRPr lang="en-GB"/>
        </a:p>
      </dgm:t>
    </dgm:pt>
    <dgm:pt modelId="{76921FAD-436A-4B98-A7B5-5D3BDE97940D}" type="sibTrans" cxnId="{F998F82A-4F61-4C4B-8EBE-F82F59FFB47A}">
      <dgm:prSet/>
      <dgm:spPr/>
      <dgm:t>
        <a:bodyPr/>
        <a:lstStyle/>
        <a:p>
          <a:endParaRPr lang="en-GB"/>
        </a:p>
      </dgm:t>
    </dgm:pt>
    <dgm:pt modelId="{174AD62E-EFE5-4A17-9591-F5917C508A34}">
      <dgm:prSet phldrT="[Texto]" custT="1"/>
      <dgm:spPr/>
      <dgm:t>
        <a:bodyPr/>
        <a:lstStyle/>
        <a:p>
          <a:r>
            <a:rPr lang="en-GB" sz="1600" noProof="0" dirty="0"/>
            <a:t>Sensors for 4D-tracking of charged particles (LGAD, ILGAD, TI-LGAD)</a:t>
          </a:r>
        </a:p>
      </dgm:t>
    </dgm:pt>
    <dgm:pt modelId="{D428B427-5D58-4C50-A76B-0863908C7749}" type="parTrans" cxnId="{B46F9AB7-745D-4627-BD27-BD5F64BE7616}">
      <dgm:prSet/>
      <dgm:spPr/>
      <dgm:t>
        <a:bodyPr/>
        <a:lstStyle/>
        <a:p>
          <a:endParaRPr lang="en-GB"/>
        </a:p>
      </dgm:t>
    </dgm:pt>
    <dgm:pt modelId="{7A774F2E-88E8-41B0-BA73-E8FFD7711383}" type="sibTrans" cxnId="{B46F9AB7-745D-4627-BD27-BD5F64BE7616}">
      <dgm:prSet/>
      <dgm:spPr/>
      <dgm:t>
        <a:bodyPr/>
        <a:lstStyle/>
        <a:p>
          <a:endParaRPr lang="en-GB"/>
        </a:p>
      </dgm:t>
    </dgm:pt>
    <dgm:pt modelId="{6704D837-F1B3-4E6A-8943-24E24C15209E}">
      <dgm:prSet phldrT="[Texto]" custT="1"/>
      <dgm:spPr/>
      <dgm:t>
        <a:bodyPr/>
        <a:lstStyle/>
        <a:p>
          <a:r>
            <a:rPr lang="en-GB" sz="1600" noProof="0" dirty="0"/>
            <a:t>Sensors for extreme radiation (3D pixels, </a:t>
          </a:r>
          <a:r>
            <a:rPr lang="en-GB" sz="1600" noProof="0" dirty="0" err="1"/>
            <a:t>SiC</a:t>
          </a:r>
          <a:r>
            <a:rPr lang="en-GB" sz="1600" noProof="0" dirty="0"/>
            <a:t>)</a:t>
          </a:r>
        </a:p>
      </dgm:t>
    </dgm:pt>
    <dgm:pt modelId="{9730A3BA-D378-43A2-8FAD-EB302F893A75}" type="parTrans" cxnId="{8F0E2725-46E6-4D2A-9F91-A825915A020A}">
      <dgm:prSet/>
      <dgm:spPr/>
      <dgm:t>
        <a:bodyPr/>
        <a:lstStyle/>
        <a:p>
          <a:endParaRPr lang="en-GB"/>
        </a:p>
      </dgm:t>
    </dgm:pt>
    <dgm:pt modelId="{A9563B4F-F8D3-4DE1-83C3-FCD9B63E8EED}" type="sibTrans" cxnId="{8F0E2725-46E6-4D2A-9F91-A825915A020A}">
      <dgm:prSet/>
      <dgm:spPr/>
      <dgm:t>
        <a:bodyPr/>
        <a:lstStyle/>
        <a:p>
          <a:endParaRPr lang="en-GB"/>
        </a:p>
      </dgm:t>
    </dgm:pt>
    <dgm:pt modelId="{31DA8431-5EFC-40F0-ACDC-D0982B3B3830}">
      <dgm:prSet phldrT="[Texto]" custT="1"/>
      <dgm:spPr/>
      <dgm:t>
        <a:bodyPr/>
        <a:lstStyle/>
        <a:p>
          <a:r>
            <a:rPr lang="en-GB" sz="1600" noProof="0" dirty="0"/>
            <a:t>Innovative techniques:</a:t>
          </a:r>
        </a:p>
      </dgm:t>
    </dgm:pt>
    <dgm:pt modelId="{D161573C-B7E9-41B9-A5EB-0F6DF4B1E2F9}" type="parTrans" cxnId="{75C98479-6645-417D-ACF1-6F46979E5236}">
      <dgm:prSet/>
      <dgm:spPr/>
      <dgm:t>
        <a:bodyPr/>
        <a:lstStyle/>
        <a:p>
          <a:endParaRPr lang="en-GB"/>
        </a:p>
      </dgm:t>
    </dgm:pt>
    <dgm:pt modelId="{697DE678-D4CD-47AE-82B0-EEDF0EA63D45}" type="sibTrans" cxnId="{75C98479-6645-417D-ACF1-6F46979E5236}">
      <dgm:prSet/>
      <dgm:spPr/>
      <dgm:t>
        <a:bodyPr/>
        <a:lstStyle/>
        <a:p>
          <a:endParaRPr lang="en-GB"/>
        </a:p>
      </dgm:t>
    </dgm:pt>
    <dgm:pt modelId="{328FD3B4-6BA6-47A2-A8FE-7AD35F80624E}">
      <dgm:prSet custT="1"/>
      <dgm:spPr/>
      <dgm:t>
        <a:bodyPr/>
        <a:lstStyle/>
        <a:p>
          <a:pPr algn="l"/>
          <a:endParaRPr lang="en-GB" sz="1400" b="1" noProof="0" dirty="0"/>
        </a:p>
      </dgm:t>
    </dgm:pt>
    <dgm:pt modelId="{27D0FBF3-FF8E-474D-8F6F-91DBE354C5EE}" type="parTrans" cxnId="{283B3459-C66B-400E-8750-8B40E3F184BD}">
      <dgm:prSet/>
      <dgm:spPr/>
      <dgm:t>
        <a:bodyPr/>
        <a:lstStyle/>
        <a:p>
          <a:endParaRPr lang="en-GB"/>
        </a:p>
      </dgm:t>
    </dgm:pt>
    <dgm:pt modelId="{91DC222D-8043-4EBC-92B9-D76929EEF427}" type="sibTrans" cxnId="{283B3459-C66B-400E-8750-8B40E3F184BD}">
      <dgm:prSet/>
      <dgm:spPr/>
      <dgm:t>
        <a:bodyPr/>
        <a:lstStyle/>
        <a:p>
          <a:endParaRPr lang="en-GB"/>
        </a:p>
      </dgm:t>
    </dgm:pt>
    <dgm:pt modelId="{A5E1B7B3-7AEC-439C-8940-1A23D6C83570}">
      <dgm:prSet phldrT="[Texto]" custT="1"/>
      <dgm:spPr/>
      <dgm:t>
        <a:bodyPr/>
        <a:lstStyle/>
        <a:p>
          <a:pPr algn="l"/>
          <a:r>
            <a:rPr lang="en-GB" sz="1400" b="0" noProof="0" dirty="0"/>
            <a:t>Management of used nuclear fuel (FOS).</a:t>
          </a:r>
          <a:endParaRPr lang="es-ES" sz="1400" b="0" noProof="0" dirty="0"/>
        </a:p>
      </dgm:t>
    </dgm:pt>
    <dgm:pt modelId="{F29E9940-979B-4D08-B525-4CC141FAE7D7}" type="parTrans" cxnId="{6CFA8C92-E47F-4E01-A09F-CB438CC7C78D}">
      <dgm:prSet/>
      <dgm:spPr/>
      <dgm:t>
        <a:bodyPr/>
        <a:lstStyle/>
        <a:p>
          <a:endParaRPr lang="en-GB"/>
        </a:p>
      </dgm:t>
    </dgm:pt>
    <dgm:pt modelId="{5AB3EB41-3ED7-40AE-9E52-D78031AA2D99}" type="sibTrans" cxnId="{6CFA8C92-E47F-4E01-A09F-CB438CC7C78D}">
      <dgm:prSet/>
      <dgm:spPr/>
      <dgm:t>
        <a:bodyPr/>
        <a:lstStyle/>
        <a:p>
          <a:endParaRPr lang="en-GB"/>
        </a:p>
      </dgm:t>
    </dgm:pt>
    <dgm:pt modelId="{CB326000-037B-43BA-BDDB-51B3314503E3}">
      <dgm:prSet phldrT="[Texto]" custT="1"/>
      <dgm:spPr/>
      <dgm:t>
        <a:bodyPr/>
        <a:lstStyle/>
        <a:p>
          <a:pPr algn="l"/>
          <a:r>
            <a:rPr lang="en-GB" sz="1400" b="0" noProof="0" dirty="0"/>
            <a:t> muonic tomography (LGAD).</a:t>
          </a:r>
          <a:endParaRPr lang="es-ES" sz="1400" b="0" noProof="0" dirty="0"/>
        </a:p>
      </dgm:t>
    </dgm:pt>
    <dgm:pt modelId="{1275EDE7-D50F-4E10-A3D0-F9F5570D48AE}" type="parTrans" cxnId="{836AD716-C3CE-4D60-A94A-C598D396EEE1}">
      <dgm:prSet/>
      <dgm:spPr/>
      <dgm:t>
        <a:bodyPr/>
        <a:lstStyle/>
        <a:p>
          <a:endParaRPr lang="en-GB"/>
        </a:p>
      </dgm:t>
    </dgm:pt>
    <dgm:pt modelId="{F3EC365E-05FC-4CEA-8636-BF35BBBC035B}" type="sibTrans" cxnId="{836AD716-C3CE-4D60-A94A-C598D396EEE1}">
      <dgm:prSet/>
      <dgm:spPr/>
      <dgm:t>
        <a:bodyPr/>
        <a:lstStyle/>
        <a:p>
          <a:endParaRPr lang="en-GB"/>
        </a:p>
      </dgm:t>
    </dgm:pt>
    <dgm:pt modelId="{CC3D77ED-2AB2-45FB-A3B9-287FF5E1F4A8}">
      <dgm:prSet phldrT="[Texto]" custT="1"/>
      <dgm:spPr/>
      <dgm:t>
        <a:bodyPr/>
        <a:lstStyle/>
        <a:p>
          <a:pPr algn="l"/>
          <a:r>
            <a:rPr lang="en-GB" sz="1400" b="0" noProof="0" dirty="0"/>
            <a:t> new techniques for characterizing semiconductor devices.(TPA-TCT)</a:t>
          </a:r>
          <a:endParaRPr lang="es-ES" sz="1400" b="0" noProof="0" dirty="0"/>
        </a:p>
      </dgm:t>
    </dgm:pt>
    <dgm:pt modelId="{14C5B612-5841-483C-A5BB-CDAA5751A904}" type="parTrans" cxnId="{05228278-F68C-4669-930E-CD587E8A96EB}">
      <dgm:prSet/>
      <dgm:spPr/>
      <dgm:t>
        <a:bodyPr/>
        <a:lstStyle/>
        <a:p>
          <a:endParaRPr lang="en-GB"/>
        </a:p>
      </dgm:t>
    </dgm:pt>
    <dgm:pt modelId="{500B906F-60DE-427A-BBFA-331A55D02EE8}" type="sibTrans" cxnId="{05228278-F68C-4669-930E-CD587E8A96EB}">
      <dgm:prSet/>
      <dgm:spPr/>
      <dgm:t>
        <a:bodyPr/>
        <a:lstStyle/>
        <a:p>
          <a:endParaRPr lang="en-GB"/>
        </a:p>
      </dgm:t>
    </dgm:pt>
    <dgm:pt modelId="{CDB3FD3D-BFEA-4567-A416-DB30A2F7EFE3}">
      <dgm:prSet phldrT="[Texto]" custT="1"/>
      <dgm:spPr/>
      <dgm:t>
        <a:bodyPr/>
        <a:lstStyle/>
        <a:p>
          <a:r>
            <a:rPr lang="en-GB" sz="1600" noProof="0" dirty="0"/>
            <a:t>CMS run1 - Electroweak sector physics (Tenured)</a:t>
          </a:r>
          <a:endParaRPr lang="en-GB" sz="1600" b="0" noProof="0" dirty="0"/>
        </a:p>
      </dgm:t>
    </dgm:pt>
    <dgm:pt modelId="{89821000-183F-4E26-A3A5-5082D4B7BF44}" type="parTrans" cxnId="{6CAB54F7-DB0F-4B5F-B107-AF00670F67D1}">
      <dgm:prSet/>
      <dgm:spPr/>
      <dgm:t>
        <a:bodyPr/>
        <a:lstStyle/>
        <a:p>
          <a:endParaRPr lang="en-GB"/>
        </a:p>
      </dgm:t>
    </dgm:pt>
    <dgm:pt modelId="{05B6791E-9338-436A-8DCC-8C98719A6A3A}" type="sibTrans" cxnId="{6CAB54F7-DB0F-4B5F-B107-AF00670F67D1}">
      <dgm:prSet/>
      <dgm:spPr/>
      <dgm:t>
        <a:bodyPr/>
        <a:lstStyle/>
        <a:p>
          <a:endParaRPr lang="en-GB"/>
        </a:p>
      </dgm:t>
    </dgm:pt>
    <dgm:pt modelId="{7A6AAC60-1F37-4274-B3D0-B14F48D72241}">
      <dgm:prSet phldrT="[Texto]" custT="1"/>
      <dgm:spPr/>
      <dgm:t>
        <a:bodyPr/>
        <a:lstStyle/>
        <a:p>
          <a:r>
            <a:rPr lang="en-GB" sz="1600" noProof="0" dirty="0" err="1"/>
            <a:t>Fiber</a:t>
          </a:r>
          <a:r>
            <a:rPr lang="en-GB" sz="1600" noProof="0" dirty="0"/>
            <a:t> Optic Sensors</a:t>
          </a:r>
        </a:p>
      </dgm:t>
    </dgm:pt>
    <dgm:pt modelId="{C5695724-9C15-4FB2-9C9D-42807C62E510}" type="parTrans" cxnId="{B06408D7-5B67-4483-B246-53E5B492F9B4}">
      <dgm:prSet/>
      <dgm:spPr/>
      <dgm:t>
        <a:bodyPr/>
        <a:lstStyle/>
        <a:p>
          <a:endParaRPr lang="en-GB"/>
        </a:p>
      </dgm:t>
    </dgm:pt>
    <dgm:pt modelId="{5BED9CE6-3466-4047-A95E-8881E5F31092}" type="sibTrans" cxnId="{B06408D7-5B67-4483-B246-53E5B492F9B4}">
      <dgm:prSet/>
      <dgm:spPr/>
      <dgm:t>
        <a:bodyPr/>
        <a:lstStyle/>
        <a:p>
          <a:endParaRPr lang="en-GB"/>
        </a:p>
      </dgm:t>
    </dgm:pt>
    <dgm:pt modelId="{D6291F50-5CE6-4034-AEE0-CFE885D569C5}">
      <dgm:prSet phldrT="[Texto]" custT="1"/>
      <dgm:spPr/>
      <dgm:t>
        <a:bodyPr/>
        <a:lstStyle/>
        <a:p>
          <a:r>
            <a:rPr lang="en-GB" sz="1600" noProof="0" dirty="0"/>
            <a:t>TPA-TCT testing method</a:t>
          </a:r>
        </a:p>
      </dgm:t>
    </dgm:pt>
    <dgm:pt modelId="{96856921-9CA0-4C2F-9D6F-131FEAC9FA8C}" type="parTrans" cxnId="{E09F0DA6-F0C1-474B-8759-1B089CC64A82}">
      <dgm:prSet/>
      <dgm:spPr/>
      <dgm:t>
        <a:bodyPr/>
        <a:lstStyle/>
        <a:p>
          <a:endParaRPr lang="en-GB"/>
        </a:p>
      </dgm:t>
    </dgm:pt>
    <dgm:pt modelId="{3528023F-F1C1-4795-8D61-24BF53933614}" type="sibTrans" cxnId="{E09F0DA6-F0C1-474B-8759-1B089CC64A82}">
      <dgm:prSet/>
      <dgm:spPr/>
      <dgm:t>
        <a:bodyPr/>
        <a:lstStyle/>
        <a:p>
          <a:endParaRPr lang="en-GB"/>
        </a:p>
      </dgm:t>
    </dgm:pt>
    <dgm:pt modelId="{ABD7E61E-0547-4038-94B7-F6DF0EF05C45}" type="pres">
      <dgm:prSet presAssocID="{9A064FC1-AA0C-4BDD-8EEE-2219BAB45998}" presName="linearFlow" presStyleCnt="0">
        <dgm:presLayoutVars>
          <dgm:dir/>
          <dgm:animLvl val="lvl"/>
          <dgm:resizeHandles/>
        </dgm:presLayoutVars>
      </dgm:prSet>
      <dgm:spPr/>
    </dgm:pt>
    <dgm:pt modelId="{F499EAA6-0D97-4584-97B2-9A5733E76673}" type="pres">
      <dgm:prSet presAssocID="{806FF9E3-9E43-457E-AA91-D4ED21E12E54}" presName="compositeNode" presStyleCnt="0">
        <dgm:presLayoutVars>
          <dgm:bulletEnabled val="1"/>
        </dgm:presLayoutVars>
      </dgm:prSet>
      <dgm:spPr/>
    </dgm:pt>
    <dgm:pt modelId="{1BCCD2BD-868C-4682-A848-219B9E37045B}" type="pres">
      <dgm:prSet presAssocID="{806FF9E3-9E43-457E-AA91-D4ED21E12E54}" presName="imag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4AB4821-7DFC-4B2A-A392-9E90DD9B5B57}" type="pres">
      <dgm:prSet presAssocID="{806FF9E3-9E43-457E-AA91-D4ED21E12E54}" presName="childNode" presStyleLbl="node1" presStyleIdx="0" presStyleCnt="3">
        <dgm:presLayoutVars>
          <dgm:bulletEnabled val="1"/>
        </dgm:presLayoutVars>
      </dgm:prSet>
      <dgm:spPr/>
    </dgm:pt>
    <dgm:pt modelId="{67ADA37A-ACBD-48A8-BD5C-9F4A5E8E8F9F}" type="pres">
      <dgm:prSet presAssocID="{806FF9E3-9E43-457E-AA91-D4ED21E12E54}" presName="parentNode" presStyleLbl="revTx" presStyleIdx="0" presStyleCnt="3">
        <dgm:presLayoutVars>
          <dgm:chMax val="0"/>
          <dgm:bulletEnabled val="1"/>
        </dgm:presLayoutVars>
      </dgm:prSet>
      <dgm:spPr>
        <a:xfrm rot="16200000">
          <a:off x="-1712449" y="2715008"/>
          <a:ext cx="4101084" cy="538179"/>
        </a:xfrm>
        <a:prstGeom prst="rect">
          <a:avLst/>
        </a:prstGeom>
      </dgm:spPr>
    </dgm:pt>
    <dgm:pt modelId="{2929B9CE-09EA-4EED-9E79-856DFC4712C4}" type="pres">
      <dgm:prSet presAssocID="{8AC30677-4614-4F14-B7B1-06D09888E603}" presName="sibTrans" presStyleCnt="0"/>
      <dgm:spPr/>
    </dgm:pt>
    <dgm:pt modelId="{5DD26CF3-5B44-449B-99A8-DE6CB2695108}" type="pres">
      <dgm:prSet presAssocID="{29EC8788-E161-4833-AAAD-C8384C6455A5}" presName="compositeNode" presStyleCnt="0">
        <dgm:presLayoutVars>
          <dgm:bulletEnabled val="1"/>
        </dgm:presLayoutVars>
      </dgm:prSet>
      <dgm:spPr/>
    </dgm:pt>
    <dgm:pt modelId="{95AECC9B-EF76-481C-B09D-E7E4EF09CE7D}" type="pres">
      <dgm:prSet presAssocID="{29EC8788-E161-4833-AAAD-C8384C6455A5}" presName="imag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AF677C5-0E4D-4952-921B-50A558ED4D4C}" type="pres">
      <dgm:prSet presAssocID="{29EC8788-E161-4833-AAAD-C8384C6455A5}" presName="childNode" presStyleLbl="node1" presStyleIdx="1" presStyleCnt="3" custLinFactNeighborX="754" custLinFactNeighborY="1281">
        <dgm:presLayoutVars>
          <dgm:bulletEnabled val="1"/>
        </dgm:presLayoutVars>
      </dgm:prSet>
      <dgm:spPr/>
    </dgm:pt>
    <dgm:pt modelId="{D6AD679D-2DC7-4BFF-8174-B6CA6EC7AF6E}" type="pres">
      <dgm:prSet presAssocID="{29EC8788-E161-4833-AAAD-C8384C6455A5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56243FD1-2973-4A71-93E9-0414202B2F91}" type="pres">
      <dgm:prSet presAssocID="{8E48402B-FE36-4DF7-BB01-F71700A9E8B9}" presName="sibTrans" presStyleCnt="0"/>
      <dgm:spPr/>
    </dgm:pt>
    <dgm:pt modelId="{CB0F635B-99C9-4E7D-8D71-916A0ADCD886}" type="pres">
      <dgm:prSet presAssocID="{0FFD33E2-C483-448D-89A3-50615EBD0524}" presName="compositeNode" presStyleCnt="0">
        <dgm:presLayoutVars>
          <dgm:bulletEnabled val="1"/>
        </dgm:presLayoutVars>
      </dgm:prSet>
      <dgm:spPr/>
    </dgm:pt>
    <dgm:pt modelId="{0A5F6800-5FFA-453A-AC31-B99F378D6ADD}" type="pres">
      <dgm:prSet presAssocID="{0FFD33E2-C483-448D-89A3-50615EBD0524}" presName="image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l="-18000" r="-18000"/>
          </a:stretch>
        </a:blipFill>
      </dgm:spPr>
    </dgm:pt>
    <dgm:pt modelId="{F3D22903-B2E8-4CEC-9100-B74822AE2B81}" type="pres">
      <dgm:prSet presAssocID="{0FFD33E2-C483-448D-89A3-50615EBD0524}" presName="childNode" presStyleLbl="node1" presStyleIdx="2" presStyleCnt="3">
        <dgm:presLayoutVars>
          <dgm:bulletEnabled val="1"/>
        </dgm:presLayoutVars>
      </dgm:prSet>
      <dgm:spPr/>
    </dgm:pt>
    <dgm:pt modelId="{02B1ED42-6545-4A54-8048-95AF5133AB9D}" type="pres">
      <dgm:prSet presAssocID="{0FFD33E2-C483-448D-89A3-50615EBD0524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B87C0E10-3F03-47E9-8306-6664B03B4B6C}" srcId="{0FFD33E2-C483-448D-89A3-50615EBD0524}" destId="{515D82E9-B431-4F49-9EA3-C2FDB97AAE56}" srcOrd="0" destOrd="0" parTransId="{C2BD0984-E74D-452F-8FA9-3C6792E91A4B}" sibTransId="{3C08DF09-B830-4C55-B392-79E8777A34CA}"/>
    <dgm:cxn modelId="{90BA4C11-BE5A-478E-80D2-409F30338768}" srcId="{ACE45F5F-49FC-46B0-BF4D-5BAA7194CB13}" destId="{78B12659-01A8-4EB3-9B6E-9C691C37F980}" srcOrd="0" destOrd="0" parTransId="{8DA04923-267D-4B02-B36D-1E09FFA66718}" sibTransId="{CF6399A5-8EA8-49A7-9228-5506041EEE84}"/>
    <dgm:cxn modelId="{836AD716-C3CE-4D60-A94A-C598D396EEE1}" srcId="{515D82E9-B431-4F49-9EA3-C2FDB97AAE56}" destId="{CB326000-037B-43BA-BDDB-51B3314503E3}" srcOrd="1" destOrd="0" parTransId="{1275EDE7-D50F-4E10-A3D0-F9F5570D48AE}" sibTransId="{F3EC365E-05FC-4CEA-8636-BF35BBBC035B}"/>
    <dgm:cxn modelId="{8F0E2725-46E6-4D2A-9F91-A825915A020A}" srcId="{4D66FFF8-55A0-4052-9CC6-4741F4D74A06}" destId="{6704D837-F1B3-4E6A-8943-24E24C15209E}" srcOrd="0" destOrd="0" parTransId="{9730A3BA-D378-43A2-8FAD-EB302F893A75}" sibTransId="{A9563B4F-F8D3-4DE1-83C3-FCD9B63E8EED}"/>
    <dgm:cxn modelId="{F998F82A-4F61-4C4B-8EBE-F82F59FFB47A}" srcId="{E7199AD2-1B96-488A-84AF-F03E34A4DC81}" destId="{E1287860-6566-40A0-961F-99DBE285822A}" srcOrd="1" destOrd="0" parTransId="{DEA1592D-A2E7-4C6C-BF30-F68AF7794E6D}" sibTransId="{76921FAD-436A-4B98-A7B5-5D3BDE97940D}"/>
    <dgm:cxn modelId="{BD79B032-04D8-4863-A5E3-B6F8B1577DD4}" type="presOf" srcId="{9665E5CB-19FD-4B78-9409-520FEFC2F874}" destId="{F3D22903-B2E8-4CEC-9100-B74822AE2B81}" srcOrd="0" destOrd="5" presId="urn:microsoft.com/office/officeart/2005/8/layout/hList2"/>
    <dgm:cxn modelId="{6C21953C-BCC7-44B9-9298-D675BB424C77}" type="presOf" srcId="{CC3D77ED-2AB2-45FB-A3B9-287FF5E1F4A8}" destId="{F3D22903-B2E8-4CEC-9100-B74822AE2B81}" srcOrd="0" destOrd="3" presId="urn:microsoft.com/office/officeart/2005/8/layout/hList2"/>
    <dgm:cxn modelId="{6E2C2861-AAD4-484B-9710-C27DECEA79BE}" type="presOf" srcId="{E1287860-6566-40A0-961F-99DBE285822A}" destId="{E4AB4821-7DFC-4B2A-A392-9E90DD9B5B57}" srcOrd="0" destOrd="6" presId="urn:microsoft.com/office/officeart/2005/8/layout/hList2"/>
    <dgm:cxn modelId="{80774741-2334-4731-86B5-A87D6DEB0C1D}" type="presOf" srcId="{328FD3B4-6BA6-47A2-A8FE-7AD35F80624E}" destId="{F3D22903-B2E8-4CEC-9100-B74822AE2B81}" srcOrd="0" destOrd="4" presId="urn:microsoft.com/office/officeart/2005/8/layout/hList2"/>
    <dgm:cxn modelId="{A2ADD864-DD47-452F-A6AB-E4935A3BB688}" type="presOf" srcId="{7A6AAC60-1F37-4274-B3D0-B14F48D72241}" destId="{2AF677C5-0E4D-4952-921B-50A558ED4D4C}" srcOrd="0" destOrd="5" presId="urn:microsoft.com/office/officeart/2005/8/layout/hList2"/>
    <dgm:cxn modelId="{C4353A48-D282-48B5-9FF7-2AE507292122}" type="presOf" srcId="{D6291F50-5CE6-4034-AEE0-CFE885D569C5}" destId="{2AF677C5-0E4D-4952-921B-50A558ED4D4C}" srcOrd="0" destOrd="4" presId="urn:microsoft.com/office/officeart/2005/8/layout/hList2"/>
    <dgm:cxn modelId="{22562069-0A02-4645-AE53-E055C1329A73}" srcId="{0FFD33E2-C483-448D-89A3-50615EBD0524}" destId="{9665E5CB-19FD-4B78-9409-520FEFC2F874}" srcOrd="2" destOrd="0" parTransId="{6E66DA3D-14E4-4D22-886E-D0766E60BAD6}" sibTransId="{16564F2A-7D96-48B3-A39A-F7A34E8D8170}"/>
    <dgm:cxn modelId="{690EAC49-ED5E-4B6E-8E56-7BC6FC961587}" srcId="{9A064FC1-AA0C-4BDD-8EEE-2219BAB45998}" destId="{29EC8788-E161-4833-AAAD-C8384C6455A5}" srcOrd="1" destOrd="0" parTransId="{18C4AF54-A6CB-4B74-A1F5-61882E041125}" sibTransId="{8E48402B-FE36-4DF7-BB01-F71700A9E8B9}"/>
    <dgm:cxn modelId="{66BDB34C-48BB-40A7-99D8-16EC9C59A8FE}" srcId="{9A064FC1-AA0C-4BDD-8EEE-2219BAB45998}" destId="{0FFD33E2-C483-448D-89A3-50615EBD0524}" srcOrd="2" destOrd="0" parTransId="{1618A925-FFAC-4E10-95CA-C7277B89599A}" sibTransId="{A5F4BD3D-DB64-43EB-AEB8-6F665DD7230E}"/>
    <dgm:cxn modelId="{D6E6FB51-74DE-4D04-AB77-9722F7BE6D5A}" type="presOf" srcId="{515D82E9-B431-4F49-9EA3-C2FDB97AAE56}" destId="{F3D22903-B2E8-4CEC-9100-B74822AE2B81}" srcOrd="0" destOrd="0" presId="urn:microsoft.com/office/officeart/2005/8/layout/hList2"/>
    <dgm:cxn modelId="{1FF02354-154E-489F-8692-DBCC3B935049}" type="presOf" srcId="{29EC8788-E161-4833-AAAD-C8384C6455A5}" destId="{D6AD679D-2DC7-4BFF-8174-B6CA6EC7AF6E}" srcOrd="0" destOrd="0" presId="urn:microsoft.com/office/officeart/2005/8/layout/hList2"/>
    <dgm:cxn modelId="{05228278-F68C-4669-930E-CD587E8A96EB}" srcId="{515D82E9-B431-4F49-9EA3-C2FDB97AAE56}" destId="{CC3D77ED-2AB2-45FB-A3B9-287FF5E1F4A8}" srcOrd="2" destOrd="0" parTransId="{14C5B612-5841-483C-A5BB-CDAA5751A904}" sibTransId="{500B906F-60DE-427A-BBFA-331A55D02EE8}"/>
    <dgm:cxn modelId="{283B3459-C66B-400E-8750-8B40E3F184BD}" srcId="{0FFD33E2-C483-448D-89A3-50615EBD0524}" destId="{328FD3B4-6BA6-47A2-A8FE-7AD35F80624E}" srcOrd="1" destOrd="0" parTransId="{27D0FBF3-FF8E-474D-8F6F-91DBE354C5EE}" sibTransId="{91DC222D-8043-4EBC-92B9-D76929EEF427}"/>
    <dgm:cxn modelId="{33CE7C59-EA96-46D0-B8BA-EF5C84DAE5EC}" type="presOf" srcId="{ACE45F5F-49FC-46B0-BF4D-5BAA7194CB13}" destId="{E4AB4821-7DFC-4B2A-A392-9E90DD9B5B57}" srcOrd="0" destOrd="0" presId="urn:microsoft.com/office/officeart/2005/8/layout/hList2"/>
    <dgm:cxn modelId="{75C98479-6645-417D-ACF1-6F46979E5236}" srcId="{29EC8788-E161-4833-AAAD-C8384C6455A5}" destId="{31DA8431-5EFC-40F0-ACDC-D0982B3B3830}" srcOrd="1" destOrd="0" parTransId="{D161573C-B7E9-41B9-A5EB-0F6DF4B1E2F9}" sibTransId="{697DE678-D4CD-47AE-82B0-EEDF0EA63D45}"/>
    <dgm:cxn modelId="{A7F98180-BD26-43E0-BD75-9F33C42AF77F}" type="presOf" srcId="{3DD2121B-4181-4444-A3C4-03705ECCAD6B}" destId="{E4AB4821-7DFC-4B2A-A392-9E90DD9B5B57}" srcOrd="0" destOrd="5" presId="urn:microsoft.com/office/officeart/2005/8/layout/hList2"/>
    <dgm:cxn modelId="{C9AD7982-0302-415D-8265-A0BE4B937000}" srcId="{806FF9E3-9E43-457E-AA91-D4ED21E12E54}" destId="{ACE45F5F-49FC-46B0-BF4D-5BAA7194CB13}" srcOrd="0" destOrd="0" parTransId="{9C81F37F-FBDF-4072-8750-82B33D2FA57C}" sibTransId="{E8C9D49A-5438-4A69-98D5-072718AAB6F9}"/>
    <dgm:cxn modelId="{D82EEF8C-5159-46D1-843F-F5A4B126E534}" type="presOf" srcId="{0FFD33E2-C483-448D-89A3-50615EBD0524}" destId="{02B1ED42-6545-4A54-8048-95AF5133AB9D}" srcOrd="0" destOrd="0" presId="urn:microsoft.com/office/officeart/2005/8/layout/hList2"/>
    <dgm:cxn modelId="{6CFA8C92-E47F-4E01-A09F-CB438CC7C78D}" srcId="{515D82E9-B431-4F49-9EA3-C2FDB97AAE56}" destId="{A5E1B7B3-7AEC-439C-8940-1A23D6C83570}" srcOrd="0" destOrd="0" parTransId="{F29E9940-979B-4D08-B525-4CC141FAE7D7}" sibTransId="{5AB3EB41-3ED7-40AE-9E52-D78031AA2D99}"/>
    <dgm:cxn modelId="{E09F0DA6-F0C1-474B-8759-1B089CC64A82}" srcId="{31DA8431-5EFC-40F0-ACDC-D0982B3B3830}" destId="{D6291F50-5CE6-4034-AEE0-CFE885D569C5}" srcOrd="0" destOrd="0" parTransId="{96856921-9CA0-4C2F-9D6F-131FEAC9FA8C}" sibTransId="{3528023F-F1C1-4795-8D61-24BF53933614}"/>
    <dgm:cxn modelId="{ADD2CCAB-50E2-45FA-B3DA-DD53AAD2B864}" type="presOf" srcId="{4D66FFF8-55A0-4052-9CC6-4741F4D74A06}" destId="{2AF677C5-0E4D-4952-921B-50A558ED4D4C}" srcOrd="0" destOrd="0" presId="urn:microsoft.com/office/officeart/2005/8/layout/hList2"/>
    <dgm:cxn modelId="{B1F3B7B0-DAE8-478F-BC3E-ED78A578332B}" type="presOf" srcId="{E7199AD2-1B96-488A-84AF-F03E34A4DC81}" destId="{E4AB4821-7DFC-4B2A-A392-9E90DD9B5B57}" srcOrd="0" destOrd="4" presId="urn:microsoft.com/office/officeart/2005/8/layout/hList2"/>
    <dgm:cxn modelId="{B46F9AB7-745D-4627-BD27-BD5F64BE7616}" srcId="{4D66FFF8-55A0-4052-9CC6-4741F4D74A06}" destId="{174AD62E-EFE5-4A17-9591-F5917C508A34}" srcOrd="1" destOrd="0" parTransId="{D428B427-5D58-4C50-A76B-0863908C7749}" sibTransId="{7A774F2E-88E8-41B0-BA73-E8FFD7711383}"/>
    <dgm:cxn modelId="{2961FCBC-B2CB-43C9-A7A7-42E57A7109C9}" srcId="{806FF9E3-9E43-457E-AA91-D4ED21E12E54}" destId="{E7199AD2-1B96-488A-84AF-F03E34A4DC81}" srcOrd="1" destOrd="0" parTransId="{7A2DDC48-BAF3-4B77-B526-F91F8A4F403B}" sibTransId="{40F61587-3953-4D1F-B250-E76A219099CB}"/>
    <dgm:cxn modelId="{52CC6BBD-B3D5-4DC7-B539-B9750F424B33}" type="presOf" srcId="{174AD62E-EFE5-4A17-9591-F5917C508A34}" destId="{2AF677C5-0E4D-4952-921B-50A558ED4D4C}" srcOrd="0" destOrd="2" presId="urn:microsoft.com/office/officeart/2005/8/layout/hList2"/>
    <dgm:cxn modelId="{30EBDABF-6076-42C7-A357-37C59458727C}" type="presOf" srcId="{9A064FC1-AA0C-4BDD-8EEE-2219BAB45998}" destId="{ABD7E61E-0547-4038-94B7-F6DF0EF05C45}" srcOrd="0" destOrd="0" presId="urn:microsoft.com/office/officeart/2005/8/layout/hList2"/>
    <dgm:cxn modelId="{519451C1-369A-414F-AE4B-4C9B458A503B}" type="presOf" srcId="{78B12659-01A8-4EB3-9B6E-9C691C37F980}" destId="{E4AB4821-7DFC-4B2A-A392-9E90DD9B5B57}" srcOrd="0" destOrd="1" presId="urn:microsoft.com/office/officeart/2005/8/layout/hList2"/>
    <dgm:cxn modelId="{41005AC9-A756-4D03-86DD-5D6AA6803F99}" srcId="{ACE45F5F-49FC-46B0-BF4D-5BAA7194CB13}" destId="{D9CBC0FE-3C81-4E10-AC43-DE65FF4D96C0}" srcOrd="2" destOrd="0" parTransId="{15765E89-D150-43BE-8515-68A9AC88FCFC}" sibTransId="{670E9ABD-9256-4440-AC87-261B898B6283}"/>
    <dgm:cxn modelId="{45374CD2-0D7F-4AEC-AA92-39D74C8FA0E3}" srcId="{9A064FC1-AA0C-4BDD-8EEE-2219BAB45998}" destId="{806FF9E3-9E43-457E-AA91-D4ED21E12E54}" srcOrd="0" destOrd="0" parTransId="{790D4DB9-04BA-4DA8-BFA5-A56B35C68D61}" sibTransId="{8AC30677-4614-4F14-B7B1-06D09888E603}"/>
    <dgm:cxn modelId="{F8495ED3-79AE-43A8-B247-90C134A9B471}" type="presOf" srcId="{31DA8431-5EFC-40F0-ACDC-D0982B3B3830}" destId="{2AF677C5-0E4D-4952-921B-50A558ED4D4C}" srcOrd="0" destOrd="3" presId="urn:microsoft.com/office/officeart/2005/8/layout/hList2"/>
    <dgm:cxn modelId="{437E0AD5-2BD7-4834-A62B-EC45F1D4EE19}" type="presOf" srcId="{A5E1B7B3-7AEC-439C-8940-1A23D6C83570}" destId="{F3D22903-B2E8-4CEC-9100-B74822AE2B81}" srcOrd="0" destOrd="1" presId="urn:microsoft.com/office/officeart/2005/8/layout/hList2"/>
    <dgm:cxn modelId="{B06408D7-5B67-4483-B246-53E5B492F9B4}" srcId="{31DA8431-5EFC-40F0-ACDC-D0982B3B3830}" destId="{7A6AAC60-1F37-4274-B3D0-B14F48D72241}" srcOrd="1" destOrd="0" parTransId="{C5695724-9C15-4FB2-9C9D-42807C62E510}" sibTransId="{5BED9CE6-3466-4047-A95E-8881E5F31092}"/>
    <dgm:cxn modelId="{2C9062D8-4253-4CD8-B616-08DF47C2D357}" type="presOf" srcId="{CDB3FD3D-BFEA-4567-A416-DB30A2F7EFE3}" destId="{E4AB4821-7DFC-4B2A-A392-9E90DD9B5B57}" srcOrd="0" destOrd="2" presId="urn:microsoft.com/office/officeart/2005/8/layout/hList2"/>
    <dgm:cxn modelId="{F0DB66E8-4F2C-4599-9091-9E997822DCA4}" srcId="{E7199AD2-1B96-488A-84AF-F03E34A4DC81}" destId="{3DD2121B-4181-4444-A3C4-03705ECCAD6B}" srcOrd="0" destOrd="0" parTransId="{047B3430-1FBF-4AAB-BA40-3BBE015D1C56}" sibTransId="{60E45AE2-92D9-4799-8B00-369A9F417EC2}"/>
    <dgm:cxn modelId="{F5F175F2-178F-4960-B997-76746FC3C7AE}" type="presOf" srcId="{806FF9E3-9E43-457E-AA91-D4ED21E12E54}" destId="{67ADA37A-ACBD-48A8-BD5C-9F4A5E8E8F9F}" srcOrd="0" destOrd="0" presId="urn:microsoft.com/office/officeart/2005/8/layout/hList2"/>
    <dgm:cxn modelId="{3DDD38F3-3D83-47B5-AC1B-D4D5EAB9F473}" type="presOf" srcId="{6704D837-F1B3-4E6A-8943-24E24C15209E}" destId="{2AF677C5-0E4D-4952-921B-50A558ED4D4C}" srcOrd="0" destOrd="1" presId="urn:microsoft.com/office/officeart/2005/8/layout/hList2"/>
    <dgm:cxn modelId="{01908FF3-84A5-49EF-8E21-0D8F85C51AAA}" srcId="{29EC8788-E161-4833-AAAD-C8384C6455A5}" destId="{4D66FFF8-55A0-4052-9CC6-4741F4D74A06}" srcOrd="0" destOrd="0" parTransId="{D147AAB0-46CE-4D26-96B5-FFC9DC3B31AD}" sibTransId="{6AC333EF-B9CA-4A7A-9F5E-CF154AAA22BC}"/>
    <dgm:cxn modelId="{9CCCE3F3-D34D-4C6A-BCB7-861642A9C23E}" type="presOf" srcId="{CB326000-037B-43BA-BDDB-51B3314503E3}" destId="{F3D22903-B2E8-4CEC-9100-B74822AE2B81}" srcOrd="0" destOrd="2" presId="urn:microsoft.com/office/officeart/2005/8/layout/hList2"/>
    <dgm:cxn modelId="{CBBE37F7-A6CB-40B3-A1DA-003F4AB3C87D}" type="presOf" srcId="{D9CBC0FE-3C81-4E10-AC43-DE65FF4D96C0}" destId="{E4AB4821-7DFC-4B2A-A392-9E90DD9B5B57}" srcOrd="0" destOrd="3" presId="urn:microsoft.com/office/officeart/2005/8/layout/hList2"/>
    <dgm:cxn modelId="{6CAB54F7-DB0F-4B5F-B107-AF00670F67D1}" srcId="{ACE45F5F-49FC-46B0-BF4D-5BAA7194CB13}" destId="{CDB3FD3D-BFEA-4567-A416-DB30A2F7EFE3}" srcOrd="1" destOrd="0" parTransId="{89821000-183F-4E26-A3A5-5082D4B7BF44}" sibTransId="{05B6791E-9338-436A-8DCC-8C98719A6A3A}"/>
    <dgm:cxn modelId="{13731133-8E40-4A79-A7BB-B60F34010180}" type="presParOf" srcId="{ABD7E61E-0547-4038-94B7-F6DF0EF05C45}" destId="{F499EAA6-0D97-4584-97B2-9A5733E76673}" srcOrd="0" destOrd="0" presId="urn:microsoft.com/office/officeart/2005/8/layout/hList2"/>
    <dgm:cxn modelId="{F80B9634-F022-4C0D-869D-A31EECB10541}" type="presParOf" srcId="{F499EAA6-0D97-4584-97B2-9A5733E76673}" destId="{1BCCD2BD-868C-4682-A848-219B9E37045B}" srcOrd="0" destOrd="0" presId="urn:microsoft.com/office/officeart/2005/8/layout/hList2"/>
    <dgm:cxn modelId="{4C7A6644-A477-4D9D-8837-90C25D7AC37C}" type="presParOf" srcId="{F499EAA6-0D97-4584-97B2-9A5733E76673}" destId="{E4AB4821-7DFC-4B2A-A392-9E90DD9B5B57}" srcOrd="1" destOrd="0" presId="urn:microsoft.com/office/officeart/2005/8/layout/hList2"/>
    <dgm:cxn modelId="{73A9546D-282F-410B-B779-939D18372433}" type="presParOf" srcId="{F499EAA6-0D97-4584-97B2-9A5733E76673}" destId="{67ADA37A-ACBD-48A8-BD5C-9F4A5E8E8F9F}" srcOrd="2" destOrd="0" presId="urn:microsoft.com/office/officeart/2005/8/layout/hList2"/>
    <dgm:cxn modelId="{EF84F4A3-9D91-4032-8166-6E7114BF0CAA}" type="presParOf" srcId="{ABD7E61E-0547-4038-94B7-F6DF0EF05C45}" destId="{2929B9CE-09EA-4EED-9E79-856DFC4712C4}" srcOrd="1" destOrd="0" presId="urn:microsoft.com/office/officeart/2005/8/layout/hList2"/>
    <dgm:cxn modelId="{DD401E25-6F1C-43B7-8DF1-91241E3BEE25}" type="presParOf" srcId="{ABD7E61E-0547-4038-94B7-F6DF0EF05C45}" destId="{5DD26CF3-5B44-449B-99A8-DE6CB2695108}" srcOrd="2" destOrd="0" presId="urn:microsoft.com/office/officeart/2005/8/layout/hList2"/>
    <dgm:cxn modelId="{7EE22872-B859-45D8-B234-B412646FCF18}" type="presParOf" srcId="{5DD26CF3-5B44-449B-99A8-DE6CB2695108}" destId="{95AECC9B-EF76-481C-B09D-E7E4EF09CE7D}" srcOrd="0" destOrd="0" presId="urn:microsoft.com/office/officeart/2005/8/layout/hList2"/>
    <dgm:cxn modelId="{1F93E32D-0B76-4A0A-A04F-6E441E1B93A0}" type="presParOf" srcId="{5DD26CF3-5B44-449B-99A8-DE6CB2695108}" destId="{2AF677C5-0E4D-4952-921B-50A558ED4D4C}" srcOrd="1" destOrd="0" presId="urn:microsoft.com/office/officeart/2005/8/layout/hList2"/>
    <dgm:cxn modelId="{8AAB6617-3B5E-4A90-A91D-F42F592123E0}" type="presParOf" srcId="{5DD26CF3-5B44-449B-99A8-DE6CB2695108}" destId="{D6AD679D-2DC7-4BFF-8174-B6CA6EC7AF6E}" srcOrd="2" destOrd="0" presId="urn:microsoft.com/office/officeart/2005/8/layout/hList2"/>
    <dgm:cxn modelId="{01239A0B-13E5-49A4-AF17-39EBB8EDBAC7}" type="presParOf" srcId="{ABD7E61E-0547-4038-94B7-F6DF0EF05C45}" destId="{56243FD1-2973-4A71-93E9-0414202B2F91}" srcOrd="3" destOrd="0" presId="urn:microsoft.com/office/officeart/2005/8/layout/hList2"/>
    <dgm:cxn modelId="{8376412D-FFB5-4BC5-941E-4B17DFBF4FF6}" type="presParOf" srcId="{ABD7E61E-0547-4038-94B7-F6DF0EF05C45}" destId="{CB0F635B-99C9-4E7D-8D71-916A0ADCD886}" srcOrd="4" destOrd="0" presId="urn:microsoft.com/office/officeart/2005/8/layout/hList2"/>
    <dgm:cxn modelId="{4DBFEE62-31EE-4348-B4E7-57B29D7CE69E}" type="presParOf" srcId="{CB0F635B-99C9-4E7D-8D71-916A0ADCD886}" destId="{0A5F6800-5FFA-453A-AC31-B99F378D6ADD}" srcOrd="0" destOrd="0" presId="urn:microsoft.com/office/officeart/2005/8/layout/hList2"/>
    <dgm:cxn modelId="{827C5A54-A1D5-40A6-9BC9-49052F5BEF32}" type="presParOf" srcId="{CB0F635B-99C9-4E7D-8D71-916A0ADCD886}" destId="{F3D22903-B2E8-4CEC-9100-B74822AE2B81}" srcOrd="1" destOrd="0" presId="urn:microsoft.com/office/officeart/2005/8/layout/hList2"/>
    <dgm:cxn modelId="{F90C5379-8C8A-4970-BEF9-4ED04E4AC291}" type="presParOf" srcId="{CB0F635B-99C9-4E7D-8D71-916A0ADCD886}" destId="{02B1ED42-6545-4A54-8048-95AF5133AB9D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DA37A-ACBD-48A8-BD5C-9F4A5E8E8F9F}">
      <dsp:nvSpPr>
        <dsp:cNvPr id="0" name=""/>
        <dsp:cNvSpPr/>
      </dsp:nvSpPr>
      <dsp:spPr>
        <a:xfrm rot="16200000">
          <a:off x="-1712449" y="2715008"/>
          <a:ext cx="4101084" cy="538179"/>
        </a:xfrm>
        <a:prstGeom prst="rect">
          <a:avLst/>
        </a:prstGeom>
        <a:solidFill>
          <a:srgbClr val="009999">
            <a:lumMod val="75000"/>
            <a:alpha val="9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74645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 Light"/>
              <a:ea typeface="+mn-ea"/>
              <a:cs typeface="+mn-cs"/>
            </a:rPr>
            <a:t> Enjoying the present: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alibri Light"/>
              <a:ea typeface="+mn-ea"/>
              <a:cs typeface="+mn-cs"/>
            </a:rPr>
            <a:t>Hadron Collider experiments</a:t>
          </a:r>
        </a:p>
      </dsp:txBody>
      <dsp:txXfrm>
        <a:off x="-1712449" y="2715008"/>
        <a:ext cx="4101084" cy="538179"/>
      </dsp:txXfrm>
    </dsp:sp>
    <dsp:sp modelId="{E4AB4821-7DFC-4B2A-A392-9E90DD9B5B57}">
      <dsp:nvSpPr>
        <dsp:cNvPr id="0" name=""/>
        <dsp:cNvSpPr/>
      </dsp:nvSpPr>
      <dsp:spPr>
        <a:xfrm>
          <a:off x="607182" y="933556"/>
          <a:ext cx="2680705" cy="41010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474645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1" kern="1200" noProof="0" dirty="0"/>
            <a:t>[1995-99, 2005-] Large Hadron Collider at CERN: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kern="1200" noProof="0" dirty="0"/>
            <a:t>CMS Muon system (PhD)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/>
            <a:t>CMS run1 - Electroweak sector physics (Tenured)</a:t>
          </a:r>
          <a:endParaRPr lang="en-GB" sz="1600" b="0" kern="1200" noProof="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kern="1200" noProof="0" dirty="0"/>
            <a:t>CMS HL upgrade of Inner Tracker  (Tenured)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1" kern="1200" noProof="0" dirty="0"/>
            <a:t>[1999-2005] </a:t>
          </a:r>
          <a:r>
            <a:rPr lang="en-GB" sz="1600" b="1" kern="1200" noProof="0" dirty="0" err="1"/>
            <a:t>Tevatron</a:t>
          </a:r>
          <a:r>
            <a:rPr lang="en-GB" sz="1600" b="1" kern="1200" noProof="0" dirty="0"/>
            <a:t> at Fermilab</a:t>
          </a:r>
          <a:r>
            <a:rPr lang="en-GB" sz="1600" kern="1200" noProof="0" dirty="0"/>
            <a:t>:</a:t>
          </a:r>
          <a:endParaRPr lang="en-GB" sz="1600" b="1" kern="1200" noProof="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/>
            <a:t> CDF Time-of-flight detector (Postdoc)</a:t>
          </a:r>
          <a:endParaRPr lang="en-GB" sz="1600" b="1" kern="1200" noProof="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/>
            <a:t>B physics (Postdoc)</a:t>
          </a:r>
          <a:endParaRPr lang="en-GB" sz="1600" b="1" kern="1200" noProof="0" dirty="0"/>
        </a:p>
      </dsp:txBody>
      <dsp:txXfrm>
        <a:off x="607182" y="933556"/>
        <a:ext cx="2680705" cy="4101084"/>
      </dsp:txXfrm>
    </dsp:sp>
    <dsp:sp modelId="{1BCCD2BD-868C-4682-A848-219B9E37045B}">
      <dsp:nvSpPr>
        <dsp:cNvPr id="0" name=""/>
        <dsp:cNvSpPr/>
      </dsp:nvSpPr>
      <dsp:spPr>
        <a:xfrm>
          <a:off x="69002" y="223159"/>
          <a:ext cx="1076359" cy="107635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AD679D-2DC7-4BFF-8174-B6CA6EC7AF6E}">
      <dsp:nvSpPr>
        <dsp:cNvPr id="0" name=""/>
        <dsp:cNvSpPr/>
      </dsp:nvSpPr>
      <dsp:spPr>
        <a:xfrm rot="16200000">
          <a:off x="2209805" y="2715008"/>
          <a:ext cx="4101084" cy="538179"/>
        </a:xfrm>
        <a:prstGeom prst="rect">
          <a:avLst/>
        </a:prstGeom>
        <a:solidFill>
          <a:schemeClr val="accent1">
            <a:lumMod val="75000"/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74645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Preparing for the future: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Enabling technologies for future experiments </a:t>
          </a:r>
        </a:p>
      </dsp:txBody>
      <dsp:txXfrm>
        <a:off x="2209805" y="2715008"/>
        <a:ext cx="4101084" cy="538179"/>
      </dsp:txXfrm>
    </dsp:sp>
    <dsp:sp modelId="{2AF677C5-0E4D-4952-921B-50A558ED4D4C}">
      <dsp:nvSpPr>
        <dsp:cNvPr id="0" name=""/>
        <dsp:cNvSpPr/>
      </dsp:nvSpPr>
      <dsp:spPr>
        <a:xfrm>
          <a:off x="4549649" y="986091"/>
          <a:ext cx="2680705" cy="41010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474645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/>
            <a:t> </a:t>
          </a:r>
          <a:r>
            <a:rPr lang="en-GB" sz="1600" b="1" kern="1200" noProof="0" dirty="0"/>
            <a:t>[2006-] Instrumentation R&amp;D for frontier physics: experiments (HL-LHC &amp; ILD) at EUDET, AIDA, </a:t>
          </a:r>
          <a:r>
            <a:rPr lang="en-GB" sz="1600" b="1" kern="1200" noProof="0" dirty="0" err="1"/>
            <a:t>AIDAInnova</a:t>
          </a:r>
          <a:r>
            <a:rPr lang="en-GB" sz="1600" b="1" kern="1200" noProof="0" dirty="0"/>
            <a:t> EU projects; DEPFET &amp; RD50 collaborations: 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/>
            <a:t>Sensors for extreme radiation (3D pixels, </a:t>
          </a:r>
          <a:r>
            <a:rPr lang="en-GB" sz="1600" kern="1200" noProof="0" dirty="0" err="1"/>
            <a:t>SiC</a:t>
          </a:r>
          <a:r>
            <a:rPr lang="en-GB" sz="1600" kern="1200" noProof="0" dirty="0"/>
            <a:t>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/>
            <a:t>Sensors for 4D-tracking of charged particles (LGAD, ILGAD, TI-LGAD)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/>
            <a:t>Innovative techniques: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/>
            <a:t>TPA-TCT testing method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noProof="0" dirty="0" err="1"/>
            <a:t>Fiber</a:t>
          </a:r>
          <a:r>
            <a:rPr lang="en-GB" sz="1600" kern="1200" noProof="0" dirty="0"/>
            <a:t> Optic Sensors</a:t>
          </a:r>
        </a:p>
      </dsp:txBody>
      <dsp:txXfrm>
        <a:off x="4549649" y="986091"/>
        <a:ext cx="2680705" cy="4101084"/>
      </dsp:txXfrm>
    </dsp:sp>
    <dsp:sp modelId="{95AECC9B-EF76-481C-B09D-E7E4EF09CE7D}">
      <dsp:nvSpPr>
        <dsp:cNvPr id="0" name=""/>
        <dsp:cNvSpPr/>
      </dsp:nvSpPr>
      <dsp:spPr>
        <a:xfrm>
          <a:off x="3991257" y="223159"/>
          <a:ext cx="1076359" cy="107635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B1ED42-6545-4A54-8048-95AF5133AB9D}">
      <dsp:nvSpPr>
        <dsp:cNvPr id="0" name=""/>
        <dsp:cNvSpPr/>
      </dsp:nvSpPr>
      <dsp:spPr>
        <a:xfrm rot="16200000">
          <a:off x="6132059" y="2715008"/>
          <a:ext cx="4101084" cy="538179"/>
        </a:xfrm>
        <a:prstGeom prst="rect">
          <a:avLst/>
        </a:prstGeom>
        <a:solidFill>
          <a:schemeClr val="accent1">
            <a:lumMod val="75000"/>
            <a:alpha val="9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74645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/>
            <a:t>Returning to the society: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/>
            <a:t> Technology transfer</a:t>
          </a:r>
        </a:p>
      </dsp:txBody>
      <dsp:txXfrm>
        <a:off x="6132059" y="2715008"/>
        <a:ext cx="4101084" cy="538179"/>
      </dsp:txXfrm>
    </dsp:sp>
    <dsp:sp modelId="{F3D22903-B2E8-4CEC-9100-B74822AE2B81}">
      <dsp:nvSpPr>
        <dsp:cNvPr id="0" name=""/>
        <dsp:cNvSpPr/>
      </dsp:nvSpPr>
      <dsp:spPr>
        <a:xfrm>
          <a:off x="8451691" y="933556"/>
          <a:ext cx="2680705" cy="41010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474645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 noProof="0" dirty="0"/>
            <a:t>Bidirectional relationship between scientific projects and industrial innovation.
Bottom-up: Taking technologies from industrial innovation agents for science.
Top-down: Through the industrial application of technologies and results arising from science.
Success cases:</a:t>
          </a:r>
          <a:endParaRPr lang="es-ES" sz="1400" b="0" kern="1200" noProof="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 noProof="0" dirty="0"/>
            <a:t>Management of used nuclear fuel (FOS).</a:t>
          </a:r>
          <a:endParaRPr lang="es-ES" sz="1400" b="0" kern="1200" noProof="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 noProof="0" dirty="0"/>
            <a:t> muonic tomography (LGAD).</a:t>
          </a:r>
          <a:endParaRPr lang="es-ES" sz="1400" b="0" kern="1200" noProof="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 noProof="0" dirty="0"/>
            <a:t> new techniques for characterizing semiconductor devices.(TPA-TCT)</a:t>
          </a:r>
          <a:endParaRPr lang="es-ES" sz="1400" b="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b="1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1600" b="1" kern="1200" noProof="0" dirty="0"/>
        </a:p>
      </dsp:txBody>
      <dsp:txXfrm>
        <a:off x="8451691" y="933556"/>
        <a:ext cx="2680705" cy="4101084"/>
      </dsp:txXfrm>
    </dsp:sp>
    <dsp:sp modelId="{0A5F6800-5FFA-453A-AC31-B99F378D6ADD}">
      <dsp:nvSpPr>
        <dsp:cNvPr id="0" name=""/>
        <dsp:cNvSpPr/>
      </dsp:nvSpPr>
      <dsp:spPr>
        <a:xfrm>
          <a:off x="7913511" y="223159"/>
          <a:ext cx="1076359" cy="1076359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18000" r="-18000"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BC351F-6E91-460D-BE32-C19826B4870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00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03D7F9-FAF6-443E-B929-0F0EFB9553A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67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33" y="1828800"/>
            <a:ext cx="9347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Calibri Light" panose="020F03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932837"/>
          </a:xfrm>
        </p:spPr>
        <p:txBody>
          <a:bodyPr/>
          <a:lstStyle>
            <a:lvl1pPr>
              <a:defRPr sz="3600" b="0" cap="none" spc="-300" baseline="0">
                <a:solidFill>
                  <a:srgbClr val="33669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000" y="1371600"/>
            <a:ext cx="11277600" cy="4800600"/>
          </a:xfrm>
        </p:spPr>
        <p:txBody>
          <a:bodyPr/>
          <a:lstStyle>
            <a:lvl1pPr>
              <a:buFont typeface="Calibri" pitchFamily="34" charset="0"/>
              <a:buChar char="—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  <a:lvl2pPr>
              <a:buFont typeface="Calibri" pitchFamily="34" charset="0"/>
              <a:buChar char="_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>
              <a:buNone/>
              <a:defRPr/>
            </a:lvl3pPr>
            <a:lvl4pPr marL="1023937" indent="0">
              <a:buNone/>
              <a:defRPr/>
            </a:lvl4pPr>
          </a:lstStyle>
          <a:p>
            <a:pPr lvl="0"/>
            <a:r>
              <a:rPr lang="en-US" noProof="0" dirty="0"/>
              <a:t>Haga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texto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  <a:p>
            <a:pPr lvl="1"/>
            <a:r>
              <a:rPr lang="en-US" noProof="0" dirty="0"/>
              <a:t>Segundo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2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628777" y="6416712"/>
            <a:ext cx="711200" cy="457200"/>
          </a:xfrm>
          <a:ln/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879600" y="6426200"/>
            <a:ext cx="9652000" cy="457200"/>
          </a:xfrm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480800" y="6314552"/>
            <a:ext cx="7112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422203" y="6314552"/>
            <a:ext cx="6096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33" y="1"/>
            <a:ext cx="93472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24000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modificar el estilo de texto del patrón</a:t>
            </a:r>
          </a:p>
          <a:p>
            <a:pPr lvl="1"/>
            <a:r>
              <a:rPr lang="es-ES_tradnl" altLang="en-US" dirty="0"/>
              <a:t>Segundo nivel</a:t>
            </a:r>
          </a:p>
          <a:p>
            <a:pPr lvl="2"/>
            <a:r>
              <a:rPr lang="es-ES_tradnl" altLang="en-US" dirty="0"/>
              <a:t>Tercer nivel</a:t>
            </a:r>
          </a:p>
          <a:p>
            <a:pPr lvl="3"/>
            <a:r>
              <a:rPr lang="es-ES_tradnl" altLang="en-US" dirty="0"/>
              <a:t>Cuarto nivel</a:t>
            </a:r>
          </a:p>
          <a:p>
            <a:pPr lvl="4"/>
            <a:r>
              <a:rPr lang="es-ES_tradnl" altLang="en-US" dirty="0"/>
              <a:t>Quinto nivel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78400" y="63246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62603" y="6314552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9B781D-1B07-4E9C-8182-19D4D52035FB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840" y="152400"/>
            <a:ext cx="933959" cy="809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203" y="973138"/>
            <a:ext cx="101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81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00206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0000"/>
        <a:buFont typeface="Wingdings" pitchFamily="2" charset="2"/>
        <a:buChar char="§"/>
        <a:defRPr sz="2600" baseline="0">
          <a:solidFill>
            <a:schemeClr val="tx2">
              <a:lumMod val="50000"/>
            </a:schemeClr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5000"/>
        <a:buFont typeface="Wingdings" pitchFamily="2" charset="2"/>
        <a:buChar char="§"/>
        <a:defRPr sz="2200" baseline="0">
          <a:solidFill>
            <a:schemeClr val="tx2">
              <a:lumMod val="50000"/>
            </a:schemeClr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0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5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DDEEA5F-DD55-4C24-9982-B4771519A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458507"/>
            <a:ext cx="6852154" cy="3975406"/>
          </a:xfrm>
          <a:prstGeom prst="rect">
            <a:avLst/>
          </a:prstGeom>
          <a:effectLst>
            <a:softEdge rad="381000"/>
          </a:effectLst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0"/>
            <a:ext cx="10439400" cy="1139825"/>
          </a:xfrm>
        </p:spPr>
        <p:txBody>
          <a:bodyPr/>
          <a:lstStyle/>
          <a:p>
            <a:r>
              <a:rPr lang="en-GB" dirty="0"/>
              <a:t>A Vision for DRD3's Future</a:t>
            </a:r>
            <a:endParaRPr lang="en-US" dirty="0"/>
          </a:p>
        </p:txBody>
      </p:sp>
      <p:sp>
        <p:nvSpPr>
          <p:cNvPr id="16" name="Text Box 5"/>
          <p:cNvSpPr txBox="1">
            <a:spLocks/>
          </p:cNvSpPr>
          <p:nvPr/>
        </p:nvSpPr>
        <p:spPr bwMode="auto">
          <a:xfrm>
            <a:off x="5867394" y="3744984"/>
            <a:ext cx="102657" cy="28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 defTabSz="584200" hangingPunct="0">
              <a:lnSpc>
                <a:spcPct val="110000"/>
              </a:lnSpc>
              <a:spcBef>
                <a:spcPct val="0"/>
              </a:spcBef>
              <a:buClrTx/>
              <a:buSzTx/>
            </a:pPr>
            <a:endParaRPr lang="es-ES" altLang="es-ES" sz="1600" baseline="32000" dirty="0">
              <a:solidFill>
                <a:srgbClr val="212121"/>
              </a:solidFill>
              <a:latin typeface="Palatino" charset="0"/>
              <a:ea typeface="Palatino" charset="0"/>
              <a:cs typeface="Palatino" charset="0"/>
              <a:sym typeface="Palatino" charset="0"/>
            </a:endParaRPr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27508" y="5670016"/>
            <a:ext cx="7010400" cy="1066800"/>
          </a:xfrm>
        </p:spPr>
        <p:txBody>
          <a:bodyPr/>
          <a:lstStyle/>
          <a:p>
            <a:r>
              <a:rPr lang="en-US" sz="2400" dirty="0"/>
              <a:t>Iván Vila Álvarez </a:t>
            </a:r>
          </a:p>
          <a:p>
            <a:r>
              <a:rPr lang="en-US" sz="2400" dirty="0"/>
              <a:t>Instituto de </a:t>
            </a:r>
            <a:r>
              <a:rPr lang="en-US" sz="2400" dirty="0" err="1"/>
              <a:t>Física</a:t>
            </a:r>
            <a:r>
              <a:rPr lang="en-US" sz="2400" dirty="0"/>
              <a:t> de Cantabria (CSIC-UC)</a:t>
            </a:r>
          </a:p>
        </p:txBody>
      </p:sp>
      <p:sp>
        <p:nvSpPr>
          <p:cNvPr id="5" name="AutoShape 5" descr="Image result for DESY logo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0" y="738233"/>
            <a:ext cx="830580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sz="1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Collaboration Board DRD3 meeting</a:t>
            </a: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sz="1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February 26th, 2024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983" y="4808948"/>
            <a:ext cx="2448834" cy="1722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413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EF5F55-D233-465E-A5BB-6FCA545CA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DRD3  </a:t>
            </a:r>
            <a:r>
              <a:rPr lang="es-ES" dirty="0" err="1"/>
              <a:t>collaboration</a:t>
            </a:r>
            <a:r>
              <a:rPr lang="es-ES" dirty="0"/>
              <a:t> </a:t>
            </a:r>
            <a:r>
              <a:rPr lang="es-ES" dirty="0" err="1"/>
              <a:t>structure</a:t>
            </a:r>
            <a:r>
              <a:rPr lang="es-ES" dirty="0"/>
              <a:t> </a:t>
            </a:r>
            <a:r>
              <a:rPr lang="es-ES" dirty="0" err="1"/>
              <a:t>implementation</a:t>
            </a:r>
            <a:r>
              <a:rPr lang="es-ES" dirty="0"/>
              <a:t> (2)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4F883B-48F3-4E41-A8B5-350A40F40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" y="1028700"/>
            <a:ext cx="12188952" cy="4800600"/>
          </a:xfrm>
        </p:spPr>
        <p:txBody>
          <a:bodyPr/>
          <a:lstStyle/>
          <a:p>
            <a:r>
              <a:rPr lang="en-GB" sz="2800" dirty="0"/>
              <a:t>Deputy spokespersons:</a:t>
            </a:r>
          </a:p>
          <a:p>
            <a:pPr lvl="1"/>
            <a:r>
              <a:rPr lang="en-GB" sz="2400" dirty="0"/>
              <a:t>Nominated by the Spokesperson.</a:t>
            </a:r>
          </a:p>
          <a:p>
            <a:pPr lvl="1"/>
            <a:r>
              <a:rPr lang="en-GB" sz="2400" dirty="0"/>
              <a:t>Approved by the </a:t>
            </a:r>
            <a:r>
              <a:rPr lang="en-GB" sz="2400" dirty="0" err="1"/>
              <a:t>Goberning</a:t>
            </a:r>
            <a:r>
              <a:rPr lang="en-GB" sz="2400" dirty="0"/>
              <a:t> Board (GB).</a:t>
            </a:r>
          </a:p>
          <a:p>
            <a:r>
              <a:rPr lang="en-GB" sz="2800" dirty="0"/>
              <a:t>Designation of Working Group conveners (after DRDC approval of the collaboration):</a:t>
            </a:r>
          </a:p>
          <a:p>
            <a:pPr lvl="1"/>
            <a:r>
              <a:rPr lang="en-GB" sz="2400" dirty="0"/>
              <a:t>    Step 1: Institutions subscribe to one or more Working Groups (WGs).</a:t>
            </a:r>
          </a:p>
          <a:p>
            <a:pPr lvl="1"/>
            <a:r>
              <a:rPr lang="en-GB" sz="2400" dirty="0"/>
              <a:t>    Step 2: Request to nominate candidates to the WG institutions.</a:t>
            </a:r>
          </a:p>
          <a:p>
            <a:pPr lvl="1"/>
            <a:r>
              <a:rPr lang="en-GB" sz="2400" dirty="0"/>
              <a:t>    Step 3: Short-list of nominees (ordered according to support, no more than five).</a:t>
            </a:r>
          </a:p>
          <a:p>
            <a:pPr lvl="1"/>
            <a:r>
              <a:rPr lang="en-GB" sz="2400" dirty="0"/>
              <a:t>    Step 4: Dedicated Zoom meeting to present the candidates.</a:t>
            </a:r>
          </a:p>
          <a:p>
            <a:pPr lvl="1"/>
            <a:r>
              <a:rPr lang="en-GB" sz="2400" dirty="0"/>
              <a:t>    Step 5: Online vote of institutional representatives (allow for a least one day of reflection)</a:t>
            </a:r>
          </a:p>
          <a:p>
            <a:pPr lvl="1"/>
            <a:r>
              <a:rPr lang="en-GB" sz="2400" dirty="0"/>
              <a:t>    Step 6: Endorsed by the GB.</a:t>
            </a:r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A1F247B-E1AC-484F-AA5D-BCCDD30F1C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10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EE3A7E-AF19-44F6-BFA5-D481BC19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dirty="0"/>
              <a:t>DRD3 CB board, 25th Feb 2024 -  Iván Vila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219341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EF5F55-D233-465E-A5BB-6FCA545CA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DRD3  </a:t>
            </a:r>
            <a:r>
              <a:rPr lang="es-ES" dirty="0" err="1"/>
              <a:t>collaboration</a:t>
            </a:r>
            <a:r>
              <a:rPr lang="es-ES" dirty="0"/>
              <a:t> </a:t>
            </a:r>
            <a:r>
              <a:rPr lang="es-ES" dirty="0" err="1"/>
              <a:t>structure</a:t>
            </a:r>
            <a:r>
              <a:rPr lang="es-ES" dirty="0"/>
              <a:t> </a:t>
            </a:r>
            <a:r>
              <a:rPr lang="es-ES" dirty="0" err="1"/>
              <a:t>implementation</a:t>
            </a:r>
            <a:r>
              <a:rPr lang="es-ES" dirty="0"/>
              <a:t> (2)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4F883B-48F3-4E41-A8B5-350A40F40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" y="1028700"/>
            <a:ext cx="12188952" cy="4800600"/>
          </a:xfrm>
        </p:spPr>
        <p:txBody>
          <a:bodyPr/>
          <a:lstStyle/>
          <a:p>
            <a:r>
              <a:rPr lang="en-GB" sz="2800" dirty="0"/>
              <a:t>Deputy spokespersons:</a:t>
            </a:r>
          </a:p>
          <a:p>
            <a:pPr lvl="1"/>
            <a:r>
              <a:rPr lang="en-GB" sz="2400" dirty="0"/>
              <a:t>Nominated by the Spokesperson.</a:t>
            </a:r>
          </a:p>
          <a:p>
            <a:pPr lvl="1"/>
            <a:r>
              <a:rPr lang="en-GB" sz="2400" dirty="0"/>
              <a:t>Approved by the </a:t>
            </a:r>
            <a:r>
              <a:rPr lang="en-GB" sz="2400" dirty="0" err="1"/>
              <a:t>Goberning</a:t>
            </a:r>
            <a:r>
              <a:rPr lang="en-GB" sz="2400" dirty="0"/>
              <a:t> Board (GB).</a:t>
            </a:r>
          </a:p>
          <a:p>
            <a:r>
              <a:rPr lang="en-GB" sz="2800" dirty="0"/>
              <a:t>Designation of Working Group conveners (after DRDC approval of the collaboration):</a:t>
            </a:r>
          </a:p>
          <a:p>
            <a:pPr lvl="1"/>
            <a:r>
              <a:rPr lang="en-GB" sz="2400" dirty="0"/>
              <a:t>    Step 1: Institutions subscribe to one or more Working Groups (WGs).</a:t>
            </a:r>
          </a:p>
          <a:p>
            <a:pPr lvl="1"/>
            <a:r>
              <a:rPr lang="en-GB" sz="2400" dirty="0"/>
              <a:t>    Step 2: Request to nominate candidates to the WG institutions.</a:t>
            </a:r>
          </a:p>
          <a:p>
            <a:pPr lvl="1"/>
            <a:r>
              <a:rPr lang="en-GB" sz="2400" dirty="0"/>
              <a:t>    Step 3: Short-list of nominees (ordered according to support, no more than five).</a:t>
            </a:r>
          </a:p>
          <a:p>
            <a:pPr lvl="1"/>
            <a:r>
              <a:rPr lang="en-GB" sz="2400" dirty="0"/>
              <a:t>    Step 4: Dedicated Zoom meeting to present the candidates.</a:t>
            </a:r>
          </a:p>
          <a:p>
            <a:pPr lvl="1"/>
            <a:r>
              <a:rPr lang="en-GB" sz="2400" dirty="0"/>
              <a:t>    Step 5: Online vote of institutional representatives (allow for a least one day of reflection)</a:t>
            </a:r>
          </a:p>
          <a:p>
            <a:pPr lvl="1"/>
            <a:r>
              <a:rPr lang="en-GB" sz="2400" dirty="0"/>
              <a:t>    Step 6: Endorsed by the GB.</a:t>
            </a:r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A1F247B-E1AC-484F-AA5D-BCCDD30F1C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11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EE3A7E-AF19-44F6-BFA5-D481BC19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dirty="0"/>
              <a:t>DRD3 CB board, 25th Feb 2024 -  Iván Vila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203387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EF5F55-D233-465E-A5BB-6FCA545CA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DRD3  </a:t>
            </a:r>
            <a:r>
              <a:rPr lang="es-ES" dirty="0" err="1"/>
              <a:t>collaboration</a:t>
            </a:r>
            <a:r>
              <a:rPr lang="es-ES" dirty="0"/>
              <a:t> </a:t>
            </a:r>
            <a:r>
              <a:rPr lang="es-ES" dirty="0" err="1"/>
              <a:t>structure</a:t>
            </a:r>
            <a:r>
              <a:rPr lang="es-ES" dirty="0"/>
              <a:t> </a:t>
            </a:r>
            <a:r>
              <a:rPr lang="es-ES" dirty="0" err="1"/>
              <a:t>implementation</a:t>
            </a:r>
            <a:r>
              <a:rPr lang="es-ES" dirty="0"/>
              <a:t> (3)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4F883B-48F3-4E41-A8B5-350A40F40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" y="1028700"/>
            <a:ext cx="12188952" cy="4800600"/>
          </a:xfrm>
        </p:spPr>
        <p:txBody>
          <a:bodyPr/>
          <a:lstStyle/>
          <a:p>
            <a:r>
              <a:rPr lang="en-GB" sz="2400" dirty="0"/>
              <a:t>Work Packages:</a:t>
            </a:r>
          </a:p>
          <a:p>
            <a:pPr lvl="1"/>
            <a:r>
              <a:rPr lang="en-GB" sz="2400" dirty="0"/>
              <a:t>Recall that these are time-limited goal-oriented strategic projects with defined milestones and deliverables and resource commitments (MoU annexes).</a:t>
            </a:r>
          </a:p>
          <a:p>
            <a:pPr lvl="1"/>
            <a:r>
              <a:rPr lang="en-GB" sz="2400" dirty="0"/>
              <a:t>WP are the core  instrument to achieve the R&amp;D Roadmap goals.</a:t>
            </a:r>
          </a:p>
          <a:p>
            <a:pPr lvl="1"/>
            <a:r>
              <a:rPr lang="en-GB" sz="2400" dirty="0"/>
              <a:t>The number of WP is expected to vary during the DRD3 lifespan. </a:t>
            </a:r>
          </a:p>
          <a:p>
            <a:r>
              <a:rPr lang="en-GB" sz="2400" dirty="0"/>
              <a:t>The detailed implementation of the WP will depend on the decision of the contributing institutions, to decide on:</a:t>
            </a:r>
          </a:p>
          <a:p>
            <a:pPr lvl="1"/>
            <a:r>
              <a:rPr lang="en-GB" sz="2400" dirty="0"/>
              <a:t>Contact(s) persons</a:t>
            </a:r>
          </a:p>
          <a:p>
            <a:pPr lvl="1"/>
            <a:r>
              <a:rPr lang="en-GB" sz="2400" dirty="0"/>
              <a:t>Allowed type of commitments: monetary, person power, in-kind.</a:t>
            </a:r>
          </a:p>
          <a:p>
            <a:r>
              <a:rPr lang="en-GB" sz="2400" dirty="0"/>
              <a:t>For the four initial WP, the corresponding WG conveners should call for a meeting on how to carry out the WP organization.</a:t>
            </a:r>
          </a:p>
          <a:p>
            <a:r>
              <a:rPr lang="en-GB" sz="2400" dirty="0"/>
              <a:t>New WP should be approved by the management team and endorsed by the GB.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A1F247B-E1AC-484F-AA5D-BCCDD30F1C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12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EE3A7E-AF19-44F6-BFA5-D481BC19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dirty="0"/>
              <a:t>DRD3 CB board, 25th Feb 2024 -  Iván Vila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092065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092E5E-7F8B-4E90-952B-45393E738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11500" dirty="0"/>
              <a:t>THANK YOU FOR YOU ATTENTION!</a:t>
            </a:r>
            <a:endParaRPr lang="en-US" sz="115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20415D4-E50B-4295-994B-262B64264C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13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543547-5132-4266-87CA-19D09CAC8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583708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Outline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1" y="1072538"/>
            <a:ext cx="12115800" cy="4800600"/>
          </a:xfrm>
        </p:spPr>
        <p:txBody>
          <a:bodyPr/>
          <a:lstStyle/>
          <a:p>
            <a:r>
              <a:rPr lang="en-US" sz="4000" dirty="0"/>
              <a:t>Who? </a:t>
            </a:r>
          </a:p>
          <a:p>
            <a:pPr lvl="1"/>
            <a:r>
              <a:rPr lang="en-US" sz="3600" dirty="0"/>
              <a:t>My short CV</a:t>
            </a:r>
          </a:p>
          <a:p>
            <a:r>
              <a:rPr lang="en-US" sz="4000" dirty="0"/>
              <a:t>Why? </a:t>
            </a:r>
          </a:p>
          <a:p>
            <a:pPr lvl="1"/>
            <a:r>
              <a:rPr lang="en-US" sz="3600" dirty="0"/>
              <a:t>My DRD3 related Highlights</a:t>
            </a:r>
          </a:p>
          <a:p>
            <a:r>
              <a:rPr lang="en-US" sz="4000" dirty="0"/>
              <a:t>How? </a:t>
            </a:r>
          </a:p>
          <a:p>
            <a:pPr lvl="1"/>
            <a:r>
              <a:rPr lang="en-US" sz="3600"/>
              <a:t>Proposal for implementing </a:t>
            </a:r>
            <a:r>
              <a:rPr lang="en-US" sz="3600" dirty="0"/>
              <a:t>the DRD3 collaboration </a:t>
            </a:r>
            <a:endParaRPr lang="en-US" sz="2000" dirty="0"/>
          </a:p>
          <a:p>
            <a:endParaRPr lang="en-US" sz="40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694085C-A87F-4C34-A202-E171E8DCB9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831883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052CF2-C7EF-4B78-B543-35AA90406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 professional </a:t>
            </a:r>
            <a:r>
              <a:rPr lang="en-US" dirty="0" err="1"/>
              <a:t>leifmotif</a:t>
            </a:r>
            <a:r>
              <a:rPr lang="en-US" dirty="0"/>
              <a:t>  in a nutshell: a three-prong approach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93D5251-55BD-458C-9711-BDEEDDB9D4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C53CC40-9285-4CB7-B71E-0CF474479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DRD3 CB board, 25th Feb 2024 -  Iván Vila </a:t>
            </a:r>
            <a:endParaRPr lang="en-US" altLang="en-US" dirty="0"/>
          </a:p>
        </p:txBody>
      </p:sp>
      <p:graphicFrame>
        <p:nvGraphicFramePr>
          <p:cNvPr id="9" name="5 Marcador de contenido">
            <a:extLst>
              <a:ext uri="{FF2B5EF4-FFF2-40B4-BE49-F238E27FC236}">
                <a16:creationId xmlns:a16="http://schemas.microsoft.com/office/drawing/2014/main" id="{AB092065-813F-4B35-8A0D-219E77DE37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440757"/>
              </p:ext>
            </p:extLst>
          </p:nvPr>
        </p:nvGraphicFramePr>
        <p:xfrm>
          <a:off x="305486" y="1047824"/>
          <a:ext cx="112014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6">
            <a:extLst>
              <a:ext uri="{FF2B5EF4-FFF2-40B4-BE49-F238E27FC236}">
                <a16:creationId xmlns:a16="http://schemas.microsoft.com/office/drawing/2014/main" id="{F0944340-6696-4174-8E80-6B7D92A516C5}"/>
              </a:ext>
            </a:extLst>
          </p:cNvPr>
          <p:cNvSpPr txBox="1"/>
          <p:nvPr/>
        </p:nvSpPr>
        <p:spPr>
          <a:xfrm rot="2173555">
            <a:off x="6174241" y="1698767"/>
            <a:ext cx="2013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5400" i="0" dirty="0">
                <a:solidFill>
                  <a:srgbClr val="4472C4">
                    <a:lumMod val="75000"/>
                  </a:srgbClr>
                </a:solidFill>
                <a:latin typeface="Bauhaus 93" panose="04030905020B02020C02" pitchFamily="82" charset="0"/>
              </a:rPr>
              <a:t>DRD3</a:t>
            </a:r>
            <a:endParaRPr lang="en-GB" sz="5400" i="0" dirty="0">
              <a:solidFill>
                <a:srgbClr val="4472C4">
                  <a:lumMod val="75000"/>
                </a:srgbClr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16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B2DC4E-A996-4669-83CF-7B66D4D00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Coordination and leadership activities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9CE97B-AED1-4A03-81A0-E9592B6A5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9151"/>
            <a:ext cx="11277600" cy="4800600"/>
          </a:xfrm>
        </p:spPr>
        <p:txBody>
          <a:bodyPr/>
          <a:lstStyle/>
          <a:p>
            <a:r>
              <a:rPr lang="en-GB" sz="2400" dirty="0"/>
              <a:t>Member of the Steering Board for the tracker upgrade, Tracker Institutional Board, and Finance Board of CMS (2007-)</a:t>
            </a:r>
          </a:p>
          <a:p>
            <a:r>
              <a:rPr lang="en-GB" sz="2400" dirty="0"/>
              <a:t>IFCA Team Leader for the RD50 collaboration at CERN (2010-)</a:t>
            </a:r>
          </a:p>
          <a:p>
            <a:r>
              <a:rPr lang="en-GB" sz="2400" dirty="0"/>
              <a:t>Chairman of the FP7 AIDA collaboration (2011-2015)</a:t>
            </a:r>
          </a:p>
          <a:p>
            <a:r>
              <a:rPr lang="en-GB" sz="2400" dirty="0"/>
              <a:t>Principal Investigator Spanish Network of Future Linear Accelerators (2016-2017)</a:t>
            </a:r>
          </a:p>
          <a:p>
            <a:r>
              <a:rPr lang="en-GB" sz="2400" dirty="0"/>
              <a:t>Technical Coordinator of the Silicon Tracking System for the International Large Detector collaboration (2016-)</a:t>
            </a:r>
          </a:p>
          <a:p>
            <a:r>
              <a:rPr lang="en-GB" sz="2400" dirty="0"/>
              <a:t>Working Group Coordinator on hybrid pixels AIDA-2020 (2016-2020)</a:t>
            </a:r>
          </a:p>
          <a:p>
            <a:r>
              <a:rPr lang="en-GB" sz="2400" dirty="0"/>
              <a:t>International Advisory Board Member of VERTEX workshops (2017-)</a:t>
            </a:r>
          </a:p>
          <a:p>
            <a:r>
              <a:rPr lang="en-GB" sz="2400" dirty="0"/>
              <a:t>Head of the HEP group at IFCA (2019-)</a:t>
            </a:r>
          </a:p>
          <a:p>
            <a:r>
              <a:rPr lang="en-GB" sz="2400" dirty="0"/>
              <a:t>Principal Investigator in Cantabria for the Spanish R&amp;D Complementary Plan for Astrophysics and Particle Physics (2022-)</a:t>
            </a: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C9E86F7-7DF0-46E9-945A-B6980F7AF0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4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0D6481-B1C7-475E-B135-84B46EAB2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dirty="0"/>
              <a:t>DRD3 CB board, 25th Feb 2024 -  Iván Vila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217689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C34CF4-54F5-46C5-9661-0778B0D0C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DRD3 </a:t>
            </a:r>
            <a:r>
              <a:rPr lang="es-ES" dirty="0" err="1"/>
              <a:t>related</a:t>
            </a:r>
            <a:r>
              <a:rPr lang="es-ES" dirty="0"/>
              <a:t> </a:t>
            </a:r>
            <a:r>
              <a:rPr lang="es-ES" dirty="0" err="1"/>
              <a:t>highlights</a:t>
            </a:r>
            <a:r>
              <a:rPr lang="es-ES" dirty="0"/>
              <a:t>:  </a:t>
            </a:r>
            <a:r>
              <a:rPr lang="es-ES" dirty="0" err="1"/>
              <a:t>Radiation</a:t>
            </a:r>
            <a:r>
              <a:rPr lang="es-ES" dirty="0"/>
              <a:t> </a:t>
            </a:r>
            <a:r>
              <a:rPr lang="es-ES" dirty="0" err="1"/>
              <a:t>tolerance</a:t>
            </a:r>
            <a:r>
              <a:rPr lang="es-ES" dirty="0"/>
              <a:t> – 3D </a:t>
            </a:r>
            <a:r>
              <a:rPr lang="es-ES" dirty="0" err="1"/>
              <a:t>sensors</a:t>
            </a:r>
            <a:r>
              <a:rPr lang="es-ES" dirty="0"/>
              <a:t>  [2008- ]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249CAD-C59C-4669-A2AF-321A4D48B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46" y="916935"/>
            <a:ext cx="6192498" cy="3632718"/>
          </a:xfrm>
        </p:spPr>
        <p:txBody>
          <a:bodyPr/>
          <a:lstStyle/>
          <a:p>
            <a:r>
              <a:rPr lang="en-GB" sz="2400" dirty="0"/>
              <a:t>First radiation tolerance study inside CMS of </a:t>
            </a:r>
            <a:r>
              <a:rPr lang="en-GB" sz="2400" b="1" dirty="0"/>
              <a:t>double-sided 3D pixel </a:t>
            </a:r>
            <a:r>
              <a:rPr lang="en-GB" sz="2400" dirty="0"/>
              <a:t>sensors including biasing grid, with PSI46 ROC (100x150 </a:t>
            </a:r>
            <a:r>
              <a:rPr lang="en-GB" sz="2400" dirty="0">
                <a:latin typeface="Symbol" panose="05050102010706020507" pitchFamily="18" charset="2"/>
              </a:rPr>
              <a:t>m</a:t>
            </a:r>
            <a:r>
              <a:rPr lang="en-GB" sz="2400" dirty="0"/>
              <a:t>m</a:t>
            </a:r>
            <a:r>
              <a:rPr lang="en-GB" sz="2400" baseline="30000" dirty="0"/>
              <a:t>2</a:t>
            </a:r>
            <a:r>
              <a:rPr lang="en-GB" sz="2400" dirty="0"/>
              <a:t>) up to 5e15 </a:t>
            </a:r>
            <a:r>
              <a:rPr lang="en-GB" sz="2400" dirty="0" err="1"/>
              <a:t>n</a:t>
            </a:r>
            <a:r>
              <a:rPr lang="en-GB" sz="2400" baseline="-25000" dirty="0" err="1"/>
              <a:t>eq</a:t>
            </a:r>
            <a:r>
              <a:rPr lang="en-GB" sz="2400" dirty="0"/>
              <a:t>/cm</a:t>
            </a:r>
            <a:r>
              <a:rPr lang="en-GB" sz="2400" baseline="30000" dirty="0"/>
              <a:t>2</a:t>
            </a:r>
            <a:endParaRPr lang="en-GB" sz="2400" dirty="0"/>
          </a:p>
          <a:p>
            <a:r>
              <a:rPr lang="es-ES" sz="2400" dirty="0"/>
              <a:t>F</a:t>
            </a:r>
            <a:r>
              <a:rPr lang="en-GB" sz="2400" dirty="0" err="1"/>
              <a:t>irst</a:t>
            </a:r>
            <a:r>
              <a:rPr lang="en-GB" sz="2400" dirty="0"/>
              <a:t> assessment of small-cell (50x50 </a:t>
            </a:r>
            <a:r>
              <a:rPr lang="en-GB" sz="2400" dirty="0">
                <a:latin typeface="Symbol" panose="05050102010706020507" pitchFamily="18" charset="2"/>
              </a:rPr>
              <a:t>m</a:t>
            </a:r>
            <a:r>
              <a:rPr lang="en-GB" sz="2400" dirty="0"/>
              <a:t>m</a:t>
            </a:r>
            <a:r>
              <a:rPr lang="en-GB" sz="2400" baseline="30000" dirty="0"/>
              <a:t>2</a:t>
            </a:r>
            <a:r>
              <a:rPr lang="en-GB" sz="2400" dirty="0"/>
              <a:t>) double-side 3D pixels (R4Sens ROC) up to 5e15 </a:t>
            </a:r>
            <a:r>
              <a:rPr lang="en-GB" sz="2400" dirty="0" err="1"/>
              <a:t>n</a:t>
            </a:r>
            <a:r>
              <a:rPr lang="en-GB" sz="2400" baseline="-25000" dirty="0" err="1"/>
              <a:t>eq</a:t>
            </a:r>
            <a:r>
              <a:rPr lang="en-GB" sz="2400" dirty="0"/>
              <a:t>/cm</a:t>
            </a:r>
            <a:r>
              <a:rPr lang="en-GB" sz="2400" baseline="30000" dirty="0"/>
              <a:t>2</a:t>
            </a:r>
            <a:endParaRPr lang="en-GB" sz="2400" dirty="0"/>
          </a:p>
          <a:p>
            <a:r>
              <a:rPr lang="es-ES" sz="2400" dirty="0"/>
              <a:t>R</a:t>
            </a:r>
            <a:r>
              <a:rPr lang="en-GB" sz="2400" dirty="0"/>
              <a:t>&amp;D for the innermost layer of the High-luminosity upgrade of the CMS Inner Tracker (small cell Single-Sided 3D, RD53A &amp; CROCs). Selected as baseline technology.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280DF64-4AA6-4347-87B8-FB054721D7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5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833BA7-86EE-45A4-8F63-1F0E05B74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B4EEB7A-B724-4E11-87C7-994E5015B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260" y="1369102"/>
            <a:ext cx="2429084" cy="167236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84AFB72-274A-47CD-ABA9-8C3CC6ED78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5398" y="1568916"/>
            <a:ext cx="2508979" cy="127273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3877EE9-08E4-4728-BF78-DE73DD62DA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107" y="3267571"/>
            <a:ext cx="1447800" cy="130594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0503BEA-AFB7-4CFE-BE50-ACDF89184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6669" y="3171978"/>
            <a:ext cx="1593591" cy="1485915"/>
          </a:xfrm>
          <a:prstGeom prst="rect">
            <a:avLst/>
          </a:prstGeom>
        </p:spPr>
      </p:pic>
      <p:pic>
        <p:nvPicPr>
          <p:cNvPr id="11" name="Picture 2" descr="http://aida2020.web.cern.ch/sites/aida2020.web.cern.ch/files/logo%20aida%20new%20new.png">
            <a:extLst>
              <a:ext uri="{FF2B5EF4-FFF2-40B4-BE49-F238E27FC236}">
                <a16:creationId xmlns:a16="http://schemas.microsoft.com/office/drawing/2014/main" id="{5BC14437-6004-486E-9A9F-058053286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123" y="5602894"/>
            <a:ext cx="27146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9BDBD0-F9EB-4B1B-A5D8-5BB88FF096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" y="5410200"/>
            <a:ext cx="1099762" cy="109976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851C0F1-1515-4E2E-8D90-C4046DFDD0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08991" y="3157693"/>
            <a:ext cx="1685507" cy="157614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FDCDF49-8C53-4378-821C-ED192B8733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23808" y="4814035"/>
            <a:ext cx="2848992" cy="184764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16CBBA0-1488-4DE6-B3BC-8C13DC3BC1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86771" y="5355735"/>
            <a:ext cx="1877489" cy="111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595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3E10CD-D036-4984-8B5A-559A2B77E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DRD3 </a:t>
            </a:r>
            <a:r>
              <a:rPr lang="es-ES" dirty="0" err="1"/>
              <a:t>related</a:t>
            </a:r>
            <a:r>
              <a:rPr lang="es-ES" dirty="0"/>
              <a:t> </a:t>
            </a:r>
            <a:r>
              <a:rPr lang="es-ES" dirty="0" err="1"/>
              <a:t>highlights</a:t>
            </a:r>
            <a:r>
              <a:rPr lang="es-ES" dirty="0"/>
              <a:t>:  </a:t>
            </a:r>
            <a:r>
              <a:rPr lang="es-ES" dirty="0" err="1"/>
              <a:t>Radiation</a:t>
            </a:r>
            <a:r>
              <a:rPr lang="es-ES" dirty="0"/>
              <a:t> </a:t>
            </a:r>
            <a:r>
              <a:rPr lang="es-ES" dirty="0" err="1"/>
              <a:t>tolerance</a:t>
            </a:r>
            <a:r>
              <a:rPr lang="es-ES" dirty="0"/>
              <a:t> –  </a:t>
            </a:r>
            <a:r>
              <a:rPr lang="es-ES" dirty="0" err="1"/>
              <a:t>SiC</a:t>
            </a:r>
            <a:r>
              <a:rPr lang="es-ES" dirty="0"/>
              <a:t> </a:t>
            </a:r>
            <a:r>
              <a:rPr lang="es-ES" dirty="0" err="1"/>
              <a:t>sensors</a:t>
            </a:r>
            <a:r>
              <a:rPr lang="es-ES" dirty="0"/>
              <a:t>  [2022- ]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EA28C56-4E2F-4C7A-9786-21A584A81E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6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AC09E8-1A19-497F-9502-D39539E51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D81AC61D-D7BE-4E60-A48A-A84997845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371600"/>
            <a:ext cx="5588000" cy="4800600"/>
          </a:xfrm>
        </p:spPr>
        <p:txBody>
          <a:bodyPr/>
          <a:lstStyle/>
          <a:p>
            <a:r>
              <a:rPr lang="en-GB" dirty="0" err="1"/>
              <a:t>SiC</a:t>
            </a:r>
            <a:r>
              <a:rPr lang="en-GB" dirty="0"/>
              <a:t> remerged as a promising candidate as hard-rad radiation sensor (industrial driven)</a:t>
            </a:r>
          </a:p>
          <a:p>
            <a:r>
              <a:rPr lang="en-GB" dirty="0"/>
              <a:t>Radiation tolerance study of p-in-n </a:t>
            </a:r>
            <a:r>
              <a:rPr lang="en-GB" dirty="0" err="1"/>
              <a:t>SiC</a:t>
            </a:r>
            <a:r>
              <a:rPr lang="en-GB" dirty="0"/>
              <a:t> diodes (epitaxial 50um thick).</a:t>
            </a:r>
          </a:p>
          <a:p>
            <a:r>
              <a:rPr lang="en-GB" dirty="0"/>
              <a:t>First characterization of </a:t>
            </a:r>
            <a:r>
              <a:rPr lang="en-GB" dirty="0" err="1"/>
              <a:t>SiC</a:t>
            </a:r>
            <a:r>
              <a:rPr lang="en-GB" dirty="0"/>
              <a:t> devices with TPA-TCT method</a:t>
            </a:r>
          </a:p>
          <a:p>
            <a:r>
              <a:rPr lang="en-GB" dirty="0"/>
              <a:t>First observation of strong signal recovery in forward-biased irradiated diodes</a:t>
            </a:r>
          </a:p>
          <a:p>
            <a:endParaRPr lang="en-GB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583B450-C9D0-45FE-BF49-650434231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153" y="1381593"/>
            <a:ext cx="3741154" cy="206542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FB9686BF-FB65-43AC-B2D3-08683907D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893" y="3701022"/>
            <a:ext cx="4315707" cy="2920731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C58A2D7-7EFD-4DCC-91D2-E6E08D430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2997" y="5743026"/>
            <a:ext cx="1877489" cy="111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66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361822E1-77F5-4174-B378-1692360B4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1118456"/>
            <a:ext cx="4294886" cy="225268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8AB7E5F-D134-428B-BC95-CAD0D5BE2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DRD3 </a:t>
            </a:r>
            <a:r>
              <a:rPr lang="es-ES" dirty="0" err="1"/>
              <a:t>related</a:t>
            </a:r>
            <a:r>
              <a:rPr lang="es-ES" dirty="0"/>
              <a:t> </a:t>
            </a:r>
            <a:r>
              <a:rPr lang="es-ES" dirty="0" err="1"/>
              <a:t>highlights</a:t>
            </a:r>
            <a:r>
              <a:rPr lang="es-ES" dirty="0"/>
              <a:t>: Timing and 4D tracking – </a:t>
            </a:r>
            <a:r>
              <a:rPr lang="es-ES" dirty="0" err="1"/>
              <a:t>LGADs</a:t>
            </a:r>
            <a:r>
              <a:rPr lang="es-ES" dirty="0"/>
              <a:t> [2012 -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310A44-CD8B-4863-8E24-F04492D95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10" y="1118456"/>
            <a:ext cx="6901548" cy="4800600"/>
          </a:xfrm>
        </p:spPr>
        <p:txBody>
          <a:bodyPr/>
          <a:lstStyle/>
          <a:p>
            <a:r>
              <a:rPr lang="es-ES" sz="1800" dirty="0"/>
              <a:t>Pioneer in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introduction</a:t>
            </a:r>
            <a:r>
              <a:rPr lang="es-ES" sz="1800" dirty="0"/>
              <a:t> </a:t>
            </a:r>
            <a:r>
              <a:rPr lang="es-ES" sz="1800" dirty="0" err="1"/>
              <a:t>of</a:t>
            </a:r>
            <a:r>
              <a:rPr lang="es-ES" sz="1800" dirty="0"/>
              <a:t> LGAD </a:t>
            </a:r>
            <a:r>
              <a:rPr lang="es-ES" sz="1800" dirty="0" err="1"/>
              <a:t>technologies</a:t>
            </a:r>
            <a:r>
              <a:rPr lang="en-GB" sz="1800" dirty="0"/>
              <a:t> for HL-LHC:</a:t>
            </a:r>
          </a:p>
          <a:p>
            <a:pPr lvl="1"/>
            <a:r>
              <a:rPr lang="en-US" sz="1800" dirty="0"/>
              <a:t>large SNR (decoupled from the material thickness) for O(10ps) MIP time stamping  for disentangling between the different interaction vertices.</a:t>
            </a:r>
          </a:p>
          <a:p>
            <a:pPr lvl="1"/>
            <a:r>
              <a:rPr lang="en-US" sz="1800" dirty="0"/>
              <a:t>LGAD is the baseline technology of the endcap MIP timing detector for the HL upgrade of  Atlas and CMS experiments</a:t>
            </a:r>
          </a:p>
          <a:p>
            <a:pPr lvl="1"/>
            <a:r>
              <a:rPr lang="es-ES" sz="1800" dirty="0" err="1"/>
              <a:t>Radiation</a:t>
            </a:r>
            <a:r>
              <a:rPr lang="es-ES" sz="1800" dirty="0"/>
              <a:t> </a:t>
            </a:r>
            <a:r>
              <a:rPr lang="es-ES" sz="1800" dirty="0" err="1"/>
              <a:t>tolerance</a:t>
            </a:r>
            <a:r>
              <a:rPr lang="es-ES" sz="1800" dirty="0"/>
              <a:t> </a:t>
            </a:r>
            <a:r>
              <a:rPr lang="es-ES" sz="1800" dirty="0" err="1"/>
              <a:t>study</a:t>
            </a:r>
            <a:r>
              <a:rPr lang="es-ES" sz="1800" dirty="0"/>
              <a:t> </a:t>
            </a:r>
            <a:r>
              <a:rPr lang="es-ES" sz="1800" dirty="0" err="1"/>
              <a:t>completed</a:t>
            </a:r>
            <a:r>
              <a:rPr lang="es-ES" sz="1800" dirty="0"/>
              <a:t> up </a:t>
            </a:r>
            <a:r>
              <a:rPr lang="es-ES" sz="1800" dirty="0" err="1"/>
              <a:t>the</a:t>
            </a:r>
            <a:r>
              <a:rPr lang="es-ES" sz="1800" dirty="0"/>
              <a:t> CMS </a:t>
            </a:r>
            <a:r>
              <a:rPr lang="es-ES" sz="1800" dirty="0" err="1"/>
              <a:t>requirements</a:t>
            </a:r>
            <a:r>
              <a:rPr lang="es-ES" sz="1800" dirty="0"/>
              <a:t> 1</a:t>
            </a:r>
            <a:r>
              <a:rPr lang="en-GB" sz="1800" dirty="0"/>
              <a:t>e15 </a:t>
            </a:r>
            <a:r>
              <a:rPr lang="en-GB" sz="1800" dirty="0" err="1"/>
              <a:t>n</a:t>
            </a:r>
            <a:r>
              <a:rPr lang="en-GB" sz="1800" baseline="-25000" dirty="0" err="1"/>
              <a:t>eq</a:t>
            </a:r>
            <a:r>
              <a:rPr lang="en-GB" sz="1800" dirty="0"/>
              <a:t>/cm</a:t>
            </a:r>
            <a:r>
              <a:rPr lang="en-GB" sz="1800" baseline="30000" dirty="0"/>
              <a:t>2</a:t>
            </a:r>
            <a:endParaRPr lang="es-ES" sz="1800" dirty="0"/>
          </a:p>
          <a:p>
            <a:r>
              <a:rPr lang="en-US" sz="1800" dirty="0"/>
              <a:t>Can the LGAD enable the 4D tracking paradigm?</a:t>
            </a:r>
          </a:p>
          <a:p>
            <a:pPr lvl="1"/>
            <a:r>
              <a:rPr lang="en-US" sz="1800" dirty="0"/>
              <a:t>Need to achieve a 100% fill factor.</a:t>
            </a:r>
          </a:p>
          <a:p>
            <a:pPr lvl="1"/>
            <a:r>
              <a:rPr lang="en-US" sz="1800" dirty="0"/>
              <a:t>O(10um) spatial resolution with fine electrode segmentation or AC coupling</a:t>
            </a:r>
            <a:endParaRPr lang="es-ES" sz="1800" dirty="0"/>
          </a:p>
          <a:p>
            <a:r>
              <a:rPr lang="es-ES" sz="1800" dirty="0"/>
              <a:t>Proponente </a:t>
            </a:r>
            <a:r>
              <a:rPr lang="es-ES" sz="1800" dirty="0" err="1"/>
              <a:t>of</a:t>
            </a:r>
            <a:r>
              <a:rPr lang="es-ES" sz="1800" dirty="0"/>
              <a:t> ILGAD, p-in-p LGAD </a:t>
            </a:r>
            <a:r>
              <a:rPr lang="es-ES" sz="1800" dirty="0" err="1"/>
              <a:t>architecture</a:t>
            </a:r>
            <a:r>
              <a:rPr lang="es-ES" sz="1800" dirty="0"/>
              <a:t> as a 4D tracking </a:t>
            </a:r>
            <a:r>
              <a:rPr lang="es-ES" sz="1800" dirty="0" err="1"/>
              <a:t>enabling</a:t>
            </a:r>
            <a:r>
              <a:rPr lang="es-ES" sz="1800" dirty="0"/>
              <a:t> </a:t>
            </a:r>
            <a:r>
              <a:rPr lang="es-ES" sz="1800" dirty="0" err="1"/>
              <a:t>technology</a:t>
            </a:r>
            <a:r>
              <a:rPr lang="es-ES" sz="1800" dirty="0"/>
              <a:t>. </a:t>
            </a:r>
            <a:r>
              <a:rPr lang="es-ES" sz="1800" dirty="0" err="1"/>
              <a:t>Contributing</a:t>
            </a:r>
            <a:r>
              <a:rPr lang="es-ES" sz="1800" dirty="0"/>
              <a:t> </a:t>
            </a:r>
            <a:r>
              <a:rPr lang="es-ES" sz="1800" dirty="0" err="1"/>
              <a:t>to</a:t>
            </a:r>
            <a:r>
              <a:rPr lang="es-ES" sz="1800" dirty="0"/>
              <a:t> </a:t>
            </a:r>
            <a:r>
              <a:rPr lang="es-ES" sz="1800" dirty="0" err="1"/>
              <a:t>other</a:t>
            </a:r>
            <a:r>
              <a:rPr lang="es-ES" sz="1800" dirty="0"/>
              <a:t> </a:t>
            </a:r>
            <a:r>
              <a:rPr lang="es-ES" sz="1800" dirty="0" err="1"/>
              <a:t>alternatives</a:t>
            </a:r>
            <a:r>
              <a:rPr lang="es-ES" sz="1800" dirty="0"/>
              <a:t> </a:t>
            </a:r>
            <a:r>
              <a:rPr lang="es-ES" sz="1800" dirty="0" err="1"/>
              <a:t>too</a:t>
            </a:r>
            <a:r>
              <a:rPr lang="es-ES" sz="1800" dirty="0"/>
              <a:t>: TI-LGAD, AC-</a:t>
            </a:r>
            <a:r>
              <a:rPr lang="es-ES" sz="1800" dirty="0" err="1"/>
              <a:t>LGADs</a:t>
            </a:r>
            <a:r>
              <a:rPr lang="es-ES" sz="1800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60BB753-7BC0-43F6-989F-D961C020C9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7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AD056E-2804-429F-96BD-7DC15F492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7C8FBFAE-DB10-433B-B1E5-03B4B66FF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601" y="5785285"/>
            <a:ext cx="932837" cy="9328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D12D24C-D0A5-4EE0-9D59-8FA8329F99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7560" y="5752309"/>
            <a:ext cx="1482460" cy="87830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9D6B720-5E14-49C3-9056-59A7389E7D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182" y="5804257"/>
            <a:ext cx="2238809" cy="93283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4450E27-EC3A-48BE-8891-C1B216AE21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3584600"/>
            <a:ext cx="2266101" cy="97780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11DCA48-92BE-4FDF-A143-936B672B21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8704" y="3675651"/>
            <a:ext cx="2505673" cy="196917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9CDCFEE-984F-4008-BB6D-7242B286F5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5458" y="4682915"/>
            <a:ext cx="2333890" cy="94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99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F06392-54E5-4435-A535-840ABC2E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DRD3 </a:t>
            </a:r>
            <a:r>
              <a:rPr lang="es-ES" dirty="0" err="1"/>
              <a:t>related</a:t>
            </a:r>
            <a:r>
              <a:rPr lang="es-ES" dirty="0"/>
              <a:t> </a:t>
            </a:r>
            <a:r>
              <a:rPr lang="es-ES" dirty="0" err="1"/>
              <a:t>highlights</a:t>
            </a:r>
            <a:r>
              <a:rPr lang="es-ES" dirty="0"/>
              <a:t>: </a:t>
            </a:r>
            <a:r>
              <a:rPr lang="es-ES" dirty="0" err="1"/>
              <a:t>characterization</a:t>
            </a:r>
            <a:r>
              <a:rPr lang="es-ES" dirty="0"/>
              <a:t> </a:t>
            </a:r>
            <a:r>
              <a:rPr lang="es-ES" dirty="0" err="1"/>
              <a:t>methods</a:t>
            </a:r>
            <a:r>
              <a:rPr lang="es-ES" dirty="0"/>
              <a:t>  - TPA-TCT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1DC40B-F38D-497E-986F-41AA0FA9E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371600"/>
            <a:ext cx="6502400" cy="1447800"/>
          </a:xfrm>
        </p:spPr>
        <p:txBody>
          <a:bodyPr/>
          <a:lstStyle/>
          <a:p>
            <a:r>
              <a:rPr lang="en-GB" sz="2000" dirty="0"/>
              <a:t>Co-Inventor of the TPA-TCT characterization method based on the non-linear optics and femtosecond lasers.</a:t>
            </a:r>
          </a:p>
          <a:p>
            <a:r>
              <a:rPr lang="en-GB" sz="2000" dirty="0"/>
              <a:t>TPA-TCT a true 3D high-resolution mapping tools of the semiconductor response and electric fields.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0F9849A-9577-4C69-BA97-785ADE423C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8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9577B5-44BB-40FA-8045-0DCBB563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FC392ED-3C7D-4598-B72A-D19C40061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376" y="1372258"/>
            <a:ext cx="3429000" cy="200025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B45FC10-DA44-4AD6-ACE1-D0E71F148B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250" b="39247"/>
          <a:stretch/>
        </p:blipFill>
        <p:spPr>
          <a:xfrm>
            <a:off x="6824429" y="3626508"/>
            <a:ext cx="4343400" cy="185923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9E9DB8F-7AEA-44DE-AF62-554BE8CB91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750" b="9130"/>
          <a:stretch/>
        </p:blipFill>
        <p:spPr>
          <a:xfrm>
            <a:off x="11277600" y="3372508"/>
            <a:ext cx="969603" cy="278089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2FA6771-EAAE-44C7-95D7-363112F602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639" r="18818" b="1575"/>
          <a:stretch/>
        </p:blipFill>
        <p:spPr>
          <a:xfrm>
            <a:off x="6854613" y="5470848"/>
            <a:ext cx="4313215" cy="26889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2EF02E-7AB6-487B-A76C-2A2F12CFA0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83610"/>
            <a:ext cx="6441804" cy="2372361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CDC1027-CCD9-429E-A7F8-02D3664FF7C4}"/>
              </a:ext>
            </a:extLst>
          </p:cNvPr>
          <p:cNvSpPr txBox="1"/>
          <p:nvPr/>
        </p:nvSpPr>
        <p:spPr>
          <a:xfrm>
            <a:off x="564265" y="6012544"/>
            <a:ext cx="1614673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Measurement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C9DED56-055D-428D-9E8C-17AE24FB254D}"/>
              </a:ext>
            </a:extLst>
          </p:cNvPr>
          <p:cNvSpPr txBox="1"/>
          <p:nvPr/>
        </p:nvSpPr>
        <p:spPr>
          <a:xfrm>
            <a:off x="4403846" y="5971211"/>
            <a:ext cx="1259384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Simulation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5362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EF5F55-D233-465E-A5BB-6FCA545CA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DRD3  </a:t>
            </a:r>
            <a:r>
              <a:rPr lang="es-ES" dirty="0" err="1"/>
              <a:t>collaboration</a:t>
            </a:r>
            <a:r>
              <a:rPr lang="es-ES" dirty="0"/>
              <a:t> </a:t>
            </a:r>
            <a:r>
              <a:rPr lang="es-ES" dirty="0" err="1"/>
              <a:t>structure</a:t>
            </a:r>
            <a:r>
              <a:rPr lang="es-ES" dirty="0"/>
              <a:t> </a:t>
            </a:r>
            <a:r>
              <a:rPr lang="es-ES" dirty="0" err="1"/>
              <a:t>implementation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4F883B-48F3-4E41-A8B5-350A40F40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" y="1028700"/>
            <a:ext cx="11647065" cy="4800600"/>
          </a:xfrm>
        </p:spPr>
        <p:txBody>
          <a:bodyPr/>
          <a:lstStyle/>
          <a:p>
            <a:r>
              <a:rPr lang="es-ES" dirty="0"/>
              <a:t>A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large</a:t>
            </a:r>
            <a:r>
              <a:rPr lang="es-ES" dirty="0"/>
              <a:t> and </a:t>
            </a:r>
            <a:r>
              <a:rPr lang="es-ES" dirty="0" err="1"/>
              <a:t>diverse</a:t>
            </a:r>
            <a:r>
              <a:rPr lang="es-ES" dirty="0"/>
              <a:t> </a:t>
            </a:r>
            <a:r>
              <a:rPr lang="es-ES" dirty="0" err="1"/>
              <a:t>collaboration</a:t>
            </a:r>
            <a:r>
              <a:rPr lang="es-ES" dirty="0"/>
              <a:t> </a:t>
            </a:r>
            <a:r>
              <a:rPr lang="es-ES" dirty="0" err="1"/>
              <a:t>requires</a:t>
            </a:r>
            <a:r>
              <a:rPr lang="es-ES" dirty="0"/>
              <a:t>:</a:t>
            </a:r>
          </a:p>
          <a:p>
            <a:pPr lvl="1"/>
            <a:r>
              <a:rPr lang="es-ES" dirty="0"/>
              <a:t> A </a:t>
            </a:r>
            <a:r>
              <a:rPr lang="es-ES" dirty="0" err="1"/>
              <a:t>well</a:t>
            </a:r>
            <a:r>
              <a:rPr lang="es-ES" dirty="0"/>
              <a:t> </a:t>
            </a:r>
            <a:r>
              <a:rPr lang="es-ES" dirty="0" err="1"/>
              <a:t>defined</a:t>
            </a:r>
            <a:r>
              <a:rPr lang="es-ES" dirty="0"/>
              <a:t> </a:t>
            </a:r>
            <a:r>
              <a:rPr lang="es-ES" dirty="0" err="1"/>
              <a:t>governance</a:t>
            </a:r>
            <a:r>
              <a:rPr lang="es-ES" dirty="0"/>
              <a:t>. </a:t>
            </a:r>
          </a:p>
          <a:p>
            <a:pPr lvl="1"/>
            <a:r>
              <a:rPr lang="es-ES" dirty="0"/>
              <a:t> A true </a:t>
            </a:r>
            <a:r>
              <a:rPr lang="es-ES" dirty="0" err="1"/>
              <a:t>bottom</a:t>
            </a:r>
            <a:r>
              <a:rPr lang="es-ES" dirty="0"/>
              <a:t> up </a:t>
            </a:r>
            <a:r>
              <a:rPr lang="es-ES" dirty="0" err="1"/>
              <a:t>approach</a:t>
            </a:r>
            <a:r>
              <a:rPr lang="es-ES" dirty="0"/>
              <a:t> (</a:t>
            </a:r>
            <a:r>
              <a:rPr lang="es-ES" dirty="0" err="1"/>
              <a:t>Goberning</a:t>
            </a:r>
            <a:r>
              <a:rPr lang="es-ES" dirty="0"/>
              <a:t> </a:t>
            </a:r>
            <a:r>
              <a:rPr lang="es-ES" dirty="0" err="1"/>
              <a:t>Board</a:t>
            </a:r>
            <a:r>
              <a:rPr lang="es-ES" dirty="0"/>
              <a:t> rol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critical</a:t>
            </a:r>
            <a:r>
              <a:rPr lang="es-ES" dirty="0"/>
              <a:t>)</a:t>
            </a:r>
          </a:p>
          <a:p>
            <a:r>
              <a:rPr lang="es-ES" dirty="0"/>
              <a:t>Management </a:t>
            </a:r>
            <a:r>
              <a:rPr lang="es-ES" dirty="0" err="1"/>
              <a:t>Team</a:t>
            </a:r>
            <a:r>
              <a:rPr lang="es-ES" dirty="0"/>
              <a:t>: </a:t>
            </a:r>
          </a:p>
          <a:p>
            <a:pPr lvl="1"/>
            <a:r>
              <a:rPr lang="es-ES" dirty="0" err="1"/>
              <a:t>Spokesperson</a:t>
            </a:r>
            <a:r>
              <a:rPr lang="es-ES" dirty="0"/>
              <a:t> and </a:t>
            </a:r>
            <a:r>
              <a:rPr lang="es-ES" dirty="0" err="1"/>
              <a:t>two</a:t>
            </a:r>
            <a:r>
              <a:rPr lang="es-ES" dirty="0"/>
              <a:t> </a:t>
            </a:r>
            <a:r>
              <a:rPr lang="es-ES" dirty="0" err="1"/>
              <a:t>deputies</a:t>
            </a:r>
            <a:r>
              <a:rPr lang="es-ES" dirty="0"/>
              <a:t>.</a:t>
            </a:r>
          </a:p>
          <a:p>
            <a:pPr lvl="1"/>
            <a:r>
              <a:rPr lang="es-ES" dirty="0" err="1"/>
              <a:t>Chairperson</a:t>
            </a:r>
            <a:r>
              <a:rPr lang="es-ES" dirty="0"/>
              <a:t> and </a:t>
            </a:r>
            <a:r>
              <a:rPr lang="es-ES" dirty="0" err="1"/>
              <a:t>deputy</a:t>
            </a:r>
            <a:r>
              <a:rPr lang="es-ES" dirty="0"/>
              <a:t>.</a:t>
            </a:r>
          </a:p>
          <a:p>
            <a:pPr lvl="1"/>
            <a:r>
              <a:rPr lang="es-ES" dirty="0" err="1"/>
              <a:t>Administration</a:t>
            </a:r>
            <a:r>
              <a:rPr lang="es-ES" dirty="0"/>
              <a:t> manager.</a:t>
            </a:r>
          </a:p>
          <a:p>
            <a:r>
              <a:rPr lang="es-ES" dirty="0"/>
              <a:t>WG </a:t>
            </a:r>
            <a:r>
              <a:rPr lang="es-ES" dirty="0" err="1"/>
              <a:t>conveners</a:t>
            </a:r>
            <a:r>
              <a:rPr lang="es-ES" dirty="0"/>
              <a:t>:</a:t>
            </a:r>
          </a:p>
          <a:p>
            <a:pPr lvl="1"/>
            <a:r>
              <a:rPr lang="es-ES" dirty="0"/>
              <a:t>Up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three</a:t>
            </a:r>
            <a:r>
              <a:rPr lang="es-ES" dirty="0"/>
              <a:t> </a:t>
            </a:r>
            <a:r>
              <a:rPr lang="es-ES" dirty="0" err="1"/>
              <a:t>conveners</a:t>
            </a:r>
            <a:r>
              <a:rPr lang="es-ES" dirty="0"/>
              <a:t> per </a:t>
            </a:r>
            <a:r>
              <a:rPr lang="es-ES" dirty="0" err="1"/>
              <a:t>Working</a:t>
            </a:r>
            <a:r>
              <a:rPr lang="es-ES" dirty="0"/>
              <a:t> </a:t>
            </a:r>
            <a:r>
              <a:rPr lang="es-ES" dirty="0" err="1"/>
              <a:t>Group</a:t>
            </a:r>
            <a:r>
              <a:rPr lang="es-ES" dirty="0"/>
              <a:t> (</a:t>
            </a:r>
            <a:r>
              <a:rPr lang="es-ES" dirty="0" err="1"/>
              <a:t>two</a:t>
            </a:r>
            <a:r>
              <a:rPr lang="es-ES" dirty="0"/>
              <a:t> </a:t>
            </a:r>
            <a:r>
              <a:rPr lang="es-ES" dirty="0" err="1"/>
              <a:t>preferred</a:t>
            </a:r>
            <a:r>
              <a:rPr lang="es-ES" dirty="0"/>
              <a:t>)</a:t>
            </a:r>
          </a:p>
          <a:p>
            <a:r>
              <a:rPr lang="es-ES" dirty="0" err="1"/>
              <a:t>Steering</a:t>
            </a:r>
            <a:r>
              <a:rPr lang="es-ES" dirty="0"/>
              <a:t> </a:t>
            </a:r>
            <a:r>
              <a:rPr lang="es-ES" dirty="0" err="1"/>
              <a:t>committee</a:t>
            </a:r>
            <a:r>
              <a:rPr lang="es-ES" dirty="0"/>
              <a:t>:</a:t>
            </a:r>
          </a:p>
          <a:p>
            <a:pPr lvl="1"/>
            <a:r>
              <a:rPr lang="es-ES" dirty="0"/>
              <a:t>Management </a:t>
            </a:r>
            <a:r>
              <a:rPr lang="es-ES" dirty="0" err="1"/>
              <a:t>team</a:t>
            </a:r>
            <a:r>
              <a:rPr lang="es-ES" dirty="0"/>
              <a:t> + </a:t>
            </a:r>
            <a:r>
              <a:rPr lang="es-ES" dirty="0" err="1"/>
              <a:t>Working</a:t>
            </a:r>
            <a:r>
              <a:rPr lang="es-ES" dirty="0"/>
              <a:t> </a:t>
            </a:r>
            <a:r>
              <a:rPr lang="es-ES" dirty="0" err="1"/>
              <a:t>group</a:t>
            </a:r>
            <a:r>
              <a:rPr lang="es-ES" dirty="0"/>
              <a:t> </a:t>
            </a:r>
            <a:r>
              <a:rPr lang="es-ES" dirty="0" err="1"/>
              <a:t>coveners</a:t>
            </a:r>
            <a:endParaRPr lang="es-E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A1F247B-E1AC-484F-AA5D-BCCDD30F1C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9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EE3A7E-AF19-44F6-BFA5-D481BC19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DRD3 CB board, 25th Feb 2024 -  Iván Vila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509023807"/>
      </p:ext>
    </p:extLst>
  </p:cSld>
  <p:clrMapOvr>
    <a:masterClrMapping/>
  </p:clrMapOvr>
</p:sld>
</file>

<file path=ppt/theme/theme1.xml><?xml version="1.0" encoding="utf-8"?>
<a:theme xmlns:a="http://schemas.openxmlformats.org/drawingml/2006/main" name="Borde">
  <a:themeElements>
    <a:clrScheme name="Borde 9">
      <a:dk1>
        <a:srgbClr val="000000"/>
      </a:dk1>
      <a:lt1>
        <a:srgbClr val="FFFFFF"/>
      </a:lt1>
      <a:dk2>
        <a:srgbClr val="003399"/>
      </a:dk2>
      <a:lt2>
        <a:srgbClr val="666699"/>
      </a:lt2>
      <a:accent1>
        <a:srgbClr val="009999"/>
      </a:accent1>
      <a:accent2>
        <a:srgbClr val="4C6D4E"/>
      </a:accent2>
      <a:accent3>
        <a:srgbClr val="FFFFFF"/>
      </a:accent3>
      <a:accent4>
        <a:srgbClr val="000000"/>
      </a:accent4>
      <a:accent5>
        <a:srgbClr val="AACACA"/>
      </a:accent5>
      <a:accent6>
        <a:srgbClr val="446246"/>
      </a:accent6>
      <a:hlink>
        <a:srgbClr val="4C6D80"/>
      </a:hlink>
      <a:folHlink>
        <a:srgbClr val="B2B2B2"/>
      </a:folHlink>
    </a:clrScheme>
    <a:fontScheme name="IvanVila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chemeClr val="tx2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noFill/>
        <a:ln w="25400" cap="flat" cmpd="sng" algn="ctr">
          <a:solidFill>
            <a:srgbClr val="2A1BEB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b="1" i="0" dirty="0" smtClean="0">
            <a:solidFill>
              <a:schemeClr val="accent1">
                <a:lumMod val="50000"/>
              </a:schemeClr>
            </a:solidFill>
            <a:latin typeface="+mj-lt"/>
          </a:defRPr>
        </a:defPPr>
      </a:lstStyle>
    </a:tx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1297</Words>
  <Application>Microsoft Office PowerPoint</Application>
  <PresentationFormat>Panorámica</PresentationFormat>
  <Paragraphs>140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2" baseType="lpstr">
      <vt:lpstr>Arial</vt:lpstr>
      <vt:lpstr>Bauhaus 93</vt:lpstr>
      <vt:lpstr>Calibri</vt:lpstr>
      <vt:lpstr>Calibri Light</vt:lpstr>
      <vt:lpstr>Palatino</vt:lpstr>
      <vt:lpstr>Symbol</vt:lpstr>
      <vt:lpstr>Tahoma</vt:lpstr>
      <vt:lpstr>Wingdings</vt:lpstr>
      <vt:lpstr>Borde</vt:lpstr>
      <vt:lpstr>A Vision for DRD3's Future</vt:lpstr>
      <vt:lpstr>Outline </vt:lpstr>
      <vt:lpstr>My  professional leifmotif  in a nutshell: a three-prong approach</vt:lpstr>
      <vt:lpstr>Some Coordination and leadership activities</vt:lpstr>
      <vt:lpstr>DRD3 related highlights:  Radiation tolerance – 3D sensors  [2008- ]</vt:lpstr>
      <vt:lpstr>DRD3 related highlights:  Radiation tolerance –  SiC sensors  [2022- ]</vt:lpstr>
      <vt:lpstr>DRD3 related highlights: Timing and 4D tracking – LGADs [2012 -</vt:lpstr>
      <vt:lpstr>DRD3 related highlights: characterization methods  - TPA-TCT</vt:lpstr>
      <vt:lpstr>DRD3  collaboration structure implementation</vt:lpstr>
      <vt:lpstr>DRD3  collaboration structure implementation (2)</vt:lpstr>
      <vt:lpstr>DRD3  collaboration structure implementation (2)</vt:lpstr>
      <vt:lpstr>DRD3  collaboration structure implementation (3)</vt:lpstr>
      <vt:lpstr>THANK YOU FOR YOU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2011-06-18T11:47:30Z</dcterms:created>
  <dcterms:modified xsi:type="dcterms:W3CDTF">2024-02-26T13:20:37Z</dcterms:modified>
</cp:coreProperties>
</file>