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7" r:id="rId8"/>
    <p:sldId id="262" r:id="rId9"/>
    <p:sldId id="271" r:id="rId10"/>
    <p:sldId id="265" r:id="rId11"/>
    <p:sldId id="266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8" r:id="rId21"/>
    <p:sldId id="280" r:id="rId22"/>
    <p:sldId id="279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purl.oclc.org/ooxml/drawingml/main" xmlns:r="http://purl.oclc.org/ooxml/officeDocument/relationships" xmlns:p1510="http://schemas.microsoft.com/office/powerpoint/2015/10/main">
  <p1510:revLst>
    <p1510:client id="{36483081-D89E-4DED-A253-47027E93ECFB}" v="14" dt="2024-03-04T18:23:19.189"/>
    <p1510:client id="{B7FD7C51-BBED-46FB-9840-91E298AF21B7}" v="71" dt="2024-03-05T09:06:11.533"/>
  </p1510:revLst>
</p1510:revInfo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>
    <p:restoredLeft sz="16.991%" autoAdjust="0"/>
    <p:restoredTop sz="96.327%"/>
  </p:normalViewPr>
  <p:slideViewPr>
    <p:cSldViewPr snapToGrid="0">
      <p:cViewPr varScale="1">
        <p:scale>
          <a:sx n="124" d="100"/>
          <a:sy n="124" d="100"/>
        </p:scale>
        <p:origin x="4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slide" Target="slides/slide7.xml"/><Relationship Id="rId13" Type="http://purl.oclc.org/ooxml/officeDocument/relationships/slide" Target="slides/slide12.xml"/><Relationship Id="rId18" Type="http://purl.oclc.org/ooxml/officeDocument/relationships/slide" Target="slides/slide17.xml"/><Relationship Id="rId26" Type="http://purl.oclc.org/ooxml/officeDocument/relationships/viewProps" Target="viewProps.xml"/><Relationship Id="rId3" Type="http://purl.oclc.org/ooxml/officeDocument/relationships/slide" Target="slides/slide2.xml"/><Relationship Id="rId21" Type="http://purl.oclc.org/ooxml/officeDocument/relationships/slide" Target="slides/slide20.xml"/><Relationship Id="rId7" Type="http://purl.oclc.org/ooxml/officeDocument/relationships/slide" Target="slides/slide6.xml"/><Relationship Id="rId12" Type="http://purl.oclc.org/ooxml/officeDocument/relationships/slide" Target="slides/slide11.xml"/><Relationship Id="rId17" Type="http://purl.oclc.org/ooxml/officeDocument/relationships/slide" Target="slides/slide16.xml"/><Relationship Id="rId25" Type="http://purl.oclc.org/ooxml/officeDocument/relationships/presProps" Target="presProps.xml"/><Relationship Id="rId2" Type="http://purl.oclc.org/ooxml/officeDocument/relationships/slide" Target="slides/slide1.xml"/><Relationship Id="rId16" Type="http://purl.oclc.org/ooxml/officeDocument/relationships/slide" Target="slides/slide15.xml"/><Relationship Id="rId20" Type="http://purl.oclc.org/ooxml/officeDocument/relationships/slide" Target="slides/slide19.xml"/><Relationship Id="rId29" Type="http://schemas.microsoft.com/office/2015/10/relationships/revisionInfo" Target="revisionInfo.xml"/><Relationship Id="rId1" Type="http://purl.oclc.org/ooxml/officeDocument/relationships/slideMaster" Target="slideMasters/slideMaster1.xml"/><Relationship Id="rId6" Type="http://purl.oclc.org/ooxml/officeDocument/relationships/slide" Target="slides/slide5.xml"/><Relationship Id="rId11" Type="http://purl.oclc.org/ooxml/officeDocument/relationships/slide" Target="slides/slide10.xml"/><Relationship Id="rId24" Type="http://purl.oclc.org/ooxml/officeDocument/relationships/slide" Target="slides/slide23.xml"/><Relationship Id="rId5" Type="http://purl.oclc.org/ooxml/officeDocument/relationships/slide" Target="slides/slide4.xml"/><Relationship Id="rId15" Type="http://purl.oclc.org/ooxml/officeDocument/relationships/slide" Target="slides/slide14.xml"/><Relationship Id="rId23" Type="http://purl.oclc.org/ooxml/officeDocument/relationships/slide" Target="slides/slide22.xml"/><Relationship Id="rId28" Type="http://purl.oclc.org/ooxml/officeDocument/relationships/tableStyles" Target="tableStyles.xml"/><Relationship Id="rId10" Type="http://purl.oclc.org/ooxml/officeDocument/relationships/slide" Target="slides/slide9.xml"/><Relationship Id="rId19" Type="http://purl.oclc.org/ooxml/officeDocument/relationships/slide" Target="slides/slide18.xml"/><Relationship Id="rId4" Type="http://purl.oclc.org/ooxml/officeDocument/relationships/slide" Target="slides/slide3.xml"/><Relationship Id="rId9" Type="http://purl.oclc.org/ooxml/officeDocument/relationships/slide" Target="slides/slide8.xml"/><Relationship Id="rId14" Type="http://purl.oclc.org/ooxml/officeDocument/relationships/slide" Target="slides/slide13.xml"/><Relationship Id="rId22" Type="http://purl.oclc.org/ooxml/officeDocument/relationships/slide" Target="slides/slide21.xml"/><Relationship Id="rId27" Type="http://purl.oclc.org/ooxml/officeDocument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E3EA0-8A67-FBBD-C4BA-A2DC9E6AD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D7D88-088D-B490-4C09-160E896DF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7EC74-3FFC-1817-4588-0689514B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CBDC4-8CA4-AC2D-2419-F0CA25D12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6C952-04C2-0F13-4BEB-A88203D6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36703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EB01E-A472-B864-AD69-6BB04676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09B2D-9487-FD17-090C-9E6F5FBD1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8E4BA-EB20-1A73-8177-54EC595E8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6DECA-E36E-8FB0-3C4E-A955F51F0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94B24-A57B-35B8-89AE-2D540AC8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85290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07BF94-5649-1A9C-9C60-CD7A6F939E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F6F060-F0FB-89D3-810D-45774E3F9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1C55C-A2D4-CDDA-A964-FD73DD03D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597C-76E4-0848-EF5D-2A7211C3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FCD15-292B-123E-FF6B-4B06A44D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11932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3EB7-1A50-24B8-DCEE-3DFBA5B8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8A4DE-E3F1-C39B-7AEF-4A32FC98A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04C24-D751-AC46-3BC7-6E3BD66F0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D886B-FD47-3480-CBD9-34857017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9B005-3D9F-E7CE-F459-EAD71A5A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71950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F979E-1B3B-7415-B540-AF95ED62F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01E75-2780-7542-F24F-ED7E1B495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0EB2D-DAF4-C400-8B8C-B94C58C23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07D3A-640C-59A2-68B5-79C09A170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FC1C3-4DFD-4E87-0EC0-5F70753D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22356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33429-B22A-C5C3-F369-79D0E5648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2372A-C6F4-30A9-6718-DC204B95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3AAFF-AE72-7A6E-EA53-D2428D441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CB51A7-36EF-7286-6B4B-03D2F725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3CBB82-C89E-A9B6-4BF0-8C41CC2AC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F1885-7135-E5F0-C309-8EA5FF53C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75287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CB33-3628-B95F-9836-832F5C6BD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BE56B-F82C-49BE-EA5B-2212C99B1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5EB3B-F523-B080-631D-F135317C0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1B1904-BEFD-2216-0D57-C91A5DF31F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B71405-AD0C-ACC2-46AA-DC95E52A50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831BA5-E796-B23C-0E92-0A1404C0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25F90-B90A-CF67-F26E-73F8B74C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3A405E-9CEB-ED47-25CA-CC991854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18858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97B92-E616-051D-1779-58DACBF95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A6277E-4368-8C43-795E-0EFF7F082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F6A78-1ADA-E54C-E62F-BDC9EB764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088122-4BBB-E998-D903-4EF2D2F7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12234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A1FD4-6BCC-41ED-A8D5-D93AD76D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A18DD0-B617-2E07-1279-23BB711E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917DA9-4B2A-5B14-A6C5-A2EBBA94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86203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B42F-C803-8999-5DC8-661FBEE9B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ECBF4-BF13-AA63-67FC-EC478622C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F58ED3-9CCA-75B2-0FE6-D562F94C2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5176D-049D-704D-D158-7A152DE92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9C499-FC1E-C471-E83B-B059E76B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199C4E-4BA7-423A-3E2C-8FBBE753F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65641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7BA68-A059-2B0E-3CD7-850C7AE2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5DBE07-C345-6A3C-5446-6C826ACF11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C8C14-30D0-8688-FF27-344928C56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D87900-203A-81EF-9EBA-DC7776051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B2AD7-CFE8-E17E-CBB1-0705EADC9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FB9A9E-6A5B-2F9D-927D-8A4056B6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8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87DF0F-6EA7-6F49-02B0-1C611869C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1F632-A8BD-5BF5-337A-778CCAF21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2C477-B30E-4586-4B2D-8FBD64ED6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25FA6FB0-C297-4CD5-AA06-F41B76DADAE6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0B59B-E616-9601-3F3C-3A2473840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A69E3-2E0A-D008-63AC-8EC184813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07A87AAD-9279-43E2-B02B-5E0DCD49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purl.oclc.org/ooxml/officeDocument/relationships/slideLayout" Target="../slideLayouts/slideLayout1.xml"/><Relationship Id="rId2" Type="http://purl.oclc.org/ooxml/officeDocument/relationships/video" Target="../media/media1.mp4"/><Relationship Id="rId1" Type="http://schemas.microsoft.com/office/2007/relationships/media" Target="../media/media1.mp4"/><Relationship Id="rId4" Type="http://purl.oclc.org/ooxml/officeDocument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purl.oclc.org/ooxml/officeDocument/relationships/image" Target="../media/image9.png"/><Relationship Id="rId2" Type="http://purl.oclc.org/ooxml/officeDocument/relationships/hyperlink" Target="https://www.home.cern/science/accelerators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purl.oclc.org/ooxml/officeDocument/relationships/image" Target="../media/image11.png"/><Relationship Id="rId2" Type="http://purl.oclc.org/ooxml/officeDocument/relationships/hyperlink" Target="https://www.cea.fr/" TargetMode="External"/><Relationship Id="rId1" Type="http://purl.oclc.org/ooxml/officeDocument/relationships/slideLayout" Target="../slideLayouts/slideLayout2.xml"/><Relationship Id="rId5" Type="http://purl.oclc.org/ooxml/officeDocument/relationships/image" Target="../media/image13.png"/><Relationship Id="rId4" Type="http://purl.oclc.org/ooxml/officeDocument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purl.oclc.org/ooxml/officeDocument/relationships/image" Target="../media/image14.png"/><Relationship Id="rId2" Type="http://purl.oclc.org/ooxml/officeDocument/relationships/hyperlink" Target="https://www.ciemat.es/buscadorGeneral.do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purl.oclc.org/ooxml/officeDocument/relationships/image" Target="../media/image16.png"/><Relationship Id="rId2" Type="http://purl.oclc.org/ooxml/officeDocument/relationships/hyperlink" Target="https://accelerators.desy.de/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purl.oclc.org/ooxml/officeDocument/relationships/image" Target="../media/image18.png"/><Relationship Id="rId2" Type="http://purl.oclc.org/ooxml/officeDocument/relationships/hyperlink" Target="https://www.gsi.de/en/about_us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purl.oclc.org/ooxml/officeDocument/relationships/image" Target="../media/image20.png"/><Relationship Id="rId2" Type="http://purl.oclc.org/ooxml/officeDocument/relationships/hyperlink" Target="https://home.infn.it/en/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purl.oclc.org/ooxml/officeDocument/relationships/image" Target="../media/image22.png"/><Relationship Id="rId2" Type="http://purl.oclc.org/ooxml/officeDocument/relationships/hyperlink" Target="https://www.psi.ch/en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purl.oclc.org/ooxml/officeDocument/relationships/image" Target="../media/image24.png"/><Relationship Id="rId2" Type="http://purl.oclc.org/ooxml/officeDocument/relationships/hyperlink" Target="https://www.ukri.org/councils/stfc/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purl.oclc.org/ooxml/officeDocument/relationships/image" Target="../media/image26.png"/><Relationship Id="rId2" Type="http://purl.oclc.org/ooxml/officeDocument/relationships/hyperlink" Target="https://www.uu.se/en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purl.oclc.org/ooxml/officeDocument/relationships/image" Target="../media/image28.png"/><Relationship Id="rId2" Type="http://purl.oclc.org/ooxml/officeDocument/relationships/hyperlink" Target="https://www.ifj.edu.pl/en/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purl.oclc.org/ooxml/officeDocument/relationships/image" Target="../media/image2.jpeg"/><Relationship Id="rId1" Type="http://purl.oclc.org/ooxml/officeDocument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purl.oclc.org/ooxml/officeDocument/relationships/image" Target="../media/image30.png"/><Relationship Id="rId2" Type="http://purl.oclc.org/ooxml/officeDocument/relationships/hyperlink" Target="https://indico.cern.ch/category/10023/" TargetMode="External"/><Relationship Id="rId1" Type="http://purl.oclc.org/ooxml/officeDocument/relationships/slideLayout" Target="../slideLayouts/slideLayout2.xml"/><Relationship Id="rId4" Type="http://purl.oclc.org/ooxml/officeDocument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purl.oclc.org/ooxml/officeDocument/relationships/image" Target="../media/image32.png"/><Relationship Id="rId2" Type="http://purl.oclc.org/ooxml/officeDocument/relationships/hyperlink" Target="https://europeanspallationsource.se/" TargetMode="External"/><Relationship Id="rId1" Type="http://purl.oclc.org/ooxml/officeDocument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purl.oclc.org/ooxml/officeDocument/relationships/image" Target="../media/image3.jpeg"/><Relationship Id="rId1" Type="http://purl.oclc.org/ooxml/officeDocument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purl.oclc.org/ooxml/officeDocument/relationships/image" Target="../media/image4.jpeg"/><Relationship Id="rId1" Type="http://purl.oclc.org/ooxml/officeDocument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purl.oclc.org/ooxml/officeDocument/relationships/image" Target="../media/image5.png"/><Relationship Id="rId1" Type="http://purl.oclc.org/ooxml/officeDocument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purl.oclc.org/ooxml/officeDocument/relationships/image" Target="../media/image7.png"/><Relationship Id="rId2" Type="http://purl.oclc.org/ooxml/officeDocument/relationships/image" Target="../media/image6.png"/><Relationship Id="rId1" Type="http://purl.oclc.org/ooxml/officeDocument/relationships/slideLayout" Target="../slideLayouts/slideLayout2.xml"/><Relationship Id="rId4" Type="http://purl.oclc.org/ooxml/officeDocument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purl.oclc.org/ooxml/officeDocument/relationships/hyperlink" Target="https://ifast-project.eu/home" TargetMode="External"/><Relationship Id="rId2" Type="http://purl.oclc.org/ooxml/officeDocument/relationships/hyperlink" Target="https://acceleratingnews.eu/" TargetMode="External"/><Relationship Id="rId1" Type="http://purl.oclc.org/ooxml/officeDocument/relationships/slideLayout" Target="../slideLayouts/slideLayout2.xml"/><Relationship Id="rId6" Type="http://purl.oclc.org/ooxml/officeDocument/relationships/hyperlink" Target="https://amici.ijclab.in2p3.fr/" TargetMode="External"/><Relationship Id="rId5" Type="http://purl.oclc.org/ooxml/officeDocument/relationships/hyperlink" Target="https://attract-eu.com/about/attract-project/" TargetMode="External"/><Relationship Id="rId4" Type="http://purl.oclc.org/ooxml/officeDocument/relationships/hyperlink" Target="https://ifast-project.eu/challenge-based-innovation" TargetMode="External"/></Relationships>
</file>

<file path=ppt/slides/_rels/slide9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3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Video 4" descr="Defocused Particles Cyan Blue">
            <a:extLst>
              <a:ext uri="{FF2B5EF4-FFF2-40B4-BE49-F238E27FC236}">
                <a16:creationId xmlns:a16="http://schemas.microsoft.com/office/drawing/2014/main" id="{AE448077-AF6E-A282-B5E8-A56EFAAB75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0.284%" r="-0.001%" b="-0.001%"/>
          <a:stretch/>
        </p:blipFill>
        <p:spPr>
          <a:xfrm>
            <a:off x="23" y="-22"/>
            <a:ext cx="12191977" cy="685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%">
                <a:srgbClr val="000000">
                  <a:alpha val="24%"/>
                </a:srgbClr>
              </a:gs>
              <a:gs pos="85%">
                <a:srgbClr val="000000">
                  <a:alpha val="45%"/>
                </a:srgbClr>
              </a:gs>
              <a:gs pos="0%">
                <a:srgbClr val="000000">
                  <a:alpha val="0%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F5278-34C8-3798-D59B-48A4E8218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</p:spPr>
        <p:txBody>
          <a:bodyPr anchor="t">
            <a:normAutofit/>
          </a:bodyPr>
          <a:lstStyle/>
          <a:p>
            <a:pPr algn="l"/>
            <a:r>
              <a:rPr lang="en-GB" sz="5200" b="1" dirty="0">
                <a:solidFill>
                  <a:srgbClr val="FFFFFF"/>
                </a:solidFill>
              </a:rPr>
              <a:t>Some ideas for the communication strategy of TIARA</a:t>
            </a:r>
            <a:endParaRPr lang="en-GB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5CFE3E-2371-8697-1159-FE1FE8FF4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anchor="b">
            <a:normAutofit/>
          </a:bodyPr>
          <a:lstStyle/>
          <a:p>
            <a:pPr algn="l"/>
            <a:r>
              <a:rPr lang="lv-LV" dirty="0">
                <a:solidFill>
                  <a:srgbClr val="FFFFFF"/>
                </a:solidFill>
              </a:rPr>
              <a:t>Prof. Toms Torims (RTU)</a:t>
            </a:r>
          </a:p>
          <a:p>
            <a:pPr algn="l"/>
            <a:r>
              <a:rPr lang="en-GB" dirty="0">
                <a:solidFill>
                  <a:srgbClr val="FFFFFF"/>
                </a:solidFill>
              </a:rPr>
              <a:t>26</a:t>
            </a:r>
            <a:r>
              <a:rPr lang="en-GB" baseline="30%" dirty="0">
                <a:solidFill>
                  <a:srgbClr val="FFFFFF"/>
                </a:solidFill>
              </a:rPr>
              <a:t>th</a:t>
            </a:r>
            <a:r>
              <a:rPr lang="lv-LV" dirty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TIARA Collaboration Council meeting</a:t>
            </a:r>
            <a:endParaRPr lang="lv-LV" dirty="0">
              <a:solidFill>
                <a:srgbClr val="FFFFFF"/>
              </a:solidFill>
            </a:endParaRPr>
          </a:p>
          <a:p>
            <a:pPr algn="l"/>
            <a:r>
              <a:rPr lang="lv-LV" dirty="0">
                <a:solidFill>
                  <a:srgbClr val="FFFFFF"/>
                </a:solidFill>
              </a:rPr>
              <a:t>0</a:t>
            </a:r>
            <a:r>
              <a:rPr lang="en-GB" dirty="0">
                <a:solidFill>
                  <a:srgbClr val="FFFFFF"/>
                </a:solidFill>
              </a:rPr>
              <a:t>5</a:t>
            </a:r>
            <a:r>
              <a:rPr lang="lv-LV" dirty="0">
                <a:solidFill>
                  <a:srgbClr val="FFFFFF"/>
                </a:solidFill>
              </a:rPr>
              <a:t>.03.</a:t>
            </a:r>
            <a:r>
              <a:rPr lang="en-GB" dirty="0">
                <a:solidFill>
                  <a:srgbClr val="FFFFFF"/>
                </a:solidFill>
              </a:rPr>
              <a:t>2024 at CERN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%">
                <a:srgbClr val="000000">
                  <a:alpha val="24%"/>
                </a:srgbClr>
              </a:gs>
              <a:gs pos="85%">
                <a:srgbClr val="000000">
                  <a:alpha val="45%"/>
                </a:srgbClr>
              </a:gs>
              <a:gs pos="0%">
                <a:srgbClr val="000000">
                  <a:alpha val="0%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4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600" kern="1200" dirty="0">
                <a:latin typeface="+mn-lt"/>
                <a:ea typeface="+mn-ea"/>
                <a:cs typeface="+mn-cs"/>
                <a:hlinkClick r:id="rId2"/>
              </a:rPr>
              <a:t>CERN Accelerators 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A229B8-1EA3-D85F-E04B-8343F4C517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.457%" r="2.413%"/>
          <a:stretch/>
        </p:blipFill>
        <p:spPr>
          <a:xfrm>
            <a:off x="2892016" y="577283"/>
            <a:ext cx="9299984" cy="55174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93D2AF-357C-E326-1E09-2A5ACF9C20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156" y="841248"/>
            <a:ext cx="6852063" cy="52760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A58F13-228B-E954-C28D-1A37E117B670}"/>
              </a:ext>
            </a:extLst>
          </p:cNvPr>
          <p:cNvSpPr txBox="1"/>
          <p:nvPr/>
        </p:nvSpPr>
        <p:spPr>
          <a:xfrm>
            <a:off x="8773354" y="704707"/>
            <a:ext cx="284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b="1" dirty="0"/>
              <a:t>Search for TIARA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036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6" name="Freeform: Shape 45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8" name="Freeform: Shape 47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4400" kern="1200" dirty="0">
                <a:hlinkClick r:id="rId2"/>
              </a:rPr>
              <a:t>CEA</a:t>
            </a:r>
            <a:endParaRPr lang="en-US" sz="2400" kern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B47FC4-677C-1B5C-1386-1956DED86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.912%"/>
          <a:stretch/>
        </p:blipFill>
        <p:spPr>
          <a:xfrm>
            <a:off x="5036650" y="221672"/>
            <a:ext cx="6922008" cy="45320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2A7444-C5BA-1FB3-0C90-489E68E36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674" y="126648"/>
            <a:ext cx="7690745" cy="66160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46D468-5A64-832A-541D-2329A227D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" y="221672"/>
            <a:ext cx="12115438" cy="650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3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kern="1200" dirty="0">
                <a:latin typeface="+mn-lt"/>
                <a:ea typeface="+mn-ea"/>
                <a:cs typeface="+mn-cs"/>
                <a:hlinkClick r:id="rId2"/>
              </a:rPr>
              <a:t>CIEMAT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F6E376-F7D6-2685-2104-57CC34E8B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623" y="959102"/>
            <a:ext cx="7345006" cy="49397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71202A-11E6-E05A-89B9-DB2C7E966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371" y="539555"/>
            <a:ext cx="12192000" cy="54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kern="1200" dirty="0">
                <a:latin typeface="+mn-lt"/>
                <a:ea typeface="+mn-ea"/>
                <a:cs typeface="+mn-cs"/>
                <a:hlinkClick r:id="rId2"/>
              </a:rPr>
              <a:t>DESY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911D74-A7A2-6E34-B857-0FDD115C6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911" y="0"/>
            <a:ext cx="895208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037DC2-1D5F-DFC6-6FD8-F49431006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864" y="0"/>
            <a:ext cx="96077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dirty="0">
                <a:hlinkClick r:id="rId2"/>
              </a:rPr>
              <a:t>GSI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648A62-25DA-8A80-B972-74CCDB5A6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330"/>
            <a:ext cx="12192000" cy="65013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E5E97D-6472-C40E-04C4-1BBAE699C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0104"/>
            <a:ext cx="12192000" cy="645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3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kern="1200" dirty="0">
                <a:latin typeface="+mn-lt"/>
                <a:ea typeface="+mn-ea"/>
                <a:cs typeface="+mn-cs"/>
                <a:hlinkClick r:id="rId2"/>
              </a:rPr>
              <a:t>INFN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34F54B-CF3A-CD9E-3194-D8717B7CA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514" y="0"/>
            <a:ext cx="8851057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A8D3E6-150B-D546-6B03-A28EC0F9A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9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dirty="0">
                <a:hlinkClick r:id="rId2"/>
              </a:rPr>
              <a:t>PSI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1CEB01-4082-F058-8212-F7F7D9EA4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.185%"/>
          <a:stretch/>
        </p:blipFill>
        <p:spPr>
          <a:xfrm>
            <a:off x="4639732" y="730891"/>
            <a:ext cx="7552267" cy="4964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D8DA0E-8E11-7511-8492-6C73549D9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5676" y="0"/>
            <a:ext cx="99308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4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kern="1200" dirty="0">
                <a:latin typeface="+mn-lt"/>
                <a:ea typeface="+mn-ea"/>
                <a:cs typeface="+mn-cs"/>
                <a:hlinkClick r:id="rId2"/>
              </a:rPr>
              <a:t>STFC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B826E-3314-4B21-DA07-B5C5CC80A8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.667%"/>
          <a:stretch/>
        </p:blipFill>
        <p:spPr>
          <a:xfrm>
            <a:off x="2483556" y="249903"/>
            <a:ext cx="9550400" cy="63581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0B4A69-497D-9CA2-DACC-ACDD428E6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675" y="321597"/>
            <a:ext cx="9458325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1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dirty="0">
                <a:hlinkClick r:id="rId2"/>
              </a:rPr>
              <a:t>UPPSALA UNIVERSITET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556B49-C16D-CEB8-1487-DC6119044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542" y="732602"/>
            <a:ext cx="9234458" cy="53927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8F80B9-F1FE-3FAF-3B55-C43D24CFC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872" y="507823"/>
            <a:ext cx="10553700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7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600" dirty="0" err="1">
                <a:hlinkClick r:id="rId2"/>
              </a:rPr>
              <a:t>lFJ</a:t>
            </a:r>
            <a:r>
              <a:rPr lang="en-US" sz="3600" dirty="0">
                <a:hlinkClick r:id="rId2"/>
              </a:rPr>
              <a:t> PAN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18DC3F-B2BB-1BCE-5632-BF7CF8F1C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16" y="564445"/>
            <a:ext cx="9054096" cy="55541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ECF405-259F-944D-2490-52036159AC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.611%"/>
          <a:stretch/>
        </p:blipFill>
        <p:spPr>
          <a:xfrm>
            <a:off x="2607733" y="333022"/>
            <a:ext cx="9313333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2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923E8-00A5-3B7E-DE1A-4ABB9FC7E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5598" y="1138036"/>
            <a:ext cx="5598202" cy="1402470"/>
          </a:xfrm>
        </p:spPr>
        <p:txBody>
          <a:bodyPr anchor="t">
            <a:normAutofit/>
          </a:bodyPr>
          <a:lstStyle/>
          <a:p>
            <a:r>
              <a:rPr lang="lv-LV" sz="3200"/>
              <a:t>@</a:t>
            </a:r>
            <a:r>
              <a:rPr lang="en-GB" sz="3200"/>
              <a:t>TIARA 24th meeting</a:t>
            </a:r>
            <a:endParaRPr lang="en-US" sz="3200" dirty="0"/>
          </a:p>
        </p:txBody>
      </p:sp>
      <p:pic>
        <p:nvPicPr>
          <p:cNvPr id="7" name="Picture 6" descr="Light bulb on yellow background with sketched light beams and cord">
            <a:extLst>
              <a:ext uri="{FF2B5EF4-FFF2-40B4-BE49-F238E27FC236}">
                <a16:creationId xmlns:a16="http://schemas.microsoft.com/office/drawing/2014/main" id="{C7431981-DB77-7ECE-956B-CD378A2996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.328%" r="4.478%"/>
          <a:stretch/>
        </p:blipFill>
        <p:spPr>
          <a:xfrm>
            <a:off x="874318" y="768626"/>
            <a:ext cx="4101047" cy="5459894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58738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C38AD27-3CF8-C11E-DD2B-E146B4052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598" y="1705971"/>
            <a:ext cx="6131602" cy="4619766"/>
          </a:xfrm>
        </p:spPr>
        <p:txBody>
          <a:bodyPr>
            <a:noAutofit/>
          </a:bodyPr>
          <a:lstStyle/>
          <a:p>
            <a:r>
              <a:rPr lang="en-GB" sz="2000" dirty="0"/>
              <a:t>TIARA needs to take actions regarding the update of its web site. It is important for our </a:t>
            </a:r>
            <a:r>
              <a:rPr lang="en-GB" sz="2000" b="1" dirty="0"/>
              <a:t>visibility</a:t>
            </a:r>
            <a:r>
              <a:rPr lang="en-GB" sz="2000" dirty="0"/>
              <a:t>. </a:t>
            </a:r>
            <a:endParaRPr lang="lv-LV" sz="2000" dirty="0"/>
          </a:p>
          <a:p>
            <a:r>
              <a:rPr lang="en-GB" sz="2000" dirty="0"/>
              <a:t>But, more generally, the real </a:t>
            </a:r>
            <a:r>
              <a:rPr lang="en-GB" sz="2000" b="1" dirty="0"/>
              <a:t>need in this moment is to </a:t>
            </a:r>
            <a:r>
              <a:rPr lang="en-GB" sz="2000" b="1" dirty="0" err="1"/>
              <a:t>analyze</a:t>
            </a:r>
            <a:r>
              <a:rPr lang="en-GB" sz="2000" b="1" dirty="0"/>
              <a:t> the dispersion of information about accelerator activities </a:t>
            </a:r>
            <a:r>
              <a:rPr lang="en-GB" sz="2000" dirty="0"/>
              <a:t>among the different websites of collaborations and projects (AMICI, Accelerating News, the project websites ...) </a:t>
            </a:r>
            <a:endParaRPr lang="lv-LV" sz="2000" dirty="0"/>
          </a:p>
          <a:p>
            <a:r>
              <a:rPr lang="en-GB" sz="2000" dirty="0"/>
              <a:t>We need to </a:t>
            </a:r>
            <a:r>
              <a:rPr lang="en-GB" sz="2000" dirty="0" err="1"/>
              <a:t>analyze</a:t>
            </a:r>
            <a:r>
              <a:rPr lang="en-GB" sz="2000" dirty="0"/>
              <a:t> this situation to come to a conclusion on the </a:t>
            </a:r>
            <a:r>
              <a:rPr lang="en-GB" sz="2000" b="1" dirty="0"/>
              <a:t>real needs and </a:t>
            </a:r>
            <a:r>
              <a:rPr lang="en-GB" sz="2000" dirty="0"/>
              <a:t>take </a:t>
            </a:r>
            <a:r>
              <a:rPr lang="en-GB" sz="2000" b="1" dirty="0"/>
              <a:t>actions. </a:t>
            </a:r>
            <a:r>
              <a:rPr lang="en-GB" sz="2000" dirty="0"/>
              <a:t>Help is needed for such work. </a:t>
            </a:r>
          </a:p>
          <a:p>
            <a:r>
              <a:rPr lang="lv-LV" sz="2000" dirty="0"/>
              <a:t>T</a:t>
            </a:r>
            <a:r>
              <a:rPr lang="en-GB" sz="2000" dirty="0"/>
              <a:t>he work requested goes beyond the scope of simply websites; it is about the complete </a:t>
            </a:r>
            <a:r>
              <a:rPr lang="en-GB" sz="2000" b="1" dirty="0"/>
              <a:t>communication strategy of TIARA</a:t>
            </a:r>
            <a:r>
              <a:rPr lang="en-GB" sz="2000" dirty="0"/>
              <a:t>.</a:t>
            </a:r>
            <a:endParaRPr lang="lv-LV" sz="2000" dirty="0"/>
          </a:p>
          <a:p>
            <a:r>
              <a:rPr lang="en-GB" sz="2000" dirty="0"/>
              <a:t>Once </a:t>
            </a:r>
            <a:r>
              <a:rPr lang="en-GB" sz="2000" dirty="0" err="1"/>
              <a:t>analyzed</a:t>
            </a:r>
            <a:r>
              <a:rPr lang="en-GB" sz="2000" dirty="0"/>
              <a:t> the situation, it is likely that professional support will be needed, requesting the allocation of funds from TIARA.</a:t>
            </a:r>
          </a:p>
        </p:txBody>
      </p:sp>
    </p:spTree>
    <p:extLst>
      <p:ext uri="{BB962C8B-B14F-4D97-AF65-F5344CB8AC3E}">
        <p14:creationId xmlns:p14="http://schemas.microsoft.com/office/powerpoint/2010/main" val="2044567363"/>
      </p:ext>
    </p:extLst>
  </p:cSld>
  <p:clrMapOvr>
    <a:masterClrMapping/>
  </p:clrMapOvr>
</p:sld>
</file>

<file path=ppt/slides/slide20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dirty="0">
                <a:hlinkClick r:id="rId2"/>
              </a:rPr>
              <a:t>CERN Baltic Group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AFEF45-CAA2-4325-F5CA-B3B8E7048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173" y="0"/>
            <a:ext cx="8365678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F8225A-F027-21C3-AA1C-9E69F38336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3848" y="0"/>
            <a:ext cx="91081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1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%"/>
                <a:alpha val="50%"/>
              </a:schemeClr>
            </a:outerShdw>
          </a:effectLst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%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3600" kern="1200" dirty="0">
                <a:latin typeface="+mn-lt"/>
                <a:ea typeface="+mn-ea"/>
                <a:cs typeface="+mn-cs"/>
                <a:hlinkClick r:id="rId2"/>
              </a:rPr>
              <a:t>ESS</a:t>
            </a:r>
            <a:endParaRPr lang="en-US" sz="36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1E7ED2-4948-409C-1AFE-2B32CD4F1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037" y="0"/>
            <a:ext cx="9571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77954"/>
      </p:ext>
    </p:extLst>
  </p:cSld>
  <p:clrMapOvr>
    <a:masterClrMapping/>
  </p:clrMapOvr>
</p:sld>
</file>

<file path=ppt/slides/slide2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563E8-D2FB-0090-CC11-1C2B1497F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TIARA MoU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2581D-602A-2892-E9C8-0B03521F1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purpose </a:t>
            </a:r>
            <a:r>
              <a:rPr lang="lv-LV" dirty="0"/>
              <a:t>... </a:t>
            </a:r>
            <a:r>
              <a:rPr lang="en-GB" dirty="0"/>
              <a:t>of the "Test </a:t>
            </a:r>
            <a:r>
              <a:rPr lang="en-GB" dirty="0" err="1"/>
              <a:t>lnfrastructure</a:t>
            </a:r>
            <a:r>
              <a:rPr lang="en-GB" dirty="0"/>
              <a:t> and </a:t>
            </a:r>
            <a:r>
              <a:rPr lang="lv-LV" dirty="0"/>
              <a:t> </a:t>
            </a:r>
            <a:r>
              <a:rPr lang="en-GB" dirty="0"/>
              <a:t>Accelerator Research Area (TIARA)", a Consortium of European Research </a:t>
            </a:r>
            <a:r>
              <a:rPr lang="en-GB" dirty="0" err="1"/>
              <a:t>lnstitutions</a:t>
            </a:r>
            <a:r>
              <a:rPr lang="en-GB" dirty="0"/>
              <a:t> operating significant R&amp;D Infrastructures in the European Particle Accelerator Research Area</a:t>
            </a:r>
            <a:r>
              <a:rPr lang="lv-LV" dirty="0"/>
              <a:t>...</a:t>
            </a:r>
            <a:r>
              <a:rPr lang="en-GB" dirty="0"/>
              <a:t>designated as the "Consortium" to create</a:t>
            </a:r>
            <a:r>
              <a:rPr lang="lv-LV" dirty="0"/>
              <a:t>:</a:t>
            </a:r>
          </a:p>
          <a:p>
            <a:r>
              <a:rPr lang="en-GB" dirty="0"/>
              <a:t>a </a:t>
            </a:r>
            <a:r>
              <a:rPr lang="en-GB" b="1" dirty="0"/>
              <a:t>dedicated structure to exchange expertise </a:t>
            </a:r>
            <a:endParaRPr lang="lv-LV" b="1" dirty="0"/>
          </a:p>
          <a:p>
            <a:r>
              <a:rPr lang="en-GB" b="1" dirty="0"/>
              <a:t>to facilitate and support the setting-up of joint R&amp;D programmes</a:t>
            </a:r>
            <a:endParaRPr lang="lv-LV" b="1" dirty="0"/>
          </a:p>
          <a:p>
            <a:r>
              <a:rPr lang="en-GB" b="1" dirty="0"/>
              <a:t>education and training activities</a:t>
            </a:r>
            <a:r>
              <a:rPr lang="en-GB" dirty="0"/>
              <a:t> in the field of Accelerator Science and Technology in Europe</a:t>
            </a:r>
          </a:p>
        </p:txBody>
      </p:sp>
    </p:spTree>
    <p:extLst>
      <p:ext uri="{BB962C8B-B14F-4D97-AF65-F5344CB8AC3E}">
        <p14:creationId xmlns:p14="http://schemas.microsoft.com/office/powerpoint/2010/main" val="1120701467"/>
      </p:ext>
    </p:extLst>
  </p:cSld>
  <p:clrMapOvr>
    <a:masterClrMapping/>
  </p:clrMapOvr>
</p:sld>
</file>

<file path=ppt/slides/slide2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A768B-E860-6FBC-CE9A-28984683F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Hints for TIARA communication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3FE63-1D4B-9E1A-B8A7-84ADE7A55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.5%" lnSpcReduction="20%"/>
          </a:bodyPr>
          <a:lstStyle/>
          <a:p>
            <a:r>
              <a:rPr lang="lv-LV" dirty="0" err="1"/>
              <a:t>mission</a:t>
            </a:r>
            <a:r>
              <a:rPr lang="lv-LV" dirty="0"/>
              <a:t>?</a:t>
            </a:r>
          </a:p>
          <a:p>
            <a:r>
              <a:rPr lang="lv-LV" dirty="0" err="1"/>
              <a:t>vision</a:t>
            </a:r>
            <a:r>
              <a:rPr lang="lv-LV" dirty="0"/>
              <a:t>?</a:t>
            </a:r>
            <a:endParaRPr lang="lv-LV" dirty="0">
              <a:cs typeface="Calibri"/>
            </a:endParaRPr>
          </a:p>
          <a:p>
            <a:r>
              <a:rPr lang="lv-LV" dirty="0"/>
              <a:t>moto </a:t>
            </a:r>
            <a:r>
              <a:rPr lang="lv-LV" dirty="0" err="1"/>
              <a:t>or</a:t>
            </a:r>
            <a:r>
              <a:rPr lang="lv-LV" dirty="0"/>
              <a:t> </a:t>
            </a:r>
            <a:r>
              <a:rPr lang="lv-LV" dirty="0" err="1"/>
              <a:t>slogan</a:t>
            </a:r>
            <a:r>
              <a:rPr lang="lv-LV" dirty="0"/>
              <a:t>?</a:t>
            </a:r>
            <a:endParaRPr lang="lv-LV" dirty="0">
              <a:cs typeface="Calibri" panose="020F0502020204030204"/>
            </a:endParaRPr>
          </a:p>
          <a:p>
            <a:r>
              <a:rPr lang="lv-LV" dirty="0" err="1"/>
              <a:t>internal</a:t>
            </a:r>
            <a:r>
              <a:rPr lang="lv-LV" dirty="0"/>
              <a:t> </a:t>
            </a:r>
            <a:r>
              <a:rPr lang="lv-LV" dirty="0" err="1"/>
              <a:t>communivation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external</a:t>
            </a:r>
            <a:r>
              <a:rPr lang="lv-LV" dirty="0"/>
              <a:t> </a:t>
            </a:r>
            <a:r>
              <a:rPr lang="lv-LV" dirty="0" err="1"/>
              <a:t>communication</a:t>
            </a:r>
            <a:endParaRPr lang="lv-LV" dirty="0" err="1">
              <a:cs typeface="Calibri" panose="020F0502020204030204"/>
            </a:endParaRPr>
          </a:p>
          <a:p>
            <a:r>
              <a:rPr lang="lv-LV" dirty="0" err="1"/>
              <a:t>overall</a:t>
            </a:r>
            <a:r>
              <a:rPr lang="lv-LV" dirty="0"/>
              <a:t> </a:t>
            </a:r>
            <a:r>
              <a:rPr lang="lv-LV" dirty="0" err="1"/>
              <a:t>goal</a:t>
            </a:r>
            <a:r>
              <a:rPr lang="lv-LV" dirty="0"/>
              <a:t> </a:t>
            </a:r>
            <a:r>
              <a:rPr lang="lv-LV" dirty="0" err="1"/>
              <a:t>of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ComStrat</a:t>
            </a:r>
            <a:r>
              <a:rPr lang="lv-LV" dirty="0"/>
              <a:t>? </a:t>
            </a:r>
            <a:r>
              <a:rPr lang="lv-LV" dirty="0" err="1"/>
              <a:t>What</a:t>
            </a:r>
            <a:r>
              <a:rPr lang="lv-LV" dirty="0"/>
              <a:t> </a:t>
            </a:r>
            <a:r>
              <a:rPr lang="lv-LV" dirty="0" err="1"/>
              <a:t>we</a:t>
            </a:r>
            <a:r>
              <a:rPr lang="lv-LV" dirty="0"/>
              <a:t> </a:t>
            </a:r>
            <a:r>
              <a:rPr lang="lv-LV" dirty="0" err="1"/>
              <a:t>would</a:t>
            </a:r>
            <a:r>
              <a:rPr lang="lv-LV" dirty="0"/>
              <a:t> </a:t>
            </a:r>
            <a:r>
              <a:rPr lang="lv-LV" dirty="0" err="1"/>
              <a:t>like</a:t>
            </a:r>
            <a:r>
              <a:rPr lang="lv-LV" dirty="0"/>
              <a:t> to </a:t>
            </a:r>
            <a:r>
              <a:rPr lang="lv-LV" dirty="0" err="1"/>
              <a:t>achieve</a:t>
            </a:r>
            <a:r>
              <a:rPr lang="lv-LV" dirty="0"/>
              <a:t>?</a:t>
            </a:r>
            <a:endParaRPr lang="lv-LV" dirty="0">
              <a:cs typeface="Calibri" panose="020F0502020204030204"/>
            </a:endParaRPr>
          </a:p>
          <a:p>
            <a:r>
              <a:rPr lang="lv-LV" dirty="0" err="1"/>
              <a:t>target</a:t>
            </a:r>
            <a:r>
              <a:rPr lang="lv-LV" dirty="0"/>
              <a:t> audiences?</a:t>
            </a:r>
            <a:endParaRPr lang="lv-LV" dirty="0">
              <a:cs typeface="Calibri" panose="020F0502020204030204"/>
            </a:endParaRPr>
          </a:p>
          <a:p>
            <a:r>
              <a:rPr lang="lv-LV" dirty="0" err="1"/>
              <a:t>communication</a:t>
            </a:r>
            <a:r>
              <a:rPr lang="lv-LV" dirty="0"/>
              <a:t> </a:t>
            </a:r>
            <a:r>
              <a:rPr lang="lv-LV" dirty="0" err="1"/>
              <a:t>narative</a:t>
            </a:r>
            <a:r>
              <a:rPr lang="lv-LV" dirty="0"/>
              <a:t>?</a:t>
            </a:r>
            <a:endParaRPr lang="lv-LV" dirty="0">
              <a:cs typeface="Calibri" panose="020F0502020204030204"/>
            </a:endParaRPr>
          </a:p>
          <a:p>
            <a:r>
              <a:rPr lang="lv-LV" dirty="0" err="1"/>
              <a:t>positioning</a:t>
            </a:r>
            <a:r>
              <a:rPr lang="lv-LV" dirty="0"/>
              <a:t>?</a:t>
            </a:r>
            <a:endParaRPr lang="lv-LV" dirty="0">
              <a:cs typeface="Calibri" panose="020F0502020204030204"/>
            </a:endParaRPr>
          </a:p>
          <a:p>
            <a:r>
              <a:rPr lang="lv-LV" err="1"/>
              <a:t>messaages</a:t>
            </a:r>
            <a:r>
              <a:rPr lang="lv-LV"/>
              <a:t>? </a:t>
            </a:r>
            <a:endParaRPr lang="en-GB" dirty="0"/>
          </a:p>
          <a:p>
            <a:r>
              <a:rPr lang="lv-LV" dirty="0" err="1"/>
              <a:t>communication</a:t>
            </a:r>
            <a:r>
              <a:rPr lang="lv-LV" dirty="0"/>
              <a:t> </a:t>
            </a:r>
            <a:r>
              <a:rPr lang="lv-LV" dirty="0" err="1"/>
              <a:t>channels</a:t>
            </a:r>
            <a:r>
              <a:rPr lang="lv-LV" dirty="0"/>
              <a:t>, </a:t>
            </a:r>
            <a:r>
              <a:rPr lang="lv-LV" dirty="0" err="1"/>
              <a:t>activities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tools</a:t>
            </a:r>
            <a:r>
              <a:rPr lang="lv-LV" dirty="0"/>
              <a:t> ... </a:t>
            </a:r>
            <a:r>
              <a:rPr lang="lv-LV" dirty="0" err="1"/>
              <a:t>etc</a:t>
            </a:r>
            <a:endParaRPr lang="en-GB" dirty="0" err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4571985"/>
      </p:ext>
    </p:extLst>
  </p:cSld>
  <p:clrMapOvr>
    <a:masterClrMapping/>
  </p:clrMapOvr>
</p:sld>
</file>

<file path=ppt/slides/slide3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9923E8-00A5-3B7E-DE1A-4ABB9FC7E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lv-LV" sz="4000"/>
              <a:t>@</a:t>
            </a:r>
            <a:r>
              <a:rPr lang="en-GB" sz="4000"/>
              <a:t>TIARA 24th meeting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8AD27-3CF8-C11E-DD2B-E146B4052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Actions agreed</a:t>
            </a:r>
            <a:endParaRPr lang="lv-LV" sz="2000" b="1" dirty="0"/>
          </a:p>
          <a:p>
            <a:pPr marL="0" indent="0">
              <a:buNone/>
            </a:pPr>
            <a:r>
              <a:rPr lang="lv-LV" sz="2000" dirty="0"/>
              <a:t> </a:t>
            </a:r>
          </a:p>
          <a:p>
            <a:r>
              <a:rPr lang="lv-LV" sz="2000" dirty="0"/>
              <a:t>s</a:t>
            </a:r>
            <a:r>
              <a:rPr lang="en-GB" sz="2000" dirty="0" err="1"/>
              <a:t>upport</a:t>
            </a:r>
            <a:r>
              <a:rPr lang="en-GB" sz="2000" dirty="0"/>
              <a:t> on initiating the analysis of the communication strategy</a:t>
            </a:r>
            <a:endParaRPr lang="lv-LV" sz="2000" dirty="0"/>
          </a:p>
          <a:p>
            <a:r>
              <a:rPr lang="en-GB" sz="2000" dirty="0"/>
              <a:t>TT</a:t>
            </a:r>
            <a:r>
              <a:rPr lang="lv-LV" sz="2000" dirty="0"/>
              <a:t> </a:t>
            </a:r>
            <a:r>
              <a:rPr lang="en-GB" sz="2000" dirty="0"/>
              <a:t>to work out the situation in terms of communication, in particular, </a:t>
            </a:r>
            <a:r>
              <a:rPr lang="en-GB" sz="2400" b="1" dirty="0"/>
              <a:t>the information on the web sites of the accelerator community and report in the next TCC meeting</a:t>
            </a:r>
            <a:endParaRPr lang="en-US" sz="2000" b="1" dirty="0"/>
          </a:p>
        </p:txBody>
      </p:sp>
      <p:pic>
        <p:nvPicPr>
          <p:cNvPr id="5" name="Picture 4" descr="White paper ships being led by a yellow ship">
            <a:extLst>
              <a:ext uri="{FF2B5EF4-FFF2-40B4-BE49-F238E27FC236}">
                <a16:creationId xmlns:a16="http://schemas.microsoft.com/office/drawing/2014/main" id="{C5CE29FC-8AC0-1D6D-C724-11C187CA9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.493%" r="11.913%" b="-0.001%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63878502"/>
      </p:ext>
    </p:extLst>
  </p:cSld>
  <p:clrMapOvr>
    <a:masterClrMapping/>
  </p:clrMapOvr>
</p:sld>
</file>

<file path=ppt/slides/slide4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227D6-8F69-E86A-E01A-15DC1C33B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lv-LV" sz="3600"/>
              <a:t>Who we are?</a:t>
            </a:r>
            <a:br>
              <a:rPr lang="lv-LV" sz="3600"/>
            </a:br>
            <a:r>
              <a:rPr lang="lv-LV" sz="3600"/>
              <a:t>Where are we?</a:t>
            </a:r>
            <a:endParaRPr lang="en-US" sz="3600"/>
          </a:p>
        </p:txBody>
      </p:sp>
      <p:pic>
        <p:nvPicPr>
          <p:cNvPr id="5" name="Picture 4" descr="Sea of white umbrellas with one blue one in the crowd">
            <a:extLst>
              <a:ext uri="{FF2B5EF4-FFF2-40B4-BE49-F238E27FC236}">
                <a16:creationId xmlns:a16="http://schemas.microsoft.com/office/drawing/2014/main" id="{5B878808-6DB0-1609-6DA0-2A118FA75D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.183%" b="35.656%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1116F-8AAD-4EBE-6D9E-257373173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859490"/>
          </a:xfrm>
        </p:spPr>
        <p:txBody>
          <a:bodyPr anchor="ctr">
            <a:normAutofit/>
          </a:bodyPr>
          <a:lstStyle/>
          <a:p>
            <a:r>
              <a:rPr lang="en-GB" sz="2000" dirty="0"/>
              <a:t>Group of institution representatives (Community? Stakeholders?) who are willing to support Particle Accelerator projects and collaboration</a:t>
            </a:r>
          </a:p>
          <a:p>
            <a:r>
              <a:rPr lang="en-GB" sz="2000" dirty="0"/>
              <a:t>In the same time each TIARA </a:t>
            </a:r>
            <a:r>
              <a:rPr lang="lv-LV" sz="2000" dirty="0"/>
              <a:t>partner</a:t>
            </a:r>
            <a:r>
              <a:rPr lang="en-GB" sz="2000" dirty="0"/>
              <a:t> have very strong own interests</a:t>
            </a:r>
          </a:p>
          <a:p>
            <a:r>
              <a:rPr lang="en-GB" sz="2000" dirty="0"/>
              <a:t>Everyone is interested in EU projects and EU money</a:t>
            </a:r>
          </a:p>
          <a:p>
            <a:r>
              <a:rPr lang="en-GB" sz="2000" dirty="0"/>
              <a:t>Do we try to control or coordinate accelerator community EU proposals?</a:t>
            </a:r>
          </a:p>
          <a:p>
            <a:r>
              <a:rPr lang="en-GB" sz="2000" dirty="0"/>
              <a:t>TIARA clearly needs to reinvent itself...</a:t>
            </a:r>
          </a:p>
        </p:txBody>
      </p:sp>
    </p:spTree>
    <p:extLst>
      <p:ext uri="{BB962C8B-B14F-4D97-AF65-F5344CB8AC3E}">
        <p14:creationId xmlns:p14="http://schemas.microsoft.com/office/powerpoint/2010/main" val="590130852"/>
      </p:ext>
    </p:extLst>
  </p:cSld>
  <p:clrMapOvr>
    <a:masterClrMapping/>
  </p:clrMapOvr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%">
                  <a:schemeClr val="bg1">
                    <a:alpha val="10%"/>
                  </a:schemeClr>
                </a:gs>
                <a:gs pos="16%">
                  <a:schemeClr val="accent6">
                    <a:alpha val="10%"/>
                  </a:schemeClr>
                </a:gs>
                <a:gs pos="100%">
                  <a:schemeClr val="bg1">
                    <a:alpha val="10%"/>
                  </a:schemeClr>
                </a:gs>
                <a:gs pos="85%">
                  <a:schemeClr val="accent1">
                    <a:alpha val="10%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%">
                  <a:schemeClr val="bg1">
                    <a:alpha val="10%"/>
                  </a:schemeClr>
                </a:gs>
                <a:gs pos="16%">
                  <a:schemeClr val="accent6">
                    <a:alpha val="10%"/>
                  </a:schemeClr>
                </a:gs>
                <a:gs pos="100%">
                  <a:schemeClr val="bg1">
                    <a:alpha val="10%"/>
                  </a:schemeClr>
                </a:gs>
                <a:gs pos="85%">
                  <a:schemeClr val="accent1">
                    <a:alpha val="10%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%">
                  <a:schemeClr val="bg1">
                    <a:alpha val="10%"/>
                  </a:schemeClr>
                </a:gs>
                <a:gs pos="16%">
                  <a:schemeClr val="accent6">
                    <a:alpha val="10%"/>
                  </a:schemeClr>
                </a:gs>
                <a:gs pos="100%">
                  <a:schemeClr val="bg1">
                    <a:alpha val="10%"/>
                  </a:schemeClr>
                </a:gs>
                <a:gs pos="85%">
                  <a:schemeClr val="accent1">
                    <a:alpha val="10%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%">
                  <a:schemeClr val="bg1">
                    <a:alpha val="10%"/>
                  </a:schemeClr>
                </a:gs>
                <a:gs pos="16%">
                  <a:schemeClr val="accent6">
                    <a:alpha val="10%"/>
                  </a:schemeClr>
                </a:gs>
                <a:gs pos="100%">
                  <a:schemeClr val="bg1">
                    <a:alpha val="10%"/>
                  </a:schemeClr>
                </a:gs>
                <a:gs pos="85%">
                  <a:schemeClr val="accent1">
                    <a:alpha val="10%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25DF977-FA6D-A912-7607-C00CA044F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lv-LV" sz="3600">
                <a:solidFill>
                  <a:schemeClr val="tx2"/>
                </a:solidFill>
              </a:rPr>
              <a:t>How we would like to position TIARA? 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C4D5D-B2BD-2CF3-BB3C-330EF844A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857810"/>
          </a:xfrm>
        </p:spPr>
        <p:txBody>
          <a:bodyPr anchor="ctr">
            <a:normAutofit/>
          </a:bodyPr>
          <a:lstStyle/>
          <a:p>
            <a:r>
              <a:rPr lang="en-GB" sz="2000" dirty="0"/>
              <a:t>Strong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2000" dirty="0"/>
              <a:t>impact? – i.e. </a:t>
            </a:r>
            <a:r>
              <a:rPr lang="en-GB" sz="2000" b="1" dirty="0"/>
              <a:t>powerful</a:t>
            </a:r>
          </a:p>
          <a:p>
            <a:r>
              <a:rPr lang="en-GB" sz="2000" dirty="0"/>
              <a:t>Good representation? – i.e. </a:t>
            </a:r>
            <a:r>
              <a:rPr lang="en-GB" sz="2000" b="1" dirty="0"/>
              <a:t>everyone</a:t>
            </a:r>
            <a:r>
              <a:rPr lang="en-GB" sz="2000" dirty="0"/>
              <a:t> /or almost/ </a:t>
            </a:r>
            <a:r>
              <a:rPr lang="en-GB" sz="2000" b="1" dirty="0"/>
              <a:t>is onboard</a:t>
            </a:r>
          </a:p>
          <a:p>
            <a:r>
              <a:rPr lang="en-GB" sz="2000" dirty="0"/>
              <a:t>One voice vis-a-vis EU and community at large? – i.e. </a:t>
            </a:r>
            <a:r>
              <a:rPr lang="en-GB" sz="2000" b="1" dirty="0"/>
              <a:t>strong and clear mandate </a:t>
            </a:r>
            <a:r>
              <a:rPr lang="en-GB" sz="2000" dirty="0"/>
              <a:t>from the community</a:t>
            </a:r>
          </a:p>
          <a:p>
            <a:r>
              <a:rPr lang="en-GB" sz="2000" dirty="0"/>
              <a:t>Regular dialogue with EC? – i.e</a:t>
            </a:r>
            <a:r>
              <a:rPr lang="en-GB" sz="2000" b="1" dirty="0"/>
              <a:t>. DG RTD accepts TIARA</a:t>
            </a:r>
            <a:r>
              <a:rPr lang="en-GB" sz="2000" dirty="0"/>
              <a:t> as a representative of the particle accelerator stakeholders</a:t>
            </a:r>
          </a:p>
          <a:p>
            <a:r>
              <a:rPr lang="en-GB" sz="2000" dirty="0"/>
              <a:t>Efficient and transparent coordination among partners? – i.e. everyone is </a:t>
            </a:r>
            <a:r>
              <a:rPr lang="en-GB" sz="2000" b="1" dirty="0"/>
              <a:t>informed and engaged</a:t>
            </a:r>
          </a:p>
          <a:p>
            <a:r>
              <a:rPr lang="en-GB" sz="2000" b="1" dirty="0"/>
              <a:t>Successful projects</a:t>
            </a:r>
            <a:r>
              <a:rPr lang="en-GB" sz="2000" dirty="0"/>
              <a:t>? – i.e. projects supported /proposed/ by TIARA are good and successful ones</a:t>
            </a:r>
          </a:p>
          <a:p>
            <a:r>
              <a:rPr lang="en-GB" sz="2000" dirty="0"/>
              <a:t>Aligning strategic interest of EU and </a:t>
            </a:r>
            <a:r>
              <a:rPr lang="lv-LV" sz="2000" dirty="0"/>
              <a:t>Pa</a:t>
            </a:r>
            <a:r>
              <a:rPr lang="en-GB" sz="2000" dirty="0" err="1"/>
              <a:t>rticle</a:t>
            </a:r>
            <a:r>
              <a:rPr lang="en-GB" sz="2000" dirty="0"/>
              <a:t> Accelerator Community? – i.e. </a:t>
            </a:r>
            <a:r>
              <a:rPr lang="en-GB" sz="2000" b="1" dirty="0"/>
              <a:t>vin-vin approach</a:t>
            </a:r>
          </a:p>
          <a:p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603922"/>
      </p:ext>
    </p:extLst>
  </p:cSld>
  <p:clrMapOvr>
    <a:masterClrMapping/>
  </p:clrMapOvr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9F1B4F-FB51-33AA-D1CD-B38CA340F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We are not making currently such a nice impression on the public domain ...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1" descr="Image 1">
            <a:extLst>
              <a:ext uri="{FF2B5EF4-FFF2-40B4-BE49-F238E27FC236}">
                <a16:creationId xmlns:a16="http://schemas.microsoft.com/office/drawing/2014/main" id="{EB016F5E-95E0-FD01-F59B-F646F1D7FF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268937"/>
            <a:ext cx="7214616" cy="429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984058"/>
      </p:ext>
    </p:extLst>
  </p:cSld>
  <p:clrMapOvr>
    <a:masterClrMapping/>
  </p:clrMapOvr>
</p:sld>
</file>

<file path=ppt/slides/slide7.xml><?xml version="1.0" encoding="utf-8"?>
<p:sld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6BC13A-0A88-6BF8-8283-4E5B41A7B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Search for TIARA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A8FC4B-3E20-C53E-B329-6FD649B2D5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094" y="311348"/>
            <a:ext cx="7761798" cy="6364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D67E52-B2DD-0F32-BCFC-C2CF1FB18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637"/>
            <a:ext cx="12192000" cy="67307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EBB5A5-FB2A-8A89-9448-FBC0D3B2A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288" y="-1"/>
            <a:ext cx="10659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5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A6A513-7933-58C9-3CD3-F4EEE8C9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Web sites (illustrative only)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B7ECC-9159-DAF5-9474-C2B1FF9B4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.5%" lnSpcReduction="10%"/>
          </a:bodyPr>
          <a:lstStyle/>
          <a:p>
            <a:r>
              <a:rPr lang="en-GB" dirty="0">
                <a:hlinkClick r:id="rId2"/>
              </a:rPr>
              <a:t>Accelerating news</a:t>
            </a:r>
            <a:r>
              <a:rPr lang="en-GB" dirty="0"/>
              <a:t> – the one and only who can really claim that is somehow representing the particle accelerator community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Project web sites:</a:t>
            </a:r>
          </a:p>
          <a:p>
            <a:r>
              <a:rPr lang="en-GB" dirty="0">
                <a:hlinkClick r:id="rId3"/>
              </a:rPr>
              <a:t>I.FAST</a:t>
            </a:r>
            <a:r>
              <a:rPr lang="en-GB" dirty="0"/>
              <a:t> – up and running, yet mostly relevant to the project itself, with </a:t>
            </a:r>
            <a:r>
              <a:rPr lang="en-GB" dirty="0" err="1"/>
              <a:t>on</a:t>
            </a:r>
            <a:r>
              <a:rPr lang="en-GB" dirty="0"/>
              <a:t> exception </a:t>
            </a:r>
            <a:r>
              <a:rPr lang="en-GB" dirty="0">
                <a:hlinkClick r:id="rId4"/>
              </a:rPr>
              <a:t>Challenge-Based Innovation</a:t>
            </a:r>
            <a:endParaRPr lang="en-GB" dirty="0"/>
          </a:p>
          <a:p>
            <a:r>
              <a:rPr lang="en-GB" dirty="0">
                <a:hlinkClick r:id="rId5"/>
              </a:rPr>
              <a:t>ATTRACT</a:t>
            </a:r>
            <a:r>
              <a:rPr lang="en-GB" dirty="0"/>
              <a:t> – ecosystem approach – simple and effective</a:t>
            </a:r>
          </a:p>
          <a:p>
            <a:r>
              <a:rPr lang="en-GB" dirty="0">
                <a:hlinkClick r:id="rId6"/>
              </a:rPr>
              <a:t>AMICI</a:t>
            </a:r>
            <a:r>
              <a:rPr lang="en-GB" dirty="0"/>
              <a:t> – outdated – it was actual while AMICI EU project was running</a:t>
            </a:r>
          </a:p>
          <a:p>
            <a:r>
              <a:rPr lang="en-GB" dirty="0">
                <a:cs typeface="Calibri" panose="020F0502020204030204"/>
              </a:rPr>
              <a:t>+ number of others: </a:t>
            </a:r>
            <a:r>
              <a:rPr lang="en-GB" err="1">
                <a:cs typeface="Calibri" panose="020F0502020204030204"/>
              </a:rPr>
              <a:t>obsolate</a:t>
            </a:r>
            <a:r>
              <a:rPr lang="en-GB" dirty="0">
                <a:cs typeface="Calibri" panose="020F0502020204030204"/>
              </a:rPr>
              <a:t> and on-going </a:t>
            </a:r>
            <a:endParaRPr lang="en-GB" dirty="0"/>
          </a:p>
          <a:p>
            <a:pPr algn="r"/>
            <a:r>
              <a:rPr lang="en-GB" dirty="0"/>
              <a:t>None of these project sites refers to TIARA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8461417"/>
      </p:ext>
    </p:extLst>
  </p:cSld>
  <p:clrMapOvr>
    <a:masterClrMapping/>
  </p:clrMapOvr>
</p:sld>
</file>

<file path=ppt/slides/slide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ABBECE-01FD-AF05-8940-390F799CB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TIARA members Web sites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ECA4FA-0B15-9828-7850-103C41DF3A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70958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635</TotalTime>
  <Words>661</Words>
  <Application>Microsoft Macintosh PowerPoint</Application>
  <PresentationFormat>Widescreen</PresentationFormat>
  <Paragraphs>70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Some ideas for the communication strategy of TIARA</vt:lpstr>
      <vt:lpstr>@TIARA 24th meeting</vt:lpstr>
      <vt:lpstr>@TIARA 24th meeting</vt:lpstr>
      <vt:lpstr>Who we are? Where are we?</vt:lpstr>
      <vt:lpstr>How we would like to position TIARA? </vt:lpstr>
      <vt:lpstr>We are not making currently such a nice impression on the public domain ...</vt:lpstr>
      <vt:lpstr>Search for TIARA</vt:lpstr>
      <vt:lpstr>Web sites (illustrative only)</vt:lpstr>
      <vt:lpstr>TIARA members Web sites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TIARA MoU</vt:lpstr>
      <vt:lpstr>Hints for TIARA communication strategy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ideas for the communication strategy of TIARA</dc:title>
  <dc:creator>Toms Torims</dc:creator>
  <cp:lastModifiedBy>Toms Torims</cp:lastModifiedBy>
  <cp:revision>130</cp:revision>
  <dcterms:created xsi:type="dcterms:W3CDTF">2024-03-04T08:53:02Z</dcterms:created>
  <dcterms:modified xsi:type="dcterms:W3CDTF">2024-03-05T10:33:09Z</dcterms:modified>
</cp:coreProperties>
</file>