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omments/modernComment_13F_7126A691.xml" ContentType="application/vnd.ms-powerpoint.comments+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omments/modernComment_127_EA457246.xml" ContentType="application/vnd.ms-powerpoint.comment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1.xml" ContentType="application/vnd.openxmlformats-officedocument.drawingml.chartshapes+xml"/>
  <Override PartName="/ppt/comments/modernComment_110_8176E2E6.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2"/>
  </p:notesMasterIdLst>
  <p:handoutMasterIdLst>
    <p:handoutMasterId r:id="rId53"/>
  </p:handoutMasterIdLst>
  <p:sldIdLst>
    <p:sldId id="256" r:id="rId2"/>
    <p:sldId id="257" r:id="rId3"/>
    <p:sldId id="260" r:id="rId4"/>
    <p:sldId id="263" r:id="rId5"/>
    <p:sldId id="280" r:id="rId6"/>
    <p:sldId id="277" r:id="rId7"/>
    <p:sldId id="265" r:id="rId8"/>
    <p:sldId id="282" r:id="rId9"/>
    <p:sldId id="283" r:id="rId10"/>
    <p:sldId id="278" r:id="rId11"/>
    <p:sldId id="285" r:id="rId12"/>
    <p:sldId id="284" r:id="rId13"/>
    <p:sldId id="317" r:id="rId14"/>
    <p:sldId id="286" r:id="rId15"/>
    <p:sldId id="316" r:id="rId16"/>
    <p:sldId id="318" r:id="rId17"/>
    <p:sldId id="319" r:id="rId18"/>
    <p:sldId id="287" r:id="rId19"/>
    <p:sldId id="288" r:id="rId20"/>
    <p:sldId id="289" r:id="rId21"/>
    <p:sldId id="291" r:id="rId22"/>
    <p:sldId id="297" r:id="rId23"/>
    <p:sldId id="293" r:id="rId24"/>
    <p:sldId id="292" r:id="rId25"/>
    <p:sldId id="294" r:id="rId26"/>
    <p:sldId id="290" r:id="rId27"/>
    <p:sldId id="295" r:id="rId28"/>
    <p:sldId id="298" r:id="rId29"/>
    <p:sldId id="299" r:id="rId30"/>
    <p:sldId id="300" r:id="rId31"/>
    <p:sldId id="320" r:id="rId32"/>
    <p:sldId id="302" r:id="rId33"/>
    <p:sldId id="304" r:id="rId34"/>
    <p:sldId id="303" r:id="rId35"/>
    <p:sldId id="305" r:id="rId36"/>
    <p:sldId id="306" r:id="rId37"/>
    <p:sldId id="307" r:id="rId38"/>
    <p:sldId id="308" r:id="rId39"/>
    <p:sldId id="309" r:id="rId40"/>
    <p:sldId id="310" r:id="rId41"/>
    <p:sldId id="269" r:id="rId42"/>
    <p:sldId id="273" r:id="rId43"/>
    <p:sldId id="270" r:id="rId44"/>
    <p:sldId id="271" r:id="rId45"/>
    <p:sldId id="311" r:id="rId46"/>
    <p:sldId id="312" r:id="rId47"/>
    <p:sldId id="272" r:id="rId48"/>
    <p:sldId id="313" r:id="rId49"/>
    <p:sldId id="314" r:id="rId50"/>
    <p:sldId id="315"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EB1262E-259F-129A-F2B1-EA6361704270}" name="Maria Arena" initials="MA" userId="S::maria.cristina.arena@cern.ch::94519796-d3e0-4ce7-a233-59f34fd44a8b" providerId="AD"/>
  <p188:author id="{A9DA8068-CCB2-6526-C7BF-A4769799D85E}" name="Maria Cristina Arena" initials="MCA" userId="S::mariacristina.arena01@universitadipavia.it::d885476c-4856-4925-bcf6-bb949d5ab86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A98FF"/>
    <a:srgbClr val="000000"/>
    <a:srgbClr val="F6F4DA"/>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5" autoAdjust="0"/>
    <p:restoredTop sz="86386" autoAdjust="0"/>
  </p:normalViewPr>
  <p:slideViewPr>
    <p:cSldViewPr snapToGrid="0" showGuides="1">
      <p:cViewPr varScale="1">
        <p:scale>
          <a:sx n="160" d="100"/>
          <a:sy n="160" d="100"/>
        </p:scale>
        <p:origin x="150" y="192"/>
      </p:cViewPr>
      <p:guideLst>
        <p:guide orient="horz" pos="2092"/>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microsoft.com/office/2018/10/relationships/authors" Targe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file:///E:\CF4%20Monitoring\PT4801_CF4_ExtractionEfficiency_vs_ArgonLowLimit_2021021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mibruno\cernbox\WINDOWS\Desktop\Me\data\eq_diag.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solidFill>
                <a:effectLst/>
                <a:latin typeface="+mj-lt"/>
                <a:ea typeface="+mn-ea"/>
                <a:cs typeface="+mn-cs"/>
              </a:defRPr>
            </a:pPr>
            <a:r>
              <a:rPr lang="en-US"/>
              <a:t>Ar low limit pressure vs Recuperation efficiency</a:t>
            </a:r>
            <a:endParaRPr lang="en-GB"/>
          </a:p>
        </c:rich>
      </c:tx>
      <c:layout>
        <c:manualLayout>
          <c:xMode val="edge"/>
          <c:yMode val="edge"/>
          <c:x val="0.15315849924320094"/>
          <c:y val="2.64468966099599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solidFill>
              <a:effectLst/>
              <a:latin typeface="+mj-lt"/>
              <a:ea typeface="+mn-ea"/>
              <a:cs typeface="+mn-cs"/>
            </a:defRPr>
          </a:pPr>
          <a:endParaRPr lang="en-US"/>
        </a:p>
      </c:txPr>
    </c:title>
    <c:autoTitleDeleted val="0"/>
    <c:plotArea>
      <c:layout>
        <c:manualLayout>
          <c:layoutTarget val="inner"/>
          <c:xMode val="edge"/>
          <c:yMode val="edge"/>
          <c:x val="8.3680599025542216E-2"/>
          <c:y val="0.13936792956243332"/>
          <c:w val="0.67797808451204389"/>
          <c:h val="0.71284293206348814"/>
        </c:manualLayout>
      </c:layout>
      <c:scatterChart>
        <c:scatterStyle val="smoothMarker"/>
        <c:varyColors val="0"/>
        <c:ser>
          <c:idx val="0"/>
          <c:order val="0"/>
          <c:tx>
            <c:v>-0.7 bar</c:v>
          </c:tx>
          <c:spPr>
            <a:ln w="19050" cap="rnd">
              <a:noFill/>
              <a:round/>
            </a:ln>
            <a:effectLst/>
          </c:spPr>
          <c:marker>
            <c:symbol val="circle"/>
            <c:size val="5"/>
            <c:spPr>
              <a:solidFill>
                <a:srgbClr val="00B0F0"/>
              </a:solidFill>
              <a:ln w="9525">
                <a:solidFill>
                  <a:srgbClr val="00B0F0"/>
                </a:solidFill>
              </a:ln>
              <a:effectLst/>
            </c:spPr>
          </c:marker>
          <c:xVal>
            <c:numRef>
              <c:f>Sheet1!$B$3:$B$11</c:f>
              <c:numCache>
                <c:formatCode>m/d/yyyy</c:formatCode>
                <c:ptCount val="9"/>
                <c:pt idx="0">
                  <c:v>44229.02847222222</c:v>
                </c:pt>
                <c:pt idx="1">
                  <c:v>44229.284722222219</c:v>
                </c:pt>
                <c:pt idx="2">
                  <c:v>44229.451388888891</c:v>
                </c:pt>
                <c:pt idx="3">
                  <c:v>44229.618055555555</c:v>
                </c:pt>
                <c:pt idx="4">
                  <c:v>44229.8125</c:v>
                </c:pt>
                <c:pt idx="5">
                  <c:v>44230.041666666664</c:v>
                </c:pt>
                <c:pt idx="6">
                  <c:v>44230.208333333336</c:v>
                </c:pt>
                <c:pt idx="7">
                  <c:v>44230.333333333336</c:v>
                </c:pt>
                <c:pt idx="8">
                  <c:v>44230.5</c:v>
                </c:pt>
              </c:numCache>
            </c:numRef>
          </c:xVal>
          <c:yVal>
            <c:numRef>
              <c:f>Sheet1!$D$3:$D$11</c:f>
              <c:numCache>
                <c:formatCode>General</c:formatCode>
                <c:ptCount val="9"/>
                <c:pt idx="0">
                  <c:v>0.49299999999999999</c:v>
                </c:pt>
                <c:pt idx="1">
                  <c:v>0.505</c:v>
                </c:pt>
                <c:pt idx="2">
                  <c:v>0.51200000000000001</c:v>
                </c:pt>
                <c:pt idx="3">
                  <c:v>0.499</c:v>
                </c:pt>
                <c:pt idx="4">
                  <c:v>0.499</c:v>
                </c:pt>
                <c:pt idx="5">
                  <c:v>0.499</c:v>
                </c:pt>
                <c:pt idx="6">
                  <c:v>0.49299999999999999</c:v>
                </c:pt>
                <c:pt idx="7">
                  <c:v>0.432</c:v>
                </c:pt>
                <c:pt idx="8">
                  <c:v>0.48699999999999999</c:v>
                </c:pt>
              </c:numCache>
            </c:numRef>
          </c:yVal>
          <c:smooth val="1"/>
          <c:extLst>
            <c:ext xmlns:c16="http://schemas.microsoft.com/office/drawing/2014/chart" uri="{C3380CC4-5D6E-409C-BE32-E72D297353CC}">
              <c16:uniqueId val="{00000000-858D-4963-8340-40586DA8D1D5}"/>
            </c:ext>
          </c:extLst>
        </c:ser>
        <c:ser>
          <c:idx val="1"/>
          <c:order val="1"/>
          <c:tx>
            <c:v>-0.6 bar</c:v>
          </c:tx>
          <c:spPr>
            <a:ln w="19050" cap="rnd">
              <a:noFill/>
              <a:round/>
            </a:ln>
            <a:effectLst/>
          </c:spPr>
          <c:marker>
            <c:symbol val="circle"/>
            <c:size val="5"/>
            <c:spPr>
              <a:solidFill>
                <a:schemeClr val="accent5"/>
              </a:solidFill>
              <a:ln w="9525">
                <a:solidFill>
                  <a:schemeClr val="accent5"/>
                </a:solidFill>
              </a:ln>
              <a:effectLst/>
            </c:spPr>
          </c:marker>
          <c:xVal>
            <c:numRef>
              <c:f>Sheet1!$B$12:$B$16</c:f>
              <c:numCache>
                <c:formatCode>m/d/yyyy</c:formatCode>
                <c:ptCount val="5"/>
                <c:pt idx="0">
                  <c:v>44230.729166666664</c:v>
                </c:pt>
                <c:pt idx="1">
                  <c:v>44231.979166666664</c:v>
                </c:pt>
                <c:pt idx="2">
                  <c:v>44231.166666666664</c:v>
                </c:pt>
                <c:pt idx="3">
                  <c:v>44231.333333333336</c:v>
                </c:pt>
                <c:pt idx="4">
                  <c:v>44231.520833333336</c:v>
                </c:pt>
              </c:numCache>
            </c:numRef>
          </c:xVal>
          <c:yVal>
            <c:numRef>
              <c:f>Sheet1!$D$12:$D$16</c:f>
              <c:numCache>
                <c:formatCode>General</c:formatCode>
                <c:ptCount val="5"/>
                <c:pt idx="0">
                  <c:v>0.63500000000000001</c:v>
                </c:pt>
                <c:pt idx="1">
                  <c:v>0.64700000000000002</c:v>
                </c:pt>
                <c:pt idx="2">
                  <c:v>0.64700000000000002</c:v>
                </c:pt>
                <c:pt idx="3">
                  <c:v>0.623</c:v>
                </c:pt>
                <c:pt idx="4">
                  <c:v>0.66100000000000003</c:v>
                </c:pt>
              </c:numCache>
            </c:numRef>
          </c:yVal>
          <c:smooth val="1"/>
          <c:extLst>
            <c:ext xmlns:c16="http://schemas.microsoft.com/office/drawing/2014/chart" uri="{C3380CC4-5D6E-409C-BE32-E72D297353CC}">
              <c16:uniqueId val="{00000001-858D-4963-8340-40586DA8D1D5}"/>
            </c:ext>
          </c:extLst>
        </c:ser>
        <c:ser>
          <c:idx val="2"/>
          <c:order val="2"/>
          <c:tx>
            <c:v>-0.55 bar</c:v>
          </c:tx>
          <c:spPr>
            <a:ln w="19050" cap="rnd">
              <a:noFill/>
              <a:round/>
            </a:ln>
            <a:effectLst/>
          </c:spPr>
          <c:marker>
            <c:symbol val="circle"/>
            <c:size val="5"/>
            <c:spPr>
              <a:solidFill>
                <a:schemeClr val="accent6"/>
              </a:solidFill>
              <a:ln w="9525">
                <a:solidFill>
                  <a:schemeClr val="accent6"/>
                </a:solidFill>
              </a:ln>
              <a:effectLst/>
            </c:spPr>
          </c:marker>
          <c:xVal>
            <c:numRef>
              <c:f>Sheet1!$B$17:$B$38</c:f>
              <c:numCache>
                <c:formatCode>m/d/yyyy</c:formatCode>
                <c:ptCount val="22"/>
                <c:pt idx="0">
                  <c:v>44231.736111111109</c:v>
                </c:pt>
                <c:pt idx="1">
                  <c:v>44231.902777777781</c:v>
                </c:pt>
                <c:pt idx="2">
                  <c:v>44232.0625</c:v>
                </c:pt>
                <c:pt idx="3">
                  <c:v>44232.270833333336</c:v>
                </c:pt>
                <c:pt idx="4">
                  <c:v>44232.479166666664</c:v>
                </c:pt>
                <c:pt idx="5">
                  <c:v>44232.645833333336</c:v>
                </c:pt>
                <c:pt idx="6">
                  <c:v>44232.791666666664</c:v>
                </c:pt>
                <c:pt idx="7">
                  <c:v>44232.958333333336</c:v>
                </c:pt>
                <c:pt idx="8">
                  <c:v>44233.194444444445</c:v>
                </c:pt>
                <c:pt idx="9">
                  <c:v>44233.375</c:v>
                </c:pt>
                <c:pt idx="10">
                  <c:v>44233.541666666664</c:v>
                </c:pt>
                <c:pt idx="11">
                  <c:v>44233.666666666664</c:v>
                </c:pt>
                <c:pt idx="12">
                  <c:v>44233.826388888891</c:v>
                </c:pt>
                <c:pt idx="13">
                  <c:v>44234.027777777781</c:v>
                </c:pt>
                <c:pt idx="14">
                  <c:v>44234.21875</c:v>
                </c:pt>
                <c:pt idx="15">
                  <c:v>44234.375</c:v>
                </c:pt>
                <c:pt idx="16">
                  <c:v>44234.541666666664</c:v>
                </c:pt>
                <c:pt idx="17">
                  <c:v>44234.75</c:v>
                </c:pt>
                <c:pt idx="18">
                  <c:v>44234.951388888891</c:v>
                </c:pt>
                <c:pt idx="19">
                  <c:v>44235.114583333336</c:v>
                </c:pt>
                <c:pt idx="20">
                  <c:v>44235.263888888891</c:v>
                </c:pt>
                <c:pt idx="21">
                  <c:v>44235.447916666664</c:v>
                </c:pt>
              </c:numCache>
            </c:numRef>
          </c:xVal>
          <c:yVal>
            <c:numRef>
              <c:f>Sheet1!$D$17:$D$38</c:f>
              <c:numCache>
                <c:formatCode>General</c:formatCode>
                <c:ptCount val="22"/>
                <c:pt idx="0">
                  <c:v>0.70899999999999996</c:v>
                </c:pt>
                <c:pt idx="1">
                  <c:v>0.70799999999999996</c:v>
                </c:pt>
                <c:pt idx="2">
                  <c:v>0.69699999999999995</c:v>
                </c:pt>
                <c:pt idx="3">
                  <c:v>0.70899999999999996</c:v>
                </c:pt>
                <c:pt idx="4">
                  <c:v>0.72199999999999998</c:v>
                </c:pt>
                <c:pt idx="5">
                  <c:v>0.70899999999999996</c:v>
                </c:pt>
                <c:pt idx="6">
                  <c:v>0.64100000000000001</c:v>
                </c:pt>
                <c:pt idx="7">
                  <c:v>0.69</c:v>
                </c:pt>
                <c:pt idx="8">
                  <c:v>0.69599999999999995</c:v>
                </c:pt>
                <c:pt idx="9">
                  <c:v>0.70799999999999996</c:v>
                </c:pt>
                <c:pt idx="10">
                  <c:v>0.69</c:v>
                </c:pt>
                <c:pt idx="11">
                  <c:v>0.629</c:v>
                </c:pt>
                <c:pt idx="12">
                  <c:v>0.66500000000000004</c:v>
                </c:pt>
                <c:pt idx="13">
                  <c:v>0.67900000000000005</c:v>
                </c:pt>
                <c:pt idx="14">
                  <c:v>0.68400000000000005</c:v>
                </c:pt>
                <c:pt idx="15">
                  <c:v>0.67800000000000005</c:v>
                </c:pt>
                <c:pt idx="16">
                  <c:v>0.67800000000000005</c:v>
                </c:pt>
                <c:pt idx="17">
                  <c:v>0.67900000000000005</c:v>
                </c:pt>
                <c:pt idx="18">
                  <c:v>0.69</c:v>
                </c:pt>
                <c:pt idx="19">
                  <c:v>0.67800000000000005</c:v>
                </c:pt>
                <c:pt idx="20">
                  <c:v>0.65900000000000003</c:v>
                </c:pt>
                <c:pt idx="21">
                  <c:v>0.69</c:v>
                </c:pt>
              </c:numCache>
            </c:numRef>
          </c:yVal>
          <c:smooth val="1"/>
          <c:extLst>
            <c:ext xmlns:c16="http://schemas.microsoft.com/office/drawing/2014/chart" uri="{C3380CC4-5D6E-409C-BE32-E72D297353CC}">
              <c16:uniqueId val="{00000002-858D-4963-8340-40586DA8D1D5}"/>
            </c:ext>
          </c:extLst>
        </c:ser>
        <c:ser>
          <c:idx val="3"/>
          <c:order val="3"/>
          <c:tx>
            <c:v>-0.5 bar</c:v>
          </c:tx>
          <c:spPr>
            <a:ln w="19050" cap="rnd">
              <a:noFill/>
              <a:round/>
            </a:ln>
            <a:effectLst/>
          </c:spPr>
          <c:marker>
            <c:symbol val="circle"/>
            <c:size val="5"/>
            <c:spPr>
              <a:solidFill>
                <a:schemeClr val="accent2"/>
              </a:solidFill>
              <a:ln w="9525">
                <a:solidFill>
                  <a:schemeClr val="accent2"/>
                </a:solidFill>
              </a:ln>
              <a:effectLst/>
            </c:spPr>
          </c:marker>
          <c:xVal>
            <c:numRef>
              <c:f>Sheet1!$B$39:$B$43</c:f>
              <c:numCache>
                <c:formatCode>m/d/yyyy</c:formatCode>
                <c:ptCount val="5"/>
                <c:pt idx="0">
                  <c:v>44235.638888888891</c:v>
                </c:pt>
                <c:pt idx="1">
                  <c:v>44235.805555555555</c:v>
                </c:pt>
                <c:pt idx="2">
                  <c:v>44235.951388888891</c:v>
                </c:pt>
                <c:pt idx="3">
                  <c:v>44236.138888888891</c:v>
                </c:pt>
                <c:pt idx="4">
                  <c:v>44236.354166666664</c:v>
                </c:pt>
              </c:numCache>
            </c:numRef>
          </c:xVal>
          <c:yVal>
            <c:numRef>
              <c:f>Sheet1!$D$39:$D$43</c:f>
              <c:numCache>
                <c:formatCode>General</c:formatCode>
                <c:ptCount val="5"/>
                <c:pt idx="0">
                  <c:v>0.746</c:v>
                </c:pt>
                <c:pt idx="1">
                  <c:v>0.73299999999999998</c:v>
                </c:pt>
                <c:pt idx="2">
                  <c:v>0.70299999999999996</c:v>
                </c:pt>
                <c:pt idx="3">
                  <c:v>0.73299999999999998</c:v>
                </c:pt>
                <c:pt idx="4">
                  <c:v>0.64700000000000002</c:v>
                </c:pt>
              </c:numCache>
            </c:numRef>
          </c:yVal>
          <c:smooth val="1"/>
          <c:extLst>
            <c:ext xmlns:c16="http://schemas.microsoft.com/office/drawing/2014/chart" uri="{C3380CC4-5D6E-409C-BE32-E72D297353CC}">
              <c16:uniqueId val="{00000003-858D-4963-8340-40586DA8D1D5}"/>
            </c:ext>
          </c:extLst>
        </c:ser>
        <c:ser>
          <c:idx val="4"/>
          <c:order val="4"/>
          <c:tx>
            <c:v>-0.45bar</c:v>
          </c:tx>
          <c:spPr>
            <a:ln w="19050" cap="rnd">
              <a:noFill/>
              <a:round/>
            </a:ln>
            <a:effectLst/>
          </c:spPr>
          <c:marker>
            <c:symbol val="circle"/>
            <c:size val="5"/>
            <c:spPr>
              <a:solidFill>
                <a:srgbClr val="CEB8EE"/>
              </a:solidFill>
              <a:ln w="9525">
                <a:solidFill>
                  <a:srgbClr val="CEB8EE"/>
                </a:solidFill>
              </a:ln>
              <a:effectLst/>
            </c:spPr>
          </c:marker>
          <c:xVal>
            <c:numRef>
              <c:f>(Sheet1!$B$48:$B$77,Sheet1!$B$88:$B$234)</c:f>
              <c:numCache>
                <c:formatCode>m/d/yyyy</c:formatCode>
                <c:ptCount val="177"/>
                <c:pt idx="0">
                  <c:v>44237.673611111109</c:v>
                </c:pt>
                <c:pt idx="1">
                  <c:v>44237.923611111109</c:v>
                </c:pt>
                <c:pt idx="2">
                  <c:v>44238.180555555555</c:v>
                </c:pt>
                <c:pt idx="3">
                  <c:v>44238.381944444445</c:v>
                </c:pt>
                <c:pt idx="4">
                  <c:v>44238.590277777781</c:v>
                </c:pt>
                <c:pt idx="5">
                  <c:v>44238.8125</c:v>
                </c:pt>
                <c:pt idx="6">
                  <c:v>44239.017361111109</c:v>
                </c:pt>
                <c:pt idx="7">
                  <c:v>44239.208333333336</c:v>
                </c:pt>
                <c:pt idx="8">
                  <c:v>44239.39166666667</c:v>
                </c:pt>
                <c:pt idx="9">
                  <c:v>44239.612500000003</c:v>
                </c:pt>
                <c:pt idx="10">
                  <c:v>44239.819444444445</c:v>
                </c:pt>
                <c:pt idx="11">
                  <c:v>44240.041666666664</c:v>
                </c:pt>
                <c:pt idx="12">
                  <c:v>44240.25</c:v>
                </c:pt>
                <c:pt idx="13">
                  <c:v>44240.472222222219</c:v>
                </c:pt>
                <c:pt idx="14">
                  <c:v>44240.694444444445</c:v>
                </c:pt>
                <c:pt idx="15">
                  <c:v>44240.923611111109</c:v>
                </c:pt>
                <c:pt idx="16">
                  <c:v>44241.142361111109</c:v>
                </c:pt>
                <c:pt idx="17">
                  <c:v>44241.350694444445</c:v>
                </c:pt>
                <c:pt idx="18">
                  <c:v>44241.583333333336</c:v>
                </c:pt>
                <c:pt idx="19">
                  <c:v>44241.819444444445</c:v>
                </c:pt>
                <c:pt idx="20">
                  <c:v>44242.003472222219</c:v>
                </c:pt>
                <c:pt idx="21">
                  <c:v>44242.225694444445</c:v>
                </c:pt>
                <c:pt idx="22">
                  <c:v>44242.434027777781</c:v>
                </c:pt>
                <c:pt idx="23">
                  <c:v>44242.625</c:v>
                </c:pt>
                <c:pt idx="24">
                  <c:v>44242.815972222219</c:v>
                </c:pt>
                <c:pt idx="25">
                  <c:v>44243.034722222219</c:v>
                </c:pt>
                <c:pt idx="26">
                  <c:v>44243.222222222219</c:v>
                </c:pt>
                <c:pt idx="27">
                  <c:v>44243.381944444445</c:v>
                </c:pt>
                <c:pt idx="28">
                  <c:v>44243.732638888891</c:v>
                </c:pt>
                <c:pt idx="29">
                  <c:v>44243.927083333336</c:v>
                </c:pt>
                <c:pt idx="30">
                  <c:v>44246.083333333336</c:v>
                </c:pt>
                <c:pt idx="31">
                  <c:v>44246.28125</c:v>
                </c:pt>
                <c:pt idx="32">
                  <c:v>44246.4375</c:v>
                </c:pt>
                <c:pt idx="33">
                  <c:v>44246.6875</c:v>
                </c:pt>
                <c:pt idx="34">
                  <c:v>44246.802083333336</c:v>
                </c:pt>
                <c:pt idx="35">
                  <c:v>44247.020833333336</c:v>
                </c:pt>
                <c:pt idx="36">
                  <c:v>44247.229166666664</c:v>
                </c:pt>
                <c:pt idx="37">
                  <c:v>44247.409722222219</c:v>
                </c:pt>
                <c:pt idx="38">
                  <c:v>44247.604166666664</c:v>
                </c:pt>
                <c:pt idx="39">
                  <c:v>44247.802083333336</c:v>
                </c:pt>
                <c:pt idx="40">
                  <c:v>44248</c:v>
                </c:pt>
                <c:pt idx="41">
                  <c:v>44248.201388888891</c:v>
                </c:pt>
                <c:pt idx="42">
                  <c:v>44248.409722222219</c:v>
                </c:pt>
                <c:pt idx="43">
                  <c:v>44248.576388888891</c:v>
                </c:pt>
                <c:pt idx="44">
                  <c:v>44248.756944444445</c:v>
                </c:pt>
                <c:pt idx="45">
                  <c:v>44248.958333333336</c:v>
                </c:pt>
                <c:pt idx="46">
                  <c:v>44249</c:v>
                </c:pt>
                <c:pt idx="47">
                  <c:v>44249.201388888891</c:v>
                </c:pt>
                <c:pt idx="48">
                  <c:v>44249.395833333336</c:v>
                </c:pt>
                <c:pt idx="49">
                  <c:v>44249.576388888891</c:v>
                </c:pt>
                <c:pt idx="50">
                  <c:v>44249.8125</c:v>
                </c:pt>
                <c:pt idx="51">
                  <c:v>44250</c:v>
                </c:pt>
                <c:pt idx="52">
                  <c:v>44250.298611111109</c:v>
                </c:pt>
                <c:pt idx="53">
                  <c:v>44250.527777777781</c:v>
                </c:pt>
                <c:pt idx="54">
                  <c:v>44250.75</c:v>
                </c:pt>
                <c:pt idx="55">
                  <c:v>44250.9375</c:v>
                </c:pt>
                <c:pt idx="56">
                  <c:v>44251.159722222219</c:v>
                </c:pt>
                <c:pt idx="57">
                  <c:v>44251.375</c:v>
                </c:pt>
                <c:pt idx="58">
                  <c:v>44251.552083333336</c:v>
                </c:pt>
                <c:pt idx="59">
                  <c:v>44251.701388888891</c:v>
                </c:pt>
                <c:pt idx="60">
                  <c:v>44251.875</c:v>
                </c:pt>
                <c:pt idx="61">
                  <c:v>44252.090277777781</c:v>
                </c:pt>
                <c:pt idx="62">
                  <c:v>44252.3125</c:v>
                </c:pt>
                <c:pt idx="63">
                  <c:v>44252.503472222219</c:v>
                </c:pt>
                <c:pt idx="64">
                  <c:v>44252.645833333336</c:v>
                </c:pt>
                <c:pt idx="65">
                  <c:v>44252.836805555555</c:v>
                </c:pt>
                <c:pt idx="66">
                  <c:v>44253.111111111109</c:v>
                </c:pt>
                <c:pt idx="67">
                  <c:v>44253.288194444445</c:v>
                </c:pt>
                <c:pt idx="68">
                  <c:v>44253.458333333336</c:v>
                </c:pt>
                <c:pt idx="69">
                  <c:v>44253.628472222219</c:v>
                </c:pt>
                <c:pt idx="70">
                  <c:v>44253.819444444445</c:v>
                </c:pt>
                <c:pt idx="71">
                  <c:v>44254.034722222219</c:v>
                </c:pt>
                <c:pt idx="72">
                  <c:v>44254.236111111109</c:v>
                </c:pt>
                <c:pt idx="73">
                  <c:v>44254.420138888891</c:v>
                </c:pt>
                <c:pt idx="74">
                  <c:v>44254.625</c:v>
                </c:pt>
                <c:pt idx="75">
                  <c:v>44254.836805555555</c:v>
                </c:pt>
                <c:pt idx="76">
                  <c:v>44255.0625</c:v>
                </c:pt>
                <c:pt idx="77">
                  <c:v>44255.243055555555</c:v>
                </c:pt>
                <c:pt idx="78">
                  <c:v>44255.444444444445</c:v>
                </c:pt>
                <c:pt idx="79">
                  <c:v>44255.666666666664</c:v>
                </c:pt>
                <c:pt idx="80">
                  <c:v>44255.84375</c:v>
                </c:pt>
                <c:pt idx="81">
                  <c:v>44256.0625</c:v>
                </c:pt>
                <c:pt idx="82">
                  <c:v>44256.295138888891</c:v>
                </c:pt>
                <c:pt idx="83">
                  <c:v>44256.472222222219</c:v>
                </c:pt>
                <c:pt idx="84">
                  <c:v>44256.645833333336</c:v>
                </c:pt>
                <c:pt idx="85">
                  <c:v>44256.8125</c:v>
                </c:pt>
                <c:pt idx="86">
                  <c:v>44257.034722222219</c:v>
                </c:pt>
                <c:pt idx="87">
                  <c:v>44257.253472222219</c:v>
                </c:pt>
                <c:pt idx="88">
                  <c:v>44257.444444444445</c:v>
                </c:pt>
                <c:pt idx="89">
                  <c:v>44257.618055555555</c:v>
                </c:pt>
                <c:pt idx="90">
                  <c:v>44257.8125</c:v>
                </c:pt>
                <c:pt idx="91">
                  <c:v>44258.034722222219</c:v>
                </c:pt>
                <c:pt idx="92">
                  <c:v>44258.253472222219</c:v>
                </c:pt>
                <c:pt idx="93">
                  <c:v>44258.472222164353</c:v>
                </c:pt>
                <c:pt idx="94">
                  <c:v>44258.690972164353</c:v>
                </c:pt>
                <c:pt idx="95">
                  <c:v>44258.909722164353</c:v>
                </c:pt>
                <c:pt idx="96">
                  <c:v>44259.034722222219</c:v>
                </c:pt>
                <c:pt idx="97">
                  <c:v>44259.253472222219</c:v>
                </c:pt>
                <c:pt idx="98">
                  <c:v>44259.472222164353</c:v>
                </c:pt>
                <c:pt idx="99">
                  <c:v>44259.690972164353</c:v>
                </c:pt>
                <c:pt idx="100">
                  <c:v>44259.909722164353</c:v>
                </c:pt>
                <c:pt idx="101">
                  <c:v>44259.961805555555</c:v>
                </c:pt>
                <c:pt idx="102">
                  <c:v>44260.034722222219</c:v>
                </c:pt>
                <c:pt idx="103">
                  <c:v>44260.253472222219</c:v>
                </c:pt>
                <c:pt idx="104">
                  <c:v>44260.472222164353</c:v>
                </c:pt>
                <c:pt idx="105">
                  <c:v>44260.690972164353</c:v>
                </c:pt>
                <c:pt idx="106">
                  <c:v>44260.909722164353</c:v>
                </c:pt>
                <c:pt idx="107">
                  <c:v>44260.961805555555</c:v>
                </c:pt>
                <c:pt idx="108">
                  <c:v>44261.034722222219</c:v>
                </c:pt>
                <c:pt idx="109">
                  <c:v>44261.253472222219</c:v>
                </c:pt>
                <c:pt idx="110">
                  <c:v>44261.472222164353</c:v>
                </c:pt>
                <c:pt idx="111">
                  <c:v>44261.690972164353</c:v>
                </c:pt>
                <c:pt idx="112">
                  <c:v>44262.034722222219</c:v>
                </c:pt>
                <c:pt idx="113">
                  <c:v>44262.253472222219</c:v>
                </c:pt>
                <c:pt idx="114">
                  <c:v>44262.472222164353</c:v>
                </c:pt>
                <c:pt idx="115">
                  <c:v>44262.690972164353</c:v>
                </c:pt>
                <c:pt idx="116">
                  <c:v>44262.909722164353</c:v>
                </c:pt>
                <c:pt idx="117">
                  <c:v>44262.961805555555</c:v>
                </c:pt>
                <c:pt idx="118">
                  <c:v>44263.034722222219</c:v>
                </c:pt>
                <c:pt idx="119">
                  <c:v>44263.253472222219</c:v>
                </c:pt>
                <c:pt idx="120">
                  <c:v>44263.472222164353</c:v>
                </c:pt>
                <c:pt idx="121">
                  <c:v>44263.690972164353</c:v>
                </c:pt>
                <c:pt idx="122">
                  <c:v>44263.909722164353</c:v>
                </c:pt>
                <c:pt idx="123">
                  <c:v>44264.034722222219</c:v>
                </c:pt>
                <c:pt idx="124">
                  <c:v>44264.253472222219</c:v>
                </c:pt>
                <c:pt idx="125">
                  <c:v>44264.472222164353</c:v>
                </c:pt>
                <c:pt idx="126">
                  <c:v>44264.690972164353</c:v>
                </c:pt>
                <c:pt idx="127">
                  <c:v>44264.909722164353</c:v>
                </c:pt>
                <c:pt idx="128">
                  <c:v>44265.034722222219</c:v>
                </c:pt>
                <c:pt idx="129">
                  <c:v>44265.253472222219</c:v>
                </c:pt>
                <c:pt idx="130">
                  <c:v>44265.472222164353</c:v>
                </c:pt>
                <c:pt idx="131">
                  <c:v>44265.690972164353</c:v>
                </c:pt>
                <c:pt idx="132">
                  <c:v>44266.034722222219</c:v>
                </c:pt>
                <c:pt idx="133">
                  <c:v>44266.253472222219</c:v>
                </c:pt>
                <c:pt idx="134">
                  <c:v>44266.472222164353</c:v>
                </c:pt>
                <c:pt idx="135">
                  <c:v>44266.690972164353</c:v>
                </c:pt>
                <c:pt idx="136">
                  <c:v>44266.909722164353</c:v>
                </c:pt>
                <c:pt idx="137">
                  <c:v>44267.034722222219</c:v>
                </c:pt>
                <c:pt idx="138">
                  <c:v>44267.253472222219</c:v>
                </c:pt>
                <c:pt idx="139">
                  <c:v>44267.472222164353</c:v>
                </c:pt>
                <c:pt idx="140">
                  <c:v>44267.690972164353</c:v>
                </c:pt>
                <c:pt idx="141">
                  <c:v>44267.909722164353</c:v>
                </c:pt>
                <c:pt idx="142">
                  <c:v>44268.034722222219</c:v>
                </c:pt>
                <c:pt idx="143">
                  <c:v>44268.253472222219</c:v>
                </c:pt>
                <c:pt idx="144">
                  <c:v>44268.472222164353</c:v>
                </c:pt>
                <c:pt idx="145">
                  <c:v>44268.690972164353</c:v>
                </c:pt>
                <c:pt idx="146">
                  <c:v>44268.909722164353</c:v>
                </c:pt>
                <c:pt idx="147">
                  <c:v>44269.034722222219</c:v>
                </c:pt>
                <c:pt idx="148">
                  <c:v>44269.253472222219</c:v>
                </c:pt>
                <c:pt idx="149">
                  <c:v>44269.472222164353</c:v>
                </c:pt>
                <c:pt idx="150">
                  <c:v>44269.690972164353</c:v>
                </c:pt>
                <c:pt idx="151">
                  <c:v>44269.909722164353</c:v>
                </c:pt>
                <c:pt idx="152">
                  <c:v>44270.034722222219</c:v>
                </c:pt>
                <c:pt idx="153">
                  <c:v>44270.253472222219</c:v>
                </c:pt>
                <c:pt idx="154">
                  <c:v>44270.472222164353</c:v>
                </c:pt>
                <c:pt idx="155">
                  <c:v>44270.690972164353</c:v>
                </c:pt>
                <c:pt idx="156">
                  <c:v>44270.909722164353</c:v>
                </c:pt>
                <c:pt idx="157">
                  <c:v>44271.034722222219</c:v>
                </c:pt>
                <c:pt idx="158">
                  <c:v>44271.253472222219</c:v>
                </c:pt>
                <c:pt idx="159">
                  <c:v>44271.472222164353</c:v>
                </c:pt>
                <c:pt idx="160">
                  <c:v>44271.690972164353</c:v>
                </c:pt>
                <c:pt idx="161">
                  <c:v>44271.909722164353</c:v>
                </c:pt>
                <c:pt idx="162">
                  <c:v>44272.034722222219</c:v>
                </c:pt>
                <c:pt idx="163">
                  <c:v>44272.253472222219</c:v>
                </c:pt>
                <c:pt idx="164">
                  <c:v>44272.472222164353</c:v>
                </c:pt>
                <c:pt idx="165">
                  <c:v>44272.690972164353</c:v>
                </c:pt>
                <c:pt idx="166">
                  <c:v>44272.909722164353</c:v>
                </c:pt>
                <c:pt idx="167">
                  <c:v>44273.034722222219</c:v>
                </c:pt>
                <c:pt idx="168">
                  <c:v>44273.253472222219</c:v>
                </c:pt>
                <c:pt idx="169">
                  <c:v>44273.472222164353</c:v>
                </c:pt>
                <c:pt idx="170">
                  <c:v>44273.690972164353</c:v>
                </c:pt>
                <c:pt idx="171">
                  <c:v>44273.909722164353</c:v>
                </c:pt>
                <c:pt idx="172">
                  <c:v>44274.034722222219</c:v>
                </c:pt>
                <c:pt idx="173">
                  <c:v>44274.253472222219</c:v>
                </c:pt>
                <c:pt idx="174">
                  <c:v>44274.472222164353</c:v>
                </c:pt>
                <c:pt idx="175">
                  <c:v>44274.690972164353</c:v>
                </c:pt>
                <c:pt idx="176">
                  <c:v>44274.909722164353</c:v>
                </c:pt>
              </c:numCache>
            </c:numRef>
          </c:xVal>
          <c:yVal>
            <c:numRef>
              <c:f>(Sheet1!$D$48:$D$77,Sheet1!$D$88:$D$234)</c:f>
              <c:numCache>
                <c:formatCode>General</c:formatCode>
                <c:ptCount val="177"/>
                <c:pt idx="0">
                  <c:v>0.81299999999999994</c:v>
                </c:pt>
                <c:pt idx="1">
                  <c:v>0.81399999999999995</c:v>
                </c:pt>
                <c:pt idx="2">
                  <c:v>0.83299999999999996</c:v>
                </c:pt>
                <c:pt idx="3">
                  <c:v>0.83299999999999996</c:v>
                </c:pt>
                <c:pt idx="4">
                  <c:v>0.82499999999999996</c:v>
                </c:pt>
                <c:pt idx="5">
                  <c:v>0.83199999999999996</c:v>
                </c:pt>
                <c:pt idx="6">
                  <c:v>0.83299999999999996</c:v>
                </c:pt>
                <c:pt idx="7">
                  <c:v>0.82699999999999996</c:v>
                </c:pt>
                <c:pt idx="8">
                  <c:v>0.85099999999999998</c:v>
                </c:pt>
                <c:pt idx="9">
                  <c:v>0.84499999999999997</c:v>
                </c:pt>
                <c:pt idx="10">
                  <c:v>0.85099999999999998</c:v>
                </c:pt>
                <c:pt idx="11">
                  <c:v>0.85099999999999998</c:v>
                </c:pt>
                <c:pt idx="12">
                  <c:v>0.85099999999999998</c:v>
                </c:pt>
                <c:pt idx="13">
                  <c:v>0.85</c:v>
                </c:pt>
                <c:pt idx="14">
                  <c:v>0.85099999999999998</c:v>
                </c:pt>
                <c:pt idx="15">
                  <c:v>0.85699999999999998</c:v>
                </c:pt>
                <c:pt idx="16">
                  <c:v>0.85699999999999998</c:v>
                </c:pt>
                <c:pt idx="17">
                  <c:v>0.86299999999999999</c:v>
                </c:pt>
                <c:pt idx="18">
                  <c:v>0.86899999999999999</c:v>
                </c:pt>
                <c:pt idx="19">
                  <c:v>0.85599999999999998</c:v>
                </c:pt>
                <c:pt idx="20">
                  <c:v>0.85699999999999998</c:v>
                </c:pt>
                <c:pt idx="21">
                  <c:v>0.85599999999999998</c:v>
                </c:pt>
                <c:pt idx="22">
                  <c:v>0.746</c:v>
                </c:pt>
                <c:pt idx="23">
                  <c:v>0.86299999999999999</c:v>
                </c:pt>
                <c:pt idx="24">
                  <c:v>0.85099999999999998</c:v>
                </c:pt>
                <c:pt idx="25">
                  <c:v>0.85099999999999998</c:v>
                </c:pt>
                <c:pt idx="26">
                  <c:v>0.85099999999999998</c:v>
                </c:pt>
                <c:pt idx="27">
                  <c:v>0.84499999999999997</c:v>
                </c:pt>
                <c:pt idx="28">
                  <c:v>0.81899999999999995</c:v>
                </c:pt>
                <c:pt idx="29">
                  <c:v>0.82699999999999996</c:v>
                </c:pt>
                <c:pt idx="30">
                  <c:v>0.81899999999999995</c:v>
                </c:pt>
                <c:pt idx="31">
                  <c:v>0.82499999999999996</c:v>
                </c:pt>
                <c:pt idx="32">
                  <c:v>0.80800000000000005</c:v>
                </c:pt>
                <c:pt idx="33">
                  <c:v>0.81399999999999995</c:v>
                </c:pt>
                <c:pt idx="34">
                  <c:v>0.80700000000000005</c:v>
                </c:pt>
                <c:pt idx="35">
                  <c:v>0.81299999999999994</c:v>
                </c:pt>
                <c:pt idx="36">
                  <c:v>0.81899999999999995</c:v>
                </c:pt>
                <c:pt idx="37">
                  <c:v>0.85099999999999998</c:v>
                </c:pt>
                <c:pt idx="38">
                  <c:v>0.83299999999999996</c:v>
                </c:pt>
                <c:pt idx="39">
                  <c:v>0.82099999999999995</c:v>
                </c:pt>
                <c:pt idx="40">
                  <c:v>0.81899999999999995</c:v>
                </c:pt>
                <c:pt idx="41">
                  <c:v>0.81899999999999995</c:v>
                </c:pt>
                <c:pt idx="42">
                  <c:v>0.81399999999999995</c:v>
                </c:pt>
                <c:pt idx="43">
                  <c:v>0.84499999999999997</c:v>
                </c:pt>
                <c:pt idx="44">
                  <c:v>0.83799999999999997</c:v>
                </c:pt>
                <c:pt idx="45">
                  <c:v>0.80100000000000005</c:v>
                </c:pt>
                <c:pt idx="46">
                  <c:v>0.81299999999999994</c:v>
                </c:pt>
                <c:pt idx="47">
                  <c:v>0.81399999999999995</c:v>
                </c:pt>
                <c:pt idx="48">
                  <c:v>0.85099999999999998</c:v>
                </c:pt>
                <c:pt idx="49">
                  <c:v>0.83199999999999996</c:v>
                </c:pt>
                <c:pt idx="50">
                  <c:v>0.82499999999999996</c:v>
                </c:pt>
                <c:pt idx="51">
                  <c:v>0.83899999999999997</c:v>
                </c:pt>
                <c:pt idx="52">
                  <c:v>0.85599999999999998</c:v>
                </c:pt>
                <c:pt idx="53">
                  <c:v>0.89400000000000002</c:v>
                </c:pt>
                <c:pt idx="54">
                  <c:v>0.86199999999999999</c:v>
                </c:pt>
                <c:pt idx="55">
                  <c:v>0.96299999999999997</c:v>
                </c:pt>
                <c:pt idx="56">
                  <c:v>0.85599999999999998</c:v>
                </c:pt>
                <c:pt idx="57">
                  <c:v>0.88600000000000001</c:v>
                </c:pt>
                <c:pt idx="58">
                  <c:v>0.875</c:v>
                </c:pt>
                <c:pt idx="59">
                  <c:v>0.75800000000000001</c:v>
                </c:pt>
                <c:pt idx="60">
                  <c:v>0.81899999999999995</c:v>
                </c:pt>
                <c:pt idx="61">
                  <c:v>0.83199999999999996</c:v>
                </c:pt>
                <c:pt idx="62">
                  <c:v>0.84399999999999997</c:v>
                </c:pt>
                <c:pt idx="63">
                  <c:v>0.70899999999999996</c:v>
                </c:pt>
                <c:pt idx="64">
                  <c:v>0.78900000000000003</c:v>
                </c:pt>
                <c:pt idx="65">
                  <c:v>0.82099999999999995</c:v>
                </c:pt>
                <c:pt idx="66">
                  <c:v>0.82699999999999996</c:v>
                </c:pt>
                <c:pt idx="67">
                  <c:v>0.84499999999999997</c:v>
                </c:pt>
                <c:pt idx="68">
                  <c:v>0.84399999999999997</c:v>
                </c:pt>
                <c:pt idx="69">
                  <c:v>0.83199999999999996</c:v>
                </c:pt>
                <c:pt idx="70">
                  <c:v>0.82499999999999996</c:v>
                </c:pt>
                <c:pt idx="71">
                  <c:v>0.82499999999999996</c:v>
                </c:pt>
                <c:pt idx="72">
                  <c:v>0.82499999999999996</c:v>
                </c:pt>
                <c:pt idx="73">
                  <c:v>0.83899999999999997</c:v>
                </c:pt>
                <c:pt idx="74">
                  <c:v>0.83299999999999996</c:v>
                </c:pt>
                <c:pt idx="75">
                  <c:v>0.83199999999999996</c:v>
                </c:pt>
                <c:pt idx="76">
                  <c:v>0.84399999999999997</c:v>
                </c:pt>
                <c:pt idx="77">
                  <c:v>0.84399999999999997</c:v>
                </c:pt>
                <c:pt idx="78">
                  <c:v>0.85</c:v>
                </c:pt>
                <c:pt idx="79">
                  <c:v>0.83799999999999997</c:v>
                </c:pt>
                <c:pt idx="80">
                  <c:v>0.83799999999999997</c:v>
                </c:pt>
                <c:pt idx="81">
                  <c:v>0.83199999999999996</c:v>
                </c:pt>
                <c:pt idx="82">
                  <c:v>0.83799999999999997</c:v>
                </c:pt>
                <c:pt idx="83">
                  <c:v>0.86899999999999999</c:v>
                </c:pt>
                <c:pt idx="84">
                  <c:v>0.83799999999999997</c:v>
                </c:pt>
                <c:pt idx="85">
                  <c:v>0.81299999999999994</c:v>
                </c:pt>
                <c:pt idx="86">
                  <c:v>0.82699999999999996</c:v>
                </c:pt>
                <c:pt idx="87">
                  <c:v>0.83199999999999996</c:v>
                </c:pt>
                <c:pt idx="88">
                  <c:v>0.86799999999999999</c:v>
                </c:pt>
                <c:pt idx="89">
                  <c:v>0.83199999999999996</c:v>
                </c:pt>
                <c:pt idx="90">
                  <c:v>0.82699999999999996</c:v>
                </c:pt>
                <c:pt idx="91">
                  <c:v>0.83799999999999997</c:v>
                </c:pt>
                <c:pt idx="92">
                  <c:v>0.83799999999999997</c:v>
                </c:pt>
                <c:pt idx="93">
                  <c:v>0.85699999999999998</c:v>
                </c:pt>
                <c:pt idx="94">
                  <c:v>0.84499999999999997</c:v>
                </c:pt>
                <c:pt idx="95">
                  <c:v>0.84399999999999997</c:v>
                </c:pt>
                <c:pt idx="96">
                  <c:v>0.83799999999999997</c:v>
                </c:pt>
                <c:pt idx="97">
                  <c:v>0.83199999999999996</c:v>
                </c:pt>
                <c:pt idx="98">
                  <c:v>0.83799999999999997</c:v>
                </c:pt>
                <c:pt idx="99">
                  <c:v>0.82499999999999996</c:v>
                </c:pt>
                <c:pt idx="100">
                  <c:v>0.80700000000000005</c:v>
                </c:pt>
                <c:pt idx="101">
                  <c:v>0.81299999999999994</c:v>
                </c:pt>
                <c:pt idx="102">
                  <c:v>0.80700000000000005</c:v>
                </c:pt>
                <c:pt idx="103">
                  <c:v>0.83299999999999996</c:v>
                </c:pt>
                <c:pt idx="104">
                  <c:v>0.83799999999999997</c:v>
                </c:pt>
                <c:pt idx="105">
                  <c:v>0.83199999999999996</c:v>
                </c:pt>
                <c:pt idx="106">
                  <c:v>0.81899999999999995</c:v>
                </c:pt>
                <c:pt idx="107">
                  <c:v>0.82699999999999996</c:v>
                </c:pt>
                <c:pt idx="108">
                  <c:v>0.83899999999999997</c:v>
                </c:pt>
                <c:pt idx="109">
                  <c:v>0.85</c:v>
                </c:pt>
                <c:pt idx="110">
                  <c:v>0.84399999999999997</c:v>
                </c:pt>
                <c:pt idx="111">
                  <c:v>0.83799999999999997</c:v>
                </c:pt>
                <c:pt idx="112">
                  <c:v>0.84399999999999997</c:v>
                </c:pt>
                <c:pt idx="113">
                  <c:v>0.84399999999999997</c:v>
                </c:pt>
                <c:pt idx="114">
                  <c:v>0.86299999999999999</c:v>
                </c:pt>
                <c:pt idx="115">
                  <c:v>0.83899999999999997</c:v>
                </c:pt>
                <c:pt idx="116">
                  <c:v>0.81899999999999995</c:v>
                </c:pt>
                <c:pt idx="117">
                  <c:v>0.81399999999999995</c:v>
                </c:pt>
                <c:pt idx="118">
                  <c:v>0.82099999999999995</c:v>
                </c:pt>
                <c:pt idx="119">
                  <c:v>0.82499999999999996</c:v>
                </c:pt>
                <c:pt idx="120">
                  <c:v>0.83799999999999997</c:v>
                </c:pt>
                <c:pt idx="121">
                  <c:v>0.80800000000000005</c:v>
                </c:pt>
                <c:pt idx="122">
                  <c:v>0.81399999999999995</c:v>
                </c:pt>
                <c:pt idx="123">
                  <c:v>0.82099999999999995</c:v>
                </c:pt>
                <c:pt idx="124">
                  <c:v>0.84499999999999997</c:v>
                </c:pt>
                <c:pt idx="125">
                  <c:v>0.85599999999999998</c:v>
                </c:pt>
                <c:pt idx="126">
                  <c:v>0.83899999999999997</c:v>
                </c:pt>
                <c:pt idx="127">
                  <c:v>0.83299999999999996</c:v>
                </c:pt>
                <c:pt idx="128">
                  <c:v>0.83299999999999996</c:v>
                </c:pt>
                <c:pt idx="129">
                  <c:v>0.66500000000000004</c:v>
                </c:pt>
                <c:pt idx="130">
                  <c:v>0.84399999999999997</c:v>
                </c:pt>
                <c:pt idx="131">
                  <c:v>0.83299999999999996</c:v>
                </c:pt>
                <c:pt idx="132">
                  <c:v>0.83199999999999996</c:v>
                </c:pt>
                <c:pt idx="133">
                  <c:v>0.84499999999999997</c:v>
                </c:pt>
                <c:pt idx="134">
                  <c:v>0.83799999999999997</c:v>
                </c:pt>
                <c:pt idx="135">
                  <c:v>0.81299999999999994</c:v>
                </c:pt>
                <c:pt idx="136">
                  <c:v>0.80700000000000005</c:v>
                </c:pt>
                <c:pt idx="137">
                  <c:v>0.82099999999999995</c:v>
                </c:pt>
                <c:pt idx="138">
                  <c:v>0.84499999999999997</c:v>
                </c:pt>
                <c:pt idx="139">
                  <c:v>0.80700000000000005</c:v>
                </c:pt>
                <c:pt idx="140">
                  <c:v>0.81299999999999994</c:v>
                </c:pt>
                <c:pt idx="141">
                  <c:v>0.80800000000000005</c:v>
                </c:pt>
                <c:pt idx="142">
                  <c:v>0.80800000000000005</c:v>
                </c:pt>
                <c:pt idx="143">
                  <c:v>0.81299999999999994</c:v>
                </c:pt>
                <c:pt idx="144">
                  <c:v>0.80100000000000005</c:v>
                </c:pt>
                <c:pt idx="145">
                  <c:v>0.80800000000000005</c:v>
                </c:pt>
                <c:pt idx="146">
                  <c:v>0.80700000000000005</c:v>
                </c:pt>
                <c:pt idx="147">
                  <c:v>0.81299999999999994</c:v>
                </c:pt>
                <c:pt idx="148">
                  <c:v>0.82099999999999995</c:v>
                </c:pt>
                <c:pt idx="149">
                  <c:v>0.82899999999999996</c:v>
                </c:pt>
                <c:pt idx="150">
                  <c:v>0.83199999999999996</c:v>
                </c:pt>
                <c:pt idx="151">
                  <c:v>0.83299999999999996</c:v>
                </c:pt>
                <c:pt idx="152">
                  <c:v>0.82499999999999996</c:v>
                </c:pt>
                <c:pt idx="153">
                  <c:v>0.83299999999999996</c:v>
                </c:pt>
                <c:pt idx="154">
                  <c:v>0.78900000000000003</c:v>
                </c:pt>
                <c:pt idx="155">
                  <c:v>0.81399999999999995</c:v>
                </c:pt>
                <c:pt idx="156">
                  <c:v>0.81399999999999995</c:v>
                </c:pt>
                <c:pt idx="157">
                  <c:v>0.81899999999999995</c:v>
                </c:pt>
                <c:pt idx="158">
                  <c:v>0.85</c:v>
                </c:pt>
                <c:pt idx="159">
                  <c:v>0.86299999999999999</c:v>
                </c:pt>
                <c:pt idx="160">
                  <c:v>0.83299999999999996</c:v>
                </c:pt>
                <c:pt idx="161">
                  <c:v>0.83899999999999997</c:v>
                </c:pt>
                <c:pt idx="162">
                  <c:v>0.81899999999999995</c:v>
                </c:pt>
                <c:pt idx="163">
                  <c:v>0.85</c:v>
                </c:pt>
                <c:pt idx="164">
                  <c:v>0.86299999999999999</c:v>
                </c:pt>
                <c:pt idx="165">
                  <c:v>0.83299999999999996</c:v>
                </c:pt>
                <c:pt idx="166">
                  <c:v>0.83899999999999997</c:v>
                </c:pt>
                <c:pt idx="167">
                  <c:v>0.82699999999999996</c:v>
                </c:pt>
                <c:pt idx="168">
                  <c:v>0.83799999999999997</c:v>
                </c:pt>
                <c:pt idx="169">
                  <c:v>0.84399999999999997</c:v>
                </c:pt>
                <c:pt idx="170">
                  <c:v>0.83799999999999997</c:v>
                </c:pt>
                <c:pt idx="171">
                  <c:v>0.81899999999999995</c:v>
                </c:pt>
                <c:pt idx="172">
                  <c:v>0.82699999999999996</c:v>
                </c:pt>
                <c:pt idx="173">
                  <c:v>0.82099999999999995</c:v>
                </c:pt>
              </c:numCache>
            </c:numRef>
          </c:yVal>
          <c:smooth val="1"/>
          <c:extLst>
            <c:ext xmlns:c16="http://schemas.microsoft.com/office/drawing/2014/chart" uri="{C3380CC4-5D6E-409C-BE32-E72D297353CC}">
              <c16:uniqueId val="{00000004-858D-4963-8340-40586DA8D1D5}"/>
            </c:ext>
          </c:extLst>
        </c:ser>
        <c:dLbls>
          <c:showLegendKey val="0"/>
          <c:showVal val="0"/>
          <c:showCatName val="0"/>
          <c:showSerName val="0"/>
          <c:showPercent val="0"/>
          <c:showBubbleSize val="0"/>
        </c:dLbls>
        <c:axId val="1932124896"/>
        <c:axId val="1932128224"/>
      </c:scatterChart>
      <c:scatterChart>
        <c:scatterStyle val="smoothMarker"/>
        <c:varyColors val="0"/>
        <c:ser>
          <c:idx val="5"/>
          <c:order val="5"/>
          <c:tx>
            <c:v>Efficiency</c:v>
          </c:tx>
          <c:spPr>
            <a:ln w="9525" cap="rnd">
              <a:solidFill>
                <a:srgbClr val="C00000"/>
              </a:solidFill>
              <a:round/>
            </a:ln>
            <a:effectLst/>
          </c:spPr>
          <c:marker>
            <c:symbol val="none"/>
          </c:marker>
          <c:xVal>
            <c:numRef>
              <c:f>Sheet1!$F$18:$F$62</c:f>
              <c:numCache>
                <c:formatCode>dd/mm/yyyy;@</c:formatCode>
                <c:ptCount val="45"/>
                <c:pt idx="0">
                  <c:v>44229</c:v>
                </c:pt>
                <c:pt idx="1">
                  <c:v>44230</c:v>
                </c:pt>
                <c:pt idx="2">
                  <c:v>44231</c:v>
                </c:pt>
                <c:pt idx="3">
                  <c:v>44232</c:v>
                </c:pt>
                <c:pt idx="4">
                  <c:v>44233</c:v>
                </c:pt>
                <c:pt idx="5">
                  <c:v>44234</c:v>
                </c:pt>
                <c:pt idx="6">
                  <c:v>44235</c:v>
                </c:pt>
                <c:pt idx="7">
                  <c:v>44236</c:v>
                </c:pt>
                <c:pt idx="8">
                  <c:v>44237</c:v>
                </c:pt>
                <c:pt idx="9">
                  <c:v>44238</c:v>
                </c:pt>
                <c:pt idx="10">
                  <c:v>44239</c:v>
                </c:pt>
                <c:pt idx="11">
                  <c:v>44240</c:v>
                </c:pt>
                <c:pt idx="12">
                  <c:v>44241</c:v>
                </c:pt>
                <c:pt idx="13">
                  <c:v>44242</c:v>
                </c:pt>
                <c:pt idx="14">
                  <c:v>44243</c:v>
                </c:pt>
                <c:pt idx="15">
                  <c:v>44244</c:v>
                </c:pt>
                <c:pt idx="16">
                  <c:v>44245</c:v>
                </c:pt>
                <c:pt idx="17">
                  <c:v>44246</c:v>
                </c:pt>
                <c:pt idx="18">
                  <c:v>44247</c:v>
                </c:pt>
                <c:pt idx="19">
                  <c:v>44248</c:v>
                </c:pt>
                <c:pt idx="20">
                  <c:v>44249</c:v>
                </c:pt>
                <c:pt idx="21">
                  <c:v>44250</c:v>
                </c:pt>
                <c:pt idx="22">
                  <c:v>44251</c:v>
                </c:pt>
                <c:pt idx="23">
                  <c:v>44252</c:v>
                </c:pt>
                <c:pt idx="24">
                  <c:v>44253</c:v>
                </c:pt>
                <c:pt idx="25">
                  <c:v>44254</c:v>
                </c:pt>
                <c:pt idx="26">
                  <c:v>44255</c:v>
                </c:pt>
                <c:pt idx="27">
                  <c:v>44256</c:v>
                </c:pt>
                <c:pt idx="28">
                  <c:v>44257</c:v>
                </c:pt>
                <c:pt idx="29">
                  <c:v>44258</c:v>
                </c:pt>
                <c:pt idx="30">
                  <c:v>44259</c:v>
                </c:pt>
                <c:pt idx="31">
                  <c:v>44260</c:v>
                </c:pt>
                <c:pt idx="32">
                  <c:v>44261</c:v>
                </c:pt>
                <c:pt idx="33">
                  <c:v>44262</c:v>
                </c:pt>
                <c:pt idx="34">
                  <c:v>44263</c:v>
                </c:pt>
                <c:pt idx="35">
                  <c:v>44264</c:v>
                </c:pt>
                <c:pt idx="36">
                  <c:v>44265</c:v>
                </c:pt>
                <c:pt idx="37">
                  <c:v>44266</c:v>
                </c:pt>
                <c:pt idx="38">
                  <c:v>44267</c:v>
                </c:pt>
                <c:pt idx="39">
                  <c:v>44268</c:v>
                </c:pt>
                <c:pt idx="40">
                  <c:v>44269</c:v>
                </c:pt>
                <c:pt idx="41">
                  <c:v>44270</c:v>
                </c:pt>
                <c:pt idx="42">
                  <c:v>44271</c:v>
                </c:pt>
                <c:pt idx="43">
                  <c:v>44272</c:v>
                </c:pt>
                <c:pt idx="44">
                  <c:v>44273</c:v>
                </c:pt>
              </c:numCache>
            </c:numRef>
          </c:xVal>
          <c:yVal>
            <c:numRef>
              <c:f>(Sheet1!$G$18:$G$32,Sheet1!$G$35:$G$62)</c:f>
              <c:numCache>
                <c:formatCode>0%</c:formatCode>
                <c:ptCount val="43"/>
                <c:pt idx="0">
                  <c:v>0.245</c:v>
                </c:pt>
                <c:pt idx="1">
                  <c:v>0.30399999999999999</c:v>
                </c:pt>
                <c:pt idx="2">
                  <c:v>0.58799999999999997</c:v>
                </c:pt>
                <c:pt idx="3">
                  <c:v>0.37</c:v>
                </c:pt>
                <c:pt idx="4">
                  <c:v>0.68400000000000005</c:v>
                </c:pt>
                <c:pt idx="5">
                  <c:v>0.33500000000000002</c:v>
                </c:pt>
                <c:pt idx="6">
                  <c:v>0.59599999999999997</c:v>
                </c:pt>
                <c:pt idx="7">
                  <c:v>0.49</c:v>
                </c:pt>
                <c:pt idx="8">
                  <c:v>0.52400000000000002</c:v>
                </c:pt>
                <c:pt idx="9">
                  <c:v>0.55200000000000005</c:v>
                </c:pt>
                <c:pt idx="10">
                  <c:v>0.51600000000000001</c:v>
                </c:pt>
                <c:pt idx="11">
                  <c:v>0.59099999999999997</c:v>
                </c:pt>
                <c:pt idx="12">
                  <c:v>0.51300000000000001</c:v>
                </c:pt>
                <c:pt idx="13">
                  <c:v>0.77100000000000002</c:v>
                </c:pt>
                <c:pt idx="14">
                  <c:v>0.78500000000000003</c:v>
                </c:pt>
                <c:pt idx="15">
                  <c:v>0.747</c:v>
                </c:pt>
                <c:pt idx="16">
                  <c:v>0.65300000000000002</c:v>
                </c:pt>
                <c:pt idx="17">
                  <c:v>0.73099999999999998</c:v>
                </c:pt>
                <c:pt idx="18">
                  <c:v>0.91100000000000003</c:v>
                </c:pt>
                <c:pt idx="19">
                  <c:v>0.58499999999999996</c:v>
                </c:pt>
                <c:pt idx="20">
                  <c:v>0.85299999999999998</c:v>
                </c:pt>
                <c:pt idx="21">
                  <c:v>0.66800000000000004</c:v>
                </c:pt>
                <c:pt idx="22">
                  <c:v>0.76600000000000001</c:v>
                </c:pt>
                <c:pt idx="23">
                  <c:v>0.75700000000000001</c:v>
                </c:pt>
                <c:pt idx="24">
                  <c:v>0.73499999999999999</c:v>
                </c:pt>
                <c:pt idx="25">
                  <c:v>0.745</c:v>
                </c:pt>
                <c:pt idx="26">
                  <c:v>0.754</c:v>
                </c:pt>
                <c:pt idx="27">
                  <c:v>0.64500000000000002</c:v>
                </c:pt>
                <c:pt idx="28">
                  <c:v>0.64400000000000002</c:v>
                </c:pt>
                <c:pt idx="29">
                  <c:v>0.68200000000000005</c:v>
                </c:pt>
                <c:pt idx="30">
                  <c:v>0.73799999999999999</c:v>
                </c:pt>
                <c:pt idx="31">
                  <c:v>0.63200000000000001</c:v>
                </c:pt>
                <c:pt idx="32">
                  <c:v>0.64200000000000002</c:v>
                </c:pt>
                <c:pt idx="33">
                  <c:v>0.747</c:v>
                </c:pt>
                <c:pt idx="34">
                  <c:v>0.82799999999999996</c:v>
                </c:pt>
                <c:pt idx="35">
                  <c:v>0.84299999999999997</c:v>
                </c:pt>
                <c:pt idx="36">
                  <c:v>0.73</c:v>
                </c:pt>
                <c:pt idx="37">
                  <c:v>0.48</c:v>
                </c:pt>
                <c:pt idx="38">
                  <c:v>0.75800000000000001</c:v>
                </c:pt>
                <c:pt idx="39">
                  <c:v>0.63</c:v>
                </c:pt>
                <c:pt idx="40">
                  <c:v>0.47199999999999998</c:v>
                </c:pt>
                <c:pt idx="41">
                  <c:v>0.745</c:v>
                </c:pt>
                <c:pt idx="42">
                  <c:v>0.495</c:v>
                </c:pt>
              </c:numCache>
            </c:numRef>
          </c:yVal>
          <c:smooth val="1"/>
          <c:extLst>
            <c:ext xmlns:c16="http://schemas.microsoft.com/office/drawing/2014/chart" uri="{C3380CC4-5D6E-409C-BE32-E72D297353CC}">
              <c16:uniqueId val="{00000005-858D-4963-8340-40586DA8D1D5}"/>
            </c:ext>
          </c:extLst>
        </c:ser>
        <c:dLbls>
          <c:showLegendKey val="0"/>
          <c:showVal val="0"/>
          <c:showCatName val="0"/>
          <c:showSerName val="0"/>
          <c:showPercent val="0"/>
          <c:showBubbleSize val="0"/>
        </c:dLbls>
        <c:axId val="992382495"/>
        <c:axId val="992380831"/>
      </c:scatterChart>
      <c:valAx>
        <c:axId val="1932124896"/>
        <c:scaling>
          <c:orientation val="minMax"/>
          <c:max val="44276"/>
          <c:min val="44228"/>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r>
                  <a:rPr lang="it-IT"/>
                  <a:t>Time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endParaRPr lang="en-US"/>
            </a:p>
          </c:txPr>
        </c:title>
        <c:numFmt formatCode="m/d/yyyy"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effectLst/>
                <a:latin typeface="+mj-lt"/>
                <a:ea typeface="+mn-ea"/>
                <a:cs typeface="+mn-cs"/>
              </a:defRPr>
            </a:pPr>
            <a:endParaRPr lang="en-US"/>
          </a:p>
        </c:txPr>
        <c:crossAx val="1932128224"/>
        <c:crosses val="autoZero"/>
        <c:crossBetween val="midCat"/>
        <c:majorUnit val="8"/>
        <c:minorUnit val="3"/>
      </c:valAx>
      <c:valAx>
        <c:axId val="1932128224"/>
        <c:scaling>
          <c:orientation val="minMax"/>
          <c:min val="0.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r>
                  <a:rPr lang="it-IT" dirty="0"/>
                  <a:t>CF</a:t>
                </a:r>
                <a:r>
                  <a:rPr lang="it-IT" baseline="-25000" dirty="0"/>
                  <a:t>4</a:t>
                </a:r>
                <a:r>
                  <a:rPr lang="it-IT" dirty="0"/>
                  <a:t> fraction in recuperated gas</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effectLst/>
                <a:latin typeface="+mj-lt"/>
                <a:ea typeface="+mn-ea"/>
                <a:cs typeface="+mn-cs"/>
              </a:defRPr>
            </a:pPr>
            <a:endParaRPr lang="en-US"/>
          </a:p>
        </c:txPr>
        <c:crossAx val="1932124896"/>
        <c:crosses val="autoZero"/>
        <c:crossBetween val="midCat"/>
      </c:valAx>
      <c:valAx>
        <c:axId val="992380831"/>
        <c:scaling>
          <c:orientation val="minMax"/>
        </c:scaling>
        <c:delete val="0"/>
        <c:axPos val="r"/>
        <c:title>
          <c:tx>
            <c:rich>
              <a:bodyPr rot="-540000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r>
                  <a:rPr lang="it-IT"/>
                  <a:t>Recuperation Efficiency</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effectLst/>
                  <a:latin typeface="+mj-lt"/>
                  <a:ea typeface="+mn-ea"/>
                  <a:cs typeface="+mn-cs"/>
                </a:defRPr>
              </a:pPr>
              <a:endParaRPr lang="en-US"/>
            </a:p>
          </c:txPr>
        </c:title>
        <c:numFmt formatCode="0%" sourceLinked="1"/>
        <c:majorTickMark val="out"/>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effectLst/>
                <a:latin typeface="+mj-lt"/>
                <a:ea typeface="+mn-ea"/>
                <a:cs typeface="+mn-cs"/>
              </a:defRPr>
            </a:pPr>
            <a:endParaRPr lang="en-US"/>
          </a:p>
        </c:txPr>
        <c:crossAx val="992382495"/>
        <c:crosses val="max"/>
        <c:crossBetween val="midCat"/>
      </c:valAx>
      <c:valAx>
        <c:axId val="992382495"/>
        <c:scaling>
          <c:orientation val="minMax"/>
        </c:scaling>
        <c:delete val="1"/>
        <c:axPos val="b"/>
        <c:numFmt formatCode="dd/mm/yyyy;@" sourceLinked="1"/>
        <c:majorTickMark val="out"/>
        <c:minorTickMark val="none"/>
        <c:tickLblPos val="nextTo"/>
        <c:crossAx val="992380831"/>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effectLst/>
              <a:latin typeface="+mj-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effectLst/>
          <a:latin typeface="+mj-lt"/>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en-GB" sz="1600" dirty="0"/>
              <a:t>T-</a:t>
            </a:r>
            <a:r>
              <a:rPr lang="en-GB" sz="1600" dirty="0" err="1"/>
              <a:t>xy</a:t>
            </a:r>
            <a:r>
              <a:rPr lang="en-GB" sz="1600" dirty="0"/>
              <a:t> @ 1 bar</a:t>
            </a:r>
          </a:p>
        </c:rich>
      </c:tx>
      <c:layout>
        <c:manualLayout>
          <c:xMode val="edge"/>
          <c:yMode val="edge"/>
          <c:x val="0.375308321265308"/>
          <c:y val="1.9111913042300532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10206775556628016"/>
          <c:y val="0.11896425421419717"/>
          <c:w val="0.88097875964736894"/>
          <c:h val="0.57291169981457091"/>
        </c:manualLayout>
      </c:layout>
      <c:scatterChart>
        <c:scatterStyle val="smoothMarker"/>
        <c:varyColors val="0"/>
        <c:ser>
          <c:idx val="0"/>
          <c:order val="0"/>
          <c:tx>
            <c:v>Bubble curve</c:v>
          </c:tx>
          <c:spPr>
            <a:ln w="9525" cap="rnd">
              <a:solidFill>
                <a:schemeClr val="accent4"/>
              </a:solidFill>
              <a:round/>
            </a:ln>
            <a:effectLst/>
          </c:spPr>
          <c:marker>
            <c:symbol val="circle"/>
            <c:size val="5"/>
            <c:spPr>
              <a:solidFill>
                <a:schemeClr val="accent4"/>
              </a:solidFill>
              <a:ln w="0">
                <a:solidFill>
                  <a:schemeClr val="accent4"/>
                </a:solidFill>
              </a:ln>
              <a:effectLst/>
            </c:spPr>
          </c:marker>
          <c:xVal>
            <c:numRef>
              <c:f>'1 bar'!$D$3:$D$53</c:f>
              <c:numCache>
                <c:formatCode>General</c:formatCode>
                <c:ptCount val="51"/>
                <c:pt idx="0">
                  <c:v>0</c:v>
                </c:pt>
                <c:pt idx="1">
                  <c:v>0.16459299999999999</c:v>
                </c:pt>
                <c:pt idx="2">
                  <c:v>0.28070699999999998</c:v>
                </c:pt>
                <c:pt idx="3">
                  <c:v>0.36488599999999999</c:v>
                </c:pt>
                <c:pt idx="4">
                  <c:v>0.427423</c:v>
                </c:pt>
                <c:pt idx="5">
                  <c:v>0.474881</c:v>
                </c:pt>
                <c:pt idx="6">
                  <c:v>0.51154599999999995</c:v>
                </c:pt>
                <c:pt idx="7">
                  <c:v>0.54029000000000005</c:v>
                </c:pt>
                <c:pt idx="8">
                  <c:v>0.56313299999999999</c:v>
                </c:pt>
                <c:pt idx="9">
                  <c:v>0.58135700000000001</c:v>
                </c:pt>
                <c:pt idx="10">
                  <c:v>0.59607699999999997</c:v>
                </c:pt>
                <c:pt idx="11">
                  <c:v>0.60799400000000003</c:v>
                </c:pt>
                <c:pt idx="12">
                  <c:v>0.61766500000000002</c:v>
                </c:pt>
                <c:pt idx="13">
                  <c:v>0.62549900000000003</c:v>
                </c:pt>
                <c:pt idx="14">
                  <c:v>0.63186900000000001</c:v>
                </c:pt>
                <c:pt idx="15">
                  <c:v>0.63699099999999997</c:v>
                </c:pt>
                <c:pt idx="16">
                  <c:v>0.64108799999999999</c:v>
                </c:pt>
                <c:pt idx="17">
                  <c:v>0.64431899999999998</c:v>
                </c:pt>
                <c:pt idx="18">
                  <c:v>0.64684600000000003</c:v>
                </c:pt>
                <c:pt idx="19">
                  <c:v>0.64873499999999995</c:v>
                </c:pt>
                <c:pt idx="20">
                  <c:v>0.65017400000000003</c:v>
                </c:pt>
                <c:pt idx="21">
                  <c:v>0.65116399999999997</c:v>
                </c:pt>
                <c:pt idx="22">
                  <c:v>0.65180700000000003</c:v>
                </c:pt>
                <c:pt idx="23">
                  <c:v>0.65193100000000004</c:v>
                </c:pt>
                <c:pt idx="24">
                  <c:v>0.65193500000000004</c:v>
                </c:pt>
                <c:pt idx="25">
                  <c:v>0.65193500000000004</c:v>
                </c:pt>
                <c:pt idx="26">
                  <c:v>0.65193500000000004</c:v>
                </c:pt>
                <c:pt idx="27">
                  <c:v>0.65193500000000004</c:v>
                </c:pt>
                <c:pt idx="28">
                  <c:v>0.65193500000000004</c:v>
                </c:pt>
                <c:pt idx="29">
                  <c:v>0.65193500000000004</c:v>
                </c:pt>
                <c:pt idx="30">
                  <c:v>0.65193500000000004</c:v>
                </c:pt>
                <c:pt idx="31">
                  <c:v>0.65193500000000004</c:v>
                </c:pt>
                <c:pt idx="32">
                  <c:v>0.65203699999999998</c:v>
                </c:pt>
                <c:pt idx="33">
                  <c:v>0.652721</c:v>
                </c:pt>
                <c:pt idx="34">
                  <c:v>0.65381800000000001</c:v>
                </c:pt>
                <c:pt idx="35">
                  <c:v>0.65543399999999996</c:v>
                </c:pt>
                <c:pt idx="36">
                  <c:v>0.65769699999999998</c:v>
                </c:pt>
                <c:pt idx="37">
                  <c:v>0.66075899999999999</c:v>
                </c:pt>
                <c:pt idx="38">
                  <c:v>0.66480799999999995</c:v>
                </c:pt>
                <c:pt idx="39">
                  <c:v>0.67007099999999997</c:v>
                </c:pt>
                <c:pt idx="40">
                  <c:v>0.67683400000000005</c:v>
                </c:pt>
                <c:pt idx="41">
                  <c:v>0.68545299999999998</c:v>
                </c:pt>
                <c:pt idx="42">
                  <c:v>0.696384</c:v>
                </c:pt>
                <c:pt idx="43">
                  <c:v>0.71021199999999995</c:v>
                </c:pt>
                <c:pt idx="44">
                  <c:v>0.72770199999999996</c:v>
                </c:pt>
                <c:pt idx="45">
                  <c:v>0.74986600000000003</c:v>
                </c:pt>
                <c:pt idx="46">
                  <c:v>0.77805400000000002</c:v>
                </c:pt>
                <c:pt idx="47">
                  <c:v>0.81410400000000005</c:v>
                </c:pt>
                <c:pt idx="48">
                  <c:v>0.86054299999999995</c:v>
                </c:pt>
                <c:pt idx="49">
                  <c:v>0.920879</c:v>
                </c:pt>
                <c:pt idx="50">
                  <c:v>1</c:v>
                </c:pt>
              </c:numCache>
            </c:numRef>
          </c:xVal>
          <c:yVal>
            <c:numRef>
              <c:f>'1 bar'!$B$3:$B$53</c:f>
              <c:numCache>
                <c:formatCode>0.00</c:formatCode>
                <c:ptCount val="51"/>
                <c:pt idx="0" formatCode="General">
                  <c:v>-12.26</c:v>
                </c:pt>
                <c:pt idx="1">
                  <c:v>-16.2697</c:v>
                </c:pt>
                <c:pt idx="2">
                  <c:v>-19.558599999999998</c:v>
                </c:pt>
                <c:pt idx="3">
                  <c:v>-22.1584</c:v>
                </c:pt>
                <c:pt idx="4">
                  <c:v>-24.225999999999999</c:v>
                </c:pt>
                <c:pt idx="5">
                  <c:v>-25.879100000000001</c:v>
                </c:pt>
                <c:pt idx="6">
                  <c:v>-27.206600000000002</c:v>
                </c:pt>
                <c:pt idx="7">
                  <c:v>-28.275600000000001</c:v>
                </c:pt>
                <c:pt idx="8">
                  <c:v>-29.139399999999998</c:v>
                </c:pt>
                <c:pt idx="9">
                  <c:v>-29.834099999999999</c:v>
                </c:pt>
                <c:pt idx="10">
                  <c:v>-30.3934</c:v>
                </c:pt>
                <c:pt idx="11">
                  <c:v>-30.843299999999999</c:v>
                </c:pt>
                <c:pt idx="12">
                  <c:v>-31.202999999999999</c:v>
                </c:pt>
                <c:pt idx="13">
                  <c:v>-31.486799999999999</c:v>
                </c:pt>
                <c:pt idx="14">
                  <c:v>-31.713899999999999</c:v>
                </c:pt>
                <c:pt idx="15">
                  <c:v>-31.889299999999999</c:v>
                </c:pt>
                <c:pt idx="16">
                  <c:v>-32.0246</c:v>
                </c:pt>
                <c:pt idx="17">
                  <c:v>-32.126899999999999</c:v>
                </c:pt>
                <c:pt idx="18">
                  <c:v>-32.201500000000003</c:v>
                </c:pt>
                <c:pt idx="19">
                  <c:v>-32.254800000000003</c:v>
                </c:pt>
                <c:pt idx="20">
                  <c:v>-32.292999999999999</c:v>
                </c:pt>
                <c:pt idx="21">
                  <c:v>-32.317300000000003</c:v>
                </c:pt>
                <c:pt idx="22">
                  <c:v>-32.331899999999997</c:v>
                </c:pt>
                <c:pt idx="23">
                  <c:v>-32.334499999999998</c:v>
                </c:pt>
                <c:pt idx="24">
                  <c:v>-32.334699999999998</c:v>
                </c:pt>
                <c:pt idx="25">
                  <c:v>-32.334699999999998</c:v>
                </c:pt>
                <c:pt idx="26">
                  <c:v>-32.334699999999998</c:v>
                </c:pt>
                <c:pt idx="27">
                  <c:v>-32.334699999999998</c:v>
                </c:pt>
                <c:pt idx="28">
                  <c:v>-32.334699999999998</c:v>
                </c:pt>
                <c:pt idx="29">
                  <c:v>-32.334699999999998</c:v>
                </c:pt>
                <c:pt idx="30">
                  <c:v>-32.334699999999998</c:v>
                </c:pt>
                <c:pt idx="31">
                  <c:v>-32.334699999999998</c:v>
                </c:pt>
                <c:pt idx="32">
                  <c:v>-32.334800000000001</c:v>
                </c:pt>
                <c:pt idx="33">
                  <c:v>-32.334899999999998</c:v>
                </c:pt>
                <c:pt idx="34">
                  <c:v>-32.332999999999998</c:v>
                </c:pt>
                <c:pt idx="35">
                  <c:v>-32.327100000000002</c:v>
                </c:pt>
                <c:pt idx="36">
                  <c:v>-32.314700000000002</c:v>
                </c:pt>
                <c:pt idx="37">
                  <c:v>-32.292499999999997</c:v>
                </c:pt>
                <c:pt idx="38">
                  <c:v>-32.256500000000003</c:v>
                </c:pt>
                <c:pt idx="39">
                  <c:v>-32.201099999999997</c:v>
                </c:pt>
                <c:pt idx="40">
                  <c:v>-32.119900000000001</c:v>
                </c:pt>
                <c:pt idx="41">
                  <c:v>-32.0045</c:v>
                </c:pt>
                <c:pt idx="42">
                  <c:v>-31.8443</c:v>
                </c:pt>
                <c:pt idx="43">
                  <c:v>-31.626200000000001</c:v>
                </c:pt>
                <c:pt idx="44">
                  <c:v>-31.333500000000001</c:v>
                </c:pt>
                <c:pt idx="45">
                  <c:v>-30.9452</c:v>
                </c:pt>
                <c:pt idx="46">
                  <c:v>-30.434899999999999</c:v>
                </c:pt>
                <c:pt idx="47">
                  <c:v>-29.769100000000002</c:v>
                </c:pt>
                <c:pt idx="48">
                  <c:v>-28.9055</c:v>
                </c:pt>
                <c:pt idx="49">
                  <c:v>-27.7913</c:v>
                </c:pt>
                <c:pt idx="50">
                  <c:v>-26.3612</c:v>
                </c:pt>
              </c:numCache>
            </c:numRef>
          </c:yVal>
          <c:smooth val="1"/>
          <c:extLst>
            <c:ext xmlns:c16="http://schemas.microsoft.com/office/drawing/2014/chart" uri="{C3380CC4-5D6E-409C-BE32-E72D297353CC}">
              <c16:uniqueId val="{00000000-A797-4A7D-B47C-0C1B92584452}"/>
            </c:ext>
          </c:extLst>
        </c:ser>
        <c:ser>
          <c:idx val="1"/>
          <c:order val="1"/>
          <c:tx>
            <c:v>Dew curve</c:v>
          </c:tx>
          <c:spPr>
            <a:ln w="9525" cap="rnd">
              <a:solidFill>
                <a:schemeClr val="accent2"/>
              </a:solidFill>
              <a:round/>
            </a:ln>
            <a:effectLst/>
          </c:spPr>
          <c:marker>
            <c:symbol val="circle"/>
            <c:size val="5"/>
            <c:spPr>
              <a:solidFill>
                <a:schemeClr val="accent2"/>
              </a:solidFill>
              <a:ln w="0">
                <a:solidFill>
                  <a:schemeClr val="accent2"/>
                </a:solidFill>
              </a:ln>
              <a:effectLst/>
            </c:spPr>
          </c:marker>
          <c:xVal>
            <c:numRef>
              <c:f>'1 bar'!$C$3:$C$53</c:f>
              <c:numCache>
                <c:formatCode>General</c:formatCode>
                <c:ptCount val="51"/>
                <c:pt idx="0">
                  <c:v>0</c:v>
                </c:pt>
                <c:pt idx="1">
                  <c:v>0.02</c:v>
                </c:pt>
                <c:pt idx="2">
                  <c:v>0.04</c:v>
                </c:pt>
                <c:pt idx="3">
                  <c:v>0.06</c:v>
                </c:pt>
                <c:pt idx="4">
                  <c:v>0.08</c:v>
                </c:pt>
                <c:pt idx="5">
                  <c:v>0.1</c:v>
                </c:pt>
                <c:pt idx="6">
                  <c:v>0.12</c:v>
                </c:pt>
                <c:pt idx="7">
                  <c:v>0.14000000000000001</c:v>
                </c:pt>
                <c:pt idx="8">
                  <c:v>0.16</c:v>
                </c:pt>
                <c:pt idx="9">
                  <c:v>0.18</c:v>
                </c:pt>
                <c:pt idx="10">
                  <c:v>0.2</c:v>
                </c:pt>
                <c:pt idx="11">
                  <c:v>0.22</c:v>
                </c:pt>
                <c:pt idx="12">
                  <c:v>0.24</c:v>
                </c:pt>
                <c:pt idx="13">
                  <c:v>0.26</c:v>
                </c:pt>
                <c:pt idx="14">
                  <c:v>0.28000000000000003</c:v>
                </c:pt>
                <c:pt idx="15">
                  <c:v>0.3</c:v>
                </c:pt>
                <c:pt idx="16">
                  <c:v>0.32</c:v>
                </c:pt>
                <c:pt idx="17">
                  <c:v>0.34</c:v>
                </c:pt>
                <c:pt idx="18">
                  <c:v>0.36</c:v>
                </c:pt>
                <c:pt idx="19">
                  <c:v>0.37995400000000001</c:v>
                </c:pt>
                <c:pt idx="20">
                  <c:v>0.4</c:v>
                </c:pt>
                <c:pt idx="21">
                  <c:v>0.42</c:v>
                </c:pt>
                <c:pt idx="22">
                  <c:v>0.44</c:v>
                </c:pt>
                <c:pt idx="23">
                  <c:v>0.44530199999999998</c:v>
                </c:pt>
                <c:pt idx="24">
                  <c:v>0.44531700000000002</c:v>
                </c:pt>
                <c:pt idx="25">
                  <c:v>0.44533099999999998</c:v>
                </c:pt>
                <c:pt idx="26">
                  <c:v>0.44534499999999999</c:v>
                </c:pt>
                <c:pt idx="27">
                  <c:v>0.44535799999999998</c:v>
                </c:pt>
                <c:pt idx="28">
                  <c:v>0.44536999999999999</c:v>
                </c:pt>
                <c:pt idx="29">
                  <c:v>0.445382</c:v>
                </c:pt>
                <c:pt idx="30">
                  <c:v>0.44539400000000001</c:v>
                </c:pt>
                <c:pt idx="31">
                  <c:v>0.44540400000000002</c:v>
                </c:pt>
                <c:pt idx="32">
                  <c:v>0.64</c:v>
                </c:pt>
                <c:pt idx="33">
                  <c:v>0.66</c:v>
                </c:pt>
                <c:pt idx="34">
                  <c:v>0.68</c:v>
                </c:pt>
                <c:pt idx="35">
                  <c:v>0.7</c:v>
                </c:pt>
                <c:pt idx="36">
                  <c:v>0.72</c:v>
                </c:pt>
                <c:pt idx="37">
                  <c:v>0.74</c:v>
                </c:pt>
                <c:pt idx="38">
                  <c:v>0.76</c:v>
                </c:pt>
                <c:pt idx="39">
                  <c:v>0.78</c:v>
                </c:pt>
                <c:pt idx="40">
                  <c:v>0.8</c:v>
                </c:pt>
                <c:pt idx="41">
                  <c:v>0.82</c:v>
                </c:pt>
                <c:pt idx="42">
                  <c:v>0.84</c:v>
                </c:pt>
                <c:pt idx="43">
                  <c:v>0.86</c:v>
                </c:pt>
                <c:pt idx="44">
                  <c:v>0.88</c:v>
                </c:pt>
                <c:pt idx="45">
                  <c:v>0.9</c:v>
                </c:pt>
                <c:pt idx="46">
                  <c:v>0.92</c:v>
                </c:pt>
                <c:pt idx="47">
                  <c:v>0.94</c:v>
                </c:pt>
                <c:pt idx="48">
                  <c:v>0.96</c:v>
                </c:pt>
                <c:pt idx="49">
                  <c:v>0.98</c:v>
                </c:pt>
                <c:pt idx="50">
                  <c:v>1</c:v>
                </c:pt>
              </c:numCache>
            </c:numRef>
          </c:xVal>
          <c:yVal>
            <c:numRef>
              <c:f>'1 bar'!$B$3:$B$53</c:f>
              <c:numCache>
                <c:formatCode>0.00</c:formatCode>
                <c:ptCount val="51"/>
                <c:pt idx="0" formatCode="General">
                  <c:v>-12.26</c:v>
                </c:pt>
                <c:pt idx="1">
                  <c:v>-16.2697</c:v>
                </c:pt>
                <c:pt idx="2">
                  <c:v>-19.558599999999998</c:v>
                </c:pt>
                <c:pt idx="3">
                  <c:v>-22.1584</c:v>
                </c:pt>
                <c:pt idx="4">
                  <c:v>-24.225999999999999</c:v>
                </c:pt>
                <c:pt idx="5">
                  <c:v>-25.879100000000001</c:v>
                </c:pt>
                <c:pt idx="6">
                  <c:v>-27.206600000000002</c:v>
                </c:pt>
                <c:pt idx="7">
                  <c:v>-28.275600000000001</c:v>
                </c:pt>
                <c:pt idx="8">
                  <c:v>-29.139399999999998</c:v>
                </c:pt>
                <c:pt idx="9">
                  <c:v>-29.834099999999999</c:v>
                </c:pt>
                <c:pt idx="10">
                  <c:v>-30.3934</c:v>
                </c:pt>
                <c:pt idx="11">
                  <c:v>-30.843299999999999</c:v>
                </c:pt>
                <c:pt idx="12">
                  <c:v>-31.202999999999999</c:v>
                </c:pt>
                <c:pt idx="13">
                  <c:v>-31.486799999999999</c:v>
                </c:pt>
                <c:pt idx="14">
                  <c:v>-31.713899999999999</c:v>
                </c:pt>
                <c:pt idx="15">
                  <c:v>-31.889299999999999</c:v>
                </c:pt>
                <c:pt idx="16">
                  <c:v>-32.0246</c:v>
                </c:pt>
                <c:pt idx="17">
                  <c:v>-32.126899999999999</c:v>
                </c:pt>
                <c:pt idx="18">
                  <c:v>-32.201500000000003</c:v>
                </c:pt>
                <c:pt idx="19">
                  <c:v>-32.254800000000003</c:v>
                </c:pt>
                <c:pt idx="20">
                  <c:v>-32.292999999999999</c:v>
                </c:pt>
                <c:pt idx="21">
                  <c:v>-32.317300000000003</c:v>
                </c:pt>
                <c:pt idx="22">
                  <c:v>-32.331899999999997</c:v>
                </c:pt>
                <c:pt idx="23">
                  <c:v>-32.334499999999998</c:v>
                </c:pt>
                <c:pt idx="24">
                  <c:v>-32.334699999999998</c:v>
                </c:pt>
                <c:pt idx="25">
                  <c:v>-32.334699999999998</c:v>
                </c:pt>
                <c:pt idx="26">
                  <c:v>-32.334699999999998</c:v>
                </c:pt>
                <c:pt idx="27">
                  <c:v>-32.334699999999998</c:v>
                </c:pt>
                <c:pt idx="28">
                  <c:v>-32.334699999999998</c:v>
                </c:pt>
                <c:pt idx="29">
                  <c:v>-32.334699999999998</c:v>
                </c:pt>
                <c:pt idx="30">
                  <c:v>-32.334699999999998</c:v>
                </c:pt>
                <c:pt idx="31">
                  <c:v>-32.334699999999998</c:v>
                </c:pt>
                <c:pt idx="32">
                  <c:v>-32.334800000000001</c:v>
                </c:pt>
                <c:pt idx="33">
                  <c:v>-32.334899999999998</c:v>
                </c:pt>
                <c:pt idx="34">
                  <c:v>-32.332999999999998</c:v>
                </c:pt>
                <c:pt idx="35">
                  <c:v>-32.327100000000002</c:v>
                </c:pt>
                <c:pt idx="36">
                  <c:v>-32.314700000000002</c:v>
                </c:pt>
                <c:pt idx="37">
                  <c:v>-32.292499999999997</c:v>
                </c:pt>
                <c:pt idx="38">
                  <c:v>-32.256500000000003</c:v>
                </c:pt>
                <c:pt idx="39">
                  <c:v>-32.201099999999997</c:v>
                </c:pt>
                <c:pt idx="40">
                  <c:v>-32.119900000000001</c:v>
                </c:pt>
                <c:pt idx="41">
                  <c:v>-32.0045</c:v>
                </c:pt>
                <c:pt idx="42">
                  <c:v>-31.8443</c:v>
                </c:pt>
                <c:pt idx="43">
                  <c:v>-31.626200000000001</c:v>
                </c:pt>
                <c:pt idx="44">
                  <c:v>-31.333500000000001</c:v>
                </c:pt>
                <c:pt idx="45">
                  <c:v>-30.9452</c:v>
                </c:pt>
                <c:pt idx="46">
                  <c:v>-30.434899999999999</c:v>
                </c:pt>
                <c:pt idx="47">
                  <c:v>-29.769100000000002</c:v>
                </c:pt>
                <c:pt idx="48">
                  <c:v>-28.9055</c:v>
                </c:pt>
                <c:pt idx="49">
                  <c:v>-27.7913</c:v>
                </c:pt>
                <c:pt idx="50">
                  <c:v>-26.3612</c:v>
                </c:pt>
              </c:numCache>
            </c:numRef>
          </c:yVal>
          <c:smooth val="1"/>
          <c:extLst>
            <c:ext xmlns:c16="http://schemas.microsoft.com/office/drawing/2014/chart" uri="{C3380CC4-5D6E-409C-BE32-E72D297353CC}">
              <c16:uniqueId val="{00000001-A797-4A7D-B47C-0C1B92584452}"/>
            </c:ext>
          </c:extLst>
        </c:ser>
        <c:dLbls>
          <c:showLegendKey val="0"/>
          <c:showVal val="0"/>
          <c:showCatName val="0"/>
          <c:showSerName val="0"/>
          <c:showPercent val="0"/>
          <c:showBubbleSize val="0"/>
        </c:dLbls>
        <c:axId val="500030104"/>
        <c:axId val="500039288"/>
      </c:scatterChart>
      <c:valAx>
        <c:axId val="500030104"/>
        <c:scaling>
          <c:orientation val="minMax"/>
          <c:max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a:t>Liquid/vapor</a:t>
                </a:r>
                <a:r>
                  <a:rPr lang="en-GB" sz="1600" baseline="0"/>
                  <a:t> fraction R134a</a:t>
                </a:r>
                <a:endParaRPr lang="en-GB" sz="1600"/>
              </a:p>
            </c:rich>
          </c:tx>
          <c:layout>
            <c:manualLayout>
              <c:xMode val="edge"/>
              <c:yMode val="edge"/>
              <c:x val="0.30597875278385944"/>
              <c:y val="0.77579251847624531"/>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out"/>
        <c:minorTickMark val="none"/>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0"/>
          <a:lstStyle/>
          <a:p>
            <a:pPr>
              <a:defRPr sz="900" b="0" i="0" u="none" strike="noStrike" kern="1200" baseline="0">
                <a:solidFill>
                  <a:schemeClr val="tx1">
                    <a:lumMod val="65000"/>
                    <a:lumOff val="35000"/>
                  </a:schemeClr>
                </a:solidFill>
                <a:latin typeface="+mn-lt"/>
                <a:ea typeface="+mn-ea"/>
                <a:cs typeface="+mn-cs"/>
              </a:defRPr>
            </a:pPr>
            <a:endParaRPr lang="en-US"/>
          </a:p>
        </c:txPr>
        <c:crossAx val="500039288"/>
        <c:crosses val="autoZero"/>
        <c:crossBetween val="midCat"/>
      </c:valAx>
      <c:valAx>
        <c:axId val="500039288"/>
        <c:scaling>
          <c:orientation val="minMax"/>
          <c:max val="-5"/>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r>
                  <a:rPr lang="en-GB" sz="1600" dirty="0"/>
                  <a:t>Temperature</a:t>
                </a:r>
                <a:r>
                  <a:rPr lang="en-GB" sz="1600" baseline="0" dirty="0"/>
                  <a:t> [C]</a:t>
                </a:r>
                <a:endParaRPr lang="en-GB" sz="1600" dirty="0"/>
              </a:p>
            </c:rich>
          </c:tx>
          <c:layout>
            <c:manualLayout>
              <c:xMode val="edge"/>
              <c:yMode val="edge"/>
              <c:x val="6.1808941477916376E-3"/>
              <c:y val="0.1189640857703132"/>
            </c:manualLayout>
          </c:layout>
          <c:overlay val="0"/>
          <c:spPr>
            <a:noFill/>
            <a:ln>
              <a:noFill/>
            </a:ln>
            <a:effectLst/>
          </c:spPr>
          <c:txPr>
            <a:bodyPr rot="-54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0003010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omments/modernComment_110_8176E2E6.xml><?xml version="1.0" encoding="utf-8"?>
<p188:cmLst xmlns:a="http://schemas.openxmlformats.org/drawingml/2006/main" xmlns:r="http://schemas.openxmlformats.org/officeDocument/2006/relationships" xmlns:p188="http://schemas.microsoft.com/office/powerpoint/2018/8/main">
  <p188:cm id="{0E2DC423-3692-418D-A4CF-E91CA12D69D9}" authorId="{A9DA8068-CCB2-6526-C7BF-A4769799D85E}" status="resolved" created="2024-02-26T15:58:01.921" complete="100000">
    <ac:deMkLst xmlns:ac="http://schemas.microsoft.com/office/drawing/2013/main/command">
      <pc:docMk xmlns:pc="http://schemas.microsoft.com/office/powerpoint/2013/main/command"/>
      <pc:sldMk xmlns:pc="http://schemas.microsoft.com/office/powerpoint/2013/main/command" cId="2172052198" sldId="272"/>
      <ac:spMk id="20" creationId="{BBCB4680-8943-0F7E-1184-FC406DCCD305}"/>
    </ac:deMkLst>
    <p188:txBody>
      <a:bodyPr/>
      <a:lstStyle/>
      <a:p>
        <a:r>
          <a:rPr lang="it-IT"/>
          <a:t>Togliere ultimo punto plot</a:t>
        </a:r>
      </a:p>
    </p188:txBody>
  </p188:cm>
</p188:cmLst>
</file>

<file path=ppt/comments/modernComment_127_EA457246.xml><?xml version="1.0" encoding="utf-8"?>
<p188:cmLst xmlns:a="http://schemas.openxmlformats.org/drawingml/2006/main" xmlns:r="http://schemas.openxmlformats.org/officeDocument/2006/relationships" xmlns:p188="http://schemas.microsoft.com/office/powerpoint/2018/8/main">
  <p188:cm id="{ACF768F6-339A-4B04-9FB6-9F46D011832B}" authorId="{A9DA8068-CCB2-6526-C7BF-A4769799D85E}" status="resolved" created="2024-02-24T17:57:55.778" complete="100000">
    <pc:sldMkLst xmlns:pc="http://schemas.microsoft.com/office/powerpoint/2013/main/command">
      <pc:docMk/>
      <pc:sldMk cId="3930419782" sldId="295"/>
    </pc:sldMkLst>
    <p188:txBody>
      <a:bodyPr/>
      <a:lstStyle/>
      <a:p>
        <a:r>
          <a:rPr lang="it-IT"/>
          <a:t>Aggiungere costo cf4</a:t>
        </a:r>
      </a:p>
    </p188:txBody>
  </p188:cm>
</p188:cmLst>
</file>

<file path=ppt/comments/modernComment_13F_7126A691.xml><?xml version="1.0" encoding="utf-8"?>
<p188:cmLst xmlns:a="http://schemas.openxmlformats.org/drawingml/2006/main" xmlns:r="http://schemas.openxmlformats.org/officeDocument/2006/relationships" xmlns:p188="http://schemas.microsoft.com/office/powerpoint/2018/8/main">
  <p188:cm id="{685AB8F0-7C67-4ECD-9F5C-35A29782C051}" authorId="{A9DA8068-CCB2-6526-C7BF-A4769799D85E}" status="resolved" created="2024-02-26T16:08:10.257" complete="100000">
    <pc:sldMkLst xmlns:pc="http://schemas.microsoft.com/office/powerpoint/2013/main/command">
      <pc:docMk/>
      <pc:sldMk cId="1898358417" sldId="319"/>
    </pc:sldMkLst>
    <p188:txBody>
      <a:bodyPr/>
      <a:lstStyle/>
      <a:p>
        <a:r>
          <a:rPr lang="it-IT"/>
          <a:t>Aggiungere SWPC</a:t>
        </a:r>
      </a:p>
    </p188:txBody>
    <p188:extLst>
      <p:ext xmlns:p="http://schemas.openxmlformats.org/presentationml/2006/main" uri="{57CB4572-C831-44C2-8A1C-0ADB6CCDFE69}">
        <p223:reactions xmlns:p223="http://schemas.microsoft.com/office/powerpoint/2022/03/main">
          <p223:rxn type="👍">
            <p223:instance time="2024-02-27T09:33:03.925" authorId="{8EB1262E-259F-129A-F2B1-EA6361704270}"/>
          </p223:rxn>
        </p223:reactions>
      </p:ext>
    </p188:extLst>
  </p188:cm>
</p188:cmLst>
</file>

<file path=ppt/drawings/drawing1.xml><?xml version="1.0" encoding="utf-8"?>
<c:userShapes xmlns:c="http://schemas.openxmlformats.org/drawingml/2006/chart">
  <cdr:relSizeAnchor xmlns:cdr="http://schemas.openxmlformats.org/drawingml/2006/chartDrawing">
    <cdr:from>
      <cdr:x>0.61701</cdr:x>
      <cdr:y>0.49686</cdr:y>
    </cdr:from>
    <cdr:to>
      <cdr:x>0.71161</cdr:x>
      <cdr:y>0.56604</cdr:y>
    </cdr:to>
    <cdr:sp macro="" textlink="">
      <cdr:nvSpPr>
        <cdr:cNvPr id="2" name="TextBox 1">
          <a:extLst xmlns:a="http://schemas.openxmlformats.org/drawingml/2006/main">
            <a:ext uri="{FF2B5EF4-FFF2-40B4-BE49-F238E27FC236}">
              <a16:creationId xmlns:a16="http://schemas.microsoft.com/office/drawing/2014/main" id="{CA33037E-09C3-A150-1279-64027532C83F}"/>
            </a:ext>
          </a:extLst>
        </cdr:cNvPr>
        <cdr:cNvSpPr txBox="1"/>
      </cdr:nvSpPr>
      <cdr:spPr>
        <a:xfrm xmlns:a="http://schemas.openxmlformats.org/drawingml/2006/main">
          <a:off x="6578338" y="2234152"/>
          <a:ext cx="1008668" cy="31108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GB" sz="1100" dirty="0"/>
        </a:p>
      </cdr:txBody>
    </cdr:sp>
  </cdr:relSizeAnchor>
  <cdr:relSizeAnchor xmlns:cdr="http://schemas.openxmlformats.org/drawingml/2006/chartDrawing">
    <cdr:from>
      <cdr:x>0.46925</cdr:x>
      <cdr:y>0.12371</cdr:y>
    </cdr:from>
    <cdr:to>
      <cdr:x>0.78489</cdr:x>
      <cdr:y>0.36386</cdr:y>
    </cdr:to>
    <cdr:sp macro="" textlink="">
      <cdr:nvSpPr>
        <cdr:cNvPr id="4" name="TextBox 3">
          <a:extLst xmlns:a="http://schemas.openxmlformats.org/drawingml/2006/main">
            <a:ext uri="{FF2B5EF4-FFF2-40B4-BE49-F238E27FC236}">
              <a16:creationId xmlns:a16="http://schemas.microsoft.com/office/drawing/2014/main" id="{3D4F196F-78B5-5C56-F740-87028640C0D7}"/>
            </a:ext>
          </a:extLst>
        </cdr:cNvPr>
        <cdr:cNvSpPr txBox="1"/>
      </cdr:nvSpPr>
      <cdr:spPr>
        <a:xfrm xmlns:a="http://schemas.openxmlformats.org/drawingml/2006/main">
          <a:off x="2539734" y="328823"/>
          <a:ext cx="1708374" cy="638319"/>
        </a:xfrm>
        <a:prstGeom xmlns:a="http://schemas.openxmlformats.org/drawingml/2006/main" prst="rect">
          <a:avLst/>
        </a:prstGeom>
        <a:ln xmlns:a="http://schemas.openxmlformats.org/drawingml/2006/main">
          <a:solidFill>
            <a:schemeClr val="accent6"/>
          </a:solidFill>
        </a:ln>
      </cdr:spPr>
      <cdr:txBody>
        <a:bodyPr xmlns:a="http://schemas.openxmlformats.org/drawingml/2006/main" vertOverflow="clip" wrap="square" tIns="72000" rtlCol="0"/>
        <a:lstStyle xmlns:a="http://schemas.openxmlformats.org/drawingml/2006/main"/>
        <a:p xmlns:a="http://schemas.openxmlformats.org/drawingml/2006/main">
          <a:pPr algn="ctr"/>
          <a:r>
            <a:rPr lang="en-US" sz="1600" i="0" dirty="0">
              <a:latin typeface="Cambria Math" panose="02040503050406030204" pitchFamily="18" charset="0"/>
            </a:rPr>
            <a:t>𝐴𝑧𝑒𝑜𝑡𝑟𝑜𝑝𝑒</a:t>
          </a:r>
          <a:endParaRPr lang="en-US" sz="1600" dirty="0"/>
        </a:p>
        <a:p xmlns:a="http://schemas.openxmlformats.org/drawingml/2006/main">
          <a:pPr algn="ctr"/>
          <a:r>
            <a:rPr lang="en-US" sz="1600" i="0" dirty="0">
              <a:latin typeface="Cambria Math" panose="02040503050406030204" pitchFamily="18" charset="0"/>
            </a:rPr>
            <a:t>65/35</a:t>
          </a:r>
          <a:endParaRPr lang="en-US" sz="1600" dirty="0"/>
        </a:p>
        <a:p xmlns:a="http://schemas.openxmlformats.org/drawingml/2006/main">
          <a:pPr algn="ctr"/>
          <a:r>
            <a:rPr lang="en-US" sz="1600" b="0" i="0" dirty="0">
              <a:latin typeface="Cambria Math" panose="02040503050406030204" pitchFamily="18" charset="0"/>
            </a:rPr>
            <a:t>𝑇_𝑏𝑜𝑖𝑙</a:t>
          </a:r>
          <a:r>
            <a:rPr lang="en-US" sz="1600" b="0" i="0" baseline="-25000" dirty="0">
              <a:latin typeface="Cambria Math" panose="02040503050406030204" pitchFamily="18" charset="0"/>
            </a:rPr>
            <a:t>𝑎𝑧</a:t>
          </a:r>
          <a:r>
            <a:rPr lang="en-US" sz="1600" b="0" i="0" dirty="0">
              <a:latin typeface="Cambria Math" panose="02040503050406030204" pitchFamily="18" charset="0"/>
            </a:rPr>
            <a:t> </a:t>
          </a:r>
          <a:r>
            <a:rPr lang="en-US" sz="1600" i="0" dirty="0">
              <a:latin typeface="Cambria Math" panose="02040503050406030204" pitchFamily="18" charset="0"/>
            </a:rPr>
            <a:t> = −32.3 °𝐶</a:t>
          </a:r>
          <a:endParaRPr lang="en-US" sz="1600" dirty="0"/>
        </a:p>
        <a:p xmlns:a="http://schemas.openxmlformats.org/drawingml/2006/main">
          <a:pPr algn="ctr"/>
          <a:endParaRPr lang="en-GB" sz="1600" dirty="0"/>
        </a:p>
      </cdr:txBody>
    </cdr:sp>
  </cdr:relSizeAnchor>
  <cdr:relSizeAnchor xmlns:cdr="http://schemas.openxmlformats.org/drawingml/2006/chartDrawing">
    <cdr:from>
      <cdr:x>0.1038</cdr:x>
      <cdr:y>0.11765</cdr:y>
    </cdr:from>
    <cdr:to>
      <cdr:x>0.45092</cdr:x>
      <cdr:y>0.24455</cdr:y>
    </cdr:to>
    <cdr:sp macro="" textlink="">
      <cdr:nvSpPr>
        <cdr:cNvPr id="6" name="TextBox 1">
          <a:extLst xmlns:a="http://schemas.openxmlformats.org/drawingml/2006/main">
            <a:ext uri="{FF2B5EF4-FFF2-40B4-BE49-F238E27FC236}">
              <a16:creationId xmlns:a16="http://schemas.microsoft.com/office/drawing/2014/main" id="{D9FA0859-CCA3-C908-9F6B-7A44EE09BD87}"/>
            </a:ext>
          </a:extLst>
        </cdr:cNvPr>
        <cdr:cNvSpPr txBox="1"/>
      </cdr:nvSpPr>
      <cdr:spPr>
        <a:xfrm xmlns:a="http://schemas.openxmlformats.org/drawingml/2006/main">
          <a:off x="561804" y="312717"/>
          <a:ext cx="1878770" cy="337313"/>
        </a:xfrm>
        <a:prstGeom xmlns:a="http://schemas.openxmlformats.org/drawingml/2006/main" prst="rect">
          <a:avLst/>
        </a:prstGeom>
        <a:ln xmlns:a="http://schemas.openxmlformats.org/drawingml/2006/main">
          <a:solidFill>
            <a:schemeClr val="accent6"/>
          </a:solidFill>
        </a:ln>
      </cdr:spPr>
      <cdr:txBody>
        <a:bodyPr xmlns:a="http://schemas.openxmlformats.org/drawingml/2006/main" wrap="square" tIns="72000"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600" b="0" i="0" dirty="0">
              <a:latin typeface="Cambria Math" panose="02040503050406030204" pitchFamily="18" charset="0"/>
            </a:rPr>
            <a:t>𝑇_𝑏𝑜𝑖𝑙</a:t>
          </a:r>
          <a:r>
            <a:rPr lang="en-US" sz="1600" b="0" i="0" baseline="-25000" dirty="0">
              <a:latin typeface="Cambria Math" panose="02040503050406030204" pitchFamily="18" charset="0"/>
            </a:rPr>
            <a:t>𝑖𝑠𝑜</a:t>
          </a:r>
          <a:r>
            <a:rPr lang="en-US" sz="1600" b="0" i="0" dirty="0">
              <a:latin typeface="Cambria Math" panose="02040503050406030204" pitchFamily="18" charset="0"/>
            </a:rPr>
            <a:t>=</a:t>
          </a:r>
          <a:r>
            <a:rPr lang="en-US" sz="1600" i="0" dirty="0">
              <a:latin typeface="Cambria Math" panose="02040503050406030204" pitchFamily="18" charset="0"/>
            </a:rPr>
            <a:t> −12.5 °𝐶</a:t>
          </a:r>
          <a:endParaRPr lang="en-US" sz="1600" dirty="0"/>
        </a:p>
        <a:p xmlns:a="http://schemas.openxmlformats.org/drawingml/2006/main">
          <a:pPr algn="ctr"/>
          <a:endParaRPr lang="en-US" sz="1600" dirty="0"/>
        </a:p>
        <a:p xmlns:a="http://schemas.openxmlformats.org/drawingml/2006/main">
          <a:pPr algn="ctr"/>
          <a:endParaRPr lang="en-GB" sz="1600" dirty="0"/>
        </a:p>
      </cdr:txBody>
    </cdr:sp>
  </cdr:relSizeAnchor>
  <cdr:relSizeAnchor xmlns:cdr="http://schemas.openxmlformats.org/drawingml/2006/chartDrawing">
    <cdr:from>
      <cdr:x>0.62969</cdr:x>
      <cdr:y>0.39001</cdr:y>
    </cdr:from>
    <cdr:to>
      <cdr:x>0.98447</cdr:x>
      <cdr:y>0.52738</cdr:y>
    </cdr:to>
    <cdr:sp macro="" textlink="">
      <cdr:nvSpPr>
        <cdr:cNvPr id="7" name="TextBox 1">
          <a:extLst xmlns:a="http://schemas.openxmlformats.org/drawingml/2006/main">
            <a:ext uri="{FF2B5EF4-FFF2-40B4-BE49-F238E27FC236}">
              <a16:creationId xmlns:a16="http://schemas.microsoft.com/office/drawing/2014/main" id="{12D0A9AD-AF96-6DB5-CCD6-6948C626B714}"/>
            </a:ext>
          </a:extLst>
        </cdr:cNvPr>
        <cdr:cNvSpPr txBox="1"/>
      </cdr:nvSpPr>
      <cdr:spPr>
        <a:xfrm xmlns:a="http://schemas.openxmlformats.org/drawingml/2006/main">
          <a:off x="3408137" y="1036658"/>
          <a:ext cx="1920183" cy="365124"/>
        </a:xfrm>
        <a:prstGeom xmlns:a="http://schemas.openxmlformats.org/drawingml/2006/main" prst="rect">
          <a:avLst/>
        </a:prstGeom>
        <a:ln xmlns:a="http://schemas.openxmlformats.org/drawingml/2006/main">
          <a:solidFill>
            <a:schemeClr val="accent6"/>
          </a:solidFill>
        </a:ln>
      </cdr:spPr>
      <cdr:txBody>
        <a:bodyPr xmlns:a="http://schemas.openxmlformats.org/drawingml/2006/main" wrap="square" tIns="72000" rtlCol="0" anchor="t" anchorCtr="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400" b="0" i="0" dirty="0">
              <a:latin typeface="Cambria Math" panose="02040503050406030204" pitchFamily="18" charset="0"/>
            </a:rPr>
            <a:t>𝑇_𝑏𝑜𝑖𝑙</a:t>
          </a:r>
          <a:r>
            <a:rPr lang="en-US" sz="1400" b="0" i="0" baseline="-25000" dirty="0">
              <a:latin typeface="Cambria Math" panose="02040503050406030204" pitchFamily="18" charset="0"/>
            </a:rPr>
            <a:t>𝑅134𝑎 </a:t>
          </a:r>
          <a:r>
            <a:rPr lang="en-US" sz="1400" i="0" baseline="-25000" dirty="0">
              <a:latin typeface="Cambria Math" panose="02040503050406030204" pitchFamily="18" charset="0"/>
            </a:rPr>
            <a:t> </a:t>
          </a:r>
          <a:r>
            <a:rPr lang="en-US" sz="1400" i="0" dirty="0">
              <a:latin typeface="Cambria Math" panose="02040503050406030204" pitchFamily="18" charset="0"/>
            </a:rPr>
            <a:t>= −26.5 °𝐶</a:t>
          </a:r>
          <a:endParaRPr lang="en-US" sz="1400" dirty="0"/>
        </a:p>
        <a:p xmlns:a="http://schemas.openxmlformats.org/drawingml/2006/main">
          <a:pPr algn="ctr"/>
          <a:endParaRPr lang="en-US" sz="1400" dirty="0"/>
        </a:p>
        <a:p xmlns:a="http://schemas.openxmlformats.org/drawingml/2006/main">
          <a:pPr algn="ctr"/>
          <a:endParaRPr lang="en-GB" sz="14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A7D55D19-1FEB-325D-21C0-E7091664B6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A0591717-CF35-61ED-C95A-5B0AD079112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7AD045E-6654-4897-8046-A32B645601F5}" type="datetimeFigureOut">
              <a:rPr lang="it-IT" smtClean="0"/>
              <a:t>28/02/2024</a:t>
            </a:fld>
            <a:endParaRPr lang="it-IT"/>
          </a:p>
        </p:txBody>
      </p:sp>
      <p:sp>
        <p:nvSpPr>
          <p:cNvPr id="4" name="Segnaposto piè di pagina 3">
            <a:extLst>
              <a:ext uri="{FF2B5EF4-FFF2-40B4-BE49-F238E27FC236}">
                <a16:creationId xmlns:a16="http://schemas.microsoft.com/office/drawing/2014/main" id="{6A44F819-AC12-F56F-372C-FAEE08113D4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it-IT"/>
              <a:t>Maria Cristina Arena</a:t>
            </a:r>
          </a:p>
        </p:txBody>
      </p:sp>
      <p:sp>
        <p:nvSpPr>
          <p:cNvPr id="5" name="Segnaposto numero diapositiva 4">
            <a:extLst>
              <a:ext uri="{FF2B5EF4-FFF2-40B4-BE49-F238E27FC236}">
                <a16:creationId xmlns:a16="http://schemas.microsoft.com/office/drawing/2014/main" id="{0EFD3D59-1AF8-CFB2-DDD8-F083D3D5A42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B3753D-66DB-452A-885A-D2472A064470}" type="slidenum">
              <a:rPr lang="it-IT" smtClean="0"/>
              <a:t>‹#›</a:t>
            </a:fld>
            <a:endParaRPr lang="it-IT"/>
          </a:p>
        </p:txBody>
      </p:sp>
    </p:spTree>
    <p:extLst>
      <p:ext uri="{BB962C8B-B14F-4D97-AF65-F5344CB8AC3E}">
        <p14:creationId xmlns:p14="http://schemas.microsoft.com/office/powerpoint/2010/main" val="3379215679"/>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C78029-EB20-4FE7-A2B9-20B4D6D1069D}" type="datetimeFigureOut">
              <a:rPr lang="it-IT" smtClean="0"/>
              <a:t>28/02/2024</a:t>
            </a:fld>
            <a:endParaRPr lang="it-IT" dirty="0"/>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it-IT"/>
              <a:t>Maria Cristina Arena</a:t>
            </a:r>
            <a:endParaRPr lang="it-IT" dirty="0"/>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F718B9-1172-4E16-886C-3257B6D2313E}" type="slidenum">
              <a:rPr lang="it-IT" smtClean="0"/>
              <a:t>‹#›</a:t>
            </a:fld>
            <a:endParaRPr lang="it-IT" dirty="0"/>
          </a:p>
        </p:txBody>
      </p:sp>
    </p:spTree>
    <p:extLst>
      <p:ext uri="{BB962C8B-B14F-4D97-AF65-F5344CB8AC3E}">
        <p14:creationId xmlns:p14="http://schemas.microsoft.com/office/powerpoint/2010/main" val="391611714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1</a:t>
            </a:fld>
            <a:endParaRPr lang="it-IT" dirty="0"/>
          </a:p>
        </p:txBody>
      </p:sp>
      <p:sp>
        <p:nvSpPr>
          <p:cNvPr id="5" name="Segnaposto piè di pagina 4">
            <a:extLst>
              <a:ext uri="{FF2B5EF4-FFF2-40B4-BE49-F238E27FC236}">
                <a16:creationId xmlns:a16="http://schemas.microsoft.com/office/drawing/2014/main" id="{2806D291-8D80-928B-C91C-CB0EC5D7A6A4}"/>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2154060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Fare schema invece di lista </a:t>
            </a:r>
            <a:r>
              <a:rPr lang="it-IT" dirty="0">
                <a:sym typeface="Wingdings" panose="05000000000000000000" pitchFamily="2" charset="2"/>
              </a:rPr>
              <a:t> gas freccia e detector (esempio)</a:t>
            </a:r>
            <a:endParaRPr lang="it-IT" dirty="0"/>
          </a:p>
        </p:txBody>
      </p:sp>
      <p:sp>
        <p:nvSpPr>
          <p:cNvPr id="4" name="Segnaposto numero diapositiva 3"/>
          <p:cNvSpPr>
            <a:spLocks noGrp="1"/>
          </p:cNvSpPr>
          <p:nvPr>
            <p:ph type="sldNum" sz="quarter" idx="5"/>
          </p:nvPr>
        </p:nvSpPr>
        <p:spPr/>
        <p:txBody>
          <a:bodyPr/>
          <a:lstStyle/>
          <a:p>
            <a:fld id="{B9F718B9-1172-4E16-886C-3257B6D2313E}" type="slidenum">
              <a:rPr lang="it-IT" smtClean="0"/>
              <a:t>5</a:t>
            </a:fld>
            <a:endParaRPr lang="it-IT" dirty="0"/>
          </a:p>
        </p:txBody>
      </p:sp>
      <p:sp>
        <p:nvSpPr>
          <p:cNvPr id="5" name="Segnaposto piè di pagina 4">
            <a:extLst>
              <a:ext uri="{FF2B5EF4-FFF2-40B4-BE49-F238E27FC236}">
                <a16:creationId xmlns:a16="http://schemas.microsoft.com/office/drawing/2014/main" id="{8705CE6A-62D6-CDD4-7DBE-133E95731477}"/>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2535987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Togliere</a:t>
            </a:r>
            <a:r>
              <a:rPr lang="en-US" dirty="0"/>
              <a:t> testo</a:t>
            </a:r>
          </a:p>
          <a:p>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12</a:t>
            </a:fld>
            <a:endParaRPr lang="it-IT" dirty="0"/>
          </a:p>
        </p:txBody>
      </p:sp>
      <p:sp>
        <p:nvSpPr>
          <p:cNvPr id="5" name="Segnaposto piè di pagina 4">
            <a:extLst>
              <a:ext uri="{FF2B5EF4-FFF2-40B4-BE49-F238E27FC236}">
                <a16:creationId xmlns:a16="http://schemas.microsoft.com/office/drawing/2014/main" id="{2F9481B4-CAE5-31A4-AD28-7AC719E64A4A}"/>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38387920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13</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2320671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14</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2240319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15</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39548100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16</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3294710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Aggiungere</a:t>
            </a:r>
            <a:r>
              <a:rPr lang="en-US" dirty="0"/>
              <a:t> absorber</a:t>
            </a:r>
            <a:endParaRPr lang="en-GB" dirty="0"/>
          </a:p>
        </p:txBody>
      </p:sp>
      <p:sp>
        <p:nvSpPr>
          <p:cNvPr id="4" name="Slide Number Placeholder 3"/>
          <p:cNvSpPr>
            <a:spLocks noGrp="1"/>
          </p:cNvSpPr>
          <p:nvPr>
            <p:ph type="sldNum" sz="quarter" idx="5"/>
          </p:nvPr>
        </p:nvSpPr>
        <p:spPr/>
        <p:txBody>
          <a:bodyPr/>
          <a:lstStyle/>
          <a:p>
            <a:fld id="{B9F718B9-1172-4E16-886C-3257B6D2313E}" type="slidenum">
              <a:rPr lang="it-IT" smtClean="0"/>
              <a:t>17</a:t>
            </a:fld>
            <a:endParaRPr lang="it-IT" dirty="0"/>
          </a:p>
        </p:txBody>
      </p:sp>
      <p:sp>
        <p:nvSpPr>
          <p:cNvPr id="5" name="Segnaposto piè di pagina 4">
            <a:extLst>
              <a:ext uri="{FF2B5EF4-FFF2-40B4-BE49-F238E27FC236}">
                <a16:creationId xmlns:a16="http://schemas.microsoft.com/office/drawing/2014/main" id="{31984A4A-ED26-AC9A-54CB-4F4977E20F0E}"/>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39951849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Sistemare asse y</a:t>
            </a:r>
          </a:p>
        </p:txBody>
      </p:sp>
      <p:sp>
        <p:nvSpPr>
          <p:cNvPr id="4" name="Segnaposto numero diapositiva 3"/>
          <p:cNvSpPr>
            <a:spLocks noGrp="1"/>
          </p:cNvSpPr>
          <p:nvPr>
            <p:ph type="sldNum" sz="quarter" idx="5"/>
          </p:nvPr>
        </p:nvSpPr>
        <p:spPr/>
        <p:txBody>
          <a:bodyPr/>
          <a:lstStyle/>
          <a:p>
            <a:fld id="{B9F718B9-1172-4E16-886C-3257B6D2313E}" type="slidenum">
              <a:rPr lang="it-IT" smtClean="0"/>
              <a:t>22</a:t>
            </a:fld>
            <a:endParaRPr lang="it-IT" dirty="0"/>
          </a:p>
        </p:txBody>
      </p:sp>
      <p:sp>
        <p:nvSpPr>
          <p:cNvPr id="5" name="Segnaposto piè di pagina 4">
            <a:extLst>
              <a:ext uri="{FF2B5EF4-FFF2-40B4-BE49-F238E27FC236}">
                <a16:creationId xmlns:a16="http://schemas.microsoft.com/office/drawing/2014/main" id="{258816D0-A655-248A-A40F-53B8071A7A92}"/>
              </a:ext>
            </a:extLst>
          </p:cNvPr>
          <p:cNvSpPr>
            <a:spLocks noGrp="1"/>
          </p:cNvSpPr>
          <p:nvPr>
            <p:ph type="ftr" sz="quarter" idx="4"/>
          </p:nvPr>
        </p:nvSpPr>
        <p:spPr/>
        <p:txBody>
          <a:bodyPr/>
          <a:lstStyle/>
          <a:p>
            <a:r>
              <a:rPr lang="it-IT"/>
              <a:t>Maria Cristina Arena</a:t>
            </a:r>
            <a:endParaRPr lang="it-IT" dirty="0"/>
          </a:p>
        </p:txBody>
      </p:sp>
    </p:spTree>
    <p:extLst>
      <p:ext uri="{BB962C8B-B14F-4D97-AF65-F5344CB8AC3E}">
        <p14:creationId xmlns:p14="http://schemas.microsoft.com/office/powerpoint/2010/main" val="40119236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40AAD-80AF-40E7-BE3F-43D32FC68ED4}"/>
              </a:ext>
            </a:extLst>
          </p:cNvPr>
          <p:cNvSpPr>
            <a:spLocks noGrp="1"/>
          </p:cNvSpPr>
          <p:nvPr>
            <p:ph type="ctrTitle"/>
          </p:nvPr>
        </p:nvSpPr>
        <p:spPr>
          <a:xfrm>
            <a:off x="1524000" y="1122363"/>
            <a:ext cx="9144000" cy="2387600"/>
          </a:xfrm>
        </p:spPr>
        <p:txBody>
          <a:bodyPr anchor="b"/>
          <a:lstStyle>
            <a:lvl1pPr algn="l">
              <a:defRPr sz="6000" b="1" i="0" cap="all" baseline="0"/>
            </a:lvl1pPr>
          </a:lstStyle>
          <a:p>
            <a:r>
              <a:rPr lang="it-IT"/>
              <a:t>Fare clic per modificare lo stile del titolo dello schema</a:t>
            </a:r>
            <a:endParaRPr lang="en-US"/>
          </a:p>
        </p:txBody>
      </p:sp>
      <p:sp>
        <p:nvSpPr>
          <p:cNvPr id="3" name="Subtitle 2">
            <a:extLst>
              <a:ext uri="{FF2B5EF4-FFF2-40B4-BE49-F238E27FC236}">
                <a16:creationId xmlns:a16="http://schemas.microsoft.com/office/drawing/2014/main" id="{EC80FBD9-0977-4B2B-9318-30774BB0947C}"/>
              </a:ext>
            </a:extLst>
          </p:cNvPr>
          <p:cNvSpPr>
            <a:spLocks noGrp="1"/>
          </p:cNvSpPr>
          <p:nvPr>
            <p:ph type="subTitle" idx="1"/>
          </p:nvPr>
        </p:nvSpPr>
        <p:spPr>
          <a:xfrm>
            <a:off x="1524000" y="3602038"/>
            <a:ext cx="9144000"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Date Placeholder 3">
            <a:extLst>
              <a:ext uri="{FF2B5EF4-FFF2-40B4-BE49-F238E27FC236}">
                <a16:creationId xmlns:a16="http://schemas.microsoft.com/office/drawing/2014/main" id="{9CE66DA5-7751-4D3D-B753-58DF3B418763}"/>
              </a:ext>
            </a:extLst>
          </p:cNvPr>
          <p:cNvSpPr>
            <a:spLocks noGrp="1"/>
          </p:cNvSpPr>
          <p:nvPr>
            <p:ph type="dt" sz="half" idx="10"/>
          </p:nvPr>
        </p:nvSpPr>
        <p:spPr/>
        <p:txBody>
          <a:bodyPr/>
          <a:lstStyle/>
          <a:p>
            <a:fld id="{129B6F60-C4C0-4BC8-B61B-9976981E51DF}" type="datetime1">
              <a:rPr lang="en-US" smtClean="0"/>
              <a:t>2/28/2024</a:t>
            </a:fld>
            <a:endParaRPr lang="en-US" dirty="0"/>
          </a:p>
        </p:txBody>
      </p:sp>
      <p:sp>
        <p:nvSpPr>
          <p:cNvPr id="5" name="Footer Placeholder 4">
            <a:extLst>
              <a:ext uri="{FF2B5EF4-FFF2-40B4-BE49-F238E27FC236}">
                <a16:creationId xmlns:a16="http://schemas.microsoft.com/office/drawing/2014/main" id="{7F8C2A2A-62DB-40C0-8AE7-CB9B98649BB1}"/>
              </a:ext>
            </a:extLst>
          </p:cNvPr>
          <p:cNvSpPr>
            <a:spLocks noGrp="1"/>
          </p:cNvSpPr>
          <p:nvPr>
            <p:ph type="ftr" sz="quarter" idx="11"/>
          </p:nvPr>
        </p:nvSpPr>
        <p:spPr/>
        <p:txBody>
          <a:bodyPr/>
          <a:lstStyle/>
          <a:p>
            <a:r>
              <a:rPr lang="en-US"/>
              <a:t>EP-DT seminar, 28-02-2024</a:t>
            </a:r>
            <a:endParaRPr lang="en-US" dirty="0"/>
          </a:p>
        </p:txBody>
      </p:sp>
      <p:sp>
        <p:nvSpPr>
          <p:cNvPr id="6" name="Slide Number Placeholder 5">
            <a:extLst>
              <a:ext uri="{FF2B5EF4-FFF2-40B4-BE49-F238E27FC236}">
                <a16:creationId xmlns:a16="http://schemas.microsoft.com/office/drawing/2014/main" id="{A401EAA4-F44C-4C1F-B8E3-1A3005300F50}"/>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11" name="Straight Connector 10">
            <a:extLst>
              <a:ext uri="{FF2B5EF4-FFF2-40B4-BE49-F238E27FC236}">
                <a16:creationId xmlns:a16="http://schemas.microsoft.com/office/drawing/2014/main" id="{D1B787A8-0D67-4B7E-9B48-86BD906AB6B5}"/>
              </a:ext>
            </a:extLst>
          </p:cNvPr>
          <p:cNvCxnSpPr>
            <a:cxnSpLocks/>
          </p:cNvCxnSpPr>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9135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AD429-654B-4F0E-94E9-6FEF8EC67EF3}"/>
              </a:ext>
            </a:extLst>
          </p:cNvPr>
          <p:cNvSpPr>
            <a:spLocks noGrp="1"/>
          </p:cNvSpPr>
          <p:nvPr>
            <p:ph type="title"/>
          </p:nvPr>
        </p:nvSpPr>
        <p:spPr/>
        <p:txBody>
          <a:bodyPr/>
          <a:lstStyle/>
          <a:p>
            <a:r>
              <a:rPr lang="it-IT"/>
              <a:t>Fare clic per modificare lo stile del titolo dello schema</a:t>
            </a:r>
            <a:endParaRPr lang="en-US"/>
          </a:p>
        </p:txBody>
      </p:sp>
      <p:sp>
        <p:nvSpPr>
          <p:cNvPr id="3" name="Vertical Text Placeholder 2">
            <a:extLst>
              <a:ext uri="{FF2B5EF4-FFF2-40B4-BE49-F238E27FC236}">
                <a16:creationId xmlns:a16="http://schemas.microsoft.com/office/drawing/2014/main" id="{768D60B2-06F5-4567-BE1F-BBA5270537BE}"/>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id="{7216F6F2-8269-4B80-8EE3-81FEE0F9DFA6}"/>
              </a:ext>
            </a:extLst>
          </p:cNvPr>
          <p:cNvSpPr>
            <a:spLocks noGrp="1"/>
          </p:cNvSpPr>
          <p:nvPr>
            <p:ph type="dt" sz="half" idx="10"/>
          </p:nvPr>
        </p:nvSpPr>
        <p:spPr/>
        <p:txBody>
          <a:bodyPr/>
          <a:lstStyle/>
          <a:p>
            <a:fld id="{46222F03-3B6A-4405-87D5-28313769FC49}" type="datetime1">
              <a:rPr lang="en-US" smtClean="0"/>
              <a:t>2/28/2024</a:t>
            </a:fld>
            <a:endParaRPr lang="en-US" dirty="0"/>
          </a:p>
        </p:txBody>
      </p:sp>
      <p:sp>
        <p:nvSpPr>
          <p:cNvPr id="5" name="Footer Placeholder 4">
            <a:extLst>
              <a:ext uri="{FF2B5EF4-FFF2-40B4-BE49-F238E27FC236}">
                <a16:creationId xmlns:a16="http://schemas.microsoft.com/office/drawing/2014/main" id="{56BC86E4-3EDE-4EB4-B1A3-A1198AADD17D}"/>
              </a:ext>
            </a:extLst>
          </p:cNvPr>
          <p:cNvSpPr>
            <a:spLocks noGrp="1"/>
          </p:cNvSpPr>
          <p:nvPr>
            <p:ph type="ftr" sz="quarter" idx="11"/>
          </p:nvPr>
        </p:nvSpPr>
        <p:spPr/>
        <p:txBody>
          <a:bodyPr/>
          <a:lstStyle/>
          <a:p>
            <a:r>
              <a:rPr lang="en-US"/>
              <a:t>EP-DT seminar, 28-02-2024</a:t>
            </a:r>
            <a:endParaRPr lang="en-US" dirty="0"/>
          </a:p>
        </p:txBody>
      </p:sp>
      <p:sp>
        <p:nvSpPr>
          <p:cNvPr id="6" name="Slide Number Placeholder 5">
            <a:extLst>
              <a:ext uri="{FF2B5EF4-FFF2-40B4-BE49-F238E27FC236}">
                <a16:creationId xmlns:a16="http://schemas.microsoft.com/office/drawing/2014/main" id="{F41752B0-ACEC-49EF-8131-FCF35BC5CD35}"/>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7" name="Straight Connector 6">
            <a:extLst>
              <a:ext uri="{FF2B5EF4-FFF2-40B4-BE49-F238E27FC236}">
                <a16:creationId xmlns:a16="http://schemas.microsoft.com/office/drawing/2014/main" id="{1A0462E3-375D-4E76-8886-69E06985D069}"/>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026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423B094-F480-477B-901C-7181F88C076D}"/>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Vertical Text Placeholder 2">
            <a:extLst>
              <a:ext uri="{FF2B5EF4-FFF2-40B4-BE49-F238E27FC236}">
                <a16:creationId xmlns:a16="http://schemas.microsoft.com/office/drawing/2014/main" id="{1D052089-A920-4E52-98DC-8A5DC7B0ACC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id="{94A074FE-F1B4-421F-A66E-FA351C8F99E9}"/>
              </a:ext>
            </a:extLst>
          </p:cNvPr>
          <p:cNvSpPr>
            <a:spLocks noGrp="1"/>
          </p:cNvSpPr>
          <p:nvPr>
            <p:ph type="dt" sz="half" idx="10"/>
          </p:nvPr>
        </p:nvSpPr>
        <p:spPr/>
        <p:txBody>
          <a:bodyPr/>
          <a:lstStyle/>
          <a:p>
            <a:fld id="{C94B515D-0323-44FC-9BE8-76E987AD72E5}" type="datetime1">
              <a:rPr lang="en-US" smtClean="0"/>
              <a:t>2/28/2024</a:t>
            </a:fld>
            <a:endParaRPr lang="en-US" dirty="0"/>
          </a:p>
        </p:txBody>
      </p:sp>
      <p:sp>
        <p:nvSpPr>
          <p:cNvPr id="5" name="Footer Placeholder 4">
            <a:extLst>
              <a:ext uri="{FF2B5EF4-FFF2-40B4-BE49-F238E27FC236}">
                <a16:creationId xmlns:a16="http://schemas.microsoft.com/office/drawing/2014/main" id="{34D764BA-3AB2-45FD-ABCB-975B3FDDF275}"/>
              </a:ext>
            </a:extLst>
          </p:cNvPr>
          <p:cNvSpPr>
            <a:spLocks noGrp="1"/>
          </p:cNvSpPr>
          <p:nvPr>
            <p:ph type="ftr" sz="quarter" idx="11"/>
          </p:nvPr>
        </p:nvSpPr>
        <p:spPr/>
        <p:txBody>
          <a:bodyPr/>
          <a:lstStyle/>
          <a:p>
            <a:r>
              <a:rPr lang="en-US"/>
              <a:t>EP-DT seminar, 28-02-2024</a:t>
            </a:r>
            <a:endParaRPr lang="en-US" dirty="0"/>
          </a:p>
        </p:txBody>
      </p:sp>
      <p:sp>
        <p:nvSpPr>
          <p:cNvPr id="6" name="Slide Number Placeholder 5">
            <a:extLst>
              <a:ext uri="{FF2B5EF4-FFF2-40B4-BE49-F238E27FC236}">
                <a16:creationId xmlns:a16="http://schemas.microsoft.com/office/drawing/2014/main" id="{36FB3FEF-8252-49FD-82F2-3E5FABC65F9A}"/>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7" name="Straight Connector 6">
            <a:extLst>
              <a:ext uri="{FF2B5EF4-FFF2-40B4-BE49-F238E27FC236}">
                <a16:creationId xmlns:a16="http://schemas.microsoft.com/office/drawing/2014/main" id="{0AEB5C65-83BB-4EBD-AD22-EDA8489D0F5D}"/>
              </a:ext>
            </a:extLst>
          </p:cNvPr>
          <p:cNvCxnSpPr>
            <a:cxnSpLocks/>
          </p:cNvCxnSpPr>
          <p:nvPr/>
        </p:nvCxnSpPr>
        <p:spPr>
          <a:xfrm flipV="1">
            <a:off x="8313" y="261865"/>
            <a:ext cx="11353802" cy="1"/>
          </a:xfrm>
          <a:prstGeom prst="line">
            <a:avLst/>
          </a:prstGeom>
          <a:ln w="25400" cap="sq">
            <a:gradFill flip="none" rotWithShape="1">
              <a:gsLst>
                <a:gs pos="0">
                  <a:schemeClr val="accent2"/>
                </a:gs>
                <a:gs pos="100000">
                  <a:schemeClr val="accent4"/>
                </a:gs>
              </a:gsLst>
              <a:lin ang="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99049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6CF8C-1EA0-4E47-AC60-CAC3B80A3C5D}"/>
              </a:ext>
            </a:extLst>
          </p:cNvPr>
          <p:cNvSpPr>
            <a:spLocks noGrp="1"/>
          </p:cNvSpPr>
          <p:nvPr>
            <p:ph type="title"/>
          </p:nvPr>
        </p:nvSpPr>
        <p:spPr/>
        <p:txBody>
          <a:bodyPr/>
          <a:lstStyle/>
          <a:p>
            <a:r>
              <a:rPr lang="it-IT"/>
              <a:t>Fare clic per modificare lo stile del titolo dello schema</a:t>
            </a:r>
            <a:endParaRPr lang="en-US"/>
          </a:p>
        </p:txBody>
      </p:sp>
      <p:sp>
        <p:nvSpPr>
          <p:cNvPr id="3" name="Content Placeholder 2">
            <a:extLst>
              <a:ext uri="{FF2B5EF4-FFF2-40B4-BE49-F238E27FC236}">
                <a16:creationId xmlns:a16="http://schemas.microsoft.com/office/drawing/2014/main" id="{628CABF8-19D8-4F3C-994F-4D35EC7A2C3E}"/>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id="{D097BB2D-4E2C-4490-A2A3-4B68BCC5D2F9}"/>
              </a:ext>
            </a:extLst>
          </p:cNvPr>
          <p:cNvSpPr>
            <a:spLocks noGrp="1"/>
          </p:cNvSpPr>
          <p:nvPr>
            <p:ph type="dt" sz="half" idx="10"/>
          </p:nvPr>
        </p:nvSpPr>
        <p:spPr/>
        <p:txBody>
          <a:bodyPr/>
          <a:lstStyle/>
          <a:p>
            <a:fld id="{47EE8865-0C0A-4E20-AE41-21D5EABECFE1}" type="datetime1">
              <a:rPr lang="en-US" smtClean="0"/>
              <a:t>2/28/2024</a:t>
            </a:fld>
            <a:endParaRPr lang="en-US" dirty="0"/>
          </a:p>
        </p:txBody>
      </p:sp>
      <p:sp>
        <p:nvSpPr>
          <p:cNvPr id="5" name="Footer Placeholder 4">
            <a:extLst>
              <a:ext uri="{FF2B5EF4-FFF2-40B4-BE49-F238E27FC236}">
                <a16:creationId xmlns:a16="http://schemas.microsoft.com/office/drawing/2014/main" id="{6140F15D-DD72-46D5-BF0F-F5064710700E}"/>
              </a:ext>
            </a:extLst>
          </p:cNvPr>
          <p:cNvSpPr>
            <a:spLocks noGrp="1"/>
          </p:cNvSpPr>
          <p:nvPr>
            <p:ph type="ftr" sz="quarter" idx="11"/>
          </p:nvPr>
        </p:nvSpPr>
        <p:spPr/>
        <p:txBody>
          <a:bodyPr/>
          <a:lstStyle/>
          <a:p>
            <a:r>
              <a:rPr lang="en-US"/>
              <a:t>EP-DT seminar, 28-02-2024</a:t>
            </a:r>
            <a:endParaRPr lang="en-US" dirty="0"/>
          </a:p>
        </p:txBody>
      </p:sp>
      <p:sp>
        <p:nvSpPr>
          <p:cNvPr id="6" name="Slide Number Placeholder 5">
            <a:extLst>
              <a:ext uri="{FF2B5EF4-FFF2-40B4-BE49-F238E27FC236}">
                <a16:creationId xmlns:a16="http://schemas.microsoft.com/office/drawing/2014/main" id="{5266FD4D-815A-431C-ADEF-DE6F236F617F}"/>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7" name="Straight Connector 6">
            <a:extLst>
              <a:ext uri="{FF2B5EF4-FFF2-40B4-BE49-F238E27FC236}">
                <a16:creationId xmlns:a16="http://schemas.microsoft.com/office/drawing/2014/main" id="{5C05CAAB-DBA2-4548-AD5F-01BB97FBB207}"/>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6365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5FC2D1-D3FE-4B37-8740-57444421FDBF}"/>
              </a:ext>
            </a:extLst>
          </p:cNvPr>
          <p:cNvSpPr>
            <a:spLocks noGrp="1"/>
          </p:cNvSpPr>
          <p:nvPr>
            <p:ph type="title"/>
          </p:nvPr>
        </p:nvSpPr>
        <p:spPr>
          <a:xfrm>
            <a:off x="831850" y="1709738"/>
            <a:ext cx="10515600" cy="2852737"/>
          </a:xfrm>
        </p:spPr>
        <p:txBody>
          <a:bodyPr anchor="b"/>
          <a:lstStyle>
            <a:lvl1pPr>
              <a:defRPr sz="6000" b="1" i="0" cap="all" baseline="0"/>
            </a:lvl1pPr>
          </a:lstStyle>
          <a:p>
            <a:r>
              <a:rPr lang="it-IT"/>
              <a:t>Fare clic per modificare lo stile del titolo dello schema</a:t>
            </a:r>
            <a:endParaRPr lang="en-US"/>
          </a:p>
        </p:txBody>
      </p:sp>
      <p:sp>
        <p:nvSpPr>
          <p:cNvPr id="3" name="Text Placeholder 2">
            <a:extLst>
              <a:ext uri="{FF2B5EF4-FFF2-40B4-BE49-F238E27FC236}">
                <a16:creationId xmlns:a16="http://schemas.microsoft.com/office/drawing/2014/main" id="{BA5AF550-086C-426E-A374-85DB395701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a:extLst>
              <a:ext uri="{FF2B5EF4-FFF2-40B4-BE49-F238E27FC236}">
                <a16:creationId xmlns:a16="http://schemas.microsoft.com/office/drawing/2014/main" id="{59A58988-AD39-4AE9-8E6A-0907F0BE2673}"/>
              </a:ext>
            </a:extLst>
          </p:cNvPr>
          <p:cNvSpPr>
            <a:spLocks noGrp="1"/>
          </p:cNvSpPr>
          <p:nvPr>
            <p:ph type="dt" sz="half" idx="10"/>
          </p:nvPr>
        </p:nvSpPr>
        <p:spPr/>
        <p:txBody>
          <a:bodyPr/>
          <a:lstStyle/>
          <a:p>
            <a:fld id="{211A6E29-2D7F-49D1-BE5C-3B962F755962}" type="datetime1">
              <a:rPr lang="en-US" smtClean="0"/>
              <a:t>2/28/2024</a:t>
            </a:fld>
            <a:endParaRPr lang="en-US" dirty="0"/>
          </a:p>
        </p:txBody>
      </p:sp>
      <p:sp>
        <p:nvSpPr>
          <p:cNvPr id="5" name="Footer Placeholder 4">
            <a:extLst>
              <a:ext uri="{FF2B5EF4-FFF2-40B4-BE49-F238E27FC236}">
                <a16:creationId xmlns:a16="http://schemas.microsoft.com/office/drawing/2014/main" id="{1D366319-82EE-408E-819F-8F8E6DBA7A59}"/>
              </a:ext>
            </a:extLst>
          </p:cNvPr>
          <p:cNvSpPr>
            <a:spLocks noGrp="1"/>
          </p:cNvSpPr>
          <p:nvPr>
            <p:ph type="ftr" sz="quarter" idx="11"/>
          </p:nvPr>
        </p:nvSpPr>
        <p:spPr/>
        <p:txBody>
          <a:bodyPr/>
          <a:lstStyle/>
          <a:p>
            <a:r>
              <a:rPr lang="en-US"/>
              <a:t>EP-DT seminar, 28-02-2024</a:t>
            </a:r>
            <a:endParaRPr lang="en-US" dirty="0"/>
          </a:p>
        </p:txBody>
      </p:sp>
      <p:sp>
        <p:nvSpPr>
          <p:cNvPr id="6" name="Slide Number Placeholder 5">
            <a:extLst>
              <a:ext uri="{FF2B5EF4-FFF2-40B4-BE49-F238E27FC236}">
                <a16:creationId xmlns:a16="http://schemas.microsoft.com/office/drawing/2014/main" id="{FF21C8A6-777F-496D-8620-AE52BFC33FC4}"/>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9" name="Straight Connector 8">
            <a:extLst>
              <a:ext uri="{FF2B5EF4-FFF2-40B4-BE49-F238E27FC236}">
                <a16:creationId xmlns:a16="http://schemas.microsoft.com/office/drawing/2014/main" id="{C031F83B-57A8-4533-981C-D1FFAD2B6B6F}"/>
              </a:ext>
            </a:extLst>
          </p:cNvPr>
          <p:cNvCxnSpPr>
            <a:cxnSpLocks/>
          </p:cNvCxnSpPr>
          <p:nvPr/>
        </p:nvCxnSpPr>
        <p:spPr>
          <a:xfrm>
            <a:off x="715890" y="1701425"/>
            <a:ext cx="0" cy="5148262"/>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8566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57166-6921-4546-BA2C-99E464681F40}"/>
              </a:ext>
            </a:extLst>
          </p:cNvPr>
          <p:cNvSpPr>
            <a:spLocks noGrp="1"/>
          </p:cNvSpPr>
          <p:nvPr>
            <p:ph type="title"/>
          </p:nvPr>
        </p:nvSpPr>
        <p:spPr/>
        <p:txBody>
          <a:bodyPr/>
          <a:lstStyle/>
          <a:p>
            <a:r>
              <a:rPr lang="it-IT"/>
              <a:t>Fare clic per modificare lo stile del titolo dello schema</a:t>
            </a:r>
            <a:endParaRPr lang="en-US"/>
          </a:p>
        </p:txBody>
      </p:sp>
      <p:sp>
        <p:nvSpPr>
          <p:cNvPr id="3" name="Content Placeholder 2">
            <a:extLst>
              <a:ext uri="{FF2B5EF4-FFF2-40B4-BE49-F238E27FC236}">
                <a16:creationId xmlns:a16="http://schemas.microsoft.com/office/drawing/2014/main" id="{695B9122-6371-4049-B57A-33DED7DA2F76}"/>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a:extLst>
              <a:ext uri="{FF2B5EF4-FFF2-40B4-BE49-F238E27FC236}">
                <a16:creationId xmlns:a16="http://schemas.microsoft.com/office/drawing/2014/main" id="{BA14555D-0753-4312-A26B-2338813F9BB1}"/>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a:extLst>
              <a:ext uri="{FF2B5EF4-FFF2-40B4-BE49-F238E27FC236}">
                <a16:creationId xmlns:a16="http://schemas.microsoft.com/office/drawing/2014/main" id="{03D8FDCB-69DA-4A8F-8B91-5CFF77897C27}"/>
              </a:ext>
            </a:extLst>
          </p:cNvPr>
          <p:cNvSpPr>
            <a:spLocks noGrp="1"/>
          </p:cNvSpPr>
          <p:nvPr>
            <p:ph type="dt" sz="half" idx="10"/>
          </p:nvPr>
        </p:nvSpPr>
        <p:spPr/>
        <p:txBody>
          <a:bodyPr/>
          <a:lstStyle/>
          <a:p>
            <a:fld id="{119B8F86-FF02-4FE3-BC27-63E24F6BD315}" type="datetime1">
              <a:rPr lang="en-US" smtClean="0"/>
              <a:t>2/28/2024</a:t>
            </a:fld>
            <a:endParaRPr lang="en-US" dirty="0"/>
          </a:p>
        </p:txBody>
      </p:sp>
      <p:sp>
        <p:nvSpPr>
          <p:cNvPr id="6" name="Footer Placeholder 5">
            <a:extLst>
              <a:ext uri="{FF2B5EF4-FFF2-40B4-BE49-F238E27FC236}">
                <a16:creationId xmlns:a16="http://schemas.microsoft.com/office/drawing/2014/main" id="{91AC8C07-E0D3-4464-AE3C-25730D75C8E6}"/>
              </a:ext>
            </a:extLst>
          </p:cNvPr>
          <p:cNvSpPr>
            <a:spLocks noGrp="1"/>
          </p:cNvSpPr>
          <p:nvPr>
            <p:ph type="ftr" sz="quarter" idx="11"/>
          </p:nvPr>
        </p:nvSpPr>
        <p:spPr/>
        <p:txBody>
          <a:bodyPr/>
          <a:lstStyle/>
          <a:p>
            <a:r>
              <a:rPr lang="en-US"/>
              <a:t>EP-DT seminar, 28-02-2024</a:t>
            </a:r>
            <a:endParaRPr lang="en-US" dirty="0"/>
          </a:p>
        </p:txBody>
      </p:sp>
      <p:sp>
        <p:nvSpPr>
          <p:cNvPr id="7" name="Slide Number Placeholder 6">
            <a:extLst>
              <a:ext uri="{FF2B5EF4-FFF2-40B4-BE49-F238E27FC236}">
                <a16:creationId xmlns:a16="http://schemas.microsoft.com/office/drawing/2014/main" id="{5C2596A6-734E-4AE0-BFB8-3089137BF8E8}"/>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8" name="Straight Connector 7">
            <a:extLst>
              <a:ext uri="{FF2B5EF4-FFF2-40B4-BE49-F238E27FC236}">
                <a16:creationId xmlns:a16="http://schemas.microsoft.com/office/drawing/2014/main" id="{3FB7E8F4-3FB3-45AB-A381-9093CA95AAE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7476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057AE-3B3B-4261-B912-BF9EB9A58C36}"/>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Text Placeholder 2">
            <a:extLst>
              <a:ext uri="{FF2B5EF4-FFF2-40B4-BE49-F238E27FC236}">
                <a16:creationId xmlns:a16="http://schemas.microsoft.com/office/drawing/2014/main" id="{72A2D237-A706-4712-90CA-B04517CBBE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a:extLst>
              <a:ext uri="{FF2B5EF4-FFF2-40B4-BE49-F238E27FC236}">
                <a16:creationId xmlns:a16="http://schemas.microsoft.com/office/drawing/2014/main" id="{8DE39CA1-2B6D-427E-9688-9093D5865CB7}"/>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a:extLst>
              <a:ext uri="{FF2B5EF4-FFF2-40B4-BE49-F238E27FC236}">
                <a16:creationId xmlns:a16="http://schemas.microsoft.com/office/drawing/2014/main" id="{F3D53357-616B-47F4-944B-F979FE9663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a:extLst>
              <a:ext uri="{FF2B5EF4-FFF2-40B4-BE49-F238E27FC236}">
                <a16:creationId xmlns:a16="http://schemas.microsoft.com/office/drawing/2014/main" id="{BD7EA593-3036-4FB5-94B4-D9431DF04871}"/>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a:extLst>
              <a:ext uri="{FF2B5EF4-FFF2-40B4-BE49-F238E27FC236}">
                <a16:creationId xmlns:a16="http://schemas.microsoft.com/office/drawing/2014/main" id="{E86B3EF2-2C04-480F-A570-14E520DD00DE}"/>
              </a:ext>
            </a:extLst>
          </p:cNvPr>
          <p:cNvSpPr>
            <a:spLocks noGrp="1"/>
          </p:cNvSpPr>
          <p:nvPr>
            <p:ph type="dt" sz="half" idx="10"/>
          </p:nvPr>
        </p:nvSpPr>
        <p:spPr/>
        <p:txBody>
          <a:bodyPr/>
          <a:lstStyle/>
          <a:p>
            <a:fld id="{51810437-84E6-43B5-A8FC-83EFE9EE49ED}" type="datetime1">
              <a:rPr lang="en-US" smtClean="0"/>
              <a:t>2/28/2024</a:t>
            </a:fld>
            <a:endParaRPr lang="en-US" dirty="0"/>
          </a:p>
        </p:txBody>
      </p:sp>
      <p:sp>
        <p:nvSpPr>
          <p:cNvPr id="8" name="Footer Placeholder 7">
            <a:extLst>
              <a:ext uri="{FF2B5EF4-FFF2-40B4-BE49-F238E27FC236}">
                <a16:creationId xmlns:a16="http://schemas.microsoft.com/office/drawing/2014/main" id="{1CF5783E-3073-4F4D-8B9C-C5B18DDA5A35}"/>
              </a:ext>
            </a:extLst>
          </p:cNvPr>
          <p:cNvSpPr>
            <a:spLocks noGrp="1"/>
          </p:cNvSpPr>
          <p:nvPr>
            <p:ph type="ftr" sz="quarter" idx="11"/>
          </p:nvPr>
        </p:nvSpPr>
        <p:spPr/>
        <p:txBody>
          <a:bodyPr/>
          <a:lstStyle/>
          <a:p>
            <a:r>
              <a:rPr lang="en-US"/>
              <a:t>EP-DT seminar, 28-02-2024</a:t>
            </a:r>
            <a:endParaRPr lang="en-US" dirty="0"/>
          </a:p>
        </p:txBody>
      </p:sp>
      <p:sp>
        <p:nvSpPr>
          <p:cNvPr id="9" name="Slide Number Placeholder 8">
            <a:extLst>
              <a:ext uri="{FF2B5EF4-FFF2-40B4-BE49-F238E27FC236}">
                <a16:creationId xmlns:a16="http://schemas.microsoft.com/office/drawing/2014/main" id="{F1A75FE3-6719-4790-AA00-251BC2A6E5AF}"/>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10" name="Straight Connector 9">
            <a:extLst>
              <a:ext uri="{FF2B5EF4-FFF2-40B4-BE49-F238E27FC236}">
                <a16:creationId xmlns:a16="http://schemas.microsoft.com/office/drawing/2014/main" id="{160F34ED-DA60-4CC2-B735-B0EC5D9FEA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2758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9F227-D21C-48B3-828A-6BFA9585E82F}"/>
              </a:ext>
            </a:extLst>
          </p:cNvPr>
          <p:cNvSpPr>
            <a:spLocks noGrp="1"/>
          </p:cNvSpPr>
          <p:nvPr>
            <p:ph type="title"/>
          </p:nvPr>
        </p:nvSpPr>
        <p:spPr/>
        <p:txBody>
          <a:bodyPr/>
          <a:lstStyle/>
          <a:p>
            <a:r>
              <a:rPr lang="it-IT"/>
              <a:t>Fare clic per modificare lo stile del titolo dello schema</a:t>
            </a:r>
            <a:endParaRPr lang="en-US"/>
          </a:p>
        </p:txBody>
      </p:sp>
      <p:sp>
        <p:nvSpPr>
          <p:cNvPr id="3" name="Date Placeholder 2">
            <a:extLst>
              <a:ext uri="{FF2B5EF4-FFF2-40B4-BE49-F238E27FC236}">
                <a16:creationId xmlns:a16="http://schemas.microsoft.com/office/drawing/2014/main" id="{8DF1DFFF-E5C5-43DF-B71C-7270DB97372C}"/>
              </a:ext>
            </a:extLst>
          </p:cNvPr>
          <p:cNvSpPr>
            <a:spLocks noGrp="1"/>
          </p:cNvSpPr>
          <p:nvPr>
            <p:ph type="dt" sz="half" idx="10"/>
          </p:nvPr>
        </p:nvSpPr>
        <p:spPr/>
        <p:txBody>
          <a:bodyPr/>
          <a:lstStyle/>
          <a:p>
            <a:fld id="{847BF772-12BF-48FA-819B-02BBF9D94D2F}" type="datetime1">
              <a:rPr lang="en-US" smtClean="0"/>
              <a:t>2/28/2024</a:t>
            </a:fld>
            <a:endParaRPr lang="en-US" dirty="0"/>
          </a:p>
        </p:txBody>
      </p:sp>
      <p:sp>
        <p:nvSpPr>
          <p:cNvPr id="4" name="Footer Placeholder 3">
            <a:extLst>
              <a:ext uri="{FF2B5EF4-FFF2-40B4-BE49-F238E27FC236}">
                <a16:creationId xmlns:a16="http://schemas.microsoft.com/office/drawing/2014/main" id="{7EBC03C0-6EB7-4633-967C-12C35768BB58}"/>
              </a:ext>
            </a:extLst>
          </p:cNvPr>
          <p:cNvSpPr>
            <a:spLocks noGrp="1"/>
          </p:cNvSpPr>
          <p:nvPr>
            <p:ph type="ftr" sz="quarter" idx="11"/>
          </p:nvPr>
        </p:nvSpPr>
        <p:spPr/>
        <p:txBody>
          <a:bodyPr/>
          <a:lstStyle/>
          <a:p>
            <a:r>
              <a:rPr lang="en-US"/>
              <a:t>EP-DT seminar, 28-02-2024</a:t>
            </a:r>
            <a:endParaRPr lang="en-US" dirty="0"/>
          </a:p>
        </p:txBody>
      </p:sp>
      <p:sp>
        <p:nvSpPr>
          <p:cNvPr id="5" name="Slide Number Placeholder 4">
            <a:extLst>
              <a:ext uri="{FF2B5EF4-FFF2-40B4-BE49-F238E27FC236}">
                <a16:creationId xmlns:a16="http://schemas.microsoft.com/office/drawing/2014/main" id="{30FF4306-91CD-4B7B-8A53-34BE8F997581}"/>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6" name="Straight Connector 5">
            <a:extLst>
              <a:ext uri="{FF2B5EF4-FFF2-40B4-BE49-F238E27FC236}">
                <a16:creationId xmlns:a16="http://schemas.microsoft.com/office/drawing/2014/main" id="{57596AF9-469C-436D-B7D2-77952EF1825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7481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DFF36D6-399B-43E3-84DD-9FC5119ECCE9}"/>
              </a:ext>
            </a:extLst>
          </p:cNvPr>
          <p:cNvSpPr>
            <a:spLocks noGrp="1"/>
          </p:cNvSpPr>
          <p:nvPr>
            <p:ph type="dt" sz="half" idx="10"/>
          </p:nvPr>
        </p:nvSpPr>
        <p:spPr/>
        <p:txBody>
          <a:bodyPr/>
          <a:lstStyle/>
          <a:p>
            <a:fld id="{B168C9CC-392E-486B-AC95-B2F88569235A}" type="datetime1">
              <a:rPr lang="en-US" smtClean="0"/>
              <a:t>2/28/2024</a:t>
            </a:fld>
            <a:endParaRPr lang="en-US" dirty="0"/>
          </a:p>
        </p:txBody>
      </p:sp>
      <p:sp>
        <p:nvSpPr>
          <p:cNvPr id="3" name="Footer Placeholder 2">
            <a:extLst>
              <a:ext uri="{FF2B5EF4-FFF2-40B4-BE49-F238E27FC236}">
                <a16:creationId xmlns:a16="http://schemas.microsoft.com/office/drawing/2014/main" id="{50234AB7-3B85-4028-A500-5A1BDBF45C56}"/>
              </a:ext>
            </a:extLst>
          </p:cNvPr>
          <p:cNvSpPr>
            <a:spLocks noGrp="1"/>
          </p:cNvSpPr>
          <p:nvPr>
            <p:ph type="ftr" sz="quarter" idx="11"/>
          </p:nvPr>
        </p:nvSpPr>
        <p:spPr/>
        <p:txBody>
          <a:bodyPr/>
          <a:lstStyle/>
          <a:p>
            <a:r>
              <a:rPr lang="en-US"/>
              <a:t>EP-DT seminar, 28-02-2024</a:t>
            </a:r>
            <a:endParaRPr lang="en-US" dirty="0"/>
          </a:p>
        </p:txBody>
      </p:sp>
      <p:sp>
        <p:nvSpPr>
          <p:cNvPr id="4" name="Slide Number Placeholder 3">
            <a:extLst>
              <a:ext uri="{FF2B5EF4-FFF2-40B4-BE49-F238E27FC236}">
                <a16:creationId xmlns:a16="http://schemas.microsoft.com/office/drawing/2014/main" id="{AC1F40F0-9909-442F-BBA4-409D061ED027}"/>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5" name="Straight Connector 4">
            <a:extLst>
              <a:ext uri="{FF2B5EF4-FFF2-40B4-BE49-F238E27FC236}">
                <a16:creationId xmlns:a16="http://schemas.microsoft.com/office/drawing/2014/main" id="{353C1207-D1C8-49E3-8837-E2B89D366FAE}"/>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2769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0F214-646F-4D81-AD12-65628EC987DC}"/>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Content Placeholder 2">
            <a:extLst>
              <a:ext uri="{FF2B5EF4-FFF2-40B4-BE49-F238E27FC236}">
                <a16:creationId xmlns:a16="http://schemas.microsoft.com/office/drawing/2014/main" id="{4EF71768-C3FA-49EF-99EF-06E6C3B284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a:extLst>
              <a:ext uri="{FF2B5EF4-FFF2-40B4-BE49-F238E27FC236}">
                <a16:creationId xmlns:a16="http://schemas.microsoft.com/office/drawing/2014/main" id="{92DA6F24-ED6C-4D12-A9D6-EE37FBD6869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a:extLst>
              <a:ext uri="{FF2B5EF4-FFF2-40B4-BE49-F238E27FC236}">
                <a16:creationId xmlns:a16="http://schemas.microsoft.com/office/drawing/2014/main" id="{38E6AACE-FAFB-4934-8E3C-AB5B216353D8}"/>
              </a:ext>
            </a:extLst>
          </p:cNvPr>
          <p:cNvSpPr>
            <a:spLocks noGrp="1"/>
          </p:cNvSpPr>
          <p:nvPr>
            <p:ph type="dt" sz="half" idx="10"/>
          </p:nvPr>
        </p:nvSpPr>
        <p:spPr/>
        <p:txBody>
          <a:bodyPr/>
          <a:lstStyle/>
          <a:p>
            <a:fld id="{AABB6C67-886C-41D0-9B67-FEDDC85F5E5A}" type="datetime1">
              <a:rPr lang="en-US" smtClean="0"/>
              <a:t>2/28/2024</a:t>
            </a:fld>
            <a:endParaRPr lang="en-US" dirty="0"/>
          </a:p>
        </p:txBody>
      </p:sp>
      <p:sp>
        <p:nvSpPr>
          <p:cNvPr id="6" name="Footer Placeholder 5">
            <a:extLst>
              <a:ext uri="{FF2B5EF4-FFF2-40B4-BE49-F238E27FC236}">
                <a16:creationId xmlns:a16="http://schemas.microsoft.com/office/drawing/2014/main" id="{181533EA-D0F8-4C79-8721-F190DE2D2DC0}"/>
              </a:ext>
            </a:extLst>
          </p:cNvPr>
          <p:cNvSpPr>
            <a:spLocks noGrp="1"/>
          </p:cNvSpPr>
          <p:nvPr>
            <p:ph type="ftr" sz="quarter" idx="11"/>
          </p:nvPr>
        </p:nvSpPr>
        <p:spPr/>
        <p:txBody>
          <a:bodyPr/>
          <a:lstStyle/>
          <a:p>
            <a:r>
              <a:rPr lang="en-US"/>
              <a:t>EP-DT seminar, 28-02-2024</a:t>
            </a:r>
            <a:endParaRPr lang="en-US" dirty="0"/>
          </a:p>
        </p:txBody>
      </p:sp>
      <p:sp>
        <p:nvSpPr>
          <p:cNvPr id="7" name="Slide Number Placeholder 6">
            <a:extLst>
              <a:ext uri="{FF2B5EF4-FFF2-40B4-BE49-F238E27FC236}">
                <a16:creationId xmlns:a16="http://schemas.microsoft.com/office/drawing/2014/main" id="{A059BAC9-F101-4394-BBA4-3D21A3497126}"/>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8" name="Straight Connector 7">
            <a:extLst>
              <a:ext uri="{FF2B5EF4-FFF2-40B4-BE49-F238E27FC236}">
                <a16:creationId xmlns:a16="http://schemas.microsoft.com/office/drawing/2014/main" id="{0F3A79C9-7EDC-44F6-AC48-5DD98A7695AD}"/>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3952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CB71F-B6C2-4866-BC97-304F78816E4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Picture Placeholder 2">
            <a:extLst>
              <a:ext uri="{FF2B5EF4-FFF2-40B4-BE49-F238E27FC236}">
                <a16:creationId xmlns:a16="http://schemas.microsoft.com/office/drawing/2014/main" id="{C55ED73B-8413-478D-80D7-B78B69763B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dirty="0"/>
              <a:t>Fare clic sull'icona per inserire un'immagine</a:t>
            </a:r>
            <a:endParaRPr lang="en-US" dirty="0"/>
          </a:p>
        </p:txBody>
      </p:sp>
      <p:sp>
        <p:nvSpPr>
          <p:cNvPr id="4" name="Text Placeholder 3">
            <a:extLst>
              <a:ext uri="{FF2B5EF4-FFF2-40B4-BE49-F238E27FC236}">
                <a16:creationId xmlns:a16="http://schemas.microsoft.com/office/drawing/2014/main" id="{91BDF226-1B94-4D2D-98B3-7B932FB17D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a:extLst>
              <a:ext uri="{FF2B5EF4-FFF2-40B4-BE49-F238E27FC236}">
                <a16:creationId xmlns:a16="http://schemas.microsoft.com/office/drawing/2014/main" id="{100C4E9A-CA29-4CCD-ACFA-B29F80FBA163}"/>
              </a:ext>
            </a:extLst>
          </p:cNvPr>
          <p:cNvSpPr>
            <a:spLocks noGrp="1"/>
          </p:cNvSpPr>
          <p:nvPr>
            <p:ph type="dt" sz="half" idx="10"/>
          </p:nvPr>
        </p:nvSpPr>
        <p:spPr/>
        <p:txBody>
          <a:bodyPr/>
          <a:lstStyle/>
          <a:p>
            <a:fld id="{302B2493-070F-41BE-ABF1-F4DBB4B247B6}" type="datetime1">
              <a:rPr lang="en-US" smtClean="0"/>
              <a:t>2/28/2024</a:t>
            </a:fld>
            <a:endParaRPr lang="en-US" dirty="0"/>
          </a:p>
        </p:txBody>
      </p:sp>
      <p:sp>
        <p:nvSpPr>
          <p:cNvPr id="6" name="Footer Placeholder 5">
            <a:extLst>
              <a:ext uri="{FF2B5EF4-FFF2-40B4-BE49-F238E27FC236}">
                <a16:creationId xmlns:a16="http://schemas.microsoft.com/office/drawing/2014/main" id="{71A5B7BE-3F1B-4FF3-B1D7-6E39B99D07BD}"/>
              </a:ext>
            </a:extLst>
          </p:cNvPr>
          <p:cNvSpPr>
            <a:spLocks noGrp="1"/>
          </p:cNvSpPr>
          <p:nvPr>
            <p:ph type="ftr" sz="quarter" idx="11"/>
          </p:nvPr>
        </p:nvSpPr>
        <p:spPr/>
        <p:txBody>
          <a:bodyPr/>
          <a:lstStyle/>
          <a:p>
            <a:r>
              <a:rPr lang="en-US"/>
              <a:t>EP-DT seminar, 28-02-2024</a:t>
            </a:r>
            <a:endParaRPr lang="en-US" dirty="0"/>
          </a:p>
        </p:txBody>
      </p:sp>
      <p:sp>
        <p:nvSpPr>
          <p:cNvPr id="7" name="Slide Number Placeholder 6">
            <a:extLst>
              <a:ext uri="{FF2B5EF4-FFF2-40B4-BE49-F238E27FC236}">
                <a16:creationId xmlns:a16="http://schemas.microsoft.com/office/drawing/2014/main" id="{142F18F1-E27E-470E-AE13-4755DEE63A32}"/>
              </a:ext>
            </a:extLst>
          </p:cNvPr>
          <p:cNvSpPr>
            <a:spLocks noGrp="1"/>
          </p:cNvSpPr>
          <p:nvPr>
            <p:ph type="sldNum" sz="quarter" idx="12"/>
          </p:nvPr>
        </p:nvSpPr>
        <p:spPr/>
        <p:txBody>
          <a:bodyPr/>
          <a:lstStyle/>
          <a:p>
            <a:fld id="{27CE633F-9882-4A5C-83A2-1109D0C73261}" type="slidenum">
              <a:rPr lang="en-US" smtClean="0"/>
              <a:t>‹#›</a:t>
            </a:fld>
            <a:endParaRPr lang="en-US" dirty="0"/>
          </a:p>
        </p:txBody>
      </p:sp>
      <p:cxnSp>
        <p:nvCxnSpPr>
          <p:cNvPr id="8" name="Straight Connector 7">
            <a:extLst>
              <a:ext uri="{FF2B5EF4-FFF2-40B4-BE49-F238E27FC236}">
                <a16:creationId xmlns:a16="http://schemas.microsoft.com/office/drawing/2014/main" id="{00F08750-B7F2-4119-B151-68DE77481335}"/>
              </a:ext>
            </a:extLst>
          </p:cNvPr>
          <p:cNvCxnSpPr>
            <a:cxnSpLocks/>
          </p:cNvCxnSpPr>
          <p:nvPr/>
        </p:nvCxnSpPr>
        <p:spPr>
          <a:xfrm>
            <a:off x="715890" y="356812"/>
            <a:ext cx="0" cy="6492875"/>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73368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FDA4224-F4E4-47A4-ACF7-2317493908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Text Placeholder 2">
            <a:extLst>
              <a:ext uri="{FF2B5EF4-FFF2-40B4-BE49-F238E27FC236}">
                <a16:creationId xmlns:a16="http://schemas.microsoft.com/office/drawing/2014/main" id="{31679907-DC49-4B86-A34C-C97DBC26A9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a:extLst>
              <a:ext uri="{FF2B5EF4-FFF2-40B4-BE49-F238E27FC236}">
                <a16:creationId xmlns:a16="http://schemas.microsoft.com/office/drawing/2014/main" id="{25DBC8A0-34FC-4B6E-B42B-A721267D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i="0" cap="all" spc="100" baseline="0">
                <a:solidFill>
                  <a:schemeClr val="tx1">
                    <a:tint val="75000"/>
                  </a:schemeClr>
                </a:solidFill>
              </a:defRPr>
            </a:lvl1pPr>
          </a:lstStyle>
          <a:p>
            <a:fld id="{7F0B433A-69D1-4DD7-9307-C6F0DEA3B835}" type="datetime1">
              <a:rPr lang="en-US" smtClean="0"/>
              <a:t>2/28/2024</a:t>
            </a:fld>
            <a:endParaRPr lang="en-US" dirty="0"/>
          </a:p>
        </p:txBody>
      </p:sp>
      <p:sp>
        <p:nvSpPr>
          <p:cNvPr id="5" name="Footer Placeholder 4">
            <a:extLst>
              <a:ext uri="{FF2B5EF4-FFF2-40B4-BE49-F238E27FC236}">
                <a16:creationId xmlns:a16="http://schemas.microsoft.com/office/drawing/2014/main" id="{609AC0B6-4CC4-4E41-8A4D-F62E17F2857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i="0" cap="all" spc="100" baseline="0">
                <a:solidFill>
                  <a:schemeClr val="tx1">
                    <a:tint val="75000"/>
                  </a:schemeClr>
                </a:solidFill>
              </a:defRPr>
            </a:lvl1pPr>
          </a:lstStyle>
          <a:p>
            <a:r>
              <a:rPr lang="en-US"/>
              <a:t>EP-DT seminar, 28-02-2024</a:t>
            </a:r>
            <a:endParaRPr lang="en-US" dirty="0"/>
          </a:p>
        </p:txBody>
      </p:sp>
      <p:sp>
        <p:nvSpPr>
          <p:cNvPr id="6" name="Slide Number Placeholder 5">
            <a:extLst>
              <a:ext uri="{FF2B5EF4-FFF2-40B4-BE49-F238E27FC236}">
                <a16:creationId xmlns:a16="http://schemas.microsoft.com/office/drawing/2014/main" id="{F6C0E9BD-90BD-46AE-8A0D-06796ADB76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cap="all" spc="100" baseline="0">
                <a:solidFill>
                  <a:schemeClr val="tx1">
                    <a:tint val="75000"/>
                  </a:schemeClr>
                </a:solidFill>
              </a:defRPr>
            </a:lvl1pPr>
          </a:lstStyle>
          <a:p>
            <a:fld id="{27CE633F-9882-4A5C-83A2-1109D0C73261}" type="slidenum">
              <a:rPr lang="en-US" smtClean="0"/>
              <a:pPr/>
              <a:t>‹#›</a:t>
            </a:fld>
            <a:endParaRPr lang="en-US" dirty="0"/>
          </a:p>
        </p:txBody>
      </p:sp>
    </p:spTree>
    <p:extLst>
      <p:ext uri="{BB962C8B-B14F-4D97-AF65-F5344CB8AC3E}">
        <p14:creationId xmlns:p14="http://schemas.microsoft.com/office/powerpoint/2010/main" val="3779478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gif"/><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microsoft.com/office/2018/10/relationships/comments" Target="../comments/modernComment_13F_7126A691.xml"/><Relationship Id="rId7"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jpeg"/><Relationship Id="rId4" Type="http://schemas.openxmlformats.org/officeDocument/2006/relationships/image" Target="../media/image1.png"/><Relationship Id="rId9" Type="http://schemas.openxmlformats.org/officeDocument/2006/relationships/image" Target="../media/image25.jpeg"/></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30.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1.png"/><Relationship Id="rId4" Type="http://schemas.openxmlformats.org/officeDocument/2006/relationships/image" Target="../media/image32.pn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pn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35.png"/><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350.png"/><Relationship Id="rId4" Type="http://schemas.openxmlformats.org/officeDocument/2006/relationships/image" Target="../media/image1.png"/></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8/10/relationships/comments" Target="../comments/modernComment_127_EA457246.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4.pn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42.png"/><Relationship Id="rId9" Type="http://schemas.openxmlformats.org/officeDocument/2006/relationships/image" Target="../media/image47.png"/></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0.png"/><Relationship Id="rId4" Type="http://schemas.openxmlformats.org/officeDocument/2006/relationships/image" Target="../media/image49.png"/></Relationships>
</file>

<file path=ppt/slides/_rels/slide3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33.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57.png"/><Relationship Id="rId7" Type="http://schemas.openxmlformats.org/officeDocument/2006/relationships/image" Target="../media/image61.png"/><Relationship Id="rId12" Type="http://schemas.openxmlformats.org/officeDocument/2006/relationships/image" Target="../media/image6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3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39.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5.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4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image" Target="../media/image78.gif"/></Relationships>
</file>

<file path=ppt/slides/_rels/slide4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82.png"/></Relationships>
</file>

<file path=ppt/slides/_rels/slide4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85.png"/></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8/10/relationships/comments" Target="../comments/modernComment_110_8176E2E6.xml"/><Relationship Id="rId1" Type="http://schemas.openxmlformats.org/officeDocument/2006/relationships/slideLayout" Target="../slideLayouts/slideLayout2.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hyperlink" Target="https://doi.org/10.25325/CERN-Environment-2023-003"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CA5DFD-F74C-154D-A6F1-C9B969CE1969}"/>
              </a:ext>
            </a:extLst>
          </p:cNvPr>
          <p:cNvSpPr>
            <a:spLocks noGrp="1"/>
          </p:cNvSpPr>
          <p:nvPr>
            <p:ph type="ctrTitle"/>
          </p:nvPr>
        </p:nvSpPr>
        <p:spPr/>
        <p:txBody>
          <a:bodyPr>
            <a:noAutofit/>
          </a:bodyPr>
          <a:lstStyle/>
          <a:p>
            <a:pPr algn="ctr"/>
            <a:r>
              <a:rPr lang="en-GB" sz="4400" b="1" i="0" dirty="0">
                <a:solidFill>
                  <a:srgbClr val="000000"/>
                </a:solidFill>
                <a:effectLst/>
              </a:rPr>
              <a:t>Recuperation systems for fluorinated gas at the CERN LHC Experiments</a:t>
            </a:r>
            <a:endParaRPr lang="it-IT" sz="4400" dirty="0"/>
          </a:p>
        </p:txBody>
      </p:sp>
      <p:sp>
        <p:nvSpPr>
          <p:cNvPr id="3" name="Sottotitolo 2">
            <a:extLst>
              <a:ext uri="{FF2B5EF4-FFF2-40B4-BE49-F238E27FC236}">
                <a16:creationId xmlns:a16="http://schemas.microsoft.com/office/drawing/2014/main" id="{7DF0F744-5851-1E6F-D9AE-8B1A9BF97FFD}"/>
              </a:ext>
            </a:extLst>
          </p:cNvPr>
          <p:cNvSpPr>
            <a:spLocks noGrp="1"/>
          </p:cNvSpPr>
          <p:nvPr>
            <p:ph type="subTitle" idx="1"/>
          </p:nvPr>
        </p:nvSpPr>
        <p:spPr>
          <a:xfrm>
            <a:off x="1638300" y="3678228"/>
            <a:ext cx="9144000" cy="1655762"/>
          </a:xfrm>
        </p:spPr>
        <p:txBody>
          <a:bodyPr>
            <a:normAutofit lnSpcReduction="10000"/>
          </a:bodyPr>
          <a:lstStyle/>
          <a:p>
            <a:pPr algn="ctr"/>
            <a:r>
              <a:rPr lang="en-US" sz="2400" i="1" dirty="0"/>
              <a:t>Maria Cristina Arena</a:t>
            </a:r>
            <a:br>
              <a:rPr lang="en-US" sz="2400" i="1" dirty="0"/>
            </a:br>
            <a:r>
              <a:rPr lang="en-US" sz="2400" i="1" dirty="0"/>
              <a:t>EP-DT-</a:t>
            </a:r>
            <a:r>
              <a:rPr lang="en-US" i="1" dirty="0"/>
              <a:t>FS </a:t>
            </a:r>
            <a:r>
              <a:rPr lang="en-US" sz="2400" i="1" dirty="0"/>
              <a:t>gas team and University of </a:t>
            </a:r>
            <a:r>
              <a:rPr lang="en-US" i="1" dirty="0"/>
              <a:t>P</a:t>
            </a:r>
            <a:r>
              <a:rPr lang="en-US" sz="2400" i="1" dirty="0"/>
              <a:t>avia</a:t>
            </a:r>
          </a:p>
          <a:p>
            <a:pPr algn="ctr"/>
            <a:endParaRPr lang="en-US" sz="2400" i="1" dirty="0"/>
          </a:p>
          <a:p>
            <a:pPr algn="ctr"/>
            <a:r>
              <a:rPr lang="en-US" sz="2400" i="1" dirty="0"/>
              <a:t>EP-DT seminar, 28/02/2024</a:t>
            </a:r>
            <a:endParaRPr lang="en-GB" sz="2400" i="1" dirty="0"/>
          </a:p>
          <a:p>
            <a:pPr algn="ctr"/>
            <a:endParaRPr lang="it-IT" i="1" dirty="0"/>
          </a:p>
        </p:txBody>
      </p:sp>
      <p:pic>
        <p:nvPicPr>
          <p:cNvPr id="1026" name="Picture 2">
            <a:extLst>
              <a:ext uri="{FF2B5EF4-FFF2-40B4-BE49-F238E27FC236}">
                <a16:creationId xmlns:a16="http://schemas.microsoft.com/office/drawing/2014/main" id="{E85F0F3B-F0A9-F8F7-3230-E50ACD9625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98307" y="107654"/>
            <a:ext cx="1826353" cy="42115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Associato_UniversitàPavia – Cluster Smart Cities &amp; Communities Lombardia">
            <a:extLst>
              <a:ext uri="{FF2B5EF4-FFF2-40B4-BE49-F238E27FC236}">
                <a16:creationId xmlns:a16="http://schemas.microsoft.com/office/drawing/2014/main" id="{6993E878-B119-A1A9-B9CF-85E3ED14C67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193" b="21252"/>
          <a:stretch/>
        </p:blipFill>
        <p:spPr bwMode="auto">
          <a:xfrm>
            <a:off x="67340" y="97336"/>
            <a:ext cx="1826353" cy="387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03341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BA36C0AE-932A-025C-A173-0CA05EF9E372}"/>
              </a:ext>
            </a:extLst>
          </p:cNvPr>
          <p:cNvPicPr>
            <a:picLocks noChangeAspect="1"/>
          </p:cNvPicPr>
          <p:nvPr/>
        </p:nvPicPr>
        <p:blipFill>
          <a:blip r:embed="rId2"/>
          <a:stretch>
            <a:fillRect/>
          </a:stretch>
        </p:blipFill>
        <p:spPr>
          <a:xfrm>
            <a:off x="6511485" y="2667954"/>
            <a:ext cx="5467631" cy="1759040"/>
          </a:xfrm>
          <a:prstGeom prst="rect">
            <a:avLst/>
          </a:prstGeom>
        </p:spPr>
      </p:pic>
      <p:sp>
        <p:nvSpPr>
          <p:cNvPr id="2" name="Titolo 1">
            <a:extLst>
              <a:ext uri="{FF2B5EF4-FFF2-40B4-BE49-F238E27FC236}">
                <a16:creationId xmlns:a16="http://schemas.microsoft.com/office/drawing/2014/main" id="{E0B82F8C-2DA7-542C-2B96-577138D63474}"/>
              </a:ext>
            </a:extLst>
          </p:cNvPr>
          <p:cNvSpPr>
            <a:spLocks noGrp="1"/>
          </p:cNvSpPr>
          <p:nvPr>
            <p:ph type="title"/>
          </p:nvPr>
        </p:nvSpPr>
        <p:spPr>
          <a:xfrm>
            <a:off x="838200" y="365125"/>
            <a:ext cx="9043219" cy="1325563"/>
          </a:xfrm>
        </p:spPr>
        <p:txBody>
          <a:bodyPr>
            <a:normAutofit/>
          </a:bodyPr>
          <a:lstStyle/>
          <a:p>
            <a:r>
              <a:rPr lang="it-IT" sz="3800" b="1" dirty="0"/>
              <a:t>Gas </a:t>
            </a:r>
            <a:r>
              <a:rPr lang="it-IT" sz="3800" b="1" dirty="0" err="1"/>
              <a:t>Recirculation</a:t>
            </a:r>
            <a:endParaRPr lang="it-IT" sz="3800" b="1" dirty="0"/>
          </a:p>
        </p:txBody>
      </p:sp>
      <p:sp>
        <p:nvSpPr>
          <p:cNvPr id="4" name="Segnaposto piè di pagina 3">
            <a:extLst>
              <a:ext uri="{FF2B5EF4-FFF2-40B4-BE49-F238E27FC236}">
                <a16:creationId xmlns:a16="http://schemas.microsoft.com/office/drawing/2014/main" id="{2A756624-6B65-A3F4-E40B-7DC02B19988D}"/>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11880676-8B5B-D702-FC40-AE4FF76A3EB7}"/>
              </a:ext>
            </a:extLst>
          </p:cNvPr>
          <p:cNvSpPr>
            <a:spLocks noGrp="1"/>
          </p:cNvSpPr>
          <p:nvPr>
            <p:ph type="sldNum" sz="quarter" idx="12"/>
          </p:nvPr>
        </p:nvSpPr>
        <p:spPr/>
        <p:txBody>
          <a:bodyPr/>
          <a:lstStyle/>
          <a:p>
            <a:fld id="{27CE633F-9882-4A5C-83A2-1109D0C73261}" type="slidenum">
              <a:rPr lang="en-US" smtClean="0"/>
              <a:t>10</a:t>
            </a:fld>
            <a:endParaRPr lang="en-US" dirty="0"/>
          </a:p>
        </p:txBody>
      </p:sp>
      <p:pic>
        <p:nvPicPr>
          <p:cNvPr id="6" name="Picture 2">
            <a:extLst>
              <a:ext uri="{FF2B5EF4-FFF2-40B4-BE49-F238E27FC236}">
                <a16:creationId xmlns:a16="http://schemas.microsoft.com/office/drawing/2014/main" id="{5E6C806D-3040-158F-BA84-CF98B3AF35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a:extLst>
              <a:ext uri="{FF2B5EF4-FFF2-40B4-BE49-F238E27FC236}">
                <a16:creationId xmlns:a16="http://schemas.microsoft.com/office/drawing/2014/main" id="{6A682677-8CD2-7BB3-FE87-F73BB2E68395}"/>
              </a:ext>
            </a:extLst>
          </p:cNvPr>
          <p:cNvSpPr txBox="1"/>
          <p:nvPr/>
        </p:nvSpPr>
        <p:spPr>
          <a:xfrm>
            <a:off x="1133475" y="1690688"/>
            <a:ext cx="5724525" cy="4401205"/>
          </a:xfrm>
          <a:prstGeom prst="rect">
            <a:avLst/>
          </a:prstGeom>
          <a:noFill/>
        </p:spPr>
        <p:txBody>
          <a:bodyPr wrap="square" rtlCol="0">
            <a:spAutoFit/>
          </a:bodyPr>
          <a:lstStyle/>
          <a:p>
            <a:pPr marL="285750" indent="-285750">
              <a:buFont typeface="Arial" panose="020B0604020202020204" pitchFamily="34" charset="0"/>
              <a:buChar char="•"/>
            </a:pPr>
            <a:r>
              <a:rPr lang="it-IT" sz="2000" b="1" dirty="0">
                <a:solidFill>
                  <a:srgbClr val="92D050"/>
                </a:solidFill>
              </a:rPr>
              <a:t>PROS</a:t>
            </a:r>
          </a:p>
          <a:p>
            <a:pPr marL="742950" lvl="1" indent="-285750">
              <a:buFont typeface="Arial" panose="020B0604020202020204" pitchFamily="34" charset="0"/>
              <a:buChar char="•"/>
            </a:pPr>
            <a:r>
              <a:rPr lang="it-IT" sz="2000" dirty="0" err="1"/>
              <a:t>Reduction</a:t>
            </a:r>
            <a:r>
              <a:rPr lang="it-IT" sz="2000" dirty="0"/>
              <a:t> of gas </a:t>
            </a:r>
            <a:r>
              <a:rPr lang="it-IT" sz="2000" dirty="0" err="1"/>
              <a:t>consumption</a:t>
            </a:r>
            <a:endParaRPr lang="it-IT" sz="2000" dirty="0"/>
          </a:p>
          <a:p>
            <a:endParaRPr lang="it-IT" sz="2000" dirty="0"/>
          </a:p>
          <a:p>
            <a:pPr marL="285750" indent="-285750">
              <a:buFont typeface="Arial" panose="020B0604020202020204" pitchFamily="34" charset="0"/>
              <a:buChar char="•"/>
            </a:pPr>
            <a:r>
              <a:rPr lang="it-IT" sz="2000" b="1" dirty="0">
                <a:solidFill>
                  <a:srgbClr val="FF0000"/>
                </a:solidFill>
              </a:rPr>
              <a:t>CONS</a:t>
            </a:r>
          </a:p>
          <a:p>
            <a:pPr marL="742950" lvl="1" indent="-285750">
              <a:buFont typeface="Arial" panose="020B0604020202020204" pitchFamily="34" charset="0"/>
              <a:buChar char="•"/>
            </a:pPr>
            <a:r>
              <a:rPr lang="it-IT" sz="2000" dirty="0" err="1"/>
              <a:t>Lot</a:t>
            </a:r>
            <a:r>
              <a:rPr lang="it-IT" sz="2000" dirty="0"/>
              <a:t> of </a:t>
            </a:r>
            <a:r>
              <a:rPr lang="it-IT" sz="2000" dirty="0" err="1"/>
              <a:t>parameters</a:t>
            </a:r>
            <a:r>
              <a:rPr lang="it-IT" sz="2000" dirty="0"/>
              <a:t> </a:t>
            </a:r>
            <a:r>
              <a:rPr lang="it-IT" sz="2000" dirty="0" err="1"/>
              <a:t>need</a:t>
            </a:r>
            <a:r>
              <a:rPr lang="it-IT" sz="2000" dirty="0"/>
              <a:t> to be </a:t>
            </a:r>
            <a:r>
              <a:rPr lang="it-IT" sz="2000" dirty="0" err="1"/>
              <a:t>controlled</a:t>
            </a:r>
            <a:r>
              <a:rPr lang="it-IT" sz="2000" dirty="0"/>
              <a:t>, </a:t>
            </a:r>
            <a:r>
              <a:rPr lang="it-IT" sz="2000" dirty="0" err="1"/>
              <a:t>as</a:t>
            </a:r>
            <a:r>
              <a:rPr lang="it-IT" sz="2000" dirty="0"/>
              <a:t> flow, pressure, etc.</a:t>
            </a:r>
            <a:br>
              <a:rPr lang="it-IT" sz="2000" dirty="0"/>
            </a:br>
            <a:endParaRPr lang="it-IT" sz="2000" dirty="0"/>
          </a:p>
          <a:p>
            <a:pPr marL="742950" lvl="1" indent="-285750">
              <a:buFont typeface="Arial" panose="020B0604020202020204" pitchFamily="34" charset="0"/>
              <a:buChar char="•"/>
            </a:pPr>
            <a:r>
              <a:rPr lang="it-IT" sz="2000" dirty="0"/>
              <a:t>Accumulation of impurities such as fluorides (if fluorinated compounds are present in the gas mixture), oxygen and nitrogen</a:t>
            </a:r>
            <a:br>
              <a:rPr lang="it-IT" sz="2000" dirty="0"/>
            </a:br>
            <a:endParaRPr lang="it-IT" sz="2000" dirty="0"/>
          </a:p>
          <a:p>
            <a:pPr marL="742950" lvl="1" indent="-285750">
              <a:buFont typeface="Arial" panose="020B0604020202020204" pitchFamily="34" charset="0"/>
              <a:buChar char="•"/>
            </a:pPr>
            <a:r>
              <a:rPr lang="it-IT" sz="2000" dirty="0" err="1"/>
              <a:t>Additional</a:t>
            </a:r>
            <a:r>
              <a:rPr lang="it-IT" sz="2000" dirty="0"/>
              <a:t> </a:t>
            </a:r>
            <a:r>
              <a:rPr lang="it-IT" sz="2000" dirty="0" err="1"/>
              <a:t>modules</a:t>
            </a:r>
            <a:r>
              <a:rPr lang="it-IT" sz="2000" dirty="0"/>
              <a:t> to the gas system in </a:t>
            </a:r>
            <a:r>
              <a:rPr lang="it-IT" sz="2000" dirty="0" err="1"/>
              <a:t>order</a:t>
            </a:r>
            <a:r>
              <a:rPr lang="it-IT" sz="2000" dirty="0"/>
              <a:t> to </a:t>
            </a:r>
            <a:r>
              <a:rPr lang="it-IT" sz="2000" dirty="0" err="1"/>
              <a:t>purify</a:t>
            </a:r>
            <a:r>
              <a:rPr lang="it-IT" sz="2000" dirty="0"/>
              <a:t> the gas </a:t>
            </a:r>
            <a:r>
              <a:rPr lang="it-IT" sz="2000" dirty="0" err="1"/>
              <a:t>mixture</a:t>
            </a:r>
            <a:endParaRPr lang="it-IT" sz="2000" dirty="0"/>
          </a:p>
        </p:txBody>
      </p:sp>
    </p:spTree>
    <p:extLst>
      <p:ext uri="{BB962C8B-B14F-4D97-AF65-F5344CB8AC3E}">
        <p14:creationId xmlns:p14="http://schemas.microsoft.com/office/powerpoint/2010/main" val="12750340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61C3F6-743B-1B2A-9DFF-C161DC3DDB03}"/>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E4795581-A72C-E228-2CED-B7F719F93661}"/>
              </a:ext>
            </a:extLst>
          </p:cNvPr>
          <p:cNvPicPr>
            <a:picLocks noChangeAspect="1"/>
          </p:cNvPicPr>
          <p:nvPr/>
        </p:nvPicPr>
        <p:blipFill>
          <a:blip r:embed="rId2"/>
          <a:stretch>
            <a:fillRect/>
          </a:stretch>
        </p:blipFill>
        <p:spPr>
          <a:xfrm>
            <a:off x="1339605" y="1501655"/>
            <a:ext cx="9512789" cy="4654789"/>
          </a:xfrm>
          <a:prstGeom prst="rect">
            <a:avLst/>
          </a:prstGeom>
        </p:spPr>
      </p:pic>
      <p:sp>
        <p:nvSpPr>
          <p:cNvPr id="2" name="Titolo 1">
            <a:extLst>
              <a:ext uri="{FF2B5EF4-FFF2-40B4-BE49-F238E27FC236}">
                <a16:creationId xmlns:a16="http://schemas.microsoft.com/office/drawing/2014/main" id="{7A69A089-1082-0473-F81F-F238B3BB5E29}"/>
              </a:ext>
            </a:extLst>
          </p:cNvPr>
          <p:cNvSpPr>
            <a:spLocks noGrp="1"/>
          </p:cNvSpPr>
          <p:nvPr>
            <p:ph type="title"/>
          </p:nvPr>
        </p:nvSpPr>
        <p:spPr>
          <a:xfrm>
            <a:off x="838200" y="365125"/>
            <a:ext cx="9043219" cy="1325563"/>
          </a:xfrm>
        </p:spPr>
        <p:txBody>
          <a:bodyPr>
            <a:normAutofit/>
          </a:bodyPr>
          <a:lstStyle/>
          <a:p>
            <a:r>
              <a:rPr lang="it-IT" sz="3800" b="1" dirty="0"/>
              <a:t>CERN strategies for reducing emissions of GHGs</a:t>
            </a:r>
          </a:p>
        </p:txBody>
      </p:sp>
      <p:sp>
        <p:nvSpPr>
          <p:cNvPr id="4" name="Segnaposto piè di pagina 3">
            <a:extLst>
              <a:ext uri="{FF2B5EF4-FFF2-40B4-BE49-F238E27FC236}">
                <a16:creationId xmlns:a16="http://schemas.microsoft.com/office/drawing/2014/main" id="{4716BE37-7188-25FE-9DCD-7FE8CB241F94}"/>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6DD3CE77-24CE-F079-7BAB-93D10ED3483B}"/>
              </a:ext>
            </a:extLst>
          </p:cNvPr>
          <p:cNvSpPr>
            <a:spLocks noGrp="1"/>
          </p:cNvSpPr>
          <p:nvPr>
            <p:ph type="sldNum" sz="quarter" idx="12"/>
          </p:nvPr>
        </p:nvSpPr>
        <p:spPr/>
        <p:txBody>
          <a:bodyPr/>
          <a:lstStyle/>
          <a:p>
            <a:fld id="{27CE633F-9882-4A5C-83A2-1109D0C73261}" type="slidenum">
              <a:rPr lang="en-US" smtClean="0"/>
              <a:t>11</a:t>
            </a:fld>
            <a:endParaRPr lang="en-US" dirty="0"/>
          </a:p>
        </p:txBody>
      </p:sp>
      <p:pic>
        <p:nvPicPr>
          <p:cNvPr id="6" name="Picture 2">
            <a:extLst>
              <a:ext uri="{FF2B5EF4-FFF2-40B4-BE49-F238E27FC236}">
                <a16:creationId xmlns:a16="http://schemas.microsoft.com/office/drawing/2014/main" id="{C4C5A1FA-FA29-8264-E090-92B80BF90F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40" name="Rettangolo 39">
            <a:extLst>
              <a:ext uri="{FF2B5EF4-FFF2-40B4-BE49-F238E27FC236}">
                <a16:creationId xmlns:a16="http://schemas.microsoft.com/office/drawing/2014/main" id="{DD2DB6E8-53A0-DA63-F267-AEAF78B80E97}"/>
              </a:ext>
            </a:extLst>
          </p:cNvPr>
          <p:cNvSpPr/>
          <p:nvPr/>
        </p:nvSpPr>
        <p:spPr>
          <a:xfrm>
            <a:off x="8810625" y="4600575"/>
            <a:ext cx="1828800" cy="10858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8" name="Immagine 7">
            <a:extLst>
              <a:ext uri="{FF2B5EF4-FFF2-40B4-BE49-F238E27FC236}">
                <a16:creationId xmlns:a16="http://schemas.microsoft.com/office/drawing/2014/main" id="{4C701BAD-D0DD-5FDE-B67C-E5B81083C0B9}"/>
              </a:ext>
            </a:extLst>
          </p:cNvPr>
          <p:cNvPicPr>
            <a:picLocks noChangeAspect="1"/>
          </p:cNvPicPr>
          <p:nvPr/>
        </p:nvPicPr>
        <p:blipFill>
          <a:blip r:embed="rId4"/>
          <a:stretch>
            <a:fillRect/>
          </a:stretch>
        </p:blipFill>
        <p:spPr>
          <a:xfrm>
            <a:off x="1339604" y="1758714"/>
            <a:ext cx="9813332" cy="4705200"/>
          </a:xfrm>
          <a:prstGeom prst="rect">
            <a:avLst/>
          </a:prstGeom>
        </p:spPr>
      </p:pic>
    </p:spTree>
    <p:extLst>
      <p:ext uri="{BB962C8B-B14F-4D97-AF65-F5344CB8AC3E}">
        <p14:creationId xmlns:p14="http://schemas.microsoft.com/office/powerpoint/2010/main" val="3776719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9EB87E-81C7-A852-B83F-BAF257C44EB1}"/>
            </a:ext>
          </a:extLst>
        </p:cNvPr>
        <p:cNvGrpSpPr/>
        <p:nvPr/>
      </p:nvGrpSpPr>
      <p:grpSpPr>
        <a:xfrm>
          <a:off x="0" y="0"/>
          <a:ext cx="0" cy="0"/>
          <a:chOff x="0" y="0"/>
          <a:chExt cx="0" cy="0"/>
        </a:xfrm>
      </p:grpSpPr>
      <p:pic>
        <p:nvPicPr>
          <p:cNvPr id="7" name="Immagine 6">
            <a:extLst>
              <a:ext uri="{FF2B5EF4-FFF2-40B4-BE49-F238E27FC236}">
                <a16:creationId xmlns:a16="http://schemas.microsoft.com/office/drawing/2014/main" id="{74C31DC2-8D06-E3D6-339C-B51C56176DBC}"/>
              </a:ext>
            </a:extLst>
          </p:cNvPr>
          <p:cNvPicPr>
            <a:picLocks noChangeAspect="1"/>
          </p:cNvPicPr>
          <p:nvPr/>
        </p:nvPicPr>
        <p:blipFill>
          <a:blip r:embed="rId3"/>
          <a:stretch>
            <a:fillRect/>
          </a:stretch>
        </p:blipFill>
        <p:spPr>
          <a:xfrm>
            <a:off x="7113271" y="2334562"/>
            <a:ext cx="5078729" cy="2269093"/>
          </a:xfrm>
          <a:prstGeom prst="rect">
            <a:avLst/>
          </a:prstGeom>
        </p:spPr>
      </p:pic>
      <p:sp>
        <p:nvSpPr>
          <p:cNvPr id="2" name="Titolo 1">
            <a:extLst>
              <a:ext uri="{FF2B5EF4-FFF2-40B4-BE49-F238E27FC236}">
                <a16:creationId xmlns:a16="http://schemas.microsoft.com/office/drawing/2014/main" id="{D36DC4A0-4027-0C4B-0480-9416A032625C}"/>
              </a:ext>
            </a:extLst>
          </p:cNvPr>
          <p:cNvSpPr>
            <a:spLocks noGrp="1"/>
          </p:cNvSpPr>
          <p:nvPr>
            <p:ph type="title"/>
          </p:nvPr>
        </p:nvSpPr>
        <p:spPr>
          <a:xfrm>
            <a:off x="838200" y="365125"/>
            <a:ext cx="9043219" cy="1325563"/>
          </a:xfrm>
        </p:spPr>
        <p:txBody>
          <a:bodyPr>
            <a:normAutofit/>
          </a:bodyPr>
          <a:lstStyle/>
          <a:p>
            <a:r>
              <a:rPr lang="it-IT" sz="3800" b="1" dirty="0"/>
              <a:t>Gas </a:t>
            </a:r>
            <a:r>
              <a:rPr lang="it-IT" sz="3800" b="1" dirty="0" err="1"/>
              <a:t>Recuperation</a:t>
            </a:r>
            <a:endParaRPr lang="it-IT" sz="3800" b="1" dirty="0"/>
          </a:p>
        </p:txBody>
      </p:sp>
      <p:sp>
        <p:nvSpPr>
          <p:cNvPr id="4" name="Segnaposto piè di pagina 3">
            <a:extLst>
              <a:ext uri="{FF2B5EF4-FFF2-40B4-BE49-F238E27FC236}">
                <a16:creationId xmlns:a16="http://schemas.microsoft.com/office/drawing/2014/main" id="{BE8FB843-ED89-CC52-4659-A0089FC5131E}"/>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E4429B4E-1082-B57F-A076-9750D88B6108}"/>
              </a:ext>
            </a:extLst>
          </p:cNvPr>
          <p:cNvSpPr>
            <a:spLocks noGrp="1"/>
          </p:cNvSpPr>
          <p:nvPr>
            <p:ph type="sldNum" sz="quarter" idx="12"/>
          </p:nvPr>
        </p:nvSpPr>
        <p:spPr/>
        <p:txBody>
          <a:bodyPr/>
          <a:lstStyle/>
          <a:p>
            <a:fld id="{27CE633F-9882-4A5C-83A2-1109D0C73261}" type="slidenum">
              <a:rPr lang="en-US" smtClean="0"/>
              <a:t>12</a:t>
            </a:fld>
            <a:endParaRPr lang="en-US" dirty="0"/>
          </a:p>
        </p:txBody>
      </p:sp>
      <p:pic>
        <p:nvPicPr>
          <p:cNvPr id="6" name="Picture 2">
            <a:extLst>
              <a:ext uri="{FF2B5EF4-FFF2-40B4-BE49-F238E27FC236}">
                <a16:creationId xmlns:a16="http://schemas.microsoft.com/office/drawing/2014/main" id="{99D9294E-6F8D-61D6-31F4-26487AEC02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a:extLst>
              <a:ext uri="{FF2B5EF4-FFF2-40B4-BE49-F238E27FC236}">
                <a16:creationId xmlns:a16="http://schemas.microsoft.com/office/drawing/2014/main" id="{B4987515-AE8C-C255-27B2-B3F2612CBDC5}"/>
              </a:ext>
            </a:extLst>
          </p:cNvPr>
          <p:cNvSpPr txBox="1"/>
          <p:nvPr/>
        </p:nvSpPr>
        <p:spPr>
          <a:xfrm>
            <a:off x="838199" y="1462703"/>
            <a:ext cx="6275071" cy="2585323"/>
          </a:xfrm>
          <a:prstGeom prst="rect">
            <a:avLst/>
          </a:prstGeom>
          <a:noFill/>
        </p:spPr>
        <p:txBody>
          <a:bodyPr wrap="square" rtlCol="0">
            <a:spAutoFit/>
          </a:bodyPr>
          <a:lstStyle/>
          <a:p>
            <a:pPr marL="285750" indent="-285750">
              <a:buFont typeface="Arial" panose="020B0604020202020204" pitchFamily="34" charset="0"/>
              <a:buChar char="•"/>
            </a:pPr>
            <a:r>
              <a:rPr lang="it-IT" dirty="0"/>
              <a:t>Some detectors </a:t>
            </a:r>
            <a:r>
              <a:rPr lang="it-IT" dirty="0" err="1"/>
              <a:t>cannot</a:t>
            </a:r>
            <a:r>
              <a:rPr lang="it-IT" dirty="0"/>
              <a:t> work with a 100% </a:t>
            </a:r>
            <a:r>
              <a:rPr lang="it-IT" dirty="0" err="1"/>
              <a:t>recirculated</a:t>
            </a:r>
            <a:r>
              <a:rPr lang="it-IT" dirty="0"/>
              <a:t> flow, </a:t>
            </a:r>
            <a:r>
              <a:rPr lang="it-IT" dirty="0" err="1"/>
              <a:t>usually</a:t>
            </a:r>
            <a:r>
              <a:rPr lang="it-IT" dirty="0"/>
              <a:t> for air </a:t>
            </a:r>
            <a:r>
              <a:rPr lang="it-IT" dirty="0" err="1"/>
              <a:t>accumulation</a:t>
            </a:r>
            <a:r>
              <a:rPr lang="it-IT" dirty="0"/>
              <a:t> in the gas </a:t>
            </a:r>
            <a:r>
              <a:rPr lang="it-IT" dirty="0" err="1"/>
              <a:t>mixture</a:t>
            </a:r>
            <a:endParaRPr lang="it-IT" dirty="0"/>
          </a:p>
          <a:p>
            <a:pPr marL="285750" indent="-285750">
              <a:buFont typeface="Arial" panose="020B0604020202020204" pitchFamily="34" charset="0"/>
              <a:buChar char="•"/>
            </a:pPr>
            <a:r>
              <a:rPr lang="it-IT" dirty="0"/>
              <a:t>Most of the systems work with a </a:t>
            </a:r>
            <a:r>
              <a:rPr lang="it-IT" b="1" dirty="0"/>
              <a:t>recirculation fraction of 90% (detector requirements)</a:t>
            </a:r>
            <a:r>
              <a:rPr lang="it-IT" dirty="0"/>
              <a:t> </a:t>
            </a:r>
            <a:r>
              <a:rPr lang="it-IT" dirty="0">
                <a:sym typeface="Wingdings" panose="05000000000000000000" pitchFamily="2" charset="2"/>
              </a:rPr>
              <a:t> 10% sent to the atmosphere</a:t>
            </a:r>
          </a:p>
          <a:p>
            <a:pPr marL="285750" indent="-285750">
              <a:buFont typeface="Arial" panose="020B0604020202020204" pitchFamily="34" charset="0"/>
              <a:buChar char="•"/>
            </a:pPr>
            <a:r>
              <a:rPr lang="it-IT" dirty="0">
                <a:sym typeface="Wingdings" panose="05000000000000000000" pitchFamily="2" charset="2"/>
              </a:rPr>
              <a:t>In some </a:t>
            </a:r>
            <a:r>
              <a:rPr lang="it-IT" dirty="0" err="1">
                <a:sym typeface="Wingdings" panose="05000000000000000000" pitchFamily="2" charset="2"/>
              </a:rPr>
              <a:t>cases</a:t>
            </a:r>
            <a:r>
              <a:rPr lang="it-IT" dirty="0">
                <a:sym typeface="Wingdings" panose="05000000000000000000" pitchFamily="2" charset="2"/>
              </a:rPr>
              <a:t>, </a:t>
            </a:r>
            <a:r>
              <a:rPr lang="it-IT" dirty="0" err="1">
                <a:sym typeface="Wingdings" panose="05000000000000000000" pitchFamily="2" charset="2"/>
              </a:rPr>
              <a:t>this</a:t>
            </a:r>
            <a:r>
              <a:rPr lang="it-IT" dirty="0">
                <a:sym typeface="Wingdings" panose="05000000000000000000" pitchFamily="2" charset="2"/>
              </a:rPr>
              <a:t> gas </a:t>
            </a:r>
            <a:r>
              <a:rPr lang="it-IT" dirty="0" err="1">
                <a:sym typeface="Wingdings" panose="05000000000000000000" pitchFamily="2" charset="2"/>
              </a:rPr>
              <a:t>is</a:t>
            </a:r>
            <a:r>
              <a:rPr lang="it-IT" dirty="0">
                <a:sym typeface="Wingdings" panose="05000000000000000000" pitchFamily="2" charset="2"/>
              </a:rPr>
              <a:t> </a:t>
            </a:r>
            <a:r>
              <a:rPr lang="it-IT" dirty="0" err="1">
                <a:sym typeface="Wingdings" panose="05000000000000000000" pitchFamily="2" charset="2"/>
              </a:rPr>
              <a:t>sent</a:t>
            </a:r>
            <a:r>
              <a:rPr lang="it-IT" dirty="0">
                <a:sym typeface="Wingdings" panose="05000000000000000000" pitchFamily="2" charset="2"/>
              </a:rPr>
              <a:t> to </a:t>
            </a:r>
            <a:r>
              <a:rPr lang="it-IT" b="1" dirty="0">
                <a:sym typeface="Wingdings" panose="05000000000000000000" pitchFamily="2" charset="2"/>
              </a:rPr>
              <a:t>recovery </a:t>
            </a:r>
            <a:r>
              <a:rPr lang="it-IT" b="1" dirty="0" err="1">
                <a:sym typeface="Wingdings" panose="05000000000000000000" pitchFamily="2" charset="2"/>
              </a:rPr>
              <a:t>plants</a:t>
            </a:r>
            <a:r>
              <a:rPr lang="it-IT" dirty="0">
                <a:sym typeface="Wingdings" panose="05000000000000000000" pitchFamily="2" charset="2"/>
              </a:rPr>
              <a:t> </a:t>
            </a:r>
            <a:r>
              <a:rPr lang="it-IT" dirty="0" err="1">
                <a:sym typeface="Wingdings" panose="05000000000000000000" pitchFamily="2" charset="2"/>
              </a:rPr>
              <a:t>where</a:t>
            </a:r>
            <a:r>
              <a:rPr lang="it-IT" dirty="0">
                <a:sym typeface="Wingdings" panose="05000000000000000000" pitchFamily="2" charset="2"/>
              </a:rPr>
              <a:t> the </a:t>
            </a:r>
            <a:r>
              <a:rPr lang="it-IT" b="1" dirty="0">
                <a:sym typeface="Wingdings" panose="05000000000000000000" pitchFamily="2" charset="2"/>
              </a:rPr>
              <a:t>GHG</a:t>
            </a:r>
            <a:r>
              <a:rPr lang="it-IT" dirty="0">
                <a:sym typeface="Wingdings" panose="05000000000000000000" pitchFamily="2" charset="2"/>
              </a:rPr>
              <a:t> </a:t>
            </a:r>
            <a:r>
              <a:rPr lang="it-IT" dirty="0" err="1">
                <a:sym typeface="Wingdings" panose="05000000000000000000" pitchFamily="2" charset="2"/>
              </a:rPr>
              <a:t>is</a:t>
            </a:r>
            <a:r>
              <a:rPr lang="it-IT" dirty="0">
                <a:sym typeface="Wingdings" panose="05000000000000000000" pitchFamily="2" charset="2"/>
              </a:rPr>
              <a:t> </a:t>
            </a:r>
            <a:r>
              <a:rPr lang="it-IT" b="1" dirty="0" err="1">
                <a:sym typeface="Wingdings" panose="05000000000000000000" pitchFamily="2" charset="2"/>
              </a:rPr>
              <a:t>separated</a:t>
            </a:r>
            <a:r>
              <a:rPr lang="it-IT" dirty="0">
                <a:sym typeface="Wingdings" panose="05000000000000000000" pitchFamily="2" charset="2"/>
              </a:rPr>
              <a:t> from the </a:t>
            </a:r>
            <a:r>
              <a:rPr lang="it-IT" dirty="0" err="1">
                <a:sym typeface="Wingdings" panose="05000000000000000000" pitchFamily="2" charset="2"/>
              </a:rPr>
              <a:t>other</a:t>
            </a:r>
            <a:r>
              <a:rPr lang="it-IT" dirty="0">
                <a:sym typeface="Wingdings" panose="05000000000000000000" pitchFamily="2" charset="2"/>
              </a:rPr>
              <a:t> </a:t>
            </a:r>
            <a:r>
              <a:rPr lang="it-IT" dirty="0" err="1">
                <a:sym typeface="Wingdings" panose="05000000000000000000" pitchFamily="2" charset="2"/>
              </a:rPr>
              <a:t>components</a:t>
            </a:r>
            <a:r>
              <a:rPr lang="it-IT" dirty="0">
                <a:sym typeface="Wingdings" panose="05000000000000000000" pitchFamily="2" charset="2"/>
              </a:rPr>
              <a:t>, </a:t>
            </a:r>
            <a:r>
              <a:rPr lang="it-IT" b="1" dirty="0" err="1">
                <a:sym typeface="Wingdings" panose="05000000000000000000" pitchFamily="2" charset="2"/>
              </a:rPr>
              <a:t>stored</a:t>
            </a:r>
            <a:r>
              <a:rPr lang="it-IT" dirty="0">
                <a:sym typeface="Wingdings" panose="05000000000000000000" pitchFamily="2" charset="2"/>
              </a:rPr>
              <a:t> and </a:t>
            </a:r>
            <a:r>
              <a:rPr lang="it-IT" dirty="0" err="1">
                <a:sym typeface="Wingdings" panose="05000000000000000000" pitchFamily="2" charset="2"/>
              </a:rPr>
              <a:t>then</a:t>
            </a:r>
            <a:r>
              <a:rPr lang="it-IT" dirty="0">
                <a:sym typeface="Wingdings" panose="05000000000000000000" pitchFamily="2" charset="2"/>
              </a:rPr>
              <a:t> </a:t>
            </a:r>
            <a:r>
              <a:rPr lang="it-IT" b="1" dirty="0">
                <a:sym typeface="Wingdings" panose="05000000000000000000" pitchFamily="2" charset="2"/>
              </a:rPr>
              <a:t>re-</a:t>
            </a:r>
            <a:r>
              <a:rPr lang="it-IT" b="1" dirty="0" err="1">
                <a:sym typeface="Wingdings" panose="05000000000000000000" pitchFamily="2" charset="2"/>
              </a:rPr>
              <a:t>injected</a:t>
            </a:r>
            <a:r>
              <a:rPr lang="it-IT" dirty="0">
                <a:sym typeface="Wingdings" panose="05000000000000000000" pitchFamily="2" charset="2"/>
              </a:rPr>
              <a:t> in the mixer </a:t>
            </a:r>
            <a:r>
              <a:rPr lang="it-IT" dirty="0" err="1">
                <a:sym typeface="Wingdings" panose="05000000000000000000" pitchFamily="2" charset="2"/>
              </a:rPr>
              <a:t>through</a:t>
            </a:r>
            <a:r>
              <a:rPr lang="it-IT" dirty="0">
                <a:sym typeface="Wingdings" panose="05000000000000000000" pitchFamily="2" charset="2"/>
              </a:rPr>
              <a:t> a </a:t>
            </a:r>
            <a:r>
              <a:rPr lang="it-IT" dirty="0" err="1">
                <a:sym typeface="Wingdings" panose="05000000000000000000" pitchFamily="2" charset="2"/>
              </a:rPr>
              <a:t>dedicated</a:t>
            </a:r>
            <a:r>
              <a:rPr lang="it-IT" dirty="0">
                <a:sym typeface="Wingdings" panose="05000000000000000000" pitchFamily="2" charset="2"/>
              </a:rPr>
              <a:t> line</a:t>
            </a:r>
          </a:p>
        </p:txBody>
      </p:sp>
      <p:sp>
        <p:nvSpPr>
          <p:cNvPr id="9" name="CasellaDiTesto 8">
            <a:extLst>
              <a:ext uri="{FF2B5EF4-FFF2-40B4-BE49-F238E27FC236}">
                <a16:creationId xmlns:a16="http://schemas.microsoft.com/office/drawing/2014/main" id="{4B10C5A8-0764-B01A-1CAE-77987077E988}"/>
              </a:ext>
            </a:extLst>
          </p:cNvPr>
          <p:cNvSpPr txBox="1"/>
          <p:nvPr/>
        </p:nvSpPr>
        <p:spPr>
          <a:xfrm>
            <a:off x="838199" y="4078803"/>
            <a:ext cx="11253177" cy="2246769"/>
          </a:xfrm>
          <a:prstGeom prst="rect">
            <a:avLst/>
          </a:prstGeom>
          <a:noFill/>
        </p:spPr>
        <p:txBody>
          <a:bodyPr wrap="square" rtlCol="0">
            <a:spAutoFit/>
          </a:bodyPr>
          <a:lstStyle/>
          <a:p>
            <a:pPr marL="285750" indent="-285750">
              <a:buFont typeface="Arial" panose="020B0604020202020204" pitchFamily="34" charset="0"/>
              <a:buChar char="•"/>
            </a:pPr>
            <a:r>
              <a:rPr lang="it-IT" sz="2000" b="1" dirty="0">
                <a:solidFill>
                  <a:srgbClr val="92D050"/>
                </a:solidFill>
              </a:rPr>
              <a:t>PROS</a:t>
            </a:r>
          </a:p>
          <a:p>
            <a:pPr marL="742950" lvl="1" indent="-285750">
              <a:buFont typeface="Arial" panose="020B0604020202020204" pitchFamily="34" charset="0"/>
              <a:buChar char="•"/>
            </a:pPr>
            <a:r>
              <a:rPr lang="it-IT" sz="2000" dirty="0" err="1"/>
              <a:t>Further</a:t>
            </a:r>
            <a:r>
              <a:rPr lang="it-IT" sz="2000" dirty="0"/>
              <a:t> </a:t>
            </a:r>
            <a:r>
              <a:rPr lang="it-IT" sz="2000" dirty="0" err="1"/>
              <a:t>reduction</a:t>
            </a:r>
            <a:r>
              <a:rPr lang="it-IT" sz="2000" dirty="0"/>
              <a:t> of gas </a:t>
            </a:r>
            <a:r>
              <a:rPr lang="it-IT" sz="2000" dirty="0" err="1"/>
              <a:t>consumption</a:t>
            </a:r>
            <a:endParaRPr lang="it-IT" sz="2000" dirty="0"/>
          </a:p>
          <a:p>
            <a:endParaRPr lang="it-IT" sz="2000" dirty="0"/>
          </a:p>
          <a:p>
            <a:pPr marL="285750" indent="-285750">
              <a:buFont typeface="Arial" panose="020B0604020202020204" pitchFamily="34" charset="0"/>
              <a:buChar char="•"/>
            </a:pPr>
            <a:r>
              <a:rPr lang="it-IT" sz="2000" b="1" dirty="0">
                <a:solidFill>
                  <a:srgbClr val="FF0000"/>
                </a:solidFill>
              </a:rPr>
              <a:t>CONS</a:t>
            </a:r>
          </a:p>
          <a:p>
            <a:pPr marL="742950" lvl="1" indent="-285750">
              <a:buFont typeface="Arial" panose="020B0604020202020204" pitchFamily="34" charset="0"/>
              <a:buChar char="•"/>
            </a:pPr>
            <a:r>
              <a:rPr lang="it-IT" sz="2000" dirty="0" err="1"/>
              <a:t>Higher</a:t>
            </a:r>
            <a:r>
              <a:rPr lang="it-IT" sz="2000" dirty="0"/>
              <a:t> </a:t>
            </a:r>
            <a:r>
              <a:rPr lang="it-IT" sz="2000" dirty="0" err="1"/>
              <a:t>complexity</a:t>
            </a:r>
            <a:endParaRPr lang="it-IT" sz="2000" dirty="0"/>
          </a:p>
          <a:p>
            <a:pPr marL="742950" lvl="1" indent="-285750">
              <a:buFont typeface="Arial" panose="020B0604020202020204" pitchFamily="34" charset="0"/>
              <a:buChar char="•"/>
            </a:pPr>
            <a:r>
              <a:rPr lang="it-IT" sz="2000" dirty="0"/>
              <a:t>R&amp;D activities to design custom made systems, </a:t>
            </a:r>
            <a:r>
              <a:rPr lang="en-GB" sz="2000" dirty="0"/>
              <a:t>maintain</a:t>
            </a:r>
            <a:r>
              <a:rPr lang="it-IT" sz="2000" dirty="0"/>
              <a:t> and improve the efficiency</a:t>
            </a:r>
          </a:p>
          <a:p>
            <a:pPr marL="742950" lvl="1" indent="-285750">
              <a:buFont typeface="Arial" panose="020B0604020202020204" pitchFamily="34" charset="0"/>
              <a:buChar char="•"/>
            </a:pPr>
            <a:r>
              <a:rPr lang="it-IT" sz="2000" dirty="0"/>
              <a:t>Gas analysis to monitor the </a:t>
            </a:r>
            <a:r>
              <a:rPr lang="en-GB" sz="2000" dirty="0"/>
              <a:t>quality</a:t>
            </a:r>
            <a:r>
              <a:rPr lang="it-IT" sz="2000" dirty="0"/>
              <a:t> of recuperated gas</a:t>
            </a:r>
            <a:endParaRPr lang="it-IT" dirty="0"/>
          </a:p>
        </p:txBody>
      </p:sp>
    </p:spTree>
    <p:extLst>
      <p:ext uri="{BB962C8B-B14F-4D97-AF65-F5344CB8AC3E}">
        <p14:creationId xmlns:p14="http://schemas.microsoft.com/office/powerpoint/2010/main" val="3071431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D4F7672-B921-8857-ECA9-0036CCE323EB}"/>
              </a:ext>
            </a:extLst>
          </p:cNvPr>
          <p:cNvSpPr>
            <a:spLocks noGrp="1"/>
          </p:cNvSpPr>
          <p:nvPr>
            <p:ph type="title"/>
          </p:nvPr>
        </p:nvSpPr>
        <p:spPr>
          <a:xfrm>
            <a:off x="838200" y="365125"/>
            <a:ext cx="9043219" cy="1325563"/>
          </a:xfrm>
        </p:spPr>
        <p:txBody>
          <a:bodyPr>
            <a:normAutofit/>
          </a:bodyPr>
          <a:lstStyle/>
          <a:p>
            <a:r>
              <a:rPr lang="it-IT" sz="3800" b="1" dirty="0"/>
              <a:t>Gas </a:t>
            </a:r>
            <a:r>
              <a:rPr lang="it-IT" sz="3800" b="1" dirty="0" err="1"/>
              <a:t>separation</a:t>
            </a:r>
            <a:r>
              <a:rPr lang="it-IT" sz="3800" b="1" dirty="0"/>
              <a:t> techniques</a:t>
            </a:r>
          </a:p>
        </p:txBody>
      </p:sp>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13</a:t>
            </a:fld>
            <a:endParaRPr lang="en-US" dirty="0"/>
          </a:p>
        </p:txBody>
      </p:sp>
      <p:pic>
        <p:nvPicPr>
          <p:cNvPr id="6" name="Picture 2">
            <a:extLst>
              <a:ext uri="{FF2B5EF4-FFF2-40B4-BE49-F238E27FC236}">
                <a16:creationId xmlns:a16="http://schemas.microsoft.com/office/drawing/2014/main" id="{650A0D2B-9887-EB98-EBC4-098924CE4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istillation Fundamentals | Neutrium">
            <a:extLst>
              <a:ext uri="{FF2B5EF4-FFF2-40B4-BE49-F238E27FC236}">
                <a16:creationId xmlns:a16="http://schemas.microsoft.com/office/drawing/2014/main" id="{5FF1B292-8C7C-A918-5416-C524A67426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12151" y="1977342"/>
            <a:ext cx="1639661" cy="1740491"/>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35953" y="5525799"/>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17" name="CasellaDiTesto 16">
            <a:extLst>
              <a:ext uri="{FF2B5EF4-FFF2-40B4-BE49-F238E27FC236}">
                <a16:creationId xmlns:a16="http://schemas.microsoft.com/office/drawing/2014/main" id="{BB46608C-4D25-5F2B-8A43-067EFB378164}"/>
              </a:ext>
            </a:extLst>
          </p:cNvPr>
          <p:cNvSpPr txBox="1"/>
          <p:nvPr/>
        </p:nvSpPr>
        <p:spPr>
          <a:xfrm>
            <a:off x="4348441" y="1549941"/>
            <a:ext cx="3046280" cy="380294"/>
          </a:xfrm>
          <a:prstGeom prst="rect">
            <a:avLst/>
          </a:prstGeom>
          <a:noFill/>
        </p:spPr>
        <p:txBody>
          <a:bodyPr wrap="square" rtlCol="0">
            <a:spAutoFit/>
          </a:bodyPr>
          <a:lstStyle/>
          <a:p>
            <a:pPr algn="ctr"/>
            <a:r>
              <a:rPr lang="it-IT" b="1" dirty="0">
                <a:solidFill>
                  <a:schemeClr val="accent5">
                    <a:lumMod val="50000"/>
                  </a:schemeClr>
                </a:solidFill>
              </a:rPr>
              <a:t>DISTILLATION</a:t>
            </a:r>
          </a:p>
        </p:txBody>
      </p:sp>
      <p:sp>
        <p:nvSpPr>
          <p:cNvPr id="19" name="CasellaDiTesto 18">
            <a:extLst>
              <a:ext uri="{FF2B5EF4-FFF2-40B4-BE49-F238E27FC236}">
                <a16:creationId xmlns:a16="http://schemas.microsoft.com/office/drawing/2014/main" id="{C53D12CD-D11E-BB7A-12B2-FAA14296ACC0}"/>
              </a:ext>
            </a:extLst>
          </p:cNvPr>
          <p:cNvSpPr txBox="1"/>
          <p:nvPr/>
        </p:nvSpPr>
        <p:spPr>
          <a:xfrm>
            <a:off x="4624297" y="4152129"/>
            <a:ext cx="3046280" cy="170636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it-IT" dirty="0"/>
              <a:t>CMS RPC R134a </a:t>
            </a:r>
          </a:p>
          <a:p>
            <a:pPr marL="285750" indent="-285750">
              <a:lnSpc>
                <a:spcPct val="150000"/>
              </a:lnSpc>
              <a:buFont typeface="Arial" panose="020B0604020202020204" pitchFamily="34" charset="0"/>
              <a:buChar char="•"/>
            </a:pPr>
            <a:r>
              <a:rPr lang="it-IT" dirty="0"/>
              <a:t>CMS RPC SF</a:t>
            </a:r>
            <a:r>
              <a:rPr lang="it-IT" baseline="-25000" dirty="0"/>
              <a:t>6</a:t>
            </a:r>
            <a:r>
              <a:rPr lang="it-IT" dirty="0"/>
              <a:t> </a:t>
            </a:r>
          </a:p>
          <a:p>
            <a:pPr marL="285750" indent="-285750">
              <a:lnSpc>
                <a:spcPct val="150000"/>
              </a:lnSpc>
              <a:buFont typeface="Arial" panose="020B0604020202020204" pitchFamily="34" charset="0"/>
              <a:buChar char="•"/>
            </a:pPr>
            <a:r>
              <a:rPr lang="it-IT" dirty="0"/>
              <a:t>Old LHCb RICH1 C</a:t>
            </a:r>
            <a:r>
              <a:rPr lang="it-IT" baseline="-25000" dirty="0"/>
              <a:t>4</a:t>
            </a:r>
            <a:r>
              <a:rPr lang="it-IT" dirty="0"/>
              <a:t>F</a:t>
            </a:r>
            <a:r>
              <a:rPr lang="it-IT" baseline="-25000" dirty="0"/>
              <a:t>10</a:t>
            </a:r>
            <a:r>
              <a:rPr lang="it-IT" dirty="0"/>
              <a:t> </a:t>
            </a:r>
          </a:p>
          <a:p>
            <a:pPr marL="285750" indent="-285750">
              <a:lnSpc>
                <a:spcPct val="150000"/>
              </a:lnSpc>
              <a:buFont typeface="Arial" panose="020B0604020202020204" pitchFamily="34" charset="0"/>
              <a:buChar char="•"/>
            </a:pPr>
            <a:r>
              <a:rPr lang="it-IT" dirty="0"/>
              <a:t>New LHCb RICH1 C</a:t>
            </a:r>
            <a:r>
              <a:rPr lang="it-IT" baseline="-25000" dirty="0"/>
              <a:t>4</a:t>
            </a:r>
            <a:r>
              <a:rPr lang="it-IT" dirty="0"/>
              <a:t>F</a:t>
            </a:r>
            <a:r>
              <a:rPr lang="it-IT" baseline="-25000" dirty="0"/>
              <a:t>10</a:t>
            </a:r>
            <a:endParaRPr lang="it-IT" dirty="0"/>
          </a:p>
        </p:txBody>
      </p:sp>
      <p:pic>
        <p:nvPicPr>
          <p:cNvPr id="16" name="Immagine 15">
            <a:extLst>
              <a:ext uri="{FF2B5EF4-FFF2-40B4-BE49-F238E27FC236}">
                <a16:creationId xmlns:a16="http://schemas.microsoft.com/office/drawing/2014/main" id="{D2A7BDF0-4A32-6684-2F56-2D4F08A17387}"/>
              </a:ext>
            </a:extLst>
          </p:cNvPr>
          <p:cNvPicPr>
            <a:picLocks noChangeAspect="1"/>
          </p:cNvPicPr>
          <p:nvPr/>
        </p:nvPicPr>
        <p:blipFill>
          <a:blip r:embed="rId5"/>
          <a:stretch>
            <a:fillRect/>
          </a:stretch>
        </p:blipFill>
        <p:spPr>
          <a:xfrm>
            <a:off x="838199" y="1977342"/>
            <a:ext cx="2937001" cy="1760068"/>
          </a:xfrm>
          <a:prstGeom prst="rect">
            <a:avLst/>
          </a:prstGeom>
        </p:spPr>
      </p:pic>
      <p:sp>
        <p:nvSpPr>
          <p:cNvPr id="18" name="CasellaDiTesto 17">
            <a:extLst>
              <a:ext uri="{FF2B5EF4-FFF2-40B4-BE49-F238E27FC236}">
                <a16:creationId xmlns:a16="http://schemas.microsoft.com/office/drawing/2014/main" id="{07E75989-C295-1C73-54E9-34B970563A15}"/>
              </a:ext>
            </a:extLst>
          </p:cNvPr>
          <p:cNvSpPr txBox="1"/>
          <p:nvPr/>
        </p:nvSpPr>
        <p:spPr>
          <a:xfrm>
            <a:off x="992321" y="1554306"/>
            <a:ext cx="3333759" cy="369332"/>
          </a:xfrm>
          <a:prstGeom prst="rect">
            <a:avLst/>
          </a:prstGeom>
          <a:noFill/>
        </p:spPr>
        <p:txBody>
          <a:bodyPr wrap="square" rtlCol="0">
            <a:spAutoFit/>
          </a:bodyPr>
          <a:lstStyle/>
          <a:p>
            <a:pPr algn="ctr"/>
            <a:r>
              <a:rPr lang="it-IT" b="1" dirty="0">
                <a:solidFill>
                  <a:schemeClr val="accent5">
                    <a:lumMod val="50000"/>
                  </a:schemeClr>
                </a:solidFill>
              </a:rPr>
              <a:t>MEMBRANE SEPARATION</a:t>
            </a:r>
          </a:p>
        </p:txBody>
      </p:sp>
      <p:sp>
        <p:nvSpPr>
          <p:cNvPr id="20" name="CasellaDiTesto 19">
            <a:extLst>
              <a:ext uri="{FF2B5EF4-FFF2-40B4-BE49-F238E27FC236}">
                <a16:creationId xmlns:a16="http://schemas.microsoft.com/office/drawing/2014/main" id="{2EBBE290-CA91-4D8D-AA39-E738ECBFD5D7}"/>
              </a:ext>
            </a:extLst>
          </p:cNvPr>
          <p:cNvSpPr txBox="1"/>
          <p:nvPr/>
        </p:nvSpPr>
        <p:spPr>
          <a:xfrm>
            <a:off x="1141025" y="4163157"/>
            <a:ext cx="2331348" cy="87536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it-IT" dirty="0"/>
              <a:t>CMS CSC CF</a:t>
            </a:r>
            <a:r>
              <a:rPr lang="it-IT" baseline="-25000" dirty="0"/>
              <a:t>4</a:t>
            </a:r>
            <a:r>
              <a:rPr lang="it-IT" dirty="0"/>
              <a:t> </a:t>
            </a:r>
          </a:p>
          <a:p>
            <a:pPr marL="285750" indent="-285750">
              <a:lnSpc>
                <a:spcPct val="150000"/>
              </a:lnSpc>
              <a:buFont typeface="Arial" panose="020B0604020202020204" pitchFamily="34" charset="0"/>
              <a:buChar char="•"/>
            </a:pPr>
            <a:r>
              <a:rPr lang="it-IT" dirty="0"/>
              <a:t>LHCb RICH2 CF</a:t>
            </a:r>
            <a:r>
              <a:rPr lang="it-IT" baseline="-25000" dirty="0"/>
              <a:t>4</a:t>
            </a:r>
            <a:endParaRPr lang="it-IT" dirty="0"/>
          </a:p>
        </p:txBody>
      </p:sp>
      <p:pic>
        <p:nvPicPr>
          <p:cNvPr id="7" name="Immagine 6">
            <a:extLst>
              <a:ext uri="{FF2B5EF4-FFF2-40B4-BE49-F238E27FC236}">
                <a16:creationId xmlns:a16="http://schemas.microsoft.com/office/drawing/2014/main" id="{EADD8356-AEE9-D0DC-38DE-058CF983F154}"/>
              </a:ext>
            </a:extLst>
          </p:cNvPr>
          <p:cNvPicPr>
            <a:picLocks noChangeAspect="1"/>
          </p:cNvPicPr>
          <p:nvPr/>
        </p:nvPicPr>
        <p:blipFill>
          <a:blip r:embed="rId6"/>
          <a:stretch>
            <a:fillRect/>
          </a:stretch>
        </p:blipFill>
        <p:spPr>
          <a:xfrm>
            <a:off x="8865951" y="1948159"/>
            <a:ext cx="2030935" cy="1857988"/>
          </a:xfrm>
          <a:prstGeom prst="rect">
            <a:avLst/>
          </a:prstGeom>
        </p:spPr>
      </p:pic>
      <p:sp>
        <p:nvSpPr>
          <p:cNvPr id="8" name="CasellaDiTesto 7">
            <a:extLst>
              <a:ext uri="{FF2B5EF4-FFF2-40B4-BE49-F238E27FC236}">
                <a16:creationId xmlns:a16="http://schemas.microsoft.com/office/drawing/2014/main" id="{C1E11300-4484-FD7E-D9BD-1C1A570E7421}"/>
              </a:ext>
            </a:extLst>
          </p:cNvPr>
          <p:cNvSpPr txBox="1"/>
          <p:nvPr/>
        </p:nvSpPr>
        <p:spPr>
          <a:xfrm>
            <a:off x="9622629" y="2874460"/>
            <a:ext cx="258789" cy="873812"/>
          </a:xfrm>
          <a:prstGeom prst="rect">
            <a:avLst/>
          </a:prstGeom>
          <a:noFill/>
        </p:spPr>
        <p:txBody>
          <a:bodyPr vert="wordArtVert" wrap="square" rtlCol="0">
            <a:spAutoFit/>
          </a:bodyPr>
          <a:lstStyle/>
          <a:p>
            <a:r>
              <a:rPr lang="it-IT" sz="400" dirty="0">
                <a:effectLst>
                  <a:outerShdw blurRad="38100" dist="38100" dir="2700000" algn="tl">
                    <a:srgbClr val="000000">
                      <a:alpha val="43137"/>
                    </a:srgbClr>
                  </a:outerShdw>
                </a:effectLst>
              </a:rPr>
              <a:t>ABSORPTION</a:t>
            </a:r>
          </a:p>
        </p:txBody>
      </p:sp>
      <p:sp>
        <p:nvSpPr>
          <p:cNvPr id="9" name="CasellaDiTesto 8">
            <a:extLst>
              <a:ext uri="{FF2B5EF4-FFF2-40B4-BE49-F238E27FC236}">
                <a16:creationId xmlns:a16="http://schemas.microsoft.com/office/drawing/2014/main" id="{9812E39C-7394-25A8-D487-2B6ED2FF25FA}"/>
              </a:ext>
            </a:extLst>
          </p:cNvPr>
          <p:cNvSpPr txBox="1"/>
          <p:nvPr/>
        </p:nvSpPr>
        <p:spPr>
          <a:xfrm>
            <a:off x="10072571" y="2877153"/>
            <a:ext cx="258789" cy="847268"/>
          </a:xfrm>
          <a:prstGeom prst="rect">
            <a:avLst/>
          </a:prstGeom>
          <a:noFill/>
        </p:spPr>
        <p:txBody>
          <a:bodyPr vert="wordArtVert" wrap="square" rtlCol="0">
            <a:spAutoFit/>
          </a:bodyPr>
          <a:lstStyle/>
          <a:p>
            <a:r>
              <a:rPr lang="it-IT" sz="400" dirty="0">
                <a:effectLst>
                  <a:outerShdw blurRad="38100" dist="38100" dir="2700000" algn="tl">
                    <a:srgbClr val="000000">
                      <a:alpha val="43137"/>
                    </a:srgbClr>
                  </a:outerShdw>
                </a:effectLst>
              </a:rPr>
              <a:t>DESORPTION</a:t>
            </a:r>
          </a:p>
        </p:txBody>
      </p:sp>
      <p:sp>
        <p:nvSpPr>
          <p:cNvPr id="12" name="CasellaDiTesto 11">
            <a:extLst>
              <a:ext uri="{FF2B5EF4-FFF2-40B4-BE49-F238E27FC236}">
                <a16:creationId xmlns:a16="http://schemas.microsoft.com/office/drawing/2014/main" id="{AFCE36B3-BC0B-85D1-0C83-3435B60EFFB2}"/>
              </a:ext>
            </a:extLst>
          </p:cNvPr>
          <p:cNvSpPr txBox="1"/>
          <p:nvPr/>
        </p:nvSpPr>
        <p:spPr>
          <a:xfrm>
            <a:off x="8203998" y="1396460"/>
            <a:ext cx="3737146" cy="646331"/>
          </a:xfrm>
          <a:prstGeom prst="rect">
            <a:avLst/>
          </a:prstGeom>
          <a:noFill/>
        </p:spPr>
        <p:txBody>
          <a:bodyPr wrap="square" rtlCol="0">
            <a:spAutoFit/>
          </a:bodyPr>
          <a:lstStyle/>
          <a:p>
            <a:pPr algn="ctr"/>
            <a:r>
              <a:rPr lang="it-IT" b="1" dirty="0">
                <a:solidFill>
                  <a:schemeClr val="accent5">
                    <a:lumMod val="50000"/>
                  </a:schemeClr>
                </a:solidFill>
              </a:rPr>
              <a:t>PRESSURE &amp; THERMAL SWING ADSORPTION (PSA &amp; TSA)</a:t>
            </a:r>
          </a:p>
        </p:txBody>
      </p:sp>
      <p:sp>
        <p:nvSpPr>
          <p:cNvPr id="3" name="CasellaDiTesto 19">
            <a:extLst>
              <a:ext uri="{FF2B5EF4-FFF2-40B4-BE49-F238E27FC236}">
                <a16:creationId xmlns:a16="http://schemas.microsoft.com/office/drawing/2014/main" id="{CDBB4A74-4B00-A1EE-6B8A-4DBEDE7DCD18}"/>
              </a:ext>
            </a:extLst>
          </p:cNvPr>
          <p:cNvSpPr txBox="1"/>
          <p:nvPr/>
        </p:nvSpPr>
        <p:spPr>
          <a:xfrm>
            <a:off x="8822501" y="4163702"/>
            <a:ext cx="2885404" cy="170636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it-IT" dirty="0"/>
              <a:t>CMS CSC CF</a:t>
            </a:r>
            <a:r>
              <a:rPr lang="it-IT" baseline="-25000" dirty="0"/>
              <a:t>4</a:t>
            </a:r>
            <a:r>
              <a:rPr lang="it-IT" dirty="0"/>
              <a:t> </a:t>
            </a:r>
          </a:p>
          <a:p>
            <a:pPr marL="285750" indent="-285750">
              <a:lnSpc>
                <a:spcPct val="150000"/>
              </a:lnSpc>
              <a:buFont typeface="Arial" panose="020B0604020202020204" pitchFamily="34" charset="0"/>
              <a:buChar char="•"/>
            </a:pPr>
            <a:r>
              <a:rPr lang="it-IT" dirty="0"/>
              <a:t>LHCb RICH2 CF</a:t>
            </a:r>
            <a:r>
              <a:rPr lang="it-IT" baseline="-25000" dirty="0"/>
              <a:t>4</a:t>
            </a:r>
          </a:p>
          <a:p>
            <a:pPr marL="285750" indent="-285750">
              <a:lnSpc>
                <a:spcPct val="150000"/>
              </a:lnSpc>
              <a:buFont typeface="Arial" panose="020B0604020202020204" pitchFamily="34" charset="0"/>
              <a:buChar char="•"/>
            </a:pPr>
            <a:r>
              <a:rPr lang="it-IT" dirty="0"/>
              <a:t>Old LHCb RICH1 C</a:t>
            </a:r>
            <a:r>
              <a:rPr lang="it-IT" baseline="-25000" dirty="0"/>
              <a:t>4</a:t>
            </a:r>
            <a:r>
              <a:rPr lang="it-IT" dirty="0"/>
              <a:t>F</a:t>
            </a:r>
            <a:r>
              <a:rPr lang="it-IT" baseline="-25000" dirty="0"/>
              <a:t>10</a:t>
            </a:r>
            <a:r>
              <a:rPr lang="it-IT" dirty="0"/>
              <a:t> </a:t>
            </a:r>
          </a:p>
          <a:p>
            <a:pPr marL="285750" indent="-285750">
              <a:lnSpc>
                <a:spcPct val="150000"/>
              </a:lnSpc>
              <a:buFont typeface="Arial" panose="020B0604020202020204" pitchFamily="34" charset="0"/>
              <a:buChar char="•"/>
            </a:pPr>
            <a:endParaRPr lang="it-IT" dirty="0"/>
          </a:p>
        </p:txBody>
      </p:sp>
    </p:spTree>
    <p:extLst>
      <p:ext uri="{BB962C8B-B14F-4D97-AF65-F5344CB8AC3E}">
        <p14:creationId xmlns:p14="http://schemas.microsoft.com/office/powerpoint/2010/main" val="3131551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D4F7672-B921-8857-ECA9-0036CCE323EB}"/>
              </a:ext>
            </a:extLst>
          </p:cNvPr>
          <p:cNvSpPr>
            <a:spLocks noGrp="1"/>
          </p:cNvSpPr>
          <p:nvPr>
            <p:ph type="title"/>
          </p:nvPr>
        </p:nvSpPr>
        <p:spPr>
          <a:xfrm>
            <a:off x="838200" y="365125"/>
            <a:ext cx="9043219" cy="1325563"/>
          </a:xfrm>
        </p:spPr>
        <p:txBody>
          <a:bodyPr>
            <a:normAutofit/>
          </a:bodyPr>
          <a:lstStyle/>
          <a:p>
            <a:r>
              <a:rPr lang="it-IT" sz="3800" b="1" dirty="0"/>
              <a:t>Gas separation techniques</a:t>
            </a:r>
            <a:br>
              <a:rPr lang="it-IT" sz="3800" b="1" dirty="0"/>
            </a:br>
            <a:r>
              <a:rPr lang="it-IT" sz="3800" b="1" dirty="0"/>
              <a:t>Membrane separation</a:t>
            </a:r>
          </a:p>
        </p:txBody>
      </p:sp>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14</a:t>
            </a:fld>
            <a:endParaRPr lang="en-US" dirty="0"/>
          </a:p>
        </p:txBody>
      </p:sp>
      <p:pic>
        <p:nvPicPr>
          <p:cNvPr id="6" name="Picture 2">
            <a:extLst>
              <a:ext uri="{FF2B5EF4-FFF2-40B4-BE49-F238E27FC236}">
                <a16:creationId xmlns:a16="http://schemas.microsoft.com/office/drawing/2014/main" id="{650A0D2B-9887-EB98-EBC4-098924CE4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35953" y="5525799"/>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pic>
        <p:nvPicPr>
          <p:cNvPr id="16" name="Immagine 15">
            <a:extLst>
              <a:ext uri="{FF2B5EF4-FFF2-40B4-BE49-F238E27FC236}">
                <a16:creationId xmlns:a16="http://schemas.microsoft.com/office/drawing/2014/main" id="{D2A7BDF0-4A32-6684-2F56-2D4F08A17387}"/>
              </a:ext>
            </a:extLst>
          </p:cNvPr>
          <p:cNvPicPr>
            <a:picLocks noChangeAspect="1"/>
          </p:cNvPicPr>
          <p:nvPr/>
        </p:nvPicPr>
        <p:blipFill>
          <a:blip r:embed="rId4"/>
          <a:stretch>
            <a:fillRect/>
          </a:stretch>
        </p:blipFill>
        <p:spPr>
          <a:xfrm>
            <a:off x="885473" y="1685039"/>
            <a:ext cx="4030485" cy="2415364"/>
          </a:xfrm>
          <a:prstGeom prst="rect">
            <a:avLst/>
          </a:prstGeom>
        </p:spPr>
      </p:pic>
      <p:grpSp>
        <p:nvGrpSpPr>
          <p:cNvPr id="28" name="Group 27">
            <a:extLst>
              <a:ext uri="{FF2B5EF4-FFF2-40B4-BE49-F238E27FC236}">
                <a16:creationId xmlns:a16="http://schemas.microsoft.com/office/drawing/2014/main" id="{320831D8-8640-4AE4-E3E3-28C27F689928}"/>
              </a:ext>
            </a:extLst>
          </p:cNvPr>
          <p:cNvGrpSpPr/>
          <p:nvPr/>
        </p:nvGrpSpPr>
        <p:grpSpPr>
          <a:xfrm>
            <a:off x="6244170" y="5087252"/>
            <a:ext cx="5324622" cy="888300"/>
            <a:chOff x="1667643" y="5275397"/>
            <a:chExt cx="3595698" cy="620165"/>
          </a:xfrm>
        </p:grpSpPr>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9323E192-D23C-70D0-0702-258DFCF3BC7F}"/>
                    </a:ext>
                  </a:extLst>
                </p:cNvPr>
                <p:cNvSpPr txBox="1"/>
                <p:nvPr/>
              </p:nvSpPr>
              <p:spPr>
                <a:xfrm>
                  <a:off x="2559726" y="5283216"/>
                  <a:ext cx="794426" cy="6123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2800" i="1" smtClean="0">
                            <a:latin typeface="Cambria Math" panose="02040503050406030204" pitchFamily="18" charset="0"/>
                            <a:ea typeface="Cambria Math" panose="02040503050406030204" pitchFamily="18" charset="0"/>
                          </a:rPr>
                          <m:t>𝛼</m:t>
                        </m:r>
                        <m:r>
                          <a:rPr lang="en-US" sz="2800" b="0" i="1" smtClean="0">
                            <a:latin typeface="Cambria Math" panose="02040503050406030204" pitchFamily="18" charset="0"/>
                            <a:ea typeface="Cambria Math" panose="02040503050406030204" pitchFamily="18" charset="0"/>
                          </a:rPr>
                          <m:t>=</m:t>
                        </m:r>
                        <m:f>
                          <m:fPr>
                            <m:ctrlPr>
                              <a:rPr lang="en-US" sz="2800" b="0" i="1" smtClean="0">
                                <a:latin typeface="Cambria Math" panose="02040503050406030204" pitchFamily="18" charset="0"/>
                                <a:ea typeface="Cambria Math" panose="02040503050406030204" pitchFamily="18" charset="0"/>
                              </a:rPr>
                            </m:ctrlPr>
                          </m:fPr>
                          <m:num>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𝑃</m:t>
                                </m:r>
                              </m:e>
                              <m:sub>
                                <m:r>
                                  <a:rPr lang="en-US" sz="2800" b="0" i="1" smtClean="0">
                                    <a:latin typeface="Cambria Math" panose="02040503050406030204" pitchFamily="18" charset="0"/>
                                    <a:ea typeface="Cambria Math" panose="02040503050406030204" pitchFamily="18" charset="0"/>
                                  </a:rPr>
                                  <m:t>𝐴</m:t>
                                </m:r>
                              </m:sub>
                            </m:sSub>
                          </m:num>
                          <m:den>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𝑃</m:t>
                                </m:r>
                              </m:e>
                              <m:sub>
                                <m:r>
                                  <a:rPr lang="en-US" sz="2800" b="0" i="1" smtClean="0">
                                    <a:latin typeface="Cambria Math" panose="02040503050406030204" pitchFamily="18" charset="0"/>
                                    <a:ea typeface="Cambria Math" panose="02040503050406030204" pitchFamily="18" charset="0"/>
                                  </a:rPr>
                                  <m:t>𝐵</m:t>
                                </m:r>
                              </m:sub>
                            </m:sSub>
                          </m:den>
                        </m:f>
                      </m:oMath>
                    </m:oMathPara>
                  </a14:m>
                  <a:endParaRPr lang="en-GB" sz="2800" dirty="0"/>
                </a:p>
              </p:txBody>
            </p:sp>
          </mc:Choice>
          <mc:Fallback xmlns="">
            <p:sp>
              <p:nvSpPr>
                <p:cNvPr id="24" name="TextBox 23">
                  <a:extLst>
                    <a:ext uri="{FF2B5EF4-FFF2-40B4-BE49-F238E27FC236}">
                      <a16:creationId xmlns:a16="http://schemas.microsoft.com/office/drawing/2014/main" id="{9323E192-D23C-70D0-0702-258DFCF3BC7F}"/>
                    </a:ext>
                  </a:extLst>
                </p:cNvPr>
                <p:cNvSpPr txBox="1">
                  <a:spLocks noRot="1" noChangeAspect="1" noMove="1" noResize="1" noEditPoints="1" noAdjustHandles="1" noChangeArrowheads="1" noChangeShapeType="1" noTextEdit="1"/>
                </p:cNvSpPr>
                <p:nvPr/>
              </p:nvSpPr>
              <p:spPr>
                <a:xfrm>
                  <a:off x="2559726" y="5283216"/>
                  <a:ext cx="794426" cy="612346"/>
                </a:xfrm>
                <a:prstGeom prst="rect">
                  <a:avLst/>
                </a:prstGeom>
                <a:blipFill>
                  <a:blip r:embed="rId6"/>
                  <a:stretch>
                    <a:fillRect/>
                  </a:stretch>
                </a:blipFill>
              </p:spPr>
              <p:txBody>
                <a:bodyPr/>
                <a:lstStyle/>
                <a:p>
                  <a:r>
                    <a:rPr lang="en-GB">
                      <a:noFill/>
                    </a:rPr>
                    <a:t> </a:t>
                  </a:r>
                </a:p>
              </p:txBody>
            </p:sp>
          </mc:Fallback>
        </mc:AlternateContent>
        <p:sp>
          <p:nvSpPr>
            <p:cNvPr id="25" name="TextBox 24">
              <a:extLst>
                <a:ext uri="{FF2B5EF4-FFF2-40B4-BE49-F238E27FC236}">
                  <a16:creationId xmlns:a16="http://schemas.microsoft.com/office/drawing/2014/main" id="{FF5A491B-59C7-8AD2-42B3-2F0B3330EB7D}"/>
                </a:ext>
              </a:extLst>
            </p:cNvPr>
            <p:cNvSpPr txBox="1"/>
            <p:nvPr/>
          </p:nvSpPr>
          <p:spPr>
            <a:xfrm>
              <a:off x="1667643" y="5460466"/>
              <a:ext cx="945768" cy="257848"/>
            </a:xfrm>
            <a:prstGeom prst="rect">
              <a:avLst/>
            </a:prstGeom>
            <a:noFill/>
          </p:spPr>
          <p:txBody>
            <a:bodyPr wrap="square" rtlCol="0">
              <a:spAutoFit/>
            </a:bodyPr>
            <a:lstStyle/>
            <a:p>
              <a:r>
                <a:rPr lang="en-US" i="1" dirty="0"/>
                <a:t>selectivity</a:t>
              </a:r>
              <a:endParaRPr lang="en-GB" i="1" dirty="0"/>
            </a:p>
          </p:txBody>
        </p:sp>
        <p:sp>
          <p:nvSpPr>
            <p:cNvPr id="26" name="TextBox 25">
              <a:extLst>
                <a:ext uri="{FF2B5EF4-FFF2-40B4-BE49-F238E27FC236}">
                  <a16:creationId xmlns:a16="http://schemas.microsoft.com/office/drawing/2014/main" id="{E1925A53-20C3-76EB-531A-1356D4EBC8D7}"/>
                </a:ext>
              </a:extLst>
            </p:cNvPr>
            <p:cNvSpPr txBox="1"/>
            <p:nvPr/>
          </p:nvSpPr>
          <p:spPr>
            <a:xfrm>
              <a:off x="3433090" y="5275397"/>
              <a:ext cx="1830251" cy="257848"/>
            </a:xfrm>
            <a:prstGeom prst="rect">
              <a:avLst/>
            </a:prstGeom>
            <a:noFill/>
          </p:spPr>
          <p:txBody>
            <a:bodyPr wrap="square" rtlCol="0">
              <a:spAutoFit/>
            </a:bodyPr>
            <a:lstStyle/>
            <a:p>
              <a:r>
                <a:rPr lang="en-US" i="1" dirty="0"/>
                <a:t>Permeability A</a:t>
              </a:r>
              <a:endParaRPr lang="en-GB" i="1" dirty="0"/>
            </a:p>
          </p:txBody>
        </p:sp>
        <p:sp>
          <p:nvSpPr>
            <p:cNvPr id="27" name="TextBox 26">
              <a:extLst>
                <a:ext uri="{FF2B5EF4-FFF2-40B4-BE49-F238E27FC236}">
                  <a16:creationId xmlns:a16="http://schemas.microsoft.com/office/drawing/2014/main" id="{CFB6CDBC-21D7-069A-347E-9A372C44419E}"/>
                </a:ext>
              </a:extLst>
            </p:cNvPr>
            <p:cNvSpPr txBox="1"/>
            <p:nvPr/>
          </p:nvSpPr>
          <p:spPr>
            <a:xfrm>
              <a:off x="3433089" y="5615390"/>
              <a:ext cx="1830251" cy="257848"/>
            </a:xfrm>
            <a:prstGeom prst="rect">
              <a:avLst/>
            </a:prstGeom>
            <a:noFill/>
          </p:spPr>
          <p:txBody>
            <a:bodyPr wrap="square" rtlCol="0">
              <a:spAutoFit/>
            </a:bodyPr>
            <a:lstStyle/>
            <a:p>
              <a:r>
                <a:rPr lang="en-US" i="1" dirty="0"/>
                <a:t>Permeability B</a:t>
              </a:r>
              <a:endParaRPr lang="en-GB" i="1" dirty="0"/>
            </a:p>
          </p:txBody>
        </p:sp>
      </p:grpSp>
      <p:sp>
        <p:nvSpPr>
          <p:cNvPr id="29" name="TextBox 28">
            <a:extLst>
              <a:ext uri="{FF2B5EF4-FFF2-40B4-BE49-F238E27FC236}">
                <a16:creationId xmlns:a16="http://schemas.microsoft.com/office/drawing/2014/main" id="{F6108EB2-F0A9-93EA-3EE2-CF22BB418DA7}"/>
              </a:ext>
            </a:extLst>
          </p:cNvPr>
          <p:cNvSpPr txBox="1"/>
          <p:nvPr/>
        </p:nvSpPr>
        <p:spPr>
          <a:xfrm>
            <a:off x="6838575" y="6062764"/>
            <a:ext cx="3544047" cy="261610"/>
          </a:xfrm>
          <a:prstGeom prst="rect">
            <a:avLst/>
          </a:prstGeom>
          <a:noFill/>
        </p:spPr>
        <p:txBody>
          <a:bodyPr wrap="square" rtlCol="0">
            <a:spAutoFit/>
          </a:bodyPr>
          <a:lstStyle/>
          <a:p>
            <a:r>
              <a:rPr lang="en-US" sz="1100" u="sng" dirty="0">
                <a:solidFill>
                  <a:schemeClr val="tx1">
                    <a:lumMod val="50000"/>
                    <a:lumOff val="50000"/>
                  </a:schemeClr>
                </a:solidFill>
              </a:rPr>
              <a:t>Ability of a membrane to separate two molecules</a:t>
            </a:r>
            <a:endParaRPr lang="en-GB" sz="1100" u="sng" dirty="0">
              <a:solidFill>
                <a:schemeClr val="tx1">
                  <a:lumMod val="50000"/>
                  <a:lumOff val="50000"/>
                </a:schemeClr>
              </a:solidFill>
            </a:endParaRPr>
          </a:p>
        </p:txBody>
      </p:sp>
      <p:sp>
        <p:nvSpPr>
          <p:cNvPr id="30" name="TextBox 29">
            <a:extLst>
              <a:ext uri="{FF2B5EF4-FFF2-40B4-BE49-F238E27FC236}">
                <a16:creationId xmlns:a16="http://schemas.microsoft.com/office/drawing/2014/main" id="{494556BD-7A49-F165-C0D3-E3B92E925A15}"/>
              </a:ext>
            </a:extLst>
          </p:cNvPr>
          <p:cNvSpPr txBox="1"/>
          <p:nvPr/>
        </p:nvSpPr>
        <p:spPr>
          <a:xfrm>
            <a:off x="5096190" y="1612244"/>
            <a:ext cx="6599808" cy="2492990"/>
          </a:xfrm>
          <a:prstGeom prst="rect">
            <a:avLst/>
          </a:prstGeom>
          <a:noFill/>
        </p:spPr>
        <p:txBody>
          <a:bodyPr wrap="square" rtlCol="0">
            <a:spAutoFit/>
          </a:bodyPr>
          <a:lstStyle/>
          <a:p>
            <a:pPr marL="285750" indent="-285750">
              <a:buFont typeface="Arial" panose="020B0604020202020204" pitchFamily="34" charset="0"/>
              <a:buChar char="•"/>
            </a:pPr>
            <a:r>
              <a:rPr lang="en-US" b="1" dirty="0"/>
              <a:t>Separation process </a:t>
            </a:r>
            <a:r>
              <a:rPr lang="en-US" dirty="0"/>
              <a:t>is driven by </a:t>
            </a:r>
            <a:r>
              <a:rPr lang="en-US" dirty="0">
                <a:sym typeface="Wingdings" panose="05000000000000000000" pitchFamily="2" charset="2"/>
              </a:rPr>
              <a:t></a:t>
            </a:r>
          </a:p>
          <a:p>
            <a:pPr marL="742950" lvl="1" indent="-285750">
              <a:buFont typeface="Arial" panose="020B0604020202020204" pitchFamily="34" charset="0"/>
              <a:buChar char="•"/>
            </a:pPr>
            <a:r>
              <a:rPr lang="en-US" b="1" dirty="0">
                <a:sym typeface="Wingdings" panose="05000000000000000000" pitchFamily="2" charset="2"/>
              </a:rPr>
              <a:t>Partial pressure</a:t>
            </a:r>
            <a:r>
              <a:rPr lang="en-US" dirty="0">
                <a:sym typeface="Wingdings" panose="05000000000000000000" pitchFamily="2" charset="2"/>
              </a:rPr>
              <a:t> gradient</a:t>
            </a:r>
          </a:p>
          <a:p>
            <a:pPr marL="742950" lvl="1" indent="-285750">
              <a:buFont typeface="Arial" panose="020B0604020202020204" pitchFamily="34" charset="0"/>
              <a:buChar char="•"/>
            </a:pPr>
            <a:r>
              <a:rPr lang="en-US" b="1" dirty="0">
                <a:sym typeface="Wingdings" panose="05000000000000000000" pitchFamily="2" charset="2"/>
              </a:rPr>
              <a:t>Nature of membrane </a:t>
            </a:r>
            <a:r>
              <a:rPr lang="en-US" dirty="0">
                <a:sym typeface="Wingdings" panose="05000000000000000000" pitchFamily="2" charset="2"/>
              </a:rPr>
              <a:t>(chemical structure)</a:t>
            </a:r>
          </a:p>
          <a:p>
            <a:pPr marL="742950" lvl="1" indent="-285750">
              <a:buFont typeface="Arial" panose="020B0604020202020204" pitchFamily="34" charset="0"/>
              <a:buChar char="•"/>
            </a:pPr>
            <a:r>
              <a:rPr lang="en-US" b="1" i="1" dirty="0">
                <a:sym typeface="Wingdings" panose="05000000000000000000" pitchFamily="2" charset="2"/>
              </a:rPr>
              <a:t>Permeability (P) </a:t>
            </a:r>
            <a:r>
              <a:rPr lang="en-US" dirty="0">
                <a:sym typeface="Wingdings" panose="05000000000000000000" pitchFamily="2" charset="2"/>
              </a:rPr>
              <a:t> </a:t>
            </a:r>
            <a:r>
              <a:rPr lang="en-US" sz="1600" dirty="0">
                <a:sym typeface="Wingdings" panose="05000000000000000000" pitchFamily="2" charset="2"/>
              </a:rPr>
              <a:t>capability of a membrane to permeate gas molecules</a:t>
            </a:r>
            <a:endParaRPr lang="en-US" i="1" dirty="0">
              <a:sym typeface="Wingdings" panose="05000000000000000000" pitchFamily="2" charset="2"/>
            </a:endParaRPr>
          </a:p>
          <a:p>
            <a:pPr marL="742950" lvl="1" indent="-285750">
              <a:buFont typeface="Arial" panose="020B0604020202020204" pitchFamily="34" charset="0"/>
              <a:buChar char="•"/>
            </a:pPr>
            <a:r>
              <a:rPr lang="en-US" b="1" i="1" dirty="0">
                <a:sym typeface="Wingdings" panose="05000000000000000000" pitchFamily="2" charset="2"/>
              </a:rPr>
              <a:t>Solubility</a:t>
            </a:r>
            <a:r>
              <a:rPr lang="en-US" i="1" dirty="0">
                <a:sym typeface="Wingdings" panose="05000000000000000000" pitchFamily="2" charset="2"/>
              </a:rPr>
              <a:t> </a:t>
            </a:r>
            <a:r>
              <a:rPr lang="en-US" b="1" i="1" dirty="0">
                <a:sym typeface="Wingdings" panose="05000000000000000000" pitchFamily="2" charset="2"/>
              </a:rPr>
              <a:t>(S) </a:t>
            </a:r>
            <a:r>
              <a:rPr lang="en-US" dirty="0">
                <a:sym typeface="Wingdings" panose="05000000000000000000" pitchFamily="2" charset="2"/>
              </a:rPr>
              <a:t></a:t>
            </a:r>
            <a:r>
              <a:rPr lang="en-US" sz="1600" dirty="0">
                <a:sym typeface="Wingdings" panose="05000000000000000000" pitchFamily="2" charset="2"/>
              </a:rPr>
              <a:t>thermodynamic parameter given the amount of penetrant absorbed by membrane</a:t>
            </a:r>
            <a:endParaRPr lang="en-US" i="1" dirty="0">
              <a:sym typeface="Wingdings" panose="05000000000000000000" pitchFamily="2" charset="2"/>
            </a:endParaRPr>
          </a:p>
          <a:p>
            <a:pPr marL="742950" lvl="1" indent="-285750">
              <a:buFont typeface="Arial" panose="020B0604020202020204" pitchFamily="34" charset="0"/>
              <a:buChar char="•"/>
            </a:pPr>
            <a:r>
              <a:rPr lang="en-US" b="1" i="1" dirty="0">
                <a:sym typeface="Wingdings" panose="05000000000000000000" pitchFamily="2" charset="2"/>
              </a:rPr>
              <a:t>Diffusivity (D) </a:t>
            </a:r>
            <a:r>
              <a:rPr lang="en-US" dirty="0">
                <a:sym typeface="Wingdings" panose="05000000000000000000" pitchFamily="2" charset="2"/>
              </a:rPr>
              <a:t> </a:t>
            </a:r>
            <a:r>
              <a:rPr lang="en-US" sz="1600" dirty="0">
                <a:sym typeface="Wingdings" panose="05000000000000000000" pitchFamily="2" charset="2"/>
              </a:rPr>
              <a:t>dependent on geometry of penetrant: if molecular size increases the coefficient decreases</a:t>
            </a:r>
            <a:endParaRPr lang="en-GB" i="1" dirty="0"/>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840BAC6-81F6-FD66-28CD-88D30F0224FA}"/>
                  </a:ext>
                </a:extLst>
              </p:cNvPr>
              <p:cNvSpPr txBox="1"/>
              <p:nvPr/>
            </p:nvSpPr>
            <p:spPr>
              <a:xfrm>
                <a:off x="6897759" y="4428250"/>
                <a:ext cx="3425681" cy="24622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𝑃</m:t>
                      </m:r>
                      <m:r>
                        <a:rPr lang="en-US" sz="1600" b="0" i="1" smtClean="0">
                          <a:latin typeface="Cambria Math" panose="02040503050406030204" pitchFamily="18" charset="0"/>
                        </a:rPr>
                        <m:t>=</m:t>
                      </m:r>
                      <m:r>
                        <a:rPr lang="en-US" sz="1600" b="0" i="1" smtClean="0">
                          <a:latin typeface="Cambria Math" panose="02040503050406030204" pitchFamily="18" charset="0"/>
                        </a:rPr>
                        <m:t>𝐷𝑖𝑓𝑓𝑢𝑠𝑖𝑣𝑖𝑡𝑦</m:t>
                      </m:r>
                      <m:r>
                        <a:rPr lang="en-US" sz="1600" b="0" i="1" smtClean="0">
                          <a:latin typeface="Cambria Math" panose="02040503050406030204" pitchFamily="18" charset="0"/>
                        </a:rPr>
                        <m:t> </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𝐷</m:t>
                          </m:r>
                        </m:e>
                      </m:d>
                      <m:r>
                        <a:rPr lang="en-US" sz="1600" b="0" i="1" smtClean="0">
                          <a:latin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m:t>
                      </m:r>
                      <m:r>
                        <a:rPr lang="en-US" sz="1600" b="0" i="1" smtClean="0">
                          <a:latin typeface="Cambria Math" panose="02040503050406030204" pitchFamily="18" charset="0"/>
                          <a:ea typeface="Cambria Math" panose="02040503050406030204" pitchFamily="18" charset="0"/>
                        </a:rPr>
                        <m:t>𝑆𝑜𝑙𝑢𝑏𝑖𝑙𝑖𝑡𝑦</m:t>
                      </m:r>
                      <m:r>
                        <a:rPr lang="en-US" sz="1600" b="0" i="1" smtClean="0">
                          <a:latin typeface="Cambria Math" panose="02040503050406030204" pitchFamily="18" charset="0"/>
                          <a:ea typeface="Cambria Math" panose="02040503050406030204" pitchFamily="18" charset="0"/>
                        </a:rPr>
                        <m:t> (</m:t>
                      </m:r>
                      <m:r>
                        <a:rPr lang="en-US" sz="1600" b="0" i="1" smtClean="0">
                          <a:latin typeface="Cambria Math" panose="02040503050406030204" pitchFamily="18" charset="0"/>
                          <a:ea typeface="Cambria Math" panose="02040503050406030204" pitchFamily="18" charset="0"/>
                        </a:rPr>
                        <m:t>𝑆</m:t>
                      </m:r>
                      <m:r>
                        <a:rPr lang="en-US" sz="1600" b="0" i="1" smtClean="0">
                          <a:latin typeface="Cambria Math" panose="02040503050406030204" pitchFamily="18" charset="0"/>
                          <a:ea typeface="Cambria Math" panose="02040503050406030204" pitchFamily="18" charset="0"/>
                        </a:rPr>
                        <m:t>)</m:t>
                      </m:r>
                    </m:oMath>
                  </m:oMathPara>
                </a14:m>
                <a:endParaRPr lang="en-GB" sz="1600" dirty="0"/>
              </a:p>
            </p:txBody>
          </p:sp>
        </mc:Choice>
        <mc:Fallback xmlns="">
          <p:sp>
            <p:nvSpPr>
              <p:cNvPr id="31" name="TextBox 30">
                <a:extLst>
                  <a:ext uri="{FF2B5EF4-FFF2-40B4-BE49-F238E27FC236}">
                    <a16:creationId xmlns:a16="http://schemas.microsoft.com/office/drawing/2014/main" id="{2840BAC6-81F6-FD66-28CD-88D30F0224FA}"/>
                  </a:ext>
                </a:extLst>
              </p:cNvPr>
              <p:cNvSpPr txBox="1">
                <a:spLocks noRot="1" noChangeAspect="1" noMove="1" noResize="1" noEditPoints="1" noAdjustHandles="1" noChangeArrowheads="1" noChangeShapeType="1" noTextEdit="1"/>
              </p:cNvSpPr>
              <p:nvPr/>
            </p:nvSpPr>
            <p:spPr>
              <a:xfrm>
                <a:off x="6897759" y="4428250"/>
                <a:ext cx="3425681" cy="246221"/>
              </a:xfrm>
              <a:prstGeom prst="rect">
                <a:avLst/>
              </a:prstGeom>
              <a:blipFill>
                <a:blip r:embed="rId7"/>
                <a:stretch>
                  <a:fillRect l="-891" r="-1604" b="-34146"/>
                </a:stretch>
              </a:blipFill>
            </p:spPr>
            <p:txBody>
              <a:bodyPr/>
              <a:lstStyle/>
              <a:p>
                <a:r>
                  <a:rPr lang="en-GB">
                    <a:noFill/>
                  </a:rPr>
                  <a:t> </a:t>
                </a:r>
              </a:p>
            </p:txBody>
          </p:sp>
        </mc:Fallback>
      </mc:AlternateContent>
      <p:sp>
        <p:nvSpPr>
          <p:cNvPr id="3" name="TextBox 2">
            <a:extLst>
              <a:ext uri="{FF2B5EF4-FFF2-40B4-BE49-F238E27FC236}">
                <a16:creationId xmlns:a16="http://schemas.microsoft.com/office/drawing/2014/main" id="{DA35CD6E-1424-65C8-5355-1302EBB40AD1}"/>
              </a:ext>
            </a:extLst>
          </p:cNvPr>
          <p:cNvSpPr txBox="1"/>
          <p:nvPr/>
        </p:nvSpPr>
        <p:spPr>
          <a:xfrm>
            <a:off x="1092867" y="4469350"/>
            <a:ext cx="4931415" cy="1569660"/>
          </a:xfrm>
          <a:prstGeom prst="rect">
            <a:avLst/>
          </a:prstGeom>
          <a:noFill/>
        </p:spPr>
        <p:txBody>
          <a:bodyPr wrap="square" rtlCol="0">
            <a:spAutoFit/>
          </a:bodyPr>
          <a:lstStyle/>
          <a:p>
            <a:r>
              <a:rPr lang="en-US" sz="1600" dirty="0"/>
              <a:t>Transport of gas is described by the </a:t>
            </a:r>
            <a:r>
              <a:rPr lang="en-US" sz="1600" b="1" dirty="0"/>
              <a:t>solution-diffusion mechanism</a:t>
            </a:r>
            <a:r>
              <a:rPr lang="en-US" sz="1600" dirty="0"/>
              <a:t> </a:t>
            </a:r>
            <a:r>
              <a:rPr lang="en-US" sz="1600" dirty="0">
                <a:sym typeface="Wingdings" panose="05000000000000000000" pitchFamily="2" charset="2"/>
              </a:rPr>
              <a:t> </a:t>
            </a:r>
            <a:r>
              <a:rPr lang="en-GB" sz="1600" b="1" dirty="0"/>
              <a:t>difference</a:t>
            </a:r>
            <a:r>
              <a:rPr lang="en-GB" sz="1600" dirty="0"/>
              <a:t> in </a:t>
            </a:r>
            <a:r>
              <a:rPr lang="en-GB" sz="1600" b="1" dirty="0"/>
              <a:t>thermodynamic activities </a:t>
            </a:r>
            <a:r>
              <a:rPr lang="en-GB" sz="1600" dirty="0"/>
              <a:t>existing across the membrane and </a:t>
            </a:r>
            <a:r>
              <a:rPr lang="en-GB" sz="1600" b="1" dirty="0"/>
              <a:t>interacting forces </a:t>
            </a:r>
            <a:r>
              <a:rPr lang="en-GB" sz="1600" dirty="0"/>
              <a:t>working between </a:t>
            </a:r>
            <a:r>
              <a:rPr lang="en-GB" sz="1600" b="1" dirty="0"/>
              <a:t>membrane material </a:t>
            </a:r>
            <a:r>
              <a:rPr lang="en-GB" sz="1600" dirty="0"/>
              <a:t>and permeating </a:t>
            </a:r>
            <a:r>
              <a:rPr lang="en-GB" sz="1600" b="1" dirty="0"/>
              <a:t>molecules</a:t>
            </a:r>
          </a:p>
        </p:txBody>
      </p:sp>
    </p:spTree>
    <p:extLst>
      <p:ext uri="{BB962C8B-B14F-4D97-AF65-F5344CB8AC3E}">
        <p14:creationId xmlns:p14="http://schemas.microsoft.com/office/powerpoint/2010/main" val="23034174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D4F7672-B921-8857-ECA9-0036CCE323EB}"/>
              </a:ext>
            </a:extLst>
          </p:cNvPr>
          <p:cNvSpPr>
            <a:spLocks noGrp="1"/>
          </p:cNvSpPr>
          <p:nvPr>
            <p:ph type="title"/>
          </p:nvPr>
        </p:nvSpPr>
        <p:spPr>
          <a:xfrm>
            <a:off x="838200" y="365125"/>
            <a:ext cx="9043219" cy="1325563"/>
          </a:xfrm>
        </p:spPr>
        <p:txBody>
          <a:bodyPr>
            <a:normAutofit/>
          </a:bodyPr>
          <a:lstStyle/>
          <a:p>
            <a:r>
              <a:rPr lang="it-IT" sz="3800" b="1" dirty="0"/>
              <a:t>Gas separation techniques</a:t>
            </a:r>
            <a:br>
              <a:rPr lang="it-IT" sz="3800" b="1" dirty="0"/>
            </a:br>
            <a:r>
              <a:rPr lang="it-IT" sz="3800" b="1" dirty="0"/>
              <a:t>Distillation</a:t>
            </a:r>
          </a:p>
        </p:txBody>
      </p:sp>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15</a:t>
            </a:fld>
            <a:endParaRPr lang="en-US" dirty="0"/>
          </a:p>
        </p:txBody>
      </p:sp>
      <p:pic>
        <p:nvPicPr>
          <p:cNvPr id="6" name="Picture 2">
            <a:extLst>
              <a:ext uri="{FF2B5EF4-FFF2-40B4-BE49-F238E27FC236}">
                <a16:creationId xmlns:a16="http://schemas.microsoft.com/office/drawing/2014/main" id="{650A0D2B-9887-EB98-EBC4-098924CE4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istillation Fundamentals | Neutrium">
            <a:extLst>
              <a:ext uri="{FF2B5EF4-FFF2-40B4-BE49-F238E27FC236}">
                <a16:creationId xmlns:a16="http://schemas.microsoft.com/office/drawing/2014/main" id="{5FF1B292-8C7C-A918-5416-C524A67426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11884" y="4233700"/>
            <a:ext cx="1833520" cy="1946271"/>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35953" y="5525799"/>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sp>
        <p:nvSpPr>
          <p:cNvPr id="23" name="TextBox 22">
            <a:extLst>
              <a:ext uri="{FF2B5EF4-FFF2-40B4-BE49-F238E27FC236}">
                <a16:creationId xmlns:a16="http://schemas.microsoft.com/office/drawing/2014/main" id="{45C130A3-BF34-C556-1C33-2A198D08E88B}"/>
              </a:ext>
            </a:extLst>
          </p:cNvPr>
          <p:cNvSpPr txBox="1"/>
          <p:nvPr/>
        </p:nvSpPr>
        <p:spPr>
          <a:xfrm>
            <a:off x="992894" y="1752301"/>
            <a:ext cx="7637824" cy="584775"/>
          </a:xfrm>
          <a:prstGeom prst="rect">
            <a:avLst/>
          </a:prstGeom>
          <a:noFill/>
        </p:spPr>
        <p:txBody>
          <a:bodyPr wrap="square" rtlCol="0">
            <a:spAutoFit/>
          </a:bodyPr>
          <a:lstStyle/>
          <a:p>
            <a:pPr algn="ctr"/>
            <a:r>
              <a:rPr lang="en-US" sz="1600" b="1" dirty="0">
                <a:solidFill>
                  <a:srgbClr val="002060"/>
                </a:solidFill>
              </a:rPr>
              <a:t>Purification method to separate 2 or more compounds based on differences in boiling points or volatility </a:t>
            </a:r>
          </a:p>
        </p:txBody>
      </p:sp>
      <p:pic>
        <p:nvPicPr>
          <p:cNvPr id="3074" name="Picture 2" descr="fractional distillation of ideal mixtures of liquids">
            <a:extLst>
              <a:ext uri="{FF2B5EF4-FFF2-40B4-BE49-F238E27FC236}">
                <a16:creationId xmlns:a16="http://schemas.microsoft.com/office/drawing/2014/main" id="{9EE8C669-69D5-BA6E-FA53-9D2DCC0219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30718" y="1690688"/>
            <a:ext cx="3464565" cy="2190443"/>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8C202034-F504-80DE-B620-AF4DB992E814}"/>
              </a:ext>
            </a:extLst>
          </p:cNvPr>
          <p:cNvSpPr txBox="1"/>
          <p:nvPr/>
        </p:nvSpPr>
        <p:spPr>
          <a:xfrm>
            <a:off x="8843605" y="6225545"/>
            <a:ext cx="2770077" cy="261610"/>
          </a:xfrm>
          <a:prstGeom prst="rect">
            <a:avLst/>
          </a:prstGeom>
          <a:noFill/>
        </p:spPr>
        <p:txBody>
          <a:bodyPr wrap="square" rtlCol="0">
            <a:spAutoFit/>
          </a:bodyPr>
          <a:lstStyle/>
          <a:p>
            <a:r>
              <a:rPr lang="en-US" sz="1100" dirty="0">
                <a:solidFill>
                  <a:schemeClr val="tx1">
                    <a:lumMod val="50000"/>
                    <a:lumOff val="50000"/>
                  </a:schemeClr>
                </a:solidFill>
              </a:rPr>
              <a:t>Schematic view of a distillation column</a:t>
            </a:r>
            <a:endParaRPr lang="en-GB" sz="1100" dirty="0">
              <a:solidFill>
                <a:schemeClr val="tx1">
                  <a:lumMod val="50000"/>
                  <a:lumOff val="50000"/>
                </a:schemeClr>
              </a:solidFill>
            </a:endParaRPr>
          </a:p>
        </p:txBody>
      </p:sp>
      <p:sp>
        <p:nvSpPr>
          <p:cNvPr id="25" name="TextBox 24">
            <a:extLst>
              <a:ext uri="{FF2B5EF4-FFF2-40B4-BE49-F238E27FC236}">
                <a16:creationId xmlns:a16="http://schemas.microsoft.com/office/drawing/2014/main" id="{408D13D3-29F8-4027-4AC5-B8D4D75921ED}"/>
              </a:ext>
            </a:extLst>
          </p:cNvPr>
          <p:cNvSpPr txBox="1"/>
          <p:nvPr/>
        </p:nvSpPr>
        <p:spPr>
          <a:xfrm>
            <a:off x="829689" y="2614724"/>
            <a:ext cx="7947212" cy="830997"/>
          </a:xfrm>
          <a:prstGeom prst="rect">
            <a:avLst/>
          </a:prstGeom>
          <a:noFill/>
        </p:spPr>
        <p:txBody>
          <a:bodyPr wrap="square" rtlCol="0">
            <a:spAutoFit/>
          </a:bodyPr>
          <a:lstStyle/>
          <a:p>
            <a:r>
              <a:rPr lang="en-US" sz="1600" dirty="0"/>
              <a:t>The composition of vapor phase depend on the initial one of the liquid phase </a:t>
            </a:r>
            <a:r>
              <a:rPr lang="en-US" sz="1600" dirty="0">
                <a:sym typeface="Wingdings" panose="05000000000000000000" pitchFamily="2" charset="2"/>
              </a:rPr>
              <a:t> </a:t>
            </a:r>
            <a:br>
              <a:rPr lang="en-US" sz="1600" dirty="0">
                <a:sym typeface="Wingdings" panose="05000000000000000000" pitchFamily="2" charset="2"/>
              </a:rPr>
            </a:br>
            <a:r>
              <a:rPr lang="en-US" sz="1600" b="1" dirty="0">
                <a:sym typeface="Wingdings" panose="05000000000000000000" pitchFamily="2" charset="2"/>
              </a:rPr>
              <a:t>lighter</a:t>
            </a:r>
            <a:r>
              <a:rPr lang="en-US" sz="1600" dirty="0">
                <a:sym typeface="Wingdings" panose="05000000000000000000" pitchFamily="2" charset="2"/>
              </a:rPr>
              <a:t> (lower-boiling) component tend </a:t>
            </a:r>
            <a:r>
              <a:rPr lang="en-US" sz="1600" b="1" dirty="0">
                <a:sym typeface="Wingdings" panose="05000000000000000000" pitchFamily="2" charset="2"/>
              </a:rPr>
              <a:t>to concentrate in vapor phase</a:t>
            </a:r>
            <a:br>
              <a:rPr lang="en-US" sz="1600" dirty="0">
                <a:sym typeface="Wingdings" panose="05000000000000000000" pitchFamily="2" charset="2"/>
              </a:rPr>
            </a:br>
            <a:r>
              <a:rPr lang="en-US" sz="1600" b="1" dirty="0">
                <a:sym typeface="Wingdings" panose="05000000000000000000" pitchFamily="2" charset="2"/>
              </a:rPr>
              <a:t>heavier</a:t>
            </a:r>
            <a:r>
              <a:rPr lang="en-US" sz="1600" dirty="0">
                <a:sym typeface="Wingdings" panose="05000000000000000000" pitchFamily="2" charset="2"/>
              </a:rPr>
              <a:t> (higher-boiling) component tend </a:t>
            </a:r>
            <a:r>
              <a:rPr lang="en-US" sz="1600" b="1" dirty="0">
                <a:sym typeface="Wingdings" panose="05000000000000000000" pitchFamily="2" charset="2"/>
              </a:rPr>
              <a:t>toward the liquid phase</a:t>
            </a:r>
            <a:endParaRPr lang="en-US" sz="1600" b="1" dirty="0"/>
          </a:p>
        </p:txBody>
      </p:sp>
      <p:sp>
        <p:nvSpPr>
          <p:cNvPr id="26" name="TextBox 25">
            <a:extLst>
              <a:ext uri="{FF2B5EF4-FFF2-40B4-BE49-F238E27FC236}">
                <a16:creationId xmlns:a16="http://schemas.microsoft.com/office/drawing/2014/main" id="{F00BB679-D5EF-7E42-9DBC-C43004ADDF50}"/>
              </a:ext>
            </a:extLst>
          </p:cNvPr>
          <p:cNvSpPr txBox="1"/>
          <p:nvPr/>
        </p:nvSpPr>
        <p:spPr>
          <a:xfrm>
            <a:off x="829689" y="3648925"/>
            <a:ext cx="6556298" cy="584775"/>
          </a:xfrm>
          <a:prstGeom prst="rect">
            <a:avLst/>
          </a:prstGeom>
          <a:noFill/>
        </p:spPr>
        <p:txBody>
          <a:bodyPr wrap="square" rtlCol="0">
            <a:spAutoFit/>
          </a:bodyPr>
          <a:lstStyle/>
          <a:p>
            <a:r>
              <a:rPr lang="en-US" sz="1600" b="1" dirty="0"/>
              <a:t>Simple distillation </a:t>
            </a:r>
            <a:r>
              <a:rPr lang="en-US" sz="1600" b="1" dirty="0">
                <a:sym typeface="Wingdings" panose="05000000000000000000" pitchFamily="2" charset="2"/>
              </a:rPr>
              <a:t> </a:t>
            </a:r>
            <a:r>
              <a:rPr lang="en-US" sz="1600" dirty="0"/>
              <a:t>Can be used when the components have widely different boiling points (&gt;100</a:t>
            </a:r>
            <a:r>
              <a:rPr lang="en-US" sz="1600" dirty="0">
                <a:latin typeface="Times New Roman" panose="02020603050405020304" pitchFamily="18" charset="0"/>
                <a:cs typeface="Times New Roman" panose="02020603050405020304" pitchFamily="18" charset="0"/>
              </a:rPr>
              <a:t>˚</a:t>
            </a:r>
            <a:r>
              <a:rPr lang="en-US" sz="1600" dirty="0"/>
              <a:t>C)</a:t>
            </a:r>
          </a:p>
        </p:txBody>
      </p:sp>
      <p:sp>
        <p:nvSpPr>
          <p:cNvPr id="27" name="TextBox 26">
            <a:extLst>
              <a:ext uri="{FF2B5EF4-FFF2-40B4-BE49-F238E27FC236}">
                <a16:creationId xmlns:a16="http://schemas.microsoft.com/office/drawing/2014/main" id="{C0299C72-9872-99AB-D2B2-EF991160163C}"/>
              </a:ext>
            </a:extLst>
          </p:cNvPr>
          <p:cNvSpPr txBox="1"/>
          <p:nvPr/>
        </p:nvSpPr>
        <p:spPr>
          <a:xfrm>
            <a:off x="829689" y="4416709"/>
            <a:ext cx="7323711" cy="1077218"/>
          </a:xfrm>
          <a:prstGeom prst="rect">
            <a:avLst/>
          </a:prstGeom>
          <a:noFill/>
        </p:spPr>
        <p:txBody>
          <a:bodyPr wrap="square" rtlCol="0">
            <a:spAutoFit/>
          </a:bodyPr>
          <a:lstStyle/>
          <a:p>
            <a:r>
              <a:rPr lang="en-US" sz="1600" b="1" dirty="0">
                <a:latin typeface="+mj-lt"/>
              </a:rPr>
              <a:t>Fractional distillation </a:t>
            </a:r>
            <a:r>
              <a:rPr lang="en-US" sz="1600" b="1" dirty="0">
                <a:latin typeface="+mj-lt"/>
                <a:sym typeface="Wingdings" panose="05000000000000000000" pitchFamily="2" charset="2"/>
              </a:rPr>
              <a:t> </a:t>
            </a:r>
            <a:r>
              <a:rPr lang="en-US" sz="1600" dirty="0">
                <a:latin typeface="+mj-lt"/>
              </a:rPr>
              <a:t>Subsequent </a:t>
            </a:r>
            <a:r>
              <a:rPr lang="en-GB" sz="1600" b="0" i="0" dirty="0">
                <a:effectLst/>
                <a:latin typeface="+mj-lt"/>
              </a:rPr>
              <a:t>vaporization-condensation event (called a "theoretical plate"), and each event enriches the distillate in the lower boiling component. Specific packed columns are used for this purpose</a:t>
            </a:r>
            <a:endParaRPr lang="en-US" sz="1600" dirty="0">
              <a:latin typeface="+mj-lt"/>
            </a:endParaRPr>
          </a:p>
        </p:txBody>
      </p:sp>
      <p:sp>
        <p:nvSpPr>
          <p:cNvPr id="28" name="TextBox 27">
            <a:extLst>
              <a:ext uri="{FF2B5EF4-FFF2-40B4-BE49-F238E27FC236}">
                <a16:creationId xmlns:a16="http://schemas.microsoft.com/office/drawing/2014/main" id="{AA799886-2874-C920-56F2-B1423902F26C}"/>
              </a:ext>
            </a:extLst>
          </p:cNvPr>
          <p:cNvSpPr txBox="1"/>
          <p:nvPr/>
        </p:nvSpPr>
        <p:spPr>
          <a:xfrm>
            <a:off x="8977961" y="3879872"/>
            <a:ext cx="2770077" cy="261610"/>
          </a:xfrm>
          <a:prstGeom prst="rect">
            <a:avLst/>
          </a:prstGeom>
          <a:noFill/>
        </p:spPr>
        <p:txBody>
          <a:bodyPr wrap="square" rtlCol="0">
            <a:spAutoFit/>
          </a:bodyPr>
          <a:lstStyle/>
          <a:p>
            <a:pPr algn="ctr"/>
            <a:r>
              <a:rPr lang="en-US" sz="1100" dirty="0">
                <a:solidFill>
                  <a:schemeClr val="tx1">
                    <a:lumMod val="50000"/>
                    <a:lumOff val="50000"/>
                  </a:schemeClr>
                </a:solidFill>
              </a:rPr>
              <a:t>Typical liquid-vapor plot</a:t>
            </a:r>
            <a:endParaRPr lang="en-GB" sz="1100" dirty="0">
              <a:solidFill>
                <a:schemeClr val="tx1">
                  <a:lumMod val="50000"/>
                  <a:lumOff val="50000"/>
                </a:schemeClr>
              </a:solidFill>
            </a:endParaRPr>
          </a:p>
        </p:txBody>
      </p:sp>
    </p:spTree>
    <p:extLst>
      <p:ext uri="{BB962C8B-B14F-4D97-AF65-F5344CB8AC3E}">
        <p14:creationId xmlns:p14="http://schemas.microsoft.com/office/powerpoint/2010/main" val="9829373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D4F7672-B921-8857-ECA9-0036CCE323EB}"/>
              </a:ext>
            </a:extLst>
          </p:cNvPr>
          <p:cNvSpPr>
            <a:spLocks noGrp="1"/>
          </p:cNvSpPr>
          <p:nvPr>
            <p:ph type="title"/>
          </p:nvPr>
        </p:nvSpPr>
        <p:spPr>
          <a:xfrm>
            <a:off x="838200" y="365125"/>
            <a:ext cx="10295965" cy="1325563"/>
          </a:xfrm>
        </p:spPr>
        <p:txBody>
          <a:bodyPr>
            <a:normAutofit fontScale="90000"/>
          </a:bodyPr>
          <a:lstStyle/>
          <a:p>
            <a:r>
              <a:rPr lang="it-IT" sz="3800" b="1" dirty="0"/>
              <a:t>Gas separation techniques</a:t>
            </a:r>
            <a:br>
              <a:rPr lang="it-IT" sz="3800" b="1" dirty="0"/>
            </a:br>
            <a:r>
              <a:rPr lang="it-IT" sz="3100" b="1" dirty="0"/>
              <a:t>Thermal Swing Adsorption </a:t>
            </a:r>
            <a:r>
              <a:rPr lang="it-IT" sz="2700" b="1" dirty="0"/>
              <a:t>&amp; </a:t>
            </a:r>
            <a:r>
              <a:rPr lang="it-IT" sz="3100" b="1" dirty="0"/>
              <a:t>Pressure Swing Adsorption</a:t>
            </a:r>
            <a:endParaRPr lang="it-IT" sz="3800" b="1" dirty="0"/>
          </a:p>
        </p:txBody>
      </p:sp>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16</a:t>
            </a:fld>
            <a:endParaRPr lang="en-US" dirty="0"/>
          </a:p>
        </p:txBody>
      </p:sp>
      <p:pic>
        <p:nvPicPr>
          <p:cNvPr id="6" name="Picture 2">
            <a:extLst>
              <a:ext uri="{FF2B5EF4-FFF2-40B4-BE49-F238E27FC236}">
                <a16:creationId xmlns:a16="http://schemas.microsoft.com/office/drawing/2014/main" id="{650A0D2B-9887-EB98-EBC4-098924CE4CD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13" name="AutoShape 6" descr="MEMSIC">
            <a:extLst>
              <a:ext uri="{FF2B5EF4-FFF2-40B4-BE49-F238E27FC236}">
                <a16:creationId xmlns:a16="http://schemas.microsoft.com/office/drawing/2014/main" id="{089109A4-14C0-DF30-0B1D-5E9D06E11D2E}"/>
              </a:ext>
            </a:extLst>
          </p:cNvPr>
          <p:cNvSpPr>
            <a:spLocks noChangeAspect="1" noChangeArrowheads="1"/>
          </p:cNvSpPr>
          <p:nvPr/>
        </p:nvSpPr>
        <p:spPr bwMode="auto">
          <a:xfrm>
            <a:off x="5935953" y="5525799"/>
            <a:ext cx="303735"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it-IT"/>
          </a:p>
        </p:txBody>
      </p:sp>
      <p:grpSp>
        <p:nvGrpSpPr>
          <p:cNvPr id="12" name="Group 11">
            <a:extLst>
              <a:ext uri="{FF2B5EF4-FFF2-40B4-BE49-F238E27FC236}">
                <a16:creationId xmlns:a16="http://schemas.microsoft.com/office/drawing/2014/main" id="{784C0F75-AA65-D184-85C7-57B9878A89C0}"/>
              </a:ext>
            </a:extLst>
          </p:cNvPr>
          <p:cNvGrpSpPr/>
          <p:nvPr/>
        </p:nvGrpSpPr>
        <p:grpSpPr>
          <a:xfrm>
            <a:off x="877811" y="3594182"/>
            <a:ext cx="3160789" cy="2535624"/>
            <a:chOff x="900953" y="1484430"/>
            <a:chExt cx="3088892" cy="2866932"/>
          </a:xfrm>
        </p:grpSpPr>
        <p:pic>
          <p:nvPicPr>
            <p:cNvPr id="3" name="Immagine 6">
              <a:extLst>
                <a:ext uri="{FF2B5EF4-FFF2-40B4-BE49-F238E27FC236}">
                  <a16:creationId xmlns:a16="http://schemas.microsoft.com/office/drawing/2014/main" id="{C1A69298-7F3D-F8B1-C753-033B7D3AD64B}"/>
                </a:ext>
              </a:extLst>
            </p:cNvPr>
            <p:cNvPicPr>
              <a:picLocks noChangeAspect="1"/>
            </p:cNvPicPr>
            <p:nvPr/>
          </p:nvPicPr>
          <p:blipFill>
            <a:blip r:embed="rId4"/>
            <a:stretch>
              <a:fillRect/>
            </a:stretch>
          </p:blipFill>
          <p:spPr>
            <a:xfrm>
              <a:off x="900953" y="1484430"/>
              <a:ext cx="3088892" cy="2825854"/>
            </a:xfrm>
            <a:prstGeom prst="rect">
              <a:avLst/>
            </a:prstGeom>
          </p:spPr>
        </p:pic>
        <p:sp>
          <p:nvSpPr>
            <p:cNvPr id="7" name="CasellaDiTesto 7">
              <a:extLst>
                <a:ext uri="{FF2B5EF4-FFF2-40B4-BE49-F238E27FC236}">
                  <a16:creationId xmlns:a16="http://schemas.microsoft.com/office/drawing/2014/main" id="{2CE7F375-F9E3-C3C8-F29C-911B949287A4}"/>
                </a:ext>
              </a:extLst>
            </p:cNvPr>
            <p:cNvSpPr txBox="1"/>
            <p:nvPr/>
          </p:nvSpPr>
          <p:spPr>
            <a:xfrm>
              <a:off x="2074311" y="2985506"/>
              <a:ext cx="261925" cy="1365856"/>
            </a:xfrm>
            <a:prstGeom prst="rect">
              <a:avLst/>
            </a:prstGeom>
            <a:noFill/>
          </p:spPr>
          <p:txBody>
            <a:bodyPr vert="wordArtVert" wrap="square" rtlCol="0">
              <a:spAutoFit/>
            </a:bodyPr>
            <a:lstStyle/>
            <a:p>
              <a:r>
                <a:rPr lang="it-IT" sz="450" dirty="0">
                  <a:effectLst>
                    <a:outerShdw blurRad="38100" dist="38100" dir="2700000" algn="tl">
                      <a:srgbClr val="000000">
                        <a:alpha val="43137"/>
                      </a:srgbClr>
                    </a:outerShdw>
                  </a:effectLst>
                </a:rPr>
                <a:t>ABSORPTION</a:t>
              </a:r>
            </a:p>
          </p:txBody>
        </p:sp>
        <p:sp>
          <p:nvSpPr>
            <p:cNvPr id="8" name="CasellaDiTesto 8">
              <a:extLst>
                <a:ext uri="{FF2B5EF4-FFF2-40B4-BE49-F238E27FC236}">
                  <a16:creationId xmlns:a16="http://schemas.microsoft.com/office/drawing/2014/main" id="{6E223E66-FEA1-F70C-6477-D0B921FF1CF0}"/>
                </a:ext>
              </a:extLst>
            </p:cNvPr>
            <p:cNvSpPr txBox="1"/>
            <p:nvPr/>
          </p:nvSpPr>
          <p:spPr>
            <a:xfrm>
              <a:off x="2770153" y="2985506"/>
              <a:ext cx="261925" cy="1257099"/>
            </a:xfrm>
            <a:prstGeom prst="rect">
              <a:avLst/>
            </a:prstGeom>
            <a:noFill/>
          </p:spPr>
          <p:txBody>
            <a:bodyPr vert="wordArtVert" wrap="square" rtlCol="0">
              <a:spAutoFit/>
            </a:bodyPr>
            <a:lstStyle/>
            <a:p>
              <a:r>
                <a:rPr lang="it-IT" sz="450" dirty="0">
                  <a:effectLst>
                    <a:outerShdw blurRad="38100" dist="38100" dir="2700000" algn="tl">
                      <a:srgbClr val="000000">
                        <a:alpha val="43137"/>
                      </a:srgbClr>
                    </a:outerShdw>
                  </a:effectLst>
                </a:rPr>
                <a:t>DESORPTION</a:t>
              </a:r>
            </a:p>
          </p:txBody>
        </p:sp>
      </p:grpSp>
      <p:sp>
        <p:nvSpPr>
          <p:cNvPr id="11" name="CasellaDiTesto 11">
            <a:extLst>
              <a:ext uri="{FF2B5EF4-FFF2-40B4-BE49-F238E27FC236}">
                <a16:creationId xmlns:a16="http://schemas.microsoft.com/office/drawing/2014/main" id="{06D8F832-CEFA-D9BE-769B-D527AE920EB5}"/>
              </a:ext>
            </a:extLst>
          </p:cNvPr>
          <p:cNvSpPr txBox="1"/>
          <p:nvPr/>
        </p:nvSpPr>
        <p:spPr>
          <a:xfrm>
            <a:off x="4453965" y="3591694"/>
            <a:ext cx="7398870" cy="2739211"/>
          </a:xfrm>
          <a:prstGeom prst="rect">
            <a:avLst/>
          </a:prstGeom>
          <a:noFill/>
        </p:spPr>
        <p:txBody>
          <a:bodyPr wrap="square" rtlCol="0">
            <a:spAutoFit/>
          </a:bodyPr>
          <a:lstStyle/>
          <a:p>
            <a:r>
              <a:rPr lang="it-IT" sz="1400" b="1" dirty="0">
                <a:solidFill>
                  <a:schemeClr val="accent5">
                    <a:lumMod val="50000"/>
                  </a:schemeClr>
                </a:solidFill>
              </a:rPr>
              <a:t>THERMAL SWING ADSORPTION (TSA) </a:t>
            </a:r>
            <a:r>
              <a:rPr lang="it-IT" sz="1400" b="1" dirty="0">
                <a:solidFill>
                  <a:schemeClr val="accent5">
                    <a:lumMod val="50000"/>
                  </a:schemeClr>
                </a:solidFill>
                <a:sym typeface="Wingdings" panose="05000000000000000000" pitchFamily="2" charset="2"/>
              </a:rPr>
              <a:t> </a:t>
            </a:r>
            <a:r>
              <a:rPr lang="it-IT" sz="1600" dirty="0">
                <a:sym typeface="Wingdings" panose="05000000000000000000" pitchFamily="2" charset="2"/>
              </a:rPr>
              <a:t>After the contaminants have been absorbed, the sieve bed is heated, usually using a clean hot stream of pure gas, to regenerate the MS for reuse. Then it is cooled down to restart the process. </a:t>
            </a:r>
            <a:r>
              <a:rPr lang="it-IT" sz="1600" b="1" dirty="0">
                <a:sym typeface="Wingdings" panose="05000000000000000000" pitchFamily="2" charset="2"/>
              </a:rPr>
              <a:t>Temperature regeneration is the most effective one.</a:t>
            </a:r>
            <a:endParaRPr lang="it-IT" sz="1600" b="1" dirty="0">
              <a:solidFill>
                <a:schemeClr val="accent5">
                  <a:lumMod val="50000"/>
                </a:schemeClr>
              </a:solidFill>
            </a:endParaRPr>
          </a:p>
          <a:p>
            <a:endParaRPr lang="it-IT" sz="1400" b="1" dirty="0">
              <a:solidFill>
                <a:schemeClr val="accent5">
                  <a:lumMod val="50000"/>
                </a:schemeClr>
              </a:solidFill>
            </a:endParaRPr>
          </a:p>
          <a:p>
            <a:endParaRPr lang="it-IT" sz="1400" b="1" dirty="0">
              <a:solidFill>
                <a:schemeClr val="accent5">
                  <a:lumMod val="50000"/>
                </a:schemeClr>
              </a:solidFill>
            </a:endParaRPr>
          </a:p>
          <a:p>
            <a:r>
              <a:rPr lang="it-IT" sz="1400" b="1" dirty="0">
                <a:solidFill>
                  <a:schemeClr val="accent5">
                    <a:lumMod val="50000"/>
                  </a:schemeClr>
                </a:solidFill>
              </a:rPr>
              <a:t>PRESSURE SWING ADSORPTION (PSA) </a:t>
            </a:r>
            <a:r>
              <a:rPr lang="it-IT" sz="1400" b="1" dirty="0">
                <a:solidFill>
                  <a:schemeClr val="accent5">
                    <a:lumMod val="50000"/>
                  </a:schemeClr>
                </a:solidFill>
                <a:sym typeface="Wingdings" panose="05000000000000000000" pitchFamily="2" charset="2"/>
              </a:rPr>
              <a:t> </a:t>
            </a:r>
            <a:r>
              <a:rPr lang="it-IT" sz="1600" dirty="0">
                <a:sym typeface="Wingdings" panose="05000000000000000000" pitchFamily="2" charset="2"/>
              </a:rPr>
              <a:t>gas feed stream fed to the sieve beds at high pressure and then the sieve bed pressure is reduced to regenerate the MS and remove adsorbent contaminants. Vacuum regeneration has the advantage of not overheating the material, avoiding break down processes.</a:t>
            </a:r>
          </a:p>
        </p:txBody>
      </p:sp>
      <p:sp>
        <p:nvSpPr>
          <p:cNvPr id="14" name="TextBox 13">
            <a:extLst>
              <a:ext uri="{FF2B5EF4-FFF2-40B4-BE49-F238E27FC236}">
                <a16:creationId xmlns:a16="http://schemas.microsoft.com/office/drawing/2014/main" id="{43E11E88-BF60-312F-8E1B-5C0457A864B3}"/>
              </a:ext>
            </a:extLst>
          </p:cNvPr>
          <p:cNvSpPr txBox="1"/>
          <p:nvPr/>
        </p:nvSpPr>
        <p:spPr>
          <a:xfrm>
            <a:off x="1066800" y="6046146"/>
            <a:ext cx="2743200" cy="400110"/>
          </a:xfrm>
          <a:prstGeom prst="rect">
            <a:avLst/>
          </a:prstGeom>
          <a:noFill/>
        </p:spPr>
        <p:txBody>
          <a:bodyPr wrap="square" rtlCol="0">
            <a:spAutoFit/>
          </a:bodyPr>
          <a:lstStyle/>
          <a:p>
            <a:pPr algn="ctr"/>
            <a:r>
              <a:rPr lang="en-US" sz="1000" i="1" dirty="0">
                <a:solidFill>
                  <a:schemeClr val="tx1">
                    <a:lumMod val="50000"/>
                    <a:lumOff val="50000"/>
                  </a:schemeClr>
                </a:solidFill>
              </a:rPr>
              <a:t>Schematic view of an absorber module of gas system</a:t>
            </a:r>
            <a:endParaRPr lang="en-GB" sz="1000" i="1" dirty="0">
              <a:solidFill>
                <a:schemeClr val="tx1">
                  <a:lumMod val="50000"/>
                  <a:lumOff val="50000"/>
                </a:schemeClr>
              </a:solidFill>
            </a:endParaRPr>
          </a:p>
        </p:txBody>
      </p:sp>
      <p:grpSp>
        <p:nvGrpSpPr>
          <p:cNvPr id="9" name="Group 8">
            <a:extLst>
              <a:ext uri="{FF2B5EF4-FFF2-40B4-BE49-F238E27FC236}">
                <a16:creationId xmlns:a16="http://schemas.microsoft.com/office/drawing/2014/main" id="{3BC4B4FC-E96F-70D9-04F6-9736613A18A8}"/>
              </a:ext>
            </a:extLst>
          </p:cNvPr>
          <p:cNvGrpSpPr/>
          <p:nvPr/>
        </p:nvGrpSpPr>
        <p:grpSpPr>
          <a:xfrm>
            <a:off x="6363082" y="1658099"/>
            <a:ext cx="3580636" cy="1131745"/>
            <a:chOff x="6254012" y="4901872"/>
            <a:chExt cx="3580636" cy="1131745"/>
          </a:xfrm>
        </p:grpSpPr>
        <p:pic>
          <p:nvPicPr>
            <p:cNvPr id="4098" name="Picture 2" descr="What's the 3A,4A,5A,13X molecular sieve application?">
              <a:extLst>
                <a:ext uri="{FF2B5EF4-FFF2-40B4-BE49-F238E27FC236}">
                  <a16:creationId xmlns:a16="http://schemas.microsoft.com/office/drawing/2014/main" id="{D1C1A1DF-0282-ED36-C162-AC4867D79D4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21481"/>
            <a:stretch/>
          </p:blipFill>
          <p:spPr bwMode="auto">
            <a:xfrm>
              <a:off x="6254012" y="4976503"/>
              <a:ext cx="3580636" cy="105711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7C56A3AE-3239-3FE5-328B-9A1A47D7199E}"/>
                </a:ext>
              </a:extLst>
            </p:cNvPr>
            <p:cNvSpPr txBox="1"/>
            <p:nvPr/>
          </p:nvSpPr>
          <p:spPr>
            <a:xfrm>
              <a:off x="6317382" y="4905017"/>
              <a:ext cx="776688" cy="307777"/>
            </a:xfrm>
            <a:prstGeom prst="rect">
              <a:avLst/>
            </a:prstGeom>
            <a:noFill/>
          </p:spPr>
          <p:txBody>
            <a:bodyPr wrap="square" rtlCol="0">
              <a:spAutoFit/>
            </a:bodyPr>
            <a:lstStyle/>
            <a:p>
              <a:r>
                <a:rPr lang="en-US" sz="1400" b="1" dirty="0">
                  <a:solidFill>
                    <a:schemeClr val="accent6">
                      <a:lumMod val="50000"/>
                    </a:schemeClr>
                  </a:solidFill>
                </a:rPr>
                <a:t>MS 3A</a:t>
              </a:r>
              <a:endParaRPr lang="en-GB" sz="1400" b="1" dirty="0">
                <a:solidFill>
                  <a:schemeClr val="accent6">
                    <a:lumMod val="50000"/>
                  </a:schemeClr>
                </a:solidFill>
              </a:endParaRPr>
            </a:p>
          </p:txBody>
        </p:sp>
        <p:sp>
          <p:nvSpPr>
            <p:cNvPr id="17" name="TextBox 16">
              <a:extLst>
                <a:ext uri="{FF2B5EF4-FFF2-40B4-BE49-F238E27FC236}">
                  <a16:creationId xmlns:a16="http://schemas.microsoft.com/office/drawing/2014/main" id="{49221DE8-15D1-FA22-A14E-E38709183DFB}"/>
                </a:ext>
              </a:extLst>
            </p:cNvPr>
            <p:cNvSpPr txBox="1"/>
            <p:nvPr/>
          </p:nvSpPr>
          <p:spPr>
            <a:xfrm>
              <a:off x="7211923" y="4901872"/>
              <a:ext cx="776688" cy="307777"/>
            </a:xfrm>
            <a:prstGeom prst="rect">
              <a:avLst/>
            </a:prstGeom>
            <a:noFill/>
          </p:spPr>
          <p:txBody>
            <a:bodyPr wrap="square" rtlCol="0">
              <a:spAutoFit/>
            </a:bodyPr>
            <a:lstStyle/>
            <a:p>
              <a:r>
                <a:rPr lang="en-US" sz="1400" b="1" dirty="0">
                  <a:solidFill>
                    <a:schemeClr val="accent6">
                      <a:lumMod val="50000"/>
                    </a:schemeClr>
                  </a:solidFill>
                </a:rPr>
                <a:t>MS 4A</a:t>
              </a:r>
              <a:endParaRPr lang="en-GB" sz="1400" b="1" dirty="0">
                <a:solidFill>
                  <a:schemeClr val="accent6">
                    <a:lumMod val="50000"/>
                  </a:schemeClr>
                </a:solidFill>
              </a:endParaRPr>
            </a:p>
          </p:txBody>
        </p:sp>
        <p:sp>
          <p:nvSpPr>
            <p:cNvPr id="18" name="TextBox 17">
              <a:extLst>
                <a:ext uri="{FF2B5EF4-FFF2-40B4-BE49-F238E27FC236}">
                  <a16:creationId xmlns:a16="http://schemas.microsoft.com/office/drawing/2014/main" id="{1E04E2A2-CDB3-117A-35CD-10D8C8998FA9}"/>
                </a:ext>
              </a:extLst>
            </p:cNvPr>
            <p:cNvSpPr txBox="1"/>
            <p:nvPr/>
          </p:nvSpPr>
          <p:spPr>
            <a:xfrm>
              <a:off x="8071224" y="4902039"/>
              <a:ext cx="776688" cy="307777"/>
            </a:xfrm>
            <a:prstGeom prst="rect">
              <a:avLst/>
            </a:prstGeom>
            <a:noFill/>
          </p:spPr>
          <p:txBody>
            <a:bodyPr wrap="square" rtlCol="0">
              <a:spAutoFit/>
            </a:bodyPr>
            <a:lstStyle/>
            <a:p>
              <a:r>
                <a:rPr lang="en-US" sz="1400" b="1" dirty="0">
                  <a:solidFill>
                    <a:schemeClr val="accent6">
                      <a:lumMod val="50000"/>
                    </a:schemeClr>
                  </a:solidFill>
                </a:rPr>
                <a:t>MS 5A</a:t>
              </a:r>
              <a:endParaRPr lang="en-GB" sz="1400" b="1" dirty="0">
                <a:solidFill>
                  <a:schemeClr val="accent6">
                    <a:lumMod val="50000"/>
                  </a:schemeClr>
                </a:solidFill>
              </a:endParaRPr>
            </a:p>
          </p:txBody>
        </p:sp>
        <p:sp>
          <p:nvSpPr>
            <p:cNvPr id="19" name="TextBox 18">
              <a:extLst>
                <a:ext uri="{FF2B5EF4-FFF2-40B4-BE49-F238E27FC236}">
                  <a16:creationId xmlns:a16="http://schemas.microsoft.com/office/drawing/2014/main" id="{9E18980B-A970-621A-1D65-070CE6324736}"/>
                </a:ext>
              </a:extLst>
            </p:cNvPr>
            <p:cNvSpPr txBox="1"/>
            <p:nvPr/>
          </p:nvSpPr>
          <p:spPr>
            <a:xfrm>
              <a:off x="8940186" y="4901872"/>
              <a:ext cx="884880" cy="307777"/>
            </a:xfrm>
            <a:prstGeom prst="rect">
              <a:avLst/>
            </a:prstGeom>
            <a:noFill/>
          </p:spPr>
          <p:txBody>
            <a:bodyPr wrap="square" rtlCol="0">
              <a:spAutoFit/>
            </a:bodyPr>
            <a:lstStyle/>
            <a:p>
              <a:r>
                <a:rPr lang="en-US" sz="1400" b="1" dirty="0">
                  <a:solidFill>
                    <a:schemeClr val="accent6">
                      <a:lumMod val="50000"/>
                    </a:schemeClr>
                  </a:solidFill>
                </a:rPr>
                <a:t>MS 13X</a:t>
              </a:r>
              <a:endParaRPr lang="en-GB" sz="1400" b="1" dirty="0">
                <a:solidFill>
                  <a:schemeClr val="accent6">
                    <a:lumMod val="50000"/>
                  </a:schemeClr>
                </a:solidFill>
              </a:endParaRPr>
            </a:p>
          </p:txBody>
        </p:sp>
      </p:grpSp>
      <p:pic>
        <p:nvPicPr>
          <p:cNvPr id="4100" name="Picture 4" descr="Structure model of 4 Å molecular sieve. | Download Scientific Diagram">
            <a:extLst>
              <a:ext uri="{FF2B5EF4-FFF2-40B4-BE49-F238E27FC236}">
                <a16:creationId xmlns:a16="http://schemas.microsoft.com/office/drawing/2014/main" id="{8A325DF7-44FA-8E38-00F8-47A3B03BFCD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67448" y="1552908"/>
            <a:ext cx="1786952" cy="1768142"/>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B52F34A5-2522-B04B-AEE3-C35E93AD9891}"/>
              </a:ext>
            </a:extLst>
          </p:cNvPr>
          <p:cNvSpPr txBox="1"/>
          <p:nvPr/>
        </p:nvSpPr>
        <p:spPr>
          <a:xfrm>
            <a:off x="974902" y="3314409"/>
            <a:ext cx="2743200" cy="246221"/>
          </a:xfrm>
          <a:prstGeom prst="rect">
            <a:avLst/>
          </a:prstGeom>
          <a:noFill/>
        </p:spPr>
        <p:txBody>
          <a:bodyPr wrap="square" rtlCol="0">
            <a:spAutoFit/>
          </a:bodyPr>
          <a:lstStyle/>
          <a:p>
            <a:pPr algn="ctr"/>
            <a:r>
              <a:rPr lang="en-US" sz="1000" i="1" dirty="0">
                <a:solidFill>
                  <a:schemeClr val="tx1">
                    <a:lumMod val="50000"/>
                    <a:lumOff val="50000"/>
                  </a:schemeClr>
                </a:solidFill>
              </a:rPr>
              <a:t>Structure model of 4Å molecular sieve</a:t>
            </a:r>
            <a:endParaRPr lang="en-GB" sz="1000" i="1" dirty="0">
              <a:solidFill>
                <a:schemeClr val="tx1">
                  <a:lumMod val="50000"/>
                  <a:lumOff val="50000"/>
                </a:schemeClr>
              </a:solidFill>
            </a:endParaRPr>
          </a:p>
        </p:txBody>
      </p:sp>
      <p:sp>
        <p:nvSpPr>
          <p:cNvPr id="10" name="TextBox 9">
            <a:extLst>
              <a:ext uri="{FF2B5EF4-FFF2-40B4-BE49-F238E27FC236}">
                <a16:creationId xmlns:a16="http://schemas.microsoft.com/office/drawing/2014/main" id="{BF37F717-59C4-8A11-EE43-5FEE46D5D9F8}"/>
              </a:ext>
            </a:extLst>
          </p:cNvPr>
          <p:cNvSpPr txBox="1"/>
          <p:nvPr/>
        </p:nvSpPr>
        <p:spPr>
          <a:xfrm>
            <a:off x="4453965" y="2829778"/>
            <a:ext cx="7398870" cy="523220"/>
          </a:xfrm>
          <a:prstGeom prst="rect">
            <a:avLst/>
          </a:prstGeom>
          <a:noFill/>
        </p:spPr>
        <p:txBody>
          <a:bodyPr wrap="square" rtlCol="0">
            <a:spAutoFit/>
          </a:bodyPr>
          <a:lstStyle/>
          <a:p>
            <a:pPr algn="ctr"/>
            <a:r>
              <a:rPr lang="en-GB" sz="1400" i="1" dirty="0"/>
              <a:t>Crystalline metal aluminosilicates having a three-dimensional interconnecting network of silica and alumina tetrahedra</a:t>
            </a:r>
          </a:p>
        </p:txBody>
      </p:sp>
    </p:spTree>
    <p:extLst>
      <p:ext uri="{BB962C8B-B14F-4D97-AF65-F5344CB8AC3E}">
        <p14:creationId xmlns:p14="http://schemas.microsoft.com/office/powerpoint/2010/main" val="405402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3D09E-4B97-ACD0-5C1E-651F8426AC4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D4F7672-B921-8857-ECA9-0036CCE323EB}"/>
              </a:ext>
            </a:extLst>
          </p:cNvPr>
          <p:cNvSpPr>
            <a:spLocks noGrp="1"/>
          </p:cNvSpPr>
          <p:nvPr>
            <p:ph type="title"/>
          </p:nvPr>
        </p:nvSpPr>
        <p:spPr>
          <a:xfrm>
            <a:off x="838200" y="365125"/>
            <a:ext cx="9043219" cy="1325563"/>
          </a:xfrm>
        </p:spPr>
        <p:txBody>
          <a:bodyPr>
            <a:normAutofit/>
          </a:bodyPr>
          <a:lstStyle/>
          <a:p>
            <a:r>
              <a:rPr lang="it-IT" sz="3800" b="1" dirty="0"/>
              <a:t>Monitoring of gas quality</a:t>
            </a:r>
          </a:p>
        </p:txBody>
      </p:sp>
      <p:sp>
        <p:nvSpPr>
          <p:cNvPr id="4" name="Segnaposto piè di pagina 3">
            <a:extLst>
              <a:ext uri="{FF2B5EF4-FFF2-40B4-BE49-F238E27FC236}">
                <a16:creationId xmlns:a16="http://schemas.microsoft.com/office/drawing/2014/main" id="{5AD71540-C5F2-96C6-4761-73F9F3ED8AA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CB139370-A53E-BFF3-224B-25F367849D56}"/>
              </a:ext>
            </a:extLst>
          </p:cNvPr>
          <p:cNvSpPr>
            <a:spLocks noGrp="1"/>
          </p:cNvSpPr>
          <p:nvPr>
            <p:ph type="sldNum" sz="quarter" idx="12"/>
          </p:nvPr>
        </p:nvSpPr>
        <p:spPr/>
        <p:txBody>
          <a:bodyPr/>
          <a:lstStyle/>
          <a:p>
            <a:fld id="{27CE633F-9882-4A5C-83A2-1109D0C73261}" type="slidenum">
              <a:rPr lang="en-US" smtClean="0"/>
              <a:t>17</a:t>
            </a:fld>
            <a:endParaRPr lang="en-US" dirty="0"/>
          </a:p>
        </p:txBody>
      </p:sp>
      <p:pic>
        <p:nvPicPr>
          <p:cNvPr id="6" name="Picture 2">
            <a:extLst>
              <a:ext uri="{FF2B5EF4-FFF2-40B4-BE49-F238E27FC236}">
                <a16:creationId xmlns:a16="http://schemas.microsoft.com/office/drawing/2014/main" id="{650A0D2B-9887-EB98-EBC4-098924CE4C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53B66F2-EFA3-776F-594C-EC1EA5A2AE32}"/>
              </a:ext>
            </a:extLst>
          </p:cNvPr>
          <p:cNvSpPr txBox="1"/>
          <p:nvPr/>
        </p:nvSpPr>
        <p:spPr>
          <a:xfrm>
            <a:off x="1167653" y="1490523"/>
            <a:ext cx="10300447" cy="707886"/>
          </a:xfrm>
          <a:prstGeom prst="rect">
            <a:avLst/>
          </a:prstGeom>
          <a:noFill/>
        </p:spPr>
        <p:txBody>
          <a:bodyPr wrap="square" rtlCol="0">
            <a:spAutoFit/>
          </a:bodyPr>
          <a:lstStyle/>
          <a:p>
            <a:pPr algn="ctr"/>
            <a:r>
              <a:rPr lang="en-US" sz="2000" b="1" dirty="0">
                <a:solidFill>
                  <a:schemeClr val="accent6">
                    <a:lumMod val="50000"/>
                  </a:schemeClr>
                </a:solidFill>
              </a:rPr>
              <a:t>Gas recirculation and gas recuperation systems imply the need to monitor both the quality of the recuperated gas and the gas circulating in the loop</a:t>
            </a:r>
            <a:endParaRPr lang="en-GB" sz="2000" b="1" dirty="0">
              <a:solidFill>
                <a:schemeClr val="accent6">
                  <a:lumMod val="50000"/>
                </a:schemeClr>
              </a:solidFill>
            </a:endParaRPr>
          </a:p>
        </p:txBody>
      </p:sp>
      <p:grpSp>
        <p:nvGrpSpPr>
          <p:cNvPr id="25" name="Group 24">
            <a:extLst>
              <a:ext uri="{FF2B5EF4-FFF2-40B4-BE49-F238E27FC236}">
                <a16:creationId xmlns:a16="http://schemas.microsoft.com/office/drawing/2014/main" id="{B5E29833-5976-DE57-FEFA-98CEBDCBC2DD}"/>
              </a:ext>
            </a:extLst>
          </p:cNvPr>
          <p:cNvGrpSpPr/>
          <p:nvPr/>
        </p:nvGrpSpPr>
        <p:grpSpPr>
          <a:xfrm>
            <a:off x="1079275" y="2198409"/>
            <a:ext cx="10741610" cy="4037517"/>
            <a:chOff x="1031464" y="2501395"/>
            <a:chExt cx="10741610" cy="4037517"/>
          </a:xfrm>
        </p:grpSpPr>
        <p:cxnSp>
          <p:nvCxnSpPr>
            <p:cNvPr id="11" name="Straight Arrow Connector 10">
              <a:extLst>
                <a:ext uri="{FF2B5EF4-FFF2-40B4-BE49-F238E27FC236}">
                  <a16:creationId xmlns:a16="http://schemas.microsoft.com/office/drawing/2014/main" id="{EBF209B4-26CB-E06B-1891-FC3FF9C157C1}"/>
                </a:ext>
              </a:extLst>
            </p:cNvPr>
            <p:cNvCxnSpPr>
              <a:cxnSpLocks/>
            </p:cNvCxnSpPr>
            <p:nvPr/>
          </p:nvCxnSpPr>
          <p:spPr>
            <a:xfrm flipH="1">
              <a:off x="2766763" y="2527823"/>
              <a:ext cx="741572" cy="495845"/>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7846E52-0763-C8B0-16EF-43045FE15CC2}"/>
                </a:ext>
              </a:extLst>
            </p:cNvPr>
            <p:cNvCxnSpPr>
              <a:cxnSpLocks/>
              <a:stCxn id="3" idx="2"/>
              <a:endCxn id="26" idx="0"/>
            </p:cNvCxnSpPr>
            <p:nvPr/>
          </p:nvCxnSpPr>
          <p:spPr>
            <a:xfrm flipH="1">
              <a:off x="6270065" y="2501395"/>
              <a:ext cx="1" cy="375512"/>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2BCE38A0-E4BC-7B30-FDAA-69F671AA1527}"/>
                </a:ext>
              </a:extLst>
            </p:cNvPr>
            <p:cNvSpPr txBox="1"/>
            <p:nvPr/>
          </p:nvSpPr>
          <p:spPr>
            <a:xfrm>
              <a:off x="1031464" y="2886250"/>
              <a:ext cx="1717711" cy="369332"/>
            </a:xfrm>
            <a:prstGeom prst="rect">
              <a:avLst/>
            </a:prstGeom>
            <a:noFill/>
          </p:spPr>
          <p:txBody>
            <a:bodyPr wrap="square" rtlCol="0">
              <a:spAutoFit/>
            </a:bodyPr>
            <a:lstStyle/>
            <a:p>
              <a:r>
                <a:rPr lang="en-US" b="1" dirty="0" err="1">
                  <a:solidFill>
                    <a:schemeClr val="accent6">
                      <a:lumMod val="50000"/>
                    </a:schemeClr>
                  </a:solidFill>
                </a:rPr>
                <a:t>uGC</a:t>
              </a:r>
              <a:r>
                <a:rPr lang="en-US" b="1" dirty="0">
                  <a:solidFill>
                    <a:schemeClr val="accent6">
                      <a:lumMod val="50000"/>
                    </a:schemeClr>
                  </a:solidFill>
                </a:rPr>
                <a:t> analysis</a:t>
              </a:r>
              <a:endParaRPr lang="en-GB" b="1" dirty="0">
                <a:solidFill>
                  <a:schemeClr val="accent6">
                    <a:lumMod val="50000"/>
                  </a:schemeClr>
                </a:solidFill>
              </a:endParaRPr>
            </a:p>
          </p:txBody>
        </p:sp>
        <p:sp>
          <p:nvSpPr>
            <p:cNvPr id="26" name="TextBox 25">
              <a:extLst>
                <a:ext uri="{FF2B5EF4-FFF2-40B4-BE49-F238E27FC236}">
                  <a16:creationId xmlns:a16="http://schemas.microsoft.com/office/drawing/2014/main" id="{BED9FEF1-F120-9B8C-184A-BE8527B26812}"/>
                </a:ext>
              </a:extLst>
            </p:cNvPr>
            <p:cNvSpPr txBox="1"/>
            <p:nvPr/>
          </p:nvSpPr>
          <p:spPr>
            <a:xfrm>
              <a:off x="5565645" y="2876907"/>
              <a:ext cx="1408839" cy="369332"/>
            </a:xfrm>
            <a:prstGeom prst="rect">
              <a:avLst/>
            </a:prstGeom>
            <a:noFill/>
          </p:spPr>
          <p:txBody>
            <a:bodyPr wrap="square" rtlCol="0">
              <a:spAutoFit/>
            </a:bodyPr>
            <a:lstStyle/>
            <a:p>
              <a:r>
                <a:rPr lang="en-US" b="1" dirty="0">
                  <a:solidFill>
                    <a:schemeClr val="accent6">
                      <a:lumMod val="50000"/>
                    </a:schemeClr>
                  </a:solidFill>
                </a:rPr>
                <a:t>IR analysis</a:t>
              </a:r>
              <a:endParaRPr lang="en-GB" b="1" dirty="0">
                <a:solidFill>
                  <a:schemeClr val="accent6">
                    <a:lumMod val="50000"/>
                  </a:schemeClr>
                </a:solidFill>
              </a:endParaRPr>
            </a:p>
          </p:txBody>
        </p:sp>
        <p:pic>
          <p:nvPicPr>
            <p:cNvPr id="28" name="Picture 27">
              <a:extLst>
                <a:ext uri="{FF2B5EF4-FFF2-40B4-BE49-F238E27FC236}">
                  <a16:creationId xmlns:a16="http://schemas.microsoft.com/office/drawing/2014/main" id="{60233E2B-7276-D825-40D8-70F8AE797D2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9863"/>
            <a:stretch/>
          </p:blipFill>
          <p:spPr>
            <a:xfrm>
              <a:off x="5021682" y="3361000"/>
              <a:ext cx="2496763" cy="3000659"/>
            </a:xfrm>
            <a:prstGeom prst="rect">
              <a:avLst/>
            </a:prstGeom>
          </p:spPr>
        </p:pic>
        <p:sp>
          <p:nvSpPr>
            <p:cNvPr id="32" name="AutoShape 2">
              <a:extLst>
                <a:ext uri="{FF2B5EF4-FFF2-40B4-BE49-F238E27FC236}">
                  <a16:creationId xmlns:a16="http://schemas.microsoft.com/office/drawing/2014/main" id="{36C1E24E-A70E-3274-2C78-C1A3E947210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34" name="Picture 33" descr="A computer on a table next to a blue cylinder&#10;&#10;Description automatically generated">
              <a:extLst>
                <a:ext uri="{FF2B5EF4-FFF2-40B4-BE49-F238E27FC236}">
                  <a16:creationId xmlns:a16="http://schemas.microsoft.com/office/drawing/2014/main" id="{F5B81ED9-03C6-9F4D-C5A5-063C41A1498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61046" y="4224244"/>
              <a:ext cx="1736001" cy="2314668"/>
            </a:xfrm>
            <a:prstGeom prst="rect">
              <a:avLst/>
            </a:prstGeom>
          </p:spPr>
        </p:pic>
        <p:cxnSp>
          <p:nvCxnSpPr>
            <p:cNvPr id="12" name="Straight Arrow Connector 11">
              <a:extLst>
                <a:ext uri="{FF2B5EF4-FFF2-40B4-BE49-F238E27FC236}">
                  <a16:creationId xmlns:a16="http://schemas.microsoft.com/office/drawing/2014/main" id="{8219F342-0F11-8B29-40DF-EF638345C55A}"/>
                </a:ext>
              </a:extLst>
            </p:cNvPr>
            <p:cNvCxnSpPr>
              <a:cxnSpLocks/>
            </p:cNvCxnSpPr>
            <p:nvPr/>
          </p:nvCxnSpPr>
          <p:spPr>
            <a:xfrm>
              <a:off x="9672883" y="2501395"/>
              <a:ext cx="773027" cy="522273"/>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16" name="Immagine 9">
              <a:extLst>
                <a:ext uri="{FF2B5EF4-FFF2-40B4-BE49-F238E27FC236}">
                  <a16:creationId xmlns:a16="http://schemas.microsoft.com/office/drawing/2014/main" id="{2080F461-644C-B50F-6AE5-FA60EE7A5EB0}"/>
                </a:ext>
              </a:extLst>
            </p:cNvPr>
            <p:cNvPicPr>
              <a:picLocks noChangeAspect="1"/>
            </p:cNvPicPr>
            <p:nvPr/>
          </p:nvPicPr>
          <p:blipFill>
            <a:blip r:embed="rId7"/>
            <a:stretch>
              <a:fillRect/>
            </a:stretch>
          </p:blipFill>
          <p:spPr>
            <a:xfrm>
              <a:off x="8951480" y="5041971"/>
              <a:ext cx="2821594" cy="1364433"/>
            </a:xfrm>
            <a:prstGeom prst="rect">
              <a:avLst/>
            </a:prstGeom>
          </p:spPr>
        </p:pic>
        <p:sp>
          <p:nvSpPr>
            <p:cNvPr id="18" name="TextBox 17">
              <a:extLst>
                <a:ext uri="{FF2B5EF4-FFF2-40B4-BE49-F238E27FC236}">
                  <a16:creationId xmlns:a16="http://schemas.microsoft.com/office/drawing/2014/main" id="{01C4519C-00DB-A269-3B38-FB6C0F5D2DAC}"/>
                </a:ext>
              </a:extLst>
            </p:cNvPr>
            <p:cNvSpPr txBox="1"/>
            <p:nvPr/>
          </p:nvSpPr>
          <p:spPr>
            <a:xfrm>
              <a:off x="8951480" y="2907268"/>
              <a:ext cx="2821594" cy="369332"/>
            </a:xfrm>
            <a:prstGeom prst="rect">
              <a:avLst/>
            </a:prstGeom>
            <a:noFill/>
          </p:spPr>
          <p:txBody>
            <a:bodyPr wrap="square" rtlCol="0">
              <a:spAutoFit/>
            </a:bodyPr>
            <a:lstStyle/>
            <a:p>
              <a:r>
                <a:rPr lang="en-US" b="1" dirty="0">
                  <a:solidFill>
                    <a:schemeClr val="accent6">
                      <a:lumMod val="50000"/>
                    </a:schemeClr>
                  </a:solidFill>
                </a:rPr>
                <a:t>Detector based analysis</a:t>
              </a:r>
              <a:endParaRPr lang="en-GB" b="1" dirty="0">
                <a:solidFill>
                  <a:schemeClr val="accent6">
                    <a:lumMod val="50000"/>
                  </a:schemeClr>
                </a:solidFill>
              </a:endParaRPr>
            </a:p>
          </p:txBody>
        </p:sp>
      </p:grpSp>
      <p:pic>
        <p:nvPicPr>
          <p:cNvPr id="23" name="Picture 99">
            <a:extLst>
              <a:ext uri="{FF2B5EF4-FFF2-40B4-BE49-F238E27FC236}">
                <a16:creationId xmlns:a16="http://schemas.microsoft.com/office/drawing/2014/main" id="{10EB5D29-8583-5DFE-A378-294E05F61FD2}"/>
              </a:ext>
            </a:extLst>
          </p:cNvPr>
          <p:cNvPicPr/>
          <p:nvPr/>
        </p:nvPicPr>
        <p:blipFill>
          <a:blip r:embed="rId8"/>
          <a:stretch>
            <a:fillRect/>
          </a:stretch>
        </p:blipFill>
        <p:spPr>
          <a:xfrm>
            <a:off x="843259" y="2928443"/>
            <a:ext cx="2243320" cy="1325563"/>
          </a:xfrm>
          <a:prstGeom prst="rect">
            <a:avLst/>
          </a:prstGeom>
        </p:spPr>
      </p:pic>
      <p:pic>
        <p:nvPicPr>
          <p:cNvPr id="13" name="Immagine 9" descr="Immagine che contiene Impianto elettrico, macchina, elettronica, Ingegneria elettronica&#10;&#10;Descrizione generata automaticamente">
            <a:extLst>
              <a:ext uri="{FF2B5EF4-FFF2-40B4-BE49-F238E27FC236}">
                <a16:creationId xmlns:a16="http://schemas.microsoft.com/office/drawing/2014/main" id="{B184D8A2-68A6-C9E9-0F06-A1982D721DA2}"/>
              </a:ext>
            </a:extLst>
          </p:cNvPr>
          <p:cNvPicPr>
            <a:picLocks noChangeAspect="1"/>
          </p:cNvPicPr>
          <p:nvPr/>
        </p:nvPicPr>
        <p:blipFill rotWithShape="1">
          <a:blip r:embed="rId9">
            <a:extLst>
              <a:ext uri="{28A0092B-C50C-407E-A947-70E740481C1C}">
                <a14:useLocalDpi xmlns:a14="http://schemas.microsoft.com/office/drawing/2010/main" val="0"/>
              </a:ext>
            </a:extLst>
          </a:blip>
          <a:srcRect l="38920"/>
          <a:stretch/>
        </p:blipFill>
        <p:spPr>
          <a:xfrm rot="5400000" flipV="1">
            <a:off x="9575578" y="2994467"/>
            <a:ext cx="1669021" cy="1728432"/>
          </a:xfrm>
          <a:prstGeom prst="rect">
            <a:avLst/>
          </a:prstGeom>
        </p:spPr>
      </p:pic>
    </p:spTree>
    <p:extLst>
      <p:ext uri="{BB962C8B-B14F-4D97-AF65-F5344CB8AC3E}">
        <p14:creationId xmlns:p14="http://schemas.microsoft.com/office/powerpoint/2010/main" val="1898358417"/>
      </p:ext>
    </p:extLst>
  </p:cSld>
  <p:clrMapOvr>
    <a:masterClrMapping/>
  </p:clrMapOvr>
  <p:extLst>
    <p:ext uri="{6950BFC3-D8DA-4A85-94F7-54DA5524770B}">
      <p188:commentRel xmlns:p188="http://schemas.microsoft.com/office/powerpoint/2018/8/main" r:id="rId3"/>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6C776-33BC-A73D-5D37-9643E83243FA}"/>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30E3684-528B-B600-43E5-1E3E23A97B7E}"/>
              </a:ext>
            </a:extLst>
          </p:cNvPr>
          <p:cNvSpPr>
            <a:spLocks noGrp="1"/>
          </p:cNvSpPr>
          <p:nvPr>
            <p:ph type="title"/>
          </p:nvPr>
        </p:nvSpPr>
        <p:spPr/>
        <p:txBody>
          <a:bodyPr/>
          <a:lstStyle/>
          <a:p>
            <a:r>
              <a:rPr lang="it-IT" dirty="0"/>
              <a:t>CMS CSC CF</a:t>
            </a:r>
            <a:r>
              <a:rPr lang="it-IT" baseline="-25000" dirty="0"/>
              <a:t>4</a:t>
            </a:r>
            <a:r>
              <a:rPr lang="it-IT" dirty="0"/>
              <a:t> Recovery system</a:t>
            </a:r>
          </a:p>
        </p:txBody>
      </p:sp>
      <p:sp>
        <p:nvSpPr>
          <p:cNvPr id="4" name="Segnaposto piè di pagina 3">
            <a:extLst>
              <a:ext uri="{FF2B5EF4-FFF2-40B4-BE49-F238E27FC236}">
                <a16:creationId xmlns:a16="http://schemas.microsoft.com/office/drawing/2014/main" id="{25154CEB-5246-F15B-C3B6-FC9480BB3596}"/>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5A288F02-1D00-49B4-E60E-7149302FD314}"/>
              </a:ext>
            </a:extLst>
          </p:cNvPr>
          <p:cNvSpPr>
            <a:spLocks noGrp="1"/>
          </p:cNvSpPr>
          <p:nvPr>
            <p:ph type="sldNum" sz="quarter" idx="12"/>
          </p:nvPr>
        </p:nvSpPr>
        <p:spPr/>
        <p:txBody>
          <a:bodyPr/>
          <a:lstStyle/>
          <a:p>
            <a:fld id="{27CE633F-9882-4A5C-83A2-1109D0C73261}" type="slidenum">
              <a:rPr lang="en-US" smtClean="0"/>
              <a:t>18</a:t>
            </a:fld>
            <a:endParaRPr lang="en-US" dirty="0"/>
          </a:p>
        </p:txBody>
      </p:sp>
      <p:pic>
        <p:nvPicPr>
          <p:cNvPr id="6" name="Picture 2">
            <a:extLst>
              <a:ext uri="{FF2B5EF4-FFF2-40B4-BE49-F238E27FC236}">
                <a16:creationId xmlns:a16="http://schemas.microsoft.com/office/drawing/2014/main" id="{DB8C836C-BAB4-07F3-F4B9-8B870D66B5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006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0A3C6-110B-09DC-B7CD-7C498CE9ECE8}"/>
            </a:ext>
          </a:extLst>
        </p:cNvPr>
        <p:cNvGrpSpPr/>
        <p:nvPr/>
      </p:nvGrpSpPr>
      <p:grpSpPr>
        <a:xfrm>
          <a:off x="0" y="0"/>
          <a:ext cx="0" cy="0"/>
          <a:chOff x="0" y="0"/>
          <a:chExt cx="0" cy="0"/>
        </a:xfrm>
      </p:grpSpPr>
      <p:pic>
        <p:nvPicPr>
          <p:cNvPr id="9" name="Picture 2" descr="Immagine che contiene testo, schermata, diagramma, design&#10;&#10;Descrizione generata automaticamente">
            <a:extLst>
              <a:ext uri="{FF2B5EF4-FFF2-40B4-BE49-F238E27FC236}">
                <a16:creationId xmlns:a16="http://schemas.microsoft.com/office/drawing/2014/main" id="{D51E60B1-2B04-5242-9846-87C17F02257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485812" y="3706916"/>
            <a:ext cx="3643257" cy="2861838"/>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A4B23999-0343-8C17-7698-63F7DE7B8F9C}"/>
              </a:ext>
            </a:extLst>
          </p:cNvPr>
          <p:cNvSpPr>
            <a:spLocks noGrp="1"/>
          </p:cNvSpPr>
          <p:nvPr>
            <p:ph type="title"/>
          </p:nvPr>
        </p:nvSpPr>
        <p:spPr>
          <a:xfrm>
            <a:off x="838200" y="365125"/>
            <a:ext cx="9043219" cy="1325563"/>
          </a:xfrm>
        </p:spPr>
        <p:txBody>
          <a:bodyPr>
            <a:normAutofit/>
          </a:bodyPr>
          <a:lstStyle/>
          <a:p>
            <a:r>
              <a:rPr lang="it-IT" sz="3800" b="1" dirty="0"/>
              <a:t>CF</a:t>
            </a:r>
            <a:r>
              <a:rPr lang="it-IT" sz="3800" b="1" baseline="-25000" dirty="0"/>
              <a:t>4</a:t>
            </a:r>
            <a:r>
              <a:rPr lang="it-IT" sz="3800" b="1" dirty="0"/>
              <a:t> recovery </a:t>
            </a:r>
            <a:r>
              <a:rPr lang="it-IT" sz="3800" b="1" dirty="0" err="1"/>
              <a:t>plant</a:t>
            </a:r>
            <a:br>
              <a:rPr lang="it-IT" sz="3800" b="1" dirty="0"/>
            </a:br>
            <a:r>
              <a:rPr lang="it-IT" sz="3800" b="1" dirty="0" err="1"/>
              <a:t>Overview</a:t>
            </a:r>
            <a:endParaRPr lang="it-IT" sz="3800" b="1" dirty="0"/>
          </a:p>
        </p:txBody>
      </p:sp>
      <p:sp>
        <p:nvSpPr>
          <p:cNvPr id="4" name="Segnaposto piè di pagina 3">
            <a:extLst>
              <a:ext uri="{FF2B5EF4-FFF2-40B4-BE49-F238E27FC236}">
                <a16:creationId xmlns:a16="http://schemas.microsoft.com/office/drawing/2014/main" id="{DA5558CD-A52B-0C29-6921-21780E25EEA2}"/>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FC930147-E9B6-E7CB-ABC8-E59E4AD3673C}"/>
              </a:ext>
            </a:extLst>
          </p:cNvPr>
          <p:cNvSpPr>
            <a:spLocks noGrp="1"/>
          </p:cNvSpPr>
          <p:nvPr>
            <p:ph type="sldNum" sz="quarter" idx="12"/>
          </p:nvPr>
        </p:nvSpPr>
        <p:spPr/>
        <p:txBody>
          <a:bodyPr/>
          <a:lstStyle/>
          <a:p>
            <a:fld id="{27CE633F-9882-4A5C-83A2-1109D0C73261}" type="slidenum">
              <a:rPr lang="en-US" smtClean="0"/>
              <a:t>19</a:t>
            </a:fld>
            <a:endParaRPr lang="en-US" dirty="0"/>
          </a:p>
        </p:txBody>
      </p:sp>
      <p:pic>
        <p:nvPicPr>
          <p:cNvPr id="6" name="Picture 2">
            <a:extLst>
              <a:ext uri="{FF2B5EF4-FFF2-40B4-BE49-F238E27FC236}">
                <a16:creationId xmlns:a16="http://schemas.microsoft.com/office/drawing/2014/main" id="{97024EED-7AAC-1DB3-7448-92AF30F125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contenuto 2">
            <a:extLst>
              <a:ext uri="{FF2B5EF4-FFF2-40B4-BE49-F238E27FC236}">
                <a16:creationId xmlns:a16="http://schemas.microsoft.com/office/drawing/2014/main" id="{D5ACA3D5-7D78-E7CB-BEBD-AB3C0B75CABD}"/>
              </a:ext>
            </a:extLst>
          </p:cNvPr>
          <p:cNvSpPr>
            <a:spLocks noGrp="1"/>
          </p:cNvSpPr>
          <p:nvPr>
            <p:ph idx="1"/>
          </p:nvPr>
        </p:nvSpPr>
        <p:spPr>
          <a:xfrm>
            <a:off x="838199" y="1690688"/>
            <a:ext cx="6498265" cy="4848225"/>
          </a:xfrm>
        </p:spPr>
        <p:txBody>
          <a:bodyPr anchor="t">
            <a:normAutofit lnSpcReduction="10000"/>
          </a:bodyPr>
          <a:lstStyle/>
          <a:p>
            <a:pPr rtl="0" fontAlgn="base">
              <a:lnSpc>
                <a:spcPct val="110000"/>
              </a:lnSpc>
              <a:spcBef>
                <a:spcPts val="0"/>
              </a:spcBef>
              <a:spcAft>
                <a:spcPts val="0"/>
              </a:spcAft>
              <a:buFont typeface="Arial" panose="020B0604020202020204" pitchFamily="34" charset="0"/>
              <a:buChar char="•"/>
            </a:pPr>
            <a:r>
              <a:rPr lang="it-IT" sz="1800" b="0" i="0" u="none" strike="noStrike" dirty="0">
                <a:effectLst/>
              </a:rPr>
              <a:t>First </a:t>
            </a:r>
            <a:r>
              <a:rPr lang="it-IT" sz="1800" b="0" i="0" u="none" strike="noStrike" dirty="0" err="1">
                <a:effectLst/>
              </a:rPr>
              <a:t>plant</a:t>
            </a:r>
            <a:r>
              <a:rPr lang="it-IT" sz="1800" b="0" i="0" u="none" strike="noStrike" dirty="0">
                <a:effectLst/>
              </a:rPr>
              <a:t> for CF</a:t>
            </a:r>
            <a:r>
              <a:rPr lang="it-IT" sz="1800" b="0" i="0" u="none" strike="noStrike" baseline="-25000" dirty="0">
                <a:effectLst/>
              </a:rPr>
              <a:t>4</a:t>
            </a:r>
            <a:r>
              <a:rPr lang="it-IT" sz="1800" b="0" i="0" u="none" strike="noStrike" dirty="0">
                <a:effectLst/>
              </a:rPr>
              <a:t> </a:t>
            </a:r>
            <a:r>
              <a:rPr lang="it-IT" sz="1800" b="0" i="0" u="none" strike="noStrike" dirty="0" err="1">
                <a:effectLst/>
              </a:rPr>
              <a:t>warm</a:t>
            </a:r>
            <a:r>
              <a:rPr lang="it-IT" sz="1800" b="0" i="0" u="none" strike="noStrike" dirty="0">
                <a:effectLst/>
              </a:rPr>
              <a:t> </a:t>
            </a:r>
            <a:r>
              <a:rPr lang="it-IT" sz="1800" b="0" i="0" u="none" strike="noStrike" dirty="0" err="1">
                <a:effectLst/>
              </a:rPr>
              <a:t>adsorption</a:t>
            </a:r>
            <a:r>
              <a:rPr lang="it-IT" sz="1800" b="0" i="0" u="none" strike="noStrike" dirty="0">
                <a:effectLst/>
              </a:rPr>
              <a:t>, </a:t>
            </a:r>
            <a:br>
              <a:rPr lang="it-IT" sz="1800" b="0" i="0" u="none" strike="noStrike" dirty="0">
                <a:effectLst/>
              </a:rPr>
            </a:br>
            <a:r>
              <a:rPr lang="it-IT" sz="1800" b="0" i="0" u="none" strike="noStrike" dirty="0">
                <a:effectLst/>
              </a:rPr>
              <a:t>non-standard gas system</a:t>
            </a:r>
          </a:p>
          <a:p>
            <a:pPr rtl="0" fontAlgn="base">
              <a:lnSpc>
                <a:spcPct val="110000"/>
              </a:lnSpc>
              <a:spcBef>
                <a:spcPts val="0"/>
              </a:spcBef>
              <a:spcAft>
                <a:spcPts val="0"/>
              </a:spcAft>
              <a:buFont typeface="Arial" panose="020B0604020202020204" pitchFamily="34" charset="0"/>
              <a:buChar char="•"/>
            </a:pPr>
            <a:r>
              <a:rPr lang="it-IT" sz="1800" b="0" i="0" u="none" strike="noStrike" dirty="0">
                <a:effectLst/>
              </a:rPr>
              <a:t>Gas mixture to separate </a:t>
            </a:r>
            <a:br>
              <a:rPr lang="it-IT" sz="1800" b="0" i="0" u="none" strike="noStrike" dirty="0">
                <a:effectLst/>
              </a:rPr>
            </a:br>
            <a:r>
              <a:rPr lang="it-IT" sz="1800" b="0" i="0" u="none" strike="noStrike" dirty="0">
                <a:effectLst/>
              </a:rPr>
              <a:t>Ar/CO</a:t>
            </a:r>
            <a:r>
              <a:rPr lang="it-IT" sz="1800" b="0" i="0" u="none" strike="noStrike" baseline="-25000" dirty="0">
                <a:effectLst/>
              </a:rPr>
              <a:t>2</a:t>
            </a:r>
            <a:r>
              <a:rPr lang="it-IT" sz="1800" b="0" i="0" u="none" strike="noStrike" dirty="0">
                <a:effectLst/>
              </a:rPr>
              <a:t>/CF</a:t>
            </a:r>
            <a:r>
              <a:rPr lang="it-IT" sz="1800" b="0" i="0" u="none" strike="noStrike" baseline="-25000" dirty="0">
                <a:effectLst/>
              </a:rPr>
              <a:t>4</a:t>
            </a:r>
            <a:r>
              <a:rPr lang="it-IT" sz="1800" b="0" i="0" u="none" strike="noStrike" dirty="0">
                <a:effectLst/>
              </a:rPr>
              <a:t> : 40/55/5 or 40/50/10</a:t>
            </a:r>
          </a:p>
          <a:p>
            <a:pPr rtl="0" fontAlgn="base">
              <a:lnSpc>
                <a:spcPct val="110000"/>
              </a:lnSpc>
              <a:spcBef>
                <a:spcPts val="0"/>
              </a:spcBef>
              <a:spcAft>
                <a:spcPts val="0"/>
              </a:spcAft>
              <a:buFont typeface="Arial" panose="020B0604020202020204" pitchFamily="34" charset="0"/>
              <a:buChar char="•"/>
            </a:pPr>
            <a:r>
              <a:rPr lang="it-IT" sz="1800" b="0" i="0" u="none" strike="noStrike" dirty="0">
                <a:effectLst/>
              </a:rPr>
              <a:t>Full software control on </a:t>
            </a:r>
            <a:r>
              <a:rPr lang="it-IT" sz="1800" b="0" i="0" u="none" strike="noStrike" dirty="0" err="1">
                <a:effectLst/>
              </a:rPr>
              <a:t>plant</a:t>
            </a:r>
            <a:r>
              <a:rPr lang="it-IT" sz="1800" b="0" i="0" u="none" strike="noStrike" dirty="0">
                <a:effectLst/>
              </a:rPr>
              <a:t> </a:t>
            </a:r>
            <a:r>
              <a:rPr lang="it-IT" sz="1800" b="0" i="0" u="none" strike="noStrike" dirty="0" err="1">
                <a:effectLst/>
              </a:rPr>
              <a:t>parameters</a:t>
            </a:r>
            <a:endParaRPr lang="it-IT" sz="1800" b="0" i="0" u="none" strike="noStrike" dirty="0">
              <a:effectLst/>
            </a:endParaRPr>
          </a:p>
          <a:p>
            <a:pPr rtl="0" fontAlgn="base">
              <a:lnSpc>
                <a:spcPct val="110000"/>
              </a:lnSpc>
              <a:spcBef>
                <a:spcPts val="0"/>
              </a:spcBef>
              <a:spcAft>
                <a:spcPts val="0"/>
              </a:spcAft>
              <a:buFont typeface="Arial" panose="020B0604020202020204" pitchFamily="34" charset="0"/>
              <a:buChar char="•"/>
            </a:pPr>
            <a:r>
              <a:rPr lang="it-IT" sz="1800" b="1" i="0" u="none" strike="noStrike" dirty="0" err="1">
                <a:effectLst/>
              </a:rPr>
              <a:t>Modules</a:t>
            </a:r>
            <a:r>
              <a:rPr lang="it-IT" sz="1800" b="1" i="0" u="none" strike="noStrike" dirty="0">
                <a:effectLst/>
              </a:rPr>
              <a:t>:</a:t>
            </a:r>
          </a:p>
          <a:p>
            <a:pPr marL="742950" lvl="1" indent="-285750" rtl="0" fontAlgn="base">
              <a:lnSpc>
                <a:spcPct val="110000"/>
              </a:lnSpc>
              <a:spcBef>
                <a:spcPts val="0"/>
              </a:spcBef>
              <a:spcAft>
                <a:spcPts val="0"/>
              </a:spcAft>
              <a:buFont typeface="Arial" panose="020B0604020202020204" pitchFamily="34" charset="0"/>
              <a:buChar char="•"/>
            </a:pPr>
            <a:r>
              <a:rPr lang="it-IT" sz="1800" b="0" i="0" u="none" strike="noStrike" dirty="0">
                <a:effectLst/>
              </a:rPr>
              <a:t>Input to </a:t>
            </a:r>
            <a:r>
              <a:rPr lang="it-IT" sz="1800" b="0" i="0" u="none" strike="noStrike" dirty="0" err="1">
                <a:effectLst/>
              </a:rPr>
              <a:t>plant</a:t>
            </a:r>
            <a:endParaRPr lang="it-IT" sz="1800" b="0" i="0" u="none" strike="noStrike" dirty="0">
              <a:effectLst/>
            </a:endParaRPr>
          </a:p>
          <a:p>
            <a:pPr marL="742950" lvl="1" indent="-285750" rtl="0" fontAlgn="base">
              <a:lnSpc>
                <a:spcPct val="110000"/>
              </a:lnSpc>
              <a:spcBef>
                <a:spcPts val="0"/>
              </a:spcBef>
              <a:spcAft>
                <a:spcPts val="0"/>
              </a:spcAft>
              <a:buFont typeface="Arial" panose="020B0604020202020204" pitchFamily="34" charset="0"/>
              <a:buChar char="•"/>
            </a:pPr>
            <a:r>
              <a:rPr lang="it-IT" sz="1800" b="0" i="0" u="none" strike="noStrike" dirty="0">
                <a:effectLst/>
              </a:rPr>
              <a:t>Membrane </a:t>
            </a:r>
            <a:r>
              <a:rPr lang="it-IT" sz="1800" b="0" i="0" u="none" strike="noStrike" dirty="0" err="1">
                <a:effectLst/>
              </a:rPr>
              <a:t>separation</a:t>
            </a:r>
            <a:r>
              <a:rPr lang="it-IT" sz="1800" b="0" i="0" u="none" strike="noStrike" dirty="0">
                <a:effectLst/>
              </a:rPr>
              <a:t> </a:t>
            </a:r>
            <a:r>
              <a:rPr lang="it-IT" sz="1800" b="0" i="0" u="none" strike="noStrike" dirty="0" err="1">
                <a:effectLst/>
              </a:rPr>
              <a:t>module</a:t>
            </a:r>
            <a:endParaRPr lang="it-IT" sz="1800" b="0" i="0" u="none" strike="noStrike" dirty="0">
              <a:effectLst/>
            </a:endParaRPr>
          </a:p>
          <a:p>
            <a:pPr marL="742950" lvl="1" indent="-285750" rtl="0" fontAlgn="base">
              <a:lnSpc>
                <a:spcPct val="110000"/>
              </a:lnSpc>
              <a:spcBef>
                <a:spcPts val="0"/>
              </a:spcBef>
              <a:spcAft>
                <a:spcPts val="0"/>
              </a:spcAft>
              <a:buFont typeface="Arial" panose="020B0604020202020204" pitchFamily="34" charset="0"/>
              <a:buChar char="•"/>
            </a:pPr>
            <a:r>
              <a:rPr lang="it-IT" sz="1800" b="0" i="0" u="none" strike="noStrike" dirty="0">
                <a:effectLst/>
              </a:rPr>
              <a:t>CO</a:t>
            </a:r>
            <a:r>
              <a:rPr lang="it-IT" sz="1800" b="0" i="0" u="none" strike="noStrike" baseline="-25000" dirty="0">
                <a:effectLst/>
              </a:rPr>
              <a:t>2</a:t>
            </a:r>
            <a:r>
              <a:rPr lang="it-IT" sz="1800" b="0" i="0" u="none" strike="noStrike" dirty="0">
                <a:effectLst/>
              </a:rPr>
              <a:t> </a:t>
            </a:r>
            <a:r>
              <a:rPr lang="it-IT" sz="1800" b="0" i="0" u="none" strike="noStrike" dirty="0" err="1">
                <a:effectLst/>
              </a:rPr>
              <a:t>adsorption</a:t>
            </a:r>
            <a:r>
              <a:rPr lang="it-IT" sz="1800" b="0" i="0" u="none" strike="noStrike" dirty="0">
                <a:effectLst/>
              </a:rPr>
              <a:t> </a:t>
            </a:r>
            <a:r>
              <a:rPr lang="it-IT" sz="1800" b="0" i="0" u="none" strike="noStrike" dirty="0" err="1">
                <a:effectLst/>
              </a:rPr>
              <a:t>module</a:t>
            </a:r>
            <a:endParaRPr lang="it-IT" sz="1800" b="0" i="0" u="none" strike="noStrike" dirty="0">
              <a:effectLst/>
            </a:endParaRPr>
          </a:p>
          <a:p>
            <a:pPr marL="742950" lvl="1" indent="-285750" rtl="0" fontAlgn="base">
              <a:lnSpc>
                <a:spcPct val="110000"/>
              </a:lnSpc>
              <a:spcBef>
                <a:spcPts val="0"/>
              </a:spcBef>
              <a:spcAft>
                <a:spcPts val="0"/>
              </a:spcAft>
              <a:buFont typeface="Arial" panose="020B0604020202020204" pitchFamily="34" charset="0"/>
              <a:buChar char="•"/>
            </a:pPr>
            <a:r>
              <a:rPr lang="it-IT" sz="1800" b="0" i="0" u="none" strike="noStrike" dirty="0">
                <a:effectLst/>
              </a:rPr>
              <a:t>CF</a:t>
            </a:r>
            <a:r>
              <a:rPr lang="it-IT" sz="1800" b="0" i="0" u="none" strike="noStrike" baseline="-25000" dirty="0">
                <a:effectLst/>
              </a:rPr>
              <a:t>4 </a:t>
            </a:r>
            <a:r>
              <a:rPr lang="it-IT" sz="1800" b="0" i="0" u="none" strike="noStrike" dirty="0" err="1">
                <a:effectLst/>
              </a:rPr>
              <a:t>adsorption</a:t>
            </a:r>
            <a:r>
              <a:rPr lang="it-IT" sz="1800" b="0" i="0" u="none" strike="noStrike" dirty="0">
                <a:effectLst/>
              </a:rPr>
              <a:t> </a:t>
            </a:r>
            <a:r>
              <a:rPr lang="it-IT" sz="1800" b="0" i="0" u="none" strike="noStrike" dirty="0" err="1">
                <a:effectLst/>
              </a:rPr>
              <a:t>module</a:t>
            </a:r>
            <a:endParaRPr lang="it-IT" sz="1800" b="0" i="0" u="none" strike="noStrike" dirty="0">
              <a:effectLst/>
            </a:endParaRPr>
          </a:p>
          <a:p>
            <a:pPr marL="742950" lvl="1" indent="-285750" rtl="0" fontAlgn="base">
              <a:lnSpc>
                <a:spcPct val="110000"/>
              </a:lnSpc>
              <a:spcBef>
                <a:spcPts val="0"/>
              </a:spcBef>
              <a:spcAft>
                <a:spcPts val="0"/>
              </a:spcAft>
              <a:buFont typeface="Arial" panose="020B0604020202020204" pitchFamily="34" charset="0"/>
              <a:buChar char="•"/>
            </a:pPr>
            <a:r>
              <a:rPr lang="it-IT" sz="1800" b="0" i="0" u="none" strike="noStrike" dirty="0">
                <a:effectLst/>
              </a:rPr>
              <a:t>CF</a:t>
            </a:r>
            <a:r>
              <a:rPr lang="it-IT" sz="1800" b="0" i="0" u="none" strike="noStrike" baseline="-25000" dirty="0">
                <a:effectLst/>
              </a:rPr>
              <a:t>4 </a:t>
            </a:r>
            <a:r>
              <a:rPr lang="it-IT" sz="1800" b="0" i="0" u="none" strike="noStrike" dirty="0">
                <a:effectLst/>
              </a:rPr>
              <a:t> </a:t>
            </a:r>
            <a:r>
              <a:rPr lang="it-IT" sz="1800" b="0" i="0" u="none" strike="noStrike" dirty="0" err="1">
                <a:effectLst/>
              </a:rPr>
              <a:t>compression</a:t>
            </a:r>
            <a:r>
              <a:rPr lang="it-IT" sz="1800" b="0" i="0" u="none" strike="noStrike" dirty="0">
                <a:effectLst/>
              </a:rPr>
              <a:t> </a:t>
            </a:r>
            <a:r>
              <a:rPr lang="it-IT" sz="1800" b="0" i="0" u="none" strike="noStrike" dirty="0" err="1">
                <a:effectLst/>
              </a:rPr>
              <a:t>module</a:t>
            </a:r>
            <a:endParaRPr lang="it-IT" sz="1800" b="0" i="0" u="none" strike="noStrike" dirty="0">
              <a:effectLst/>
            </a:endParaRPr>
          </a:p>
          <a:p>
            <a:pPr marL="742950" lvl="1" indent="-285750" rtl="0" fontAlgn="base">
              <a:lnSpc>
                <a:spcPct val="110000"/>
              </a:lnSpc>
              <a:spcBef>
                <a:spcPts val="0"/>
              </a:spcBef>
              <a:spcAft>
                <a:spcPts val="0"/>
              </a:spcAft>
              <a:buFont typeface="Arial" panose="020B0604020202020204" pitchFamily="34" charset="0"/>
              <a:buChar char="•"/>
            </a:pPr>
            <a:r>
              <a:rPr lang="it-IT" sz="1800" b="0" i="0" u="none" strike="noStrike" dirty="0">
                <a:effectLst/>
              </a:rPr>
              <a:t>CF</a:t>
            </a:r>
            <a:r>
              <a:rPr lang="it-IT" sz="1800" b="0" i="0" u="none" strike="noStrike" baseline="-25000" dirty="0">
                <a:effectLst/>
              </a:rPr>
              <a:t>4 </a:t>
            </a:r>
            <a:r>
              <a:rPr lang="it-IT" sz="1800" b="0" i="0" u="none" strike="noStrike" dirty="0">
                <a:effectLst/>
              </a:rPr>
              <a:t> injection </a:t>
            </a:r>
            <a:r>
              <a:rPr lang="it-IT" sz="1800" b="0" i="0" u="none" strike="noStrike" dirty="0" err="1">
                <a:effectLst/>
              </a:rPr>
              <a:t>module</a:t>
            </a:r>
            <a:endParaRPr lang="it-IT" sz="1800" b="0" i="0" u="none" strike="noStrike" dirty="0">
              <a:effectLst/>
            </a:endParaRPr>
          </a:p>
          <a:p>
            <a:pPr marL="742950" lvl="1" indent="-285750" rtl="0" fontAlgn="base">
              <a:lnSpc>
                <a:spcPct val="110000"/>
              </a:lnSpc>
              <a:spcBef>
                <a:spcPts val="0"/>
              </a:spcBef>
              <a:spcAft>
                <a:spcPts val="0"/>
              </a:spcAft>
              <a:buFont typeface="Arial" panose="020B0604020202020204" pitchFamily="34" charset="0"/>
              <a:buChar char="•"/>
            </a:pPr>
            <a:r>
              <a:rPr lang="it-IT" sz="1800" b="0" i="0" u="none" strike="noStrike" dirty="0" err="1">
                <a:effectLst/>
              </a:rPr>
              <a:t>Infrared</a:t>
            </a:r>
            <a:r>
              <a:rPr lang="it-IT" sz="1800" b="0" i="0" u="none" strike="noStrike" dirty="0">
                <a:effectLst/>
              </a:rPr>
              <a:t> </a:t>
            </a:r>
            <a:r>
              <a:rPr lang="it-IT" sz="1800" b="0" i="0" u="none" strike="noStrike" dirty="0" err="1">
                <a:effectLst/>
              </a:rPr>
              <a:t>analysis</a:t>
            </a:r>
            <a:r>
              <a:rPr lang="it-IT" sz="1800" b="0" i="0" u="none" strike="noStrike" dirty="0">
                <a:effectLst/>
              </a:rPr>
              <a:t> </a:t>
            </a:r>
            <a:r>
              <a:rPr lang="it-IT" sz="1800" b="0" i="0" u="none" strike="noStrike" dirty="0" err="1">
                <a:effectLst/>
              </a:rPr>
              <a:t>module</a:t>
            </a:r>
            <a:endParaRPr lang="it-IT" sz="1800" b="0" i="0" u="none" strike="noStrike" dirty="0">
              <a:effectLst/>
            </a:endParaRPr>
          </a:p>
          <a:p>
            <a:pPr marL="742950" lvl="1" indent="-285750" rtl="0" fontAlgn="base">
              <a:lnSpc>
                <a:spcPct val="110000"/>
              </a:lnSpc>
              <a:spcBef>
                <a:spcPts val="0"/>
              </a:spcBef>
              <a:spcAft>
                <a:spcPts val="0"/>
              </a:spcAft>
              <a:buFont typeface="Arial" panose="020B0604020202020204" pitchFamily="34" charset="0"/>
              <a:buChar char="•"/>
            </a:pPr>
            <a:r>
              <a:rPr lang="it-IT" sz="1800" b="0" i="0" u="none" strike="noStrike" dirty="0">
                <a:effectLst/>
              </a:rPr>
              <a:t>SWPC monitoring </a:t>
            </a:r>
            <a:r>
              <a:rPr lang="it-IT" sz="1800" b="0" i="0" u="none" strike="noStrike" dirty="0" err="1">
                <a:effectLst/>
              </a:rPr>
              <a:t>module</a:t>
            </a:r>
            <a:r>
              <a:rPr lang="it-IT" sz="1800" b="0" i="0" u="none" strike="noStrike" dirty="0">
                <a:effectLst/>
              </a:rPr>
              <a:t> </a:t>
            </a:r>
          </a:p>
          <a:p>
            <a:pPr>
              <a:lnSpc>
                <a:spcPct val="110000"/>
              </a:lnSpc>
            </a:pPr>
            <a:r>
              <a:rPr lang="it-IT" sz="1800" b="1" i="0" u="none" strike="noStrike" dirty="0">
                <a:effectLst/>
              </a:rPr>
              <a:t>Plant </a:t>
            </a:r>
            <a:r>
              <a:rPr lang="it-IT" sz="1800" b="1" i="0" u="none" strike="noStrike" dirty="0" err="1">
                <a:effectLst/>
              </a:rPr>
              <a:t>operational</a:t>
            </a:r>
            <a:r>
              <a:rPr lang="it-IT" sz="1800" b="1" i="0" u="none" strike="noStrike" dirty="0">
                <a:effectLst/>
              </a:rPr>
              <a:t> </a:t>
            </a:r>
            <a:r>
              <a:rPr lang="it-IT" sz="1800" b="1" i="0" u="none" strike="noStrike" dirty="0" err="1">
                <a:effectLst/>
              </a:rPr>
              <a:t>since</a:t>
            </a:r>
            <a:r>
              <a:rPr lang="it-IT" sz="1800" b="1" i="0" u="none" strike="noStrike" dirty="0">
                <a:effectLst/>
              </a:rPr>
              <a:t> 2012,</a:t>
            </a:r>
            <a:br>
              <a:rPr lang="it-IT" sz="1800" b="1" i="0" u="none" strike="noStrike" dirty="0">
                <a:effectLst/>
              </a:rPr>
            </a:br>
            <a:r>
              <a:rPr lang="it-IT" sz="1800" b="1" i="0" u="none" strike="noStrike" dirty="0">
                <a:effectLst/>
              </a:rPr>
              <a:t>a </a:t>
            </a:r>
            <a:r>
              <a:rPr lang="it-IT" sz="1800" b="1" i="0" u="none" strike="noStrike" dirty="0" err="1">
                <a:effectLst/>
              </a:rPr>
              <a:t>lot</a:t>
            </a:r>
            <a:r>
              <a:rPr lang="it-IT" sz="1800" b="1" i="0" u="none" strike="noStrike" dirty="0">
                <a:effectLst/>
              </a:rPr>
              <a:t> of tuning and upgrades </a:t>
            </a:r>
            <a:r>
              <a:rPr lang="it-IT" sz="1800" b="1" i="0" u="none" strike="noStrike" dirty="0" err="1">
                <a:effectLst/>
              </a:rPr>
              <a:t>realized</a:t>
            </a:r>
            <a:endParaRPr lang="it-IT" sz="1800" dirty="0"/>
          </a:p>
        </p:txBody>
      </p:sp>
      <p:pic>
        <p:nvPicPr>
          <p:cNvPr id="7" name="Immagine 6" descr="Immagine che contiene interno, macchina, acciaio, industria&#10;&#10;Descrizione generata automaticamente">
            <a:extLst>
              <a:ext uri="{FF2B5EF4-FFF2-40B4-BE49-F238E27FC236}">
                <a16:creationId xmlns:a16="http://schemas.microsoft.com/office/drawing/2014/main" id="{8F18D4C5-361B-89D7-FD8C-897CE747CCF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04512" y="951003"/>
            <a:ext cx="3368073" cy="2755913"/>
          </a:xfrm>
          <a:prstGeom prst="rect">
            <a:avLst/>
          </a:prstGeom>
        </p:spPr>
      </p:pic>
    </p:spTree>
    <p:extLst>
      <p:ext uri="{BB962C8B-B14F-4D97-AF65-F5344CB8AC3E}">
        <p14:creationId xmlns:p14="http://schemas.microsoft.com/office/powerpoint/2010/main" val="2368695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piè di pagina 3">
            <a:extLst>
              <a:ext uri="{FF2B5EF4-FFF2-40B4-BE49-F238E27FC236}">
                <a16:creationId xmlns:a16="http://schemas.microsoft.com/office/drawing/2014/main" id="{D3734582-F8FC-0047-A640-591FD49C4AAA}"/>
              </a:ext>
            </a:extLst>
          </p:cNvPr>
          <p:cNvSpPr>
            <a:spLocks noGrp="1"/>
          </p:cNvSpPr>
          <p:nvPr>
            <p:ph type="ftr" sz="quarter" idx="11"/>
          </p:nvPr>
        </p:nvSpPr>
        <p:spPr/>
        <p:txBody>
          <a:bodyPr/>
          <a:lstStyle/>
          <a:p>
            <a:r>
              <a:rPr lang="en-US"/>
              <a:t>EP-DT seminar, 28-02-2024</a:t>
            </a:r>
          </a:p>
        </p:txBody>
      </p:sp>
      <p:sp>
        <p:nvSpPr>
          <p:cNvPr id="5" name="Segnaposto numero diapositiva 4">
            <a:extLst>
              <a:ext uri="{FF2B5EF4-FFF2-40B4-BE49-F238E27FC236}">
                <a16:creationId xmlns:a16="http://schemas.microsoft.com/office/drawing/2014/main" id="{1E4EE23F-152D-59E2-E329-0759AF7BB385}"/>
              </a:ext>
            </a:extLst>
          </p:cNvPr>
          <p:cNvSpPr>
            <a:spLocks noGrp="1"/>
          </p:cNvSpPr>
          <p:nvPr>
            <p:ph type="sldNum" sz="quarter" idx="12"/>
          </p:nvPr>
        </p:nvSpPr>
        <p:spPr/>
        <p:txBody>
          <a:bodyPr/>
          <a:lstStyle/>
          <a:p>
            <a:fld id="{27CE633F-9882-4A5C-83A2-1109D0C73261}" type="slidenum">
              <a:rPr lang="en-US" smtClean="0"/>
              <a:t>2</a:t>
            </a:fld>
            <a:endParaRPr lang="en-US"/>
          </a:p>
        </p:txBody>
      </p:sp>
      <p:pic>
        <p:nvPicPr>
          <p:cNvPr id="6" name="Picture 2">
            <a:extLst>
              <a:ext uri="{FF2B5EF4-FFF2-40B4-BE49-F238E27FC236}">
                <a16:creationId xmlns:a16="http://schemas.microsoft.com/office/drawing/2014/main" id="{97F2A956-FF52-7C24-7BDB-E94F8F3065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8A573564-91C9-5BC4-CD53-2C3F03F04749}"/>
              </a:ext>
            </a:extLst>
          </p:cNvPr>
          <p:cNvSpPr txBox="1">
            <a:spLocks/>
          </p:cNvSpPr>
          <p:nvPr/>
        </p:nvSpPr>
        <p:spPr>
          <a:xfrm>
            <a:off x="936000" y="570529"/>
            <a:ext cx="7696960" cy="92583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500" b="1" dirty="0"/>
              <a:t>Outline</a:t>
            </a:r>
            <a:endParaRPr lang="en-GB" sz="4500" b="1" dirty="0"/>
          </a:p>
        </p:txBody>
      </p:sp>
      <p:sp>
        <p:nvSpPr>
          <p:cNvPr id="12" name="Content Placeholder 2">
            <a:extLst>
              <a:ext uri="{FF2B5EF4-FFF2-40B4-BE49-F238E27FC236}">
                <a16:creationId xmlns:a16="http://schemas.microsoft.com/office/drawing/2014/main" id="{AEBFB545-9C92-2856-3787-C6322886C63B}"/>
              </a:ext>
            </a:extLst>
          </p:cNvPr>
          <p:cNvSpPr txBox="1">
            <a:spLocks/>
          </p:cNvSpPr>
          <p:nvPr/>
        </p:nvSpPr>
        <p:spPr>
          <a:xfrm>
            <a:off x="936000" y="1577787"/>
            <a:ext cx="8999936" cy="484691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effectLst>
                  <a:outerShdw blurRad="38100" dist="38100" dir="2700000" algn="tl">
                    <a:srgbClr val="000000">
                      <a:alpha val="43137"/>
                    </a:srgbClr>
                  </a:outerShdw>
                </a:effectLst>
              </a:rPr>
              <a:t>Introduction</a:t>
            </a:r>
          </a:p>
          <a:p>
            <a:pPr lvl="1"/>
            <a:r>
              <a:rPr lang="en-GB" dirty="0"/>
              <a:t>LHC gaseous detectors</a:t>
            </a:r>
          </a:p>
          <a:p>
            <a:pPr lvl="1"/>
            <a:r>
              <a:rPr lang="en-GB" dirty="0"/>
              <a:t>Focus on GHGs at CERN</a:t>
            </a:r>
          </a:p>
          <a:p>
            <a:pPr lvl="1"/>
            <a:r>
              <a:rPr lang="en-GB" dirty="0"/>
              <a:t>CERN strategies for reducing fluorinated gas emissions</a:t>
            </a:r>
          </a:p>
          <a:p>
            <a:pPr lvl="1"/>
            <a:r>
              <a:rPr lang="en-GB" dirty="0"/>
              <a:t>Separation techniques</a:t>
            </a:r>
          </a:p>
          <a:p>
            <a:r>
              <a:rPr lang="en-GB" dirty="0">
                <a:effectLst>
                  <a:outerShdw blurRad="38100" dist="38100" dir="2700000" algn="tl">
                    <a:srgbClr val="000000">
                      <a:alpha val="43137"/>
                    </a:srgbClr>
                  </a:outerShdw>
                </a:effectLst>
              </a:rPr>
              <a:t>Recovery systems:</a:t>
            </a:r>
          </a:p>
          <a:p>
            <a:pPr lvl="1"/>
            <a:r>
              <a:rPr lang="en-GB" dirty="0"/>
              <a:t>CMS CSC CF</a:t>
            </a:r>
            <a:r>
              <a:rPr lang="en-GB" baseline="-25000" dirty="0"/>
              <a:t>4</a:t>
            </a:r>
            <a:r>
              <a:rPr lang="en-GB" dirty="0"/>
              <a:t> </a:t>
            </a:r>
          </a:p>
          <a:p>
            <a:pPr lvl="1"/>
            <a:r>
              <a:rPr lang="en-GB" dirty="0"/>
              <a:t>LHCb RICH2 CF</a:t>
            </a:r>
            <a:r>
              <a:rPr lang="en-GB" baseline="-25000" dirty="0"/>
              <a:t>4</a:t>
            </a:r>
            <a:r>
              <a:rPr lang="en-GB" dirty="0"/>
              <a:t> </a:t>
            </a:r>
          </a:p>
          <a:p>
            <a:pPr lvl="1"/>
            <a:r>
              <a:rPr lang="en-GB" dirty="0"/>
              <a:t>LHCb RICH1 C</a:t>
            </a:r>
            <a:r>
              <a:rPr lang="en-GB" baseline="-25000" dirty="0"/>
              <a:t>4</a:t>
            </a:r>
            <a:r>
              <a:rPr lang="en-GB" dirty="0"/>
              <a:t>F</a:t>
            </a:r>
            <a:r>
              <a:rPr lang="en-GB" baseline="-25000" dirty="0"/>
              <a:t>10</a:t>
            </a:r>
            <a:r>
              <a:rPr lang="en-GB" dirty="0"/>
              <a:t> </a:t>
            </a:r>
          </a:p>
          <a:p>
            <a:pPr lvl="1"/>
            <a:r>
              <a:rPr lang="en-GB" dirty="0"/>
              <a:t>CMS RPC R134a </a:t>
            </a:r>
          </a:p>
          <a:p>
            <a:r>
              <a:rPr lang="en-GB" dirty="0">
                <a:effectLst>
                  <a:outerShdw blurRad="38100" dist="38100" dir="2700000" algn="tl">
                    <a:srgbClr val="000000">
                      <a:alpha val="43137"/>
                    </a:srgbClr>
                  </a:outerShdw>
                </a:effectLst>
              </a:rPr>
              <a:t>Conclusions</a:t>
            </a:r>
          </a:p>
        </p:txBody>
      </p:sp>
    </p:spTree>
    <p:extLst>
      <p:ext uri="{BB962C8B-B14F-4D97-AF65-F5344CB8AC3E}">
        <p14:creationId xmlns:p14="http://schemas.microsoft.com/office/powerpoint/2010/main" val="32370499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61024-FD7C-5B53-8855-E3CF7A6FB79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F0DD76D-499A-054B-64EB-34BF022F7017}"/>
              </a:ext>
            </a:extLst>
          </p:cNvPr>
          <p:cNvSpPr>
            <a:spLocks noGrp="1"/>
          </p:cNvSpPr>
          <p:nvPr>
            <p:ph type="title"/>
          </p:nvPr>
        </p:nvSpPr>
        <p:spPr>
          <a:xfrm>
            <a:off x="838200" y="365125"/>
            <a:ext cx="9043219" cy="1325563"/>
          </a:xfrm>
        </p:spPr>
        <p:txBody>
          <a:bodyPr>
            <a:normAutofit/>
          </a:bodyPr>
          <a:lstStyle/>
          <a:p>
            <a:r>
              <a:rPr lang="it-IT" sz="3800" b="1" dirty="0"/>
              <a:t>CF</a:t>
            </a:r>
            <a:r>
              <a:rPr lang="it-IT" sz="3800" b="1" baseline="-25000" dirty="0"/>
              <a:t>4</a:t>
            </a:r>
            <a:r>
              <a:rPr lang="it-IT" sz="3800" b="1" dirty="0"/>
              <a:t> recovery </a:t>
            </a:r>
            <a:r>
              <a:rPr lang="it-IT" sz="3800" b="1" dirty="0" err="1"/>
              <a:t>plant</a:t>
            </a:r>
            <a:br>
              <a:rPr lang="it-IT" sz="3800" b="1" dirty="0"/>
            </a:br>
            <a:r>
              <a:rPr lang="it-IT" sz="3800" b="1" dirty="0" err="1"/>
              <a:t>Recuperation</a:t>
            </a:r>
            <a:r>
              <a:rPr lang="it-IT" sz="3800" b="1" dirty="0"/>
              <a:t> </a:t>
            </a:r>
            <a:r>
              <a:rPr lang="it-IT" sz="3800" b="1" dirty="0" err="1"/>
              <a:t>process</a:t>
            </a:r>
            <a:endParaRPr lang="it-IT" sz="3800" b="1" dirty="0"/>
          </a:p>
        </p:txBody>
      </p:sp>
      <p:sp>
        <p:nvSpPr>
          <p:cNvPr id="4" name="Segnaposto piè di pagina 3">
            <a:extLst>
              <a:ext uri="{FF2B5EF4-FFF2-40B4-BE49-F238E27FC236}">
                <a16:creationId xmlns:a16="http://schemas.microsoft.com/office/drawing/2014/main" id="{4A29F16F-C1C5-C379-A206-A94CEBFE42F2}"/>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22FADBE3-AEAD-8683-6A7B-9B826362441E}"/>
              </a:ext>
            </a:extLst>
          </p:cNvPr>
          <p:cNvSpPr>
            <a:spLocks noGrp="1"/>
          </p:cNvSpPr>
          <p:nvPr>
            <p:ph type="sldNum" sz="quarter" idx="12"/>
          </p:nvPr>
        </p:nvSpPr>
        <p:spPr/>
        <p:txBody>
          <a:bodyPr/>
          <a:lstStyle/>
          <a:p>
            <a:fld id="{27CE633F-9882-4A5C-83A2-1109D0C73261}" type="slidenum">
              <a:rPr lang="en-US" smtClean="0"/>
              <a:t>20</a:t>
            </a:fld>
            <a:endParaRPr lang="en-US" dirty="0"/>
          </a:p>
        </p:txBody>
      </p:sp>
      <p:pic>
        <p:nvPicPr>
          <p:cNvPr id="6" name="Picture 2">
            <a:extLst>
              <a:ext uri="{FF2B5EF4-FFF2-40B4-BE49-F238E27FC236}">
                <a16:creationId xmlns:a16="http://schemas.microsoft.com/office/drawing/2014/main" id="{0F1E404F-D6F4-DE61-A825-00BC9F132C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7599" y="127851"/>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8BFBC344-7C77-0CF8-7A8A-9040DFCCC89D}"/>
              </a:ext>
            </a:extLst>
          </p:cNvPr>
          <p:cNvPicPr/>
          <p:nvPr/>
        </p:nvPicPr>
        <p:blipFill>
          <a:blip r:embed="rId3"/>
          <a:stretch>
            <a:fillRect/>
          </a:stretch>
        </p:blipFill>
        <p:spPr>
          <a:xfrm>
            <a:off x="838200" y="2046253"/>
            <a:ext cx="5138711" cy="3954531"/>
          </a:xfrm>
          <a:prstGeom prst="rect">
            <a:avLst/>
          </a:prstGeom>
        </p:spPr>
      </p:pic>
      <p:sp>
        <p:nvSpPr>
          <p:cNvPr id="11" name="TextBox 10">
            <a:extLst>
              <a:ext uri="{FF2B5EF4-FFF2-40B4-BE49-F238E27FC236}">
                <a16:creationId xmlns:a16="http://schemas.microsoft.com/office/drawing/2014/main" id="{FBA53281-BA41-8319-5A9C-38E22B8109A7}"/>
              </a:ext>
            </a:extLst>
          </p:cNvPr>
          <p:cNvSpPr txBox="1"/>
          <p:nvPr/>
        </p:nvSpPr>
        <p:spPr>
          <a:xfrm>
            <a:off x="6362700" y="1797050"/>
            <a:ext cx="5576861" cy="4247317"/>
          </a:xfrm>
          <a:prstGeom prst="rect">
            <a:avLst/>
          </a:prstGeom>
          <a:noFill/>
        </p:spPr>
        <p:txBody>
          <a:bodyPr wrap="square" rtlCol="0">
            <a:spAutoFit/>
          </a:bodyPr>
          <a:lstStyle/>
          <a:p>
            <a:pPr marL="342900" indent="-342900">
              <a:buFont typeface="+mj-lt"/>
              <a:buAutoNum type="arabicPeriod"/>
            </a:pPr>
            <a:r>
              <a:rPr lang="en-US" b="1" dirty="0"/>
              <a:t>Phase 0 </a:t>
            </a:r>
            <a:r>
              <a:rPr lang="en-US" dirty="0">
                <a:sym typeface="Wingdings" panose="05000000000000000000" pitchFamily="2" charset="2"/>
              </a:rPr>
              <a:t> CSC gas mixture is injected in the first module of the recovery system from the Exhaust module</a:t>
            </a:r>
          </a:p>
          <a:p>
            <a:pPr marL="342900" indent="-342900">
              <a:buFont typeface="+mj-lt"/>
              <a:buAutoNum type="arabicPeriod"/>
            </a:pPr>
            <a:r>
              <a:rPr lang="en-US" b="1" dirty="0">
                <a:solidFill>
                  <a:srgbClr val="7030A0"/>
                </a:solidFill>
                <a:sym typeface="Wingdings" panose="05000000000000000000" pitchFamily="2" charset="2"/>
              </a:rPr>
              <a:t>Phase 1 </a:t>
            </a:r>
            <a:r>
              <a:rPr lang="en-US" dirty="0">
                <a:sym typeface="Wingdings" panose="05000000000000000000" pitchFamily="2" charset="2"/>
              </a:rPr>
              <a:t> the gas passes through the membrane module optimized for the CO</a:t>
            </a:r>
            <a:r>
              <a:rPr lang="en-US" baseline="-25000" dirty="0">
                <a:sym typeface="Wingdings" panose="05000000000000000000" pitchFamily="2" charset="2"/>
              </a:rPr>
              <a:t>2</a:t>
            </a:r>
            <a:r>
              <a:rPr lang="en-US" dirty="0">
                <a:sym typeface="Wingdings" panose="05000000000000000000" pitchFamily="2" charset="2"/>
              </a:rPr>
              <a:t> separation; CF</a:t>
            </a:r>
            <a:r>
              <a:rPr lang="en-US" baseline="-25000" dirty="0">
                <a:sym typeface="Wingdings" panose="05000000000000000000" pitchFamily="2" charset="2"/>
              </a:rPr>
              <a:t>4</a:t>
            </a:r>
            <a:r>
              <a:rPr lang="en-US" dirty="0">
                <a:sym typeface="Wingdings" panose="05000000000000000000" pitchFamily="2" charset="2"/>
              </a:rPr>
              <a:t> is recovered at the retentate side with 15% of Ar, 0.4% of CO</a:t>
            </a:r>
            <a:r>
              <a:rPr lang="en-US" baseline="-25000" dirty="0">
                <a:sym typeface="Wingdings" panose="05000000000000000000" pitchFamily="2" charset="2"/>
              </a:rPr>
              <a:t>2</a:t>
            </a:r>
            <a:r>
              <a:rPr lang="en-US" dirty="0">
                <a:sym typeface="Wingdings" panose="05000000000000000000" pitchFamily="2" charset="2"/>
              </a:rPr>
              <a:t> and 2% of N</a:t>
            </a:r>
            <a:r>
              <a:rPr lang="en-US" baseline="-25000" dirty="0">
                <a:sym typeface="Wingdings" panose="05000000000000000000" pitchFamily="2" charset="2"/>
              </a:rPr>
              <a:t>2</a:t>
            </a:r>
          </a:p>
          <a:p>
            <a:pPr marL="342900" indent="-342900">
              <a:buFont typeface="+mj-lt"/>
              <a:buAutoNum type="arabicPeriod"/>
            </a:pPr>
            <a:r>
              <a:rPr lang="en-US" b="1" dirty="0">
                <a:solidFill>
                  <a:schemeClr val="accent6"/>
                </a:solidFill>
                <a:sym typeface="Wingdings" panose="05000000000000000000" pitchFamily="2" charset="2"/>
              </a:rPr>
              <a:t>Phase 2 </a:t>
            </a:r>
            <a:r>
              <a:rPr lang="en-US" dirty="0">
                <a:sym typeface="Wingdings" panose="05000000000000000000" pitchFamily="2" charset="2"/>
              </a:rPr>
              <a:t> All the remained CO</a:t>
            </a:r>
            <a:r>
              <a:rPr lang="en-US" baseline="-25000" dirty="0">
                <a:sym typeface="Wingdings" panose="05000000000000000000" pitchFamily="2" charset="2"/>
              </a:rPr>
              <a:t>2</a:t>
            </a:r>
            <a:r>
              <a:rPr lang="en-US" dirty="0">
                <a:sym typeface="Wingdings" panose="05000000000000000000" pitchFamily="2" charset="2"/>
              </a:rPr>
              <a:t> is absorbed in the MS 4Å</a:t>
            </a:r>
          </a:p>
          <a:p>
            <a:pPr marL="342900" indent="-342900">
              <a:buFont typeface="+mj-lt"/>
              <a:buAutoNum type="arabicPeriod"/>
            </a:pPr>
            <a:r>
              <a:rPr lang="en-US" b="1" dirty="0">
                <a:solidFill>
                  <a:schemeClr val="accent4">
                    <a:lumMod val="75000"/>
                  </a:schemeClr>
                </a:solidFill>
                <a:sym typeface="Wingdings" panose="05000000000000000000" pitchFamily="2" charset="2"/>
              </a:rPr>
              <a:t>Phase 3 </a:t>
            </a:r>
            <a:r>
              <a:rPr lang="en-US" dirty="0">
                <a:sym typeface="Wingdings" panose="05000000000000000000" pitchFamily="2" charset="2"/>
              </a:rPr>
              <a:t> CF</a:t>
            </a:r>
            <a:r>
              <a:rPr lang="en-US" baseline="-25000" dirty="0">
                <a:sym typeface="Wingdings" panose="05000000000000000000" pitchFamily="2" charset="2"/>
              </a:rPr>
              <a:t>4</a:t>
            </a:r>
            <a:r>
              <a:rPr lang="en-US" dirty="0">
                <a:sym typeface="Wingdings" panose="05000000000000000000" pitchFamily="2" charset="2"/>
              </a:rPr>
              <a:t> is absorbed in the MS 13X, N</a:t>
            </a:r>
            <a:r>
              <a:rPr lang="en-US" baseline="-25000" dirty="0">
                <a:sym typeface="Wingdings" panose="05000000000000000000" pitchFamily="2" charset="2"/>
              </a:rPr>
              <a:t>2</a:t>
            </a:r>
            <a:r>
              <a:rPr lang="en-US" dirty="0">
                <a:sym typeface="Wingdings" panose="05000000000000000000" pitchFamily="2" charset="2"/>
              </a:rPr>
              <a:t> and Ar are vented and the CF</a:t>
            </a:r>
            <a:r>
              <a:rPr lang="en-US" baseline="-25000" dirty="0">
                <a:sym typeface="Wingdings" panose="05000000000000000000" pitchFamily="2" charset="2"/>
              </a:rPr>
              <a:t>4</a:t>
            </a:r>
            <a:r>
              <a:rPr lang="en-US" dirty="0">
                <a:sym typeface="Wingdings" panose="05000000000000000000" pitchFamily="2" charset="2"/>
              </a:rPr>
              <a:t> is then recovered through pressure swing adsorption</a:t>
            </a:r>
          </a:p>
          <a:p>
            <a:pPr marL="342900" indent="-342900">
              <a:buFont typeface="+mj-lt"/>
              <a:buAutoNum type="arabicPeriod"/>
            </a:pPr>
            <a:r>
              <a:rPr lang="en-US" b="1" dirty="0">
                <a:solidFill>
                  <a:srgbClr val="FFC000"/>
                </a:solidFill>
                <a:sym typeface="Wingdings" panose="05000000000000000000" pitchFamily="2" charset="2"/>
              </a:rPr>
              <a:t>Phase 4 (3b) </a:t>
            </a:r>
            <a:r>
              <a:rPr lang="en-US" dirty="0">
                <a:sym typeface="Wingdings" panose="05000000000000000000" pitchFamily="2" charset="2"/>
              </a:rPr>
              <a:t> CF</a:t>
            </a:r>
            <a:r>
              <a:rPr lang="en-US" baseline="-25000" dirty="0">
                <a:sym typeface="Wingdings" panose="05000000000000000000" pitchFamily="2" charset="2"/>
              </a:rPr>
              <a:t>4</a:t>
            </a:r>
            <a:r>
              <a:rPr lang="en-US" dirty="0">
                <a:sym typeface="Wingdings" panose="05000000000000000000" pitchFamily="2" charset="2"/>
              </a:rPr>
              <a:t> is extracted and stored in the battery, ready to be reinjected in the mixer </a:t>
            </a:r>
          </a:p>
          <a:p>
            <a:pPr marL="342900" indent="-342900">
              <a:buFont typeface="+mj-lt"/>
              <a:buAutoNum type="arabicPeriod"/>
            </a:pPr>
            <a:endParaRPr lang="en-GB" dirty="0"/>
          </a:p>
        </p:txBody>
      </p:sp>
      <p:sp>
        <p:nvSpPr>
          <p:cNvPr id="3" name="Rectangle 2">
            <a:extLst>
              <a:ext uri="{FF2B5EF4-FFF2-40B4-BE49-F238E27FC236}">
                <a16:creationId xmlns:a16="http://schemas.microsoft.com/office/drawing/2014/main" id="{7C1F3876-B736-E8F1-ED21-CF6E096ADED4}"/>
              </a:ext>
            </a:extLst>
          </p:cNvPr>
          <p:cNvSpPr/>
          <p:nvPr/>
        </p:nvSpPr>
        <p:spPr>
          <a:xfrm>
            <a:off x="5158047" y="5494713"/>
            <a:ext cx="777240" cy="4572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32380EF2-E11E-0CEF-EF3C-41A10D29CCEA}"/>
              </a:ext>
            </a:extLst>
          </p:cNvPr>
          <p:cNvSpPr txBox="1"/>
          <p:nvPr/>
        </p:nvSpPr>
        <p:spPr>
          <a:xfrm>
            <a:off x="5195454" y="5555320"/>
            <a:ext cx="864524" cy="461665"/>
          </a:xfrm>
          <a:prstGeom prst="rect">
            <a:avLst/>
          </a:prstGeom>
          <a:noFill/>
          <a:ln>
            <a:solidFill>
              <a:srgbClr val="FFC000"/>
            </a:solidFill>
            <a:prstDash val="sysDash"/>
          </a:ln>
        </p:spPr>
        <p:txBody>
          <a:bodyPr wrap="square" rtlCol="0">
            <a:spAutoFit/>
          </a:bodyPr>
          <a:lstStyle/>
          <a:p>
            <a:r>
              <a:rPr lang="en-US" sz="800" dirty="0">
                <a:solidFill>
                  <a:srgbClr val="FFC000"/>
                </a:solidFill>
                <a:latin typeface="Calibri" panose="020F0502020204030204" pitchFamily="34" charset="0"/>
                <a:cs typeface="Calibri" panose="020F0502020204030204" pitchFamily="34" charset="0"/>
              </a:rPr>
              <a:t>Ar ~ 10%</a:t>
            </a:r>
            <a:br>
              <a:rPr lang="en-US" sz="800" dirty="0">
                <a:solidFill>
                  <a:srgbClr val="FFC000"/>
                </a:solidFill>
                <a:latin typeface="Calibri" panose="020F0502020204030204" pitchFamily="34" charset="0"/>
                <a:cs typeface="Calibri" panose="020F0502020204030204" pitchFamily="34" charset="0"/>
              </a:rPr>
            </a:br>
            <a:r>
              <a:rPr lang="en-US" sz="800" dirty="0">
                <a:solidFill>
                  <a:srgbClr val="FFC000"/>
                </a:solidFill>
                <a:latin typeface="Calibri" panose="020F0502020204030204" pitchFamily="34" charset="0"/>
                <a:cs typeface="Calibri" panose="020F0502020204030204" pitchFamily="34" charset="0"/>
              </a:rPr>
              <a:t>CF4 ~ 89.6%</a:t>
            </a:r>
          </a:p>
          <a:p>
            <a:r>
              <a:rPr lang="en-US" sz="800" dirty="0">
                <a:solidFill>
                  <a:srgbClr val="FFC000"/>
                </a:solidFill>
                <a:latin typeface="Calibri" panose="020F0502020204030204" pitchFamily="34" charset="0"/>
                <a:cs typeface="Calibri" panose="020F0502020204030204" pitchFamily="34" charset="0"/>
              </a:rPr>
              <a:t>N2 ~ 0.4%</a:t>
            </a:r>
            <a:endParaRPr lang="en-GB" sz="800" dirty="0">
              <a:solidFill>
                <a:srgbClr val="FFC000"/>
              </a:solidFill>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5768A005-CD6C-58F5-080A-13D9A734440D}"/>
              </a:ext>
            </a:extLst>
          </p:cNvPr>
          <p:cNvSpPr txBox="1"/>
          <p:nvPr/>
        </p:nvSpPr>
        <p:spPr>
          <a:xfrm>
            <a:off x="755132" y="3120995"/>
            <a:ext cx="2108717" cy="246221"/>
          </a:xfrm>
          <a:prstGeom prst="rect">
            <a:avLst/>
          </a:prstGeom>
          <a:noFill/>
          <a:ln w="9525">
            <a:solidFill>
              <a:schemeClr val="tx1"/>
            </a:solidFill>
            <a:prstDash val="dash"/>
          </a:ln>
        </p:spPr>
        <p:txBody>
          <a:bodyPr wrap="square" rtlCol="0">
            <a:spAutoFit/>
          </a:bodyPr>
          <a:lstStyle/>
          <a:p>
            <a:r>
              <a:rPr lang="en-US" sz="1000" dirty="0"/>
              <a:t>Main contaminants: O</a:t>
            </a:r>
            <a:r>
              <a:rPr lang="en-US" sz="1000" baseline="-25000" dirty="0"/>
              <a:t>2</a:t>
            </a:r>
            <a:r>
              <a:rPr lang="en-US" sz="1000" dirty="0"/>
              <a:t> and N</a:t>
            </a:r>
            <a:r>
              <a:rPr lang="en-US" sz="1000" baseline="-25000" dirty="0"/>
              <a:t>2</a:t>
            </a:r>
            <a:endParaRPr lang="en-GB" sz="1000" baseline="-25000" dirty="0"/>
          </a:p>
        </p:txBody>
      </p:sp>
    </p:spTree>
    <p:extLst>
      <p:ext uri="{BB962C8B-B14F-4D97-AF65-F5344CB8AC3E}">
        <p14:creationId xmlns:p14="http://schemas.microsoft.com/office/powerpoint/2010/main" val="12215749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EEDD4-522D-0DAD-C88B-FC3A4DCEEDA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F5DA1ECE-8669-9ECF-B532-12954F4D2399}"/>
              </a:ext>
            </a:extLst>
          </p:cNvPr>
          <p:cNvSpPr>
            <a:spLocks noGrp="1"/>
          </p:cNvSpPr>
          <p:nvPr>
            <p:ph type="title"/>
          </p:nvPr>
        </p:nvSpPr>
        <p:spPr>
          <a:xfrm>
            <a:off x="838200" y="365125"/>
            <a:ext cx="9043219" cy="1325563"/>
          </a:xfrm>
        </p:spPr>
        <p:txBody>
          <a:bodyPr>
            <a:normAutofit/>
          </a:bodyPr>
          <a:lstStyle/>
          <a:p>
            <a:r>
              <a:rPr lang="it-IT" sz="3800" b="1" dirty="0"/>
              <a:t>CF</a:t>
            </a:r>
            <a:r>
              <a:rPr lang="it-IT" sz="3800" b="1" baseline="-25000" dirty="0"/>
              <a:t>4</a:t>
            </a:r>
            <a:r>
              <a:rPr lang="it-IT" sz="3800" b="1" dirty="0"/>
              <a:t> recovery plant</a:t>
            </a:r>
            <a:br>
              <a:rPr lang="it-IT" sz="3800" b="1" dirty="0"/>
            </a:br>
            <a:r>
              <a:rPr lang="it-IT" sz="3800" b="1" dirty="0"/>
              <a:t>R&amp;D Membrane module</a:t>
            </a:r>
          </a:p>
        </p:txBody>
      </p:sp>
      <p:sp>
        <p:nvSpPr>
          <p:cNvPr id="4" name="Segnaposto piè di pagina 3">
            <a:extLst>
              <a:ext uri="{FF2B5EF4-FFF2-40B4-BE49-F238E27FC236}">
                <a16:creationId xmlns:a16="http://schemas.microsoft.com/office/drawing/2014/main" id="{955C0638-C5B7-91B3-327C-D5B678A21CB0}"/>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8C976700-9EE5-3D93-1FBF-E1C72FD7CEF9}"/>
              </a:ext>
            </a:extLst>
          </p:cNvPr>
          <p:cNvSpPr>
            <a:spLocks noGrp="1"/>
          </p:cNvSpPr>
          <p:nvPr>
            <p:ph type="sldNum" sz="quarter" idx="12"/>
          </p:nvPr>
        </p:nvSpPr>
        <p:spPr/>
        <p:txBody>
          <a:bodyPr/>
          <a:lstStyle/>
          <a:p>
            <a:fld id="{27CE633F-9882-4A5C-83A2-1109D0C73261}" type="slidenum">
              <a:rPr lang="en-US" smtClean="0"/>
              <a:t>21</a:t>
            </a:fld>
            <a:endParaRPr lang="en-US" dirty="0"/>
          </a:p>
        </p:txBody>
      </p:sp>
      <p:pic>
        <p:nvPicPr>
          <p:cNvPr id="6" name="Picture 2">
            <a:extLst>
              <a:ext uri="{FF2B5EF4-FFF2-40B4-BE49-F238E27FC236}">
                <a16:creationId xmlns:a16="http://schemas.microsoft.com/office/drawing/2014/main" id="{3847165A-CC58-F945-14C1-BCEB9DF1C9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le 10">
            <a:extLst>
              <a:ext uri="{FF2B5EF4-FFF2-40B4-BE49-F238E27FC236}">
                <a16:creationId xmlns:a16="http://schemas.microsoft.com/office/drawing/2014/main" id="{C642C579-46F2-838A-9AF6-F21F2888680A}"/>
              </a:ext>
            </a:extLst>
          </p:cNvPr>
          <p:cNvGraphicFramePr>
            <a:graphicFrameLocks noGrp="1"/>
          </p:cNvGraphicFramePr>
          <p:nvPr>
            <p:extLst>
              <p:ext uri="{D42A27DB-BD31-4B8C-83A1-F6EECF244321}">
                <p14:modId xmlns:p14="http://schemas.microsoft.com/office/powerpoint/2010/main" val="1199324712"/>
              </p:ext>
            </p:extLst>
          </p:nvPr>
        </p:nvGraphicFramePr>
        <p:xfrm>
          <a:off x="1446981" y="1870916"/>
          <a:ext cx="5911849" cy="2308860"/>
        </p:xfrm>
        <a:graphic>
          <a:graphicData uri="http://schemas.openxmlformats.org/drawingml/2006/table">
            <a:tbl>
              <a:tblPr firstRow="1">
                <a:noFill/>
                <a:tableStyleId>{93296810-A885-4BE3-A3E7-6D5BEEA58F35}</a:tableStyleId>
              </a:tblPr>
              <a:tblGrid>
                <a:gridCol w="1484068">
                  <a:extLst>
                    <a:ext uri="{9D8B030D-6E8A-4147-A177-3AD203B41FA5}">
                      <a16:colId xmlns:a16="http://schemas.microsoft.com/office/drawing/2014/main" val="1341350101"/>
                    </a:ext>
                  </a:extLst>
                </a:gridCol>
                <a:gridCol w="1334443">
                  <a:extLst>
                    <a:ext uri="{9D8B030D-6E8A-4147-A177-3AD203B41FA5}">
                      <a16:colId xmlns:a16="http://schemas.microsoft.com/office/drawing/2014/main" val="3252033003"/>
                    </a:ext>
                  </a:extLst>
                </a:gridCol>
                <a:gridCol w="1409257">
                  <a:extLst>
                    <a:ext uri="{9D8B030D-6E8A-4147-A177-3AD203B41FA5}">
                      <a16:colId xmlns:a16="http://schemas.microsoft.com/office/drawing/2014/main" val="894725219"/>
                    </a:ext>
                  </a:extLst>
                </a:gridCol>
                <a:gridCol w="1684081">
                  <a:extLst>
                    <a:ext uri="{9D8B030D-6E8A-4147-A177-3AD203B41FA5}">
                      <a16:colId xmlns:a16="http://schemas.microsoft.com/office/drawing/2014/main" val="1743191714"/>
                    </a:ext>
                  </a:extLst>
                </a:gridCol>
              </a:tblGrid>
              <a:tr h="203643">
                <a:tc>
                  <a:txBody>
                    <a:bodyPr/>
                    <a:lstStyle/>
                    <a:p>
                      <a:endParaRPr lang="en-GB" sz="105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1050" dirty="0">
                          <a:solidFill>
                            <a:schemeClr val="tx1"/>
                          </a:solidFill>
                        </a:rPr>
                        <a:t>Model</a:t>
                      </a:r>
                      <a:endParaRPr lang="en-GB" sz="105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1050" dirty="0">
                          <a:solidFill>
                            <a:schemeClr val="tx1"/>
                          </a:solidFill>
                        </a:rPr>
                        <a:t>Working flow</a:t>
                      </a:r>
                      <a:endParaRPr lang="en-GB" sz="105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tc>
                  <a:txBody>
                    <a:bodyPr/>
                    <a:lstStyle/>
                    <a:p>
                      <a:r>
                        <a:rPr lang="en-US" sz="1050" dirty="0">
                          <a:solidFill>
                            <a:schemeClr val="tx1"/>
                          </a:solidFill>
                        </a:rPr>
                        <a:t>Specifications</a:t>
                      </a:r>
                      <a:endParaRPr lang="en-GB" sz="1050" dirty="0">
                        <a:solidFill>
                          <a:schemeClr val="tx1"/>
                        </a:solidFill>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3400771091"/>
                  </a:ext>
                </a:extLst>
              </a:tr>
              <a:tr h="330920">
                <a:tc>
                  <a:txBody>
                    <a:bodyPr/>
                    <a:lstStyle/>
                    <a:p>
                      <a:r>
                        <a:rPr lang="en-US" sz="1050" dirty="0">
                          <a:solidFill>
                            <a:schemeClr val="tx1"/>
                          </a:solidFill>
                        </a:rPr>
                        <a:t>Membrane 1</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CO-C10</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Up to 300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High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65904999"/>
                  </a:ext>
                </a:extLst>
              </a:tr>
              <a:tr h="330920">
                <a:tc>
                  <a:txBody>
                    <a:bodyPr/>
                    <a:lstStyle/>
                    <a:p>
                      <a:r>
                        <a:rPr lang="en-US" sz="1050" dirty="0">
                          <a:solidFill>
                            <a:schemeClr val="tx1"/>
                          </a:solidFill>
                        </a:rPr>
                        <a:t>Membrane 2</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CO-C10A</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Up to 300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High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25144107"/>
                  </a:ext>
                </a:extLst>
              </a:tr>
              <a:tr h="330920">
                <a:tc>
                  <a:txBody>
                    <a:bodyPr/>
                    <a:lstStyle/>
                    <a:p>
                      <a:r>
                        <a:rPr lang="en-US" sz="1050" dirty="0">
                          <a:solidFill>
                            <a:schemeClr val="tx1"/>
                          </a:solidFill>
                        </a:rPr>
                        <a:t>Membrane 3</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CO-C10A</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Up to 300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High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70926139"/>
                  </a:ext>
                </a:extLst>
              </a:tr>
              <a:tr h="330920">
                <a:tc>
                  <a:txBody>
                    <a:bodyPr/>
                    <a:lstStyle/>
                    <a:p>
                      <a:r>
                        <a:rPr lang="en-US" sz="1050" dirty="0">
                          <a:solidFill>
                            <a:schemeClr val="tx1"/>
                          </a:solidFill>
                        </a:rPr>
                        <a:t>Membrane 4</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CO-410A</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More than 600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High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0366068"/>
                  </a:ext>
                </a:extLst>
              </a:tr>
              <a:tr h="330920">
                <a:tc>
                  <a:txBody>
                    <a:bodyPr/>
                    <a:lstStyle/>
                    <a:p>
                      <a:r>
                        <a:rPr lang="en-US" sz="1050" dirty="0" err="1">
                          <a:solidFill>
                            <a:schemeClr val="tx1"/>
                          </a:solidFill>
                        </a:rPr>
                        <a:t>Memb</a:t>
                      </a:r>
                      <a:r>
                        <a:rPr lang="en-US" sz="1050" dirty="0">
                          <a:solidFill>
                            <a:schemeClr val="tx1"/>
                          </a:solidFill>
                        </a:rPr>
                        <a:t>. Highly sensitive</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r>
                        <a:rPr lang="en-US" sz="1050" dirty="0">
                          <a:solidFill>
                            <a:schemeClr val="tx1"/>
                          </a:solidFill>
                        </a:rPr>
                        <a:t>CO-C07FS</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Up to 300 l/h</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a:solidFill>
                            <a:schemeClr val="tx1"/>
                          </a:solidFill>
                        </a:rPr>
                        <a:t>Reduced thickness and density gradient</a:t>
                      </a:r>
                      <a:endParaRPr lang="en-GB" sz="1050"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03625418"/>
                  </a:ext>
                </a:extLst>
              </a:tr>
            </a:tbl>
          </a:graphicData>
        </a:graphic>
      </p:graphicFrame>
      <p:pic>
        <p:nvPicPr>
          <p:cNvPr id="12" name="Picture 2" descr="A picture containing computer&#10;&#10;Description automatically generated">
            <a:extLst>
              <a:ext uri="{FF2B5EF4-FFF2-40B4-BE49-F238E27FC236}">
                <a16:creationId xmlns:a16="http://schemas.microsoft.com/office/drawing/2014/main" id="{15A32945-F136-1AB8-C66D-2F2056E0D8C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9890" y="1182867"/>
            <a:ext cx="2673259" cy="3766382"/>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B0D9A9A-B952-3877-DF62-B3E9AD6231BF}"/>
                  </a:ext>
                </a:extLst>
              </p:cNvPr>
              <p:cNvSpPr txBox="1"/>
              <p:nvPr/>
            </p:nvSpPr>
            <p:spPr>
              <a:xfrm>
                <a:off x="8838431" y="5327565"/>
                <a:ext cx="2085975" cy="524374"/>
              </a:xfrm>
              <a:prstGeom prst="rect">
                <a:avLst/>
              </a:prstGeom>
              <a:noFill/>
            </p:spPr>
            <p:txBody>
              <a:bodyPr wrap="square" lIns="0" tIns="0" rIns="0" bIns="0" rtlCol="0">
                <a:spAutoFit/>
              </a:bodyPr>
              <a:lstStyle/>
              <a:p>
                <a14:m>
                  <m:oMath xmlns:m="http://schemas.openxmlformats.org/officeDocument/2006/math">
                    <m:r>
                      <a:rPr lang="en-GB" i="1" smtClean="0">
                        <a:latin typeface="Cambria Math" panose="02040503050406030204" pitchFamily="18" charset="0"/>
                        <a:ea typeface="Cambria Math" panose="02040503050406030204" pitchFamily="18" charset="0"/>
                      </a:rPr>
                      <m:t>𝜀</m:t>
                    </m:r>
                  </m:oMath>
                </a14:m>
                <a:r>
                  <a:rPr lang="en-GB" dirty="0"/>
                  <a:t>= </a:t>
                </a:r>
                <a14:m>
                  <m:oMath xmlns:m="http://schemas.openxmlformats.org/officeDocument/2006/math">
                    <m:f>
                      <m:fPr>
                        <m:ctrlPr>
                          <a:rPr lang="en-GB" i="1" smtClean="0">
                            <a:latin typeface="Cambria Math" panose="02040503050406030204" pitchFamily="18" charset="0"/>
                          </a:rPr>
                        </m:ctrlPr>
                      </m:fPr>
                      <m:num>
                        <m:sSub>
                          <m:sSubPr>
                            <m:ctrlPr>
                              <a:rPr lang="en-GB" i="1" smtClean="0">
                                <a:latin typeface="Cambria Math" panose="02040503050406030204" pitchFamily="18" charset="0"/>
                              </a:rPr>
                            </m:ctrlPr>
                          </m:sSubPr>
                          <m:e>
                            <m:r>
                              <m:rPr>
                                <m:nor/>
                              </m:rPr>
                              <a:rPr lang="el-GR" dirty="0"/>
                              <m:t>Φ</m:t>
                            </m:r>
                            <m:r>
                              <a:rPr lang="en-US" b="0" i="1" smtClean="0">
                                <a:latin typeface="Cambria Math" panose="02040503050406030204" pitchFamily="18" charset="0"/>
                              </a:rPr>
                              <m:t>𝐶𝐹</m:t>
                            </m:r>
                          </m:e>
                          <m:sub>
                            <m:r>
                              <a:rPr lang="en-US" b="0" i="1" smtClean="0">
                                <a:latin typeface="Cambria Math" panose="02040503050406030204" pitchFamily="18" charset="0"/>
                              </a:rPr>
                              <m:t>4 </m:t>
                            </m:r>
                            <m:r>
                              <a:rPr lang="en-US" b="0" i="1" smtClean="0">
                                <a:latin typeface="Cambria Math" panose="02040503050406030204" pitchFamily="18" charset="0"/>
                              </a:rPr>
                              <m:t>𝑟𝑒𝑡𝑒𝑛𝑡𝑎𝑡𝑒</m:t>
                            </m:r>
                            <m:r>
                              <a:rPr lang="en-US" b="0" i="1" smtClean="0">
                                <a:latin typeface="Cambria Math" panose="02040503050406030204" pitchFamily="18" charset="0"/>
                              </a:rPr>
                              <m:t> </m:t>
                            </m:r>
                            <m:r>
                              <a:rPr lang="en-US" b="0" i="1" smtClean="0">
                                <a:latin typeface="Cambria Math" panose="02040503050406030204" pitchFamily="18" charset="0"/>
                              </a:rPr>
                              <m:t>𝑠𝑖𝑑𝑒</m:t>
                            </m:r>
                            <m:r>
                              <a:rPr lang="en-US" b="0" i="1" smtClean="0">
                                <a:latin typeface="Cambria Math" panose="02040503050406030204" pitchFamily="18" charset="0"/>
                              </a:rPr>
                              <m:t> </m:t>
                            </m:r>
                          </m:sub>
                        </m:sSub>
                      </m:num>
                      <m:den>
                        <m:r>
                          <m:rPr>
                            <m:nor/>
                          </m:rPr>
                          <a:rPr lang="el-GR" dirty="0"/>
                          <m:t>Φ</m:t>
                        </m:r>
                        <m:sSub>
                          <m:sSubPr>
                            <m:ctrlPr>
                              <a:rPr lang="en-GB" i="1" smtClean="0">
                                <a:latin typeface="Cambria Math" panose="02040503050406030204" pitchFamily="18" charset="0"/>
                              </a:rPr>
                            </m:ctrlPr>
                          </m:sSubPr>
                          <m:e>
                            <m:r>
                              <a:rPr lang="en-US" b="0" i="1" smtClean="0">
                                <a:latin typeface="Cambria Math" panose="02040503050406030204" pitchFamily="18" charset="0"/>
                              </a:rPr>
                              <m:t>𝐶𝐹</m:t>
                            </m:r>
                          </m:e>
                          <m:sub>
                            <m:r>
                              <a:rPr lang="en-US" b="0" i="1" smtClean="0">
                                <a:latin typeface="Cambria Math" panose="02040503050406030204" pitchFamily="18" charset="0"/>
                              </a:rPr>
                              <m:t>4 </m:t>
                            </m:r>
                            <m:r>
                              <a:rPr lang="en-US" b="0" i="1" smtClean="0">
                                <a:latin typeface="Cambria Math" panose="02040503050406030204" pitchFamily="18" charset="0"/>
                              </a:rPr>
                              <m:t>𝑓𝑒𝑒𝑑</m:t>
                            </m:r>
                          </m:sub>
                        </m:sSub>
                      </m:den>
                    </m:f>
                  </m:oMath>
                </a14:m>
                <a:endParaRPr lang="en-GB" dirty="0"/>
              </a:p>
            </p:txBody>
          </p:sp>
        </mc:Choice>
        <mc:Fallback xmlns="">
          <p:sp>
            <p:nvSpPr>
              <p:cNvPr id="18" name="TextBox 17">
                <a:extLst>
                  <a:ext uri="{FF2B5EF4-FFF2-40B4-BE49-F238E27FC236}">
                    <a16:creationId xmlns:a16="http://schemas.microsoft.com/office/drawing/2014/main" id="{9B0D9A9A-B952-3877-DF62-B3E9AD6231BF}"/>
                  </a:ext>
                </a:extLst>
              </p:cNvPr>
              <p:cNvSpPr txBox="1">
                <a:spLocks noRot="1" noChangeAspect="1" noMove="1" noResize="1" noEditPoints="1" noAdjustHandles="1" noChangeArrowheads="1" noChangeShapeType="1" noTextEdit="1"/>
              </p:cNvSpPr>
              <p:nvPr/>
            </p:nvSpPr>
            <p:spPr>
              <a:xfrm>
                <a:off x="8838431" y="5327565"/>
                <a:ext cx="2085975" cy="524374"/>
              </a:xfrm>
              <a:prstGeom prst="rect">
                <a:avLst/>
              </a:prstGeom>
              <a:blipFill>
                <a:blip r:embed="rId4"/>
                <a:stretch>
                  <a:fillRect l="-1754" b="-2326"/>
                </a:stretch>
              </a:blipFill>
            </p:spPr>
            <p:txBody>
              <a:bodyPr/>
              <a:lstStyle/>
              <a:p>
                <a:r>
                  <a:rPr lang="en-GB">
                    <a:noFill/>
                  </a:rPr>
                  <a:t> </a:t>
                </a:r>
              </a:p>
            </p:txBody>
          </p:sp>
        </mc:Fallback>
      </mc:AlternateContent>
      <p:grpSp>
        <p:nvGrpSpPr>
          <p:cNvPr id="14" name="Gruppo 13">
            <a:extLst>
              <a:ext uri="{FF2B5EF4-FFF2-40B4-BE49-F238E27FC236}">
                <a16:creationId xmlns:a16="http://schemas.microsoft.com/office/drawing/2014/main" id="{CB47A503-1EF5-543B-658A-B54A7B4433BC}"/>
              </a:ext>
            </a:extLst>
          </p:cNvPr>
          <p:cNvGrpSpPr/>
          <p:nvPr/>
        </p:nvGrpSpPr>
        <p:grpSpPr>
          <a:xfrm>
            <a:off x="1688431" y="4423715"/>
            <a:ext cx="6021229" cy="1807699"/>
            <a:chOff x="1891824" y="4803198"/>
            <a:chExt cx="6021229" cy="1807699"/>
          </a:xfrm>
        </p:grpSpPr>
        <p:pic>
          <p:nvPicPr>
            <p:cNvPr id="19" name="Picture 29">
              <a:extLst>
                <a:ext uri="{FF2B5EF4-FFF2-40B4-BE49-F238E27FC236}">
                  <a16:creationId xmlns:a16="http://schemas.microsoft.com/office/drawing/2014/main" id="{1E82560F-C686-4EC8-810D-2953C9F0E66E}"/>
                </a:ext>
              </a:extLst>
            </p:cNvPr>
            <p:cNvPicPr/>
            <p:nvPr/>
          </p:nvPicPr>
          <p:blipFill rotWithShape="1">
            <a:blip r:embed="rId5"/>
            <a:srcRect l="4293" t="9238" r="1959" b="7379"/>
            <a:stretch/>
          </p:blipFill>
          <p:spPr bwMode="auto">
            <a:xfrm>
              <a:off x="1891824" y="4803198"/>
              <a:ext cx="4293552" cy="1270852"/>
            </a:xfrm>
            <a:prstGeom prst="rect">
              <a:avLst/>
            </a:prstGeom>
            <a:ln>
              <a:noFill/>
            </a:ln>
            <a:extLst>
              <a:ext uri="{53640926-AAD7-44D8-BBD7-CCE9431645EC}">
                <a14:shadowObscured xmlns:a14="http://schemas.microsoft.com/office/drawing/2010/main"/>
              </a:ext>
            </a:extLst>
          </p:spPr>
        </p:pic>
        <p:sp>
          <p:nvSpPr>
            <p:cNvPr id="3" name="Arrow: Right 2">
              <a:extLst>
                <a:ext uri="{FF2B5EF4-FFF2-40B4-BE49-F238E27FC236}">
                  <a16:creationId xmlns:a16="http://schemas.microsoft.com/office/drawing/2014/main" id="{288F49EA-0388-3E7D-8A35-60AE7F1CA954}"/>
                </a:ext>
              </a:extLst>
            </p:cNvPr>
            <p:cNvSpPr/>
            <p:nvPr/>
          </p:nvSpPr>
          <p:spPr>
            <a:xfrm>
              <a:off x="2559050" y="5588000"/>
              <a:ext cx="336550" cy="120650"/>
            </a:xfrm>
            <a:prstGeom prst="rightArrow">
              <a:avLst/>
            </a:prstGeom>
            <a:solidFill>
              <a:schemeClr val="accent6">
                <a:lumMod val="75000"/>
              </a:schemeClr>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Right 6">
              <a:extLst>
                <a:ext uri="{FF2B5EF4-FFF2-40B4-BE49-F238E27FC236}">
                  <a16:creationId xmlns:a16="http://schemas.microsoft.com/office/drawing/2014/main" id="{0D688698-9B0D-F0A8-171B-F5231A61B0FD}"/>
                </a:ext>
              </a:extLst>
            </p:cNvPr>
            <p:cNvSpPr/>
            <p:nvPr/>
          </p:nvSpPr>
          <p:spPr>
            <a:xfrm>
              <a:off x="6185376" y="5588000"/>
              <a:ext cx="336550" cy="120650"/>
            </a:xfrm>
            <a:prstGeom prst="rightArrow">
              <a:avLst/>
            </a:prstGeom>
            <a:solidFill>
              <a:schemeClr val="accent6">
                <a:lumMod val="75000"/>
              </a:schemeClr>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Arrow: Right 7">
              <a:extLst>
                <a:ext uri="{FF2B5EF4-FFF2-40B4-BE49-F238E27FC236}">
                  <a16:creationId xmlns:a16="http://schemas.microsoft.com/office/drawing/2014/main" id="{D5C1A6C1-CEA7-09A4-D43A-FC9A9C71F48E}"/>
                </a:ext>
              </a:extLst>
            </p:cNvPr>
            <p:cNvSpPr/>
            <p:nvPr/>
          </p:nvSpPr>
          <p:spPr>
            <a:xfrm rot="5400000">
              <a:off x="3079750" y="6127750"/>
              <a:ext cx="336550" cy="120650"/>
            </a:xfrm>
            <a:prstGeom prst="rightArrow">
              <a:avLst/>
            </a:prstGeom>
            <a:solidFill>
              <a:schemeClr val="accent6">
                <a:lumMod val="75000"/>
              </a:schemeClr>
            </a:solidFill>
            <a:ln>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B42FC7D3-8997-0735-4592-445826A89EBD}"/>
                </a:ext>
              </a:extLst>
            </p:cNvPr>
            <p:cNvSpPr txBox="1"/>
            <p:nvPr/>
          </p:nvSpPr>
          <p:spPr>
            <a:xfrm>
              <a:off x="2389187" y="5269347"/>
              <a:ext cx="676276" cy="307777"/>
            </a:xfrm>
            <a:prstGeom prst="rect">
              <a:avLst/>
            </a:prstGeom>
            <a:noFill/>
          </p:spPr>
          <p:txBody>
            <a:bodyPr wrap="square" rtlCol="0">
              <a:spAutoFit/>
            </a:bodyPr>
            <a:lstStyle/>
            <a:p>
              <a:r>
                <a:rPr lang="en-US" sz="1400" dirty="0"/>
                <a:t>Feed</a:t>
              </a:r>
              <a:endParaRPr lang="en-GB" sz="900" dirty="0"/>
            </a:p>
          </p:txBody>
        </p:sp>
        <p:sp>
          <p:nvSpPr>
            <p:cNvPr id="10" name="TextBox 9">
              <a:extLst>
                <a:ext uri="{FF2B5EF4-FFF2-40B4-BE49-F238E27FC236}">
                  <a16:creationId xmlns:a16="http://schemas.microsoft.com/office/drawing/2014/main" id="{A4B44C24-3CE4-EF0A-0777-B631CD19C321}"/>
                </a:ext>
              </a:extLst>
            </p:cNvPr>
            <p:cNvSpPr txBox="1"/>
            <p:nvPr/>
          </p:nvSpPr>
          <p:spPr>
            <a:xfrm>
              <a:off x="2287587" y="6303120"/>
              <a:ext cx="2373313" cy="307777"/>
            </a:xfrm>
            <a:prstGeom prst="rect">
              <a:avLst/>
            </a:prstGeom>
            <a:noFill/>
          </p:spPr>
          <p:txBody>
            <a:bodyPr wrap="square" rtlCol="0">
              <a:spAutoFit/>
            </a:bodyPr>
            <a:lstStyle/>
            <a:p>
              <a:r>
                <a:rPr lang="en-US" sz="1400" dirty="0"/>
                <a:t>Permeate</a:t>
              </a:r>
              <a:r>
                <a:rPr lang="en-US" sz="900" dirty="0"/>
                <a:t> (negative pressure)</a:t>
              </a:r>
              <a:endParaRPr lang="en-GB" sz="900" dirty="0"/>
            </a:p>
          </p:txBody>
        </p:sp>
        <p:sp>
          <p:nvSpPr>
            <p:cNvPr id="13" name="TextBox 12">
              <a:extLst>
                <a:ext uri="{FF2B5EF4-FFF2-40B4-BE49-F238E27FC236}">
                  <a16:creationId xmlns:a16="http://schemas.microsoft.com/office/drawing/2014/main" id="{D0A83F46-AB9A-FE0B-D4A2-E74D4B4C80F6}"/>
                </a:ext>
              </a:extLst>
            </p:cNvPr>
            <p:cNvSpPr txBox="1"/>
            <p:nvPr/>
          </p:nvSpPr>
          <p:spPr>
            <a:xfrm>
              <a:off x="6560818" y="5438624"/>
              <a:ext cx="1352235" cy="461665"/>
            </a:xfrm>
            <a:prstGeom prst="rect">
              <a:avLst/>
            </a:prstGeom>
            <a:noFill/>
          </p:spPr>
          <p:txBody>
            <a:bodyPr wrap="square" rtlCol="0">
              <a:spAutoFit/>
            </a:bodyPr>
            <a:lstStyle/>
            <a:p>
              <a:r>
                <a:rPr lang="en-US" sz="1400" dirty="0"/>
                <a:t>Retentate</a:t>
              </a:r>
              <a:r>
                <a:rPr lang="en-US" sz="900" dirty="0"/>
                <a:t> (positive pressure)</a:t>
              </a:r>
              <a:endParaRPr lang="en-GB" sz="900" dirty="0"/>
            </a:p>
          </p:txBody>
        </p:sp>
      </p:grpSp>
    </p:spTree>
    <p:extLst>
      <p:ext uri="{BB962C8B-B14F-4D97-AF65-F5344CB8AC3E}">
        <p14:creationId xmlns:p14="http://schemas.microsoft.com/office/powerpoint/2010/main" val="492235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EEDD4-522D-0DAD-C88B-FC3A4DCEEDA0}"/>
            </a:ext>
          </a:extLst>
        </p:cNvPr>
        <p:cNvGrpSpPr/>
        <p:nvPr/>
      </p:nvGrpSpPr>
      <p:grpSpPr>
        <a:xfrm>
          <a:off x="0" y="0"/>
          <a:ext cx="0" cy="0"/>
          <a:chOff x="0" y="0"/>
          <a:chExt cx="0" cy="0"/>
        </a:xfrm>
      </p:grpSpPr>
      <p:pic>
        <p:nvPicPr>
          <p:cNvPr id="1026" name="Picture 2">
            <a:extLst>
              <a:ext uri="{FF2B5EF4-FFF2-40B4-BE49-F238E27FC236}">
                <a16:creationId xmlns:a16="http://schemas.microsoft.com/office/drawing/2014/main" id="{DC0E6A9B-57E7-AE45-15D5-90F1CD840D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443" y="3872590"/>
            <a:ext cx="3803957" cy="248376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a:extLst>
              <a:ext uri="{FF2B5EF4-FFF2-40B4-BE49-F238E27FC236}">
                <a16:creationId xmlns:a16="http://schemas.microsoft.com/office/drawing/2014/main" id="{F650364B-3DB5-1118-5F90-BC63987FE5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9865" y="1532777"/>
            <a:ext cx="3947060" cy="2483760"/>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F5DA1ECE-8669-9ECF-B532-12954F4D2399}"/>
              </a:ext>
            </a:extLst>
          </p:cNvPr>
          <p:cNvSpPr>
            <a:spLocks noGrp="1"/>
          </p:cNvSpPr>
          <p:nvPr>
            <p:ph type="title"/>
          </p:nvPr>
        </p:nvSpPr>
        <p:spPr>
          <a:xfrm>
            <a:off x="838200" y="365125"/>
            <a:ext cx="9043219" cy="1325563"/>
          </a:xfrm>
        </p:spPr>
        <p:txBody>
          <a:bodyPr>
            <a:normAutofit/>
          </a:bodyPr>
          <a:lstStyle/>
          <a:p>
            <a:r>
              <a:rPr lang="it-IT" sz="3800" b="1" dirty="0"/>
              <a:t>CF</a:t>
            </a:r>
            <a:r>
              <a:rPr lang="it-IT" sz="3800" b="1" baseline="-25000" dirty="0"/>
              <a:t>4</a:t>
            </a:r>
            <a:r>
              <a:rPr lang="it-IT" sz="3800" b="1" dirty="0"/>
              <a:t> recovery plant</a:t>
            </a:r>
            <a:br>
              <a:rPr lang="it-IT" sz="3800" b="1" dirty="0"/>
            </a:br>
            <a:r>
              <a:rPr lang="it-IT" sz="3800" b="1" dirty="0"/>
              <a:t>R&amp;D Membrane module - Results</a:t>
            </a:r>
          </a:p>
        </p:txBody>
      </p:sp>
      <p:sp>
        <p:nvSpPr>
          <p:cNvPr id="4" name="Segnaposto piè di pagina 3">
            <a:extLst>
              <a:ext uri="{FF2B5EF4-FFF2-40B4-BE49-F238E27FC236}">
                <a16:creationId xmlns:a16="http://schemas.microsoft.com/office/drawing/2014/main" id="{955C0638-C5B7-91B3-327C-D5B678A21CB0}"/>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8C976700-9EE5-3D93-1FBF-E1C72FD7CEF9}"/>
              </a:ext>
            </a:extLst>
          </p:cNvPr>
          <p:cNvSpPr>
            <a:spLocks noGrp="1"/>
          </p:cNvSpPr>
          <p:nvPr>
            <p:ph type="sldNum" sz="quarter" idx="12"/>
          </p:nvPr>
        </p:nvSpPr>
        <p:spPr/>
        <p:txBody>
          <a:bodyPr/>
          <a:lstStyle/>
          <a:p>
            <a:fld id="{27CE633F-9882-4A5C-83A2-1109D0C73261}" type="slidenum">
              <a:rPr lang="en-US" smtClean="0"/>
              <a:t>22</a:t>
            </a:fld>
            <a:endParaRPr lang="en-US" dirty="0"/>
          </a:p>
        </p:txBody>
      </p:sp>
      <p:pic>
        <p:nvPicPr>
          <p:cNvPr id="6" name="Picture 2">
            <a:extLst>
              <a:ext uri="{FF2B5EF4-FFF2-40B4-BE49-F238E27FC236}">
                <a16:creationId xmlns:a16="http://schemas.microsoft.com/office/drawing/2014/main" id="{3847165A-CC58-F945-14C1-BCEB9DF1C9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347C03FD-1E26-5E6D-AB1E-B604E045802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55719" y="1532777"/>
            <a:ext cx="3947060" cy="2483760"/>
          </a:xfrm>
          <a:prstGeom prst="rect">
            <a:avLst/>
          </a:prstGeom>
          <a:noFill/>
          <a:extLst>
            <a:ext uri="{909E8E84-426E-40DD-AFC4-6F175D3DCCD1}">
              <a14:hiddenFill xmlns:a14="http://schemas.microsoft.com/office/drawing/2010/main">
                <a:solidFill>
                  <a:srgbClr val="FFFFFF"/>
                </a:solidFill>
              </a14:hiddenFill>
            </a:ext>
          </a:extLst>
        </p:spPr>
      </p:pic>
      <p:sp>
        <p:nvSpPr>
          <p:cNvPr id="10" name="CasellaDiTesto 9">
            <a:extLst>
              <a:ext uri="{FF2B5EF4-FFF2-40B4-BE49-F238E27FC236}">
                <a16:creationId xmlns:a16="http://schemas.microsoft.com/office/drawing/2014/main" id="{D0C4205D-C4F7-E6C8-6A82-0F44504AD62B}"/>
              </a:ext>
            </a:extLst>
          </p:cNvPr>
          <p:cNvSpPr txBox="1"/>
          <p:nvPr/>
        </p:nvSpPr>
        <p:spPr>
          <a:xfrm>
            <a:off x="2394332" y="2216550"/>
            <a:ext cx="3415147" cy="415498"/>
          </a:xfrm>
          <a:prstGeom prst="rect">
            <a:avLst/>
          </a:prstGeom>
          <a:solidFill>
            <a:schemeClr val="bg1"/>
          </a:solidFill>
          <a:ln>
            <a:solidFill>
              <a:schemeClr val="accent6">
                <a:lumMod val="50000"/>
              </a:schemeClr>
            </a:solidFill>
          </a:ln>
        </p:spPr>
        <p:txBody>
          <a:bodyPr wrap="square" rtlCol="0">
            <a:spAutoFit/>
          </a:bodyPr>
          <a:lstStyle/>
          <a:p>
            <a:r>
              <a:rPr lang="it-IT" sz="1050" b="1" dirty="0" err="1">
                <a:solidFill>
                  <a:schemeClr val="accent6">
                    <a:lumMod val="50000"/>
                  </a:schemeClr>
                </a:solidFill>
              </a:rPr>
              <a:t>Increasing</a:t>
            </a:r>
            <a:r>
              <a:rPr lang="it-IT" sz="1050" b="1" dirty="0">
                <a:solidFill>
                  <a:schemeClr val="accent6">
                    <a:lumMod val="50000"/>
                  </a:schemeClr>
                </a:solidFill>
              </a:rPr>
              <a:t> the feed flow, the </a:t>
            </a:r>
            <a:r>
              <a:rPr lang="it-IT" sz="1050" b="1" dirty="0" err="1">
                <a:solidFill>
                  <a:schemeClr val="accent6">
                    <a:lumMod val="50000"/>
                  </a:schemeClr>
                </a:solidFill>
              </a:rPr>
              <a:t>recuperation</a:t>
            </a:r>
            <a:r>
              <a:rPr lang="it-IT" sz="1050" b="1" dirty="0">
                <a:solidFill>
                  <a:schemeClr val="accent6">
                    <a:lumMod val="50000"/>
                  </a:schemeClr>
                </a:solidFill>
              </a:rPr>
              <a:t> </a:t>
            </a:r>
            <a:r>
              <a:rPr lang="it-IT" sz="1050" b="1" dirty="0" err="1">
                <a:solidFill>
                  <a:schemeClr val="accent6">
                    <a:lumMod val="50000"/>
                  </a:schemeClr>
                </a:solidFill>
              </a:rPr>
              <a:t>efficiency</a:t>
            </a:r>
            <a:r>
              <a:rPr lang="it-IT" sz="1050" b="1" dirty="0">
                <a:solidFill>
                  <a:schemeClr val="accent6">
                    <a:lumMod val="50000"/>
                  </a:schemeClr>
                </a:solidFill>
              </a:rPr>
              <a:t> </a:t>
            </a:r>
            <a:r>
              <a:rPr lang="it-IT" sz="1050" b="1" dirty="0" err="1">
                <a:solidFill>
                  <a:schemeClr val="accent6">
                    <a:lumMod val="50000"/>
                  </a:schemeClr>
                </a:solidFill>
              </a:rPr>
              <a:t>increases</a:t>
            </a:r>
            <a:r>
              <a:rPr lang="it-IT" sz="1050" b="1" dirty="0">
                <a:solidFill>
                  <a:schemeClr val="accent6">
                    <a:lumMod val="50000"/>
                  </a:schemeClr>
                </a:solidFill>
              </a:rPr>
              <a:t> for </a:t>
            </a:r>
            <a:r>
              <a:rPr lang="it-IT" sz="1050" b="1" dirty="0" err="1">
                <a:solidFill>
                  <a:schemeClr val="accent6">
                    <a:lumMod val="50000"/>
                  </a:schemeClr>
                </a:solidFill>
              </a:rPr>
              <a:t>all</a:t>
            </a:r>
            <a:r>
              <a:rPr lang="it-IT" sz="1050" b="1" dirty="0">
                <a:solidFill>
                  <a:schemeClr val="accent6">
                    <a:lumMod val="50000"/>
                  </a:schemeClr>
                </a:solidFill>
              </a:rPr>
              <a:t> the </a:t>
            </a:r>
            <a:r>
              <a:rPr lang="it-IT" sz="1050" b="1" dirty="0" err="1">
                <a:solidFill>
                  <a:schemeClr val="accent6">
                    <a:lumMod val="50000"/>
                  </a:schemeClr>
                </a:solidFill>
              </a:rPr>
              <a:t>membranes</a:t>
            </a:r>
            <a:r>
              <a:rPr lang="it-IT" sz="1050" b="1" dirty="0">
                <a:solidFill>
                  <a:schemeClr val="accent6">
                    <a:lumMod val="50000"/>
                  </a:schemeClr>
                </a:solidFill>
              </a:rPr>
              <a:t> </a:t>
            </a:r>
            <a:r>
              <a:rPr lang="it-IT" sz="1050" b="1" dirty="0" err="1">
                <a:solidFill>
                  <a:schemeClr val="accent6">
                    <a:lumMod val="50000"/>
                  </a:schemeClr>
                </a:solidFill>
              </a:rPr>
              <a:t>tested</a:t>
            </a:r>
            <a:endParaRPr lang="it-IT" sz="1050" b="1" dirty="0">
              <a:solidFill>
                <a:schemeClr val="accent6">
                  <a:lumMod val="50000"/>
                </a:schemeClr>
              </a:solidFill>
            </a:endParaRPr>
          </a:p>
        </p:txBody>
      </p:sp>
      <p:sp>
        <p:nvSpPr>
          <p:cNvPr id="11" name="CasellaDiTesto 10">
            <a:extLst>
              <a:ext uri="{FF2B5EF4-FFF2-40B4-BE49-F238E27FC236}">
                <a16:creationId xmlns:a16="http://schemas.microsoft.com/office/drawing/2014/main" id="{7C3BF582-5D7B-D28F-5F00-FDE3113E35B2}"/>
              </a:ext>
            </a:extLst>
          </p:cNvPr>
          <p:cNvSpPr txBox="1"/>
          <p:nvPr/>
        </p:nvSpPr>
        <p:spPr>
          <a:xfrm>
            <a:off x="8548640" y="1690688"/>
            <a:ext cx="2299111" cy="738664"/>
          </a:xfrm>
          <a:prstGeom prst="rect">
            <a:avLst/>
          </a:prstGeom>
          <a:solidFill>
            <a:schemeClr val="bg1"/>
          </a:solidFill>
          <a:ln>
            <a:solidFill>
              <a:schemeClr val="accent6">
                <a:lumMod val="50000"/>
              </a:schemeClr>
            </a:solidFill>
          </a:ln>
        </p:spPr>
        <p:txBody>
          <a:bodyPr wrap="square" rtlCol="0">
            <a:spAutoFit/>
          </a:bodyPr>
          <a:lstStyle/>
          <a:p>
            <a:r>
              <a:rPr lang="it-IT" sz="1050" b="1" dirty="0">
                <a:solidFill>
                  <a:schemeClr val="accent6">
                    <a:lumMod val="50000"/>
                  </a:schemeClr>
                </a:solidFill>
              </a:rPr>
              <a:t>Ar </a:t>
            </a:r>
            <a:r>
              <a:rPr lang="it-IT" sz="1050" b="1" dirty="0" err="1">
                <a:solidFill>
                  <a:schemeClr val="accent6">
                    <a:lumMod val="50000"/>
                  </a:schemeClr>
                </a:solidFill>
              </a:rPr>
              <a:t>fraction</a:t>
            </a:r>
            <a:r>
              <a:rPr lang="it-IT" sz="1050" b="1" dirty="0">
                <a:solidFill>
                  <a:schemeClr val="accent6">
                    <a:lumMod val="50000"/>
                  </a:schemeClr>
                </a:solidFill>
              </a:rPr>
              <a:t> in </a:t>
            </a:r>
            <a:r>
              <a:rPr lang="it-IT" sz="1050" b="1" dirty="0" err="1">
                <a:solidFill>
                  <a:schemeClr val="accent6">
                    <a:lumMod val="50000"/>
                  </a:schemeClr>
                </a:solidFill>
              </a:rPr>
              <a:t>retentate</a:t>
            </a:r>
            <a:r>
              <a:rPr lang="it-IT" sz="1050" b="1" dirty="0">
                <a:solidFill>
                  <a:schemeClr val="accent6">
                    <a:lumMod val="50000"/>
                  </a:schemeClr>
                </a:solidFill>
              </a:rPr>
              <a:t> stream </a:t>
            </a:r>
            <a:r>
              <a:rPr lang="it-IT" sz="1050" b="1" dirty="0" err="1">
                <a:solidFill>
                  <a:schemeClr val="accent6">
                    <a:lumMod val="50000"/>
                  </a:schemeClr>
                </a:solidFill>
              </a:rPr>
              <a:t>is</a:t>
            </a:r>
            <a:r>
              <a:rPr lang="it-IT" sz="1050" b="1" dirty="0">
                <a:solidFill>
                  <a:schemeClr val="accent6">
                    <a:lumMod val="50000"/>
                  </a:schemeClr>
                </a:solidFill>
              </a:rPr>
              <a:t> a </a:t>
            </a:r>
            <a:r>
              <a:rPr lang="it-IT" sz="1050" b="1" dirty="0" err="1">
                <a:solidFill>
                  <a:schemeClr val="accent6">
                    <a:lumMod val="50000"/>
                  </a:schemeClr>
                </a:solidFill>
              </a:rPr>
              <a:t>contamination</a:t>
            </a:r>
            <a:r>
              <a:rPr lang="it-IT" sz="1050" b="1" dirty="0">
                <a:solidFill>
                  <a:schemeClr val="accent6">
                    <a:lumMod val="50000"/>
                  </a:schemeClr>
                </a:solidFill>
              </a:rPr>
              <a:t> of </a:t>
            </a:r>
            <a:r>
              <a:rPr lang="it-IT" sz="1050" b="1" dirty="0" err="1">
                <a:solidFill>
                  <a:schemeClr val="accent6">
                    <a:lumMod val="50000"/>
                  </a:schemeClr>
                </a:solidFill>
              </a:rPr>
              <a:t>our</a:t>
            </a:r>
            <a:r>
              <a:rPr lang="it-IT" sz="1050" b="1" dirty="0">
                <a:solidFill>
                  <a:schemeClr val="accent6">
                    <a:lumMod val="50000"/>
                  </a:schemeClr>
                </a:solidFill>
              </a:rPr>
              <a:t> recuperate gas </a:t>
            </a:r>
            <a:r>
              <a:rPr lang="it-IT" sz="1050" b="1" dirty="0">
                <a:solidFill>
                  <a:schemeClr val="accent6">
                    <a:lumMod val="50000"/>
                  </a:schemeClr>
                </a:solidFill>
                <a:sym typeface="Wingdings" panose="05000000000000000000" pitchFamily="2" charset="2"/>
              </a:rPr>
              <a:t> C07FS </a:t>
            </a:r>
            <a:r>
              <a:rPr lang="it-IT" sz="1050" b="1" dirty="0" err="1">
                <a:solidFill>
                  <a:schemeClr val="accent6">
                    <a:lumMod val="50000"/>
                  </a:schemeClr>
                </a:solidFill>
                <a:sym typeface="Wingdings" panose="05000000000000000000" pitchFamily="2" charset="2"/>
              </a:rPr>
              <a:t>not</a:t>
            </a:r>
            <a:r>
              <a:rPr lang="it-IT" sz="1050" b="1" dirty="0">
                <a:solidFill>
                  <a:schemeClr val="accent6">
                    <a:lumMod val="50000"/>
                  </a:schemeClr>
                </a:solidFill>
                <a:sym typeface="Wingdings" panose="05000000000000000000" pitchFamily="2" charset="2"/>
              </a:rPr>
              <a:t> good for </a:t>
            </a:r>
            <a:r>
              <a:rPr lang="it-IT" sz="1050" b="1" dirty="0" err="1">
                <a:solidFill>
                  <a:schemeClr val="accent6">
                    <a:lumMod val="50000"/>
                  </a:schemeClr>
                </a:solidFill>
                <a:sym typeface="Wingdings" panose="05000000000000000000" pitchFamily="2" charset="2"/>
              </a:rPr>
              <a:t>our</a:t>
            </a:r>
            <a:r>
              <a:rPr lang="it-IT" sz="1050" b="1" dirty="0">
                <a:solidFill>
                  <a:schemeClr val="accent6">
                    <a:lumMod val="50000"/>
                  </a:schemeClr>
                </a:solidFill>
                <a:sym typeface="Wingdings" panose="05000000000000000000" pitchFamily="2" charset="2"/>
              </a:rPr>
              <a:t> </a:t>
            </a:r>
            <a:r>
              <a:rPr lang="it-IT" sz="1050" b="1" dirty="0" err="1">
                <a:solidFill>
                  <a:schemeClr val="accent6">
                    <a:lumMod val="50000"/>
                  </a:schemeClr>
                </a:solidFill>
                <a:sym typeface="Wingdings" panose="05000000000000000000" pitchFamily="2" charset="2"/>
              </a:rPr>
              <a:t>purpose</a:t>
            </a:r>
            <a:endParaRPr lang="it-IT" sz="1050" b="1" dirty="0">
              <a:solidFill>
                <a:schemeClr val="accent6">
                  <a:lumMod val="50000"/>
                </a:schemeClr>
              </a:solidFill>
            </a:endParaRPr>
          </a:p>
        </p:txBody>
      </p:sp>
      <p:sp>
        <p:nvSpPr>
          <p:cNvPr id="12" name="CasellaDiTesto 11">
            <a:extLst>
              <a:ext uri="{FF2B5EF4-FFF2-40B4-BE49-F238E27FC236}">
                <a16:creationId xmlns:a16="http://schemas.microsoft.com/office/drawing/2014/main" id="{A8174807-1B44-CF4D-CE81-4E58ACFCA0F0}"/>
              </a:ext>
            </a:extLst>
          </p:cNvPr>
          <p:cNvSpPr txBox="1"/>
          <p:nvPr/>
        </p:nvSpPr>
        <p:spPr>
          <a:xfrm>
            <a:off x="5572397" y="5605144"/>
            <a:ext cx="4325217" cy="415498"/>
          </a:xfrm>
          <a:prstGeom prst="rect">
            <a:avLst/>
          </a:prstGeom>
          <a:solidFill>
            <a:schemeClr val="bg1"/>
          </a:solidFill>
          <a:ln>
            <a:solidFill>
              <a:schemeClr val="accent6">
                <a:lumMod val="50000"/>
              </a:schemeClr>
            </a:solidFill>
          </a:ln>
        </p:spPr>
        <p:txBody>
          <a:bodyPr wrap="square" rtlCol="0">
            <a:spAutoFit/>
          </a:bodyPr>
          <a:lstStyle/>
          <a:p>
            <a:r>
              <a:rPr lang="it-IT" sz="1050" b="1" dirty="0">
                <a:solidFill>
                  <a:schemeClr val="accent6">
                    <a:lumMod val="50000"/>
                  </a:schemeClr>
                </a:solidFill>
              </a:rPr>
              <a:t>The general </a:t>
            </a:r>
            <a:r>
              <a:rPr lang="it-IT" sz="1050" b="1" dirty="0" err="1">
                <a:solidFill>
                  <a:schemeClr val="accent6">
                    <a:lumMod val="50000"/>
                  </a:schemeClr>
                </a:solidFill>
              </a:rPr>
              <a:t>efficiency</a:t>
            </a:r>
            <a:r>
              <a:rPr lang="it-IT" sz="1050" b="1" dirty="0">
                <a:solidFill>
                  <a:schemeClr val="accent6">
                    <a:lumMod val="50000"/>
                  </a:schemeClr>
                </a:solidFill>
              </a:rPr>
              <a:t> of membrane </a:t>
            </a:r>
            <a:r>
              <a:rPr lang="it-IT" sz="1050" b="1" dirty="0" err="1">
                <a:solidFill>
                  <a:schemeClr val="accent6">
                    <a:lumMod val="50000"/>
                  </a:schemeClr>
                </a:solidFill>
              </a:rPr>
              <a:t>module</a:t>
            </a:r>
            <a:r>
              <a:rPr lang="it-IT" sz="1050" b="1" dirty="0">
                <a:solidFill>
                  <a:schemeClr val="accent6">
                    <a:lumMod val="50000"/>
                  </a:schemeClr>
                </a:solidFill>
              </a:rPr>
              <a:t> </a:t>
            </a:r>
            <a:r>
              <a:rPr lang="it-IT" sz="1050" b="1" dirty="0" err="1">
                <a:solidFill>
                  <a:schemeClr val="accent6">
                    <a:lumMod val="50000"/>
                  </a:schemeClr>
                </a:solidFill>
              </a:rPr>
              <a:t>increase</a:t>
            </a:r>
            <a:r>
              <a:rPr lang="it-IT" sz="1050" b="1" dirty="0">
                <a:solidFill>
                  <a:schemeClr val="accent6">
                    <a:lumMod val="50000"/>
                  </a:schemeClr>
                </a:solidFill>
              </a:rPr>
              <a:t> with the feed flow </a:t>
            </a:r>
            <a:r>
              <a:rPr lang="it-IT" sz="1050" b="1" dirty="0">
                <a:solidFill>
                  <a:schemeClr val="accent6">
                    <a:lumMod val="50000"/>
                  </a:schemeClr>
                </a:solidFill>
                <a:sym typeface="Wingdings" panose="05000000000000000000" pitchFamily="2" charset="2"/>
              </a:rPr>
              <a:t> </a:t>
            </a:r>
            <a:r>
              <a:rPr lang="it-IT" sz="1050" b="1" dirty="0" err="1">
                <a:solidFill>
                  <a:schemeClr val="accent6">
                    <a:lumMod val="50000"/>
                  </a:schemeClr>
                </a:solidFill>
                <a:sym typeface="Wingdings" panose="05000000000000000000" pitchFamily="2" charset="2"/>
              </a:rPr>
              <a:t>smoothing</a:t>
            </a:r>
            <a:r>
              <a:rPr lang="it-IT" sz="1050" b="1" dirty="0">
                <a:solidFill>
                  <a:schemeClr val="accent6">
                    <a:lumMod val="50000"/>
                  </a:schemeClr>
                </a:solidFill>
                <a:sym typeface="Wingdings" panose="05000000000000000000" pitchFamily="2" charset="2"/>
              </a:rPr>
              <a:t> and </a:t>
            </a:r>
            <a:r>
              <a:rPr lang="it-IT" sz="1050" b="1" dirty="0" err="1">
                <a:solidFill>
                  <a:schemeClr val="accent6">
                    <a:lumMod val="50000"/>
                  </a:schemeClr>
                </a:solidFill>
                <a:sym typeface="Wingdings" panose="05000000000000000000" pitchFamily="2" charset="2"/>
              </a:rPr>
              <a:t>stabilization</a:t>
            </a:r>
            <a:r>
              <a:rPr lang="it-IT" sz="1050" b="1" dirty="0">
                <a:solidFill>
                  <a:schemeClr val="accent6">
                    <a:lumMod val="50000"/>
                  </a:schemeClr>
                </a:solidFill>
                <a:sym typeface="Wingdings" panose="05000000000000000000" pitchFamily="2" charset="2"/>
              </a:rPr>
              <a:t> of CSC </a:t>
            </a:r>
            <a:r>
              <a:rPr lang="it-IT" sz="1050" b="1" dirty="0" err="1">
                <a:solidFill>
                  <a:schemeClr val="accent6">
                    <a:lumMod val="50000"/>
                  </a:schemeClr>
                </a:solidFill>
                <a:sym typeface="Wingdings" panose="05000000000000000000" pitchFamily="2" charset="2"/>
              </a:rPr>
              <a:t>exhaust</a:t>
            </a:r>
            <a:r>
              <a:rPr lang="it-IT" sz="1050" b="1" dirty="0">
                <a:solidFill>
                  <a:schemeClr val="accent6">
                    <a:lumMod val="50000"/>
                  </a:schemeClr>
                </a:solidFill>
                <a:sym typeface="Wingdings" panose="05000000000000000000" pitchFamily="2" charset="2"/>
              </a:rPr>
              <a:t> flow</a:t>
            </a:r>
            <a:endParaRPr lang="it-IT" sz="1050" b="1" dirty="0">
              <a:solidFill>
                <a:schemeClr val="accent6">
                  <a:lumMod val="50000"/>
                </a:schemeClr>
              </a:solidFill>
            </a:endParaRPr>
          </a:p>
        </p:txBody>
      </p:sp>
    </p:spTree>
    <p:extLst>
      <p:ext uri="{BB962C8B-B14F-4D97-AF65-F5344CB8AC3E}">
        <p14:creationId xmlns:p14="http://schemas.microsoft.com/office/powerpoint/2010/main" val="3498525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6B51CE-9C59-2915-0CC1-C14D44574431}"/>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DA9B4E11-B4F2-49E1-249F-C820F3FDDEBC}"/>
              </a:ext>
            </a:extLst>
          </p:cNvPr>
          <p:cNvSpPr>
            <a:spLocks noGrp="1"/>
          </p:cNvSpPr>
          <p:nvPr>
            <p:ph type="title"/>
          </p:nvPr>
        </p:nvSpPr>
        <p:spPr>
          <a:xfrm>
            <a:off x="838200" y="365125"/>
            <a:ext cx="9043219" cy="1325563"/>
          </a:xfrm>
        </p:spPr>
        <p:txBody>
          <a:bodyPr>
            <a:normAutofit/>
          </a:bodyPr>
          <a:lstStyle/>
          <a:p>
            <a:r>
              <a:rPr lang="it-IT" sz="3800" b="1" dirty="0"/>
              <a:t>CF</a:t>
            </a:r>
            <a:r>
              <a:rPr lang="it-IT" sz="3800" b="1" baseline="-25000" dirty="0"/>
              <a:t>4</a:t>
            </a:r>
            <a:r>
              <a:rPr lang="it-IT" sz="3800" b="1" dirty="0"/>
              <a:t> recovery plant</a:t>
            </a:r>
            <a:br>
              <a:rPr lang="it-IT" sz="3800" b="1" dirty="0"/>
            </a:br>
            <a:r>
              <a:rPr lang="it-IT" sz="3800" b="1" dirty="0"/>
              <a:t>R&amp;D CF4 13X Absorber Module</a:t>
            </a:r>
          </a:p>
        </p:txBody>
      </p:sp>
      <p:sp>
        <p:nvSpPr>
          <p:cNvPr id="4" name="Segnaposto piè di pagina 3">
            <a:extLst>
              <a:ext uri="{FF2B5EF4-FFF2-40B4-BE49-F238E27FC236}">
                <a16:creationId xmlns:a16="http://schemas.microsoft.com/office/drawing/2014/main" id="{FAC99C61-B8FF-6966-5D74-08DB340683C4}"/>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EA272A73-4177-DA2C-0C97-84FEDC57A74A}"/>
              </a:ext>
            </a:extLst>
          </p:cNvPr>
          <p:cNvSpPr>
            <a:spLocks noGrp="1"/>
          </p:cNvSpPr>
          <p:nvPr>
            <p:ph type="sldNum" sz="quarter" idx="12"/>
          </p:nvPr>
        </p:nvSpPr>
        <p:spPr/>
        <p:txBody>
          <a:bodyPr/>
          <a:lstStyle/>
          <a:p>
            <a:fld id="{27CE633F-9882-4A5C-83A2-1109D0C73261}" type="slidenum">
              <a:rPr lang="en-US" smtClean="0"/>
              <a:t>23</a:t>
            </a:fld>
            <a:endParaRPr lang="en-US" dirty="0"/>
          </a:p>
        </p:txBody>
      </p:sp>
      <p:pic>
        <p:nvPicPr>
          <p:cNvPr id="6" name="Picture 2">
            <a:extLst>
              <a:ext uri="{FF2B5EF4-FFF2-40B4-BE49-F238E27FC236}">
                <a16:creationId xmlns:a16="http://schemas.microsoft.com/office/drawing/2014/main" id="{7D6231AD-D0C8-71A9-0BEB-409CEA52B4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A picture containing indoor, tube&#10;&#10;Description automatically generated">
            <a:extLst>
              <a:ext uri="{FF2B5EF4-FFF2-40B4-BE49-F238E27FC236}">
                <a16:creationId xmlns:a16="http://schemas.microsoft.com/office/drawing/2014/main" id="{37140846-9888-2A11-C1D2-6AE51A50B36B}"/>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3943183" y="2370138"/>
            <a:ext cx="2388752" cy="3160383"/>
          </a:xfrm>
          <a:prstGeom prst="rect">
            <a:avLst/>
          </a:prstGeom>
          <a:ln>
            <a:noFill/>
          </a:ln>
          <a:effectLst>
            <a:outerShdw blurRad="292100" dist="139700" dir="2700000" algn="tl" rotWithShape="0">
              <a:srgbClr val="333333">
                <a:alpha val="65000"/>
              </a:srgbClr>
            </a:outerShdw>
          </a:effectLst>
        </p:spPr>
      </p:pic>
      <p:pic>
        <p:nvPicPr>
          <p:cNvPr id="7" name="Picture 2">
            <a:extLst>
              <a:ext uri="{FF2B5EF4-FFF2-40B4-BE49-F238E27FC236}">
                <a16:creationId xmlns:a16="http://schemas.microsoft.com/office/drawing/2014/main" id="{9C94B21D-8F66-9688-0A7E-1DAE02BD8AFA}"/>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078683" y="2370138"/>
            <a:ext cx="2388753" cy="3160384"/>
          </a:xfrm>
          <a:prstGeom prst="rect">
            <a:avLst/>
          </a:prstGeom>
          <a:ln>
            <a:noFill/>
          </a:ln>
          <a:effectLst>
            <a:outerShdw blurRad="292100" dist="139700" dir="2700000" algn="tl" rotWithShape="0">
              <a:srgbClr val="333333">
                <a:alpha val="65000"/>
              </a:srgbClr>
            </a:outerShdw>
          </a:effectLst>
        </p:spPr>
      </p:pic>
      <p:sp>
        <p:nvSpPr>
          <p:cNvPr id="3" name="TextBox 2">
            <a:extLst>
              <a:ext uri="{FF2B5EF4-FFF2-40B4-BE49-F238E27FC236}">
                <a16:creationId xmlns:a16="http://schemas.microsoft.com/office/drawing/2014/main" id="{9259B44C-238F-D3A2-9288-341986D24252}"/>
              </a:ext>
            </a:extLst>
          </p:cNvPr>
          <p:cNvSpPr txBox="1"/>
          <p:nvPr/>
        </p:nvSpPr>
        <p:spPr>
          <a:xfrm>
            <a:off x="6807682" y="2033598"/>
            <a:ext cx="5209028" cy="3970318"/>
          </a:xfrm>
          <a:prstGeom prst="rect">
            <a:avLst/>
          </a:prstGeom>
          <a:noFill/>
        </p:spPr>
        <p:txBody>
          <a:bodyPr wrap="square" rtlCol="0">
            <a:spAutoFit/>
          </a:bodyPr>
          <a:lstStyle/>
          <a:p>
            <a:pPr marL="285750" indent="-285750">
              <a:buFont typeface="Arial" panose="020B0604020202020204" pitchFamily="34" charset="0"/>
              <a:buChar char="•"/>
            </a:pPr>
            <a:r>
              <a:rPr lang="en-US" dirty="0"/>
              <a:t>Last separation module of CF</a:t>
            </a:r>
            <a:r>
              <a:rPr lang="en-US" baseline="-25000" dirty="0"/>
              <a:t>4</a:t>
            </a:r>
            <a:r>
              <a:rPr lang="en-US" dirty="0"/>
              <a:t> recovery system</a:t>
            </a:r>
          </a:p>
          <a:p>
            <a:pPr marL="285750" indent="-285750">
              <a:buFont typeface="Arial" panose="020B0604020202020204" pitchFamily="34" charset="0"/>
              <a:buChar char="•"/>
            </a:pPr>
            <a:r>
              <a:rPr lang="en-US" dirty="0"/>
              <a:t>Molecular sieve </a:t>
            </a:r>
            <a:r>
              <a:rPr lang="en-US" b="1" dirty="0"/>
              <a:t>13X</a:t>
            </a:r>
          </a:p>
          <a:p>
            <a:pPr marL="285750" indent="-285750">
              <a:buFont typeface="Arial" panose="020B0604020202020204" pitchFamily="34" charset="0"/>
              <a:buChar char="•"/>
            </a:pPr>
            <a:r>
              <a:rPr lang="en-US" dirty="0"/>
              <a:t>Working principle: </a:t>
            </a:r>
            <a:r>
              <a:rPr lang="en-US" b="1" dirty="0"/>
              <a:t>Pressure swing adsorption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4 steps at 4 different pressure values:</a:t>
            </a:r>
          </a:p>
          <a:p>
            <a:pPr marL="800100" lvl="1" indent="-342900">
              <a:buFont typeface="+mj-lt"/>
              <a:buAutoNum type="arabicPeriod"/>
            </a:pPr>
            <a:r>
              <a:rPr lang="en-US" b="1" dirty="0"/>
              <a:t>Column filling </a:t>
            </a:r>
            <a:r>
              <a:rPr lang="en-US" dirty="0"/>
              <a:t>(from -0.9 </a:t>
            </a:r>
            <a:r>
              <a:rPr lang="en-US" dirty="0" err="1"/>
              <a:t>barg</a:t>
            </a:r>
            <a:r>
              <a:rPr lang="en-US" dirty="0"/>
              <a:t> to -0.050 </a:t>
            </a:r>
            <a:r>
              <a:rPr lang="en-US" dirty="0" err="1"/>
              <a:t>barg</a:t>
            </a:r>
            <a:r>
              <a:rPr lang="en-US" dirty="0"/>
              <a:t>)</a:t>
            </a:r>
          </a:p>
          <a:p>
            <a:pPr marL="800100" lvl="1" indent="-342900">
              <a:buFont typeface="+mj-lt"/>
              <a:buAutoNum type="arabicPeriod"/>
            </a:pPr>
            <a:r>
              <a:rPr lang="en-US" b="1" dirty="0"/>
              <a:t>Separation phase</a:t>
            </a:r>
          </a:p>
          <a:p>
            <a:pPr marL="800100" lvl="1" indent="-342900">
              <a:buFont typeface="+mj-lt"/>
              <a:buAutoNum type="arabicPeriod"/>
            </a:pPr>
            <a:r>
              <a:rPr lang="en-US" b="1" dirty="0"/>
              <a:t>Venting</a:t>
            </a:r>
            <a:r>
              <a:rPr lang="en-US" dirty="0"/>
              <a:t> of components not absorbed by MS (from-0,050 </a:t>
            </a:r>
            <a:r>
              <a:rPr lang="en-US" dirty="0" err="1"/>
              <a:t>barg</a:t>
            </a:r>
            <a:r>
              <a:rPr lang="en-US" dirty="0"/>
              <a:t> to -0.450barg)</a:t>
            </a:r>
          </a:p>
          <a:p>
            <a:pPr marL="800100" lvl="1" indent="-342900">
              <a:buFont typeface="+mj-lt"/>
              <a:buAutoNum type="arabicPeriod"/>
            </a:pPr>
            <a:r>
              <a:rPr lang="en-US" b="1" dirty="0"/>
              <a:t>Emptying</a:t>
            </a:r>
            <a:r>
              <a:rPr lang="en-US" dirty="0"/>
              <a:t> of column (from -0.45barg to -0.9 </a:t>
            </a:r>
            <a:r>
              <a:rPr lang="en-US" dirty="0" err="1"/>
              <a:t>barg</a:t>
            </a:r>
            <a:r>
              <a:rPr lang="en-US" dirty="0"/>
              <a:t>)</a:t>
            </a:r>
            <a:endParaRPr lang="en-GB" dirty="0"/>
          </a:p>
        </p:txBody>
      </p:sp>
    </p:spTree>
    <p:extLst>
      <p:ext uri="{BB962C8B-B14F-4D97-AF65-F5344CB8AC3E}">
        <p14:creationId xmlns:p14="http://schemas.microsoft.com/office/powerpoint/2010/main" val="33088993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421A12-9BB3-E6FC-DD93-CAC0B7E2775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EF29431-20B5-8ECD-BAA7-2F281A41785D}"/>
              </a:ext>
            </a:extLst>
          </p:cNvPr>
          <p:cNvSpPr>
            <a:spLocks noGrp="1"/>
          </p:cNvSpPr>
          <p:nvPr>
            <p:ph type="title"/>
          </p:nvPr>
        </p:nvSpPr>
        <p:spPr>
          <a:xfrm>
            <a:off x="838200" y="365125"/>
            <a:ext cx="10833100" cy="1325563"/>
          </a:xfrm>
        </p:spPr>
        <p:txBody>
          <a:bodyPr>
            <a:normAutofit/>
          </a:bodyPr>
          <a:lstStyle/>
          <a:p>
            <a:r>
              <a:rPr lang="it-IT" sz="3800" b="1" dirty="0"/>
              <a:t>CF</a:t>
            </a:r>
            <a:r>
              <a:rPr lang="it-IT" sz="3800" b="1" baseline="-25000" dirty="0"/>
              <a:t>4</a:t>
            </a:r>
            <a:r>
              <a:rPr lang="it-IT" sz="3800" b="1" dirty="0"/>
              <a:t> recovery plant</a:t>
            </a:r>
            <a:br>
              <a:rPr lang="it-IT" sz="3800" b="1" dirty="0"/>
            </a:br>
            <a:r>
              <a:rPr lang="it-IT" sz="3800" b="1" dirty="0"/>
              <a:t>R&amp;D CF</a:t>
            </a:r>
            <a:r>
              <a:rPr lang="it-IT" sz="3800" b="1" baseline="-25000" dirty="0"/>
              <a:t>4</a:t>
            </a:r>
            <a:r>
              <a:rPr lang="it-IT" sz="3800" b="1" dirty="0"/>
              <a:t> 13X absorber module - Results</a:t>
            </a:r>
          </a:p>
        </p:txBody>
      </p:sp>
      <p:sp>
        <p:nvSpPr>
          <p:cNvPr id="4" name="Segnaposto piè di pagina 3">
            <a:extLst>
              <a:ext uri="{FF2B5EF4-FFF2-40B4-BE49-F238E27FC236}">
                <a16:creationId xmlns:a16="http://schemas.microsoft.com/office/drawing/2014/main" id="{DD4A8E19-45DC-6C5C-A77A-76C54C7B744C}"/>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78291510-A1A7-29C9-3702-C557FEE53917}"/>
              </a:ext>
            </a:extLst>
          </p:cNvPr>
          <p:cNvSpPr>
            <a:spLocks noGrp="1"/>
          </p:cNvSpPr>
          <p:nvPr>
            <p:ph type="sldNum" sz="quarter" idx="12"/>
          </p:nvPr>
        </p:nvSpPr>
        <p:spPr/>
        <p:txBody>
          <a:bodyPr/>
          <a:lstStyle/>
          <a:p>
            <a:fld id="{27CE633F-9882-4A5C-83A2-1109D0C73261}" type="slidenum">
              <a:rPr lang="en-US" smtClean="0"/>
              <a:t>24</a:t>
            </a:fld>
            <a:endParaRPr lang="en-US" dirty="0"/>
          </a:p>
        </p:txBody>
      </p:sp>
      <p:pic>
        <p:nvPicPr>
          <p:cNvPr id="6" name="Picture 2">
            <a:extLst>
              <a:ext uri="{FF2B5EF4-FFF2-40B4-BE49-F238E27FC236}">
                <a16:creationId xmlns:a16="http://schemas.microsoft.com/office/drawing/2014/main" id="{E1244FFF-A38E-80EF-C352-4C6498DDE6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Chart 4">
            <a:extLst>
              <a:ext uri="{FF2B5EF4-FFF2-40B4-BE49-F238E27FC236}">
                <a16:creationId xmlns:a16="http://schemas.microsoft.com/office/drawing/2014/main" id="{475C9D6A-C73F-3848-63B0-38A55BF61B5C}"/>
              </a:ext>
            </a:extLst>
          </p:cNvPr>
          <p:cNvGraphicFramePr>
            <a:graphicFrameLocks/>
          </p:cNvGraphicFramePr>
          <p:nvPr>
            <p:extLst>
              <p:ext uri="{D42A27DB-BD31-4B8C-83A1-F6EECF244321}">
                <p14:modId xmlns:p14="http://schemas.microsoft.com/office/powerpoint/2010/main" val="1016497269"/>
              </p:ext>
            </p:extLst>
          </p:nvPr>
        </p:nvGraphicFramePr>
        <p:xfrm>
          <a:off x="937243" y="1690688"/>
          <a:ext cx="6822457" cy="2951162"/>
        </p:xfrm>
        <a:graphic>
          <a:graphicData uri="http://schemas.openxmlformats.org/drawingml/2006/chart">
            <c:chart xmlns:c="http://schemas.openxmlformats.org/drawingml/2006/chart" xmlns:r="http://schemas.openxmlformats.org/officeDocument/2006/relationships" r:id="rId3"/>
          </a:graphicData>
        </a:graphic>
      </p:graphicFrame>
      <p:grpSp>
        <p:nvGrpSpPr>
          <p:cNvPr id="12" name="Group 11">
            <a:extLst>
              <a:ext uri="{FF2B5EF4-FFF2-40B4-BE49-F238E27FC236}">
                <a16:creationId xmlns:a16="http://schemas.microsoft.com/office/drawing/2014/main" id="{062EDBA0-6916-C3CE-19EC-3BFBB7589FF3}"/>
              </a:ext>
            </a:extLst>
          </p:cNvPr>
          <p:cNvGrpSpPr/>
          <p:nvPr/>
        </p:nvGrpSpPr>
        <p:grpSpPr>
          <a:xfrm>
            <a:off x="7391400" y="1860282"/>
            <a:ext cx="4616450" cy="2556143"/>
            <a:chOff x="7391400" y="2012950"/>
            <a:chExt cx="4616450" cy="2556143"/>
          </a:xfrm>
        </p:grpSpPr>
        <p:sp>
          <p:nvSpPr>
            <p:cNvPr id="8" name="TextBox 7">
              <a:extLst>
                <a:ext uri="{FF2B5EF4-FFF2-40B4-BE49-F238E27FC236}">
                  <a16:creationId xmlns:a16="http://schemas.microsoft.com/office/drawing/2014/main" id="{97E870B0-E27A-C58B-26C1-FA2229D98A18}"/>
                </a:ext>
              </a:extLst>
            </p:cNvPr>
            <p:cNvSpPr txBox="1"/>
            <p:nvPr/>
          </p:nvSpPr>
          <p:spPr>
            <a:xfrm>
              <a:off x="7391400" y="2012950"/>
              <a:ext cx="4616450" cy="1200329"/>
            </a:xfrm>
            <a:prstGeom prst="rect">
              <a:avLst/>
            </a:prstGeom>
            <a:noFill/>
          </p:spPr>
          <p:txBody>
            <a:bodyPr wrap="square" rtlCol="0">
              <a:spAutoFit/>
            </a:bodyPr>
            <a:lstStyle/>
            <a:p>
              <a:pPr algn="ctr"/>
              <a:r>
                <a:rPr lang="en-US" dirty="0"/>
                <a:t>Many tests performed to find out the best pressure value to start the CF</a:t>
              </a:r>
              <a:r>
                <a:rPr lang="en-US" baseline="-25000" dirty="0"/>
                <a:t>4</a:t>
              </a:r>
              <a:r>
                <a:rPr lang="en-US" dirty="0"/>
                <a:t> recovery </a:t>
              </a:r>
            </a:p>
            <a:p>
              <a:pPr marL="285750" indent="-285750">
                <a:buFont typeface="Arial" panose="020B0604020202020204" pitchFamily="34" charset="0"/>
                <a:buChar char="•"/>
              </a:pPr>
              <a:endParaRPr lang="en-GB" dirty="0"/>
            </a:p>
          </p:txBody>
        </p:sp>
        <p:sp>
          <p:nvSpPr>
            <p:cNvPr id="9" name="Arrow: Down 8">
              <a:extLst>
                <a:ext uri="{FF2B5EF4-FFF2-40B4-BE49-F238E27FC236}">
                  <a16:creationId xmlns:a16="http://schemas.microsoft.com/office/drawing/2014/main" id="{ED8EB01E-62AF-7D24-6CFC-C4BA914BAEC1}"/>
                </a:ext>
              </a:extLst>
            </p:cNvPr>
            <p:cNvSpPr/>
            <p:nvPr/>
          </p:nvSpPr>
          <p:spPr>
            <a:xfrm>
              <a:off x="9569450" y="2976980"/>
              <a:ext cx="260350" cy="667742"/>
            </a:xfrm>
            <a:prstGeom prst="downArrow">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685C366E-AA60-BF6C-C5AE-113ACFCE7E6F}"/>
                </a:ext>
              </a:extLst>
            </p:cNvPr>
            <p:cNvSpPr txBox="1"/>
            <p:nvPr/>
          </p:nvSpPr>
          <p:spPr>
            <a:xfrm>
              <a:off x="7759700" y="3645763"/>
              <a:ext cx="3879850" cy="923330"/>
            </a:xfrm>
            <a:prstGeom prst="rect">
              <a:avLst/>
            </a:prstGeom>
            <a:noFill/>
          </p:spPr>
          <p:txBody>
            <a:bodyPr wrap="square" rtlCol="0">
              <a:spAutoFit/>
            </a:bodyPr>
            <a:lstStyle/>
            <a:p>
              <a:pPr algn="ctr"/>
              <a:r>
                <a:rPr lang="en-US" dirty="0"/>
                <a:t>Tradeoff between quality of recuperated CF</a:t>
              </a:r>
              <a:r>
                <a:rPr lang="en-US" baseline="-25000" dirty="0"/>
                <a:t>4</a:t>
              </a:r>
              <a:r>
                <a:rPr lang="en-US" dirty="0"/>
                <a:t> and total recuperation efficiency</a:t>
              </a:r>
              <a:endParaRPr lang="en-GB" dirty="0"/>
            </a:p>
          </p:txBody>
        </p:sp>
      </p:grpSp>
      <p:grpSp>
        <p:nvGrpSpPr>
          <p:cNvPr id="16" name="Group 15">
            <a:extLst>
              <a:ext uri="{FF2B5EF4-FFF2-40B4-BE49-F238E27FC236}">
                <a16:creationId xmlns:a16="http://schemas.microsoft.com/office/drawing/2014/main" id="{15B82A8E-B4EC-3905-0166-C88D7CC0BD5D}"/>
              </a:ext>
            </a:extLst>
          </p:cNvPr>
          <p:cNvGrpSpPr/>
          <p:nvPr/>
        </p:nvGrpSpPr>
        <p:grpSpPr>
          <a:xfrm>
            <a:off x="787236" y="4737100"/>
            <a:ext cx="5216430" cy="1661993"/>
            <a:chOff x="3339152" y="4324350"/>
            <a:chExt cx="5620730" cy="1661993"/>
          </a:xfrm>
        </p:grpSpPr>
        <p:sp>
          <p:nvSpPr>
            <p:cNvPr id="13" name="TextBox 12">
              <a:extLst>
                <a:ext uri="{FF2B5EF4-FFF2-40B4-BE49-F238E27FC236}">
                  <a16:creationId xmlns:a16="http://schemas.microsoft.com/office/drawing/2014/main" id="{AE8CE6DD-7580-452D-442D-DCE9E194A824}"/>
                </a:ext>
              </a:extLst>
            </p:cNvPr>
            <p:cNvSpPr txBox="1"/>
            <p:nvPr/>
          </p:nvSpPr>
          <p:spPr>
            <a:xfrm>
              <a:off x="4813300" y="4324350"/>
              <a:ext cx="3340100" cy="338554"/>
            </a:xfrm>
            <a:prstGeom prst="rect">
              <a:avLst/>
            </a:prstGeom>
            <a:noFill/>
          </p:spPr>
          <p:txBody>
            <a:bodyPr wrap="square" rtlCol="0">
              <a:spAutoFit/>
            </a:bodyPr>
            <a:lstStyle/>
            <a:p>
              <a:r>
                <a:rPr lang="en-US" sz="1600" b="1" dirty="0">
                  <a:solidFill>
                    <a:srgbClr val="002060"/>
                  </a:solidFill>
                </a:rPr>
                <a:t>ANALYSIS CF</a:t>
              </a:r>
              <a:r>
                <a:rPr lang="en-US" sz="1600" b="1" baseline="-25000" dirty="0">
                  <a:solidFill>
                    <a:srgbClr val="002060"/>
                  </a:solidFill>
                </a:rPr>
                <a:t>4</a:t>
              </a:r>
              <a:r>
                <a:rPr lang="en-US" sz="1600" b="1" dirty="0">
                  <a:solidFill>
                    <a:srgbClr val="002060"/>
                  </a:solidFill>
                </a:rPr>
                <a:t> ABSORBER</a:t>
              </a:r>
              <a:endParaRPr lang="en-GB" sz="1600" b="1" dirty="0">
                <a:solidFill>
                  <a:srgbClr val="002060"/>
                </a:solidFill>
              </a:endParaRPr>
            </a:p>
          </p:txBody>
        </p:sp>
        <p:sp>
          <p:nvSpPr>
            <p:cNvPr id="14" name="TextBox 13">
              <a:extLst>
                <a:ext uri="{FF2B5EF4-FFF2-40B4-BE49-F238E27FC236}">
                  <a16:creationId xmlns:a16="http://schemas.microsoft.com/office/drawing/2014/main" id="{B9C09B86-1A05-6B70-317D-706B2A177115}"/>
                </a:ext>
              </a:extLst>
            </p:cNvPr>
            <p:cNvSpPr txBox="1"/>
            <p:nvPr/>
          </p:nvSpPr>
          <p:spPr>
            <a:xfrm>
              <a:off x="3339152" y="4662904"/>
              <a:ext cx="2997200" cy="1323439"/>
            </a:xfrm>
            <a:prstGeom prst="rect">
              <a:avLst/>
            </a:prstGeom>
            <a:noFill/>
          </p:spPr>
          <p:txBody>
            <a:bodyPr wrap="square" rtlCol="0">
              <a:spAutoFit/>
            </a:bodyPr>
            <a:lstStyle/>
            <a:p>
              <a:pPr algn="ctr"/>
              <a:r>
                <a:rPr lang="en-US" sz="1600" dirty="0">
                  <a:solidFill>
                    <a:srgbClr val="FF0000"/>
                  </a:solidFill>
                  <a:effectLst>
                    <a:outerShdw blurRad="38100" dist="38100" dir="2700000" algn="tl">
                      <a:srgbClr val="000000">
                        <a:alpha val="43137"/>
                      </a:srgbClr>
                    </a:outerShdw>
                  </a:effectLst>
                </a:rPr>
                <a:t>Before optimization</a:t>
              </a:r>
            </a:p>
            <a:p>
              <a:pPr algn="ctr"/>
              <a:r>
                <a:rPr lang="en-US" sz="1600" dirty="0"/>
                <a:t>Ar 17.14%</a:t>
              </a:r>
              <a:br>
                <a:rPr lang="en-US" sz="1600" dirty="0"/>
              </a:br>
              <a:r>
                <a:rPr lang="en-US" sz="1600" dirty="0"/>
                <a:t>CF</a:t>
              </a:r>
              <a:r>
                <a:rPr lang="en-US" sz="1600" baseline="-25000" dirty="0"/>
                <a:t>4</a:t>
              </a:r>
              <a:r>
                <a:rPr lang="en-US" sz="1600" dirty="0"/>
                <a:t> 80.95%</a:t>
              </a:r>
              <a:br>
                <a:rPr lang="en-US" sz="1600" dirty="0"/>
              </a:br>
              <a:r>
                <a:rPr lang="en-US" sz="1600" dirty="0"/>
                <a:t>O</a:t>
              </a:r>
              <a:r>
                <a:rPr lang="en-US" sz="1600" baseline="-25000" dirty="0"/>
                <a:t>2</a:t>
              </a:r>
              <a:r>
                <a:rPr lang="en-US" sz="1600" dirty="0"/>
                <a:t> 460 ppm</a:t>
              </a:r>
              <a:br>
                <a:rPr lang="en-US" sz="1600" dirty="0"/>
              </a:br>
              <a:r>
                <a:rPr lang="en-US" sz="1600" dirty="0"/>
                <a:t>N</a:t>
              </a:r>
              <a:r>
                <a:rPr lang="en-US" sz="1600" baseline="-25000" dirty="0"/>
                <a:t>2</a:t>
              </a:r>
              <a:r>
                <a:rPr lang="en-US" sz="1600" dirty="0"/>
                <a:t> 37625 ppm</a:t>
              </a:r>
              <a:endParaRPr lang="en-GB" sz="1600" dirty="0"/>
            </a:p>
          </p:txBody>
        </p:sp>
        <p:sp>
          <p:nvSpPr>
            <p:cNvPr id="15" name="TextBox 14">
              <a:extLst>
                <a:ext uri="{FF2B5EF4-FFF2-40B4-BE49-F238E27FC236}">
                  <a16:creationId xmlns:a16="http://schemas.microsoft.com/office/drawing/2014/main" id="{2A417C23-2529-F4F5-DFB4-C2A54D25DD20}"/>
                </a:ext>
              </a:extLst>
            </p:cNvPr>
            <p:cNvSpPr txBox="1"/>
            <p:nvPr/>
          </p:nvSpPr>
          <p:spPr>
            <a:xfrm>
              <a:off x="5962682" y="4662904"/>
              <a:ext cx="2997200" cy="1323439"/>
            </a:xfrm>
            <a:prstGeom prst="rect">
              <a:avLst/>
            </a:prstGeom>
            <a:noFill/>
          </p:spPr>
          <p:txBody>
            <a:bodyPr wrap="square" rtlCol="0">
              <a:spAutoFit/>
            </a:bodyPr>
            <a:lstStyle/>
            <a:p>
              <a:pPr algn="ctr"/>
              <a:r>
                <a:rPr lang="en-US" sz="1600" dirty="0">
                  <a:solidFill>
                    <a:srgbClr val="00B050"/>
                  </a:solidFill>
                  <a:effectLst>
                    <a:outerShdw blurRad="38100" dist="38100" dir="2700000" algn="tl">
                      <a:srgbClr val="000000">
                        <a:alpha val="43137"/>
                      </a:srgbClr>
                    </a:outerShdw>
                  </a:effectLst>
                </a:rPr>
                <a:t>After optimization</a:t>
              </a:r>
            </a:p>
            <a:p>
              <a:pPr algn="ctr"/>
              <a:r>
                <a:rPr lang="en-US" sz="1600" dirty="0"/>
                <a:t>Ar 1.78%</a:t>
              </a:r>
              <a:br>
                <a:rPr lang="en-US" sz="1600" dirty="0"/>
              </a:br>
              <a:r>
                <a:rPr lang="en-US" sz="1600" dirty="0"/>
                <a:t>CF</a:t>
              </a:r>
              <a:r>
                <a:rPr lang="en-US" sz="1600" baseline="-25000" dirty="0"/>
                <a:t>4</a:t>
              </a:r>
              <a:r>
                <a:rPr lang="en-US" sz="1600" dirty="0"/>
                <a:t> 97.16%</a:t>
              </a:r>
              <a:br>
                <a:rPr lang="en-US" sz="1600" dirty="0"/>
              </a:br>
              <a:r>
                <a:rPr lang="en-US" sz="1600" dirty="0"/>
                <a:t>O</a:t>
              </a:r>
              <a:r>
                <a:rPr lang="en-US" sz="1600" baseline="-25000" dirty="0"/>
                <a:t>2</a:t>
              </a:r>
              <a:r>
                <a:rPr lang="en-US" sz="1600" dirty="0"/>
                <a:t> 173 ppm</a:t>
              </a:r>
              <a:br>
                <a:rPr lang="en-US" sz="1600" dirty="0"/>
              </a:br>
              <a:r>
                <a:rPr lang="en-US" sz="1600" dirty="0"/>
                <a:t>N</a:t>
              </a:r>
              <a:r>
                <a:rPr lang="en-US" sz="1600" baseline="-25000" dirty="0"/>
                <a:t>2</a:t>
              </a:r>
              <a:r>
                <a:rPr lang="en-US" sz="1600" dirty="0"/>
                <a:t> 2646 ppm</a:t>
              </a:r>
              <a:endParaRPr lang="en-GB" sz="1600" dirty="0"/>
            </a:p>
          </p:txBody>
        </p:sp>
      </p:grpSp>
      <p:grpSp>
        <p:nvGrpSpPr>
          <p:cNvPr id="7" name="Group 6">
            <a:extLst>
              <a:ext uri="{FF2B5EF4-FFF2-40B4-BE49-F238E27FC236}">
                <a16:creationId xmlns:a16="http://schemas.microsoft.com/office/drawing/2014/main" id="{8EA0DE21-F628-C6D1-5000-F99FAA12CC36}"/>
              </a:ext>
            </a:extLst>
          </p:cNvPr>
          <p:cNvGrpSpPr/>
          <p:nvPr/>
        </p:nvGrpSpPr>
        <p:grpSpPr>
          <a:xfrm>
            <a:off x="5850412" y="4747083"/>
            <a:ext cx="5929502" cy="966757"/>
            <a:chOff x="3240182" y="4324350"/>
            <a:chExt cx="5929502" cy="966757"/>
          </a:xfrm>
        </p:grpSpPr>
        <p:sp>
          <p:nvSpPr>
            <p:cNvPr id="10" name="TextBox 9">
              <a:extLst>
                <a:ext uri="{FF2B5EF4-FFF2-40B4-BE49-F238E27FC236}">
                  <a16:creationId xmlns:a16="http://schemas.microsoft.com/office/drawing/2014/main" id="{04943A0D-645D-CB75-3BD2-7F8E751E5EB1}"/>
                </a:ext>
              </a:extLst>
            </p:cNvPr>
            <p:cNvSpPr txBox="1"/>
            <p:nvPr/>
          </p:nvSpPr>
          <p:spPr>
            <a:xfrm>
              <a:off x="4460143" y="4324350"/>
              <a:ext cx="3693257" cy="338554"/>
            </a:xfrm>
            <a:prstGeom prst="rect">
              <a:avLst/>
            </a:prstGeom>
            <a:noFill/>
          </p:spPr>
          <p:txBody>
            <a:bodyPr wrap="square" rtlCol="0">
              <a:spAutoFit/>
            </a:bodyPr>
            <a:lstStyle/>
            <a:p>
              <a:r>
                <a:rPr lang="en-US" sz="1600" b="1" dirty="0">
                  <a:solidFill>
                    <a:srgbClr val="002060"/>
                  </a:solidFill>
                </a:rPr>
                <a:t> CF</a:t>
              </a:r>
              <a:r>
                <a:rPr lang="en-US" sz="1600" b="1" baseline="-25000" dirty="0">
                  <a:solidFill>
                    <a:srgbClr val="002060"/>
                  </a:solidFill>
                </a:rPr>
                <a:t>4</a:t>
              </a:r>
              <a:r>
                <a:rPr lang="en-US" sz="1600" b="1" dirty="0">
                  <a:solidFill>
                    <a:srgbClr val="002060"/>
                  </a:solidFill>
                </a:rPr>
                <a:t> RECUPERATION EFFICIENCY</a:t>
              </a:r>
              <a:endParaRPr lang="en-GB" sz="1600" b="1" dirty="0">
                <a:solidFill>
                  <a:srgbClr val="002060"/>
                </a:solidFill>
              </a:endParaRPr>
            </a:p>
          </p:txBody>
        </p:sp>
        <p:sp>
          <p:nvSpPr>
            <p:cNvPr id="17" name="TextBox 16">
              <a:extLst>
                <a:ext uri="{FF2B5EF4-FFF2-40B4-BE49-F238E27FC236}">
                  <a16:creationId xmlns:a16="http://schemas.microsoft.com/office/drawing/2014/main" id="{E2D0A6C0-830E-A77A-DA5F-14D7C4616482}"/>
                </a:ext>
              </a:extLst>
            </p:cNvPr>
            <p:cNvSpPr txBox="1"/>
            <p:nvPr/>
          </p:nvSpPr>
          <p:spPr>
            <a:xfrm>
              <a:off x="3240182" y="4706332"/>
              <a:ext cx="2997200" cy="584775"/>
            </a:xfrm>
            <a:prstGeom prst="rect">
              <a:avLst/>
            </a:prstGeom>
            <a:noFill/>
          </p:spPr>
          <p:txBody>
            <a:bodyPr wrap="square" rtlCol="0">
              <a:spAutoFit/>
            </a:bodyPr>
            <a:lstStyle/>
            <a:p>
              <a:pPr algn="ctr"/>
              <a:r>
                <a:rPr lang="en-US" sz="1600" dirty="0">
                  <a:solidFill>
                    <a:srgbClr val="FF0000"/>
                  </a:solidFill>
                  <a:effectLst>
                    <a:outerShdw blurRad="38100" dist="38100" dir="2700000" algn="tl">
                      <a:srgbClr val="000000">
                        <a:alpha val="43137"/>
                      </a:srgbClr>
                    </a:outerShdw>
                  </a:effectLst>
                </a:rPr>
                <a:t>Before optimization</a:t>
              </a:r>
            </a:p>
            <a:p>
              <a:pPr algn="ctr"/>
              <a:r>
                <a:rPr lang="en-US" sz="1600" dirty="0"/>
                <a:t>45%</a:t>
              </a:r>
            </a:p>
          </p:txBody>
        </p:sp>
        <p:sp>
          <p:nvSpPr>
            <p:cNvPr id="18" name="TextBox 17">
              <a:extLst>
                <a:ext uri="{FF2B5EF4-FFF2-40B4-BE49-F238E27FC236}">
                  <a16:creationId xmlns:a16="http://schemas.microsoft.com/office/drawing/2014/main" id="{06975EDE-FF79-AA63-1C7E-2BE218D33A5A}"/>
                </a:ext>
              </a:extLst>
            </p:cNvPr>
            <p:cNvSpPr txBox="1"/>
            <p:nvPr/>
          </p:nvSpPr>
          <p:spPr>
            <a:xfrm>
              <a:off x="6172484" y="4701470"/>
              <a:ext cx="2997200" cy="584775"/>
            </a:xfrm>
            <a:prstGeom prst="rect">
              <a:avLst/>
            </a:prstGeom>
            <a:noFill/>
          </p:spPr>
          <p:txBody>
            <a:bodyPr wrap="square" rtlCol="0">
              <a:spAutoFit/>
            </a:bodyPr>
            <a:lstStyle/>
            <a:p>
              <a:pPr algn="ctr"/>
              <a:r>
                <a:rPr lang="en-US" sz="1600" dirty="0">
                  <a:solidFill>
                    <a:srgbClr val="00B050"/>
                  </a:solidFill>
                  <a:effectLst>
                    <a:outerShdw blurRad="38100" dist="38100" dir="2700000" algn="tl">
                      <a:srgbClr val="000000">
                        <a:alpha val="43137"/>
                      </a:srgbClr>
                    </a:outerShdw>
                  </a:effectLst>
                </a:rPr>
                <a:t>After optimization</a:t>
              </a:r>
            </a:p>
            <a:p>
              <a:pPr algn="ctr"/>
              <a:r>
                <a:rPr lang="en-US" sz="1600" dirty="0"/>
                <a:t>66%</a:t>
              </a:r>
              <a:endParaRPr lang="en-GB" sz="1600" dirty="0"/>
            </a:p>
          </p:txBody>
        </p:sp>
      </p:grpSp>
    </p:spTree>
    <p:extLst>
      <p:ext uri="{BB962C8B-B14F-4D97-AF65-F5344CB8AC3E}">
        <p14:creationId xmlns:p14="http://schemas.microsoft.com/office/powerpoint/2010/main" val="32910219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664BC-17D6-9EE4-E974-12BDA041B37F}"/>
            </a:ext>
          </a:extLst>
        </p:cNvPr>
        <p:cNvGrpSpPr/>
        <p:nvPr/>
      </p:nvGrpSpPr>
      <p:grpSpPr>
        <a:xfrm>
          <a:off x="0" y="0"/>
          <a:ext cx="0" cy="0"/>
          <a:chOff x="0" y="0"/>
          <a:chExt cx="0" cy="0"/>
        </a:xfrm>
      </p:grpSpPr>
      <p:pic>
        <p:nvPicPr>
          <p:cNvPr id="2054" name="Picture 6">
            <a:extLst>
              <a:ext uri="{FF2B5EF4-FFF2-40B4-BE49-F238E27FC236}">
                <a16:creationId xmlns:a16="http://schemas.microsoft.com/office/drawing/2014/main" id="{C8AE253C-23FF-88A3-C216-B6126583E9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78814" y="1628344"/>
            <a:ext cx="5613739" cy="278063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ECA1AAE-FD0A-59F9-1BB6-47337A543E5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043" y="1628344"/>
            <a:ext cx="5613739" cy="2780637"/>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8B7A754D-8F21-38AB-CC93-1D5A6957AD20}"/>
              </a:ext>
            </a:extLst>
          </p:cNvPr>
          <p:cNvSpPr>
            <a:spLocks noGrp="1"/>
          </p:cNvSpPr>
          <p:nvPr>
            <p:ph type="title"/>
          </p:nvPr>
        </p:nvSpPr>
        <p:spPr>
          <a:xfrm>
            <a:off x="838200" y="365125"/>
            <a:ext cx="9043219" cy="1325563"/>
          </a:xfrm>
        </p:spPr>
        <p:txBody>
          <a:bodyPr>
            <a:normAutofit/>
          </a:bodyPr>
          <a:lstStyle/>
          <a:p>
            <a:r>
              <a:rPr lang="it-IT" sz="3800" b="1" dirty="0"/>
              <a:t>CF</a:t>
            </a:r>
            <a:r>
              <a:rPr lang="it-IT" sz="3800" b="1" baseline="-25000" dirty="0"/>
              <a:t>4</a:t>
            </a:r>
            <a:r>
              <a:rPr lang="it-IT" sz="3800" b="1" dirty="0"/>
              <a:t> recovery </a:t>
            </a:r>
            <a:r>
              <a:rPr lang="it-IT" sz="3800" b="1" dirty="0" err="1"/>
              <a:t>plant</a:t>
            </a:r>
            <a:br>
              <a:rPr lang="it-IT" sz="3800" b="1" dirty="0"/>
            </a:br>
            <a:r>
              <a:rPr lang="it-IT" sz="3800" b="1" dirty="0" err="1"/>
              <a:t>Recuperation</a:t>
            </a:r>
            <a:r>
              <a:rPr lang="it-IT" sz="3800" b="1" dirty="0"/>
              <a:t> </a:t>
            </a:r>
            <a:r>
              <a:rPr lang="it-IT" sz="3800" b="1" dirty="0" err="1"/>
              <a:t>batteries</a:t>
            </a:r>
            <a:endParaRPr lang="it-IT" sz="3800" b="1" dirty="0"/>
          </a:p>
        </p:txBody>
      </p:sp>
      <p:sp>
        <p:nvSpPr>
          <p:cNvPr id="4" name="Segnaposto piè di pagina 3">
            <a:extLst>
              <a:ext uri="{FF2B5EF4-FFF2-40B4-BE49-F238E27FC236}">
                <a16:creationId xmlns:a16="http://schemas.microsoft.com/office/drawing/2014/main" id="{30553538-0EAF-CCE7-E3A2-42B89ECE1727}"/>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22A5EB54-FA00-FB28-C604-E937683B35E2}"/>
              </a:ext>
            </a:extLst>
          </p:cNvPr>
          <p:cNvSpPr>
            <a:spLocks noGrp="1"/>
          </p:cNvSpPr>
          <p:nvPr>
            <p:ph type="sldNum" sz="quarter" idx="12"/>
          </p:nvPr>
        </p:nvSpPr>
        <p:spPr/>
        <p:txBody>
          <a:bodyPr/>
          <a:lstStyle/>
          <a:p>
            <a:fld id="{27CE633F-9882-4A5C-83A2-1109D0C73261}" type="slidenum">
              <a:rPr lang="en-US" smtClean="0"/>
              <a:t>25</a:t>
            </a:fld>
            <a:endParaRPr lang="en-US" dirty="0"/>
          </a:p>
        </p:txBody>
      </p:sp>
      <p:pic>
        <p:nvPicPr>
          <p:cNvPr id="6" name="Picture 2">
            <a:extLst>
              <a:ext uri="{FF2B5EF4-FFF2-40B4-BE49-F238E27FC236}">
                <a16:creationId xmlns:a16="http://schemas.microsoft.com/office/drawing/2014/main" id="{835F6BE0-7935-FDA3-A34F-C67511D2C22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10" name="Oval 9">
            <a:extLst>
              <a:ext uri="{FF2B5EF4-FFF2-40B4-BE49-F238E27FC236}">
                <a16:creationId xmlns:a16="http://schemas.microsoft.com/office/drawing/2014/main" id="{7E730C5A-D410-55D6-02E9-205A97B97825}"/>
              </a:ext>
              <a:ext uri="{C183D7F6-B498-43B3-948B-1728B52AA6E4}">
                <adec:decorative xmlns:adec="http://schemas.microsoft.com/office/drawing/2017/decorative" val="1"/>
              </a:ext>
            </a:extLst>
          </p:cNvPr>
          <p:cNvSpPr/>
          <p:nvPr/>
        </p:nvSpPr>
        <p:spPr>
          <a:xfrm>
            <a:off x="2973456" y="2789729"/>
            <a:ext cx="196850" cy="134620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CC0EDFF-5775-122F-98F5-A685C2DC22D1}"/>
              </a:ext>
            </a:extLst>
          </p:cNvPr>
          <p:cNvSpPr txBox="1"/>
          <p:nvPr/>
        </p:nvSpPr>
        <p:spPr>
          <a:xfrm>
            <a:off x="2851150" y="3672592"/>
            <a:ext cx="1809750" cy="400110"/>
          </a:xfrm>
          <a:prstGeom prst="rect">
            <a:avLst/>
          </a:prstGeom>
          <a:noFill/>
        </p:spPr>
        <p:txBody>
          <a:bodyPr wrap="square" rtlCol="0">
            <a:spAutoFit/>
          </a:bodyPr>
          <a:lstStyle/>
          <a:p>
            <a:pPr algn="ctr"/>
            <a:r>
              <a:rPr lang="en-US" sz="1000" dirty="0">
                <a:solidFill>
                  <a:srgbClr val="FF0000"/>
                </a:solidFill>
              </a:rPr>
              <a:t>Problem with pump module</a:t>
            </a:r>
            <a:endParaRPr lang="en-GB" sz="1000" dirty="0">
              <a:solidFill>
                <a:srgbClr val="FF0000"/>
              </a:solidFill>
            </a:endParaRPr>
          </a:p>
        </p:txBody>
      </p:sp>
      <p:sp>
        <p:nvSpPr>
          <p:cNvPr id="12" name="TextBox 11">
            <a:extLst>
              <a:ext uri="{FF2B5EF4-FFF2-40B4-BE49-F238E27FC236}">
                <a16:creationId xmlns:a16="http://schemas.microsoft.com/office/drawing/2014/main" id="{8F60DF5E-D80F-13DA-8EB3-09B63AD9FF64}"/>
              </a:ext>
            </a:extLst>
          </p:cNvPr>
          <p:cNvSpPr txBox="1"/>
          <p:nvPr/>
        </p:nvSpPr>
        <p:spPr>
          <a:xfrm>
            <a:off x="678808" y="4564142"/>
            <a:ext cx="4869815" cy="1569660"/>
          </a:xfrm>
          <a:prstGeom prst="rect">
            <a:avLst/>
          </a:prstGeom>
          <a:noFill/>
        </p:spPr>
        <p:txBody>
          <a:bodyPr wrap="square" rtlCol="0">
            <a:spAutoFit/>
          </a:bodyPr>
          <a:lstStyle/>
          <a:p>
            <a:pPr algn="ctr"/>
            <a:r>
              <a:rPr lang="en-US" sz="1600" b="1" dirty="0"/>
              <a:t>2023-2024 average</a:t>
            </a:r>
            <a:br>
              <a:rPr lang="en-US" sz="1600" b="1" dirty="0"/>
            </a:br>
            <a:r>
              <a:rPr lang="en-US" sz="1600" b="1" dirty="0"/>
              <a:t>composition of the battery </a:t>
            </a:r>
          </a:p>
          <a:p>
            <a:pPr algn="ctr"/>
            <a:r>
              <a:rPr lang="en-US" sz="1600" dirty="0"/>
              <a:t>Ar 11%</a:t>
            </a:r>
            <a:br>
              <a:rPr lang="en-US" sz="1600" dirty="0"/>
            </a:br>
            <a:r>
              <a:rPr lang="en-US" sz="1600" dirty="0"/>
              <a:t>CF</a:t>
            </a:r>
            <a:r>
              <a:rPr lang="en-US" sz="1600" baseline="-25000" dirty="0"/>
              <a:t>4</a:t>
            </a:r>
            <a:r>
              <a:rPr lang="en-US" sz="1600" dirty="0"/>
              <a:t> 88%</a:t>
            </a:r>
            <a:br>
              <a:rPr lang="en-US" sz="1600" dirty="0"/>
            </a:br>
            <a:r>
              <a:rPr lang="en-US" sz="1600" dirty="0"/>
              <a:t>N</a:t>
            </a:r>
            <a:r>
              <a:rPr lang="en-US" sz="1600" baseline="-25000" dirty="0"/>
              <a:t>2</a:t>
            </a:r>
            <a:r>
              <a:rPr lang="en-US" sz="1600" dirty="0"/>
              <a:t> 1.9%</a:t>
            </a:r>
          </a:p>
          <a:p>
            <a:pPr algn="ctr"/>
            <a:r>
              <a:rPr lang="en-US" sz="1600" dirty="0"/>
              <a:t>O</a:t>
            </a:r>
            <a:r>
              <a:rPr lang="en-US" sz="1600" baseline="-25000" dirty="0"/>
              <a:t>2</a:t>
            </a:r>
            <a:r>
              <a:rPr lang="en-US" sz="1600" dirty="0"/>
              <a:t> 0.2%</a:t>
            </a:r>
            <a:endParaRPr lang="en-GB" sz="1600" dirty="0"/>
          </a:p>
        </p:txBody>
      </p:sp>
      <p:sp>
        <p:nvSpPr>
          <p:cNvPr id="16" name="Oval 15">
            <a:extLst>
              <a:ext uri="{FF2B5EF4-FFF2-40B4-BE49-F238E27FC236}">
                <a16:creationId xmlns:a16="http://schemas.microsoft.com/office/drawing/2014/main" id="{806A75F3-49CA-DF9C-23FC-1C7B3FB49FF8}"/>
              </a:ext>
              <a:ext uri="{C183D7F6-B498-43B3-948B-1728B52AA6E4}">
                <adec:decorative xmlns:adec="http://schemas.microsoft.com/office/drawing/2017/decorative" val="1"/>
              </a:ext>
            </a:extLst>
          </p:cNvPr>
          <p:cNvSpPr/>
          <p:nvPr/>
        </p:nvSpPr>
        <p:spPr>
          <a:xfrm>
            <a:off x="8610599" y="1777989"/>
            <a:ext cx="247153" cy="781788"/>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F2BB1E5F-4FDD-FFDE-BF00-6C501F8AB0C8}"/>
              </a:ext>
            </a:extLst>
          </p:cNvPr>
          <p:cNvSpPr txBox="1"/>
          <p:nvPr/>
        </p:nvSpPr>
        <p:spPr>
          <a:xfrm>
            <a:off x="8610600" y="1996431"/>
            <a:ext cx="1809750" cy="400110"/>
          </a:xfrm>
          <a:prstGeom prst="rect">
            <a:avLst/>
          </a:prstGeom>
          <a:noFill/>
        </p:spPr>
        <p:txBody>
          <a:bodyPr wrap="square" rtlCol="0">
            <a:spAutoFit/>
          </a:bodyPr>
          <a:lstStyle/>
          <a:p>
            <a:pPr algn="ctr"/>
            <a:r>
              <a:rPr lang="en-US" sz="1000" dirty="0">
                <a:solidFill>
                  <a:srgbClr val="FF0000"/>
                </a:solidFill>
              </a:rPr>
              <a:t>Problem with pump module</a:t>
            </a:r>
            <a:endParaRPr lang="en-GB" sz="1000" dirty="0">
              <a:solidFill>
                <a:srgbClr val="FF0000"/>
              </a:solidFill>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431FB19D-454D-3A36-8BD9-A5D0C5FD0718}"/>
                  </a:ext>
                </a:extLst>
              </p:cNvPr>
              <p:cNvSpPr txBox="1"/>
              <p:nvPr/>
            </p:nvSpPr>
            <p:spPr>
              <a:xfrm>
                <a:off x="6244542" y="4533364"/>
                <a:ext cx="5880118" cy="1600438"/>
              </a:xfrm>
              <a:prstGeom prst="rect">
                <a:avLst/>
              </a:prstGeom>
              <a:noFill/>
            </p:spPr>
            <p:txBody>
              <a:bodyPr wrap="square" rtlCol="0">
                <a:spAutoFit/>
              </a:bodyPr>
              <a:lstStyle/>
              <a:p>
                <a:pPr marL="285750" indent="-285750">
                  <a:buFont typeface="Arial" panose="020B0604020202020204" pitchFamily="34" charset="0"/>
                  <a:buChar char="•"/>
                </a:pPr>
                <a:r>
                  <a:rPr lang="en-US" dirty="0"/>
                  <a:t>The N</a:t>
                </a:r>
                <a:r>
                  <a:rPr lang="en-US" baseline="-25000" dirty="0"/>
                  <a:t>2</a:t>
                </a:r>
                <a:r>
                  <a:rPr lang="en-US" dirty="0"/>
                  <a:t> concentration is reduced by a factor 10 in the recuperation system </a:t>
                </a:r>
              </a:p>
              <a:p>
                <a:pPr marL="285750" indent="-285750">
                  <a:buFont typeface="Arial" panose="020B0604020202020204" pitchFamily="34" charset="0"/>
                  <a:buChar char="•"/>
                </a:pPr>
                <a:r>
                  <a:rPr lang="en-US" dirty="0"/>
                  <a:t>Considering that CF</a:t>
                </a:r>
                <a:r>
                  <a:rPr lang="en-US" baseline="-25000" dirty="0"/>
                  <a:t>4</a:t>
                </a:r>
                <a:r>
                  <a:rPr lang="en-US" dirty="0"/>
                  <a:t> (10% in the CSC mixture) is injected 50/50 fresh/recuperated, the N</a:t>
                </a:r>
                <a:r>
                  <a:rPr lang="en-US" baseline="-25000" dirty="0"/>
                  <a:t>2</a:t>
                </a:r>
                <a:r>
                  <a:rPr lang="en-US" dirty="0"/>
                  <a:t> reinjected in the mixer is </a:t>
                </a: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200</m:t>
                        </m:r>
                      </m:den>
                    </m:f>
                  </m:oMath>
                </a14:m>
                <a:r>
                  <a:rPr lang="en-US" dirty="0"/>
                  <a:t> of the initial concentration</a:t>
                </a:r>
                <a:endParaRPr lang="en-GB" dirty="0"/>
              </a:p>
            </p:txBody>
          </p:sp>
        </mc:Choice>
        <mc:Fallback xmlns="">
          <p:sp>
            <p:nvSpPr>
              <p:cNvPr id="3" name="TextBox 2">
                <a:extLst>
                  <a:ext uri="{FF2B5EF4-FFF2-40B4-BE49-F238E27FC236}">
                    <a16:creationId xmlns:a16="http://schemas.microsoft.com/office/drawing/2014/main" id="{431FB19D-454D-3A36-8BD9-A5D0C5FD0718}"/>
                  </a:ext>
                </a:extLst>
              </p:cNvPr>
              <p:cNvSpPr txBox="1">
                <a:spLocks noRot="1" noChangeAspect="1" noMove="1" noResize="1" noEditPoints="1" noAdjustHandles="1" noChangeArrowheads="1" noChangeShapeType="1" noTextEdit="1"/>
              </p:cNvSpPr>
              <p:nvPr/>
            </p:nvSpPr>
            <p:spPr>
              <a:xfrm>
                <a:off x="6244542" y="4533364"/>
                <a:ext cx="5880118" cy="1600438"/>
              </a:xfrm>
              <a:prstGeom prst="rect">
                <a:avLst/>
              </a:prstGeom>
              <a:blipFill>
                <a:blip r:embed="rId5"/>
                <a:stretch>
                  <a:fillRect l="-622" t="-1908" r="-1451" b="-1908"/>
                </a:stretch>
              </a:blipFill>
            </p:spPr>
            <p:txBody>
              <a:bodyPr/>
              <a:lstStyle/>
              <a:p>
                <a:r>
                  <a:rPr lang="en-GB">
                    <a:noFill/>
                  </a:rPr>
                  <a:t> </a:t>
                </a:r>
              </a:p>
            </p:txBody>
          </p:sp>
        </mc:Fallback>
      </mc:AlternateContent>
    </p:spTree>
    <p:extLst>
      <p:ext uri="{BB962C8B-B14F-4D97-AF65-F5344CB8AC3E}">
        <p14:creationId xmlns:p14="http://schemas.microsoft.com/office/powerpoint/2010/main" val="21546339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7FCF4-CFB9-86F3-B91E-35AABE9B23A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2C498D3-5C1D-6D61-0C1E-97B97D65BEB6}"/>
              </a:ext>
            </a:extLst>
          </p:cNvPr>
          <p:cNvSpPr>
            <a:spLocks noGrp="1"/>
          </p:cNvSpPr>
          <p:nvPr>
            <p:ph type="title"/>
          </p:nvPr>
        </p:nvSpPr>
        <p:spPr>
          <a:xfrm>
            <a:off x="838200" y="365125"/>
            <a:ext cx="9043219" cy="1325563"/>
          </a:xfrm>
        </p:spPr>
        <p:txBody>
          <a:bodyPr>
            <a:normAutofit/>
          </a:bodyPr>
          <a:lstStyle/>
          <a:p>
            <a:r>
              <a:rPr lang="it-IT" sz="3800" b="1" dirty="0"/>
              <a:t>CF</a:t>
            </a:r>
            <a:r>
              <a:rPr lang="it-IT" sz="3800" b="1" baseline="-25000" dirty="0"/>
              <a:t>4</a:t>
            </a:r>
            <a:r>
              <a:rPr lang="it-IT" sz="3800" b="1" dirty="0"/>
              <a:t> recovery </a:t>
            </a:r>
            <a:r>
              <a:rPr lang="it-IT" sz="3800" b="1" dirty="0" err="1"/>
              <a:t>plant</a:t>
            </a:r>
            <a:br>
              <a:rPr lang="it-IT" sz="3800" b="1" dirty="0"/>
            </a:br>
            <a:r>
              <a:rPr lang="it-IT" sz="3800" b="1" dirty="0"/>
              <a:t>Software</a:t>
            </a:r>
          </a:p>
        </p:txBody>
      </p:sp>
      <p:sp>
        <p:nvSpPr>
          <p:cNvPr id="4" name="Segnaposto piè di pagina 3">
            <a:extLst>
              <a:ext uri="{FF2B5EF4-FFF2-40B4-BE49-F238E27FC236}">
                <a16:creationId xmlns:a16="http://schemas.microsoft.com/office/drawing/2014/main" id="{B174C008-5ABB-FB32-2456-7CA20FFED5F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AB11DBB3-D1BE-EEDE-10E9-29A9934F74C9}"/>
              </a:ext>
            </a:extLst>
          </p:cNvPr>
          <p:cNvSpPr>
            <a:spLocks noGrp="1"/>
          </p:cNvSpPr>
          <p:nvPr>
            <p:ph type="sldNum" sz="quarter" idx="12"/>
          </p:nvPr>
        </p:nvSpPr>
        <p:spPr/>
        <p:txBody>
          <a:bodyPr/>
          <a:lstStyle/>
          <a:p>
            <a:fld id="{27CE633F-9882-4A5C-83A2-1109D0C73261}" type="slidenum">
              <a:rPr lang="en-US" smtClean="0"/>
              <a:t>26</a:t>
            </a:fld>
            <a:endParaRPr lang="en-US" dirty="0"/>
          </a:p>
        </p:txBody>
      </p:sp>
      <p:pic>
        <p:nvPicPr>
          <p:cNvPr id="6" name="Picture 2">
            <a:extLst>
              <a:ext uri="{FF2B5EF4-FFF2-40B4-BE49-F238E27FC236}">
                <a16:creationId xmlns:a16="http://schemas.microsoft.com/office/drawing/2014/main" id="{B641793D-3B7E-14D8-3697-8B5490B36F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10" name="Immagine 9">
            <a:extLst>
              <a:ext uri="{FF2B5EF4-FFF2-40B4-BE49-F238E27FC236}">
                <a16:creationId xmlns:a16="http://schemas.microsoft.com/office/drawing/2014/main" id="{2354E109-47F5-0CA0-BD6F-D57972BC16F9}"/>
              </a:ext>
            </a:extLst>
          </p:cNvPr>
          <p:cNvPicPr>
            <a:picLocks noChangeAspect="1"/>
          </p:cNvPicPr>
          <p:nvPr/>
        </p:nvPicPr>
        <p:blipFill>
          <a:blip r:embed="rId3"/>
          <a:stretch>
            <a:fillRect/>
          </a:stretch>
        </p:blipFill>
        <p:spPr>
          <a:xfrm>
            <a:off x="956439" y="2057089"/>
            <a:ext cx="5457600" cy="3599788"/>
          </a:xfrm>
          <a:prstGeom prst="rect">
            <a:avLst/>
          </a:prstGeom>
        </p:spPr>
      </p:pic>
      <p:pic>
        <p:nvPicPr>
          <p:cNvPr id="11" name="Immagine 10">
            <a:extLst>
              <a:ext uri="{FF2B5EF4-FFF2-40B4-BE49-F238E27FC236}">
                <a16:creationId xmlns:a16="http://schemas.microsoft.com/office/drawing/2014/main" id="{4876FDED-6FFB-7E1E-78A1-9A0EE2C27629}"/>
              </a:ext>
            </a:extLst>
          </p:cNvPr>
          <p:cNvPicPr>
            <a:picLocks noChangeAspect="1"/>
          </p:cNvPicPr>
          <p:nvPr/>
        </p:nvPicPr>
        <p:blipFill>
          <a:blip r:embed="rId4"/>
          <a:stretch>
            <a:fillRect/>
          </a:stretch>
        </p:blipFill>
        <p:spPr>
          <a:xfrm>
            <a:off x="6548720" y="2056877"/>
            <a:ext cx="5575940" cy="3600000"/>
          </a:xfrm>
          <a:prstGeom prst="rect">
            <a:avLst/>
          </a:prstGeom>
        </p:spPr>
      </p:pic>
      <p:sp>
        <p:nvSpPr>
          <p:cNvPr id="12" name="Rettangolo 11">
            <a:extLst>
              <a:ext uri="{FF2B5EF4-FFF2-40B4-BE49-F238E27FC236}">
                <a16:creationId xmlns:a16="http://schemas.microsoft.com/office/drawing/2014/main" id="{DFFB0A14-A2FD-1C0C-0916-C6C224B7FBF4}"/>
              </a:ext>
            </a:extLst>
          </p:cNvPr>
          <p:cNvSpPr/>
          <p:nvPr/>
        </p:nvSpPr>
        <p:spPr>
          <a:xfrm>
            <a:off x="6548720" y="4444409"/>
            <a:ext cx="2839829" cy="95985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a16="http://schemas.microsoft.com/office/drawing/2014/main" id="{533F1098-C65B-36D0-8DF4-19635AADFA82}"/>
              </a:ext>
            </a:extLst>
          </p:cNvPr>
          <p:cNvSpPr txBox="1"/>
          <p:nvPr/>
        </p:nvSpPr>
        <p:spPr>
          <a:xfrm>
            <a:off x="9523230" y="4939950"/>
            <a:ext cx="2512826" cy="646331"/>
          </a:xfrm>
          <a:prstGeom prst="rect">
            <a:avLst/>
          </a:prstGeom>
          <a:noFill/>
        </p:spPr>
        <p:txBody>
          <a:bodyPr wrap="square" rtlCol="0">
            <a:spAutoFit/>
          </a:bodyPr>
          <a:lstStyle/>
          <a:p>
            <a:r>
              <a:rPr lang="it-IT" dirty="0" err="1">
                <a:solidFill>
                  <a:srgbClr val="FF0000"/>
                </a:solidFill>
              </a:rPr>
              <a:t>Dedicated</a:t>
            </a:r>
            <a:r>
              <a:rPr lang="it-IT" dirty="0">
                <a:solidFill>
                  <a:srgbClr val="FF0000"/>
                </a:solidFill>
              </a:rPr>
              <a:t> mixer line for CF</a:t>
            </a:r>
            <a:r>
              <a:rPr lang="it-IT" baseline="-25000" dirty="0">
                <a:solidFill>
                  <a:srgbClr val="FF0000"/>
                </a:solidFill>
              </a:rPr>
              <a:t>4</a:t>
            </a:r>
            <a:r>
              <a:rPr lang="it-IT" dirty="0">
                <a:solidFill>
                  <a:srgbClr val="FF0000"/>
                </a:solidFill>
              </a:rPr>
              <a:t> </a:t>
            </a:r>
            <a:r>
              <a:rPr lang="it-IT" dirty="0" err="1">
                <a:solidFill>
                  <a:srgbClr val="FF0000"/>
                </a:solidFill>
              </a:rPr>
              <a:t>recuperated</a:t>
            </a:r>
            <a:endParaRPr lang="it-IT" dirty="0">
              <a:solidFill>
                <a:srgbClr val="FF0000"/>
              </a:solidFill>
            </a:endParaRPr>
          </a:p>
        </p:txBody>
      </p:sp>
    </p:spTree>
    <p:extLst>
      <p:ext uri="{BB962C8B-B14F-4D97-AF65-F5344CB8AC3E}">
        <p14:creationId xmlns:p14="http://schemas.microsoft.com/office/powerpoint/2010/main" val="11575448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80DCA0-2424-FBAE-3735-09DF39E4591C}"/>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E3E07428-90E6-C54B-19D1-A8BAC8674730}"/>
              </a:ext>
            </a:extLst>
          </p:cNvPr>
          <p:cNvSpPr>
            <a:spLocks noGrp="1"/>
          </p:cNvSpPr>
          <p:nvPr>
            <p:ph type="title"/>
          </p:nvPr>
        </p:nvSpPr>
        <p:spPr>
          <a:xfrm>
            <a:off x="838200" y="365125"/>
            <a:ext cx="9043219" cy="1325563"/>
          </a:xfrm>
        </p:spPr>
        <p:txBody>
          <a:bodyPr>
            <a:normAutofit/>
          </a:bodyPr>
          <a:lstStyle/>
          <a:p>
            <a:r>
              <a:rPr lang="it-IT" sz="3800" b="1" dirty="0"/>
              <a:t>CF</a:t>
            </a:r>
            <a:r>
              <a:rPr lang="it-IT" sz="3800" b="1" baseline="-25000" dirty="0"/>
              <a:t>4</a:t>
            </a:r>
            <a:r>
              <a:rPr lang="it-IT" sz="3800" b="1" dirty="0"/>
              <a:t> recovery </a:t>
            </a:r>
            <a:r>
              <a:rPr lang="it-IT" sz="3800" b="1" dirty="0" err="1"/>
              <a:t>plant</a:t>
            </a:r>
            <a:br>
              <a:rPr lang="it-IT" sz="3800" b="1" dirty="0"/>
            </a:br>
            <a:r>
              <a:rPr lang="it-IT" sz="3800" b="1" dirty="0" err="1"/>
              <a:t>Recuperation</a:t>
            </a:r>
            <a:r>
              <a:rPr lang="it-IT" sz="3800" b="1" dirty="0"/>
              <a:t> </a:t>
            </a:r>
            <a:r>
              <a:rPr lang="it-IT" sz="3800" b="1" dirty="0" err="1"/>
              <a:t>summary</a:t>
            </a:r>
            <a:endParaRPr lang="it-IT" sz="3800" b="1" dirty="0"/>
          </a:p>
        </p:txBody>
      </p:sp>
      <p:sp>
        <p:nvSpPr>
          <p:cNvPr id="4" name="Segnaposto piè di pagina 3">
            <a:extLst>
              <a:ext uri="{FF2B5EF4-FFF2-40B4-BE49-F238E27FC236}">
                <a16:creationId xmlns:a16="http://schemas.microsoft.com/office/drawing/2014/main" id="{A30B68CE-2028-9D1C-7BDB-5CFE4ACE8720}"/>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BBAFFD3A-9927-CDCD-F7BD-98EA63EFA8D4}"/>
              </a:ext>
            </a:extLst>
          </p:cNvPr>
          <p:cNvSpPr>
            <a:spLocks noGrp="1"/>
          </p:cNvSpPr>
          <p:nvPr>
            <p:ph type="sldNum" sz="quarter" idx="12"/>
          </p:nvPr>
        </p:nvSpPr>
        <p:spPr/>
        <p:txBody>
          <a:bodyPr/>
          <a:lstStyle/>
          <a:p>
            <a:fld id="{27CE633F-9882-4A5C-83A2-1109D0C73261}" type="slidenum">
              <a:rPr lang="en-US" smtClean="0"/>
              <a:t>27</a:t>
            </a:fld>
            <a:endParaRPr lang="en-US" dirty="0"/>
          </a:p>
        </p:txBody>
      </p:sp>
      <p:pic>
        <p:nvPicPr>
          <p:cNvPr id="6" name="Picture 2">
            <a:extLst>
              <a:ext uri="{FF2B5EF4-FFF2-40B4-BE49-F238E27FC236}">
                <a16:creationId xmlns:a16="http://schemas.microsoft.com/office/drawing/2014/main" id="{6258D2EA-1979-95E0-7359-63E999B3CD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contenuto 2">
            <a:extLst>
              <a:ext uri="{FF2B5EF4-FFF2-40B4-BE49-F238E27FC236}">
                <a16:creationId xmlns:a16="http://schemas.microsoft.com/office/drawing/2014/main" id="{805CCE53-243F-B139-CB41-B376CC66BB80}"/>
              </a:ext>
            </a:extLst>
          </p:cNvPr>
          <p:cNvSpPr>
            <a:spLocks noGrp="1"/>
          </p:cNvSpPr>
          <p:nvPr>
            <p:ph idx="1"/>
          </p:nvPr>
        </p:nvSpPr>
        <p:spPr>
          <a:xfrm>
            <a:off x="7679089" y="1547988"/>
            <a:ext cx="4404659" cy="3762024"/>
          </a:xfrm>
        </p:spPr>
        <p:txBody>
          <a:bodyPr anchor="ctr">
            <a:normAutofit/>
          </a:bodyPr>
          <a:lstStyle/>
          <a:p>
            <a:pPr marL="406400" indent="-285750">
              <a:lnSpc>
                <a:spcPct val="100000"/>
              </a:lnSpc>
              <a:spcBef>
                <a:spcPts val="0"/>
              </a:spcBef>
              <a:spcAft>
                <a:spcPts val="600"/>
              </a:spcAft>
              <a:buClr>
                <a:srgbClr val="000000"/>
              </a:buClr>
              <a:buSzPts val="1700"/>
              <a:defRPr/>
            </a:pPr>
            <a:r>
              <a:rPr kumimoji="0" lang="en-US" sz="2000" b="1" i="0" u="sng" strike="noStrike" kern="0" cap="none" spc="0" normalizeH="0" baseline="0" noProof="0" dirty="0">
                <a:ln>
                  <a:noFill/>
                </a:ln>
                <a:effectLst/>
                <a:uLnTx/>
                <a:uFillTx/>
                <a:latin typeface="+mj-lt"/>
                <a:ea typeface="Raleway"/>
                <a:cs typeface="Raleway"/>
                <a:sym typeface="Raleway"/>
              </a:rPr>
              <a:t>Efficiency</a:t>
            </a:r>
            <a:r>
              <a:rPr kumimoji="0" lang="en-US" sz="2000" b="0" i="0" u="none" strike="noStrike" kern="0" cap="none" spc="0" normalizeH="0" baseline="0" noProof="0" dirty="0">
                <a:ln>
                  <a:noFill/>
                </a:ln>
                <a:effectLst/>
                <a:uLnTx/>
                <a:uFillTx/>
                <a:latin typeface="+mj-lt"/>
                <a:ea typeface="Raleway Medium"/>
                <a:cs typeface="Raleway Medium"/>
                <a:sym typeface="Raleway Medium"/>
              </a:rPr>
              <a:t> mean value: 70% in the period January-November 2023, (higher than 2021 and 2022, 65% and 51% respectively) </a:t>
            </a:r>
          </a:p>
          <a:p>
            <a:pPr marL="406400" indent="-285750">
              <a:lnSpc>
                <a:spcPct val="100000"/>
              </a:lnSpc>
              <a:spcBef>
                <a:spcPts val="0"/>
              </a:spcBef>
              <a:spcAft>
                <a:spcPts val="600"/>
              </a:spcAft>
              <a:buClr>
                <a:srgbClr val="000000"/>
              </a:buClr>
              <a:buSzPts val="1700"/>
              <a:defRPr/>
            </a:pPr>
            <a:r>
              <a:rPr kumimoji="0" lang="en-US" sz="2000" b="0" i="0" u="none" strike="noStrike" kern="0" cap="none" spc="0" normalizeH="0" baseline="0" noProof="0" dirty="0">
                <a:ln>
                  <a:noFill/>
                </a:ln>
                <a:effectLst/>
                <a:uLnTx/>
                <a:uFillTx/>
                <a:latin typeface="+mj-lt"/>
                <a:ea typeface="Raleway Medium"/>
                <a:cs typeface="Raleway Medium"/>
                <a:sym typeface="Raleway Medium"/>
              </a:rPr>
              <a:t>In 2023, out of 358 m</a:t>
            </a:r>
            <a:r>
              <a:rPr kumimoji="0" lang="en-US" sz="2000" b="0" i="0" u="none" strike="noStrike" kern="0" cap="none" spc="0" normalizeH="0" baseline="30000" noProof="0" dirty="0">
                <a:ln>
                  <a:noFill/>
                </a:ln>
                <a:effectLst/>
                <a:uLnTx/>
                <a:uFillTx/>
                <a:latin typeface="+mj-lt"/>
                <a:ea typeface="Raleway Medium"/>
                <a:cs typeface="Raleway Medium"/>
                <a:sym typeface="Raleway Medium"/>
              </a:rPr>
              <a:t>3</a:t>
            </a:r>
            <a:r>
              <a:rPr kumimoji="0" lang="en-US" sz="2000" b="0" i="0" u="none" strike="noStrike" kern="0" cap="none" spc="0" normalizeH="0" baseline="0" noProof="0" dirty="0">
                <a:ln>
                  <a:noFill/>
                </a:ln>
                <a:effectLst/>
                <a:uLnTx/>
                <a:uFillTx/>
                <a:latin typeface="+mj-lt"/>
                <a:ea typeface="Raleway Medium"/>
                <a:cs typeface="Raleway Medium"/>
                <a:sym typeface="Raleway Medium"/>
              </a:rPr>
              <a:t> of CF</a:t>
            </a:r>
            <a:r>
              <a:rPr kumimoji="0" lang="en-US" sz="2000" b="0" i="0" u="none" strike="noStrike" kern="0" cap="none" spc="0" normalizeH="0" baseline="-25000" noProof="0" dirty="0">
                <a:ln>
                  <a:noFill/>
                </a:ln>
                <a:effectLst/>
                <a:uLnTx/>
                <a:uFillTx/>
                <a:latin typeface="+mj-lt"/>
                <a:ea typeface="Raleway Medium"/>
                <a:cs typeface="Raleway Medium"/>
                <a:sym typeface="Raleway Medium"/>
              </a:rPr>
              <a:t>4</a:t>
            </a:r>
            <a:r>
              <a:rPr kumimoji="0" lang="en-US" sz="2000" b="0" i="0" u="none" strike="noStrike" kern="0" cap="none" spc="0" normalizeH="0" baseline="0" noProof="0" dirty="0">
                <a:ln>
                  <a:noFill/>
                </a:ln>
                <a:effectLst/>
                <a:uLnTx/>
                <a:uFillTx/>
                <a:latin typeface="+mj-lt"/>
                <a:ea typeface="Raleway Medium"/>
                <a:cs typeface="Raleway Medium"/>
                <a:sym typeface="Raleway Medium"/>
              </a:rPr>
              <a:t> injected into the mixer, 242 m</a:t>
            </a:r>
            <a:r>
              <a:rPr kumimoji="0" lang="en-US" sz="2000" b="0" i="0" u="none" strike="noStrike" kern="0" cap="none" spc="0" normalizeH="0" baseline="30000" noProof="0" dirty="0">
                <a:ln>
                  <a:noFill/>
                </a:ln>
                <a:effectLst/>
                <a:uLnTx/>
                <a:uFillTx/>
                <a:latin typeface="+mj-lt"/>
                <a:ea typeface="Raleway Medium"/>
                <a:cs typeface="Raleway Medium"/>
                <a:sym typeface="Raleway Medium"/>
              </a:rPr>
              <a:t>3</a:t>
            </a:r>
            <a:r>
              <a:rPr kumimoji="0" lang="en-US" sz="2000" b="0" i="0" u="none" strike="noStrike" kern="0" cap="none" spc="0" normalizeH="0" baseline="0" noProof="0" dirty="0">
                <a:ln>
                  <a:noFill/>
                </a:ln>
                <a:effectLst/>
                <a:uLnTx/>
                <a:uFillTx/>
                <a:latin typeface="+mj-lt"/>
                <a:ea typeface="Raleway Medium"/>
                <a:cs typeface="Raleway Medium"/>
                <a:sym typeface="Raleway Medium"/>
              </a:rPr>
              <a:t> were recovered CF</a:t>
            </a:r>
            <a:r>
              <a:rPr kumimoji="0" lang="en-US" sz="2000" b="0" i="0" u="none" strike="noStrike" kern="0" cap="none" spc="0" normalizeH="0" baseline="-25000" noProof="0" dirty="0">
                <a:ln>
                  <a:noFill/>
                </a:ln>
                <a:effectLst/>
                <a:uLnTx/>
                <a:uFillTx/>
                <a:latin typeface="+mj-lt"/>
                <a:ea typeface="Raleway Medium"/>
                <a:cs typeface="Raleway Medium"/>
                <a:sym typeface="Raleway Medium"/>
              </a:rPr>
              <a:t>4</a:t>
            </a:r>
            <a:r>
              <a:rPr kumimoji="0" lang="en-US" sz="2000" b="0" i="0" u="none" strike="noStrike" kern="0" cap="none" spc="0" normalizeH="0" baseline="0" noProof="0" dirty="0">
                <a:ln>
                  <a:noFill/>
                </a:ln>
                <a:effectLst/>
                <a:uLnTx/>
                <a:uFillTx/>
                <a:latin typeface="+mj-lt"/>
                <a:ea typeface="Raleway Medium"/>
                <a:cs typeface="Raleway Medium"/>
                <a:sym typeface="Raleway Medium"/>
              </a:rPr>
              <a:t> (70%)</a:t>
            </a:r>
          </a:p>
          <a:p>
            <a:pPr marL="406400" indent="-285750">
              <a:lnSpc>
                <a:spcPct val="100000"/>
              </a:lnSpc>
              <a:spcBef>
                <a:spcPts val="0"/>
              </a:spcBef>
              <a:spcAft>
                <a:spcPts val="600"/>
              </a:spcAft>
              <a:buClr>
                <a:srgbClr val="000000"/>
              </a:buClr>
              <a:buSzPts val="1700"/>
              <a:defRPr/>
            </a:pPr>
            <a:r>
              <a:rPr lang="en-US" sz="2000" u="sng" kern="0" dirty="0">
                <a:latin typeface="+mj-lt"/>
                <a:ea typeface="Raleway Medium"/>
                <a:cs typeface="Raleway Medium"/>
                <a:sym typeface="Raleway Medium"/>
              </a:rPr>
              <a:t>2023 </a:t>
            </a:r>
            <a:r>
              <a:rPr lang="en-US" sz="2000" u="sng" kern="0" dirty="0">
                <a:latin typeface="+mj-lt"/>
                <a:ea typeface="Raleway Medium"/>
                <a:cs typeface="Raleway Medium"/>
                <a:sym typeface="Wingdings" panose="05000000000000000000" pitchFamily="2" charset="2"/>
              </a:rPr>
              <a:t> 300m</a:t>
            </a:r>
            <a:r>
              <a:rPr lang="en-US" sz="2000" u="sng" kern="0" baseline="30000" dirty="0">
                <a:latin typeface="+mj-lt"/>
                <a:ea typeface="Raleway Medium"/>
                <a:cs typeface="Raleway Medium"/>
                <a:sym typeface="Wingdings" panose="05000000000000000000" pitchFamily="2" charset="2"/>
              </a:rPr>
              <a:t>3</a:t>
            </a:r>
            <a:r>
              <a:rPr lang="en-US" sz="2000" u="sng" kern="0" dirty="0">
                <a:latin typeface="+mj-lt"/>
                <a:ea typeface="Raleway Medium"/>
                <a:cs typeface="Raleway Medium"/>
                <a:sym typeface="Wingdings" panose="05000000000000000000" pitchFamily="2" charset="2"/>
              </a:rPr>
              <a:t> and 60kCHF saved</a:t>
            </a:r>
            <a:r>
              <a:rPr lang="en-US" sz="2000" u="sng" kern="0" dirty="0">
                <a:latin typeface="+mj-lt"/>
                <a:ea typeface="Raleway Medium"/>
                <a:cs typeface="Raleway Medium"/>
                <a:sym typeface="Raleway Medium"/>
              </a:rPr>
              <a:t> </a:t>
            </a:r>
          </a:p>
          <a:p>
            <a:pPr marL="406400" indent="-285750">
              <a:lnSpc>
                <a:spcPct val="100000"/>
              </a:lnSpc>
              <a:spcBef>
                <a:spcPts val="0"/>
              </a:spcBef>
              <a:spcAft>
                <a:spcPts val="600"/>
              </a:spcAft>
              <a:buClr>
                <a:srgbClr val="000000"/>
              </a:buClr>
              <a:buSzPts val="1700"/>
              <a:defRPr/>
            </a:pPr>
            <a:r>
              <a:rPr kumimoji="0" lang="en-US" sz="2000" b="0" i="0" u="sng" strike="noStrike" kern="0" cap="none" spc="0" normalizeH="0" baseline="0" noProof="0" dirty="0">
                <a:ln>
                  <a:noFill/>
                </a:ln>
                <a:effectLst/>
                <a:uLnTx/>
                <a:uFillTx/>
                <a:latin typeface="+mj-lt"/>
                <a:ea typeface="Raleway Medium"/>
                <a:cs typeface="Raleway Medium"/>
                <a:sym typeface="Raleway Medium"/>
              </a:rPr>
              <a:t>2012 </a:t>
            </a:r>
            <a:r>
              <a:rPr kumimoji="0" lang="en-US" sz="2000" b="0" i="0" u="sng" strike="noStrike" kern="0" cap="none" spc="0" normalizeH="0" baseline="0" noProof="0" dirty="0">
                <a:ln>
                  <a:noFill/>
                </a:ln>
                <a:effectLst/>
                <a:uLnTx/>
                <a:uFillTx/>
                <a:latin typeface="+mj-lt"/>
                <a:ea typeface="Raleway Medium"/>
                <a:cs typeface="Raleway Medium"/>
                <a:sym typeface="Wingdings" panose="05000000000000000000" pitchFamily="2" charset="2"/>
              </a:rPr>
              <a:t></a:t>
            </a:r>
            <a:r>
              <a:rPr kumimoji="0" lang="en-US" sz="2000" b="0" i="0" u="sng" strike="noStrike" kern="0" cap="none" spc="0" normalizeH="0" baseline="0" noProof="0" dirty="0">
                <a:ln>
                  <a:noFill/>
                </a:ln>
                <a:effectLst/>
                <a:uLnTx/>
                <a:uFillTx/>
                <a:latin typeface="+mj-lt"/>
                <a:ea typeface="Raleway Medium"/>
                <a:cs typeface="Raleway Medium"/>
                <a:sym typeface="Raleway Medium"/>
              </a:rPr>
              <a:t> 42m</a:t>
            </a:r>
            <a:r>
              <a:rPr kumimoji="0" lang="en-US" sz="2000" b="0" i="0" u="sng" strike="noStrike" kern="0" cap="none" spc="0" normalizeH="0" baseline="30000" noProof="0" dirty="0">
                <a:ln>
                  <a:noFill/>
                </a:ln>
                <a:effectLst/>
                <a:uLnTx/>
                <a:uFillTx/>
                <a:latin typeface="+mj-lt"/>
                <a:ea typeface="Raleway Medium"/>
                <a:cs typeface="Raleway Medium"/>
                <a:sym typeface="Raleway Medium"/>
              </a:rPr>
              <a:t>3</a:t>
            </a:r>
            <a:endParaRPr kumimoji="0" lang="en-US" sz="1600" b="0" i="0" u="none" strike="noStrike" kern="0" cap="none" spc="0" normalizeH="0" baseline="0" noProof="0" dirty="0">
              <a:ln>
                <a:noFill/>
              </a:ln>
              <a:effectLst/>
              <a:uLnTx/>
              <a:uFillTx/>
              <a:latin typeface="+mj-lt"/>
              <a:ea typeface="Raleway Medium"/>
              <a:cs typeface="Raleway Medium"/>
              <a:sym typeface="Raleway Medium"/>
            </a:endParaRPr>
          </a:p>
        </p:txBody>
      </p:sp>
      <p:pic>
        <p:nvPicPr>
          <p:cNvPr id="3074" name="Picture 2">
            <a:extLst>
              <a:ext uri="{FF2B5EF4-FFF2-40B4-BE49-F238E27FC236}">
                <a16:creationId xmlns:a16="http://schemas.microsoft.com/office/drawing/2014/main" id="{C27FD25D-2E23-7872-E749-72A9BDF49A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6430" y="1948159"/>
            <a:ext cx="6984429" cy="345957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4F38A45-3297-4AE8-4397-85C245A8CB4E}"/>
              </a:ext>
            </a:extLst>
          </p:cNvPr>
          <p:cNvSpPr txBox="1"/>
          <p:nvPr/>
        </p:nvSpPr>
        <p:spPr>
          <a:xfrm>
            <a:off x="2782689" y="5433020"/>
            <a:ext cx="6984429" cy="923330"/>
          </a:xfrm>
          <a:prstGeom prst="rect">
            <a:avLst/>
          </a:prstGeom>
          <a:noFill/>
        </p:spPr>
        <p:txBody>
          <a:bodyPr wrap="square" rtlCol="0">
            <a:spAutoFit/>
          </a:bodyPr>
          <a:lstStyle/>
          <a:p>
            <a:pPr algn="ctr"/>
            <a:r>
              <a:rPr lang="en-US" dirty="0">
                <a:solidFill>
                  <a:srgbClr val="FF0000"/>
                </a:solidFill>
              </a:rPr>
              <a:t>The CF</a:t>
            </a:r>
            <a:r>
              <a:rPr lang="en-US" baseline="-25000" dirty="0">
                <a:solidFill>
                  <a:srgbClr val="FF0000"/>
                </a:solidFill>
              </a:rPr>
              <a:t>4</a:t>
            </a:r>
            <a:r>
              <a:rPr lang="en-US" dirty="0">
                <a:solidFill>
                  <a:srgbClr val="FF0000"/>
                </a:solidFill>
              </a:rPr>
              <a:t> recuperation system is also important to overcome possible CF</a:t>
            </a:r>
            <a:r>
              <a:rPr lang="en-US" baseline="-25000" dirty="0">
                <a:solidFill>
                  <a:srgbClr val="FF0000"/>
                </a:solidFill>
              </a:rPr>
              <a:t>4</a:t>
            </a:r>
            <a:r>
              <a:rPr lang="en-US" dirty="0">
                <a:solidFill>
                  <a:srgbClr val="FF0000"/>
                </a:solidFill>
              </a:rPr>
              <a:t> shortage </a:t>
            </a:r>
            <a:r>
              <a:rPr lang="en-US" dirty="0">
                <a:solidFill>
                  <a:srgbClr val="FF0000"/>
                </a:solidFill>
                <a:sym typeface="Wingdings" panose="05000000000000000000" pitchFamily="2" charset="2"/>
              </a:rPr>
              <a:t> </a:t>
            </a:r>
            <a:r>
              <a:rPr lang="en-US" dirty="0">
                <a:solidFill>
                  <a:srgbClr val="FF0000"/>
                </a:solidFill>
              </a:rPr>
              <a:t>in 2023 no fresh CF</a:t>
            </a:r>
            <a:r>
              <a:rPr lang="en-US" baseline="-25000" dirty="0">
                <a:solidFill>
                  <a:srgbClr val="FF0000"/>
                </a:solidFill>
              </a:rPr>
              <a:t>4</a:t>
            </a:r>
            <a:r>
              <a:rPr lang="en-US" dirty="0">
                <a:solidFill>
                  <a:srgbClr val="FF0000"/>
                </a:solidFill>
              </a:rPr>
              <a:t>, without CSC no CMS data taking!</a:t>
            </a:r>
            <a:endParaRPr lang="en-GB" dirty="0">
              <a:solidFill>
                <a:srgbClr val="FF0000"/>
              </a:solidFill>
            </a:endParaRPr>
          </a:p>
        </p:txBody>
      </p:sp>
    </p:spTree>
    <p:extLst>
      <p:ext uri="{BB962C8B-B14F-4D97-AF65-F5344CB8AC3E}">
        <p14:creationId xmlns:p14="http://schemas.microsoft.com/office/powerpoint/2010/main" val="3930419782"/>
      </p:ext>
    </p:extLst>
  </p:cSld>
  <p:clrMapOvr>
    <a:masterClrMapping/>
  </p:clrMapOvr>
  <p:extLst>
    <p:ext uri="{6950BFC3-D8DA-4A85-94F7-54DA5524770B}">
      <p188:commentRel xmlns:p188="http://schemas.microsoft.com/office/powerpoint/2018/8/main" r:id="rId2"/>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6C776-33BC-A73D-5D37-9643E83243FA}"/>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30E3684-528B-B600-43E5-1E3E23A97B7E}"/>
              </a:ext>
            </a:extLst>
          </p:cNvPr>
          <p:cNvSpPr>
            <a:spLocks noGrp="1"/>
          </p:cNvSpPr>
          <p:nvPr>
            <p:ph type="title"/>
          </p:nvPr>
        </p:nvSpPr>
        <p:spPr/>
        <p:txBody>
          <a:bodyPr/>
          <a:lstStyle/>
          <a:p>
            <a:r>
              <a:rPr lang="it-IT" dirty="0"/>
              <a:t>LHC</a:t>
            </a:r>
            <a:r>
              <a:rPr lang="it-IT" cap="none" dirty="0"/>
              <a:t>b</a:t>
            </a:r>
            <a:r>
              <a:rPr lang="it-IT" dirty="0"/>
              <a:t> rich2 cf</a:t>
            </a:r>
            <a:r>
              <a:rPr lang="it-IT" baseline="-25000" dirty="0"/>
              <a:t>4</a:t>
            </a:r>
            <a:r>
              <a:rPr lang="it-IT" dirty="0"/>
              <a:t> recovery system</a:t>
            </a:r>
          </a:p>
        </p:txBody>
      </p:sp>
      <p:sp>
        <p:nvSpPr>
          <p:cNvPr id="4" name="Segnaposto piè di pagina 3">
            <a:extLst>
              <a:ext uri="{FF2B5EF4-FFF2-40B4-BE49-F238E27FC236}">
                <a16:creationId xmlns:a16="http://schemas.microsoft.com/office/drawing/2014/main" id="{25154CEB-5246-F15B-C3B6-FC9480BB3596}"/>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5A288F02-1D00-49B4-E60E-7149302FD314}"/>
              </a:ext>
            </a:extLst>
          </p:cNvPr>
          <p:cNvSpPr>
            <a:spLocks noGrp="1"/>
          </p:cNvSpPr>
          <p:nvPr>
            <p:ph type="sldNum" sz="quarter" idx="12"/>
          </p:nvPr>
        </p:nvSpPr>
        <p:spPr/>
        <p:txBody>
          <a:bodyPr/>
          <a:lstStyle/>
          <a:p>
            <a:fld id="{27CE633F-9882-4A5C-83A2-1109D0C73261}" type="slidenum">
              <a:rPr lang="en-US" smtClean="0"/>
              <a:t>28</a:t>
            </a:fld>
            <a:endParaRPr lang="en-US" dirty="0"/>
          </a:p>
        </p:txBody>
      </p:sp>
      <p:pic>
        <p:nvPicPr>
          <p:cNvPr id="6" name="Picture 2">
            <a:extLst>
              <a:ext uri="{FF2B5EF4-FFF2-40B4-BE49-F238E27FC236}">
                <a16:creationId xmlns:a16="http://schemas.microsoft.com/office/drawing/2014/main" id="{DB8C836C-BAB4-07F3-F4B9-8B870D66B5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6676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F0A3C6-110B-09DC-B7CD-7C498CE9ECE8}"/>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A4B23999-0343-8C17-7698-63F7DE7B8F9C}"/>
              </a:ext>
            </a:extLst>
          </p:cNvPr>
          <p:cNvSpPr>
            <a:spLocks noGrp="1"/>
          </p:cNvSpPr>
          <p:nvPr>
            <p:ph type="title"/>
          </p:nvPr>
        </p:nvSpPr>
        <p:spPr>
          <a:xfrm>
            <a:off x="838200" y="365125"/>
            <a:ext cx="9043219" cy="1325563"/>
          </a:xfrm>
        </p:spPr>
        <p:txBody>
          <a:bodyPr>
            <a:normAutofit/>
          </a:bodyPr>
          <a:lstStyle/>
          <a:p>
            <a:r>
              <a:rPr lang="it-IT" sz="3800" b="1" dirty="0"/>
              <a:t>LHCb CF</a:t>
            </a:r>
            <a:r>
              <a:rPr lang="it-IT" sz="3800" b="1" baseline="-25000" dirty="0"/>
              <a:t>4</a:t>
            </a:r>
            <a:r>
              <a:rPr lang="it-IT" sz="3800" b="1" dirty="0"/>
              <a:t> recovery plant</a:t>
            </a:r>
            <a:br>
              <a:rPr lang="it-IT" sz="3800" b="1" dirty="0"/>
            </a:br>
            <a:r>
              <a:rPr lang="it-IT" sz="3800" b="1" dirty="0"/>
              <a:t>Overview</a:t>
            </a:r>
          </a:p>
        </p:txBody>
      </p:sp>
      <p:sp>
        <p:nvSpPr>
          <p:cNvPr id="4" name="Segnaposto piè di pagina 3">
            <a:extLst>
              <a:ext uri="{FF2B5EF4-FFF2-40B4-BE49-F238E27FC236}">
                <a16:creationId xmlns:a16="http://schemas.microsoft.com/office/drawing/2014/main" id="{DA5558CD-A52B-0C29-6921-21780E25EEA2}"/>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FC930147-E9B6-E7CB-ABC8-E59E4AD3673C}"/>
              </a:ext>
            </a:extLst>
          </p:cNvPr>
          <p:cNvSpPr>
            <a:spLocks noGrp="1"/>
          </p:cNvSpPr>
          <p:nvPr>
            <p:ph type="sldNum" sz="quarter" idx="12"/>
          </p:nvPr>
        </p:nvSpPr>
        <p:spPr/>
        <p:txBody>
          <a:bodyPr/>
          <a:lstStyle/>
          <a:p>
            <a:fld id="{27CE633F-9882-4A5C-83A2-1109D0C73261}" type="slidenum">
              <a:rPr lang="en-US" smtClean="0"/>
              <a:t>29</a:t>
            </a:fld>
            <a:endParaRPr lang="en-US" dirty="0"/>
          </a:p>
        </p:txBody>
      </p:sp>
      <p:pic>
        <p:nvPicPr>
          <p:cNvPr id="6" name="Picture 2">
            <a:extLst>
              <a:ext uri="{FF2B5EF4-FFF2-40B4-BE49-F238E27FC236}">
                <a16:creationId xmlns:a16="http://schemas.microsoft.com/office/drawing/2014/main" id="{97024EED-7AAC-1DB3-7448-92AF30F125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contenuto 2">
            <a:extLst>
              <a:ext uri="{FF2B5EF4-FFF2-40B4-BE49-F238E27FC236}">
                <a16:creationId xmlns:a16="http://schemas.microsoft.com/office/drawing/2014/main" id="{D5ACA3D5-7D78-E7CB-BEBD-AB3C0B75CABD}"/>
              </a:ext>
            </a:extLst>
          </p:cNvPr>
          <p:cNvSpPr>
            <a:spLocks noGrp="1"/>
          </p:cNvSpPr>
          <p:nvPr>
            <p:ph idx="1"/>
          </p:nvPr>
        </p:nvSpPr>
        <p:spPr>
          <a:xfrm>
            <a:off x="838200" y="1779488"/>
            <a:ext cx="6498265" cy="4520781"/>
          </a:xfrm>
        </p:spPr>
        <p:txBody>
          <a:bodyPr anchor="t">
            <a:noAutofit/>
          </a:bodyPr>
          <a:lstStyle/>
          <a:p>
            <a:pPr rtl="0" fontAlgn="base">
              <a:lnSpc>
                <a:spcPct val="110000"/>
              </a:lnSpc>
              <a:spcBef>
                <a:spcPts val="0"/>
              </a:spcBef>
              <a:spcAft>
                <a:spcPts val="0"/>
              </a:spcAft>
              <a:buFont typeface="Arial" panose="020B0604020202020204" pitchFamily="34" charset="0"/>
              <a:buChar char="•"/>
            </a:pPr>
            <a:r>
              <a:rPr lang="it-IT" sz="1700" dirty="0"/>
              <a:t>Recovery system used when the detector is filled or emptied</a:t>
            </a:r>
          </a:p>
          <a:p>
            <a:pPr rtl="0" fontAlgn="base">
              <a:lnSpc>
                <a:spcPct val="110000"/>
              </a:lnSpc>
              <a:spcBef>
                <a:spcPts val="0"/>
              </a:spcBef>
              <a:spcAft>
                <a:spcPts val="0"/>
              </a:spcAft>
              <a:buFont typeface="Arial" panose="020B0604020202020204" pitchFamily="34" charset="0"/>
              <a:buChar char="•"/>
            </a:pPr>
            <a:r>
              <a:rPr lang="it-IT" sz="1700" dirty="0"/>
              <a:t>LS2 </a:t>
            </a:r>
            <a:r>
              <a:rPr lang="it-IT" sz="1700" dirty="0">
                <a:sym typeface="Wingdings" panose="05000000000000000000" pitchFamily="2" charset="2"/>
              </a:rPr>
              <a:t> detector filled with 100% CO</a:t>
            </a:r>
            <a:r>
              <a:rPr lang="it-IT" sz="1700" baseline="-25000" dirty="0">
                <a:sym typeface="Wingdings" panose="05000000000000000000" pitchFamily="2" charset="2"/>
              </a:rPr>
              <a:t>2</a:t>
            </a:r>
          </a:p>
          <a:p>
            <a:pPr rtl="0" fontAlgn="base">
              <a:lnSpc>
                <a:spcPct val="110000"/>
              </a:lnSpc>
              <a:spcBef>
                <a:spcPts val="0"/>
              </a:spcBef>
              <a:spcAft>
                <a:spcPts val="0"/>
              </a:spcAft>
              <a:buFont typeface="Arial" panose="020B0604020202020204" pitchFamily="34" charset="0"/>
              <a:buChar char="•"/>
            </a:pPr>
            <a:r>
              <a:rPr lang="it-IT" sz="1700" dirty="0">
                <a:sym typeface="Wingdings" panose="05000000000000000000" pitchFamily="2" charset="2"/>
              </a:rPr>
              <a:t>Run 3  92/8 CF</a:t>
            </a:r>
            <a:r>
              <a:rPr lang="it-IT" sz="1700" baseline="-25000" dirty="0">
                <a:sym typeface="Wingdings" panose="05000000000000000000" pitchFamily="2" charset="2"/>
              </a:rPr>
              <a:t>4</a:t>
            </a:r>
            <a:r>
              <a:rPr lang="it-IT" sz="1700" dirty="0">
                <a:sym typeface="Wingdings" panose="05000000000000000000" pitchFamily="2" charset="2"/>
              </a:rPr>
              <a:t>/CO</a:t>
            </a:r>
            <a:r>
              <a:rPr lang="it-IT" sz="1700" baseline="-25000" dirty="0">
                <a:sym typeface="Wingdings" panose="05000000000000000000" pitchFamily="2" charset="2"/>
              </a:rPr>
              <a:t>2</a:t>
            </a:r>
          </a:p>
          <a:p>
            <a:pPr rtl="0" fontAlgn="base">
              <a:lnSpc>
                <a:spcPct val="110000"/>
              </a:lnSpc>
              <a:spcBef>
                <a:spcPts val="0"/>
              </a:spcBef>
              <a:spcAft>
                <a:spcPts val="0"/>
              </a:spcAft>
              <a:buFont typeface="Arial" panose="020B0604020202020204" pitchFamily="34" charset="0"/>
              <a:buChar char="•"/>
            </a:pPr>
            <a:r>
              <a:rPr lang="it-IT" sz="1700" dirty="0"/>
              <a:t>4 volumes of gas needed to have the correct gas mixture in the RICH2, lot of GHG exhausted</a:t>
            </a:r>
          </a:p>
          <a:p>
            <a:pPr rtl="0" fontAlgn="base">
              <a:lnSpc>
                <a:spcPct val="110000"/>
              </a:lnSpc>
              <a:spcBef>
                <a:spcPts val="0"/>
              </a:spcBef>
              <a:spcAft>
                <a:spcPts val="0"/>
              </a:spcAft>
              <a:buFont typeface="Arial" panose="020B0604020202020204" pitchFamily="34" charset="0"/>
              <a:buChar char="•"/>
            </a:pPr>
            <a:r>
              <a:rPr lang="it-IT" sz="1700" b="0" i="0" u="none" strike="noStrike" dirty="0">
                <a:effectLst/>
              </a:rPr>
              <a:t>Full software control on plant parameters</a:t>
            </a:r>
            <a:br>
              <a:rPr lang="it-IT" sz="1700" b="0" i="0" u="none" strike="noStrike" dirty="0">
                <a:effectLst/>
              </a:rPr>
            </a:br>
            <a:endParaRPr lang="it-IT" sz="1700" b="0" i="0" u="none" strike="noStrike" dirty="0">
              <a:effectLst/>
            </a:endParaRPr>
          </a:p>
          <a:p>
            <a:pPr rtl="0" fontAlgn="base">
              <a:lnSpc>
                <a:spcPct val="110000"/>
              </a:lnSpc>
              <a:spcBef>
                <a:spcPts val="0"/>
              </a:spcBef>
              <a:spcAft>
                <a:spcPts val="0"/>
              </a:spcAft>
              <a:buFont typeface="Arial" panose="020B0604020202020204" pitchFamily="34" charset="0"/>
              <a:buChar char="•"/>
            </a:pPr>
            <a:r>
              <a:rPr lang="it-IT" sz="1700" b="1" i="0" u="none" strike="noStrike" dirty="0">
                <a:effectLst/>
              </a:rPr>
              <a:t>Modules:</a:t>
            </a:r>
          </a:p>
          <a:p>
            <a:pPr marL="742950" lvl="1" indent="-285750" rtl="0" fontAlgn="base">
              <a:lnSpc>
                <a:spcPct val="110000"/>
              </a:lnSpc>
              <a:spcBef>
                <a:spcPts val="0"/>
              </a:spcBef>
              <a:spcAft>
                <a:spcPts val="0"/>
              </a:spcAft>
              <a:buFont typeface="Arial" panose="020B0604020202020204" pitchFamily="34" charset="0"/>
              <a:buChar char="•"/>
            </a:pPr>
            <a:r>
              <a:rPr lang="it-IT" sz="1700" b="0" i="0" u="none" strike="noStrike" dirty="0">
                <a:effectLst/>
              </a:rPr>
              <a:t>Input to plant</a:t>
            </a:r>
          </a:p>
          <a:p>
            <a:pPr marL="742950" lvl="1" indent="-285750" rtl="0" fontAlgn="base">
              <a:lnSpc>
                <a:spcPct val="110000"/>
              </a:lnSpc>
              <a:spcBef>
                <a:spcPts val="0"/>
              </a:spcBef>
              <a:spcAft>
                <a:spcPts val="0"/>
              </a:spcAft>
              <a:buFont typeface="Arial" panose="020B0604020202020204" pitchFamily="34" charset="0"/>
              <a:buChar char="•"/>
            </a:pPr>
            <a:r>
              <a:rPr lang="it-IT" sz="1700" b="0" i="0" u="none" strike="noStrike" dirty="0">
                <a:effectLst/>
              </a:rPr>
              <a:t>Membranes</a:t>
            </a:r>
          </a:p>
          <a:p>
            <a:pPr marL="742950" lvl="1" indent="-285750" rtl="0" fontAlgn="base">
              <a:lnSpc>
                <a:spcPct val="110000"/>
              </a:lnSpc>
              <a:spcBef>
                <a:spcPts val="0"/>
              </a:spcBef>
              <a:spcAft>
                <a:spcPts val="0"/>
              </a:spcAft>
              <a:buFont typeface="Arial" panose="020B0604020202020204" pitchFamily="34" charset="0"/>
              <a:buChar char="•"/>
            </a:pPr>
            <a:r>
              <a:rPr lang="it-IT" sz="1700" dirty="0"/>
              <a:t>Compressor module</a:t>
            </a:r>
          </a:p>
          <a:p>
            <a:pPr marL="742950" lvl="1" indent="-285750" rtl="0" fontAlgn="base">
              <a:lnSpc>
                <a:spcPct val="110000"/>
              </a:lnSpc>
              <a:spcBef>
                <a:spcPts val="0"/>
              </a:spcBef>
              <a:spcAft>
                <a:spcPts val="0"/>
              </a:spcAft>
              <a:buFont typeface="Arial" panose="020B0604020202020204" pitchFamily="34" charset="0"/>
              <a:buChar char="•"/>
            </a:pPr>
            <a:r>
              <a:rPr lang="it-IT" sz="1700" dirty="0"/>
              <a:t>Storage </a:t>
            </a:r>
            <a:r>
              <a:rPr lang="it-IT" sz="1700" dirty="0" err="1"/>
              <a:t>battery</a:t>
            </a:r>
            <a:endParaRPr lang="it-IT" sz="1700" dirty="0"/>
          </a:p>
          <a:p>
            <a:pPr marL="742950" lvl="1" indent="-285750" rtl="0" fontAlgn="base">
              <a:lnSpc>
                <a:spcPct val="110000"/>
              </a:lnSpc>
              <a:spcBef>
                <a:spcPts val="0"/>
              </a:spcBef>
              <a:spcAft>
                <a:spcPts val="0"/>
              </a:spcAft>
              <a:buFont typeface="Arial" panose="020B0604020202020204" pitchFamily="34" charset="0"/>
              <a:buChar char="•"/>
            </a:pPr>
            <a:endParaRPr lang="it-IT" sz="1700" dirty="0"/>
          </a:p>
          <a:p>
            <a:pPr marL="0" indent="0" fontAlgn="base">
              <a:lnSpc>
                <a:spcPct val="110000"/>
              </a:lnSpc>
              <a:spcBef>
                <a:spcPts val="0"/>
              </a:spcBef>
              <a:buNone/>
            </a:pPr>
            <a:r>
              <a:rPr lang="it-IT" sz="1700" dirty="0"/>
              <a:t>The recovery system </a:t>
            </a:r>
            <a:r>
              <a:rPr lang="it-IT" sz="1700" dirty="0" err="1"/>
              <a:t>is</a:t>
            </a:r>
            <a:r>
              <a:rPr lang="it-IT" sz="1700" dirty="0"/>
              <a:t> </a:t>
            </a:r>
            <a:r>
              <a:rPr lang="it-IT" sz="1700" dirty="0" err="1"/>
              <a:t>not</a:t>
            </a:r>
            <a:r>
              <a:rPr lang="it-IT" sz="1700" dirty="0"/>
              <a:t> </a:t>
            </a:r>
            <a:r>
              <a:rPr lang="it-IT" sz="1700" dirty="0" err="1"/>
              <a:t>projected</a:t>
            </a:r>
            <a:r>
              <a:rPr lang="it-IT" sz="1700" dirty="0"/>
              <a:t> to work in </a:t>
            </a:r>
            <a:r>
              <a:rPr lang="it-IT" sz="1700" dirty="0" err="1"/>
              <a:t>continous</a:t>
            </a:r>
            <a:r>
              <a:rPr lang="it-IT" sz="1700" dirty="0"/>
              <a:t> </a:t>
            </a:r>
            <a:r>
              <a:rPr lang="it-IT" sz="1700" dirty="0" err="1"/>
              <a:t>since</a:t>
            </a:r>
            <a:r>
              <a:rPr lang="it-IT" sz="1700" dirty="0"/>
              <a:t> a control of </a:t>
            </a:r>
            <a:r>
              <a:rPr lang="it-IT" sz="1700" dirty="0" err="1"/>
              <a:t>paramaters</a:t>
            </a:r>
            <a:r>
              <a:rPr lang="it-IT" sz="1700" dirty="0"/>
              <a:t> </a:t>
            </a:r>
            <a:r>
              <a:rPr lang="it-IT" sz="1700" dirty="0" err="1"/>
              <a:t>is</a:t>
            </a:r>
            <a:r>
              <a:rPr lang="it-IT" sz="1700" dirty="0"/>
              <a:t> </a:t>
            </a:r>
            <a:r>
              <a:rPr lang="it-IT" sz="1700" dirty="0" err="1"/>
              <a:t>needed</a:t>
            </a:r>
            <a:endParaRPr lang="it-IT" sz="1700" b="0" i="0" u="none" strike="noStrike" dirty="0">
              <a:effectLst/>
            </a:endParaRPr>
          </a:p>
          <a:p>
            <a:pPr rtl="0" fontAlgn="base">
              <a:lnSpc>
                <a:spcPct val="110000"/>
              </a:lnSpc>
              <a:spcBef>
                <a:spcPts val="0"/>
              </a:spcBef>
              <a:spcAft>
                <a:spcPts val="0"/>
              </a:spcAft>
              <a:buFont typeface="Arial" panose="020B0604020202020204" pitchFamily="34" charset="0"/>
              <a:buChar char="•"/>
            </a:pPr>
            <a:endParaRPr lang="it-IT" sz="1700" dirty="0"/>
          </a:p>
        </p:txBody>
      </p:sp>
      <p:grpSp>
        <p:nvGrpSpPr>
          <p:cNvPr id="127" name="Group 126">
            <a:extLst>
              <a:ext uri="{FF2B5EF4-FFF2-40B4-BE49-F238E27FC236}">
                <a16:creationId xmlns:a16="http://schemas.microsoft.com/office/drawing/2014/main" id="{91276EE2-60F7-DE6A-DBFA-BE22D6EBC8C0}"/>
              </a:ext>
            </a:extLst>
          </p:cNvPr>
          <p:cNvGrpSpPr/>
          <p:nvPr/>
        </p:nvGrpSpPr>
        <p:grpSpPr>
          <a:xfrm>
            <a:off x="7245351" y="1301750"/>
            <a:ext cx="4198392" cy="1573354"/>
            <a:chOff x="0" y="0"/>
            <a:chExt cx="3774344" cy="1509388"/>
          </a:xfrm>
        </p:grpSpPr>
        <p:sp>
          <p:nvSpPr>
            <p:cNvPr id="128" name="Shape 436">
              <a:extLst>
                <a:ext uri="{FF2B5EF4-FFF2-40B4-BE49-F238E27FC236}">
                  <a16:creationId xmlns:a16="http://schemas.microsoft.com/office/drawing/2014/main" id="{89D52E98-F9BB-8408-87D0-4E1DB76E1ECA}"/>
                </a:ext>
              </a:extLst>
            </p:cNvPr>
            <p:cNvSpPr/>
            <p:nvPr/>
          </p:nvSpPr>
          <p:spPr>
            <a:xfrm>
              <a:off x="1868304" y="187691"/>
              <a:ext cx="1906040" cy="0"/>
            </a:xfrm>
            <a:custGeom>
              <a:avLst/>
              <a:gdLst/>
              <a:ahLst/>
              <a:cxnLst/>
              <a:rect l="0" t="0" r="0" b="0"/>
              <a:pathLst>
                <a:path w="1906040">
                  <a:moveTo>
                    <a:pt x="0" y="0"/>
                  </a:moveTo>
                  <a:lnTo>
                    <a:pt x="1906040"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129" name="Picture 128">
              <a:extLst>
                <a:ext uri="{FF2B5EF4-FFF2-40B4-BE49-F238E27FC236}">
                  <a16:creationId xmlns:a16="http://schemas.microsoft.com/office/drawing/2014/main" id="{FFD063B9-9D97-5965-AEA0-C0B09CA58E87}"/>
                </a:ext>
              </a:extLst>
            </p:cNvPr>
            <p:cNvPicPr/>
            <p:nvPr/>
          </p:nvPicPr>
          <p:blipFill>
            <a:blip r:embed="rId3"/>
            <a:stretch>
              <a:fillRect/>
            </a:stretch>
          </p:blipFill>
          <p:spPr>
            <a:xfrm>
              <a:off x="1083965" y="807755"/>
              <a:ext cx="402336" cy="536448"/>
            </a:xfrm>
            <a:prstGeom prst="rect">
              <a:avLst/>
            </a:prstGeom>
          </p:spPr>
        </p:pic>
        <p:sp>
          <p:nvSpPr>
            <p:cNvPr id="130" name="Shape 438">
              <a:extLst>
                <a:ext uri="{FF2B5EF4-FFF2-40B4-BE49-F238E27FC236}">
                  <a16:creationId xmlns:a16="http://schemas.microsoft.com/office/drawing/2014/main" id="{41349FDB-16AB-4C16-2C96-595780700D2A}"/>
                </a:ext>
              </a:extLst>
            </p:cNvPr>
            <p:cNvSpPr/>
            <p:nvPr/>
          </p:nvSpPr>
          <p:spPr>
            <a:xfrm>
              <a:off x="1088444" y="810219"/>
              <a:ext cx="398834" cy="535730"/>
            </a:xfrm>
            <a:custGeom>
              <a:avLst/>
              <a:gdLst/>
              <a:ahLst/>
              <a:cxnLst/>
              <a:rect l="0" t="0" r="0" b="0"/>
              <a:pathLst>
                <a:path w="398834" h="535730">
                  <a:moveTo>
                    <a:pt x="398834" y="535730"/>
                  </a:moveTo>
                  <a:lnTo>
                    <a:pt x="0" y="535730"/>
                  </a:lnTo>
                  <a:lnTo>
                    <a:pt x="0" y="0"/>
                  </a:lnTo>
                  <a:lnTo>
                    <a:pt x="398834" y="0"/>
                  </a:ln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31" name="Shape 439">
              <a:extLst>
                <a:ext uri="{FF2B5EF4-FFF2-40B4-BE49-F238E27FC236}">
                  <a16:creationId xmlns:a16="http://schemas.microsoft.com/office/drawing/2014/main" id="{210E1890-A66E-4D87-BC10-D5C7077EC14A}"/>
                </a:ext>
              </a:extLst>
            </p:cNvPr>
            <p:cNvSpPr/>
            <p:nvPr/>
          </p:nvSpPr>
          <p:spPr>
            <a:xfrm>
              <a:off x="2055595" y="943825"/>
              <a:ext cx="394918" cy="0"/>
            </a:xfrm>
            <a:custGeom>
              <a:avLst/>
              <a:gdLst/>
              <a:ahLst/>
              <a:cxnLst/>
              <a:rect l="0" t="0" r="0" b="0"/>
              <a:pathLst>
                <a:path w="394918">
                  <a:moveTo>
                    <a:pt x="0" y="0"/>
                  </a:moveTo>
                  <a:lnTo>
                    <a:pt x="394918"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32" name="Shape 440">
              <a:extLst>
                <a:ext uri="{FF2B5EF4-FFF2-40B4-BE49-F238E27FC236}">
                  <a16:creationId xmlns:a16="http://schemas.microsoft.com/office/drawing/2014/main" id="{0FCD2DA8-6718-05BC-9DB5-42A3E6CC0590}"/>
                </a:ext>
              </a:extLst>
            </p:cNvPr>
            <p:cNvSpPr/>
            <p:nvPr/>
          </p:nvSpPr>
          <p:spPr>
            <a:xfrm>
              <a:off x="2449956" y="184167"/>
              <a:ext cx="2268" cy="1179409"/>
            </a:xfrm>
            <a:custGeom>
              <a:avLst/>
              <a:gdLst/>
              <a:ahLst/>
              <a:cxnLst/>
              <a:rect l="0" t="0" r="0" b="0"/>
              <a:pathLst>
                <a:path w="2268" h="1179409">
                  <a:moveTo>
                    <a:pt x="0" y="1179409"/>
                  </a:moveTo>
                  <a:lnTo>
                    <a:pt x="2268"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33" name="Shape 441">
              <a:extLst>
                <a:ext uri="{FF2B5EF4-FFF2-40B4-BE49-F238E27FC236}">
                  <a16:creationId xmlns:a16="http://schemas.microsoft.com/office/drawing/2014/main" id="{9B589650-015B-777A-349A-A6EC8E4E3561}"/>
                </a:ext>
              </a:extLst>
            </p:cNvPr>
            <p:cNvSpPr/>
            <p:nvPr/>
          </p:nvSpPr>
          <p:spPr>
            <a:xfrm>
              <a:off x="2449956" y="1363577"/>
              <a:ext cx="610260" cy="0"/>
            </a:xfrm>
            <a:custGeom>
              <a:avLst/>
              <a:gdLst/>
              <a:ahLst/>
              <a:cxnLst/>
              <a:rect l="0" t="0" r="0" b="0"/>
              <a:pathLst>
                <a:path w="610260">
                  <a:moveTo>
                    <a:pt x="0" y="0"/>
                  </a:moveTo>
                  <a:lnTo>
                    <a:pt x="610260"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34" name="Shape 442">
              <a:extLst>
                <a:ext uri="{FF2B5EF4-FFF2-40B4-BE49-F238E27FC236}">
                  <a16:creationId xmlns:a16="http://schemas.microsoft.com/office/drawing/2014/main" id="{095C832D-38AE-198B-E70F-D80B9CE76FC0}"/>
                </a:ext>
              </a:extLst>
            </p:cNvPr>
            <p:cNvSpPr/>
            <p:nvPr/>
          </p:nvSpPr>
          <p:spPr>
            <a:xfrm>
              <a:off x="2197977" y="0"/>
              <a:ext cx="71187" cy="82905"/>
            </a:xfrm>
            <a:custGeom>
              <a:avLst/>
              <a:gdLst/>
              <a:ahLst/>
              <a:cxnLst/>
              <a:rect l="0" t="0" r="0" b="0"/>
              <a:pathLst>
                <a:path w="71187" h="82905">
                  <a:moveTo>
                    <a:pt x="41880" y="0"/>
                  </a:moveTo>
                  <a:cubicBezTo>
                    <a:pt x="46448" y="0"/>
                    <a:pt x="51079" y="549"/>
                    <a:pt x="55796" y="1656"/>
                  </a:cubicBezTo>
                  <a:cubicBezTo>
                    <a:pt x="60552" y="2731"/>
                    <a:pt x="65670" y="4568"/>
                    <a:pt x="71124" y="7205"/>
                  </a:cubicBezTo>
                  <a:lnTo>
                    <a:pt x="71124" y="19810"/>
                  </a:lnTo>
                  <a:lnTo>
                    <a:pt x="70175" y="19810"/>
                  </a:lnTo>
                  <a:cubicBezTo>
                    <a:pt x="69076" y="18947"/>
                    <a:pt x="67443" y="17816"/>
                    <a:pt x="65332" y="16435"/>
                  </a:cubicBezTo>
                  <a:cubicBezTo>
                    <a:pt x="63213" y="15022"/>
                    <a:pt x="61164" y="13861"/>
                    <a:pt x="59108" y="12942"/>
                  </a:cubicBezTo>
                  <a:cubicBezTo>
                    <a:pt x="56652" y="11836"/>
                    <a:pt x="53834" y="10917"/>
                    <a:pt x="50678" y="10211"/>
                  </a:cubicBezTo>
                  <a:cubicBezTo>
                    <a:pt x="47578" y="9442"/>
                    <a:pt x="44023" y="9073"/>
                    <a:pt x="40067" y="9073"/>
                  </a:cubicBezTo>
                  <a:cubicBezTo>
                    <a:pt x="31120" y="9073"/>
                    <a:pt x="24033" y="11961"/>
                    <a:pt x="18821" y="17722"/>
                  </a:cubicBezTo>
                  <a:cubicBezTo>
                    <a:pt x="13641" y="23428"/>
                    <a:pt x="11035" y="31182"/>
                    <a:pt x="11035" y="40993"/>
                  </a:cubicBezTo>
                  <a:cubicBezTo>
                    <a:pt x="11035" y="51322"/>
                    <a:pt x="13767" y="59390"/>
                    <a:pt x="19190" y="65151"/>
                  </a:cubicBezTo>
                  <a:cubicBezTo>
                    <a:pt x="24645" y="70857"/>
                    <a:pt x="32038" y="73738"/>
                    <a:pt x="41417" y="73738"/>
                  </a:cubicBezTo>
                  <a:cubicBezTo>
                    <a:pt x="44855" y="73738"/>
                    <a:pt x="48254" y="73400"/>
                    <a:pt x="51660" y="72694"/>
                  </a:cubicBezTo>
                  <a:cubicBezTo>
                    <a:pt x="55090" y="72019"/>
                    <a:pt x="58096" y="71163"/>
                    <a:pt x="60670" y="70088"/>
                  </a:cubicBezTo>
                  <a:lnTo>
                    <a:pt x="60670" y="50498"/>
                  </a:lnTo>
                  <a:lnTo>
                    <a:pt x="39274" y="50498"/>
                  </a:lnTo>
                  <a:lnTo>
                    <a:pt x="39274" y="41142"/>
                  </a:lnTo>
                  <a:lnTo>
                    <a:pt x="71187" y="41142"/>
                  </a:lnTo>
                  <a:lnTo>
                    <a:pt x="71187" y="75448"/>
                  </a:lnTo>
                  <a:cubicBezTo>
                    <a:pt x="66831" y="77442"/>
                    <a:pt x="62051" y="79192"/>
                    <a:pt x="56871" y="80691"/>
                  </a:cubicBezTo>
                  <a:cubicBezTo>
                    <a:pt x="51722" y="82167"/>
                    <a:pt x="46723" y="82905"/>
                    <a:pt x="41880" y="82905"/>
                  </a:cubicBezTo>
                  <a:cubicBezTo>
                    <a:pt x="35656" y="82905"/>
                    <a:pt x="29950" y="82041"/>
                    <a:pt x="24771" y="80330"/>
                  </a:cubicBezTo>
                  <a:cubicBezTo>
                    <a:pt x="19590" y="78611"/>
                    <a:pt x="15172" y="76037"/>
                    <a:pt x="11522" y="72599"/>
                  </a:cubicBezTo>
                  <a:cubicBezTo>
                    <a:pt x="7849" y="69138"/>
                    <a:pt x="4992" y="64782"/>
                    <a:pt x="3006" y="59602"/>
                  </a:cubicBezTo>
                  <a:cubicBezTo>
                    <a:pt x="981" y="54391"/>
                    <a:pt x="0" y="48292"/>
                    <a:pt x="0" y="41331"/>
                  </a:cubicBezTo>
                  <a:cubicBezTo>
                    <a:pt x="0" y="28545"/>
                    <a:pt x="3705" y="18491"/>
                    <a:pt x="11161" y="11098"/>
                  </a:cubicBezTo>
                  <a:cubicBezTo>
                    <a:pt x="18641" y="3712"/>
                    <a:pt x="28875" y="0"/>
                    <a:pt x="4188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35" name="Shape 443">
              <a:extLst>
                <a:ext uri="{FF2B5EF4-FFF2-40B4-BE49-F238E27FC236}">
                  <a16:creationId xmlns:a16="http://schemas.microsoft.com/office/drawing/2014/main" id="{F36917D8-11B2-D195-39A0-80ACAAB5015C}"/>
                </a:ext>
              </a:extLst>
            </p:cNvPr>
            <p:cNvSpPr/>
            <p:nvPr/>
          </p:nvSpPr>
          <p:spPr>
            <a:xfrm>
              <a:off x="2282561" y="42951"/>
              <a:ext cx="25661" cy="40040"/>
            </a:xfrm>
            <a:custGeom>
              <a:avLst/>
              <a:gdLst/>
              <a:ahLst/>
              <a:cxnLst/>
              <a:rect l="0" t="0" r="0" b="0"/>
              <a:pathLst>
                <a:path w="25661" h="40040">
                  <a:moveTo>
                    <a:pt x="25661" y="0"/>
                  </a:moveTo>
                  <a:lnTo>
                    <a:pt x="25661" y="8447"/>
                  </a:lnTo>
                  <a:lnTo>
                    <a:pt x="20139" y="9321"/>
                  </a:lnTo>
                  <a:cubicBezTo>
                    <a:pt x="17228" y="10121"/>
                    <a:pt x="14904" y="11408"/>
                    <a:pt x="13091" y="13190"/>
                  </a:cubicBezTo>
                  <a:cubicBezTo>
                    <a:pt x="11310" y="14901"/>
                    <a:pt x="10423" y="17263"/>
                    <a:pt x="10423" y="20301"/>
                  </a:cubicBezTo>
                  <a:cubicBezTo>
                    <a:pt x="10423" y="23731"/>
                    <a:pt x="11467" y="26336"/>
                    <a:pt x="13523" y="28087"/>
                  </a:cubicBezTo>
                  <a:cubicBezTo>
                    <a:pt x="15603" y="29805"/>
                    <a:pt x="18766" y="30661"/>
                    <a:pt x="23027" y="30661"/>
                  </a:cubicBezTo>
                  <a:lnTo>
                    <a:pt x="25661" y="30112"/>
                  </a:lnTo>
                  <a:lnTo>
                    <a:pt x="25661" y="39338"/>
                  </a:lnTo>
                  <a:lnTo>
                    <a:pt x="19378" y="40040"/>
                  </a:lnTo>
                  <a:cubicBezTo>
                    <a:pt x="13978" y="40040"/>
                    <a:pt x="9410" y="38266"/>
                    <a:pt x="5643" y="34679"/>
                  </a:cubicBezTo>
                  <a:cubicBezTo>
                    <a:pt x="1899" y="31124"/>
                    <a:pt x="0" y="26556"/>
                    <a:pt x="0" y="21007"/>
                  </a:cubicBezTo>
                  <a:cubicBezTo>
                    <a:pt x="0" y="16463"/>
                    <a:pt x="981" y="12790"/>
                    <a:pt x="2911" y="9996"/>
                  </a:cubicBezTo>
                  <a:cubicBezTo>
                    <a:pt x="4874" y="7178"/>
                    <a:pt x="7668" y="4972"/>
                    <a:pt x="11286" y="3348"/>
                  </a:cubicBezTo>
                  <a:cubicBezTo>
                    <a:pt x="14928" y="1747"/>
                    <a:pt x="19315" y="648"/>
                    <a:pt x="24433" y="98"/>
                  </a:cubicBezTo>
                  <a:lnTo>
                    <a:pt x="2566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36" name="Shape 444">
              <a:extLst>
                <a:ext uri="{FF2B5EF4-FFF2-40B4-BE49-F238E27FC236}">
                  <a16:creationId xmlns:a16="http://schemas.microsoft.com/office/drawing/2014/main" id="{2FB32AE0-0C3A-1CFE-6713-7B93D36A5B4D}"/>
                </a:ext>
              </a:extLst>
            </p:cNvPr>
            <p:cNvSpPr/>
            <p:nvPr/>
          </p:nvSpPr>
          <p:spPr>
            <a:xfrm>
              <a:off x="2287898" y="19959"/>
              <a:ext cx="20324" cy="12966"/>
            </a:xfrm>
            <a:custGeom>
              <a:avLst/>
              <a:gdLst/>
              <a:ahLst/>
              <a:cxnLst/>
              <a:rect l="0" t="0" r="0" b="0"/>
              <a:pathLst>
                <a:path w="20324" h="12966">
                  <a:moveTo>
                    <a:pt x="19527" y="0"/>
                  </a:moveTo>
                  <a:lnTo>
                    <a:pt x="20324" y="78"/>
                  </a:lnTo>
                  <a:lnTo>
                    <a:pt x="20324" y="8952"/>
                  </a:lnTo>
                  <a:lnTo>
                    <a:pt x="19465" y="8892"/>
                  </a:lnTo>
                  <a:cubicBezTo>
                    <a:pt x="16828" y="8892"/>
                    <a:pt x="13853" y="9261"/>
                    <a:pt x="10603" y="9968"/>
                  </a:cubicBezTo>
                  <a:cubicBezTo>
                    <a:pt x="7354" y="10674"/>
                    <a:pt x="3987" y="11655"/>
                    <a:pt x="518" y="12966"/>
                  </a:cubicBezTo>
                  <a:lnTo>
                    <a:pt x="0" y="12966"/>
                  </a:lnTo>
                  <a:lnTo>
                    <a:pt x="0" y="2731"/>
                  </a:lnTo>
                  <a:cubicBezTo>
                    <a:pt x="1962" y="2205"/>
                    <a:pt x="4811" y="1593"/>
                    <a:pt x="8524" y="950"/>
                  </a:cubicBezTo>
                  <a:cubicBezTo>
                    <a:pt x="12228" y="306"/>
                    <a:pt x="15909" y="0"/>
                    <a:pt x="19527"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37" name="Shape 445">
              <a:extLst>
                <a:ext uri="{FF2B5EF4-FFF2-40B4-BE49-F238E27FC236}">
                  <a16:creationId xmlns:a16="http://schemas.microsoft.com/office/drawing/2014/main" id="{80B40342-5C5B-6D44-C4D6-09B63F186518}"/>
                </a:ext>
              </a:extLst>
            </p:cNvPr>
            <p:cNvSpPr/>
            <p:nvPr/>
          </p:nvSpPr>
          <p:spPr>
            <a:xfrm>
              <a:off x="2308222" y="20037"/>
              <a:ext cx="25261" cy="62252"/>
            </a:xfrm>
            <a:custGeom>
              <a:avLst/>
              <a:gdLst/>
              <a:ahLst/>
              <a:cxnLst/>
              <a:rect l="0" t="0" r="0" b="0"/>
              <a:pathLst>
                <a:path w="25261" h="62252">
                  <a:moveTo>
                    <a:pt x="0" y="0"/>
                  </a:moveTo>
                  <a:lnTo>
                    <a:pt x="10176" y="997"/>
                  </a:lnTo>
                  <a:cubicBezTo>
                    <a:pt x="13339" y="1672"/>
                    <a:pt x="16062" y="2865"/>
                    <a:pt x="18338" y="4521"/>
                  </a:cubicBezTo>
                  <a:cubicBezTo>
                    <a:pt x="20606" y="6177"/>
                    <a:pt x="22318" y="8320"/>
                    <a:pt x="23487" y="10926"/>
                  </a:cubicBezTo>
                  <a:cubicBezTo>
                    <a:pt x="24680" y="13539"/>
                    <a:pt x="25261" y="16757"/>
                    <a:pt x="25261" y="20619"/>
                  </a:cubicBezTo>
                  <a:lnTo>
                    <a:pt x="25261" y="61298"/>
                  </a:lnTo>
                  <a:lnTo>
                    <a:pt x="15238" y="61298"/>
                  </a:lnTo>
                  <a:lnTo>
                    <a:pt x="15238" y="54925"/>
                  </a:lnTo>
                  <a:cubicBezTo>
                    <a:pt x="14351" y="55537"/>
                    <a:pt x="13119" y="56393"/>
                    <a:pt x="11588" y="57499"/>
                  </a:cubicBezTo>
                  <a:cubicBezTo>
                    <a:pt x="10089" y="58575"/>
                    <a:pt x="8614" y="59430"/>
                    <a:pt x="7177" y="60074"/>
                  </a:cubicBezTo>
                  <a:cubicBezTo>
                    <a:pt x="5521" y="60906"/>
                    <a:pt x="3591" y="61581"/>
                    <a:pt x="1377" y="62099"/>
                  </a:cubicBezTo>
                  <a:lnTo>
                    <a:pt x="0" y="62252"/>
                  </a:lnTo>
                  <a:lnTo>
                    <a:pt x="0" y="53026"/>
                  </a:lnTo>
                  <a:lnTo>
                    <a:pt x="7083" y="51550"/>
                  </a:lnTo>
                  <a:cubicBezTo>
                    <a:pt x="10027" y="50145"/>
                    <a:pt x="12726" y="48489"/>
                    <a:pt x="15238" y="46558"/>
                  </a:cubicBezTo>
                  <a:lnTo>
                    <a:pt x="15238" y="29880"/>
                  </a:lnTo>
                  <a:cubicBezTo>
                    <a:pt x="12169" y="30029"/>
                    <a:pt x="8527" y="30304"/>
                    <a:pt x="4352" y="30673"/>
                  </a:cubicBezTo>
                  <a:lnTo>
                    <a:pt x="0" y="31361"/>
                  </a:lnTo>
                  <a:lnTo>
                    <a:pt x="0" y="22914"/>
                  </a:lnTo>
                  <a:lnTo>
                    <a:pt x="15238" y="21694"/>
                  </a:lnTo>
                  <a:lnTo>
                    <a:pt x="15238" y="20156"/>
                  </a:lnTo>
                  <a:cubicBezTo>
                    <a:pt x="15238" y="17856"/>
                    <a:pt x="14838" y="15957"/>
                    <a:pt x="14013" y="14458"/>
                  </a:cubicBezTo>
                  <a:cubicBezTo>
                    <a:pt x="13213" y="12951"/>
                    <a:pt x="12083" y="11789"/>
                    <a:pt x="10576" y="10926"/>
                  </a:cubicBezTo>
                  <a:cubicBezTo>
                    <a:pt x="9139" y="10102"/>
                    <a:pt x="7421" y="9552"/>
                    <a:pt x="5427" y="9246"/>
                  </a:cubicBezTo>
                  <a:lnTo>
                    <a:pt x="0" y="8873"/>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38" name="Shape 446">
              <a:extLst>
                <a:ext uri="{FF2B5EF4-FFF2-40B4-BE49-F238E27FC236}">
                  <a16:creationId xmlns:a16="http://schemas.microsoft.com/office/drawing/2014/main" id="{7504AB0B-46B8-13BE-5F7C-D39778B05679}"/>
                </a:ext>
              </a:extLst>
            </p:cNvPr>
            <p:cNvSpPr/>
            <p:nvPr/>
          </p:nvSpPr>
          <p:spPr>
            <a:xfrm>
              <a:off x="2348874" y="19959"/>
              <a:ext cx="46848" cy="62820"/>
            </a:xfrm>
            <a:custGeom>
              <a:avLst/>
              <a:gdLst/>
              <a:ahLst/>
              <a:cxnLst/>
              <a:rect l="0" t="0" r="0" b="0"/>
              <a:pathLst>
                <a:path w="46848" h="62820">
                  <a:moveTo>
                    <a:pt x="24464" y="0"/>
                  </a:moveTo>
                  <a:cubicBezTo>
                    <a:pt x="28059" y="0"/>
                    <a:pt x="31669" y="463"/>
                    <a:pt x="35319" y="1350"/>
                  </a:cubicBezTo>
                  <a:cubicBezTo>
                    <a:pt x="39000" y="2205"/>
                    <a:pt x="42068" y="3249"/>
                    <a:pt x="44486" y="4505"/>
                  </a:cubicBezTo>
                  <a:lnTo>
                    <a:pt x="44486" y="15297"/>
                  </a:lnTo>
                  <a:lnTo>
                    <a:pt x="43968" y="15297"/>
                  </a:lnTo>
                  <a:cubicBezTo>
                    <a:pt x="41393" y="13398"/>
                    <a:pt x="38262" y="11804"/>
                    <a:pt x="34557" y="10517"/>
                  </a:cubicBezTo>
                  <a:cubicBezTo>
                    <a:pt x="30876" y="9199"/>
                    <a:pt x="27258" y="8524"/>
                    <a:pt x="23734" y="8524"/>
                  </a:cubicBezTo>
                  <a:cubicBezTo>
                    <a:pt x="20053" y="8524"/>
                    <a:pt x="16930" y="9261"/>
                    <a:pt x="14379" y="10674"/>
                  </a:cubicBezTo>
                  <a:cubicBezTo>
                    <a:pt x="11867" y="12079"/>
                    <a:pt x="10580" y="14167"/>
                    <a:pt x="10580" y="16953"/>
                  </a:cubicBezTo>
                  <a:cubicBezTo>
                    <a:pt x="10580" y="19441"/>
                    <a:pt x="11349" y="21278"/>
                    <a:pt x="12879" y="22533"/>
                  </a:cubicBezTo>
                  <a:cubicBezTo>
                    <a:pt x="14379" y="23789"/>
                    <a:pt x="16835" y="24802"/>
                    <a:pt x="20179" y="25602"/>
                  </a:cubicBezTo>
                  <a:cubicBezTo>
                    <a:pt x="22047" y="26034"/>
                    <a:pt x="24135" y="26458"/>
                    <a:pt x="26403" y="26889"/>
                  </a:cubicBezTo>
                  <a:cubicBezTo>
                    <a:pt x="28726" y="27321"/>
                    <a:pt x="30664" y="27713"/>
                    <a:pt x="32195" y="28051"/>
                  </a:cubicBezTo>
                  <a:cubicBezTo>
                    <a:pt x="36888" y="29126"/>
                    <a:pt x="40499" y="30994"/>
                    <a:pt x="43050" y="33600"/>
                  </a:cubicBezTo>
                  <a:cubicBezTo>
                    <a:pt x="45593" y="36237"/>
                    <a:pt x="46848" y="39737"/>
                    <a:pt x="46848" y="44117"/>
                  </a:cubicBezTo>
                  <a:cubicBezTo>
                    <a:pt x="46848" y="49580"/>
                    <a:pt x="44580" y="54053"/>
                    <a:pt x="40044" y="57577"/>
                  </a:cubicBezTo>
                  <a:cubicBezTo>
                    <a:pt x="35539" y="61070"/>
                    <a:pt x="29370" y="62820"/>
                    <a:pt x="21521" y="62820"/>
                  </a:cubicBezTo>
                  <a:cubicBezTo>
                    <a:pt x="17110" y="62820"/>
                    <a:pt x="13029" y="62302"/>
                    <a:pt x="9293" y="61290"/>
                  </a:cubicBezTo>
                  <a:cubicBezTo>
                    <a:pt x="5612" y="60215"/>
                    <a:pt x="2520" y="59053"/>
                    <a:pt x="0" y="57789"/>
                  </a:cubicBezTo>
                  <a:lnTo>
                    <a:pt x="0" y="46480"/>
                  </a:lnTo>
                  <a:lnTo>
                    <a:pt x="557" y="46480"/>
                  </a:lnTo>
                  <a:cubicBezTo>
                    <a:pt x="3744" y="48873"/>
                    <a:pt x="7268" y="50773"/>
                    <a:pt x="11161" y="52209"/>
                  </a:cubicBezTo>
                  <a:cubicBezTo>
                    <a:pt x="15085" y="53590"/>
                    <a:pt x="18829" y="54297"/>
                    <a:pt x="22384" y="54297"/>
                  </a:cubicBezTo>
                  <a:cubicBezTo>
                    <a:pt x="26827" y="54297"/>
                    <a:pt x="30295" y="53590"/>
                    <a:pt x="32807" y="52154"/>
                  </a:cubicBezTo>
                  <a:cubicBezTo>
                    <a:pt x="35287" y="50710"/>
                    <a:pt x="36551" y="48473"/>
                    <a:pt x="36551" y="45404"/>
                  </a:cubicBezTo>
                  <a:cubicBezTo>
                    <a:pt x="36551" y="43050"/>
                    <a:pt x="35876" y="41237"/>
                    <a:pt x="34526" y="40044"/>
                  </a:cubicBezTo>
                  <a:cubicBezTo>
                    <a:pt x="33145" y="38811"/>
                    <a:pt x="30539" y="37775"/>
                    <a:pt x="26677" y="36912"/>
                  </a:cubicBezTo>
                  <a:cubicBezTo>
                    <a:pt x="25265" y="36606"/>
                    <a:pt x="23365" y="36206"/>
                    <a:pt x="21034" y="35782"/>
                  </a:cubicBezTo>
                  <a:cubicBezTo>
                    <a:pt x="18766" y="35350"/>
                    <a:pt x="16678" y="34887"/>
                    <a:pt x="14779" y="34400"/>
                  </a:cubicBezTo>
                  <a:cubicBezTo>
                    <a:pt x="9504" y="32988"/>
                    <a:pt x="5769" y="30963"/>
                    <a:pt x="3556" y="28271"/>
                  </a:cubicBezTo>
                  <a:cubicBezTo>
                    <a:pt x="1381" y="25571"/>
                    <a:pt x="275" y="22227"/>
                    <a:pt x="275" y="18303"/>
                  </a:cubicBezTo>
                  <a:cubicBezTo>
                    <a:pt x="275" y="15823"/>
                    <a:pt x="800" y="13523"/>
                    <a:pt x="1782" y="11318"/>
                  </a:cubicBezTo>
                  <a:cubicBezTo>
                    <a:pt x="2825" y="9136"/>
                    <a:pt x="4387" y="7205"/>
                    <a:pt x="6443" y="5486"/>
                  </a:cubicBezTo>
                  <a:cubicBezTo>
                    <a:pt x="8461" y="3807"/>
                    <a:pt x="11011" y="2488"/>
                    <a:pt x="14072" y="1507"/>
                  </a:cubicBezTo>
                  <a:cubicBezTo>
                    <a:pt x="17173" y="495"/>
                    <a:pt x="20665"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39" name="Shape 447">
              <a:extLst>
                <a:ext uri="{FF2B5EF4-FFF2-40B4-BE49-F238E27FC236}">
                  <a16:creationId xmlns:a16="http://schemas.microsoft.com/office/drawing/2014/main" id="{AAB8B074-612C-933A-6CFE-193893603C5A}"/>
                </a:ext>
              </a:extLst>
            </p:cNvPr>
            <p:cNvSpPr/>
            <p:nvPr/>
          </p:nvSpPr>
          <p:spPr>
            <a:xfrm>
              <a:off x="2449587" y="1444"/>
              <a:ext cx="50561" cy="79891"/>
            </a:xfrm>
            <a:custGeom>
              <a:avLst/>
              <a:gdLst/>
              <a:ahLst/>
              <a:cxnLst/>
              <a:rect l="0" t="0" r="0" b="0"/>
              <a:pathLst>
                <a:path w="50561" h="79891">
                  <a:moveTo>
                    <a:pt x="0" y="0"/>
                  </a:moveTo>
                  <a:lnTo>
                    <a:pt x="10643" y="0"/>
                  </a:lnTo>
                  <a:lnTo>
                    <a:pt x="10643" y="70449"/>
                  </a:lnTo>
                  <a:lnTo>
                    <a:pt x="50561" y="70449"/>
                  </a:lnTo>
                  <a:lnTo>
                    <a:pt x="50561" y="79891"/>
                  </a:lnTo>
                  <a:lnTo>
                    <a:pt x="0" y="79891"/>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0" name="Shape 448">
              <a:extLst>
                <a:ext uri="{FF2B5EF4-FFF2-40B4-BE49-F238E27FC236}">
                  <a16:creationId xmlns:a16="http://schemas.microsoft.com/office/drawing/2014/main" id="{C49807C0-8843-8A1F-2DF7-CEF3EA354D90}"/>
                </a:ext>
              </a:extLst>
            </p:cNvPr>
            <p:cNvSpPr/>
            <p:nvPr/>
          </p:nvSpPr>
          <p:spPr>
            <a:xfrm>
              <a:off x="2505728" y="19767"/>
              <a:ext cx="27635" cy="63204"/>
            </a:xfrm>
            <a:custGeom>
              <a:avLst/>
              <a:gdLst/>
              <a:ahLst/>
              <a:cxnLst/>
              <a:rect l="0" t="0" r="0" b="0"/>
              <a:pathLst>
                <a:path w="27635" h="63204">
                  <a:moveTo>
                    <a:pt x="27635" y="0"/>
                  </a:moveTo>
                  <a:lnTo>
                    <a:pt x="27635" y="8705"/>
                  </a:lnTo>
                  <a:lnTo>
                    <a:pt x="14897" y="14359"/>
                  </a:lnTo>
                  <a:cubicBezTo>
                    <a:pt x="11891" y="18126"/>
                    <a:pt x="10392" y="23863"/>
                    <a:pt x="10392" y="31649"/>
                  </a:cubicBezTo>
                  <a:cubicBezTo>
                    <a:pt x="10392" y="39160"/>
                    <a:pt x="11922" y="44866"/>
                    <a:pt x="14960" y="48759"/>
                  </a:cubicBezTo>
                  <a:lnTo>
                    <a:pt x="27635" y="54530"/>
                  </a:lnTo>
                  <a:lnTo>
                    <a:pt x="27635" y="63204"/>
                  </a:lnTo>
                  <a:lnTo>
                    <a:pt x="7448" y="54763"/>
                  </a:lnTo>
                  <a:cubicBezTo>
                    <a:pt x="2480" y="49097"/>
                    <a:pt x="0" y="41397"/>
                    <a:pt x="0" y="31649"/>
                  </a:cubicBezTo>
                  <a:cubicBezTo>
                    <a:pt x="0" y="21870"/>
                    <a:pt x="2480" y="14170"/>
                    <a:pt x="7448" y="8504"/>
                  </a:cubicBezTo>
                  <a:lnTo>
                    <a:pt x="2763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1" name="Shape 449">
              <a:extLst>
                <a:ext uri="{FF2B5EF4-FFF2-40B4-BE49-F238E27FC236}">
                  <a16:creationId xmlns:a16="http://schemas.microsoft.com/office/drawing/2014/main" id="{5C1DD1C2-14EE-82BE-CA7E-41D5E708F796}"/>
                </a:ext>
              </a:extLst>
            </p:cNvPr>
            <p:cNvSpPr/>
            <p:nvPr/>
          </p:nvSpPr>
          <p:spPr>
            <a:xfrm>
              <a:off x="2533363" y="19747"/>
              <a:ext cx="27674" cy="63244"/>
            </a:xfrm>
            <a:custGeom>
              <a:avLst/>
              <a:gdLst/>
              <a:ahLst/>
              <a:cxnLst/>
              <a:rect l="0" t="0" r="0" b="0"/>
              <a:pathLst>
                <a:path w="27674" h="63244">
                  <a:moveTo>
                    <a:pt x="47" y="0"/>
                  </a:moveTo>
                  <a:cubicBezTo>
                    <a:pt x="8445" y="0"/>
                    <a:pt x="15163" y="2849"/>
                    <a:pt x="20163" y="8524"/>
                  </a:cubicBezTo>
                  <a:cubicBezTo>
                    <a:pt x="25155" y="14190"/>
                    <a:pt x="27674" y="21890"/>
                    <a:pt x="27674" y="31669"/>
                  </a:cubicBezTo>
                  <a:cubicBezTo>
                    <a:pt x="27674" y="41417"/>
                    <a:pt x="25155" y="49117"/>
                    <a:pt x="20163" y="54783"/>
                  </a:cubicBezTo>
                  <a:cubicBezTo>
                    <a:pt x="15163" y="60426"/>
                    <a:pt x="8445" y="63244"/>
                    <a:pt x="47" y="63244"/>
                  </a:cubicBezTo>
                  <a:lnTo>
                    <a:pt x="0" y="63224"/>
                  </a:lnTo>
                  <a:lnTo>
                    <a:pt x="0" y="54550"/>
                  </a:lnTo>
                  <a:lnTo>
                    <a:pt x="47" y="54571"/>
                  </a:lnTo>
                  <a:cubicBezTo>
                    <a:pt x="5416" y="54571"/>
                    <a:pt x="9615" y="52641"/>
                    <a:pt x="12644" y="48834"/>
                  </a:cubicBezTo>
                  <a:cubicBezTo>
                    <a:pt x="15713" y="44972"/>
                    <a:pt x="17244" y="39243"/>
                    <a:pt x="17244" y="31669"/>
                  </a:cubicBezTo>
                  <a:cubicBezTo>
                    <a:pt x="17244" y="23883"/>
                    <a:pt x="15744" y="18146"/>
                    <a:pt x="12707" y="14379"/>
                  </a:cubicBezTo>
                  <a:cubicBezTo>
                    <a:pt x="9677" y="10572"/>
                    <a:pt x="5447" y="8704"/>
                    <a:pt x="47" y="8704"/>
                  </a:cubicBezTo>
                  <a:lnTo>
                    <a:pt x="0" y="8725"/>
                  </a:lnTo>
                  <a:lnTo>
                    <a:pt x="0" y="20"/>
                  </a:lnTo>
                  <a:lnTo>
                    <a:pt x="47"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2" name="Shape 450">
              <a:extLst>
                <a:ext uri="{FF2B5EF4-FFF2-40B4-BE49-F238E27FC236}">
                  <a16:creationId xmlns:a16="http://schemas.microsoft.com/office/drawing/2014/main" id="{2E6A6C62-F742-8A8E-2A20-AC9AFD64AA12}"/>
                </a:ext>
              </a:extLst>
            </p:cNvPr>
            <p:cNvSpPr/>
            <p:nvPr/>
          </p:nvSpPr>
          <p:spPr>
            <a:xfrm>
              <a:off x="2572410" y="19760"/>
              <a:ext cx="27651" cy="63218"/>
            </a:xfrm>
            <a:custGeom>
              <a:avLst/>
              <a:gdLst/>
              <a:ahLst/>
              <a:cxnLst/>
              <a:rect l="0" t="0" r="0" b="0"/>
              <a:pathLst>
                <a:path w="27651" h="63218">
                  <a:moveTo>
                    <a:pt x="27651" y="0"/>
                  </a:moveTo>
                  <a:lnTo>
                    <a:pt x="27651" y="8705"/>
                  </a:lnTo>
                  <a:lnTo>
                    <a:pt x="14897" y="14365"/>
                  </a:lnTo>
                  <a:cubicBezTo>
                    <a:pt x="11891" y="18133"/>
                    <a:pt x="10392" y="23870"/>
                    <a:pt x="10392" y="31656"/>
                  </a:cubicBezTo>
                  <a:cubicBezTo>
                    <a:pt x="10392" y="39167"/>
                    <a:pt x="11922" y="44873"/>
                    <a:pt x="14959" y="48766"/>
                  </a:cubicBezTo>
                  <a:lnTo>
                    <a:pt x="27651" y="54544"/>
                  </a:lnTo>
                  <a:lnTo>
                    <a:pt x="27651" y="63218"/>
                  </a:lnTo>
                  <a:lnTo>
                    <a:pt x="7448" y="54770"/>
                  </a:lnTo>
                  <a:cubicBezTo>
                    <a:pt x="2480" y="49103"/>
                    <a:pt x="0" y="41404"/>
                    <a:pt x="0" y="31656"/>
                  </a:cubicBezTo>
                  <a:cubicBezTo>
                    <a:pt x="0" y="21877"/>
                    <a:pt x="2480" y="14177"/>
                    <a:pt x="7448" y="8510"/>
                  </a:cubicBezTo>
                  <a:lnTo>
                    <a:pt x="2765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3" name="Shape 451">
              <a:extLst>
                <a:ext uri="{FF2B5EF4-FFF2-40B4-BE49-F238E27FC236}">
                  <a16:creationId xmlns:a16="http://schemas.microsoft.com/office/drawing/2014/main" id="{0486D2FB-4AF8-6386-6841-04B807F1CBA9}"/>
                </a:ext>
              </a:extLst>
            </p:cNvPr>
            <p:cNvSpPr/>
            <p:nvPr/>
          </p:nvSpPr>
          <p:spPr>
            <a:xfrm>
              <a:off x="2600061" y="19747"/>
              <a:ext cx="27658" cy="63244"/>
            </a:xfrm>
            <a:custGeom>
              <a:avLst/>
              <a:gdLst/>
              <a:ahLst/>
              <a:cxnLst/>
              <a:rect l="0" t="0" r="0" b="0"/>
              <a:pathLst>
                <a:path w="27658" h="63244">
                  <a:moveTo>
                    <a:pt x="31" y="0"/>
                  </a:moveTo>
                  <a:cubicBezTo>
                    <a:pt x="8430" y="0"/>
                    <a:pt x="15148" y="2849"/>
                    <a:pt x="20147" y="8524"/>
                  </a:cubicBezTo>
                  <a:cubicBezTo>
                    <a:pt x="25171" y="14190"/>
                    <a:pt x="27658" y="21890"/>
                    <a:pt x="27658" y="31669"/>
                  </a:cubicBezTo>
                  <a:cubicBezTo>
                    <a:pt x="27658" y="41417"/>
                    <a:pt x="25171" y="49117"/>
                    <a:pt x="20147" y="54783"/>
                  </a:cubicBezTo>
                  <a:cubicBezTo>
                    <a:pt x="15148" y="60426"/>
                    <a:pt x="8430" y="63244"/>
                    <a:pt x="31" y="63244"/>
                  </a:cubicBezTo>
                  <a:lnTo>
                    <a:pt x="0" y="63231"/>
                  </a:lnTo>
                  <a:lnTo>
                    <a:pt x="0" y="54557"/>
                  </a:lnTo>
                  <a:lnTo>
                    <a:pt x="31" y="54571"/>
                  </a:lnTo>
                  <a:cubicBezTo>
                    <a:pt x="5400" y="54571"/>
                    <a:pt x="9599" y="52641"/>
                    <a:pt x="12636" y="48834"/>
                  </a:cubicBezTo>
                  <a:cubicBezTo>
                    <a:pt x="15728" y="44972"/>
                    <a:pt x="17259" y="39243"/>
                    <a:pt x="17259" y="31669"/>
                  </a:cubicBezTo>
                  <a:cubicBezTo>
                    <a:pt x="17259" y="23883"/>
                    <a:pt x="15728" y="18146"/>
                    <a:pt x="12691" y="14379"/>
                  </a:cubicBezTo>
                  <a:cubicBezTo>
                    <a:pt x="9661" y="10572"/>
                    <a:pt x="5431" y="8704"/>
                    <a:pt x="31" y="8704"/>
                  </a:cubicBezTo>
                  <a:lnTo>
                    <a:pt x="0" y="8718"/>
                  </a:lnTo>
                  <a:lnTo>
                    <a:pt x="0" y="13"/>
                  </a:lnTo>
                  <a:lnTo>
                    <a:pt x="3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4" name="Shape 452">
              <a:extLst>
                <a:ext uri="{FF2B5EF4-FFF2-40B4-BE49-F238E27FC236}">
                  <a16:creationId xmlns:a16="http://schemas.microsoft.com/office/drawing/2014/main" id="{257BA64E-062F-562E-998B-4CCA125B9B29}"/>
                </a:ext>
              </a:extLst>
            </p:cNvPr>
            <p:cNvSpPr/>
            <p:nvPr/>
          </p:nvSpPr>
          <p:spPr>
            <a:xfrm>
              <a:off x="2643322" y="20523"/>
              <a:ext cx="26210" cy="82921"/>
            </a:xfrm>
            <a:custGeom>
              <a:avLst/>
              <a:gdLst/>
              <a:ahLst/>
              <a:cxnLst/>
              <a:rect l="0" t="0" r="0" b="0"/>
              <a:pathLst>
                <a:path w="26210" h="82921">
                  <a:moveTo>
                    <a:pt x="26210" y="0"/>
                  </a:moveTo>
                  <a:lnTo>
                    <a:pt x="26210" y="9039"/>
                  </a:lnTo>
                  <a:lnTo>
                    <a:pt x="18515" y="10690"/>
                  </a:lnTo>
                  <a:cubicBezTo>
                    <a:pt x="15603" y="11946"/>
                    <a:pt x="12785" y="13602"/>
                    <a:pt x="10085" y="15627"/>
                  </a:cubicBezTo>
                  <a:lnTo>
                    <a:pt x="10085" y="49596"/>
                  </a:lnTo>
                  <a:cubicBezTo>
                    <a:pt x="12966" y="50883"/>
                    <a:pt x="15422" y="51770"/>
                    <a:pt x="17447" y="52233"/>
                  </a:cubicBezTo>
                  <a:cubicBezTo>
                    <a:pt x="19527" y="52688"/>
                    <a:pt x="21858" y="52939"/>
                    <a:pt x="24464" y="52939"/>
                  </a:cubicBezTo>
                  <a:lnTo>
                    <a:pt x="26210" y="52182"/>
                  </a:lnTo>
                  <a:lnTo>
                    <a:pt x="26210" y="62008"/>
                  </a:lnTo>
                  <a:lnTo>
                    <a:pt x="17785" y="60969"/>
                  </a:lnTo>
                  <a:cubicBezTo>
                    <a:pt x="15265" y="60294"/>
                    <a:pt x="12722" y="59250"/>
                    <a:pt x="10085" y="57814"/>
                  </a:cubicBezTo>
                  <a:lnTo>
                    <a:pt x="10085" y="82921"/>
                  </a:lnTo>
                  <a:lnTo>
                    <a:pt x="0" y="82921"/>
                  </a:lnTo>
                  <a:lnTo>
                    <a:pt x="0" y="880"/>
                  </a:lnTo>
                  <a:lnTo>
                    <a:pt x="10085" y="880"/>
                  </a:lnTo>
                  <a:lnTo>
                    <a:pt x="10085" y="7166"/>
                  </a:lnTo>
                  <a:cubicBezTo>
                    <a:pt x="12785" y="4922"/>
                    <a:pt x="15791" y="3022"/>
                    <a:pt x="19103" y="1523"/>
                  </a:cubicBezTo>
                  <a:lnTo>
                    <a:pt x="2621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5" name="Shape 453">
              <a:extLst>
                <a:ext uri="{FF2B5EF4-FFF2-40B4-BE49-F238E27FC236}">
                  <a16:creationId xmlns:a16="http://schemas.microsoft.com/office/drawing/2014/main" id="{55028970-9C14-704E-86CD-D9B5B36095AB}"/>
                </a:ext>
              </a:extLst>
            </p:cNvPr>
            <p:cNvSpPr/>
            <p:nvPr/>
          </p:nvSpPr>
          <p:spPr>
            <a:xfrm>
              <a:off x="2669533" y="19747"/>
              <a:ext cx="26555" cy="62789"/>
            </a:xfrm>
            <a:custGeom>
              <a:avLst/>
              <a:gdLst/>
              <a:ahLst/>
              <a:cxnLst/>
              <a:rect l="0" t="0" r="0" b="0"/>
              <a:pathLst>
                <a:path w="26555" h="62789">
                  <a:moveTo>
                    <a:pt x="3622" y="0"/>
                  </a:moveTo>
                  <a:cubicBezTo>
                    <a:pt x="10858" y="0"/>
                    <a:pt x="16462" y="2723"/>
                    <a:pt x="20481" y="8218"/>
                  </a:cubicBezTo>
                  <a:cubicBezTo>
                    <a:pt x="24531" y="13641"/>
                    <a:pt x="26555" y="21215"/>
                    <a:pt x="26555" y="30900"/>
                  </a:cubicBezTo>
                  <a:cubicBezTo>
                    <a:pt x="26555" y="35774"/>
                    <a:pt x="25849" y="40224"/>
                    <a:pt x="24436" y="44266"/>
                  </a:cubicBezTo>
                  <a:cubicBezTo>
                    <a:pt x="23055" y="48253"/>
                    <a:pt x="21093" y="51659"/>
                    <a:pt x="18550" y="54446"/>
                  </a:cubicBezTo>
                  <a:cubicBezTo>
                    <a:pt x="16188" y="57114"/>
                    <a:pt x="13401" y="59171"/>
                    <a:pt x="10183" y="60638"/>
                  </a:cubicBezTo>
                  <a:cubicBezTo>
                    <a:pt x="6989" y="62051"/>
                    <a:pt x="3622" y="62789"/>
                    <a:pt x="35" y="62789"/>
                  </a:cubicBezTo>
                  <a:lnTo>
                    <a:pt x="0" y="62785"/>
                  </a:lnTo>
                  <a:lnTo>
                    <a:pt x="0" y="52958"/>
                  </a:lnTo>
                  <a:lnTo>
                    <a:pt x="11407" y="48010"/>
                  </a:lnTo>
                  <a:cubicBezTo>
                    <a:pt x="14563" y="44242"/>
                    <a:pt x="16125" y="38599"/>
                    <a:pt x="16125" y="31175"/>
                  </a:cubicBezTo>
                  <a:cubicBezTo>
                    <a:pt x="16125" y="23946"/>
                    <a:pt x="14900" y="18546"/>
                    <a:pt x="12420" y="14959"/>
                  </a:cubicBezTo>
                  <a:cubicBezTo>
                    <a:pt x="9963" y="11404"/>
                    <a:pt x="6165" y="9591"/>
                    <a:pt x="1048" y="9591"/>
                  </a:cubicBezTo>
                  <a:lnTo>
                    <a:pt x="0" y="9816"/>
                  </a:lnTo>
                  <a:lnTo>
                    <a:pt x="0" y="776"/>
                  </a:lnTo>
                  <a:lnTo>
                    <a:pt x="362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6" name="Shape 454">
              <a:extLst>
                <a:ext uri="{FF2B5EF4-FFF2-40B4-BE49-F238E27FC236}">
                  <a16:creationId xmlns:a16="http://schemas.microsoft.com/office/drawing/2014/main" id="{9D4E05FE-22FF-F312-09DE-6ADA6DFBC2A4}"/>
                </a:ext>
              </a:extLst>
            </p:cNvPr>
            <p:cNvSpPr/>
            <p:nvPr/>
          </p:nvSpPr>
          <p:spPr>
            <a:xfrm>
              <a:off x="946188" y="150685"/>
              <a:ext cx="71124" cy="79867"/>
            </a:xfrm>
            <a:custGeom>
              <a:avLst/>
              <a:gdLst/>
              <a:ahLst/>
              <a:cxnLst/>
              <a:rect l="0" t="0" r="0" b="0"/>
              <a:pathLst>
                <a:path w="71124" h="79867">
                  <a:moveTo>
                    <a:pt x="0" y="0"/>
                  </a:moveTo>
                  <a:lnTo>
                    <a:pt x="14465" y="0"/>
                  </a:lnTo>
                  <a:lnTo>
                    <a:pt x="35774" y="44454"/>
                  </a:lnTo>
                  <a:lnTo>
                    <a:pt x="56377" y="0"/>
                  </a:lnTo>
                  <a:lnTo>
                    <a:pt x="71124" y="0"/>
                  </a:lnTo>
                  <a:lnTo>
                    <a:pt x="71124" y="79867"/>
                  </a:lnTo>
                  <a:lnTo>
                    <a:pt x="60513" y="79867"/>
                  </a:lnTo>
                  <a:lnTo>
                    <a:pt x="60513" y="11043"/>
                  </a:lnTo>
                  <a:lnTo>
                    <a:pt x="38286" y="57883"/>
                  </a:lnTo>
                  <a:lnTo>
                    <a:pt x="31975" y="57883"/>
                  </a:lnTo>
                  <a:lnTo>
                    <a:pt x="9897" y="11043"/>
                  </a:lnTo>
                  <a:lnTo>
                    <a:pt x="9897" y="79867"/>
                  </a:lnTo>
                  <a:lnTo>
                    <a:pt x="0" y="79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7" name="Shape 36294">
              <a:extLst>
                <a:ext uri="{FF2B5EF4-FFF2-40B4-BE49-F238E27FC236}">
                  <a16:creationId xmlns:a16="http://schemas.microsoft.com/office/drawing/2014/main" id="{2E6126AE-1FC0-38CA-0F3E-E5881156797B}"/>
                </a:ext>
              </a:extLst>
            </p:cNvPr>
            <p:cNvSpPr/>
            <p:nvPr/>
          </p:nvSpPr>
          <p:spPr>
            <a:xfrm>
              <a:off x="1038071" y="170644"/>
              <a:ext cx="10085" cy="59908"/>
            </a:xfrm>
            <a:custGeom>
              <a:avLst/>
              <a:gdLst/>
              <a:ahLst/>
              <a:cxnLst/>
              <a:rect l="0" t="0" r="0" b="0"/>
              <a:pathLst>
                <a:path w="10085" h="59908">
                  <a:moveTo>
                    <a:pt x="0" y="0"/>
                  </a:moveTo>
                  <a:lnTo>
                    <a:pt x="10085" y="0"/>
                  </a:lnTo>
                  <a:lnTo>
                    <a:pt x="10085" y="59908"/>
                  </a:lnTo>
                  <a:lnTo>
                    <a:pt x="0" y="59908"/>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8" name="Shape 36295">
              <a:extLst>
                <a:ext uri="{FF2B5EF4-FFF2-40B4-BE49-F238E27FC236}">
                  <a16:creationId xmlns:a16="http://schemas.microsoft.com/office/drawing/2014/main" id="{E478C1FA-9BB3-BA1F-9E45-F3F8D9D40491}"/>
                </a:ext>
              </a:extLst>
            </p:cNvPr>
            <p:cNvSpPr/>
            <p:nvPr/>
          </p:nvSpPr>
          <p:spPr>
            <a:xfrm>
              <a:off x="1037428" y="150136"/>
              <a:ext cx="11373" cy="10454"/>
            </a:xfrm>
            <a:custGeom>
              <a:avLst/>
              <a:gdLst/>
              <a:ahLst/>
              <a:cxnLst/>
              <a:rect l="0" t="0" r="0" b="0"/>
              <a:pathLst>
                <a:path w="11373" h="10454">
                  <a:moveTo>
                    <a:pt x="0" y="0"/>
                  </a:moveTo>
                  <a:lnTo>
                    <a:pt x="11373" y="0"/>
                  </a:lnTo>
                  <a:lnTo>
                    <a:pt x="11373" y="10454"/>
                  </a:lnTo>
                  <a:lnTo>
                    <a:pt x="0" y="10454"/>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49" name="Shape 457">
              <a:extLst>
                <a:ext uri="{FF2B5EF4-FFF2-40B4-BE49-F238E27FC236}">
                  <a16:creationId xmlns:a16="http://schemas.microsoft.com/office/drawing/2014/main" id="{49DB2355-6B64-1E9A-B57C-A533AF14E8FE}"/>
                </a:ext>
              </a:extLst>
            </p:cNvPr>
            <p:cNvSpPr/>
            <p:nvPr/>
          </p:nvSpPr>
          <p:spPr>
            <a:xfrm>
              <a:off x="1061429" y="170644"/>
              <a:ext cx="58590" cy="59908"/>
            </a:xfrm>
            <a:custGeom>
              <a:avLst/>
              <a:gdLst/>
              <a:ahLst/>
              <a:cxnLst/>
              <a:rect l="0" t="0" r="0" b="0"/>
              <a:pathLst>
                <a:path w="58590" h="59908">
                  <a:moveTo>
                    <a:pt x="212" y="0"/>
                  </a:moveTo>
                  <a:lnTo>
                    <a:pt x="12911" y="0"/>
                  </a:lnTo>
                  <a:lnTo>
                    <a:pt x="29833" y="22627"/>
                  </a:lnTo>
                  <a:lnTo>
                    <a:pt x="46786" y="0"/>
                  </a:lnTo>
                  <a:lnTo>
                    <a:pt x="58590" y="0"/>
                  </a:lnTo>
                  <a:lnTo>
                    <a:pt x="35013" y="29495"/>
                  </a:lnTo>
                  <a:lnTo>
                    <a:pt x="58590" y="59908"/>
                  </a:lnTo>
                  <a:lnTo>
                    <a:pt x="45867" y="59908"/>
                  </a:lnTo>
                  <a:lnTo>
                    <a:pt x="28851" y="36912"/>
                  </a:lnTo>
                  <a:lnTo>
                    <a:pt x="11742" y="59908"/>
                  </a:lnTo>
                  <a:lnTo>
                    <a:pt x="0" y="59908"/>
                  </a:lnTo>
                  <a:lnTo>
                    <a:pt x="23397" y="30044"/>
                  </a:lnTo>
                  <a:lnTo>
                    <a:pt x="21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0" name="Shape 458">
              <a:extLst>
                <a:ext uri="{FF2B5EF4-FFF2-40B4-BE49-F238E27FC236}">
                  <a16:creationId xmlns:a16="http://schemas.microsoft.com/office/drawing/2014/main" id="{2E6DE2DA-8B93-66A0-1759-A36FFEDB09BC}"/>
                </a:ext>
              </a:extLst>
            </p:cNvPr>
            <p:cNvSpPr/>
            <p:nvPr/>
          </p:nvSpPr>
          <p:spPr>
            <a:xfrm>
              <a:off x="1127624" y="169669"/>
              <a:ext cx="27403" cy="60821"/>
            </a:xfrm>
            <a:custGeom>
              <a:avLst/>
              <a:gdLst/>
              <a:ahLst/>
              <a:cxnLst/>
              <a:rect l="0" t="0" r="0" b="0"/>
              <a:pathLst>
                <a:path w="27403" h="60821">
                  <a:moveTo>
                    <a:pt x="27403" y="0"/>
                  </a:moveTo>
                  <a:lnTo>
                    <a:pt x="27403" y="8070"/>
                  </a:lnTo>
                  <a:lnTo>
                    <a:pt x="15666" y="12379"/>
                  </a:lnTo>
                  <a:cubicBezTo>
                    <a:pt x="12479" y="15573"/>
                    <a:pt x="10666" y="19529"/>
                    <a:pt x="10234" y="24246"/>
                  </a:cubicBezTo>
                  <a:lnTo>
                    <a:pt x="27403" y="24246"/>
                  </a:lnTo>
                  <a:lnTo>
                    <a:pt x="27403" y="31977"/>
                  </a:lnTo>
                  <a:lnTo>
                    <a:pt x="10234" y="31977"/>
                  </a:lnTo>
                  <a:cubicBezTo>
                    <a:pt x="10234" y="35650"/>
                    <a:pt x="10792" y="38868"/>
                    <a:pt x="11922" y="41631"/>
                  </a:cubicBezTo>
                  <a:cubicBezTo>
                    <a:pt x="13029" y="44362"/>
                    <a:pt x="14528" y="46599"/>
                    <a:pt x="16458" y="48349"/>
                  </a:cubicBezTo>
                  <a:cubicBezTo>
                    <a:pt x="18334" y="50060"/>
                    <a:pt x="20540" y="51347"/>
                    <a:pt x="23083" y="52211"/>
                  </a:cubicBezTo>
                  <a:lnTo>
                    <a:pt x="27403" y="52868"/>
                  </a:lnTo>
                  <a:lnTo>
                    <a:pt x="27403" y="60821"/>
                  </a:lnTo>
                  <a:lnTo>
                    <a:pt x="8367" y="54236"/>
                  </a:lnTo>
                  <a:cubicBezTo>
                    <a:pt x="2786" y="48836"/>
                    <a:pt x="0" y="41199"/>
                    <a:pt x="0" y="31271"/>
                  </a:cubicBezTo>
                  <a:cubicBezTo>
                    <a:pt x="0" y="21491"/>
                    <a:pt x="2668" y="13698"/>
                    <a:pt x="7998" y="7937"/>
                  </a:cubicBezTo>
                  <a:lnTo>
                    <a:pt x="2740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1" name="Shape 459">
              <a:extLst>
                <a:ext uri="{FF2B5EF4-FFF2-40B4-BE49-F238E27FC236}">
                  <a16:creationId xmlns:a16="http://schemas.microsoft.com/office/drawing/2014/main" id="{3AC377B7-A5A4-0DD5-B398-05D690689470}"/>
                </a:ext>
              </a:extLst>
            </p:cNvPr>
            <p:cNvSpPr/>
            <p:nvPr/>
          </p:nvSpPr>
          <p:spPr>
            <a:xfrm>
              <a:off x="1155027" y="215931"/>
              <a:ext cx="25818" cy="16035"/>
            </a:xfrm>
            <a:custGeom>
              <a:avLst/>
              <a:gdLst/>
              <a:ahLst/>
              <a:cxnLst/>
              <a:rect l="0" t="0" r="0" b="0"/>
              <a:pathLst>
                <a:path w="25818" h="16035">
                  <a:moveTo>
                    <a:pt x="25300" y="0"/>
                  </a:moveTo>
                  <a:lnTo>
                    <a:pt x="25818" y="0"/>
                  </a:lnTo>
                  <a:lnTo>
                    <a:pt x="25818" y="10972"/>
                  </a:lnTo>
                  <a:cubicBezTo>
                    <a:pt x="22412" y="12416"/>
                    <a:pt x="18950" y="13610"/>
                    <a:pt x="15426" y="14591"/>
                  </a:cubicBezTo>
                  <a:cubicBezTo>
                    <a:pt x="11871" y="15540"/>
                    <a:pt x="8159" y="16035"/>
                    <a:pt x="4266" y="16035"/>
                  </a:cubicBezTo>
                  <a:lnTo>
                    <a:pt x="0" y="14559"/>
                  </a:lnTo>
                  <a:lnTo>
                    <a:pt x="0" y="6607"/>
                  </a:lnTo>
                  <a:lnTo>
                    <a:pt x="4140" y="7236"/>
                  </a:lnTo>
                  <a:cubicBezTo>
                    <a:pt x="8221" y="7236"/>
                    <a:pt x="12326" y="6436"/>
                    <a:pt x="16439" y="4811"/>
                  </a:cubicBezTo>
                  <a:cubicBezTo>
                    <a:pt x="20575" y="3187"/>
                    <a:pt x="23518" y="1562"/>
                    <a:pt x="2530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2" name="Shape 460">
              <a:extLst>
                <a:ext uri="{FF2B5EF4-FFF2-40B4-BE49-F238E27FC236}">
                  <a16:creationId xmlns:a16="http://schemas.microsoft.com/office/drawing/2014/main" id="{57BE5046-BE8F-DFCC-7615-3CE3A288AB83}"/>
                </a:ext>
              </a:extLst>
            </p:cNvPr>
            <p:cNvSpPr/>
            <p:nvPr/>
          </p:nvSpPr>
          <p:spPr>
            <a:xfrm>
              <a:off x="1155027" y="168965"/>
              <a:ext cx="27011" cy="32682"/>
            </a:xfrm>
            <a:custGeom>
              <a:avLst/>
              <a:gdLst/>
              <a:ahLst/>
              <a:cxnLst/>
              <a:rect l="0" t="0" r="0" b="0"/>
              <a:pathLst>
                <a:path w="27011" h="32682">
                  <a:moveTo>
                    <a:pt x="1723" y="0"/>
                  </a:moveTo>
                  <a:cubicBezTo>
                    <a:pt x="9815" y="0"/>
                    <a:pt x="16039" y="2355"/>
                    <a:pt x="20394" y="7079"/>
                  </a:cubicBezTo>
                  <a:cubicBezTo>
                    <a:pt x="24805" y="11797"/>
                    <a:pt x="27011" y="18515"/>
                    <a:pt x="27011" y="27219"/>
                  </a:cubicBezTo>
                  <a:lnTo>
                    <a:pt x="27011" y="32682"/>
                  </a:lnTo>
                  <a:lnTo>
                    <a:pt x="0" y="32682"/>
                  </a:lnTo>
                  <a:lnTo>
                    <a:pt x="0" y="24951"/>
                  </a:lnTo>
                  <a:lnTo>
                    <a:pt x="17169" y="24951"/>
                  </a:lnTo>
                  <a:cubicBezTo>
                    <a:pt x="17145" y="19645"/>
                    <a:pt x="15795" y="15572"/>
                    <a:pt x="13158" y="12660"/>
                  </a:cubicBezTo>
                  <a:cubicBezTo>
                    <a:pt x="10552" y="9779"/>
                    <a:pt x="6565" y="8335"/>
                    <a:pt x="1197" y="8335"/>
                  </a:cubicBezTo>
                  <a:lnTo>
                    <a:pt x="0" y="8775"/>
                  </a:lnTo>
                  <a:lnTo>
                    <a:pt x="0" y="705"/>
                  </a:lnTo>
                  <a:lnTo>
                    <a:pt x="172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3" name="Shape 461">
              <a:extLst>
                <a:ext uri="{FF2B5EF4-FFF2-40B4-BE49-F238E27FC236}">
                  <a16:creationId xmlns:a16="http://schemas.microsoft.com/office/drawing/2014/main" id="{98606392-21EE-DC83-6C0D-3312C06F6908}"/>
                </a:ext>
              </a:extLst>
            </p:cNvPr>
            <p:cNvSpPr/>
            <p:nvPr/>
          </p:nvSpPr>
          <p:spPr>
            <a:xfrm>
              <a:off x="1197312" y="170644"/>
              <a:ext cx="37399" cy="59908"/>
            </a:xfrm>
            <a:custGeom>
              <a:avLst/>
              <a:gdLst/>
              <a:ahLst/>
              <a:cxnLst/>
              <a:rect l="0" t="0" r="0" b="0"/>
              <a:pathLst>
                <a:path w="37399" h="59908">
                  <a:moveTo>
                    <a:pt x="0" y="0"/>
                  </a:moveTo>
                  <a:lnTo>
                    <a:pt x="10085" y="0"/>
                  </a:lnTo>
                  <a:lnTo>
                    <a:pt x="10085" y="8830"/>
                  </a:lnTo>
                  <a:cubicBezTo>
                    <a:pt x="14104" y="5612"/>
                    <a:pt x="17628" y="3344"/>
                    <a:pt x="20658" y="2025"/>
                  </a:cubicBezTo>
                  <a:cubicBezTo>
                    <a:pt x="23726" y="675"/>
                    <a:pt x="26858" y="0"/>
                    <a:pt x="30044" y="0"/>
                  </a:cubicBezTo>
                  <a:cubicBezTo>
                    <a:pt x="31787" y="0"/>
                    <a:pt x="33074" y="31"/>
                    <a:pt x="33875" y="157"/>
                  </a:cubicBezTo>
                  <a:cubicBezTo>
                    <a:pt x="34644" y="220"/>
                    <a:pt x="35837" y="369"/>
                    <a:pt x="37399" y="612"/>
                  </a:cubicBezTo>
                  <a:lnTo>
                    <a:pt x="37399" y="10980"/>
                  </a:lnTo>
                  <a:lnTo>
                    <a:pt x="36881" y="10980"/>
                  </a:lnTo>
                  <a:cubicBezTo>
                    <a:pt x="35374" y="10643"/>
                    <a:pt x="33906" y="10399"/>
                    <a:pt x="32462" y="10242"/>
                  </a:cubicBezTo>
                  <a:cubicBezTo>
                    <a:pt x="31088" y="10062"/>
                    <a:pt x="29401" y="9968"/>
                    <a:pt x="27470" y="9968"/>
                  </a:cubicBezTo>
                  <a:cubicBezTo>
                    <a:pt x="24370" y="9968"/>
                    <a:pt x="21364" y="10674"/>
                    <a:pt x="18452" y="12055"/>
                  </a:cubicBezTo>
                  <a:cubicBezTo>
                    <a:pt x="15572" y="13429"/>
                    <a:pt x="12785" y="15179"/>
                    <a:pt x="10085" y="17385"/>
                  </a:cubicBezTo>
                  <a:lnTo>
                    <a:pt x="10085" y="59908"/>
                  </a:lnTo>
                  <a:lnTo>
                    <a:pt x="0" y="59908"/>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4" name="Shape 462">
              <a:extLst>
                <a:ext uri="{FF2B5EF4-FFF2-40B4-BE49-F238E27FC236}">
                  <a16:creationId xmlns:a16="http://schemas.microsoft.com/office/drawing/2014/main" id="{14F6CBBF-E4CA-D725-3FD1-1DD56E432AC9}"/>
                </a:ext>
              </a:extLst>
            </p:cNvPr>
            <p:cNvSpPr/>
            <p:nvPr/>
          </p:nvSpPr>
          <p:spPr>
            <a:xfrm>
              <a:off x="1585354" y="1427802"/>
              <a:ext cx="71132" cy="79899"/>
            </a:xfrm>
            <a:custGeom>
              <a:avLst/>
              <a:gdLst/>
              <a:ahLst/>
              <a:cxnLst/>
              <a:rect l="0" t="0" r="0" b="0"/>
              <a:pathLst>
                <a:path w="71132" h="79899">
                  <a:moveTo>
                    <a:pt x="0" y="0"/>
                  </a:moveTo>
                  <a:lnTo>
                    <a:pt x="14473" y="0"/>
                  </a:lnTo>
                  <a:lnTo>
                    <a:pt x="35782" y="44486"/>
                  </a:lnTo>
                  <a:lnTo>
                    <a:pt x="56385" y="0"/>
                  </a:lnTo>
                  <a:lnTo>
                    <a:pt x="71132" y="0"/>
                  </a:lnTo>
                  <a:lnTo>
                    <a:pt x="71132" y="79899"/>
                  </a:lnTo>
                  <a:lnTo>
                    <a:pt x="60520" y="79899"/>
                  </a:lnTo>
                  <a:lnTo>
                    <a:pt x="60520" y="11035"/>
                  </a:lnTo>
                  <a:lnTo>
                    <a:pt x="38293" y="57883"/>
                  </a:lnTo>
                  <a:lnTo>
                    <a:pt x="31975" y="57883"/>
                  </a:lnTo>
                  <a:lnTo>
                    <a:pt x="9937" y="11035"/>
                  </a:lnTo>
                  <a:lnTo>
                    <a:pt x="9937"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5" name="Shape 463">
              <a:extLst>
                <a:ext uri="{FF2B5EF4-FFF2-40B4-BE49-F238E27FC236}">
                  <a16:creationId xmlns:a16="http://schemas.microsoft.com/office/drawing/2014/main" id="{AD0C0D9C-29B2-3862-73EF-D113488DAA7F}"/>
                </a:ext>
              </a:extLst>
            </p:cNvPr>
            <p:cNvSpPr/>
            <p:nvPr/>
          </p:nvSpPr>
          <p:spPr>
            <a:xfrm>
              <a:off x="1672913" y="1446804"/>
              <a:ext cx="27412" cy="60815"/>
            </a:xfrm>
            <a:custGeom>
              <a:avLst/>
              <a:gdLst/>
              <a:ahLst/>
              <a:cxnLst/>
              <a:rect l="0" t="0" r="0" b="0"/>
              <a:pathLst>
                <a:path w="27412" h="60815">
                  <a:moveTo>
                    <a:pt x="27412" y="0"/>
                  </a:moveTo>
                  <a:lnTo>
                    <a:pt x="27412" y="8054"/>
                  </a:lnTo>
                  <a:lnTo>
                    <a:pt x="15666" y="12392"/>
                  </a:lnTo>
                  <a:cubicBezTo>
                    <a:pt x="12479" y="15547"/>
                    <a:pt x="10674" y="19503"/>
                    <a:pt x="10242" y="24228"/>
                  </a:cubicBezTo>
                  <a:lnTo>
                    <a:pt x="27412" y="24228"/>
                  </a:lnTo>
                  <a:lnTo>
                    <a:pt x="27412" y="31951"/>
                  </a:lnTo>
                  <a:lnTo>
                    <a:pt x="10242" y="31951"/>
                  </a:lnTo>
                  <a:cubicBezTo>
                    <a:pt x="10242" y="35663"/>
                    <a:pt x="10792" y="38881"/>
                    <a:pt x="11898" y="41612"/>
                  </a:cubicBezTo>
                  <a:cubicBezTo>
                    <a:pt x="13029" y="44336"/>
                    <a:pt x="14536" y="46580"/>
                    <a:pt x="16466" y="48323"/>
                  </a:cubicBezTo>
                  <a:cubicBezTo>
                    <a:pt x="18335" y="50042"/>
                    <a:pt x="20540" y="51329"/>
                    <a:pt x="23059" y="52184"/>
                  </a:cubicBezTo>
                  <a:lnTo>
                    <a:pt x="27412" y="52848"/>
                  </a:lnTo>
                  <a:lnTo>
                    <a:pt x="27412" y="60815"/>
                  </a:lnTo>
                  <a:lnTo>
                    <a:pt x="8375" y="54240"/>
                  </a:lnTo>
                  <a:cubicBezTo>
                    <a:pt x="2794" y="48817"/>
                    <a:pt x="0" y="41181"/>
                    <a:pt x="0" y="31276"/>
                  </a:cubicBezTo>
                  <a:cubicBezTo>
                    <a:pt x="0" y="21465"/>
                    <a:pt x="2669" y="13679"/>
                    <a:pt x="8006" y="7918"/>
                  </a:cubicBezTo>
                  <a:lnTo>
                    <a:pt x="2741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6" name="Shape 464">
              <a:extLst>
                <a:ext uri="{FF2B5EF4-FFF2-40B4-BE49-F238E27FC236}">
                  <a16:creationId xmlns:a16="http://schemas.microsoft.com/office/drawing/2014/main" id="{03DFF0F7-EDB8-B182-1B27-6DC035D0DE37}"/>
                </a:ext>
              </a:extLst>
            </p:cNvPr>
            <p:cNvSpPr/>
            <p:nvPr/>
          </p:nvSpPr>
          <p:spPr>
            <a:xfrm>
              <a:off x="1700325" y="1493047"/>
              <a:ext cx="25818" cy="16035"/>
            </a:xfrm>
            <a:custGeom>
              <a:avLst/>
              <a:gdLst/>
              <a:ahLst/>
              <a:cxnLst/>
              <a:rect l="0" t="0" r="0" b="0"/>
              <a:pathLst>
                <a:path w="25818" h="16035">
                  <a:moveTo>
                    <a:pt x="25260" y="0"/>
                  </a:moveTo>
                  <a:lnTo>
                    <a:pt x="25818" y="0"/>
                  </a:lnTo>
                  <a:lnTo>
                    <a:pt x="25818" y="11004"/>
                  </a:lnTo>
                  <a:cubicBezTo>
                    <a:pt x="22411" y="12417"/>
                    <a:pt x="18950" y="13610"/>
                    <a:pt x="15387" y="14591"/>
                  </a:cubicBezTo>
                  <a:cubicBezTo>
                    <a:pt x="11863" y="15541"/>
                    <a:pt x="8158" y="16035"/>
                    <a:pt x="4234" y="16035"/>
                  </a:cubicBezTo>
                  <a:lnTo>
                    <a:pt x="0" y="14572"/>
                  </a:lnTo>
                  <a:lnTo>
                    <a:pt x="0" y="6605"/>
                  </a:lnTo>
                  <a:lnTo>
                    <a:pt x="4140" y="7236"/>
                  </a:lnTo>
                  <a:cubicBezTo>
                    <a:pt x="8213" y="7236"/>
                    <a:pt x="12295" y="6436"/>
                    <a:pt x="16431" y="4811"/>
                  </a:cubicBezTo>
                  <a:cubicBezTo>
                    <a:pt x="20575" y="3187"/>
                    <a:pt x="23518" y="1562"/>
                    <a:pt x="2526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7" name="Shape 465">
              <a:extLst>
                <a:ext uri="{FF2B5EF4-FFF2-40B4-BE49-F238E27FC236}">
                  <a16:creationId xmlns:a16="http://schemas.microsoft.com/office/drawing/2014/main" id="{BBCB60EC-CB83-D97A-337D-122EB1E0E7AC}"/>
                </a:ext>
              </a:extLst>
            </p:cNvPr>
            <p:cNvSpPr/>
            <p:nvPr/>
          </p:nvSpPr>
          <p:spPr>
            <a:xfrm>
              <a:off x="1700325" y="1446104"/>
              <a:ext cx="26979" cy="32650"/>
            </a:xfrm>
            <a:custGeom>
              <a:avLst/>
              <a:gdLst/>
              <a:ahLst/>
              <a:cxnLst/>
              <a:rect l="0" t="0" r="0" b="0"/>
              <a:pathLst>
                <a:path w="26979" h="32650">
                  <a:moveTo>
                    <a:pt x="1715" y="0"/>
                  </a:moveTo>
                  <a:cubicBezTo>
                    <a:pt x="9806" y="0"/>
                    <a:pt x="16030" y="2363"/>
                    <a:pt x="20386" y="7087"/>
                  </a:cubicBezTo>
                  <a:cubicBezTo>
                    <a:pt x="24805" y="11804"/>
                    <a:pt x="26979" y="18492"/>
                    <a:pt x="26979" y="27195"/>
                  </a:cubicBezTo>
                  <a:lnTo>
                    <a:pt x="26979" y="32650"/>
                  </a:lnTo>
                  <a:lnTo>
                    <a:pt x="0" y="32650"/>
                  </a:lnTo>
                  <a:lnTo>
                    <a:pt x="0" y="24927"/>
                  </a:lnTo>
                  <a:lnTo>
                    <a:pt x="17169" y="24927"/>
                  </a:lnTo>
                  <a:cubicBezTo>
                    <a:pt x="17137" y="19653"/>
                    <a:pt x="15787" y="15548"/>
                    <a:pt x="13150" y="12660"/>
                  </a:cubicBezTo>
                  <a:cubicBezTo>
                    <a:pt x="10544" y="9748"/>
                    <a:pt x="6557" y="8312"/>
                    <a:pt x="1197" y="8312"/>
                  </a:cubicBezTo>
                  <a:lnTo>
                    <a:pt x="0" y="8754"/>
                  </a:lnTo>
                  <a:lnTo>
                    <a:pt x="0" y="700"/>
                  </a:lnTo>
                  <a:lnTo>
                    <a:pt x="171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8" name="Shape 466">
              <a:extLst>
                <a:ext uri="{FF2B5EF4-FFF2-40B4-BE49-F238E27FC236}">
                  <a16:creationId xmlns:a16="http://schemas.microsoft.com/office/drawing/2014/main" id="{D471E0C4-D250-CEC1-CFF3-F1DCA0D2ACF6}"/>
                </a:ext>
              </a:extLst>
            </p:cNvPr>
            <p:cNvSpPr/>
            <p:nvPr/>
          </p:nvSpPr>
          <p:spPr>
            <a:xfrm>
              <a:off x="1742601" y="1446104"/>
              <a:ext cx="87472" cy="61596"/>
            </a:xfrm>
            <a:custGeom>
              <a:avLst/>
              <a:gdLst/>
              <a:ahLst/>
              <a:cxnLst/>
              <a:rect l="0" t="0" r="0" b="0"/>
              <a:pathLst>
                <a:path w="87472" h="61596">
                  <a:moveTo>
                    <a:pt x="29526" y="0"/>
                  </a:moveTo>
                  <a:cubicBezTo>
                    <a:pt x="33600" y="0"/>
                    <a:pt x="37037" y="864"/>
                    <a:pt x="39855" y="2574"/>
                  </a:cubicBezTo>
                  <a:cubicBezTo>
                    <a:pt x="42743" y="4293"/>
                    <a:pt x="44855" y="6655"/>
                    <a:pt x="46267" y="9693"/>
                  </a:cubicBezTo>
                  <a:cubicBezTo>
                    <a:pt x="50341" y="6255"/>
                    <a:pt x="54053" y="3807"/>
                    <a:pt x="57428" y="2300"/>
                  </a:cubicBezTo>
                  <a:cubicBezTo>
                    <a:pt x="60764" y="769"/>
                    <a:pt x="64382" y="0"/>
                    <a:pt x="68188" y="0"/>
                  </a:cubicBezTo>
                  <a:cubicBezTo>
                    <a:pt x="74781" y="0"/>
                    <a:pt x="79624" y="1994"/>
                    <a:pt x="82748" y="6012"/>
                  </a:cubicBezTo>
                  <a:cubicBezTo>
                    <a:pt x="85879" y="9968"/>
                    <a:pt x="87472" y="15517"/>
                    <a:pt x="87472" y="22690"/>
                  </a:cubicBezTo>
                  <a:lnTo>
                    <a:pt x="87472" y="61596"/>
                  </a:lnTo>
                  <a:lnTo>
                    <a:pt x="77387" y="61596"/>
                  </a:lnTo>
                  <a:lnTo>
                    <a:pt x="77387" y="27470"/>
                  </a:lnTo>
                  <a:cubicBezTo>
                    <a:pt x="77387" y="24896"/>
                    <a:pt x="77261" y="22416"/>
                    <a:pt x="76987" y="19990"/>
                  </a:cubicBezTo>
                  <a:cubicBezTo>
                    <a:pt x="76767" y="17597"/>
                    <a:pt x="76312" y="15697"/>
                    <a:pt x="75543" y="14261"/>
                  </a:cubicBezTo>
                  <a:cubicBezTo>
                    <a:pt x="74718" y="12722"/>
                    <a:pt x="73549" y="11561"/>
                    <a:pt x="72018" y="10761"/>
                  </a:cubicBezTo>
                  <a:cubicBezTo>
                    <a:pt x="70457" y="9999"/>
                    <a:pt x="68251" y="9599"/>
                    <a:pt x="65363" y="9599"/>
                  </a:cubicBezTo>
                  <a:cubicBezTo>
                    <a:pt x="62514" y="9599"/>
                    <a:pt x="59696" y="10306"/>
                    <a:pt x="56871" y="11742"/>
                  </a:cubicBezTo>
                  <a:cubicBezTo>
                    <a:pt x="54053" y="13123"/>
                    <a:pt x="51236" y="14936"/>
                    <a:pt x="48410" y="17110"/>
                  </a:cubicBezTo>
                  <a:cubicBezTo>
                    <a:pt x="48504" y="17934"/>
                    <a:pt x="48599" y="18884"/>
                    <a:pt x="48653" y="19990"/>
                  </a:cubicBezTo>
                  <a:cubicBezTo>
                    <a:pt x="48747" y="21066"/>
                    <a:pt x="48779" y="22133"/>
                    <a:pt x="48779" y="23208"/>
                  </a:cubicBezTo>
                  <a:lnTo>
                    <a:pt x="48779" y="61596"/>
                  </a:lnTo>
                  <a:lnTo>
                    <a:pt x="38693" y="61596"/>
                  </a:lnTo>
                  <a:lnTo>
                    <a:pt x="38693" y="27470"/>
                  </a:lnTo>
                  <a:cubicBezTo>
                    <a:pt x="38693" y="24802"/>
                    <a:pt x="38568" y="22322"/>
                    <a:pt x="38324" y="19959"/>
                  </a:cubicBezTo>
                  <a:cubicBezTo>
                    <a:pt x="38112" y="17542"/>
                    <a:pt x="37618" y="15634"/>
                    <a:pt x="36857" y="14198"/>
                  </a:cubicBezTo>
                  <a:cubicBezTo>
                    <a:pt x="36056" y="12660"/>
                    <a:pt x="34863" y="11530"/>
                    <a:pt x="33325" y="10761"/>
                  </a:cubicBezTo>
                  <a:cubicBezTo>
                    <a:pt x="31794" y="9999"/>
                    <a:pt x="29557" y="9599"/>
                    <a:pt x="26677" y="9599"/>
                  </a:cubicBezTo>
                  <a:cubicBezTo>
                    <a:pt x="23914" y="9599"/>
                    <a:pt x="21160" y="10274"/>
                    <a:pt x="18366" y="11624"/>
                  </a:cubicBezTo>
                  <a:cubicBezTo>
                    <a:pt x="15603" y="12997"/>
                    <a:pt x="12848" y="14716"/>
                    <a:pt x="10085" y="16835"/>
                  </a:cubicBezTo>
                  <a:lnTo>
                    <a:pt x="10085" y="61596"/>
                  </a:lnTo>
                  <a:lnTo>
                    <a:pt x="0" y="61596"/>
                  </a:lnTo>
                  <a:lnTo>
                    <a:pt x="0" y="1656"/>
                  </a:lnTo>
                  <a:lnTo>
                    <a:pt x="10085" y="1656"/>
                  </a:lnTo>
                  <a:lnTo>
                    <a:pt x="10085" y="8312"/>
                  </a:lnTo>
                  <a:cubicBezTo>
                    <a:pt x="13248" y="5706"/>
                    <a:pt x="16372" y="3650"/>
                    <a:pt x="19472" y="2182"/>
                  </a:cubicBezTo>
                  <a:cubicBezTo>
                    <a:pt x="22627" y="707"/>
                    <a:pt x="25971" y="0"/>
                    <a:pt x="29526"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59" name="Shape 467">
              <a:extLst>
                <a:ext uri="{FF2B5EF4-FFF2-40B4-BE49-F238E27FC236}">
                  <a16:creationId xmlns:a16="http://schemas.microsoft.com/office/drawing/2014/main" id="{3931D876-3ED8-5BD6-CCD8-9229278242D3}"/>
                </a:ext>
              </a:extLst>
            </p:cNvPr>
            <p:cNvSpPr/>
            <p:nvPr/>
          </p:nvSpPr>
          <p:spPr>
            <a:xfrm>
              <a:off x="1849475" y="1424215"/>
              <a:ext cx="26218" cy="85100"/>
            </a:xfrm>
            <a:custGeom>
              <a:avLst/>
              <a:gdLst/>
              <a:ahLst/>
              <a:cxnLst/>
              <a:rect l="0" t="0" r="0" b="0"/>
              <a:pathLst>
                <a:path w="26218" h="85100">
                  <a:moveTo>
                    <a:pt x="0" y="0"/>
                  </a:moveTo>
                  <a:lnTo>
                    <a:pt x="10093" y="0"/>
                  </a:lnTo>
                  <a:lnTo>
                    <a:pt x="10093" y="29833"/>
                  </a:lnTo>
                  <a:cubicBezTo>
                    <a:pt x="12911" y="27501"/>
                    <a:pt x="15917" y="25602"/>
                    <a:pt x="19103" y="24127"/>
                  </a:cubicBezTo>
                  <a:lnTo>
                    <a:pt x="26218" y="22644"/>
                  </a:lnTo>
                  <a:lnTo>
                    <a:pt x="26218" y="31741"/>
                  </a:lnTo>
                  <a:lnTo>
                    <a:pt x="18460" y="33419"/>
                  </a:lnTo>
                  <a:cubicBezTo>
                    <a:pt x="15454" y="34675"/>
                    <a:pt x="12668" y="36300"/>
                    <a:pt x="10093" y="38293"/>
                  </a:cubicBezTo>
                  <a:lnTo>
                    <a:pt x="10093" y="72631"/>
                  </a:lnTo>
                  <a:cubicBezTo>
                    <a:pt x="12943" y="73918"/>
                    <a:pt x="15391" y="74805"/>
                    <a:pt x="17448" y="75331"/>
                  </a:cubicBezTo>
                  <a:cubicBezTo>
                    <a:pt x="19535" y="75817"/>
                    <a:pt x="21866" y="76069"/>
                    <a:pt x="24472" y="76069"/>
                  </a:cubicBezTo>
                  <a:lnTo>
                    <a:pt x="26218" y="75340"/>
                  </a:lnTo>
                  <a:lnTo>
                    <a:pt x="26218" y="85100"/>
                  </a:lnTo>
                  <a:lnTo>
                    <a:pt x="17604" y="83917"/>
                  </a:lnTo>
                  <a:cubicBezTo>
                    <a:pt x="15053" y="83117"/>
                    <a:pt x="12574" y="82042"/>
                    <a:pt x="10093" y="80692"/>
                  </a:cubicBezTo>
                  <a:lnTo>
                    <a:pt x="9450" y="83486"/>
                  </a:lnTo>
                  <a:lnTo>
                    <a:pt x="0" y="83486"/>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0" name="Shape 468">
              <a:extLst>
                <a:ext uri="{FF2B5EF4-FFF2-40B4-BE49-F238E27FC236}">
                  <a16:creationId xmlns:a16="http://schemas.microsoft.com/office/drawing/2014/main" id="{0C5139EE-47ED-EBF2-0CD5-873B9C3E3867}"/>
                </a:ext>
              </a:extLst>
            </p:cNvPr>
            <p:cNvSpPr/>
            <p:nvPr/>
          </p:nvSpPr>
          <p:spPr>
            <a:xfrm>
              <a:off x="1875694" y="1446104"/>
              <a:ext cx="26517" cy="63252"/>
            </a:xfrm>
            <a:custGeom>
              <a:avLst/>
              <a:gdLst/>
              <a:ahLst/>
              <a:cxnLst/>
              <a:rect l="0" t="0" r="0" b="0"/>
              <a:pathLst>
                <a:path w="26517" h="63252">
                  <a:moveTo>
                    <a:pt x="3615" y="0"/>
                  </a:moveTo>
                  <a:cubicBezTo>
                    <a:pt x="10702" y="0"/>
                    <a:pt x="16274" y="2700"/>
                    <a:pt x="20356" y="8155"/>
                  </a:cubicBezTo>
                  <a:cubicBezTo>
                    <a:pt x="24460" y="13586"/>
                    <a:pt x="26517" y="21246"/>
                    <a:pt x="26517" y="31151"/>
                  </a:cubicBezTo>
                  <a:cubicBezTo>
                    <a:pt x="26517" y="36182"/>
                    <a:pt x="25810" y="40687"/>
                    <a:pt x="24374" y="44674"/>
                  </a:cubicBezTo>
                  <a:cubicBezTo>
                    <a:pt x="22993" y="48685"/>
                    <a:pt x="21093" y="52060"/>
                    <a:pt x="18699" y="54760"/>
                  </a:cubicBezTo>
                  <a:cubicBezTo>
                    <a:pt x="16156" y="57609"/>
                    <a:pt x="13362" y="59728"/>
                    <a:pt x="10333" y="61164"/>
                  </a:cubicBezTo>
                  <a:cubicBezTo>
                    <a:pt x="7295" y="62545"/>
                    <a:pt x="3952" y="63252"/>
                    <a:pt x="302" y="63252"/>
                  </a:cubicBezTo>
                  <a:lnTo>
                    <a:pt x="0" y="63210"/>
                  </a:lnTo>
                  <a:lnTo>
                    <a:pt x="0" y="53450"/>
                  </a:lnTo>
                  <a:lnTo>
                    <a:pt x="11345" y="48716"/>
                  </a:lnTo>
                  <a:cubicBezTo>
                    <a:pt x="14532" y="45035"/>
                    <a:pt x="16125" y="39274"/>
                    <a:pt x="16125" y="31426"/>
                  </a:cubicBezTo>
                  <a:cubicBezTo>
                    <a:pt x="16125" y="24284"/>
                    <a:pt x="14932" y="18860"/>
                    <a:pt x="12569" y="15179"/>
                  </a:cubicBezTo>
                  <a:cubicBezTo>
                    <a:pt x="10208" y="11467"/>
                    <a:pt x="6409" y="9599"/>
                    <a:pt x="1165" y="9599"/>
                  </a:cubicBezTo>
                  <a:lnTo>
                    <a:pt x="0" y="9851"/>
                  </a:lnTo>
                  <a:lnTo>
                    <a:pt x="0" y="754"/>
                  </a:lnTo>
                  <a:lnTo>
                    <a:pt x="361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1" name="Shape 469">
              <a:extLst>
                <a:ext uri="{FF2B5EF4-FFF2-40B4-BE49-F238E27FC236}">
                  <a16:creationId xmlns:a16="http://schemas.microsoft.com/office/drawing/2014/main" id="{36F8EF3C-578F-34A2-182D-BEC7B8DF0511}"/>
                </a:ext>
              </a:extLst>
            </p:cNvPr>
            <p:cNvSpPr/>
            <p:nvPr/>
          </p:nvSpPr>
          <p:spPr>
            <a:xfrm>
              <a:off x="1917939" y="1447761"/>
              <a:ext cx="37407" cy="59940"/>
            </a:xfrm>
            <a:custGeom>
              <a:avLst/>
              <a:gdLst/>
              <a:ahLst/>
              <a:cxnLst/>
              <a:rect l="0" t="0" r="0" b="0"/>
              <a:pathLst>
                <a:path w="37407" h="59940">
                  <a:moveTo>
                    <a:pt x="0" y="0"/>
                  </a:moveTo>
                  <a:lnTo>
                    <a:pt x="10085" y="0"/>
                  </a:lnTo>
                  <a:lnTo>
                    <a:pt x="10085" y="8861"/>
                  </a:lnTo>
                  <a:cubicBezTo>
                    <a:pt x="14104" y="5643"/>
                    <a:pt x="17628" y="3375"/>
                    <a:pt x="20665" y="2025"/>
                  </a:cubicBezTo>
                  <a:cubicBezTo>
                    <a:pt x="23726" y="675"/>
                    <a:pt x="26858" y="0"/>
                    <a:pt x="30045" y="0"/>
                  </a:cubicBezTo>
                  <a:cubicBezTo>
                    <a:pt x="31795" y="0"/>
                    <a:pt x="33082" y="63"/>
                    <a:pt x="33851" y="157"/>
                  </a:cubicBezTo>
                  <a:cubicBezTo>
                    <a:pt x="34644" y="212"/>
                    <a:pt x="35837" y="400"/>
                    <a:pt x="37407" y="644"/>
                  </a:cubicBezTo>
                  <a:lnTo>
                    <a:pt x="37407" y="11004"/>
                  </a:lnTo>
                  <a:lnTo>
                    <a:pt x="36849" y="11004"/>
                  </a:lnTo>
                  <a:cubicBezTo>
                    <a:pt x="35350" y="10643"/>
                    <a:pt x="33906" y="10392"/>
                    <a:pt x="32470" y="10242"/>
                  </a:cubicBezTo>
                  <a:cubicBezTo>
                    <a:pt x="31057" y="10054"/>
                    <a:pt x="29401" y="9968"/>
                    <a:pt x="27470" y="9968"/>
                  </a:cubicBezTo>
                  <a:cubicBezTo>
                    <a:pt x="24378" y="9968"/>
                    <a:pt x="21372" y="10666"/>
                    <a:pt x="18460" y="12079"/>
                  </a:cubicBezTo>
                  <a:cubicBezTo>
                    <a:pt x="15572" y="13429"/>
                    <a:pt x="12785" y="15211"/>
                    <a:pt x="10085" y="17385"/>
                  </a:cubicBezTo>
                  <a:lnTo>
                    <a:pt x="10085" y="59940"/>
                  </a:lnTo>
                  <a:lnTo>
                    <a:pt x="0" y="59940"/>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2" name="Shape 470">
              <a:extLst>
                <a:ext uri="{FF2B5EF4-FFF2-40B4-BE49-F238E27FC236}">
                  <a16:creationId xmlns:a16="http://schemas.microsoft.com/office/drawing/2014/main" id="{54D862C0-AA38-CCF4-A09A-1080416C915D}"/>
                </a:ext>
              </a:extLst>
            </p:cNvPr>
            <p:cNvSpPr/>
            <p:nvPr/>
          </p:nvSpPr>
          <p:spPr>
            <a:xfrm>
              <a:off x="1958563" y="1469279"/>
              <a:ext cx="25629" cy="40077"/>
            </a:xfrm>
            <a:custGeom>
              <a:avLst/>
              <a:gdLst/>
              <a:ahLst/>
              <a:cxnLst/>
              <a:rect l="0" t="0" r="0" b="0"/>
              <a:pathLst>
                <a:path w="25629" h="40077">
                  <a:moveTo>
                    <a:pt x="25629" y="0"/>
                  </a:moveTo>
                  <a:lnTo>
                    <a:pt x="25629" y="8453"/>
                  </a:lnTo>
                  <a:lnTo>
                    <a:pt x="20108" y="9326"/>
                  </a:lnTo>
                  <a:cubicBezTo>
                    <a:pt x="17228" y="10150"/>
                    <a:pt x="14865" y="11438"/>
                    <a:pt x="13091" y="13188"/>
                  </a:cubicBezTo>
                  <a:cubicBezTo>
                    <a:pt x="11310" y="14906"/>
                    <a:pt x="10392" y="17292"/>
                    <a:pt x="10392" y="20330"/>
                  </a:cubicBezTo>
                  <a:cubicBezTo>
                    <a:pt x="10392" y="23768"/>
                    <a:pt x="11435" y="26342"/>
                    <a:pt x="13515" y="28116"/>
                  </a:cubicBezTo>
                  <a:cubicBezTo>
                    <a:pt x="15603" y="29835"/>
                    <a:pt x="18758" y="30690"/>
                    <a:pt x="23020" y="30690"/>
                  </a:cubicBezTo>
                  <a:lnTo>
                    <a:pt x="25629" y="30138"/>
                  </a:lnTo>
                  <a:lnTo>
                    <a:pt x="25629" y="39372"/>
                  </a:lnTo>
                  <a:lnTo>
                    <a:pt x="19378" y="40077"/>
                  </a:lnTo>
                  <a:cubicBezTo>
                    <a:pt x="13947" y="40077"/>
                    <a:pt x="9379" y="38295"/>
                    <a:pt x="5643" y="34708"/>
                  </a:cubicBezTo>
                  <a:cubicBezTo>
                    <a:pt x="1868" y="31122"/>
                    <a:pt x="0" y="26554"/>
                    <a:pt x="0" y="21036"/>
                  </a:cubicBezTo>
                  <a:cubicBezTo>
                    <a:pt x="0" y="16468"/>
                    <a:pt x="950" y="12819"/>
                    <a:pt x="2880" y="10033"/>
                  </a:cubicBezTo>
                  <a:cubicBezTo>
                    <a:pt x="4874" y="7207"/>
                    <a:pt x="7660" y="4970"/>
                    <a:pt x="11247" y="3377"/>
                  </a:cubicBezTo>
                  <a:cubicBezTo>
                    <a:pt x="14897" y="1752"/>
                    <a:pt x="19284" y="677"/>
                    <a:pt x="24401" y="96"/>
                  </a:cubicBezTo>
                  <a:lnTo>
                    <a:pt x="25629"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3" name="Shape 471">
              <a:extLst>
                <a:ext uri="{FF2B5EF4-FFF2-40B4-BE49-F238E27FC236}">
                  <a16:creationId xmlns:a16="http://schemas.microsoft.com/office/drawing/2014/main" id="{624FD54E-CCE3-FCC6-8781-80283C041F72}"/>
                </a:ext>
              </a:extLst>
            </p:cNvPr>
            <p:cNvSpPr/>
            <p:nvPr/>
          </p:nvSpPr>
          <p:spPr>
            <a:xfrm>
              <a:off x="1963869" y="1446324"/>
              <a:ext cx="20324" cy="12966"/>
            </a:xfrm>
            <a:custGeom>
              <a:avLst/>
              <a:gdLst/>
              <a:ahLst/>
              <a:cxnLst/>
              <a:rect l="0" t="0" r="0" b="0"/>
              <a:pathLst>
                <a:path w="20324" h="12966">
                  <a:moveTo>
                    <a:pt x="19527" y="0"/>
                  </a:moveTo>
                  <a:lnTo>
                    <a:pt x="20324" y="77"/>
                  </a:lnTo>
                  <a:lnTo>
                    <a:pt x="20324" y="8944"/>
                  </a:lnTo>
                  <a:lnTo>
                    <a:pt x="19464" y="8885"/>
                  </a:lnTo>
                  <a:cubicBezTo>
                    <a:pt x="16827" y="8885"/>
                    <a:pt x="13884" y="9254"/>
                    <a:pt x="10635" y="9960"/>
                  </a:cubicBezTo>
                  <a:cubicBezTo>
                    <a:pt x="7354" y="10635"/>
                    <a:pt x="4011" y="11647"/>
                    <a:pt x="549" y="12966"/>
                  </a:cubicBezTo>
                  <a:lnTo>
                    <a:pt x="0" y="12966"/>
                  </a:lnTo>
                  <a:lnTo>
                    <a:pt x="0" y="2723"/>
                  </a:lnTo>
                  <a:cubicBezTo>
                    <a:pt x="1962" y="2174"/>
                    <a:pt x="4811" y="1593"/>
                    <a:pt x="8524" y="950"/>
                  </a:cubicBezTo>
                  <a:cubicBezTo>
                    <a:pt x="12259" y="306"/>
                    <a:pt x="15909" y="0"/>
                    <a:pt x="19527"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4" name="Shape 472">
              <a:extLst>
                <a:ext uri="{FF2B5EF4-FFF2-40B4-BE49-F238E27FC236}">
                  <a16:creationId xmlns:a16="http://schemas.microsoft.com/office/drawing/2014/main" id="{5E8A9837-C178-BDD7-BC49-178AF7997A15}"/>
                </a:ext>
              </a:extLst>
            </p:cNvPr>
            <p:cNvSpPr/>
            <p:nvPr/>
          </p:nvSpPr>
          <p:spPr>
            <a:xfrm>
              <a:off x="1984193" y="1446401"/>
              <a:ext cx="25292" cy="62250"/>
            </a:xfrm>
            <a:custGeom>
              <a:avLst/>
              <a:gdLst/>
              <a:ahLst/>
              <a:cxnLst/>
              <a:rect l="0" t="0" r="0" b="0"/>
              <a:pathLst>
                <a:path w="25292" h="62250">
                  <a:moveTo>
                    <a:pt x="0" y="0"/>
                  </a:moveTo>
                  <a:lnTo>
                    <a:pt x="10207" y="990"/>
                  </a:lnTo>
                  <a:cubicBezTo>
                    <a:pt x="13370" y="1665"/>
                    <a:pt x="16062" y="2835"/>
                    <a:pt x="18362" y="4514"/>
                  </a:cubicBezTo>
                  <a:cubicBezTo>
                    <a:pt x="20599" y="6170"/>
                    <a:pt x="22317" y="8289"/>
                    <a:pt x="23518" y="10895"/>
                  </a:cubicBezTo>
                  <a:cubicBezTo>
                    <a:pt x="24680" y="13501"/>
                    <a:pt x="25292" y="16750"/>
                    <a:pt x="25292" y="20612"/>
                  </a:cubicBezTo>
                  <a:lnTo>
                    <a:pt x="25292" y="61299"/>
                  </a:lnTo>
                  <a:lnTo>
                    <a:pt x="15238" y="61299"/>
                  </a:lnTo>
                  <a:lnTo>
                    <a:pt x="15238" y="54887"/>
                  </a:lnTo>
                  <a:cubicBezTo>
                    <a:pt x="14351" y="55507"/>
                    <a:pt x="13150" y="56362"/>
                    <a:pt x="11588" y="57469"/>
                  </a:cubicBezTo>
                  <a:cubicBezTo>
                    <a:pt x="10089" y="58536"/>
                    <a:pt x="8645" y="59399"/>
                    <a:pt x="7201" y="60043"/>
                  </a:cubicBezTo>
                  <a:cubicBezTo>
                    <a:pt x="5521" y="60867"/>
                    <a:pt x="3583" y="61542"/>
                    <a:pt x="1409" y="62092"/>
                  </a:cubicBezTo>
                  <a:lnTo>
                    <a:pt x="0" y="62250"/>
                  </a:lnTo>
                  <a:lnTo>
                    <a:pt x="0" y="53017"/>
                  </a:lnTo>
                  <a:lnTo>
                    <a:pt x="7083" y="51520"/>
                  </a:lnTo>
                  <a:cubicBezTo>
                    <a:pt x="10027" y="50138"/>
                    <a:pt x="12750" y="48451"/>
                    <a:pt x="15238" y="46520"/>
                  </a:cubicBezTo>
                  <a:lnTo>
                    <a:pt x="15238" y="29842"/>
                  </a:lnTo>
                  <a:cubicBezTo>
                    <a:pt x="12169" y="30022"/>
                    <a:pt x="8551" y="30305"/>
                    <a:pt x="4352" y="30642"/>
                  </a:cubicBezTo>
                  <a:lnTo>
                    <a:pt x="0" y="31331"/>
                  </a:lnTo>
                  <a:lnTo>
                    <a:pt x="0" y="22878"/>
                  </a:lnTo>
                  <a:lnTo>
                    <a:pt x="15238" y="21687"/>
                  </a:lnTo>
                  <a:lnTo>
                    <a:pt x="15238" y="20125"/>
                  </a:lnTo>
                  <a:cubicBezTo>
                    <a:pt x="15238" y="17857"/>
                    <a:pt x="14838" y="15950"/>
                    <a:pt x="14014" y="14451"/>
                  </a:cubicBezTo>
                  <a:cubicBezTo>
                    <a:pt x="13213" y="12952"/>
                    <a:pt x="12083" y="11751"/>
                    <a:pt x="10576" y="10895"/>
                  </a:cubicBezTo>
                  <a:cubicBezTo>
                    <a:pt x="9140" y="10095"/>
                    <a:pt x="7421" y="9514"/>
                    <a:pt x="5427" y="9239"/>
                  </a:cubicBezTo>
                  <a:lnTo>
                    <a:pt x="0" y="8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5" name="Shape 473">
              <a:extLst>
                <a:ext uri="{FF2B5EF4-FFF2-40B4-BE49-F238E27FC236}">
                  <a16:creationId xmlns:a16="http://schemas.microsoft.com/office/drawing/2014/main" id="{4608CB07-D8F2-D10C-B384-1653FA231302}"/>
                </a:ext>
              </a:extLst>
            </p:cNvPr>
            <p:cNvSpPr/>
            <p:nvPr/>
          </p:nvSpPr>
          <p:spPr>
            <a:xfrm>
              <a:off x="2028895" y="1446104"/>
              <a:ext cx="50121" cy="61596"/>
            </a:xfrm>
            <a:custGeom>
              <a:avLst/>
              <a:gdLst/>
              <a:ahLst/>
              <a:cxnLst/>
              <a:rect l="0" t="0" r="0" b="0"/>
              <a:pathLst>
                <a:path w="50121" h="61596">
                  <a:moveTo>
                    <a:pt x="30194" y="0"/>
                  </a:moveTo>
                  <a:cubicBezTo>
                    <a:pt x="36700" y="0"/>
                    <a:pt x="41629" y="1931"/>
                    <a:pt x="45003" y="5824"/>
                  </a:cubicBezTo>
                  <a:cubicBezTo>
                    <a:pt x="48410" y="9748"/>
                    <a:pt x="50121" y="15360"/>
                    <a:pt x="50121" y="22690"/>
                  </a:cubicBezTo>
                  <a:lnTo>
                    <a:pt x="50121" y="61596"/>
                  </a:lnTo>
                  <a:lnTo>
                    <a:pt x="40036" y="61596"/>
                  </a:lnTo>
                  <a:lnTo>
                    <a:pt x="40036" y="27470"/>
                  </a:lnTo>
                  <a:cubicBezTo>
                    <a:pt x="40036" y="24716"/>
                    <a:pt x="39855" y="22133"/>
                    <a:pt x="39549" y="19747"/>
                  </a:cubicBezTo>
                  <a:cubicBezTo>
                    <a:pt x="39212" y="17290"/>
                    <a:pt x="38631" y="15391"/>
                    <a:pt x="37767" y="14041"/>
                  </a:cubicBezTo>
                  <a:cubicBezTo>
                    <a:pt x="36880" y="12542"/>
                    <a:pt x="35593" y="11436"/>
                    <a:pt x="33906" y="10729"/>
                  </a:cubicBezTo>
                  <a:cubicBezTo>
                    <a:pt x="32218" y="9968"/>
                    <a:pt x="30044" y="9599"/>
                    <a:pt x="27376" y="9599"/>
                  </a:cubicBezTo>
                  <a:cubicBezTo>
                    <a:pt x="24613" y="9599"/>
                    <a:pt x="21733" y="10274"/>
                    <a:pt x="18727" y="11624"/>
                  </a:cubicBezTo>
                  <a:cubicBezTo>
                    <a:pt x="15728" y="12997"/>
                    <a:pt x="12840" y="14716"/>
                    <a:pt x="10085" y="16835"/>
                  </a:cubicBezTo>
                  <a:lnTo>
                    <a:pt x="10085" y="61596"/>
                  </a:lnTo>
                  <a:lnTo>
                    <a:pt x="0" y="61596"/>
                  </a:lnTo>
                  <a:lnTo>
                    <a:pt x="0" y="1656"/>
                  </a:lnTo>
                  <a:lnTo>
                    <a:pt x="10085" y="1656"/>
                  </a:lnTo>
                  <a:lnTo>
                    <a:pt x="10085" y="8312"/>
                  </a:lnTo>
                  <a:cubicBezTo>
                    <a:pt x="13240" y="5706"/>
                    <a:pt x="16490" y="3650"/>
                    <a:pt x="19865" y="2182"/>
                  </a:cubicBezTo>
                  <a:cubicBezTo>
                    <a:pt x="23208" y="738"/>
                    <a:pt x="26669" y="0"/>
                    <a:pt x="3019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6" name="Shape 474">
              <a:extLst>
                <a:ext uri="{FF2B5EF4-FFF2-40B4-BE49-F238E27FC236}">
                  <a16:creationId xmlns:a16="http://schemas.microsoft.com/office/drawing/2014/main" id="{950AC4E9-E949-32F1-CFAB-10E95B6412D9}"/>
                </a:ext>
              </a:extLst>
            </p:cNvPr>
            <p:cNvSpPr/>
            <p:nvPr/>
          </p:nvSpPr>
          <p:spPr>
            <a:xfrm>
              <a:off x="2094195" y="1446804"/>
              <a:ext cx="27412" cy="60818"/>
            </a:xfrm>
            <a:custGeom>
              <a:avLst/>
              <a:gdLst/>
              <a:ahLst/>
              <a:cxnLst/>
              <a:rect l="0" t="0" r="0" b="0"/>
              <a:pathLst>
                <a:path w="27412" h="60818">
                  <a:moveTo>
                    <a:pt x="27412" y="0"/>
                  </a:moveTo>
                  <a:lnTo>
                    <a:pt x="27412" y="8054"/>
                  </a:lnTo>
                  <a:lnTo>
                    <a:pt x="15666" y="12392"/>
                  </a:lnTo>
                  <a:cubicBezTo>
                    <a:pt x="12479" y="15547"/>
                    <a:pt x="10667" y="19503"/>
                    <a:pt x="10243" y="24228"/>
                  </a:cubicBezTo>
                  <a:lnTo>
                    <a:pt x="27412" y="24228"/>
                  </a:lnTo>
                  <a:lnTo>
                    <a:pt x="27412" y="31951"/>
                  </a:lnTo>
                  <a:lnTo>
                    <a:pt x="10243" y="31951"/>
                  </a:lnTo>
                  <a:cubicBezTo>
                    <a:pt x="10243" y="35663"/>
                    <a:pt x="10792" y="38881"/>
                    <a:pt x="11898" y="41612"/>
                  </a:cubicBezTo>
                  <a:cubicBezTo>
                    <a:pt x="13029" y="44336"/>
                    <a:pt x="14536" y="46580"/>
                    <a:pt x="16466" y="48323"/>
                  </a:cubicBezTo>
                  <a:cubicBezTo>
                    <a:pt x="18335" y="50042"/>
                    <a:pt x="20540" y="51329"/>
                    <a:pt x="23059" y="52184"/>
                  </a:cubicBezTo>
                  <a:lnTo>
                    <a:pt x="27412" y="52848"/>
                  </a:lnTo>
                  <a:lnTo>
                    <a:pt x="27412" y="60818"/>
                  </a:lnTo>
                  <a:lnTo>
                    <a:pt x="8367" y="54240"/>
                  </a:lnTo>
                  <a:cubicBezTo>
                    <a:pt x="2794" y="48817"/>
                    <a:pt x="0" y="41181"/>
                    <a:pt x="0" y="31276"/>
                  </a:cubicBezTo>
                  <a:cubicBezTo>
                    <a:pt x="0" y="21465"/>
                    <a:pt x="2669" y="13679"/>
                    <a:pt x="8006" y="7918"/>
                  </a:cubicBezTo>
                  <a:lnTo>
                    <a:pt x="2741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7" name="Shape 475">
              <a:extLst>
                <a:ext uri="{FF2B5EF4-FFF2-40B4-BE49-F238E27FC236}">
                  <a16:creationId xmlns:a16="http://schemas.microsoft.com/office/drawing/2014/main" id="{94A87D60-BCF4-15B8-A448-13AF7A63B235}"/>
                </a:ext>
              </a:extLst>
            </p:cNvPr>
            <p:cNvSpPr/>
            <p:nvPr/>
          </p:nvSpPr>
          <p:spPr>
            <a:xfrm>
              <a:off x="2121606" y="1493047"/>
              <a:ext cx="25810" cy="16035"/>
            </a:xfrm>
            <a:custGeom>
              <a:avLst/>
              <a:gdLst/>
              <a:ahLst/>
              <a:cxnLst/>
              <a:rect l="0" t="0" r="0" b="0"/>
              <a:pathLst>
                <a:path w="25810" h="16035">
                  <a:moveTo>
                    <a:pt x="25260" y="0"/>
                  </a:moveTo>
                  <a:lnTo>
                    <a:pt x="25810" y="0"/>
                  </a:lnTo>
                  <a:lnTo>
                    <a:pt x="25810" y="11004"/>
                  </a:lnTo>
                  <a:cubicBezTo>
                    <a:pt x="22412" y="12417"/>
                    <a:pt x="18943" y="13610"/>
                    <a:pt x="15387" y="14591"/>
                  </a:cubicBezTo>
                  <a:cubicBezTo>
                    <a:pt x="11863" y="15541"/>
                    <a:pt x="8151" y="16035"/>
                    <a:pt x="4226" y="16035"/>
                  </a:cubicBezTo>
                  <a:lnTo>
                    <a:pt x="0" y="14575"/>
                  </a:lnTo>
                  <a:lnTo>
                    <a:pt x="0" y="6605"/>
                  </a:lnTo>
                  <a:lnTo>
                    <a:pt x="4140" y="7236"/>
                  </a:lnTo>
                  <a:cubicBezTo>
                    <a:pt x="8213" y="7236"/>
                    <a:pt x="12295" y="6436"/>
                    <a:pt x="16431" y="4811"/>
                  </a:cubicBezTo>
                  <a:cubicBezTo>
                    <a:pt x="20567" y="3187"/>
                    <a:pt x="23511" y="1562"/>
                    <a:pt x="2526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8" name="Shape 476">
              <a:extLst>
                <a:ext uri="{FF2B5EF4-FFF2-40B4-BE49-F238E27FC236}">
                  <a16:creationId xmlns:a16="http://schemas.microsoft.com/office/drawing/2014/main" id="{31308969-39E4-4733-6975-8A8CD7568E0D}"/>
                </a:ext>
              </a:extLst>
            </p:cNvPr>
            <p:cNvSpPr/>
            <p:nvPr/>
          </p:nvSpPr>
          <p:spPr>
            <a:xfrm>
              <a:off x="2121606" y="1446104"/>
              <a:ext cx="26980" cy="32650"/>
            </a:xfrm>
            <a:custGeom>
              <a:avLst/>
              <a:gdLst/>
              <a:ahLst/>
              <a:cxnLst/>
              <a:rect l="0" t="0" r="0" b="0"/>
              <a:pathLst>
                <a:path w="26980" h="32650">
                  <a:moveTo>
                    <a:pt x="1715" y="0"/>
                  </a:moveTo>
                  <a:cubicBezTo>
                    <a:pt x="9807" y="0"/>
                    <a:pt x="16031" y="2363"/>
                    <a:pt x="20387" y="7087"/>
                  </a:cubicBezTo>
                  <a:cubicBezTo>
                    <a:pt x="24798" y="11804"/>
                    <a:pt x="26980" y="18492"/>
                    <a:pt x="26980" y="27195"/>
                  </a:cubicBezTo>
                  <a:lnTo>
                    <a:pt x="26980" y="32650"/>
                  </a:lnTo>
                  <a:lnTo>
                    <a:pt x="0" y="32650"/>
                  </a:lnTo>
                  <a:lnTo>
                    <a:pt x="0" y="24927"/>
                  </a:lnTo>
                  <a:lnTo>
                    <a:pt x="17169" y="24927"/>
                  </a:lnTo>
                  <a:cubicBezTo>
                    <a:pt x="17137" y="19653"/>
                    <a:pt x="15787" y="15548"/>
                    <a:pt x="13150" y="12660"/>
                  </a:cubicBezTo>
                  <a:cubicBezTo>
                    <a:pt x="10544" y="9748"/>
                    <a:pt x="6558" y="8312"/>
                    <a:pt x="1197" y="8312"/>
                  </a:cubicBezTo>
                  <a:lnTo>
                    <a:pt x="0" y="8754"/>
                  </a:lnTo>
                  <a:lnTo>
                    <a:pt x="0" y="700"/>
                  </a:lnTo>
                  <a:lnTo>
                    <a:pt x="171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69" name="Shape 477">
              <a:extLst>
                <a:ext uri="{FF2B5EF4-FFF2-40B4-BE49-F238E27FC236}">
                  <a16:creationId xmlns:a16="http://schemas.microsoft.com/office/drawing/2014/main" id="{E7227AE9-E402-33DB-758E-DA77669509D3}"/>
                </a:ext>
              </a:extLst>
            </p:cNvPr>
            <p:cNvSpPr/>
            <p:nvPr/>
          </p:nvSpPr>
          <p:spPr>
            <a:xfrm>
              <a:off x="1455727" y="514633"/>
              <a:ext cx="52617" cy="79899"/>
            </a:xfrm>
            <a:custGeom>
              <a:avLst/>
              <a:gdLst/>
              <a:ahLst/>
              <a:cxnLst/>
              <a:rect l="0" t="0" r="0" b="0"/>
              <a:pathLst>
                <a:path w="52617" h="79899">
                  <a:moveTo>
                    <a:pt x="0" y="0"/>
                  </a:moveTo>
                  <a:lnTo>
                    <a:pt x="52617" y="0"/>
                  </a:lnTo>
                  <a:lnTo>
                    <a:pt x="52617" y="9450"/>
                  </a:lnTo>
                  <a:lnTo>
                    <a:pt x="10611" y="9450"/>
                  </a:lnTo>
                  <a:lnTo>
                    <a:pt x="10611" y="31340"/>
                  </a:lnTo>
                  <a:lnTo>
                    <a:pt x="52617" y="31340"/>
                  </a:lnTo>
                  <a:lnTo>
                    <a:pt x="52617" y="40781"/>
                  </a:lnTo>
                  <a:lnTo>
                    <a:pt x="10611" y="40781"/>
                  </a:lnTo>
                  <a:lnTo>
                    <a:pt x="10611" y="70457"/>
                  </a:lnTo>
                  <a:lnTo>
                    <a:pt x="52617" y="70457"/>
                  </a:lnTo>
                  <a:lnTo>
                    <a:pt x="52617"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0" name="Shape 478">
              <a:extLst>
                <a:ext uri="{FF2B5EF4-FFF2-40B4-BE49-F238E27FC236}">
                  <a16:creationId xmlns:a16="http://schemas.microsoft.com/office/drawing/2014/main" id="{2E80C761-34DA-3B72-8AAE-0634FD740110}"/>
                </a:ext>
              </a:extLst>
            </p:cNvPr>
            <p:cNvSpPr/>
            <p:nvPr/>
          </p:nvSpPr>
          <p:spPr>
            <a:xfrm>
              <a:off x="1517692" y="534592"/>
              <a:ext cx="58589" cy="59940"/>
            </a:xfrm>
            <a:custGeom>
              <a:avLst/>
              <a:gdLst/>
              <a:ahLst/>
              <a:cxnLst/>
              <a:rect l="0" t="0" r="0" b="0"/>
              <a:pathLst>
                <a:path w="58589" h="59940">
                  <a:moveTo>
                    <a:pt x="212" y="0"/>
                  </a:moveTo>
                  <a:lnTo>
                    <a:pt x="12934" y="0"/>
                  </a:lnTo>
                  <a:lnTo>
                    <a:pt x="29832" y="22627"/>
                  </a:lnTo>
                  <a:lnTo>
                    <a:pt x="46786" y="0"/>
                  </a:lnTo>
                  <a:lnTo>
                    <a:pt x="58589" y="0"/>
                  </a:lnTo>
                  <a:lnTo>
                    <a:pt x="35044" y="29495"/>
                  </a:lnTo>
                  <a:lnTo>
                    <a:pt x="58589" y="59940"/>
                  </a:lnTo>
                  <a:lnTo>
                    <a:pt x="45867" y="59940"/>
                  </a:lnTo>
                  <a:lnTo>
                    <a:pt x="28851" y="36919"/>
                  </a:lnTo>
                  <a:lnTo>
                    <a:pt x="11741" y="59940"/>
                  </a:lnTo>
                  <a:lnTo>
                    <a:pt x="0" y="59940"/>
                  </a:lnTo>
                  <a:lnTo>
                    <a:pt x="23388" y="30052"/>
                  </a:lnTo>
                  <a:lnTo>
                    <a:pt x="21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1" name="Shape 479">
              <a:extLst>
                <a:ext uri="{FF2B5EF4-FFF2-40B4-BE49-F238E27FC236}">
                  <a16:creationId xmlns:a16="http://schemas.microsoft.com/office/drawing/2014/main" id="{A4B6FFF3-FB46-B712-AF6B-A1A8E8605330}"/>
                </a:ext>
              </a:extLst>
            </p:cNvPr>
            <p:cNvSpPr/>
            <p:nvPr/>
          </p:nvSpPr>
          <p:spPr>
            <a:xfrm>
              <a:off x="1589436" y="511046"/>
              <a:ext cx="50090" cy="83486"/>
            </a:xfrm>
            <a:custGeom>
              <a:avLst/>
              <a:gdLst/>
              <a:ahLst/>
              <a:cxnLst/>
              <a:rect l="0" t="0" r="0" b="0"/>
              <a:pathLst>
                <a:path w="50090" h="83486">
                  <a:moveTo>
                    <a:pt x="0" y="0"/>
                  </a:moveTo>
                  <a:lnTo>
                    <a:pt x="10085" y="0"/>
                  </a:lnTo>
                  <a:lnTo>
                    <a:pt x="10085" y="30201"/>
                  </a:lnTo>
                  <a:cubicBezTo>
                    <a:pt x="13209" y="27596"/>
                    <a:pt x="16458" y="25539"/>
                    <a:pt x="19833" y="24071"/>
                  </a:cubicBezTo>
                  <a:cubicBezTo>
                    <a:pt x="23208" y="22627"/>
                    <a:pt x="26638" y="21898"/>
                    <a:pt x="30194" y="21898"/>
                  </a:cubicBezTo>
                  <a:cubicBezTo>
                    <a:pt x="36661" y="21898"/>
                    <a:pt x="41597" y="23828"/>
                    <a:pt x="45004" y="27721"/>
                  </a:cubicBezTo>
                  <a:cubicBezTo>
                    <a:pt x="48410" y="31645"/>
                    <a:pt x="50090" y="37257"/>
                    <a:pt x="50090" y="44580"/>
                  </a:cubicBezTo>
                  <a:lnTo>
                    <a:pt x="50090" y="83486"/>
                  </a:lnTo>
                  <a:lnTo>
                    <a:pt x="40004" y="83486"/>
                  </a:lnTo>
                  <a:lnTo>
                    <a:pt x="40004" y="49368"/>
                  </a:lnTo>
                  <a:cubicBezTo>
                    <a:pt x="40004" y="46605"/>
                    <a:pt x="39855" y="44031"/>
                    <a:pt x="39517" y="41637"/>
                  </a:cubicBezTo>
                  <a:cubicBezTo>
                    <a:pt x="39212" y="39188"/>
                    <a:pt x="38623" y="37281"/>
                    <a:pt x="37767" y="35939"/>
                  </a:cubicBezTo>
                  <a:cubicBezTo>
                    <a:pt x="36849" y="34432"/>
                    <a:pt x="35562" y="33333"/>
                    <a:pt x="33906" y="32627"/>
                  </a:cubicBezTo>
                  <a:cubicBezTo>
                    <a:pt x="32219" y="31857"/>
                    <a:pt x="30044" y="31488"/>
                    <a:pt x="27344" y="31488"/>
                  </a:cubicBezTo>
                  <a:cubicBezTo>
                    <a:pt x="24581" y="31488"/>
                    <a:pt x="21701" y="32164"/>
                    <a:pt x="18695" y="33513"/>
                  </a:cubicBezTo>
                  <a:cubicBezTo>
                    <a:pt x="15697" y="34895"/>
                    <a:pt x="12809" y="36614"/>
                    <a:pt x="10085" y="38725"/>
                  </a:cubicBezTo>
                  <a:lnTo>
                    <a:pt x="10085" y="83486"/>
                  </a:lnTo>
                  <a:lnTo>
                    <a:pt x="0" y="83486"/>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2" name="Shape 480">
              <a:extLst>
                <a:ext uri="{FF2B5EF4-FFF2-40B4-BE49-F238E27FC236}">
                  <a16:creationId xmlns:a16="http://schemas.microsoft.com/office/drawing/2014/main" id="{943B3232-33BC-102E-6756-28CDB58703B3}"/>
                </a:ext>
              </a:extLst>
            </p:cNvPr>
            <p:cNvSpPr/>
            <p:nvPr/>
          </p:nvSpPr>
          <p:spPr>
            <a:xfrm>
              <a:off x="1654611" y="556111"/>
              <a:ext cx="25629" cy="40076"/>
            </a:xfrm>
            <a:custGeom>
              <a:avLst/>
              <a:gdLst/>
              <a:ahLst/>
              <a:cxnLst/>
              <a:rect l="0" t="0" r="0" b="0"/>
              <a:pathLst>
                <a:path w="25629" h="40076">
                  <a:moveTo>
                    <a:pt x="25629" y="0"/>
                  </a:moveTo>
                  <a:lnTo>
                    <a:pt x="25629" y="8453"/>
                  </a:lnTo>
                  <a:lnTo>
                    <a:pt x="20116" y="9325"/>
                  </a:lnTo>
                  <a:cubicBezTo>
                    <a:pt x="17235" y="10157"/>
                    <a:pt x="14873" y="11444"/>
                    <a:pt x="13091" y="13187"/>
                  </a:cubicBezTo>
                  <a:cubicBezTo>
                    <a:pt x="11286" y="14906"/>
                    <a:pt x="10392" y="17299"/>
                    <a:pt x="10392" y="20329"/>
                  </a:cubicBezTo>
                  <a:cubicBezTo>
                    <a:pt x="10392" y="23767"/>
                    <a:pt x="11435" y="26341"/>
                    <a:pt x="13523" y="28123"/>
                  </a:cubicBezTo>
                  <a:cubicBezTo>
                    <a:pt x="15580" y="29833"/>
                    <a:pt x="18766" y="30697"/>
                    <a:pt x="23028" y="30697"/>
                  </a:cubicBezTo>
                  <a:lnTo>
                    <a:pt x="25629" y="30145"/>
                  </a:lnTo>
                  <a:lnTo>
                    <a:pt x="25629" y="39379"/>
                  </a:lnTo>
                  <a:lnTo>
                    <a:pt x="19378" y="40076"/>
                  </a:lnTo>
                  <a:cubicBezTo>
                    <a:pt x="13955" y="40076"/>
                    <a:pt x="9387" y="38302"/>
                    <a:pt x="5643" y="34715"/>
                  </a:cubicBezTo>
                  <a:cubicBezTo>
                    <a:pt x="1876" y="31121"/>
                    <a:pt x="0" y="26553"/>
                    <a:pt x="0" y="21035"/>
                  </a:cubicBezTo>
                  <a:cubicBezTo>
                    <a:pt x="0" y="16467"/>
                    <a:pt x="950" y="12818"/>
                    <a:pt x="2880" y="10032"/>
                  </a:cubicBezTo>
                  <a:cubicBezTo>
                    <a:pt x="4842" y="7214"/>
                    <a:pt x="7637" y="4969"/>
                    <a:pt x="11255" y="3376"/>
                  </a:cubicBezTo>
                  <a:cubicBezTo>
                    <a:pt x="14905" y="1751"/>
                    <a:pt x="19284" y="684"/>
                    <a:pt x="24409" y="95"/>
                  </a:cubicBezTo>
                  <a:lnTo>
                    <a:pt x="25629"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3" name="Shape 481">
              <a:extLst>
                <a:ext uri="{FF2B5EF4-FFF2-40B4-BE49-F238E27FC236}">
                  <a16:creationId xmlns:a16="http://schemas.microsoft.com/office/drawing/2014/main" id="{3C5302EF-ACE5-2DC6-DA23-08647DD3D8AA}"/>
                </a:ext>
              </a:extLst>
            </p:cNvPr>
            <p:cNvSpPr/>
            <p:nvPr/>
          </p:nvSpPr>
          <p:spPr>
            <a:xfrm>
              <a:off x="1659916" y="533155"/>
              <a:ext cx="20324" cy="12966"/>
            </a:xfrm>
            <a:custGeom>
              <a:avLst/>
              <a:gdLst/>
              <a:ahLst/>
              <a:cxnLst/>
              <a:rect l="0" t="0" r="0" b="0"/>
              <a:pathLst>
                <a:path w="20324" h="12966">
                  <a:moveTo>
                    <a:pt x="19527" y="0"/>
                  </a:moveTo>
                  <a:lnTo>
                    <a:pt x="20324" y="78"/>
                  </a:lnTo>
                  <a:lnTo>
                    <a:pt x="20324" y="8950"/>
                  </a:lnTo>
                  <a:lnTo>
                    <a:pt x="19472" y="8892"/>
                  </a:lnTo>
                  <a:cubicBezTo>
                    <a:pt x="16835" y="8892"/>
                    <a:pt x="13892" y="9261"/>
                    <a:pt x="10643" y="9960"/>
                  </a:cubicBezTo>
                  <a:cubicBezTo>
                    <a:pt x="7362" y="10635"/>
                    <a:pt x="4019" y="11647"/>
                    <a:pt x="549" y="12966"/>
                  </a:cubicBezTo>
                  <a:lnTo>
                    <a:pt x="0" y="12966"/>
                  </a:lnTo>
                  <a:lnTo>
                    <a:pt x="0" y="2731"/>
                  </a:lnTo>
                  <a:cubicBezTo>
                    <a:pt x="1962" y="2174"/>
                    <a:pt x="4811" y="1593"/>
                    <a:pt x="8524" y="950"/>
                  </a:cubicBezTo>
                  <a:cubicBezTo>
                    <a:pt x="12267" y="306"/>
                    <a:pt x="15909" y="0"/>
                    <a:pt x="19527"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4" name="Shape 482">
              <a:extLst>
                <a:ext uri="{FF2B5EF4-FFF2-40B4-BE49-F238E27FC236}">
                  <a16:creationId xmlns:a16="http://schemas.microsoft.com/office/drawing/2014/main" id="{705ACC81-73AE-5CDF-4C15-9479B4C97E69}"/>
                </a:ext>
              </a:extLst>
            </p:cNvPr>
            <p:cNvSpPr/>
            <p:nvPr/>
          </p:nvSpPr>
          <p:spPr>
            <a:xfrm>
              <a:off x="1680240" y="533233"/>
              <a:ext cx="25300" cy="62257"/>
            </a:xfrm>
            <a:custGeom>
              <a:avLst/>
              <a:gdLst/>
              <a:ahLst/>
              <a:cxnLst/>
              <a:rect l="0" t="0" r="0" b="0"/>
              <a:pathLst>
                <a:path w="25300" h="62257">
                  <a:moveTo>
                    <a:pt x="0" y="0"/>
                  </a:moveTo>
                  <a:lnTo>
                    <a:pt x="10215" y="997"/>
                  </a:lnTo>
                  <a:cubicBezTo>
                    <a:pt x="13339" y="1672"/>
                    <a:pt x="16070" y="2834"/>
                    <a:pt x="18369" y="4521"/>
                  </a:cubicBezTo>
                  <a:cubicBezTo>
                    <a:pt x="20606" y="6178"/>
                    <a:pt x="22325" y="8289"/>
                    <a:pt x="23518" y="10894"/>
                  </a:cubicBezTo>
                  <a:cubicBezTo>
                    <a:pt x="24680" y="13500"/>
                    <a:pt x="25300" y="16749"/>
                    <a:pt x="25300" y="20619"/>
                  </a:cubicBezTo>
                  <a:lnTo>
                    <a:pt x="25300" y="61298"/>
                  </a:lnTo>
                  <a:lnTo>
                    <a:pt x="15238" y="61298"/>
                  </a:lnTo>
                  <a:lnTo>
                    <a:pt x="15238" y="54894"/>
                  </a:lnTo>
                  <a:cubicBezTo>
                    <a:pt x="14351" y="55506"/>
                    <a:pt x="13127" y="56361"/>
                    <a:pt x="11588" y="57468"/>
                  </a:cubicBezTo>
                  <a:cubicBezTo>
                    <a:pt x="10089" y="58543"/>
                    <a:pt x="8622" y="59399"/>
                    <a:pt x="7209" y="60042"/>
                  </a:cubicBezTo>
                  <a:cubicBezTo>
                    <a:pt x="5521" y="60866"/>
                    <a:pt x="3590" y="61541"/>
                    <a:pt x="1417" y="62099"/>
                  </a:cubicBezTo>
                  <a:lnTo>
                    <a:pt x="0" y="62257"/>
                  </a:lnTo>
                  <a:lnTo>
                    <a:pt x="0" y="53023"/>
                  </a:lnTo>
                  <a:lnTo>
                    <a:pt x="7083" y="51519"/>
                  </a:lnTo>
                  <a:cubicBezTo>
                    <a:pt x="10027" y="50137"/>
                    <a:pt x="12758" y="48450"/>
                    <a:pt x="15238" y="46519"/>
                  </a:cubicBezTo>
                  <a:lnTo>
                    <a:pt x="15238" y="29841"/>
                  </a:lnTo>
                  <a:cubicBezTo>
                    <a:pt x="12177" y="30029"/>
                    <a:pt x="8559" y="30304"/>
                    <a:pt x="4360" y="30642"/>
                  </a:cubicBezTo>
                  <a:lnTo>
                    <a:pt x="0" y="31331"/>
                  </a:lnTo>
                  <a:lnTo>
                    <a:pt x="0" y="22878"/>
                  </a:lnTo>
                  <a:lnTo>
                    <a:pt x="15238" y="21686"/>
                  </a:lnTo>
                  <a:lnTo>
                    <a:pt x="15238" y="20124"/>
                  </a:lnTo>
                  <a:cubicBezTo>
                    <a:pt x="15238" y="17856"/>
                    <a:pt x="14846" y="15957"/>
                    <a:pt x="14014" y="14450"/>
                  </a:cubicBezTo>
                  <a:cubicBezTo>
                    <a:pt x="13213" y="12951"/>
                    <a:pt x="12083" y="11758"/>
                    <a:pt x="10584" y="10894"/>
                  </a:cubicBezTo>
                  <a:cubicBezTo>
                    <a:pt x="9140" y="10102"/>
                    <a:pt x="7421" y="9521"/>
                    <a:pt x="5428" y="9238"/>
                  </a:cubicBezTo>
                  <a:lnTo>
                    <a:pt x="0" y="8872"/>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5" name="Shape 483">
              <a:extLst>
                <a:ext uri="{FF2B5EF4-FFF2-40B4-BE49-F238E27FC236}">
                  <a16:creationId xmlns:a16="http://schemas.microsoft.com/office/drawing/2014/main" id="{F92C5949-E067-76B0-A3F0-7154EA4F552E}"/>
                </a:ext>
              </a:extLst>
            </p:cNvPr>
            <p:cNvSpPr/>
            <p:nvPr/>
          </p:nvSpPr>
          <p:spPr>
            <a:xfrm>
              <a:off x="1724518" y="534592"/>
              <a:ext cx="50121" cy="61595"/>
            </a:xfrm>
            <a:custGeom>
              <a:avLst/>
              <a:gdLst/>
              <a:ahLst/>
              <a:cxnLst/>
              <a:rect l="0" t="0" r="0" b="0"/>
              <a:pathLst>
                <a:path w="50121" h="61595">
                  <a:moveTo>
                    <a:pt x="0" y="0"/>
                  </a:moveTo>
                  <a:lnTo>
                    <a:pt x="10085" y="0"/>
                  </a:lnTo>
                  <a:lnTo>
                    <a:pt x="10085" y="34125"/>
                  </a:lnTo>
                  <a:cubicBezTo>
                    <a:pt x="10085" y="37163"/>
                    <a:pt x="10235" y="39769"/>
                    <a:pt x="10509" y="41943"/>
                  </a:cubicBezTo>
                  <a:cubicBezTo>
                    <a:pt x="10792" y="44093"/>
                    <a:pt x="11404" y="45961"/>
                    <a:pt x="12354" y="47492"/>
                  </a:cubicBezTo>
                  <a:cubicBezTo>
                    <a:pt x="13303" y="49054"/>
                    <a:pt x="14559" y="50192"/>
                    <a:pt x="16090" y="50929"/>
                  </a:cubicBezTo>
                  <a:cubicBezTo>
                    <a:pt x="17628" y="51636"/>
                    <a:pt x="19865" y="51997"/>
                    <a:pt x="22808" y="51997"/>
                  </a:cubicBezTo>
                  <a:cubicBezTo>
                    <a:pt x="25414" y="51997"/>
                    <a:pt x="28263" y="51330"/>
                    <a:pt x="31331" y="49948"/>
                  </a:cubicBezTo>
                  <a:cubicBezTo>
                    <a:pt x="34455" y="48598"/>
                    <a:pt x="37336" y="46848"/>
                    <a:pt x="40036" y="44737"/>
                  </a:cubicBezTo>
                  <a:lnTo>
                    <a:pt x="40036" y="0"/>
                  </a:lnTo>
                  <a:lnTo>
                    <a:pt x="50121" y="0"/>
                  </a:lnTo>
                  <a:lnTo>
                    <a:pt x="50121" y="59940"/>
                  </a:lnTo>
                  <a:lnTo>
                    <a:pt x="40036" y="59940"/>
                  </a:lnTo>
                  <a:lnTo>
                    <a:pt x="40036" y="53292"/>
                  </a:lnTo>
                  <a:cubicBezTo>
                    <a:pt x="36630" y="55952"/>
                    <a:pt x="33380" y="58009"/>
                    <a:pt x="30256" y="59453"/>
                  </a:cubicBezTo>
                  <a:cubicBezTo>
                    <a:pt x="27156" y="60889"/>
                    <a:pt x="23726" y="61595"/>
                    <a:pt x="19951" y="61595"/>
                  </a:cubicBezTo>
                  <a:cubicBezTo>
                    <a:pt x="13672" y="61595"/>
                    <a:pt x="8767" y="59696"/>
                    <a:pt x="5266" y="55866"/>
                  </a:cubicBezTo>
                  <a:cubicBezTo>
                    <a:pt x="1743" y="51997"/>
                    <a:pt x="0" y="46330"/>
                    <a:pt x="0" y="38905"/>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6" name="Shape 484">
              <a:extLst>
                <a:ext uri="{FF2B5EF4-FFF2-40B4-BE49-F238E27FC236}">
                  <a16:creationId xmlns:a16="http://schemas.microsoft.com/office/drawing/2014/main" id="{2F9D0301-A03A-2B75-CDCE-A78441BD0772}"/>
                </a:ext>
              </a:extLst>
            </p:cNvPr>
            <p:cNvSpPr/>
            <p:nvPr/>
          </p:nvSpPr>
          <p:spPr>
            <a:xfrm>
              <a:off x="1790462" y="533155"/>
              <a:ext cx="46848" cy="62820"/>
            </a:xfrm>
            <a:custGeom>
              <a:avLst/>
              <a:gdLst/>
              <a:ahLst/>
              <a:cxnLst/>
              <a:rect l="0" t="0" r="0" b="0"/>
              <a:pathLst>
                <a:path w="46848" h="62820">
                  <a:moveTo>
                    <a:pt x="24464" y="0"/>
                  </a:moveTo>
                  <a:cubicBezTo>
                    <a:pt x="28019" y="0"/>
                    <a:pt x="31638" y="431"/>
                    <a:pt x="35287" y="1350"/>
                  </a:cubicBezTo>
                  <a:cubicBezTo>
                    <a:pt x="38968" y="2205"/>
                    <a:pt x="42029" y="3249"/>
                    <a:pt x="44486" y="4505"/>
                  </a:cubicBezTo>
                  <a:lnTo>
                    <a:pt x="44486" y="15297"/>
                  </a:lnTo>
                  <a:lnTo>
                    <a:pt x="43936" y="15297"/>
                  </a:lnTo>
                  <a:cubicBezTo>
                    <a:pt x="41354" y="13398"/>
                    <a:pt x="38230" y="11804"/>
                    <a:pt x="34549" y="10517"/>
                  </a:cubicBezTo>
                  <a:cubicBezTo>
                    <a:pt x="30869" y="9199"/>
                    <a:pt x="27258" y="8524"/>
                    <a:pt x="23695" y="8524"/>
                  </a:cubicBezTo>
                  <a:cubicBezTo>
                    <a:pt x="20022" y="8524"/>
                    <a:pt x="16921" y="9230"/>
                    <a:pt x="14379" y="10666"/>
                  </a:cubicBezTo>
                  <a:cubicBezTo>
                    <a:pt x="11836" y="12079"/>
                    <a:pt x="10580" y="14167"/>
                    <a:pt x="10580" y="16953"/>
                  </a:cubicBezTo>
                  <a:cubicBezTo>
                    <a:pt x="10580" y="19410"/>
                    <a:pt x="11341" y="21277"/>
                    <a:pt x="12871" y="22533"/>
                  </a:cubicBezTo>
                  <a:cubicBezTo>
                    <a:pt x="14379" y="23789"/>
                    <a:pt x="16796" y="24802"/>
                    <a:pt x="20171" y="25602"/>
                  </a:cubicBezTo>
                  <a:cubicBezTo>
                    <a:pt x="22015" y="26026"/>
                    <a:pt x="24095" y="26457"/>
                    <a:pt x="26395" y="26889"/>
                  </a:cubicBezTo>
                  <a:cubicBezTo>
                    <a:pt x="28726" y="27313"/>
                    <a:pt x="30656" y="27682"/>
                    <a:pt x="32187" y="28051"/>
                  </a:cubicBezTo>
                  <a:cubicBezTo>
                    <a:pt x="36881" y="29126"/>
                    <a:pt x="40467" y="30962"/>
                    <a:pt x="43011" y="33568"/>
                  </a:cubicBezTo>
                  <a:cubicBezTo>
                    <a:pt x="45561" y="36237"/>
                    <a:pt x="46848" y="39729"/>
                    <a:pt x="46848" y="44086"/>
                  </a:cubicBezTo>
                  <a:cubicBezTo>
                    <a:pt x="46848" y="49572"/>
                    <a:pt x="44548" y="54053"/>
                    <a:pt x="40012" y="57546"/>
                  </a:cubicBezTo>
                  <a:cubicBezTo>
                    <a:pt x="35499" y="61070"/>
                    <a:pt x="29338" y="62820"/>
                    <a:pt x="21521" y="62820"/>
                  </a:cubicBezTo>
                  <a:cubicBezTo>
                    <a:pt x="17078" y="62820"/>
                    <a:pt x="12997" y="62294"/>
                    <a:pt x="9285" y="61258"/>
                  </a:cubicBezTo>
                  <a:cubicBezTo>
                    <a:pt x="5580" y="60183"/>
                    <a:pt x="2480" y="59013"/>
                    <a:pt x="0" y="57758"/>
                  </a:cubicBezTo>
                  <a:lnTo>
                    <a:pt x="0" y="46448"/>
                  </a:lnTo>
                  <a:lnTo>
                    <a:pt x="518" y="46448"/>
                  </a:lnTo>
                  <a:cubicBezTo>
                    <a:pt x="3712" y="48842"/>
                    <a:pt x="7268" y="50772"/>
                    <a:pt x="11161" y="52177"/>
                  </a:cubicBezTo>
                  <a:cubicBezTo>
                    <a:pt x="15053" y="53590"/>
                    <a:pt x="18790" y="54297"/>
                    <a:pt x="22376" y="54297"/>
                  </a:cubicBezTo>
                  <a:cubicBezTo>
                    <a:pt x="26795" y="54297"/>
                    <a:pt x="30256" y="53559"/>
                    <a:pt x="32776" y="52146"/>
                  </a:cubicBezTo>
                  <a:cubicBezTo>
                    <a:pt x="35287" y="50710"/>
                    <a:pt x="36543" y="48473"/>
                    <a:pt x="36543" y="45373"/>
                  </a:cubicBezTo>
                  <a:cubicBezTo>
                    <a:pt x="36543" y="43010"/>
                    <a:pt x="35837" y="41236"/>
                    <a:pt x="34487" y="40012"/>
                  </a:cubicBezTo>
                  <a:cubicBezTo>
                    <a:pt x="33144" y="38811"/>
                    <a:pt x="30531" y="37767"/>
                    <a:pt x="26670" y="36912"/>
                  </a:cubicBezTo>
                  <a:cubicBezTo>
                    <a:pt x="25233" y="36575"/>
                    <a:pt x="23357" y="36206"/>
                    <a:pt x="21034" y="35774"/>
                  </a:cubicBezTo>
                  <a:cubicBezTo>
                    <a:pt x="18735" y="35350"/>
                    <a:pt x="16647" y="34887"/>
                    <a:pt x="14747" y="34369"/>
                  </a:cubicBezTo>
                  <a:cubicBezTo>
                    <a:pt x="9504" y="32988"/>
                    <a:pt x="5761" y="30931"/>
                    <a:pt x="3524" y="28263"/>
                  </a:cubicBezTo>
                  <a:cubicBezTo>
                    <a:pt x="1350" y="25539"/>
                    <a:pt x="274" y="22227"/>
                    <a:pt x="274" y="18271"/>
                  </a:cubicBezTo>
                  <a:cubicBezTo>
                    <a:pt x="274" y="15815"/>
                    <a:pt x="769" y="13491"/>
                    <a:pt x="1774" y="11310"/>
                  </a:cubicBezTo>
                  <a:cubicBezTo>
                    <a:pt x="2786" y="9135"/>
                    <a:pt x="4356" y="7174"/>
                    <a:pt x="6436" y="5455"/>
                  </a:cubicBezTo>
                  <a:cubicBezTo>
                    <a:pt x="8429" y="3767"/>
                    <a:pt x="10972" y="2449"/>
                    <a:pt x="14041" y="1499"/>
                  </a:cubicBezTo>
                  <a:cubicBezTo>
                    <a:pt x="17165" y="486"/>
                    <a:pt x="20634"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7" name="Shape 485">
              <a:extLst>
                <a:ext uri="{FF2B5EF4-FFF2-40B4-BE49-F238E27FC236}">
                  <a16:creationId xmlns:a16="http://schemas.microsoft.com/office/drawing/2014/main" id="{E29E5B56-7D01-4F0B-643A-4FFCFF203492}"/>
                </a:ext>
              </a:extLst>
            </p:cNvPr>
            <p:cNvSpPr/>
            <p:nvPr/>
          </p:nvSpPr>
          <p:spPr>
            <a:xfrm>
              <a:off x="1845127" y="517364"/>
              <a:ext cx="37705" cy="78337"/>
            </a:xfrm>
            <a:custGeom>
              <a:avLst/>
              <a:gdLst/>
              <a:ahLst/>
              <a:cxnLst/>
              <a:rect l="0" t="0" r="0" b="0"/>
              <a:pathLst>
                <a:path w="37705" h="78337">
                  <a:moveTo>
                    <a:pt x="6805" y="0"/>
                  </a:moveTo>
                  <a:lnTo>
                    <a:pt x="16890" y="0"/>
                  </a:lnTo>
                  <a:lnTo>
                    <a:pt x="16890" y="17228"/>
                  </a:lnTo>
                  <a:lnTo>
                    <a:pt x="37705" y="17228"/>
                  </a:lnTo>
                  <a:lnTo>
                    <a:pt x="37705" y="25696"/>
                  </a:lnTo>
                  <a:lnTo>
                    <a:pt x="16890" y="25696"/>
                  </a:lnTo>
                  <a:lnTo>
                    <a:pt x="16890" y="53009"/>
                  </a:lnTo>
                  <a:cubicBezTo>
                    <a:pt x="16890" y="56164"/>
                    <a:pt x="16985" y="58621"/>
                    <a:pt x="17102" y="60426"/>
                  </a:cubicBezTo>
                  <a:cubicBezTo>
                    <a:pt x="17259" y="62176"/>
                    <a:pt x="17746" y="63801"/>
                    <a:pt x="18609" y="65363"/>
                  </a:cubicBezTo>
                  <a:cubicBezTo>
                    <a:pt x="19402" y="66776"/>
                    <a:pt x="20477" y="67851"/>
                    <a:pt x="21827" y="68526"/>
                  </a:cubicBezTo>
                  <a:cubicBezTo>
                    <a:pt x="23240" y="69169"/>
                    <a:pt x="25351" y="69476"/>
                    <a:pt x="28177" y="69476"/>
                  </a:cubicBezTo>
                  <a:cubicBezTo>
                    <a:pt x="29801" y="69476"/>
                    <a:pt x="31512" y="69256"/>
                    <a:pt x="33325" y="68800"/>
                  </a:cubicBezTo>
                  <a:cubicBezTo>
                    <a:pt x="35099" y="68275"/>
                    <a:pt x="36386" y="67882"/>
                    <a:pt x="37187" y="67545"/>
                  </a:cubicBezTo>
                  <a:lnTo>
                    <a:pt x="37705" y="67545"/>
                  </a:lnTo>
                  <a:lnTo>
                    <a:pt x="37705" y="76618"/>
                  </a:lnTo>
                  <a:cubicBezTo>
                    <a:pt x="35806" y="77136"/>
                    <a:pt x="33749" y="77536"/>
                    <a:pt x="31481" y="77842"/>
                  </a:cubicBezTo>
                  <a:cubicBezTo>
                    <a:pt x="29275" y="78180"/>
                    <a:pt x="27282" y="78337"/>
                    <a:pt x="25540" y="78337"/>
                  </a:cubicBezTo>
                  <a:cubicBezTo>
                    <a:pt x="19433" y="78337"/>
                    <a:pt x="14779" y="76712"/>
                    <a:pt x="11585" y="73400"/>
                  </a:cubicBezTo>
                  <a:cubicBezTo>
                    <a:pt x="8398" y="70119"/>
                    <a:pt x="6805" y="64845"/>
                    <a:pt x="6805" y="57577"/>
                  </a:cubicBezTo>
                  <a:lnTo>
                    <a:pt x="6805" y="25696"/>
                  </a:lnTo>
                  <a:lnTo>
                    <a:pt x="0" y="25696"/>
                  </a:lnTo>
                  <a:lnTo>
                    <a:pt x="0" y="17228"/>
                  </a:lnTo>
                  <a:lnTo>
                    <a:pt x="6805" y="17228"/>
                  </a:lnTo>
                  <a:lnTo>
                    <a:pt x="680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8" name="Shape 486">
              <a:extLst>
                <a:ext uri="{FF2B5EF4-FFF2-40B4-BE49-F238E27FC236}">
                  <a16:creationId xmlns:a16="http://schemas.microsoft.com/office/drawing/2014/main" id="{EEC2DC64-B8BE-E998-3203-D968671DEF97}"/>
                </a:ext>
              </a:extLst>
            </p:cNvPr>
            <p:cNvSpPr/>
            <p:nvPr/>
          </p:nvSpPr>
          <p:spPr>
            <a:xfrm>
              <a:off x="1090924" y="1427833"/>
              <a:ext cx="25908" cy="79899"/>
            </a:xfrm>
            <a:custGeom>
              <a:avLst/>
              <a:gdLst/>
              <a:ahLst/>
              <a:cxnLst/>
              <a:rect l="0" t="0" r="0" b="0"/>
              <a:pathLst>
                <a:path w="25908" h="79899">
                  <a:moveTo>
                    <a:pt x="0" y="0"/>
                  </a:moveTo>
                  <a:lnTo>
                    <a:pt x="21678" y="0"/>
                  </a:lnTo>
                  <a:lnTo>
                    <a:pt x="25908" y="426"/>
                  </a:lnTo>
                  <a:lnTo>
                    <a:pt x="25908" y="9546"/>
                  </a:lnTo>
                  <a:lnTo>
                    <a:pt x="21120" y="9104"/>
                  </a:lnTo>
                  <a:lnTo>
                    <a:pt x="10611" y="9104"/>
                  </a:lnTo>
                  <a:lnTo>
                    <a:pt x="10611" y="41056"/>
                  </a:lnTo>
                  <a:lnTo>
                    <a:pt x="19590" y="41056"/>
                  </a:lnTo>
                  <a:lnTo>
                    <a:pt x="25908" y="40368"/>
                  </a:lnTo>
                  <a:lnTo>
                    <a:pt x="25908" y="49433"/>
                  </a:lnTo>
                  <a:lnTo>
                    <a:pt x="21246" y="50097"/>
                  </a:lnTo>
                  <a:lnTo>
                    <a:pt x="10611" y="50097"/>
                  </a:lnTo>
                  <a:lnTo>
                    <a:pt x="10611"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79" name="Shape 487">
              <a:extLst>
                <a:ext uri="{FF2B5EF4-FFF2-40B4-BE49-F238E27FC236}">
                  <a16:creationId xmlns:a16="http://schemas.microsoft.com/office/drawing/2014/main" id="{E986A0CE-289C-A992-C4A7-1B37EC692429}"/>
                </a:ext>
              </a:extLst>
            </p:cNvPr>
            <p:cNvSpPr/>
            <p:nvPr/>
          </p:nvSpPr>
          <p:spPr>
            <a:xfrm>
              <a:off x="1116832" y="1428259"/>
              <a:ext cx="26332" cy="49007"/>
            </a:xfrm>
            <a:custGeom>
              <a:avLst/>
              <a:gdLst/>
              <a:ahLst/>
              <a:cxnLst/>
              <a:rect l="0" t="0" r="0" b="0"/>
              <a:pathLst>
                <a:path w="26332" h="49007">
                  <a:moveTo>
                    <a:pt x="0" y="0"/>
                  </a:moveTo>
                  <a:lnTo>
                    <a:pt x="7935" y="798"/>
                  </a:lnTo>
                  <a:cubicBezTo>
                    <a:pt x="11278" y="1599"/>
                    <a:pt x="14222" y="2855"/>
                    <a:pt x="16796" y="4573"/>
                  </a:cubicBezTo>
                  <a:cubicBezTo>
                    <a:pt x="19833" y="6598"/>
                    <a:pt x="22164" y="9141"/>
                    <a:pt x="23820" y="12179"/>
                  </a:cubicBezTo>
                  <a:cubicBezTo>
                    <a:pt x="25508" y="15208"/>
                    <a:pt x="26332" y="19070"/>
                    <a:pt x="26332" y="23700"/>
                  </a:cubicBezTo>
                  <a:cubicBezTo>
                    <a:pt x="26332" y="27256"/>
                    <a:pt x="25720" y="30537"/>
                    <a:pt x="24464" y="33574"/>
                  </a:cubicBezTo>
                  <a:cubicBezTo>
                    <a:pt x="23240" y="36580"/>
                    <a:pt x="21521" y="39186"/>
                    <a:pt x="19315" y="41423"/>
                  </a:cubicBezTo>
                  <a:cubicBezTo>
                    <a:pt x="16553" y="44186"/>
                    <a:pt x="13303" y="46234"/>
                    <a:pt x="9559" y="47647"/>
                  </a:cubicBezTo>
                  <a:lnTo>
                    <a:pt x="0" y="49007"/>
                  </a:lnTo>
                  <a:lnTo>
                    <a:pt x="0" y="39942"/>
                  </a:lnTo>
                  <a:lnTo>
                    <a:pt x="4136" y="39492"/>
                  </a:lnTo>
                  <a:cubicBezTo>
                    <a:pt x="6805" y="38691"/>
                    <a:pt x="9010" y="37467"/>
                    <a:pt x="10666" y="35780"/>
                  </a:cubicBezTo>
                  <a:cubicBezTo>
                    <a:pt x="12354" y="34068"/>
                    <a:pt x="13547" y="32255"/>
                    <a:pt x="14222" y="30356"/>
                  </a:cubicBezTo>
                  <a:cubicBezTo>
                    <a:pt x="14928" y="28457"/>
                    <a:pt x="15297" y="26338"/>
                    <a:pt x="15297" y="23975"/>
                  </a:cubicBezTo>
                  <a:cubicBezTo>
                    <a:pt x="15297" y="21220"/>
                    <a:pt x="14802" y="18827"/>
                    <a:pt x="13853" y="16802"/>
                  </a:cubicBezTo>
                  <a:cubicBezTo>
                    <a:pt x="12872" y="14753"/>
                    <a:pt x="11404" y="13097"/>
                    <a:pt x="9442" y="11810"/>
                  </a:cubicBezTo>
                  <a:cubicBezTo>
                    <a:pt x="7723" y="10703"/>
                    <a:pt x="5761" y="9902"/>
                    <a:pt x="3555" y="9447"/>
                  </a:cubicBezTo>
                  <a:lnTo>
                    <a:pt x="0" y="9120"/>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0" name="Shape 488">
              <a:extLst>
                <a:ext uri="{FF2B5EF4-FFF2-40B4-BE49-F238E27FC236}">
                  <a16:creationId xmlns:a16="http://schemas.microsoft.com/office/drawing/2014/main" id="{153B8927-07AE-3E27-DF46-AC87151A2B39}"/>
                </a:ext>
              </a:extLst>
            </p:cNvPr>
            <p:cNvSpPr/>
            <p:nvPr/>
          </p:nvSpPr>
          <p:spPr>
            <a:xfrm>
              <a:off x="1155950" y="1447792"/>
              <a:ext cx="50098" cy="61596"/>
            </a:xfrm>
            <a:custGeom>
              <a:avLst/>
              <a:gdLst/>
              <a:ahLst/>
              <a:cxnLst/>
              <a:rect l="0" t="0" r="0" b="0"/>
              <a:pathLst>
                <a:path w="50098" h="61596">
                  <a:moveTo>
                    <a:pt x="0" y="0"/>
                  </a:moveTo>
                  <a:lnTo>
                    <a:pt x="10085" y="0"/>
                  </a:lnTo>
                  <a:lnTo>
                    <a:pt x="10085" y="34126"/>
                  </a:lnTo>
                  <a:cubicBezTo>
                    <a:pt x="10085" y="37155"/>
                    <a:pt x="10242" y="39761"/>
                    <a:pt x="10517" y="41943"/>
                  </a:cubicBezTo>
                  <a:cubicBezTo>
                    <a:pt x="10792" y="44086"/>
                    <a:pt x="11404" y="45930"/>
                    <a:pt x="12322" y="47492"/>
                  </a:cubicBezTo>
                  <a:cubicBezTo>
                    <a:pt x="13303" y="49054"/>
                    <a:pt x="14567" y="50192"/>
                    <a:pt x="16097" y="50922"/>
                  </a:cubicBezTo>
                  <a:cubicBezTo>
                    <a:pt x="17628" y="51628"/>
                    <a:pt x="19865" y="51997"/>
                    <a:pt x="22808" y="51997"/>
                  </a:cubicBezTo>
                  <a:cubicBezTo>
                    <a:pt x="25414" y="51997"/>
                    <a:pt x="28271" y="51291"/>
                    <a:pt x="31332" y="49941"/>
                  </a:cubicBezTo>
                  <a:cubicBezTo>
                    <a:pt x="34432" y="48591"/>
                    <a:pt x="37344" y="46848"/>
                    <a:pt x="40012" y="44729"/>
                  </a:cubicBezTo>
                  <a:lnTo>
                    <a:pt x="40012" y="0"/>
                  </a:lnTo>
                  <a:lnTo>
                    <a:pt x="50098" y="0"/>
                  </a:lnTo>
                  <a:lnTo>
                    <a:pt x="50098" y="59940"/>
                  </a:lnTo>
                  <a:lnTo>
                    <a:pt x="40012" y="59940"/>
                  </a:lnTo>
                  <a:lnTo>
                    <a:pt x="40012" y="53284"/>
                  </a:lnTo>
                  <a:cubicBezTo>
                    <a:pt x="36637" y="55953"/>
                    <a:pt x="33356" y="58009"/>
                    <a:pt x="30264" y="59445"/>
                  </a:cubicBezTo>
                  <a:cubicBezTo>
                    <a:pt x="27133" y="60889"/>
                    <a:pt x="23703" y="61596"/>
                    <a:pt x="19959" y="61596"/>
                  </a:cubicBezTo>
                  <a:cubicBezTo>
                    <a:pt x="13672" y="61596"/>
                    <a:pt x="8767" y="59665"/>
                    <a:pt x="5243" y="55859"/>
                  </a:cubicBezTo>
                  <a:cubicBezTo>
                    <a:pt x="1750" y="51997"/>
                    <a:pt x="0" y="46322"/>
                    <a:pt x="0" y="38905"/>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1" name="Shape 489">
              <a:extLst>
                <a:ext uri="{FF2B5EF4-FFF2-40B4-BE49-F238E27FC236}">
                  <a16:creationId xmlns:a16="http://schemas.microsoft.com/office/drawing/2014/main" id="{65244418-C399-682E-8977-CD13C4783B4E}"/>
                </a:ext>
              </a:extLst>
            </p:cNvPr>
            <p:cNvSpPr/>
            <p:nvPr/>
          </p:nvSpPr>
          <p:spPr>
            <a:xfrm>
              <a:off x="1225912" y="1447792"/>
              <a:ext cx="37406" cy="59908"/>
            </a:xfrm>
            <a:custGeom>
              <a:avLst/>
              <a:gdLst/>
              <a:ahLst/>
              <a:cxnLst/>
              <a:rect l="0" t="0" r="0" b="0"/>
              <a:pathLst>
                <a:path w="37406" h="59908">
                  <a:moveTo>
                    <a:pt x="0" y="0"/>
                  </a:moveTo>
                  <a:lnTo>
                    <a:pt x="10085" y="0"/>
                  </a:lnTo>
                  <a:lnTo>
                    <a:pt x="10085" y="8830"/>
                  </a:lnTo>
                  <a:cubicBezTo>
                    <a:pt x="14104" y="5612"/>
                    <a:pt x="17596" y="3344"/>
                    <a:pt x="20665" y="2025"/>
                  </a:cubicBezTo>
                  <a:cubicBezTo>
                    <a:pt x="23734" y="675"/>
                    <a:pt x="26858" y="0"/>
                    <a:pt x="30044" y="0"/>
                  </a:cubicBezTo>
                  <a:cubicBezTo>
                    <a:pt x="31795" y="0"/>
                    <a:pt x="33051" y="31"/>
                    <a:pt x="33851" y="157"/>
                  </a:cubicBezTo>
                  <a:cubicBezTo>
                    <a:pt x="34644" y="212"/>
                    <a:pt x="35813" y="400"/>
                    <a:pt x="37406" y="643"/>
                  </a:cubicBezTo>
                  <a:lnTo>
                    <a:pt x="37406" y="11004"/>
                  </a:lnTo>
                  <a:lnTo>
                    <a:pt x="36849" y="11004"/>
                  </a:lnTo>
                  <a:cubicBezTo>
                    <a:pt x="35350" y="10635"/>
                    <a:pt x="33882" y="10392"/>
                    <a:pt x="32470" y="10242"/>
                  </a:cubicBezTo>
                  <a:cubicBezTo>
                    <a:pt x="31057" y="10054"/>
                    <a:pt x="29401" y="9968"/>
                    <a:pt x="27470" y="9968"/>
                  </a:cubicBezTo>
                  <a:cubicBezTo>
                    <a:pt x="24346" y="9968"/>
                    <a:pt x="21340" y="10666"/>
                    <a:pt x="18460" y="12048"/>
                  </a:cubicBezTo>
                  <a:cubicBezTo>
                    <a:pt x="15548" y="13429"/>
                    <a:pt x="12754" y="15211"/>
                    <a:pt x="10085" y="17385"/>
                  </a:cubicBezTo>
                  <a:lnTo>
                    <a:pt x="10085" y="59908"/>
                  </a:lnTo>
                  <a:lnTo>
                    <a:pt x="0" y="59908"/>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2" name="Shape 36296">
              <a:extLst>
                <a:ext uri="{FF2B5EF4-FFF2-40B4-BE49-F238E27FC236}">
                  <a16:creationId xmlns:a16="http://schemas.microsoft.com/office/drawing/2014/main" id="{90F67BA9-E917-4A58-9AE5-5C273480D160}"/>
                </a:ext>
              </a:extLst>
            </p:cNvPr>
            <p:cNvSpPr/>
            <p:nvPr/>
          </p:nvSpPr>
          <p:spPr>
            <a:xfrm>
              <a:off x="1272909" y="1447792"/>
              <a:ext cx="10093" cy="59940"/>
            </a:xfrm>
            <a:custGeom>
              <a:avLst/>
              <a:gdLst/>
              <a:ahLst/>
              <a:cxnLst/>
              <a:rect l="0" t="0" r="0" b="0"/>
              <a:pathLst>
                <a:path w="10093" h="59940">
                  <a:moveTo>
                    <a:pt x="0" y="0"/>
                  </a:moveTo>
                  <a:lnTo>
                    <a:pt x="10093" y="0"/>
                  </a:lnTo>
                  <a:lnTo>
                    <a:pt x="10093" y="59940"/>
                  </a:lnTo>
                  <a:lnTo>
                    <a:pt x="0" y="59940"/>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3" name="Shape 36297">
              <a:extLst>
                <a:ext uri="{FF2B5EF4-FFF2-40B4-BE49-F238E27FC236}">
                  <a16:creationId xmlns:a16="http://schemas.microsoft.com/office/drawing/2014/main" id="{0F26B922-0E90-6317-3A2E-433D310A3B59}"/>
                </a:ext>
              </a:extLst>
            </p:cNvPr>
            <p:cNvSpPr/>
            <p:nvPr/>
          </p:nvSpPr>
          <p:spPr>
            <a:xfrm>
              <a:off x="1272266" y="1427283"/>
              <a:ext cx="11381" cy="10486"/>
            </a:xfrm>
            <a:custGeom>
              <a:avLst/>
              <a:gdLst/>
              <a:ahLst/>
              <a:cxnLst/>
              <a:rect l="0" t="0" r="0" b="0"/>
              <a:pathLst>
                <a:path w="11381" h="10486">
                  <a:moveTo>
                    <a:pt x="0" y="0"/>
                  </a:moveTo>
                  <a:lnTo>
                    <a:pt x="11381" y="0"/>
                  </a:lnTo>
                  <a:lnTo>
                    <a:pt x="11381" y="10486"/>
                  </a:lnTo>
                  <a:lnTo>
                    <a:pt x="0" y="10486"/>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4" name="Shape 492">
              <a:extLst>
                <a:ext uri="{FF2B5EF4-FFF2-40B4-BE49-F238E27FC236}">
                  <a16:creationId xmlns:a16="http://schemas.microsoft.com/office/drawing/2014/main" id="{581CC78D-E649-1122-9596-E8B2DC401DF9}"/>
                </a:ext>
              </a:extLst>
            </p:cNvPr>
            <p:cNvSpPr/>
            <p:nvPr/>
          </p:nvSpPr>
          <p:spPr>
            <a:xfrm>
              <a:off x="1296675" y="1423696"/>
              <a:ext cx="38537" cy="84035"/>
            </a:xfrm>
            <a:custGeom>
              <a:avLst/>
              <a:gdLst/>
              <a:ahLst/>
              <a:cxnLst/>
              <a:rect l="0" t="0" r="0" b="0"/>
              <a:pathLst>
                <a:path w="38537" h="84035">
                  <a:moveTo>
                    <a:pt x="27470" y="0"/>
                  </a:moveTo>
                  <a:cubicBezTo>
                    <a:pt x="29738" y="0"/>
                    <a:pt x="31763" y="118"/>
                    <a:pt x="33537" y="338"/>
                  </a:cubicBezTo>
                  <a:cubicBezTo>
                    <a:pt x="35350" y="550"/>
                    <a:pt x="37038" y="793"/>
                    <a:pt x="38537" y="1067"/>
                  </a:cubicBezTo>
                  <a:lnTo>
                    <a:pt x="38537" y="10298"/>
                  </a:lnTo>
                  <a:lnTo>
                    <a:pt x="37987" y="10298"/>
                  </a:lnTo>
                  <a:cubicBezTo>
                    <a:pt x="36881" y="9992"/>
                    <a:pt x="35436" y="9654"/>
                    <a:pt x="33631" y="9348"/>
                  </a:cubicBezTo>
                  <a:cubicBezTo>
                    <a:pt x="31850" y="8979"/>
                    <a:pt x="30288" y="8799"/>
                    <a:pt x="28906" y="8799"/>
                  </a:cubicBezTo>
                  <a:cubicBezTo>
                    <a:pt x="24590" y="8799"/>
                    <a:pt x="21458" y="9780"/>
                    <a:pt x="19465" y="11710"/>
                  </a:cubicBezTo>
                  <a:cubicBezTo>
                    <a:pt x="17534" y="13578"/>
                    <a:pt x="16584" y="17047"/>
                    <a:pt x="16584" y="22039"/>
                  </a:cubicBezTo>
                  <a:lnTo>
                    <a:pt x="16584" y="24095"/>
                  </a:lnTo>
                  <a:lnTo>
                    <a:pt x="34761" y="24095"/>
                  </a:lnTo>
                  <a:lnTo>
                    <a:pt x="34761" y="32556"/>
                  </a:lnTo>
                  <a:lnTo>
                    <a:pt x="16890" y="32556"/>
                  </a:lnTo>
                  <a:lnTo>
                    <a:pt x="16890" y="84035"/>
                  </a:lnTo>
                  <a:lnTo>
                    <a:pt x="6805" y="84035"/>
                  </a:lnTo>
                  <a:lnTo>
                    <a:pt x="6805" y="32556"/>
                  </a:lnTo>
                  <a:lnTo>
                    <a:pt x="0" y="32556"/>
                  </a:lnTo>
                  <a:lnTo>
                    <a:pt x="0" y="24095"/>
                  </a:lnTo>
                  <a:lnTo>
                    <a:pt x="6805" y="24095"/>
                  </a:lnTo>
                  <a:lnTo>
                    <a:pt x="6805" y="22102"/>
                  </a:lnTo>
                  <a:cubicBezTo>
                    <a:pt x="6805" y="14991"/>
                    <a:pt x="8586" y="9536"/>
                    <a:pt x="12142" y="5730"/>
                  </a:cubicBezTo>
                  <a:cubicBezTo>
                    <a:pt x="15666" y="1899"/>
                    <a:pt x="20783" y="0"/>
                    <a:pt x="2747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5" name="Shape 36298">
              <a:extLst>
                <a:ext uri="{FF2B5EF4-FFF2-40B4-BE49-F238E27FC236}">
                  <a16:creationId xmlns:a16="http://schemas.microsoft.com/office/drawing/2014/main" id="{AC9442E4-EF7B-E399-9B36-5C96DA5AE594}"/>
                </a:ext>
              </a:extLst>
            </p:cNvPr>
            <p:cNvSpPr/>
            <p:nvPr/>
          </p:nvSpPr>
          <p:spPr>
            <a:xfrm>
              <a:off x="1341679" y="1447792"/>
              <a:ext cx="10085" cy="59940"/>
            </a:xfrm>
            <a:custGeom>
              <a:avLst/>
              <a:gdLst/>
              <a:ahLst/>
              <a:cxnLst/>
              <a:rect l="0" t="0" r="0" b="0"/>
              <a:pathLst>
                <a:path w="10085" h="59940">
                  <a:moveTo>
                    <a:pt x="0" y="0"/>
                  </a:moveTo>
                  <a:lnTo>
                    <a:pt x="10085" y="0"/>
                  </a:lnTo>
                  <a:lnTo>
                    <a:pt x="10085" y="59940"/>
                  </a:lnTo>
                  <a:lnTo>
                    <a:pt x="0" y="59940"/>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6" name="Shape 36299">
              <a:extLst>
                <a:ext uri="{FF2B5EF4-FFF2-40B4-BE49-F238E27FC236}">
                  <a16:creationId xmlns:a16="http://schemas.microsoft.com/office/drawing/2014/main" id="{B03CF3A6-6CDC-8B90-1A4C-2B20E4C818EC}"/>
                </a:ext>
              </a:extLst>
            </p:cNvPr>
            <p:cNvSpPr/>
            <p:nvPr/>
          </p:nvSpPr>
          <p:spPr>
            <a:xfrm>
              <a:off x="1341035" y="1427283"/>
              <a:ext cx="11373" cy="10486"/>
            </a:xfrm>
            <a:custGeom>
              <a:avLst/>
              <a:gdLst/>
              <a:ahLst/>
              <a:cxnLst/>
              <a:rect l="0" t="0" r="0" b="0"/>
              <a:pathLst>
                <a:path w="11373" h="10486">
                  <a:moveTo>
                    <a:pt x="0" y="0"/>
                  </a:moveTo>
                  <a:lnTo>
                    <a:pt x="11373" y="0"/>
                  </a:lnTo>
                  <a:lnTo>
                    <a:pt x="11373" y="10486"/>
                  </a:lnTo>
                  <a:lnTo>
                    <a:pt x="0" y="10486"/>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7" name="Shape 495">
              <a:extLst>
                <a:ext uri="{FF2B5EF4-FFF2-40B4-BE49-F238E27FC236}">
                  <a16:creationId xmlns:a16="http://schemas.microsoft.com/office/drawing/2014/main" id="{B2E8D9B1-A4CB-0CE4-1163-8F12D0B3C39F}"/>
                </a:ext>
              </a:extLst>
            </p:cNvPr>
            <p:cNvSpPr/>
            <p:nvPr/>
          </p:nvSpPr>
          <p:spPr>
            <a:xfrm>
              <a:off x="1367493" y="1446835"/>
              <a:ext cx="27411" cy="60809"/>
            </a:xfrm>
            <a:custGeom>
              <a:avLst/>
              <a:gdLst/>
              <a:ahLst/>
              <a:cxnLst/>
              <a:rect l="0" t="0" r="0" b="0"/>
              <a:pathLst>
                <a:path w="27411" h="60809">
                  <a:moveTo>
                    <a:pt x="27411" y="0"/>
                  </a:moveTo>
                  <a:lnTo>
                    <a:pt x="27411" y="8054"/>
                  </a:lnTo>
                  <a:lnTo>
                    <a:pt x="15666" y="12392"/>
                  </a:lnTo>
                  <a:cubicBezTo>
                    <a:pt x="12479" y="15547"/>
                    <a:pt x="10674" y="19503"/>
                    <a:pt x="10242" y="24228"/>
                  </a:cubicBezTo>
                  <a:lnTo>
                    <a:pt x="27411" y="24228"/>
                  </a:lnTo>
                  <a:lnTo>
                    <a:pt x="27411" y="31951"/>
                  </a:lnTo>
                  <a:lnTo>
                    <a:pt x="10242" y="31951"/>
                  </a:lnTo>
                  <a:cubicBezTo>
                    <a:pt x="10242" y="35632"/>
                    <a:pt x="10792" y="38850"/>
                    <a:pt x="11930" y="41612"/>
                  </a:cubicBezTo>
                  <a:cubicBezTo>
                    <a:pt x="13028" y="44336"/>
                    <a:pt x="14536" y="46580"/>
                    <a:pt x="16466" y="48323"/>
                  </a:cubicBezTo>
                  <a:cubicBezTo>
                    <a:pt x="18334" y="50042"/>
                    <a:pt x="20540" y="51329"/>
                    <a:pt x="23091" y="52184"/>
                  </a:cubicBezTo>
                  <a:lnTo>
                    <a:pt x="27411" y="52842"/>
                  </a:lnTo>
                  <a:lnTo>
                    <a:pt x="27411" y="60809"/>
                  </a:lnTo>
                  <a:lnTo>
                    <a:pt x="8374" y="54241"/>
                  </a:lnTo>
                  <a:cubicBezTo>
                    <a:pt x="2794" y="48817"/>
                    <a:pt x="0" y="41180"/>
                    <a:pt x="0" y="31276"/>
                  </a:cubicBezTo>
                  <a:cubicBezTo>
                    <a:pt x="0" y="21465"/>
                    <a:pt x="2669" y="13679"/>
                    <a:pt x="8006" y="7918"/>
                  </a:cubicBezTo>
                  <a:lnTo>
                    <a:pt x="2741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8" name="Shape 496">
              <a:extLst>
                <a:ext uri="{FF2B5EF4-FFF2-40B4-BE49-F238E27FC236}">
                  <a16:creationId xmlns:a16="http://schemas.microsoft.com/office/drawing/2014/main" id="{AF09C86F-F539-A144-95E7-F729A3C3D086}"/>
                </a:ext>
              </a:extLst>
            </p:cNvPr>
            <p:cNvSpPr/>
            <p:nvPr/>
          </p:nvSpPr>
          <p:spPr>
            <a:xfrm>
              <a:off x="1394904" y="1493078"/>
              <a:ext cx="25810" cy="16035"/>
            </a:xfrm>
            <a:custGeom>
              <a:avLst/>
              <a:gdLst/>
              <a:ahLst/>
              <a:cxnLst/>
              <a:rect l="0" t="0" r="0" b="0"/>
              <a:pathLst>
                <a:path w="25810" h="16035">
                  <a:moveTo>
                    <a:pt x="25292" y="0"/>
                  </a:moveTo>
                  <a:lnTo>
                    <a:pt x="25810" y="0"/>
                  </a:lnTo>
                  <a:lnTo>
                    <a:pt x="25810" y="11004"/>
                  </a:lnTo>
                  <a:cubicBezTo>
                    <a:pt x="22411" y="12417"/>
                    <a:pt x="18942" y="13610"/>
                    <a:pt x="15418" y="14591"/>
                  </a:cubicBezTo>
                  <a:cubicBezTo>
                    <a:pt x="11863" y="15540"/>
                    <a:pt x="8151" y="16035"/>
                    <a:pt x="4258" y="16035"/>
                  </a:cubicBezTo>
                  <a:lnTo>
                    <a:pt x="0" y="14566"/>
                  </a:lnTo>
                  <a:lnTo>
                    <a:pt x="0" y="6599"/>
                  </a:lnTo>
                  <a:lnTo>
                    <a:pt x="4140" y="7229"/>
                  </a:lnTo>
                  <a:cubicBezTo>
                    <a:pt x="8213" y="7229"/>
                    <a:pt x="12326" y="6436"/>
                    <a:pt x="16431" y="4811"/>
                  </a:cubicBezTo>
                  <a:cubicBezTo>
                    <a:pt x="20575" y="3187"/>
                    <a:pt x="23518" y="1562"/>
                    <a:pt x="25292"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89" name="Shape 497">
              <a:extLst>
                <a:ext uri="{FF2B5EF4-FFF2-40B4-BE49-F238E27FC236}">
                  <a16:creationId xmlns:a16="http://schemas.microsoft.com/office/drawing/2014/main" id="{B62E5425-078E-20C3-EBF2-0A5F55C2E3B2}"/>
                </a:ext>
              </a:extLst>
            </p:cNvPr>
            <p:cNvSpPr/>
            <p:nvPr/>
          </p:nvSpPr>
          <p:spPr>
            <a:xfrm>
              <a:off x="1394904" y="1446136"/>
              <a:ext cx="27011" cy="32650"/>
            </a:xfrm>
            <a:custGeom>
              <a:avLst/>
              <a:gdLst/>
              <a:ahLst/>
              <a:cxnLst/>
              <a:rect l="0" t="0" r="0" b="0"/>
              <a:pathLst>
                <a:path w="27011" h="32650">
                  <a:moveTo>
                    <a:pt x="1715" y="0"/>
                  </a:moveTo>
                  <a:cubicBezTo>
                    <a:pt x="9807" y="0"/>
                    <a:pt x="16031" y="2362"/>
                    <a:pt x="20387" y="7079"/>
                  </a:cubicBezTo>
                  <a:cubicBezTo>
                    <a:pt x="24805" y="11804"/>
                    <a:pt x="27011" y="18492"/>
                    <a:pt x="27011" y="27196"/>
                  </a:cubicBezTo>
                  <a:lnTo>
                    <a:pt x="27011" y="32650"/>
                  </a:lnTo>
                  <a:lnTo>
                    <a:pt x="0" y="32650"/>
                  </a:lnTo>
                  <a:lnTo>
                    <a:pt x="0" y="24927"/>
                  </a:lnTo>
                  <a:lnTo>
                    <a:pt x="17169" y="24927"/>
                  </a:lnTo>
                  <a:cubicBezTo>
                    <a:pt x="17137" y="19653"/>
                    <a:pt x="15787" y="15548"/>
                    <a:pt x="13150" y="12660"/>
                  </a:cubicBezTo>
                  <a:cubicBezTo>
                    <a:pt x="10545" y="9748"/>
                    <a:pt x="6557" y="8312"/>
                    <a:pt x="1197" y="8312"/>
                  </a:cubicBezTo>
                  <a:lnTo>
                    <a:pt x="0" y="8754"/>
                  </a:lnTo>
                  <a:lnTo>
                    <a:pt x="0" y="700"/>
                  </a:lnTo>
                  <a:lnTo>
                    <a:pt x="171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190" name="Shape 498">
              <a:extLst>
                <a:ext uri="{FF2B5EF4-FFF2-40B4-BE49-F238E27FC236}">
                  <a16:creationId xmlns:a16="http://schemas.microsoft.com/office/drawing/2014/main" id="{0C918354-3A86-6B5F-A90A-A1A90FDAD6CC}"/>
                </a:ext>
              </a:extLst>
            </p:cNvPr>
            <p:cNvSpPr/>
            <p:nvPr/>
          </p:nvSpPr>
          <p:spPr>
            <a:xfrm>
              <a:off x="1437181" y="1447792"/>
              <a:ext cx="37406" cy="59908"/>
            </a:xfrm>
            <a:custGeom>
              <a:avLst/>
              <a:gdLst/>
              <a:ahLst/>
              <a:cxnLst/>
              <a:rect l="0" t="0" r="0" b="0"/>
              <a:pathLst>
                <a:path w="37406" h="59908">
                  <a:moveTo>
                    <a:pt x="0" y="0"/>
                  </a:moveTo>
                  <a:lnTo>
                    <a:pt x="10085" y="0"/>
                  </a:lnTo>
                  <a:lnTo>
                    <a:pt x="10085" y="8830"/>
                  </a:lnTo>
                  <a:cubicBezTo>
                    <a:pt x="14104" y="5612"/>
                    <a:pt x="17628" y="3344"/>
                    <a:pt x="20665" y="2025"/>
                  </a:cubicBezTo>
                  <a:cubicBezTo>
                    <a:pt x="23734" y="675"/>
                    <a:pt x="26889" y="0"/>
                    <a:pt x="30044" y="0"/>
                  </a:cubicBezTo>
                  <a:cubicBezTo>
                    <a:pt x="31826" y="0"/>
                    <a:pt x="33082" y="31"/>
                    <a:pt x="33882" y="157"/>
                  </a:cubicBezTo>
                  <a:cubicBezTo>
                    <a:pt x="34644" y="212"/>
                    <a:pt x="35844" y="400"/>
                    <a:pt x="37406" y="643"/>
                  </a:cubicBezTo>
                  <a:lnTo>
                    <a:pt x="37406" y="11004"/>
                  </a:lnTo>
                  <a:lnTo>
                    <a:pt x="36880" y="11004"/>
                  </a:lnTo>
                  <a:cubicBezTo>
                    <a:pt x="35381" y="10635"/>
                    <a:pt x="33906" y="10392"/>
                    <a:pt x="32470" y="10242"/>
                  </a:cubicBezTo>
                  <a:cubicBezTo>
                    <a:pt x="31088" y="10054"/>
                    <a:pt x="29401" y="9968"/>
                    <a:pt x="27470" y="9968"/>
                  </a:cubicBezTo>
                  <a:cubicBezTo>
                    <a:pt x="24378" y="9968"/>
                    <a:pt x="21372" y="10666"/>
                    <a:pt x="18460" y="12048"/>
                  </a:cubicBezTo>
                  <a:cubicBezTo>
                    <a:pt x="15579" y="13429"/>
                    <a:pt x="12785" y="15211"/>
                    <a:pt x="10085" y="17385"/>
                  </a:cubicBezTo>
                  <a:lnTo>
                    <a:pt x="10085" y="59908"/>
                  </a:lnTo>
                  <a:lnTo>
                    <a:pt x="0" y="59908"/>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pic>
          <p:nvPicPr>
            <p:cNvPr id="191" name="Picture 190">
              <a:extLst>
                <a:ext uri="{FF2B5EF4-FFF2-40B4-BE49-F238E27FC236}">
                  <a16:creationId xmlns:a16="http://schemas.microsoft.com/office/drawing/2014/main" id="{D096AE7B-4B9C-EAA5-D4E4-8F7DF08C30D0}"/>
                </a:ext>
              </a:extLst>
            </p:cNvPr>
            <p:cNvPicPr/>
            <p:nvPr/>
          </p:nvPicPr>
          <p:blipFill>
            <a:blip r:embed="rId4"/>
            <a:stretch>
              <a:fillRect/>
            </a:stretch>
          </p:blipFill>
          <p:spPr>
            <a:xfrm>
              <a:off x="1642765" y="807755"/>
              <a:ext cx="402336" cy="539496"/>
            </a:xfrm>
            <a:prstGeom prst="rect">
              <a:avLst/>
            </a:prstGeom>
          </p:spPr>
        </p:pic>
        <p:sp>
          <p:nvSpPr>
            <p:cNvPr id="192" name="Shape 500">
              <a:extLst>
                <a:ext uri="{FF2B5EF4-FFF2-40B4-BE49-F238E27FC236}">
                  <a16:creationId xmlns:a16="http://schemas.microsoft.com/office/drawing/2014/main" id="{73B78752-8FA0-2993-2C7D-74B111B8D2EA}"/>
                </a:ext>
              </a:extLst>
            </p:cNvPr>
            <p:cNvSpPr/>
            <p:nvPr/>
          </p:nvSpPr>
          <p:spPr>
            <a:xfrm>
              <a:off x="1647931" y="810305"/>
              <a:ext cx="398835" cy="535761"/>
            </a:xfrm>
            <a:custGeom>
              <a:avLst/>
              <a:gdLst/>
              <a:ahLst/>
              <a:cxnLst/>
              <a:rect l="0" t="0" r="0" b="0"/>
              <a:pathLst>
                <a:path w="398835" h="535761">
                  <a:moveTo>
                    <a:pt x="398835" y="535761"/>
                  </a:moveTo>
                  <a:lnTo>
                    <a:pt x="0" y="535761"/>
                  </a:lnTo>
                  <a:lnTo>
                    <a:pt x="0" y="0"/>
                  </a:lnTo>
                  <a:lnTo>
                    <a:pt x="398835" y="0"/>
                  </a:ln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93" name="Shape 501">
              <a:extLst>
                <a:ext uri="{FF2B5EF4-FFF2-40B4-BE49-F238E27FC236}">
                  <a16:creationId xmlns:a16="http://schemas.microsoft.com/office/drawing/2014/main" id="{C54CABF7-FA92-0985-2371-D07DDC13F7E9}"/>
                </a:ext>
              </a:extLst>
            </p:cNvPr>
            <p:cNvSpPr/>
            <p:nvPr/>
          </p:nvSpPr>
          <p:spPr>
            <a:xfrm>
              <a:off x="1476855" y="943888"/>
              <a:ext cx="164389" cy="0"/>
            </a:xfrm>
            <a:custGeom>
              <a:avLst/>
              <a:gdLst/>
              <a:ahLst/>
              <a:cxnLst/>
              <a:rect l="0" t="0" r="0" b="0"/>
              <a:pathLst>
                <a:path w="164389">
                  <a:moveTo>
                    <a:pt x="0" y="0"/>
                  </a:moveTo>
                  <a:lnTo>
                    <a:pt x="164389"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94" name="Shape 502">
              <a:extLst>
                <a:ext uri="{FF2B5EF4-FFF2-40B4-BE49-F238E27FC236}">
                  <a16:creationId xmlns:a16="http://schemas.microsoft.com/office/drawing/2014/main" id="{CAAD7F8D-1CEB-3E6A-A56E-DE7F6CE982E2}"/>
                </a:ext>
              </a:extLst>
            </p:cNvPr>
            <p:cNvSpPr/>
            <p:nvPr/>
          </p:nvSpPr>
          <p:spPr>
            <a:xfrm>
              <a:off x="800738" y="927948"/>
              <a:ext cx="275933" cy="0"/>
            </a:xfrm>
            <a:custGeom>
              <a:avLst/>
              <a:gdLst/>
              <a:ahLst/>
              <a:cxnLst/>
              <a:rect l="0" t="0" r="0" b="0"/>
              <a:pathLst>
                <a:path w="275933">
                  <a:moveTo>
                    <a:pt x="0" y="0"/>
                  </a:moveTo>
                  <a:lnTo>
                    <a:pt x="275933"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95" name="Shape 503">
              <a:extLst>
                <a:ext uri="{FF2B5EF4-FFF2-40B4-BE49-F238E27FC236}">
                  <a16:creationId xmlns:a16="http://schemas.microsoft.com/office/drawing/2014/main" id="{86252040-3516-7948-AE3A-C85199A90CAB}"/>
                </a:ext>
              </a:extLst>
            </p:cNvPr>
            <p:cNvSpPr/>
            <p:nvPr/>
          </p:nvSpPr>
          <p:spPr>
            <a:xfrm>
              <a:off x="650390" y="880730"/>
              <a:ext cx="113255" cy="108531"/>
            </a:xfrm>
            <a:custGeom>
              <a:avLst/>
              <a:gdLst/>
              <a:ahLst/>
              <a:cxnLst/>
              <a:rect l="0" t="0" r="0" b="0"/>
              <a:pathLst>
                <a:path w="113255" h="108531">
                  <a:moveTo>
                    <a:pt x="113255" y="0"/>
                  </a:moveTo>
                  <a:lnTo>
                    <a:pt x="110186" y="108531"/>
                  </a:lnTo>
                  <a:lnTo>
                    <a:pt x="0" y="45341"/>
                  </a:ln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96" name="Shape 505">
              <a:extLst>
                <a:ext uri="{FF2B5EF4-FFF2-40B4-BE49-F238E27FC236}">
                  <a16:creationId xmlns:a16="http://schemas.microsoft.com/office/drawing/2014/main" id="{07B87ACC-5733-6570-029B-1D021068F051}"/>
                </a:ext>
              </a:extLst>
            </p:cNvPr>
            <p:cNvSpPr/>
            <p:nvPr/>
          </p:nvSpPr>
          <p:spPr>
            <a:xfrm>
              <a:off x="635580" y="848018"/>
              <a:ext cx="174694" cy="170581"/>
            </a:xfrm>
            <a:custGeom>
              <a:avLst/>
              <a:gdLst/>
              <a:ahLst/>
              <a:cxnLst/>
              <a:rect l="0" t="0" r="0" b="0"/>
              <a:pathLst>
                <a:path w="174694" h="170581">
                  <a:moveTo>
                    <a:pt x="151698" y="44611"/>
                  </a:moveTo>
                  <a:cubicBezTo>
                    <a:pt x="174694" y="79287"/>
                    <a:pt x="164577" y="125609"/>
                    <a:pt x="129078" y="148079"/>
                  </a:cubicBezTo>
                  <a:cubicBezTo>
                    <a:pt x="93540" y="170581"/>
                    <a:pt x="46079" y="160716"/>
                    <a:pt x="23028" y="126041"/>
                  </a:cubicBezTo>
                  <a:cubicBezTo>
                    <a:pt x="0" y="91366"/>
                    <a:pt x="10085" y="45035"/>
                    <a:pt x="45561" y="22534"/>
                  </a:cubicBezTo>
                  <a:cubicBezTo>
                    <a:pt x="81060" y="0"/>
                    <a:pt x="128521" y="9842"/>
                    <a:pt x="151611" y="44486"/>
                  </a:cubicBez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197" name="Picture 196">
              <a:extLst>
                <a:ext uri="{FF2B5EF4-FFF2-40B4-BE49-F238E27FC236}">
                  <a16:creationId xmlns:a16="http://schemas.microsoft.com/office/drawing/2014/main" id="{BE11B76A-F3B0-496E-362D-987789BCA8E4}"/>
                </a:ext>
              </a:extLst>
            </p:cNvPr>
            <p:cNvPicPr/>
            <p:nvPr/>
          </p:nvPicPr>
          <p:blipFill>
            <a:blip r:embed="rId5"/>
            <a:stretch>
              <a:fillRect/>
            </a:stretch>
          </p:blipFill>
          <p:spPr>
            <a:xfrm>
              <a:off x="299614" y="769147"/>
              <a:ext cx="103632" cy="545592"/>
            </a:xfrm>
            <a:prstGeom prst="rect">
              <a:avLst/>
            </a:prstGeom>
          </p:spPr>
        </p:pic>
        <p:sp>
          <p:nvSpPr>
            <p:cNvPr id="198" name="Shape 508">
              <a:extLst>
                <a:ext uri="{FF2B5EF4-FFF2-40B4-BE49-F238E27FC236}">
                  <a16:creationId xmlns:a16="http://schemas.microsoft.com/office/drawing/2014/main" id="{833F97A0-690A-EA80-7FB3-71574CE95AD7}"/>
                </a:ext>
              </a:extLst>
            </p:cNvPr>
            <p:cNvSpPr/>
            <p:nvPr/>
          </p:nvSpPr>
          <p:spPr>
            <a:xfrm>
              <a:off x="303827" y="772169"/>
              <a:ext cx="99975" cy="544159"/>
            </a:xfrm>
            <a:custGeom>
              <a:avLst/>
              <a:gdLst/>
              <a:ahLst/>
              <a:cxnLst/>
              <a:rect l="0" t="0" r="0" b="0"/>
              <a:pathLst>
                <a:path w="99975" h="544159">
                  <a:moveTo>
                    <a:pt x="49972" y="544159"/>
                  </a:moveTo>
                  <a:cubicBezTo>
                    <a:pt x="22290" y="544159"/>
                    <a:pt x="0" y="459881"/>
                    <a:pt x="0" y="355243"/>
                  </a:cubicBezTo>
                  <a:lnTo>
                    <a:pt x="0" y="188884"/>
                  </a:lnTo>
                  <a:cubicBezTo>
                    <a:pt x="0" y="84247"/>
                    <a:pt x="22290" y="0"/>
                    <a:pt x="49972" y="0"/>
                  </a:cubicBezTo>
                  <a:cubicBezTo>
                    <a:pt x="77686" y="0"/>
                    <a:pt x="99975" y="84247"/>
                    <a:pt x="99975" y="188884"/>
                  </a:cubicBezTo>
                  <a:lnTo>
                    <a:pt x="99975" y="355243"/>
                  </a:lnTo>
                  <a:cubicBezTo>
                    <a:pt x="99975" y="459881"/>
                    <a:pt x="77686" y="544159"/>
                    <a:pt x="49972" y="544159"/>
                  </a:cubicBez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99" name="Shape 510">
              <a:extLst>
                <a:ext uri="{FF2B5EF4-FFF2-40B4-BE49-F238E27FC236}">
                  <a16:creationId xmlns:a16="http://schemas.microsoft.com/office/drawing/2014/main" id="{3830DE9E-FBF3-A4D6-E6F0-08AE01E481E2}"/>
                </a:ext>
              </a:extLst>
            </p:cNvPr>
            <p:cNvSpPr/>
            <p:nvPr/>
          </p:nvSpPr>
          <p:spPr>
            <a:xfrm>
              <a:off x="406039" y="926504"/>
              <a:ext cx="240214" cy="0"/>
            </a:xfrm>
            <a:custGeom>
              <a:avLst/>
              <a:gdLst/>
              <a:ahLst/>
              <a:cxnLst/>
              <a:rect l="0" t="0" r="0" b="0"/>
              <a:pathLst>
                <a:path w="240214">
                  <a:moveTo>
                    <a:pt x="0" y="0"/>
                  </a:moveTo>
                  <a:lnTo>
                    <a:pt x="240214"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200" name="Picture 199">
              <a:extLst>
                <a:ext uri="{FF2B5EF4-FFF2-40B4-BE49-F238E27FC236}">
                  <a16:creationId xmlns:a16="http://schemas.microsoft.com/office/drawing/2014/main" id="{98FC72AE-78E5-4B97-E8B6-754A5432C64A}"/>
                </a:ext>
              </a:extLst>
            </p:cNvPr>
            <p:cNvPicPr/>
            <p:nvPr/>
          </p:nvPicPr>
          <p:blipFill>
            <a:blip r:embed="rId6"/>
            <a:stretch>
              <a:fillRect/>
            </a:stretch>
          </p:blipFill>
          <p:spPr>
            <a:xfrm>
              <a:off x="198014" y="769147"/>
              <a:ext cx="103632" cy="545592"/>
            </a:xfrm>
            <a:prstGeom prst="rect">
              <a:avLst/>
            </a:prstGeom>
          </p:spPr>
        </p:pic>
        <p:sp>
          <p:nvSpPr>
            <p:cNvPr id="201" name="Shape 513">
              <a:extLst>
                <a:ext uri="{FF2B5EF4-FFF2-40B4-BE49-F238E27FC236}">
                  <a16:creationId xmlns:a16="http://schemas.microsoft.com/office/drawing/2014/main" id="{D9C945D9-AFE2-3BB0-F7E2-E810BA792441}"/>
                </a:ext>
              </a:extLst>
            </p:cNvPr>
            <p:cNvSpPr/>
            <p:nvPr/>
          </p:nvSpPr>
          <p:spPr>
            <a:xfrm>
              <a:off x="203852" y="772169"/>
              <a:ext cx="99975" cy="544159"/>
            </a:xfrm>
            <a:custGeom>
              <a:avLst/>
              <a:gdLst/>
              <a:ahLst/>
              <a:cxnLst/>
              <a:rect l="0" t="0" r="0" b="0"/>
              <a:pathLst>
                <a:path w="99975" h="544159">
                  <a:moveTo>
                    <a:pt x="49972" y="544159"/>
                  </a:moveTo>
                  <a:cubicBezTo>
                    <a:pt x="22282" y="544159"/>
                    <a:pt x="0" y="459881"/>
                    <a:pt x="0" y="355243"/>
                  </a:cubicBezTo>
                  <a:lnTo>
                    <a:pt x="0" y="188884"/>
                  </a:lnTo>
                  <a:cubicBezTo>
                    <a:pt x="0" y="84247"/>
                    <a:pt x="22282" y="0"/>
                    <a:pt x="49972" y="0"/>
                  </a:cubicBezTo>
                  <a:cubicBezTo>
                    <a:pt x="77654" y="0"/>
                    <a:pt x="99975" y="84247"/>
                    <a:pt x="99975" y="188884"/>
                  </a:cubicBezTo>
                  <a:lnTo>
                    <a:pt x="99975" y="355243"/>
                  </a:lnTo>
                  <a:cubicBezTo>
                    <a:pt x="99975" y="459881"/>
                    <a:pt x="77654" y="544159"/>
                    <a:pt x="49972" y="544159"/>
                  </a:cubicBez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202" name="Picture 201">
              <a:extLst>
                <a:ext uri="{FF2B5EF4-FFF2-40B4-BE49-F238E27FC236}">
                  <a16:creationId xmlns:a16="http://schemas.microsoft.com/office/drawing/2014/main" id="{8032490F-2067-E80F-B8A8-C1CBAE8450DF}"/>
                </a:ext>
              </a:extLst>
            </p:cNvPr>
            <p:cNvPicPr/>
            <p:nvPr/>
          </p:nvPicPr>
          <p:blipFill>
            <a:blip r:embed="rId7"/>
            <a:stretch>
              <a:fillRect/>
            </a:stretch>
          </p:blipFill>
          <p:spPr>
            <a:xfrm>
              <a:off x="99462" y="769147"/>
              <a:ext cx="106680" cy="545592"/>
            </a:xfrm>
            <a:prstGeom prst="rect">
              <a:avLst/>
            </a:prstGeom>
          </p:spPr>
        </p:pic>
        <p:sp>
          <p:nvSpPr>
            <p:cNvPr id="203" name="Shape 517">
              <a:extLst>
                <a:ext uri="{FF2B5EF4-FFF2-40B4-BE49-F238E27FC236}">
                  <a16:creationId xmlns:a16="http://schemas.microsoft.com/office/drawing/2014/main" id="{3098B227-AC74-074D-1D84-E41312D462C6}"/>
                </a:ext>
              </a:extLst>
            </p:cNvPr>
            <p:cNvSpPr/>
            <p:nvPr/>
          </p:nvSpPr>
          <p:spPr>
            <a:xfrm>
              <a:off x="103868" y="772169"/>
              <a:ext cx="99983" cy="544159"/>
            </a:xfrm>
            <a:custGeom>
              <a:avLst/>
              <a:gdLst/>
              <a:ahLst/>
              <a:cxnLst/>
              <a:rect l="0" t="0" r="0" b="0"/>
              <a:pathLst>
                <a:path w="99983" h="544159">
                  <a:moveTo>
                    <a:pt x="49972" y="544159"/>
                  </a:moveTo>
                  <a:cubicBezTo>
                    <a:pt x="22290" y="544159"/>
                    <a:pt x="0" y="459881"/>
                    <a:pt x="0" y="355243"/>
                  </a:cubicBezTo>
                  <a:lnTo>
                    <a:pt x="0" y="188884"/>
                  </a:lnTo>
                  <a:cubicBezTo>
                    <a:pt x="0" y="84247"/>
                    <a:pt x="22290" y="0"/>
                    <a:pt x="49972" y="0"/>
                  </a:cubicBezTo>
                  <a:cubicBezTo>
                    <a:pt x="77662" y="0"/>
                    <a:pt x="99983" y="84247"/>
                    <a:pt x="99983" y="188884"/>
                  </a:cubicBezTo>
                  <a:lnTo>
                    <a:pt x="99983" y="355243"/>
                  </a:lnTo>
                  <a:cubicBezTo>
                    <a:pt x="99983" y="459881"/>
                    <a:pt x="77662" y="544159"/>
                    <a:pt x="49972" y="544159"/>
                  </a:cubicBez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204" name="Picture 203">
              <a:extLst>
                <a:ext uri="{FF2B5EF4-FFF2-40B4-BE49-F238E27FC236}">
                  <a16:creationId xmlns:a16="http://schemas.microsoft.com/office/drawing/2014/main" id="{7002E626-39BF-2F7D-DC10-70697E473E26}"/>
                </a:ext>
              </a:extLst>
            </p:cNvPr>
            <p:cNvPicPr/>
            <p:nvPr/>
          </p:nvPicPr>
          <p:blipFill>
            <a:blip r:embed="rId8"/>
            <a:stretch>
              <a:fillRect/>
            </a:stretch>
          </p:blipFill>
          <p:spPr>
            <a:xfrm>
              <a:off x="909" y="769147"/>
              <a:ext cx="103632" cy="545592"/>
            </a:xfrm>
            <a:prstGeom prst="rect">
              <a:avLst/>
            </a:prstGeom>
          </p:spPr>
        </p:pic>
        <p:sp>
          <p:nvSpPr>
            <p:cNvPr id="205" name="Shape 521">
              <a:extLst>
                <a:ext uri="{FF2B5EF4-FFF2-40B4-BE49-F238E27FC236}">
                  <a16:creationId xmlns:a16="http://schemas.microsoft.com/office/drawing/2014/main" id="{B66E97C7-03FB-08BE-2BF8-270061806C47}"/>
                </a:ext>
              </a:extLst>
            </p:cNvPr>
            <p:cNvSpPr/>
            <p:nvPr/>
          </p:nvSpPr>
          <p:spPr>
            <a:xfrm>
              <a:off x="3861" y="772169"/>
              <a:ext cx="100007" cy="544159"/>
            </a:xfrm>
            <a:custGeom>
              <a:avLst/>
              <a:gdLst/>
              <a:ahLst/>
              <a:cxnLst/>
              <a:rect l="0" t="0" r="0" b="0"/>
              <a:pathLst>
                <a:path w="100007" h="544159">
                  <a:moveTo>
                    <a:pt x="50004" y="544159"/>
                  </a:moveTo>
                  <a:cubicBezTo>
                    <a:pt x="22322" y="544159"/>
                    <a:pt x="0" y="459881"/>
                    <a:pt x="0" y="355243"/>
                  </a:cubicBezTo>
                  <a:lnTo>
                    <a:pt x="0" y="188884"/>
                  </a:lnTo>
                  <a:cubicBezTo>
                    <a:pt x="0" y="84247"/>
                    <a:pt x="22322" y="0"/>
                    <a:pt x="50004" y="0"/>
                  </a:cubicBezTo>
                  <a:cubicBezTo>
                    <a:pt x="77686" y="0"/>
                    <a:pt x="100007" y="84247"/>
                    <a:pt x="100007" y="188884"/>
                  </a:cubicBezTo>
                  <a:lnTo>
                    <a:pt x="100007" y="355243"/>
                  </a:lnTo>
                  <a:cubicBezTo>
                    <a:pt x="100007" y="459881"/>
                    <a:pt x="77686" y="544159"/>
                    <a:pt x="50004" y="544159"/>
                  </a:cubicBez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06" name="Shape 523">
              <a:extLst>
                <a:ext uri="{FF2B5EF4-FFF2-40B4-BE49-F238E27FC236}">
                  <a16:creationId xmlns:a16="http://schemas.microsoft.com/office/drawing/2014/main" id="{1DCE153D-AA4B-19D7-50EB-0E71308A86D3}"/>
                </a:ext>
              </a:extLst>
            </p:cNvPr>
            <p:cNvSpPr/>
            <p:nvPr/>
          </p:nvSpPr>
          <p:spPr>
            <a:xfrm>
              <a:off x="0" y="1391133"/>
              <a:ext cx="61596" cy="82810"/>
            </a:xfrm>
            <a:custGeom>
              <a:avLst/>
              <a:gdLst/>
              <a:ahLst/>
              <a:cxnLst/>
              <a:rect l="0" t="0" r="0" b="0"/>
              <a:pathLst>
                <a:path w="61596" h="82810">
                  <a:moveTo>
                    <a:pt x="30476" y="0"/>
                  </a:moveTo>
                  <a:cubicBezTo>
                    <a:pt x="36088" y="0"/>
                    <a:pt x="41236" y="557"/>
                    <a:pt x="45922" y="1625"/>
                  </a:cubicBezTo>
                  <a:cubicBezTo>
                    <a:pt x="50616" y="2700"/>
                    <a:pt x="54752" y="4018"/>
                    <a:pt x="58370" y="5580"/>
                  </a:cubicBezTo>
                  <a:lnTo>
                    <a:pt x="58370" y="18154"/>
                  </a:lnTo>
                  <a:lnTo>
                    <a:pt x="57640" y="18154"/>
                  </a:lnTo>
                  <a:cubicBezTo>
                    <a:pt x="54603" y="15579"/>
                    <a:pt x="50584" y="13460"/>
                    <a:pt x="45616" y="11773"/>
                  </a:cubicBezTo>
                  <a:cubicBezTo>
                    <a:pt x="40679" y="10062"/>
                    <a:pt x="35625" y="9198"/>
                    <a:pt x="30445" y="9198"/>
                  </a:cubicBezTo>
                  <a:cubicBezTo>
                    <a:pt x="24739" y="9198"/>
                    <a:pt x="20171" y="10368"/>
                    <a:pt x="16710" y="12722"/>
                  </a:cubicBezTo>
                  <a:cubicBezTo>
                    <a:pt x="13272" y="15085"/>
                    <a:pt x="11561" y="18123"/>
                    <a:pt x="11561" y="21858"/>
                  </a:cubicBezTo>
                  <a:cubicBezTo>
                    <a:pt x="11561" y="25171"/>
                    <a:pt x="12416" y="27776"/>
                    <a:pt x="14135" y="29683"/>
                  </a:cubicBezTo>
                  <a:cubicBezTo>
                    <a:pt x="15846" y="31583"/>
                    <a:pt x="18852" y="33019"/>
                    <a:pt x="23177" y="34032"/>
                  </a:cubicBezTo>
                  <a:cubicBezTo>
                    <a:pt x="25477" y="34526"/>
                    <a:pt x="28726" y="35138"/>
                    <a:pt x="32956" y="35845"/>
                  </a:cubicBezTo>
                  <a:cubicBezTo>
                    <a:pt x="37155" y="36574"/>
                    <a:pt x="40742" y="37312"/>
                    <a:pt x="43685" y="38050"/>
                  </a:cubicBezTo>
                  <a:cubicBezTo>
                    <a:pt x="49603" y="39643"/>
                    <a:pt x="54077" y="42006"/>
                    <a:pt x="57083" y="45192"/>
                  </a:cubicBezTo>
                  <a:cubicBezTo>
                    <a:pt x="60089" y="48379"/>
                    <a:pt x="61596" y="52829"/>
                    <a:pt x="61596" y="58558"/>
                  </a:cubicBezTo>
                  <a:cubicBezTo>
                    <a:pt x="61596" y="61659"/>
                    <a:pt x="60858" y="64751"/>
                    <a:pt x="59414" y="67789"/>
                  </a:cubicBezTo>
                  <a:cubicBezTo>
                    <a:pt x="57977" y="70826"/>
                    <a:pt x="55953" y="73400"/>
                    <a:pt x="53347" y="75511"/>
                  </a:cubicBezTo>
                  <a:cubicBezTo>
                    <a:pt x="50466" y="77779"/>
                    <a:pt x="47123" y="79592"/>
                    <a:pt x="43316" y="80880"/>
                  </a:cubicBezTo>
                  <a:cubicBezTo>
                    <a:pt x="39518" y="82167"/>
                    <a:pt x="34950" y="82810"/>
                    <a:pt x="29581" y="82810"/>
                  </a:cubicBezTo>
                  <a:cubicBezTo>
                    <a:pt x="23820" y="82810"/>
                    <a:pt x="18640" y="82261"/>
                    <a:pt x="14010" y="81186"/>
                  </a:cubicBezTo>
                  <a:cubicBezTo>
                    <a:pt x="9442" y="80111"/>
                    <a:pt x="4748" y="78517"/>
                    <a:pt x="0" y="76406"/>
                  </a:cubicBezTo>
                  <a:lnTo>
                    <a:pt x="0" y="63095"/>
                  </a:lnTo>
                  <a:lnTo>
                    <a:pt x="769" y="63095"/>
                  </a:lnTo>
                  <a:cubicBezTo>
                    <a:pt x="4811" y="66470"/>
                    <a:pt x="9473" y="69075"/>
                    <a:pt x="14779" y="70888"/>
                  </a:cubicBezTo>
                  <a:cubicBezTo>
                    <a:pt x="20053" y="72725"/>
                    <a:pt x="25013" y="73612"/>
                    <a:pt x="29676" y="73612"/>
                  </a:cubicBezTo>
                  <a:cubicBezTo>
                    <a:pt x="36268" y="73612"/>
                    <a:pt x="41386" y="72387"/>
                    <a:pt x="45035" y="69931"/>
                  </a:cubicBezTo>
                  <a:cubicBezTo>
                    <a:pt x="48716" y="67451"/>
                    <a:pt x="50553" y="64170"/>
                    <a:pt x="50553" y="60065"/>
                  </a:cubicBezTo>
                  <a:cubicBezTo>
                    <a:pt x="50553" y="56502"/>
                    <a:pt x="49666" y="53896"/>
                    <a:pt x="47916" y="52217"/>
                  </a:cubicBezTo>
                  <a:cubicBezTo>
                    <a:pt x="46205" y="50529"/>
                    <a:pt x="43567" y="49242"/>
                    <a:pt x="40036" y="48292"/>
                  </a:cubicBezTo>
                  <a:cubicBezTo>
                    <a:pt x="37344" y="47586"/>
                    <a:pt x="34432" y="47005"/>
                    <a:pt x="31300" y="46542"/>
                  </a:cubicBezTo>
                  <a:cubicBezTo>
                    <a:pt x="28176" y="46079"/>
                    <a:pt x="24864" y="45467"/>
                    <a:pt x="21372" y="44760"/>
                  </a:cubicBezTo>
                  <a:cubicBezTo>
                    <a:pt x="14284" y="43261"/>
                    <a:pt x="9010" y="40718"/>
                    <a:pt x="5580" y="37100"/>
                  </a:cubicBezTo>
                  <a:cubicBezTo>
                    <a:pt x="2174" y="33451"/>
                    <a:pt x="487" y="28703"/>
                    <a:pt x="487" y="22871"/>
                  </a:cubicBezTo>
                  <a:cubicBezTo>
                    <a:pt x="487" y="16192"/>
                    <a:pt x="3312" y="10706"/>
                    <a:pt x="8979" y="6444"/>
                  </a:cubicBezTo>
                  <a:cubicBezTo>
                    <a:pt x="14622" y="2150"/>
                    <a:pt x="21796" y="0"/>
                    <a:pt x="30476"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7" name="Shape 524">
              <a:extLst>
                <a:ext uri="{FF2B5EF4-FFF2-40B4-BE49-F238E27FC236}">
                  <a16:creationId xmlns:a16="http://schemas.microsoft.com/office/drawing/2014/main" id="{CDC006E2-CA0B-AFE5-3D74-2A288CB8AE03}"/>
                </a:ext>
              </a:extLst>
            </p:cNvPr>
            <p:cNvSpPr/>
            <p:nvPr/>
          </p:nvSpPr>
          <p:spPr>
            <a:xfrm>
              <a:off x="71250" y="1395332"/>
              <a:ext cx="37744" cy="78337"/>
            </a:xfrm>
            <a:custGeom>
              <a:avLst/>
              <a:gdLst/>
              <a:ahLst/>
              <a:cxnLst/>
              <a:rect l="0" t="0" r="0" b="0"/>
              <a:pathLst>
                <a:path w="37744" h="78337">
                  <a:moveTo>
                    <a:pt x="6836" y="0"/>
                  </a:moveTo>
                  <a:lnTo>
                    <a:pt x="16922" y="0"/>
                  </a:lnTo>
                  <a:lnTo>
                    <a:pt x="16922" y="17235"/>
                  </a:lnTo>
                  <a:lnTo>
                    <a:pt x="37744" y="17235"/>
                  </a:lnTo>
                  <a:lnTo>
                    <a:pt x="37744" y="25696"/>
                  </a:lnTo>
                  <a:lnTo>
                    <a:pt x="16922" y="25696"/>
                  </a:lnTo>
                  <a:lnTo>
                    <a:pt x="16922" y="53010"/>
                  </a:lnTo>
                  <a:cubicBezTo>
                    <a:pt x="16922" y="56173"/>
                    <a:pt x="16984" y="58621"/>
                    <a:pt x="17141" y="60434"/>
                  </a:cubicBezTo>
                  <a:cubicBezTo>
                    <a:pt x="17259" y="62176"/>
                    <a:pt x="17785" y="63801"/>
                    <a:pt x="18640" y="65371"/>
                  </a:cubicBezTo>
                  <a:cubicBezTo>
                    <a:pt x="19410" y="66776"/>
                    <a:pt x="20477" y="67851"/>
                    <a:pt x="21858" y="68526"/>
                  </a:cubicBezTo>
                  <a:cubicBezTo>
                    <a:pt x="23240" y="69170"/>
                    <a:pt x="25351" y="69476"/>
                    <a:pt x="28176" y="69476"/>
                  </a:cubicBezTo>
                  <a:cubicBezTo>
                    <a:pt x="29832" y="69476"/>
                    <a:pt x="31551" y="69264"/>
                    <a:pt x="33325" y="68769"/>
                  </a:cubicBezTo>
                  <a:cubicBezTo>
                    <a:pt x="35107" y="68283"/>
                    <a:pt x="36394" y="67882"/>
                    <a:pt x="37187" y="67545"/>
                  </a:cubicBezTo>
                  <a:lnTo>
                    <a:pt x="37744" y="67545"/>
                  </a:lnTo>
                  <a:lnTo>
                    <a:pt x="37744" y="76618"/>
                  </a:lnTo>
                  <a:cubicBezTo>
                    <a:pt x="35837" y="77113"/>
                    <a:pt x="33757" y="77536"/>
                    <a:pt x="31520" y="77842"/>
                  </a:cubicBezTo>
                  <a:cubicBezTo>
                    <a:pt x="29275" y="78180"/>
                    <a:pt x="27290" y="78337"/>
                    <a:pt x="25539" y="78337"/>
                  </a:cubicBezTo>
                  <a:cubicBezTo>
                    <a:pt x="19441" y="78337"/>
                    <a:pt x="14779" y="76681"/>
                    <a:pt x="11592" y="73400"/>
                  </a:cubicBezTo>
                  <a:cubicBezTo>
                    <a:pt x="8398" y="70119"/>
                    <a:pt x="6836" y="64845"/>
                    <a:pt x="6836" y="57577"/>
                  </a:cubicBezTo>
                  <a:lnTo>
                    <a:pt x="6836" y="25696"/>
                  </a:lnTo>
                  <a:lnTo>
                    <a:pt x="0" y="25696"/>
                  </a:lnTo>
                  <a:lnTo>
                    <a:pt x="0" y="17235"/>
                  </a:lnTo>
                  <a:lnTo>
                    <a:pt x="6836" y="17235"/>
                  </a:lnTo>
                  <a:lnTo>
                    <a:pt x="6836"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8" name="Shape 525">
              <a:extLst>
                <a:ext uri="{FF2B5EF4-FFF2-40B4-BE49-F238E27FC236}">
                  <a16:creationId xmlns:a16="http://schemas.microsoft.com/office/drawing/2014/main" id="{E65CFA5D-C98D-AAFB-03B0-494DD476E7D2}"/>
                </a:ext>
              </a:extLst>
            </p:cNvPr>
            <p:cNvSpPr/>
            <p:nvPr/>
          </p:nvSpPr>
          <p:spPr>
            <a:xfrm>
              <a:off x="116928" y="1410931"/>
              <a:ext cx="27643" cy="63205"/>
            </a:xfrm>
            <a:custGeom>
              <a:avLst/>
              <a:gdLst/>
              <a:ahLst/>
              <a:cxnLst/>
              <a:rect l="0" t="0" r="0" b="0"/>
              <a:pathLst>
                <a:path w="27643" h="63205">
                  <a:moveTo>
                    <a:pt x="27643" y="0"/>
                  </a:moveTo>
                  <a:lnTo>
                    <a:pt x="27643" y="8674"/>
                  </a:lnTo>
                  <a:lnTo>
                    <a:pt x="14905" y="14359"/>
                  </a:lnTo>
                  <a:cubicBezTo>
                    <a:pt x="11898" y="18095"/>
                    <a:pt x="10399" y="23864"/>
                    <a:pt x="10399" y="31618"/>
                  </a:cubicBezTo>
                  <a:cubicBezTo>
                    <a:pt x="10399" y="39129"/>
                    <a:pt x="11930" y="44835"/>
                    <a:pt x="14967" y="48728"/>
                  </a:cubicBezTo>
                  <a:lnTo>
                    <a:pt x="27643" y="54499"/>
                  </a:lnTo>
                  <a:lnTo>
                    <a:pt x="27643" y="63205"/>
                  </a:lnTo>
                  <a:lnTo>
                    <a:pt x="7456" y="54732"/>
                  </a:lnTo>
                  <a:cubicBezTo>
                    <a:pt x="2488" y="49097"/>
                    <a:pt x="0" y="41397"/>
                    <a:pt x="0" y="31618"/>
                  </a:cubicBezTo>
                  <a:cubicBezTo>
                    <a:pt x="0" y="21870"/>
                    <a:pt x="2488" y="14139"/>
                    <a:pt x="7456" y="8504"/>
                  </a:cubicBezTo>
                  <a:lnTo>
                    <a:pt x="2764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09" name="Shape 526">
              <a:extLst>
                <a:ext uri="{FF2B5EF4-FFF2-40B4-BE49-F238E27FC236}">
                  <a16:creationId xmlns:a16="http://schemas.microsoft.com/office/drawing/2014/main" id="{D78B175C-59DC-4887-6EFB-5B563A5C11A5}"/>
                </a:ext>
              </a:extLst>
            </p:cNvPr>
            <p:cNvSpPr/>
            <p:nvPr/>
          </p:nvSpPr>
          <p:spPr>
            <a:xfrm>
              <a:off x="144571" y="1410911"/>
              <a:ext cx="27666" cy="63244"/>
            </a:xfrm>
            <a:custGeom>
              <a:avLst/>
              <a:gdLst/>
              <a:ahLst/>
              <a:cxnLst/>
              <a:rect l="0" t="0" r="0" b="0"/>
              <a:pathLst>
                <a:path w="27666" h="63244">
                  <a:moveTo>
                    <a:pt x="47" y="0"/>
                  </a:moveTo>
                  <a:cubicBezTo>
                    <a:pt x="8445" y="0"/>
                    <a:pt x="15132" y="2818"/>
                    <a:pt x="20155" y="8524"/>
                  </a:cubicBezTo>
                  <a:cubicBezTo>
                    <a:pt x="25155" y="14159"/>
                    <a:pt x="27666" y="21890"/>
                    <a:pt x="27666" y="31638"/>
                  </a:cubicBezTo>
                  <a:cubicBezTo>
                    <a:pt x="27666" y="41417"/>
                    <a:pt x="25155" y="49117"/>
                    <a:pt x="20155" y="54752"/>
                  </a:cubicBezTo>
                  <a:cubicBezTo>
                    <a:pt x="15132" y="60427"/>
                    <a:pt x="8445" y="63244"/>
                    <a:pt x="47" y="63244"/>
                  </a:cubicBezTo>
                  <a:lnTo>
                    <a:pt x="0" y="63224"/>
                  </a:lnTo>
                  <a:lnTo>
                    <a:pt x="0" y="54519"/>
                  </a:lnTo>
                  <a:lnTo>
                    <a:pt x="47" y="54540"/>
                  </a:lnTo>
                  <a:cubicBezTo>
                    <a:pt x="5408" y="54540"/>
                    <a:pt x="9607" y="52641"/>
                    <a:pt x="12644" y="48811"/>
                  </a:cubicBezTo>
                  <a:cubicBezTo>
                    <a:pt x="15713" y="44941"/>
                    <a:pt x="17243" y="39212"/>
                    <a:pt x="17243" y="31638"/>
                  </a:cubicBezTo>
                  <a:cubicBezTo>
                    <a:pt x="17243" y="23883"/>
                    <a:pt x="15744" y="18115"/>
                    <a:pt x="12707" y="14379"/>
                  </a:cubicBezTo>
                  <a:cubicBezTo>
                    <a:pt x="9638" y="10572"/>
                    <a:pt x="5439" y="8673"/>
                    <a:pt x="47" y="8673"/>
                  </a:cubicBezTo>
                  <a:lnTo>
                    <a:pt x="0" y="8694"/>
                  </a:lnTo>
                  <a:lnTo>
                    <a:pt x="0" y="20"/>
                  </a:lnTo>
                  <a:lnTo>
                    <a:pt x="47"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0" name="Shape 527">
              <a:extLst>
                <a:ext uri="{FF2B5EF4-FFF2-40B4-BE49-F238E27FC236}">
                  <a16:creationId xmlns:a16="http://schemas.microsoft.com/office/drawing/2014/main" id="{AF597C0A-D051-A959-6512-B892951F0D59}"/>
                </a:ext>
              </a:extLst>
            </p:cNvPr>
            <p:cNvSpPr/>
            <p:nvPr/>
          </p:nvSpPr>
          <p:spPr>
            <a:xfrm>
              <a:off x="187840" y="1412567"/>
              <a:ext cx="37406" cy="59908"/>
            </a:xfrm>
            <a:custGeom>
              <a:avLst/>
              <a:gdLst/>
              <a:ahLst/>
              <a:cxnLst/>
              <a:rect l="0" t="0" r="0" b="0"/>
              <a:pathLst>
                <a:path w="37406" h="59908">
                  <a:moveTo>
                    <a:pt x="0" y="0"/>
                  </a:moveTo>
                  <a:lnTo>
                    <a:pt x="10093" y="0"/>
                  </a:lnTo>
                  <a:lnTo>
                    <a:pt x="10093" y="8830"/>
                  </a:lnTo>
                  <a:cubicBezTo>
                    <a:pt x="14104" y="5612"/>
                    <a:pt x="17636" y="3344"/>
                    <a:pt x="20665" y="2025"/>
                  </a:cubicBezTo>
                  <a:cubicBezTo>
                    <a:pt x="23734" y="675"/>
                    <a:pt x="26858" y="0"/>
                    <a:pt x="30052" y="0"/>
                  </a:cubicBezTo>
                  <a:cubicBezTo>
                    <a:pt x="31795" y="0"/>
                    <a:pt x="33082" y="31"/>
                    <a:pt x="33851" y="149"/>
                  </a:cubicBezTo>
                  <a:cubicBezTo>
                    <a:pt x="34652" y="212"/>
                    <a:pt x="35813" y="369"/>
                    <a:pt x="37406" y="644"/>
                  </a:cubicBezTo>
                  <a:lnTo>
                    <a:pt x="37406" y="11004"/>
                  </a:lnTo>
                  <a:lnTo>
                    <a:pt x="36857" y="11004"/>
                  </a:lnTo>
                  <a:cubicBezTo>
                    <a:pt x="35350" y="10635"/>
                    <a:pt x="33882" y="10392"/>
                    <a:pt x="32470" y="10235"/>
                  </a:cubicBezTo>
                  <a:cubicBezTo>
                    <a:pt x="31057" y="10054"/>
                    <a:pt x="29409" y="9960"/>
                    <a:pt x="27470" y="9960"/>
                  </a:cubicBezTo>
                  <a:cubicBezTo>
                    <a:pt x="24378" y="9960"/>
                    <a:pt x="21372" y="10666"/>
                    <a:pt x="18460" y="12048"/>
                  </a:cubicBezTo>
                  <a:cubicBezTo>
                    <a:pt x="15579" y="13429"/>
                    <a:pt x="12785" y="15172"/>
                    <a:pt x="10093" y="17385"/>
                  </a:cubicBezTo>
                  <a:lnTo>
                    <a:pt x="10093" y="59908"/>
                  </a:lnTo>
                  <a:lnTo>
                    <a:pt x="0" y="59908"/>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1" name="Shape 528">
              <a:extLst>
                <a:ext uri="{FF2B5EF4-FFF2-40B4-BE49-F238E27FC236}">
                  <a16:creationId xmlns:a16="http://schemas.microsoft.com/office/drawing/2014/main" id="{70A4B90C-281A-1DD2-71A8-CBCC2BF37537}"/>
                </a:ext>
              </a:extLst>
            </p:cNvPr>
            <p:cNvSpPr/>
            <p:nvPr/>
          </p:nvSpPr>
          <p:spPr>
            <a:xfrm>
              <a:off x="228465" y="1434087"/>
              <a:ext cx="25629" cy="40068"/>
            </a:xfrm>
            <a:custGeom>
              <a:avLst/>
              <a:gdLst/>
              <a:ahLst/>
              <a:cxnLst/>
              <a:rect l="0" t="0" r="0" b="0"/>
              <a:pathLst>
                <a:path w="25629" h="40068">
                  <a:moveTo>
                    <a:pt x="25629" y="0"/>
                  </a:moveTo>
                  <a:lnTo>
                    <a:pt x="25629" y="8445"/>
                  </a:lnTo>
                  <a:lnTo>
                    <a:pt x="20116" y="9317"/>
                  </a:lnTo>
                  <a:cubicBezTo>
                    <a:pt x="17235" y="10149"/>
                    <a:pt x="14873" y="11437"/>
                    <a:pt x="13091" y="13187"/>
                  </a:cubicBezTo>
                  <a:cubicBezTo>
                    <a:pt x="11286" y="14898"/>
                    <a:pt x="10391" y="17291"/>
                    <a:pt x="10391" y="20329"/>
                  </a:cubicBezTo>
                  <a:cubicBezTo>
                    <a:pt x="10391" y="23759"/>
                    <a:pt x="11435" y="26333"/>
                    <a:pt x="13523" y="28083"/>
                  </a:cubicBezTo>
                  <a:cubicBezTo>
                    <a:pt x="15579" y="29802"/>
                    <a:pt x="18766" y="30658"/>
                    <a:pt x="23028" y="30658"/>
                  </a:cubicBezTo>
                  <a:lnTo>
                    <a:pt x="25629" y="30114"/>
                  </a:lnTo>
                  <a:lnTo>
                    <a:pt x="25629" y="39370"/>
                  </a:lnTo>
                  <a:lnTo>
                    <a:pt x="19378" y="40068"/>
                  </a:lnTo>
                  <a:cubicBezTo>
                    <a:pt x="13955" y="40068"/>
                    <a:pt x="9387" y="38263"/>
                    <a:pt x="5643" y="34707"/>
                  </a:cubicBezTo>
                  <a:cubicBezTo>
                    <a:pt x="1876" y="31121"/>
                    <a:pt x="0" y="26553"/>
                    <a:pt x="0" y="21004"/>
                  </a:cubicBezTo>
                  <a:cubicBezTo>
                    <a:pt x="0" y="16467"/>
                    <a:pt x="950" y="12818"/>
                    <a:pt x="2880" y="10024"/>
                  </a:cubicBezTo>
                  <a:cubicBezTo>
                    <a:pt x="4843" y="7206"/>
                    <a:pt x="7637" y="4969"/>
                    <a:pt x="11255" y="3376"/>
                  </a:cubicBezTo>
                  <a:cubicBezTo>
                    <a:pt x="14904" y="1751"/>
                    <a:pt x="19284" y="676"/>
                    <a:pt x="24409" y="95"/>
                  </a:cubicBezTo>
                  <a:lnTo>
                    <a:pt x="25629"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2" name="Shape 529">
              <a:extLst>
                <a:ext uri="{FF2B5EF4-FFF2-40B4-BE49-F238E27FC236}">
                  <a16:creationId xmlns:a16="http://schemas.microsoft.com/office/drawing/2014/main" id="{907621EA-3E53-051B-90F7-F956F70DC443}"/>
                </a:ext>
              </a:extLst>
            </p:cNvPr>
            <p:cNvSpPr/>
            <p:nvPr/>
          </p:nvSpPr>
          <p:spPr>
            <a:xfrm>
              <a:off x="233770" y="1411092"/>
              <a:ext cx="20324" cy="12997"/>
            </a:xfrm>
            <a:custGeom>
              <a:avLst/>
              <a:gdLst/>
              <a:ahLst/>
              <a:cxnLst/>
              <a:rect l="0" t="0" r="0" b="0"/>
              <a:pathLst>
                <a:path w="20324" h="12997">
                  <a:moveTo>
                    <a:pt x="19527" y="0"/>
                  </a:moveTo>
                  <a:lnTo>
                    <a:pt x="20324" y="78"/>
                  </a:lnTo>
                  <a:lnTo>
                    <a:pt x="20324" y="8983"/>
                  </a:lnTo>
                  <a:lnTo>
                    <a:pt x="19465" y="8924"/>
                  </a:lnTo>
                  <a:cubicBezTo>
                    <a:pt x="16835" y="8924"/>
                    <a:pt x="13892" y="9293"/>
                    <a:pt x="10635" y="9999"/>
                  </a:cubicBezTo>
                  <a:cubicBezTo>
                    <a:pt x="7362" y="10674"/>
                    <a:pt x="4019" y="11687"/>
                    <a:pt x="549" y="12997"/>
                  </a:cubicBezTo>
                  <a:lnTo>
                    <a:pt x="0" y="12997"/>
                  </a:lnTo>
                  <a:lnTo>
                    <a:pt x="0" y="2763"/>
                  </a:lnTo>
                  <a:cubicBezTo>
                    <a:pt x="1962" y="2205"/>
                    <a:pt x="4811" y="1625"/>
                    <a:pt x="8524" y="981"/>
                  </a:cubicBezTo>
                  <a:cubicBezTo>
                    <a:pt x="12267" y="338"/>
                    <a:pt x="15909" y="0"/>
                    <a:pt x="19527"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3" name="Shape 530">
              <a:extLst>
                <a:ext uri="{FF2B5EF4-FFF2-40B4-BE49-F238E27FC236}">
                  <a16:creationId xmlns:a16="http://schemas.microsoft.com/office/drawing/2014/main" id="{52F34692-E7B6-02AA-77DE-E3E177A312A7}"/>
                </a:ext>
              </a:extLst>
            </p:cNvPr>
            <p:cNvSpPr/>
            <p:nvPr/>
          </p:nvSpPr>
          <p:spPr>
            <a:xfrm>
              <a:off x="254094" y="1411170"/>
              <a:ext cx="25300" cy="62288"/>
            </a:xfrm>
            <a:custGeom>
              <a:avLst/>
              <a:gdLst/>
              <a:ahLst/>
              <a:cxnLst/>
              <a:rect l="0" t="0" r="0" b="0"/>
              <a:pathLst>
                <a:path w="25300" h="62288">
                  <a:moveTo>
                    <a:pt x="0" y="0"/>
                  </a:moveTo>
                  <a:lnTo>
                    <a:pt x="10215" y="997"/>
                  </a:lnTo>
                  <a:cubicBezTo>
                    <a:pt x="13339" y="1704"/>
                    <a:pt x="16070" y="2865"/>
                    <a:pt x="18370" y="4553"/>
                  </a:cubicBezTo>
                  <a:cubicBezTo>
                    <a:pt x="20606" y="6209"/>
                    <a:pt x="22325" y="8328"/>
                    <a:pt x="23518" y="10934"/>
                  </a:cubicBezTo>
                  <a:cubicBezTo>
                    <a:pt x="24680" y="13539"/>
                    <a:pt x="25300" y="16789"/>
                    <a:pt x="25300" y="20650"/>
                  </a:cubicBezTo>
                  <a:lnTo>
                    <a:pt x="25300" y="61330"/>
                  </a:lnTo>
                  <a:lnTo>
                    <a:pt x="15238" y="61330"/>
                  </a:lnTo>
                  <a:lnTo>
                    <a:pt x="15238" y="54925"/>
                  </a:lnTo>
                  <a:cubicBezTo>
                    <a:pt x="14351" y="55537"/>
                    <a:pt x="13127" y="56401"/>
                    <a:pt x="11588" y="57500"/>
                  </a:cubicBezTo>
                  <a:cubicBezTo>
                    <a:pt x="10090" y="58575"/>
                    <a:pt x="8622" y="59430"/>
                    <a:pt x="7209" y="60074"/>
                  </a:cubicBezTo>
                  <a:cubicBezTo>
                    <a:pt x="5522" y="60906"/>
                    <a:pt x="3591" y="61581"/>
                    <a:pt x="1417" y="62130"/>
                  </a:cubicBezTo>
                  <a:lnTo>
                    <a:pt x="0" y="62288"/>
                  </a:lnTo>
                  <a:lnTo>
                    <a:pt x="0" y="53031"/>
                  </a:lnTo>
                  <a:lnTo>
                    <a:pt x="7083" y="51550"/>
                  </a:lnTo>
                  <a:cubicBezTo>
                    <a:pt x="10027" y="50177"/>
                    <a:pt x="12758" y="48489"/>
                    <a:pt x="15238" y="46559"/>
                  </a:cubicBezTo>
                  <a:lnTo>
                    <a:pt x="15238" y="29880"/>
                  </a:lnTo>
                  <a:cubicBezTo>
                    <a:pt x="12177" y="30061"/>
                    <a:pt x="8559" y="30336"/>
                    <a:pt x="4360" y="30673"/>
                  </a:cubicBezTo>
                  <a:lnTo>
                    <a:pt x="0" y="31363"/>
                  </a:lnTo>
                  <a:lnTo>
                    <a:pt x="0" y="22918"/>
                  </a:lnTo>
                  <a:lnTo>
                    <a:pt x="15238" y="21725"/>
                  </a:lnTo>
                  <a:lnTo>
                    <a:pt x="15238" y="20156"/>
                  </a:lnTo>
                  <a:cubicBezTo>
                    <a:pt x="15238" y="17888"/>
                    <a:pt x="14838" y="15988"/>
                    <a:pt x="14014" y="14489"/>
                  </a:cubicBezTo>
                  <a:cubicBezTo>
                    <a:pt x="13213" y="12982"/>
                    <a:pt x="12083" y="11789"/>
                    <a:pt x="10584" y="10934"/>
                  </a:cubicBezTo>
                  <a:cubicBezTo>
                    <a:pt x="9140" y="10102"/>
                    <a:pt x="7421" y="9553"/>
                    <a:pt x="5427" y="9278"/>
                  </a:cubicBezTo>
                  <a:lnTo>
                    <a:pt x="0" y="8905"/>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4" name="Shape 531">
              <a:extLst>
                <a:ext uri="{FF2B5EF4-FFF2-40B4-BE49-F238E27FC236}">
                  <a16:creationId xmlns:a16="http://schemas.microsoft.com/office/drawing/2014/main" id="{51D6FAE9-5E8B-4609-3FD6-A3502B8A5C09}"/>
                </a:ext>
              </a:extLst>
            </p:cNvPr>
            <p:cNvSpPr/>
            <p:nvPr/>
          </p:nvSpPr>
          <p:spPr>
            <a:xfrm>
              <a:off x="300947" y="1482310"/>
              <a:ext cx="20261" cy="12880"/>
            </a:xfrm>
            <a:custGeom>
              <a:avLst/>
              <a:gdLst/>
              <a:ahLst/>
              <a:cxnLst/>
              <a:rect l="0" t="0" r="0" b="0"/>
              <a:pathLst>
                <a:path w="20261" h="12880">
                  <a:moveTo>
                    <a:pt x="0" y="0"/>
                  </a:moveTo>
                  <a:lnTo>
                    <a:pt x="550" y="0"/>
                  </a:lnTo>
                  <a:cubicBezTo>
                    <a:pt x="2174" y="644"/>
                    <a:pt x="4780" y="1413"/>
                    <a:pt x="8367" y="2363"/>
                  </a:cubicBezTo>
                  <a:cubicBezTo>
                    <a:pt x="11954" y="3312"/>
                    <a:pt x="15509" y="3807"/>
                    <a:pt x="19096" y="3807"/>
                  </a:cubicBezTo>
                  <a:lnTo>
                    <a:pt x="20261" y="3639"/>
                  </a:lnTo>
                  <a:lnTo>
                    <a:pt x="20261" y="12202"/>
                  </a:lnTo>
                  <a:lnTo>
                    <a:pt x="18240" y="12880"/>
                  </a:lnTo>
                  <a:cubicBezTo>
                    <a:pt x="15054" y="12880"/>
                    <a:pt x="11954" y="12636"/>
                    <a:pt x="8916" y="12173"/>
                  </a:cubicBezTo>
                  <a:cubicBezTo>
                    <a:pt x="5918" y="11750"/>
                    <a:pt x="2943" y="11130"/>
                    <a:pt x="0" y="10305"/>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5" name="Shape 532">
              <a:extLst>
                <a:ext uri="{FF2B5EF4-FFF2-40B4-BE49-F238E27FC236}">
                  <a16:creationId xmlns:a16="http://schemas.microsoft.com/office/drawing/2014/main" id="{F6FE76BB-3F64-7A93-BC6F-2C93CA46B7C8}"/>
                </a:ext>
              </a:extLst>
            </p:cNvPr>
            <p:cNvSpPr/>
            <p:nvPr/>
          </p:nvSpPr>
          <p:spPr>
            <a:xfrm>
              <a:off x="294660" y="1410880"/>
              <a:ext cx="26548" cy="60701"/>
            </a:xfrm>
            <a:custGeom>
              <a:avLst/>
              <a:gdLst/>
              <a:ahLst/>
              <a:cxnLst/>
              <a:rect l="0" t="0" r="0" b="0"/>
              <a:pathLst>
                <a:path w="26548" h="60701">
                  <a:moveTo>
                    <a:pt x="26520" y="0"/>
                  </a:moveTo>
                  <a:lnTo>
                    <a:pt x="26548" y="3"/>
                  </a:lnTo>
                  <a:lnTo>
                    <a:pt x="26548" y="9818"/>
                  </a:lnTo>
                  <a:lnTo>
                    <a:pt x="15203" y="14653"/>
                  </a:lnTo>
                  <a:cubicBezTo>
                    <a:pt x="12016" y="18397"/>
                    <a:pt x="10423" y="23789"/>
                    <a:pt x="10423" y="30869"/>
                  </a:cubicBezTo>
                  <a:cubicBezTo>
                    <a:pt x="10423" y="37587"/>
                    <a:pt x="11585" y="42673"/>
                    <a:pt x="13947" y="46142"/>
                  </a:cubicBezTo>
                  <a:cubicBezTo>
                    <a:pt x="16309" y="49635"/>
                    <a:pt x="20234" y="51353"/>
                    <a:pt x="25720" y="51353"/>
                  </a:cubicBezTo>
                  <a:lnTo>
                    <a:pt x="26548" y="51198"/>
                  </a:lnTo>
                  <a:lnTo>
                    <a:pt x="26548" y="60165"/>
                  </a:lnTo>
                  <a:lnTo>
                    <a:pt x="23357" y="60701"/>
                  </a:lnTo>
                  <a:cubicBezTo>
                    <a:pt x="16184" y="60701"/>
                    <a:pt x="10517" y="58127"/>
                    <a:pt x="6287" y="52978"/>
                  </a:cubicBezTo>
                  <a:cubicBezTo>
                    <a:pt x="2111" y="47798"/>
                    <a:pt x="0" y="40499"/>
                    <a:pt x="0" y="31088"/>
                  </a:cubicBezTo>
                  <a:cubicBezTo>
                    <a:pt x="0" y="25940"/>
                    <a:pt x="738" y="21490"/>
                    <a:pt x="2143" y="17785"/>
                  </a:cubicBezTo>
                  <a:cubicBezTo>
                    <a:pt x="3618" y="14010"/>
                    <a:pt x="5612" y="10792"/>
                    <a:pt x="8123" y="8061"/>
                  </a:cubicBezTo>
                  <a:cubicBezTo>
                    <a:pt x="10423" y="5518"/>
                    <a:pt x="13272" y="3556"/>
                    <a:pt x="16584" y="2143"/>
                  </a:cubicBezTo>
                  <a:cubicBezTo>
                    <a:pt x="19928" y="738"/>
                    <a:pt x="23208" y="0"/>
                    <a:pt x="2652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6" name="Shape 533">
              <a:extLst>
                <a:ext uri="{FF2B5EF4-FFF2-40B4-BE49-F238E27FC236}">
                  <a16:creationId xmlns:a16="http://schemas.microsoft.com/office/drawing/2014/main" id="{CCD60336-AEB2-566A-9424-B54FFB00CB68}"/>
                </a:ext>
              </a:extLst>
            </p:cNvPr>
            <p:cNvSpPr/>
            <p:nvPr/>
          </p:nvSpPr>
          <p:spPr>
            <a:xfrm>
              <a:off x="321208" y="1410883"/>
              <a:ext cx="26210" cy="83629"/>
            </a:xfrm>
            <a:custGeom>
              <a:avLst/>
              <a:gdLst/>
              <a:ahLst/>
              <a:cxnLst/>
              <a:rect l="0" t="0" r="0" b="0"/>
              <a:pathLst>
                <a:path w="26210" h="83629">
                  <a:moveTo>
                    <a:pt x="0" y="0"/>
                  </a:moveTo>
                  <a:lnTo>
                    <a:pt x="8645" y="1072"/>
                  </a:lnTo>
                  <a:cubicBezTo>
                    <a:pt x="11008" y="1770"/>
                    <a:pt x="13488" y="2815"/>
                    <a:pt x="16125" y="4259"/>
                  </a:cubicBezTo>
                  <a:lnTo>
                    <a:pt x="16769" y="1684"/>
                  </a:lnTo>
                  <a:lnTo>
                    <a:pt x="26210" y="1684"/>
                  </a:lnTo>
                  <a:lnTo>
                    <a:pt x="26210" y="54780"/>
                  </a:lnTo>
                  <a:cubicBezTo>
                    <a:pt x="26210" y="64960"/>
                    <a:pt x="23887" y="72408"/>
                    <a:pt x="19288" y="77164"/>
                  </a:cubicBezTo>
                  <a:lnTo>
                    <a:pt x="0" y="83629"/>
                  </a:lnTo>
                  <a:lnTo>
                    <a:pt x="0" y="75066"/>
                  </a:lnTo>
                  <a:lnTo>
                    <a:pt x="7358" y="74009"/>
                  </a:lnTo>
                  <a:cubicBezTo>
                    <a:pt x="9626" y="73177"/>
                    <a:pt x="11377" y="72047"/>
                    <a:pt x="12632" y="70571"/>
                  </a:cubicBezTo>
                  <a:cubicBezTo>
                    <a:pt x="13888" y="69159"/>
                    <a:pt x="14775" y="67479"/>
                    <a:pt x="15301" y="65517"/>
                  </a:cubicBezTo>
                  <a:cubicBezTo>
                    <a:pt x="15850" y="63555"/>
                    <a:pt x="16125" y="61341"/>
                    <a:pt x="16125" y="58924"/>
                  </a:cubicBezTo>
                  <a:lnTo>
                    <a:pt x="16125" y="53430"/>
                  </a:lnTo>
                  <a:cubicBezTo>
                    <a:pt x="13064" y="55887"/>
                    <a:pt x="10152" y="57692"/>
                    <a:pt x="7358" y="58924"/>
                  </a:cubicBezTo>
                  <a:lnTo>
                    <a:pt x="0" y="60161"/>
                  </a:lnTo>
                  <a:lnTo>
                    <a:pt x="0" y="51194"/>
                  </a:lnTo>
                  <a:lnTo>
                    <a:pt x="7970" y="49694"/>
                  </a:lnTo>
                  <a:cubicBezTo>
                    <a:pt x="10913" y="48556"/>
                    <a:pt x="13645" y="47025"/>
                    <a:pt x="16125" y="45126"/>
                  </a:cubicBezTo>
                  <a:lnTo>
                    <a:pt x="16125" y="12476"/>
                  </a:lnTo>
                  <a:cubicBezTo>
                    <a:pt x="13433" y="11244"/>
                    <a:pt x="10913" y="10388"/>
                    <a:pt x="8614" y="9902"/>
                  </a:cubicBezTo>
                  <a:cubicBezTo>
                    <a:pt x="6314" y="9344"/>
                    <a:pt x="4015" y="9070"/>
                    <a:pt x="1746" y="9070"/>
                  </a:cubicBezTo>
                  <a:lnTo>
                    <a:pt x="0" y="9814"/>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7" name="Shape 534">
              <a:extLst>
                <a:ext uri="{FF2B5EF4-FFF2-40B4-BE49-F238E27FC236}">
                  <a16:creationId xmlns:a16="http://schemas.microsoft.com/office/drawing/2014/main" id="{74FAE2AB-9961-2042-8613-682E22AF1D25}"/>
                </a:ext>
              </a:extLst>
            </p:cNvPr>
            <p:cNvSpPr/>
            <p:nvPr/>
          </p:nvSpPr>
          <p:spPr>
            <a:xfrm>
              <a:off x="363029" y="1411613"/>
              <a:ext cx="27404" cy="60807"/>
            </a:xfrm>
            <a:custGeom>
              <a:avLst/>
              <a:gdLst/>
              <a:ahLst/>
              <a:cxnLst/>
              <a:rect l="0" t="0" r="0" b="0"/>
              <a:pathLst>
                <a:path w="27404" h="60807">
                  <a:moveTo>
                    <a:pt x="27404" y="0"/>
                  </a:moveTo>
                  <a:lnTo>
                    <a:pt x="27404" y="8045"/>
                  </a:lnTo>
                  <a:lnTo>
                    <a:pt x="15666" y="12390"/>
                  </a:lnTo>
                  <a:cubicBezTo>
                    <a:pt x="12479" y="15545"/>
                    <a:pt x="10666" y="19501"/>
                    <a:pt x="10235" y="24225"/>
                  </a:cubicBezTo>
                  <a:lnTo>
                    <a:pt x="27404" y="24225"/>
                  </a:lnTo>
                  <a:lnTo>
                    <a:pt x="27404" y="31948"/>
                  </a:lnTo>
                  <a:lnTo>
                    <a:pt x="10235" y="31948"/>
                  </a:lnTo>
                  <a:cubicBezTo>
                    <a:pt x="10235" y="35629"/>
                    <a:pt x="10792" y="38847"/>
                    <a:pt x="11891" y="41602"/>
                  </a:cubicBezTo>
                  <a:cubicBezTo>
                    <a:pt x="12997" y="44333"/>
                    <a:pt x="14528" y="46570"/>
                    <a:pt x="16458" y="48321"/>
                  </a:cubicBezTo>
                  <a:cubicBezTo>
                    <a:pt x="18334" y="50040"/>
                    <a:pt x="20508" y="51327"/>
                    <a:pt x="23051" y="52182"/>
                  </a:cubicBezTo>
                  <a:lnTo>
                    <a:pt x="27404" y="52842"/>
                  </a:lnTo>
                  <a:lnTo>
                    <a:pt x="27404" y="60807"/>
                  </a:lnTo>
                  <a:lnTo>
                    <a:pt x="8367" y="54239"/>
                  </a:lnTo>
                  <a:cubicBezTo>
                    <a:pt x="2786" y="48807"/>
                    <a:pt x="0" y="41178"/>
                    <a:pt x="0" y="31274"/>
                  </a:cubicBezTo>
                  <a:cubicBezTo>
                    <a:pt x="0" y="21463"/>
                    <a:pt x="2669" y="13677"/>
                    <a:pt x="7998" y="7908"/>
                  </a:cubicBezTo>
                  <a:lnTo>
                    <a:pt x="27404"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8" name="Shape 535">
              <a:extLst>
                <a:ext uri="{FF2B5EF4-FFF2-40B4-BE49-F238E27FC236}">
                  <a16:creationId xmlns:a16="http://schemas.microsoft.com/office/drawing/2014/main" id="{A97EDFE1-BE26-4740-A6DB-04FAB9412677}"/>
                </a:ext>
              </a:extLst>
            </p:cNvPr>
            <p:cNvSpPr/>
            <p:nvPr/>
          </p:nvSpPr>
          <p:spPr>
            <a:xfrm>
              <a:off x="390433" y="1457846"/>
              <a:ext cx="25818" cy="16035"/>
            </a:xfrm>
            <a:custGeom>
              <a:avLst/>
              <a:gdLst/>
              <a:ahLst/>
              <a:cxnLst/>
              <a:rect l="0" t="0" r="0" b="0"/>
              <a:pathLst>
                <a:path w="25818" h="16035">
                  <a:moveTo>
                    <a:pt x="25268" y="0"/>
                  </a:moveTo>
                  <a:lnTo>
                    <a:pt x="25818" y="0"/>
                  </a:lnTo>
                  <a:lnTo>
                    <a:pt x="25818" y="11012"/>
                  </a:lnTo>
                  <a:cubicBezTo>
                    <a:pt x="22412" y="12417"/>
                    <a:pt x="18950" y="13617"/>
                    <a:pt x="15395" y="14599"/>
                  </a:cubicBezTo>
                  <a:cubicBezTo>
                    <a:pt x="11871" y="15548"/>
                    <a:pt x="8127" y="16035"/>
                    <a:pt x="4234" y="16035"/>
                  </a:cubicBezTo>
                  <a:lnTo>
                    <a:pt x="0" y="14574"/>
                  </a:lnTo>
                  <a:lnTo>
                    <a:pt x="0" y="6609"/>
                  </a:lnTo>
                  <a:lnTo>
                    <a:pt x="4140" y="7236"/>
                  </a:lnTo>
                  <a:cubicBezTo>
                    <a:pt x="8221" y="7236"/>
                    <a:pt x="12295" y="6444"/>
                    <a:pt x="16439" y="4819"/>
                  </a:cubicBezTo>
                  <a:cubicBezTo>
                    <a:pt x="20575" y="3194"/>
                    <a:pt x="23518" y="1562"/>
                    <a:pt x="25268"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19" name="Shape 536">
              <a:extLst>
                <a:ext uri="{FF2B5EF4-FFF2-40B4-BE49-F238E27FC236}">
                  <a16:creationId xmlns:a16="http://schemas.microsoft.com/office/drawing/2014/main" id="{9304DC8B-8C96-D13E-BDCE-BAB04F0252C9}"/>
                </a:ext>
              </a:extLst>
            </p:cNvPr>
            <p:cNvSpPr/>
            <p:nvPr/>
          </p:nvSpPr>
          <p:spPr>
            <a:xfrm>
              <a:off x="390433" y="1410911"/>
              <a:ext cx="26979" cy="32650"/>
            </a:xfrm>
            <a:custGeom>
              <a:avLst/>
              <a:gdLst/>
              <a:ahLst/>
              <a:cxnLst/>
              <a:rect l="0" t="0" r="0" b="0"/>
              <a:pathLst>
                <a:path w="26979" h="32650">
                  <a:moveTo>
                    <a:pt x="1723" y="0"/>
                  </a:moveTo>
                  <a:cubicBezTo>
                    <a:pt x="9815" y="0"/>
                    <a:pt x="16039" y="2363"/>
                    <a:pt x="20394" y="7079"/>
                  </a:cubicBezTo>
                  <a:cubicBezTo>
                    <a:pt x="24805" y="11804"/>
                    <a:pt x="26979" y="18484"/>
                    <a:pt x="26979" y="27196"/>
                  </a:cubicBezTo>
                  <a:lnTo>
                    <a:pt x="26979" y="32650"/>
                  </a:lnTo>
                  <a:lnTo>
                    <a:pt x="0" y="32650"/>
                  </a:lnTo>
                  <a:lnTo>
                    <a:pt x="0" y="24927"/>
                  </a:lnTo>
                  <a:lnTo>
                    <a:pt x="17169" y="24927"/>
                  </a:lnTo>
                  <a:cubicBezTo>
                    <a:pt x="17145" y="19653"/>
                    <a:pt x="15795" y="15541"/>
                    <a:pt x="13158" y="12660"/>
                  </a:cubicBezTo>
                  <a:cubicBezTo>
                    <a:pt x="10552" y="9748"/>
                    <a:pt x="6565" y="8304"/>
                    <a:pt x="1197" y="8304"/>
                  </a:cubicBezTo>
                  <a:lnTo>
                    <a:pt x="0" y="8747"/>
                  </a:lnTo>
                  <a:lnTo>
                    <a:pt x="0" y="702"/>
                  </a:lnTo>
                  <a:lnTo>
                    <a:pt x="172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20" name="Shape 537">
              <a:extLst>
                <a:ext uri="{FF2B5EF4-FFF2-40B4-BE49-F238E27FC236}">
                  <a16:creationId xmlns:a16="http://schemas.microsoft.com/office/drawing/2014/main" id="{BC8E9CD3-0D8E-6E8E-38A3-BF82B68A8A56}"/>
                </a:ext>
              </a:extLst>
            </p:cNvPr>
            <p:cNvSpPr/>
            <p:nvPr/>
          </p:nvSpPr>
          <p:spPr>
            <a:xfrm>
              <a:off x="2209899" y="912863"/>
              <a:ext cx="84098" cy="67294"/>
            </a:xfrm>
            <a:custGeom>
              <a:avLst/>
              <a:gdLst/>
              <a:ahLst/>
              <a:cxnLst/>
              <a:rect l="0" t="0" r="0" b="0"/>
              <a:pathLst>
                <a:path w="84098" h="67294">
                  <a:moveTo>
                    <a:pt x="84098" y="0"/>
                  </a:moveTo>
                  <a:lnTo>
                    <a:pt x="84098" y="67294"/>
                  </a:lnTo>
                  <a:lnTo>
                    <a:pt x="0" y="35193"/>
                  </a:lnTo>
                  <a:lnTo>
                    <a:pt x="84098"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21" name="Shape 538">
              <a:extLst>
                <a:ext uri="{FF2B5EF4-FFF2-40B4-BE49-F238E27FC236}">
                  <a16:creationId xmlns:a16="http://schemas.microsoft.com/office/drawing/2014/main" id="{B7437FB7-8A91-9EDE-220B-7CFC38B24CD2}"/>
                </a:ext>
              </a:extLst>
            </p:cNvPr>
            <p:cNvSpPr/>
            <p:nvPr/>
          </p:nvSpPr>
          <p:spPr>
            <a:xfrm>
              <a:off x="1985759" y="157804"/>
              <a:ext cx="77285" cy="66988"/>
            </a:xfrm>
            <a:custGeom>
              <a:avLst/>
              <a:gdLst/>
              <a:ahLst/>
              <a:cxnLst/>
              <a:rect l="0" t="0" r="0" b="0"/>
              <a:pathLst>
                <a:path w="77285" h="66988">
                  <a:moveTo>
                    <a:pt x="0" y="0"/>
                  </a:moveTo>
                  <a:lnTo>
                    <a:pt x="77285" y="31944"/>
                  </a:lnTo>
                  <a:lnTo>
                    <a:pt x="0" y="66988"/>
                  </a:lnTo>
                  <a:lnTo>
                    <a:pt x="0" y="0"/>
                  </a:lnTo>
                  <a:close/>
                </a:path>
              </a:pathLst>
            </a:custGeom>
            <a:ln w="1131"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22" name="Shape 539">
              <a:extLst>
                <a:ext uri="{FF2B5EF4-FFF2-40B4-BE49-F238E27FC236}">
                  <a16:creationId xmlns:a16="http://schemas.microsoft.com/office/drawing/2014/main" id="{268FB99B-BD96-F9C7-3BEB-E8D65B223C1C}"/>
                </a:ext>
              </a:extLst>
            </p:cNvPr>
            <p:cNvSpPr/>
            <p:nvPr/>
          </p:nvSpPr>
          <p:spPr>
            <a:xfrm>
              <a:off x="898390" y="892629"/>
              <a:ext cx="84098" cy="67294"/>
            </a:xfrm>
            <a:custGeom>
              <a:avLst/>
              <a:gdLst/>
              <a:ahLst/>
              <a:cxnLst/>
              <a:rect l="0" t="0" r="0" b="0"/>
              <a:pathLst>
                <a:path w="84098" h="67294">
                  <a:moveTo>
                    <a:pt x="84098" y="0"/>
                  </a:moveTo>
                  <a:lnTo>
                    <a:pt x="84098" y="67294"/>
                  </a:lnTo>
                  <a:lnTo>
                    <a:pt x="0" y="35193"/>
                  </a:lnTo>
                  <a:lnTo>
                    <a:pt x="84098"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23" name="Shape 540">
              <a:extLst>
                <a:ext uri="{FF2B5EF4-FFF2-40B4-BE49-F238E27FC236}">
                  <a16:creationId xmlns:a16="http://schemas.microsoft.com/office/drawing/2014/main" id="{589DEC7F-4197-F5C7-7953-4C63E19EED1E}"/>
                </a:ext>
              </a:extLst>
            </p:cNvPr>
            <p:cNvSpPr/>
            <p:nvPr/>
          </p:nvSpPr>
          <p:spPr>
            <a:xfrm>
              <a:off x="2413413" y="522701"/>
              <a:ext cx="66956" cy="77960"/>
            </a:xfrm>
            <a:custGeom>
              <a:avLst/>
              <a:gdLst/>
              <a:ahLst/>
              <a:cxnLst/>
              <a:rect l="0" t="0" r="0" b="0"/>
              <a:pathLst>
                <a:path w="66956" h="77960">
                  <a:moveTo>
                    <a:pt x="33388" y="0"/>
                  </a:moveTo>
                  <a:lnTo>
                    <a:pt x="66956" y="77960"/>
                  </a:lnTo>
                  <a:lnTo>
                    <a:pt x="0" y="76673"/>
                  </a:lnTo>
                  <a:lnTo>
                    <a:pt x="33388" y="0"/>
                  </a:lnTo>
                  <a:close/>
                </a:path>
              </a:pathLst>
            </a:custGeom>
            <a:ln w="1131"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24" name="Shape 541">
              <a:extLst>
                <a:ext uri="{FF2B5EF4-FFF2-40B4-BE49-F238E27FC236}">
                  <a16:creationId xmlns:a16="http://schemas.microsoft.com/office/drawing/2014/main" id="{704AC481-A560-73F6-A634-9FDE92A28095}"/>
                </a:ext>
              </a:extLst>
            </p:cNvPr>
            <p:cNvSpPr/>
            <p:nvPr/>
          </p:nvSpPr>
          <p:spPr>
            <a:xfrm>
              <a:off x="1678619" y="674831"/>
              <a:ext cx="66988" cy="77960"/>
            </a:xfrm>
            <a:custGeom>
              <a:avLst/>
              <a:gdLst/>
              <a:ahLst/>
              <a:cxnLst/>
              <a:rect l="0" t="0" r="0" b="0"/>
              <a:pathLst>
                <a:path w="66988" h="77960">
                  <a:moveTo>
                    <a:pt x="33388" y="0"/>
                  </a:moveTo>
                  <a:lnTo>
                    <a:pt x="66988" y="77960"/>
                  </a:lnTo>
                  <a:lnTo>
                    <a:pt x="0" y="76673"/>
                  </a:lnTo>
                  <a:lnTo>
                    <a:pt x="33388" y="0"/>
                  </a:lnTo>
                  <a:close/>
                </a:path>
              </a:pathLst>
            </a:custGeom>
            <a:ln w="1131"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25" name="Shape 542">
              <a:extLst>
                <a:ext uri="{FF2B5EF4-FFF2-40B4-BE49-F238E27FC236}">
                  <a16:creationId xmlns:a16="http://schemas.microsoft.com/office/drawing/2014/main" id="{BB95C720-D543-08B1-02A6-7C4B26FDA365}"/>
                </a:ext>
              </a:extLst>
            </p:cNvPr>
            <p:cNvSpPr/>
            <p:nvPr/>
          </p:nvSpPr>
          <p:spPr>
            <a:xfrm>
              <a:off x="3063528" y="600049"/>
              <a:ext cx="2268" cy="765544"/>
            </a:xfrm>
            <a:custGeom>
              <a:avLst/>
              <a:gdLst/>
              <a:ahLst/>
              <a:cxnLst/>
              <a:rect l="0" t="0" r="0" b="0"/>
              <a:pathLst>
                <a:path w="2268" h="765544">
                  <a:moveTo>
                    <a:pt x="0" y="765544"/>
                  </a:moveTo>
                  <a:lnTo>
                    <a:pt x="2268" y="0"/>
                  </a:lnTo>
                </a:path>
              </a:pathLst>
            </a:custGeom>
            <a:ln w="989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26" name="Shape 543">
              <a:extLst>
                <a:ext uri="{FF2B5EF4-FFF2-40B4-BE49-F238E27FC236}">
                  <a16:creationId xmlns:a16="http://schemas.microsoft.com/office/drawing/2014/main" id="{6B9190AD-A9A0-38ED-7E1B-89478F86F050}"/>
                </a:ext>
              </a:extLst>
            </p:cNvPr>
            <p:cNvSpPr/>
            <p:nvPr/>
          </p:nvSpPr>
          <p:spPr>
            <a:xfrm>
              <a:off x="3768215" y="191160"/>
              <a:ext cx="2237" cy="875025"/>
            </a:xfrm>
            <a:custGeom>
              <a:avLst/>
              <a:gdLst/>
              <a:ahLst/>
              <a:cxnLst/>
              <a:rect l="0" t="0" r="0" b="0"/>
              <a:pathLst>
                <a:path w="2237" h="875025">
                  <a:moveTo>
                    <a:pt x="0" y="875025"/>
                  </a:moveTo>
                  <a:lnTo>
                    <a:pt x="2237" y="0"/>
                  </a:lnTo>
                </a:path>
              </a:pathLst>
            </a:custGeom>
            <a:ln w="11110"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27" name="Shape 544">
              <a:extLst>
                <a:ext uri="{FF2B5EF4-FFF2-40B4-BE49-F238E27FC236}">
                  <a16:creationId xmlns:a16="http://schemas.microsoft.com/office/drawing/2014/main" id="{1185AAED-D29C-C33B-A4EA-B67F8FD1B8C0}"/>
                </a:ext>
              </a:extLst>
            </p:cNvPr>
            <p:cNvSpPr/>
            <p:nvPr/>
          </p:nvSpPr>
          <p:spPr>
            <a:xfrm>
              <a:off x="1710163" y="639787"/>
              <a:ext cx="2213" cy="172426"/>
            </a:xfrm>
            <a:custGeom>
              <a:avLst/>
              <a:gdLst/>
              <a:ahLst/>
              <a:cxnLst/>
              <a:rect l="0" t="0" r="0" b="0"/>
              <a:pathLst>
                <a:path w="2213" h="172426">
                  <a:moveTo>
                    <a:pt x="0" y="172426"/>
                  </a:moveTo>
                  <a:lnTo>
                    <a:pt x="2213" y="0"/>
                  </a:lnTo>
                </a:path>
              </a:pathLst>
            </a:custGeom>
            <a:ln w="11110"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228" name="Picture 227">
              <a:extLst>
                <a:ext uri="{FF2B5EF4-FFF2-40B4-BE49-F238E27FC236}">
                  <a16:creationId xmlns:a16="http://schemas.microsoft.com/office/drawing/2014/main" id="{054A3739-0BBA-921F-74A8-3B53BF21A8DA}"/>
                </a:ext>
              </a:extLst>
            </p:cNvPr>
            <p:cNvPicPr/>
            <p:nvPr/>
          </p:nvPicPr>
          <p:blipFill>
            <a:blip r:embed="rId9"/>
            <a:stretch>
              <a:fillRect/>
            </a:stretch>
          </p:blipFill>
          <p:spPr>
            <a:xfrm>
              <a:off x="3135270" y="550707"/>
              <a:ext cx="557784" cy="551688"/>
            </a:xfrm>
            <a:prstGeom prst="rect">
              <a:avLst/>
            </a:prstGeom>
          </p:spPr>
        </p:pic>
        <p:sp>
          <p:nvSpPr>
            <p:cNvPr id="229" name="Shape 546">
              <a:extLst>
                <a:ext uri="{FF2B5EF4-FFF2-40B4-BE49-F238E27FC236}">
                  <a16:creationId xmlns:a16="http://schemas.microsoft.com/office/drawing/2014/main" id="{759F60BB-0956-5BD5-9AE8-E0ABBAB0C0E8}"/>
                </a:ext>
              </a:extLst>
            </p:cNvPr>
            <p:cNvSpPr/>
            <p:nvPr/>
          </p:nvSpPr>
          <p:spPr>
            <a:xfrm>
              <a:off x="3140570" y="555320"/>
              <a:ext cx="552314" cy="546278"/>
            </a:xfrm>
            <a:custGeom>
              <a:avLst/>
              <a:gdLst/>
              <a:ahLst/>
              <a:cxnLst/>
              <a:rect l="0" t="0" r="0" b="0"/>
              <a:pathLst>
                <a:path w="552314" h="546278">
                  <a:moveTo>
                    <a:pt x="552314" y="546278"/>
                  </a:moveTo>
                  <a:lnTo>
                    <a:pt x="0" y="546278"/>
                  </a:lnTo>
                  <a:lnTo>
                    <a:pt x="0" y="0"/>
                  </a:lnTo>
                  <a:lnTo>
                    <a:pt x="552314" y="0"/>
                  </a:ln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230" name="Picture 229">
              <a:extLst>
                <a:ext uri="{FF2B5EF4-FFF2-40B4-BE49-F238E27FC236}">
                  <a16:creationId xmlns:a16="http://schemas.microsoft.com/office/drawing/2014/main" id="{09D07811-F652-92B7-F63D-795D692CDCEC}"/>
                </a:ext>
              </a:extLst>
            </p:cNvPr>
            <p:cNvPicPr/>
            <p:nvPr/>
          </p:nvPicPr>
          <p:blipFill>
            <a:blip r:embed="rId10"/>
            <a:stretch>
              <a:fillRect/>
            </a:stretch>
          </p:blipFill>
          <p:spPr>
            <a:xfrm>
              <a:off x="1306470" y="121955"/>
              <a:ext cx="554736" cy="155448"/>
            </a:xfrm>
            <a:prstGeom prst="rect">
              <a:avLst/>
            </a:prstGeom>
          </p:spPr>
        </p:pic>
        <p:sp>
          <p:nvSpPr>
            <p:cNvPr id="231" name="Shape 548">
              <a:extLst>
                <a:ext uri="{FF2B5EF4-FFF2-40B4-BE49-F238E27FC236}">
                  <a16:creationId xmlns:a16="http://schemas.microsoft.com/office/drawing/2014/main" id="{EBBB3F67-9D00-44F3-A229-F59C96BBA49A}"/>
                </a:ext>
              </a:extLst>
            </p:cNvPr>
            <p:cNvSpPr/>
            <p:nvPr/>
          </p:nvSpPr>
          <p:spPr>
            <a:xfrm>
              <a:off x="1309853" y="124047"/>
              <a:ext cx="552314" cy="153817"/>
            </a:xfrm>
            <a:custGeom>
              <a:avLst/>
              <a:gdLst/>
              <a:ahLst/>
              <a:cxnLst/>
              <a:rect l="0" t="0" r="0" b="0"/>
              <a:pathLst>
                <a:path w="552314" h="153817">
                  <a:moveTo>
                    <a:pt x="552314" y="153817"/>
                  </a:moveTo>
                  <a:lnTo>
                    <a:pt x="0" y="153817"/>
                  </a:lnTo>
                  <a:lnTo>
                    <a:pt x="0" y="0"/>
                  </a:lnTo>
                  <a:lnTo>
                    <a:pt x="552314" y="0"/>
                  </a:ln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32" name="Shape 549">
              <a:extLst>
                <a:ext uri="{FF2B5EF4-FFF2-40B4-BE49-F238E27FC236}">
                  <a16:creationId xmlns:a16="http://schemas.microsoft.com/office/drawing/2014/main" id="{1B977155-CC74-B09A-7900-E02ED63C399B}"/>
                </a:ext>
              </a:extLst>
            </p:cNvPr>
            <p:cNvSpPr/>
            <p:nvPr/>
          </p:nvSpPr>
          <p:spPr>
            <a:xfrm>
              <a:off x="3329612" y="419225"/>
              <a:ext cx="25940" cy="79867"/>
            </a:xfrm>
            <a:custGeom>
              <a:avLst/>
              <a:gdLst/>
              <a:ahLst/>
              <a:cxnLst/>
              <a:rect l="0" t="0" r="0" b="0"/>
              <a:pathLst>
                <a:path w="25940" h="79867">
                  <a:moveTo>
                    <a:pt x="0" y="0"/>
                  </a:moveTo>
                  <a:lnTo>
                    <a:pt x="22384" y="0"/>
                  </a:lnTo>
                  <a:lnTo>
                    <a:pt x="25940" y="280"/>
                  </a:lnTo>
                  <a:lnTo>
                    <a:pt x="25940" y="9347"/>
                  </a:lnTo>
                  <a:lnTo>
                    <a:pt x="23122" y="9104"/>
                  </a:lnTo>
                  <a:lnTo>
                    <a:pt x="10611" y="9104"/>
                  </a:lnTo>
                  <a:lnTo>
                    <a:pt x="10611" y="39274"/>
                  </a:lnTo>
                  <a:lnTo>
                    <a:pt x="21341" y="39274"/>
                  </a:lnTo>
                  <a:lnTo>
                    <a:pt x="25940" y="38827"/>
                  </a:lnTo>
                  <a:lnTo>
                    <a:pt x="25940" y="48505"/>
                  </a:lnTo>
                  <a:lnTo>
                    <a:pt x="25602" y="48104"/>
                  </a:lnTo>
                  <a:lnTo>
                    <a:pt x="10611" y="48104"/>
                  </a:lnTo>
                  <a:lnTo>
                    <a:pt x="10611" y="79867"/>
                  </a:lnTo>
                  <a:lnTo>
                    <a:pt x="0" y="79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3" name="Shape 550">
              <a:extLst>
                <a:ext uri="{FF2B5EF4-FFF2-40B4-BE49-F238E27FC236}">
                  <a16:creationId xmlns:a16="http://schemas.microsoft.com/office/drawing/2014/main" id="{738B4746-B0A3-EF16-B1EF-B27758A89B5D}"/>
                </a:ext>
              </a:extLst>
            </p:cNvPr>
            <p:cNvSpPr/>
            <p:nvPr/>
          </p:nvSpPr>
          <p:spPr>
            <a:xfrm>
              <a:off x="3355551" y="419505"/>
              <a:ext cx="40162" cy="79587"/>
            </a:xfrm>
            <a:custGeom>
              <a:avLst/>
              <a:gdLst/>
              <a:ahLst/>
              <a:cxnLst/>
              <a:rect l="0" t="0" r="0" b="0"/>
              <a:pathLst>
                <a:path w="40162" h="79587">
                  <a:moveTo>
                    <a:pt x="0" y="0"/>
                  </a:moveTo>
                  <a:lnTo>
                    <a:pt x="8493" y="669"/>
                  </a:lnTo>
                  <a:cubicBezTo>
                    <a:pt x="11710" y="1282"/>
                    <a:pt x="14622" y="2388"/>
                    <a:pt x="17197" y="4013"/>
                  </a:cubicBezTo>
                  <a:cubicBezTo>
                    <a:pt x="20085" y="5826"/>
                    <a:pt x="22353" y="8125"/>
                    <a:pt x="23947" y="10912"/>
                  </a:cubicBezTo>
                  <a:cubicBezTo>
                    <a:pt x="25602" y="13674"/>
                    <a:pt x="26426" y="17167"/>
                    <a:pt x="26426" y="21429"/>
                  </a:cubicBezTo>
                  <a:cubicBezTo>
                    <a:pt x="26426" y="27190"/>
                    <a:pt x="24990" y="32033"/>
                    <a:pt x="22078" y="35933"/>
                  </a:cubicBezTo>
                  <a:cubicBezTo>
                    <a:pt x="19190" y="39794"/>
                    <a:pt x="15211" y="42706"/>
                    <a:pt x="10117" y="44669"/>
                  </a:cubicBezTo>
                  <a:lnTo>
                    <a:pt x="40162" y="79587"/>
                  </a:lnTo>
                  <a:lnTo>
                    <a:pt x="26364" y="79587"/>
                  </a:lnTo>
                  <a:lnTo>
                    <a:pt x="0" y="48225"/>
                  </a:lnTo>
                  <a:lnTo>
                    <a:pt x="0" y="38547"/>
                  </a:lnTo>
                  <a:lnTo>
                    <a:pt x="4199" y="38138"/>
                  </a:lnTo>
                  <a:cubicBezTo>
                    <a:pt x="6710" y="37526"/>
                    <a:pt x="8830" y="36420"/>
                    <a:pt x="10612" y="34795"/>
                  </a:cubicBezTo>
                  <a:cubicBezTo>
                    <a:pt x="12205" y="33296"/>
                    <a:pt x="13398" y="31577"/>
                    <a:pt x="14136" y="29646"/>
                  </a:cubicBezTo>
                  <a:cubicBezTo>
                    <a:pt x="14929" y="27684"/>
                    <a:pt x="15329" y="25196"/>
                    <a:pt x="15329" y="22198"/>
                  </a:cubicBezTo>
                  <a:cubicBezTo>
                    <a:pt x="15329" y="19898"/>
                    <a:pt x="14897" y="17873"/>
                    <a:pt x="14073" y="16123"/>
                  </a:cubicBezTo>
                  <a:cubicBezTo>
                    <a:pt x="13304" y="14350"/>
                    <a:pt x="11985" y="12843"/>
                    <a:pt x="10117" y="11618"/>
                  </a:cubicBezTo>
                  <a:cubicBezTo>
                    <a:pt x="8586" y="10574"/>
                    <a:pt x="6742" y="9868"/>
                    <a:pt x="4631" y="9468"/>
                  </a:cubicBezTo>
                  <a:lnTo>
                    <a:pt x="0" y="90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4" name="Shape 551">
              <a:extLst>
                <a:ext uri="{FF2B5EF4-FFF2-40B4-BE49-F238E27FC236}">
                  <a16:creationId xmlns:a16="http://schemas.microsoft.com/office/drawing/2014/main" id="{66B70C2A-4189-B59E-CBAC-20E9071E8314}"/>
                </a:ext>
              </a:extLst>
            </p:cNvPr>
            <p:cNvSpPr/>
            <p:nvPr/>
          </p:nvSpPr>
          <p:spPr>
            <a:xfrm>
              <a:off x="3402643" y="419225"/>
              <a:ext cx="31552" cy="79867"/>
            </a:xfrm>
            <a:custGeom>
              <a:avLst/>
              <a:gdLst/>
              <a:ahLst/>
              <a:cxnLst/>
              <a:rect l="0" t="0" r="0" b="0"/>
              <a:pathLst>
                <a:path w="31552" h="79867">
                  <a:moveTo>
                    <a:pt x="0" y="0"/>
                  </a:moveTo>
                  <a:lnTo>
                    <a:pt x="31552" y="0"/>
                  </a:lnTo>
                  <a:lnTo>
                    <a:pt x="31552" y="8155"/>
                  </a:lnTo>
                  <a:lnTo>
                    <a:pt x="21065" y="8155"/>
                  </a:lnTo>
                  <a:lnTo>
                    <a:pt x="21065" y="71713"/>
                  </a:lnTo>
                  <a:lnTo>
                    <a:pt x="31552" y="71713"/>
                  </a:lnTo>
                  <a:lnTo>
                    <a:pt x="31552" y="79867"/>
                  </a:lnTo>
                  <a:lnTo>
                    <a:pt x="0" y="79867"/>
                  </a:lnTo>
                  <a:lnTo>
                    <a:pt x="0" y="71713"/>
                  </a:lnTo>
                  <a:lnTo>
                    <a:pt x="10454" y="71713"/>
                  </a:lnTo>
                  <a:lnTo>
                    <a:pt x="10454" y="8155"/>
                  </a:lnTo>
                  <a:lnTo>
                    <a:pt x="0" y="8155"/>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5" name="Shape 552">
              <a:extLst>
                <a:ext uri="{FF2B5EF4-FFF2-40B4-BE49-F238E27FC236}">
                  <a16:creationId xmlns:a16="http://schemas.microsoft.com/office/drawing/2014/main" id="{045A8373-B3FC-CDCA-EE28-6F5ADFC6E7A5}"/>
                </a:ext>
              </a:extLst>
            </p:cNvPr>
            <p:cNvSpPr/>
            <p:nvPr/>
          </p:nvSpPr>
          <p:spPr>
            <a:xfrm>
              <a:off x="3447710" y="417757"/>
              <a:ext cx="66257" cy="82810"/>
            </a:xfrm>
            <a:custGeom>
              <a:avLst/>
              <a:gdLst/>
              <a:ahLst/>
              <a:cxnLst/>
              <a:rect l="0" t="0" r="0" b="0"/>
              <a:pathLst>
                <a:path w="66257" h="82810">
                  <a:moveTo>
                    <a:pt x="39149" y="0"/>
                  </a:moveTo>
                  <a:cubicBezTo>
                    <a:pt x="43442" y="0"/>
                    <a:pt x="47735" y="518"/>
                    <a:pt x="51965" y="1562"/>
                  </a:cubicBezTo>
                  <a:cubicBezTo>
                    <a:pt x="56259" y="2606"/>
                    <a:pt x="61046" y="4411"/>
                    <a:pt x="66257" y="7048"/>
                  </a:cubicBezTo>
                  <a:lnTo>
                    <a:pt x="66257" y="19653"/>
                  </a:lnTo>
                  <a:lnTo>
                    <a:pt x="65457" y="19653"/>
                  </a:lnTo>
                  <a:cubicBezTo>
                    <a:pt x="61046" y="15972"/>
                    <a:pt x="56690" y="13272"/>
                    <a:pt x="52366" y="11585"/>
                  </a:cubicBezTo>
                  <a:cubicBezTo>
                    <a:pt x="48009" y="9928"/>
                    <a:pt x="43387" y="9073"/>
                    <a:pt x="38450" y="9073"/>
                  </a:cubicBezTo>
                  <a:cubicBezTo>
                    <a:pt x="34431" y="9073"/>
                    <a:pt x="30782" y="9748"/>
                    <a:pt x="27501" y="11066"/>
                  </a:cubicBezTo>
                  <a:cubicBezTo>
                    <a:pt x="24283" y="12354"/>
                    <a:pt x="21403" y="14379"/>
                    <a:pt x="18883" y="17133"/>
                  </a:cubicBezTo>
                  <a:cubicBezTo>
                    <a:pt x="16404" y="19802"/>
                    <a:pt x="14473" y="23208"/>
                    <a:pt x="13091" y="27313"/>
                  </a:cubicBezTo>
                  <a:cubicBezTo>
                    <a:pt x="11710" y="31394"/>
                    <a:pt x="11035" y="36111"/>
                    <a:pt x="11035" y="41480"/>
                  </a:cubicBezTo>
                  <a:cubicBezTo>
                    <a:pt x="11035" y="47091"/>
                    <a:pt x="11804" y="51934"/>
                    <a:pt x="13311" y="55984"/>
                  </a:cubicBezTo>
                  <a:cubicBezTo>
                    <a:pt x="14842" y="59994"/>
                    <a:pt x="16804" y="63307"/>
                    <a:pt x="19197" y="65850"/>
                  </a:cubicBezTo>
                  <a:cubicBezTo>
                    <a:pt x="21709" y="68487"/>
                    <a:pt x="24621" y="70449"/>
                    <a:pt x="27933" y="71736"/>
                  </a:cubicBezTo>
                  <a:cubicBezTo>
                    <a:pt x="31300" y="73000"/>
                    <a:pt x="34863" y="73612"/>
                    <a:pt x="38567" y="73612"/>
                  </a:cubicBezTo>
                  <a:cubicBezTo>
                    <a:pt x="43693" y="73612"/>
                    <a:pt x="48473" y="72749"/>
                    <a:pt x="52946" y="71006"/>
                  </a:cubicBezTo>
                  <a:cubicBezTo>
                    <a:pt x="57428" y="69224"/>
                    <a:pt x="61595" y="66619"/>
                    <a:pt x="65488" y="63095"/>
                  </a:cubicBezTo>
                  <a:lnTo>
                    <a:pt x="66257" y="63095"/>
                  </a:lnTo>
                  <a:lnTo>
                    <a:pt x="66257" y="75543"/>
                  </a:lnTo>
                  <a:cubicBezTo>
                    <a:pt x="64295" y="76398"/>
                    <a:pt x="62482" y="77230"/>
                    <a:pt x="60889" y="77960"/>
                  </a:cubicBezTo>
                  <a:cubicBezTo>
                    <a:pt x="59327" y="78729"/>
                    <a:pt x="57240" y="79498"/>
                    <a:pt x="54665" y="80323"/>
                  </a:cubicBezTo>
                  <a:cubicBezTo>
                    <a:pt x="52491" y="80997"/>
                    <a:pt x="50098" y="81578"/>
                    <a:pt x="47523" y="82041"/>
                  </a:cubicBezTo>
                  <a:cubicBezTo>
                    <a:pt x="44980" y="82528"/>
                    <a:pt x="42186" y="82810"/>
                    <a:pt x="39094" y="82810"/>
                  </a:cubicBezTo>
                  <a:cubicBezTo>
                    <a:pt x="33293" y="82810"/>
                    <a:pt x="28027" y="81978"/>
                    <a:pt x="23271" y="80385"/>
                  </a:cubicBezTo>
                  <a:cubicBezTo>
                    <a:pt x="18546" y="78729"/>
                    <a:pt x="14441" y="76186"/>
                    <a:pt x="10948" y="72717"/>
                  </a:cubicBezTo>
                  <a:cubicBezTo>
                    <a:pt x="7511" y="69319"/>
                    <a:pt x="4811" y="64994"/>
                    <a:pt x="2880" y="59783"/>
                  </a:cubicBezTo>
                  <a:cubicBezTo>
                    <a:pt x="950" y="54508"/>
                    <a:pt x="0" y="48410"/>
                    <a:pt x="0" y="41480"/>
                  </a:cubicBezTo>
                  <a:cubicBezTo>
                    <a:pt x="0" y="34887"/>
                    <a:pt x="918" y="29032"/>
                    <a:pt x="2794" y="23820"/>
                  </a:cubicBezTo>
                  <a:cubicBezTo>
                    <a:pt x="4631" y="18640"/>
                    <a:pt x="7331" y="14253"/>
                    <a:pt x="10823" y="10697"/>
                  </a:cubicBezTo>
                  <a:cubicBezTo>
                    <a:pt x="14229" y="7205"/>
                    <a:pt x="18334" y="4568"/>
                    <a:pt x="23122" y="2755"/>
                  </a:cubicBezTo>
                  <a:cubicBezTo>
                    <a:pt x="27933" y="918"/>
                    <a:pt x="33293" y="0"/>
                    <a:pt x="39149"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6" name="Shape 553">
              <a:extLst>
                <a:ext uri="{FF2B5EF4-FFF2-40B4-BE49-F238E27FC236}">
                  <a16:creationId xmlns:a16="http://schemas.microsoft.com/office/drawing/2014/main" id="{610F5762-BD81-5C7A-9364-8A649F079B23}"/>
                </a:ext>
              </a:extLst>
            </p:cNvPr>
            <p:cNvSpPr/>
            <p:nvPr/>
          </p:nvSpPr>
          <p:spPr>
            <a:xfrm>
              <a:off x="3528989" y="419225"/>
              <a:ext cx="61102" cy="79867"/>
            </a:xfrm>
            <a:custGeom>
              <a:avLst/>
              <a:gdLst/>
              <a:ahLst/>
              <a:cxnLst/>
              <a:rect l="0" t="0" r="0" b="0"/>
              <a:pathLst>
                <a:path w="61102" h="79867">
                  <a:moveTo>
                    <a:pt x="0" y="0"/>
                  </a:moveTo>
                  <a:lnTo>
                    <a:pt x="10604" y="0"/>
                  </a:lnTo>
                  <a:lnTo>
                    <a:pt x="10604" y="31331"/>
                  </a:lnTo>
                  <a:lnTo>
                    <a:pt x="50491" y="31331"/>
                  </a:lnTo>
                  <a:lnTo>
                    <a:pt x="50491" y="0"/>
                  </a:lnTo>
                  <a:lnTo>
                    <a:pt x="61102" y="0"/>
                  </a:lnTo>
                  <a:lnTo>
                    <a:pt x="61102" y="79867"/>
                  </a:lnTo>
                  <a:lnTo>
                    <a:pt x="50491" y="79867"/>
                  </a:lnTo>
                  <a:lnTo>
                    <a:pt x="50491" y="40781"/>
                  </a:lnTo>
                  <a:lnTo>
                    <a:pt x="10604" y="40781"/>
                  </a:lnTo>
                  <a:lnTo>
                    <a:pt x="10604" y="79867"/>
                  </a:lnTo>
                  <a:lnTo>
                    <a:pt x="0" y="79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7" name="Shape 554">
              <a:extLst>
                <a:ext uri="{FF2B5EF4-FFF2-40B4-BE49-F238E27FC236}">
                  <a16:creationId xmlns:a16="http://schemas.microsoft.com/office/drawing/2014/main" id="{D0FB160C-6AFE-9CBB-80BE-BB4688AEA184}"/>
                </a:ext>
              </a:extLst>
            </p:cNvPr>
            <p:cNvSpPr/>
            <p:nvPr/>
          </p:nvSpPr>
          <p:spPr>
            <a:xfrm>
              <a:off x="3609469" y="417538"/>
              <a:ext cx="54077" cy="81555"/>
            </a:xfrm>
            <a:custGeom>
              <a:avLst/>
              <a:gdLst/>
              <a:ahLst/>
              <a:cxnLst/>
              <a:rect l="0" t="0" r="0" b="0"/>
              <a:pathLst>
                <a:path w="54077" h="81555">
                  <a:moveTo>
                    <a:pt x="24464" y="0"/>
                  </a:moveTo>
                  <a:cubicBezTo>
                    <a:pt x="32651" y="0"/>
                    <a:pt x="39055" y="1993"/>
                    <a:pt x="43717" y="5981"/>
                  </a:cubicBezTo>
                  <a:cubicBezTo>
                    <a:pt x="48379" y="9905"/>
                    <a:pt x="50710" y="15242"/>
                    <a:pt x="50710" y="22015"/>
                  </a:cubicBezTo>
                  <a:cubicBezTo>
                    <a:pt x="50710" y="25053"/>
                    <a:pt x="50309" y="27902"/>
                    <a:pt x="49509" y="30539"/>
                  </a:cubicBezTo>
                  <a:cubicBezTo>
                    <a:pt x="48771" y="33144"/>
                    <a:pt x="47641" y="35625"/>
                    <a:pt x="46134" y="37987"/>
                  </a:cubicBezTo>
                  <a:cubicBezTo>
                    <a:pt x="44729" y="40224"/>
                    <a:pt x="43104" y="42406"/>
                    <a:pt x="41205" y="44548"/>
                  </a:cubicBezTo>
                  <a:cubicBezTo>
                    <a:pt x="39329" y="46699"/>
                    <a:pt x="37061" y="49054"/>
                    <a:pt x="34393" y="51691"/>
                  </a:cubicBezTo>
                  <a:cubicBezTo>
                    <a:pt x="30562" y="55435"/>
                    <a:pt x="26607" y="59084"/>
                    <a:pt x="22534" y="62640"/>
                  </a:cubicBezTo>
                  <a:cubicBezTo>
                    <a:pt x="18452" y="66132"/>
                    <a:pt x="14653" y="69381"/>
                    <a:pt x="11098" y="72387"/>
                  </a:cubicBezTo>
                  <a:lnTo>
                    <a:pt x="54077" y="72387"/>
                  </a:lnTo>
                  <a:lnTo>
                    <a:pt x="54077" y="81555"/>
                  </a:lnTo>
                  <a:lnTo>
                    <a:pt x="0" y="81555"/>
                  </a:lnTo>
                  <a:lnTo>
                    <a:pt x="0" y="70362"/>
                  </a:lnTo>
                  <a:cubicBezTo>
                    <a:pt x="3736" y="67145"/>
                    <a:pt x="7511" y="63927"/>
                    <a:pt x="11247" y="60709"/>
                  </a:cubicBezTo>
                  <a:cubicBezTo>
                    <a:pt x="15054" y="57491"/>
                    <a:pt x="18578" y="54265"/>
                    <a:pt x="21827" y="51079"/>
                  </a:cubicBezTo>
                  <a:cubicBezTo>
                    <a:pt x="28694" y="44431"/>
                    <a:pt x="33412" y="39157"/>
                    <a:pt x="35931" y="35264"/>
                  </a:cubicBezTo>
                  <a:cubicBezTo>
                    <a:pt x="38474" y="31339"/>
                    <a:pt x="39761" y="27077"/>
                    <a:pt x="39761" y="22533"/>
                  </a:cubicBezTo>
                  <a:cubicBezTo>
                    <a:pt x="39761" y="18397"/>
                    <a:pt x="38380" y="15148"/>
                    <a:pt x="35625" y="12848"/>
                  </a:cubicBezTo>
                  <a:cubicBezTo>
                    <a:pt x="32893" y="10486"/>
                    <a:pt x="29095" y="9292"/>
                    <a:pt x="24189" y="9292"/>
                  </a:cubicBezTo>
                  <a:cubicBezTo>
                    <a:pt x="20941" y="9292"/>
                    <a:pt x="17408" y="9873"/>
                    <a:pt x="13610" y="11011"/>
                  </a:cubicBezTo>
                  <a:cubicBezTo>
                    <a:pt x="9834" y="12142"/>
                    <a:pt x="6130" y="13923"/>
                    <a:pt x="2511" y="16286"/>
                  </a:cubicBezTo>
                  <a:lnTo>
                    <a:pt x="1986" y="16286"/>
                  </a:lnTo>
                  <a:lnTo>
                    <a:pt x="1986" y="5000"/>
                  </a:lnTo>
                  <a:cubicBezTo>
                    <a:pt x="4505" y="3744"/>
                    <a:pt x="7904" y="2606"/>
                    <a:pt x="12111" y="1570"/>
                  </a:cubicBezTo>
                  <a:cubicBezTo>
                    <a:pt x="16373" y="526"/>
                    <a:pt x="20477"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38" name="Shape 555">
              <a:extLst>
                <a:ext uri="{FF2B5EF4-FFF2-40B4-BE49-F238E27FC236}">
                  <a16:creationId xmlns:a16="http://schemas.microsoft.com/office/drawing/2014/main" id="{DC7AEE06-4BDB-4FAC-4683-A76977D2BC5F}"/>
                </a:ext>
              </a:extLst>
            </p:cNvPr>
            <p:cNvSpPr/>
            <p:nvPr/>
          </p:nvSpPr>
          <p:spPr>
            <a:xfrm>
              <a:off x="2608310" y="1331319"/>
              <a:ext cx="84097" cy="67294"/>
            </a:xfrm>
            <a:custGeom>
              <a:avLst/>
              <a:gdLst/>
              <a:ahLst/>
              <a:cxnLst/>
              <a:rect l="0" t="0" r="0" b="0"/>
              <a:pathLst>
                <a:path w="84097" h="67294">
                  <a:moveTo>
                    <a:pt x="84097" y="0"/>
                  </a:moveTo>
                  <a:lnTo>
                    <a:pt x="84097" y="67294"/>
                  </a:lnTo>
                  <a:lnTo>
                    <a:pt x="0" y="35201"/>
                  </a:lnTo>
                  <a:lnTo>
                    <a:pt x="84097"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39" name="Shape 556">
              <a:extLst>
                <a:ext uri="{FF2B5EF4-FFF2-40B4-BE49-F238E27FC236}">
                  <a16:creationId xmlns:a16="http://schemas.microsoft.com/office/drawing/2014/main" id="{7634CE3B-A120-A0AD-7EEA-1FBA75C391E8}"/>
                </a:ext>
              </a:extLst>
            </p:cNvPr>
            <p:cNvSpPr/>
            <p:nvPr/>
          </p:nvSpPr>
          <p:spPr>
            <a:xfrm>
              <a:off x="2999327" y="155167"/>
              <a:ext cx="77293" cy="66988"/>
            </a:xfrm>
            <a:custGeom>
              <a:avLst/>
              <a:gdLst/>
              <a:ahLst/>
              <a:cxnLst/>
              <a:rect l="0" t="0" r="0" b="0"/>
              <a:pathLst>
                <a:path w="77293" h="66988">
                  <a:moveTo>
                    <a:pt x="0" y="0"/>
                  </a:moveTo>
                  <a:lnTo>
                    <a:pt x="77293" y="31944"/>
                  </a:lnTo>
                  <a:lnTo>
                    <a:pt x="0" y="66988"/>
                  </a:lnTo>
                  <a:lnTo>
                    <a:pt x="0" y="0"/>
                  </a:lnTo>
                  <a:close/>
                </a:path>
              </a:pathLst>
            </a:custGeom>
            <a:ln w="1131"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40" name="Shape 557">
              <a:extLst>
                <a:ext uri="{FF2B5EF4-FFF2-40B4-BE49-F238E27FC236}">
                  <a16:creationId xmlns:a16="http://schemas.microsoft.com/office/drawing/2014/main" id="{95E4EEC8-BB15-A6E0-1B16-104C773F271D}"/>
                </a:ext>
              </a:extLst>
            </p:cNvPr>
            <p:cNvSpPr/>
            <p:nvPr/>
          </p:nvSpPr>
          <p:spPr>
            <a:xfrm>
              <a:off x="3025297" y="1068940"/>
              <a:ext cx="35107" cy="0"/>
            </a:xfrm>
            <a:custGeom>
              <a:avLst/>
              <a:gdLst/>
              <a:ahLst/>
              <a:cxnLst/>
              <a:rect l="0" t="0" r="0" b="0"/>
              <a:pathLst>
                <a:path w="35107">
                  <a:moveTo>
                    <a:pt x="0" y="0"/>
                  </a:moveTo>
                  <a:lnTo>
                    <a:pt x="35107"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41" name="Shape 558">
              <a:extLst>
                <a:ext uri="{FF2B5EF4-FFF2-40B4-BE49-F238E27FC236}">
                  <a16:creationId xmlns:a16="http://schemas.microsoft.com/office/drawing/2014/main" id="{82AB41FA-FC2E-6A79-4B86-091A8B23DBE6}"/>
                </a:ext>
              </a:extLst>
            </p:cNvPr>
            <p:cNvSpPr/>
            <p:nvPr/>
          </p:nvSpPr>
          <p:spPr>
            <a:xfrm>
              <a:off x="3060985" y="605143"/>
              <a:ext cx="79711" cy="0"/>
            </a:xfrm>
            <a:custGeom>
              <a:avLst/>
              <a:gdLst/>
              <a:ahLst/>
              <a:cxnLst/>
              <a:rect l="0" t="0" r="0" b="0"/>
              <a:pathLst>
                <a:path w="79711">
                  <a:moveTo>
                    <a:pt x="0" y="0"/>
                  </a:moveTo>
                  <a:lnTo>
                    <a:pt x="79711"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42" name="Shape 559">
              <a:extLst>
                <a:ext uri="{FF2B5EF4-FFF2-40B4-BE49-F238E27FC236}">
                  <a16:creationId xmlns:a16="http://schemas.microsoft.com/office/drawing/2014/main" id="{77416E52-6B8A-81CA-899F-5A49B81DA33A}"/>
                </a:ext>
              </a:extLst>
            </p:cNvPr>
            <p:cNvSpPr/>
            <p:nvPr/>
          </p:nvSpPr>
          <p:spPr>
            <a:xfrm>
              <a:off x="3691291" y="1064498"/>
              <a:ext cx="81280" cy="0"/>
            </a:xfrm>
            <a:custGeom>
              <a:avLst/>
              <a:gdLst/>
              <a:ahLst/>
              <a:cxnLst/>
              <a:rect l="0" t="0" r="0" b="0"/>
              <a:pathLst>
                <a:path w="81280">
                  <a:moveTo>
                    <a:pt x="0" y="0"/>
                  </a:moveTo>
                  <a:lnTo>
                    <a:pt x="81280"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43" name="Shape 560">
              <a:extLst>
                <a:ext uri="{FF2B5EF4-FFF2-40B4-BE49-F238E27FC236}">
                  <a16:creationId xmlns:a16="http://schemas.microsoft.com/office/drawing/2014/main" id="{997C1026-648C-2F0A-1437-3E3A6F502456}"/>
                </a:ext>
              </a:extLst>
            </p:cNvPr>
            <p:cNvSpPr/>
            <p:nvPr/>
          </p:nvSpPr>
          <p:spPr>
            <a:xfrm>
              <a:off x="2772699" y="1010507"/>
              <a:ext cx="25908" cy="79899"/>
            </a:xfrm>
            <a:custGeom>
              <a:avLst/>
              <a:gdLst/>
              <a:ahLst/>
              <a:cxnLst/>
              <a:rect l="0" t="0" r="0" b="0"/>
              <a:pathLst>
                <a:path w="25908" h="79899">
                  <a:moveTo>
                    <a:pt x="0" y="0"/>
                  </a:moveTo>
                  <a:lnTo>
                    <a:pt x="21678" y="0"/>
                  </a:lnTo>
                  <a:lnTo>
                    <a:pt x="25908" y="426"/>
                  </a:lnTo>
                  <a:lnTo>
                    <a:pt x="25908" y="9559"/>
                  </a:lnTo>
                  <a:lnTo>
                    <a:pt x="21128" y="9135"/>
                  </a:lnTo>
                  <a:lnTo>
                    <a:pt x="10611" y="9135"/>
                  </a:lnTo>
                  <a:lnTo>
                    <a:pt x="10611" y="41056"/>
                  </a:lnTo>
                  <a:lnTo>
                    <a:pt x="19590" y="41056"/>
                  </a:lnTo>
                  <a:lnTo>
                    <a:pt x="25908" y="40368"/>
                  </a:lnTo>
                  <a:lnTo>
                    <a:pt x="25908" y="49455"/>
                  </a:lnTo>
                  <a:lnTo>
                    <a:pt x="21246" y="50129"/>
                  </a:lnTo>
                  <a:lnTo>
                    <a:pt x="10611" y="50129"/>
                  </a:lnTo>
                  <a:lnTo>
                    <a:pt x="10611"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4" name="Shape 561">
              <a:extLst>
                <a:ext uri="{FF2B5EF4-FFF2-40B4-BE49-F238E27FC236}">
                  <a16:creationId xmlns:a16="http://schemas.microsoft.com/office/drawing/2014/main" id="{A8E4E687-3105-E360-CCC9-EAF122D93B02}"/>
                </a:ext>
              </a:extLst>
            </p:cNvPr>
            <p:cNvSpPr/>
            <p:nvPr/>
          </p:nvSpPr>
          <p:spPr>
            <a:xfrm>
              <a:off x="2798607" y="1010933"/>
              <a:ext cx="26340" cy="49030"/>
            </a:xfrm>
            <a:custGeom>
              <a:avLst/>
              <a:gdLst/>
              <a:ahLst/>
              <a:cxnLst/>
              <a:rect l="0" t="0" r="0" b="0"/>
              <a:pathLst>
                <a:path w="26340" h="49030">
                  <a:moveTo>
                    <a:pt x="0" y="0"/>
                  </a:moveTo>
                  <a:lnTo>
                    <a:pt x="7943" y="799"/>
                  </a:lnTo>
                  <a:cubicBezTo>
                    <a:pt x="11286" y="1599"/>
                    <a:pt x="14229" y="2855"/>
                    <a:pt x="16804" y="4574"/>
                  </a:cubicBezTo>
                  <a:cubicBezTo>
                    <a:pt x="19834" y="6599"/>
                    <a:pt x="22165" y="9142"/>
                    <a:pt x="23821" y="12179"/>
                  </a:cubicBezTo>
                  <a:cubicBezTo>
                    <a:pt x="25508" y="15209"/>
                    <a:pt x="26340" y="19078"/>
                    <a:pt x="26340" y="23732"/>
                  </a:cubicBezTo>
                  <a:cubicBezTo>
                    <a:pt x="26340" y="27264"/>
                    <a:pt x="25720" y="30537"/>
                    <a:pt x="24464" y="33606"/>
                  </a:cubicBezTo>
                  <a:cubicBezTo>
                    <a:pt x="23240" y="36612"/>
                    <a:pt x="21521" y="39217"/>
                    <a:pt x="19315" y="41423"/>
                  </a:cubicBezTo>
                  <a:cubicBezTo>
                    <a:pt x="16553" y="44186"/>
                    <a:pt x="13303" y="46266"/>
                    <a:pt x="9568" y="47647"/>
                  </a:cubicBezTo>
                  <a:lnTo>
                    <a:pt x="0" y="49030"/>
                  </a:lnTo>
                  <a:lnTo>
                    <a:pt x="0" y="39943"/>
                  </a:lnTo>
                  <a:lnTo>
                    <a:pt x="4136" y="39492"/>
                  </a:lnTo>
                  <a:cubicBezTo>
                    <a:pt x="6805" y="38700"/>
                    <a:pt x="8987" y="37467"/>
                    <a:pt x="10666" y="35780"/>
                  </a:cubicBezTo>
                  <a:cubicBezTo>
                    <a:pt x="12354" y="34069"/>
                    <a:pt x="13554" y="32256"/>
                    <a:pt x="14229" y="30388"/>
                  </a:cubicBezTo>
                  <a:cubicBezTo>
                    <a:pt x="14928" y="28489"/>
                    <a:pt x="15297" y="26338"/>
                    <a:pt x="15297" y="23983"/>
                  </a:cubicBezTo>
                  <a:cubicBezTo>
                    <a:pt x="15297" y="21221"/>
                    <a:pt x="14810" y="18827"/>
                    <a:pt x="13860" y="16802"/>
                  </a:cubicBezTo>
                  <a:cubicBezTo>
                    <a:pt x="12879" y="14753"/>
                    <a:pt x="11404" y="13097"/>
                    <a:pt x="9442" y="11810"/>
                  </a:cubicBezTo>
                  <a:cubicBezTo>
                    <a:pt x="7723" y="10704"/>
                    <a:pt x="5761" y="9911"/>
                    <a:pt x="3556" y="9448"/>
                  </a:cubicBezTo>
                  <a:lnTo>
                    <a:pt x="0" y="9133"/>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5" name="Shape 562">
              <a:extLst>
                <a:ext uri="{FF2B5EF4-FFF2-40B4-BE49-F238E27FC236}">
                  <a16:creationId xmlns:a16="http://schemas.microsoft.com/office/drawing/2014/main" id="{BBC8B4BB-F7B0-6CB9-D544-0F29E83446FA}"/>
                </a:ext>
              </a:extLst>
            </p:cNvPr>
            <p:cNvSpPr/>
            <p:nvPr/>
          </p:nvSpPr>
          <p:spPr>
            <a:xfrm>
              <a:off x="2831226" y="1028818"/>
              <a:ext cx="27670" cy="63236"/>
            </a:xfrm>
            <a:custGeom>
              <a:avLst/>
              <a:gdLst/>
              <a:ahLst/>
              <a:cxnLst/>
              <a:rect l="0" t="0" r="0" b="0"/>
              <a:pathLst>
                <a:path w="27670" h="63236">
                  <a:moveTo>
                    <a:pt x="27670" y="0"/>
                  </a:moveTo>
                  <a:lnTo>
                    <a:pt x="27670" y="8681"/>
                  </a:lnTo>
                  <a:lnTo>
                    <a:pt x="14936" y="14370"/>
                  </a:lnTo>
                  <a:cubicBezTo>
                    <a:pt x="11930" y="18114"/>
                    <a:pt x="10423" y="23875"/>
                    <a:pt x="10423" y="31629"/>
                  </a:cubicBezTo>
                  <a:cubicBezTo>
                    <a:pt x="10423" y="39141"/>
                    <a:pt x="11930" y="44846"/>
                    <a:pt x="14967" y="48771"/>
                  </a:cubicBezTo>
                  <a:lnTo>
                    <a:pt x="27670" y="54554"/>
                  </a:lnTo>
                  <a:lnTo>
                    <a:pt x="27670" y="63236"/>
                  </a:lnTo>
                  <a:lnTo>
                    <a:pt x="7456" y="54783"/>
                  </a:lnTo>
                  <a:cubicBezTo>
                    <a:pt x="2488" y="49109"/>
                    <a:pt x="0" y="41417"/>
                    <a:pt x="0" y="31629"/>
                  </a:cubicBezTo>
                  <a:cubicBezTo>
                    <a:pt x="0" y="21882"/>
                    <a:pt x="2488" y="14158"/>
                    <a:pt x="7456" y="8515"/>
                  </a:cubicBezTo>
                  <a:lnTo>
                    <a:pt x="2767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6" name="Shape 563">
              <a:extLst>
                <a:ext uri="{FF2B5EF4-FFF2-40B4-BE49-F238E27FC236}">
                  <a16:creationId xmlns:a16="http://schemas.microsoft.com/office/drawing/2014/main" id="{0D855D8F-83E2-3833-2D4C-7722AA17162F}"/>
                </a:ext>
              </a:extLst>
            </p:cNvPr>
            <p:cNvSpPr/>
            <p:nvPr/>
          </p:nvSpPr>
          <p:spPr>
            <a:xfrm>
              <a:off x="2858896" y="1028810"/>
              <a:ext cx="27639" cy="63252"/>
            </a:xfrm>
            <a:custGeom>
              <a:avLst/>
              <a:gdLst/>
              <a:ahLst/>
              <a:cxnLst/>
              <a:rect l="0" t="0" r="0" b="0"/>
              <a:pathLst>
                <a:path w="27639" h="63252">
                  <a:moveTo>
                    <a:pt x="20" y="0"/>
                  </a:moveTo>
                  <a:cubicBezTo>
                    <a:pt x="8418" y="0"/>
                    <a:pt x="15128" y="2849"/>
                    <a:pt x="20128" y="8524"/>
                  </a:cubicBezTo>
                  <a:cubicBezTo>
                    <a:pt x="25159" y="14167"/>
                    <a:pt x="27639" y="21890"/>
                    <a:pt x="27639" y="31638"/>
                  </a:cubicBezTo>
                  <a:cubicBezTo>
                    <a:pt x="27639" y="41425"/>
                    <a:pt x="25159" y="49117"/>
                    <a:pt x="20128" y="54791"/>
                  </a:cubicBezTo>
                  <a:cubicBezTo>
                    <a:pt x="15128" y="60426"/>
                    <a:pt x="8418" y="63252"/>
                    <a:pt x="20" y="63252"/>
                  </a:cubicBezTo>
                  <a:lnTo>
                    <a:pt x="0" y="63244"/>
                  </a:lnTo>
                  <a:lnTo>
                    <a:pt x="0" y="54563"/>
                  </a:lnTo>
                  <a:lnTo>
                    <a:pt x="20" y="54571"/>
                  </a:lnTo>
                  <a:cubicBezTo>
                    <a:pt x="5380" y="54571"/>
                    <a:pt x="9580" y="52641"/>
                    <a:pt x="12617" y="48811"/>
                  </a:cubicBezTo>
                  <a:cubicBezTo>
                    <a:pt x="15717" y="44949"/>
                    <a:pt x="17247" y="39243"/>
                    <a:pt x="17247" y="31638"/>
                  </a:cubicBezTo>
                  <a:cubicBezTo>
                    <a:pt x="17247" y="23883"/>
                    <a:pt x="15717" y="18123"/>
                    <a:pt x="12679" y="14379"/>
                  </a:cubicBezTo>
                  <a:cubicBezTo>
                    <a:pt x="9642" y="10580"/>
                    <a:pt x="5412" y="8680"/>
                    <a:pt x="20" y="8680"/>
                  </a:cubicBezTo>
                  <a:lnTo>
                    <a:pt x="0" y="8689"/>
                  </a:lnTo>
                  <a:lnTo>
                    <a:pt x="0" y="8"/>
                  </a:lnTo>
                  <a:lnTo>
                    <a:pt x="2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7" name="Shape 564">
              <a:extLst>
                <a:ext uri="{FF2B5EF4-FFF2-40B4-BE49-F238E27FC236}">
                  <a16:creationId xmlns:a16="http://schemas.microsoft.com/office/drawing/2014/main" id="{0AD34B93-2620-5555-55A4-378B9B41E8E4}"/>
                </a:ext>
              </a:extLst>
            </p:cNvPr>
            <p:cNvSpPr/>
            <p:nvPr/>
          </p:nvSpPr>
          <p:spPr>
            <a:xfrm>
              <a:off x="2901745" y="1030466"/>
              <a:ext cx="50097" cy="61596"/>
            </a:xfrm>
            <a:custGeom>
              <a:avLst/>
              <a:gdLst/>
              <a:ahLst/>
              <a:cxnLst/>
              <a:rect l="0" t="0" r="0" b="0"/>
              <a:pathLst>
                <a:path w="50097" h="61596">
                  <a:moveTo>
                    <a:pt x="0" y="0"/>
                  </a:moveTo>
                  <a:lnTo>
                    <a:pt x="10085" y="0"/>
                  </a:lnTo>
                  <a:lnTo>
                    <a:pt x="10085" y="34126"/>
                  </a:lnTo>
                  <a:cubicBezTo>
                    <a:pt x="10085" y="37163"/>
                    <a:pt x="10203" y="39769"/>
                    <a:pt x="10517" y="41974"/>
                  </a:cubicBezTo>
                  <a:cubicBezTo>
                    <a:pt x="10792" y="44117"/>
                    <a:pt x="11404" y="45962"/>
                    <a:pt x="12322" y="47492"/>
                  </a:cubicBezTo>
                  <a:cubicBezTo>
                    <a:pt x="13303" y="49054"/>
                    <a:pt x="14528" y="50192"/>
                    <a:pt x="16090" y="50922"/>
                  </a:cubicBezTo>
                  <a:cubicBezTo>
                    <a:pt x="17628" y="51628"/>
                    <a:pt x="19865" y="51997"/>
                    <a:pt x="22777" y="51997"/>
                  </a:cubicBezTo>
                  <a:cubicBezTo>
                    <a:pt x="25382" y="51997"/>
                    <a:pt x="28231" y="51322"/>
                    <a:pt x="31331" y="49940"/>
                  </a:cubicBezTo>
                  <a:cubicBezTo>
                    <a:pt x="34424" y="48599"/>
                    <a:pt x="37343" y="46848"/>
                    <a:pt x="40004" y="44760"/>
                  </a:cubicBezTo>
                  <a:lnTo>
                    <a:pt x="40004" y="0"/>
                  </a:lnTo>
                  <a:lnTo>
                    <a:pt x="50097" y="0"/>
                  </a:lnTo>
                  <a:lnTo>
                    <a:pt x="50097" y="59940"/>
                  </a:lnTo>
                  <a:lnTo>
                    <a:pt x="40004" y="59940"/>
                  </a:lnTo>
                  <a:lnTo>
                    <a:pt x="40004" y="53284"/>
                  </a:lnTo>
                  <a:cubicBezTo>
                    <a:pt x="36606" y="55953"/>
                    <a:pt x="33356" y="58009"/>
                    <a:pt x="30256" y="59445"/>
                  </a:cubicBezTo>
                  <a:cubicBezTo>
                    <a:pt x="27132" y="60889"/>
                    <a:pt x="23695" y="61596"/>
                    <a:pt x="19958" y="61596"/>
                  </a:cubicBezTo>
                  <a:cubicBezTo>
                    <a:pt x="13641" y="61596"/>
                    <a:pt x="8735" y="59696"/>
                    <a:pt x="5242" y="55859"/>
                  </a:cubicBezTo>
                  <a:cubicBezTo>
                    <a:pt x="1743" y="51997"/>
                    <a:pt x="0" y="46322"/>
                    <a:pt x="0" y="38905"/>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8" name="Shape 565">
              <a:extLst>
                <a:ext uri="{FF2B5EF4-FFF2-40B4-BE49-F238E27FC236}">
                  <a16:creationId xmlns:a16="http://schemas.microsoft.com/office/drawing/2014/main" id="{9B2B1669-B349-9E9F-35DA-005E10BD99AE}"/>
                </a:ext>
              </a:extLst>
            </p:cNvPr>
            <p:cNvSpPr/>
            <p:nvPr/>
          </p:nvSpPr>
          <p:spPr>
            <a:xfrm>
              <a:off x="2965083" y="1013239"/>
              <a:ext cx="37744" cy="78329"/>
            </a:xfrm>
            <a:custGeom>
              <a:avLst/>
              <a:gdLst/>
              <a:ahLst/>
              <a:cxnLst/>
              <a:rect l="0" t="0" r="0" b="0"/>
              <a:pathLst>
                <a:path w="37744" h="78329">
                  <a:moveTo>
                    <a:pt x="6836" y="0"/>
                  </a:moveTo>
                  <a:lnTo>
                    <a:pt x="16921" y="0"/>
                  </a:lnTo>
                  <a:lnTo>
                    <a:pt x="16921" y="17228"/>
                  </a:lnTo>
                  <a:lnTo>
                    <a:pt x="37744" y="17228"/>
                  </a:lnTo>
                  <a:lnTo>
                    <a:pt x="37744" y="25720"/>
                  </a:lnTo>
                  <a:lnTo>
                    <a:pt x="16921" y="25720"/>
                  </a:lnTo>
                  <a:lnTo>
                    <a:pt x="16921" y="53009"/>
                  </a:lnTo>
                  <a:cubicBezTo>
                    <a:pt x="16921" y="56164"/>
                    <a:pt x="16984" y="58621"/>
                    <a:pt x="17141" y="60426"/>
                  </a:cubicBezTo>
                  <a:cubicBezTo>
                    <a:pt x="17259" y="62176"/>
                    <a:pt x="17754" y="63833"/>
                    <a:pt x="18640" y="65363"/>
                  </a:cubicBezTo>
                  <a:cubicBezTo>
                    <a:pt x="19410" y="66807"/>
                    <a:pt x="20477" y="67843"/>
                    <a:pt x="21858" y="68518"/>
                  </a:cubicBezTo>
                  <a:cubicBezTo>
                    <a:pt x="23240" y="69162"/>
                    <a:pt x="25351" y="69499"/>
                    <a:pt x="28177" y="69499"/>
                  </a:cubicBezTo>
                  <a:cubicBezTo>
                    <a:pt x="29832" y="69499"/>
                    <a:pt x="31552" y="69256"/>
                    <a:pt x="33325" y="68793"/>
                  </a:cubicBezTo>
                  <a:cubicBezTo>
                    <a:pt x="35107" y="68275"/>
                    <a:pt x="36394" y="67875"/>
                    <a:pt x="37187" y="67569"/>
                  </a:cubicBezTo>
                  <a:lnTo>
                    <a:pt x="37744" y="67569"/>
                  </a:lnTo>
                  <a:lnTo>
                    <a:pt x="37744" y="76618"/>
                  </a:lnTo>
                  <a:cubicBezTo>
                    <a:pt x="35837" y="77136"/>
                    <a:pt x="33757" y="77536"/>
                    <a:pt x="31520" y="77874"/>
                  </a:cubicBezTo>
                  <a:cubicBezTo>
                    <a:pt x="29275" y="78180"/>
                    <a:pt x="27289" y="78329"/>
                    <a:pt x="25540" y="78329"/>
                  </a:cubicBezTo>
                  <a:cubicBezTo>
                    <a:pt x="19441" y="78329"/>
                    <a:pt x="14779" y="76704"/>
                    <a:pt x="11592" y="73392"/>
                  </a:cubicBezTo>
                  <a:cubicBezTo>
                    <a:pt x="8398" y="70111"/>
                    <a:pt x="6836" y="64845"/>
                    <a:pt x="6836" y="57577"/>
                  </a:cubicBezTo>
                  <a:lnTo>
                    <a:pt x="6836" y="25720"/>
                  </a:lnTo>
                  <a:lnTo>
                    <a:pt x="0" y="25720"/>
                  </a:lnTo>
                  <a:lnTo>
                    <a:pt x="0" y="17228"/>
                  </a:lnTo>
                  <a:lnTo>
                    <a:pt x="6836" y="17228"/>
                  </a:lnTo>
                  <a:lnTo>
                    <a:pt x="6836"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49" name="Shape 566">
              <a:extLst>
                <a:ext uri="{FF2B5EF4-FFF2-40B4-BE49-F238E27FC236}">
                  <a16:creationId xmlns:a16="http://schemas.microsoft.com/office/drawing/2014/main" id="{03D6E012-6A39-180D-D1C1-F9CBF2AAF0B4}"/>
                </a:ext>
              </a:extLst>
            </p:cNvPr>
            <p:cNvSpPr/>
            <p:nvPr/>
          </p:nvSpPr>
          <p:spPr>
            <a:xfrm>
              <a:off x="3314440" y="783235"/>
              <a:ext cx="71124" cy="79899"/>
            </a:xfrm>
            <a:custGeom>
              <a:avLst/>
              <a:gdLst/>
              <a:ahLst/>
              <a:cxnLst/>
              <a:rect l="0" t="0" r="0" b="0"/>
              <a:pathLst>
                <a:path w="71124" h="79899">
                  <a:moveTo>
                    <a:pt x="0" y="0"/>
                  </a:moveTo>
                  <a:lnTo>
                    <a:pt x="14465" y="0"/>
                  </a:lnTo>
                  <a:lnTo>
                    <a:pt x="35774" y="44486"/>
                  </a:lnTo>
                  <a:lnTo>
                    <a:pt x="56376" y="0"/>
                  </a:lnTo>
                  <a:lnTo>
                    <a:pt x="71124" y="0"/>
                  </a:lnTo>
                  <a:lnTo>
                    <a:pt x="71124" y="79899"/>
                  </a:lnTo>
                  <a:lnTo>
                    <a:pt x="60520" y="79899"/>
                  </a:lnTo>
                  <a:lnTo>
                    <a:pt x="60520" y="11067"/>
                  </a:lnTo>
                  <a:lnTo>
                    <a:pt x="38293" y="57884"/>
                  </a:lnTo>
                  <a:lnTo>
                    <a:pt x="31975" y="57884"/>
                  </a:lnTo>
                  <a:lnTo>
                    <a:pt x="9928" y="11067"/>
                  </a:lnTo>
                  <a:lnTo>
                    <a:pt x="9928"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0" name="Shape 36300">
              <a:extLst>
                <a:ext uri="{FF2B5EF4-FFF2-40B4-BE49-F238E27FC236}">
                  <a16:creationId xmlns:a16="http://schemas.microsoft.com/office/drawing/2014/main" id="{EFFADB33-AF6D-84CE-D9AD-4D815822472A}"/>
                </a:ext>
              </a:extLst>
            </p:cNvPr>
            <p:cNvSpPr/>
            <p:nvPr/>
          </p:nvSpPr>
          <p:spPr>
            <a:xfrm>
              <a:off x="3406355" y="803194"/>
              <a:ext cx="10085" cy="59940"/>
            </a:xfrm>
            <a:custGeom>
              <a:avLst/>
              <a:gdLst/>
              <a:ahLst/>
              <a:cxnLst/>
              <a:rect l="0" t="0" r="0" b="0"/>
              <a:pathLst>
                <a:path w="10085" h="59940">
                  <a:moveTo>
                    <a:pt x="0" y="0"/>
                  </a:moveTo>
                  <a:lnTo>
                    <a:pt x="10085" y="0"/>
                  </a:lnTo>
                  <a:lnTo>
                    <a:pt x="10085" y="59940"/>
                  </a:lnTo>
                  <a:lnTo>
                    <a:pt x="0" y="59940"/>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1" name="Shape 36301">
              <a:extLst>
                <a:ext uri="{FF2B5EF4-FFF2-40B4-BE49-F238E27FC236}">
                  <a16:creationId xmlns:a16="http://schemas.microsoft.com/office/drawing/2014/main" id="{EA2F16D4-A55F-DC87-0765-AB254ACA8281}"/>
                </a:ext>
              </a:extLst>
            </p:cNvPr>
            <p:cNvSpPr/>
            <p:nvPr/>
          </p:nvSpPr>
          <p:spPr>
            <a:xfrm>
              <a:off x="3405712" y="782717"/>
              <a:ext cx="11373" cy="10454"/>
            </a:xfrm>
            <a:custGeom>
              <a:avLst/>
              <a:gdLst/>
              <a:ahLst/>
              <a:cxnLst/>
              <a:rect l="0" t="0" r="0" b="0"/>
              <a:pathLst>
                <a:path w="11373" h="10454">
                  <a:moveTo>
                    <a:pt x="0" y="0"/>
                  </a:moveTo>
                  <a:lnTo>
                    <a:pt x="11373" y="0"/>
                  </a:lnTo>
                  <a:lnTo>
                    <a:pt x="11373" y="10454"/>
                  </a:lnTo>
                  <a:lnTo>
                    <a:pt x="0" y="10454"/>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sp>
          <p:nvSpPr>
            <p:cNvPr id="252" name="Shape 569">
              <a:extLst>
                <a:ext uri="{FF2B5EF4-FFF2-40B4-BE49-F238E27FC236}">
                  <a16:creationId xmlns:a16="http://schemas.microsoft.com/office/drawing/2014/main" id="{808F0FE2-4CA6-6700-414F-794C238CE7A5}"/>
                </a:ext>
              </a:extLst>
            </p:cNvPr>
            <p:cNvSpPr/>
            <p:nvPr/>
          </p:nvSpPr>
          <p:spPr>
            <a:xfrm>
              <a:off x="3429681" y="803194"/>
              <a:ext cx="58589" cy="59940"/>
            </a:xfrm>
            <a:custGeom>
              <a:avLst/>
              <a:gdLst/>
              <a:ahLst/>
              <a:cxnLst/>
              <a:rect l="0" t="0" r="0" b="0"/>
              <a:pathLst>
                <a:path w="58589" h="59940">
                  <a:moveTo>
                    <a:pt x="219" y="0"/>
                  </a:moveTo>
                  <a:lnTo>
                    <a:pt x="12942" y="0"/>
                  </a:lnTo>
                  <a:lnTo>
                    <a:pt x="29832" y="22659"/>
                  </a:lnTo>
                  <a:lnTo>
                    <a:pt x="46786" y="0"/>
                  </a:lnTo>
                  <a:lnTo>
                    <a:pt x="58589" y="0"/>
                  </a:lnTo>
                  <a:lnTo>
                    <a:pt x="35044" y="29526"/>
                  </a:lnTo>
                  <a:lnTo>
                    <a:pt x="58589" y="59940"/>
                  </a:lnTo>
                  <a:lnTo>
                    <a:pt x="45867" y="59940"/>
                  </a:lnTo>
                  <a:lnTo>
                    <a:pt x="28851" y="36912"/>
                  </a:lnTo>
                  <a:lnTo>
                    <a:pt x="11741" y="59940"/>
                  </a:lnTo>
                  <a:lnTo>
                    <a:pt x="0" y="59940"/>
                  </a:lnTo>
                  <a:lnTo>
                    <a:pt x="23396" y="30044"/>
                  </a:lnTo>
                  <a:lnTo>
                    <a:pt x="219"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en-GB"/>
            </a:p>
          </p:txBody>
        </p:sp>
      </p:grpSp>
      <p:grpSp>
        <p:nvGrpSpPr>
          <p:cNvPr id="8" name="Group 7">
            <a:extLst>
              <a:ext uri="{FF2B5EF4-FFF2-40B4-BE49-F238E27FC236}">
                <a16:creationId xmlns:a16="http://schemas.microsoft.com/office/drawing/2014/main" id="{7A52EAF7-BDC3-9369-33B9-9ED789493A72}"/>
              </a:ext>
            </a:extLst>
          </p:cNvPr>
          <p:cNvGrpSpPr/>
          <p:nvPr/>
        </p:nvGrpSpPr>
        <p:grpSpPr>
          <a:xfrm>
            <a:off x="8001225" y="3610901"/>
            <a:ext cx="3566265" cy="2764221"/>
            <a:chOff x="0" y="0"/>
            <a:chExt cx="3401391" cy="2776257"/>
          </a:xfrm>
        </p:grpSpPr>
        <p:pic>
          <p:nvPicPr>
            <p:cNvPr id="9" name="Picture 8">
              <a:extLst>
                <a:ext uri="{FF2B5EF4-FFF2-40B4-BE49-F238E27FC236}">
                  <a16:creationId xmlns:a16="http://schemas.microsoft.com/office/drawing/2014/main" id="{0887C61C-1E3C-DF51-017D-F55D5A54D74E}"/>
                </a:ext>
              </a:extLst>
            </p:cNvPr>
            <p:cNvPicPr/>
            <p:nvPr/>
          </p:nvPicPr>
          <p:blipFill>
            <a:blip r:embed="rId11"/>
            <a:stretch>
              <a:fillRect/>
            </a:stretch>
          </p:blipFill>
          <p:spPr>
            <a:xfrm>
              <a:off x="950781" y="63383"/>
              <a:ext cx="950976" cy="243840"/>
            </a:xfrm>
            <a:prstGeom prst="rect">
              <a:avLst/>
            </a:prstGeom>
          </p:spPr>
        </p:pic>
        <p:sp>
          <p:nvSpPr>
            <p:cNvPr id="10" name="Shape 611">
              <a:extLst>
                <a:ext uri="{FF2B5EF4-FFF2-40B4-BE49-F238E27FC236}">
                  <a16:creationId xmlns:a16="http://schemas.microsoft.com/office/drawing/2014/main" id="{29AD04AE-CFD0-6A9D-A83E-0C696A68B0ED}"/>
                </a:ext>
              </a:extLst>
            </p:cNvPr>
            <p:cNvSpPr/>
            <p:nvPr/>
          </p:nvSpPr>
          <p:spPr>
            <a:xfrm>
              <a:off x="954761" y="67938"/>
              <a:ext cx="950225" cy="239953"/>
            </a:xfrm>
            <a:custGeom>
              <a:avLst/>
              <a:gdLst/>
              <a:ahLst/>
              <a:cxnLst/>
              <a:rect l="0" t="0" r="0" b="0"/>
              <a:pathLst>
                <a:path w="950225" h="239953">
                  <a:moveTo>
                    <a:pt x="0" y="0"/>
                  </a:moveTo>
                  <a:lnTo>
                    <a:pt x="950225" y="0"/>
                  </a:lnTo>
                  <a:lnTo>
                    <a:pt x="950225" y="239953"/>
                  </a:lnTo>
                  <a:lnTo>
                    <a:pt x="0" y="239953"/>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1" name="Shape 612">
              <a:extLst>
                <a:ext uri="{FF2B5EF4-FFF2-40B4-BE49-F238E27FC236}">
                  <a16:creationId xmlns:a16="http://schemas.microsoft.com/office/drawing/2014/main" id="{D61B6FC2-F361-7BBB-0158-0A735A79C3F3}"/>
                </a:ext>
              </a:extLst>
            </p:cNvPr>
            <p:cNvSpPr/>
            <p:nvPr/>
          </p:nvSpPr>
          <p:spPr>
            <a:xfrm>
              <a:off x="2840" y="182175"/>
              <a:ext cx="950224" cy="0"/>
            </a:xfrm>
            <a:custGeom>
              <a:avLst/>
              <a:gdLst/>
              <a:ahLst/>
              <a:cxnLst/>
              <a:rect l="0" t="0" r="0" b="0"/>
              <a:pathLst>
                <a:path w="950224">
                  <a:moveTo>
                    <a:pt x="0" y="0"/>
                  </a:moveTo>
                  <a:lnTo>
                    <a:pt x="950224"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2" name="Shape 613">
              <a:extLst>
                <a:ext uri="{FF2B5EF4-FFF2-40B4-BE49-F238E27FC236}">
                  <a16:creationId xmlns:a16="http://schemas.microsoft.com/office/drawing/2014/main" id="{A65E8C44-B38F-CE71-8163-AE7ABB8FB99E}"/>
                </a:ext>
              </a:extLst>
            </p:cNvPr>
            <p:cNvSpPr/>
            <p:nvPr/>
          </p:nvSpPr>
          <p:spPr>
            <a:xfrm>
              <a:off x="1897742" y="191008"/>
              <a:ext cx="950225" cy="0"/>
            </a:xfrm>
            <a:custGeom>
              <a:avLst/>
              <a:gdLst/>
              <a:ahLst/>
              <a:cxnLst/>
              <a:rect l="0" t="0" r="0" b="0"/>
              <a:pathLst>
                <a:path w="950225">
                  <a:moveTo>
                    <a:pt x="0" y="0"/>
                  </a:moveTo>
                  <a:lnTo>
                    <a:pt x="950225"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3" name="Shape 614">
              <a:extLst>
                <a:ext uri="{FF2B5EF4-FFF2-40B4-BE49-F238E27FC236}">
                  <a16:creationId xmlns:a16="http://schemas.microsoft.com/office/drawing/2014/main" id="{084FB15C-D1EB-0CA0-8CC0-02A610F63391}"/>
                </a:ext>
              </a:extLst>
            </p:cNvPr>
            <p:cNvSpPr/>
            <p:nvPr/>
          </p:nvSpPr>
          <p:spPr>
            <a:xfrm>
              <a:off x="1434396" y="318665"/>
              <a:ext cx="1841" cy="215025"/>
            </a:xfrm>
            <a:custGeom>
              <a:avLst/>
              <a:gdLst/>
              <a:ahLst/>
              <a:cxnLst/>
              <a:rect l="0" t="0" r="0" b="0"/>
              <a:pathLst>
                <a:path w="1841" h="215025">
                  <a:moveTo>
                    <a:pt x="0" y="215025"/>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4" name="Shape 615">
              <a:extLst>
                <a:ext uri="{FF2B5EF4-FFF2-40B4-BE49-F238E27FC236}">
                  <a16:creationId xmlns:a16="http://schemas.microsoft.com/office/drawing/2014/main" id="{3E835A79-22D1-B781-2252-59FA9B0A1E80}"/>
                </a:ext>
              </a:extLst>
            </p:cNvPr>
            <p:cNvSpPr/>
            <p:nvPr/>
          </p:nvSpPr>
          <p:spPr>
            <a:xfrm>
              <a:off x="1434396" y="524360"/>
              <a:ext cx="950250" cy="0"/>
            </a:xfrm>
            <a:custGeom>
              <a:avLst/>
              <a:gdLst/>
              <a:ahLst/>
              <a:cxnLst/>
              <a:rect l="0" t="0" r="0" b="0"/>
              <a:pathLst>
                <a:path w="950250">
                  <a:moveTo>
                    <a:pt x="0" y="0"/>
                  </a:moveTo>
                  <a:lnTo>
                    <a:pt x="95025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5" name="Shape 616">
              <a:extLst>
                <a:ext uri="{FF2B5EF4-FFF2-40B4-BE49-F238E27FC236}">
                  <a16:creationId xmlns:a16="http://schemas.microsoft.com/office/drawing/2014/main" id="{68EA3F83-3E7B-66C3-53D5-88A8E60B70B5}"/>
                </a:ext>
              </a:extLst>
            </p:cNvPr>
            <p:cNvSpPr/>
            <p:nvPr/>
          </p:nvSpPr>
          <p:spPr>
            <a:xfrm>
              <a:off x="2382805" y="514937"/>
              <a:ext cx="1841" cy="315052"/>
            </a:xfrm>
            <a:custGeom>
              <a:avLst/>
              <a:gdLst/>
              <a:ahLst/>
              <a:cxnLst/>
              <a:rect l="0" t="0" r="0" b="0"/>
              <a:pathLst>
                <a:path w="1841" h="315052">
                  <a:moveTo>
                    <a:pt x="0" y="315052"/>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6" name="Shape 617">
              <a:extLst>
                <a:ext uri="{FF2B5EF4-FFF2-40B4-BE49-F238E27FC236}">
                  <a16:creationId xmlns:a16="http://schemas.microsoft.com/office/drawing/2014/main" id="{B15C2413-0DCC-0257-684E-E006BE0B68F6}"/>
                </a:ext>
              </a:extLst>
            </p:cNvPr>
            <p:cNvSpPr/>
            <p:nvPr/>
          </p:nvSpPr>
          <p:spPr>
            <a:xfrm>
              <a:off x="2260476" y="809376"/>
              <a:ext cx="249081" cy="251562"/>
            </a:xfrm>
            <a:custGeom>
              <a:avLst/>
              <a:gdLst/>
              <a:ahLst/>
              <a:cxnLst/>
              <a:rect l="0" t="0" r="0" b="0"/>
              <a:pathLst>
                <a:path w="249081" h="251562">
                  <a:moveTo>
                    <a:pt x="216268" y="65738"/>
                  </a:moveTo>
                  <a:cubicBezTo>
                    <a:pt x="249081" y="116907"/>
                    <a:pt x="234625" y="185228"/>
                    <a:pt x="184002" y="218404"/>
                  </a:cubicBezTo>
                  <a:cubicBezTo>
                    <a:pt x="133373" y="251562"/>
                    <a:pt x="65719" y="237006"/>
                    <a:pt x="32856" y="185862"/>
                  </a:cubicBezTo>
                  <a:cubicBezTo>
                    <a:pt x="0" y="134749"/>
                    <a:pt x="14380" y="66404"/>
                    <a:pt x="64978" y="33202"/>
                  </a:cubicBezTo>
                  <a:cubicBezTo>
                    <a:pt x="115582" y="0"/>
                    <a:pt x="183242" y="14474"/>
                    <a:pt x="216149" y="65568"/>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7" name="Shape 618">
              <a:extLst>
                <a:ext uri="{FF2B5EF4-FFF2-40B4-BE49-F238E27FC236}">
                  <a16:creationId xmlns:a16="http://schemas.microsoft.com/office/drawing/2014/main" id="{206898EB-92C6-DEA5-F3A1-A7CEA6BBD8EF}"/>
                </a:ext>
              </a:extLst>
            </p:cNvPr>
            <p:cNvSpPr/>
            <p:nvPr/>
          </p:nvSpPr>
          <p:spPr>
            <a:xfrm>
              <a:off x="2381555" y="1040810"/>
              <a:ext cx="1841" cy="315027"/>
            </a:xfrm>
            <a:custGeom>
              <a:avLst/>
              <a:gdLst/>
              <a:ahLst/>
              <a:cxnLst/>
              <a:rect l="0" t="0" r="0" b="0"/>
              <a:pathLst>
                <a:path w="1841" h="315027">
                  <a:moveTo>
                    <a:pt x="0" y="315027"/>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8" name="Shape 619">
              <a:extLst>
                <a:ext uri="{FF2B5EF4-FFF2-40B4-BE49-F238E27FC236}">
                  <a16:creationId xmlns:a16="http://schemas.microsoft.com/office/drawing/2014/main" id="{75450A62-7A46-B63D-AF7F-FBD29A597E54}"/>
                </a:ext>
              </a:extLst>
            </p:cNvPr>
            <p:cNvSpPr/>
            <p:nvPr/>
          </p:nvSpPr>
          <p:spPr>
            <a:xfrm>
              <a:off x="1921546" y="1346413"/>
              <a:ext cx="460009" cy="0"/>
            </a:xfrm>
            <a:custGeom>
              <a:avLst/>
              <a:gdLst/>
              <a:ahLst/>
              <a:cxnLst/>
              <a:rect l="0" t="0" r="0" b="0"/>
              <a:pathLst>
                <a:path w="460009">
                  <a:moveTo>
                    <a:pt x="0" y="0"/>
                  </a:moveTo>
                  <a:lnTo>
                    <a:pt x="460009"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19" name="Picture 18">
              <a:extLst>
                <a:ext uri="{FF2B5EF4-FFF2-40B4-BE49-F238E27FC236}">
                  <a16:creationId xmlns:a16="http://schemas.microsoft.com/office/drawing/2014/main" id="{7804C82C-B777-61A4-94D2-46AFCA8D4B66}"/>
                </a:ext>
              </a:extLst>
            </p:cNvPr>
            <p:cNvPicPr/>
            <p:nvPr/>
          </p:nvPicPr>
          <p:blipFill>
            <a:blip r:embed="rId12"/>
            <a:stretch>
              <a:fillRect/>
            </a:stretch>
          </p:blipFill>
          <p:spPr>
            <a:xfrm>
              <a:off x="967037" y="1215527"/>
              <a:ext cx="947928" cy="240792"/>
            </a:xfrm>
            <a:prstGeom prst="rect">
              <a:avLst/>
            </a:prstGeom>
          </p:spPr>
        </p:pic>
        <p:sp>
          <p:nvSpPr>
            <p:cNvPr id="20" name="Shape 621">
              <a:extLst>
                <a:ext uri="{FF2B5EF4-FFF2-40B4-BE49-F238E27FC236}">
                  <a16:creationId xmlns:a16="http://schemas.microsoft.com/office/drawing/2014/main" id="{D475E660-892B-EC35-B16A-83B477AB5CCD}"/>
                </a:ext>
              </a:extLst>
            </p:cNvPr>
            <p:cNvSpPr/>
            <p:nvPr/>
          </p:nvSpPr>
          <p:spPr>
            <a:xfrm>
              <a:off x="970316" y="1218606"/>
              <a:ext cx="946568" cy="240003"/>
            </a:xfrm>
            <a:custGeom>
              <a:avLst/>
              <a:gdLst/>
              <a:ahLst/>
              <a:cxnLst/>
              <a:rect l="0" t="0" r="0" b="0"/>
              <a:pathLst>
                <a:path w="946568" h="240003">
                  <a:moveTo>
                    <a:pt x="946568" y="0"/>
                  </a:moveTo>
                  <a:lnTo>
                    <a:pt x="0" y="0"/>
                  </a:lnTo>
                  <a:lnTo>
                    <a:pt x="0" y="240003"/>
                  </a:lnTo>
                  <a:lnTo>
                    <a:pt x="946568" y="240003"/>
                  </a:lnTo>
                  <a:close/>
                </a:path>
              </a:pathLst>
            </a:custGeom>
            <a:ln w="17775"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1" name="Shape 622">
              <a:extLst>
                <a:ext uri="{FF2B5EF4-FFF2-40B4-BE49-F238E27FC236}">
                  <a16:creationId xmlns:a16="http://schemas.microsoft.com/office/drawing/2014/main" id="{D26E96A2-8552-A123-FB60-C23E291E0BCD}"/>
                </a:ext>
              </a:extLst>
            </p:cNvPr>
            <p:cNvSpPr/>
            <p:nvPr/>
          </p:nvSpPr>
          <p:spPr>
            <a:xfrm>
              <a:off x="1434327" y="1656451"/>
              <a:ext cx="950224" cy="0"/>
            </a:xfrm>
            <a:custGeom>
              <a:avLst/>
              <a:gdLst/>
              <a:ahLst/>
              <a:cxnLst/>
              <a:rect l="0" t="0" r="0" b="0"/>
              <a:pathLst>
                <a:path w="950224">
                  <a:moveTo>
                    <a:pt x="0" y="0"/>
                  </a:moveTo>
                  <a:lnTo>
                    <a:pt x="950224"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2" name="Shape 623">
              <a:extLst>
                <a:ext uri="{FF2B5EF4-FFF2-40B4-BE49-F238E27FC236}">
                  <a16:creationId xmlns:a16="http://schemas.microsoft.com/office/drawing/2014/main" id="{4734AE15-B969-5BA7-A8F3-7EAB645D5ABB}"/>
                </a:ext>
              </a:extLst>
            </p:cNvPr>
            <p:cNvSpPr/>
            <p:nvPr/>
          </p:nvSpPr>
          <p:spPr>
            <a:xfrm>
              <a:off x="2373287" y="1647028"/>
              <a:ext cx="1841" cy="315026"/>
            </a:xfrm>
            <a:custGeom>
              <a:avLst/>
              <a:gdLst/>
              <a:ahLst/>
              <a:cxnLst/>
              <a:rect l="0" t="0" r="0" b="0"/>
              <a:pathLst>
                <a:path w="1841" h="315026">
                  <a:moveTo>
                    <a:pt x="0" y="315026"/>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3" name="Shape 624">
              <a:extLst>
                <a:ext uri="{FF2B5EF4-FFF2-40B4-BE49-F238E27FC236}">
                  <a16:creationId xmlns:a16="http://schemas.microsoft.com/office/drawing/2014/main" id="{84C96AF9-9E8E-CDEF-BB44-41DB94AC5312}"/>
                </a:ext>
              </a:extLst>
            </p:cNvPr>
            <p:cNvSpPr/>
            <p:nvPr/>
          </p:nvSpPr>
          <p:spPr>
            <a:xfrm>
              <a:off x="1439158" y="1447790"/>
              <a:ext cx="1841" cy="215018"/>
            </a:xfrm>
            <a:custGeom>
              <a:avLst/>
              <a:gdLst/>
              <a:ahLst/>
              <a:cxnLst/>
              <a:rect l="0" t="0" r="0" b="0"/>
              <a:pathLst>
                <a:path w="1841" h="215018">
                  <a:moveTo>
                    <a:pt x="0" y="215018"/>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4" name="Shape 625">
              <a:extLst>
                <a:ext uri="{FF2B5EF4-FFF2-40B4-BE49-F238E27FC236}">
                  <a16:creationId xmlns:a16="http://schemas.microsoft.com/office/drawing/2014/main" id="{46462DCD-E519-2405-86D6-99C016880AE0}"/>
                </a:ext>
              </a:extLst>
            </p:cNvPr>
            <p:cNvSpPr/>
            <p:nvPr/>
          </p:nvSpPr>
          <p:spPr>
            <a:xfrm>
              <a:off x="2253283" y="1948314"/>
              <a:ext cx="249062" cy="251556"/>
            </a:xfrm>
            <a:custGeom>
              <a:avLst/>
              <a:gdLst/>
              <a:ahLst/>
              <a:cxnLst/>
              <a:rect l="0" t="0" r="0" b="0"/>
              <a:pathLst>
                <a:path w="249062" h="251556">
                  <a:moveTo>
                    <a:pt x="216250" y="65763"/>
                  </a:moveTo>
                  <a:cubicBezTo>
                    <a:pt x="249062" y="116908"/>
                    <a:pt x="234607" y="185253"/>
                    <a:pt x="183978" y="218405"/>
                  </a:cubicBezTo>
                  <a:cubicBezTo>
                    <a:pt x="133355" y="251556"/>
                    <a:pt x="65694" y="237006"/>
                    <a:pt x="32838" y="185887"/>
                  </a:cubicBezTo>
                  <a:cubicBezTo>
                    <a:pt x="0" y="134749"/>
                    <a:pt x="14380" y="66404"/>
                    <a:pt x="64959" y="33202"/>
                  </a:cubicBezTo>
                  <a:cubicBezTo>
                    <a:pt x="115563" y="0"/>
                    <a:pt x="183242" y="14475"/>
                    <a:pt x="216149" y="65568"/>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5" name="Shape 626">
              <a:extLst>
                <a:ext uri="{FF2B5EF4-FFF2-40B4-BE49-F238E27FC236}">
                  <a16:creationId xmlns:a16="http://schemas.microsoft.com/office/drawing/2014/main" id="{8BE9F718-FE7B-F76D-501A-A889804AF731}"/>
                </a:ext>
              </a:extLst>
            </p:cNvPr>
            <p:cNvSpPr/>
            <p:nvPr/>
          </p:nvSpPr>
          <p:spPr>
            <a:xfrm>
              <a:off x="2376893" y="2197201"/>
              <a:ext cx="1816" cy="194601"/>
            </a:xfrm>
            <a:custGeom>
              <a:avLst/>
              <a:gdLst/>
              <a:ahLst/>
              <a:cxnLst/>
              <a:rect l="0" t="0" r="0" b="0"/>
              <a:pathLst>
                <a:path w="1816" h="194601">
                  <a:moveTo>
                    <a:pt x="0" y="194601"/>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 name="Shape 627">
              <a:extLst>
                <a:ext uri="{FF2B5EF4-FFF2-40B4-BE49-F238E27FC236}">
                  <a16:creationId xmlns:a16="http://schemas.microsoft.com/office/drawing/2014/main" id="{DF72DD73-3BC9-7FF2-4898-394CEE28F5C3}"/>
                </a:ext>
              </a:extLst>
            </p:cNvPr>
            <p:cNvSpPr/>
            <p:nvPr/>
          </p:nvSpPr>
          <p:spPr>
            <a:xfrm>
              <a:off x="500889" y="1341110"/>
              <a:ext cx="460003" cy="0"/>
            </a:xfrm>
            <a:custGeom>
              <a:avLst/>
              <a:gdLst/>
              <a:ahLst/>
              <a:cxnLst/>
              <a:rect l="0" t="0" r="0" b="0"/>
              <a:pathLst>
                <a:path w="460003">
                  <a:moveTo>
                    <a:pt x="0" y="0"/>
                  </a:moveTo>
                  <a:lnTo>
                    <a:pt x="460003"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 name="Shape 628">
              <a:extLst>
                <a:ext uri="{FF2B5EF4-FFF2-40B4-BE49-F238E27FC236}">
                  <a16:creationId xmlns:a16="http://schemas.microsoft.com/office/drawing/2014/main" id="{E3031FC7-2807-C451-62F7-22AD66E72B66}"/>
                </a:ext>
              </a:extLst>
            </p:cNvPr>
            <p:cNvSpPr/>
            <p:nvPr/>
          </p:nvSpPr>
          <p:spPr>
            <a:xfrm>
              <a:off x="506091" y="179323"/>
              <a:ext cx="1841" cy="1164979"/>
            </a:xfrm>
            <a:custGeom>
              <a:avLst/>
              <a:gdLst/>
              <a:ahLst/>
              <a:cxnLst/>
              <a:rect l="0" t="0" r="0" b="0"/>
              <a:pathLst>
                <a:path w="1841" h="1164979">
                  <a:moveTo>
                    <a:pt x="0" y="1164979"/>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8" name="Shape 629">
              <a:extLst>
                <a:ext uri="{FF2B5EF4-FFF2-40B4-BE49-F238E27FC236}">
                  <a16:creationId xmlns:a16="http://schemas.microsoft.com/office/drawing/2014/main" id="{9125D01C-48DD-7A3F-D0AD-74A6294943E2}"/>
                </a:ext>
              </a:extLst>
            </p:cNvPr>
            <p:cNvSpPr/>
            <p:nvPr/>
          </p:nvSpPr>
          <p:spPr>
            <a:xfrm>
              <a:off x="508026" y="888960"/>
              <a:ext cx="1554702" cy="0"/>
            </a:xfrm>
            <a:custGeom>
              <a:avLst/>
              <a:gdLst/>
              <a:ahLst/>
              <a:cxnLst/>
              <a:rect l="0" t="0" r="0" b="0"/>
              <a:pathLst>
                <a:path w="1554702">
                  <a:moveTo>
                    <a:pt x="0" y="0"/>
                  </a:moveTo>
                  <a:lnTo>
                    <a:pt x="1554702"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9" name="Shape 630">
              <a:extLst>
                <a:ext uri="{FF2B5EF4-FFF2-40B4-BE49-F238E27FC236}">
                  <a16:creationId xmlns:a16="http://schemas.microsoft.com/office/drawing/2014/main" id="{64840AE3-57E6-0E5C-640D-9BFF475754E9}"/>
                </a:ext>
              </a:extLst>
            </p:cNvPr>
            <p:cNvSpPr/>
            <p:nvPr/>
          </p:nvSpPr>
          <p:spPr>
            <a:xfrm>
              <a:off x="2053304" y="583332"/>
              <a:ext cx="1841" cy="315051"/>
            </a:xfrm>
            <a:custGeom>
              <a:avLst/>
              <a:gdLst/>
              <a:ahLst/>
              <a:cxnLst/>
              <a:rect l="0" t="0" r="0" b="0"/>
              <a:pathLst>
                <a:path w="1841" h="315051">
                  <a:moveTo>
                    <a:pt x="0" y="315051"/>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0" name="Shape 631">
              <a:extLst>
                <a:ext uri="{FF2B5EF4-FFF2-40B4-BE49-F238E27FC236}">
                  <a16:creationId xmlns:a16="http://schemas.microsoft.com/office/drawing/2014/main" id="{309C85E5-3902-0276-EA03-02370DBBEE4C}"/>
                </a:ext>
              </a:extLst>
            </p:cNvPr>
            <p:cNvSpPr/>
            <p:nvPr/>
          </p:nvSpPr>
          <p:spPr>
            <a:xfrm>
              <a:off x="2055145" y="187942"/>
              <a:ext cx="1840" cy="257989"/>
            </a:xfrm>
            <a:custGeom>
              <a:avLst/>
              <a:gdLst/>
              <a:ahLst/>
              <a:cxnLst/>
              <a:rect l="0" t="0" r="0" b="0"/>
              <a:pathLst>
                <a:path w="1840" h="257989">
                  <a:moveTo>
                    <a:pt x="0" y="257989"/>
                  </a:moveTo>
                  <a:lnTo>
                    <a:pt x="184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1" name="Shape 632">
              <a:extLst>
                <a:ext uri="{FF2B5EF4-FFF2-40B4-BE49-F238E27FC236}">
                  <a16:creationId xmlns:a16="http://schemas.microsoft.com/office/drawing/2014/main" id="{2BEEAC8B-4C86-3CE8-AB72-F9FD133EAC15}"/>
                </a:ext>
              </a:extLst>
            </p:cNvPr>
            <p:cNvSpPr/>
            <p:nvPr/>
          </p:nvSpPr>
          <p:spPr>
            <a:xfrm>
              <a:off x="1983024" y="436458"/>
              <a:ext cx="72121" cy="146874"/>
            </a:xfrm>
            <a:custGeom>
              <a:avLst/>
              <a:gdLst/>
              <a:ahLst/>
              <a:cxnLst/>
              <a:rect l="0" t="0" r="0" b="0"/>
              <a:pathLst>
                <a:path w="72121" h="146874">
                  <a:moveTo>
                    <a:pt x="72121" y="146874"/>
                  </a:moveTo>
                  <a:cubicBezTo>
                    <a:pt x="27284" y="124811"/>
                    <a:pt x="1495" y="101497"/>
                    <a:pt x="735" y="76493"/>
                  </a:cubicBezTo>
                  <a:cubicBezTo>
                    <a:pt x="0" y="52639"/>
                    <a:pt x="22057" y="27240"/>
                    <a:pt x="72121" y="0"/>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 name="Shape 633">
              <a:extLst>
                <a:ext uri="{FF2B5EF4-FFF2-40B4-BE49-F238E27FC236}">
                  <a16:creationId xmlns:a16="http://schemas.microsoft.com/office/drawing/2014/main" id="{120FAD07-3005-3580-634A-D404899E7F53}"/>
                </a:ext>
              </a:extLst>
            </p:cNvPr>
            <p:cNvSpPr/>
            <p:nvPr/>
          </p:nvSpPr>
          <p:spPr>
            <a:xfrm>
              <a:off x="179555" y="136798"/>
              <a:ext cx="75733" cy="86432"/>
            </a:xfrm>
            <a:custGeom>
              <a:avLst/>
              <a:gdLst/>
              <a:ahLst/>
              <a:cxnLst/>
              <a:rect l="0" t="0" r="0" b="0"/>
              <a:pathLst>
                <a:path w="75733" h="86432">
                  <a:moveTo>
                    <a:pt x="7363" y="0"/>
                  </a:moveTo>
                  <a:lnTo>
                    <a:pt x="75733" y="48047"/>
                  </a:lnTo>
                  <a:lnTo>
                    <a:pt x="0" y="86432"/>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3" name="Shape 634">
              <a:extLst>
                <a:ext uri="{FF2B5EF4-FFF2-40B4-BE49-F238E27FC236}">
                  <a16:creationId xmlns:a16="http://schemas.microsoft.com/office/drawing/2014/main" id="{F5135119-212E-C9D1-C156-2761D1D298EE}"/>
                </a:ext>
              </a:extLst>
            </p:cNvPr>
            <p:cNvSpPr/>
            <p:nvPr/>
          </p:nvSpPr>
          <p:spPr>
            <a:xfrm>
              <a:off x="678509" y="140015"/>
              <a:ext cx="75733" cy="86426"/>
            </a:xfrm>
            <a:custGeom>
              <a:avLst/>
              <a:gdLst/>
              <a:ahLst/>
              <a:cxnLst/>
              <a:rect l="0" t="0" r="0" b="0"/>
              <a:pathLst>
                <a:path w="75733" h="86426">
                  <a:moveTo>
                    <a:pt x="7363" y="0"/>
                  </a:moveTo>
                  <a:lnTo>
                    <a:pt x="75733" y="48072"/>
                  </a:lnTo>
                  <a:lnTo>
                    <a:pt x="0" y="86426"/>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 name="Shape 635">
              <a:extLst>
                <a:ext uri="{FF2B5EF4-FFF2-40B4-BE49-F238E27FC236}">
                  <a16:creationId xmlns:a16="http://schemas.microsoft.com/office/drawing/2014/main" id="{2D9B76D8-9BC7-1BA7-583D-83B0DAF3267B}"/>
                </a:ext>
              </a:extLst>
            </p:cNvPr>
            <p:cNvSpPr/>
            <p:nvPr/>
          </p:nvSpPr>
          <p:spPr>
            <a:xfrm>
              <a:off x="2277727" y="146121"/>
              <a:ext cx="75727" cy="86432"/>
            </a:xfrm>
            <a:custGeom>
              <a:avLst/>
              <a:gdLst/>
              <a:ahLst/>
              <a:cxnLst/>
              <a:rect l="0" t="0" r="0" b="0"/>
              <a:pathLst>
                <a:path w="75727" h="86432">
                  <a:moveTo>
                    <a:pt x="7363" y="0"/>
                  </a:moveTo>
                  <a:lnTo>
                    <a:pt x="75727" y="48053"/>
                  </a:lnTo>
                  <a:lnTo>
                    <a:pt x="0" y="86432"/>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5" name="Shape 636">
              <a:extLst>
                <a:ext uri="{FF2B5EF4-FFF2-40B4-BE49-F238E27FC236}">
                  <a16:creationId xmlns:a16="http://schemas.microsoft.com/office/drawing/2014/main" id="{87CB9720-5C8D-9E43-A7DD-FA1974106D40}"/>
                </a:ext>
              </a:extLst>
            </p:cNvPr>
            <p:cNvSpPr/>
            <p:nvPr/>
          </p:nvSpPr>
          <p:spPr>
            <a:xfrm>
              <a:off x="1306790" y="845669"/>
              <a:ext cx="75733" cy="86432"/>
            </a:xfrm>
            <a:custGeom>
              <a:avLst/>
              <a:gdLst/>
              <a:ahLst/>
              <a:cxnLst/>
              <a:rect l="0" t="0" r="0" b="0"/>
              <a:pathLst>
                <a:path w="75733" h="86432">
                  <a:moveTo>
                    <a:pt x="7338" y="0"/>
                  </a:moveTo>
                  <a:lnTo>
                    <a:pt x="75733" y="48072"/>
                  </a:lnTo>
                  <a:lnTo>
                    <a:pt x="0" y="86432"/>
                  </a:lnTo>
                  <a:lnTo>
                    <a:pt x="7338"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6" name="Shape 637">
              <a:extLst>
                <a:ext uri="{FF2B5EF4-FFF2-40B4-BE49-F238E27FC236}">
                  <a16:creationId xmlns:a16="http://schemas.microsoft.com/office/drawing/2014/main" id="{62986957-1E58-F89D-F24A-8D84B9D46BBD}"/>
                </a:ext>
              </a:extLst>
            </p:cNvPr>
            <p:cNvSpPr/>
            <p:nvPr/>
          </p:nvSpPr>
          <p:spPr>
            <a:xfrm>
              <a:off x="1868416" y="1612255"/>
              <a:ext cx="75733" cy="86432"/>
            </a:xfrm>
            <a:custGeom>
              <a:avLst/>
              <a:gdLst/>
              <a:ahLst/>
              <a:cxnLst/>
              <a:rect l="0" t="0" r="0" b="0"/>
              <a:pathLst>
                <a:path w="75733" h="86432">
                  <a:moveTo>
                    <a:pt x="7338" y="0"/>
                  </a:moveTo>
                  <a:lnTo>
                    <a:pt x="75733" y="48053"/>
                  </a:lnTo>
                  <a:lnTo>
                    <a:pt x="0" y="86432"/>
                  </a:lnTo>
                  <a:lnTo>
                    <a:pt x="7338"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7" name="Shape 638">
              <a:extLst>
                <a:ext uri="{FF2B5EF4-FFF2-40B4-BE49-F238E27FC236}">
                  <a16:creationId xmlns:a16="http://schemas.microsoft.com/office/drawing/2014/main" id="{25B95247-18D2-819B-62A5-AAED9C053F10}"/>
                </a:ext>
              </a:extLst>
            </p:cNvPr>
            <p:cNvSpPr/>
            <p:nvPr/>
          </p:nvSpPr>
          <p:spPr>
            <a:xfrm>
              <a:off x="2104153" y="1298020"/>
              <a:ext cx="74967" cy="86527"/>
            </a:xfrm>
            <a:custGeom>
              <a:avLst/>
              <a:gdLst/>
              <a:ahLst/>
              <a:cxnLst/>
              <a:rect l="0" t="0" r="0" b="0"/>
              <a:pathLst>
                <a:path w="74967" h="86527">
                  <a:moveTo>
                    <a:pt x="68930" y="0"/>
                  </a:moveTo>
                  <a:lnTo>
                    <a:pt x="74967" y="86527"/>
                  </a:lnTo>
                  <a:lnTo>
                    <a:pt x="0" y="49568"/>
                  </a:lnTo>
                  <a:lnTo>
                    <a:pt x="6893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dirty="0"/>
            </a:p>
          </p:txBody>
        </p:sp>
        <p:sp>
          <p:nvSpPr>
            <p:cNvPr id="38" name="Shape 639">
              <a:extLst>
                <a:ext uri="{FF2B5EF4-FFF2-40B4-BE49-F238E27FC236}">
                  <a16:creationId xmlns:a16="http://schemas.microsoft.com/office/drawing/2014/main" id="{595789FB-EDEA-3CDA-0B26-D5EF4E41AAB9}"/>
                </a:ext>
              </a:extLst>
            </p:cNvPr>
            <p:cNvSpPr/>
            <p:nvPr/>
          </p:nvSpPr>
          <p:spPr>
            <a:xfrm>
              <a:off x="692009" y="1288132"/>
              <a:ext cx="74967" cy="86551"/>
            </a:xfrm>
            <a:custGeom>
              <a:avLst/>
              <a:gdLst/>
              <a:ahLst/>
              <a:cxnLst/>
              <a:rect l="0" t="0" r="0" b="0"/>
              <a:pathLst>
                <a:path w="74967" h="86551">
                  <a:moveTo>
                    <a:pt x="68930" y="0"/>
                  </a:moveTo>
                  <a:lnTo>
                    <a:pt x="74967" y="86551"/>
                  </a:lnTo>
                  <a:lnTo>
                    <a:pt x="0" y="49568"/>
                  </a:lnTo>
                  <a:lnTo>
                    <a:pt x="6893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9" name="Shape 640">
              <a:extLst>
                <a:ext uri="{FF2B5EF4-FFF2-40B4-BE49-F238E27FC236}">
                  <a16:creationId xmlns:a16="http://schemas.microsoft.com/office/drawing/2014/main" id="{697F104F-413E-366E-E1A6-B04F4A679163}"/>
                </a:ext>
              </a:extLst>
            </p:cNvPr>
            <p:cNvSpPr/>
            <p:nvPr/>
          </p:nvSpPr>
          <p:spPr>
            <a:xfrm>
              <a:off x="2016496" y="266641"/>
              <a:ext cx="86746" cy="72592"/>
            </a:xfrm>
            <a:custGeom>
              <a:avLst/>
              <a:gdLst/>
              <a:ahLst/>
              <a:cxnLst/>
              <a:rect l="0" t="0" r="0" b="0"/>
              <a:pathLst>
                <a:path w="86746" h="72592">
                  <a:moveTo>
                    <a:pt x="41400" y="0"/>
                  </a:moveTo>
                  <a:lnTo>
                    <a:pt x="86746" y="71756"/>
                  </a:lnTo>
                  <a:lnTo>
                    <a:pt x="0" y="72592"/>
                  </a:lnTo>
                  <a:lnTo>
                    <a:pt x="41400" y="0"/>
                  </a:lnTo>
                  <a:close/>
                </a:path>
              </a:pathLst>
            </a:custGeom>
            <a:ln w="1175"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0" name="Shape 641">
              <a:extLst>
                <a:ext uri="{FF2B5EF4-FFF2-40B4-BE49-F238E27FC236}">
                  <a16:creationId xmlns:a16="http://schemas.microsoft.com/office/drawing/2014/main" id="{934C69FF-32BA-6203-4BED-BE5DF16B6B4B}"/>
                </a:ext>
              </a:extLst>
            </p:cNvPr>
            <p:cNvSpPr/>
            <p:nvPr/>
          </p:nvSpPr>
          <p:spPr>
            <a:xfrm>
              <a:off x="1388655" y="385414"/>
              <a:ext cx="86752" cy="72642"/>
            </a:xfrm>
            <a:custGeom>
              <a:avLst/>
              <a:gdLst/>
              <a:ahLst/>
              <a:cxnLst/>
              <a:rect l="0" t="0" r="0" b="0"/>
              <a:pathLst>
                <a:path w="86752" h="72642">
                  <a:moveTo>
                    <a:pt x="0" y="0"/>
                  </a:moveTo>
                  <a:lnTo>
                    <a:pt x="86752" y="836"/>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1" name="Shape 642">
              <a:extLst>
                <a:ext uri="{FF2B5EF4-FFF2-40B4-BE49-F238E27FC236}">
                  <a16:creationId xmlns:a16="http://schemas.microsoft.com/office/drawing/2014/main" id="{3B0B4D80-CFE4-EEE1-BC7C-D0BC9C7093C6}"/>
                </a:ext>
              </a:extLst>
            </p:cNvPr>
            <p:cNvSpPr/>
            <p:nvPr/>
          </p:nvSpPr>
          <p:spPr>
            <a:xfrm>
              <a:off x="1389955" y="1519566"/>
              <a:ext cx="86752" cy="72642"/>
            </a:xfrm>
            <a:custGeom>
              <a:avLst/>
              <a:gdLst/>
              <a:ahLst/>
              <a:cxnLst/>
              <a:rect l="0" t="0" r="0" b="0"/>
              <a:pathLst>
                <a:path w="86752" h="72642">
                  <a:moveTo>
                    <a:pt x="0" y="0"/>
                  </a:moveTo>
                  <a:lnTo>
                    <a:pt x="86752" y="861"/>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2" name="Shape 643">
              <a:extLst>
                <a:ext uri="{FF2B5EF4-FFF2-40B4-BE49-F238E27FC236}">
                  <a16:creationId xmlns:a16="http://schemas.microsoft.com/office/drawing/2014/main" id="{556727F1-AFD3-3759-AA5D-FC837A45E05D}"/>
                </a:ext>
              </a:extLst>
            </p:cNvPr>
            <p:cNvSpPr/>
            <p:nvPr/>
          </p:nvSpPr>
          <p:spPr>
            <a:xfrm>
              <a:off x="2331642" y="614254"/>
              <a:ext cx="86746" cy="72636"/>
            </a:xfrm>
            <a:custGeom>
              <a:avLst/>
              <a:gdLst/>
              <a:ahLst/>
              <a:cxnLst/>
              <a:rect l="0" t="0" r="0" b="0"/>
              <a:pathLst>
                <a:path w="86746" h="72636">
                  <a:moveTo>
                    <a:pt x="0" y="0"/>
                  </a:moveTo>
                  <a:lnTo>
                    <a:pt x="86746" y="836"/>
                  </a:lnTo>
                  <a:lnTo>
                    <a:pt x="43926" y="72636"/>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3" name="Shape 644">
              <a:extLst>
                <a:ext uri="{FF2B5EF4-FFF2-40B4-BE49-F238E27FC236}">
                  <a16:creationId xmlns:a16="http://schemas.microsoft.com/office/drawing/2014/main" id="{C992992D-1BC4-77AB-F355-F8C73F4000CD}"/>
                </a:ext>
              </a:extLst>
            </p:cNvPr>
            <p:cNvSpPr/>
            <p:nvPr/>
          </p:nvSpPr>
          <p:spPr>
            <a:xfrm>
              <a:off x="2328281" y="1758520"/>
              <a:ext cx="86721" cy="72636"/>
            </a:xfrm>
            <a:custGeom>
              <a:avLst/>
              <a:gdLst/>
              <a:ahLst/>
              <a:cxnLst/>
              <a:rect l="0" t="0" r="0" b="0"/>
              <a:pathLst>
                <a:path w="86721" h="72636">
                  <a:moveTo>
                    <a:pt x="0" y="0"/>
                  </a:moveTo>
                  <a:lnTo>
                    <a:pt x="86721" y="855"/>
                  </a:lnTo>
                  <a:lnTo>
                    <a:pt x="43926" y="72636"/>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4" name="Shape 645">
              <a:extLst>
                <a:ext uri="{FF2B5EF4-FFF2-40B4-BE49-F238E27FC236}">
                  <a16:creationId xmlns:a16="http://schemas.microsoft.com/office/drawing/2014/main" id="{FC001E50-1326-C4AC-542A-BBD55B532FB8}"/>
                </a:ext>
              </a:extLst>
            </p:cNvPr>
            <p:cNvSpPr/>
            <p:nvPr/>
          </p:nvSpPr>
          <p:spPr>
            <a:xfrm>
              <a:off x="463735" y="463353"/>
              <a:ext cx="86746" cy="72617"/>
            </a:xfrm>
            <a:custGeom>
              <a:avLst/>
              <a:gdLst/>
              <a:ahLst/>
              <a:cxnLst/>
              <a:rect l="0" t="0" r="0" b="0"/>
              <a:pathLst>
                <a:path w="86746" h="72617">
                  <a:moveTo>
                    <a:pt x="41394" y="0"/>
                  </a:moveTo>
                  <a:lnTo>
                    <a:pt x="86746" y="71782"/>
                  </a:lnTo>
                  <a:lnTo>
                    <a:pt x="0" y="72617"/>
                  </a:lnTo>
                  <a:lnTo>
                    <a:pt x="41394"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5" name="Shape 646">
              <a:extLst>
                <a:ext uri="{FF2B5EF4-FFF2-40B4-BE49-F238E27FC236}">
                  <a16:creationId xmlns:a16="http://schemas.microsoft.com/office/drawing/2014/main" id="{52BBCB18-403F-CAA9-6072-B38B7FA1824F}"/>
                </a:ext>
              </a:extLst>
            </p:cNvPr>
            <p:cNvSpPr/>
            <p:nvPr/>
          </p:nvSpPr>
          <p:spPr>
            <a:xfrm>
              <a:off x="460368" y="1072517"/>
              <a:ext cx="86752" cy="72617"/>
            </a:xfrm>
            <a:custGeom>
              <a:avLst/>
              <a:gdLst/>
              <a:ahLst/>
              <a:cxnLst/>
              <a:rect l="0" t="0" r="0" b="0"/>
              <a:pathLst>
                <a:path w="86752" h="72617">
                  <a:moveTo>
                    <a:pt x="41400" y="0"/>
                  </a:moveTo>
                  <a:lnTo>
                    <a:pt x="86752" y="71782"/>
                  </a:lnTo>
                  <a:lnTo>
                    <a:pt x="0" y="72617"/>
                  </a:lnTo>
                  <a:lnTo>
                    <a:pt x="4140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6" name="Shape 647">
              <a:extLst>
                <a:ext uri="{FF2B5EF4-FFF2-40B4-BE49-F238E27FC236}">
                  <a16:creationId xmlns:a16="http://schemas.microsoft.com/office/drawing/2014/main" id="{A37F3891-14E7-11B8-66D3-1E67BC0C27F6}"/>
                </a:ext>
              </a:extLst>
            </p:cNvPr>
            <p:cNvSpPr/>
            <p:nvPr/>
          </p:nvSpPr>
          <p:spPr>
            <a:xfrm>
              <a:off x="2308008" y="871068"/>
              <a:ext cx="151290" cy="169402"/>
            </a:xfrm>
            <a:custGeom>
              <a:avLst/>
              <a:gdLst/>
              <a:ahLst/>
              <a:cxnLst/>
              <a:rect l="0" t="0" r="0" b="0"/>
              <a:pathLst>
                <a:path w="151290" h="169402">
                  <a:moveTo>
                    <a:pt x="151290" y="1985"/>
                  </a:moveTo>
                  <a:lnTo>
                    <a:pt x="0" y="0"/>
                  </a:lnTo>
                  <a:lnTo>
                    <a:pt x="76638" y="169402"/>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47" name="Shape 649">
              <a:extLst>
                <a:ext uri="{FF2B5EF4-FFF2-40B4-BE49-F238E27FC236}">
                  <a16:creationId xmlns:a16="http://schemas.microsoft.com/office/drawing/2014/main" id="{A0CCEEBC-7D27-08FF-5D1B-3547296775BC}"/>
                </a:ext>
              </a:extLst>
            </p:cNvPr>
            <p:cNvSpPr/>
            <p:nvPr/>
          </p:nvSpPr>
          <p:spPr>
            <a:xfrm>
              <a:off x="2302191" y="2016383"/>
              <a:ext cx="151291" cy="169402"/>
            </a:xfrm>
            <a:custGeom>
              <a:avLst/>
              <a:gdLst/>
              <a:ahLst/>
              <a:cxnLst/>
              <a:rect l="0" t="0" r="0" b="0"/>
              <a:pathLst>
                <a:path w="151291" h="169402">
                  <a:moveTo>
                    <a:pt x="151291" y="1992"/>
                  </a:moveTo>
                  <a:lnTo>
                    <a:pt x="0" y="0"/>
                  </a:lnTo>
                  <a:lnTo>
                    <a:pt x="76619" y="169402"/>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48" name="Rectangle 47">
              <a:extLst>
                <a:ext uri="{FF2B5EF4-FFF2-40B4-BE49-F238E27FC236}">
                  <a16:creationId xmlns:a16="http://schemas.microsoft.com/office/drawing/2014/main" id="{4D92C70C-B73A-472C-3E5A-6A1A886D2531}"/>
                </a:ext>
              </a:extLst>
            </p:cNvPr>
            <p:cNvSpPr/>
            <p:nvPr/>
          </p:nvSpPr>
          <p:spPr>
            <a:xfrm>
              <a:off x="1168778" y="1281682"/>
              <a:ext cx="700105"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Membrane 2</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49" name="Rectangle 48">
              <a:extLst>
                <a:ext uri="{FF2B5EF4-FFF2-40B4-BE49-F238E27FC236}">
                  <a16:creationId xmlns:a16="http://schemas.microsoft.com/office/drawing/2014/main" id="{29B6F6B2-391B-1C17-7451-3D0990A486F0}"/>
                </a:ext>
              </a:extLst>
            </p:cNvPr>
            <p:cNvSpPr/>
            <p:nvPr/>
          </p:nvSpPr>
          <p:spPr>
            <a:xfrm>
              <a:off x="1156276" y="137548"/>
              <a:ext cx="700105"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Membrane 1</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0" name="Rectangle 49">
              <a:extLst>
                <a:ext uri="{FF2B5EF4-FFF2-40B4-BE49-F238E27FC236}">
                  <a16:creationId xmlns:a16="http://schemas.microsoft.com/office/drawing/2014/main" id="{D7BEF340-411D-AACB-27F0-0FC4890DB6CD}"/>
                </a:ext>
              </a:extLst>
            </p:cNvPr>
            <p:cNvSpPr/>
            <p:nvPr/>
          </p:nvSpPr>
          <p:spPr>
            <a:xfrm>
              <a:off x="2523718" y="889559"/>
              <a:ext cx="423806"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Pump 1</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1" name="Rectangle 50">
              <a:extLst>
                <a:ext uri="{FF2B5EF4-FFF2-40B4-BE49-F238E27FC236}">
                  <a16:creationId xmlns:a16="http://schemas.microsoft.com/office/drawing/2014/main" id="{5992C80E-AB11-96AC-C226-9C6F3F1B95B5}"/>
                </a:ext>
              </a:extLst>
            </p:cNvPr>
            <p:cNvSpPr/>
            <p:nvPr/>
          </p:nvSpPr>
          <p:spPr>
            <a:xfrm>
              <a:off x="2518959" y="2012818"/>
              <a:ext cx="423806"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Pump 2</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2" name="Rectangle 51">
              <a:extLst>
                <a:ext uri="{FF2B5EF4-FFF2-40B4-BE49-F238E27FC236}">
                  <a16:creationId xmlns:a16="http://schemas.microsoft.com/office/drawing/2014/main" id="{0536F51D-C4B4-7E08-737D-0269B0582BC2}"/>
                </a:ext>
              </a:extLst>
            </p:cNvPr>
            <p:cNvSpPr/>
            <p:nvPr/>
          </p:nvSpPr>
          <p:spPr>
            <a:xfrm>
              <a:off x="0" y="0"/>
              <a:ext cx="612607"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Plant Input</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3" name="Rectangle 52">
              <a:extLst>
                <a:ext uri="{FF2B5EF4-FFF2-40B4-BE49-F238E27FC236}">
                  <a16:creationId xmlns:a16="http://schemas.microsoft.com/office/drawing/2014/main" id="{20D75F7B-5998-96EE-BF06-AA18749BDC18}"/>
                </a:ext>
              </a:extLst>
            </p:cNvPr>
            <p:cNvSpPr/>
            <p:nvPr/>
          </p:nvSpPr>
          <p:spPr>
            <a:xfrm>
              <a:off x="2333394" y="52698"/>
              <a:ext cx="1067997"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To Purifier/Storage</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4" name="Shape 657">
              <a:extLst>
                <a:ext uri="{FF2B5EF4-FFF2-40B4-BE49-F238E27FC236}">
                  <a16:creationId xmlns:a16="http://schemas.microsoft.com/office/drawing/2014/main" id="{34BC0215-DCEF-33CE-D1B7-AB56458DF76B}"/>
                </a:ext>
              </a:extLst>
            </p:cNvPr>
            <p:cNvSpPr/>
            <p:nvPr/>
          </p:nvSpPr>
          <p:spPr>
            <a:xfrm>
              <a:off x="2381555" y="1346413"/>
              <a:ext cx="460010" cy="0"/>
            </a:xfrm>
            <a:custGeom>
              <a:avLst/>
              <a:gdLst/>
              <a:ahLst/>
              <a:cxnLst/>
              <a:rect l="0" t="0" r="0" b="0"/>
              <a:pathLst>
                <a:path w="460010">
                  <a:moveTo>
                    <a:pt x="0" y="0"/>
                  </a:moveTo>
                  <a:lnTo>
                    <a:pt x="46001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55" name="Shape 658">
              <a:extLst>
                <a:ext uri="{FF2B5EF4-FFF2-40B4-BE49-F238E27FC236}">
                  <a16:creationId xmlns:a16="http://schemas.microsoft.com/office/drawing/2014/main" id="{F5A9C7E4-9413-524F-F394-3B55C6DF1A77}"/>
                </a:ext>
              </a:extLst>
            </p:cNvPr>
            <p:cNvSpPr/>
            <p:nvPr/>
          </p:nvSpPr>
          <p:spPr>
            <a:xfrm>
              <a:off x="2681416" y="1335858"/>
              <a:ext cx="1816" cy="257996"/>
            </a:xfrm>
            <a:custGeom>
              <a:avLst/>
              <a:gdLst/>
              <a:ahLst/>
              <a:cxnLst/>
              <a:rect l="0" t="0" r="0" b="0"/>
              <a:pathLst>
                <a:path w="1816" h="257996">
                  <a:moveTo>
                    <a:pt x="0" y="257996"/>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56" name="Shape 659">
              <a:extLst>
                <a:ext uri="{FF2B5EF4-FFF2-40B4-BE49-F238E27FC236}">
                  <a16:creationId xmlns:a16="http://schemas.microsoft.com/office/drawing/2014/main" id="{44250D72-58E2-4865-1CFF-9CE1A756EA0D}"/>
                </a:ext>
              </a:extLst>
            </p:cNvPr>
            <p:cNvSpPr/>
            <p:nvPr/>
          </p:nvSpPr>
          <p:spPr>
            <a:xfrm>
              <a:off x="2839724" y="1346413"/>
              <a:ext cx="1841" cy="257989"/>
            </a:xfrm>
            <a:custGeom>
              <a:avLst/>
              <a:gdLst/>
              <a:ahLst/>
              <a:cxnLst/>
              <a:rect l="0" t="0" r="0" b="0"/>
              <a:pathLst>
                <a:path w="1841" h="257989">
                  <a:moveTo>
                    <a:pt x="0" y="257989"/>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57" name="Shape 660">
              <a:extLst>
                <a:ext uri="{FF2B5EF4-FFF2-40B4-BE49-F238E27FC236}">
                  <a16:creationId xmlns:a16="http://schemas.microsoft.com/office/drawing/2014/main" id="{EC049157-1836-15DA-06D8-9AA2073EA568}"/>
                </a:ext>
              </a:extLst>
            </p:cNvPr>
            <p:cNvSpPr/>
            <p:nvPr/>
          </p:nvSpPr>
          <p:spPr>
            <a:xfrm>
              <a:off x="2376893" y="2380292"/>
              <a:ext cx="460010" cy="0"/>
            </a:xfrm>
            <a:custGeom>
              <a:avLst/>
              <a:gdLst/>
              <a:ahLst/>
              <a:cxnLst/>
              <a:rect l="0" t="0" r="0" b="0"/>
              <a:pathLst>
                <a:path w="460010">
                  <a:moveTo>
                    <a:pt x="0" y="0"/>
                  </a:moveTo>
                  <a:lnTo>
                    <a:pt x="46001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58" name="Shape 661">
              <a:extLst>
                <a:ext uri="{FF2B5EF4-FFF2-40B4-BE49-F238E27FC236}">
                  <a16:creationId xmlns:a16="http://schemas.microsoft.com/office/drawing/2014/main" id="{D4E740C4-4ADB-4B1E-FA58-43A318D26C69}"/>
                </a:ext>
              </a:extLst>
            </p:cNvPr>
            <p:cNvSpPr/>
            <p:nvPr/>
          </p:nvSpPr>
          <p:spPr>
            <a:xfrm>
              <a:off x="2835062" y="2380292"/>
              <a:ext cx="1841" cy="257996"/>
            </a:xfrm>
            <a:custGeom>
              <a:avLst/>
              <a:gdLst/>
              <a:ahLst/>
              <a:cxnLst/>
              <a:rect l="0" t="0" r="0" b="0"/>
              <a:pathLst>
                <a:path w="1841" h="257996">
                  <a:moveTo>
                    <a:pt x="0" y="257996"/>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59" name="Shape 662">
              <a:extLst>
                <a:ext uri="{FF2B5EF4-FFF2-40B4-BE49-F238E27FC236}">
                  <a16:creationId xmlns:a16="http://schemas.microsoft.com/office/drawing/2014/main" id="{4740C391-91EE-4B4F-CD87-C99F858C892B}"/>
                </a:ext>
              </a:extLst>
            </p:cNvPr>
            <p:cNvSpPr/>
            <p:nvPr/>
          </p:nvSpPr>
          <p:spPr>
            <a:xfrm>
              <a:off x="2700552" y="2387065"/>
              <a:ext cx="1816" cy="257996"/>
            </a:xfrm>
            <a:custGeom>
              <a:avLst/>
              <a:gdLst/>
              <a:ahLst/>
              <a:cxnLst/>
              <a:rect l="0" t="0" r="0" b="0"/>
              <a:pathLst>
                <a:path w="1816" h="257996">
                  <a:moveTo>
                    <a:pt x="0" y="257996"/>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60" name="Rectangle 59">
              <a:extLst>
                <a:ext uri="{FF2B5EF4-FFF2-40B4-BE49-F238E27FC236}">
                  <a16:creationId xmlns:a16="http://schemas.microsoft.com/office/drawing/2014/main" id="{D63D6FF9-A880-2DFD-9CDA-3B756900C209}"/>
                </a:ext>
              </a:extLst>
            </p:cNvPr>
            <p:cNvSpPr/>
            <p:nvPr/>
          </p:nvSpPr>
          <p:spPr>
            <a:xfrm>
              <a:off x="2592519" y="1594551"/>
              <a:ext cx="209388"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Exh</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1" name="Shape 664">
              <a:extLst>
                <a:ext uri="{FF2B5EF4-FFF2-40B4-BE49-F238E27FC236}">
                  <a16:creationId xmlns:a16="http://schemas.microsoft.com/office/drawing/2014/main" id="{2F01645C-577A-1EAA-C469-0AD555214E0E}"/>
                </a:ext>
              </a:extLst>
            </p:cNvPr>
            <p:cNvSpPr/>
            <p:nvPr/>
          </p:nvSpPr>
          <p:spPr>
            <a:xfrm>
              <a:off x="2638859" y="1433015"/>
              <a:ext cx="86753" cy="72661"/>
            </a:xfrm>
            <a:custGeom>
              <a:avLst/>
              <a:gdLst/>
              <a:ahLst/>
              <a:cxnLst/>
              <a:rect l="0" t="0" r="0" b="0"/>
              <a:pathLst>
                <a:path w="86753" h="72661">
                  <a:moveTo>
                    <a:pt x="0" y="0"/>
                  </a:moveTo>
                  <a:lnTo>
                    <a:pt x="86753" y="861"/>
                  </a:lnTo>
                  <a:lnTo>
                    <a:pt x="43952" y="72661"/>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62" name="Shape 665">
              <a:extLst>
                <a:ext uri="{FF2B5EF4-FFF2-40B4-BE49-F238E27FC236}">
                  <a16:creationId xmlns:a16="http://schemas.microsoft.com/office/drawing/2014/main" id="{87126B54-4CC5-644B-0D77-4B80C39207DE}"/>
                </a:ext>
              </a:extLst>
            </p:cNvPr>
            <p:cNvSpPr/>
            <p:nvPr/>
          </p:nvSpPr>
          <p:spPr>
            <a:xfrm>
              <a:off x="2800679" y="1432939"/>
              <a:ext cx="86746" cy="72642"/>
            </a:xfrm>
            <a:custGeom>
              <a:avLst/>
              <a:gdLst/>
              <a:ahLst/>
              <a:cxnLst/>
              <a:rect l="0" t="0" r="0" b="0"/>
              <a:pathLst>
                <a:path w="86746" h="72642">
                  <a:moveTo>
                    <a:pt x="0" y="0"/>
                  </a:moveTo>
                  <a:lnTo>
                    <a:pt x="86746" y="836"/>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63" name="Shape 666">
              <a:extLst>
                <a:ext uri="{FF2B5EF4-FFF2-40B4-BE49-F238E27FC236}">
                  <a16:creationId xmlns:a16="http://schemas.microsoft.com/office/drawing/2014/main" id="{8B0A01A9-EA1C-35B8-6C39-2D13A8DCC819}"/>
                </a:ext>
              </a:extLst>
            </p:cNvPr>
            <p:cNvSpPr/>
            <p:nvPr/>
          </p:nvSpPr>
          <p:spPr>
            <a:xfrm>
              <a:off x="2658102" y="2475363"/>
              <a:ext cx="86721" cy="72661"/>
            </a:xfrm>
            <a:custGeom>
              <a:avLst/>
              <a:gdLst/>
              <a:ahLst/>
              <a:cxnLst/>
              <a:rect l="0" t="0" r="0" b="0"/>
              <a:pathLst>
                <a:path w="86721" h="72661">
                  <a:moveTo>
                    <a:pt x="0" y="0"/>
                  </a:moveTo>
                  <a:lnTo>
                    <a:pt x="86721" y="861"/>
                  </a:lnTo>
                  <a:lnTo>
                    <a:pt x="43926" y="72661"/>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64" name="Shape 667">
              <a:extLst>
                <a:ext uri="{FF2B5EF4-FFF2-40B4-BE49-F238E27FC236}">
                  <a16:creationId xmlns:a16="http://schemas.microsoft.com/office/drawing/2014/main" id="{25C96AC1-2BB2-FFEE-7B3E-5DD596BFA4A3}"/>
                </a:ext>
              </a:extLst>
            </p:cNvPr>
            <p:cNvSpPr/>
            <p:nvPr/>
          </p:nvSpPr>
          <p:spPr>
            <a:xfrm>
              <a:off x="2786519" y="2480024"/>
              <a:ext cx="86727" cy="72668"/>
            </a:xfrm>
            <a:custGeom>
              <a:avLst/>
              <a:gdLst/>
              <a:ahLst/>
              <a:cxnLst/>
              <a:rect l="0" t="0" r="0" b="0"/>
              <a:pathLst>
                <a:path w="86727" h="72668">
                  <a:moveTo>
                    <a:pt x="0" y="0"/>
                  </a:moveTo>
                  <a:lnTo>
                    <a:pt x="86727" y="861"/>
                  </a:lnTo>
                  <a:lnTo>
                    <a:pt x="43926" y="72668"/>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65" name="Rectangle 64">
              <a:extLst>
                <a:ext uri="{FF2B5EF4-FFF2-40B4-BE49-F238E27FC236}">
                  <a16:creationId xmlns:a16="http://schemas.microsoft.com/office/drawing/2014/main" id="{7BC03147-EE02-9ED7-CB1C-95FCB2231698}"/>
                </a:ext>
              </a:extLst>
            </p:cNvPr>
            <p:cNvSpPr/>
            <p:nvPr/>
          </p:nvSpPr>
          <p:spPr>
            <a:xfrm>
              <a:off x="2778986" y="1598927"/>
              <a:ext cx="179091"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GC</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253" name="Rectangle 252">
              <a:extLst>
                <a:ext uri="{FF2B5EF4-FFF2-40B4-BE49-F238E27FC236}">
                  <a16:creationId xmlns:a16="http://schemas.microsoft.com/office/drawing/2014/main" id="{0F41FE20-E14D-87C8-7B66-24124D6824BF}"/>
                </a:ext>
              </a:extLst>
            </p:cNvPr>
            <p:cNvSpPr/>
            <p:nvPr/>
          </p:nvSpPr>
          <p:spPr>
            <a:xfrm>
              <a:off x="2602545" y="2640889"/>
              <a:ext cx="417021"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ExhGC</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grpSp>
    </p:spTree>
    <p:extLst>
      <p:ext uri="{BB962C8B-B14F-4D97-AF65-F5344CB8AC3E}">
        <p14:creationId xmlns:p14="http://schemas.microsoft.com/office/powerpoint/2010/main" val="1380614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9072D82-F433-4EF5-8BF8-B8CB5C62885E}"/>
              </a:ext>
            </a:extLst>
          </p:cNvPr>
          <p:cNvSpPr>
            <a:spLocks noGrp="1"/>
          </p:cNvSpPr>
          <p:nvPr>
            <p:ph type="title"/>
          </p:nvPr>
        </p:nvSpPr>
        <p:spPr/>
        <p:txBody>
          <a:bodyPr/>
          <a:lstStyle/>
          <a:p>
            <a:r>
              <a:rPr lang="it-IT" dirty="0"/>
              <a:t>INTRODUCTION</a:t>
            </a:r>
          </a:p>
        </p:txBody>
      </p:sp>
      <p:sp>
        <p:nvSpPr>
          <p:cNvPr id="4" name="Segnaposto piè di pagina 3">
            <a:extLst>
              <a:ext uri="{FF2B5EF4-FFF2-40B4-BE49-F238E27FC236}">
                <a16:creationId xmlns:a16="http://schemas.microsoft.com/office/drawing/2014/main" id="{F8FA46A7-3362-8F30-52A6-357DC205A0FC}"/>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5E492D76-E95A-40B2-A6D2-723BA339B371}"/>
              </a:ext>
            </a:extLst>
          </p:cNvPr>
          <p:cNvSpPr>
            <a:spLocks noGrp="1"/>
          </p:cNvSpPr>
          <p:nvPr>
            <p:ph type="sldNum" sz="quarter" idx="12"/>
          </p:nvPr>
        </p:nvSpPr>
        <p:spPr/>
        <p:txBody>
          <a:bodyPr/>
          <a:lstStyle/>
          <a:p>
            <a:fld id="{27CE633F-9882-4A5C-83A2-1109D0C73261}" type="slidenum">
              <a:rPr lang="en-US" smtClean="0"/>
              <a:t>3</a:t>
            </a:fld>
            <a:endParaRPr lang="en-US" dirty="0"/>
          </a:p>
        </p:txBody>
      </p:sp>
      <p:pic>
        <p:nvPicPr>
          <p:cNvPr id="6" name="Picture 2">
            <a:extLst>
              <a:ext uri="{FF2B5EF4-FFF2-40B4-BE49-F238E27FC236}">
                <a16:creationId xmlns:a16="http://schemas.microsoft.com/office/drawing/2014/main" id="{7CA67FD5-CA7E-E805-5F62-0AC7B3C120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5177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C7FCF4-CFB9-86F3-B91E-35AABE9B23A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2C498D3-5C1D-6D61-0C1E-97B97D65BEB6}"/>
              </a:ext>
            </a:extLst>
          </p:cNvPr>
          <p:cNvSpPr>
            <a:spLocks noGrp="1"/>
          </p:cNvSpPr>
          <p:nvPr>
            <p:ph type="title"/>
          </p:nvPr>
        </p:nvSpPr>
        <p:spPr>
          <a:xfrm>
            <a:off x="838200" y="365125"/>
            <a:ext cx="9043219" cy="1325563"/>
          </a:xfrm>
        </p:spPr>
        <p:txBody>
          <a:bodyPr>
            <a:normAutofit/>
          </a:bodyPr>
          <a:lstStyle/>
          <a:p>
            <a:r>
              <a:rPr lang="it-IT" sz="3800" b="1" dirty="0"/>
              <a:t>LHCb CF</a:t>
            </a:r>
            <a:r>
              <a:rPr lang="it-IT" sz="3800" b="1" baseline="-25000" dirty="0"/>
              <a:t>4</a:t>
            </a:r>
            <a:r>
              <a:rPr lang="it-IT" sz="3800" b="1" dirty="0"/>
              <a:t> recovery plant</a:t>
            </a:r>
            <a:br>
              <a:rPr lang="it-IT" sz="3800" b="1" dirty="0"/>
            </a:br>
            <a:r>
              <a:rPr lang="it-IT" sz="3800" b="1" dirty="0"/>
              <a:t>Software</a:t>
            </a:r>
          </a:p>
        </p:txBody>
      </p:sp>
      <p:sp>
        <p:nvSpPr>
          <p:cNvPr id="4" name="Segnaposto piè di pagina 3">
            <a:extLst>
              <a:ext uri="{FF2B5EF4-FFF2-40B4-BE49-F238E27FC236}">
                <a16:creationId xmlns:a16="http://schemas.microsoft.com/office/drawing/2014/main" id="{B174C008-5ABB-FB32-2456-7CA20FFED5F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AB11DBB3-D1BE-EEDE-10E9-29A9934F74C9}"/>
              </a:ext>
            </a:extLst>
          </p:cNvPr>
          <p:cNvSpPr>
            <a:spLocks noGrp="1"/>
          </p:cNvSpPr>
          <p:nvPr>
            <p:ph type="sldNum" sz="quarter" idx="12"/>
          </p:nvPr>
        </p:nvSpPr>
        <p:spPr/>
        <p:txBody>
          <a:bodyPr/>
          <a:lstStyle/>
          <a:p>
            <a:fld id="{27CE633F-9882-4A5C-83A2-1109D0C73261}" type="slidenum">
              <a:rPr lang="en-US" smtClean="0"/>
              <a:t>30</a:t>
            </a:fld>
            <a:endParaRPr lang="en-US" dirty="0"/>
          </a:p>
        </p:txBody>
      </p:sp>
      <p:pic>
        <p:nvPicPr>
          <p:cNvPr id="6" name="Picture 2">
            <a:extLst>
              <a:ext uri="{FF2B5EF4-FFF2-40B4-BE49-F238E27FC236}">
                <a16:creationId xmlns:a16="http://schemas.microsoft.com/office/drawing/2014/main" id="{B641793D-3B7E-14D8-3697-8B5490B36F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23235" y="-8012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7E2A41B5-6554-05C2-4591-627B32D2EFC7}"/>
              </a:ext>
            </a:extLst>
          </p:cNvPr>
          <p:cNvPicPr>
            <a:picLocks noChangeAspect="1"/>
          </p:cNvPicPr>
          <p:nvPr/>
        </p:nvPicPr>
        <p:blipFill>
          <a:blip r:embed="rId3"/>
          <a:stretch>
            <a:fillRect/>
          </a:stretch>
        </p:blipFill>
        <p:spPr>
          <a:xfrm>
            <a:off x="838200" y="1948159"/>
            <a:ext cx="5311998" cy="3528684"/>
          </a:xfrm>
          <a:prstGeom prst="rect">
            <a:avLst/>
          </a:prstGeom>
        </p:spPr>
      </p:pic>
      <p:pic>
        <p:nvPicPr>
          <p:cNvPr id="9" name="Picture 8">
            <a:extLst>
              <a:ext uri="{FF2B5EF4-FFF2-40B4-BE49-F238E27FC236}">
                <a16:creationId xmlns:a16="http://schemas.microsoft.com/office/drawing/2014/main" id="{C776327D-CC3B-7CA6-ABAE-D5651A29D55E}"/>
              </a:ext>
            </a:extLst>
          </p:cNvPr>
          <p:cNvPicPr>
            <a:picLocks noChangeAspect="1"/>
          </p:cNvPicPr>
          <p:nvPr/>
        </p:nvPicPr>
        <p:blipFill>
          <a:blip r:embed="rId4"/>
          <a:stretch>
            <a:fillRect/>
          </a:stretch>
        </p:blipFill>
        <p:spPr>
          <a:xfrm>
            <a:off x="6558219" y="1948159"/>
            <a:ext cx="5310022" cy="3528684"/>
          </a:xfrm>
          <a:prstGeom prst="rect">
            <a:avLst/>
          </a:prstGeom>
        </p:spPr>
      </p:pic>
    </p:spTree>
    <p:extLst>
      <p:ext uri="{BB962C8B-B14F-4D97-AF65-F5344CB8AC3E}">
        <p14:creationId xmlns:p14="http://schemas.microsoft.com/office/powerpoint/2010/main" val="36545188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C61024-FD7C-5B53-8855-E3CF7A6FB79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2F0DD76D-499A-054B-64EB-34BF022F7017}"/>
              </a:ext>
            </a:extLst>
          </p:cNvPr>
          <p:cNvSpPr>
            <a:spLocks noGrp="1"/>
          </p:cNvSpPr>
          <p:nvPr>
            <p:ph type="title"/>
          </p:nvPr>
        </p:nvSpPr>
        <p:spPr>
          <a:xfrm>
            <a:off x="838200" y="365125"/>
            <a:ext cx="9043219" cy="1325563"/>
          </a:xfrm>
        </p:spPr>
        <p:txBody>
          <a:bodyPr>
            <a:normAutofit/>
          </a:bodyPr>
          <a:lstStyle/>
          <a:p>
            <a:r>
              <a:rPr lang="it-IT" sz="3800" b="1" dirty="0"/>
              <a:t>LHCb CF</a:t>
            </a:r>
            <a:r>
              <a:rPr lang="it-IT" sz="3800" b="1" baseline="-25000" dirty="0"/>
              <a:t>4</a:t>
            </a:r>
            <a:r>
              <a:rPr lang="it-IT" sz="3800" b="1" dirty="0"/>
              <a:t> recovery plant</a:t>
            </a:r>
            <a:br>
              <a:rPr lang="it-IT" sz="3800" b="1" dirty="0"/>
            </a:br>
            <a:r>
              <a:rPr lang="it-IT" sz="3800" b="1" dirty="0"/>
              <a:t>Recuperation setup</a:t>
            </a:r>
          </a:p>
        </p:txBody>
      </p:sp>
      <p:sp>
        <p:nvSpPr>
          <p:cNvPr id="4" name="Segnaposto piè di pagina 3">
            <a:extLst>
              <a:ext uri="{FF2B5EF4-FFF2-40B4-BE49-F238E27FC236}">
                <a16:creationId xmlns:a16="http://schemas.microsoft.com/office/drawing/2014/main" id="{4A29F16F-C1C5-C379-A206-A94CEBFE42F2}"/>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22FADBE3-AEAD-8683-6A7B-9B826362441E}"/>
              </a:ext>
            </a:extLst>
          </p:cNvPr>
          <p:cNvSpPr>
            <a:spLocks noGrp="1"/>
          </p:cNvSpPr>
          <p:nvPr>
            <p:ph type="sldNum" sz="quarter" idx="12"/>
          </p:nvPr>
        </p:nvSpPr>
        <p:spPr/>
        <p:txBody>
          <a:bodyPr/>
          <a:lstStyle/>
          <a:p>
            <a:fld id="{27CE633F-9882-4A5C-83A2-1109D0C73261}" type="slidenum">
              <a:rPr lang="en-US" smtClean="0"/>
              <a:t>31</a:t>
            </a:fld>
            <a:endParaRPr lang="en-US" dirty="0"/>
          </a:p>
        </p:txBody>
      </p:sp>
      <p:pic>
        <p:nvPicPr>
          <p:cNvPr id="6" name="Picture 2">
            <a:extLst>
              <a:ext uri="{FF2B5EF4-FFF2-40B4-BE49-F238E27FC236}">
                <a16:creationId xmlns:a16="http://schemas.microsoft.com/office/drawing/2014/main" id="{0F1E404F-D6F4-DE61-A825-00BC9F132C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7599" y="127851"/>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373" name="Picture 372">
            <a:extLst>
              <a:ext uri="{FF2B5EF4-FFF2-40B4-BE49-F238E27FC236}">
                <a16:creationId xmlns:a16="http://schemas.microsoft.com/office/drawing/2014/main" id="{42258EAF-E0BF-0752-3861-E88396555A37}"/>
              </a:ext>
            </a:extLst>
          </p:cNvPr>
          <p:cNvPicPr/>
          <p:nvPr/>
        </p:nvPicPr>
        <p:blipFill>
          <a:blip r:embed="rId3"/>
          <a:stretch>
            <a:fillRect/>
          </a:stretch>
        </p:blipFill>
        <p:spPr>
          <a:xfrm>
            <a:off x="1142937" y="1945923"/>
            <a:ext cx="3603652" cy="1593201"/>
          </a:xfrm>
          <a:prstGeom prst="rect">
            <a:avLst/>
          </a:prstGeom>
        </p:spPr>
      </p:pic>
      <p:grpSp>
        <p:nvGrpSpPr>
          <p:cNvPr id="424" name="Group 423">
            <a:extLst>
              <a:ext uri="{FF2B5EF4-FFF2-40B4-BE49-F238E27FC236}">
                <a16:creationId xmlns:a16="http://schemas.microsoft.com/office/drawing/2014/main" id="{7E445959-4CCF-2DE0-AD15-22D3A1D59435}"/>
              </a:ext>
            </a:extLst>
          </p:cNvPr>
          <p:cNvGrpSpPr/>
          <p:nvPr/>
        </p:nvGrpSpPr>
        <p:grpSpPr>
          <a:xfrm>
            <a:off x="5852516" y="1841545"/>
            <a:ext cx="2628390" cy="1814361"/>
            <a:chOff x="6252105" y="1390157"/>
            <a:chExt cx="2628390" cy="1814361"/>
          </a:xfrm>
        </p:grpSpPr>
        <p:grpSp>
          <p:nvGrpSpPr>
            <p:cNvPr id="314" name="Group 313">
              <a:extLst>
                <a:ext uri="{FF2B5EF4-FFF2-40B4-BE49-F238E27FC236}">
                  <a16:creationId xmlns:a16="http://schemas.microsoft.com/office/drawing/2014/main" id="{8E99F19B-2095-360B-5564-34723C0AF34D}"/>
                </a:ext>
              </a:extLst>
            </p:cNvPr>
            <p:cNvGrpSpPr/>
            <p:nvPr/>
          </p:nvGrpSpPr>
          <p:grpSpPr>
            <a:xfrm>
              <a:off x="6252105" y="1390157"/>
              <a:ext cx="2628390" cy="1814361"/>
              <a:chOff x="0" y="0"/>
              <a:chExt cx="3579456" cy="2776257"/>
            </a:xfrm>
          </p:grpSpPr>
          <p:pic>
            <p:nvPicPr>
              <p:cNvPr id="315" name="Picture 314">
                <a:extLst>
                  <a:ext uri="{FF2B5EF4-FFF2-40B4-BE49-F238E27FC236}">
                    <a16:creationId xmlns:a16="http://schemas.microsoft.com/office/drawing/2014/main" id="{29778D0F-CC53-2B01-6952-A30E9D28A2EE}"/>
                  </a:ext>
                </a:extLst>
              </p:cNvPr>
              <p:cNvPicPr/>
              <p:nvPr/>
            </p:nvPicPr>
            <p:blipFill>
              <a:blip r:embed="rId4"/>
              <a:stretch>
                <a:fillRect/>
              </a:stretch>
            </p:blipFill>
            <p:spPr>
              <a:xfrm>
                <a:off x="950781" y="63383"/>
                <a:ext cx="950976" cy="243840"/>
              </a:xfrm>
              <a:prstGeom prst="rect">
                <a:avLst/>
              </a:prstGeom>
            </p:spPr>
          </p:pic>
          <p:sp>
            <p:nvSpPr>
              <p:cNvPr id="316" name="Shape 611">
                <a:extLst>
                  <a:ext uri="{FF2B5EF4-FFF2-40B4-BE49-F238E27FC236}">
                    <a16:creationId xmlns:a16="http://schemas.microsoft.com/office/drawing/2014/main" id="{74832EAD-C5E0-6C4C-F1F2-CF9C786E4244}"/>
                  </a:ext>
                </a:extLst>
              </p:cNvPr>
              <p:cNvSpPr/>
              <p:nvPr/>
            </p:nvSpPr>
            <p:spPr>
              <a:xfrm>
                <a:off x="954761" y="67938"/>
                <a:ext cx="950225" cy="239953"/>
              </a:xfrm>
              <a:custGeom>
                <a:avLst/>
                <a:gdLst/>
                <a:ahLst/>
                <a:cxnLst/>
                <a:rect l="0" t="0" r="0" b="0"/>
                <a:pathLst>
                  <a:path w="950225" h="239953">
                    <a:moveTo>
                      <a:pt x="0" y="0"/>
                    </a:moveTo>
                    <a:lnTo>
                      <a:pt x="950225" y="0"/>
                    </a:lnTo>
                    <a:lnTo>
                      <a:pt x="950225" y="239953"/>
                    </a:lnTo>
                    <a:lnTo>
                      <a:pt x="0" y="239953"/>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17" name="Shape 612">
                <a:extLst>
                  <a:ext uri="{FF2B5EF4-FFF2-40B4-BE49-F238E27FC236}">
                    <a16:creationId xmlns:a16="http://schemas.microsoft.com/office/drawing/2014/main" id="{39AFDDF8-5D99-9831-DABB-83F35F45ABBE}"/>
                  </a:ext>
                </a:extLst>
              </p:cNvPr>
              <p:cNvSpPr/>
              <p:nvPr/>
            </p:nvSpPr>
            <p:spPr>
              <a:xfrm>
                <a:off x="2840" y="182175"/>
                <a:ext cx="950224" cy="0"/>
              </a:xfrm>
              <a:custGeom>
                <a:avLst/>
                <a:gdLst/>
                <a:ahLst/>
                <a:cxnLst/>
                <a:rect l="0" t="0" r="0" b="0"/>
                <a:pathLst>
                  <a:path w="950224">
                    <a:moveTo>
                      <a:pt x="0" y="0"/>
                    </a:moveTo>
                    <a:lnTo>
                      <a:pt x="950224"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18" name="Shape 613">
                <a:extLst>
                  <a:ext uri="{FF2B5EF4-FFF2-40B4-BE49-F238E27FC236}">
                    <a16:creationId xmlns:a16="http://schemas.microsoft.com/office/drawing/2014/main" id="{405518A9-8DEC-0A93-8F87-88CA2E44FB3E}"/>
                  </a:ext>
                </a:extLst>
              </p:cNvPr>
              <p:cNvSpPr/>
              <p:nvPr/>
            </p:nvSpPr>
            <p:spPr>
              <a:xfrm>
                <a:off x="1897742" y="191008"/>
                <a:ext cx="950225" cy="0"/>
              </a:xfrm>
              <a:custGeom>
                <a:avLst/>
                <a:gdLst/>
                <a:ahLst/>
                <a:cxnLst/>
                <a:rect l="0" t="0" r="0" b="0"/>
                <a:pathLst>
                  <a:path w="950225">
                    <a:moveTo>
                      <a:pt x="0" y="0"/>
                    </a:moveTo>
                    <a:lnTo>
                      <a:pt x="950225"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19" name="Shape 614">
                <a:extLst>
                  <a:ext uri="{FF2B5EF4-FFF2-40B4-BE49-F238E27FC236}">
                    <a16:creationId xmlns:a16="http://schemas.microsoft.com/office/drawing/2014/main" id="{C27A45F7-3E16-251A-445C-3BDC2C0CC5F0}"/>
                  </a:ext>
                </a:extLst>
              </p:cNvPr>
              <p:cNvSpPr/>
              <p:nvPr/>
            </p:nvSpPr>
            <p:spPr>
              <a:xfrm>
                <a:off x="1434396" y="318665"/>
                <a:ext cx="1841" cy="215025"/>
              </a:xfrm>
              <a:custGeom>
                <a:avLst/>
                <a:gdLst/>
                <a:ahLst/>
                <a:cxnLst/>
                <a:rect l="0" t="0" r="0" b="0"/>
                <a:pathLst>
                  <a:path w="1841" h="215025">
                    <a:moveTo>
                      <a:pt x="0" y="215025"/>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0" name="Shape 615">
                <a:extLst>
                  <a:ext uri="{FF2B5EF4-FFF2-40B4-BE49-F238E27FC236}">
                    <a16:creationId xmlns:a16="http://schemas.microsoft.com/office/drawing/2014/main" id="{8A759477-27E6-234C-E409-406CC4C17905}"/>
                  </a:ext>
                </a:extLst>
              </p:cNvPr>
              <p:cNvSpPr/>
              <p:nvPr/>
            </p:nvSpPr>
            <p:spPr>
              <a:xfrm>
                <a:off x="1434396" y="524360"/>
                <a:ext cx="950250" cy="0"/>
              </a:xfrm>
              <a:custGeom>
                <a:avLst/>
                <a:gdLst/>
                <a:ahLst/>
                <a:cxnLst/>
                <a:rect l="0" t="0" r="0" b="0"/>
                <a:pathLst>
                  <a:path w="950250">
                    <a:moveTo>
                      <a:pt x="0" y="0"/>
                    </a:moveTo>
                    <a:lnTo>
                      <a:pt x="95025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1" name="Shape 616">
                <a:extLst>
                  <a:ext uri="{FF2B5EF4-FFF2-40B4-BE49-F238E27FC236}">
                    <a16:creationId xmlns:a16="http://schemas.microsoft.com/office/drawing/2014/main" id="{DFD5C1FB-C69E-1DCC-C9BD-E7AFA8E410B6}"/>
                  </a:ext>
                </a:extLst>
              </p:cNvPr>
              <p:cNvSpPr/>
              <p:nvPr/>
            </p:nvSpPr>
            <p:spPr>
              <a:xfrm>
                <a:off x="2382805" y="514937"/>
                <a:ext cx="1841" cy="315052"/>
              </a:xfrm>
              <a:custGeom>
                <a:avLst/>
                <a:gdLst/>
                <a:ahLst/>
                <a:cxnLst/>
                <a:rect l="0" t="0" r="0" b="0"/>
                <a:pathLst>
                  <a:path w="1841" h="315052">
                    <a:moveTo>
                      <a:pt x="0" y="315052"/>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2" name="Shape 617">
                <a:extLst>
                  <a:ext uri="{FF2B5EF4-FFF2-40B4-BE49-F238E27FC236}">
                    <a16:creationId xmlns:a16="http://schemas.microsoft.com/office/drawing/2014/main" id="{79D94CBD-3E85-4249-9A04-9DF1DC594ABD}"/>
                  </a:ext>
                </a:extLst>
              </p:cNvPr>
              <p:cNvSpPr/>
              <p:nvPr/>
            </p:nvSpPr>
            <p:spPr>
              <a:xfrm>
                <a:off x="2260476" y="809376"/>
                <a:ext cx="249081" cy="251562"/>
              </a:xfrm>
              <a:custGeom>
                <a:avLst/>
                <a:gdLst/>
                <a:ahLst/>
                <a:cxnLst/>
                <a:rect l="0" t="0" r="0" b="0"/>
                <a:pathLst>
                  <a:path w="249081" h="251562">
                    <a:moveTo>
                      <a:pt x="216268" y="65738"/>
                    </a:moveTo>
                    <a:cubicBezTo>
                      <a:pt x="249081" y="116907"/>
                      <a:pt x="234625" y="185228"/>
                      <a:pt x="184002" y="218404"/>
                    </a:cubicBezTo>
                    <a:cubicBezTo>
                      <a:pt x="133373" y="251562"/>
                      <a:pt x="65719" y="237006"/>
                      <a:pt x="32856" y="185862"/>
                    </a:cubicBezTo>
                    <a:cubicBezTo>
                      <a:pt x="0" y="134749"/>
                      <a:pt x="14380" y="66404"/>
                      <a:pt x="64978" y="33202"/>
                    </a:cubicBezTo>
                    <a:cubicBezTo>
                      <a:pt x="115582" y="0"/>
                      <a:pt x="183242" y="14474"/>
                      <a:pt x="216149" y="65568"/>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3" name="Shape 618">
                <a:extLst>
                  <a:ext uri="{FF2B5EF4-FFF2-40B4-BE49-F238E27FC236}">
                    <a16:creationId xmlns:a16="http://schemas.microsoft.com/office/drawing/2014/main" id="{24BDB21B-75C5-7E46-5752-6A04852860DB}"/>
                  </a:ext>
                </a:extLst>
              </p:cNvPr>
              <p:cNvSpPr/>
              <p:nvPr/>
            </p:nvSpPr>
            <p:spPr>
              <a:xfrm>
                <a:off x="2381555" y="1040810"/>
                <a:ext cx="1841" cy="315027"/>
              </a:xfrm>
              <a:custGeom>
                <a:avLst/>
                <a:gdLst/>
                <a:ahLst/>
                <a:cxnLst/>
                <a:rect l="0" t="0" r="0" b="0"/>
                <a:pathLst>
                  <a:path w="1841" h="315027">
                    <a:moveTo>
                      <a:pt x="0" y="315027"/>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4" name="Shape 619">
                <a:extLst>
                  <a:ext uri="{FF2B5EF4-FFF2-40B4-BE49-F238E27FC236}">
                    <a16:creationId xmlns:a16="http://schemas.microsoft.com/office/drawing/2014/main" id="{EE93167E-BDC2-8FF8-0622-D2FADD858F6A}"/>
                  </a:ext>
                </a:extLst>
              </p:cNvPr>
              <p:cNvSpPr/>
              <p:nvPr/>
            </p:nvSpPr>
            <p:spPr>
              <a:xfrm>
                <a:off x="1921546" y="1346413"/>
                <a:ext cx="460009" cy="0"/>
              </a:xfrm>
              <a:custGeom>
                <a:avLst/>
                <a:gdLst/>
                <a:ahLst/>
                <a:cxnLst/>
                <a:rect l="0" t="0" r="0" b="0"/>
                <a:pathLst>
                  <a:path w="460009">
                    <a:moveTo>
                      <a:pt x="0" y="0"/>
                    </a:moveTo>
                    <a:lnTo>
                      <a:pt x="460009"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325" name="Picture 324">
                <a:extLst>
                  <a:ext uri="{FF2B5EF4-FFF2-40B4-BE49-F238E27FC236}">
                    <a16:creationId xmlns:a16="http://schemas.microsoft.com/office/drawing/2014/main" id="{95D8E557-CF37-7B0B-732A-59A137ECE6AF}"/>
                  </a:ext>
                </a:extLst>
              </p:cNvPr>
              <p:cNvPicPr/>
              <p:nvPr/>
            </p:nvPicPr>
            <p:blipFill>
              <a:blip r:embed="rId5"/>
              <a:stretch>
                <a:fillRect/>
              </a:stretch>
            </p:blipFill>
            <p:spPr>
              <a:xfrm>
                <a:off x="967037" y="1215527"/>
                <a:ext cx="947928" cy="240792"/>
              </a:xfrm>
              <a:prstGeom prst="rect">
                <a:avLst/>
              </a:prstGeom>
            </p:spPr>
          </p:pic>
          <p:sp>
            <p:nvSpPr>
              <p:cNvPr id="326" name="Shape 621">
                <a:extLst>
                  <a:ext uri="{FF2B5EF4-FFF2-40B4-BE49-F238E27FC236}">
                    <a16:creationId xmlns:a16="http://schemas.microsoft.com/office/drawing/2014/main" id="{5E7718F3-AAD6-C1B7-192F-A17FCB7030AC}"/>
                  </a:ext>
                </a:extLst>
              </p:cNvPr>
              <p:cNvSpPr/>
              <p:nvPr/>
            </p:nvSpPr>
            <p:spPr>
              <a:xfrm>
                <a:off x="970316" y="1218606"/>
                <a:ext cx="946568" cy="240003"/>
              </a:xfrm>
              <a:custGeom>
                <a:avLst/>
                <a:gdLst/>
                <a:ahLst/>
                <a:cxnLst/>
                <a:rect l="0" t="0" r="0" b="0"/>
                <a:pathLst>
                  <a:path w="946568" h="240003">
                    <a:moveTo>
                      <a:pt x="946568" y="0"/>
                    </a:moveTo>
                    <a:lnTo>
                      <a:pt x="0" y="0"/>
                    </a:lnTo>
                    <a:lnTo>
                      <a:pt x="0" y="240003"/>
                    </a:lnTo>
                    <a:lnTo>
                      <a:pt x="946568" y="240003"/>
                    </a:lnTo>
                    <a:close/>
                  </a:path>
                </a:pathLst>
              </a:custGeom>
              <a:ln w="17775"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7" name="Shape 622">
                <a:extLst>
                  <a:ext uri="{FF2B5EF4-FFF2-40B4-BE49-F238E27FC236}">
                    <a16:creationId xmlns:a16="http://schemas.microsoft.com/office/drawing/2014/main" id="{EC3399FB-8A7F-C89A-2BD6-3D1746F42FC5}"/>
                  </a:ext>
                </a:extLst>
              </p:cNvPr>
              <p:cNvSpPr/>
              <p:nvPr/>
            </p:nvSpPr>
            <p:spPr>
              <a:xfrm>
                <a:off x="1434327" y="1656451"/>
                <a:ext cx="950224" cy="0"/>
              </a:xfrm>
              <a:custGeom>
                <a:avLst/>
                <a:gdLst/>
                <a:ahLst/>
                <a:cxnLst/>
                <a:rect l="0" t="0" r="0" b="0"/>
                <a:pathLst>
                  <a:path w="950224">
                    <a:moveTo>
                      <a:pt x="0" y="0"/>
                    </a:moveTo>
                    <a:lnTo>
                      <a:pt x="950224"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8" name="Shape 623">
                <a:extLst>
                  <a:ext uri="{FF2B5EF4-FFF2-40B4-BE49-F238E27FC236}">
                    <a16:creationId xmlns:a16="http://schemas.microsoft.com/office/drawing/2014/main" id="{C8F0C3A2-A1C0-08F4-553F-38DDEEABD773}"/>
                  </a:ext>
                </a:extLst>
              </p:cNvPr>
              <p:cNvSpPr/>
              <p:nvPr/>
            </p:nvSpPr>
            <p:spPr>
              <a:xfrm>
                <a:off x="2373287" y="1647028"/>
                <a:ext cx="1841" cy="315026"/>
              </a:xfrm>
              <a:custGeom>
                <a:avLst/>
                <a:gdLst/>
                <a:ahLst/>
                <a:cxnLst/>
                <a:rect l="0" t="0" r="0" b="0"/>
                <a:pathLst>
                  <a:path w="1841" h="315026">
                    <a:moveTo>
                      <a:pt x="0" y="315026"/>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9" name="Shape 624">
                <a:extLst>
                  <a:ext uri="{FF2B5EF4-FFF2-40B4-BE49-F238E27FC236}">
                    <a16:creationId xmlns:a16="http://schemas.microsoft.com/office/drawing/2014/main" id="{211EAE7D-F3C9-8685-9C07-26CBE90E0321}"/>
                  </a:ext>
                </a:extLst>
              </p:cNvPr>
              <p:cNvSpPr/>
              <p:nvPr/>
            </p:nvSpPr>
            <p:spPr>
              <a:xfrm>
                <a:off x="1439158" y="1447790"/>
                <a:ext cx="1841" cy="215018"/>
              </a:xfrm>
              <a:custGeom>
                <a:avLst/>
                <a:gdLst/>
                <a:ahLst/>
                <a:cxnLst/>
                <a:rect l="0" t="0" r="0" b="0"/>
                <a:pathLst>
                  <a:path w="1841" h="215018">
                    <a:moveTo>
                      <a:pt x="0" y="215018"/>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0" name="Shape 625">
                <a:extLst>
                  <a:ext uri="{FF2B5EF4-FFF2-40B4-BE49-F238E27FC236}">
                    <a16:creationId xmlns:a16="http://schemas.microsoft.com/office/drawing/2014/main" id="{0FD39250-EE92-29B2-26AC-32DD1895419B}"/>
                  </a:ext>
                </a:extLst>
              </p:cNvPr>
              <p:cNvSpPr/>
              <p:nvPr/>
            </p:nvSpPr>
            <p:spPr>
              <a:xfrm>
                <a:off x="2253283" y="1948314"/>
                <a:ext cx="249062" cy="251556"/>
              </a:xfrm>
              <a:custGeom>
                <a:avLst/>
                <a:gdLst/>
                <a:ahLst/>
                <a:cxnLst/>
                <a:rect l="0" t="0" r="0" b="0"/>
                <a:pathLst>
                  <a:path w="249062" h="251556">
                    <a:moveTo>
                      <a:pt x="216250" y="65763"/>
                    </a:moveTo>
                    <a:cubicBezTo>
                      <a:pt x="249062" y="116908"/>
                      <a:pt x="234607" y="185253"/>
                      <a:pt x="183978" y="218405"/>
                    </a:cubicBezTo>
                    <a:cubicBezTo>
                      <a:pt x="133355" y="251556"/>
                      <a:pt x="65694" y="237006"/>
                      <a:pt x="32838" y="185887"/>
                    </a:cubicBezTo>
                    <a:cubicBezTo>
                      <a:pt x="0" y="134749"/>
                      <a:pt x="14380" y="66404"/>
                      <a:pt x="64959" y="33202"/>
                    </a:cubicBezTo>
                    <a:cubicBezTo>
                      <a:pt x="115563" y="0"/>
                      <a:pt x="183242" y="14475"/>
                      <a:pt x="216149" y="65568"/>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1" name="Shape 626">
                <a:extLst>
                  <a:ext uri="{FF2B5EF4-FFF2-40B4-BE49-F238E27FC236}">
                    <a16:creationId xmlns:a16="http://schemas.microsoft.com/office/drawing/2014/main" id="{10535A1C-9A99-5988-35E5-62B0CC309DF8}"/>
                  </a:ext>
                </a:extLst>
              </p:cNvPr>
              <p:cNvSpPr/>
              <p:nvPr/>
            </p:nvSpPr>
            <p:spPr>
              <a:xfrm>
                <a:off x="2376893" y="2197201"/>
                <a:ext cx="1816" cy="194601"/>
              </a:xfrm>
              <a:custGeom>
                <a:avLst/>
                <a:gdLst/>
                <a:ahLst/>
                <a:cxnLst/>
                <a:rect l="0" t="0" r="0" b="0"/>
                <a:pathLst>
                  <a:path w="1816" h="194601">
                    <a:moveTo>
                      <a:pt x="0" y="194601"/>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2" name="Shape 627">
                <a:extLst>
                  <a:ext uri="{FF2B5EF4-FFF2-40B4-BE49-F238E27FC236}">
                    <a16:creationId xmlns:a16="http://schemas.microsoft.com/office/drawing/2014/main" id="{970D2A14-9A19-84E0-B553-377B9397B4D5}"/>
                  </a:ext>
                </a:extLst>
              </p:cNvPr>
              <p:cNvSpPr/>
              <p:nvPr/>
            </p:nvSpPr>
            <p:spPr>
              <a:xfrm>
                <a:off x="500889" y="1341110"/>
                <a:ext cx="460003" cy="0"/>
              </a:xfrm>
              <a:custGeom>
                <a:avLst/>
                <a:gdLst/>
                <a:ahLst/>
                <a:cxnLst/>
                <a:rect l="0" t="0" r="0" b="0"/>
                <a:pathLst>
                  <a:path w="460003">
                    <a:moveTo>
                      <a:pt x="0" y="0"/>
                    </a:moveTo>
                    <a:lnTo>
                      <a:pt x="460003"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3" name="Shape 628">
                <a:extLst>
                  <a:ext uri="{FF2B5EF4-FFF2-40B4-BE49-F238E27FC236}">
                    <a16:creationId xmlns:a16="http://schemas.microsoft.com/office/drawing/2014/main" id="{D6577842-81DB-0273-1666-C8563EADF897}"/>
                  </a:ext>
                </a:extLst>
              </p:cNvPr>
              <p:cNvSpPr/>
              <p:nvPr/>
            </p:nvSpPr>
            <p:spPr>
              <a:xfrm>
                <a:off x="506091" y="179323"/>
                <a:ext cx="1841" cy="1164979"/>
              </a:xfrm>
              <a:custGeom>
                <a:avLst/>
                <a:gdLst/>
                <a:ahLst/>
                <a:cxnLst/>
                <a:rect l="0" t="0" r="0" b="0"/>
                <a:pathLst>
                  <a:path w="1841" h="1164979">
                    <a:moveTo>
                      <a:pt x="0" y="1164979"/>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4" name="Shape 629">
                <a:extLst>
                  <a:ext uri="{FF2B5EF4-FFF2-40B4-BE49-F238E27FC236}">
                    <a16:creationId xmlns:a16="http://schemas.microsoft.com/office/drawing/2014/main" id="{F80E326E-278A-7A89-37BC-3ECBCA75850C}"/>
                  </a:ext>
                </a:extLst>
              </p:cNvPr>
              <p:cNvSpPr/>
              <p:nvPr/>
            </p:nvSpPr>
            <p:spPr>
              <a:xfrm>
                <a:off x="508026" y="888960"/>
                <a:ext cx="1554702" cy="0"/>
              </a:xfrm>
              <a:custGeom>
                <a:avLst/>
                <a:gdLst/>
                <a:ahLst/>
                <a:cxnLst/>
                <a:rect l="0" t="0" r="0" b="0"/>
                <a:pathLst>
                  <a:path w="1554702">
                    <a:moveTo>
                      <a:pt x="0" y="0"/>
                    </a:moveTo>
                    <a:lnTo>
                      <a:pt x="1554702"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5" name="Shape 630">
                <a:extLst>
                  <a:ext uri="{FF2B5EF4-FFF2-40B4-BE49-F238E27FC236}">
                    <a16:creationId xmlns:a16="http://schemas.microsoft.com/office/drawing/2014/main" id="{0E58BE24-E9FD-693F-AE7D-E1B3E3FEB125}"/>
                  </a:ext>
                </a:extLst>
              </p:cNvPr>
              <p:cNvSpPr/>
              <p:nvPr/>
            </p:nvSpPr>
            <p:spPr>
              <a:xfrm>
                <a:off x="2053304" y="583332"/>
                <a:ext cx="1841" cy="315051"/>
              </a:xfrm>
              <a:custGeom>
                <a:avLst/>
                <a:gdLst/>
                <a:ahLst/>
                <a:cxnLst/>
                <a:rect l="0" t="0" r="0" b="0"/>
                <a:pathLst>
                  <a:path w="1841" h="315051">
                    <a:moveTo>
                      <a:pt x="0" y="315051"/>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6" name="Shape 631">
                <a:extLst>
                  <a:ext uri="{FF2B5EF4-FFF2-40B4-BE49-F238E27FC236}">
                    <a16:creationId xmlns:a16="http://schemas.microsoft.com/office/drawing/2014/main" id="{5D9CF4F2-7524-A64E-E00E-0936E7DB097F}"/>
                  </a:ext>
                </a:extLst>
              </p:cNvPr>
              <p:cNvSpPr/>
              <p:nvPr/>
            </p:nvSpPr>
            <p:spPr>
              <a:xfrm>
                <a:off x="2055145" y="187942"/>
                <a:ext cx="1840" cy="257989"/>
              </a:xfrm>
              <a:custGeom>
                <a:avLst/>
                <a:gdLst/>
                <a:ahLst/>
                <a:cxnLst/>
                <a:rect l="0" t="0" r="0" b="0"/>
                <a:pathLst>
                  <a:path w="1840" h="257989">
                    <a:moveTo>
                      <a:pt x="0" y="257989"/>
                    </a:moveTo>
                    <a:lnTo>
                      <a:pt x="184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7" name="Shape 632">
                <a:extLst>
                  <a:ext uri="{FF2B5EF4-FFF2-40B4-BE49-F238E27FC236}">
                    <a16:creationId xmlns:a16="http://schemas.microsoft.com/office/drawing/2014/main" id="{7E2C39DB-FABF-77F3-BE76-7A9576BE407D}"/>
                  </a:ext>
                </a:extLst>
              </p:cNvPr>
              <p:cNvSpPr/>
              <p:nvPr/>
            </p:nvSpPr>
            <p:spPr>
              <a:xfrm>
                <a:off x="1983024" y="436458"/>
                <a:ext cx="72121" cy="146874"/>
              </a:xfrm>
              <a:custGeom>
                <a:avLst/>
                <a:gdLst/>
                <a:ahLst/>
                <a:cxnLst/>
                <a:rect l="0" t="0" r="0" b="0"/>
                <a:pathLst>
                  <a:path w="72121" h="146874">
                    <a:moveTo>
                      <a:pt x="72121" y="146874"/>
                    </a:moveTo>
                    <a:cubicBezTo>
                      <a:pt x="27284" y="124811"/>
                      <a:pt x="1495" y="101497"/>
                      <a:pt x="735" y="76493"/>
                    </a:cubicBezTo>
                    <a:cubicBezTo>
                      <a:pt x="0" y="52639"/>
                      <a:pt x="22057" y="27240"/>
                      <a:pt x="72121" y="0"/>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8" name="Shape 633">
                <a:extLst>
                  <a:ext uri="{FF2B5EF4-FFF2-40B4-BE49-F238E27FC236}">
                    <a16:creationId xmlns:a16="http://schemas.microsoft.com/office/drawing/2014/main" id="{69D8E5BC-08F4-DF9D-693C-963368B4C1D8}"/>
                  </a:ext>
                </a:extLst>
              </p:cNvPr>
              <p:cNvSpPr/>
              <p:nvPr/>
            </p:nvSpPr>
            <p:spPr>
              <a:xfrm>
                <a:off x="179555" y="136798"/>
                <a:ext cx="75733" cy="86432"/>
              </a:xfrm>
              <a:custGeom>
                <a:avLst/>
                <a:gdLst/>
                <a:ahLst/>
                <a:cxnLst/>
                <a:rect l="0" t="0" r="0" b="0"/>
                <a:pathLst>
                  <a:path w="75733" h="86432">
                    <a:moveTo>
                      <a:pt x="7363" y="0"/>
                    </a:moveTo>
                    <a:lnTo>
                      <a:pt x="75733" y="48047"/>
                    </a:lnTo>
                    <a:lnTo>
                      <a:pt x="0" y="86432"/>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39" name="Shape 634">
                <a:extLst>
                  <a:ext uri="{FF2B5EF4-FFF2-40B4-BE49-F238E27FC236}">
                    <a16:creationId xmlns:a16="http://schemas.microsoft.com/office/drawing/2014/main" id="{A26B554D-CBAF-7BA8-D656-B3F1394071B0}"/>
                  </a:ext>
                </a:extLst>
              </p:cNvPr>
              <p:cNvSpPr/>
              <p:nvPr/>
            </p:nvSpPr>
            <p:spPr>
              <a:xfrm>
                <a:off x="678509" y="140015"/>
                <a:ext cx="75733" cy="86426"/>
              </a:xfrm>
              <a:custGeom>
                <a:avLst/>
                <a:gdLst/>
                <a:ahLst/>
                <a:cxnLst/>
                <a:rect l="0" t="0" r="0" b="0"/>
                <a:pathLst>
                  <a:path w="75733" h="86426">
                    <a:moveTo>
                      <a:pt x="7363" y="0"/>
                    </a:moveTo>
                    <a:lnTo>
                      <a:pt x="75733" y="48072"/>
                    </a:lnTo>
                    <a:lnTo>
                      <a:pt x="0" y="86426"/>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0" name="Shape 635">
                <a:extLst>
                  <a:ext uri="{FF2B5EF4-FFF2-40B4-BE49-F238E27FC236}">
                    <a16:creationId xmlns:a16="http://schemas.microsoft.com/office/drawing/2014/main" id="{90166801-B3D2-91A4-0933-4B5C6C0FDE86}"/>
                  </a:ext>
                </a:extLst>
              </p:cNvPr>
              <p:cNvSpPr/>
              <p:nvPr/>
            </p:nvSpPr>
            <p:spPr>
              <a:xfrm>
                <a:off x="2277727" y="146121"/>
                <a:ext cx="75727" cy="86432"/>
              </a:xfrm>
              <a:custGeom>
                <a:avLst/>
                <a:gdLst/>
                <a:ahLst/>
                <a:cxnLst/>
                <a:rect l="0" t="0" r="0" b="0"/>
                <a:pathLst>
                  <a:path w="75727" h="86432">
                    <a:moveTo>
                      <a:pt x="7363" y="0"/>
                    </a:moveTo>
                    <a:lnTo>
                      <a:pt x="75727" y="48053"/>
                    </a:lnTo>
                    <a:lnTo>
                      <a:pt x="0" y="86432"/>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1" name="Shape 636">
                <a:extLst>
                  <a:ext uri="{FF2B5EF4-FFF2-40B4-BE49-F238E27FC236}">
                    <a16:creationId xmlns:a16="http://schemas.microsoft.com/office/drawing/2014/main" id="{F4661ED1-6E59-A65B-478A-C12FE18DE84F}"/>
                  </a:ext>
                </a:extLst>
              </p:cNvPr>
              <p:cNvSpPr/>
              <p:nvPr/>
            </p:nvSpPr>
            <p:spPr>
              <a:xfrm>
                <a:off x="1306790" y="845669"/>
                <a:ext cx="75733" cy="86432"/>
              </a:xfrm>
              <a:custGeom>
                <a:avLst/>
                <a:gdLst/>
                <a:ahLst/>
                <a:cxnLst/>
                <a:rect l="0" t="0" r="0" b="0"/>
                <a:pathLst>
                  <a:path w="75733" h="86432">
                    <a:moveTo>
                      <a:pt x="7338" y="0"/>
                    </a:moveTo>
                    <a:lnTo>
                      <a:pt x="75733" y="48072"/>
                    </a:lnTo>
                    <a:lnTo>
                      <a:pt x="0" y="86432"/>
                    </a:lnTo>
                    <a:lnTo>
                      <a:pt x="7338"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2" name="Shape 637">
                <a:extLst>
                  <a:ext uri="{FF2B5EF4-FFF2-40B4-BE49-F238E27FC236}">
                    <a16:creationId xmlns:a16="http://schemas.microsoft.com/office/drawing/2014/main" id="{9D23C9C1-C784-9424-A7F6-DD10B5E4DBB5}"/>
                  </a:ext>
                </a:extLst>
              </p:cNvPr>
              <p:cNvSpPr/>
              <p:nvPr/>
            </p:nvSpPr>
            <p:spPr>
              <a:xfrm>
                <a:off x="1868416" y="1612255"/>
                <a:ext cx="75733" cy="86432"/>
              </a:xfrm>
              <a:custGeom>
                <a:avLst/>
                <a:gdLst/>
                <a:ahLst/>
                <a:cxnLst/>
                <a:rect l="0" t="0" r="0" b="0"/>
                <a:pathLst>
                  <a:path w="75733" h="86432">
                    <a:moveTo>
                      <a:pt x="7338" y="0"/>
                    </a:moveTo>
                    <a:lnTo>
                      <a:pt x="75733" y="48053"/>
                    </a:lnTo>
                    <a:lnTo>
                      <a:pt x="0" y="86432"/>
                    </a:lnTo>
                    <a:lnTo>
                      <a:pt x="7338"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3" name="Shape 638">
                <a:extLst>
                  <a:ext uri="{FF2B5EF4-FFF2-40B4-BE49-F238E27FC236}">
                    <a16:creationId xmlns:a16="http://schemas.microsoft.com/office/drawing/2014/main" id="{F0CC2411-BA1A-2A56-D8E6-583131DE1735}"/>
                  </a:ext>
                </a:extLst>
              </p:cNvPr>
              <p:cNvSpPr/>
              <p:nvPr/>
            </p:nvSpPr>
            <p:spPr>
              <a:xfrm>
                <a:off x="2104153" y="1298020"/>
                <a:ext cx="74967" cy="86527"/>
              </a:xfrm>
              <a:custGeom>
                <a:avLst/>
                <a:gdLst/>
                <a:ahLst/>
                <a:cxnLst/>
                <a:rect l="0" t="0" r="0" b="0"/>
                <a:pathLst>
                  <a:path w="74967" h="86527">
                    <a:moveTo>
                      <a:pt x="68930" y="0"/>
                    </a:moveTo>
                    <a:lnTo>
                      <a:pt x="74967" y="86527"/>
                    </a:lnTo>
                    <a:lnTo>
                      <a:pt x="0" y="49568"/>
                    </a:lnTo>
                    <a:lnTo>
                      <a:pt x="6893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dirty="0"/>
              </a:p>
            </p:txBody>
          </p:sp>
          <p:sp>
            <p:nvSpPr>
              <p:cNvPr id="344" name="Shape 639">
                <a:extLst>
                  <a:ext uri="{FF2B5EF4-FFF2-40B4-BE49-F238E27FC236}">
                    <a16:creationId xmlns:a16="http://schemas.microsoft.com/office/drawing/2014/main" id="{D7C4CE94-6C73-7070-F586-EF3A5C50E713}"/>
                  </a:ext>
                </a:extLst>
              </p:cNvPr>
              <p:cNvSpPr/>
              <p:nvPr/>
            </p:nvSpPr>
            <p:spPr>
              <a:xfrm>
                <a:off x="692009" y="1288132"/>
                <a:ext cx="74967" cy="86551"/>
              </a:xfrm>
              <a:custGeom>
                <a:avLst/>
                <a:gdLst/>
                <a:ahLst/>
                <a:cxnLst/>
                <a:rect l="0" t="0" r="0" b="0"/>
                <a:pathLst>
                  <a:path w="74967" h="86551">
                    <a:moveTo>
                      <a:pt x="68930" y="0"/>
                    </a:moveTo>
                    <a:lnTo>
                      <a:pt x="74967" y="86551"/>
                    </a:lnTo>
                    <a:lnTo>
                      <a:pt x="0" y="49568"/>
                    </a:lnTo>
                    <a:lnTo>
                      <a:pt x="6893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5" name="Shape 640">
                <a:extLst>
                  <a:ext uri="{FF2B5EF4-FFF2-40B4-BE49-F238E27FC236}">
                    <a16:creationId xmlns:a16="http://schemas.microsoft.com/office/drawing/2014/main" id="{B6BFD6AF-5866-3139-8F6D-157A3AD65B52}"/>
                  </a:ext>
                </a:extLst>
              </p:cNvPr>
              <p:cNvSpPr/>
              <p:nvPr/>
            </p:nvSpPr>
            <p:spPr>
              <a:xfrm>
                <a:off x="2016496" y="266641"/>
                <a:ext cx="86746" cy="72592"/>
              </a:xfrm>
              <a:custGeom>
                <a:avLst/>
                <a:gdLst/>
                <a:ahLst/>
                <a:cxnLst/>
                <a:rect l="0" t="0" r="0" b="0"/>
                <a:pathLst>
                  <a:path w="86746" h="72592">
                    <a:moveTo>
                      <a:pt x="41400" y="0"/>
                    </a:moveTo>
                    <a:lnTo>
                      <a:pt x="86746" y="71756"/>
                    </a:lnTo>
                    <a:lnTo>
                      <a:pt x="0" y="72592"/>
                    </a:lnTo>
                    <a:lnTo>
                      <a:pt x="41400" y="0"/>
                    </a:lnTo>
                    <a:close/>
                  </a:path>
                </a:pathLst>
              </a:custGeom>
              <a:ln w="1175"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6" name="Shape 641">
                <a:extLst>
                  <a:ext uri="{FF2B5EF4-FFF2-40B4-BE49-F238E27FC236}">
                    <a16:creationId xmlns:a16="http://schemas.microsoft.com/office/drawing/2014/main" id="{0F90A8A4-CCE9-FBAD-5627-F0A86A5E9AA4}"/>
                  </a:ext>
                </a:extLst>
              </p:cNvPr>
              <p:cNvSpPr/>
              <p:nvPr/>
            </p:nvSpPr>
            <p:spPr>
              <a:xfrm>
                <a:off x="1388655" y="385414"/>
                <a:ext cx="86752" cy="72642"/>
              </a:xfrm>
              <a:custGeom>
                <a:avLst/>
                <a:gdLst/>
                <a:ahLst/>
                <a:cxnLst/>
                <a:rect l="0" t="0" r="0" b="0"/>
                <a:pathLst>
                  <a:path w="86752" h="72642">
                    <a:moveTo>
                      <a:pt x="0" y="0"/>
                    </a:moveTo>
                    <a:lnTo>
                      <a:pt x="86752" y="836"/>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7" name="Shape 642">
                <a:extLst>
                  <a:ext uri="{FF2B5EF4-FFF2-40B4-BE49-F238E27FC236}">
                    <a16:creationId xmlns:a16="http://schemas.microsoft.com/office/drawing/2014/main" id="{47FC9CA1-4CEF-4F6F-E1CD-9A6392F486C5}"/>
                  </a:ext>
                </a:extLst>
              </p:cNvPr>
              <p:cNvSpPr/>
              <p:nvPr/>
            </p:nvSpPr>
            <p:spPr>
              <a:xfrm>
                <a:off x="1389955" y="1519566"/>
                <a:ext cx="86752" cy="72642"/>
              </a:xfrm>
              <a:custGeom>
                <a:avLst/>
                <a:gdLst/>
                <a:ahLst/>
                <a:cxnLst/>
                <a:rect l="0" t="0" r="0" b="0"/>
                <a:pathLst>
                  <a:path w="86752" h="72642">
                    <a:moveTo>
                      <a:pt x="0" y="0"/>
                    </a:moveTo>
                    <a:lnTo>
                      <a:pt x="86752" y="861"/>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8" name="Shape 643">
                <a:extLst>
                  <a:ext uri="{FF2B5EF4-FFF2-40B4-BE49-F238E27FC236}">
                    <a16:creationId xmlns:a16="http://schemas.microsoft.com/office/drawing/2014/main" id="{30622CEE-B43C-4EBF-ED96-71CB6A7CA6A5}"/>
                  </a:ext>
                </a:extLst>
              </p:cNvPr>
              <p:cNvSpPr/>
              <p:nvPr/>
            </p:nvSpPr>
            <p:spPr>
              <a:xfrm>
                <a:off x="2331642" y="614254"/>
                <a:ext cx="86746" cy="72636"/>
              </a:xfrm>
              <a:custGeom>
                <a:avLst/>
                <a:gdLst/>
                <a:ahLst/>
                <a:cxnLst/>
                <a:rect l="0" t="0" r="0" b="0"/>
                <a:pathLst>
                  <a:path w="86746" h="72636">
                    <a:moveTo>
                      <a:pt x="0" y="0"/>
                    </a:moveTo>
                    <a:lnTo>
                      <a:pt x="86746" y="836"/>
                    </a:lnTo>
                    <a:lnTo>
                      <a:pt x="43926" y="72636"/>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9" name="Shape 644">
                <a:extLst>
                  <a:ext uri="{FF2B5EF4-FFF2-40B4-BE49-F238E27FC236}">
                    <a16:creationId xmlns:a16="http://schemas.microsoft.com/office/drawing/2014/main" id="{397284C0-4BE0-F847-938F-F09F9368614E}"/>
                  </a:ext>
                </a:extLst>
              </p:cNvPr>
              <p:cNvSpPr/>
              <p:nvPr/>
            </p:nvSpPr>
            <p:spPr>
              <a:xfrm>
                <a:off x="2328281" y="1758520"/>
                <a:ext cx="86721" cy="72636"/>
              </a:xfrm>
              <a:custGeom>
                <a:avLst/>
                <a:gdLst/>
                <a:ahLst/>
                <a:cxnLst/>
                <a:rect l="0" t="0" r="0" b="0"/>
                <a:pathLst>
                  <a:path w="86721" h="72636">
                    <a:moveTo>
                      <a:pt x="0" y="0"/>
                    </a:moveTo>
                    <a:lnTo>
                      <a:pt x="86721" y="855"/>
                    </a:lnTo>
                    <a:lnTo>
                      <a:pt x="43926" y="72636"/>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50" name="Shape 645">
                <a:extLst>
                  <a:ext uri="{FF2B5EF4-FFF2-40B4-BE49-F238E27FC236}">
                    <a16:creationId xmlns:a16="http://schemas.microsoft.com/office/drawing/2014/main" id="{DF23723F-F343-A327-B862-841A92254F58}"/>
                  </a:ext>
                </a:extLst>
              </p:cNvPr>
              <p:cNvSpPr/>
              <p:nvPr/>
            </p:nvSpPr>
            <p:spPr>
              <a:xfrm>
                <a:off x="463735" y="463353"/>
                <a:ext cx="86746" cy="72617"/>
              </a:xfrm>
              <a:custGeom>
                <a:avLst/>
                <a:gdLst/>
                <a:ahLst/>
                <a:cxnLst/>
                <a:rect l="0" t="0" r="0" b="0"/>
                <a:pathLst>
                  <a:path w="86746" h="72617">
                    <a:moveTo>
                      <a:pt x="41394" y="0"/>
                    </a:moveTo>
                    <a:lnTo>
                      <a:pt x="86746" y="71782"/>
                    </a:lnTo>
                    <a:lnTo>
                      <a:pt x="0" y="72617"/>
                    </a:lnTo>
                    <a:lnTo>
                      <a:pt x="41394"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51" name="Shape 646">
                <a:extLst>
                  <a:ext uri="{FF2B5EF4-FFF2-40B4-BE49-F238E27FC236}">
                    <a16:creationId xmlns:a16="http://schemas.microsoft.com/office/drawing/2014/main" id="{C542DDF9-5EC6-26D8-E6E5-038150B189B6}"/>
                  </a:ext>
                </a:extLst>
              </p:cNvPr>
              <p:cNvSpPr/>
              <p:nvPr/>
            </p:nvSpPr>
            <p:spPr>
              <a:xfrm>
                <a:off x="460368" y="1072517"/>
                <a:ext cx="86752" cy="72617"/>
              </a:xfrm>
              <a:custGeom>
                <a:avLst/>
                <a:gdLst/>
                <a:ahLst/>
                <a:cxnLst/>
                <a:rect l="0" t="0" r="0" b="0"/>
                <a:pathLst>
                  <a:path w="86752" h="72617">
                    <a:moveTo>
                      <a:pt x="41400" y="0"/>
                    </a:moveTo>
                    <a:lnTo>
                      <a:pt x="86752" y="71782"/>
                    </a:lnTo>
                    <a:lnTo>
                      <a:pt x="0" y="72617"/>
                    </a:lnTo>
                    <a:lnTo>
                      <a:pt x="4140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52" name="Shape 647">
                <a:extLst>
                  <a:ext uri="{FF2B5EF4-FFF2-40B4-BE49-F238E27FC236}">
                    <a16:creationId xmlns:a16="http://schemas.microsoft.com/office/drawing/2014/main" id="{44D55D29-A82D-EAAB-645E-BA7EB2B17F66}"/>
                  </a:ext>
                </a:extLst>
              </p:cNvPr>
              <p:cNvSpPr/>
              <p:nvPr/>
            </p:nvSpPr>
            <p:spPr>
              <a:xfrm>
                <a:off x="2308008" y="871068"/>
                <a:ext cx="151290" cy="169402"/>
              </a:xfrm>
              <a:custGeom>
                <a:avLst/>
                <a:gdLst/>
                <a:ahLst/>
                <a:cxnLst/>
                <a:rect l="0" t="0" r="0" b="0"/>
                <a:pathLst>
                  <a:path w="151290" h="169402">
                    <a:moveTo>
                      <a:pt x="151290" y="1985"/>
                    </a:moveTo>
                    <a:lnTo>
                      <a:pt x="0" y="0"/>
                    </a:lnTo>
                    <a:lnTo>
                      <a:pt x="76638" y="169402"/>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53" name="Shape 649">
                <a:extLst>
                  <a:ext uri="{FF2B5EF4-FFF2-40B4-BE49-F238E27FC236}">
                    <a16:creationId xmlns:a16="http://schemas.microsoft.com/office/drawing/2014/main" id="{1C95E5FC-51DE-AA0E-964C-0D153F1A4FFE}"/>
                  </a:ext>
                </a:extLst>
              </p:cNvPr>
              <p:cNvSpPr/>
              <p:nvPr/>
            </p:nvSpPr>
            <p:spPr>
              <a:xfrm>
                <a:off x="2302191" y="2016383"/>
                <a:ext cx="151291" cy="169402"/>
              </a:xfrm>
              <a:custGeom>
                <a:avLst/>
                <a:gdLst/>
                <a:ahLst/>
                <a:cxnLst/>
                <a:rect l="0" t="0" r="0" b="0"/>
                <a:pathLst>
                  <a:path w="151291" h="169402">
                    <a:moveTo>
                      <a:pt x="151291" y="1992"/>
                    </a:moveTo>
                    <a:lnTo>
                      <a:pt x="0" y="0"/>
                    </a:lnTo>
                    <a:lnTo>
                      <a:pt x="76619" y="169402"/>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54" name="Rectangle 353">
                <a:extLst>
                  <a:ext uri="{FF2B5EF4-FFF2-40B4-BE49-F238E27FC236}">
                    <a16:creationId xmlns:a16="http://schemas.microsoft.com/office/drawing/2014/main" id="{F9ECCC2B-F78F-1DF3-53DF-A92E29597C2D}"/>
                  </a:ext>
                </a:extLst>
              </p:cNvPr>
              <p:cNvSpPr/>
              <p:nvPr/>
            </p:nvSpPr>
            <p:spPr>
              <a:xfrm>
                <a:off x="1075004" y="1281682"/>
                <a:ext cx="793879" cy="102865"/>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Membrane 2</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55" name="Rectangle 354">
                <a:extLst>
                  <a:ext uri="{FF2B5EF4-FFF2-40B4-BE49-F238E27FC236}">
                    <a16:creationId xmlns:a16="http://schemas.microsoft.com/office/drawing/2014/main" id="{D703CA2F-7653-8C3C-C9A4-E171F75EE63B}"/>
                  </a:ext>
                </a:extLst>
              </p:cNvPr>
              <p:cNvSpPr/>
              <p:nvPr/>
            </p:nvSpPr>
            <p:spPr>
              <a:xfrm>
                <a:off x="988639" y="137549"/>
                <a:ext cx="867742" cy="11203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Membrane 1</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56" name="Rectangle 355">
                <a:extLst>
                  <a:ext uri="{FF2B5EF4-FFF2-40B4-BE49-F238E27FC236}">
                    <a16:creationId xmlns:a16="http://schemas.microsoft.com/office/drawing/2014/main" id="{77E23705-2A95-9ADE-797F-3E24E8A9F106}"/>
                  </a:ext>
                </a:extLst>
              </p:cNvPr>
              <p:cNvSpPr/>
              <p:nvPr/>
            </p:nvSpPr>
            <p:spPr>
              <a:xfrm>
                <a:off x="2523718" y="889559"/>
                <a:ext cx="423806"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Pump 1</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57" name="Rectangle 356">
                <a:extLst>
                  <a:ext uri="{FF2B5EF4-FFF2-40B4-BE49-F238E27FC236}">
                    <a16:creationId xmlns:a16="http://schemas.microsoft.com/office/drawing/2014/main" id="{09829E97-99E0-C069-4955-7DB270859D4E}"/>
                  </a:ext>
                </a:extLst>
              </p:cNvPr>
              <p:cNvSpPr/>
              <p:nvPr/>
            </p:nvSpPr>
            <p:spPr>
              <a:xfrm>
                <a:off x="2518959" y="2012818"/>
                <a:ext cx="423806"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Pump 2</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58" name="Rectangle 357">
                <a:extLst>
                  <a:ext uri="{FF2B5EF4-FFF2-40B4-BE49-F238E27FC236}">
                    <a16:creationId xmlns:a16="http://schemas.microsoft.com/office/drawing/2014/main" id="{B81B06C2-6EED-E0B1-6425-BDE7C8055192}"/>
                  </a:ext>
                </a:extLst>
              </p:cNvPr>
              <p:cNvSpPr/>
              <p:nvPr/>
            </p:nvSpPr>
            <p:spPr>
              <a:xfrm>
                <a:off x="0" y="0"/>
                <a:ext cx="837430" cy="75515"/>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Plant Input</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59" name="Rectangle 358">
                <a:extLst>
                  <a:ext uri="{FF2B5EF4-FFF2-40B4-BE49-F238E27FC236}">
                    <a16:creationId xmlns:a16="http://schemas.microsoft.com/office/drawing/2014/main" id="{C5214D3E-569E-9E54-B9C9-2FA460AF9977}"/>
                  </a:ext>
                </a:extLst>
              </p:cNvPr>
              <p:cNvSpPr/>
              <p:nvPr/>
            </p:nvSpPr>
            <p:spPr>
              <a:xfrm>
                <a:off x="2333394" y="52700"/>
                <a:ext cx="1246062" cy="83981"/>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To Purifier/Storage</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60" name="Shape 657">
                <a:extLst>
                  <a:ext uri="{FF2B5EF4-FFF2-40B4-BE49-F238E27FC236}">
                    <a16:creationId xmlns:a16="http://schemas.microsoft.com/office/drawing/2014/main" id="{C8CBF9AC-4A5D-5B2B-6044-75736F981993}"/>
                  </a:ext>
                </a:extLst>
              </p:cNvPr>
              <p:cNvSpPr/>
              <p:nvPr/>
            </p:nvSpPr>
            <p:spPr>
              <a:xfrm>
                <a:off x="2381555" y="1346413"/>
                <a:ext cx="460010" cy="0"/>
              </a:xfrm>
              <a:custGeom>
                <a:avLst/>
                <a:gdLst/>
                <a:ahLst/>
                <a:cxnLst/>
                <a:rect l="0" t="0" r="0" b="0"/>
                <a:pathLst>
                  <a:path w="460010">
                    <a:moveTo>
                      <a:pt x="0" y="0"/>
                    </a:moveTo>
                    <a:lnTo>
                      <a:pt x="46001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61" name="Shape 658">
                <a:extLst>
                  <a:ext uri="{FF2B5EF4-FFF2-40B4-BE49-F238E27FC236}">
                    <a16:creationId xmlns:a16="http://schemas.microsoft.com/office/drawing/2014/main" id="{E6BF3684-4613-64E9-84F3-C68FEBA55FC4}"/>
                  </a:ext>
                </a:extLst>
              </p:cNvPr>
              <p:cNvSpPr/>
              <p:nvPr/>
            </p:nvSpPr>
            <p:spPr>
              <a:xfrm>
                <a:off x="2681416" y="1335858"/>
                <a:ext cx="1816" cy="257996"/>
              </a:xfrm>
              <a:custGeom>
                <a:avLst/>
                <a:gdLst/>
                <a:ahLst/>
                <a:cxnLst/>
                <a:rect l="0" t="0" r="0" b="0"/>
                <a:pathLst>
                  <a:path w="1816" h="257996">
                    <a:moveTo>
                      <a:pt x="0" y="257996"/>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62" name="Shape 659">
                <a:extLst>
                  <a:ext uri="{FF2B5EF4-FFF2-40B4-BE49-F238E27FC236}">
                    <a16:creationId xmlns:a16="http://schemas.microsoft.com/office/drawing/2014/main" id="{35934922-0776-97D8-BDEB-A8385003CF3D}"/>
                  </a:ext>
                </a:extLst>
              </p:cNvPr>
              <p:cNvSpPr/>
              <p:nvPr/>
            </p:nvSpPr>
            <p:spPr>
              <a:xfrm>
                <a:off x="2839724" y="1346413"/>
                <a:ext cx="1841" cy="257989"/>
              </a:xfrm>
              <a:custGeom>
                <a:avLst/>
                <a:gdLst/>
                <a:ahLst/>
                <a:cxnLst/>
                <a:rect l="0" t="0" r="0" b="0"/>
                <a:pathLst>
                  <a:path w="1841" h="257989">
                    <a:moveTo>
                      <a:pt x="0" y="257989"/>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63" name="Shape 660">
                <a:extLst>
                  <a:ext uri="{FF2B5EF4-FFF2-40B4-BE49-F238E27FC236}">
                    <a16:creationId xmlns:a16="http://schemas.microsoft.com/office/drawing/2014/main" id="{018C4DD0-FC4F-D3F3-4A24-5D9E61C4ABB5}"/>
                  </a:ext>
                </a:extLst>
              </p:cNvPr>
              <p:cNvSpPr/>
              <p:nvPr/>
            </p:nvSpPr>
            <p:spPr>
              <a:xfrm>
                <a:off x="2376893" y="2380292"/>
                <a:ext cx="460010" cy="0"/>
              </a:xfrm>
              <a:custGeom>
                <a:avLst/>
                <a:gdLst/>
                <a:ahLst/>
                <a:cxnLst/>
                <a:rect l="0" t="0" r="0" b="0"/>
                <a:pathLst>
                  <a:path w="460010">
                    <a:moveTo>
                      <a:pt x="0" y="0"/>
                    </a:moveTo>
                    <a:lnTo>
                      <a:pt x="46001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64" name="Shape 661">
                <a:extLst>
                  <a:ext uri="{FF2B5EF4-FFF2-40B4-BE49-F238E27FC236}">
                    <a16:creationId xmlns:a16="http://schemas.microsoft.com/office/drawing/2014/main" id="{D4E315BF-F534-6516-1721-56C763DB6991}"/>
                  </a:ext>
                </a:extLst>
              </p:cNvPr>
              <p:cNvSpPr/>
              <p:nvPr/>
            </p:nvSpPr>
            <p:spPr>
              <a:xfrm>
                <a:off x="2835062" y="2380292"/>
                <a:ext cx="1841" cy="257996"/>
              </a:xfrm>
              <a:custGeom>
                <a:avLst/>
                <a:gdLst/>
                <a:ahLst/>
                <a:cxnLst/>
                <a:rect l="0" t="0" r="0" b="0"/>
                <a:pathLst>
                  <a:path w="1841" h="257996">
                    <a:moveTo>
                      <a:pt x="0" y="257996"/>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65" name="Shape 662">
                <a:extLst>
                  <a:ext uri="{FF2B5EF4-FFF2-40B4-BE49-F238E27FC236}">
                    <a16:creationId xmlns:a16="http://schemas.microsoft.com/office/drawing/2014/main" id="{1DE590C8-2AB1-A319-2E74-77D5CF0CD40F}"/>
                  </a:ext>
                </a:extLst>
              </p:cNvPr>
              <p:cNvSpPr/>
              <p:nvPr/>
            </p:nvSpPr>
            <p:spPr>
              <a:xfrm>
                <a:off x="2700552" y="2387065"/>
                <a:ext cx="1816" cy="257996"/>
              </a:xfrm>
              <a:custGeom>
                <a:avLst/>
                <a:gdLst/>
                <a:ahLst/>
                <a:cxnLst/>
                <a:rect l="0" t="0" r="0" b="0"/>
                <a:pathLst>
                  <a:path w="1816" h="257996">
                    <a:moveTo>
                      <a:pt x="0" y="257996"/>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66" name="Rectangle 365">
                <a:extLst>
                  <a:ext uri="{FF2B5EF4-FFF2-40B4-BE49-F238E27FC236}">
                    <a16:creationId xmlns:a16="http://schemas.microsoft.com/office/drawing/2014/main" id="{F8F95D9B-A7B9-554C-45FC-A87DDACEB87D}"/>
                  </a:ext>
                </a:extLst>
              </p:cNvPr>
              <p:cNvSpPr/>
              <p:nvPr/>
            </p:nvSpPr>
            <p:spPr>
              <a:xfrm>
                <a:off x="2423595" y="1594550"/>
                <a:ext cx="309532" cy="157672"/>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err="1">
                    <a:solidFill>
                      <a:srgbClr val="000000"/>
                    </a:solidFill>
                    <a:effectLst/>
                    <a:latin typeface="Arial" panose="020B0604020202020204" pitchFamily="34" charset="0"/>
                    <a:ea typeface="Arial" panose="020B0604020202020204" pitchFamily="34" charset="0"/>
                    <a:cs typeface="Cambria" panose="02040503050406030204" pitchFamily="18" charset="0"/>
                  </a:rPr>
                  <a:t>Exh</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67" name="Shape 664">
                <a:extLst>
                  <a:ext uri="{FF2B5EF4-FFF2-40B4-BE49-F238E27FC236}">
                    <a16:creationId xmlns:a16="http://schemas.microsoft.com/office/drawing/2014/main" id="{4E440AAA-3792-97A2-EF21-8B9985770BF6}"/>
                  </a:ext>
                </a:extLst>
              </p:cNvPr>
              <p:cNvSpPr/>
              <p:nvPr/>
            </p:nvSpPr>
            <p:spPr>
              <a:xfrm>
                <a:off x="2638859" y="1433015"/>
                <a:ext cx="86753" cy="72661"/>
              </a:xfrm>
              <a:custGeom>
                <a:avLst/>
                <a:gdLst/>
                <a:ahLst/>
                <a:cxnLst/>
                <a:rect l="0" t="0" r="0" b="0"/>
                <a:pathLst>
                  <a:path w="86753" h="72661">
                    <a:moveTo>
                      <a:pt x="0" y="0"/>
                    </a:moveTo>
                    <a:lnTo>
                      <a:pt x="86753" y="861"/>
                    </a:lnTo>
                    <a:lnTo>
                      <a:pt x="43952" y="72661"/>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68" name="Shape 665">
                <a:extLst>
                  <a:ext uri="{FF2B5EF4-FFF2-40B4-BE49-F238E27FC236}">
                    <a16:creationId xmlns:a16="http://schemas.microsoft.com/office/drawing/2014/main" id="{80650E06-D2A8-45E3-B2F9-44747BB3B28F}"/>
                  </a:ext>
                </a:extLst>
              </p:cNvPr>
              <p:cNvSpPr/>
              <p:nvPr/>
            </p:nvSpPr>
            <p:spPr>
              <a:xfrm>
                <a:off x="2800679" y="1432939"/>
                <a:ext cx="86746" cy="72642"/>
              </a:xfrm>
              <a:custGeom>
                <a:avLst/>
                <a:gdLst/>
                <a:ahLst/>
                <a:cxnLst/>
                <a:rect l="0" t="0" r="0" b="0"/>
                <a:pathLst>
                  <a:path w="86746" h="72642">
                    <a:moveTo>
                      <a:pt x="0" y="0"/>
                    </a:moveTo>
                    <a:lnTo>
                      <a:pt x="86746" y="836"/>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69" name="Shape 666">
                <a:extLst>
                  <a:ext uri="{FF2B5EF4-FFF2-40B4-BE49-F238E27FC236}">
                    <a16:creationId xmlns:a16="http://schemas.microsoft.com/office/drawing/2014/main" id="{1C9D52E3-D128-612E-ED6A-CBFCBF68DBA5}"/>
                  </a:ext>
                </a:extLst>
              </p:cNvPr>
              <p:cNvSpPr/>
              <p:nvPr/>
            </p:nvSpPr>
            <p:spPr>
              <a:xfrm>
                <a:off x="2658102" y="2475363"/>
                <a:ext cx="86721" cy="72661"/>
              </a:xfrm>
              <a:custGeom>
                <a:avLst/>
                <a:gdLst/>
                <a:ahLst/>
                <a:cxnLst/>
                <a:rect l="0" t="0" r="0" b="0"/>
                <a:pathLst>
                  <a:path w="86721" h="72661">
                    <a:moveTo>
                      <a:pt x="0" y="0"/>
                    </a:moveTo>
                    <a:lnTo>
                      <a:pt x="86721" y="861"/>
                    </a:lnTo>
                    <a:lnTo>
                      <a:pt x="43926" y="72661"/>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70" name="Shape 667">
                <a:extLst>
                  <a:ext uri="{FF2B5EF4-FFF2-40B4-BE49-F238E27FC236}">
                    <a16:creationId xmlns:a16="http://schemas.microsoft.com/office/drawing/2014/main" id="{869C75D8-98AD-27DB-659B-0029ACB1DFDA}"/>
                  </a:ext>
                </a:extLst>
              </p:cNvPr>
              <p:cNvSpPr/>
              <p:nvPr/>
            </p:nvSpPr>
            <p:spPr>
              <a:xfrm>
                <a:off x="2786519" y="2480024"/>
                <a:ext cx="86727" cy="72668"/>
              </a:xfrm>
              <a:custGeom>
                <a:avLst/>
                <a:gdLst/>
                <a:ahLst/>
                <a:cxnLst/>
                <a:rect l="0" t="0" r="0" b="0"/>
                <a:pathLst>
                  <a:path w="86727" h="72668">
                    <a:moveTo>
                      <a:pt x="0" y="0"/>
                    </a:moveTo>
                    <a:lnTo>
                      <a:pt x="86727" y="861"/>
                    </a:lnTo>
                    <a:lnTo>
                      <a:pt x="43926" y="72668"/>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71" name="Rectangle 370">
                <a:extLst>
                  <a:ext uri="{FF2B5EF4-FFF2-40B4-BE49-F238E27FC236}">
                    <a16:creationId xmlns:a16="http://schemas.microsoft.com/office/drawing/2014/main" id="{FBF131E0-F821-DC63-34D8-0B4DDA23EF76}"/>
                  </a:ext>
                </a:extLst>
              </p:cNvPr>
              <p:cNvSpPr/>
              <p:nvPr/>
            </p:nvSpPr>
            <p:spPr>
              <a:xfrm>
                <a:off x="2778985" y="1598928"/>
                <a:ext cx="276883" cy="133393"/>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GC</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72" name="Rectangle 371">
                <a:extLst>
                  <a:ext uri="{FF2B5EF4-FFF2-40B4-BE49-F238E27FC236}">
                    <a16:creationId xmlns:a16="http://schemas.microsoft.com/office/drawing/2014/main" id="{AF1FD9B0-93FB-5A92-FA5E-8945188B3703}"/>
                  </a:ext>
                </a:extLst>
              </p:cNvPr>
              <p:cNvSpPr/>
              <p:nvPr/>
            </p:nvSpPr>
            <p:spPr>
              <a:xfrm>
                <a:off x="2602545" y="2640889"/>
                <a:ext cx="417021"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ExhGC</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grpSp>
        <p:cxnSp>
          <p:nvCxnSpPr>
            <p:cNvPr id="375" name="Straight Arrow Connector 374">
              <a:extLst>
                <a:ext uri="{FF2B5EF4-FFF2-40B4-BE49-F238E27FC236}">
                  <a16:creationId xmlns:a16="http://schemas.microsoft.com/office/drawing/2014/main" id="{AB4080B3-0CBA-A43A-4998-BCDDA607B817}"/>
                </a:ext>
              </a:extLst>
            </p:cNvPr>
            <p:cNvCxnSpPr>
              <a:cxnSpLocks/>
            </p:cNvCxnSpPr>
            <p:nvPr/>
          </p:nvCxnSpPr>
          <p:spPr>
            <a:xfrm>
              <a:off x="6509875" y="1515689"/>
              <a:ext cx="440387" cy="0"/>
            </a:xfrm>
            <a:prstGeom prst="straightConnector1">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cxnSp>
          <p:nvCxnSpPr>
            <p:cNvPr id="376" name="Straight Arrow Connector 375">
              <a:extLst>
                <a:ext uri="{FF2B5EF4-FFF2-40B4-BE49-F238E27FC236}">
                  <a16:creationId xmlns:a16="http://schemas.microsoft.com/office/drawing/2014/main" id="{D92F1C4B-4C2C-27BB-7C7E-ECBD06E3EDD1}"/>
                </a:ext>
              </a:extLst>
            </p:cNvPr>
            <p:cNvCxnSpPr>
              <a:cxnSpLocks/>
            </p:cNvCxnSpPr>
            <p:nvPr/>
          </p:nvCxnSpPr>
          <p:spPr>
            <a:xfrm>
              <a:off x="7667025" y="1513894"/>
              <a:ext cx="329922" cy="0"/>
            </a:xfrm>
            <a:prstGeom prst="straightConnector1">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cxnSp>
          <p:nvCxnSpPr>
            <p:cNvPr id="377" name="Straight Arrow Connector 376">
              <a:extLst>
                <a:ext uri="{FF2B5EF4-FFF2-40B4-BE49-F238E27FC236}">
                  <a16:creationId xmlns:a16="http://schemas.microsoft.com/office/drawing/2014/main" id="{AABC9706-7CD0-C62D-D89F-0EDDCF37EA0E}"/>
                </a:ext>
              </a:extLst>
            </p:cNvPr>
            <p:cNvCxnSpPr>
              <a:cxnSpLocks/>
            </p:cNvCxnSpPr>
            <p:nvPr/>
          </p:nvCxnSpPr>
          <p:spPr>
            <a:xfrm flipH="1">
              <a:off x="7296121" y="1589609"/>
              <a:ext cx="15111" cy="145724"/>
            </a:xfrm>
            <a:prstGeom prst="straightConnector1">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grpSp>
      <p:grpSp>
        <p:nvGrpSpPr>
          <p:cNvPr id="425" name="Group 424">
            <a:extLst>
              <a:ext uri="{FF2B5EF4-FFF2-40B4-BE49-F238E27FC236}">
                <a16:creationId xmlns:a16="http://schemas.microsoft.com/office/drawing/2014/main" id="{02CFC107-2210-02A7-989C-4DBF69789E8A}"/>
              </a:ext>
            </a:extLst>
          </p:cNvPr>
          <p:cNvGrpSpPr/>
          <p:nvPr/>
        </p:nvGrpSpPr>
        <p:grpSpPr>
          <a:xfrm>
            <a:off x="9226183" y="2777076"/>
            <a:ext cx="2548054" cy="1901429"/>
            <a:chOff x="8844076" y="2758422"/>
            <a:chExt cx="2548054" cy="1901429"/>
          </a:xfrm>
        </p:grpSpPr>
        <p:grpSp>
          <p:nvGrpSpPr>
            <p:cNvPr id="7" name="Group 6">
              <a:extLst>
                <a:ext uri="{FF2B5EF4-FFF2-40B4-BE49-F238E27FC236}">
                  <a16:creationId xmlns:a16="http://schemas.microsoft.com/office/drawing/2014/main" id="{33ADA573-FB07-503E-3107-6A126BAD4AEF}"/>
                </a:ext>
              </a:extLst>
            </p:cNvPr>
            <p:cNvGrpSpPr/>
            <p:nvPr/>
          </p:nvGrpSpPr>
          <p:grpSpPr>
            <a:xfrm>
              <a:off x="8844076" y="2758422"/>
              <a:ext cx="2548054" cy="1901429"/>
              <a:chOff x="0" y="0"/>
              <a:chExt cx="3374000" cy="2776257"/>
            </a:xfrm>
          </p:grpSpPr>
          <p:pic>
            <p:nvPicPr>
              <p:cNvPr id="8" name="Picture 7">
                <a:extLst>
                  <a:ext uri="{FF2B5EF4-FFF2-40B4-BE49-F238E27FC236}">
                    <a16:creationId xmlns:a16="http://schemas.microsoft.com/office/drawing/2014/main" id="{D8A42283-FEFC-59D5-6392-4041F631D6C5}"/>
                  </a:ext>
                </a:extLst>
              </p:cNvPr>
              <p:cNvPicPr/>
              <p:nvPr/>
            </p:nvPicPr>
            <p:blipFill>
              <a:blip r:embed="rId4"/>
              <a:stretch>
                <a:fillRect/>
              </a:stretch>
            </p:blipFill>
            <p:spPr>
              <a:xfrm>
                <a:off x="950781" y="63383"/>
                <a:ext cx="950976" cy="243840"/>
              </a:xfrm>
              <a:prstGeom prst="rect">
                <a:avLst/>
              </a:prstGeom>
            </p:spPr>
          </p:pic>
          <p:sp>
            <p:nvSpPr>
              <p:cNvPr id="11" name="Shape 611">
                <a:extLst>
                  <a:ext uri="{FF2B5EF4-FFF2-40B4-BE49-F238E27FC236}">
                    <a16:creationId xmlns:a16="http://schemas.microsoft.com/office/drawing/2014/main" id="{459F1613-4552-523A-5CA4-14926A9861DB}"/>
                  </a:ext>
                </a:extLst>
              </p:cNvPr>
              <p:cNvSpPr/>
              <p:nvPr/>
            </p:nvSpPr>
            <p:spPr>
              <a:xfrm>
                <a:off x="954761" y="67938"/>
                <a:ext cx="950225" cy="239953"/>
              </a:xfrm>
              <a:custGeom>
                <a:avLst/>
                <a:gdLst/>
                <a:ahLst/>
                <a:cxnLst/>
                <a:rect l="0" t="0" r="0" b="0"/>
                <a:pathLst>
                  <a:path w="950225" h="239953">
                    <a:moveTo>
                      <a:pt x="0" y="0"/>
                    </a:moveTo>
                    <a:lnTo>
                      <a:pt x="950225" y="0"/>
                    </a:lnTo>
                    <a:lnTo>
                      <a:pt x="950225" y="239953"/>
                    </a:lnTo>
                    <a:lnTo>
                      <a:pt x="0" y="239953"/>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2" name="Shape 612">
                <a:extLst>
                  <a:ext uri="{FF2B5EF4-FFF2-40B4-BE49-F238E27FC236}">
                    <a16:creationId xmlns:a16="http://schemas.microsoft.com/office/drawing/2014/main" id="{332519F2-3B81-A7E8-38BB-77FB51CD23C2}"/>
                  </a:ext>
                </a:extLst>
              </p:cNvPr>
              <p:cNvSpPr/>
              <p:nvPr/>
            </p:nvSpPr>
            <p:spPr>
              <a:xfrm>
                <a:off x="2840" y="182175"/>
                <a:ext cx="950224" cy="0"/>
              </a:xfrm>
              <a:custGeom>
                <a:avLst/>
                <a:gdLst/>
                <a:ahLst/>
                <a:cxnLst/>
                <a:rect l="0" t="0" r="0" b="0"/>
                <a:pathLst>
                  <a:path w="950224">
                    <a:moveTo>
                      <a:pt x="0" y="0"/>
                    </a:moveTo>
                    <a:lnTo>
                      <a:pt x="950224"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3" name="Shape 613">
                <a:extLst>
                  <a:ext uri="{FF2B5EF4-FFF2-40B4-BE49-F238E27FC236}">
                    <a16:creationId xmlns:a16="http://schemas.microsoft.com/office/drawing/2014/main" id="{417D2845-F3B7-B227-BFAA-A0FA99CD08C9}"/>
                  </a:ext>
                </a:extLst>
              </p:cNvPr>
              <p:cNvSpPr/>
              <p:nvPr/>
            </p:nvSpPr>
            <p:spPr>
              <a:xfrm>
                <a:off x="1897742" y="191008"/>
                <a:ext cx="950225" cy="0"/>
              </a:xfrm>
              <a:custGeom>
                <a:avLst/>
                <a:gdLst/>
                <a:ahLst/>
                <a:cxnLst/>
                <a:rect l="0" t="0" r="0" b="0"/>
                <a:pathLst>
                  <a:path w="950225">
                    <a:moveTo>
                      <a:pt x="0" y="0"/>
                    </a:moveTo>
                    <a:lnTo>
                      <a:pt x="950225"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4" name="Shape 614">
                <a:extLst>
                  <a:ext uri="{FF2B5EF4-FFF2-40B4-BE49-F238E27FC236}">
                    <a16:creationId xmlns:a16="http://schemas.microsoft.com/office/drawing/2014/main" id="{E385B525-BC76-F8BE-5CBD-7E7F17F4F0EE}"/>
                  </a:ext>
                </a:extLst>
              </p:cNvPr>
              <p:cNvSpPr/>
              <p:nvPr/>
            </p:nvSpPr>
            <p:spPr>
              <a:xfrm>
                <a:off x="1434396" y="318665"/>
                <a:ext cx="1841" cy="215025"/>
              </a:xfrm>
              <a:custGeom>
                <a:avLst/>
                <a:gdLst/>
                <a:ahLst/>
                <a:cxnLst/>
                <a:rect l="0" t="0" r="0" b="0"/>
                <a:pathLst>
                  <a:path w="1841" h="215025">
                    <a:moveTo>
                      <a:pt x="0" y="215025"/>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5" name="Shape 615">
                <a:extLst>
                  <a:ext uri="{FF2B5EF4-FFF2-40B4-BE49-F238E27FC236}">
                    <a16:creationId xmlns:a16="http://schemas.microsoft.com/office/drawing/2014/main" id="{429E88B3-322D-696D-9770-C2F6B71C5713}"/>
                  </a:ext>
                </a:extLst>
              </p:cNvPr>
              <p:cNvSpPr/>
              <p:nvPr/>
            </p:nvSpPr>
            <p:spPr>
              <a:xfrm>
                <a:off x="1434396" y="524360"/>
                <a:ext cx="950250" cy="0"/>
              </a:xfrm>
              <a:custGeom>
                <a:avLst/>
                <a:gdLst/>
                <a:ahLst/>
                <a:cxnLst/>
                <a:rect l="0" t="0" r="0" b="0"/>
                <a:pathLst>
                  <a:path w="950250">
                    <a:moveTo>
                      <a:pt x="0" y="0"/>
                    </a:moveTo>
                    <a:lnTo>
                      <a:pt x="95025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6" name="Shape 616">
                <a:extLst>
                  <a:ext uri="{FF2B5EF4-FFF2-40B4-BE49-F238E27FC236}">
                    <a16:creationId xmlns:a16="http://schemas.microsoft.com/office/drawing/2014/main" id="{4803F7C8-1157-2E2F-EF1A-F3656359AC2A}"/>
                  </a:ext>
                </a:extLst>
              </p:cNvPr>
              <p:cNvSpPr/>
              <p:nvPr/>
            </p:nvSpPr>
            <p:spPr>
              <a:xfrm>
                <a:off x="2382805" y="514937"/>
                <a:ext cx="1841" cy="315052"/>
              </a:xfrm>
              <a:custGeom>
                <a:avLst/>
                <a:gdLst/>
                <a:ahLst/>
                <a:cxnLst/>
                <a:rect l="0" t="0" r="0" b="0"/>
                <a:pathLst>
                  <a:path w="1841" h="315052">
                    <a:moveTo>
                      <a:pt x="0" y="315052"/>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7" name="Shape 617">
                <a:extLst>
                  <a:ext uri="{FF2B5EF4-FFF2-40B4-BE49-F238E27FC236}">
                    <a16:creationId xmlns:a16="http://schemas.microsoft.com/office/drawing/2014/main" id="{DCE84A7D-DD20-CCB9-D553-1430C466BFF4}"/>
                  </a:ext>
                </a:extLst>
              </p:cNvPr>
              <p:cNvSpPr/>
              <p:nvPr/>
            </p:nvSpPr>
            <p:spPr>
              <a:xfrm>
                <a:off x="2260476" y="809376"/>
                <a:ext cx="249081" cy="251562"/>
              </a:xfrm>
              <a:custGeom>
                <a:avLst/>
                <a:gdLst/>
                <a:ahLst/>
                <a:cxnLst/>
                <a:rect l="0" t="0" r="0" b="0"/>
                <a:pathLst>
                  <a:path w="249081" h="251562">
                    <a:moveTo>
                      <a:pt x="216268" y="65738"/>
                    </a:moveTo>
                    <a:cubicBezTo>
                      <a:pt x="249081" y="116907"/>
                      <a:pt x="234625" y="185228"/>
                      <a:pt x="184002" y="218404"/>
                    </a:cubicBezTo>
                    <a:cubicBezTo>
                      <a:pt x="133373" y="251562"/>
                      <a:pt x="65719" y="237006"/>
                      <a:pt x="32856" y="185862"/>
                    </a:cubicBezTo>
                    <a:cubicBezTo>
                      <a:pt x="0" y="134749"/>
                      <a:pt x="14380" y="66404"/>
                      <a:pt x="64978" y="33202"/>
                    </a:cubicBezTo>
                    <a:cubicBezTo>
                      <a:pt x="115582" y="0"/>
                      <a:pt x="183242" y="14474"/>
                      <a:pt x="216149" y="65568"/>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8" name="Shape 618">
                <a:extLst>
                  <a:ext uri="{FF2B5EF4-FFF2-40B4-BE49-F238E27FC236}">
                    <a16:creationId xmlns:a16="http://schemas.microsoft.com/office/drawing/2014/main" id="{86850D86-6B31-F200-12B5-C9A0BFB3EDEC}"/>
                  </a:ext>
                </a:extLst>
              </p:cNvPr>
              <p:cNvSpPr/>
              <p:nvPr/>
            </p:nvSpPr>
            <p:spPr>
              <a:xfrm>
                <a:off x="2381555" y="1040810"/>
                <a:ext cx="1841" cy="315027"/>
              </a:xfrm>
              <a:custGeom>
                <a:avLst/>
                <a:gdLst/>
                <a:ahLst/>
                <a:cxnLst/>
                <a:rect l="0" t="0" r="0" b="0"/>
                <a:pathLst>
                  <a:path w="1841" h="315027">
                    <a:moveTo>
                      <a:pt x="0" y="315027"/>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19" name="Shape 619">
                <a:extLst>
                  <a:ext uri="{FF2B5EF4-FFF2-40B4-BE49-F238E27FC236}">
                    <a16:creationId xmlns:a16="http://schemas.microsoft.com/office/drawing/2014/main" id="{6B403D11-4227-8822-21BD-B3C05416BD06}"/>
                  </a:ext>
                </a:extLst>
              </p:cNvPr>
              <p:cNvSpPr/>
              <p:nvPr/>
            </p:nvSpPr>
            <p:spPr>
              <a:xfrm>
                <a:off x="1921546" y="1346413"/>
                <a:ext cx="460009" cy="0"/>
              </a:xfrm>
              <a:custGeom>
                <a:avLst/>
                <a:gdLst/>
                <a:ahLst/>
                <a:cxnLst/>
                <a:rect l="0" t="0" r="0" b="0"/>
                <a:pathLst>
                  <a:path w="460009">
                    <a:moveTo>
                      <a:pt x="0" y="0"/>
                    </a:moveTo>
                    <a:lnTo>
                      <a:pt x="460009"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20" name="Picture 19">
                <a:extLst>
                  <a:ext uri="{FF2B5EF4-FFF2-40B4-BE49-F238E27FC236}">
                    <a16:creationId xmlns:a16="http://schemas.microsoft.com/office/drawing/2014/main" id="{DF32625E-1D1A-3A54-07D4-F46B95E784C8}"/>
                  </a:ext>
                </a:extLst>
              </p:cNvPr>
              <p:cNvPicPr/>
              <p:nvPr/>
            </p:nvPicPr>
            <p:blipFill>
              <a:blip r:embed="rId5"/>
              <a:stretch>
                <a:fillRect/>
              </a:stretch>
            </p:blipFill>
            <p:spPr>
              <a:xfrm>
                <a:off x="967037" y="1215527"/>
                <a:ext cx="947928" cy="240792"/>
              </a:xfrm>
              <a:prstGeom prst="rect">
                <a:avLst/>
              </a:prstGeom>
            </p:spPr>
          </p:pic>
          <p:sp>
            <p:nvSpPr>
              <p:cNvPr id="21" name="Shape 621">
                <a:extLst>
                  <a:ext uri="{FF2B5EF4-FFF2-40B4-BE49-F238E27FC236}">
                    <a16:creationId xmlns:a16="http://schemas.microsoft.com/office/drawing/2014/main" id="{9D979B56-EBA0-6AAD-E269-5367E8E8BCA2}"/>
                  </a:ext>
                </a:extLst>
              </p:cNvPr>
              <p:cNvSpPr/>
              <p:nvPr/>
            </p:nvSpPr>
            <p:spPr>
              <a:xfrm>
                <a:off x="970316" y="1218606"/>
                <a:ext cx="946568" cy="240003"/>
              </a:xfrm>
              <a:custGeom>
                <a:avLst/>
                <a:gdLst/>
                <a:ahLst/>
                <a:cxnLst/>
                <a:rect l="0" t="0" r="0" b="0"/>
                <a:pathLst>
                  <a:path w="946568" h="240003">
                    <a:moveTo>
                      <a:pt x="946568" y="0"/>
                    </a:moveTo>
                    <a:lnTo>
                      <a:pt x="0" y="0"/>
                    </a:lnTo>
                    <a:lnTo>
                      <a:pt x="0" y="240003"/>
                    </a:lnTo>
                    <a:lnTo>
                      <a:pt x="946568" y="240003"/>
                    </a:lnTo>
                    <a:close/>
                  </a:path>
                </a:pathLst>
              </a:custGeom>
              <a:ln w="17775"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2" name="Shape 622">
                <a:extLst>
                  <a:ext uri="{FF2B5EF4-FFF2-40B4-BE49-F238E27FC236}">
                    <a16:creationId xmlns:a16="http://schemas.microsoft.com/office/drawing/2014/main" id="{A6B85B60-BF7A-8F07-7018-60FC3A77D7AB}"/>
                  </a:ext>
                </a:extLst>
              </p:cNvPr>
              <p:cNvSpPr/>
              <p:nvPr/>
            </p:nvSpPr>
            <p:spPr>
              <a:xfrm>
                <a:off x="1434327" y="1656451"/>
                <a:ext cx="950224" cy="0"/>
              </a:xfrm>
              <a:custGeom>
                <a:avLst/>
                <a:gdLst/>
                <a:ahLst/>
                <a:cxnLst/>
                <a:rect l="0" t="0" r="0" b="0"/>
                <a:pathLst>
                  <a:path w="950224">
                    <a:moveTo>
                      <a:pt x="0" y="0"/>
                    </a:moveTo>
                    <a:lnTo>
                      <a:pt x="950224"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3" name="Shape 623">
                <a:extLst>
                  <a:ext uri="{FF2B5EF4-FFF2-40B4-BE49-F238E27FC236}">
                    <a16:creationId xmlns:a16="http://schemas.microsoft.com/office/drawing/2014/main" id="{B851969D-0935-29F9-73BF-00AC47C929D8}"/>
                  </a:ext>
                </a:extLst>
              </p:cNvPr>
              <p:cNvSpPr/>
              <p:nvPr/>
            </p:nvSpPr>
            <p:spPr>
              <a:xfrm>
                <a:off x="2373287" y="1647028"/>
                <a:ext cx="1841" cy="315026"/>
              </a:xfrm>
              <a:custGeom>
                <a:avLst/>
                <a:gdLst/>
                <a:ahLst/>
                <a:cxnLst/>
                <a:rect l="0" t="0" r="0" b="0"/>
                <a:pathLst>
                  <a:path w="1841" h="315026">
                    <a:moveTo>
                      <a:pt x="0" y="315026"/>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4" name="Shape 624">
                <a:extLst>
                  <a:ext uri="{FF2B5EF4-FFF2-40B4-BE49-F238E27FC236}">
                    <a16:creationId xmlns:a16="http://schemas.microsoft.com/office/drawing/2014/main" id="{26AB7995-785E-C653-041C-772FFDB74929}"/>
                  </a:ext>
                </a:extLst>
              </p:cNvPr>
              <p:cNvSpPr/>
              <p:nvPr/>
            </p:nvSpPr>
            <p:spPr>
              <a:xfrm>
                <a:off x="1439158" y="1447790"/>
                <a:ext cx="1841" cy="215018"/>
              </a:xfrm>
              <a:custGeom>
                <a:avLst/>
                <a:gdLst/>
                <a:ahLst/>
                <a:cxnLst/>
                <a:rect l="0" t="0" r="0" b="0"/>
                <a:pathLst>
                  <a:path w="1841" h="215018">
                    <a:moveTo>
                      <a:pt x="0" y="215018"/>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5" name="Shape 625">
                <a:extLst>
                  <a:ext uri="{FF2B5EF4-FFF2-40B4-BE49-F238E27FC236}">
                    <a16:creationId xmlns:a16="http://schemas.microsoft.com/office/drawing/2014/main" id="{D1837389-13A2-ABC9-7A9D-F93A08669BBA}"/>
                  </a:ext>
                </a:extLst>
              </p:cNvPr>
              <p:cNvSpPr/>
              <p:nvPr/>
            </p:nvSpPr>
            <p:spPr>
              <a:xfrm>
                <a:off x="2253283" y="1948314"/>
                <a:ext cx="249062" cy="251556"/>
              </a:xfrm>
              <a:custGeom>
                <a:avLst/>
                <a:gdLst/>
                <a:ahLst/>
                <a:cxnLst/>
                <a:rect l="0" t="0" r="0" b="0"/>
                <a:pathLst>
                  <a:path w="249062" h="251556">
                    <a:moveTo>
                      <a:pt x="216250" y="65763"/>
                    </a:moveTo>
                    <a:cubicBezTo>
                      <a:pt x="249062" y="116908"/>
                      <a:pt x="234607" y="185253"/>
                      <a:pt x="183978" y="218405"/>
                    </a:cubicBezTo>
                    <a:cubicBezTo>
                      <a:pt x="133355" y="251556"/>
                      <a:pt x="65694" y="237006"/>
                      <a:pt x="32838" y="185887"/>
                    </a:cubicBezTo>
                    <a:cubicBezTo>
                      <a:pt x="0" y="134749"/>
                      <a:pt x="14380" y="66404"/>
                      <a:pt x="64959" y="33202"/>
                    </a:cubicBezTo>
                    <a:cubicBezTo>
                      <a:pt x="115563" y="0"/>
                      <a:pt x="183242" y="14475"/>
                      <a:pt x="216149" y="65568"/>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 name="Shape 626">
                <a:extLst>
                  <a:ext uri="{FF2B5EF4-FFF2-40B4-BE49-F238E27FC236}">
                    <a16:creationId xmlns:a16="http://schemas.microsoft.com/office/drawing/2014/main" id="{830A17DE-25EE-93DF-0211-CF0FF536590E}"/>
                  </a:ext>
                </a:extLst>
              </p:cNvPr>
              <p:cNvSpPr/>
              <p:nvPr/>
            </p:nvSpPr>
            <p:spPr>
              <a:xfrm>
                <a:off x="2376893" y="2197201"/>
                <a:ext cx="1816" cy="194601"/>
              </a:xfrm>
              <a:custGeom>
                <a:avLst/>
                <a:gdLst/>
                <a:ahLst/>
                <a:cxnLst/>
                <a:rect l="0" t="0" r="0" b="0"/>
                <a:pathLst>
                  <a:path w="1816" h="194601">
                    <a:moveTo>
                      <a:pt x="0" y="194601"/>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 name="Shape 627">
                <a:extLst>
                  <a:ext uri="{FF2B5EF4-FFF2-40B4-BE49-F238E27FC236}">
                    <a16:creationId xmlns:a16="http://schemas.microsoft.com/office/drawing/2014/main" id="{06C50DBD-4084-4A58-A7BB-6CED8E96537B}"/>
                  </a:ext>
                </a:extLst>
              </p:cNvPr>
              <p:cNvSpPr/>
              <p:nvPr/>
            </p:nvSpPr>
            <p:spPr>
              <a:xfrm>
                <a:off x="500889" y="1341110"/>
                <a:ext cx="460003" cy="0"/>
              </a:xfrm>
              <a:custGeom>
                <a:avLst/>
                <a:gdLst/>
                <a:ahLst/>
                <a:cxnLst/>
                <a:rect l="0" t="0" r="0" b="0"/>
                <a:pathLst>
                  <a:path w="460003">
                    <a:moveTo>
                      <a:pt x="0" y="0"/>
                    </a:moveTo>
                    <a:lnTo>
                      <a:pt x="460003"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8" name="Shape 628">
                <a:extLst>
                  <a:ext uri="{FF2B5EF4-FFF2-40B4-BE49-F238E27FC236}">
                    <a16:creationId xmlns:a16="http://schemas.microsoft.com/office/drawing/2014/main" id="{03B263D6-9889-9184-CD2A-4BD437170C58}"/>
                  </a:ext>
                </a:extLst>
              </p:cNvPr>
              <p:cNvSpPr/>
              <p:nvPr/>
            </p:nvSpPr>
            <p:spPr>
              <a:xfrm>
                <a:off x="506091" y="179323"/>
                <a:ext cx="1841" cy="1164979"/>
              </a:xfrm>
              <a:custGeom>
                <a:avLst/>
                <a:gdLst/>
                <a:ahLst/>
                <a:cxnLst/>
                <a:rect l="0" t="0" r="0" b="0"/>
                <a:pathLst>
                  <a:path w="1841" h="1164979">
                    <a:moveTo>
                      <a:pt x="0" y="1164979"/>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9" name="Shape 629">
                <a:extLst>
                  <a:ext uri="{FF2B5EF4-FFF2-40B4-BE49-F238E27FC236}">
                    <a16:creationId xmlns:a16="http://schemas.microsoft.com/office/drawing/2014/main" id="{0D297281-C366-B378-4C4E-F10C8675FBD7}"/>
                  </a:ext>
                </a:extLst>
              </p:cNvPr>
              <p:cNvSpPr/>
              <p:nvPr/>
            </p:nvSpPr>
            <p:spPr>
              <a:xfrm>
                <a:off x="508026" y="888960"/>
                <a:ext cx="1554702" cy="0"/>
              </a:xfrm>
              <a:custGeom>
                <a:avLst/>
                <a:gdLst/>
                <a:ahLst/>
                <a:cxnLst/>
                <a:rect l="0" t="0" r="0" b="0"/>
                <a:pathLst>
                  <a:path w="1554702">
                    <a:moveTo>
                      <a:pt x="0" y="0"/>
                    </a:moveTo>
                    <a:lnTo>
                      <a:pt x="1554702"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0" name="Shape 630">
                <a:extLst>
                  <a:ext uri="{FF2B5EF4-FFF2-40B4-BE49-F238E27FC236}">
                    <a16:creationId xmlns:a16="http://schemas.microsoft.com/office/drawing/2014/main" id="{EC3A2F85-1ED1-B5D9-7C30-DCCC1C886F79}"/>
                  </a:ext>
                </a:extLst>
              </p:cNvPr>
              <p:cNvSpPr/>
              <p:nvPr/>
            </p:nvSpPr>
            <p:spPr>
              <a:xfrm>
                <a:off x="2053304" y="583332"/>
                <a:ext cx="1841" cy="315051"/>
              </a:xfrm>
              <a:custGeom>
                <a:avLst/>
                <a:gdLst/>
                <a:ahLst/>
                <a:cxnLst/>
                <a:rect l="0" t="0" r="0" b="0"/>
                <a:pathLst>
                  <a:path w="1841" h="315051">
                    <a:moveTo>
                      <a:pt x="0" y="315051"/>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1" name="Shape 631">
                <a:extLst>
                  <a:ext uri="{FF2B5EF4-FFF2-40B4-BE49-F238E27FC236}">
                    <a16:creationId xmlns:a16="http://schemas.microsoft.com/office/drawing/2014/main" id="{0CD15B19-E447-7E45-B455-B8C952B79301}"/>
                  </a:ext>
                </a:extLst>
              </p:cNvPr>
              <p:cNvSpPr/>
              <p:nvPr/>
            </p:nvSpPr>
            <p:spPr>
              <a:xfrm>
                <a:off x="2055145" y="187942"/>
                <a:ext cx="1840" cy="257989"/>
              </a:xfrm>
              <a:custGeom>
                <a:avLst/>
                <a:gdLst/>
                <a:ahLst/>
                <a:cxnLst/>
                <a:rect l="0" t="0" r="0" b="0"/>
                <a:pathLst>
                  <a:path w="1840" h="257989">
                    <a:moveTo>
                      <a:pt x="0" y="257989"/>
                    </a:moveTo>
                    <a:lnTo>
                      <a:pt x="184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2" name="Shape 632">
                <a:extLst>
                  <a:ext uri="{FF2B5EF4-FFF2-40B4-BE49-F238E27FC236}">
                    <a16:creationId xmlns:a16="http://schemas.microsoft.com/office/drawing/2014/main" id="{CEA6DD1E-7454-5902-02A9-05234B772D65}"/>
                  </a:ext>
                </a:extLst>
              </p:cNvPr>
              <p:cNvSpPr/>
              <p:nvPr/>
            </p:nvSpPr>
            <p:spPr>
              <a:xfrm>
                <a:off x="1983024" y="436458"/>
                <a:ext cx="72121" cy="146874"/>
              </a:xfrm>
              <a:custGeom>
                <a:avLst/>
                <a:gdLst/>
                <a:ahLst/>
                <a:cxnLst/>
                <a:rect l="0" t="0" r="0" b="0"/>
                <a:pathLst>
                  <a:path w="72121" h="146874">
                    <a:moveTo>
                      <a:pt x="72121" y="146874"/>
                    </a:moveTo>
                    <a:cubicBezTo>
                      <a:pt x="27284" y="124811"/>
                      <a:pt x="1495" y="101497"/>
                      <a:pt x="735" y="76493"/>
                    </a:cubicBezTo>
                    <a:cubicBezTo>
                      <a:pt x="0" y="52639"/>
                      <a:pt x="22057" y="27240"/>
                      <a:pt x="72121" y="0"/>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3" name="Shape 633">
                <a:extLst>
                  <a:ext uri="{FF2B5EF4-FFF2-40B4-BE49-F238E27FC236}">
                    <a16:creationId xmlns:a16="http://schemas.microsoft.com/office/drawing/2014/main" id="{C3B68FB6-1190-0DCE-D826-A525D82700E9}"/>
                  </a:ext>
                </a:extLst>
              </p:cNvPr>
              <p:cNvSpPr/>
              <p:nvPr/>
            </p:nvSpPr>
            <p:spPr>
              <a:xfrm>
                <a:off x="179555" y="136798"/>
                <a:ext cx="75733" cy="86432"/>
              </a:xfrm>
              <a:custGeom>
                <a:avLst/>
                <a:gdLst/>
                <a:ahLst/>
                <a:cxnLst/>
                <a:rect l="0" t="0" r="0" b="0"/>
                <a:pathLst>
                  <a:path w="75733" h="86432">
                    <a:moveTo>
                      <a:pt x="7363" y="0"/>
                    </a:moveTo>
                    <a:lnTo>
                      <a:pt x="75733" y="48047"/>
                    </a:lnTo>
                    <a:lnTo>
                      <a:pt x="0" y="86432"/>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4" name="Shape 634">
                <a:extLst>
                  <a:ext uri="{FF2B5EF4-FFF2-40B4-BE49-F238E27FC236}">
                    <a16:creationId xmlns:a16="http://schemas.microsoft.com/office/drawing/2014/main" id="{F0B101E4-5D15-7CE3-4B8D-2CD9A3EF6881}"/>
                  </a:ext>
                </a:extLst>
              </p:cNvPr>
              <p:cNvSpPr/>
              <p:nvPr/>
            </p:nvSpPr>
            <p:spPr>
              <a:xfrm>
                <a:off x="678509" y="140015"/>
                <a:ext cx="75733" cy="86426"/>
              </a:xfrm>
              <a:custGeom>
                <a:avLst/>
                <a:gdLst/>
                <a:ahLst/>
                <a:cxnLst/>
                <a:rect l="0" t="0" r="0" b="0"/>
                <a:pathLst>
                  <a:path w="75733" h="86426">
                    <a:moveTo>
                      <a:pt x="7363" y="0"/>
                    </a:moveTo>
                    <a:lnTo>
                      <a:pt x="75733" y="48072"/>
                    </a:lnTo>
                    <a:lnTo>
                      <a:pt x="0" y="86426"/>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5" name="Shape 635">
                <a:extLst>
                  <a:ext uri="{FF2B5EF4-FFF2-40B4-BE49-F238E27FC236}">
                    <a16:creationId xmlns:a16="http://schemas.microsoft.com/office/drawing/2014/main" id="{161C56BB-24D0-5829-6695-40F2F10A630E}"/>
                  </a:ext>
                </a:extLst>
              </p:cNvPr>
              <p:cNvSpPr/>
              <p:nvPr/>
            </p:nvSpPr>
            <p:spPr>
              <a:xfrm>
                <a:off x="2277727" y="146121"/>
                <a:ext cx="75727" cy="86432"/>
              </a:xfrm>
              <a:custGeom>
                <a:avLst/>
                <a:gdLst/>
                <a:ahLst/>
                <a:cxnLst/>
                <a:rect l="0" t="0" r="0" b="0"/>
                <a:pathLst>
                  <a:path w="75727" h="86432">
                    <a:moveTo>
                      <a:pt x="7363" y="0"/>
                    </a:moveTo>
                    <a:lnTo>
                      <a:pt x="75727" y="48053"/>
                    </a:lnTo>
                    <a:lnTo>
                      <a:pt x="0" y="86432"/>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6" name="Shape 636">
                <a:extLst>
                  <a:ext uri="{FF2B5EF4-FFF2-40B4-BE49-F238E27FC236}">
                    <a16:creationId xmlns:a16="http://schemas.microsoft.com/office/drawing/2014/main" id="{B4ABE6E8-66D1-B370-E8E5-1283ACFF395D}"/>
                  </a:ext>
                </a:extLst>
              </p:cNvPr>
              <p:cNvSpPr/>
              <p:nvPr/>
            </p:nvSpPr>
            <p:spPr>
              <a:xfrm>
                <a:off x="1306790" y="845669"/>
                <a:ext cx="75733" cy="86432"/>
              </a:xfrm>
              <a:custGeom>
                <a:avLst/>
                <a:gdLst/>
                <a:ahLst/>
                <a:cxnLst/>
                <a:rect l="0" t="0" r="0" b="0"/>
                <a:pathLst>
                  <a:path w="75733" h="86432">
                    <a:moveTo>
                      <a:pt x="7338" y="0"/>
                    </a:moveTo>
                    <a:lnTo>
                      <a:pt x="75733" y="48072"/>
                    </a:lnTo>
                    <a:lnTo>
                      <a:pt x="0" y="86432"/>
                    </a:lnTo>
                    <a:lnTo>
                      <a:pt x="7338"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7" name="Shape 637">
                <a:extLst>
                  <a:ext uri="{FF2B5EF4-FFF2-40B4-BE49-F238E27FC236}">
                    <a16:creationId xmlns:a16="http://schemas.microsoft.com/office/drawing/2014/main" id="{6850A2C6-AD3D-6C67-68A6-5B84ECB5B7D8}"/>
                  </a:ext>
                </a:extLst>
              </p:cNvPr>
              <p:cNvSpPr/>
              <p:nvPr/>
            </p:nvSpPr>
            <p:spPr>
              <a:xfrm>
                <a:off x="1868416" y="1612255"/>
                <a:ext cx="75733" cy="86432"/>
              </a:xfrm>
              <a:custGeom>
                <a:avLst/>
                <a:gdLst/>
                <a:ahLst/>
                <a:cxnLst/>
                <a:rect l="0" t="0" r="0" b="0"/>
                <a:pathLst>
                  <a:path w="75733" h="86432">
                    <a:moveTo>
                      <a:pt x="7338" y="0"/>
                    </a:moveTo>
                    <a:lnTo>
                      <a:pt x="75733" y="48053"/>
                    </a:lnTo>
                    <a:lnTo>
                      <a:pt x="0" y="86432"/>
                    </a:lnTo>
                    <a:lnTo>
                      <a:pt x="7338"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8" name="Shape 638">
                <a:extLst>
                  <a:ext uri="{FF2B5EF4-FFF2-40B4-BE49-F238E27FC236}">
                    <a16:creationId xmlns:a16="http://schemas.microsoft.com/office/drawing/2014/main" id="{AB390450-9D89-27A6-5AE3-BFCBBCAE60E1}"/>
                  </a:ext>
                </a:extLst>
              </p:cNvPr>
              <p:cNvSpPr/>
              <p:nvPr/>
            </p:nvSpPr>
            <p:spPr>
              <a:xfrm>
                <a:off x="2104153" y="1298020"/>
                <a:ext cx="74967" cy="86527"/>
              </a:xfrm>
              <a:custGeom>
                <a:avLst/>
                <a:gdLst/>
                <a:ahLst/>
                <a:cxnLst/>
                <a:rect l="0" t="0" r="0" b="0"/>
                <a:pathLst>
                  <a:path w="74967" h="86527">
                    <a:moveTo>
                      <a:pt x="68930" y="0"/>
                    </a:moveTo>
                    <a:lnTo>
                      <a:pt x="74967" y="86527"/>
                    </a:lnTo>
                    <a:lnTo>
                      <a:pt x="0" y="49568"/>
                    </a:lnTo>
                    <a:lnTo>
                      <a:pt x="6893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dirty="0"/>
              </a:p>
            </p:txBody>
          </p:sp>
          <p:sp>
            <p:nvSpPr>
              <p:cNvPr id="39" name="Shape 639">
                <a:extLst>
                  <a:ext uri="{FF2B5EF4-FFF2-40B4-BE49-F238E27FC236}">
                    <a16:creationId xmlns:a16="http://schemas.microsoft.com/office/drawing/2014/main" id="{6B9CC3F7-44AB-5FB3-D840-AFAB5D6AFBFD}"/>
                  </a:ext>
                </a:extLst>
              </p:cNvPr>
              <p:cNvSpPr/>
              <p:nvPr/>
            </p:nvSpPr>
            <p:spPr>
              <a:xfrm>
                <a:off x="692009" y="1288132"/>
                <a:ext cx="74967" cy="86551"/>
              </a:xfrm>
              <a:custGeom>
                <a:avLst/>
                <a:gdLst/>
                <a:ahLst/>
                <a:cxnLst/>
                <a:rect l="0" t="0" r="0" b="0"/>
                <a:pathLst>
                  <a:path w="74967" h="86551">
                    <a:moveTo>
                      <a:pt x="68930" y="0"/>
                    </a:moveTo>
                    <a:lnTo>
                      <a:pt x="74967" y="86551"/>
                    </a:lnTo>
                    <a:lnTo>
                      <a:pt x="0" y="49568"/>
                    </a:lnTo>
                    <a:lnTo>
                      <a:pt x="6893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0" name="Shape 640">
                <a:extLst>
                  <a:ext uri="{FF2B5EF4-FFF2-40B4-BE49-F238E27FC236}">
                    <a16:creationId xmlns:a16="http://schemas.microsoft.com/office/drawing/2014/main" id="{671FCFC9-B597-2EA4-F510-B641756E60AA}"/>
                  </a:ext>
                </a:extLst>
              </p:cNvPr>
              <p:cNvSpPr/>
              <p:nvPr/>
            </p:nvSpPr>
            <p:spPr>
              <a:xfrm>
                <a:off x="2016496" y="266641"/>
                <a:ext cx="86746" cy="72592"/>
              </a:xfrm>
              <a:custGeom>
                <a:avLst/>
                <a:gdLst/>
                <a:ahLst/>
                <a:cxnLst/>
                <a:rect l="0" t="0" r="0" b="0"/>
                <a:pathLst>
                  <a:path w="86746" h="72592">
                    <a:moveTo>
                      <a:pt x="41400" y="0"/>
                    </a:moveTo>
                    <a:lnTo>
                      <a:pt x="86746" y="71756"/>
                    </a:lnTo>
                    <a:lnTo>
                      <a:pt x="0" y="72592"/>
                    </a:lnTo>
                    <a:lnTo>
                      <a:pt x="41400" y="0"/>
                    </a:lnTo>
                    <a:close/>
                  </a:path>
                </a:pathLst>
              </a:custGeom>
              <a:ln w="1175"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1" name="Shape 641">
                <a:extLst>
                  <a:ext uri="{FF2B5EF4-FFF2-40B4-BE49-F238E27FC236}">
                    <a16:creationId xmlns:a16="http://schemas.microsoft.com/office/drawing/2014/main" id="{1BE9AD8E-F603-BFB5-5304-820222B99263}"/>
                  </a:ext>
                </a:extLst>
              </p:cNvPr>
              <p:cNvSpPr/>
              <p:nvPr/>
            </p:nvSpPr>
            <p:spPr>
              <a:xfrm>
                <a:off x="1388655" y="385414"/>
                <a:ext cx="86752" cy="72642"/>
              </a:xfrm>
              <a:custGeom>
                <a:avLst/>
                <a:gdLst/>
                <a:ahLst/>
                <a:cxnLst/>
                <a:rect l="0" t="0" r="0" b="0"/>
                <a:pathLst>
                  <a:path w="86752" h="72642">
                    <a:moveTo>
                      <a:pt x="0" y="0"/>
                    </a:moveTo>
                    <a:lnTo>
                      <a:pt x="86752" y="836"/>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2" name="Shape 642">
                <a:extLst>
                  <a:ext uri="{FF2B5EF4-FFF2-40B4-BE49-F238E27FC236}">
                    <a16:creationId xmlns:a16="http://schemas.microsoft.com/office/drawing/2014/main" id="{31692D09-E29B-BA9B-CC16-23FC8F47A0E6}"/>
                  </a:ext>
                </a:extLst>
              </p:cNvPr>
              <p:cNvSpPr/>
              <p:nvPr/>
            </p:nvSpPr>
            <p:spPr>
              <a:xfrm>
                <a:off x="1389955" y="1519566"/>
                <a:ext cx="86752" cy="72642"/>
              </a:xfrm>
              <a:custGeom>
                <a:avLst/>
                <a:gdLst/>
                <a:ahLst/>
                <a:cxnLst/>
                <a:rect l="0" t="0" r="0" b="0"/>
                <a:pathLst>
                  <a:path w="86752" h="72642">
                    <a:moveTo>
                      <a:pt x="0" y="0"/>
                    </a:moveTo>
                    <a:lnTo>
                      <a:pt x="86752" y="861"/>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3" name="Shape 643">
                <a:extLst>
                  <a:ext uri="{FF2B5EF4-FFF2-40B4-BE49-F238E27FC236}">
                    <a16:creationId xmlns:a16="http://schemas.microsoft.com/office/drawing/2014/main" id="{DA9D2156-E172-7FFB-C374-E5806A1616ED}"/>
                  </a:ext>
                </a:extLst>
              </p:cNvPr>
              <p:cNvSpPr/>
              <p:nvPr/>
            </p:nvSpPr>
            <p:spPr>
              <a:xfrm>
                <a:off x="2331642" y="614254"/>
                <a:ext cx="86746" cy="72636"/>
              </a:xfrm>
              <a:custGeom>
                <a:avLst/>
                <a:gdLst/>
                <a:ahLst/>
                <a:cxnLst/>
                <a:rect l="0" t="0" r="0" b="0"/>
                <a:pathLst>
                  <a:path w="86746" h="72636">
                    <a:moveTo>
                      <a:pt x="0" y="0"/>
                    </a:moveTo>
                    <a:lnTo>
                      <a:pt x="86746" y="836"/>
                    </a:lnTo>
                    <a:lnTo>
                      <a:pt x="43926" y="72636"/>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4" name="Shape 644">
                <a:extLst>
                  <a:ext uri="{FF2B5EF4-FFF2-40B4-BE49-F238E27FC236}">
                    <a16:creationId xmlns:a16="http://schemas.microsoft.com/office/drawing/2014/main" id="{C7E25C53-DB49-0002-60E3-A887C9235BD7}"/>
                  </a:ext>
                </a:extLst>
              </p:cNvPr>
              <p:cNvSpPr/>
              <p:nvPr/>
            </p:nvSpPr>
            <p:spPr>
              <a:xfrm>
                <a:off x="2328281" y="1758520"/>
                <a:ext cx="86721" cy="72636"/>
              </a:xfrm>
              <a:custGeom>
                <a:avLst/>
                <a:gdLst/>
                <a:ahLst/>
                <a:cxnLst/>
                <a:rect l="0" t="0" r="0" b="0"/>
                <a:pathLst>
                  <a:path w="86721" h="72636">
                    <a:moveTo>
                      <a:pt x="0" y="0"/>
                    </a:moveTo>
                    <a:lnTo>
                      <a:pt x="86721" y="855"/>
                    </a:lnTo>
                    <a:lnTo>
                      <a:pt x="43926" y="72636"/>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5" name="Shape 645">
                <a:extLst>
                  <a:ext uri="{FF2B5EF4-FFF2-40B4-BE49-F238E27FC236}">
                    <a16:creationId xmlns:a16="http://schemas.microsoft.com/office/drawing/2014/main" id="{8595BFAE-96E5-2AD9-9CC6-C7900EFA48A7}"/>
                  </a:ext>
                </a:extLst>
              </p:cNvPr>
              <p:cNvSpPr/>
              <p:nvPr/>
            </p:nvSpPr>
            <p:spPr>
              <a:xfrm>
                <a:off x="463735" y="463353"/>
                <a:ext cx="86746" cy="72617"/>
              </a:xfrm>
              <a:custGeom>
                <a:avLst/>
                <a:gdLst/>
                <a:ahLst/>
                <a:cxnLst/>
                <a:rect l="0" t="0" r="0" b="0"/>
                <a:pathLst>
                  <a:path w="86746" h="72617">
                    <a:moveTo>
                      <a:pt x="41394" y="0"/>
                    </a:moveTo>
                    <a:lnTo>
                      <a:pt x="86746" y="71782"/>
                    </a:lnTo>
                    <a:lnTo>
                      <a:pt x="0" y="72617"/>
                    </a:lnTo>
                    <a:lnTo>
                      <a:pt x="41394"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6" name="Shape 646">
                <a:extLst>
                  <a:ext uri="{FF2B5EF4-FFF2-40B4-BE49-F238E27FC236}">
                    <a16:creationId xmlns:a16="http://schemas.microsoft.com/office/drawing/2014/main" id="{86C2BA54-6190-DE0D-B008-AA4E4BA7BA24}"/>
                  </a:ext>
                </a:extLst>
              </p:cNvPr>
              <p:cNvSpPr/>
              <p:nvPr/>
            </p:nvSpPr>
            <p:spPr>
              <a:xfrm>
                <a:off x="460368" y="1072517"/>
                <a:ext cx="86752" cy="72617"/>
              </a:xfrm>
              <a:custGeom>
                <a:avLst/>
                <a:gdLst/>
                <a:ahLst/>
                <a:cxnLst/>
                <a:rect l="0" t="0" r="0" b="0"/>
                <a:pathLst>
                  <a:path w="86752" h="72617">
                    <a:moveTo>
                      <a:pt x="41400" y="0"/>
                    </a:moveTo>
                    <a:lnTo>
                      <a:pt x="86752" y="71782"/>
                    </a:lnTo>
                    <a:lnTo>
                      <a:pt x="0" y="72617"/>
                    </a:lnTo>
                    <a:lnTo>
                      <a:pt x="4140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47" name="Shape 647">
                <a:extLst>
                  <a:ext uri="{FF2B5EF4-FFF2-40B4-BE49-F238E27FC236}">
                    <a16:creationId xmlns:a16="http://schemas.microsoft.com/office/drawing/2014/main" id="{F62E81B6-F4B3-14DC-89CA-51211966810E}"/>
                  </a:ext>
                </a:extLst>
              </p:cNvPr>
              <p:cNvSpPr/>
              <p:nvPr/>
            </p:nvSpPr>
            <p:spPr>
              <a:xfrm>
                <a:off x="2308008" y="871068"/>
                <a:ext cx="151290" cy="169402"/>
              </a:xfrm>
              <a:custGeom>
                <a:avLst/>
                <a:gdLst/>
                <a:ahLst/>
                <a:cxnLst/>
                <a:rect l="0" t="0" r="0" b="0"/>
                <a:pathLst>
                  <a:path w="151290" h="169402">
                    <a:moveTo>
                      <a:pt x="151290" y="1985"/>
                    </a:moveTo>
                    <a:lnTo>
                      <a:pt x="0" y="0"/>
                    </a:lnTo>
                    <a:lnTo>
                      <a:pt x="76638" y="169402"/>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48" name="Shape 649">
                <a:extLst>
                  <a:ext uri="{FF2B5EF4-FFF2-40B4-BE49-F238E27FC236}">
                    <a16:creationId xmlns:a16="http://schemas.microsoft.com/office/drawing/2014/main" id="{9226E0D3-3789-C652-B6A2-5D1B52510800}"/>
                  </a:ext>
                </a:extLst>
              </p:cNvPr>
              <p:cNvSpPr/>
              <p:nvPr/>
            </p:nvSpPr>
            <p:spPr>
              <a:xfrm>
                <a:off x="2302191" y="2016383"/>
                <a:ext cx="151291" cy="169402"/>
              </a:xfrm>
              <a:custGeom>
                <a:avLst/>
                <a:gdLst/>
                <a:ahLst/>
                <a:cxnLst/>
                <a:rect l="0" t="0" r="0" b="0"/>
                <a:pathLst>
                  <a:path w="151291" h="169402">
                    <a:moveTo>
                      <a:pt x="151291" y="1992"/>
                    </a:moveTo>
                    <a:lnTo>
                      <a:pt x="0" y="0"/>
                    </a:lnTo>
                    <a:lnTo>
                      <a:pt x="76619" y="169402"/>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49" name="Rectangle 48">
                <a:extLst>
                  <a:ext uri="{FF2B5EF4-FFF2-40B4-BE49-F238E27FC236}">
                    <a16:creationId xmlns:a16="http://schemas.microsoft.com/office/drawing/2014/main" id="{52C622B7-EE3B-89F1-606C-F2C61BBB1E33}"/>
                  </a:ext>
                </a:extLst>
              </p:cNvPr>
              <p:cNvSpPr/>
              <p:nvPr/>
            </p:nvSpPr>
            <p:spPr>
              <a:xfrm>
                <a:off x="1168778" y="1281682"/>
                <a:ext cx="700105"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Membrane 2</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0" name="Rectangle 49">
                <a:extLst>
                  <a:ext uri="{FF2B5EF4-FFF2-40B4-BE49-F238E27FC236}">
                    <a16:creationId xmlns:a16="http://schemas.microsoft.com/office/drawing/2014/main" id="{E0E96F60-73BE-52DF-8145-9DAE83CE074D}"/>
                  </a:ext>
                </a:extLst>
              </p:cNvPr>
              <p:cNvSpPr/>
              <p:nvPr/>
            </p:nvSpPr>
            <p:spPr>
              <a:xfrm>
                <a:off x="1156276" y="137548"/>
                <a:ext cx="700105"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Membrane 1</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1" name="Rectangle 50">
                <a:extLst>
                  <a:ext uri="{FF2B5EF4-FFF2-40B4-BE49-F238E27FC236}">
                    <a16:creationId xmlns:a16="http://schemas.microsoft.com/office/drawing/2014/main" id="{295459C8-EFB8-5B45-A355-A90639004EB1}"/>
                  </a:ext>
                </a:extLst>
              </p:cNvPr>
              <p:cNvSpPr/>
              <p:nvPr/>
            </p:nvSpPr>
            <p:spPr>
              <a:xfrm>
                <a:off x="2523718" y="889559"/>
                <a:ext cx="423806"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Pump 1</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2" name="Rectangle 51">
                <a:extLst>
                  <a:ext uri="{FF2B5EF4-FFF2-40B4-BE49-F238E27FC236}">
                    <a16:creationId xmlns:a16="http://schemas.microsoft.com/office/drawing/2014/main" id="{C6DBE082-5606-E924-6405-C2B5C2637F0C}"/>
                  </a:ext>
                </a:extLst>
              </p:cNvPr>
              <p:cNvSpPr/>
              <p:nvPr/>
            </p:nvSpPr>
            <p:spPr>
              <a:xfrm>
                <a:off x="2518959" y="2012818"/>
                <a:ext cx="423806"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Pump 2</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3" name="Rectangle 52">
                <a:extLst>
                  <a:ext uri="{FF2B5EF4-FFF2-40B4-BE49-F238E27FC236}">
                    <a16:creationId xmlns:a16="http://schemas.microsoft.com/office/drawing/2014/main" id="{BB66339B-E571-13E4-0CF1-051B2AAC2D04}"/>
                  </a:ext>
                </a:extLst>
              </p:cNvPr>
              <p:cNvSpPr/>
              <p:nvPr/>
            </p:nvSpPr>
            <p:spPr>
              <a:xfrm>
                <a:off x="0" y="0"/>
                <a:ext cx="612607"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Plant Input</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4" name="Rectangle 53">
                <a:extLst>
                  <a:ext uri="{FF2B5EF4-FFF2-40B4-BE49-F238E27FC236}">
                    <a16:creationId xmlns:a16="http://schemas.microsoft.com/office/drawing/2014/main" id="{DD182A9F-0FEE-4A11-8F59-9B6EE7299A19}"/>
                  </a:ext>
                </a:extLst>
              </p:cNvPr>
              <p:cNvSpPr/>
              <p:nvPr/>
            </p:nvSpPr>
            <p:spPr>
              <a:xfrm>
                <a:off x="2306003" y="2180"/>
                <a:ext cx="1067997"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To Purifier/Storage</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55" name="Shape 657">
                <a:extLst>
                  <a:ext uri="{FF2B5EF4-FFF2-40B4-BE49-F238E27FC236}">
                    <a16:creationId xmlns:a16="http://schemas.microsoft.com/office/drawing/2014/main" id="{4626FF7B-E8E8-60D2-3FB5-7C467B3B7820}"/>
                  </a:ext>
                </a:extLst>
              </p:cNvPr>
              <p:cNvSpPr/>
              <p:nvPr/>
            </p:nvSpPr>
            <p:spPr>
              <a:xfrm>
                <a:off x="2381555" y="1346413"/>
                <a:ext cx="460010" cy="0"/>
              </a:xfrm>
              <a:custGeom>
                <a:avLst/>
                <a:gdLst/>
                <a:ahLst/>
                <a:cxnLst/>
                <a:rect l="0" t="0" r="0" b="0"/>
                <a:pathLst>
                  <a:path w="460010">
                    <a:moveTo>
                      <a:pt x="0" y="0"/>
                    </a:moveTo>
                    <a:lnTo>
                      <a:pt x="46001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56" name="Shape 658">
                <a:extLst>
                  <a:ext uri="{FF2B5EF4-FFF2-40B4-BE49-F238E27FC236}">
                    <a16:creationId xmlns:a16="http://schemas.microsoft.com/office/drawing/2014/main" id="{C251ACD5-E809-5BD5-EDE7-FE9EBC4B64B9}"/>
                  </a:ext>
                </a:extLst>
              </p:cNvPr>
              <p:cNvSpPr/>
              <p:nvPr/>
            </p:nvSpPr>
            <p:spPr>
              <a:xfrm>
                <a:off x="2681416" y="1335858"/>
                <a:ext cx="1816" cy="257996"/>
              </a:xfrm>
              <a:custGeom>
                <a:avLst/>
                <a:gdLst/>
                <a:ahLst/>
                <a:cxnLst/>
                <a:rect l="0" t="0" r="0" b="0"/>
                <a:pathLst>
                  <a:path w="1816" h="257996">
                    <a:moveTo>
                      <a:pt x="0" y="257996"/>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57" name="Shape 659">
                <a:extLst>
                  <a:ext uri="{FF2B5EF4-FFF2-40B4-BE49-F238E27FC236}">
                    <a16:creationId xmlns:a16="http://schemas.microsoft.com/office/drawing/2014/main" id="{1C28DE1D-96C3-DF19-8D8E-0291160BD3B3}"/>
                  </a:ext>
                </a:extLst>
              </p:cNvPr>
              <p:cNvSpPr/>
              <p:nvPr/>
            </p:nvSpPr>
            <p:spPr>
              <a:xfrm>
                <a:off x="2839724" y="1346413"/>
                <a:ext cx="1841" cy="257989"/>
              </a:xfrm>
              <a:custGeom>
                <a:avLst/>
                <a:gdLst/>
                <a:ahLst/>
                <a:cxnLst/>
                <a:rect l="0" t="0" r="0" b="0"/>
                <a:pathLst>
                  <a:path w="1841" h="257989">
                    <a:moveTo>
                      <a:pt x="0" y="257989"/>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58" name="Shape 660">
                <a:extLst>
                  <a:ext uri="{FF2B5EF4-FFF2-40B4-BE49-F238E27FC236}">
                    <a16:creationId xmlns:a16="http://schemas.microsoft.com/office/drawing/2014/main" id="{08AE3F15-C914-81F3-563E-3454B308B392}"/>
                  </a:ext>
                </a:extLst>
              </p:cNvPr>
              <p:cNvSpPr/>
              <p:nvPr/>
            </p:nvSpPr>
            <p:spPr>
              <a:xfrm>
                <a:off x="2376893" y="2380292"/>
                <a:ext cx="460010" cy="0"/>
              </a:xfrm>
              <a:custGeom>
                <a:avLst/>
                <a:gdLst/>
                <a:ahLst/>
                <a:cxnLst/>
                <a:rect l="0" t="0" r="0" b="0"/>
                <a:pathLst>
                  <a:path w="460010">
                    <a:moveTo>
                      <a:pt x="0" y="0"/>
                    </a:moveTo>
                    <a:lnTo>
                      <a:pt x="46001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59" name="Shape 661">
                <a:extLst>
                  <a:ext uri="{FF2B5EF4-FFF2-40B4-BE49-F238E27FC236}">
                    <a16:creationId xmlns:a16="http://schemas.microsoft.com/office/drawing/2014/main" id="{23A09C5F-0A41-B631-0CA2-F9696CB62ACB}"/>
                  </a:ext>
                </a:extLst>
              </p:cNvPr>
              <p:cNvSpPr/>
              <p:nvPr/>
            </p:nvSpPr>
            <p:spPr>
              <a:xfrm>
                <a:off x="2835062" y="2380292"/>
                <a:ext cx="1841" cy="257996"/>
              </a:xfrm>
              <a:custGeom>
                <a:avLst/>
                <a:gdLst/>
                <a:ahLst/>
                <a:cxnLst/>
                <a:rect l="0" t="0" r="0" b="0"/>
                <a:pathLst>
                  <a:path w="1841" h="257996">
                    <a:moveTo>
                      <a:pt x="0" y="257996"/>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60" name="Shape 662">
                <a:extLst>
                  <a:ext uri="{FF2B5EF4-FFF2-40B4-BE49-F238E27FC236}">
                    <a16:creationId xmlns:a16="http://schemas.microsoft.com/office/drawing/2014/main" id="{B6F46A7A-0007-FBCE-BBC0-5AD8B348AE15}"/>
                  </a:ext>
                </a:extLst>
              </p:cNvPr>
              <p:cNvSpPr/>
              <p:nvPr/>
            </p:nvSpPr>
            <p:spPr>
              <a:xfrm>
                <a:off x="2700552" y="2387065"/>
                <a:ext cx="1816" cy="257996"/>
              </a:xfrm>
              <a:custGeom>
                <a:avLst/>
                <a:gdLst/>
                <a:ahLst/>
                <a:cxnLst/>
                <a:rect l="0" t="0" r="0" b="0"/>
                <a:pathLst>
                  <a:path w="1816" h="257996">
                    <a:moveTo>
                      <a:pt x="0" y="257996"/>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61" name="Rectangle 60">
                <a:extLst>
                  <a:ext uri="{FF2B5EF4-FFF2-40B4-BE49-F238E27FC236}">
                    <a16:creationId xmlns:a16="http://schemas.microsoft.com/office/drawing/2014/main" id="{02BD49B4-EDAB-C538-B34C-A445D1018EFA}"/>
                  </a:ext>
                </a:extLst>
              </p:cNvPr>
              <p:cNvSpPr/>
              <p:nvPr/>
            </p:nvSpPr>
            <p:spPr>
              <a:xfrm>
                <a:off x="2592519" y="1594551"/>
                <a:ext cx="209388"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Exh</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2" name="Shape 664">
                <a:extLst>
                  <a:ext uri="{FF2B5EF4-FFF2-40B4-BE49-F238E27FC236}">
                    <a16:creationId xmlns:a16="http://schemas.microsoft.com/office/drawing/2014/main" id="{78E067B2-AAFA-C8DC-8161-CED9AE35D3CD}"/>
                  </a:ext>
                </a:extLst>
              </p:cNvPr>
              <p:cNvSpPr/>
              <p:nvPr/>
            </p:nvSpPr>
            <p:spPr>
              <a:xfrm>
                <a:off x="2638859" y="1433015"/>
                <a:ext cx="86753" cy="72661"/>
              </a:xfrm>
              <a:custGeom>
                <a:avLst/>
                <a:gdLst/>
                <a:ahLst/>
                <a:cxnLst/>
                <a:rect l="0" t="0" r="0" b="0"/>
                <a:pathLst>
                  <a:path w="86753" h="72661">
                    <a:moveTo>
                      <a:pt x="0" y="0"/>
                    </a:moveTo>
                    <a:lnTo>
                      <a:pt x="86753" y="861"/>
                    </a:lnTo>
                    <a:lnTo>
                      <a:pt x="43952" y="72661"/>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63" name="Shape 665">
                <a:extLst>
                  <a:ext uri="{FF2B5EF4-FFF2-40B4-BE49-F238E27FC236}">
                    <a16:creationId xmlns:a16="http://schemas.microsoft.com/office/drawing/2014/main" id="{299BD2BC-B274-5095-CCA8-1701395EF55E}"/>
                  </a:ext>
                </a:extLst>
              </p:cNvPr>
              <p:cNvSpPr/>
              <p:nvPr/>
            </p:nvSpPr>
            <p:spPr>
              <a:xfrm>
                <a:off x="2800679" y="1432939"/>
                <a:ext cx="86746" cy="72642"/>
              </a:xfrm>
              <a:custGeom>
                <a:avLst/>
                <a:gdLst/>
                <a:ahLst/>
                <a:cxnLst/>
                <a:rect l="0" t="0" r="0" b="0"/>
                <a:pathLst>
                  <a:path w="86746" h="72642">
                    <a:moveTo>
                      <a:pt x="0" y="0"/>
                    </a:moveTo>
                    <a:lnTo>
                      <a:pt x="86746" y="836"/>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192" name="Shape 666">
                <a:extLst>
                  <a:ext uri="{FF2B5EF4-FFF2-40B4-BE49-F238E27FC236}">
                    <a16:creationId xmlns:a16="http://schemas.microsoft.com/office/drawing/2014/main" id="{663AF0D2-7CBE-1F5C-4FF4-D556DDAA98F3}"/>
                  </a:ext>
                </a:extLst>
              </p:cNvPr>
              <p:cNvSpPr/>
              <p:nvPr/>
            </p:nvSpPr>
            <p:spPr>
              <a:xfrm>
                <a:off x="2658102" y="2475363"/>
                <a:ext cx="86721" cy="72661"/>
              </a:xfrm>
              <a:custGeom>
                <a:avLst/>
                <a:gdLst/>
                <a:ahLst/>
                <a:cxnLst/>
                <a:rect l="0" t="0" r="0" b="0"/>
                <a:pathLst>
                  <a:path w="86721" h="72661">
                    <a:moveTo>
                      <a:pt x="0" y="0"/>
                    </a:moveTo>
                    <a:lnTo>
                      <a:pt x="86721" y="861"/>
                    </a:lnTo>
                    <a:lnTo>
                      <a:pt x="43926" y="72661"/>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193" name="Shape 667">
                <a:extLst>
                  <a:ext uri="{FF2B5EF4-FFF2-40B4-BE49-F238E27FC236}">
                    <a16:creationId xmlns:a16="http://schemas.microsoft.com/office/drawing/2014/main" id="{39531FAB-12D9-C632-32C9-6F0248317427}"/>
                  </a:ext>
                </a:extLst>
              </p:cNvPr>
              <p:cNvSpPr/>
              <p:nvPr/>
            </p:nvSpPr>
            <p:spPr>
              <a:xfrm>
                <a:off x="2786519" y="2480024"/>
                <a:ext cx="86727" cy="72668"/>
              </a:xfrm>
              <a:custGeom>
                <a:avLst/>
                <a:gdLst/>
                <a:ahLst/>
                <a:cxnLst/>
                <a:rect l="0" t="0" r="0" b="0"/>
                <a:pathLst>
                  <a:path w="86727" h="72668">
                    <a:moveTo>
                      <a:pt x="0" y="0"/>
                    </a:moveTo>
                    <a:lnTo>
                      <a:pt x="86727" y="861"/>
                    </a:lnTo>
                    <a:lnTo>
                      <a:pt x="43926" y="72668"/>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194" name="Rectangle 193">
                <a:extLst>
                  <a:ext uri="{FF2B5EF4-FFF2-40B4-BE49-F238E27FC236}">
                    <a16:creationId xmlns:a16="http://schemas.microsoft.com/office/drawing/2014/main" id="{5AC5CB39-C493-3565-758E-51CFC3CEB800}"/>
                  </a:ext>
                </a:extLst>
              </p:cNvPr>
              <p:cNvSpPr/>
              <p:nvPr/>
            </p:nvSpPr>
            <p:spPr>
              <a:xfrm>
                <a:off x="2778986" y="1598927"/>
                <a:ext cx="179091"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GC</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254" name="Rectangle 253">
                <a:extLst>
                  <a:ext uri="{FF2B5EF4-FFF2-40B4-BE49-F238E27FC236}">
                    <a16:creationId xmlns:a16="http://schemas.microsoft.com/office/drawing/2014/main" id="{4EA17B28-03C6-E613-5507-9EF30644F1B8}"/>
                  </a:ext>
                </a:extLst>
              </p:cNvPr>
              <p:cNvSpPr/>
              <p:nvPr/>
            </p:nvSpPr>
            <p:spPr>
              <a:xfrm>
                <a:off x="2602545" y="2640889"/>
                <a:ext cx="417021"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ExhGC</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grpSp>
        <p:cxnSp>
          <p:nvCxnSpPr>
            <p:cNvPr id="383" name="Straight Arrow Connector 382">
              <a:extLst>
                <a:ext uri="{FF2B5EF4-FFF2-40B4-BE49-F238E27FC236}">
                  <a16:creationId xmlns:a16="http://schemas.microsoft.com/office/drawing/2014/main" id="{D1E3B957-D7B8-A778-9D32-8C8130FE82EE}"/>
                </a:ext>
              </a:extLst>
            </p:cNvPr>
            <p:cNvCxnSpPr>
              <a:cxnSpLocks/>
            </p:cNvCxnSpPr>
            <p:nvPr/>
          </p:nvCxnSpPr>
          <p:spPr>
            <a:xfrm>
              <a:off x="9121721" y="2884972"/>
              <a:ext cx="440387" cy="0"/>
            </a:xfrm>
            <a:prstGeom prst="straightConnector1">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cxnSp>
          <p:nvCxnSpPr>
            <p:cNvPr id="384" name="Straight Arrow Connector 383">
              <a:extLst>
                <a:ext uri="{FF2B5EF4-FFF2-40B4-BE49-F238E27FC236}">
                  <a16:creationId xmlns:a16="http://schemas.microsoft.com/office/drawing/2014/main" id="{F6FFAED3-2881-4EC9-8E55-AA03A49AEB19}"/>
                </a:ext>
              </a:extLst>
            </p:cNvPr>
            <p:cNvCxnSpPr/>
            <p:nvPr/>
          </p:nvCxnSpPr>
          <p:spPr>
            <a:xfrm>
              <a:off x="10283706" y="2893076"/>
              <a:ext cx="473238" cy="0"/>
            </a:xfrm>
            <a:prstGeom prst="straightConnector1">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cxnSp>
          <p:nvCxnSpPr>
            <p:cNvPr id="387" name="Connector: Elbow 386">
              <a:extLst>
                <a:ext uri="{FF2B5EF4-FFF2-40B4-BE49-F238E27FC236}">
                  <a16:creationId xmlns:a16="http://schemas.microsoft.com/office/drawing/2014/main" id="{3D05EF48-2E1E-065C-047A-F6FAF359046A}"/>
                </a:ext>
              </a:extLst>
            </p:cNvPr>
            <p:cNvCxnSpPr>
              <a:cxnSpLocks/>
            </p:cNvCxnSpPr>
            <p:nvPr/>
          </p:nvCxnSpPr>
          <p:spPr>
            <a:xfrm rot="16200000" flipH="1">
              <a:off x="9829796" y="3105876"/>
              <a:ext cx="675066" cy="467049"/>
            </a:xfrm>
            <a:prstGeom prst="bentConnector3">
              <a:avLst>
                <a:gd name="adj1" fmla="val 50000"/>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grpSp>
      <p:grpSp>
        <p:nvGrpSpPr>
          <p:cNvPr id="430" name="Group 429">
            <a:extLst>
              <a:ext uri="{FF2B5EF4-FFF2-40B4-BE49-F238E27FC236}">
                <a16:creationId xmlns:a16="http://schemas.microsoft.com/office/drawing/2014/main" id="{B4B92B27-27ED-2C3F-68D7-2ECB3F0BE340}"/>
              </a:ext>
            </a:extLst>
          </p:cNvPr>
          <p:cNvGrpSpPr/>
          <p:nvPr/>
        </p:nvGrpSpPr>
        <p:grpSpPr>
          <a:xfrm>
            <a:off x="6409832" y="4408389"/>
            <a:ext cx="2665046" cy="1970815"/>
            <a:chOff x="7099518" y="4511994"/>
            <a:chExt cx="2665046" cy="1970815"/>
          </a:xfrm>
        </p:grpSpPr>
        <p:grpSp>
          <p:nvGrpSpPr>
            <p:cNvPr id="255" name="Group 254">
              <a:extLst>
                <a:ext uri="{FF2B5EF4-FFF2-40B4-BE49-F238E27FC236}">
                  <a16:creationId xmlns:a16="http://schemas.microsoft.com/office/drawing/2014/main" id="{B976C540-3CC2-ED81-061A-F12F4B82EF53}"/>
                </a:ext>
              </a:extLst>
            </p:cNvPr>
            <p:cNvGrpSpPr/>
            <p:nvPr/>
          </p:nvGrpSpPr>
          <p:grpSpPr>
            <a:xfrm>
              <a:off x="7099518" y="4511994"/>
              <a:ext cx="2665046" cy="1970815"/>
              <a:chOff x="-1" y="0"/>
              <a:chExt cx="3565620" cy="2776257"/>
            </a:xfrm>
          </p:grpSpPr>
          <p:pic>
            <p:nvPicPr>
              <p:cNvPr id="256" name="Picture 255">
                <a:extLst>
                  <a:ext uri="{FF2B5EF4-FFF2-40B4-BE49-F238E27FC236}">
                    <a16:creationId xmlns:a16="http://schemas.microsoft.com/office/drawing/2014/main" id="{E33A04E8-ADF5-C7FA-B879-29068905BED5}"/>
                  </a:ext>
                </a:extLst>
              </p:cNvPr>
              <p:cNvPicPr/>
              <p:nvPr/>
            </p:nvPicPr>
            <p:blipFill>
              <a:blip r:embed="rId4"/>
              <a:stretch>
                <a:fillRect/>
              </a:stretch>
            </p:blipFill>
            <p:spPr>
              <a:xfrm>
                <a:off x="950781" y="63383"/>
                <a:ext cx="950976" cy="243840"/>
              </a:xfrm>
              <a:prstGeom prst="rect">
                <a:avLst/>
              </a:prstGeom>
            </p:spPr>
          </p:pic>
          <p:sp>
            <p:nvSpPr>
              <p:cNvPr id="257" name="Shape 611">
                <a:extLst>
                  <a:ext uri="{FF2B5EF4-FFF2-40B4-BE49-F238E27FC236}">
                    <a16:creationId xmlns:a16="http://schemas.microsoft.com/office/drawing/2014/main" id="{EC9E61BE-45C7-3AB0-9F3A-1E828E282CC8}"/>
                  </a:ext>
                </a:extLst>
              </p:cNvPr>
              <p:cNvSpPr/>
              <p:nvPr/>
            </p:nvSpPr>
            <p:spPr>
              <a:xfrm>
                <a:off x="954761" y="67938"/>
                <a:ext cx="950225" cy="239953"/>
              </a:xfrm>
              <a:custGeom>
                <a:avLst/>
                <a:gdLst/>
                <a:ahLst/>
                <a:cxnLst/>
                <a:rect l="0" t="0" r="0" b="0"/>
                <a:pathLst>
                  <a:path w="950225" h="239953">
                    <a:moveTo>
                      <a:pt x="0" y="0"/>
                    </a:moveTo>
                    <a:lnTo>
                      <a:pt x="950225" y="0"/>
                    </a:lnTo>
                    <a:lnTo>
                      <a:pt x="950225" y="239953"/>
                    </a:lnTo>
                    <a:lnTo>
                      <a:pt x="0" y="239953"/>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58" name="Shape 612">
                <a:extLst>
                  <a:ext uri="{FF2B5EF4-FFF2-40B4-BE49-F238E27FC236}">
                    <a16:creationId xmlns:a16="http://schemas.microsoft.com/office/drawing/2014/main" id="{06276C6B-AB4A-0478-7F1D-B2DD742F4266}"/>
                  </a:ext>
                </a:extLst>
              </p:cNvPr>
              <p:cNvSpPr/>
              <p:nvPr/>
            </p:nvSpPr>
            <p:spPr>
              <a:xfrm>
                <a:off x="2840" y="182175"/>
                <a:ext cx="950224" cy="0"/>
              </a:xfrm>
              <a:custGeom>
                <a:avLst/>
                <a:gdLst/>
                <a:ahLst/>
                <a:cxnLst/>
                <a:rect l="0" t="0" r="0" b="0"/>
                <a:pathLst>
                  <a:path w="950224">
                    <a:moveTo>
                      <a:pt x="0" y="0"/>
                    </a:moveTo>
                    <a:lnTo>
                      <a:pt x="950224"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59" name="Shape 613">
                <a:extLst>
                  <a:ext uri="{FF2B5EF4-FFF2-40B4-BE49-F238E27FC236}">
                    <a16:creationId xmlns:a16="http://schemas.microsoft.com/office/drawing/2014/main" id="{2D2A1C65-34FC-A495-FCB8-73CAD2BC9A28}"/>
                  </a:ext>
                </a:extLst>
              </p:cNvPr>
              <p:cNvSpPr/>
              <p:nvPr/>
            </p:nvSpPr>
            <p:spPr>
              <a:xfrm>
                <a:off x="1897742" y="191008"/>
                <a:ext cx="950225" cy="0"/>
              </a:xfrm>
              <a:custGeom>
                <a:avLst/>
                <a:gdLst/>
                <a:ahLst/>
                <a:cxnLst/>
                <a:rect l="0" t="0" r="0" b="0"/>
                <a:pathLst>
                  <a:path w="950225">
                    <a:moveTo>
                      <a:pt x="0" y="0"/>
                    </a:moveTo>
                    <a:lnTo>
                      <a:pt x="950225"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0" name="Shape 614">
                <a:extLst>
                  <a:ext uri="{FF2B5EF4-FFF2-40B4-BE49-F238E27FC236}">
                    <a16:creationId xmlns:a16="http://schemas.microsoft.com/office/drawing/2014/main" id="{6E7E7DED-E0F6-4CBC-F29A-7A02EF092E02}"/>
                  </a:ext>
                </a:extLst>
              </p:cNvPr>
              <p:cNvSpPr/>
              <p:nvPr/>
            </p:nvSpPr>
            <p:spPr>
              <a:xfrm>
                <a:off x="1434396" y="318665"/>
                <a:ext cx="1841" cy="215025"/>
              </a:xfrm>
              <a:custGeom>
                <a:avLst/>
                <a:gdLst/>
                <a:ahLst/>
                <a:cxnLst/>
                <a:rect l="0" t="0" r="0" b="0"/>
                <a:pathLst>
                  <a:path w="1841" h="215025">
                    <a:moveTo>
                      <a:pt x="0" y="215025"/>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1" name="Shape 615">
                <a:extLst>
                  <a:ext uri="{FF2B5EF4-FFF2-40B4-BE49-F238E27FC236}">
                    <a16:creationId xmlns:a16="http://schemas.microsoft.com/office/drawing/2014/main" id="{D32CF4D4-E4B8-54EB-75F4-2C53A4F1306E}"/>
                  </a:ext>
                </a:extLst>
              </p:cNvPr>
              <p:cNvSpPr/>
              <p:nvPr/>
            </p:nvSpPr>
            <p:spPr>
              <a:xfrm>
                <a:off x="1434396" y="524360"/>
                <a:ext cx="950250" cy="0"/>
              </a:xfrm>
              <a:custGeom>
                <a:avLst/>
                <a:gdLst/>
                <a:ahLst/>
                <a:cxnLst/>
                <a:rect l="0" t="0" r="0" b="0"/>
                <a:pathLst>
                  <a:path w="950250">
                    <a:moveTo>
                      <a:pt x="0" y="0"/>
                    </a:moveTo>
                    <a:lnTo>
                      <a:pt x="95025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2" name="Shape 616">
                <a:extLst>
                  <a:ext uri="{FF2B5EF4-FFF2-40B4-BE49-F238E27FC236}">
                    <a16:creationId xmlns:a16="http://schemas.microsoft.com/office/drawing/2014/main" id="{CD705730-2EA1-AE4C-6E62-28B04E5FCD09}"/>
                  </a:ext>
                </a:extLst>
              </p:cNvPr>
              <p:cNvSpPr/>
              <p:nvPr/>
            </p:nvSpPr>
            <p:spPr>
              <a:xfrm>
                <a:off x="2382805" y="514937"/>
                <a:ext cx="1841" cy="315052"/>
              </a:xfrm>
              <a:custGeom>
                <a:avLst/>
                <a:gdLst/>
                <a:ahLst/>
                <a:cxnLst/>
                <a:rect l="0" t="0" r="0" b="0"/>
                <a:pathLst>
                  <a:path w="1841" h="315052">
                    <a:moveTo>
                      <a:pt x="0" y="315052"/>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3" name="Shape 617">
                <a:extLst>
                  <a:ext uri="{FF2B5EF4-FFF2-40B4-BE49-F238E27FC236}">
                    <a16:creationId xmlns:a16="http://schemas.microsoft.com/office/drawing/2014/main" id="{4C42143E-F708-12FD-2651-C0FF307F151A}"/>
                  </a:ext>
                </a:extLst>
              </p:cNvPr>
              <p:cNvSpPr/>
              <p:nvPr/>
            </p:nvSpPr>
            <p:spPr>
              <a:xfrm>
                <a:off x="2260476" y="809376"/>
                <a:ext cx="249081" cy="251562"/>
              </a:xfrm>
              <a:custGeom>
                <a:avLst/>
                <a:gdLst/>
                <a:ahLst/>
                <a:cxnLst/>
                <a:rect l="0" t="0" r="0" b="0"/>
                <a:pathLst>
                  <a:path w="249081" h="251562">
                    <a:moveTo>
                      <a:pt x="216268" y="65738"/>
                    </a:moveTo>
                    <a:cubicBezTo>
                      <a:pt x="249081" y="116907"/>
                      <a:pt x="234625" y="185228"/>
                      <a:pt x="184002" y="218404"/>
                    </a:cubicBezTo>
                    <a:cubicBezTo>
                      <a:pt x="133373" y="251562"/>
                      <a:pt x="65719" y="237006"/>
                      <a:pt x="32856" y="185862"/>
                    </a:cubicBezTo>
                    <a:cubicBezTo>
                      <a:pt x="0" y="134749"/>
                      <a:pt x="14380" y="66404"/>
                      <a:pt x="64978" y="33202"/>
                    </a:cubicBezTo>
                    <a:cubicBezTo>
                      <a:pt x="115582" y="0"/>
                      <a:pt x="183242" y="14474"/>
                      <a:pt x="216149" y="65568"/>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4" name="Shape 618">
                <a:extLst>
                  <a:ext uri="{FF2B5EF4-FFF2-40B4-BE49-F238E27FC236}">
                    <a16:creationId xmlns:a16="http://schemas.microsoft.com/office/drawing/2014/main" id="{90977C04-B64D-2B4E-A233-E4F61788EA26}"/>
                  </a:ext>
                </a:extLst>
              </p:cNvPr>
              <p:cNvSpPr/>
              <p:nvPr/>
            </p:nvSpPr>
            <p:spPr>
              <a:xfrm>
                <a:off x="2381555" y="1040810"/>
                <a:ext cx="1841" cy="315027"/>
              </a:xfrm>
              <a:custGeom>
                <a:avLst/>
                <a:gdLst/>
                <a:ahLst/>
                <a:cxnLst/>
                <a:rect l="0" t="0" r="0" b="0"/>
                <a:pathLst>
                  <a:path w="1841" h="315027">
                    <a:moveTo>
                      <a:pt x="0" y="315027"/>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5" name="Shape 619">
                <a:extLst>
                  <a:ext uri="{FF2B5EF4-FFF2-40B4-BE49-F238E27FC236}">
                    <a16:creationId xmlns:a16="http://schemas.microsoft.com/office/drawing/2014/main" id="{B7222328-C38F-FDE0-7DE4-D789F8783A20}"/>
                  </a:ext>
                </a:extLst>
              </p:cNvPr>
              <p:cNvSpPr/>
              <p:nvPr/>
            </p:nvSpPr>
            <p:spPr>
              <a:xfrm>
                <a:off x="1921546" y="1346413"/>
                <a:ext cx="460009" cy="0"/>
              </a:xfrm>
              <a:custGeom>
                <a:avLst/>
                <a:gdLst/>
                <a:ahLst/>
                <a:cxnLst/>
                <a:rect l="0" t="0" r="0" b="0"/>
                <a:pathLst>
                  <a:path w="460009">
                    <a:moveTo>
                      <a:pt x="0" y="0"/>
                    </a:moveTo>
                    <a:lnTo>
                      <a:pt x="460009"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pic>
            <p:nvPicPr>
              <p:cNvPr id="266" name="Picture 265">
                <a:extLst>
                  <a:ext uri="{FF2B5EF4-FFF2-40B4-BE49-F238E27FC236}">
                    <a16:creationId xmlns:a16="http://schemas.microsoft.com/office/drawing/2014/main" id="{FD0FE993-9610-825B-A842-EF1C70E31D21}"/>
                  </a:ext>
                </a:extLst>
              </p:cNvPr>
              <p:cNvPicPr/>
              <p:nvPr/>
            </p:nvPicPr>
            <p:blipFill>
              <a:blip r:embed="rId5"/>
              <a:stretch>
                <a:fillRect/>
              </a:stretch>
            </p:blipFill>
            <p:spPr>
              <a:xfrm>
                <a:off x="967037" y="1215527"/>
                <a:ext cx="947928" cy="240792"/>
              </a:xfrm>
              <a:prstGeom prst="rect">
                <a:avLst/>
              </a:prstGeom>
            </p:spPr>
          </p:pic>
          <p:sp>
            <p:nvSpPr>
              <p:cNvPr id="267" name="Shape 621">
                <a:extLst>
                  <a:ext uri="{FF2B5EF4-FFF2-40B4-BE49-F238E27FC236}">
                    <a16:creationId xmlns:a16="http://schemas.microsoft.com/office/drawing/2014/main" id="{44D5BB06-7064-8BA8-1936-FFE4A951900F}"/>
                  </a:ext>
                </a:extLst>
              </p:cNvPr>
              <p:cNvSpPr/>
              <p:nvPr/>
            </p:nvSpPr>
            <p:spPr>
              <a:xfrm>
                <a:off x="970316" y="1218606"/>
                <a:ext cx="946568" cy="240003"/>
              </a:xfrm>
              <a:custGeom>
                <a:avLst/>
                <a:gdLst/>
                <a:ahLst/>
                <a:cxnLst/>
                <a:rect l="0" t="0" r="0" b="0"/>
                <a:pathLst>
                  <a:path w="946568" h="240003">
                    <a:moveTo>
                      <a:pt x="946568" y="0"/>
                    </a:moveTo>
                    <a:lnTo>
                      <a:pt x="0" y="0"/>
                    </a:lnTo>
                    <a:lnTo>
                      <a:pt x="0" y="240003"/>
                    </a:lnTo>
                    <a:lnTo>
                      <a:pt x="946568" y="240003"/>
                    </a:lnTo>
                    <a:close/>
                  </a:path>
                </a:pathLst>
              </a:custGeom>
              <a:ln w="17775"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8" name="Shape 622">
                <a:extLst>
                  <a:ext uri="{FF2B5EF4-FFF2-40B4-BE49-F238E27FC236}">
                    <a16:creationId xmlns:a16="http://schemas.microsoft.com/office/drawing/2014/main" id="{4297F865-4A21-DB33-D698-885514C63E63}"/>
                  </a:ext>
                </a:extLst>
              </p:cNvPr>
              <p:cNvSpPr/>
              <p:nvPr/>
            </p:nvSpPr>
            <p:spPr>
              <a:xfrm>
                <a:off x="1434327" y="1656451"/>
                <a:ext cx="950224" cy="0"/>
              </a:xfrm>
              <a:custGeom>
                <a:avLst/>
                <a:gdLst/>
                <a:ahLst/>
                <a:cxnLst/>
                <a:rect l="0" t="0" r="0" b="0"/>
                <a:pathLst>
                  <a:path w="950224">
                    <a:moveTo>
                      <a:pt x="0" y="0"/>
                    </a:moveTo>
                    <a:lnTo>
                      <a:pt x="950224"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69" name="Shape 623">
                <a:extLst>
                  <a:ext uri="{FF2B5EF4-FFF2-40B4-BE49-F238E27FC236}">
                    <a16:creationId xmlns:a16="http://schemas.microsoft.com/office/drawing/2014/main" id="{8741731D-E465-08DD-0AE7-33D7FDEA7225}"/>
                  </a:ext>
                </a:extLst>
              </p:cNvPr>
              <p:cNvSpPr/>
              <p:nvPr/>
            </p:nvSpPr>
            <p:spPr>
              <a:xfrm>
                <a:off x="2373287" y="1647028"/>
                <a:ext cx="1841" cy="315026"/>
              </a:xfrm>
              <a:custGeom>
                <a:avLst/>
                <a:gdLst/>
                <a:ahLst/>
                <a:cxnLst/>
                <a:rect l="0" t="0" r="0" b="0"/>
                <a:pathLst>
                  <a:path w="1841" h="315026">
                    <a:moveTo>
                      <a:pt x="0" y="315026"/>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0" name="Shape 624">
                <a:extLst>
                  <a:ext uri="{FF2B5EF4-FFF2-40B4-BE49-F238E27FC236}">
                    <a16:creationId xmlns:a16="http://schemas.microsoft.com/office/drawing/2014/main" id="{4593D3FA-1092-ED36-4FBE-F6437E51FDBF}"/>
                  </a:ext>
                </a:extLst>
              </p:cNvPr>
              <p:cNvSpPr/>
              <p:nvPr/>
            </p:nvSpPr>
            <p:spPr>
              <a:xfrm>
                <a:off x="1439158" y="1447790"/>
                <a:ext cx="1841" cy="215018"/>
              </a:xfrm>
              <a:custGeom>
                <a:avLst/>
                <a:gdLst/>
                <a:ahLst/>
                <a:cxnLst/>
                <a:rect l="0" t="0" r="0" b="0"/>
                <a:pathLst>
                  <a:path w="1841" h="215018">
                    <a:moveTo>
                      <a:pt x="0" y="215018"/>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1" name="Shape 625">
                <a:extLst>
                  <a:ext uri="{FF2B5EF4-FFF2-40B4-BE49-F238E27FC236}">
                    <a16:creationId xmlns:a16="http://schemas.microsoft.com/office/drawing/2014/main" id="{4204303F-1D99-5804-8F76-DB1E14440E11}"/>
                  </a:ext>
                </a:extLst>
              </p:cNvPr>
              <p:cNvSpPr/>
              <p:nvPr/>
            </p:nvSpPr>
            <p:spPr>
              <a:xfrm>
                <a:off x="2253283" y="1948314"/>
                <a:ext cx="249062" cy="251556"/>
              </a:xfrm>
              <a:custGeom>
                <a:avLst/>
                <a:gdLst/>
                <a:ahLst/>
                <a:cxnLst/>
                <a:rect l="0" t="0" r="0" b="0"/>
                <a:pathLst>
                  <a:path w="249062" h="251556">
                    <a:moveTo>
                      <a:pt x="216250" y="65763"/>
                    </a:moveTo>
                    <a:cubicBezTo>
                      <a:pt x="249062" y="116908"/>
                      <a:pt x="234607" y="185253"/>
                      <a:pt x="183978" y="218405"/>
                    </a:cubicBezTo>
                    <a:cubicBezTo>
                      <a:pt x="133355" y="251556"/>
                      <a:pt x="65694" y="237006"/>
                      <a:pt x="32838" y="185887"/>
                    </a:cubicBezTo>
                    <a:cubicBezTo>
                      <a:pt x="0" y="134749"/>
                      <a:pt x="14380" y="66404"/>
                      <a:pt x="64959" y="33202"/>
                    </a:cubicBezTo>
                    <a:cubicBezTo>
                      <a:pt x="115563" y="0"/>
                      <a:pt x="183242" y="14475"/>
                      <a:pt x="216149" y="65568"/>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2" name="Shape 626">
                <a:extLst>
                  <a:ext uri="{FF2B5EF4-FFF2-40B4-BE49-F238E27FC236}">
                    <a16:creationId xmlns:a16="http://schemas.microsoft.com/office/drawing/2014/main" id="{A4A01C1F-847E-9B3B-FE1C-9052881A65D4}"/>
                  </a:ext>
                </a:extLst>
              </p:cNvPr>
              <p:cNvSpPr/>
              <p:nvPr/>
            </p:nvSpPr>
            <p:spPr>
              <a:xfrm>
                <a:off x="2376893" y="2197201"/>
                <a:ext cx="1816" cy="194601"/>
              </a:xfrm>
              <a:custGeom>
                <a:avLst/>
                <a:gdLst/>
                <a:ahLst/>
                <a:cxnLst/>
                <a:rect l="0" t="0" r="0" b="0"/>
                <a:pathLst>
                  <a:path w="1816" h="194601">
                    <a:moveTo>
                      <a:pt x="0" y="194601"/>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3" name="Shape 627">
                <a:extLst>
                  <a:ext uri="{FF2B5EF4-FFF2-40B4-BE49-F238E27FC236}">
                    <a16:creationId xmlns:a16="http://schemas.microsoft.com/office/drawing/2014/main" id="{54C2A713-3FC3-2062-2E68-4F539E4B103B}"/>
                  </a:ext>
                </a:extLst>
              </p:cNvPr>
              <p:cNvSpPr/>
              <p:nvPr/>
            </p:nvSpPr>
            <p:spPr>
              <a:xfrm>
                <a:off x="500889" y="1341110"/>
                <a:ext cx="460003" cy="0"/>
              </a:xfrm>
              <a:custGeom>
                <a:avLst/>
                <a:gdLst/>
                <a:ahLst/>
                <a:cxnLst/>
                <a:rect l="0" t="0" r="0" b="0"/>
                <a:pathLst>
                  <a:path w="460003">
                    <a:moveTo>
                      <a:pt x="0" y="0"/>
                    </a:moveTo>
                    <a:lnTo>
                      <a:pt x="460003"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4" name="Shape 628">
                <a:extLst>
                  <a:ext uri="{FF2B5EF4-FFF2-40B4-BE49-F238E27FC236}">
                    <a16:creationId xmlns:a16="http://schemas.microsoft.com/office/drawing/2014/main" id="{7D2B33E6-02E6-9F85-679C-8F4E5D8CCB13}"/>
                  </a:ext>
                </a:extLst>
              </p:cNvPr>
              <p:cNvSpPr/>
              <p:nvPr/>
            </p:nvSpPr>
            <p:spPr>
              <a:xfrm>
                <a:off x="506091" y="179323"/>
                <a:ext cx="1841" cy="1164979"/>
              </a:xfrm>
              <a:custGeom>
                <a:avLst/>
                <a:gdLst/>
                <a:ahLst/>
                <a:cxnLst/>
                <a:rect l="0" t="0" r="0" b="0"/>
                <a:pathLst>
                  <a:path w="1841" h="1164979">
                    <a:moveTo>
                      <a:pt x="0" y="1164979"/>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5" name="Shape 629">
                <a:extLst>
                  <a:ext uri="{FF2B5EF4-FFF2-40B4-BE49-F238E27FC236}">
                    <a16:creationId xmlns:a16="http://schemas.microsoft.com/office/drawing/2014/main" id="{B2ADBB4F-2426-74C3-C407-93A3D3FA7651}"/>
                  </a:ext>
                </a:extLst>
              </p:cNvPr>
              <p:cNvSpPr/>
              <p:nvPr/>
            </p:nvSpPr>
            <p:spPr>
              <a:xfrm>
                <a:off x="508026" y="888960"/>
                <a:ext cx="1554702" cy="0"/>
              </a:xfrm>
              <a:custGeom>
                <a:avLst/>
                <a:gdLst/>
                <a:ahLst/>
                <a:cxnLst/>
                <a:rect l="0" t="0" r="0" b="0"/>
                <a:pathLst>
                  <a:path w="1554702">
                    <a:moveTo>
                      <a:pt x="0" y="0"/>
                    </a:moveTo>
                    <a:lnTo>
                      <a:pt x="1554702"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6" name="Shape 630">
                <a:extLst>
                  <a:ext uri="{FF2B5EF4-FFF2-40B4-BE49-F238E27FC236}">
                    <a16:creationId xmlns:a16="http://schemas.microsoft.com/office/drawing/2014/main" id="{B20EC18E-2C40-0070-18A4-9A7BDBD2847F}"/>
                  </a:ext>
                </a:extLst>
              </p:cNvPr>
              <p:cNvSpPr/>
              <p:nvPr/>
            </p:nvSpPr>
            <p:spPr>
              <a:xfrm>
                <a:off x="2053304" y="583332"/>
                <a:ext cx="1841" cy="315051"/>
              </a:xfrm>
              <a:custGeom>
                <a:avLst/>
                <a:gdLst/>
                <a:ahLst/>
                <a:cxnLst/>
                <a:rect l="0" t="0" r="0" b="0"/>
                <a:pathLst>
                  <a:path w="1841" h="315051">
                    <a:moveTo>
                      <a:pt x="0" y="315051"/>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7" name="Shape 631">
                <a:extLst>
                  <a:ext uri="{FF2B5EF4-FFF2-40B4-BE49-F238E27FC236}">
                    <a16:creationId xmlns:a16="http://schemas.microsoft.com/office/drawing/2014/main" id="{8B28A508-C106-AFB6-F91F-3F9E56318EF5}"/>
                  </a:ext>
                </a:extLst>
              </p:cNvPr>
              <p:cNvSpPr/>
              <p:nvPr/>
            </p:nvSpPr>
            <p:spPr>
              <a:xfrm>
                <a:off x="2055145" y="187942"/>
                <a:ext cx="1840" cy="257989"/>
              </a:xfrm>
              <a:custGeom>
                <a:avLst/>
                <a:gdLst/>
                <a:ahLst/>
                <a:cxnLst/>
                <a:rect l="0" t="0" r="0" b="0"/>
                <a:pathLst>
                  <a:path w="1840" h="257989">
                    <a:moveTo>
                      <a:pt x="0" y="257989"/>
                    </a:moveTo>
                    <a:lnTo>
                      <a:pt x="184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8" name="Shape 632">
                <a:extLst>
                  <a:ext uri="{FF2B5EF4-FFF2-40B4-BE49-F238E27FC236}">
                    <a16:creationId xmlns:a16="http://schemas.microsoft.com/office/drawing/2014/main" id="{672248FE-0F7C-A3D9-DB60-F98D3706E18A}"/>
                  </a:ext>
                </a:extLst>
              </p:cNvPr>
              <p:cNvSpPr/>
              <p:nvPr/>
            </p:nvSpPr>
            <p:spPr>
              <a:xfrm>
                <a:off x="1983024" y="436458"/>
                <a:ext cx="72121" cy="146874"/>
              </a:xfrm>
              <a:custGeom>
                <a:avLst/>
                <a:gdLst/>
                <a:ahLst/>
                <a:cxnLst/>
                <a:rect l="0" t="0" r="0" b="0"/>
                <a:pathLst>
                  <a:path w="72121" h="146874">
                    <a:moveTo>
                      <a:pt x="72121" y="146874"/>
                    </a:moveTo>
                    <a:cubicBezTo>
                      <a:pt x="27284" y="124811"/>
                      <a:pt x="1495" y="101497"/>
                      <a:pt x="735" y="76493"/>
                    </a:cubicBezTo>
                    <a:cubicBezTo>
                      <a:pt x="0" y="52639"/>
                      <a:pt x="22057" y="27240"/>
                      <a:pt x="72121" y="0"/>
                    </a:cubicBez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79" name="Shape 633">
                <a:extLst>
                  <a:ext uri="{FF2B5EF4-FFF2-40B4-BE49-F238E27FC236}">
                    <a16:creationId xmlns:a16="http://schemas.microsoft.com/office/drawing/2014/main" id="{3507D58F-30E0-ABC8-0BBE-76D2D6E9B256}"/>
                  </a:ext>
                </a:extLst>
              </p:cNvPr>
              <p:cNvSpPr/>
              <p:nvPr/>
            </p:nvSpPr>
            <p:spPr>
              <a:xfrm>
                <a:off x="179555" y="136798"/>
                <a:ext cx="75733" cy="86432"/>
              </a:xfrm>
              <a:custGeom>
                <a:avLst/>
                <a:gdLst/>
                <a:ahLst/>
                <a:cxnLst/>
                <a:rect l="0" t="0" r="0" b="0"/>
                <a:pathLst>
                  <a:path w="75733" h="86432">
                    <a:moveTo>
                      <a:pt x="7363" y="0"/>
                    </a:moveTo>
                    <a:lnTo>
                      <a:pt x="75733" y="48047"/>
                    </a:lnTo>
                    <a:lnTo>
                      <a:pt x="0" y="86432"/>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80" name="Shape 634">
                <a:extLst>
                  <a:ext uri="{FF2B5EF4-FFF2-40B4-BE49-F238E27FC236}">
                    <a16:creationId xmlns:a16="http://schemas.microsoft.com/office/drawing/2014/main" id="{04A90498-F492-6C62-613E-4BCDF17D0596}"/>
                  </a:ext>
                </a:extLst>
              </p:cNvPr>
              <p:cNvSpPr/>
              <p:nvPr/>
            </p:nvSpPr>
            <p:spPr>
              <a:xfrm>
                <a:off x="678509" y="140015"/>
                <a:ext cx="75733" cy="86426"/>
              </a:xfrm>
              <a:custGeom>
                <a:avLst/>
                <a:gdLst/>
                <a:ahLst/>
                <a:cxnLst/>
                <a:rect l="0" t="0" r="0" b="0"/>
                <a:pathLst>
                  <a:path w="75733" h="86426">
                    <a:moveTo>
                      <a:pt x="7363" y="0"/>
                    </a:moveTo>
                    <a:lnTo>
                      <a:pt x="75733" y="48072"/>
                    </a:lnTo>
                    <a:lnTo>
                      <a:pt x="0" y="86426"/>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81" name="Shape 635">
                <a:extLst>
                  <a:ext uri="{FF2B5EF4-FFF2-40B4-BE49-F238E27FC236}">
                    <a16:creationId xmlns:a16="http://schemas.microsoft.com/office/drawing/2014/main" id="{138FECC0-4313-BCF3-CF3A-0A5E9155FF8C}"/>
                  </a:ext>
                </a:extLst>
              </p:cNvPr>
              <p:cNvSpPr/>
              <p:nvPr/>
            </p:nvSpPr>
            <p:spPr>
              <a:xfrm>
                <a:off x="2277727" y="146121"/>
                <a:ext cx="75727" cy="86432"/>
              </a:xfrm>
              <a:custGeom>
                <a:avLst/>
                <a:gdLst/>
                <a:ahLst/>
                <a:cxnLst/>
                <a:rect l="0" t="0" r="0" b="0"/>
                <a:pathLst>
                  <a:path w="75727" h="86432">
                    <a:moveTo>
                      <a:pt x="7363" y="0"/>
                    </a:moveTo>
                    <a:lnTo>
                      <a:pt x="75727" y="48053"/>
                    </a:lnTo>
                    <a:lnTo>
                      <a:pt x="0" y="86432"/>
                    </a:lnTo>
                    <a:lnTo>
                      <a:pt x="7363"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82" name="Shape 636">
                <a:extLst>
                  <a:ext uri="{FF2B5EF4-FFF2-40B4-BE49-F238E27FC236}">
                    <a16:creationId xmlns:a16="http://schemas.microsoft.com/office/drawing/2014/main" id="{A60E0052-8105-D3C5-AC96-CCF976B88F5C}"/>
                  </a:ext>
                </a:extLst>
              </p:cNvPr>
              <p:cNvSpPr/>
              <p:nvPr/>
            </p:nvSpPr>
            <p:spPr>
              <a:xfrm>
                <a:off x="1306790" y="845669"/>
                <a:ext cx="75733" cy="86432"/>
              </a:xfrm>
              <a:custGeom>
                <a:avLst/>
                <a:gdLst/>
                <a:ahLst/>
                <a:cxnLst/>
                <a:rect l="0" t="0" r="0" b="0"/>
                <a:pathLst>
                  <a:path w="75733" h="86432">
                    <a:moveTo>
                      <a:pt x="7338" y="0"/>
                    </a:moveTo>
                    <a:lnTo>
                      <a:pt x="75733" y="48072"/>
                    </a:lnTo>
                    <a:lnTo>
                      <a:pt x="0" y="86432"/>
                    </a:lnTo>
                    <a:lnTo>
                      <a:pt x="7338"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83" name="Shape 637">
                <a:extLst>
                  <a:ext uri="{FF2B5EF4-FFF2-40B4-BE49-F238E27FC236}">
                    <a16:creationId xmlns:a16="http://schemas.microsoft.com/office/drawing/2014/main" id="{87182AEE-240D-F5B7-5669-37C04450B987}"/>
                  </a:ext>
                </a:extLst>
              </p:cNvPr>
              <p:cNvSpPr/>
              <p:nvPr/>
            </p:nvSpPr>
            <p:spPr>
              <a:xfrm>
                <a:off x="1868416" y="1612255"/>
                <a:ext cx="75733" cy="86432"/>
              </a:xfrm>
              <a:custGeom>
                <a:avLst/>
                <a:gdLst/>
                <a:ahLst/>
                <a:cxnLst/>
                <a:rect l="0" t="0" r="0" b="0"/>
                <a:pathLst>
                  <a:path w="75733" h="86432">
                    <a:moveTo>
                      <a:pt x="7338" y="0"/>
                    </a:moveTo>
                    <a:lnTo>
                      <a:pt x="75733" y="48053"/>
                    </a:lnTo>
                    <a:lnTo>
                      <a:pt x="0" y="86432"/>
                    </a:lnTo>
                    <a:lnTo>
                      <a:pt x="7338"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84" name="Shape 638">
                <a:extLst>
                  <a:ext uri="{FF2B5EF4-FFF2-40B4-BE49-F238E27FC236}">
                    <a16:creationId xmlns:a16="http://schemas.microsoft.com/office/drawing/2014/main" id="{DEB0CBB6-83BD-8AFE-049E-889491640EA3}"/>
                  </a:ext>
                </a:extLst>
              </p:cNvPr>
              <p:cNvSpPr/>
              <p:nvPr/>
            </p:nvSpPr>
            <p:spPr>
              <a:xfrm>
                <a:off x="2104153" y="1298020"/>
                <a:ext cx="74967" cy="86527"/>
              </a:xfrm>
              <a:custGeom>
                <a:avLst/>
                <a:gdLst/>
                <a:ahLst/>
                <a:cxnLst/>
                <a:rect l="0" t="0" r="0" b="0"/>
                <a:pathLst>
                  <a:path w="74967" h="86527">
                    <a:moveTo>
                      <a:pt x="68930" y="0"/>
                    </a:moveTo>
                    <a:lnTo>
                      <a:pt x="74967" y="86527"/>
                    </a:lnTo>
                    <a:lnTo>
                      <a:pt x="0" y="49568"/>
                    </a:lnTo>
                    <a:lnTo>
                      <a:pt x="6893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dirty="0"/>
              </a:p>
            </p:txBody>
          </p:sp>
          <p:sp>
            <p:nvSpPr>
              <p:cNvPr id="285" name="Shape 639">
                <a:extLst>
                  <a:ext uri="{FF2B5EF4-FFF2-40B4-BE49-F238E27FC236}">
                    <a16:creationId xmlns:a16="http://schemas.microsoft.com/office/drawing/2014/main" id="{A493CC16-D5FD-EAB5-AF74-AACC751EE57A}"/>
                  </a:ext>
                </a:extLst>
              </p:cNvPr>
              <p:cNvSpPr/>
              <p:nvPr/>
            </p:nvSpPr>
            <p:spPr>
              <a:xfrm>
                <a:off x="692009" y="1288132"/>
                <a:ext cx="74967" cy="86551"/>
              </a:xfrm>
              <a:custGeom>
                <a:avLst/>
                <a:gdLst/>
                <a:ahLst/>
                <a:cxnLst/>
                <a:rect l="0" t="0" r="0" b="0"/>
                <a:pathLst>
                  <a:path w="74967" h="86551">
                    <a:moveTo>
                      <a:pt x="68930" y="0"/>
                    </a:moveTo>
                    <a:lnTo>
                      <a:pt x="74967" y="86551"/>
                    </a:lnTo>
                    <a:lnTo>
                      <a:pt x="0" y="49568"/>
                    </a:lnTo>
                    <a:lnTo>
                      <a:pt x="6893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86" name="Shape 640">
                <a:extLst>
                  <a:ext uri="{FF2B5EF4-FFF2-40B4-BE49-F238E27FC236}">
                    <a16:creationId xmlns:a16="http://schemas.microsoft.com/office/drawing/2014/main" id="{63AF9984-DD6D-3AFB-84BB-6F247124636E}"/>
                  </a:ext>
                </a:extLst>
              </p:cNvPr>
              <p:cNvSpPr/>
              <p:nvPr/>
            </p:nvSpPr>
            <p:spPr>
              <a:xfrm>
                <a:off x="2016496" y="266641"/>
                <a:ext cx="86746" cy="72592"/>
              </a:xfrm>
              <a:custGeom>
                <a:avLst/>
                <a:gdLst/>
                <a:ahLst/>
                <a:cxnLst/>
                <a:rect l="0" t="0" r="0" b="0"/>
                <a:pathLst>
                  <a:path w="86746" h="72592">
                    <a:moveTo>
                      <a:pt x="41400" y="0"/>
                    </a:moveTo>
                    <a:lnTo>
                      <a:pt x="86746" y="71756"/>
                    </a:lnTo>
                    <a:lnTo>
                      <a:pt x="0" y="72592"/>
                    </a:lnTo>
                    <a:lnTo>
                      <a:pt x="41400" y="0"/>
                    </a:lnTo>
                    <a:close/>
                  </a:path>
                </a:pathLst>
              </a:custGeom>
              <a:ln w="1175"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87" name="Shape 641">
                <a:extLst>
                  <a:ext uri="{FF2B5EF4-FFF2-40B4-BE49-F238E27FC236}">
                    <a16:creationId xmlns:a16="http://schemas.microsoft.com/office/drawing/2014/main" id="{64F8EF65-5D45-B743-BE18-08DEE3733317}"/>
                  </a:ext>
                </a:extLst>
              </p:cNvPr>
              <p:cNvSpPr/>
              <p:nvPr/>
            </p:nvSpPr>
            <p:spPr>
              <a:xfrm>
                <a:off x="1388655" y="385414"/>
                <a:ext cx="86752" cy="72642"/>
              </a:xfrm>
              <a:custGeom>
                <a:avLst/>
                <a:gdLst/>
                <a:ahLst/>
                <a:cxnLst/>
                <a:rect l="0" t="0" r="0" b="0"/>
                <a:pathLst>
                  <a:path w="86752" h="72642">
                    <a:moveTo>
                      <a:pt x="0" y="0"/>
                    </a:moveTo>
                    <a:lnTo>
                      <a:pt x="86752" y="836"/>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88" name="Shape 642">
                <a:extLst>
                  <a:ext uri="{FF2B5EF4-FFF2-40B4-BE49-F238E27FC236}">
                    <a16:creationId xmlns:a16="http://schemas.microsoft.com/office/drawing/2014/main" id="{A5BC8A4D-E097-F650-852E-811485B9F4D7}"/>
                  </a:ext>
                </a:extLst>
              </p:cNvPr>
              <p:cNvSpPr/>
              <p:nvPr/>
            </p:nvSpPr>
            <p:spPr>
              <a:xfrm>
                <a:off x="1389955" y="1519566"/>
                <a:ext cx="86752" cy="72642"/>
              </a:xfrm>
              <a:custGeom>
                <a:avLst/>
                <a:gdLst/>
                <a:ahLst/>
                <a:cxnLst/>
                <a:rect l="0" t="0" r="0" b="0"/>
                <a:pathLst>
                  <a:path w="86752" h="72642">
                    <a:moveTo>
                      <a:pt x="0" y="0"/>
                    </a:moveTo>
                    <a:lnTo>
                      <a:pt x="86752" y="861"/>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89" name="Shape 643">
                <a:extLst>
                  <a:ext uri="{FF2B5EF4-FFF2-40B4-BE49-F238E27FC236}">
                    <a16:creationId xmlns:a16="http://schemas.microsoft.com/office/drawing/2014/main" id="{7BE31D2F-BBE4-56F1-3ED4-FC159BA47907}"/>
                  </a:ext>
                </a:extLst>
              </p:cNvPr>
              <p:cNvSpPr/>
              <p:nvPr/>
            </p:nvSpPr>
            <p:spPr>
              <a:xfrm>
                <a:off x="2331642" y="614254"/>
                <a:ext cx="86746" cy="72636"/>
              </a:xfrm>
              <a:custGeom>
                <a:avLst/>
                <a:gdLst/>
                <a:ahLst/>
                <a:cxnLst/>
                <a:rect l="0" t="0" r="0" b="0"/>
                <a:pathLst>
                  <a:path w="86746" h="72636">
                    <a:moveTo>
                      <a:pt x="0" y="0"/>
                    </a:moveTo>
                    <a:lnTo>
                      <a:pt x="86746" y="836"/>
                    </a:lnTo>
                    <a:lnTo>
                      <a:pt x="43926" y="72636"/>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90" name="Shape 644">
                <a:extLst>
                  <a:ext uri="{FF2B5EF4-FFF2-40B4-BE49-F238E27FC236}">
                    <a16:creationId xmlns:a16="http://schemas.microsoft.com/office/drawing/2014/main" id="{8FE88A2A-A5C2-E399-CD86-431E7851911A}"/>
                  </a:ext>
                </a:extLst>
              </p:cNvPr>
              <p:cNvSpPr/>
              <p:nvPr/>
            </p:nvSpPr>
            <p:spPr>
              <a:xfrm>
                <a:off x="2328281" y="1758520"/>
                <a:ext cx="86721" cy="72636"/>
              </a:xfrm>
              <a:custGeom>
                <a:avLst/>
                <a:gdLst/>
                <a:ahLst/>
                <a:cxnLst/>
                <a:rect l="0" t="0" r="0" b="0"/>
                <a:pathLst>
                  <a:path w="86721" h="72636">
                    <a:moveTo>
                      <a:pt x="0" y="0"/>
                    </a:moveTo>
                    <a:lnTo>
                      <a:pt x="86721" y="855"/>
                    </a:lnTo>
                    <a:lnTo>
                      <a:pt x="43926" y="72636"/>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91" name="Shape 645">
                <a:extLst>
                  <a:ext uri="{FF2B5EF4-FFF2-40B4-BE49-F238E27FC236}">
                    <a16:creationId xmlns:a16="http://schemas.microsoft.com/office/drawing/2014/main" id="{344C6134-559D-8879-0613-DE899241D9B3}"/>
                  </a:ext>
                </a:extLst>
              </p:cNvPr>
              <p:cNvSpPr/>
              <p:nvPr/>
            </p:nvSpPr>
            <p:spPr>
              <a:xfrm>
                <a:off x="463735" y="463353"/>
                <a:ext cx="86746" cy="72617"/>
              </a:xfrm>
              <a:custGeom>
                <a:avLst/>
                <a:gdLst/>
                <a:ahLst/>
                <a:cxnLst/>
                <a:rect l="0" t="0" r="0" b="0"/>
                <a:pathLst>
                  <a:path w="86746" h="72617">
                    <a:moveTo>
                      <a:pt x="41394" y="0"/>
                    </a:moveTo>
                    <a:lnTo>
                      <a:pt x="86746" y="71782"/>
                    </a:lnTo>
                    <a:lnTo>
                      <a:pt x="0" y="72617"/>
                    </a:lnTo>
                    <a:lnTo>
                      <a:pt x="41394"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92" name="Shape 646">
                <a:extLst>
                  <a:ext uri="{FF2B5EF4-FFF2-40B4-BE49-F238E27FC236}">
                    <a16:creationId xmlns:a16="http://schemas.microsoft.com/office/drawing/2014/main" id="{A2F376AA-9EBD-5923-0791-782C54F473F9}"/>
                  </a:ext>
                </a:extLst>
              </p:cNvPr>
              <p:cNvSpPr/>
              <p:nvPr/>
            </p:nvSpPr>
            <p:spPr>
              <a:xfrm>
                <a:off x="460368" y="1072517"/>
                <a:ext cx="86752" cy="72617"/>
              </a:xfrm>
              <a:custGeom>
                <a:avLst/>
                <a:gdLst/>
                <a:ahLst/>
                <a:cxnLst/>
                <a:rect l="0" t="0" r="0" b="0"/>
                <a:pathLst>
                  <a:path w="86752" h="72617">
                    <a:moveTo>
                      <a:pt x="41400" y="0"/>
                    </a:moveTo>
                    <a:lnTo>
                      <a:pt x="86752" y="71782"/>
                    </a:lnTo>
                    <a:lnTo>
                      <a:pt x="0" y="72617"/>
                    </a:lnTo>
                    <a:lnTo>
                      <a:pt x="4140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293" name="Shape 647">
                <a:extLst>
                  <a:ext uri="{FF2B5EF4-FFF2-40B4-BE49-F238E27FC236}">
                    <a16:creationId xmlns:a16="http://schemas.microsoft.com/office/drawing/2014/main" id="{C1AC33B8-375C-19F0-9CE7-3A33B85DCCA6}"/>
                  </a:ext>
                </a:extLst>
              </p:cNvPr>
              <p:cNvSpPr/>
              <p:nvPr/>
            </p:nvSpPr>
            <p:spPr>
              <a:xfrm>
                <a:off x="2308008" y="871068"/>
                <a:ext cx="151290" cy="169402"/>
              </a:xfrm>
              <a:custGeom>
                <a:avLst/>
                <a:gdLst/>
                <a:ahLst/>
                <a:cxnLst/>
                <a:rect l="0" t="0" r="0" b="0"/>
                <a:pathLst>
                  <a:path w="151290" h="169402">
                    <a:moveTo>
                      <a:pt x="151290" y="1985"/>
                    </a:moveTo>
                    <a:lnTo>
                      <a:pt x="0" y="0"/>
                    </a:lnTo>
                    <a:lnTo>
                      <a:pt x="76638" y="169402"/>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94" name="Shape 649">
                <a:extLst>
                  <a:ext uri="{FF2B5EF4-FFF2-40B4-BE49-F238E27FC236}">
                    <a16:creationId xmlns:a16="http://schemas.microsoft.com/office/drawing/2014/main" id="{D66264F2-CD8F-ACFB-64C3-6F14AF2F79DD}"/>
                  </a:ext>
                </a:extLst>
              </p:cNvPr>
              <p:cNvSpPr/>
              <p:nvPr/>
            </p:nvSpPr>
            <p:spPr>
              <a:xfrm>
                <a:off x="2302191" y="2016383"/>
                <a:ext cx="151291" cy="169402"/>
              </a:xfrm>
              <a:custGeom>
                <a:avLst/>
                <a:gdLst/>
                <a:ahLst/>
                <a:cxnLst/>
                <a:rect l="0" t="0" r="0" b="0"/>
                <a:pathLst>
                  <a:path w="151291" h="169402">
                    <a:moveTo>
                      <a:pt x="151291" y="1992"/>
                    </a:moveTo>
                    <a:lnTo>
                      <a:pt x="0" y="0"/>
                    </a:lnTo>
                    <a:lnTo>
                      <a:pt x="76619" y="169402"/>
                    </a:lnTo>
                    <a:close/>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295" name="Rectangle 294">
                <a:extLst>
                  <a:ext uri="{FF2B5EF4-FFF2-40B4-BE49-F238E27FC236}">
                    <a16:creationId xmlns:a16="http://schemas.microsoft.com/office/drawing/2014/main" id="{90B3F207-5C81-66A5-0E0B-559E8AB2BFD9}"/>
                  </a:ext>
                </a:extLst>
              </p:cNvPr>
              <p:cNvSpPr/>
              <p:nvPr/>
            </p:nvSpPr>
            <p:spPr>
              <a:xfrm>
                <a:off x="1168778" y="1281682"/>
                <a:ext cx="700105"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Membrane 2</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296" name="Rectangle 295">
                <a:extLst>
                  <a:ext uri="{FF2B5EF4-FFF2-40B4-BE49-F238E27FC236}">
                    <a16:creationId xmlns:a16="http://schemas.microsoft.com/office/drawing/2014/main" id="{C0C053AD-9B05-2A4C-71C8-103346489FA7}"/>
                  </a:ext>
                </a:extLst>
              </p:cNvPr>
              <p:cNvSpPr/>
              <p:nvPr/>
            </p:nvSpPr>
            <p:spPr>
              <a:xfrm>
                <a:off x="1156276" y="137548"/>
                <a:ext cx="700105"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Membrane 1</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297" name="Rectangle 296">
                <a:extLst>
                  <a:ext uri="{FF2B5EF4-FFF2-40B4-BE49-F238E27FC236}">
                    <a16:creationId xmlns:a16="http://schemas.microsoft.com/office/drawing/2014/main" id="{E0B04B3F-FD6C-53A6-D73D-EE0A847BFB2A}"/>
                  </a:ext>
                </a:extLst>
              </p:cNvPr>
              <p:cNvSpPr/>
              <p:nvPr/>
            </p:nvSpPr>
            <p:spPr>
              <a:xfrm>
                <a:off x="2523718" y="889559"/>
                <a:ext cx="423806"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Pump 1</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298" name="Rectangle 297">
                <a:extLst>
                  <a:ext uri="{FF2B5EF4-FFF2-40B4-BE49-F238E27FC236}">
                    <a16:creationId xmlns:a16="http://schemas.microsoft.com/office/drawing/2014/main" id="{3901ADFB-62EF-E6A1-D625-C382400A0447}"/>
                  </a:ext>
                </a:extLst>
              </p:cNvPr>
              <p:cNvSpPr/>
              <p:nvPr/>
            </p:nvSpPr>
            <p:spPr>
              <a:xfrm>
                <a:off x="2518959" y="2012818"/>
                <a:ext cx="423806"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Pump 2</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299" name="Rectangle 298">
                <a:extLst>
                  <a:ext uri="{FF2B5EF4-FFF2-40B4-BE49-F238E27FC236}">
                    <a16:creationId xmlns:a16="http://schemas.microsoft.com/office/drawing/2014/main" id="{CBFF26FF-BE1F-7355-822F-CB61708496AD}"/>
                  </a:ext>
                </a:extLst>
              </p:cNvPr>
              <p:cNvSpPr/>
              <p:nvPr/>
            </p:nvSpPr>
            <p:spPr>
              <a:xfrm>
                <a:off x="-1" y="0"/>
                <a:ext cx="794614" cy="16945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Plant Input</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00" name="Rectangle 299">
                <a:extLst>
                  <a:ext uri="{FF2B5EF4-FFF2-40B4-BE49-F238E27FC236}">
                    <a16:creationId xmlns:a16="http://schemas.microsoft.com/office/drawing/2014/main" id="{CA8C3E25-0128-F7CD-E0FF-05ED05CD2B98}"/>
                  </a:ext>
                </a:extLst>
              </p:cNvPr>
              <p:cNvSpPr/>
              <p:nvPr/>
            </p:nvSpPr>
            <p:spPr>
              <a:xfrm>
                <a:off x="2333394" y="52697"/>
                <a:ext cx="1232225" cy="163954"/>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To Purifier/Storage</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01" name="Shape 657">
                <a:extLst>
                  <a:ext uri="{FF2B5EF4-FFF2-40B4-BE49-F238E27FC236}">
                    <a16:creationId xmlns:a16="http://schemas.microsoft.com/office/drawing/2014/main" id="{060A87BD-793B-7182-EC8F-02CBFF40F667}"/>
                  </a:ext>
                </a:extLst>
              </p:cNvPr>
              <p:cNvSpPr/>
              <p:nvPr/>
            </p:nvSpPr>
            <p:spPr>
              <a:xfrm>
                <a:off x="2381555" y="1346413"/>
                <a:ext cx="460010" cy="0"/>
              </a:xfrm>
              <a:custGeom>
                <a:avLst/>
                <a:gdLst/>
                <a:ahLst/>
                <a:cxnLst/>
                <a:rect l="0" t="0" r="0" b="0"/>
                <a:pathLst>
                  <a:path w="460010">
                    <a:moveTo>
                      <a:pt x="0" y="0"/>
                    </a:moveTo>
                    <a:lnTo>
                      <a:pt x="46001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02" name="Shape 658">
                <a:extLst>
                  <a:ext uri="{FF2B5EF4-FFF2-40B4-BE49-F238E27FC236}">
                    <a16:creationId xmlns:a16="http://schemas.microsoft.com/office/drawing/2014/main" id="{A380AD61-C5CC-8ACA-A2AB-FFAD6FF09444}"/>
                  </a:ext>
                </a:extLst>
              </p:cNvPr>
              <p:cNvSpPr/>
              <p:nvPr/>
            </p:nvSpPr>
            <p:spPr>
              <a:xfrm>
                <a:off x="2681416" y="1335858"/>
                <a:ext cx="1816" cy="257996"/>
              </a:xfrm>
              <a:custGeom>
                <a:avLst/>
                <a:gdLst/>
                <a:ahLst/>
                <a:cxnLst/>
                <a:rect l="0" t="0" r="0" b="0"/>
                <a:pathLst>
                  <a:path w="1816" h="257996">
                    <a:moveTo>
                      <a:pt x="0" y="257996"/>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03" name="Shape 659">
                <a:extLst>
                  <a:ext uri="{FF2B5EF4-FFF2-40B4-BE49-F238E27FC236}">
                    <a16:creationId xmlns:a16="http://schemas.microsoft.com/office/drawing/2014/main" id="{5206D1CA-4737-1953-0790-07F43E14AFA7}"/>
                  </a:ext>
                </a:extLst>
              </p:cNvPr>
              <p:cNvSpPr/>
              <p:nvPr/>
            </p:nvSpPr>
            <p:spPr>
              <a:xfrm>
                <a:off x="2839724" y="1346413"/>
                <a:ext cx="1841" cy="257989"/>
              </a:xfrm>
              <a:custGeom>
                <a:avLst/>
                <a:gdLst/>
                <a:ahLst/>
                <a:cxnLst/>
                <a:rect l="0" t="0" r="0" b="0"/>
                <a:pathLst>
                  <a:path w="1841" h="257989">
                    <a:moveTo>
                      <a:pt x="0" y="257989"/>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04" name="Shape 660">
                <a:extLst>
                  <a:ext uri="{FF2B5EF4-FFF2-40B4-BE49-F238E27FC236}">
                    <a16:creationId xmlns:a16="http://schemas.microsoft.com/office/drawing/2014/main" id="{0993C0A0-A32E-E2DB-9E8F-99109CB60ADB}"/>
                  </a:ext>
                </a:extLst>
              </p:cNvPr>
              <p:cNvSpPr/>
              <p:nvPr/>
            </p:nvSpPr>
            <p:spPr>
              <a:xfrm>
                <a:off x="2376893" y="2380292"/>
                <a:ext cx="460010" cy="0"/>
              </a:xfrm>
              <a:custGeom>
                <a:avLst/>
                <a:gdLst/>
                <a:ahLst/>
                <a:cxnLst/>
                <a:rect l="0" t="0" r="0" b="0"/>
                <a:pathLst>
                  <a:path w="460010">
                    <a:moveTo>
                      <a:pt x="0" y="0"/>
                    </a:moveTo>
                    <a:lnTo>
                      <a:pt x="460010"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05" name="Shape 661">
                <a:extLst>
                  <a:ext uri="{FF2B5EF4-FFF2-40B4-BE49-F238E27FC236}">
                    <a16:creationId xmlns:a16="http://schemas.microsoft.com/office/drawing/2014/main" id="{2B86D91B-F4A0-59D9-18C7-27B3E7D7FDD0}"/>
                  </a:ext>
                </a:extLst>
              </p:cNvPr>
              <p:cNvSpPr/>
              <p:nvPr/>
            </p:nvSpPr>
            <p:spPr>
              <a:xfrm>
                <a:off x="2835062" y="2380292"/>
                <a:ext cx="1841" cy="257996"/>
              </a:xfrm>
              <a:custGeom>
                <a:avLst/>
                <a:gdLst/>
                <a:ahLst/>
                <a:cxnLst/>
                <a:rect l="0" t="0" r="0" b="0"/>
                <a:pathLst>
                  <a:path w="1841" h="257996">
                    <a:moveTo>
                      <a:pt x="0" y="257996"/>
                    </a:moveTo>
                    <a:lnTo>
                      <a:pt x="1841"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06" name="Shape 662">
                <a:extLst>
                  <a:ext uri="{FF2B5EF4-FFF2-40B4-BE49-F238E27FC236}">
                    <a16:creationId xmlns:a16="http://schemas.microsoft.com/office/drawing/2014/main" id="{1583EFF8-BA96-F9E0-FD6F-9086C50B084C}"/>
                  </a:ext>
                </a:extLst>
              </p:cNvPr>
              <p:cNvSpPr/>
              <p:nvPr/>
            </p:nvSpPr>
            <p:spPr>
              <a:xfrm>
                <a:off x="2700552" y="2387065"/>
                <a:ext cx="1816" cy="257996"/>
              </a:xfrm>
              <a:custGeom>
                <a:avLst/>
                <a:gdLst/>
                <a:ahLst/>
                <a:cxnLst/>
                <a:rect l="0" t="0" r="0" b="0"/>
                <a:pathLst>
                  <a:path w="1816" h="257996">
                    <a:moveTo>
                      <a:pt x="0" y="257996"/>
                    </a:moveTo>
                    <a:lnTo>
                      <a:pt x="1816" y="0"/>
                    </a:lnTo>
                  </a:path>
                </a:pathLst>
              </a:custGeom>
              <a:ln w="17808" cap="flat">
                <a:miter lim="100000"/>
              </a:ln>
            </p:spPr>
            <p:style>
              <a:lnRef idx="1">
                <a:srgbClr val="000000"/>
              </a:lnRef>
              <a:fillRef idx="0">
                <a:srgbClr val="000000">
                  <a:alpha val="0"/>
                </a:srgbClr>
              </a:fillRef>
              <a:effectRef idx="0">
                <a:scrgbClr r="0" g="0" b="0"/>
              </a:effectRef>
              <a:fontRef idx="none"/>
            </p:style>
            <p:txBody>
              <a:bodyPr/>
              <a:lstStyle/>
              <a:p>
                <a:endParaRPr lang="en-GB"/>
              </a:p>
            </p:txBody>
          </p:sp>
          <p:sp>
            <p:nvSpPr>
              <p:cNvPr id="307" name="Rectangle 306">
                <a:extLst>
                  <a:ext uri="{FF2B5EF4-FFF2-40B4-BE49-F238E27FC236}">
                    <a16:creationId xmlns:a16="http://schemas.microsoft.com/office/drawing/2014/main" id="{A96FD4F5-11E7-C30C-C719-2FA737BB193F}"/>
                  </a:ext>
                </a:extLst>
              </p:cNvPr>
              <p:cNvSpPr/>
              <p:nvPr/>
            </p:nvSpPr>
            <p:spPr>
              <a:xfrm>
                <a:off x="2509557" y="1594551"/>
                <a:ext cx="292350" cy="150105"/>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err="1">
                    <a:solidFill>
                      <a:srgbClr val="000000"/>
                    </a:solidFill>
                    <a:effectLst/>
                    <a:latin typeface="Arial" panose="020B0604020202020204" pitchFamily="34" charset="0"/>
                    <a:ea typeface="Arial" panose="020B0604020202020204" pitchFamily="34" charset="0"/>
                    <a:cs typeface="Cambria" panose="02040503050406030204" pitchFamily="18" charset="0"/>
                  </a:rPr>
                  <a:t>Exh</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08" name="Shape 664">
                <a:extLst>
                  <a:ext uri="{FF2B5EF4-FFF2-40B4-BE49-F238E27FC236}">
                    <a16:creationId xmlns:a16="http://schemas.microsoft.com/office/drawing/2014/main" id="{34750254-F0B9-F2A5-EF6B-86152B02EBBD}"/>
                  </a:ext>
                </a:extLst>
              </p:cNvPr>
              <p:cNvSpPr/>
              <p:nvPr/>
            </p:nvSpPr>
            <p:spPr>
              <a:xfrm>
                <a:off x="2638859" y="1433015"/>
                <a:ext cx="86753" cy="72661"/>
              </a:xfrm>
              <a:custGeom>
                <a:avLst/>
                <a:gdLst/>
                <a:ahLst/>
                <a:cxnLst/>
                <a:rect l="0" t="0" r="0" b="0"/>
                <a:pathLst>
                  <a:path w="86753" h="72661">
                    <a:moveTo>
                      <a:pt x="0" y="0"/>
                    </a:moveTo>
                    <a:lnTo>
                      <a:pt x="86753" y="861"/>
                    </a:lnTo>
                    <a:lnTo>
                      <a:pt x="43952" y="72661"/>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09" name="Shape 665">
                <a:extLst>
                  <a:ext uri="{FF2B5EF4-FFF2-40B4-BE49-F238E27FC236}">
                    <a16:creationId xmlns:a16="http://schemas.microsoft.com/office/drawing/2014/main" id="{1877800E-9B89-7B78-3227-9AF5EEBF887F}"/>
                  </a:ext>
                </a:extLst>
              </p:cNvPr>
              <p:cNvSpPr/>
              <p:nvPr/>
            </p:nvSpPr>
            <p:spPr>
              <a:xfrm>
                <a:off x="2800679" y="1432939"/>
                <a:ext cx="86746" cy="72642"/>
              </a:xfrm>
              <a:custGeom>
                <a:avLst/>
                <a:gdLst/>
                <a:ahLst/>
                <a:cxnLst/>
                <a:rect l="0" t="0" r="0" b="0"/>
                <a:pathLst>
                  <a:path w="86746" h="72642">
                    <a:moveTo>
                      <a:pt x="0" y="0"/>
                    </a:moveTo>
                    <a:lnTo>
                      <a:pt x="86746" y="836"/>
                    </a:lnTo>
                    <a:lnTo>
                      <a:pt x="43951" y="72642"/>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10" name="Shape 666">
                <a:extLst>
                  <a:ext uri="{FF2B5EF4-FFF2-40B4-BE49-F238E27FC236}">
                    <a16:creationId xmlns:a16="http://schemas.microsoft.com/office/drawing/2014/main" id="{92A858D1-0204-E1F8-9B9A-96F0377ED314}"/>
                  </a:ext>
                </a:extLst>
              </p:cNvPr>
              <p:cNvSpPr/>
              <p:nvPr/>
            </p:nvSpPr>
            <p:spPr>
              <a:xfrm>
                <a:off x="2658102" y="2475363"/>
                <a:ext cx="86721" cy="72661"/>
              </a:xfrm>
              <a:custGeom>
                <a:avLst/>
                <a:gdLst/>
                <a:ahLst/>
                <a:cxnLst/>
                <a:rect l="0" t="0" r="0" b="0"/>
                <a:pathLst>
                  <a:path w="86721" h="72661">
                    <a:moveTo>
                      <a:pt x="0" y="0"/>
                    </a:moveTo>
                    <a:lnTo>
                      <a:pt x="86721" y="861"/>
                    </a:lnTo>
                    <a:lnTo>
                      <a:pt x="43926" y="72661"/>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11" name="Shape 667">
                <a:extLst>
                  <a:ext uri="{FF2B5EF4-FFF2-40B4-BE49-F238E27FC236}">
                    <a16:creationId xmlns:a16="http://schemas.microsoft.com/office/drawing/2014/main" id="{AD972BD7-9F44-B2BD-BE8C-961353781FB8}"/>
                  </a:ext>
                </a:extLst>
              </p:cNvPr>
              <p:cNvSpPr/>
              <p:nvPr/>
            </p:nvSpPr>
            <p:spPr>
              <a:xfrm>
                <a:off x="2786519" y="2480024"/>
                <a:ext cx="86727" cy="72668"/>
              </a:xfrm>
              <a:custGeom>
                <a:avLst/>
                <a:gdLst/>
                <a:ahLst/>
                <a:cxnLst/>
                <a:rect l="0" t="0" r="0" b="0"/>
                <a:pathLst>
                  <a:path w="86727" h="72668">
                    <a:moveTo>
                      <a:pt x="0" y="0"/>
                    </a:moveTo>
                    <a:lnTo>
                      <a:pt x="86727" y="861"/>
                    </a:lnTo>
                    <a:lnTo>
                      <a:pt x="43926" y="72668"/>
                    </a:lnTo>
                    <a:lnTo>
                      <a:pt x="0" y="0"/>
                    </a:lnTo>
                    <a:close/>
                  </a:path>
                </a:pathLst>
              </a:custGeom>
              <a:ln w="1178" cap="flat">
                <a:miter lim="100000"/>
              </a:ln>
            </p:spPr>
            <p:style>
              <a:lnRef idx="1">
                <a:srgbClr val="000000"/>
              </a:lnRef>
              <a:fillRef idx="1">
                <a:srgbClr val="000000"/>
              </a:fillRef>
              <a:effectRef idx="0">
                <a:scrgbClr r="0" g="0" b="0"/>
              </a:effectRef>
              <a:fontRef idx="none"/>
            </p:style>
            <p:txBody>
              <a:bodyPr/>
              <a:lstStyle/>
              <a:p>
                <a:endParaRPr lang="en-GB"/>
              </a:p>
            </p:txBody>
          </p:sp>
          <p:sp>
            <p:nvSpPr>
              <p:cNvPr id="312" name="Rectangle 311">
                <a:extLst>
                  <a:ext uri="{FF2B5EF4-FFF2-40B4-BE49-F238E27FC236}">
                    <a16:creationId xmlns:a16="http://schemas.microsoft.com/office/drawing/2014/main" id="{22C836FF-D8C4-4B8F-D0FC-DBA5ADA99E14}"/>
                  </a:ext>
                </a:extLst>
              </p:cNvPr>
              <p:cNvSpPr/>
              <p:nvPr/>
            </p:nvSpPr>
            <p:spPr>
              <a:xfrm>
                <a:off x="2778986" y="1598927"/>
                <a:ext cx="179091"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dirty="0">
                    <a:solidFill>
                      <a:srgbClr val="000000"/>
                    </a:solidFill>
                    <a:effectLst/>
                    <a:latin typeface="Arial" panose="020B0604020202020204" pitchFamily="34" charset="0"/>
                    <a:ea typeface="Arial" panose="020B0604020202020204" pitchFamily="34" charset="0"/>
                    <a:cs typeface="Cambria" panose="02040503050406030204" pitchFamily="18" charset="0"/>
                  </a:rPr>
                  <a:t>GC</a:t>
                </a:r>
                <a:endParaRPr lang="en-GB" sz="1200" dirty="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13" name="Rectangle 312">
                <a:extLst>
                  <a:ext uri="{FF2B5EF4-FFF2-40B4-BE49-F238E27FC236}">
                    <a16:creationId xmlns:a16="http://schemas.microsoft.com/office/drawing/2014/main" id="{EDFA00CA-F1BB-2F18-7151-A82C35422C65}"/>
                  </a:ext>
                </a:extLst>
              </p:cNvPr>
              <p:cNvSpPr/>
              <p:nvPr/>
            </p:nvSpPr>
            <p:spPr>
              <a:xfrm>
                <a:off x="2602545" y="2640889"/>
                <a:ext cx="417021" cy="135368"/>
              </a:xfrm>
              <a:prstGeom prst="rect">
                <a:avLst/>
              </a:prstGeom>
              <a:ln>
                <a:noFill/>
              </a:ln>
            </p:spPr>
            <p:txBody>
              <a:bodyPr vert="horz" lIns="0" tIns="0" rIns="0" bIns="0" rtlCol="0">
                <a:noAutofit/>
              </a:bodyPr>
              <a:lstStyle/>
              <a:p>
                <a:pPr marL="6350" indent="-6350" algn="l">
                  <a:lnSpc>
                    <a:spcPct val="107000"/>
                  </a:lnSpc>
                  <a:spcAft>
                    <a:spcPts val="800"/>
                  </a:spcAft>
                </a:pPr>
                <a:r>
                  <a:rPr lang="en-GB" sz="700" b="1">
                    <a:solidFill>
                      <a:srgbClr val="000000"/>
                    </a:solidFill>
                    <a:effectLst/>
                    <a:latin typeface="Arial" panose="020B0604020202020204" pitchFamily="34" charset="0"/>
                    <a:ea typeface="Arial" panose="020B0604020202020204" pitchFamily="34" charset="0"/>
                    <a:cs typeface="Cambria" panose="02040503050406030204" pitchFamily="18" charset="0"/>
                  </a:rPr>
                  <a:t>ExhGC</a:t>
                </a:r>
                <a:endParaRPr lang="en-GB"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grpSp>
        <p:grpSp>
          <p:nvGrpSpPr>
            <p:cNvPr id="429" name="Group 428">
              <a:extLst>
                <a:ext uri="{FF2B5EF4-FFF2-40B4-BE49-F238E27FC236}">
                  <a16:creationId xmlns:a16="http://schemas.microsoft.com/office/drawing/2014/main" id="{A5977A3E-385E-53D1-14EE-8B8475F09EFF}"/>
                </a:ext>
              </a:extLst>
            </p:cNvPr>
            <p:cNvGrpSpPr/>
            <p:nvPr/>
          </p:nvGrpSpPr>
          <p:grpSpPr>
            <a:xfrm>
              <a:off x="7382412" y="4639292"/>
              <a:ext cx="1488804" cy="855567"/>
              <a:chOff x="7382412" y="4639292"/>
              <a:chExt cx="1488804" cy="855567"/>
            </a:xfrm>
          </p:grpSpPr>
          <p:cxnSp>
            <p:nvCxnSpPr>
              <p:cNvPr id="405" name="Straight Arrow Connector 404">
                <a:extLst>
                  <a:ext uri="{FF2B5EF4-FFF2-40B4-BE49-F238E27FC236}">
                    <a16:creationId xmlns:a16="http://schemas.microsoft.com/office/drawing/2014/main" id="{2A5E12FA-0362-2D29-901E-993A2DE6D4C9}"/>
                  </a:ext>
                </a:extLst>
              </p:cNvPr>
              <p:cNvCxnSpPr>
                <a:cxnSpLocks/>
              </p:cNvCxnSpPr>
              <p:nvPr/>
            </p:nvCxnSpPr>
            <p:spPr>
              <a:xfrm>
                <a:off x="7382412" y="4640357"/>
                <a:ext cx="440387" cy="0"/>
              </a:xfrm>
              <a:prstGeom prst="straightConnector1">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cxnSp>
            <p:nvCxnSpPr>
              <p:cNvPr id="406" name="Straight Arrow Connector 405">
                <a:extLst>
                  <a:ext uri="{FF2B5EF4-FFF2-40B4-BE49-F238E27FC236}">
                    <a16:creationId xmlns:a16="http://schemas.microsoft.com/office/drawing/2014/main" id="{06EAC595-A851-B56D-9C5D-A726DED07E3C}"/>
                  </a:ext>
                </a:extLst>
              </p:cNvPr>
              <p:cNvCxnSpPr>
                <a:cxnSpLocks/>
              </p:cNvCxnSpPr>
              <p:nvPr/>
            </p:nvCxnSpPr>
            <p:spPr>
              <a:xfrm>
                <a:off x="8552631" y="4652110"/>
                <a:ext cx="318585" cy="0"/>
              </a:xfrm>
              <a:prstGeom prst="straightConnector1">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cxnSp>
            <p:nvCxnSpPr>
              <p:cNvPr id="407" name="Connector: Elbow 406">
                <a:extLst>
                  <a:ext uri="{FF2B5EF4-FFF2-40B4-BE49-F238E27FC236}">
                    <a16:creationId xmlns:a16="http://schemas.microsoft.com/office/drawing/2014/main" id="{C21A0573-FF23-479A-D331-02DB8E2B0ED0}"/>
                  </a:ext>
                </a:extLst>
              </p:cNvPr>
              <p:cNvCxnSpPr>
                <a:cxnSpLocks/>
              </p:cNvCxnSpPr>
              <p:nvPr/>
            </p:nvCxnSpPr>
            <p:spPr>
              <a:xfrm rot="16200000" flipH="1">
                <a:off x="8068797" y="4862604"/>
                <a:ext cx="728250" cy="522039"/>
              </a:xfrm>
              <a:prstGeom prst="bentConnector3">
                <a:avLst>
                  <a:gd name="adj1" fmla="val 50000"/>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cxnSp>
            <p:nvCxnSpPr>
              <p:cNvPr id="410" name="Connector: Elbow 409">
                <a:extLst>
                  <a:ext uri="{FF2B5EF4-FFF2-40B4-BE49-F238E27FC236}">
                    <a16:creationId xmlns:a16="http://schemas.microsoft.com/office/drawing/2014/main" id="{27DB5332-EA88-8ACD-234E-7649FE4F1DE6}"/>
                  </a:ext>
                </a:extLst>
              </p:cNvPr>
              <p:cNvCxnSpPr/>
              <p:nvPr/>
            </p:nvCxnSpPr>
            <p:spPr>
              <a:xfrm rot="16200000" flipV="1">
                <a:off x="7218025" y="4895166"/>
                <a:ext cx="855567" cy="343819"/>
              </a:xfrm>
              <a:prstGeom prst="bentConnector3">
                <a:avLst>
                  <a:gd name="adj1" fmla="val 3446"/>
                </a:avLst>
              </a:prstGeom>
              <a:ln w="28575">
                <a:solidFill>
                  <a:srgbClr val="FF0000"/>
                </a:solidFill>
                <a:tailEnd type="triangle"/>
              </a:ln>
            </p:spPr>
            <p:style>
              <a:lnRef idx="3">
                <a:schemeClr val="accent3"/>
              </a:lnRef>
              <a:fillRef idx="0">
                <a:schemeClr val="accent3"/>
              </a:fillRef>
              <a:effectRef idx="2">
                <a:schemeClr val="accent3"/>
              </a:effectRef>
              <a:fontRef idx="minor">
                <a:schemeClr val="tx1"/>
              </a:fontRef>
            </p:style>
          </p:cxnSp>
        </p:grpSp>
      </p:grpSp>
      <p:sp>
        <p:nvSpPr>
          <p:cNvPr id="431" name="TextBox 430">
            <a:extLst>
              <a:ext uri="{FF2B5EF4-FFF2-40B4-BE49-F238E27FC236}">
                <a16:creationId xmlns:a16="http://schemas.microsoft.com/office/drawing/2014/main" id="{EC1348D8-287A-59F5-A3AF-603B95967A00}"/>
              </a:ext>
            </a:extLst>
          </p:cNvPr>
          <p:cNvSpPr txBox="1"/>
          <p:nvPr/>
        </p:nvSpPr>
        <p:spPr>
          <a:xfrm>
            <a:off x="5924357" y="1422728"/>
            <a:ext cx="2871795" cy="369332"/>
          </a:xfrm>
          <a:prstGeom prst="rect">
            <a:avLst/>
          </a:prstGeom>
          <a:noFill/>
        </p:spPr>
        <p:txBody>
          <a:bodyPr wrap="square" rtlCol="0">
            <a:spAutoFit/>
          </a:bodyPr>
          <a:lstStyle/>
          <a:p>
            <a:r>
              <a:rPr lang="en-US" b="1" dirty="0">
                <a:solidFill>
                  <a:schemeClr val="accent6">
                    <a:lumMod val="50000"/>
                  </a:schemeClr>
                </a:solidFill>
              </a:rPr>
              <a:t>Single membrane</a:t>
            </a:r>
            <a:endParaRPr lang="en-GB" b="1" dirty="0">
              <a:solidFill>
                <a:schemeClr val="accent6">
                  <a:lumMod val="50000"/>
                </a:schemeClr>
              </a:solidFill>
            </a:endParaRPr>
          </a:p>
        </p:txBody>
      </p:sp>
      <p:sp>
        <p:nvSpPr>
          <p:cNvPr id="432" name="TextBox 431">
            <a:extLst>
              <a:ext uri="{FF2B5EF4-FFF2-40B4-BE49-F238E27FC236}">
                <a16:creationId xmlns:a16="http://schemas.microsoft.com/office/drawing/2014/main" id="{5D1F13C3-0B25-FAD5-C37A-C3AE8F505B35}"/>
              </a:ext>
            </a:extLst>
          </p:cNvPr>
          <p:cNvSpPr txBox="1"/>
          <p:nvPr/>
        </p:nvSpPr>
        <p:spPr>
          <a:xfrm>
            <a:off x="9329303" y="2355993"/>
            <a:ext cx="2871795" cy="369332"/>
          </a:xfrm>
          <a:prstGeom prst="rect">
            <a:avLst/>
          </a:prstGeom>
          <a:noFill/>
        </p:spPr>
        <p:txBody>
          <a:bodyPr wrap="square" rtlCol="0">
            <a:spAutoFit/>
          </a:bodyPr>
          <a:lstStyle/>
          <a:p>
            <a:r>
              <a:rPr lang="en-US" b="1" dirty="0">
                <a:solidFill>
                  <a:schemeClr val="accent6">
                    <a:lumMod val="50000"/>
                  </a:schemeClr>
                </a:solidFill>
              </a:rPr>
              <a:t>Double membrane</a:t>
            </a:r>
            <a:endParaRPr lang="en-GB" b="1" dirty="0">
              <a:solidFill>
                <a:schemeClr val="accent6">
                  <a:lumMod val="50000"/>
                </a:schemeClr>
              </a:solidFill>
            </a:endParaRPr>
          </a:p>
        </p:txBody>
      </p:sp>
      <p:sp>
        <p:nvSpPr>
          <p:cNvPr id="433" name="TextBox 432">
            <a:extLst>
              <a:ext uri="{FF2B5EF4-FFF2-40B4-BE49-F238E27FC236}">
                <a16:creationId xmlns:a16="http://schemas.microsoft.com/office/drawing/2014/main" id="{C8F4FFC6-9E2D-0551-23CB-7AB3251E75F0}"/>
              </a:ext>
            </a:extLst>
          </p:cNvPr>
          <p:cNvSpPr txBox="1"/>
          <p:nvPr/>
        </p:nvSpPr>
        <p:spPr>
          <a:xfrm>
            <a:off x="5592339" y="4028693"/>
            <a:ext cx="4346477" cy="369332"/>
          </a:xfrm>
          <a:prstGeom prst="rect">
            <a:avLst/>
          </a:prstGeom>
          <a:noFill/>
        </p:spPr>
        <p:txBody>
          <a:bodyPr wrap="square" rtlCol="0">
            <a:spAutoFit/>
          </a:bodyPr>
          <a:lstStyle/>
          <a:p>
            <a:r>
              <a:rPr lang="en-US" b="1" dirty="0">
                <a:solidFill>
                  <a:schemeClr val="accent6">
                    <a:lumMod val="50000"/>
                  </a:schemeClr>
                </a:solidFill>
              </a:rPr>
              <a:t>Double membrane with reinjection</a:t>
            </a:r>
            <a:endParaRPr lang="en-GB" b="1" dirty="0">
              <a:solidFill>
                <a:schemeClr val="accent6">
                  <a:lumMod val="50000"/>
                </a:schemeClr>
              </a:solidFill>
            </a:endParaRPr>
          </a:p>
        </p:txBody>
      </p:sp>
      <p:grpSp>
        <p:nvGrpSpPr>
          <p:cNvPr id="437" name="Group 436">
            <a:extLst>
              <a:ext uri="{FF2B5EF4-FFF2-40B4-BE49-F238E27FC236}">
                <a16:creationId xmlns:a16="http://schemas.microsoft.com/office/drawing/2014/main" id="{15A87984-EDB7-2298-3B2F-BEEE2EE56CD4}"/>
              </a:ext>
            </a:extLst>
          </p:cNvPr>
          <p:cNvGrpSpPr/>
          <p:nvPr/>
        </p:nvGrpSpPr>
        <p:grpSpPr>
          <a:xfrm>
            <a:off x="1244300" y="3697022"/>
            <a:ext cx="3502290" cy="2586087"/>
            <a:chOff x="1229955" y="4056476"/>
            <a:chExt cx="3181934" cy="2357834"/>
          </a:xfrm>
        </p:grpSpPr>
        <p:pic>
          <p:nvPicPr>
            <p:cNvPr id="3" name="Picture 35748">
              <a:extLst>
                <a:ext uri="{FF2B5EF4-FFF2-40B4-BE49-F238E27FC236}">
                  <a16:creationId xmlns:a16="http://schemas.microsoft.com/office/drawing/2014/main" id="{F5A535D4-3ACE-420A-FFB4-80FC93A20B59}"/>
                </a:ext>
              </a:extLst>
            </p:cNvPr>
            <p:cNvPicPr/>
            <p:nvPr/>
          </p:nvPicPr>
          <p:blipFill>
            <a:blip r:embed="rId6"/>
            <a:stretch>
              <a:fillRect/>
            </a:stretch>
          </p:blipFill>
          <p:spPr>
            <a:xfrm>
              <a:off x="1229955" y="4333475"/>
              <a:ext cx="3181934" cy="2080835"/>
            </a:xfrm>
            <a:prstGeom prst="rect">
              <a:avLst/>
            </a:prstGeom>
          </p:spPr>
        </p:pic>
        <p:sp>
          <p:nvSpPr>
            <p:cNvPr id="10" name="CasellaDiTesto 9">
              <a:extLst>
                <a:ext uri="{FF2B5EF4-FFF2-40B4-BE49-F238E27FC236}">
                  <a16:creationId xmlns:a16="http://schemas.microsoft.com/office/drawing/2014/main" id="{52085C21-DA21-CEFB-E95E-ADCF1B76505E}"/>
                </a:ext>
              </a:extLst>
            </p:cNvPr>
            <p:cNvSpPr txBox="1"/>
            <p:nvPr/>
          </p:nvSpPr>
          <p:spPr>
            <a:xfrm>
              <a:off x="1952775" y="4056476"/>
              <a:ext cx="1983976" cy="276999"/>
            </a:xfrm>
            <a:prstGeom prst="rect">
              <a:avLst/>
            </a:prstGeom>
            <a:noFill/>
          </p:spPr>
          <p:txBody>
            <a:bodyPr wrap="square">
              <a:spAutoFit/>
            </a:bodyPr>
            <a:lstStyle/>
            <a:p>
              <a:r>
                <a:rPr lang="en-GB" sz="1200" dirty="0">
                  <a:solidFill>
                    <a:srgbClr val="000000"/>
                  </a:solidFill>
                  <a:effectLst/>
                  <a:latin typeface="+mj-lt"/>
                  <a:ea typeface="Arial" panose="020B0604020202020204" pitchFamily="34" charset="0"/>
                </a:rPr>
                <a:t>Membrane Performance</a:t>
              </a:r>
              <a:endParaRPr lang="it-IT" sz="1200" dirty="0">
                <a:latin typeface="+mj-lt"/>
              </a:endParaRPr>
            </a:p>
          </p:txBody>
        </p:sp>
        <p:sp>
          <p:nvSpPr>
            <p:cNvPr id="434" name="Oval 433">
              <a:extLst>
                <a:ext uri="{FF2B5EF4-FFF2-40B4-BE49-F238E27FC236}">
                  <a16:creationId xmlns:a16="http://schemas.microsoft.com/office/drawing/2014/main" id="{B17D188E-4EAD-2CA3-95C7-8F7A4629B72F}"/>
                </a:ext>
              </a:extLst>
            </p:cNvPr>
            <p:cNvSpPr/>
            <p:nvPr/>
          </p:nvSpPr>
          <p:spPr>
            <a:xfrm>
              <a:off x="2360706" y="5471545"/>
              <a:ext cx="573741" cy="62094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34" name="Straight Arrow Connector 233">
            <a:extLst>
              <a:ext uri="{FF2B5EF4-FFF2-40B4-BE49-F238E27FC236}">
                <a16:creationId xmlns:a16="http://schemas.microsoft.com/office/drawing/2014/main" id="{312487DD-8CD8-9C02-DBE2-2DAD04A60FE7}"/>
              </a:ext>
            </a:extLst>
          </p:cNvPr>
          <p:cNvCxnSpPr>
            <a:cxnSpLocks/>
          </p:cNvCxnSpPr>
          <p:nvPr/>
        </p:nvCxnSpPr>
        <p:spPr>
          <a:xfrm>
            <a:off x="9946226" y="3705675"/>
            <a:ext cx="8962" cy="102620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5" name="Straight Arrow Connector 234">
            <a:extLst>
              <a:ext uri="{FF2B5EF4-FFF2-40B4-BE49-F238E27FC236}">
                <a16:creationId xmlns:a16="http://schemas.microsoft.com/office/drawing/2014/main" id="{8A64F2DE-21C1-B631-F17B-55C20833F348}"/>
              </a:ext>
            </a:extLst>
          </p:cNvPr>
          <p:cNvCxnSpPr>
            <a:cxnSpLocks/>
          </p:cNvCxnSpPr>
          <p:nvPr/>
        </p:nvCxnSpPr>
        <p:spPr>
          <a:xfrm>
            <a:off x="9959124" y="4700275"/>
            <a:ext cx="851042"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1" name="Straight Arrow Connector 240">
            <a:extLst>
              <a:ext uri="{FF2B5EF4-FFF2-40B4-BE49-F238E27FC236}">
                <a16:creationId xmlns:a16="http://schemas.microsoft.com/office/drawing/2014/main" id="{BC6AC609-7871-4B9A-F669-73A37DBB867C}"/>
              </a:ext>
            </a:extLst>
          </p:cNvPr>
          <p:cNvCxnSpPr>
            <a:cxnSpLocks/>
          </p:cNvCxnSpPr>
          <p:nvPr/>
        </p:nvCxnSpPr>
        <p:spPr>
          <a:xfrm flipV="1">
            <a:off x="10810166" y="2890066"/>
            <a:ext cx="25670" cy="181812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D76CD3F-DE7E-8900-79A3-D7C353B735C1}"/>
              </a:ext>
            </a:extLst>
          </p:cNvPr>
          <p:cNvCxnSpPr>
            <a:cxnSpLocks/>
          </p:cNvCxnSpPr>
          <p:nvPr/>
        </p:nvCxnSpPr>
        <p:spPr>
          <a:xfrm flipH="1" flipV="1">
            <a:off x="10662789" y="3692036"/>
            <a:ext cx="180763" cy="8291"/>
          </a:xfrm>
          <a:prstGeom prst="straightConnector1">
            <a:avLst/>
          </a:prstGeom>
          <a:ln w="12700">
            <a:solidFill>
              <a:srgbClr val="FF0000"/>
            </a:solidFill>
            <a:tailEnd type="triangle"/>
          </a:ln>
        </p:spPr>
        <p:style>
          <a:lnRef idx="3">
            <a:schemeClr val="accent3"/>
          </a:lnRef>
          <a:fillRef idx="0">
            <a:schemeClr val="accent3"/>
          </a:fillRef>
          <a:effectRef idx="2">
            <a:schemeClr val="accent3"/>
          </a:effectRef>
          <a:fontRef idx="minor">
            <a:schemeClr val="tx1"/>
          </a:fontRef>
        </p:style>
      </p:cxnSp>
      <p:cxnSp>
        <p:nvCxnSpPr>
          <p:cNvPr id="198" name="Straight Arrow Connector 197">
            <a:extLst>
              <a:ext uri="{FF2B5EF4-FFF2-40B4-BE49-F238E27FC236}">
                <a16:creationId xmlns:a16="http://schemas.microsoft.com/office/drawing/2014/main" id="{39837CA2-DB39-807D-1B8D-569E99517A81}"/>
              </a:ext>
            </a:extLst>
          </p:cNvPr>
          <p:cNvCxnSpPr>
            <a:cxnSpLocks/>
          </p:cNvCxnSpPr>
          <p:nvPr/>
        </p:nvCxnSpPr>
        <p:spPr>
          <a:xfrm flipH="1" flipV="1">
            <a:off x="7837200" y="5361950"/>
            <a:ext cx="180763" cy="8291"/>
          </a:xfrm>
          <a:prstGeom prst="straightConnector1">
            <a:avLst/>
          </a:prstGeom>
          <a:ln w="12700">
            <a:solidFill>
              <a:srgbClr val="FF0000"/>
            </a:solidFill>
            <a:tailEnd type="triangle"/>
          </a:ln>
        </p:spPr>
        <p:style>
          <a:lnRef idx="3">
            <a:schemeClr val="accent3"/>
          </a:lnRef>
          <a:fillRef idx="0">
            <a:schemeClr val="accent3"/>
          </a:fillRef>
          <a:effectRef idx="2">
            <a:schemeClr val="accent3"/>
          </a:effectRef>
          <a:fontRef idx="minor">
            <a:schemeClr val="tx1"/>
          </a:fontRef>
        </p:style>
      </p:cxnSp>
    </p:spTree>
    <p:extLst>
      <p:ext uri="{BB962C8B-B14F-4D97-AF65-F5344CB8AC3E}">
        <p14:creationId xmlns:p14="http://schemas.microsoft.com/office/powerpoint/2010/main" val="20750156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EEDD4-522D-0DAD-C88B-FC3A4DCEEDA0}"/>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F5DA1ECE-8669-9ECF-B532-12954F4D2399}"/>
              </a:ext>
            </a:extLst>
          </p:cNvPr>
          <p:cNvSpPr>
            <a:spLocks noGrp="1"/>
          </p:cNvSpPr>
          <p:nvPr>
            <p:ph type="title"/>
          </p:nvPr>
        </p:nvSpPr>
        <p:spPr>
          <a:xfrm>
            <a:off x="838200" y="365125"/>
            <a:ext cx="9043219" cy="1325563"/>
          </a:xfrm>
        </p:spPr>
        <p:txBody>
          <a:bodyPr>
            <a:normAutofit/>
          </a:bodyPr>
          <a:lstStyle/>
          <a:p>
            <a:r>
              <a:rPr lang="it-IT" sz="3800" b="1" dirty="0"/>
              <a:t>LHCb CF</a:t>
            </a:r>
            <a:r>
              <a:rPr lang="it-IT" sz="3800" b="1" baseline="-25000" dirty="0"/>
              <a:t>4</a:t>
            </a:r>
            <a:r>
              <a:rPr lang="it-IT" sz="3800" b="1" dirty="0"/>
              <a:t> recovery plant</a:t>
            </a:r>
            <a:br>
              <a:rPr lang="it-IT" sz="3800" b="1" dirty="0"/>
            </a:br>
            <a:r>
              <a:rPr lang="it-IT" sz="3800" b="1" dirty="0"/>
              <a:t>Recuperation process – Emptying </a:t>
            </a:r>
          </a:p>
        </p:txBody>
      </p:sp>
      <p:sp>
        <p:nvSpPr>
          <p:cNvPr id="4" name="Segnaposto piè di pagina 3">
            <a:extLst>
              <a:ext uri="{FF2B5EF4-FFF2-40B4-BE49-F238E27FC236}">
                <a16:creationId xmlns:a16="http://schemas.microsoft.com/office/drawing/2014/main" id="{955C0638-C5B7-91B3-327C-D5B678A21CB0}"/>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8C976700-9EE5-3D93-1FBF-E1C72FD7CEF9}"/>
              </a:ext>
            </a:extLst>
          </p:cNvPr>
          <p:cNvSpPr>
            <a:spLocks noGrp="1"/>
          </p:cNvSpPr>
          <p:nvPr>
            <p:ph type="sldNum" sz="quarter" idx="12"/>
          </p:nvPr>
        </p:nvSpPr>
        <p:spPr/>
        <p:txBody>
          <a:bodyPr/>
          <a:lstStyle/>
          <a:p>
            <a:fld id="{27CE633F-9882-4A5C-83A2-1109D0C73261}" type="slidenum">
              <a:rPr lang="en-US" smtClean="0"/>
              <a:t>32</a:t>
            </a:fld>
            <a:endParaRPr lang="en-US" dirty="0"/>
          </a:p>
        </p:txBody>
      </p:sp>
      <p:pic>
        <p:nvPicPr>
          <p:cNvPr id="6" name="Picture 2">
            <a:extLst>
              <a:ext uri="{FF2B5EF4-FFF2-40B4-BE49-F238E27FC236}">
                <a16:creationId xmlns:a16="http://schemas.microsoft.com/office/drawing/2014/main" id="{3847165A-CC58-F945-14C1-BCEB9DF1C9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7" name="CasellaDiTesto 6">
            <a:extLst>
              <a:ext uri="{FF2B5EF4-FFF2-40B4-BE49-F238E27FC236}">
                <a16:creationId xmlns:a16="http://schemas.microsoft.com/office/drawing/2014/main" id="{CB4DBA3E-6862-737B-B343-AA0B4740A721}"/>
              </a:ext>
            </a:extLst>
          </p:cNvPr>
          <p:cNvSpPr txBox="1"/>
          <p:nvPr/>
        </p:nvSpPr>
        <p:spPr>
          <a:xfrm>
            <a:off x="838200" y="1728183"/>
            <a:ext cx="6501539" cy="369332"/>
          </a:xfrm>
          <a:prstGeom prst="rect">
            <a:avLst/>
          </a:prstGeom>
          <a:noFill/>
        </p:spPr>
        <p:txBody>
          <a:bodyPr wrap="square" rtlCol="0">
            <a:spAutoFit/>
          </a:bodyPr>
          <a:lstStyle/>
          <a:p>
            <a:r>
              <a:rPr lang="it-IT" dirty="0" err="1"/>
              <a:t>Recuperation</a:t>
            </a:r>
            <a:r>
              <a:rPr lang="it-IT" dirty="0"/>
              <a:t> </a:t>
            </a:r>
            <a:r>
              <a:rPr lang="it-IT" dirty="0" err="1"/>
              <a:t>started</a:t>
            </a:r>
            <a:r>
              <a:rPr lang="it-IT" dirty="0"/>
              <a:t> with a </a:t>
            </a:r>
            <a:r>
              <a:rPr lang="it-IT" dirty="0" err="1"/>
              <a:t>composition</a:t>
            </a:r>
            <a:r>
              <a:rPr lang="it-IT" dirty="0"/>
              <a:t> of 60/40 CF</a:t>
            </a:r>
            <a:r>
              <a:rPr lang="it-IT" baseline="-25000" dirty="0"/>
              <a:t>4</a:t>
            </a:r>
            <a:r>
              <a:rPr lang="it-IT" dirty="0"/>
              <a:t>/CO</a:t>
            </a:r>
            <a:r>
              <a:rPr lang="it-IT" baseline="-25000" dirty="0"/>
              <a:t>2</a:t>
            </a:r>
          </a:p>
        </p:txBody>
      </p:sp>
      <p:grpSp>
        <p:nvGrpSpPr>
          <p:cNvPr id="8" name="Group 34067">
            <a:extLst>
              <a:ext uri="{FF2B5EF4-FFF2-40B4-BE49-F238E27FC236}">
                <a16:creationId xmlns:a16="http://schemas.microsoft.com/office/drawing/2014/main" id="{4E72D6E6-DA7E-2EEF-F897-AE8A01F6573E}"/>
              </a:ext>
            </a:extLst>
          </p:cNvPr>
          <p:cNvGrpSpPr/>
          <p:nvPr/>
        </p:nvGrpSpPr>
        <p:grpSpPr>
          <a:xfrm>
            <a:off x="1152035" y="2439024"/>
            <a:ext cx="4679525" cy="2944009"/>
            <a:chOff x="1" y="-88468"/>
            <a:chExt cx="3965200" cy="2413660"/>
          </a:xfrm>
        </p:grpSpPr>
        <p:sp>
          <p:nvSpPr>
            <p:cNvPr id="9" name="Shape 1160">
              <a:extLst>
                <a:ext uri="{FF2B5EF4-FFF2-40B4-BE49-F238E27FC236}">
                  <a16:creationId xmlns:a16="http://schemas.microsoft.com/office/drawing/2014/main" id="{DC41DF8E-1BBA-10AC-23B1-37B569B6D1D8}"/>
                </a:ext>
              </a:extLst>
            </p:cNvPr>
            <p:cNvSpPr/>
            <p:nvPr/>
          </p:nvSpPr>
          <p:spPr>
            <a:xfrm>
              <a:off x="345534" y="4057"/>
              <a:ext cx="3167768" cy="2107340"/>
            </a:xfrm>
            <a:custGeom>
              <a:avLst/>
              <a:gdLst/>
              <a:ahLst/>
              <a:cxnLst/>
              <a:rect l="0" t="0" r="0" b="0"/>
              <a:pathLst>
                <a:path w="3167768" h="2107340">
                  <a:moveTo>
                    <a:pt x="0" y="2107340"/>
                  </a:moveTo>
                  <a:lnTo>
                    <a:pt x="3167768" y="2107340"/>
                  </a:lnTo>
                  <a:lnTo>
                    <a:pt x="3167768" y="0"/>
                  </a:lnTo>
                  <a:lnTo>
                    <a:pt x="0" y="0"/>
                  </a:lnTo>
                  <a:close/>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 name="Shape 36310">
              <a:extLst>
                <a:ext uri="{FF2B5EF4-FFF2-40B4-BE49-F238E27FC236}">
                  <a16:creationId xmlns:a16="http://schemas.microsoft.com/office/drawing/2014/main" id="{C3B6DD65-97C6-F300-11B2-30374BFE77D4}"/>
                </a:ext>
              </a:extLst>
            </p:cNvPr>
            <p:cNvSpPr/>
            <p:nvPr/>
          </p:nvSpPr>
          <p:spPr>
            <a:xfrm>
              <a:off x="345534" y="4057"/>
              <a:ext cx="3167768" cy="2107340"/>
            </a:xfrm>
            <a:custGeom>
              <a:avLst/>
              <a:gdLst/>
              <a:ahLst/>
              <a:cxnLst/>
              <a:rect l="0" t="0" r="0" b="0"/>
              <a:pathLst>
                <a:path w="3167768" h="2107340">
                  <a:moveTo>
                    <a:pt x="0" y="0"/>
                  </a:moveTo>
                  <a:lnTo>
                    <a:pt x="3167768" y="0"/>
                  </a:lnTo>
                  <a:lnTo>
                    <a:pt x="3167768" y="2107340"/>
                  </a:lnTo>
                  <a:lnTo>
                    <a:pt x="0" y="2107340"/>
                  </a:lnTo>
                  <a:lnTo>
                    <a:pt x="0" y="0"/>
                  </a:lnTo>
                </a:path>
              </a:pathLst>
            </a:custGeom>
            <a:ln w="14" cap="flat">
              <a:miter lim="127000"/>
            </a:ln>
          </p:spPr>
          <p:style>
            <a:lnRef idx="1">
              <a:srgbClr val="FFFFFF"/>
            </a:lnRef>
            <a:fillRef idx="1">
              <a:srgbClr val="FFFFFF"/>
            </a:fillRef>
            <a:effectRef idx="0">
              <a:scrgbClr r="0" g="0" b="0"/>
            </a:effectRef>
            <a:fontRef idx="none"/>
          </p:style>
          <p:txBody>
            <a:bodyPr/>
            <a:lstStyle/>
            <a:p>
              <a:endParaRPr lang="it-IT"/>
            </a:p>
          </p:txBody>
        </p:sp>
        <p:sp>
          <p:nvSpPr>
            <p:cNvPr id="11" name="Shape 1162">
              <a:extLst>
                <a:ext uri="{FF2B5EF4-FFF2-40B4-BE49-F238E27FC236}">
                  <a16:creationId xmlns:a16="http://schemas.microsoft.com/office/drawing/2014/main" id="{83230947-F3FD-8C00-C71F-4ABD7D4A8ED8}"/>
                </a:ext>
              </a:extLst>
            </p:cNvPr>
            <p:cNvSpPr/>
            <p:nvPr/>
          </p:nvSpPr>
          <p:spPr>
            <a:xfrm>
              <a:off x="345534" y="4057"/>
              <a:ext cx="3167768" cy="2107340"/>
            </a:xfrm>
            <a:custGeom>
              <a:avLst/>
              <a:gdLst/>
              <a:ahLst/>
              <a:cxnLst/>
              <a:rect l="0" t="0" r="0" b="0"/>
              <a:pathLst>
                <a:path w="3167768" h="2107340">
                  <a:moveTo>
                    <a:pt x="0" y="2107340"/>
                  </a:moveTo>
                  <a:lnTo>
                    <a:pt x="3167768" y="2107340"/>
                  </a:lnTo>
                  <a:lnTo>
                    <a:pt x="3167768" y="0"/>
                  </a:lnTo>
                  <a:lnTo>
                    <a:pt x="0" y="0"/>
                  </a:lnTo>
                  <a:close/>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2" name="Shape 1163">
              <a:extLst>
                <a:ext uri="{FF2B5EF4-FFF2-40B4-BE49-F238E27FC236}">
                  <a16:creationId xmlns:a16="http://schemas.microsoft.com/office/drawing/2014/main" id="{A5FC630F-B85F-5E3D-D68A-B6582A8EB0BA}"/>
                </a:ext>
              </a:extLst>
            </p:cNvPr>
            <p:cNvSpPr/>
            <p:nvPr/>
          </p:nvSpPr>
          <p:spPr>
            <a:xfrm>
              <a:off x="345534" y="2111397"/>
              <a:ext cx="3167768" cy="0"/>
            </a:xfrm>
            <a:custGeom>
              <a:avLst/>
              <a:gdLst/>
              <a:ahLst/>
              <a:cxnLst/>
              <a:rect l="0" t="0" r="0" b="0"/>
              <a:pathLst>
                <a:path w="3167768">
                  <a:moveTo>
                    <a:pt x="0" y="0"/>
                  </a:moveTo>
                  <a:lnTo>
                    <a:pt x="3167768"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4" name="Shape 1164">
              <a:extLst>
                <a:ext uri="{FF2B5EF4-FFF2-40B4-BE49-F238E27FC236}">
                  <a16:creationId xmlns:a16="http://schemas.microsoft.com/office/drawing/2014/main" id="{6AD621B9-E14D-2876-2BCC-6F251AA51813}"/>
                </a:ext>
              </a:extLst>
            </p:cNvPr>
            <p:cNvSpPr/>
            <p:nvPr/>
          </p:nvSpPr>
          <p:spPr>
            <a:xfrm>
              <a:off x="345534" y="4054"/>
              <a:ext cx="0" cy="2107342"/>
            </a:xfrm>
            <a:custGeom>
              <a:avLst/>
              <a:gdLst/>
              <a:ahLst/>
              <a:cxnLst/>
              <a:rect l="0" t="0" r="0" b="0"/>
              <a:pathLst>
                <a:path h="2107342">
                  <a:moveTo>
                    <a:pt x="0" y="0"/>
                  </a:moveTo>
                  <a:lnTo>
                    <a:pt x="0" y="2107342"/>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5" name="Shape 1165">
              <a:extLst>
                <a:ext uri="{FF2B5EF4-FFF2-40B4-BE49-F238E27FC236}">
                  <a16:creationId xmlns:a16="http://schemas.microsoft.com/office/drawing/2014/main" id="{720006A8-5DD3-70DA-B306-EC0030DC94AA}"/>
                </a:ext>
              </a:extLst>
            </p:cNvPr>
            <p:cNvSpPr/>
            <p:nvPr/>
          </p:nvSpPr>
          <p:spPr>
            <a:xfrm>
              <a:off x="949553" y="4054"/>
              <a:ext cx="0" cy="2107342"/>
            </a:xfrm>
            <a:custGeom>
              <a:avLst/>
              <a:gdLst/>
              <a:ahLst/>
              <a:cxnLst/>
              <a:rect l="0" t="0" r="0" b="0"/>
              <a:pathLst>
                <a:path h="2107342">
                  <a:moveTo>
                    <a:pt x="0" y="0"/>
                  </a:moveTo>
                  <a:lnTo>
                    <a:pt x="0" y="2107342"/>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6" name="Shape 1166">
              <a:extLst>
                <a:ext uri="{FF2B5EF4-FFF2-40B4-BE49-F238E27FC236}">
                  <a16:creationId xmlns:a16="http://schemas.microsoft.com/office/drawing/2014/main" id="{9C41BB35-6F6C-E4F5-D2B9-FD781A8ADCAE}"/>
                </a:ext>
              </a:extLst>
            </p:cNvPr>
            <p:cNvSpPr/>
            <p:nvPr/>
          </p:nvSpPr>
          <p:spPr>
            <a:xfrm>
              <a:off x="1553572" y="4054"/>
              <a:ext cx="0" cy="2107342"/>
            </a:xfrm>
            <a:custGeom>
              <a:avLst/>
              <a:gdLst/>
              <a:ahLst/>
              <a:cxnLst/>
              <a:rect l="0" t="0" r="0" b="0"/>
              <a:pathLst>
                <a:path h="2107342">
                  <a:moveTo>
                    <a:pt x="0" y="0"/>
                  </a:moveTo>
                  <a:lnTo>
                    <a:pt x="0" y="2107342"/>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7" name="Shape 1167">
              <a:extLst>
                <a:ext uri="{FF2B5EF4-FFF2-40B4-BE49-F238E27FC236}">
                  <a16:creationId xmlns:a16="http://schemas.microsoft.com/office/drawing/2014/main" id="{2811EDCD-2AD7-1758-CC90-5331C9A8ACDF}"/>
                </a:ext>
              </a:extLst>
            </p:cNvPr>
            <p:cNvSpPr/>
            <p:nvPr/>
          </p:nvSpPr>
          <p:spPr>
            <a:xfrm>
              <a:off x="2157584" y="4054"/>
              <a:ext cx="0" cy="2107342"/>
            </a:xfrm>
            <a:custGeom>
              <a:avLst/>
              <a:gdLst/>
              <a:ahLst/>
              <a:cxnLst/>
              <a:rect l="0" t="0" r="0" b="0"/>
              <a:pathLst>
                <a:path h="2107342">
                  <a:moveTo>
                    <a:pt x="0" y="0"/>
                  </a:moveTo>
                  <a:lnTo>
                    <a:pt x="0" y="2107342"/>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8" name="Shape 1168">
              <a:extLst>
                <a:ext uri="{FF2B5EF4-FFF2-40B4-BE49-F238E27FC236}">
                  <a16:creationId xmlns:a16="http://schemas.microsoft.com/office/drawing/2014/main" id="{EB076A40-804B-6B6F-E671-8AC70D517B49}"/>
                </a:ext>
              </a:extLst>
            </p:cNvPr>
            <p:cNvSpPr/>
            <p:nvPr/>
          </p:nvSpPr>
          <p:spPr>
            <a:xfrm>
              <a:off x="2761603" y="4054"/>
              <a:ext cx="0" cy="2107342"/>
            </a:xfrm>
            <a:custGeom>
              <a:avLst/>
              <a:gdLst/>
              <a:ahLst/>
              <a:cxnLst/>
              <a:rect l="0" t="0" r="0" b="0"/>
              <a:pathLst>
                <a:path h="2107342">
                  <a:moveTo>
                    <a:pt x="0" y="0"/>
                  </a:moveTo>
                  <a:lnTo>
                    <a:pt x="0" y="2107342"/>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9" name="Shape 1169">
              <a:extLst>
                <a:ext uri="{FF2B5EF4-FFF2-40B4-BE49-F238E27FC236}">
                  <a16:creationId xmlns:a16="http://schemas.microsoft.com/office/drawing/2014/main" id="{9796A9DC-CFFC-95BC-BDF7-B2102FF98F94}"/>
                </a:ext>
              </a:extLst>
            </p:cNvPr>
            <p:cNvSpPr/>
            <p:nvPr/>
          </p:nvSpPr>
          <p:spPr>
            <a:xfrm>
              <a:off x="3365622" y="4054"/>
              <a:ext cx="0" cy="2107342"/>
            </a:xfrm>
            <a:custGeom>
              <a:avLst/>
              <a:gdLst/>
              <a:ahLst/>
              <a:cxnLst/>
              <a:rect l="0" t="0" r="0" b="0"/>
              <a:pathLst>
                <a:path h="2107342">
                  <a:moveTo>
                    <a:pt x="0" y="0"/>
                  </a:moveTo>
                  <a:lnTo>
                    <a:pt x="0" y="2107342"/>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0" name="Shape 1170">
              <a:extLst>
                <a:ext uri="{FF2B5EF4-FFF2-40B4-BE49-F238E27FC236}">
                  <a16:creationId xmlns:a16="http://schemas.microsoft.com/office/drawing/2014/main" id="{994C5899-A1A4-2C07-5415-4E24C1828E4F}"/>
                </a:ext>
              </a:extLst>
            </p:cNvPr>
            <p:cNvSpPr/>
            <p:nvPr/>
          </p:nvSpPr>
          <p:spPr>
            <a:xfrm>
              <a:off x="3365622" y="4054"/>
              <a:ext cx="0" cy="2107342"/>
            </a:xfrm>
            <a:custGeom>
              <a:avLst/>
              <a:gdLst/>
              <a:ahLst/>
              <a:cxnLst/>
              <a:rect l="0" t="0" r="0" b="0"/>
              <a:pathLst>
                <a:path h="2107342">
                  <a:moveTo>
                    <a:pt x="0" y="0"/>
                  </a:moveTo>
                  <a:lnTo>
                    <a:pt x="0" y="2107342"/>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1" name="Shape 1171">
              <a:extLst>
                <a:ext uri="{FF2B5EF4-FFF2-40B4-BE49-F238E27FC236}">
                  <a16:creationId xmlns:a16="http://schemas.microsoft.com/office/drawing/2014/main" id="{E08ECD7C-820B-522A-1AAB-CD857D01DCC9}"/>
                </a:ext>
              </a:extLst>
            </p:cNvPr>
            <p:cNvSpPr/>
            <p:nvPr/>
          </p:nvSpPr>
          <p:spPr>
            <a:xfrm>
              <a:off x="345534" y="4054"/>
              <a:ext cx="0" cy="2107342"/>
            </a:xfrm>
            <a:custGeom>
              <a:avLst/>
              <a:gdLst/>
              <a:ahLst/>
              <a:cxnLst/>
              <a:rect l="0" t="0" r="0" b="0"/>
              <a:pathLst>
                <a:path h="2107342">
                  <a:moveTo>
                    <a:pt x="0" y="2107342"/>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2" name="Shape 1172">
              <a:extLst>
                <a:ext uri="{FF2B5EF4-FFF2-40B4-BE49-F238E27FC236}">
                  <a16:creationId xmlns:a16="http://schemas.microsoft.com/office/drawing/2014/main" id="{25CA11F8-5123-0AD3-2FF2-F8125CFF8E9B}"/>
                </a:ext>
              </a:extLst>
            </p:cNvPr>
            <p:cNvSpPr/>
            <p:nvPr/>
          </p:nvSpPr>
          <p:spPr>
            <a:xfrm>
              <a:off x="345534" y="2111397"/>
              <a:ext cx="3167768" cy="0"/>
            </a:xfrm>
            <a:custGeom>
              <a:avLst/>
              <a:gdLst/>
              <a:ahLst/>
              <a:cxnLst/>
              <a:rect l="0" t="0" r="0" b="0"/>
              <a:pathLst>
                <a:path w="3167768">
                  <a:moveTo>
                    <a:pt x="3167768" y="0"/>
                  </a:moveTo>
                  <a:lnTo>
                    <a:pt x="0" y="0"/>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3" name="Shape 1173">
              <a:extLst>
                <a:ext uri="{FF2B5EF4-FFF2-40B4-BE49-F238E27FC236}">
                  <a16:creationId xmlns:a16="http://schemas.microsoft.com/office/drawing/2014/main" id="{284DB786-A0A7-9A5F-CB5A-635EBBC78720}"/>
                </a:ext>
              </a:extLst>
            </p:cNvPr>
            <p:cNvSpPr/>
            <p:nvPr/>
          </p:nvSpPr>
          <p:spPr>
            <a:xfrm>
              <a:off x="345534" y="1809996"/>
              <a:ext cx="3167768" cy="0"/>
            </a:xfrm>
            <a:custGeom>
              <a:avLst/>
              <a:gdLst/>
              <a:ahLst/>
              <a:cxnLst/>
              <a:rect l="0" t="0" r="0" b="0"/>
              <a:pathLst>
                <a:path w="3167768">
                  <a:moveTo>
                    <a:pt x="3167768" y="0"/>
                  </a:moveTo>
                  <a:lnTo>
                    <a:pt x="0" y="0"/>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4" name="Shape 1174">
              <a:extLst>
                <a:ext uri="{FF2B5EF4-FFF2-40B4-BE49-F238E27FC236}">
                  <a16:creationId xmlns:a16="http://schemas.microsoft.com/office/drawing/2014/main" id="{FB2F06DD-FDAB-1C9B-5B3F-4364D5D859FA}"/>
                </a:ext>
              </a:extLst>
            </p:cNvPr>
            <p:cNvSpPr/>
            <p:nvPr/>
          </p:nvSpPr>
          <p:spPr>
            <a:xfrm>
              <a:off x="345534" y="1508598"/>
              <a:ext cx="3167768" cy="0"/>
            </a:xfrm>
            <a:custGeom>
              <a:avLst/>
              <a:gdLst/>
              <a:ahLst/>
              <a:cxnLst/>
              <a:rect l="0" t="0" r="0" b="0"/>
              <a:pathLst>
                <a:path w="3167768">
                  <a:moveTo>
                    <a:pt x="3167768" y="0"/>
                  </a:moveTo>
                  <a:lnTo>
                    <a:pt x="0" y="0"/>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5" name="Shape 1175">
              <a:extLst>
                <a:ext uri="{FF2B5EF4-FFF2-40B4-BE49-F238E27FC236}">
                  <a16:creationId xmlns:a16="http://schemas.microsoft.com/office/drawing/2014/main" id="{25BCEEDE-93F9-0232-A298-C8481113A1B3}"/>
                </a:ext>
              </a:extLst>
            </p:cNvPr>
            <p:cNvSpPr/>
            <p:nvPr/>
          </p:nvSpPr>
          <p:spPr>
            <a:xfrm>
              <a:off x="345534" y="1207196"/>
              <a:ext cx="3167768" cy="0"/>
            </a:xfrm>
            <a:custGeom>
              <a:avLst/>
              <a:gdLst/>
              <a:ahLst/>
              <a:cxnLst/>
              <a:rect l="0" t="0" r="0" b="0"/>
              <a:pathLst>
                <a:path w="3167768">
                  <a:moveTo>
                    <a:pt x="3167768" y="0"/>
                  </a:moveTo>
                  <a:lnTo>
                    <a:pt x="0" y="0"/>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6" name="Shape 1176">
              <a:extLst>
                <a:ext uri="{FF2B5EF4-FFF2-40B4-BE49-F238E27FC236}">
                  <a16:creationId xmlns:a16="http://schemas.microsoft.com/office/drawing/2014/main" id="{2E6E51A9-684F-456E-4114-C70576F31128}"/>
                </a:ext>
              </a:extLst>
            </p:cNvPr>
            <p:cNvSpPr/>
            <p:nvPr/>
          </p:nvSpPr>
          <p:spPr>
            <a:xfrm>
              <a:off x="345534" y="905794"/>
              <a:ext cx="3167768" cy="0"/>
            </a:xfrm>
            <a:custGeom>
              <a:avLst/>
              <a:gdLst/>
              <a:ahLst/>
              <a:cxnLst/>
              <a:rect l="0" t="0" r="0" b="0"/>
              <a:pathLst>
                <a:path w="3167768">
                  <a:moveTo>
                    <a:pt x="3167768" y="0"/>
                  </a:moveTo>
                  <a:lnTo>
                    <a:pt x="0" y="0"/>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7" name="Shape 1177">
              <a:extLst>
                <a:ext uri="{FF2B5EF4-FFF2-40B4-BE49-F238E27FC236}">
                  <a16:creationId xmlns:a16="http://schemas.microsoft.com/office/drawing/2014/main" id="{806131F1-D27E-5B23-D868-361B4FE2365D}"/>
                </a:ext>
              </a:extLst>
            </p:cNvPr>
            <p:cNvSpPr/>
            <p:nvPr/>
          </p:nvSpPr>
          <p:spPr>
            <a:xfrm>
              <a:off x="345534" y="604392"/>
              <a:ext cx="3167768" cy="0"/>
            </a:xfrm>
            <a:custGeom>
              <a:avLst/>
              <a:gdLst/>
              <a:ahLst/>
              <a:cxnLst/>
              <a:rect l="0" t="0" r="0" b="0"/>
              <a:pathLst>
                <a:path w="3167768">
                  <a:moveTo>
                    <a:pt x="3167768" y="0"/>
                  </a:moveTo>
                  <a:lnTo>
                    <a:pt x="0" y="0"/>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8" name="Shape 1178">
              <a:extLst>
                <a:ext uri="{FF2B5EF4-FFF2-40B4-BE49-F238E27FC236}">
                  <a16:creationId xmlns:a16="http://schemas.microsoft.com/office/drawing/2014/main" id="{3E683579-4006-0E35-95EE-E78B4FDF2A5F}"/>
                </a:ext>
              </a:extLst>
            </p:cNvPr>
            <p:cNvSpPr/>
            <p:nvPr/>
          </p:nvSpPr>
          <p:spPr>
            <a:xfrm>
              <a:off x="345534" y="302991"/>
              <a:ext cx="3167768" cy="0"/>
            </a:xfrm>
            <a:custGeom>
              <a:avLst/>
              <a:gdLst/>
              <a:ahLst/>
              <a:cxnLst/>
              <a:rect l="0" t="0" r="0" b="0"/>
              <a:pathLst>
                <a:path w="3167768">
                  <a:moveTo>
                    <a:pt x="3167768" y="0"/>
                  </a:moveTo>
                  <a:lnTo>
                    <a:pt x="0" y="0"/>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29" name="Shape 1179">
              <a:extLst>
                <a:ext uri="{FF2B5EF4-FFF2-40B4-BE49-F238E27FC236}">
                  <a16:creationId xmlns:a16="http://schemas.microsoft.com/office/drawing/2014/main" id="{8F22E36D-B340-E47F-7C9D-7ABD5F57CC74}"/>
                </a:ext>
              </a:extLst>
            </p:cNvPr>
            <p:cNvSpPr/>
            <p:nvPr/>
          </p:nvSpPr>
          <p:spPr>
            <a:xfrm>
              <a:off x="345534" y="302991"/>
              <a:ext cx="3167768" cy="0"/>
            </a:xfrm>
            <a:custGeom>
              <a:avLst/>
              <a:gdLst/>
              <a:ahLst/>
              <a:cxnLst/>
              <a:rect l="0" t="0" r="0" b="0"/>
              <a:pathLst>
                <a:path w="3167768">
                  <a:moveTo>
                    <a:pt x="3167768" y="0"/>
                  </a:moveTo>
                  <a:lnTo>
                    <a:pt x="0" y="0"/>
                  </a:lnTo>
                </a:path>
              </a:pathLst>
            </a:custGeom>
            <a:ln w="5238" cap="flat">
              <a:custDash>
                <a:ds d="54996" sp="109992"/>
              </a:custDash>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30" name="Shape 1180">
              <a:extLst>
                <a:ext uri="{FF2B5EF4-FFF2-40B4-BE49-F238E27FC236}">
                  <a16:creationId xmlns:a16="http://schemas.microsoft.com/office/drawing/2014/main" id="{C056B5A3-2D35-22CA-87B0-353C167A79AC}"/>
                </a:ext>
              </a:extLst>
            </p:cNvPr>
            <p:cNvSpPr/>
            <p:nvPr/>
          </p:nvSpPr>
          <p:spPr>
            <a:xfrm>
              <a:off x="345534" y="2111397"/>
              <a:ext cx="3167768" cy="0"/>
            </a:xfrm>
            <a:custGeom>
              <a:avLst/>
              <a:gdLst/>
              <a:ahLst/>
              <a:cxnLst/>
              <a:rect l="0" t="0" r="0" b="0"/>
              <a:pathLst>
                <a:path w="3167768">
                  <a:moveTo>
                    <a:pt x="0" y="0"/>
                  </a:moveTo>
                  <a:lnTo>
                    <a:pt x="3167768"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31" name="Rectangle 1181">
              <a:extLst>
                <a:ext uri="{FF2B5EF4-FFF2-40B4-BE49-F238E27FC236}">
                  <a16:creationId xmlns:a16="http://schemas.microsoft.com/office/drawing/2014/main" id="{96381AFC-0F9B-953E-5227-F8DD864B1674}"/>
                </a:ext>
              </a:extLst>
            </p:cNvPr>
            <p:cNvSpPr/>
            <p:nvPr/>
          </p:nvSpPr>
          <p:spPr>
            <a:xfrm>
              <a:off x="2161600" y="2221324"/>
              <a:ext cx="1803601"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#Hours of Recovery Plant Operation</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32" name="Shape 1182">
              <a:extLst>
                <a:ext uri="{FF2B5EF4-FFF2-40B4-BE49-F238E27FC236}">
                  <a16:creationId xmlns:a16="http://schemas.microsoft.com/office/drawing/2014/main" id="{5666991D-2E43-B622-15C6-8E51D0797A1F}"/>
                </a:ext>
              </a:extLst>
            </p:cNvPr>
            <p:cNvSpPr/>
            <p:nvPr/>
          </p:nvSpPr>
          <p:spPr>
            <a:xfrm>
              <a:off x="345534" y="2048176"/>
              <a:ext cx="0" cy="63220"/>
            </a:xfrm>
            <a:custGeom>
              <a:avLst/>
              <a:gdLst/>
              <a:ahLst/>
              <a:cxnLst/>
              <a:rect l="0" t="0" r="0" b="0"/>
              <a:pathLst>
                <a:path h="63220">
                  <a:moveTo>
                    <a:pt x="0" y="0"/>
                  </a:moveTo>
                  <a:lnTo>
                    <a:pt x="0" y="6322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33" name="Shape 1183">
              <a:extLst>
                <a:ext uri="{FF2B5EF4-FFF2-40B4-BE49-F238E27FC236}">
                  <a16:creationId xmlns:a16="http://schemas.microsoft.com/office/drawing/2014/main" id="{CE8D092E-A617-E952-7697-D02A0CFA28A7}"/>
                </a:ext>
              </a:extLst>
            </p:cNvPr>
            <p:cNvSpPr/>
            <p:nvPr/>
          </p:nvSpPr>
          <p:spPr>
            <a:xfrm>
              <a:off x="466337"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34" name="Shape 1184">
              <a:extLst>
                <a:ext uri="{FF2B5EF4-FFF2-40B4-BE49-F238E27FC236}">
                  <a16:creationId xmlns:a16="http://schemas.microsoft.com/office/drawing/2014/main" id="{C0868549-444B-4240-80CC-3F9D4F13012A}"/>
                </a:ext>
              </a:extLst>
            </p:cNvPr>
            <p:cNvSpPr/>
            <p:nvPr/>
          </p:nvSpPr>
          <p:spPr>
            <a:xfrm>
              <a:off x="587140"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35" name="Shape 1185">
              <a:extLst>
                <a:ext uri="{FF2B5EF4-FFF2-40B4-BE49-F238E27FC236}">
                  <a16:creationId xmlns:a16="http://schemas.microsoft.com/office/drawing/2014/main" id="{1742705F-20F3-81B9-581A-0C55B49B4057}"/>
                </a:ext>
              </a:extLst>
            </p:cNvPr>
            <p:cNvSpPr/>
            <p:nvPr/>
          </p:nvSpPr>
          <p:spPr>
            <a:xfrm>
              <a:off x="707946"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36" name="Shape 1186">
              <a:extLst>
                <a:ext uri="{FF2B5EF4-FFF2-40B4-BE49-F238E27FC236}">
                  <a16:creationId xmlns:a16="http://schemas.microsoft.com/office/drawing/2014/main" id="{93836726-17B1-0FD0-CFBB-B006291AC721}"/>
                </a:ext>
              </a:extLst>
            </p:cNvPr>
            <p:cNvSpPr/>
            <p:nvPr/>
          </p:nvSpPr>
          <p:spPr>
            <a:xfrm>
              <a:off x="828749"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37" name="Shape 1187">
              <a:extLst>
                <a:ext uri="{FF2B5EF4-FFF2-40B4-BE49-F238E27FC236}">
                  <a16:creationId xmlns:a16="http://schemas.microsoft.com/office/drawing/2014/main" id="{7D89C9BE-D4B6-2A42-20D9-051E3CA11B8F}"/>
                </a:ext>
              </a:extLst>
            </p:cNvPr>
            <p:cNvSpPr/>
            <p:nvPr/>
          </p:nvSpPr>
          <p:spPr>
            <a:xfrm>
              <a:off x="949553" y="2048176"/>
              <a:ext cx="0" cy="63220"/>
            </a:xfrm>
            <a:custGeom>
              <a:avLst/>
              <a:gdLst/>
              <a:ahLst/>
              <a:cxnLst/>
              <a:rect l="0" t="0" r="0" b="0"/>
              <a:pathLst>
                <a:path h="63220">
                  <a:moveTo>
                    <a:pt x="0" y="0"/>
                  </a:moveTo>
                  <a:lnTo>
                    <a:pt x="0" y="6322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38" name="Shape 1188">
              <a:extLst>
                <a:ext uri="{FF2B5EF4-FFF2-40B4-BE49-F238E27FC236}">
                  <a16:creationId xmlns:a16="http://schemas.microsoft.com/office/drawing/2014/main" id="{765BA064-2EFB-C668-FB03-F1D890CCF079}"/>
                </a:ext>
              </a:extLst>
            </p:cNvPr>
            <p:cNvSpPr/>
            <p:nvPr/>
          </p:nvSpPr>
          <p:spPr>
            <a:xfrm>
              <a:off x="1070357"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39" name="Shape 1189">
              <a:extLst>
                <a:ext uri="{FF2B5EF4-FFF2-40B4-BE49-F238E27FC236}">
                  <a16:creationId xmlns:a16="http://schemas.microsoft.com/office/drawing/2014/main" id="{9AA0DCDD-0061-AE8E-8E60-F5BFB1DB3D49}"/>
                </a:ext>
              </a:extLst>
            </p:cNvPr>
            <p:cNvSpPr/>
            <p:nvPr/>
          </p:nvSpPr>
          <p:spPr>
            <a:xfrm>
              <a:off x="1191161"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0" name="Shape 1190">
              <a:extLst>
                <a:ext uri="{FF2B5EF4-FFF2-40B4-BE49-F238E27FC236}">
                  <a16:creationId xmlns:a16="http://schemas.microsoft.com/office/drawing/2014/main" id="{11EB0B65-A6D0-F31D-42D3-F635455779C7}"/>
                </a:ext>
              </a:extLst>
            </p:cNvPr>
            <p:cNvSpPr/>
            <p:nvPr/>
          </p:nvSpPr>
          <p:spPr>
            <a:xfrm>
              <a:off x="1311965"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1" name="Shape 1191">
              <a:extLst>
                <a:ext uri="{FF2B5EF4-FFF2-40B4-BE49-F238E27FC236}">
                  <a16:creationId xmlns:a16="http://schemas.microsoft.com/office/drawing/2014/main" id="{82F5BF02-2400-9BAB-C1A6-C4173EC9F5D3}"/>
                </a:ext>
              </a:extLst>
            </p:cNvPr>
            <p:cNvSpPr/>
            <p:nvPr/>
          </p:nvSpPr>
          <p:spPr>
            <a:xfrm>
              <a:off x="1432768"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2" name="Shape 1192">
              <a:extLst>
                <a:ext uri="{FF2B5EF4-FFF2-40B4-BE49-F238E27FC236}">
                  <a16:creationId xmlns:a16="http://schemas.microsoft.com/office/drawing/2014/main" id="{AC281056-64E9-184E-20C0-689F355DC56B}"/>
                </a:ext>
              </a:extLst>
            </p:cNvPr>
            <p:cNvSpPr/>
            <p:nvPr/>
          </p:nvSpPr>
          <p:spPr>
            <a:xfrm>
              <a:off x="1553572" y="2048176"/>
              <a:ext cx="0" cy="63220"/>
            </a:xfrm>
            <a:custGeom>
              <a:avLst/>
              <a:gdLst/>
              <a:ahLst/>
              <a:cxnLst/>
              <a:rect l="0" t="0" r="0" b="0"/>
              <a:pathLst>
                <a:path h="63220">
                  <a:moveTo>
                    <a:pt x="0" y="0"/>
                  </a:moveTo>
                  <a:lnTo>
                    <a:pt x="0" y="6322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3" name="Shape 1193">
              <a:extLst>
                <a:ext uri="{FF2B5EF4-FFF2-40B4-BE49-F238E27FC236}">
                  <a16:creationId xmlns:a16="http://schemas.microsoft.com/office/drawing/2014/main" id="{5E528938-D170-E6B6-66DC-047FE223D9AD}"/>
                </a:ext>
              </a:extLst>
            </p:cNvPr>
            <p:cNvSpPr/>
            <p:nvPr/>
          </p:nvSpPr>
          <p:spPr>
            <a:xfrm>
              <a:off x="1674369"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4" name="Shape 1194">
              <a:extLst>
                <a:ext uri="{FF2B5EF4-FFF2-40B4-BE49-F238E27FC236}">
                  <a16:creationId xmlns:a16="http://schemas.microsoft.com/office/drawing/2014/main" id="{0FECE45F-905B-5BCB-9F39-FDC1ACB1576D}"/>
                </a:ext>
              </a:extLst>
            </p:cNvPr>
            <p:cNvSpPr/>
            <p:nvPr/>
          </p:nvSpPr>
          <p:spPr>
            <a:xfrm>
              <a:off x="1795172"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5" name="Shape 1195">
              <a:extLst>
                <a:ext uri="{FF2B5EF4-FFF2-40B4-BE49-F238E27FC236}">
                  <a16:creationId xmlns:a16="http://schemas.microsoft.com/office/drawing/2014/main" id="{825FD8E3-F9B6-ECEA-F50B-45B3FF21E7C4}"/>
                </a:ext>
              </a:extLst>
            </p:cNvPr>
            <p:cNvSpPr/>
            <p:nvPr/>
          </p:nvSpPr>
          <p:spPr>
            <a:xfrm>
              <a:off x="1915977"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6" name="Shape 1196">
              <a:extLst>
                <a:ext uri="{FF2B5EF4-FFF2-40B4-BE49-F238E27FC236}">
                  <a16:creationId xmlns:a16="http://schemas.microsoft.com/office/drawing/2014/main" id="{FFDDD70C-CF72-1001-A13D-DB2563A9134B}"/>
                </a:ext>
              </a:extLst>
            </p:cNvPr>
            <p:cNvSpPr/>
            <p:nvPr/>
          </p:nvSpPr>
          <p:spPr>
            <a:xfrm>
              <a:off x="2036780"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7" name="Shape 1197">
              <a:extLst>
                <a:ext uri="{FF2B5EF4-FFF2-40B4-BE49-F238E27FC236}">
                  <a16:creationId xmlns:a16="http://schemas.microsoft.com/office/drawing/2014/main" id="{0D58AE5F-4A94-5DE8-BEEC-3677A4F75AE6}"/>
                </a:ext>
              </a:extLst>
            </p:cNvPr>
            <p:cNvSpPr/>
            <p:nvPr/>
          </p:nvSpPr>
          <p:spPr>
            <a:xfrm>
              <a:off x="2157584" y="2048176"/>
              <a:ext cx="0" cy="63220"/>
            </a:xfrm>
            <a:custGeom>
              <a:avLst/>
              <a:gdLst/>
              <a:ahLst/>
              <a:cxnLst/>
              <a:rect l="0" t="0" r="0" b="0"/>
              <a:pathLst>
                <a:path h="63220">
                  <a:moveTo>
                    <a:pt x="0" y="0"/>
                  </a:moveTo>
                  <a:lnTo>
                    <a:pt x="0" y="6322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8" name="Shape 1198">
              <a:extLst>
                <a:ext uri="{FF2B5EF4-FFF2-40B4-BE49-F238E27FC236}">
                  <a16:creationId xmlns:a16="http://schemas.microsoft.com/office/drawing/2014/main" id="{75158C4C-7F84-E17F-664D-E335CED69BC0}"/>
                </a:ext>
              </a:extLst>
            </p:cNvPr>
            <p:cNvSpPr/>
            <p:nvPr/>
          </p:nvSpPr>
          <p:spPr>
            <a:xfrm>
              <a:off x="2278388"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49" name="Shape 1199">
              <a:extLst>
                <a:ext uri="{FF2B5EF4-FFF2-40B4-BE49-F238E27FC236}">
                  <a16:creationId xmlns:a16="http://schemas.microsoft.com/office/drawing/2014/main" id="{D3A02E8D-656E-5D5A-493B-C93C87706152}"/>
                </a:ext>
              </a:extLst>
            </p:cNvPr>
            <p:cNvSpPr/>
            <p:nvPr/>
          </p:nvSpPr>
          <p:spPr>
            <a:xfrm>
              <a:off x="2399191"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0" name="Shape 1200">
              <a:extLst>
                <a:ext uri="{FF2B5EF4-FFF2-40B4-BE49-F238E27FC236}">
                  <a16:creationId xmlns:a16="http://schemas.microsoft.com/office/drawing/2014/main" id="{C535EC3E-8E5F-857A-5372-953EDB92B86C}"/>
                </a:ext>
              </a:extLst>
            </p:cNvPr>
            <p:cNvSpPr/>
            <p:nvPr/>
          </p:nvSpPr>
          <p:spPr>
            <a:xfrm>
              <a:off x="2519996"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1" name="Shape 1201">
              <a:extLst>
                <a:ext uri="{FF2B5EF4-FFF2-40B4-BE49-F238E27FC236}">
                  <a16:creationId xmlns:a16="http://schemas.microsoft.com/office/drawing/2014/main" id="{F9F4DC60-B686-EF9E-3D59-98FA79EC8640}"/>
                </a:ext>
              </a:extLst>
            </p:cNvPr>
            <p:cNvSpPr/>
            <p:nvPr/>
          </p:nvSpPr>
          <p:spPr>
            <a:xfrm>
              <a:off x="2640799"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2" name="Shape 1202">
              <a:extLst>
                <a:ext uri="{FF2B5EF4-FFF2-40B4-BE49-F238E27FC236}">
                  <a16:creationId xmlns:a16="http://schemas.microsoft.com/office/drawing/2014/main" id="{6317F27F-DE21-3D25-958B-0992A900FDF3}"/>
                </a:ext>
              </a:extLst>
            </p:cNvPr>
            <p:cNvSpPr/>
            <p:nvPr/>
          </p:nvSpPr>
          <p:spPr>
            <a:xfrm>
              <a:off x="2761603" y="2048176"/>
              <a:ext cx="0" cy="63220"/>
            </a:xfrm>
            <a:custGeom>
              <a:avLst/>
              <a:gdLst/>
              <a:ahLst/>
              <a:cxnLst/>
              <a:rect l="0" t="0" r="0" b="0"/>
              <a:pathLst>
                <a:path h="63220">
                  <a:moveTo>
                    <a:pt x="0" y="0"/>
                  </a:moveTo>
                  <a:lnTo>
                    <a:pt x="0" y="6322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3" name="Shape 1203">
              <a:extLst>
                <a:ext uri="{FF2B5EF4-FFF2-40B4-BE49-F238E27FC236}">
                  <a16:creationId xmlns:a16="http://schemas.microsoft.com/office/drawing/2014/main" id="{FB1F83F8-137A-FFAA-AD56-556BABF7FC70}"/>
                </a:ext>
              </a:extLst>
            </p:cNvPr>
            <p:cNvSpPr/>
            <p:nvPr/>
          </p:nvSpPr>
          <p:spPr>
            <a:xfrm>
              <a:off x="2882407"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4" name="Shape 1204">
              <a:extLst>
                <a:ext uri="{FF2B5EF4-FFF2-40B4-BE49-F238E27FC236}">
                  <a16:creationId xmlns:a16="http://schemas.microsoft.com/office/drawing/2014/main" id="{C147DE5B-9417-ADE2-53DA-F5F843B4F9CE}"/>
                </a:ext>
              </a:extLst>
            </p:cNvPr>
            <p:cNvSpPr/>
            <p:nvPr/>
          </p:nvSpPr>
          <p:spPr>
            <a:xfrm>
              <a:off x="3003210"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5" name="Shape 1205">
              <a:extLst>
                <a:ext uri="{FF2B5EF4-FFF2-40B4-BE49-F238E27FC236}">
                  <a16:creationId xmlns:a16="http://schemas.microsoft.com/office/drawing/2014/main" id="{D0DC063A-BD40-C5FC-25ED-95679F5F532A}"/>
                </a:ext>
              </a:extLst>
            </p:cNvPr>
            <p:cNvSpPr/>
            <p:nvPr/>
          </p:nvSpPr>
          <p:spPr>
            <a:xfrm>
              <a:off x="3124014"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6" name="Shape 1206">
              <a:extLst>
                <a:ext uri="{FF2B5EF4-FFF2-40B4-BE49-F238E27FC236}">
                  <a16:creationId xmlns:a16="http://schemas.microsoft.com/office/drawing/2014/main" id="{51A4B2EB-B03C-01D1-454C-0621D3772732}"/>
                </a:ext>
              </a:extLst>
            </p:cNvPr>
            <p:cNvSpPr/>
            <p:nvPr/>
          </p:nvSpPr>
          <p:spPr>
            <a:xfrm>
              <a:off x="3244818"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7" name="Shape 1207">
              <a:extLst>
                <a:ext uri="{FF2B5EF4-FFF2-40B4-BE49-F238E27FC236}">
                  <a16:creationId xmlns:a16="http://schemas.microsoft.com/office/drawing/2014/main" id="{F26CE997-D4B7-B59C-ECA4-4E807D497BF2}"/>
                </a:ext>
              </a:extLst>
            </p:cNvPr>
            <p:cNvSpPr/>
            <p:nvPr/>
          </p:nvSpPr>
          <p:spPr>
            <a:xfrm>
              <a:off x="3365622" y="2048176"/>
              <a:ext cx="0" cy="63220"/>
            </a:xfrm>
            <a:custGeom>
              <a:avLst/>
              <a:gdLst/>
              <a:ahLst/>
              <a:cxnLst/>
              <a:rect l="0" t="0" r="0" b="0"/>
              <a:pathLst>
                <a:path h="63220">
                  <a:moveTo>
                    <a:pt x="0" y="0"/>
                  </a:moveTo>
                  <a:lnTo>
                    <a:pt x="0" y="6322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8" name="Shape 1208">
              <a:extLst>
                <a:ext uri="{FF2B5EF4-FFF2-40B4-BE49-F238E27FC236}">
                  <a16:creationId xmlns:a16="http://schemas.microsoft.com/office/drawing/2014/main" id="{EF0B248A-BA38-4D65-CBFC-1EAB203B6E46}"/>
                </a:ext>
              </a:extLst>
            </p:cNvPr>
            <p:cNvSpPr/>
            <p:nvPr/>
          </p:nvSpPr>
          <p:spPr>
            <a:xfrm>
              <a:off x="3365622" y="2048176"/>
              <a:ext cx="0" cy="63220"/>
            </a:xfrm>
            <a:custGeom>
              <a:avLst/>
              <a:gdLst/>
              <a:ahLst/>
              <a:cxnLst/>
              <a:rect l="0" t="0" r="0" b="0"/>
              <a:pathLst>
                <a:path h="63220">
                  <a:moveTo>
                    <a:pt x="0" y="0"/>
                  </a:moveTo>
                  <a:lnTo>
                    <a:pt x="0" y="6322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59" name="Shape 1209">
              <a:extLst>
                <a:ext uri="{FF2B5EF4-FFF2-40B4-BE49-F238E27FC236}">
                  <a16:creationId xmlns:a16="http://schemas.microsoft.com/office/drawing/2014/main" id="{977C7A87-4241-A505-394A-71AE9FBFB8EA}"/>
                </a:ext>
              </a:extLst>
            </p:cNvPr>
            <p:cNvSpPr/>
            <p:nvPr/>
          </p:nvSpPr>
          <p:spPr>
            <a:xfrm>
              <a:off x="3486426" y="2079786"/>
              <a:ext cx="0" cy="31610"/>
            </a:xfrm>
            <a:custGeom>
              <a:avLst/>
              <a:gdLst/>
              <a:ahLst/>
              <a:cxnLst/>
              <a:rect l="0" t="0" r="0" b="0"/>
              <a:pathLst>
                <a:path h="31610">
                  <a:moveTo>
                    <a:pt x="0" y="0"/>
                  </a:moveTo>
                  <a:lnTo>
                    <a:pt x="0" y="3161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60" name="Rectangle 1210">
              <a:extLst>
                <a:ext uri="{FF2B5EF4-FFF2-40B4-BE49-F238E27FC236}">
                  <a16:creationId xmlns:a16="http://schemas.microsoft.com/office/drawing/2014/main" id="{B573A8C6-22AC-252D-8ACA-D12606E22893}"/>
                </a:ext>
              </a:extLst>
            </p:cNvPr>
            <p:cNvSpPr/>
            <p:nvPr/>
          </p:nvSpPr>
          <p:spPr>
            <a:xfrm>
              <a:off x="316828" y="2136894"/>
              <a:ext cx="62433"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1" name="Rectangle 1211">
              <a:extLst>
                <a:ext uri="{FF2B5EF4-FFF2-40B4-BE49-F238E27FC236}">
                  <a16:creationId xmlns:a16="http://schemas.microsoft.com/office/drawing/2014/main" id="{8AAE3873-C4D6-30F4-3DCB-CF0F6482189C}"/>
                </a:ext>
              </a:extLst>
            </p:cNvPr>
            <p:cNvSpPr/>
            <p:nvPr/>
          </p:nvSpPr>
          <p:spPr>
            <a:xfrm>
              <a:off x="874058" y="2136894"/>
              <a:ext cx="187300"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100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2" name="Rectangle 1212">
              <a:extLst>
                <a:ext uri="{FF2B5EF4-FFF2-40B4-BE49-F238E27FC236}">
                  <a16:creationId xmlns:a16="http://schemas.microsoft.com/office/drawing/2014/main" id="{F40F9CAB-248E-AE8C-468A-25A3C20D6A0C}"/>
                </a:ext>
              </a:extLst>
            </p:cNvPr>
            <p:cNvSpPr/>
            <p:nvPr/>
          </p:nvSpPr>
          <p:spPr>
            <a:xfrm>
              <a:off x="1477727" y="2136894"/>
              <a:ext cx="187299"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200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3" name="Rectangle 1213">
              <a:extLst>
                <a:ext uri="{FF2B5EF4-FFF2-40B4-BE49-F238E27FC236}">
                  <a16:creationId xmlns:a16="http://schemas.microsoft.com/office/drawing/2014/main" id="{39465224-FD3C-4BC3-B405-F6013FF78A5D}"/>
                </a:ext>
              </a:extLst>
            </p:cNvPr>
            <p:cNvSpPr/>
            <p:nvPr/>
          </p:nvSpPr>
          <p:spPr>
            <a:xfrm>
              <a:off x="2085609" y="2136894"/>
              <a:ext cx="187299"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300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4" name="Rectangle 1214">
              <a:extLst>
                <a:ext uri="{FF2B5EF4-FFF2-40B4-BE49-F238E27FC236}">
                  <a16:creationId xmlns:a16="http://schemas.microsoft.com/office/drawing/2014/main" id="{F45E8619-BF39-42C5-860C-0EC03B4EA38E}"/>
                </a:ext>
              </a:extLst>
            </p:cNvPr>
            <p:cNvSpPr/>
            <p:nvPr/>
          </p:nvSpPr>
          <p:spPr>
            <a:xfrm>
              <a:off x="2689278" y="2136894"/>
              <a:ext cx="187299"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400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5" name="Rectangle 1215">
              <a:extLst>
                <a:ext uri="{FF2B5EF4-FFF2-40B4-BE49-F238E27FC236}">
                  <a16:creationId xmlns:a16="http://schemas.microsoft.com/office/drawing/2014/main" id="{94CD451A-403B-0AB1-7436-8A33A00568A3}"/>
                </a:ext>
              </a:extLst>
            </p:cNvPr>
            <p:cNvSpPr/>
            <p:nvPr/>
          </p:nvSpPr>
          <p:spPr>
            <a:xfrm>
              <a:off x="3292941" y="2136894"/>
              <a:ext cx="187299"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500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6" name="Shape 1216">
              <a:extLst>
                <a:ext uri="{FF2B5EF4-FFF2-40B4-BE49-F238E27FC236}">
                  <a16:creationId xmlns:a16="http://schemas.microsoft.com/office/drawing/2014/main" id="{337852F2-38B8-D9CA-D09F-6194A8498DCB}"/>
                </a:ext>
              </a:extLst>
            </p:cNvPr>
            <p:cNvSpPr/>
            <p:nvPr/>
          </p:nvSpPr>
          <p:spPr>
            <a:xfrm>
              <a:off x="345534" y="4054"/>
              <a:ext cx="0" cy="2107342"/>
            </a:xfrm>
            <a:custGeom>
              <a:avLst/>
              <a:gdLst/>
              <a:ahLst/>
              <a:cxnLst/>
              <a:rect l="0" t="0" r="0" b="0"/>
              <a:pathLst>
                <a:path h="2107342">
                  <a:moveTo>
                    <a:pt x="0" y="2107342"/>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67" name="Rectangle 1217">
              <a:extLst>
                <a:ext uri="{FF2B5EF4-FFF2-40B4-BE49-F238E27FC236}">
                  <a16:creationId xmlns:a16="http://schemas.microsoft.com/office/drawing/2014/main" id="{53406ED4-4BE7-9288-536A-DFD160F9192B}"/>
                </a:ext>
              </a:extLst>
            </p:cNvPr>
            <p:cNvSpPr/>
            <p:nvPr/>
          </p:nvSpPr>
          <p:spPr>
            <a:xfrm rot="-5399999">
              <a:off x="60355" y="-44070"/>
              <a:ext cx="31217"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8" name="Rectangle 1218">
              <a:extLst>
                <a:ext uri="{FF2B5EF4-FFF2-40B4-BE49-F238E27FC236}">
                  <a16:creationId xmlns:a16="http://schemas.microsoft.com/office/drawing/2014/main" id="{4D05D1A2-D305-B769-4CF1-8053C0F1B986}"/>
                </a:ext>
              </a:extLst>
            </p:cNvPr>
            <p:cNvSpPr/>
            <p:nvPr/>
          </p:nvSpPr>
          <p:spPr>
            <a:xfrm rot="-5399999">
              <a:off x="14503" y="-963"/>
              <a:ext cx="43704" cy="72708"/>
            </a:xfrm>
            <a:prstGeom prst="rect">
              <a:avLst/>
            </a:prstGeom>
            <a:ln>
              <a:noFill/>
            </a:ln>
          </p:spPr>
          <p:txBody>
            <a:bodyPr vert="horz" lIns="0" tIns="0" rIns="0" bIns="0" rtlCol="0">
              <a:noAutofit/>
            </a:bodyPr>
            <a:lstStyle/>
            <a:p>
              <a:pPr marL="6350" indent="-6350" algn="l">
                <a:lnSpc>
                  <a:spcPct val="107000"/>
                </a:lnSpc>
                <a:spcAft>
                  <a:spcPts val="800"/>
                </a:spcAft>
              </a:pPr>
              <a:r>
                <a:rPr lang="en-GB" sz="450">
                  <a:solidFill>
                    <a:srgbClr val="000000"/>
                  </a:solidFill>
                  <a:effectLst/>
                  <a:latin typeface="Arial" panose="020B0604020202020204" pitchFamily="34" charset="0"/>
                  <a:ea typeface="Arial" panose="020B0604020202020204" pitchFamily="34" charset="0"/>
                  <a:cs typeface="Cambria" panose="02040503050406030204" pitchFamily="18" charset="0"/>
                </a:rPr>
                <a:t>3</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69" name="Rectangle 1219">
              <a:extLst>
                <a:ext uri="{FF2B5EF4-FFF2-40B4-BE49-F238E27FC236}">
                  <a16:creationId xmlns:a16="http://schemas.microsoft.com/office/drawing/2014/main" id="{D0A7AB1C-4187-ECD0-9FD6-1CE1918E3BF1}"/>
                </a:ext>
              </a:extLst>
            </p:cNvPr>
            <p:cNvSpPr/>
            <p:nvPr/>
          </p:nvSpPr>
          <p:spPr>
            <a:xfrm rot="-5399999">
              <a:off x="-212182" y="143524"/>
              <a:ext cx="567851"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 Volume [m</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70" name="Rectangle 1220">
              <a:extLst>
                <a:ext uri="{FF2B5EF4-FFF2-40B4-BE49-F238E27FC236}">
                  <a16:creationId xmlns:a16="http://schemas.microsoft.com/office/drawing/2014/main" id="{1F962C2C-A360-0CBA-B36C-3C597ADDEEF4}"/>
                </a:ext>
              </a:extLst>
            </p:cNvPr>
            <p:cNvSpPr/>
            <p:nvPr/>
          </p:nvSpPr>
          <p:spPr>
            <a:xfrm rot="-5399999">
              <a:off x="82046" y="454955"/>
              <a:ext cx="43704" cy="72708"/>
            </a:xfrm>
            <a:prstGeom prst="rect">
              <a:avLst/>
            </a:prstGeom>
            <a:ln>
              <a:noFill/>
            </a:ln>
          </p:spPr>
          <p:txBody>
            <a:bodyPr vert="horz" lIns="0" tIns="0" rIns="0" bIns="0" rtlCol="0">
              <a:noAutofit/>
            </a:bodyPr>
            <a:lstStyle/>
            <a:p>
              <a:pPr marL="6350" indent="-6350" algn="l">
                <a:lnSpc>
                  <a:spcPct val="107000"/>
                </a:lnSpc>
                <a:spcAft>
                  <a:spcPts val="800"/>
                </a:spcAft>
              </a:pPr>
              <a:r>
                <a:rPr lang="en-GB" sz="450">
                  <a:solidFill>
                    <a:srgbClr val="000000"/>
                  </a:solidFill>
                  <a:effectLst/>
                  <a:latin typeface="Arial" panose="020B0604020202020204" pitchFamily="34" charset="0"/>
                  <a:ea typeface="Arial" panose="020B0604020202020204" pitchFamily="34" charset="0"/>
                  <a:cs typeface="Cambria" panose="02040503050406030204" pitchFamily="18" charset="0"/>
                </a:rPr>
                <a:t>4</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71" name="Rectangle 1221">
              <a:extLst>
                <a:ext uri="{FF2B5EF4-FFF2-40B4-BE49-F238E27FC236}">
                  <a16:creationId xmlns:a16="http://schemas.microsoft.com/office/drawing/2014/main" id="{814A1763-92FC-EFBF-C10F-4CB975C5C1BE}"/>
                </a:ext>
              </a:extLst>
            </p:cNvPr>
            <p:cNvSpPr/>
            <p:nvPr/>
          </p:nvSpPr>
          <p:spPr>
            <a:xfrm rot="-5399999">
              <a:off x="-3098" y="496141"/>
              <a:ext cx="149683"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CF</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72" name="Shape 1222">
              <a:extLst>
                <a:ext uri="{FF2B5EF4-FFF2-40B4-BE49-F238E27FC236}">
                  <a16:creationId xmlns:a16="http://schemas.microsoft.com/office/drawing/2014/main" id="{81744BF3-1844-BFB8-4961-BFD402259A9D}"/>
                </a:ext>
              </a:extLst>
            </p:cNvPr>
            <p:cNvSpPr/>
            <p:nvPr/>
          </p:nvSpPr>
          <p:spPr>
            <a:xfrm>
              <a:off x="345534" y="2111397"/>
              <a:ext cx="95033" cy="0"/>
            </a:xfrm>
            <a:custGeom>
              <a:avLst/>
              <a:gdLst/>
              <a:ahLst/>
              <a:cxnLst/>
              <a:rect l="0" t="0" r="0" b="0"/>
              <a:pathLst>
                <a:path w="95033">
                  <a:moveTo>
                    <a:pt x="95033"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73" name="Shape 1223">
              <a:extLst>
                <a:ext uri="{FF2B5EF4-FFF2-40B4-BE49-F238E27FC236}">
                  <a16:creationId xmlns:a16="http://schemas.microsoft.com/office/drawing/2014/main" id="{5D573EF2-B706-848B-BA8B-0A819E211F99}"/>
                </a:ext>
              </a:extLst>
            </p:cNvPr>
            <p:cNvSpPr/>
            <p:nvPr/>
          </p:nvSpPr>
          <p:spPr>
            <a:xfrm>
              <a:off x="345534" y="2051116"/>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74" name="Shape 1224">
              <a:extLst>
                <a:ext uri="{FF2B5EF4-FFF2-40B4-BE49-F238E27FC236}">
                  <a16:creationId xmlns:a16="http://schemas.microsoft.com/office/drawing/2014/main" id="{2AB387CE-42E3-2AF5-E7F8-D80CB17C05FD}"/>
                </a:ext>
              </a:extLst>
            </p:cNvPr>
            <p:cNvSpPr/>
            <p:nvPr/>
          </p:nvSpPr>
          <p:spPr>
            <a:xfrm>
              <a:off x="345534" y="1990836"/>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75" name="Shape 1225">
              <a:extLst>
                <a:ext uri="{FF2B5EF4-FFF2-40B4-BE49-F238E27FC236}">
                  <a16:creationId xmlns:a16="http://schemas.microsoft.com/office/drawing/2014/main" id="{A98DAD10-EB33-9192-A270-1E4B9F5B06B2}"/>
                </a:ext>
              </a:extLst>
            </p:cNvPr>
            <p:cNvSpPr/>
            <p:nvPr/>
          </p:nvSpPr>
          <p:spPr>
            <a:xfrm>
              <a:off x="345534" y="1930556"/>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76" name="Shape 1226">
              <a:extLst>
                <a:ext uri="{FF2B5EF4-FFF2-40B4-BE49-F238E27FC236}">
                  <a16:creationId xmlns:a16="http://schemas.microsoft.com/office/drawing/2014/main" id="{35F5C2B3-A2BC-CE27-2AAD-AAE0ADB19F95}"/>
                </a:ext>
              </a:extLst>
            </p:cNvPr>
            <p:cNvSpPr/>
            <p:nvPr/>
          </p:nvSpPr>
          <p:spPr>
            <a:xfrm>
              <a:off x="345534" y="1870276"/>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77" name="Shape 1227">
              <a:extLst>
                <a:ext uri="{FF2B5EF4-FFF2-40B4-BE49-F238E27FC236}">
                  <a16:creationId xmlns:a16="http://schemas.microsoft.com/office/drawing/2014/main" id="{4832633F-4918-9DC4-AF01-4BA0EE6CD2F0}"/>
                </a:ext>
              </a:extLst>
            </p:cNvPr>
            <p:cNvSpPr/>
            <p:nvPr/>
          </p:nvSpPr>
          <p:spPr>
            <a:xfrm>
              <a:off x="345534" y="1809996"/>
              <a:ext cx="95033" cy="0"/>
            </a:xfrm>
            <a:custGeom>
              <a:avLst/>
              <a:gdLst/>
              <a:ahLst/>
              <a:cxnLst/>
              <a:rect l="0" t="0" r="0" b="0"/>
              <a:pathLst>
                <a:path w="95033">
                  <a:moveTo>
                    <a:pt x="95033"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78" name="Shape 1228">
              <a:extLst>
                <a:ext uri="{FF2B5EF4-FFF2-40B4-BE49-F238E27FC236}">
                  <a16:creationId xmlns:a16="http://schemas.microsoft.com/office/drawing/2014/main" id="{8876575B-BDE5-62B2-DEDA-5D4FB1E2C321}"/>
                </a:ext>
              </a:extLst>
            </p:cNvPr>
            <p:cNvSpPr/>
            <p:nvPr/>
          </p:nvSpPr>
          <p:spPr>
            <a:xfrm>
              <a:off x="345534" y="1749715"/>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79" name="Shape 1229">
              <a:extLst>
                <a:ext uri="{FF2B5EF4-FFF2-40B4-BE49-F238E27FC236}">
                  <a16:creationId xmlns:a16="http://schemas.microsoft.com/office/drawing/2014/main" id="{E94BAFD3-394A-F3EB-3C81-17871CAC93E0}"/>
                </a:ext>
              </a:extLst>
            </p:cNvPr>
            <p:cNvSpPr/>
            <p:nvPr/>
          </p:nvSpPr>
          <p:spPr>
            <a:xfrm>
              <a:off x="345534" y="1689436"/>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0" name="Shape 1230">
              <a:extLst>
                <a:ext uri="{FF2B5EF4-FFF2-40B4-BE49-F238E27FC236}">
                  <a16:creationId xmlns:a16="http://schemas.microsoft.com/office/drawing/2014/main" id="{C6CE11AD-EB92-0A60-7AC5-18790ECC43F3}"/>
                </a:ext>
              </a:extLst>
            </p:cNvPr>
            <p:cNvSpPr/>
            <p:nvPr/>
          </p:nvSpPr>
          <p:spPr>
            <a:xfrm>
              <a:off x="345534" y="1629157"/>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1" name="Shape 1231">
              <a:extLst>
                <a:ext uri="{FF2B5EF4-FFF2-40B4-BE49-F238E27FC236}">
                  <a16:creationId xmlns:a16="http://schemas.microsoft.com/office/drawing/2014/main" id="{D4B85938-ADCE-C92A-F3AA-FD679C73B47C}"/>
                </a:ext>
              </a:extLst>
            </p:cNvPr>
            <p:cNvSpPr/>
            <p:nvPr/>
          </p:nvSpPr>
          <p:spPr>
            <a:xfrm>
              <a:off x="345534" y="1568874"/>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2" name="Shape 1232">
              <a:extLst>
                <a:ext uri="{FF2B5EF4-FFF2-40B4-BE49-F238E27FC236}">
                  <a16:creationId xmlns:a16="http://schemas.microsoft.com/office/drawing/2014/main" id="{DF9CE455-CB72-2FB4-D56D-10047826E6F8}"/>
                </a:ext>
              </a:extLst>
            </p:cNvPr>
            <p:cNvSpPr/>
            <p:nvPr/>
          </p:nvSpPr>
          <p:spPr>
            <a:xfrm>
              <a:off x="345534" y="1508598"/>
              <a:ext cx="95033" cy="0"/>
            </a:xfrm>
            <a:custGeom>
              <a:avLst/>
              <a:gdLst/>
              <a:ahLst/>
              <a:cxnLst/>
              <a:rect l="0" t="0" r="0" b="0"/>
              <a:pathLst>
                <a:path w="95033">
                  <a:moveTo>
                    <a:pt x="95033"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3" name="Shape 1233">
              <a:extLst>
                <a:ext uri="{FF2B5EF4-FFF2-40B4-BE49-F238E27FC236}">
                  <a16:creationId xmlns:a16="http://schemas.microsoft.com/office/drawing/2014/main" id="{46D9C65A-0881-A29A-14DC-F18BF657656A}"/>
                </a:ext>
              </a:extLst>
            </p:cNvPr>
            <p:cNvSpPr/>
            <p:nvPr/>
          </p:nvSpPr>
          <p:spPr>
            <a:xfrm>
              <a:off x="345534" y="1448315"/>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4" name="Shape 1234">
              <a:extLst>
                <a:ext uri="{FF2B5EF4-FFF2-40B4-BE49-F238E27FC236}">
                  <a16:creationId xmlns:a16="http://schemas.microsoft.com/office/drawing/2014/main" id="{9C728386-349A-DA10-68A7-3C118FBE423B}"/>
                </a:ext>
              </a:extLst>
            </p:cNvPr>
            <p:cNvSpPr/>
            <p:nvPr/>
          </p:nvSpPr>
          <p:spPr>
            <a:xfrm>
              <a:off x="345534" y="1388032"/>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5" name="Shape 1235">
              <a:extLst>
                <a:ext uri="{FF2B5EF4-FFF2-40B4-BE49-F238E27FC236}">
                  <a16:creationId xmlns:a16="http://schemas.microsoft.com/office/drawing/2014/main" id="{72CF776A-2820-E300-B525-CFC40333450C}"/>
                </a:ext>
              </a:extLst>
            </p:cNvPr>
            <p:cNvSpPr/>
            <p:nvPr/>
          </p:nvSpPr>
          <p:spPr>
            <a:xfrm>
              <a:off x="345534" y="1327755"/>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6" name="Shape 1236">
              <a:extLst>
                <a:ext uri="{FF2B5EF4-FFF2-40B4-BE49-F238E27FC236}">
                  <a16:creationId xmlns:a16="http://schemas.microsoft.com/office/drawing/2014/main" id="{87407C4C-CEDB-3AF6-8B79-0A9ABF5E8E32}"/>
                </a:ext>
              </a:extLst>
            </p:cNvPr>
            <p:cNvSpPr/>
            <p:nvPr/>
          </p:nvSpPr>
          <p:spPr>
            <a:xfrm>
              <a:off x="345534" y="1267472"/>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7" name="Shape 1237">
              <a:extLst>
                <a:ext uri="{FF2B5EF4-FFF2-40B4-BE49-F238E27FC236}">
                  <a16:creationId xmlns:a16="http://schemas.microsoft.com/office/drawing/2014/main" id="{833BF3B0-17F0-396A-2B88-672EEDD4039D}"/>
                </a:ext>
              </a:extLst>
            </p:cNvPr>
            <p:cNvSpPr/>
            <p:nvPr/>
          </p:nvSpPr>
          <p:spPr>
            <a:xfrm>
              <a:off x="345534" y="1207196"/>
              <a:ext cx="95033" cy="0"/>
            </a:xfrm>
            <a:custGeom>
              <a:avLst/>
              <a:gdLst/>
              <a:ahLst/>
              <a:cxnLst/>
              <a:rect l="0" t="0" r="0" b="0"/>
              <a:pathLst>
                <a:path w="95033">
                  <a:moveTo>
                    <a:pt x="95033"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8" name="Shape 1238">
              <a:extLst>
                <a:ext uri="{FF2B5EF4-FFF2-40B4-BE49-F238E27FC236}">
                  <a16:creationId xmlns:a16="http://schemas.microsoft.com/office/drawing/2014/main" id="{80DD82D7-21D3-F895-3E33-84C2B94F6E53}"/>
                </a:ext>
              </a:extLst>
            </p:cNvPr>
            <p:cNvSpPr/>
            <p:nvPr/>
          </p:nvSpPr>
          <p:spPr>
            <a:xfrm>
              <a:off x="345534" y="1146913"/>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89" name="Shape 1239">
              <a:extLst>
                <a:ext uri="{FF2B5EF4-FFF2-40B4-BE49-F238E27FC236}">
                  <a16:creationId xmlns:a16="http://schemas.microsoft.com/office/drawing/2014/main" id="{287C9FC3-4660-E7A8-EB2B-2A05DC1FF6A4}"/>
                </a:ext>
              </a:extLst>
            </p:cNvPr>
            <p:cNvSpPr/>
            <p:nvPr/>
          </p:nvSpPr>
          <p:spPr>
            <a:xfrm>
              <a:off x="345534" y="1086630"/>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0" name="Shape 1240">
              <a:extLst>
                <a:ext uri="{FF2B5EF4-FFF2-40B4-BE49-F238E27FC236}">
                  <a16:creationId xmlns:a16="http://schemas.microsoft.com/office/drawing/2014/main" id="{B17FD282-238C-C7E8-28F9-D360D1BC43F0}"/>
                </a:ext>
              </a:extLst>
            </p:cNvPr>
            <p:cNvSpPr/>
            <p:nvPr/>
          </p:nvSpPr>
          <p:spPr>
            <a:xfrm>
              <a:off x="345534" y="1026353"/>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1" name="Shape 1241">
              <a:extLst>
                <a:ext uri="{FF2B5EF4-FFF2-40B4-BE49-F238E27FC236}">
                  <a16:creationId xmlns:a16="http://schemas.microsoft.com/office/drawing/2014/main" id="{4B777160-2E54-B882-0344-057C1E1ACDAF}"/>
                </a:ext>
              </a:extLst>
            </p:cNvPr>
            <p:cNvSpPr/>
            <p:nvPr/>
          </p:nvSpPr>
          <p:spPr>
            <a:xfrm>
              <a:off x="345534" y="966070"/>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2" name="Shape 1242">
              <a:extLst>
                <a:ext uri="{FF2B5EF4-FFF2-40B4-BE49-F238E27FC236}">
                  <a16:creationId xmlns:a16="http://schemas.microsoft.com/office/drawing/2014/main" id="{5EF971D4-91F6-7A4A-1F73-8BC51953AFEB}"/>
                </a:ext>
              </a:extLst>
            </p:cNvPr>
            <p:cNvSpPr/>
            <p:nvPr/>
          </p:nvSpPr>
          <p:spPr>
            <a:xfrm>
              <a:off x="345534" y="905794"/>
              <a:ext cx="95033" cy="0"/>
            </a:xfrm>
            <a:custGeom>
              <a:avLst/>
              <a:gdLst/>
              <a:ahLst/>
              <a:cxnLst/>
              <a:rect l="0" t="0" r="0" b="0"/>
              <a:pathLst>
                <a:path w="95033">
                  <a:moveTo>
                    <a:pt x="95033"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3" name="Shape 1243">
              <a:extLst>
                <a:ext uri="{FF2B5EF4-FFF2-40B4-BE49-F238E27FC236}">
                  <a16:creationId xmlns:a16="http://schemas.microsoft.com/office/drawing/2014/main" id="{E6C0B8AF-3939-4B3C-7632-319B80F5BC97}"/>
                </a:ext>
              </a:extLst>
            </p:cNvPr>
            <p:cNvSpPr/>
            <p:nvPr/>
          </p:nvSpPr>
          <p:spPr>
            <a:xfrm>
              <a:off x="345534" y="845511"/>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4" name="Shape 1244">
              <a:extLst>
                <a:ext uri="{FF2B5EF4-FFF2-40B4-BE49-F238E27FC236}">
                  <a16:creationId xmlns:a16="http://schemas.microsoft.com/office/drawing/2014/main" id="{450EB78C-629B-2054-DE35-C35F452145D0}"/>
                </a:ext>
              </a:extLst>
            </p:cNvPr>
            <p:cNvSpPr/>
            <p:nvPr/>
          </p:nvSpPr>
          <p:spPr>
            <a:xfrm>
              <a:off x="345534" y="785235"/>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5" name="Shape 1245">
              <a:extLst>
                <a:ext uri="{FF2B5EF4-FFF2-40B4-BE49-F238E27FC236}">
                  <a16:creationId xmlns:a16="http://schemas.microsoft.com/office/drawing/2014/main" id="{D046706B-745A-EF6E-2414-34E49525BB1A}"/>
                </a:ext>
              </a:extLst>
            </p:cNvPr>
            <p:cNvSpPr/>
            <p:nvPr/>
          </p:nvSpPr>
          <p:spPr>
            <a:xfrm>
              <a:off x="345534" y="724952"/>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6" name="Shape 1246">
              <a:extLst>
                <a:ext uri="{FF2B5EF4-FFF2-40B4-BE49-F238E27FC236}">
                  <a16:creationId xmlns:a16="http://schemas.microsoft.com/office/drawing/2014/main" id="{7C879E18-C2B2-0B8B-719E-F44E79B220C1}"/>
                </a:ext>
              </a:extLst>
            </p:cNvPr>
            <p:cNvSpPr/>
            <p:nvPr/>
          </p:nvSpPr>
          <p:spPr>
            <a:xfrm>
              <a:off x="345534" y="664669"/>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7" name="Shape 1247">
              <a:extLst>
                <a:ext uri="{FF2B5EF4-FFF2-40B4-BE49-F238E27FC236}">
                  <a16:creationId xmlns:a16="http://schemas.microsoft.com/office/drawing/2014/main" id="{7B1F558D-258A-BD86-2CA6-F056DC783172}"/>
                </a:ext>
              </a:extLst>
            </p:cNvPr>
            <p:cNvSpPr/>
            <p:nvPr/>
          </p:nvSpPr>
          <p:spPr>
            <a:xfrm>
              <a:off x="345534" y="604392"/>
              <a:ext cx="95033" cy="0"/>
            </a:xfrm>
            <a:custGeom>
              <a:avLst/>
              <a:gdLst/>
              <a:ahLst/>
              <a:cxnLst/>
              <a:rect l="0" t="0" r="0" b="0"/>
              <a:pathLst>
                <a:path w="95033">
                  <a:moveTo>
                    <a:pt x="95033"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8" name="Shape 1248">
              <a:extLst>
                <a:ext uri="{FF2B5EF4-FFF2-40B4-BE49-F238E27FC236}">
                  <a16:creationId xmlns:a16="http://schemas.microsoft.com/office/drawing/2014/main" id="{84C1F8E8-A6C2-EC96-8DCC-47CBD892801B}"/>
                </a:ext>
              </a:extLst>
            </p:cNvPr>
            <p:cNvSpPr/>
            <p:nvPr/>
          </p:nvSpPr>
          <p:spPr>
            <a:xfrm>
              <a:off x="345534" y="544109"/>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99" name="Shape 1249">
              <a:extLst>
                <a:ext uri="{FF2B5EF4-FFF2-40B4-BE49-F238E27FC236}">
                  <a16:creationId xmlns:a16="http://schemas.microsoft.com/office/drawing/2014/main" id="{6F7491F0-D8A1-3B1C-1E4C-6F75DFB5C13A}"/>
                </a:ext>
              </a:extLst>
            </p:cNvPr>
            <p:cNvSpPr/>
            <p:nvPr/>
          </p:nvSpPr>
          <p:spPr>
            <a:xfrm>
              <a:off x="345534" y="483833"/>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0" name="Shape 1250">
              <a:extLst>
                <a:ext uri="{FF2B5EF4-FFF2-40B4-BE49-F238E27FC236}">
                  <a16:creationId xmlns:a16="http://schemas.microsoft.com/office/drawing/2014/main" id="{FC368F1F-4234-5496-64DE-310B3857ACB1}"/>
                </a:ext>
              </a:extLst>
            </p:cNvPr>
            <p:cNvSpPr/>
            <p:nvPr/>
          </p:nvSpPr>
          <p:spPr>
            <a:xfrm>
              <a:off x="345534" y="423550"/>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1" name="Shape 1251">
              <a:extLst>
                <a:ext uri="{FF2B5EF4-FFF2-40B4-BE49-F238E27FC236}">
                  <a16:creationId xmlns:a16="http://schemas.microsoft.com/office/drawing/2014/main" id="{B3824707-40DF-059B-3DDD-900AC1E1B8DD}"/>
                </a:ext>
              </a:extLst>
            </p:cNvPr>
            <p:cNvSpPr/>
            <p:nvPr/>
          </p:nvSpPr>
          <p:spPr>
            <a:xfrm>
              <a:off x="345534" y="363274"/>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2" name="Shape 1252">
              <a:extLst>
                <a:ext uri="{FF2B5EF4-FFF2-40B4-BE49-F238E27FC236}">
                  <a16:creationId xmlns:a16="http://schemas.microsoft.com/office/drawing/2014/main" id="{0B546475-8CF1-A54B-A87C-F6552BC7FF08}"/>
                </a:ext>
              </a:extLst>
            </p:cNvPr>
            <p:cNvSpPr/>
            <p:nvPr/>
          </p:nvSpPr>
          <p:spPr>
            <a:xfrm>
              <a:off x="345534" y="302991"/>
              <a:ext cx="95033" cy="0"/>
            </a:xfrm>
            <a:custGeom>
              <a:avLst/>
              <a:gdLst/>
              <a:ahLst/>
              <a:cxnLst/>
              <a:rect l="0" t="0" r="0" b="0"/>
              <a:pathLst>
                <a:path w="95033">
                  <a:moveTo>
                    <a:pt x="95033"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3" name="Shape 1253">
              <a:extLst>
                <a:ext uri="{FF2B5EF4-FFF2-40B4-BE49-F238E27FC236}">
                  <a16:creationId xmlns:a16="http://schemas.microsoft.com/office/drawing/2014/main" id="{E25426CC-12C0-EFD6-DF7F-AF0A24ED7A4D}"/>
                </a:ext>
              </a:extLst>
            </p:cNvPr>
            <p:cNvSpPr/>
            <p:nvPr/>
          </p:nvSpPr>
          <p:spPr>
            <a:xfrm>
              <a:off x="345534" y="302991"/>
              <a:ext cx="95033" cy="0"/>
            </a:xfrm>
            <a:custGeom>
              <a:avLst/>
              <a:gdLst/>
              <a:ahLst/>
              <a:cxnLst/>
              <a:rect l="0" t="0" r="0" b="0"/>
              <a:pathLst>
                <a:path w="95033">
                  <a:moveTo>
                    <a:pt x="95033"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4" name="Shape 1254">
              <a:extLst>
                <a:ext uri="{FF2B5EF4-FFF2-40B4-BE49-F238E27FC236}">
                  <a16:creationId xmlns:a16="http://schemas.microsoft.com/office/drawing/2014/main" id="{EB57E7AC-9D28-1BA6-4BC0-8E211D26A32E}"/>
                </a:ext>
              </a:extLst>
            </p:cNvPr>
            <p:cNvSpPr/>
            <p:nvPr/>
          </p:nvSpPr>
          <p:spPr>
            <a:xfrm>
              <a:off x="345534" y="242707"/>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5" name="Shape 1255">
              <a:extLst>
                <a:ext uri="{FF2B5EF4-FFF2-40B4-BE49-F238E27FC236}">
                  <a16:creationId xmlns:a16="http://schemas.microsoft.com/office/drawing/2014/main" id="{9BAAA09C-050D-2AE1-8F73-6657EBEF59BB}"/>
                </a:ext>
              </a:extLst>
            </p:cNvPr>
            <p:cNvSpPr/>
            <p:nvPr/>
          </p:nvSpPr>
          <p:spPr>
            <a:xfrm>
              <a:off x="345534" y="182431"/>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6" name="Shape 1256">
              <a:extLst>
                <a:ext uri="{FF2B5EF4-FFF2-40B4-BE49-F238E27FC236}">
                  <a16:creationId xmlns:a16="http://schemas.microsoft.com/office/drawing/2014/main" id="{35304D68-6E01-D49E-42B5-CE8CADD087DD}"/>
                </a:ext>
              </a:extLst>
            </p:cNvPr>
            <p:cNvSpPr/>
            <p:nvPr/>
          </p:nvSpPr>
          <p:spPr>
            <a:xfrm>
              <a:off x="345534" y="122148"/>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7" name="Shape 1257">
              <a:extLst>
                <a:ext uri="{FF2B5EF4-FFF2-40B4-BE49-F238E27FC236}">
                  <a16:creationId xmlns:a16="http://schemas.microsoft.com/office/drawing/2014/main" id="{B6F604C5-8BF9-88AE-03B7-4EB8BD592C17}"/>
                </a:ext>
              </a:extLst>
            </p:cNvPr>
            <p:cNvSpPr/>
            <p:nvPr/>
          </p:nvSpPr>
          <p:spPr>
            <a:xfrm>
              <a:off x="345534" y="61872"/>
              <a:ext cx="47517" cy="0"/>
            </a:xfrm>
            <a:custGeom>
              <a:avLst/>
              <a:gdLst/>
              <a:ahLst/>
              <a:cxnLst/>
              <a:rect l="0" t="0" r="0" b="0"/>
              <a:pathLst>
                <a:path w="47517">
                  <a:moveTo>
                    <a:pt x="47517"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08" name="Rectangle 1258">
              <a:extLst>
                <a:ext uri="{FF2B5EF4-FFF2-40B4-BE49-F238E27FC236}">
                  <a16:creationId xmlns:a16="http://schemas.microsoft.com/office/drawing/2014/main" id="{A07637FA-778C-5997-1348-EDC7F95B3FE1}"/>
                </a:ext>
              </a:extLst>
            </p:cNvPr>
            <p:cNvSpPr/>
            <p:nvPr/>
          </p:nvSpPr>
          <p:spPr>
            <a:xfrm>
              <a:off x="278835" y="2082015"/>
              <a:ext cx="62433"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109" name="Rectangle 1259">
              <a:extLst>
                <a:ext uri="{FF2B5EF4-FFF2-40B4-BE49-F238E27FC236}">
                  <a16:creationId xmlns:a16="http://schemas.microsoft.com/office/drawing/2014/main" id="{B5A266E3-A68E-8C4B-EF96-890C71D0A60E}"/>
                </a:ext>
              </a:extLst>
            </p:cNvPr>
            <p:cNvSpPr/>
            <p:nvPr/>
          </p:nvSpPr>
          <p:spPr>
            <a:xfrm>
              <a:off x="278835" y="1782293"/>
              <a:ext cx="62433"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5</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110" name="Rectangle 1260">
              <a:extLst>
                <a:ext uri="{FF2B5EF4-FFF2-40B4-BE49-F238E27FC236}">
                  <a16:creationId xmlns:a16="http://schemas.microsoft.com/office/drawing/2014/main" id="{2705DD59-32E7-7ACA-BDFE-0AF436A03536}"/>
                </a:ext>
              </a:extLst>
            </p:cNvPr>
            <p:cNvSpPr/>
            <p:nvPr/>
          </p:nvSpPr>
          <p:spPr>
            <a:xfrm>
              <a:off x="232399" y="1478347"/>
              <a:ext cx="124866"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10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111" name="Rectangle 1261">
              <a:extLst>
                <a:ext uri="{FF2B5EF4-FFF2-40B4-BE49-F238E27FC236}">
                  <a16:creationId xmlns:a16="http://schemas.microsoft.com/office/drawing/2014/main" id="{FB80D60C-0E5F-2A5F-EFB5-2E4D1AC6D19D}"/>
                </a:ext>
              </a:extLst>
            </p:cNvPr>
            <p:cNvSpPr/>
            <p:nvPr/>
          </p:nvSpPr>
          <p:spPr>
            <a:xfrm>
              <a:off x="232399" y="1178628"/>
              <a:ext cx="124866"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15</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112" name="Rectangle 1262">
              <a:extLst>
                <a:ext uri="{FF2B5EF4-FFF2-40B4-BE49-F238E27FC236}">
                  <a16:creationId xmlns:a16="http://schemas.microsoft.com/office/drawing/2014/main" id="{8587A661-5FBE-B541-E150-54F8D9EEE91B}"/>
                </a:ext>
              </a:extLst>
            </p:cNvPr>
            <p:cNvSpPr/>
            <p:nvPr/>
          </p:nvSpPr>
          <p:spPr>
            <a:xfrm>
              <a:off x="232399" y="878903"/>
              <a:ext cx="124866" cy="103867"/>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20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113" name="Rectangle 1263">
              <a:extLst>
                <a:ext uri="{FF2B5EF4-FFF2-40B4-BE49-F238E27FC236}">
                  <a16:creationId xmlns:a16="http://schemas.microsoft.com/office/drawing/2014/main" id="{E8A2F280-9D36-04FD-EC44-9ADA1B08B14D}"/>
                </a:ext>
              </a:extLst>
            </p:cNvPr>
            <p:cNvSpPr/>
            <p:nvPr/>
          </p:nvSpPr>
          <p:spPr>
            <a:xfrm>
              <a:off x="232399" y="574958"/>
              <a:ext cx="124866" cy="103868"/>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25</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114" name="Rectangle 1264">
              <a:extLst>
                <a:ext uri="{FF2B5EF4-FFF2-40B4-BE49-F238E27FC236}">
                  <a16:creationId xmlns:a16="http://schemas.microsoft.com/office/drawing/2014/main" id="{CF49D03C-6628-B0C4-F18B-2A13ADE88E13}"/>
                </a:ext>
              </a:extLst>
            </p:cNvPr>
            <p:cNvSpPr/>
            <p:nvPr/>
          </p:nvSpPr>
          <p:spPr>
            <a:xfrm>
              <a:off x="232399" y="275241"/>
              <a:ext cx="124866" cy="103867"/>
            </a:xfrm>
            <a:prstGeom prst="rect">
              <a:avLst/>
            </a:prstGeom>
            <a:ln>
              <a:noFill/>
            </a:ln>
          </p:spPr>
          <p:txBody>
            <a:bodyPr vert="horz" lIns="0" tIns="0" rIns="0" bIns="0" rtlCol="0">
              <a:noAutofit/>
            </a:bodyPr>
            <a:lstStyle/>
            <a:p>
              <a:pPr marL="6350" indent="-6350" algn="l">
                <a:lnSpc>
                  <a:spcPct val="107000"/>
                </a:lnSpc>
                <a:spcAft>
                  <a:spcPts val="800"/>
                </a:spcAft>
              </a:pPr>
              <a:r>
                <a:rPr lang="en-GB" sz="650">
                  <a:solidFill>
                    <a:srgbClr val="000000"/>
                  </a:solidFill>
                  <a:effectLst/>
                  <a:latin typeface="Arial" panose="020B0604020202020204" pitchFamily="34" charset="0"/>
                  <a:ea typeface="Arial" panose="020B0604020202020204" pitchFamily="34" charset="0"/>
                  <a:cs typeface="Cambria" panose="02040503050406030204" pitchFamily="18" charset="0"/>
                </a:rPr>
                <a:t>30</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115" name="Shape 1265">
              <a:extLst>
                <a:ext uri="{FF2B5EF4-FFF2-40B4-BE49-F238E27FC236}">
                  <a16:creationId xmlns:a16="http://schemas.microsoft.com/office/drawing/2014/main" id="{36B65997-B480-3538-264F-5F03B5E0F795}"/>
                </a:ext>
              </a:extLst>
            </p:cNvPr>
            <p:cNvSpPr/>
            <p:nvPr/>
          </p:nvSpPr>
          <p:spPr>
            <a:xfrm>
              <a:off x="390533" y="188669"/>
              <a:ext cx="2838884" cy="1846158"/>
            </a:xfrm>
            <a:custGeom>
              <a:avLst/>
              <a:gdLst/>
              <a:ahLst/>
              <a:cxnLst/>
              <a:rect l="0" t="0" r="0" b="0"/>
              <a:pathLst>
                <a:path w="2838884" h="1846158">
                  <a:moveTo>
                    <a:pt x="0" y="1846158"/>
                  </a:moveTo>
                  <a:lnTo>
                    <a:pt x="48321" y="1763020"/>
                  </a:lnTo>
                  <a:lnTo>
                    <a:pt x="87159" y="1702632"/>
                  </a:lnTo>
                  <a:lnTo>
                    <a:pt x="144541" y="1623146"/>
                  </a:lnTo>
                  <a:lnTo>
                    <a:pt x="204943" y="1540442"/>
                  </a:lnTo>
                  <a:lnTo>
                    <a:pt x="827078" y="764334"/>
                  </a:lnTo>
                  <a:lnTo>
                    <a:pt x="1572861" y="320742"/>
                  </a:lnTo>
                  <a:lnTo>
                    <a:pt x="1719940" y="259830"/>
                  </a:lnTo>
                  <a:lnTo>
                    <a:pt x="2050942" y="149496"/>
                  </a:lnTo>
                  <a:lnTo>
                    <a:pt x="2371978" y="78052"/>
                  </a:lnTo>
                  <a:lnTo>
                    <a:pt x="2659306" y="24138"/>
                  </a:lnTo>
                  <a:lnTo>
                    <a:pt x="2838884" y="0"/>
                  </a:lnTo>
                </a:path>
              </a:pathLst>
            </a:custGeom>
            <a:ln w="5238" cap="flat">
              <a:custDash>
                <a:ds d="274980" sp="274980"/>
              </a:custDash>
              <a:miter lim="127000"/>
            </a:ln>
          </p:spPr>
          <p:style>
            <a:lnRef idx="1">
              <a:srgbClr val="CC0000"/>
            </a:lnRef>
            <a:fillRef idx="0">
              <a:srgbClr val="000000">
                <a:alpha val="0"/>
              </a:srgbClr>
            </a:fillRef>
            <a:effectRef idx="0">
              <a:scrgbClr r="0" g="0" b="0"/>
            </a:effectRef>
            <a:fontRef idx="none"/>
          </p:style>
          <p:txBody>
            <a:bodyPr/>
            <a:lstStyle/>
            <a:p>
              <a:endParaRPr lang="it-IT"/>
            </a:p>
          </p:txBody>
        </p:sp>
        <p:sp>
          <p:nvSpPr>
            <p:cNvPr id="116" name="Shape 1266">
              <a:extLst>
                <a:ext uri="{FF2B5EF4-FFF2-40B4-BE49-F238E27FC236}">
                  <a16:creationId xmlns:a16="http://schemas.microsoft.com/office/drawing/2014/main" id="{8E298E67-B6DB-85C3-20FE-13388D1399CE}"/>
                </a:ext>
              </a:extLst>
            </p:cNvPr>
            <p:cNvSpPr/>
            <p:nvPr/>
          </p:nvSpPr>
          <p:spPr>
            <a:xfrm>
              <a:off x="368582" y="2012875"/>
              <a:ext cx="43903" cy="51221"/>
            </a:xfrm>
            <a:custGeom>
              <a:avLst/>
              <a:gdLst/>
              <a:ahLst/>
              <a:cxnLst/>
              <a:rect l="0" t="0" r="0" b="0"/>
              <a:pathLst>
                <a:path w="43903" h="51221">
                  <a:moveTo>
                    <a:pt x="21951" y="0"/>
                  </a:moveTo>
                  <a:cubicBezTo>
                    <a:pt x="32927" y="0"/>
                    <a:pt x="43903" y="7317"/>
                    <a:pt x="43903" y="21951"/>
                  </a:cubicBezTo>
                  <a:cubicBezTo>
                    <a:pt x="43903" y="51221"/>
                    <a:pt x="0" y="51221"/>
                    <a:pt x="0" y="21951"/>
                  </a:cubicBezTo>
                  <a:cubicBezTo>
                    <a:pt x="0" y="7317"/>
                    <a:pt x="10976" y="0"/>
                    <a:pt x="21951"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17" name="Shape 1267">
              <a:extLst>
                <a:ext uri="{FF2B5EF4-FFF2-40B4-BE49-F238E27FC236}">
                  <a16:creationId xmlns:a16="http://schemas.microsoft.com/office/drawing/2014/main" id="{DBC3BE4B-EEFA-91CC-0881-81D657C1ABA4}"/>
                </a:ext>
              </a:extLst>
            </p:cNvPr>
            <p:cNvSpPr/>
            <p:nvPr/>
          </p:nvSpPr>
          <p:spPr>
            <a:xfrm>
              <a:off x="416903" y="1929737"/>
              <a:ext cx="43902" cy="51221"/>
            </a:xfrm>
            <a:custGeom>
              <a:avLst/>
              <a:gdLst/>
              <a:ahLst/>
              <a:cxnLst/>
              <a:rect l="0" t="0" r="0" b="0"/>
              <a:pathLst>
                <a:path w="43902" h="51221">
                  <a:moveTo>
                    <a:pt x="21951" y="0"/>
                  </a:moveTo>
                  <a:cubicBezTo>
                    <a:pt x="32927" y="0"/>
                    <a:pt x="43902" y="7317"/>
                    <a:pt x="43902" y="21951"/>
                  </a:cubicBezTo>
                  <a:cubicBezTo>
                    <a:pt x="43902" y="51221"/>
                    <a:pt x="0" y="51221"/>
                    <a:pt x="0" y="21951"/>
                  </a:cubicBezTo>
                  <a:cubicBezTo>
                    <a:pt x="0" y="7317"/>
                    <a:pt x="10976" y="0"/>
                    <a:pt x="21951"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18" name="Shape 1268">
              <a:extLst>
                <a:ext uri="{FF2B5EF4-FFF2-40B4-BE49-F238E27FC236}">
                  <a16:creationId xmlns:a16="http://schemas.microsoft.com/office/drawing/2014/main" id="{A5CCC1BD-81D6-9FED-2255-4E79E6711A41}"/>
                </a:ext>
              </a:extLst>
            </p:cNvPr>
            <p:cNvSpPr/>
            <p:nvPr/>
          </p:nvSpPr>
          <p:spPr>
            <a:xfrm>
              <a:off x="455741" y="1869349"/>
              <a:ext cx="43903" cy="51220"/>
            </a:xfrm>
            <a:custGeom>
              <a:avLst/>
              <a:gdLst/>
              <a:ahLst/>
              <a:cxnLst/>
              <a:rect l="0" t="0" r="0" b="0"/>
              <a:pathLst>
                <a:path w="43903" h="51220">
                  <a:moveTo>
                    <a:pt x="21952" y="0"/>
                  </a:moveTo>
                  <a:cubicBezTo>
                    <a:pt x="32927" y="0"/>
                    <a:pt x="43903" y="7317"/>
                    <a:pt x="43903" y="21951"/>
                  </a:cubicBezTo>
                  <a:cubicBezTo>
                    <a:pt x="43903" y="51220"/>
                    <a:pt x="0" y="51220"/>
                    <a:pt x="0" y="21951"/>
                  </a:cubicBezTo>
                  <a:cubicBezTo>
                    <a:pt x="0" y="7317"/>
                    <a:pt x="10976" y="0"/>
                    <a:pt x="21952"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19" name="Shape 1269">
              <a:extLst>
                <a:ext uri="{FF2B5EF4-FFF2-40B4-BE49-F238E27FC236}">
                  <a16:creationId xmlns:a16="http://schemas.microsoft.com/office/drawing/2014/main" id="{FA0DE7B5-DFE4-04E4-D1AE-AF83CBB3848D}"/>
                </a:ext>
              </a:extLst>
            </p:cNvPr>
            <p:cNvSpPr/>
            <p:nvPr/>
          </p:nvSpPr>
          <p:spPr>
            <a:xfrm>
              <a:off x="513123" y="1789863"/>
              <a:ext cx="43903" cy="51220"/>
            </a:xfrm>
            <a:custGeom>
              <a:avLst/>
              <a:gdLst/>
              <a:ahLst/>
              <a:cxnLst/>
              <a:rect l="0" t="0" r="0" b="0"/>
              <a:pathLst>
                <a:path w="43903" h="51220">
                  <a:moveTo>
                    <a:pt x="21952" y="0"/>
                  </a:moveTo>
                  <a:cubicBezTo>
                    <a:pt x="32927" y="0"/>
                    <a:pt x="43903" y="7317"/>
                    <a:pt x="43903" y="21951"/>
                  </a:cubicBezTo>
                  <a:cubicBezTo>
                    <a:pt x="43903" y="51220"/>
                    <a:pt x="0" y="51220"/>
                    <a:pt x="0" y="21951"/>
                  </a:cubicBezTo>
                  <a:cubicBezTo>
                    <a:pt x="0" y="7317"/>
                    <a:pt x="10976" y="0"/>
                    <a:pt x="21952"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20" name="Shape 1270">
              <a:extLst>
                <a:ext uri="{FF2B5EF4-FFF2-40B4-BE49-F238E27FC236}">
                  <a16:creationId xmlns:a16="http://schemas.microsoft.com/office/drawing/2014/main" id="{8C778233-CA93-5598-8B42-B36567DB0C88}"/>
                </a:ext>
              </a:extLst>
            </p:cNvPr>
            <p:cNvSpPr/>
            <p:nvPr/>
          </p:nvSpPr>
          <p:spPr>
            <a:xfrm>
              <a:off x="573525" y="1707159"/>
              <a:ext cx="43902" cy="51221"/>
            </a:xfrm>
            <a:custGeom>
              <a:avLst/>
              <a:gdLst/>
              <a:ahLst/>
              <a:cxnLst/>
              <a:rect l="0" t="0" r="0" b="0"/>
              <a:pathLst>
                <a:path w="43902" h="51221">
                  <a:moveTo>
                    <a:pt x="21951" y="0"/>
                  </a:moveTo>
                  <a:cubicBezTo>
                    <a:pt x="32927" y="0"/>
                    <a:pt x="43902" y="7317"/>
                    <a:pt x="43902" y="21951"/>
                  </a:cubicBezTo>
                  <a:cubicBezTo>
                    <a:pt x="43902" y="51221"/>
                    <a:pt x="0" y="51221"/>
                    <a:pt x="0" y="21951"/>
                  </a:cubicBezTo>
                  <a:cubicBezTo>
                    <a:pt x="0" y="7317"/>
                    <a:pt x="10975" y="0"/>
                    <a:pt x="21951"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21" name="Shape 1271">
              <a:extLst>
                <a:ext uri="{FF2B5EF4-FFF2-40B4-BE49-F238E27FC236}">
                  <a16:creationId xmlns:a16="http://schemas.microsoft.com/office/drawing/2014/main" id="{F9B3FD95-4706-4DEA-CA5D-A0044E89A442}"/>
                </a:ext>
              </a:extLst>
            </p:cNvPr>
            <p:cNvSpPr/>
            <p:nvPr/>
          </p:nvSpPr>
          <p:spPr>
            <a:xfrm>
              <a:off x="1195666" y="931053"/>
              <a:ext cx="43897" cy="51221"/>
            </a:xfrm>
            <a:custGeom>
              <a:avLst/>
              <a:gdLst/>
              <a:ahLst/>
              <a:cxnLst/>
              <a:rect l="0" t="0" r="0" b="0"/>
              <a:pathLst>
                <a:path w="43897" h="51221">
                  <a:moveTo>
                    <a:pt x="21949" y="0"/>
                  </a:moveTo>
                  <a:cubicBezTo>
                    <a:pt x="32923" y="0"/>
                    <a:pt x="43897" y="7316"/>
                    <a:pt x="43897" y="21949"/>
                  </a:cubicBezTo>
                  <a:cubicBezTo>
                    <a:pt x="43897" y="51221"/>
                    <a:pt x="0" y="51221"/>
                    <a:pt x="0" y="21949"/>
                  </a:cubicBezTo>
                  <a:cubicBezTo>
                    <a:pt x="0" y="7316"/>
                    <a:pt x="10974" y="0"/>
                    <a:pt x="21949"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22" name="Shape 1272">
              <a:extLst>
                <a:ext uri="{FF2B5EF4-FFF2-40B4-BE49-F238E27FC236}">
                  <a16:creationId xmlns:a16="http://schemas.microsoft.com/office/drawing/2014/main" id="{43072F9A-EF34-B5BE-3624-DBE2EF495416}"/>
                </a:ext>
              </a:extLst>
            </p:cNvPr>
            <p:cNvSpPr/>
            <p:nvPr/>
          </p:nvSpPr>
          <p:spPr>
            <a:xfrm>
              <a:off x="1941442" y="487462"/>
              <a:ext cx="43905" cy="51221"/>
            </a:xfrm>
            <a:custGeom>
              <a:avLst/>
              <a:gdLst/>
              <a:ahLst/>
              <a:cxnLst/>
              <a:rect l="0" t="0" r="0" b="0"/>
              <a:pathLst>
                <a:path w="43905" h="51221">
                  <a:moveTo>
                    <a:pt x="21952" y="0"/>
                  </a:moveTo>
                  <a:cubicBezTo>
                    <a:pt x="32929" y="0"/>
                    <a:pt x="43905" y="7316"/>
                    <a:pt x="43905" y="21949"/>
                  </a:cubicBezTo>
                  <a:cubicBezTo>
                    <a:pt x="43905" y="51221"/>
                    <a:pt x="0" y="51221"/>
                    <a:pt x="0" y="21949"/>
                  </a:cubicBezTo>
                  <a:cubicBezTo>
                    <a:pt x="0" y="7316"/>
                    <a:pt x="10976" y="0"/>
                    <a:pt x="21952"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23" name="Shape 1273">
              <a:extLst>
                <a:ext uri="{FF2B5EF4-FFF2-40B4-BE49-F238E27FC236}">
                  <a16:creationId xmlns:a16="http://schemas.microsoft.com/office/drawing/2014/main" id="{9C1EEE88-0580-1F38-5AC2-6C372853927F}"/>
                </a:ext>
              </a:extLst>
            </p:cNvPr>
            <p:cNvSpPr/>
            <p:nvPr/>
          </p:nvSpPr>
          <p:spPr>
            <a:xfrm>
              <a:off x="2088521" y="426545"/>
              <a:ext cx="43905" cy="51219"/>
            </a:xfrm>
            <a:custGeom>
              <a:avLst/>
              <a:gdLst/>
              <a:ahLst/>
              <a:cxnLst/>
              <a:rect l="0" t="0" r="0" b="0"/>
              <a:pathLst>
                <a:path w="43905" h="51219">
                  <a:moveTo>
                    <a:pt x="21952" y="0"/>
                  </a:moveTo>
                  <a:cubicBezTo>
                    <a:pt x="32929" y="0"/>
                    <a:pt x="43905" y="7318"/>
                    <a:pt x="43905" y="21954"/>
                  </a:cubicBezTo>
                  <a:cubicBezTo>
                    <a:pt x="43905" y="51219"/>
                    <a:pt x="0" y="51219"/>
                    <a:pt x="0" y="21954"/>
                  </a:cubicBezTo>
                  <a:cubicBezTo>
                    <a:pt x="0" y="7318"/>
                    <a:pt x="10976" y="0"/>
                    <a:pt x="21952"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24" name="Shape 1274">
              <a:extLst>
                <a:ext uri="{FF2B5EF4-FFF2-40B4-BE49-F238E27FC236}">
                  <a16:creationId xmlns:a16="http://schemas.microsoft.com/office/drawing/2014/main" id="{D7DD6933-33F7-CA99-CC4A-80AC3152E296}"/>
                </a:ext>
              </a:extLst>
            </p:cNvPr>
            <p:cNvSpPr/>
            <p:nvPr/>
          </p:nvSpPr>
          <p:spPr>
            <a:xfrm>
              <a:off x="2419523" y="316216"/>
              <a:ext cx="43904" cy="51221"/>
            </a:xfrm>
            <a:custGeom>
              <a:avLst/>
              <a:gdLst/>
              <a:ahLst/>
              <a:cxnLst/>
              <a:rect l="0" t="0" r="0" b="0"/>
              <a:pathLst>
                <a:path w="43904" h="51221">
                  <a:moveTo>
                    <a:pt x="21952" y="0"/>
                  </a:moveTo>
                  <a:cubicBezTo>
                    <a:pt x="32928" y="0"/>
                    <a:pt x="43904" y="7316"/>
                    <a:pt x="43904" y="21949"/>
                  </a:cubicBezTo>
                  <a:cubicBezTo>
                    <a:pt x="43904" y="51221"/>
                    <a:pt x="0" y="51221"/>
                    <a:pt x="0" y="21949"/>
                  </a:cubicBezTo>
                  <a:cubicBezTo>
                    <a:pt x="0" y="7316"/>
                    <a:pt x="10976" y="0"/>
                    <a:pt x="21952"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25" name="Shape 1275">
              <a:extLst>
                <a:ext uri="{FF2B5EF4-FFF2-40B4-BE49-F238E27FC236}">
                  <a16:creationId xmlns:a16="http://schemas.microsoft.com/office/drawing/2014/main" id="{B221E8AE-D4EB-99BD-C07F-D3062D55EA48}"/>
                </a:ext>
              </a:extLst>
            </p:cNvPr>
            <p:cNvSpPr/>
            <p:nvPr/>
          </p:nvSpPr>
          <p:spPr>
            <a:xfrm>
              <a:off x="2740559" y="244766"/>
              <a:ext cx="43904" cy="51219"/>
            </a:xfrm>
            <a:custGeom>
              <a:avLst/>
              <a:gdLst/>
              <a:ahLst/>
              <a:cxnLst/>
              <a:rect l="0" t="0" r="0" b="0"/>
              <a:pathLst>
                <a:path w="43904" h="51219">
                  <a:moveTo>
                    <a:pt x="21952" y="0"/>
                  </a:moveTo>
                  <a:cubicBezTo>
                    <a:pt x="32928" y="0"/>
                    <a:pt x="43904" y="7318"/>
                    <a:pt x="43904" y="21954"/>
                  </a:cubicBezTo>
                  <a:cubicBezTo>
                    <a:pt x="43904" y="51219"/>
                    <a:pt x="0" y="51219"/>
                    <a:pt x="0" y="21954"/>
                  </a:cubicBezTo>
                  <a:cubicBezTo>
                    <a:pt x="0" y="7318"/>
                    <a:pt x="10976" y="0"/>
                    <a:pt x="21952"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26" name="Shape 1276">
              <a:extLst>
                <a:ext uri="{FF2B5EF4-FFF2-40B4-BE49-F238E27FC236}">
                  <a16:creationId xmlns:a16="http://schemas.microsoft.com/office/drawing/2014/main" id="{6573B64F-CE26-7B7B-3AAE-6838723995C1}"/>
                </a:ext>
              </a:extLst>
            </p:cNvPr>
            <p:cNvSpPr/>
            <p:nvPr/>
          </p:nvSpPr>
          <p:spPr>
            <a:xfrm>
              <a:off x="3027887" y="190858"/>
              <a:ext cx="43905" cy="51221"/>
            </a:xfrm>
            <a:custGeom>
              <a:avLst/>
              <a:gdLst/>
              <a:ahLst/>
              <a:cxnLst/>
              <a:rect l="0" t="0" r="0" b="0"/>
              <a:pathLst>
                <a:path w="43905" h="51221">
                  <a:moveTo>
                    <a:pt x="21953" y="0"/>
                  </a:moveTo>
                  <a:cubicBezTo>
                    <a:pt x="32929" y="0"/>
                    <a:pt x="43905" y="7316"/>
                    <a:pt x="43905" y="21949"/>
                  </a:cubicBezTo>
                  <a:cubicBezTo>
                    <a:pt x="43905" y="51221"/>
                    <a:pt x="0" y="51221"/>
                    <a:pt x="0" y="21949"/>
                  </a:cubicBezTo>
                  <a:cubicBezTo>
                    <a:pt x="0" y="7316"/>
                    <a:pt x="10976" y="0"/>
                    <a:pt x="21953"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27" name="Shape 1277">
              <a:extLst>
                <a:ext uri="{FF2B5EF4-FFF2-40B4-BE49-F238E27FC236}">
                  <a16:creationId xmlns:a16="http://schemas.microsoft.com/office/drawing/2014/main" id="{2A0A2718-9E8D-970E-4A88-BC8481384FD1}"/>
                </a:ext>
              </a:extLst>
            </p:cNvPr>
            <p:cNvSpPr/>
            <p:nvPr/>
          </p:nvSpPr>
          <p:spPr>
            <a:xfrm>
              <a:off x="3207465" y="166720"/>
              <a:ext cx="43905" cy="51221"/>
            </a:xfrm>
            <a:custGeom>
              <a:avLst/>
              <a:gdLst/>
              <a:ahLst/>
              <a:cxnLst/>
              <a:rect l="0" t="0" r="0" b="0"/>
              <a:pathLst>
                <a:path w="43905" h="51221">
                  <a:moveTo>
                    <a:pt x="21953" y="0"/>
                  </a:moveTo>
                  <a:cubicBezTo>
                    <a:pt x="32929" y="0"/>
                    <a:pt x="43905" y="7316"/>
                    <a:pt x="43905" y="21949"/>
                  </a:cubicBezTo>
                  <a:cubicBezTo>
                    <a:pt x="43905" y="51221"/>
                    <a:pt x="0" y="51221"/>
                    <a:pt x="0" y="21949"/>
                  </a:cubicBezTo>
                  <a:cubicBezTo>
                    <a:pt x="0" y="7316"/>
                    <a:pt x="10976" y="0"/>
                    <a:pt x="21953"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28" name="Shape 1278">
              <a:extLst>
                <a:ext uri="{FF2B5EF4-FFF2-40B4-BE49-F238E27FC236}">
                  <a16:creationId xmlns:a16="http://schemas.microsoft.com/office/drawing/2014/main" id="{1EF14FAB-BA3B-DC24-31F5-FDAFE1A32003}"/>
                </a:ext>
              </a:extLst>
            </p:cNvPr>
            <p:cNvSpPr/>
            <p:nvPr/>
          </p:nvSpPr>
          <p:spPr>
            <a:xfrm>
              <a:off x="390533" y="401004"/>
              <a:ext cx="2838884" cy="1688294"/>
            </a:xfrm>
            <a:custGeom>
              <a:avLst/>
              <a:gdLst/>
              <a:ahLst/>
              <a:cxnLst/>
              <a:rect l="0" t="0" r="0" b="0"/>
              <a:pathLst>
                <a:path w="2838884" h="1688294">
                  <a:moveTo>
                    <a:pt x="0" y="1688294"/>
                  </a:moveTo>
                  <a:lnTo>
                    <a:pt x="48321" y="1593353"/>
                  </a:lnTo>
                  <a:lnTo>
                    <a:pt x="87159" y="1518304"/>
                  </a:lnTo>
                  <a:lnTo>
                    <a:pt x="144541" y="1432188"/>
                  </a:lnTo>
                  <a:lnTo>
                    <a:pt x="204943" y="1337246"/>
                  </a:lnTo>
                  <a:lnTo>
                    <a:pt x="827078" y="604152"/>
                  </a:lnTo>
                  <a:lnTo>
                    <a:pt x="1572861" y="330360"/>
                  </a:lnTo>
                  <a:lnTo>
                    <a:pt x="1719940" y="275168"/>
                  </a:lnTo>
                  <a:lnTo>
                    <a:pt x="2050942" y="160336"/>
                  </a:lnTo>
                  <a:lnTo>
                    <a:pt x="2371978" y="102938"/>
                  </a:lnTo>
                  <a:lnTo>
                    <a:pt x="2659306" y="11468"/>
                  </a:lnTo>
                  <a:lnTo>
                    <a:pt x="2838884" y="0"/>
                  </a:lnTo>
                </a:path>
              </a:pathLst>
            </a:custGeom>
            <a:ln w="5238" cap="flat">
              <a:custDash>
                <a:ds d="274980" sp="274980"/>
              </a:custDash>
              <a:miter lim="127000"/>
            </a:ln>
          </p:spPr>
          <p:style>
            <a:lnRef idx="1">
              <a:srgbClr val="0000CC"/>
            </a:lnRef>
            <a:fillRef idx="0">
              <a:srgbClr val="000000">
                <a:alpha val="0"/>
              </a:srgbClr>
            </a:fillRef>
            <a:effectRef idx="0">
              <a:scrgbClr r="0" g="0" b="0"/>
            </a:effectRef>
            <a:fontRef idx="none"/>
          </p:style>
          <p:txBody>
            <a:bodyPr/>
            <a:lstStyle/>
            <a:p>
              <a:endParaRPr lang="it-IT"/>
            </a:p>
          </p:txBody>
        </p:sp>
        <p:sp>
          <p:nvSpPr>
            <p:cNvPr id="129" name="Shape 1279">
              <a:extLst>
                <a:ext uri="{FF2B5EF4-FFF2-40B4-BE49-F238E27FC236}">
                  <a16:creationId xmlns:a16="http://schemas.microsoft.com/office/drawing/2014/main" id="{CBA77C90-7997-0024-DA5A-E31302E779A4}"/>
                </a:ext>
              </a:extLst>
            </p:cNvPr>
            <p:cNvSpPr/>
            <p:nvPr/>
          </p:nvSpPr>
          <p:spPr>
            <a:xfrm>
              <a:off x="368582" y="2067346"/>
              <a:ext cx="43903" cy="43903"/>
            </a:xfrm>
            <a:custGeom>
              <a:avLst/>
              <a:gdLst/>
              <a:ahLst/>
              <a:cxnLst/>
              <a:rect l="0" t="0" r="0" b="0"/>
              <a:pathLst>
                <a:path w="43903" h="43903">
                  <a:moveTo>
                    <a:pt x="21952" y="0"/>
                  </a:moveTo>
                  <a:lnTo>
                    <a:pt x="43903" y="43903"/>
                  </a:lnTo>
                  <a:lnTo>
                    <a:pt x="0" y="43903"/>
                  </a:lnTo>
                  <a:lnTo>
                    <a:pt x="21952"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0" name="Shape 1280">
              <a:extLst>
                <a:ext uri="{FF2B5EF4-FFF2-40B4-BE49-F238E27FC236}">
                  <a16:creationId xmlns:a16="http://schemas.microsoft.com/office/drawing/2014/main" id="{F05A2579-1A37-B408-065D-B75D13E4BF96}"/>
                </a:ext>
              </a:extLst>
            </p:cNvPr>
            <p:cNvSpPr/>
            <p:nvPr/>
          </p:nvSpPr>
          <p:spPr>
            <a:xfrm>
              <a:off x="416903" y="1972405"/>
              <a:ext cx="43902" cy="43903"/>
            </a:xfrm>
            <a:custGeom>
              <a:avLst/>
              <a:gdLst/>
              <a:ahLst/>
              <a:cxnLst/>
              <a:rect l="0" t="0" r="0" b="0"/>
              <a:pathLst>
                <a:path w="43902" h="43903">
                  <a:moveTo>
                    <a:pt x="21951" y="0"/>
                  </a:moveTo>
                  <a:lnTo>
                    <a:pt x="43902" y="43903"/>
                  </a:lnTo>
                  <a:lnTo>
                    <a:pt x="0" y="43903"/>
                  </a:lnTo>
                  <a:lnTo>
                    <a:pt x="21951"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1" name="Shape 1281">
              <a:extLst>
                <a:ext uri="{FF2B5EF4-FFF2-40B4-BE49-F238E27FC236}">
                  <a16:creationId xmlns:a16="http://schemas.microsoft.com/office/drawing/2014/main" id="{8E3E0E2C-B8AD-A8F9-C533-8C94CBF74CCC}"/>
                </a:ext>
              </a:extLst>
            </p:cNvPr>
            <p:cNvSpPr/>
            <p:nvPr/>
          </p:nvSpPr>
          <p:spPr>
            <a:xfrm>
              <a:off x="455741" y="1897356"/>
              <a:ext cx="43903" cy="43903"/>
            </a:xfrm>
            <a:custGeom>
              <a:avLst/>
              <a:gdLst/>
              <a:ahLst/>
              <a:cxnLst/>
              <a:rect l="0" t="0" r="0" b="0"/>
              <a:pathLst>
                <a:path w="43903" h="43903">
                  <a:moveTo>
                    <a:pt x="21951" y="0"/>
                  </a:moveTo>
                  <a:lnTo>
                    <a:pt x="43903" y="43903"/>
                  </a:lnTo>
                  <a:lnTo>
                    <a:pt x="0" y="43903"/>
                  </a:lnTo>
                  <a:lnTo>
                    <a:pt x="21951"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2" name="Shape 1282">
              <a:extLst>
                <a:ext uri="{FF2B5EF4-FFF2-40B4-BE49-F238E27FC236}">
                  <a16:creationId xmlns:a16="http://schemas.microsoft.com/office/drawing/2014/main" id="{9202DD77-7C86-4958-19C1-0B2F16C013E5}"/>
                </a:ext>
              </a:extLst>
            </p:cNvPr>
            <p:cNvSpPr/>
            <p:nvPr/>
          </p:nvSpPr>
          <p:spPr>
            <a:xfrm>
              <a:off x="513123" y="1811240"/>
              <a:ext cx="43903" cy="43903"/>
            </a:xfrm>
            <a:custGeom>
              <a:avLst/>
              <a:gdLst/>
              <a:ahLst/>
              <a:cxnLst/>
              <a:rect l="0" t="0" r="0" b="0"/>
              <a:pathLst>
                <a:path w="43903" h="43903">
                  <a:moveTo>
                    <a:pt x="21952" y="0"/>
                  </a:moveTo>
                  <a:lnTo>
                    <a:pt x="43903" y="43903"/>
                  </a:lnTo>
                  <a:lnTo>
                    <a:pt x="0" y="43903"/>
                  </a:lnTo>
                  <a:lnTo>
                    <a:pt x="21952"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3" name="Shape 1283">
              <a:extLst>
                <a:ext uri="{FF2B5EF4-FFF2-40B4-BE49-F238E27FC236}">
                  <a16:creationId xmlns:a16="http://schemas.microsoft.com/office/drawing/2014/main" id="{4C7F2D36-CD9C-0611-BB08-7A5EC0BE93E5}"/>
                </a:ext>
              </a:extLst>
            </p:cNvPr>
            <p:cNvSpPr/>
            <p:nvPr/>
          </p:nvSpPr>
          <p:spPr>
            <a:xfrm>
              <a:off x="573525" y="1716299"/>
              <a:ext cx="43902" cy="43903"/>
            </a:xfrm>
            <a:custGeom>
              <a:avLst/>
              <a:gdLst/>
              <a:ahLst/>
              <a:cxnLst/>
              <a:rect l="0" t="0" r="0" b="0"/>
              <a:pathLst>
                <a:path w="43902" h="43903">
                  <a:moveTo>
                    <a:pt x="21952" y="0"/>
                  </a:moveTo>
                  <a:lnTo>
                    <a:pt x="43902" y="43903"/>
                  </a:lnTo>
                  <a:lnTo>
                    <a:pt x="0" y="43903"/>
                  </a:lnTo>
                  <a:lnTo>
                    <a:pt x="21952"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4" name="Shape 1284">
              <a:extLst>
                <a:ext uri="{FF2B5EF4-FFF2-40B4-BE49-F238E27FC236}">
                  <a16:creationId xmlns:a16="http://schemas.microsoft.com/office/drawing/2014/main" id="{8452E74A-C740-B68E-03D1-660BF85AEF2B}"/>
                </a:ext>
              </a:extLst>
            </p:cNvPr>
            <p:cNvSpPr/>
            <p:nvPr/>
          </p:nvSpPr>
          <p:spPr>
            <a:xfrm>
              <a:off x="1195666" y="983203"/>
              <a:ext cx="43897" cy="43904"/>
            </a:xfrm>
            <a:custGeom>
              <a:avLst/>
              <a:gdLst/>
              <a:ahLst/>
              <a:cxnLst/>
              <a:rect l="0" t="0" r="0" b="0"/>
              <a:pathLst>
                <a:path w="43897" h="43904">
                  <a:moveTo>
                    <a:pt x="21945" y="0"/>
                  </a:moveTo>
                  <a:lnTo>
                    <a:pt x="43897" y="43904"/>
                  </a:lnTo>
                  <a:lnTo>
                    <a:pt x="0" y="43904"/>
                  </a:lnTo>
                  <a:lnTo>
                    <a:pt x="21945"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5" name="Shape 1285">
              <a:extLst>
                <a:ext uri="{FF2B5EF4-FFF2-40B4-BE49-F238E27FC236}">
                  <a16:creationId xmlns:a16="http://schemas.microsoft.com/office/drawing/2014/main" id="{41953505-9475-506F-FF7C-8DC5CD1644EF}"/>
                </a:ext>
              </a:extLst>
            </p:cNvPr>
            <p:cNvSpPr/>
            <p:nvPr/>
          </p:nvSpPr>
          <p:spPr>
            <a:xfrm>
              <a:off x="1941442" y="709411"/>
              <a:ext cx="43905" cy="43904"/>
            </a:xfrm>
            <a:custGeom>
              <a:avLst/>
              <a:gdLst/>
              <a:ahLst/>
              <a:cxnLst/>
              <a:rect l="0" t="0" r="0" b="0"/>
              <a:pathLst>
                <a:path w="43905" h="43904">
                  <a:moveTo>
                    <a:pt x="21953" y="0"/>
                  </a:moveTo>
                  <a:lnTo>
                    <a:pt x="43905" y="43904"/>
                  </a:lnTo>
                  <a:lnTo>
                    <a:pt x="0" y="43904"/>
                  </a:lnTo>
                  <a:lnTo>
                    <a:pt x="21953"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6" name="Shape 1286">
              <a:extLst>
                <a:ext uri="{FF2B5EF4-FFF2-40B4-BE49-F238E27FC236}">
                  <a16:creationId xmlns:a16="http://schemas.microsoft.com/office/drawing/2014/main" id="{1ECFE034-54E4-9675-60A2-B91AB9FA2D7A}"/>
                </a:ext>
              </a:extLst>
            </p:cNvPr>
            <p:cNvSpPr/>
            <p:nvPr/>
          </p:nvSpPr>
          <p:spPr>
            <a:xfrm>
              <a:off x="2088521" y="654220"/>
              <a:ext cx="43905" cy="43904"/>
            </a:xfrm>
            <a:custGeom>
              <a:avLst/>
              <a:gdLst/>
              <a:ahLst/>
              <a:cxnLst/>
              <a:rect l="0" t="0" r="0" b="0"/>
              <a:pathLst>
                <a:path w="43905" h="43904">
                  <a:moveTo>
                    <a:pt x="21953" y="0"/>
                  </a:moveTo>
                  <a:lnTo>
                    <a:pt x="43905" y="43904"/>
                  </a:lnTo>
                  <a:lnTo>
                    <a:pt x="0" y="43904"/>
                  </a:lnTo>
                  <a:lnTo>
                    <a:pt x="21953"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7" name="Shape 1287">
              <a:extLst>
                <a:ext uri="{FF2B5EF4-FFF2-40B4-BE49-F238E27FC236}">
                  <a16:creationId xmlns:a16="http://schemas.microsoft.com/office/drawing/2014/main" id="{1EB5BB49-1750-A06F-08EB-6991EA9F3E31}"/>
                </a:ext>
              </a:extLst>
            </p:cNvPr>
            <p:cNvSpPr/>
            <p:nvPr/>
          </p:nvSpPr>
          <p:spPr>
            <a:xfrm>
              <a:off x="2419523" y="539388"/>
              <a:ext cx="43904" cy="43905"/>
            </a:xfrm>
            <a:custGeom>
              <a:avLst/>
              <a:gdLst/>
              <a:ahLst/>
              <a:cxnLst/>
              <a:rect l="0" t="0" r="0" b="0"/>
              <a:pathLst>
                <a:path w="43904" h="43905">
                  <a:moveTo>
                    <a:pt x="21952" y="0"/>
                  </a:moveTo>
                  <a:lnTo>
                    <a:pt x="43904" y="43905"/>
                  </a:lnTo>
                  <a:lnTo>
                    <a:pt x="0" y="43905"/>
                  </a:lnTo>
                  <a:lnTo>
                    <a:pt x="21952"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8" name="Shape 1288">
              <a:extLst>
                <a:ext uri="{FF2B5EF4-FFF2-40B4-BE49-F238E27FC236}">
                  <a16:creationId xmlns:a16="http://schemas.microsoft.com/office/drawing/2014/main" id="{B5D9AE0A-BA7E-9D6D-6541-9DAB9AB465BF}"/>
                </a:ext>
              </a:extLst>
            </p:cNvPr>
            <p:cNvSpPr/>
            <p:nvPr/>
          </p:nvSpPr>
          <p:spPr>
            <a:xfrm>
              <a:off x="2740559" y="481989"/>
              <a:ext cx="43904" cy="43905"/>
            </a:xfrm>
            <a:custGeom>
              <a:avLst/>
              <a:gdLst/>
              <a:ahLst/>
              <a:cxnLst/>
              <a:rect l="0" t="0" r="0" b="0"/>
              <a:pathLst>
                <a:path w="43904" h="43905">
                  <a:moveTo>
                    <a:pt x="21952" y="0"/>
                  </a:moveTo>
                  <a:lnTo>
                    <a:pt x="43904" y="43905"/>
                  </a:lnTo>
                  <a:lnTo>
                    <a:pt x="0" y="43905"/>
                  </a:lnTo>
                  <a:lnTo>
                    <a:pt x="21952"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39" name="Shape 1289">
              <a:extLst>
                <a:ext uri="{FF2B5EF4-FFF2-40B4-BE49-F238E27FC236}">
                  <a16:creationId xmlns:a16="http://schemas.microsoft.com/office/drawing/2014/main" id="{7037AE6A-F12A-C552-29E7-7BF9D66033B4}"/>
                </a:ext>
              </a:extLst>
            </p:cNvPr>
            <p:cNvSpPr/>
            <p:nvPr/>
          </p:nvSpPr>
          <p:spPr>
            <a:xfrm>
              <a:off x="3027887" y="390520"/>
              <a:ext cx="43905" cy="43904"/>
            </a:xfrm>
            <a:custGeom>
              <a:avLst/>
              <a:gdLst/>
              <a:ahLst/>
              <a:cxnLst/>
              <a:rect l="0" t="0" r="0" b="0"/>
              <a:pathLst>
                <a:path w="43905" h="43904">
                  <a:moveTo>
                    <a:pt x="21953" y="0"/>
                  </a:moveTo>
                  <a:lnTo>
                    <a:pt x="43905" y="43904"/>
                  </a:lnTo>
                  <a:lnTo>
                    <a:pt x="0" y="43904"/>
                  </a:lnTo>
                  <a:lnTo>
                    <a:pt x="21953"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40" name="Shape 1290">
              <a:extLst>
                <a:ext uri="{FF2B5EF4-FFF2-40B4-BE49-F238E27FC236}">
                  <a16:creationId xmlns:a16="http://schemas.microsoft.com/office/drawing/2014/main" id="{109B106B-782E-D062-D03D-69FBA664107B}"/>
                </a:ext>
              </a:extLst>
            </p:cNvPr>
            <p:cNvSpPr/>
            <p:nvPr/>
          </p:nvSpPr>
          <p:spPr>
            <a:xfrm>
              <a:off x="3207465" y="379052"/>
              <a:ext cx="43905" cy="43905"/>
            </a:xfrm>
            <a:custGeom>
              <a:avLst/>
              <a:gdLst/>
              <a:ahLst/>
              <a:cxnLst/>
              <a:rect l="0" t="0" r="0" b="0"/>
              <a:pathLst>
                <a:path w="43905" h="43905">
                  <a:moveTo>
                    <a:pt x="21953" y="0"/>
                  </a:moveTo>
                  <a:lnTo>
                    <a:pt x="43905" y="43905"/>
                  </a:lnTo>
                  <a:lnTo>
                    <a:pt x="0" y="43905"/>
                  </a:lnTo>
                  <a:lnTo>
                    <a:pt x="21953"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sp>
          <p:nvSpPr>
            <p:cNvPr id="141" name="Shape 36311">
              <a:extLst>
                <a:ext uri="{FF2B5EF4-FFF2-40B4-BE49-F238E27FC236}">
                  <a16:creationId xmlns:a16="http://schemas.microsoft.com/office/drawing/2014/main" id="{33C3D8B1-0CCE-67F0-2950-C0D96AAC1296}"/>
                </a:ext>
              </a:extLst>
            </p:cNvPr>
            <p:cNvSpPr/>
            <p:nvPr/>
          </p:nvSpPr>
          <p:spPr>
            <a:xfrm>
              <a:off x="502571" y="107900"/>
              <a:ext cx="856955" cy="367266"/>
            </a:xfrm>
            <a:custGeom>
              <a:avLst/>
              <a:gdLst/>
              <a:ahLst/>
              <a:cxnLst/>
              <a:rect l="0" t="0" r="0" b="0"/>
              <a:pathLst>
                <a:path w="856955" h="367266">
                  <a:moveTo>
                    <a:pt x="0" y="0"/>
                  </a:moveTo>
                  <a:lnTo>
                    <a:pt x="856955" y="0"/>
                  </a:lnTo>
                  <a:lnTo>
                    <a:pt x="856955" y="367266"/>
                  </a:lnTo>
                  <a:lnTo>
                    <a:pt x="0" y="367266"/>
                  </a:lnTo>
                  <a:lnTo>
                    <a:pt x="0" y="0"/>
                  </a:lnTo>
                </a:path>
              </a:pathLst>
            </a:custGeom>
            <a:ln w="14" cap="flat">
              <a:miter lim="127000"/>
            </a:ln>
          </p:spPr>
          <p:style>
            <a:lnRef idx="1">
              <a:srgbClr val="FFFFFF"/>
            </a:lnRef>
            <a:fillRef idx="1">
              <a:srgbClr val="FFFFFF"/>
            </a:fillRef>
            <a:effectRef idx="0">
              <a:scrgbClr r="0" g="0" b="0"/>
            </a:effectRef>
            <a:fontRef idx="none"/>
          </p:style>
          <p:txBody>
            <a:bodyPr/>
            <a:lstStyle/>
            <a:p>
              <a:endParaRPr lang="it-IT"/>
            </a:p>
          </p:txBody>
        </p:sp>
        <p:sp>
          <p:nvSpPr>
            <p:cNvPr id="142" name="Shape 1292">
              <a:extLst>
                <a:ext uri="{FF2B5EF4-FFF2-40B4-BE49-F238E27FC236}">
                  <a16:creationId xmlns:a16="http://schemas.microsoft.com/office/drawing/2014/main" id="{4467948F-8043-61E5-DBDF-48458FE93FAB}"/>
                </a:ext>
              </a:extLst>
            </p:cNvPr>
            <p:cNvSpPr/>
            <p:nvPr/>
          </p:nvSpPr>
          <p:spPr>
            <a:xfrm>
              <a:off x="502571" y="475165"/>
              <a:ext cx="856950" cy="0"/>
            </a:xfrm>
            <a:custGeom>
              <a:avLst/>
              <a:gdLst/>
              <a:ahLst/>
              <a:cxnLst/>
              <a:rect l="0" t="0" r="0" b="0"/>
              <a:pathLst>
                <a:path w="856950">
                  <a:moveTo>
                    <a:pt x="0" y="0"/>
                  </a:moveTo>
                  <a:lnTo>
                    <a:pt x="85695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43" name="Shape 1293">
              <a:extLst>
                <a:ext uri="{FF2B5EF4-FFF2-40B4-BE49-F238E27FC236}">
                  <a16:creationId xmlns:a16="http://schemas.microsoft.com/office/drawing/2014/main" id="{39F02B44-3B31-B982-1151-408064814AF1}"/>
                </a:ext>
              </a:extLst>
            </p:cNvPr>
            <p:cNvSpPr/>
            <p:nvPr/>
          </p:nvSpPr>
          <p:spPr>
            <a:xfrm>
              <a:off x="1359522" y="107900"/>
              <a:ext cx="0" cy="367266"/>
            </a:xfrm>
            <a:custGeom>
              <a:avLst/>
              <a:gdLst/>
              <a:ahLst/>
              <a:cxnLst/>
              <a:rect l="0" t="0" r="0" b="0"/>
              <a:pathLst>
                <a:path h="367266">
                  <a:moveTo>
                    <a:pt x="0" y="367266"/>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44" name="Shape 1294">
              <a:extLst>
                <a:ext uri="{FF2B5EF4-FFF2-40B4-BE49-F238E27FC236}">
                  <a16:creationId xmlns:a16="http://schemas.microsoft.com/office/drawing/2014/main" id="{B24A0254-132A-473B-AE57-918712F542B6}"/>
                </a:ext>
              </a:extLst>
            </p:cNvPr>
            <p:cNvSpPr/>
            <p:nvPr/>
          </p:nvSpPr>
          <p:spPr>
            <a:xfrm>
              <a:off x="502571" y="107900"/>
              <a:ext cx="856950" cy="0"/>
            </a:xfrm>
            <a:custGeom>
              <a:avLst/>
              <a:gdLst/>
              <a:ahLst/>
              <a:cxnLst/>
              <a:rect l="0" t="0" r="0" b="0"/>
              <a:pathLst>
                <a:path w="856950">
                  <a:moveTo>
                    <a:pt x="856950" y="0"/>
                  </a:moveTo>
                  <a:lnTo>
                    <a:pt x="0" y="0"/>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45" name="Shape 1295">
              <a:extLst>
                <a:ext uri="{FF2B5EF4-FFF2-40B4-BE49-F238E27FC236}">
                  <a16:creationId xmlns:a16="http://schemas.microsoft.com/office/drawing/2014/main" id="{D6D92952-E9C8-3EBC-1494-E2C85358C5B3}"/>
                </a:ext>
              </a:extLst>
            </p:cNvPr>
            <p:cNvSpPr/>
            <p:nvPr/>
          </p:nvSpPr>
          <p:spPr>
            <a:xfrm>
              <a:off x="502571" y="107900"/>
              <a:ext cx="0" cy="367266"/>
            </a:xfrm>
            <a:custGeom>
              <a:avLst/>
              <a:gdLst/>
              <a:ahLst/>
              <a:cxnLst/>
              <a:rect l="0" t="0" r="0" b="0"/>
              <a:pathLst>
                <a:path h="367266">
                  <a:moveTo>
                    <a:pt x="0" y="0"/>
                  </a:moveTo>
                  <a:lnTo>
                    <a:pt x="0" y="367266"/>
                  </a:lnTo>
                </a:path>
              </a:pathLst>
            </a:custGeom>
            <a:ln w="5238" cap="flat">
              <a:miter lim="127000"/>
            </a:ln>
          </p:spPr>
          <p:style>
            <a:lnRef idx="1">
              <a:srgbClr val="000000"/>
            </a:lnRef>
            <a:fillRef idx="0">
              <a:srgbClr val="000000">
                <a:alpha val="0"/>
              </a:srgbClr>
            </a:fillRef>
            <a:effectRef idx="0">
              <a:scrgbClr r="0" g="0" b="0"/>
            </a:effectRef>
            <a:fontRef idx="none"/>
          </p:style>
          <p:txBody>
            <a:bodyPr/>
            <a:lstStyle/>
            <a:p>
              <a:endParaRPr lang="it-IT"/>
            </a:p>
          </p:txBody>
        </p:sp>
        <p:sp>
          <p:nvSpPr>
            <p:cNvPr id="146" name="Rectangle 1296">
              <a:extLst>
                <a:ext uri="{FF2B5EF4-FFF2-40B4-BE49-F238E27FC236}">
                  <a16:creationId xmlns:a16="http://schemas.microsoft.com/office/drawing/2014/main" id="{D9CC7B31-7ACE-A05A-98DE-72C9BAFAC882}"/>
                </a:ext>
              </a:extLst>
            </p:cNvPr>
            <p:cNvSpPr/>
            <p:nvPr/>
          </p:nvSpPr>
          <p:spPr>
            <a:xfrm>
              <a:off x="713645" y="166134"/>
              <a:ext cx="769203" cy="88289"/>
            </a:xfrm>
            <a:prstGeom prst="rect">
              <a:avLst/>
            </a:prstGeom>
            <a:ln>
              <a:noFill/>
            </a:ln>
          </p:spPr>
          <p:txBody>
            <a:bodyPr vert="horz" lIns="0" tIns="0" rIns="0" bIns="0" rtlCol="0">
              <a:noAutofit/>
            </a:bodyPr>
            <a:lstStyle/>
            <a:p>
              <a:pPr marL="6350" indent="-6350" algn="l">
                <a:lnSpc>
                  <a:spcPct val="107000"/>
                </a:lnSpc>
                <a:spcAft>
                  <a:spcPts val="800"/>
                </a:spcAft>
              </a:pPr>
              <a:r>
                <a:rPr lang="en-GB" sz="550">
                  <a:solidFill>
                    <a:srgbClr val="000000"/>
                  </a:solidFill>
                  <a:effectLst/>
                  <a:latin typeface="Arial" panose="020B0604020202020204" pitchFamily="34" charset="0"/>
                  <a:ea typeface="Arial" panose="020B0604020202020204" pitchFamily="34" charset="0"/>
                  <a:cs typeface="Cambria" panose="02040503050406030204" pitchFamily="18" charset="0"/>
                </a:rPr>
                <a:t>Membrane Output</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147" name="Shape 1297">
              <a:extLst>
                <a:ext uri="{FF2B5EF4-FFF2-40B4-BE49-F238E27FC236}">
                  <a16:creationId xmlns:a16="http://schemas.microsoft.com/office/drawing/2014/main" id="{749CDE8D-BF6A-7E9E-F54F-A4C9483E5E7B}"/>
                </a:ext>
              </a:extLst>
            </p:cNvPr>
            <p:cNvSpPr/>
            <p:nvPr/>
          </p:nvSpPr>
          <p:spPr>
            <a:xfrm>
              <a:off x="534707" y="199718"/>
              <a:ext cx="149966" cy="0"/>
            </a:xfrm>
            <a:custGeom>
              <a:avLst/>
              <a:gdLst/>
              <a:ahLst/>
              <a:cxnLst/>
              <a:rect l="0" t="0" r="0" b="0"/>
              <a:pathLst>
                <a:path w="149966">
                  <a:moveTo>
                    <a:pt x="0" y="0"/>
                  </a:moveTo>
                  <a:lnTo>
                    <a:pt x="149966" y="0"/>
                  </a:lnTo>
                </a:path>
              </a:pathLst>
            </a:custGeom>
            <a:ln w="5238" cap="flat">
              <a:custDash>
                <a:ds d="274980" sp="274980"/>
              </a:custDash>
              <a:miter lim="127000"/>
            </a:ln>
          </p:spPr>
          <p:style>
            <a:lnRef idx="1">
              <a:srgbClr val="CC0000"/>
            </a:lnRef>
            <a:fillRef idx="0">
              <a:srgbClr val="000000">
                <a:alpha val="0"/>
              </a:srgbClr>
            </a:fillRef>
            <a:effectRef idx="0">
              <a:scrgbClr r="0" g="0" b="0"/>
            </a:effectRef>
            <a:fontRef idx="none"/>
          </p:style>
          <p:txBody>
            <a:bodyPr/>
            <a:lstStyle/>
            <a:p>
              <a:endParaRPr lang="it-IT"/>
            </a:p>
          </p:txBody>
        </p:sp>
        <p:sp>
          <p:nvSpPr>
            <p:cNvPr id="148" name="Shape 1298">
              <a:extLst>
                <a:ext uri="{FF2B5EF4-FFF2-40B4-BE49-F238E27FC236}">
                  <a16:creationId xmlns:a16="http://schemas.microsoft.com/office/drawing/2014/main" id="{658B1E5A-9933-7D95-9D1E-4C5F7C4B832F}"/>
                </a:ext>
              </a:extLst>
            </p:cNvPr>
            <p:cNvSpPr/>
            <p:nvPr/>
          </p:nvSpPr>
          <p:spPr>
            <a:xfrm>
              <a:off x="587739" y="177764"/>
              <a:ext cx="43903" cy="51219"/>
            </a:xfrm>
            <a:custGeom>
              <a:avLst/>
              <a:gdLst/>
              <a:ahLst/>
              <a:cxnLst/>
              <a:rect l="0" t="0" r="0" b="0"/>
              <a:pathLst>
                <a:path w="43903" h="51219">
                  <a:moveTo>
                    <a:pt x="21952" y="0"/>
                  </a:moveTo>
                  <a:cubicBezTo>
                    <a:pt x="32927" y="0"/>
                    <a:pt x="43903" y="7318"/>
                    <a:pt x="43903" y="21954"/>
                  </a:cubicBezTo>
                  <a:cubicBezTo>
                    <a:pt x="43903" y="51219"/>
                    <a:pt x="0" y="51219"/>
                    <a:pt x="0" y="21954"/>
                  </a:cubicBezTo>
                  <a:cubicBezTo>
                    <a:pt x="0" y="7318"/>
                    <a:pt x="10976" y="0"/>
                    <a:pt x="21952" y="0"/>
                  </a:cubicBezTo>
                  <a:close/>
                </a:path>
              </a:pathLst>
            </a:custGeom>
            <a:ln w="0" cap="flat">
              <a:miter lim="127000"/>
            </a:ln>
          </p:spPr>
          <p:style>
            <a:lnRef idx="0">
              <a:srgbClr val="000000">
                <a:alpha val="0"/>
              </a:srgbClr>
            </a:lnRef>
            <a:fillRef idx="1">
              <a:srgbClr val="CC0000"/>
            </a:fillRef>
            <a:effectRef idx="0">
              <a:scrgbClr r="0" g="0" b="0"/>
            </a:effectRef>
            <a:fontRef idx="none"/>
          </p:style>
          <p:txBody>
            <a:bodyPr/>
            <a:lstStyle/>
            <a:p>
              <a:endParaRPr lang="it-IT"/>
            </a:p>
          </p:txBody>
        </p:sp>
        <p:sp>
          <p:nvSpPr>
            <p:cNvPr id="149" name="Rectangle 1299">
              <a:extLst>
                <a:ext uri="{FF2B5EF4-FFF2-40B4-BE49-F238E27FC236}">
                  <a16:creationId xmlns:a16="http://schemas.microsoft.com/office/drawing/2014/main" id="{9A61CED5-CC42-E49A-3D9B-496747505F8B}"/>
                </a:ext>
              </a:extLst>
            </p:cNvPr>
            <p:cNvSpPr/>
            <p:nvPr/>
          </p:nvSpPr>
          <p:spPr>
            <a:xfrm>
              <a:off x="713645" y="351873"/>
              <a:ext cx="663162" cy="88288"/>
            </a:xfrm>
            <a:prstGeom prst="rect">
              <a:avLst/>
            </a:prstGeom>
            <a:ln>
              <a:noFill/>
            </a:ln>
          </p:spPr>
          <p:txBody>
            <a:bodyPr vert="horz" lIns="0" tIns="0" rIns="0" bIns="0" rtlCol="0">
              <a:noAutofit/>
            </a:bodyPr>
            <a:lstStyle/>
            <a:p>
              <a:pPr marL="6350" indent="-6350" algn="l">
                <a:lnSpc>
                  <a:spcPct val="107000"/>
                </a:lnSpc>
                <a:spcAft>
                  <a:spcPts val="800"/>
                </a:spcAft>
              </a:pPr>
              <a:r>
                <a:rPr lang="en-GB" sz="550">
                  <a:solidFill>
                    <a:srgbClr val="000000"/>
                  </a:solidFill>
                  <a:effectLst/>
                  <a:latin typeface="Arial" panose="020B0604020202020204" pitchFamily="34" charset="0"/>
                  <a:ea typeface="Arial" panose="020B0604020202020204" pitchFamily="34" charset="0"/>
                  <a:cs typeface="Cambria" panose="02040503050406030204" pitchFamily="18" charset="0"/>
                </a:rPr>
                <a:t>Storage Battery</a:t>
              </a:r>
              <a:endParaRPr lang="it-IT" sz="1200">
                <a:solidFill>
                  <a:srgbClr val="000000"/>
                </a:solidFill>
                <a:effectLst/>
                <a:latin typeface="Cambria" panose="02040503050406030204" pitchFamily="18" charset="0"/>
                <a:ea typeface="Cambria" panose="02040503050406030204" pitchFamily="18" charset="0"/>
                <a:cs typeface="Cambria" panose="02040503050406030204" pitchFamily="18" charset="0"/>
              </a:endParaRPr>
            </a:p>
          </p:txBody>
        </p:sp>
        <p:sp>
          <p:nvSpPr>
            <p:cNvPr id="150" name="Shape 1300">
              <a:extLst>
                <a:ext uri="{FF2B5EF4-FFF2-40B4-BE49-F238E27FC236}">
                  <a16:creationId xmlns:a16="http://schemas.microsoft.com/office/drawing/2014/main" id="{653EBB35-4A7C-BEF7-8FFB-7C0E53480E6A}"/>
                </a:ext>
              </a:extLst>
            </p:cNvPr>
            <p:cNvSpPr/>
            <p:nvPr/>
          </p:nvSpPr>
          <p:spPr>
            <a:xfrm>
              <a:off x="534707" y="383347"/>
              <a:ext cx="149966" cy="0"/>
            </a:xfrm>
            <a:custGeom>
              <a:avLst/>
              <a:gdLst/>
              <a:ahLst/>
              <a:cxnLst/>
              <a:rect l="0" t="0" r="0" b="0"/>
              <a:pathLst>
                <a:path w="149966">
                  <a:moveTo>
                    <a:pt x="0" y="0"/>
                  </a:moveTo>
                  <a:lnTo>
                    <a:pt x="149966" y="0"/>
                  </a:lnTo>
                </a:path>
              </a:pathLst>
            </a:custGeom>
            <a:ln w="5238" cap="flat">
              <a:custDash>
                <a:ds d="274980" sp="274980"/>
              </a:custDash>
              <a:miter lim="127000"/>
            </a:ln>
          </p:spPr>
          <p:style>
            <a:lnRef idx="1">
              <a:srgbClr val="0000CC"/>
            </a:lnRef>
            <a:fillRef idx="0">
              <a:srgbClr val="000000">
                <a:alpha val="0"/>
              </a:srgbClr>
            </a:fillRef>
            <a:effectRef idx="0">
              <a:scrgbClr r="0" g="0" b="0"/>
            </a:effectRef>
            <a:fontRef idx="none"/>
          </p:style>
          <p:txBody>
            <a:bodyPr/>
            <a:lstStyle/>
            <a:p>
              <a:endParaRPr lang="it-IT"/>
            </a:p>
          </p:txBody>
        </p:sp>
        <p:sp>
          <p:nvSpPr>
            <p:cNvPr id="151" name="Shape 1301">
              <a:extLst>
                <a:ext uri="{FF2B5EF4-FFF2-40B4-BE49-F238E27FC236}">
                  <a16:creationId xmlns:a16="http://schemas.microsoft.com/office/drawing/2014/main" id="{276E68A0-D827-0673-93BD-38183F3948FB}"/>
                </a:ext>
              </a:extLst>
            </p:cNvPr>
            <p:cNvSpPr/>
            <p:nvPr/>
          </p:nvSpPr>
          <p:spPr>
            <a:xfrm>
              <a:off x="587739" y="361395"/>
              <a:ext cx="43903" cy="43904"/>
            </a:xfrm>
            <a:custGeom>
              <a:avLst/>
              <a:gdLst/>
              <a:ahLst/>
              <a:cxnLst/>
              <a:rect l="0" t="0" r="0" b="0"/>
              <a:pathLst>
                <a:path w="43903" h="43904">
                  <a:moveTo>
                    <a:pt x="21952" y="0"/>
                  </a:moveTo>
                  <a:lnTo>
                    <a:pt x="43903" y="43904"/>
                  </a:lnTo>
                  <a:lnTo>
                    <a:pt x="0" y="43904"/>
                  </a:lnTo>
                  <a:lnTo>
                    <a:pt x="21952" y="0"/>
                  </a:lnTo>
                  <a:close/>
                </a:path>
              </a:pathLst>
            </a:custGeom>
            <a:ln w="0" cap="flat">
              <a:miter lim="127000"/>
            </a:ln>
          </p:spPr>
          <p:style>
            <a:lnRef idx="0">
              <a:srgbClr val="000000">
                <a:alpha val="0"/>
              </a:srgbClr>
            </a:lnRef>
            <a:fillRef idx="1">
              <a:srgbClr val="0000CC"/>
            </a:fillRef>
            <a:effectRef idx="0">
              <a:scrgbClr r="0" g="0" b="0"/>
            </a:effectRef>
            <a:fontRef idx="none"/>
          </p:style>
          <p:txBody>
            <a:bodyPr/>
            <a:lstStyle/>
            <a:p>
              <a:endParaRPr lang="it-IT"/>
            </a:p>
          </p:txBody>
        </p:sp>
      </p:grpSp>
      <p:sp>
        <p:nvSpPr>
          <p:cNvPr id="155" name="CasellaDiTesto 154">
            <a:extLst>
              <a:ext uri="{FF2B5EF4-FFF2-40B4-BE49-F238E27FC236}">
                <a16:creationId xmlns:a16="http://schemas.microsoft.com/office/drawing/2014/main" id="{C54153FA-54B9-4686-C8AF-5A13552F8FBA}"/>
              </a:ext>
            </a:extLst>
          </p:cNvPr>
          <p:cNvSpPr txBox="1"/>
          <p:nvPr/>
        </p:nvSpPr>
        <p:spPr>
          <a:xfrm>
            <a:off x="1984439" y="2259586"/>
            <a:ext cx="3907379" cy="276999"/>
          </a:xfrm>
          <a:prstGeom prst="rect">
            <a:avLst/>
          </a:prstGeom>
          <a:noFill/>
        </p:spPr>
        <p:txBody>
          <a:bodyPr wrap="square" rtlCol="0">
            <a:spAutoFit/>
          </a:bodyPr>
          <a:lstStyle/>
          <a:p>
            <a:r>
              <a:rPr lang="it-IT" sz="1200" b="1" dirty="0" err="1">
                <a:solidFill>
                  <a:srgbClr val="FF0000"/>
                </a:solidFill>
              </a:rPr>
              <a:t>Recuperated</a:t>
            </a:r>
            <a:r>
              <a:rPr lang="it-IT" sz="1200" b="1" dirty="0">
                <a:solidFill>
                  <a:srgbClr val="FF0000"/>
                </a:solidFill>
              </a:rPr>
              <a:t> CF</a:t>
            </a:r>
            <a:r>
              <a:rPr lang="it-IT" sz="1200" b="1" baseline="-25000" dirty="0">
                <a:solidFill>
                  <a:srgbClr val="FF0000"/>
                </a:solidFill>
              </a:rPr>
              <a:t>4</a:t>
            </a:r>
            <a:r>
              <a:rPr lang="it-IT" sz="1200" b="1" dirty="0">
                <a:solidFill>
                  <a:srgbClr val="FF0000"/>
                </a:solidFill>
              </a:rPr>
              <a:t> volume</a:t>
            </a:r>
          </a:p>
        </p:txBody>
      </p:sp>
      <p:sp>
        <p:nvSpPr>
          <p:cNvPr id="159" name="CasellaDiTesto 158">
            <a:extLst>
              <a:ext uri="{FF2B5EF4-FFF2-40B4-BE49-F238E27FC236}">
                <a16:creationId xmlns:a16="http://schemas.microsoft.com/office/drawing/2014/main" id="{C1A4A548-0918-8F82-E87A-274D9FB8E48B}"/>
              </a:ext>
            </a:extLst>
          </p:cNvPr>
          <p:cNvSpPr txBox="1"/>
          <p:nvPr/>
        </p:nvSpPr>
        <p:spPr>
          <a:xfrm>
            <a:off x="1042898" y="5532322"/>
            <a:ext cx="10037478" cy="923330"/>
          </a:xfrm>
          <a:prstGeom prst="rect">
            <a:avLst/>
          </a:prstGeom>
          <a:noFill/>
        </p:spPr>
        <p:txBody>
          <a:bodyPr wrap="square" rtlCol="0">
            <a:spAutoFit/>
          </a:bodyPr>
          <a:lstStyle/>
          <a:p>
            <a:pPr marL="285750" indent="-285750">
              <a:buFont typeface="Arial" panose="020B0604020202020204" pitchFamily="34" charset="0"/>
              <a:buChar char="•"/>
            </a:pPr>
            <a:r>
              <a:rPr lang="it-IT" dirty="0"/>
              <a:t>28.5m</a:t>
            </a:r>
            <a:r>
              <a:rPr lang="it-IT" baseline="30000" dirty="0"/>
              <a:t>3</a:t>
            </a:r>
            <a:r>
              <a:rPr lang="it-IT" dirty="0"/>
              <a:t> of </a:t>
            </a:r>
            <a:r>
              <a:rPr lang="it-IT" dirty="0" err="1"/>
              <a:t>recuperated</a:t>
            </a:r>
            <a:r>
              <a:rPr lang="it-IT" dirty="0"/>
              <a:t> CF</a:t>
            </a:r>
            <a:r>
              <a:rPr lang="it-IT" baseline="-25000" dirty="0"/>
              <a:t>4</a:t>
            </a:r>
            <a:r>
              <a:rPr lang="it-IT" dirty="0"/>
              <a:t> </a:t>
            </a:r>
            <a:r>
              <a:rPr lang="it-IT" dirty="0" err="1"/>
              <a:t>at</a:t>
            </a:r>
            <a:r>
              <a:rPr lang="it-IT" dirty="0"/>
              <a:t> the end of </a:t>
            </a:r>
            <a:r>
              <a:rPr lang="it-IT" dirty="0" err="1"/>
              <a:t>operation</a:t>
            </a:r>
            <a:endParaRPr lang="it-IT" dirty="0"/>
          </a:p>
          <a:p>
            <a:pPr marL="285750" indent="-285750">
              <a:buFont typeface="Arial" panose="020B0604020202020204" pitchFamily="34" charset="0"/>
              <a:buChar char="•"/>
            </a:pPr>
            <a:r>
              <a:rPr lang="it-IT" dirty="0"/>
              <a:t>Recuperation efficiency of 65% (lot of CF</a:t>
            </a:r>
            <a:r>
              <a:rPr lang="it-IT" baseline="-25000" dirty="0"/>
              <a:t>4</a:t>
            </a:r>
            <a:r>
              <a:rPr lang="it-IT" dirty="0"/>
              <a:t> when gas system turned off before the LS2 due to changing in atmospheric pressure)</a:t>
            </a:r>
          </a:p>
        </p:txBody>
      </p:sp>
      <p:grpSp>
        <p:nvGrpSpPr>
          <p:cNvPr id="162" name="Gruppo 161">
            <a:extLst>
              <a:ext uri="{FF2B5EF4-FFF2-40B4-BE49-F238E27FC236}">
                <a16:creationId xmlns:a16="http://schemas.microsoft.com/office/drawing/2014/main" id="{A1FE8C68-024E-AF58-B761-AFC5C5477D54}"/>
              </a:ext>
            </a:extLst>
          </p:cNvPr>
          <p:cNvGrpSpPr/>
          <p:nvPr/>
        </p:nvGrpSpPr>
        <p:grpSpPr>
          <a:xfrm>
            <a:off x="6216931" y="2273962"/>
            <a:ext cx="5144629" cy="3166388"/>
            <a:chOff x="7415537" y="2273962"/>
            <a:chExt cx="3946023" cy="2712057"/>
          </a:xfrm>
        </p:grpSpPr>
        <p:pic>
          <p:nvPicPr>
            <p:cNvPr id="154" name="Picture 35750">
              <a:extLst>
                <a:ext uri="{FF2B5EF4-FFF2-40B4-BE49-F238E27FC236}">
                  <a16:creationId xmlns:a16="http://schemas.microsoft.com/office/drawing/2014/main" id="{0CB69939-CA33-4665-2486-F80505C66366}"/>
                </a:ext>
              </a:extLst>
            </p:cNvPr>
            <p:cNvPicPr/>
            <p:nvPr/>
          </p:nvPicPr>
          <p:blipFill>
            <a:blip r:embed="rId3"/>
            <a:stretch>
              <a:fillRect/>
            </a:stretch>
          </p:blipFill>
          <p:spPr>
            <a:xfrm>
              <a:off x="7415537" y="2485357"/>
              <a:ext cx="3946023" cy="2199636"/>
            </a:xfrm>
            <a:prstGeom prst="rect">
              <a:avLst/>
            </a:prstGeom>
          </p:spPr>
        </p:pic>
        <p:sp>
          <p:nvSpPr>
            <p:cNvPr id="156" name="CasellaDiTesto 155">
              <a:extLst>
                <a:ext uri="{FF2B5EF4-FFF2-40B4-BE49-F238E27FC236}">
                  <a16:creationId xmlns:a16="http://schemas.microsoft.com/office/drawing/2014/main" id="{60F18A58-B73E-270B-1287-EF9B2CA6E2E4}"/>
                </a:ext>
              </a:extLst>
            </p:cNvPr>
            <p:cNvSpPr txBox="1"/>
            <p:nvPr/>
          </p:nvSpPr>
          <p:spPr>
            <a:xfrm>
              <a:off x="8417809" y="2273962"/>
              <a:ext cx="2131389" cy="237254"/>
            </a:xfrm>
            <a:prstGeom prst="rect">
              <a:avLst/>
            </a:prstGeom>
            <a:noFill/>
          </p:spPr>
          <p:txBody>
            <a:bodyPr wrap="square" rtlCol="0">
              <a:spAutoFit/>
            </a:bodyPr>
            <a:lstStyle/>
            <a:p>
              <a:r>
                <a:rPr lang="it-IT" sz="1200" b="1" dirty="0">
                  <a:solidFill>
                    <a:srgbClr val="FF0000"/>
                  </a:solidFill>
                </a:rPr>
                <a:t>CF</a:t>
              </a:r>
              <a:r>
                <a:rPr lang="it-IT" sz="1200" b="1" baseline="-25000" dirty="0">
                  <a:solidFill>
                    <a:srgbClr val="FF0000"/>
                  </a:solidFill>
                </a:rPr>
                <a:t>4</a:t>
              </a:r>
              <a:r>
                <a:rPr lang="it-IT" sz="1200" b="1" dirty="0">
                  <a:solidFill>
                    <a:srgbClr val="FF0000"/>
                  </a:solidFill>
                </a:rPr>
                <a:t> Membrane </a:t>
              </a:r>
              <a:r>
                <a:rPr lang="it-IT" sz="1200" b="1" dirty="0" err="1">
                  <a:solidFill>
                    <a:srgbClr val="FF0000"/>
                  </a:solidFill>
                </a:rPr>
                <a:t>Efficiency</a:t>
              </a:r>
              <a:endParaRPr lang="it-IT" sz="1200" b="1" dirty="0">
                <a:solidFill>
                  <a:srgbClr val="FF0000"/>
                </a:solidFill>
              </a:endParaRPr>
            </a:p>
          </p:txBody>
        </p:sp>
        <p:sp>
          <p:nvSpPr>
            <p:cNvPr id="157" name="Ovale 156">
              <a:extLst>
                <a:ext uri="{FF2B5EF4-FFF2-40B4-BE49-F238E27FC236}">
                  <a16:creationId xmlns:a16="http://schemas.microsoft.com/office/drawing/2014/main" id="{5485990A-5137-36A4-0991-BCFEFE59DEA1}"/>
                </a:ext>
              </a:extLst>
            </p:cNvPr>
            <p:cNvSpPr/>
            <p:nvPr/>
          </p:nvSpPr>
          <p:spPr>
            <a:xfrm>
              <a:off x="9353502" y="3011994"/>
              <a:ext cx="524002" cy="163631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161" name="Immagine 160">
              <a:extLst>
                <a:ext uri="{FF2B5EF4-FFF2-40B4-BE49-F238E27FC236}">
                  <a16:creationId xmlns:a16="http://schemas.microsoft.com/office/drawing/2014/main" id="{262AFDFB-EAEB-7251-A5C1-59FF4E5EB94D}"/>
                </a:ext>
              </a:extLst>
            </p:cNvPr>
            <p:cNvPicPr>
              <a:picLocks noChangeAspect="1"/>
            </p:cNvPicPr>
            <p:nvPr/>
          </p:nvPicPr>
          <p:blipFill rotWithShape="1">
            <a:blip r:embed="rId4"/>
            <a:srcRect l="652" b="-6969"/>
            <a:stretch/>
          </p:blipFill>
          <p:spPr>
            <a:xfrm>
              <a:off x="7799718" y="4693925"/>
              <a:ext cx="3298587" cy="292094"/>
            </a:xfrm>
            <a:prstGeom prst="rect">
              <a:avLst/>
            </a:prstGeom>
          </p:spPr>
        </p:pic>
      </p:grpSp>
      <p:sp>
        <p:nvSpPr>
          <p:cNvPr id="158" name="CasellaDiTesto 157">
            <a:extLst>
              <a:ext uri="{FF2B5EF4-FFF2-40B4-BE49-F238E27FC236}">
                <a16:creationId xmlns:a16="http://schemas.microsoft.com/office/drawing/2014/main" id="{5C57D3C7-FF40-EA29-D6A7-F6279F37C8D3}"/>
              </a:ext>
            </a:extLst>
          </p:cNvPr>
          <p:cNvSpPr txBox="1"/>
          <p:nvPr/>
        </p:nvSpPr>
        <p:spPr>
          <a:xfrm>
            <a:off x="4102498" y="4408428"/>
            <a:ext cx="3907379" cy="461665"/>
          </a:xfrm>
          <a:prstGeom prst="rect">
            <a:avLst/>
          </a:prstGeom>
          <a:solidFill>
            <a:schemeClr val="bg1"/>
          </a:solidFill>
          <a:ln>
            <a:solidFill>
              <a:schemeClr val="accent6">
                <a:lumMod val="50000"/>
              </a:schemeClr>
            </a:solidFill>
          </a:ln>
        </p:spPr>
        <p:txBody>
          <a:bodyPr wrap="square" rtlCol="0">
            <a:spAutoFit/>
          </a:bodyPr>
          <a:lstStyle/>
          <a:p>
            <a:r>
              <a:rPr lang="it-IT" sz="1200" b="1" dirty="0" err="1">
                <a:solidFill>
                  <a:schemeClr val="accent6">
                    <a:lumMod val="50000"/>
                  </a:schemeClr>
                </a:solidFill>
              </a:rPr>
              <a:t>Significant</a:t>
            </a:r>
            <a:r>
              <a:rPr lang="it-IT" sz="1200" b="1" dirty="0">
                <a:solidFill>
                  <a:schemeClr val="accent6">
                    <a:lumMod val="50000"/>
                  </a:schemeClr>
                </a:solidFill>
              </a:rPr>
              <a:t> drop in the </a:t>
            </a:r>
            <a:r>
              <a:rPr lang="it-IT" sz="1200" b="1" dirty="0" err="1">
                <a:solidFill>
                  <a:schemeClr val="accent6">
                    <a:lumMod val="50000"/>
                  </a:schemeClr>
                </a:solidFill>
              </a:rPr>
              <a:t>recuperation</a:t>
            </a:r>
            <a:r>
              <a:rPr lang="it-IT" sz="1200" b="1" dirty="0">
                <a:solidFill>
                  <a:schemeClr val="accent6">
                    <a:lumMod val="50000"/>
                  </a:schemeClr>
                </a:solidFill>
              </a:rPr>
              <a:t> </a:t>
            </a:r>
            <a:r>
              <a:rPr lang="it-IT" sz="1200" b="1" dirty="0" err="1">
                <a:solidFill>
                  <a:schemeClr val="accent6">
                    <a:lumMod val="50000"/>
                  </a:schemeClr>
                </a:solidFill>
              </a:rPr>
              <a:t>efficiency</a:t>
            </a:r>
            <a:r>
              <a:rPr lang="it-IT" sz="1200" b="1" dirty="0">
                <a:solidFill>
                  <a:schemeClr val="accent6">
                    <a:lumMod val="50000"/>
                  </a:schemeClr>
                </a:solidFill>
              </a:rPr>
              <a:t> due to CF</a:t>
            </a:r>
            <a:r>
              <a:rPr lang="it-IT" sz="1200" b="1" baseline="-25000" dirty="0">
                <a:solidFill>
                  <a:schemeClr val="accent6">
                    <a:lumMod val="50000"/>
                  </a:schemeClr>
                </a:solidFill>
              </a:rPr>
              <a:t>4</a:t>
            </a:r>
            <a:r>
              <a:rPr lang="it-IT" sz="1200" b="1" dirty="0">
                <a:solidFill>
                  <a:schemeClr val="accent6">
                    <a:lumMod val="50000"/>
                  </a:schemeClr>
                </a:solidFill>
              </a:rPr>
              <a:t> </a:t>
            </a:r>
            <a:r>
              <a:rPr lang="it-IT" sz="1200" b="1" dirty="0" err="1">
                <a:solidFill>
                  <a:schemeClr val="accent6">
                    <a:lumMod val="50000"/>
                  </a:schemeClr>
                </a:solidFill>
              </a:rPr>
              <a:t>concentration</a:t>
            </a:r>
            <a:r>
              <a:rPr lang="it-IT" sz="1200" b="1" dirty="0">
                <a:solidFill>
                  <a:schemeClr val="accent6">
                    <a:lumMod val="50000"/>
                  </a:schemeClr>
                </a:solidFill>
              </a:rPr>
              <a:t> </a:t>
            </a:r>
            <a:r>
              <a:rPr lang="it-IT" sz="1200" b="1" dirty="0" err="1">
                <a:solidFill>
                  <a:schemeClr val="accent6">
                    <a:lumMod val="50000"/>
                  </a:schemeClr>
                </a:solidFill>
              </a:rPr>
              <a:t>at</a:t>
            </a:r>
            <a:r>
              <a:rPr lang="it-IT" sz="1200" b="1" dirty="0">
                <a:solidFill>
                  <a:schemeClr val="accent6">
                    <a:lumMod val="50000"/>
                  </a:schemeClr>
                </a:solidFill>
              </a:rPr>
              <a:t> the input </a:t>
            </a:r>
            <a:r>
              <a:rPr lang="it-IT" sz="1200" b="1" dirty="0" err="1">
                <a:solidFill>
                  <a:schemeClr val="accent6">
                    <a:lumMod val="50000"/>
                  </a:schemeClr>
                </a:solidFill>
              </a:rPr>
              <a:t>lower</a:t>
            </a:r>
            <a:r>
              <a:rPr lang="it-IT" sz="1200" b="1" dirty="0">
                <a:solidFill>
                  <a:schemeClr val="accent6">
                    <a:lumMod val="50000"/>
                  </a:schemeClr>
                </a:solidFill>
              </a:rPr>
              <a:t> </a:t>
            </a:r>
            <a:r>
              <a:rPr lang="it-IT" sz="1200" b="1" dirty="0" err="1">
                <a:solidFill>
                  <a:schemeClr val="accent6">
                    <a:lumMod val="50000"/>
                  </a:schemeClr>
                </a:solidFill>
              </a:rPr>
              <a:t>than</a:t>
            </a:r>
            <a:r>
              <a:rPr lang="it-IT" sz="1200" b="1" dirty="0">
                <a:solidFill>
                  <a:schemeClr val="accent6">
                    <a:lumMod val="50000"/>
                  </a:schemeClr>
                </a:solidFill>
              </a:rPr>
              <a:t> 20%</a:t>
            </a:r>
          </a:p>
        </p:txBody>
      </p:sp>
    </p:spTree>
    <p:extLst>
      <p:ext uri="{BB962C8B-B14F-4D97-AF65-F5344CB8AC3E}">
        <p14:creationId xmlns:p14="http://schemas.microsoft.com/office/powerpoint/2010/main" val="36363476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23C780-8AB0-59A3-E661-F865AAD4BC6A}"/>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0494F77-D77A-82EC-8DFC-9CCD78605D96}"/>
              </a:ext>
            </a:extLst>
          </p:cNvPr>
          <p:cNvSpPr>
            <a:spLocks noGrp="1"/>
          </p:cNvSpPr>
          <p:nvPr>
            <p:ph type="title"/>
          </p:nvPr>
        </p:nvSpPr>
        <p:spPr>
          <a:xfrm>
            <a:off x="838200" y="365125"/>
            <a:ext cx="9043219" cy="1325563"/>
          </a:xfrm>
        </p:spPr>
        <p:txBody>
          <a:bodyPr>
            <a:normAutofit/>
          </a:bodyPr>
          <a:lstStyle/>
          <a:p>
            <a:r>
              <a:rPr lang="it-IT" sz="3800" b="1" dirty="0"/>
              <a:t>LHCb CF</a:t>
            </a:r>
            <a:r>
              <a:rPr lang="it-IT" sz="3800" b="1" baseline="-25000" dirty="0"/>
              <a:t>4</a:t>
            </a:r>
            <a:r>
              <a:rPr lang="it-IT" sz="3800" b="1" dirty="0"/>
              <a:t> recovery plant</a:t>
            </a:r>
            <a:br>
              <a:rPr lang="it-IT" sz="3800" b="1" dirty="0"/>
            </a:br>
            <a:r>
              <a:rPr lang="it-IT" sz="3800" b="1" dirty="0"/>
              <a:t>Recuperation process – Filling </a:t>
            </a:r>
          </a:p>
        </p:txBody>
      </p:sp>
      <p:sp>
        <p:nvSpPr>
          <p:cNvPr id="4" name="Segnaposto piè di pagina 3">
            <a:extLst>
              <a:ext uri="{FF2B5EF4-FFF2-40B4-BE49-F238E27FC236}">
                <a16:creationId xmlns:a16="http://schemas.microsoft.com/office/drawing/2014/main" id="{4BBEACF3-297E-283F-D17F-7E62B7D20CB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BA865D74-881D-9EB3-2F83-10F6C2CD42E7}"/>
              </a:ext>
            </a:extLst>
          </p:cNvPr>
          <p:cNvSpPr>
            <a:spLocks noGrp="1"/>
          </p:cNvSpPr>
          <p:nvPr>
            <p:ph type="sldNum" sz="quarter" idx="12"/>
          </p:nvPr>
        </p:nvSpPr>
        <p:spPr/>
        <p:txBody>
          <a:bodyPr/>
          <a:lstStyle/>
          <a:p>
            <a:fld id="{27CE633F-9882-4A5C-83A2-1109D0C73261}" type="slidenum">
              <a:rPr lang="en-US" smtClean="0"/>
              <a:t>33</a:t>
            </a:fld>
            <a:endParaRPr lang="en-US" dirty="0"/>
          </a:p>
        </p:txBody>
      </p:sp>
      <p:pic>
        <p:nvPicPr>
          <p:cNvPr id="6" name="Picture 2">
            <a:extLst>
              <a:ext uri="{FF2B5EF4-FFF2-40B4-BE49-F238E27FC236}">
                <a16:creationId xmlns:a16="http://schemas.microsoft.com/office/drawing/2014/main" id="{63BF0509-E0D8-D6BB-CCF8-F8D8746D68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269" name="Picture 35752">
            <a:extLst>
              <a:ext uri="{FF2B5EF4-FFF2-40B4-BE49-F238E27FC236}">
                <a16:creationId xmlns:a16="http://schemas.microsoft.com/office/drawing/2014/main" id="{993CA5E5-4431-F507-4589-FC89547BDAE0}"/>
              </a:ext>
            </a:extLst>
          </p:cNvPr>
          <p:cNvPicPr/>
          <p:nvPr/>
        </p:nvPicPr>
        <p:blipFill>
          <a:blip r:embed="rId3"/>
          <a:stretch>
            <a:fillRect/>
          </a:stretch>
        </p:blipFill>
        <p:spPr>
          <a:xfrm>
            <a:off x="7330117" y="1661653"/>
            <a:ext cx="3839414" cy="2434863"/>
          </a:xfrm>
          <a:prstGeom prst="rect">
            <a:avLst/>
          </a:prstGeom>
        </p:spPr>
      </p:pic>
      <p:cxnSp>
        <p:nvCxnSpPr>
          <p:cNvPr id="271" name="Connettore 2 270">
            <a:extLst>
              <a:ext uri="{FF2B5EF4-FFF2-40B4-BE49-F238E27FC236}">
                <a16:creationId xmlns:a16="http://schemas.microsoft.com/office/drawing/2014/main" id="{3644A655-627E-5624-D328-F57A9E26EF1A}"/>
              </a:ext>
            </a:extLst>
          </p:cNvPr>
          <p:cNvCxnSpPr>
            <a:cxnSpLocks/>
            <a:stCxn id="389" idx="3"/>
          </p:cNvCxnSpPr>
          <p:nvPr/>
        </p:nvCxnSpPr>
        <p:spPr>
          <a:xfrm>
            <a:off x="4616350" y="1763188"/>
            <a:ext cx="3766531" cy="1783094"/>
          </a:xfrm>
          <a:prstGeom prst="straightConnector1">
            <a:avLst/>
          </a:prstGeom>
          <a:ln>
            <a:solidFill>
              <a:srgbClr val="00B050"/>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275" name="CasellaDiTesto 274">
            <a:extLst>
              <a:ext uri="{FF2B5EF4-FFF2-40B4-BE49-F238E27FC236}">
                <a16:creationId xmlns:a16="http://schemas.microsoft.com/office/drawing/2014/main" id="{7831E15A-291B-CB47-97C9-D686AA6E254C}"/>
              </a:ext>
            </a:extLst>
          </p:cNvPr>
          <p:cNvSpPr txBox="1"/>
          <p:nvPr/>
        </p:nvSpPr>
        <p:spPr>
          <a:xfrm>
            <a:off x="664097" y="1779836"/>
            <a:ext cx="738664" cy="1262108"/>
          </a:xfrm>
          <a:prstGeom prst="rect">
            <a:avLst/>
          </a:prstGeom>
          <a:noFill/>
        </p:spPr>
        <p:txBody>
          <a:bodyPr vert="vert270" wrap="square" rtlCol="0">
            <a:spAutoFit/>
          </a:bodyPr>
          <a:lstStyle/>
          <a:p>
            <a:r>
              <a:rPr lang="it-IT" b="1" dirty="0"/>
              <a:t>PHASE 1</a:t>
            </a:r>
          </a:p>
          <a:p>
            <a:endParaRPr lang="it-IT" b="1" dirty="0"/>
          </a:p>
        </p:txBody>
      </p:sp>
      <p:cxnSp>
        <p:nvCxnSpPr>
          <p:cNvPr id="394" name="Connettore 2 393">
            <a:extLst>
              <a:ext uri="{FF2B5EF4-FFF2-40B4-BE49-F238E27FC236}">
                <a16:creationId xmlns:a16="http://schemas.microsoft.com/office/drawing/2014/main" id="{6A466370-49CF-27D9-01BF-D4ADF0B94AB0}"/>
              </a:ext>
            </a:extLst>
          </p:cNvPr>
          <p:cNvCxnSpPr>
            <a:cxnSpLocks/>
            <a:stCxn id="7" idx="3"/>
          </p:cNvCxnSpPr>
          <p:nvPr/>
        </p:nvCxnSpPr>
        <p:spPr>
          <a:xfrm>
            <a:off x="3692289" y="3797273"/>
            <a:ext cx="4943441" cy="0"/>
          </a:xfrm>
          <a:prstGeom prst="straightConnector1">
            <a:avLst/>
          </a:prstGeom>
          <a:ln>
            <a:solidFill>
              <a:schemeClr val="accent4"/>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402" name="Gruppo 401">
            <a:extLst>
              <a:ext uri="{FF2B5EF4-FFF2-40B4-BE49-F238E27FC236}">
                <a16:creationId xmlns:a16="http://schemas.microsoft.com/office/drawing/2014/main" id="{9F1E6CC6-95EE-CA3F-DAA8-00B8FB8D6436}"/>
              </a:ext>
            </a:extLst>
          </p:cNvPr>
          <p:cNvGrpSpPr/>
          <p:nvPr/>
        </p:nvGrpSpPr>
        <p:grpSpPr>
          <a:xfrm>
            <a:off x="687515" y="1624688"/>
            <a:ext cx="6374721" cy="4900338"/>
            <a:chOff x="790882" y="1975987"/>
            <a:chExt cx="6374721" cy="4900338"/>
          </a:xfrm>
        </p:grpSpPr>
        <p:sp>
          <p:nvSpPr>
            <p:cNvPr id="7" name="CasellaDiTesto 6">
              <a:extLst>
                <a:ext uri="{FF2B5EF4-FFF2-40B4-BE49-F238E27FC236}">
                  <a16:creationId xmlns:a16="http://schemas.microsoft.com/office/drawing/2014/main" id="{78E15B9D-66C5-D02F-AD43-82ABBBEC2AB5}"/>
                </a:ext>
              </a:extLst>
            </p:cNvPr>
            <p:cNvSpPr txBox="1"/>
            <p:nvPr/>
          </p:nvSpPr>
          <p:spPr>
            <a:xfrm>
              <a:off x="1881696" y="4010072"/>
              <a:ext cx="1913960" cy="276999"/>
            </a:xfrm>
            <a:prstGeom prst="rect">
              <a:avLst/>
            </a:prstGeom>
            <a:noFill/>
          </p:spPr>
          <p:txBody>
            <a:bodyPr wrap="square" rtlCol="0">
              <a:spAutoFit/>
            </a:bodyPr>
            <a:lstStyle/>
            <a:p>
              <a:r>
                <a:rPr lang="it-IT" sz="1200" b="1" dirty="0">
                  <a:solidFill>
                    <a:schemeClr val="accent4"/>
                  </a:solidFill>
                </a:rPr>
                <a:t>RECUPERATION MODE</a:t>
              </a:r>
            </a:p>
          </p:txBody>
        </p:sp>
        <p:grpSp>
          <p:nvGrpSpPr>
            <p:cNvPr id="274" name="Gruppo 273">
              <a:extLst>
                <a:ext uri="{FF2B5EF4-FFF2-40B4-BE49-F238E27FC236}">
                  <a16:creationId xmlns:a16="http://schemas.microsoft.com/office/drawing/2014/main" id="{E1A3C7B1-51BC-CDEB-088E-393D8EAAA4D4}"/>
                </a:ext>
              </a:extLst>
            </p:cNvPr>
            <p:cNvGrpSpPr/>
            <p:nvPr/>
          </p:nvGrpSpPr>
          <p:grpSpPr>
            <a:xfrm>
              <a:off x="1412627" y="2240971"/>
              <a:ext cx="5752976" cy="1415013"/>
              <a:chOff x="1013584" y="2211280"/>
              <a:chExt cx="5752976" cy="1415013"/>
            </a:xfrm>
          </p:grpSpPr>
          <p:grpSp>
            <p:nvGrpSpPr>
              <p:cNvPr id="3" name="Group 35265">
                <a:extLst>
                  <a:ext uri="{FF2B5EF4-FFF2-40B4-BE49-F238E27FC236}">
                    <a16:creationId xmlns:a16="http://schemas.microsoft.com/office/drawing/2014/main" id="{EC6EFE28-296E-B210-B3EF-261A75E7E25D}"/>
                  </a:ext>
                </a:extLst>
              </p:cNvPr>
              <p:cNvGrpSpPr/>
              <p:nvPr/>
            </p:nvGrpSpPr>
            <p:grpSpPr>
              <a:xfrm>
                <a:off x="1013584" y="2211280"/>
                <a:ext cx="3724274" cy="1415013"/>
                <a:chOff x="0" y="-3034"/>
                <a:chExt cx="3724561" cy="1415013"/>
              </a:xfrm>
            </p:grpSpPr>
            <p:sp>
              <p:nvSpPr>
                <p:cNvPr id="13" name="Shape 1732">
                  <a:extLst>
                    <a:ext uri="{FF2B5EF4-FFF2-40B4-BE49-F238E27FC236}">
                      <a16:creationId xmlns:a16="http://schemas.microsoft.com/office/drawing/2014/main" id="{8C77A025-3355-59B0-E245-D9F7DB929DC4}"/>
                    </a:ext>
                  </a:extLst>
                </p:cNvPr>
                <p:cNvSpPr/>
                <p:nvPr/>
              </p:nvSpPr>
              <p:spPr>
                <a:xfrm>
                  <a:off x="1768298" y="207282"/>
                  <a:ext cx="1951232" cy="0"/>
                </a:xfrm>
                <a:custGeom>
                  <a:avLst/>
                  <a:gdLst/>
                  <a:ahLst/>
                  <a:cxnLst/>
                  <a:rect l="0" t="0" r="0" b="0"/>
                  <a:pathLst>
                    <a:path w="1951232">
                      <a:moveTo>
                        <a:pt x="0" y="0"/>
                      </a:moveTo>
                      <a:lnTo>
                        <a:pt x="1951232"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160" name="Shape 1733">
                  <a:extLst>
                    <a:ext uri="{FF2B5EF4-FFF2-40B4-BE49-F238E27FC236}">
                      <a16:creationId xmlns:a16="http://schemas.microsoft.com/office/drawing/2014/main" id="{4ABD852C-3099-1B89-C9C8-5FF2EE1EB5A4}"/>
                    </a:ext>
                  </a:extLst>
                </p:cNvPr>
                <p:cNvSpPr/>
                <p:nvPr/>
              </p:nvSpPr>
              <p:spPr>
                <a:xfrm>
                  <a:off x="1479398" y="1380890"/>
                  <a:ext cx="874138" cy="0"/>
                </a:xfrm>
                <a:custGeom>
                  <a:avLst/>
                  <a:gdLst/>
                  <a:ahLst/>
                  <a:cxnLst/>
                  <a:rect l="0" t="0" r="0" b="0"/>
                  <a:pathLst>
                    <a:path w="874138">
                      <a:moveTo>
                        <a:pt x="0" y="0"/>
                      </a:moveTo>
                      <a:lnTo>
                        <a:pt x="874138"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163" name="Shape 1734">
                  <a:extLst>
                    <a:ext uri="{FF2B5EF4-FFF2-40B4-BE49-F238E27FC236}">
                      <a16:creationId xmlns:a16="http://schemas.microsoft.com/office/drawing/2014/main" id="{4D46FD58-FBDD-435B-DD23-AF277E350796}"/>
                    </a:ext>
                  </a:extLst>
                </p:cNvPr>
                <p:cNvSpPr/>
                <p:nvPr/>
              </p:nvSpPr>
              <p:spPr>
                <a:xfrm>
                  <a:off x="2349949" y="200783"/>
                  <a:ext cx="2268" cy="1179409"/>
                </a:xfrm>
                <a:custGeom>
                  <a:avLst/>
                  <a:gdLst/>
                  <a:ahLst/>
                  <a:cxnLst/>
                  <a:rect l="0" t="0" r="0" b="0"/>
                  <a:pathLst>
                    <a:path w="2268" h="1179409">
                      <a:moveTo>
                        <a:pt x="0" y="1179409"/>
                      </a:moveTo>
                      <a:lnTo>
                        <a:pt x="2268" y="0"/>
                      </a:lnTo>
                    </a:path>
                  </a:pathLst>
                </a:custGeom>
                <a:ln w="11124" cap="flat">
                  <a:miter lim="100000"/>
                </a:ln>
              </p:spPr>
              <p:style>
                <a:lnRef idx="1">
                  <a:srgbClr val="B3B3B3"/>
                </a:lnRef>
                <a:fillRef idx="0">
                  <a:srgbClr val="000000">
                    <a:alpha val="0"/>
                  </a:srgbClr>
                </a:fillRef>
                <a:effectRef idx="0">
                  <a:scrgbClr r="0" g="0" b="0"/>
                </a:effectRef>
                <a:fontRef idx="none"/>
              </p:style>
              <p:txBody>
                <a:bodyPr/>
                <a:lstStyle/>
                <a:p>
                  <a:endParaRPr lang="it-IT"/>
                </a:p>
              </p:txBody>
            </p:sp>
            <p:sp>
              <p:nvSpPr>
                <p:cNvPr id="164" name="Shape 1735">
                  <a:extLst>
                    <a:ext uri="{FF2B5EF4-FFF2-40B4-BE49-F238E27FC236}">
                      <a16:creationId xmlns:a16="http://schemas.microsoft.com/office/drawing/2014/main" id="{A974CFF9-2652-BE7A-E044-E1DE487020F1}"/>
                    </a:ext>
                  </a:extLst>
                </p:cNvPr>
                <p:cNvSpPr/>
                <p:nvPr/>
              </p:nvSpPr>
              <p:spPr>
                <a:xfrm>
                  <a:off x="2349949" y="1380192"/>
                  <a:ext cx="666856" cy="0"/>
                </a:xfrm>
                <a:custGeom>
                  <a:avLst/>
                  <a:gdLst/>
                  <a:ahLst/>
                  <a:cxnLst/>
                  <a:rect l="0" t="0" r="0" b="0"/>
                  <a:pathLst>
                    <a:path w="666856">
                      <a:moveTo>
                        <a:pt x="0" y="0"/>
                      </a:moveTo>
                      <a:lnTo>
                        <a:pt x="666856"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165" name="Shape 1736">
                  <a:extLst>
                    <a:ext uri="{FF2B5EF4-FFF2-40B4-BE49-F238E27FC236}">
                      <a16:creationId xmlns:a16="http://schemas.microsoft.com/office/drawing/2014/main" id="{50ABB36C-5B36-9041-3183-181285DAF35F}"/>
                    </a:ext>
                  </a:extLst>
                </p:cNvPr>
                <p:cNvSpPr/>
                <p:nvPr/>
              </p:nvSpPr>
              <p:spPr>
                <a:xfrm>
                  <a:off x="3015550" y="610872"/>
                  <a:ext cx="2237" cy="776062"/>
                </a:xfrm>
                <a:custGeom>
                  <a:avLst/>
                  <a:gdLst/>
                  <a:ahLst/>
                  <a:cxnLst/>
                  <a:rect l="0" t="0" r="0" b="0"/>
                  <a:pathLst>
                    <a:path w="2237" h="776062">
                      <a:moveTo>
                        <a:pt x="0" y="776062"/>
                      </a:moveTo>
                      <a:lnTo>
                        <a:pt x="2237" y="0"/>
                      </a:lnTo>
                    </a:path>
                  </a:pathLst>
                </a:custGeom>
                <a:ln w="989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166" name="Shape 1737">
                  <a:extLst>
                    <a:ext uri="{FF2B5EF4-FFF2-40B4-BE49-F238E27FC236}">
                      <a16:creationId xmlns:a16="http://schemas.microsoft.com/office/drawing/2014/main" id="{18309751-480F-A5DB-E76B-246DE923F146}"/>
                    </a:ext>
                  </a:extLst>
                </p:cNvPr>
                <p:cNvSpPr/>
                <p:nvPr/>
              </p:nvSpPr>
              <p:spPr>
                <a:xfrm>
                  <a:off x="2097970" y="16616"/>
                  <a:ext cx="71187" cy="82905"/>
                </a:xfrm>
                <a:custGeom>
                  <a:avLst/>
                  <a:gdLst/>
                  <a:ahLst/>
                  <a:cxnLst/>
                  <a:rect l="0" t="0" r="0" b="0"/>
                  <a:pathLst>
                    <a:path w="71187" h="82905">
                      <a:moveTo>
                        <a:pt x="41880" y="0"/>
                      </a:moveTo>
                      <a:cubicBezTo>
                        <a:pt x="46448" y="0"/>
                        <a:pt x="51079" y="549"/>
                        <a:pt x="55796" y="1656"/>
                      </a:cubicBezTo>
                      <a:cubicBezTo>
                        <a:pt x="60552" y="2731"/>
                        <a:pt x="65670" y="4568"/>
                        <a:pt x="71124" y="7205"/>
                      </a:cubicBezTo>
                      <a:lnTo>
                        <a:pt x="71124" y="19810"/>
                      </a:lnTo>
                      <a:lnTo>
                        <a:pt x="70175" y="19810"/>
                      </a:lnTo>
                      <a:cubicBezTo>
                        <a:pt x="69076" y="18947"/>
                        <a:pt x="67443" y="17816"/>
                        <a:pt x="65332" y="16435"/>
                      </a:cubicBezTo>
                      <a:cubicBezTo>
                        <a:pt x="63213" y="15022"/>
                        <a:pt x="61164" y="13861"/>
                        <a:pt x="59108" y="12942"/>
                      </a:cubicBezTo>
                      <a:cubicBezTo>
                        <a:pt x="56652" y="11836"/>
                        <a:pt x="53834" y="10917"/>
                        <a:pt x="50678" y="10211"/>
                      </a:cubicBezTo>
                      <a:cubicBezTo>
                        <a:pt x="47578" y="9442"/>
                        <a:pt x="44023" y="9073"/>
                        <a:pt x="40067" y="9073"/>
                      </a:cubicBezTo>
                      <a:cubicBezTo>
                        <a:pt x="31120" y="9073"/>
                        <a:pt x="24033" y="11961"/>
                        <a:pt x="18821" y="17722"/>
                      </a:cubicBezTo>
                      <a:cubicBezTo>
                        <a:pt x="13641" y="23428"/>
                        <a:pt x="11035" y="31182"/>
                        <a:pt x="11035" y="40993"/>
                      </a:cubicBezTo>
                      <a:cubicBezTo>
                        <a:pt x="11035" y="51322"/>
                        <a:pt x="13767" y="59390"/>
                        <a:pt x="19190" y="65151"/>
                      </a:cubicBezTo>
                      <a:cubicBezTo>
                        <a:pt x="24645" y="70857"/>
                        <a:pt x="32038" y="73738"/>
                        <a:pt x="41417" y="73738"/>
                      </a:cubicBezTo>
                      <a:cubicBezTo>
                        <a:pt x="44855" y="73738"/>
                        <a:pt x="48254" y="73400"/>
                        <a:pt x="51660" y="72694"/>
                      </a:cubicBezTo>
                      <a:cubicBezTo>
                        <a:pt x="55090" y="72019"/>
                        <a:pt x="58096" y="71163"/>
                        <a:pt x="60670" y="70088"/>
                      </a:cubicBezTo>
                      <a:lnTo>
                        <a:pt x="60670" y="50498"/>
                      </a:lnTo>
                      <a:lnTo>
                        <a:pt x="39274" y="50498"/>
                      </a:lnTo>
                      <a:lnTo>
                        <a:pt x="39274" y="41142"/>
                      </a:lnTo>
                      <a:lnTo>
                        <a:pt x="71187" y="41142"/>
                      </a:lnTo>
                      <a:lnTo>
                        <a:pt x="71187" y="75448"/>
                      </a:lnTo>
                      <a:cubicBezTo>
                        <a:pt x="66831" y="77442"/>
                        <a:pt x="62051" y="79192"/>
                        <a:pt x="56871" y="80691"/>
                      </a:cubicBezTo>
                      <a:cubicBezTo>
                        <a:pt x="51722" y="82167"/>
                        <a:pt x="46723" y="82905"/>
                        <a:pt x="41880" y="82905"/>
                      </a:cubicBezTo>
                      <a:cubicBezTo>
                        <a:pt x="35656" y="82905"/>
                        <a:pt x="29950" y="82041"/>
                        <a:pt x="24771" y="80330"/>
                      </a:cubicBezTo>
                      <a:cubicBezTo>
                        <a:pt x="19590" y="78611"/>
                        <a:pt x="15172" y="76037"/>
                        <a:pt x="11522" y="72599"/>
                      </a:cubicBezTo>
                      <a:cubicBezTo>
                        <a:pt x="7849" y="69138"/>
                        <a:pt x="4992" y="64782"/>
                        <a:pt x="3006" y="59602"/>
                      </a:cubicBezTo>
                      <a:cubicBezTo>
                        <a:pt x="981" y="54391"/>
                        <a:pt x="0" y="48292"/>
                        <a:pt x="0" y="41331"/>
                      </a:cubicBezTo>
                      <a:cubicBezTo>
                        <a:pt x="0" y="28545"/>
                        <a:pt x="3705" y="18491"/>
                        <a:pt x="11161" y="11098"/>
                      </a:cubicBezTo>
                      <a:cubicBezTo>
                        <a:pt x="18641" y="3712"/>
                        <a:pt x="28875" y="0"/>
                        <a:pt x="4188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67" name="Shape 1738">
                  <a:extLst>
                    <a:ext uri="{FF2B5EF4-FFF2-40B4-BE49-F238E27FC236}">
                      <a16:creationId xmlns:a16="http://schemas.microsoft.com/office/drawing/2014/main" id="{D9D856A5-C08B-6D9F-6529-BF2C40399664}"/>
                    </a:ext>
                  </a:extLst>
                </p:cNvPr>
                <p:cNvSpPr/>
                <p:nvPr/>
              </p:nvSpPr>
              <p:spPr>
                <a:xfrm>
                  <a:off x="2182555" y="59567"/>
                  <a:ext cx="25661" cy="40040"/>
                </a:xfrm>
                <a:custGeom>
                  <a:avLst/>
                  <a:gdLst/>
                  <a:ahLst/>
                  <a:cxnLst/>
                  <a:rect l="0" t="0" r="0" b="0"/>
                  <a:pathLst>
                    <a:path w="25661" h="40040">
                      <a:moveTo>
                        <a:pt x="25661" y="0"/>
                      </a:moveTo>
                      <a:lnTo>
                        <a:pt x="25661" y="8447"/>
                      </a:lnTo>
                      <a:lnTo>
                        <a:pt x="20139" y="9320"/>
                      </a:lnTo>
                      <a:cubicBezTo>
                        <a:pt x="17228" y="10121"/>
                        <a:pt x="14904" y="11408"/>
                        <a:pt x="13091" y="13190"/>
                      </a:cubicBezTo>
                      <a:cubicBezTo>
                        <a:pt x="11310" y="14901"/>
                        <a:pt x="10423" y="17263"/>
                        <a:pt x="10423" y="20301"/>
                      </a:cubicBezTo>
                      <a:cubicBezTo>
                        <a:pt x="10423" y="23731"/>
                        <a:pt x="11467" y="26336"/>
                        <a:pt x="13523" y="28086"/>
                      </a:cubicBezTo>
                      <a:cubicBezTo>
                        <a:pt x="15603" y="29805"/>
                        <a:pt x="18766" y="30661"/>
                        <a:pt x="23027" y="30661"/>
                      </a:cubicBezTo>
                      <a:lnTo>
                        <a:pt x="25661" y="30112"/>
                      </a:lnTo>
                      <a:lnTo>
                        <a:pt x="25661" y="39338"/>
                      </a:lnTo>
                      <a:lnTo>
                        <a:pt x="19378" y="40040"/>
                      </a:lnTo>
                      <a:cubicBezTo>
                        <a:pt x="13978" y="40040"/>
                        <a:pt x="9410" y="38266"/>
                        <a:pt x="5643" y="34679"/>
                      </a:cubicBezTo>
                      <a:cubicBezTo>
                        <a:pt x="1899" y="31124"/>
                        <a:pt x="0" y="26556"/>
                        <a:pt x="0" y="21007"/>
                      </a:cubicBezTo>
                      <a:cubicBezTo>
                        <a:pt x="0" y="16463"/>
                        <a:pt x="981" y="12790"/>
                        <a:pt x="2911" y="9995"/>
                      </a:cubicBezTo>
                      <a:cubicBezTo>
                        <a:pt x="4874" y="7178"/>
                        <a:pt x="7668" y="4972"/>
                        <a:pt x="11286" y="3348"/>
                      </a:cubicBezTo>
                      <a:cubicBezTo>
                        <a:pt x="14928" y="1747"/>
                        <a:pt x="19315" y="648"/>
                        <a:pt x="24433" y="98"/>
                      </a:cubicBezTo>
                      <a:lnTo>
                        <a:pt x="2566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68" name="Shape 1739">
                  <a:extLst>
                    <a:ext uri="{FF2B5EF4-FFF2-40B4-BE49-F238E27FC236}">
                      <a16:creationId xmlns:a16="http://schemas.microsoft.com/office/drawing/2014/main" id="{9B35B158-DC07-CE7E-9410-D5FD5D3C7E51}"/>
                    </a:ext>
                  </a:extLst>
                </p:cNvPr>
                <p:cNvSpPr/>
                <p:nvPr/>
              </p:nvSpPr>
              <p:spPr>
                <a:xfrm>
                  <a:off x="2187891" y="36575"/>
                  <a:ext cx="20324" cy="12966"/>
                </a:xfrm>
                <a:custGeom>
                  <a:avLst/>
                  <a:gdLst/>
                  <a:ahLst/>
                  <a:cxnLst/>
                  <a:rect l="0" t="0" r="0" b="0"/>
                  <a:pathLst>
                    <a:path w="20324" h="12966">
                      <a:moveTo>
                        <a:pt x="19527" y="0"/>
                      </a:moveTo>
                      <a:lnTo>
                        <a:pt x="20324" y="78"/>
                      </a:lnTo>
                      <a:lnTo>
                        <a:pt x="20324" y="8951"/>
                      </a:lnTo>
                      <a:lnTo>
                        <a:pt x="19465" y="8892"/>
                      </a:lnTo>
                      <a:cubicBezTo>
                        <a:pt x="16828" y="8892"/>
                        <a:pt x="13853" y="9261"/>
                        <a:pt x="10603" y="9968"/>
                      </a:cubicBezTo>
                      <a:cubicBezTo>
                        <a:pt x="7354" y="10674"/>
                        <a:pt x="3987" y="11655"/>
                        <a:pt x="518" y="12966"/>
                      </a:cubicBezTo>
                      <a:lnTo>
                        <a:pt x="0" y="12966"/>
                      </a:lnTo>
                      <a:lnTo>
                        <a:pt x="0" y="2731"/>
                      </a:lnTo>
                      <a:cubicBezTo>
                        <a:pt x="1962" y="2205"/>
                        <a:pt x="4811" y="1593"/>
                        <a:pt x="8524" y="950"/>
                      </a:cubicBezTo>
                      <a:cubicBezTo>
                        <a:pt x="12228" y="306"/>
                        <a:pt x="15909" y="0"/>
                        <a:pt x="19527"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69" name="Shape 1740">
                  <a:extLst>
                    <a:ext uri="{FF2B5EF4-FFF2-40B4-BE49-F238E27FC236}">
                      <a16:creationId xmlns:a16="http://schemas.microsoft.com/office/drawing/2014/main" id="{142A4A6D-A1E0-07BD-B98F-6D8A96F25CF6}"/>
                    </a:ext>
                  </a:extLst>
                </p:cNvPr>
                <p:cNvSpPr/>
                <p:nvPr/>
              </p:nvSpPr>
              <p:spPr>
                <a:xfrm>
                  <a:off x="2208215" y="36653"/>
                  <a:ext cx="25261" cy="62252"/>
                </a:xfrm>
                <a:custGeom>
                  <a:avLst/>
                  <a:gdLst/>
                  <a:ahLst/>
                  <a:cxnLst/>
                  <a:rect l="0" t="0" r="0" b="0"/>
                  <a:pathLst>
                    <a:path w="25261" h="62252">
                      <a:moveTo>
                        <a:pt x="0" y="0"/>
                      </a:moveTo>
                      <a:lnTo>
                        <a:pt x="10176" y="997"/>
                      </a:lnTo>
                      <a:cubicBezTo>
                        <a:pt x="13339" y="1672"/>
                        <a:pt x="16062" y="2865"/>
                        <a:pt x="18338" y="4521"/>
                      </a:cubicBezTo>
                      <a:cubicBezTo>
                        <a:pt x="20606" y="6177"/>
                        <a:pt x="22318" y="8320"/>
                        <a:pt x="23487" y="10926"/>
                      </a:cubicBezTo>
                      <a:cubicBezTo>
                        <a:pt x="24680" y="13539"/>
                        <a:pt x="25261" y="16757"/>
                        <a:pt x="25261" y="20619"/>
                      </a:cubicBezTo>
                      <a:lnTo>
                        <a:pt x="25261" y="61298"/>
                      </a:lnTo>
                      <a:lnTo>
                        <a:pt x="15238" y="61298"/>
                      </a:lnTo>
                      <a:lnTo>
                        <a:pt x="15238" y="54925"/>
                      </a:lnTo>
                      <a:cubicBezTo>
                        <a:pt x="14351" y="55537"/>
                        <a:pt x="13119" y="56393"/>
                        <a:pt x="11588" y="57499"/>
                      </a:cubicBezTo>
                      <a:cubicBezTo>
                        <a:pt x="10089" y="58574"/>
                        <a:pt x="8614" y="59430"/>
                        <a:pt x="7177" y="60074"/>
                      </a:cubicBezTo>
                      <a:cubicBezTo>
                        <a:pt x="5521" y="60905"/>
                        <a:pt x="3591" y="61580"/>
                        <a:pt x="1377" y="62099"/>
                      </a:cubicBezTo>
                      <a:lnTo>
                        <a:pt x="0" y="62252"/>
                      </a:lnTo>
                      <a:lnTo>
                        <a:pt x="0" y="53026"/>
                      </a:lnTo>
                      <a:lnTo>
                        <a:pt x="7083" y="51550"/>
                      </a:lnTo>
                      <a:cubicBezTo>
                        <a:pt x="10027" y="50145"/>
                        <a:pt x="12726" y="48489"/>
                        <a:pt x="15238" y="46558"/>
                      </a:cubicBezTo>
                      <a:lnTo>
                        <a:pt x="15238" y="29880"/>
                      </a:lnTo>
                      <a:cubicBezTo>
                        <a:pt x="12169" y="30029"/>
                        <a:pt x="8527" y="30304"/>
                        <a:pt x="4352" y="30673"/>
                      </a:cubicBezTo>
                      <a:lnTo>
                        <a:pt x="0" y="31361"/>
                      </a:lnTo>
                      <a:lnTo>
                        <a:pt x="0" y="22914"/>
                      </a:lnTo>
                      <a:lnTo>
                        <a:pt x="15238" y="21694"/>
                      </a:lnTo>
                      <a:lnTo>
                        <a:pt x="15238" y="20156"/>
                      </a:lnTo>
                      <a:cubicBezTo>
                        <a:pt x="15238" y="17856"/>
                        <a:pt x="14838" y="15957"/>
                        <a:pt x="14013" y="14458"/>
                      </a:cubicBezTo>
                      <a:cubicBezTo>
                        <a:pt x="13213" y="12951"/>
                        <a:pt x="12083" y="11789"/>
                        <a:pt x="10576" y="10926"/>
                      </a:cubicBezTo>
                      <a:cubicBezTo>
                        <a:pt x="9139" y="10102"/>
                        <a:pt x="7421" y="9552"/>
                        <a:pt x="5427" y="9246"/>
                      </a:cubicBezTo>
                      <a:lnTo>
                        <a:pt x="0" y="8873"/>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0" name="Shape 1741">
                  <a:extLst>
                    <a:ext uri="{FF2B5EF4-FFF2-40B4-BE49-F238E27FC236}">
                      <a16:creationId xmlns:a16="http://schemas.microsoft.com/office/drawing/2014/main" id="{7787074D-21BE-6EE0-C315-EE78EFC06561}"/>
                    </a:ext>
                  </a:extLst>
                </p:cNvPr>
                <p:cNvSpPr/>
                <p:nvPr/>
              </p:nvSpPr>
              <p:spPr>
                <a:xfrm>
                  <a:off x="2248867" y="36575"/>
                  <a:ext cx="46848" cy="62820"/>
                </a:xfrm>
                <a:custGeom>
                  <a:avLst/>
                  <a:gdLst/>
                  <a:ahLst/>
                  <a:cxnLst/>
                  <a:rect l="0" t="0" r="0" b="0"/>
                  <a:pathLst>
                    <a:path w="46848" h="62820">
                      <a:moveTo>
                        <a:pt x="24464" y="0"/>
                      </a:moveTo>
                      <a:cubicBezTo>
                        <a:pt x="28059" y="0"/>
                        <a:pt x="31669" y="463"/>
                        <a:pt x="35319" y="1350"/>
                      </a:cubicBezTo>
                      <a:cubicBezTo>
                        <a:pt x="39000" y="2205"/>
                        <a:pt x="42068" y="3249"/>
                        <a:pt x="44486" y="4505"/>
                      </a:cubicBezTo>
                      <a:lnTo>
                        <a:pt x="44486" y="15297"/>
                      </a:lnTo>
                      <a:lnTo>
                        <a:pt x="43968" y="15297"/>
                      </a:lnTo>
                      <a:cubicBezTo>
                        <a:pt x="41393" y="13398"/>
                        <a:pt x="38262" y="11804"/>
                        <a:pt x="34557" y="10517"/>
                      </a:cubicBezTo>
                      <a:cubicBezTo>
                        <a:pt x="30876" y="9199"/>
                        <a:pt x="27258" y="8524"/>
                        <a:pt x="23734" y="8524"/>
                      </a:cubicBezTo>
                      <a:cubicBezTo>
                        <a:pt x="20053" y="8524"/>
                        <a:pt x="16930" y="9261"/>
                        <a:pt x="14379" y="10674"/>
                      </a:cubicBezTo>
                      <a:cubicBezTo>
                        <a:pt x="11867" y="12079"/>
                        <a:pt x="10580" y="14167"/>
                        <a:pt x="10580" y="16953"/>
                      </a:cubicBezTo>
                      <a:cubicBezTo>
                        <a:pt x="10580" y="19441"/>
                        <a:pt x="11349" y="21277"/>
                        <a:pt x="12879" y="22533"/>
                      </a:cubicBezTo>
                      <a:cubicBezTo>
                        <a:pt x="14379" y="23789"/>
                        <a:pt x="16835" y="24802"/>
                        <a:pt x="20179" y="25602"/>
                      </a:cubicBezTo>
                      <a:cubicBezTo>
                        <a:pt x="22047" y="26034"/>
                        <a:pt x="24135" y="26458"/>
                        <a:pt x="26403" y="26889"/>
                      </a:cubicBezTo>
                      <a:cubicBezTo>
                        <a:pt x="28726" y="27321"/>
                        <a:pt x="30664" y="27713"/>
                        <a:pt x="32195" y="28051"/>
                      </a:cubicBezTo>
                      <a:cubicBezTo>
                        <a:pt x="36888" y="29126"/>
                        <a:pt x="40499" y="30994"/>
                        <a:pt x="43050" y="33600"/>
                      </a:cubicBezTo>
                      <a:cubicBezTo>
                        <a:pt x="45593" y="36237"/>
                        <a:pt x="46848" y="39737"/>
                        <a:pt x="46848" y="44117"/>
                      </a:cubicBezTo>
                      <a:cubicBezTo>
                        <a:pt x="46848" y="49580"/>
                        <a:pt x="44580" y="54053"/>
                        <a:pt x="40044" y="57577"/>
                      </a:cubicBezTo>
                      <a:cubicBezTo>
                        <a:pt x="35539" y="61070"/>
                        <a:pt x="29370" y="62820"/>
                        <a:pt x="21521" y="62820"/>
                      </a:cubicBezTo>
                      <a:cubicBezTo>
                        <a:pt x="17110" y="62820"/>
                        <a:pt x="13029" y="62302"/>
                        <a:pt x="9293" y="61290"/>
                      </a:cubicBezTo>
                      <a:cubicBezTo>
                        <a:pt x="5612" y="60214"/>
                        <a:pt x="2520" y="59053"/>
                        <a:pt x="0" y="57789"/>
                      </a:cubicBezTo>
                      <a:lnTo>
                        <a:pt x="0" y="46479"/>
                      </a:lnTo>
                      <a:lnTo>
                        <a:pt x="557" y="46479"/>
                      </a:lnTo>
                      <a:cubicBezTo>
                        <a:pt x="3744" y="48873"/>
                        <a:pt x="7268" y="50773"/>
                        <a:pt x="11161" y="52209"/>
                      </a:cubicBezTo>
                      <a:cubicBezTo>
                        <a:pt x="15085" y="53590"/>
                        <a:pt x="18829" y="54297"/>
                        <a:pt x="22384" y="54297"/>
                      </a:cubicBezTo>
                      <a:cubicBezTo>
                        <a:pt x="26827" y="54297"/>
                        <a:pt x="30295" y="53590"/>
                        <a:pt x="32807" y="52154"/>
                      </a:cubicBezTo>
                      <a:cubicBezTo>
                        <a:pt x="35287" y="50710"/>
                        <a:pt x="36551" y="48473"/>
                        <a:pt x="36551" y="45404"/>
                      </a:cubicBezTo>
                      <a:cubicBezTo>
                        <a:pt x="36551" y="43050"/>
                        <a:pt x="35876" y="41237"/>
                        <a:pt x="34526" y="40044"/>
                      </a:cubicBezTo>
                      <a:cubicBezTo>
                        <a:pt x="33145" y="38811"/>
                        <a:pt x="30539" y="37775"/>
                        <a:pt x="26677" y="36912"/>
                      </a:cubicBezTo>
                      <a:cubicBezTo>
                        <a:pt x="25265" y="36606"/>
                        <a:pt x="23365" y="36206"/>
                        <a:pt x="21034" y="35782"/>
                      </a:cubicBezTo>
                      <a:cubicBezTo>
                        <a:pt x="18766" y="35350"/>
                        <a:pt x="16678" y="34887"/>
                        <a:pt x="14779" y="34400"/>
                      </a:cubicBezTo>
                      <a:cubicBezTo>
                        <a:pt x="9504" y="32988"/>
                        <a:pt x="5769" y="30963"/>
                        <a:pt x="3556" y="28271"/>
                      </a:cubicBezTo>
                      <a:cubicBezTo>
                        <a:pt x="1381" y="25571"/>
                        <a:pt x="275" y="22227"/>
                        <a:pt x="275" y="18303"/>
                      </a:cubicBezTo>
                      <a:cubicBezTo>
                        <a:pt x="275" y="15823"/>
                        <a:pt x="800" y="13523"/>
                        <a:pt x="1782" y="11318"/>
                      </a:cubicBezTo>
                      <a:cubicBezTo>
                        <a:pt x="2825" y="9136"/>
                        <a:pt x="4387" y="7205"/>
                        <a:pt x="6443" y="5486"/>
                      </a:cubicBezTo>
                      <a:cubicBezTo>
                        <a:pt x="8461" y="3807"/>
                        <a:pt x="11011" y="2488"/>
                        <a:pt x="14072" y="1507"/>
                      </a:cubicBezTo>
                      <a:cubicBezTo>
                        <a:pt x="17173" y="494"/>
                        <a:pt x="20665"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1" name="Shape 1742">
                  <a:extLst>
                    <a:ext uri="{FF2B5EF4-FFF2-40B4-BE49-F238E27FC236}">
                      <a16:creationId xmlns:a16="http://schemas.microsoft.com/office/drawing/2014/main" id="{0A02DDA2-DF5E-4DA0-95AF-69B06A445E80}"/>
                    </a:ext>
                  </a:extLst>
                </p:cNvPr>
                <p:cNvSpPr/>
                <p:nvPr/>
              </p:nvSpPr>
              <p:spPr>
                <a:xfrm>
                  <a:off x="2349580" y="18060"/>
                  <a:ext cx="50561" cy="79891"/>
                </a:xfrm>
                <a:custGeom>
                  <a:avLst/>
                  <a:gdLst/>
                  <a:ahLst/>
                  <a:cxnLst/>
                  <a:rect l="0" t="0" r="0" b="0"/>
                  <a:pathLst>
                    <a:path w="50561" h="79891">
                      <a:moveTo>
                        <a:pt x="0" y="0"/>
                      </a:moveTo>
                      <a:lnTo>
                        <a:pt x="10643" y="0"/>
                      </a:lnTo>
                      <a:lnTo>
                        <a:pt x="10643" y="70449"/>
                      </a:lnTo>
                      <a:lnTo>
                        <a:pt x="50561" y="70449"/>
                      </a:lnTo>
                      <a:lnTo>
                        <a:pt x="50561" y="79891"/>
                      </a:lnTo>
                      <a:lnTo>
                        <a:pt x="0" y="79891"/>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2" name="Shape 1743">
                  <a:extLst>
                    <a:ext uri="{FF2B5EF4-FFF2-40B4-BE49-F238E27FC236}">
                      <a16:creationId xmlns:a16="http://schemas.microsoft.com/office/drawing/2014/main" id="{8947D46E-60F1-7F38-4E4F-0CF0BF9E8810}"/>
                    </a:ext>
                  </a:extLst>
                </p:cNvPr>
                <p:cNvSpPr/>
                <p:nvPr/>
              </p:nvSpPr>
              <p:spPr>
                <a:xfrm>
                  <a:off x="2405721" y="36383"/>
                  <a:ext cx="27635" cy="63204"/>
                </a:xfrm>
                <a:custGeom>
                  <a:avLst/>
                  <a:gdLst/>
                  <a:ahLst/>
                  <a:cxnLst/>
                  <a:rect l="0" t="0" r="0" b="0"/>
                  <a:pathLst>
                    <a:path w="27635" h="63204">
                      <a:moveTo>
                        <a:pt x="27635" y="0"/>
                      </a:moveTo>
                      <a:lnTo>
                        <a:pt x="27635" y="8705"/>
                      </a:lnTo>
                      <a:lnTo>
                        <a:pt x="14897" y="14359"/>
                      </a:lnTo>
                      <a:cubicBezTo>
                        <a:pt x="11891" y="18126"/>
                        <a:pt x="10392" y="23863"/>
                        <a:pt x="10392" y="31649"/>
                      </a:cubicBezTo>
                      <a:cubicBezTo>
                        <a:pt x="10392" y="39160"/>
                        <a:pt x="11922" y="44866"/>
                        <a:pt x="14960" y="48759"/>
                      </a:cubicBezTo>
                      <a:lnTo>
                        <a:pt x="27635" y="54530"/>
                      </a:lnTo>
                      <a:lnTo>
                        <a:pt x="27635" y="63204"/>
                      </a:lnTo>
                      <a:lnTo>
                        <a:pt x="7448" y="54763"/>
                      </a:lnTo>
                      <a:cubicBezTo>
                        <a:pt x="2480" y="49097"/>
                        <a:pt x="0" y="41397"/>
                        <a:pt x="0" y="31649"/>
                      </a:cubicBezTo>
                      <a:cubicBezTo>
                        <a:pt x="0" y="21870"/>
                        <a:pt x="2480" y="14170"/>
                        <a:pt x="7448" y="8504"/>
                      </a:cubicBezTo>
                      <a:lnTo>
                        <a:pt x="2763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3" name="Shape 1744">
                  <a:extLst>
                    <a:ext uri="{FF2B5EF4-FFF2-40B4-BE49-F238E27FC236}">
                      <a16:creationId xmlns:a16="http://schemas.microsoft.com/office/drawing/2014/main" id="{64494DBE-6ECE-B19A-DADF-2290561579D8}"/>
                    </a:ext>
                  </a:extLst>
                </p:cNvPr>
                <p:cNvSpPr/>
                <p:nvPr/>
              </p:nvSpPr>
              <p:spPr>
                <a:xfrm>
                  <a:off x="2433356" y="36363"/>
                  <a:ext cx="27674" cy="63244"/>
                </a:xfrm>
                <a:custGeom>
                  <a:avLst/>
                  <a:gdLst/>
                  <a:ahLst/>
                  <a:cxnLst/>
                  <a:rect l="0" t="0" r="0" b="0"/>
                  <a:pathLst>
                    <a:path w="27674" h="63244">
                      <a:moveTo>
                        <a:pt x="47" y="0"/>
                      </a:moveTo>
                      <a:cubicBezTo>
                        <a:pt x="8445" y="0"/>
                        <a:pt x="15163" y="2849"/>
                        <a:pt x="20163" y="8524"/>
                      </a:cubicBezTo>
                      <a:cubicBezTo>
                        <a:pt x="25155" y="14190"/>
                        <a:pt x="27674" y="21890"/>
                        <a:pt x="27674" y="31669"/>
                      </a:cubicBezTo>
                      <a:cubicBezTo>
                        <a:pt x="27674" y="41417"/>
                        <a:pt x="25155" y="49116"/>
                        <a:pt x="20163" y="54783"/>
                      </a:cubicBezTo>
                      <a:cubicBezTo>
                        <a:pt x="15163" y="60426"/>
                        <a:pt x="8445" y="63244"/>
                        <a:pt x="47" y="63244"/>
                      </a:cubicBezTo>
                      <a:lnTo>
                        <a:pt x="0" y="63224"/>
                      </a:lnTo>
                      <a:lnTo>
                        <a:pt x="0" y="54550"/>
                      </a:lnTo>
                      <a:lnTo>
                        <a:pt x="47" y="54571"/>
                      </a:lnTo>
                      <a:cubicBezTo>
                        <a:pt x="5416" y="54571"/>
                        <a:pt x="9615" y="52640"/>
                        <a:pt x="12644" y="48834"/>
                      </a:cubicBezTo>
                      <a:cubicBezTo>
                        <a:pt x="15713" y="44972"/>
                        <a:pt x="17244" y="39243"/>
                        <a:pt x="17244" y="31669"/>
                      </a:cubicBezTo>
                      <a:cubicBezTo>
                        <a:pt x="17244" y="23883"/>
                        <a:pt x="15744" y="18146"/>
                        <a:pt x="12707" y="14379"/>
                      </a:cubicBezTo>
                      <a:cubicBezTo>
                        <a:pt x="9677" y="10572"/>
                        <a:pt x="5447" y="8704"/>
                        <a:pt x="47" y="8704"/>
                      </a:cubicBezTo>
                      <a:lnTo>
                        <a:pt x="0" y="8725"/>
                      </a:lnTo>
                      <a:lnTo>
                        <a:pt x="0" y="20"/>
                      </a:lnTo>
                      <a:lnTo>
                        <a:pt x="47"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4" name="Shape 1745">
                  <a:extLst>
                    <a:ext uri="{FF2B5EF4-FFF2-40B4-BE49-F238E27FC236}">
                      <a16:creationId xmlns:a16="http://schemas.microsoft.com/office/drawing/2014/main" id="{3D793E50-6E8F-E237-A46E-EFECEB5C61FE}"/>
                    </a:ext>
                  </a:extLst>
                </p:cNvPr>
                <p:cNvSpPr/>
                <p:nvPr/>
              </p:nvSpPr>
              <p:spPr>
                <a:xfrm>
                  <a:off x="2472403" y="36376"/>
                  <a:ext cx="27651" cy="63218"/>
                </a:xfrm>
                <a:custGeom>
                  <a:avLst/>
                  <a:gdLst/>
                  <a:ahLst/>
                  <a:cxnLst/>
                  <a:rect l="0" t="0" r="0" b="0"/>
                  <a:pathLst>
                    <a:path w="27651" h="63218">
                      <a:moveTo>
                        <a:pt x="27651" y="0"/>
                      </a:moveTo>
                      <a:lnTo>
                        <a:pt x="27651" y="8705"/>
                      </a:lnTo>
                      <a:lnTo>
                        <a:pt x="14897" y="14365"/>
                      </a:lnTo>
                      <a:cubicBezTo>
                        <a:pt x="11891" y="18133"/>
                        <a:pt x="10392" y="23870"/>
                        <a:pt x="10392" y="31656"/>
                      </a:cubicBezTo>
                      <a:cubicBezTo>
                        <a:pt x="10392" y="39167"/>
                        <a:pt x="11922" y="44873"/>
                        <a:pt x="14959" y="48766"/>
                      </a:cubicBezTo>
                      <a:lnTo>
                        <a:pt x="27651" y="54544"/>
                      </a:lnTo>
                      <a:lnTo>
                        <a:pt x="27651" y="63218"/>
                      </a:lnTo>
                      <a:lnTo>
                        <a:pt x="7448" y="54770"/>
                      </a:lnTo>
                      <a:cubicBezTo>
                        <a:pt x="2480" y="49103"/>
                        <a:pt x="0" y="41404"/>
                        <a:pt x="0" y="31656"/>
                      </a:cubicBezTo>
                      <a:cubicBezTo>
                        <a:pt x="0" y="21877"/>
                        <a:pt x="2480" y="14177"/>
                        <a:pt x="7448" y="8510"/>
                      </a:cubicBezTo>
                      <a:lnTo>
                        <a:pt x="2765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5" name="Shape 1746">
                  <a:extLst>
                    <a:ext uri="{FF2B5EF4-FFF2-40B4-BE49-F238E27FC236}">
                      <a16:creationId xmlns:a16="http://schemas.microsoft.com/office/drawing/2014/main" id="{F36BED7A-DF89-B385-8CC1-59D261EA76B3}"/>
                    </a:ext>
                  </a:extLst>
                </p:cNvPr>
                <p:cNvSpPr/>
                <p:nvPr/>
              </p:nvSpPr>
              <p:spPr>
                <a:xfrm>
                  <a:off x="2500054" y="36363"/>
                  <a:ext cx="27658" cy="63244"/>
                </a:xfrm>
                <a:custGeom>
                  <a:avLst/>
                  <a:gdLst/>
                  <a:ahLst/>
                  <a:cxnLst/>
                  <a:rect l="0" t="0" r="0" b="0"/>
                  <a:pathLst>
                    <a:path w="27658" h="63244">
                      <a:moveTo>
                        <a:pt x="31" y="0"/>
                      </a:moveTo>
                      <a:cubicBezTo>
                        <a:pt x="8430" y="0"/>
                        <a:pt x="15148" y="2849"/>
                        <a:pt x="20147" y="8524"/>
                      </a:cubicBezTo>
                      <a:cubicBezTo>
                        <a:pt x="25171" y="14190"/>
                        <a:pt x="27658" y="21890"/>
                        <a:pt x="27658" y="31669"/>
                      </a:cubicBezTo>
                      <a:cubicBezTo>
                        <a:pt x="27658" y="41417"/>
                        <a:pt x="25171" y="49116"/>
                        <a:pt x="20147" y="54783"/>
                      </a:cubicBezTo>
                      <a:cubicBezTo>
                        <a:pt x="15148" y="60426"/>
                        <a:pt x="8430" y="63244"/>
                        <a:pt x="31" y="63244"/>
                      </a:cubicBezTo>
                      <a:lnTo>
                        <a:pt x="0" y="63231"/>
                      </a:lnTo>
                      <a:lnTo>
                        <a:pt x="0" y="54557"/>
                      </a:lnTo>
                      <a:lnTo>
                        <a:pt x="31" y="54571"/>
                      </a:lnTo>
                      <a:cubicBezTo>
                        <a:pt x="5400" y="54571"/>
                        <a:pt x="9599" y="52640"/>
                        <a:pt x="12636" y="48834"/>
                      </a:cubicBezTo>
                      <a:cubicBezTo>
                        <a:pt x="15728" y="44972"/>
                        <a:pt x="17259" y="39243"/>
                        <a:pt x="17259" y="31669"/>
                      </a:cubicBezTo>
                      <a:cubicBezTo>
                        <a:pt x="17259" y="23883"/>
                        <a:pt x="15728" y="18146"/>
                        <a:pt x="12691" y="14379"/>
                      </a:cubicBezTo>
                      <a:cubicBezTo>
                        <a:pt x="9661" y="10572"/>
                        <a:pt x="5431" y="8704"/>
                        <a:pt x="31" y="8704"/>
                      </a:cubicBezTo>
                      <a:lnTo>
                        <a:pt x="0" y="8718"/>
                      </a:lnTo>
                      <a:lnTo>
                        <a:pt x="0" y="13"/>
                      </a:lnTo>
                      <a:lnTo>
                        <a:pt x="3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6" name="Shape 1747">
                  <a:extLst>
                    <a:ext uri="{FF2B5EF4-FFF2-40B4-BE49-F238E27FC236}">
                      <a16:creationId xmlns:a16="http://schemas.microsoft.com/office/drawing/2014/main" id="{555ABFBF-E363-D057-9867-F439445C290F}"/>
                    </a:ext>
                  </a:extLst>
                </p:cNvPr>
                <p:cNvSpPr/>
                <p:nvPr/>
              </p:nvSpPr>
              <p:spPr>
                <a:xfrm>
                  <a:off x="2543315" y="37139"/>
                  <a:ext cx="26210" cy="82921"/>
                </a:xfrm>
                <a:custGeom>
                  <a:avLst/>
                  <a:gdLst/>
                  <a:ahLst/>
                  <a:cxnLst/>
                  <a:rect l="0" t="0" r="0" b="0"/>
                  <a:pathLst>
                    <a:path w="26210" h="82921">
                      <a:moveTo>
                        <a:pt x="26210" y="0"/>
                      </a:moveTo>
                      <a:lnTo>
                        <a:pt x="26210" y="9039"/>
                      </a:lnTo>
                      <a:lnTo>
                        <a:pt x="18515" y="10690"/>
                      </a:lnTo>
                      <a:cubicBezTo>
                        <a:pt x="15603" y="11946"/>
                        <a:pt x="12785" y="13602"/>
                        <a:pt x="10085" y="15627"/>
                      </a:cubicBezTo>
                      <a:lnTo>
                        <a:pt x="10085" y="49596"/>
                      </a:lnTo>
                      <a:cubicBezTo>
                        <a:pt x="12966" y="50883"/>
                        <a:pt x="15422" y="51770"/>
                        <a:pt x="17447" y="52233"/>
                      </a:cubicBezTo>
                      <a:cubicBezTo>
                        <a:pt x="19527" y="52688"/>
                        <a:pt x="21858" y="52940"/>
                        <a:pt x="24464" y="52940"/>
                      </a:cubicBezTo>
                      <a:lnTo>
                        <a:pt x="26210" y="52182"/>
                      </a:lnTo>
                      <a:lnTo>
                        <a:pt x="26210" y="62008"/>
                      </a:lnTo>
                      <a:lnTo>
                        <a:pt x="17785" y="60969"/>
                      </a:lnTo>
                      <a:cubicBezTo>
                        <a:pt x="15265" y="60294"/>
                        <a:pt x="12722" y="59250"/>
                        <a:pt x="10085" y="57813"/>
                      </a:cubicBezTo>
                      <a:lnTo>
                        <a:pt x="10085" y="82921"/>
                      </a:lnTo>
                      <a:lnTo>
                        <a:pt x="0" y="82921"/>
                      </a:lnTo>
                      <a:lnTo>
                        <a:pt x="0" y="880"/>
                      </a:lnTo>
                      <a:lnTo>
                        <a:pt x="10085" y="880"/>
                      </a:lnTo>
                      <a:lnTo>
                        <a:pt x="10085" y="7166"/>
                      </a:lnTo>
                      <a:cubicBezTo>
                        <a:pt x="12785" y="4922"/>
                        <a:pt x="15791" y="3022"/>
                        <a:pt x="19103" y="1523"/>
                      </a:cubicBezTo>
                      <a:lnTo>
                        <a:pt x="2621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7" name="Shape 1748">
                  <a:extLst>
                    <a:ext uri="{FF2B5EF4-FFF2-40B4-BE49-F238E27FC236}">
                      <a16:creationId xmlns:a16="http://schemas.microsoft.com/office/drawing/2014/main" id="{8E0D5CF8-B0F2-5E9D-CC2B-AA8928BD1741}"/>
                    </a:ext>
                  </a:extLst>
                </p:cNvPr>
                <p:cNvSpPr/>
                <p:nvPr/>
              </p:nvSpPr>
              <p:spPr>
                <a:xfrm>
                  <a:off x="2569526" y="36363"/>
                  <a:ext cx="26555" cy="62789"/>
                </a:xfrm>
                <a:custGeom>
                  <a:avLst/>
                  <a:gdLst/>
                  <a:ahLst/>
                  <a:cxnLst/>
                  <a:rect l="0" t="0" r="0" b="0"/>
                  <a:pathLst>
                    <a:path w="26555" h="62789">
                      <a:moveTo>
                        <a:pt x="3622" y="0"/>
                      </a:moveTo>
                      <a:cubicBezTo>
                        <a:pt x="10858" y="0"/>
                        <a:pt x="16462" y="2723"/>
                        <a:pt x="20481" y="8217"/>
                      </a:cubicBezTo>
                      <a:cubicBezTo>
                        <a:pt x="24531" y="13641"/>
                        <a:pt x="26555" y="21215"/>
                        <a:pt x="26555" y="30900"/>
                      </a:cubicBezTo>
                      <a:cubicBezTo>
                        <a:pt x="26555" y="35774"/>
                        <a:pt x="25849" y="40224"/>
                        <a:pt x="24436" y="44266"/>
                      </a:cubicBezTo>
                      <a:cubicBezTo>
                        <a:pt x="23055" y="48253"/>
                        <a:pt x="21093" y="51659"/>
                        <a:pt x="18550" y="54446"/>
                      </a:cubicBezTo>
                      <a:cubicBezTo>
                        <a:pt x="16188" y="57114"/>
                        <a:pt x="13401" y="59171"/>
                        <a:pt x="10183" y="60638"/>
                      </a:cubicBezTo>
                      <a:cubicBezTo>
                        <a:pt x="6989" y="62051"/>
                        <a:pt x="3622" y="62789"/>
                        <a:pt x="35" y="62789"/>
                      </a:cubicBezTo>
                      <a:lnTo>
                        <a:pt x="0" y="62784"/>
                      </a:lnTo>
                      <a:lnTo>
                        <a:pt x="0" y="52958"/>
                      </a:lnTo>
                      <a:lnTo>
                        <a:pt x="11407" y="48010"/>
                      </a:lnTo>
                      <a:cubicBezTo>
                        <a:pt x="14563" y="44243"/>
                        <a:pt x="16125" y="38599"/>
                        <a:pt x="16125" y="31175"/>
                      </a:cubicBezTo>
                      <a:cubicBezTo>
                        <a:pt x="16125" y="23946"/>
                        <a:pt x="14900" y="18546"/>
                        <a:pt x="12420" y="14959"/>
                      </a:cubicBezTo>
                      <a:cubicBezTo>
                        <a:pt x="9963" y="11404"/>
                        <a:pt x="6165" y="9591"/>
                        <a:pt x="1048" y="9591"/>
                      </a:cubicBezTo>
                      <a:lnTo>
                        <a:pt x="0" y="9816"/>
                      </a:lnTo>
                      <a:lnTo>
                        <a:pt x="0" y="776"/>
                      </a:lnTo>
                      <a:lnTo>
                        <a:pt x="362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8" name="Shape 1749">
                  <a:extLst>
                    <a:ext uri="{FF2B5EF4-FFF2-40B4-BE49-F238E27FC236}">
                      <a16:creationId xmlns:a16="http://schemas.microsoft.com/office/drawing/2014/main" id="{07163CBB-79FD-EEAD-0C77-BF2CDB8DE33F}"/>
                    </a:ext>
                  </a:extLst>
                </p:cNvPr>
                <p:cNvSpPr/>
                <p:nvPr/>
              </p:nvSpPr>
              <p:spPr>
                <a:xfrm>
                  <a:off x="1017037" y="1330275"/>
                  <a:ext cx="52641" cy="79899"/>
                </a:xfrm>
                <a:custGeom>
                  <a:avLst/>
                  <a:gdLst/>
                  <a:ahLst/>
                  <a:cxnLst/>
                  <a:rect l="0" t="0" r="0" b="0"/>
                  <a:pathLst>
                    <a:path w="52641" h="79899">
                      <a:moveTo>
                        <a:pt x="0" y="0"/>
                      </a:moveTo>
                      <a:lnTo>
                        <a:pt x="52641" y="0"/>
                      </a:lnTo>
                      <a:lnTo>
                        <a:pt x="52641" y="9442"/>
                      </a:lnTo>
                      <a:lnTo>
                        <a:pt x="10643" y="9442"/>
                      </a:lnTo>
                      <a:lnTo>
                        <a:pt x="10643" y="31331"/>
                      </a:lnTo>
                      <a:lnTo>
                        <a:pt x="52641" y="31331"/>
                      </a:lnTo>
                      <a:lnTo>
                        <a:pt x="52641" y="40773"/>
                      </a:lnTo>
                      <a:lnTo>
                        <a:pt x="10643" y="40773"/>
                      </a:lnTo>
                      <a:lnTo>
                        <a:pt x="10643" y="70457"/>
                      </a:lnTo>
                      <a:lnTo>
                        <a:pt x="52641" y="70457"/>
                      </a:lnTo>
                      <a:lnTo>
                        <a:pt x="52641"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79" name="Shape 1750">
                  <a:extLst>
                    <a:ext uri="{FF2B5EF4-FFF2-40B4-BE49-F238E27FC236}">
                      <a16:creationId xmlns:a16="http://schemas.microsoft.com/office/drawing/2014/main" id="{6419EE60-7FD0-B537-DCEB-49BDB186AFB6}"/>
                    </a:ext>
                  </a:extLst>
                </p:cNvPr>
                <p:cNvSpPr/>
                <p:nvPr/>
              </p:nvSpPr>
              <p:spPr>
                <a:xfrm>
                  <a:off x="1079033" y="1350234"/>
                  <a:ext cx="58582" cy="59940"/>
                </a:xfrm>
                <a:custGeom>
                  <a:avLst/>
                  <a:gdLst/>
                  <a:ahLst/>
                  <a:cxnLst/>
                  <a:rect l="0" t="0" r="0" b="0"/>
                  <a:pathLst>
                    <a:path w="58582" h="59940">
                      <a:moveTo>
                        <a:pt x="212" y="0"/>
                      </a:moveTo>
                      <a:lnTo>
                        <a:pt x="12903" y="0"/>
                      </a:lnTo>
                      <a:lnTo>
                        <a:pt x="29825" y="22628"/>
                      </a:lnTo>
                      <a:lnTo>
                        <a:pt x="46777" y="0"/>
                      </a:lnTo>
                      <a:lnTo>
                        <a:pt x="58582" y="0"/>
                      </a:lnTo>
                      <a:lnTo>
                        <a:pt x="35004" y="29495"/>
                      </a:lnTo>
                      <a:lnTo>
                        <a:pt x="58582" y="59940"/>
                      </a:lnTo>
                      <a:lnTo>
                        <a:pt x="45859" y="59940"/>
                      </a:lnTo>
                      <a:lnTo>
                        <a:pt x="28844" y="36912"/>
                      </a:lnTo>
                      <a:lnTo>
                        <a:pt x="11742" y="59940"/>
                      </a:lnTo>
                      <a:lnTo>
                        <a:pt x="0" y="59940"/>
                      </a:lnTo>
                      <a:lnTo>
                        <a:pt x="23389" y="30045"/>
                      </a:lnTo>
                      <a:lnTo>
                        <a:pt x="21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0" name="Shape 1751">
                  <a:extLst>
                    <a:ext uri="{FF2B5EF4-FFF2-40B4-BE49-F238E27FC236}">
                      <a16:creationId xmlns:a16="http://schemas.microsoft.com/office/drawing/2014/main" id="{E1552A71-C5FC-2957-B39B-729231FE3815}"/>
                    </a:ext>
                  </a:extLst>
                </p:cNvPr>
                <p:cNvSpPr/>
                <p:nvPr/>
              </p:nvSpPr>
              <p:spPr>
                <a:xfrm>
                  <a:off x="1150738" y="1326688"/>
                  <a:ext cx="50129" cy="83485"/>
                </a:xfrm>
                <a:custGeom>
                  <a:avLst/>
                  <a:gdLst/>
                  <a:ahLst/>
                  <a:cxnLst/>
                  <a:rect l="0" t="0" r="0" b="0"/>
                  <a:pathLst>
                    <a:path w="50129" h="83485">
                      <a:moveTo>
                        <a:pt x="0" y="0"/>
                      </a:moveTo>
                      <a:lnTo>
                        <a:pt x="10085" y="0"/>
                      </a:lnTo>
                      <a:lnTo>
                        <a:pt x="10085" y="30201"/>
                      </a:lnTo>
                      <a:cubicBezTo>
                        <a:pt x="13248" y="27596"/>
                        <a:pt x="16498" y="25539"/>
                        <a:pt x="19865" y="24072"/>
                      </a:cubicBezTo>
                      <a:cubicBezTo>
                        <a:pt x="23240" y="22627"/>
                        <a:pt x="26677" y="21890"/>
                        <a:pt x="30233" y="21890"/>
                      </a:cubicBezTo>
                      <a:cubicBezTo>
                        <a:pt x="36700" y="21890"/>
                        <a:pt x="41637" y="23820"/>
                        <a:pt x="45043" y="27713"/>
                      </a:cubicBezTo>
                      <a:cubicBezTo>
                        <a:pt x="48410" y="31638"/>
                        <a:pt x="50129" y="37249"/>
                        <a:pt x="50129" y="44580"/>
                      </a:cubicBezTo>
                      <a:lnTo>
                        <a:pt x="50129" y="83485"/>
                      </a:lnTo>
                      <a:lnTo>
                        <a:pt x="40043" y="83485"/>
                      </a:lnTo>
                      <a:lnTo>
                        <a:pt x="40043" y="49360"/>
                      </a:lnTo>
                      <a:cubicBezTo>
                        <a:pt x="40043" y="46605"/>
                        <a:pt x="39887" y="44031"/>
                        <a:pt x="39549" y="41637"/>
                      </a:cubicBezTo>
                      <a:cubicBezTo>
                        <a:pt x="39243" y="39180"/>
                        <a:pt x="38631" y="37312"/>
                        <a:pt x="37775" y="35931"/>
                      </a:cubicBezTo>
                      <a:cubicBezTo>
                        <a:pt x="36881" y="34432"/>
                        <a:pt x="35593" y="33325"/>
                        <a:pt x="33914" y="32619"/>
                      </a:cubicBezTo>
                      <a:cubicBezTo>
                        <a:pt x="32258" y="31857"/>
                        <a:pt x="30044" y="31489"/>
                        <a:pt x="27384" y="31489"/>
                      </a:cubicBezTo>
                      <a:cubicBezTo>
                        <a:pt x="24621" y="31489"/>
                        <a:pt x="21741" y="32163"/>
                        <a:pt x="18735" y="33514"/>
                      </a:cubicBezTo>
                      <a:cubicBezTo>
                        <a:pt x="15729" y="34887"/>
                        <a:pt x="12848" y="36606"/>
                        <a:pt x="10085" y="38725"/>
                      </a:cubicBezTo>
                      <a:lnTo>
                        <a:pt x="10085" y="83485"/>
                      </a:lnTo>
                      <a:lnTo>
                        <a:pt x="0" y="83485"/>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1" name="Shape 1752">
                  <a:extLst>
                    <a:ext uri="{FF2B5EF4-FFF2-40B4-BE49-F238E27FC236}">
                      <a16:creationId xmlns:a16="http://schemas.microsoft.com/office/drawing/2014/main" id="{4EC75C25-9654-83BC-2DDD-87AC0371E6BA}"/>
                    </a:ext>
                  </a:extLst>
                </p:cNvPr>
                <p:cNvSpPr/>
                <p:nvPr/>
              </p:nvSpPr>
              <p:spPr>
                <a:xfrm>
                  <a:off x="1215952" y="1371753"/>
                  <a:ext cx="25630" cy="40077"/>
                </a:xfrm>
                <a:custGeom>
                  <a:avLst/>
                  <a:gdLst/>
                  <a:ahLst/>
                  <a:cxnLst/>
                  <a:rect l="0" t="0" r="0" b="0"/>
                  <a:pathLst>
                    <a:path w="25630" h="40077">
                      <a:moveTo>
                        <a:pt x="25630" y="0"/>
                      </a:moveTo>
                      <a:lnTo>
                        <a:pt x="25630" y="8453"/>
                      </a:lnTo>
                      <a:lnTo>
                        <a:pt x="20108" y="9326"/>
                      </a:lnTo>
                      <a:cubicBezTo>
                        <a:pt x="17196" y="10150"/>
                        <a:pt x="14865" y="11437"/>
                        <a:pt x="13091" y="13188"/>
                      </a:cubicBezTo>
                      <a:cubicBezTo>
                        <a:pt x="11278" y="14906"/>
                        <a:pt x="10392" y="17292"/>
                        <a:pt x="10392" y="20330"/>
                      </a:cubicBezTo>
                      <a:cubicBezTo>
                        <a:pt x="10392" y="23768"/>
                        <a:pt x="11435" y="26342"/>
                        <a:pt x="13515" y="28116"/>
                      </a:cubicBezTo>
                      <a:cubicBezTo>
                        <a:pt x="15572" y="29834"/>
                        <a:pt x="18758" y="30690"/>
                        <a:pt x="22996" y="30690"/>
                      </a:cubicBezTo>
                      <a:lnTo>
                        <a:pt x="25630" y="30135"/>
                      </a:lnTo>
                      <a:lnTo>
                        <a:pt x="25630" y="39372"/>
                      </a:lnTo>
                      <a:lnTo>
                        <a:pt x="19347" y="40077"/>
                      </a:lnTo>
                      <a:cubicBezTo>
                        <a:pt x="13947" y="40077"/>
                        <a:pt x="9379" y="38295"/>
                        <a:pt x="5612" y="34709"/>
                      </a:cubicBezTo>
                      <a:cubicBezTo>
                        <a:pt x="1868" y="31122"/>
                        <a:pt x="0" y="26554"/>
                        <a:pt x="0" y="21036"/>
                      </a:cubicBezTo>
                      <a:cubicBezTo>
                        <a:pt x="0" y="16468"/>
                        <a:pt x="950" y="12819"/>
                        <a:pt x="2880" y="10033"/>
                      </a:cubicBezTo>
                      <a:cubicBezTo>
                        <a:pt x="4843" y="7207"/>
                        <a:pt x="7629" y="4970"/>
                        <a:pt x="11247" y="3377"/>
                      </a:cubicBezTo>
                      <a:cubicBezTo>
                        <a:pt x="14897" y="1752"/>
                        <a:pt x="19284" y="677"/>
                        <a:pt x="24401" y="96"/>
                      </a:cubicBezTo>
                      <a:lnTo>
                        <a:pt x="2563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2" name="Shape 1753">
                  <a:extLst>
                    <a:ext uri="{FF2B5EF4-FFF2-40B4-BE49-F238E27FC236}">
                      <a16:creationId xmlns:a16="http://schemas.microsoft.com/office/drawing/2014/main" id="{E20FC7AB-934D-5A80-0A35-4A9063493E75}"/>
                    </a:ext>
                  </a:extLst>
                </p:cNvPr>
                <p:cNvSpPr/>
                <p:nvPr/>
              </p:nvSpPr>
              <p:spPr>
                <a:xfrm>
                  <a:off x="1221258" y="1348798"/>
                  <a:ext cx="20324" cy="12966"/>
                </a:xfrm>
                <a:custGeom>
                  <a:avLst/>
                  <a:gdLst/>
                  <a:ahLst/>
                  <a:cxnLst/>
                  <a:rect l="0" t="0" r="0" b="0"/>
                  <a:pathLst>
                    <a:path w="20324" h="12966">
                      <a:moveTo>
                        <a:pt x="19527" y="0"/>
                      </a:moveTo>
                      <a:lnTo>
                        <a:pt x="20324" y="77"/>
                      </a:lnTo>
                      <a:lnTo>
                        <a:pt x="20324" y="8944"/>
                      </a:lnTo>
                      <a:lnTo>
                        <a:pt x="19465" y="8885"/>
                      </a:lnTo>
                      <a:cubicBezTo>
                        <a:pt x="16828" y="8885"/>
                        <a:pt x="13884" y="9254"/>
                        <a:pt x="10604" y="9960"/>
                      </a:cubicBezTo>
                      <a:cubicBezTo>
                        <a:pt x="7354" y="10635"/>
                        <a:pt x="4011" y="11647"/>
                        <a:pt x="518" y="12966"/>
                      </a:cubicBezTo>
                      <a:lnTo>
                        <a:pt x="0" y="12966"/>
                      </a:lnTo>
                      <a:lnTo>
                        <a:pt x="0" y="2723"/>
                      </a:lnTo>
                      <a:cubicBezTo>
                        <a:pt x="1962" y="2174"/>
                        <a:pt x="4811" y="1593"/>
                        <a:pt x="8524" y="950"/>
                      </a:cubicBezTo>
                      <a:cubicBezTo>
                        <a:pt x="12228" y="306"/>
                        <a:pt x="15909" y="0"/>
                        <a:pt x="19527"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3" name="Shape 1754">
                  <a:extLst>
                    <a:ext uri="{FF2B5EF4-FFF2-40B4-BE49-F238E27FC236}">
                      <a16:creationId xmlns:a16="http://schemas.microsoft.com/office/drawing/2014/main" id="{1DD6FDA5-651C-BC36-0BC3-1F8E843CD9FC}"/>
                    </a:ext>
                  </a:extLst>
                </p:cNvPr>
                <p:cNvSpPr/>
                <p:nvPr/>
              </p:nvSpPr>
              <p:spPr>
                <a:xfrm>
                  <a:off x="1241582" y="1348875"/>
                  <a:ext cx="25261" cy="62249"/>
                </a:xfrm>
                <a:custGeom>
                  <a:avLst/>
                  <a:gdLst/>
                  <a:ahLst/>
                  <a:cxnLst/>
                  <a:rect l="0" t="0" r="0" b="0"/>
                  <a:pathLst>
                    <a:path w="25261" h="62249">
                      <a:moveTo>
                        <a:pt x="0" y="0"/>
                      </a:moveTo>
                      <a:lnTo>
                        <a:pt x="10207" y="990"/>
                      </a:lnTo>
                      <a:cubicBezTo>
                        <a:pt x="13339" y="1665"/>
                        <a:pt x="16062" y="2835"/>
                        <a:pt x="18362" y="4514"/>
                      </a:cubicBezTo>
                      <a:cubicBezTo>
                        <a:pt x="20599" y="6170"/>
                        <a:pt x="22317" y="8289"/>
                        <a:pt x="23518" y="10895"/>
                      </a:cubicBezTo>
                      <a:cubicBezTo>
                        <a:pt x="24680" y="13501"/>
                        <a:pt x="25261" y="16750"/>
                        <a:pt x="25261" y="20612"/>
                      </a:cubicBezTo>
                      <a:lnTo>
                        <a:pt x="25261" y="61299"/>
                      </a:lnTo>
                      <a:lnTo>
                        <a:pt x="15238" y="61299"/>
                      </a:lnTo>
                      <a:lnTo>
                        <a:pt x="15238" y="54886"/>
                      </a:lnTo>
                      <a:cubicBezTo>
                        <a:pt x="14351" y="55506"/>
                        <a:pt x="13119" y="56362"/>
                        <a:pt x="11588" y="57469"/>
                      </a:cubicBezTo>
                      <a:cubicBezTo>
                        <a:pt x="10089" y="58536"/>
                        <a:pt x="8614" y="59399"/>
                        <a:pt x="7201" y="60043"/>
                      </a:cubicBezTo>
                      <a:cubicBezTo>
                        <a:pt x="5522" y="60867"/>
                        <a:pt x="3583" y="61542"/>
                        <a:pt x="1409" y="62091"/>
                      </a:cubicBezTo>
                      <a:lnTo>
                        <a:pt x="0" y="62249"/>
                      </a:lnTo>
                      <a:lnTo>
                        <a:pt x="0" y="53012"/>
                      </a:lnTo>
                      <a:lnTo>
                        <a:pt x="7083" y="51519"/>
                      </a:lnTo>
                      <a:cubicBezTo>
                        <a:pt x="10026" y="50138"/>
                        <a:pt x="12727" y="48451"/>
                        <a:pt x="15238" y="46520"/>
                      </a:cubicBezTo>
                      <a:lnTo>
                        <a:pt x="15238" y="29842"/>
                      </a:lnTo>
                      <a:cubicBezTo>
                        <a:pt x="12169" y="30022"/>
                        <a:pt x="8519" y="30305"/>
                        <a:pt x="4352" y="30642"/>
                      </a:cubicBezTo>
                      <a:lnTo>
                        <a:pt x="0" y="31330"/>
                      </a:lnTo>
                      <a:lnTo>
                        <a:pt x="0" y="22878"/>
                      </a:lnTo>
                      <a:lnTo>
                        <a:pt x="15238" y="21687"/>
                      </a:lnTo>
                      <a:lnTo>
                        <a:pt x="15238" y="20125"/>
                      </a:lnTo>
                      <a:cubicBezTo>
                        <a:pt x="15238" y="17857"/>
                        <a:pt x="14838" y="15957"/>
                        <a:pt x="14014" y="14450"/>
                      </a:cubicBezTo>
                      <a:cubicBezTo>
                        <a:pt x="13213" y="12951"/>
                        <a:pt x="12083" y="11750"/>
                        <a:pt x="10576" y="10895"/>
                      </a:cubicBezTo>
                      <a:cubicBezTo>
                        <a:pt x="9140" y="10094"/>
                        <a:pt x="7421" y="9514"/>
                        <a:pt x="5427" y="9239"/>
                      </a:cubicBezTo>
                      <a:lnTo>
                        <a:pt x="0" y="8866"/>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4" name="Shape 1755">
                  <a:extLst>
                    <a:ext uri="{FF2B5EF4-FFF2-40B4-BE49-F238E27FC236}">
                      <a16:creationId xmlns:a16="http://schemas.microsoft.com/office/drawing/2014/main" id="{83DAB319-BC83-B549-4B08-B3B2951CA156}"/>
                    </a:ext>
                  </a:extLst>
                </p:cNvPr>
                <p:cNvSpPr/>
                <p:nvPr/>
              </p:nvSpPr>
              <p:spPr>
                <a:xfrm>
                  <a:off x="1285852" y="1350234"/>
                  <a:ext cx="50098" cy="61596"/>
                </a:xfrm>
                <a:custGeom>
                  <a:avLst/>
                  <a:gdLst/>
                  <a:ahLst/>
                  <a:cxnLst/>
                  <a:rect l="0" t="0" r="0" b="0"/>
                  <a:pathLst>
                    <a:path w="50098" h="61596">
                      <a:moveTo>
                        <a:pt x="0" y="0"/>
                      </a:moveTo>
                      <a:lnTo>
                        <a:pt x="10085" y="0"/>
                      </a:lnTo>
                      <a:lnTo>
                        <a:pt x="10085" y="34126"/>
                      </a:lnTo>
                      <a:cubicBezTo>
                        <a:pt x="10085" y="37163"/>
                        <a:pt x="10242" y="39769"/>
                        <a:pt x="10517" y="41943"/>
                      </a:cubicBezTo>
                      <a:cubicBezTo>
                        <a:pt x="10792" y="44086"/>
                        <a:pt x="11404" y="45962"/>
                        <a:pt x="12322" y="47492"/>
                      </a:cubicBezTo>
                      <a:cubicBezTo>
                        <a:pt x="13303" y="49054"/>
                        <a:pt x="14567" y="50192"/>
                        <a:pt x="16097" y="50922"/>
                      </a:cubicBezTo>
                      <a:cubicBezTo>
                        <a:pt x="17628" y="51628"/>
                        <a:pt x="19865" y="51997"/>
                        <a:pt x="22808" y="51997"/>
                      </a:cubicBezTo>
                      <a:cubicBezTo>
                        <a:pt x="25414" y="51997"/>
                        <a:pt x="28271" y="51322"/>
                        <a:pt x="31332" y="49941"/>
                      </a:cubicBezTo>
                      <a:cubicBezTo>
                        <a:pt x="34432" y="48599"/>
                        <a:pt x="37343" y="46848"/>
                        <a:pt x="40012" y="44729"/>
                      </a:cubicBezTo>
                      <a:lnTo>
                        <a:pt x="40012" y="0"/>
                      </a:lnTo>
                      <a:lnTo>
                        <a:pt x="50098" y="0"/>
                      </a:lnTo>
                      <a:lnTo>
                        <a:pt x="50098" y="59940"/>
                      </a:lnTo>
                      <a:lnTo>
                        <a:pt x="40012" y="59940"/>
                      </a:lnTo>
                      <a:lnTo>
                        <a:pt x="40012" y="53284"/>
                      </a:lnTo>
                      <a:cubicBezTo>
                        <a:pt x="36637" y="55953"/>
                        <a:pt x="33356" y="58009"/>
                        <a:pt x="30264" y="59445"/>
                      </a:cubicBezTo>
                      <a:cubicBezTo>
                        <a:pt x="27132" y="60890"/>
                        <a:pt x="23703" y="61596"/>
                        <a:pt x="19959" y="61596"/>
                      </a:cubicBezTo>
                      <a:cubicBezTo>
                        <a:pt x="13672" y="61596"/>
                        <a:pt x="8767" y="59697"/>
                        <a:pt x="5243" y="55859"/>
                      </a:cubicBezTo>
                      <a:cubicBezTo>
                        <a:pt x="1750" y="51997"/>
                        <a:pt x="0" y="46322"/>
                        <a:pt x="0" y="38906"/>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5" name="Shape 1756">
                  <a:extLst>
                    <a:ext uri="{FF2B5EF4-FFF2-40B4-BE49-F238E27FC236}">
                      <a16:creationId xmlns:a16="http://schemas.microsoft.com/office/drawing/2014/main" id="{E9721C6A-9919-8ABF-8EFF-2AE493F726C8}"/>
                    </a:ext>
                  </a:extLst>
                </p:cNvPr>
                <p:cNvSpPr/>
                <p:nvPr/>
              </p:nvSpPr>
              <p:spPr>
                <a:xfrm>
                  <a:off x="1351796" y="1348798"/>
                  <a:ext cx="46817" cy="62812"/>
                </a:xfrm>
                <a:custGeom>
                  <a:avLst/>
                  <a:gdLst/>
                  <a:ahLst/>
                  <a:cxnLst/>
                  <a:rect l="0" t="0" r="0" b="0"/>
                  <a:pathLst>
                    <a:path w="46817" h="62812">
                      <a:moveTo>
                        <a:pt x="24472" y="0"/>
                      </a:moveTo>
                      <a:cubicBezTo>
                        <a:pt x="28027" y="0"/>
                        <a:pt x="31645" y="424"/>
                        <a:pt x="35295" y="1319"/>
                      </a:cubicBezTo>
                      <a:cubicBezTo>
                        <a:pt x="38968" y="2174"/>
                        <a:pt x="42037" y="3249"/>
                        <a:pt x="44454" y="4505"/>
                      </a:cubicBezTo>
                      <a:lnTo>
                        <a:pt x="44454" y="15266"/>
                      </a:lnTo>
                      <a:lnTo>
                        <a:pt x="43936" y="15266"/>
                      </a:lnTo>
                      <a:cubicBezTo>
                        <a:pt x="41362" y="13397"/>
                        <a:pt x="38238" y="11796"/>
                        <a:pt x="34557" y="10509"/>
                      </a:cubicBezTo>
                      <a:cubicBezTo>
                        <a:pt x="30845" y="9191"/>
                        <a:pt x="27258" y="8516"/>
                        <a:pt x="23702" y="8516"/>
                      </a:cubicBezTo>
                      <a:cubicBezTo>
                        <a:pt x="20022" y="8516"/>
                        <a:pt x="16898" y="9222"/>
                        <a:pt x="14379" y="10666"/>
                      </a:cubicBezTo>
                      <a:cubicBezTo>
                        <a:pt x="11836" y="12079"/>
                        <a:pt x="10548" y="14159"/>
                        <a:pt x="10548" y="16953"/>
                      </a:cubicBezTo>
                      <a:cubicBezTo>
                        <a:pt x="10548" y="19402"/>
                        <a:pt x="11318" y="21270"/>
                        <a:pt x="12879" y="22533"/>
                      </a:cubicBezTo>
                      <a:cubicBezTo>
                        <a:pt x="14379" y="23789"/>
                        <a:pt x="16804" y="24801"/>
                        <a:pt x="20179" y="25563"/>
                      </a:cubicBezTo>
                      <a:cubicBezTo>
                        <a:pt x="22015" y="25995"/>
                        <a:pt x="24103" y="26426"/>
                        <a:pt x="26402" y="26881"/>
                      </a:cubicBezTo>
                      <a:cubicBezTo>
                        <a:pt x="28702" y="27282"/>
                        <a:pt x="30633" y="27682"/>
                        <a:pt x="32195" y="28051"/>
                      </a:cubicBezTo>
                      <a:cubicBezTo>
                        <a:pt x="36857" y="29118"/>
                        <a:pt x="40475" y="30963"/>
                        <a:pt x="43018" y="33568"/>
                      </a:cubicBezTo>
                      <a:cubicBezTo>
                        <a:pt x="45561" y="36237"/>
                        <a:pt x="46817" y="39730"/>
                        <a:pt x="46817" y="44085"/>
                      </a:cubicBezTo>
                      <a:cubicBezTo>
                        <a:pt x="46817" y="49572"/>
                        <a:pt x="44548" y="54045"/>
                        <a:pt x="40012" y="57546"/>
                      </a:cubicBezTo>
                      <a:cubicBezTo>
                        <a:pt x="35507" y="61070"/>
                        <a:pt x="29345" y="62812"/>
                        <a:pt x="21497" y="62812"/>
                      </a:cubicBezTo>
                      <a:cubicBezTo>
                        <a:pt x="17078" y="62812"/>
                        <a:pt x="13005" y="62294"/>
                        <a:pt x="9261" y="61250"/>
                      </a:cubicBezTo>
                      <a:cubicBezTo>
                        <a:pt x="5580" y="60183"/>
                        <a:pt x="2488" y="59014"/>
                        <a:pt x="0" y="57758"/>
                      </a:cubicBezTo>
                      <a:lnTo>
                        <a:pt x="0" y="46448"/>
                      </a:lnTo>
                      <a:lnTo>
                        <a:pt x="526" y="46448"/>
                      </a:lnTo>
                      <a:cubicBezTo>
                        <a:pt x="3712" y="48834"/>
                        <a:pt x="7236" y="50765"/>
                        <a:pt x="11161" y="52177"/>
                      </a:cubicBezTo>
                      <a:cubicBezTo>
                        <a:pt x="15053" y="53590"/>
                        <a:pt x="18797" y="54296"/>
                        <a:pt x="22353" y="54296"/>
                      </a:cubicBezTo>
                      <a:cubicBezTo>
                        <a:pt x="26795" y="54296"/>
                        <a:pt x="30264" y="53559"/>
                        <a:pt x="32776" y="52146"/>
                      </a:cubicBezTo>
                      <a:cubicBezTo>
                        <a:pt x="35295" y="50702"/>
                        <a:pt x="36519" y="48434"/>
                        <a:pt x="36519" y="45373"/>
                      </a:cubicBezTo>
                      <a:cubicBezTo>
                        <a:pt x="36519" y="43010"/>
                        <a:pt x="35844" y="41229"/>
                        <a:pt x="34494" y="40004"/>
                      </a:cubicBezTo>
                      <a:cubicBezTo>
                        <a:pt x="33144" y="38780"/>
                        <a:pt x="30507" y="37767"/>
                        <a:pt x="26646" y="36912"/>
                      </a:cubicBezTo>
                      <a:cubicBezTo>
                        <a:pt x="25233" y="36574"/>
                        <a:pt x="23334" y="36206"/>
                        <a:pt x="21034" y="35774"/>
                      </a:cubicBezTo>
                      <a:cubicBezTo>
                        <a:pt x="18735" y="35342"/>
                        <a:pt x="16655" y="34887"/>
                        <a:pt x="14748" y="34361"/>
                      </a:cubicBezTo>
                      <a:cubicBezTo>
                        <a:pt x="9473" y="32988"/>
                        <a:pt x="5737" y="30931"/>
                        <a:pt x="3532" y="28263"/>
                      </a:cubicBezTo>
                      <a:cubicBezTo>
                        <a:pt x="1350" y="25531"/>
                        <a:pt x="251" y="22227"/>
                        <a:pt x="251" y="18272"/>
                      </a:cubicBezTo>
                      <a:cubicBezTo>
                        <a:pt x="251" y="15815"/>
                        <a:pt x="769" y="13484"/>
                        <a:pt x="1750" y="11310"/>
                      </a:cubicBezTo>
                      <a:cubicBezTo>
                        <a:pt x="2794" y="9136"/>
                        <a:pt x="4356" y="7174"/>
                        <a:pt x="6443" y="5455"/>
                      </a:cubicBezTo>
                      <a:cubicBezTo>
                        <a:pt x="8437" y="3767"/>
                        <a:pt x="10980" y="2449"/>
                        <a:pt x="14041" y="1499"/>
                      </a:cubicBezTo>
                      <a:cubicBezTo>
                        <a:pt x="17173" y="487"/>
                        <a:pt x="20634" y="0"/>
                        <a:pt x="24472"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6" name="Shape 1757">
                  <a:extLst>
                    <a:ext uri="{FF2B5EF4-FFF2-40B4-BE49-F238E27FC236}">
                      <a16:creationId xmlns:a16="http://schemas.microsoft.com/office/drawing/2014/main" id="{733CD188-FFF3-DD7D-8D73-F5B059014387}"/>
                    </a:ext>
                  </a:extLst>
                </p:cNvPr>
                <p:cNvSpPr/>
                <p:nvPr/>
              </p:nvSpPr>
              <p:spPr>
                <a:xfrm>
                  <a:off x="1406461" y="1333006"/>
                  <a:ext cx="37713" cy="78329"/>
                </a:xfrm>
                <a:custGeom>
                  <a:avLst/>
                  <a:gdLst/>
                  <a:ahLst/>
                  <a:cxnLst/>
                  <a:rect l="0" t="0" r="0" b="0"/>
                  <a:pathLst>
                    <a:path w="37713" h="78329">
                      <a:moveTo>
                        <a:pt x="6805" y="0"/>
                      </a:moveTo>
                      <a:lnTo>
                        <a:pt x="16898" y="0"/>
                      </a:lnTo>
                      <a:lnTo>
                        <a:pt x="16898" y="17228"/>
                      </a:lnTo>
                      <a:lnTo>
                        <a:pt x="37713" y="17228"/>
                      </a:lnTo>
                      <a:lnTo>
                        <a:pt x="37713" y="25689"/>
                      </a:lnTo>
                      <a:lnTo>
                        <a:pt x="16898" y="25689"/>
                      </a:lnTo>
                      <a:lnTo>
                        <a:pt x="16898" y="53010"/>
                      </a:lnTo>
                      <a:cubicBezTo>
                        <a:pt x="16898" y="56165"/>
                        <a:pt x="16953" y="58621"/>
                        <a:pt x="17110" y="60427"/>
                      </a:cubicBezTo>
                      <a:cubicBezTo>
                        <a:pt x="17259" y="62177"/>
                        <a:pt x="17754" y="63833"/>
                        <a:pt x="18609" y="65363"/>
                      </a:cubicBezTo>
                      <a:cubicBezTo>
                        <a:pt x="19410" y="66776"/>
                        <a:pt x="20485" y="67843"/>
                        <a:pt x="21835" y="68518"/>
                      </a:cubicBezTo>
                      <a:cubicBezTo>
                        <a:pt x="23240" y="69162"/>
                        <a:pt x="25328" y="69468"/>
                        <a:pt x="28177" y="69468"/>
                      </a:cubicBezTo>
                      <a:cubicBezTo>
                        <a:pt x="29801" y="69468"/>
                        <a:pt x="31520" y="69256"/>
                        <a:pt x="33325" y="68793"/>
                      </a:cubicBezTo>
                      <a:cubicBezTo>
                        <a:pt x="35107" y="68275"/>
                        <a:pt x="36394" y="67875"/>
                        <a:pt x="37195" y="67537"/>
                      </a:cubicBezTo>
                      <a:lnTo>
                        <a:pt x="37713" y="67537"/>
                      </a:lnTo>
                      <a:lnTo>
                        <a:pt x="37713" y="76618"/>
                      </a:lnTo>
                      <a:cubicBezTo>
                        <a:pt x="35813" y="77136"/>
                        <a:pt x="33757" y="77536"/>
                        <a:pt x="31489" y="77843"/>
                      </a:cubicBezTo>
                      <a:cubicBezTo>
                        <a:pt x="29283" y="78180"/>
                        <a:pt x="27289" y="78329"/>
                        <a:pt x="25540" y="78329"/>
                      </a:cubicBezTo>
                      <a:cubicBezTo>
                        <a:pt x="19410" y="78329"/>
                        <a:pt x="14779" y="76704"/>
                        <a:pt x="11592" y="73392"/>
                      </a:cubicBezTo>
                      <a:cubicBezTo>
                        <a:pt x="8406" y="70112"/>
                        <a:pt x="6805" y="64845"/>
                        <a:pt x="6805" y="57577"/>
                      </a:cubicBezTo>
                      <a:lnTo>
                        <a:pt x="6805" y="25689"/>
                      </a:lnTo>
                      <a:lnTo>
                        <a:pt x="0" y="25689"/>
                      </a:lnTo>
                      <a:lnTo>
                        <a:pt x="0" y="17228"/>
                      </a:lnTo>
                      <a:lnTo>
                        <a:pt x="6805" y="17228"/>
                      </a:lnTo>
                      <a:lnTo>
                        <a:pt x="680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7" name="Shape 1758">
                  <a:extLst>
                    <a:ext uri="{FF2B5EF4-FFF2-40B4-BE49-F238E27FC236}">
                      <a16:creationId xmlns:a16="http://schemas.microsoft.com/office/drawing/2014/main" id="{7B88B825-AD6C-7249-6D6D-4CB09AA37867}"/>
                    </a:ext>
                  </a:extLst>
                </p:cNvPr>
                <p:cNvSpPr/>
                <p:nvPr/>
              </p:nvSpPr>
              <p:spPr>
                <a:xfrm>
                  <a:off x="2037567" y="249499"/>
                  <a:ext cx="66289" cy="82779"/>
                </a:xfrm>
                <a:custGeom>
                  <a:avLst/>
                  <a:gdLst/>
                  <a:ahLst/>
                  <a:cxnLst/>
                  <a:rect l="0" t="0" r="0" b="0"/>
                  <a:pathLst>
                    <a:path w="66289" h="82779">
                      <a:moveTo>
                        <a:pt x="39188" y="0"/>
                      </a:moveTo>
                      <a:cubicBezTo>
                        <a:pt x="43473" y="0"/>
                        <a:pt x="47735" y="518"/>
                        <a:pt x="51997" y="1562"/>
                      </a:cubicBezTo>
                      <a:cubicBezTo>
                        <a:pt x="56290" y="2606"/>
                        <a:pt x="61046" y="4419"/>
                        <a:pt x="66289" y="7024"/>
                      </a:cubicBezTo>
                      <a:lnTo>
                        <a:pt x="66289" y="19621"/>
                      </a:lnTo>
                      <a:lnTo>
                        <a:pt x="65457" y="19621"/>
                      </a:lnTo>
                      <a:cubicBezTo>
                        <a:pt x="61078" y="15941"/>
                        <a:pt x="56722" y="13272"/>
                        <a:pt x="52366" y="11592"/>
                      </a:cubicBezTo>
                      <a:cubicBezTo>
                        <a:pt x="48049" y="9905"/>
                        <a:pt x="43418" y="9073"/>
                        <a:pt x="38481" y="9073"/>
                      </a:cubicBezTo>
                      <a:cubicBezTo>
                        <a:pt x="34432" y="9073"/>
                        <a:pt x="30782" y="9716"/>
                        <a:pt x="27533" y="11035"/>
                      </a:cubicBezTo>
                      <a:cubicBezTo>
                        <a:pt x="24315" y="12322"/>
                        <a:pt x="21434" y="14347"/>
                        <a:pt x="18891" y="17110"/>
                      </a:cubicBezTo>
                      <a:cubicBezTo>
                        <a:pt x="16435" y="19802"/>
                        <a:pt x="14504" y="23208"/>
                        <a:pt x="13091" y="27321"/>
                      </a:cubicBezTo>
                      <a:cubicBezTo>
                        <a:pt x="11749" y="31394"/>
                        <a:pt x="11074" y="36119"/>
                        <a:pt x="11074" y="41480"/>
                      </a:cubicBezTo>
                      <a:cubicBezTo>
                        <a:pt x="11074" y="47092"/>
                        <a:pt x="11804" y="51903"/>
                        <a:pt x="13311" y="55953"/>
                      </a:cubicBezTo>
                      <a:cubicBezTo>
                        <a:pt x="14873" y="60003"/>
                        <a:pt x="16835" y="63283"/>
                        <a:pt x="19229" y="65826"/>
                      </a:cubicBezTo>
                      <a:cubicBezTo>
                        <a:pt x="21741" y="68495"/>
                        <a:pt x="24652" y="70457"/>
                        <a:pt x="27964" y="71744"/>
                      </a:cubicBezTo>
                      <a:cubicBezTo>
                        <a:pt x="31339" y="73000"/>
                        <a:pt x="34863" y="73612"/>
                        <a:pt x="38599" y="73612"/>
                      </a:cubicBezTo>
                      <a:cubicBezTo>
                        <a:pt x="43693" y="73612"/>
                        <a:pt x="48504" y="72725"/>
                        <a:pt x="52978" y="70975"/>
                      </a:cubicBezTo>
                      <a:cubicBezTo>
                        <a:pt x="57428" y="69225"/>
                        <a:pt x="61627" y="66588"/>
                        <a:pt x="65520" y="63095"/>
                      </a:cubicBezTo>
                      <a:lnTo>
                        <a:pt x="66289" y="63095"/>
                      </a:lnTo>
                      <a:lnTo>
                        <a:pt x="66289" y="75543"/>
                      </a:lnTo>
                      <a:cubicBezTo>
                        <a:pt x="64296" y="76398"/>
                        <a:pt x="62514" y="77199"/>
                        <a:pt x="60921" y="77968"/>
                      </a:cubicBezTo>
                      <a:cubicBezTo>
                        <a:pt x="59327" y="78698"/>
                        <a:pt x="57271" y="79498"/>
                        <a:pt x="54697" y="80323"/>
                      </a:cubicBezTo>
                      <a:cubicBezTo>
                        <a:pt x="52491" y="80997"/>
                        <a:pt x="50129" y="81586"/>
                        <a:pt x="47554" y="82041"/>
                      </a:cubicBezTo>
                      <a:cubicBezTo>
                        <a:pt x="45012" y="82536"/>
                        <a:pt x="42186" y="82779"/>
                        <a:pt x="39125" y="82779"/>
                      </a:cubicBezTo>
                      <a:cubicBezTo>
                        <a:pt x="33333" y="82779"/>
                        <a:pt x="28059" y="81979"/>
                        <a:pt x="23302" y="80354"/>
                      </a:cubicBezTo>
                      <a:cubicBezTo>
                        <a:pt x="18585" y="78729"/>
                        <a:pt x="14473" y="76155"/>
                        <a:pt x="10949" y="72694"/>
                      </a:cubicBezTo>
                      <a:cubicBezTo>
                        <a:pt x="7511" y="69287"/>
                        <a:pt x="4850" y="64994"/>
                        <a:pt x="2920" y="59751"/>
                      </a:cubicBezTo>
                      <a:cubicBezTo>
                        <a:pt x="981" y="54508"/>
                        <a:pt x="0" y="48410"/>
                        <a:pt x="0" y="41480"/>
                      </a:cubicBezTo>
                      <a:cubicBezTo>
                        <a:pt x="0" y="34887"/>
                        <a:pt x="957" y="29001"/>
                        <a:pt x="2794" y="23820"/>
                      </a:cubicBezTo>
                      <a:cubicBezTo>
                        <a:pt x="4662" y="18640"/>
                        <a:pt x="7362" y="14253"/>
                        <a:pt x="10854" y="10666"/>
                      </a:cubicBezTo>
                      <a:cubicBezTo>
                        <a:pt x="14261" y="7205"/>
                        <a:pt x="18335" y="4568"/>
                        <a:pt x="23153" y="2731"/>
                      </a:cubicBezTo>
                      <a:cubicBezTo>
                        <a:pt x="27964" y="918"/>
                        <a:pt x="33333" y="0"/>
                        <a:pt x="39188"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8" name="Shape 1759">
                  <a:extLst>
                    <a:ext uri="{FF2B5EF4-FFF2-40B4-BE49-F238E27FC236}">
                      <a16:creationId xmlns:a16="http://schemas.microsoft.com/office/drawing/2014/main" id="{A8E84DED-BE47-904F-B4B2-E8ACB1D049ED}"/>
                    </a:ext>
                  </a:extLst>
                </p:cNvPr>
                <p:cNvSpPr/>
                <p:nvPr/>
              </p:nvSpPr>
              <p:spPr>
                <a:xfrm>
                  <a:off x="2118879" y="250943"/>
                  <a:ext cx="51016" cy="79891"/>
                </a:xfrm>
                <a:custGeom>
                  <a:avLst/>
                  <a:gdLst/>
                  <a:ahLst/>
                  <a:cxnLst/>
                  <a:rect l="0" t="0" r="0" b="0"/>
                  <a:pathLst>
                    <a:path w="51016" h="79891">
                      <a:moveTo>
                        <a:pt x="0" y="0"/>
                      </a:moveTo>
                      <a:lnTo>
                        <a:pt x="51016" y="0"/>
                      </a:lnTo>
                      <a:lnTo>
                        <a:pt x="51016" y="9442"/>
                      </a:lnTo>
                      <a:lnTo>
                        <a:pt x="10604" y="9442"/>
                      </a:lnTo>
                      <a:lnTo>
                        <a:pt x="10604" y="31975"/>
                      </a:lnTo>
                      <a:lnTo>
                        <a:pt x="45310" y="31975"/>
                      </a:lnTo>
                      <a:lnTo>
                        <a:pt x="45310" y="41417"/>
                      </a:lnTo>
                      <a:lnTo>
                        <a:pt x="10604" y="41417"/>
                      </a:lnTo>
                      <a:lnTo>
                        <a:pt x="10604" y="79891"/>
                      </a:lnTo>
                      <a:lnTo>
                        <a:pt x="0" y="79891"/>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89" name="Shape 1760">
                  <a:extLst>
                    <a:ext uri="{FF2B5EF4-FFF2-40B4-BE49-F238E27FC236}">
                      <a16:creationId xmlns:a16="http://schemas.microsoft.com/office/drawing/2014/main" id="{F9805390-2DBA-4C5B-23DD-836481C65591}"/>
                    </a:ext>
                  </a:extLst>
                </p:cNvPr>
                <p:cNvSpPr/>
                <p:nvPr/>
              </p:nvSpPr>
              <p:spPr>
                <a:xfrm>
                  <a:off x="2175412" y="269478"/>
                  <a:ext cx="22780" cy="38886"/>
                </a:xfrm>
                <a:custGeom>
                  <a:avLst/>
                  <a:gdLst/>
                  <a:ahLst/>
                  <a:cxnLst/>
                  <a:rect l="0" t="0" r="0" b="0"/>
                  <a:pathLst>
                    <a:path w="22780" h="38886">
                      <a:moveTo>
                        <a:pt x="22780" y="0"/>
                      </a:moveTo>
                      <a:lnTo>
                        <a:pt x="22780" y="12275"/>
                      </a:lnTo>
                      <a:lnTo>
                        <a:pt x="7299" y="30299"/>
                      </a:lnTo>
                      <a:lnTo>
                        <a:pt x="22780" y="30299"/>
                      </a:lnTo>
                      <a:lnTo>
                        <a:pt x="22780" y="38886"/>
                      </a:lnTo>
                      <a:lnTo>
                        <a:pt x="0" y="38886"/>
                      </a:lnTo>
                      <a:lnTo>
                        <a:pt x="0" y="26532"/>
                      </a:lnTo>
                      <a:lnTo>
                        <a:pt x="2278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0" name="Shape 1761">
                  <a:extLst>
                    <a:ext uri="{FF2B5EF4-FFF2-40B4-BE49-F238E27FC236}">
                      <a16:creationId xmlns:a16="http://schemas.microsoft.com/office/drawing/2014/main" id="{74A0BA7A-CE70-A135-0D2A-3AA275CC2D2C}"/>
                    </a:ext>
                  </a:extLst>
                </p:cNvPr>
                <p:cNvSpPr/>
                <p:nvPr/>
              </p:nvSpPr>
              <p:spPr>
                <a:xfrm>
                  <a:off x="2198192" y="250943"/>
                  <a:ext cx="37646" cy="79891"/>
                </a:xfrm>
                <a:custGeom>
                  <a:avLst/>
                  <a:gdLst/>
                  <a:ahLst/>
                  <a:cxnLst/>
                  <a:rect l="0" t="0" r="0" b="0"/>
                  <a:pathLst>
                    <a:path w="37646" h="79891">
                      <a:moveTo>
                        <a:pt x="15913" y="0"/>
                      </a:moveTo>
                      <a:lnTo>
                        <a:pt x="25779" y="0"/>
                      </a:lnTo>
                      <a:lnTo>
                        <a:pt x="25779" y="48834"/>
                      </a:lnTo>
                      <a:lnTo>
                        <a:pt x="37646" y="48834"/>
                      </a:lnTo>
                      <a:lnTo>
                        <a:pt x="37646" y="57420"/>
                      </a:lnTo>
                      <a:lnTo>
                        <a:pt x="25779" y="57420"/>
                      </a:lnTo>
                      <a:lnTo>
                        <a:pt x="25779" y="79891"/>
                      </a:lnTo>
                      <a:lnTo>
                        <a:pt x="15482" y="79891"/>
                      </a:lnTo>
                      <a:lnTo>
                        <a:pt x="15482" y="57420"/>
                      </a:lnTo>
                      <a:lnTo>
                        <a:pt x="0" y="57420"/>
                      </a:lnTo>
                      <a:lnTo>
                        <a:pt x="0" y="48834"/>
                      </a:lnTo>
                      <a:lnTo>
                        <a:pt x="15482" y="48834"/>
                      </a:lnTo>
                      <a:lnTo>
                        <a:pt x="15482" y="12785"/>
                      </a:lnTo>
                      <a:lnTo>
                        <a:pt x="0" y="30810"/>
                      </a:lnTo>
                      <a:lnTo>
                        <a:pt x="0" y="18535"/>
                      </a:lnTo>
                      <a:lnTo>
                        <a:pt x="1591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1" name="Shape 1762">
                  <a:extLst>
                    <a:ext uri="{FF2B5EF4-FFF2-40B4-BE49-F238E27FC236}">
                      <a16:creationId xmlns:a16="http://schemas.microsoft.com/office/drawing/2014/main" id="{77ACB74F-D975-BA74-E73F-87F333A9E3F9}"/>
                    </a:ext>
                  </a:extLst>
                </p:cNvPr>
                <p:cNvSpPr/>
                <p:nvPr/>
              </p:nvSpPr>
              <p:spPr>
                <a:xfrm>
                  <a:off x="3119143" y="996592"/>
                  <a:ext cx="66258" cy="82803"/>
                </a:xfrm>
                <a:custGeom>
                  <a:avLst/>
                  <a:gdLst/>
                  <a:ahLst/>
                  <a:cxnLst/>
                  <a:rect l="0" t="0" r="0" b="0"/>
                  <a:pathLst>
                    <a:path w="66258" h="82803">
                      <a:moveTo>
                        <a:pt x="39149" y="0"/>
                      </a:moveTo>
                      <a:cubicBezTo>
                        <a:pt x="43442" y="0"/>
                        <a:pt x="47735" y="518"/>
                        <a:pt x="51997" y="1562"/>
                      </a:cubicBezTo>
                      <a:cubicBezTo>
                        <a:pt x="56290" y="2606"/>
                        <a:pt x="61039" y="4411"/>
                        <a:pt x="66258" y="7048"/>
                      </a:cubicBezTo>
                      <a:lnTo>
                        <a:pt x="66258" y="19645"/>
                      </a:lnTo>
                      <a:lnTo>
                        <a:pt x="65458" y="19645"/>
                      </a:lnTo>
                      <a:cubicBezTo>
                        <a:pt x="61039" y="15972"/>
                        <a:pt x="56691" y="13272"/>
                        <a:pt x="52366" y="11585"/>
                      </a:cubicBezTo>
                      <a:cubicBezTo>
                        <a:pt x="48042" y="9897"/>
                        <a:pt x="43411" y="9073"/>
                        <a:pt x="38474" y="9073"/>
                      </a:cubicBezTo>
                      <a:cubicBezTo>
                        <a:pt x="34432" y="9073"/>
                        <a:pt x="30782" y="9748"/>
                        <a:pt x="27533" y="11066"/>
                      </a:cubicBezTo>
                      <a:cubicBezTo>
                        <a:pt x="24315" y="12354"/>
                        <a:pt x="21434" y="14379"/>
                        <a:pt x="18884" y="17133"/>
                      </a:cubicBezTo>
                      <a:cubicBezTo>
                        <a:pt x="16403" y="19802"/>
                        <a:pt x="14473" y="23208"/>
                        <a:pt x="13091" y="27313"/>
                      </a:cubicBezTo>
                      <a:cubicBezTo>
                        <a:pt x="11742" y="31394"/>
                        <a:pt x="11035" y="36111"/>
                        <a:pt x="11035" y="41480"/>
                      </a:cubicBezTo>
                      <a:cubicBezTo>
                        <a:pt x="11035" y="47092"/>
                        <a:pt x="11804" y="51934"/>
                        <a:pt x="13303" y="55976"/>
                      </a:cubicBezTo>
                      <a:cubicBezTo>
                        <a:pt x="14841" y="59995"/>
                        <a:pt x="16804" y="63307"/>
                        <a:pt x="19190" y="65850"/>
                      </a:cubicBezTo>
                      <a:cubicBezTo>
                        <a:pt x="21709" y="68487"/>
                        <a:pt x="24621" y="70449"/>
                        <a:pt x="27965" y="71736"/>
                      </a:cubicBezTo>
                      <a:cubicBezTo>
                        <a:pt x="31300" y="72992"/>
                        <a:pt x="34863" y="73604"/>
                        <a:pt x="38568" y="73604"/>
                      </a:cubicBezTo>
                      <a:cubicBezTo>
                        <a:pt x="43693" y="73604"/>
                        <a:pt x="48473" y="72749"/>
                        <a:pt x="52947" y="70998"/>
                      </a:cubicBezTo>
                      <a:cubicBezTo>
                        <a:pt x="57428" y="69224"/>
                        <a:pt x="61596" y="66619"/>
                        <a:pt x="65520" y="63095"/>
                      </a:cubicBezTo>
                      <a:lnTo>
                        <a:pt x="66258" y="63095"/>
                      </a:lnTo>
                      <a:lnTo>
                        <a:pt x="66258" y="75543"/>
                      </a:lnTo>
                      <a:cubicBezTo>
                        <a:pt x="64296" y="76398"/>
                        <a:pt x="62514" y="77222"/>
                        <a:pt x="60890" y="77960"/>
                      </a:cubicBezTo>
                      <a:cubicBezTo>
                        <a:pt x="59328" y="78729"/>
                        <a:pt x="57240" y="79491"/>
                        <a:pt x="54665" y="80322"/>
                      </a:cubicBezTo>
                      <a:cubicBezTo>
                        <a:pt x="52491" y="80997"/>
                        <a:pt x="50097" y="81578"/>
                        <a:pt x="47523" y="82041"/>
                      </a:cubicBezTo>
                      <a:cubicBezTo>
                        <a:pt x="45004" y="82528"/>
                        <a:pt x="42186" y="82803"/>
                        <a:pt x="39117" y="82803"/>
                      </a:cubicBezTo>
                      <a:cubicBezTo>
                        <a:pt x="33325" y="82803"/>
                        <a:pt x="28051" y="81978"/>
                        <a:pt x="23271" y="80385"/>
                      </a:cubicBezTo>
                      <a:cubicBezTo>
                        <a:pt x="18547" y="78729"/>
                        <a:pt x="14441" y="76186"/>
                        <a:pt x="10949" y="72717"/>
                      </a:cubicBezTo>
                      <a:cubicBezTo>
                        <a:pt x="7511" y="69319"/>
                        <a:pt x="4811" y="64994"/>
                        <a:pt x="2880" y="59783"/>
                      </a:cubicBezTo>
                      <a:cubicBezTo>
                        <a:pt x="950" y="54508"/>
                        <a:pt x="0" y="48410"/>
                        <a:pt x="0" y="41480"/>
                      </a:cubicBezTo>
                      <a:cubicBezTo>
                        <a:pt x="0" y="34887"/>
                        <a:pt x="918" y="29032"/>
                        <a:pt x="2794" y="23820"/>
                      </a:cubicBezTo>
                      <a:cubicBezTo>
                        <a:pt x="4662" y="18640"/>
                        <a:pt x="7331" y="14253"/>
                        <a:pt x="10823" y="10697"/>
                      </a:cubicBezTo>
                      <a:cubicBezTo>
                        <a:pt x="14229" y="7205"/>
                        <a:pt x="18334" y="4568"/>
                        <a:pt x="23114" y="2755"/>
                      </a:cubicBezTo>
                      <a:cubicBezTo>
                        <a:pt x="27965" y="918"/>
                        <a:pt x="33294" y="0"/>
                        <a:pt x="39149"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2" name="Shape 1763">
                  <a:extLst>
                    <a:ext uri="{FF2B5EF4-FFF2-40B4-BE49-F238E27FC236}">
                      <a16:creationId xmlns:a16="http://schemas.microsoft.com/office/drawing/2014/main" id="{37A4936D-C9C6-61B8-60B2-6190640903E6}"/>
                    </a:ext>
                  </a:extLst>
                </p:cNvPr>
                <p:cNvSpPr/>
                <p:nvPr/>
              </p:nvSpPr>
              <p:spPr>
                <a:xfrm>
                  <a:off x="3200423" y="998059"/>
                  <a:ext cx="51016" cy="79867"/>
                </a:xfrm>
                <a:custGeom>
                  <a:avLst/>
                  <a:gdLst/>
                  <a:ahLst/>
                  <a:cxnLst/>
                  <a:rect l="0" t="0" r="0" b="0"/>
                  <a:pathLst>
                    <a:path w="51016" h="79867">
                      <a:moveTo>
                        <a:pt x="0" y="0"/>
                      </a:moveTo>
                      <a:lnTo>
                        <a:pt x="51016" y="0"/>
                      </a:lnTo>
                      <a:lnTo>
                        <a:pt x="51016" y="9442"/>
                      </a:lnTo>
                      <a:lnTo>
                        <a:pt x="10635" y="9442"/>
                      </a:lnTo>
                      <a:lnTo>
                        <a:pt x="10635" y="31975"/>
                      </a:lnTo>
                      <a:lnTo>
                        <a:pt x="45341" y="31975"/>
                      </a:lnTo>
                      <a:lnTo>
                        <a:pt x="45341" y="41417"/>
                      </a:lnTo>
                      <a:lnTo>
                        <a:pt x="10635" y="41417"/>
                      </a:lnTo>
                      <a:lnTo>
                        <a:pt x="10635" y="79867"/>
                      </a:lnTo>
                      <a:lnTo>
                        <a:pt x="0" y="79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3" name="Shape 1764">
                  <a:extLst>
                    <a:ext uri="{FF2B5EF4-FFF2-40B4-BE49-F238E27FC236}">
                      <a16:creationId xmlns:a16="http://schemas.microsoft.com/office/drawing/2014/main" id="{8258CADA-775D-4005-BC9E-E7AE85018E6B}"/>
                    </a:ext>
                  </a:extLst>
                </p:cNvPr>
                <p:cNvSpPr/>
                <p:nvPr/>
              </p:nvSpPr>
              <p:spPr>
                <a:xfrm>
                  <a:off x="3256988" y="1016589"/>
                  <a:ext cx="22761" cy="38867"/>
                </a:xfrm>
                <a:custGeom>
                  <a:avLst/>
                  <a:gdLst/>
                  <a:ahLst/>
                  <a:cxnLst/>
                  <a:rect l="0" t="0" r="0" b="0"/>
                  <a:pathLst>
                    <a:path w="22761" h="38867">
                      <a:moveTo>
                        <a:pt x="22761" y="0"/>
                      </a:moveTo>
                      <a:lnTo>
                        <a:pt x="22761" y="12252"/>
                      </a:lnTo>
                      <a:lnTo>
                        <a:pt x="7292" y="30281"/>
                      </a:lnTo>
                      <a:lnTo>
                        <a:pt x="22761" y="30281"/>
                      </a:lnTo>
                      <a:lnTo>
                        <a:pt x="22761" y="38867"/>
                      </a:lnTo>
                      <a:lnTo>
                        <a:pt x="0" y="38867"/>
                      </a:lnTo>
                      <a:lnTo>
                        <a:pt x="0" y="26537"/>
                      </a:lnTo>
                      <a:lnTo>
                        <a:pt x="2276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4" name="Shape 1765">
                  <a:extLst>
                    <a:ext uri="{FF2B5EF4-FFF2-40B4-BE49-F238E27FC236}">
                      <a16:creationId xmlns:a16="http://schemas.microsoft.com/office/drawing/2014/main" id="{A2018C93-D497-09CA-CAE8-F98B4C2E72C9}"/>
                    </a:ext>
                  </a:extLst>
                </p:cNvPr>
                <p:cNvSpPr/>
                <p:nvPr/>
              </p:nvSpPr>
              <p:spPr>
                <a:xfrm>
                  <a:off x="3279750" y="998059"/>
                  <a:ext cx="37634" cy="79867"/>
                </a:xfrm>
                <a:custGeom>
                  <a:avLst/>
                  <a:gdLst/>
                  <a:ahLst/>
                  <a:cxnLst/>
                  <a:rect l="0" t="0" r="0" b="0"/>
                  <a:pathLst>
                    <a:path w="37634" h="79867">
                      <a:moveTo>
                        <a:pt x="15894" y="0"/>
                      </a:moveTo>
                      <a:lnTo>
                        <a:pt x="25767" y="0"/>
                      </a:lnTo>
                      <a:lnTo>
                        <a:pt x="25767" y="48810"/>
                      </a:lnTo>
                      <a:lnTo>
                        <a:pt x="37634" y="48810"/>
                      </a:lnTo>
                      <a:lnTo>
                        <a:pt x="37634" y="57397"/>
                      </a:lnTo>
                      <a:lnTo>
                        <a:pt x="25767" y="57397"/>
                      </a:lnTo>
                      <a:lnTo>
                        <a:pt x="25767" y="79867"/>
                      </a:lnTo>
                      <a:lnTo>
                        <a:pt x="15470" y="79867"/>
                      </a:lnTo>
                      <a:lnTo>
                        <a:pt x="15470" y="57397"/>
                      </a:lnTo>
                      <a:lnTo>
                        <a:pt x="0" y="57397"/>
                      </a:lnTo>
                      <a:lnTo>
                        <a:pt x="0" y="48810"/>
                      </a:lnTo>
                      <a:lnTo>
                        <a:pt x="15470" y="48810"/>
                      </a:lnTo>
                      <a:lnTo>
                        <a:pt x="15470" y="12754"/>
                      </a:lnTo>
                      <a:lnTo>
                        <a:pt x="0" y="30782"/>
                      </a:lnTo>
                      <a:lnTo>
                        <a:pt x="0" y="18530"/>
                      </a:lnTo>
                      <a:lnTo>
                        <a:pt x="15894"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5" name="Shape 1766">
                  <a:extLst>
                    <a:ext uri="{FF2B5EF4-FFF2-40B4-BE49-F238E27FC236}">
                      <a16:creationId xmlns:a16="http://schemas.microsoft.com/office/drawing/2014/main" id="{02996E0E-31D8-B05C-68F1-704110E9B490}"/>
                    </a:ext>
                  </a:extLst>
                </p:cNvPr>
                <p:cNvSpPr/>
                <p:nvPr/>
              </p:nvSpPr>
              <p:spPr>
                <a:xfrm>
                  <a:off x="447370" y="137531"/>
                  <a:ext cx="66281" cy="82779"/>
                </a:xfrm>
                <a:custGeom>
                  <a:avLst/>
                  <a:gdLst/>
                  <a:ahLst/>
                  <a:cxnLst/>
                  <a:rect l="0" t="0" r="0" b="0"/>
                  <a:pathLst>
                    <a:path w="66281" h="82779">
                      <a:moveTo>
                        <a:pt x="39180" y="0"/>
                      </a:moveTo>
                      <a:cubicBezTo>
                        <a:pt x="43473" y="0"/>
                        <a:pt x="47735" y="526"/>
                        <a:pt x="51997" y="1538"/>
                      </a:cubicBezTo>
                      <a:cubicBezTo>
                        <a:pt x="56290" y="2582"/>
                        <a:pt x="61039" y="4419"/>
                        <a:pt x="66281" y="7024"/>
                      </a:cubicBezTo>
                      <a:lnTo>
                        <a:pt x="66281" y="19621"/>
                      </a:lnTo>
                      <a:lnTo>
                        <a:pt x="65457" y="19621"/>
                      </a:lnTo>
                      <a:cubicBezTo>
                        <a:pt x="61070" y="15948"/>
                        <a:pt x="56690" y="13248"/>
                        <a:pt x="52366" y="11592"/>
                      </a:cubicBezTo>
                      <a:cubicBezTo>
                        <a:pt x="48041" y="9905"/>
                        <a:pt x="43411" y="9049"/>
                        <a:pt x="38474" y="9049"/>
                      </a:cubicBezTo>
                      <a:cubicBezTo>
                        <a:pt x="34432" y="9049"/>
                        <a:pt x="30782" y="9724"/>
                        <a:pt x="27533" y="11043"/>
                      </a:cubicBezTo>
                      <a:cubicBezTo>
                        <a:pt x="24315" y="12330"/>
                        <a:pt x="21435" y="14355"/>
                        <a:pt x="18884" y="17110"/>
                      </a:cubicBezTo>
                      <a:cubicBezTo>
                        <a:pt x="16435" y="19778"/>
                        <a:pt x="14504" y="23185"/>
                        <a:pt x="13091" y="27290"/>
                      </a:cubicBezTo>
                      <a:cubicBezTo>
                        <a:pt x="11741" y="31371"/>
                        <a:pt x="11066" y="36088"/>
                        <a:pt x="11066" y="41456"/>
                      </a:cubicBezTo>
                      <a:cubicBezTo>
                        <a:pt x="11066" y="47092"/>
                        <a:pt x="11804" y="51911"/>
                        <a:pt x="13303" y="55953"/>
                      </a:cubicBezTo>
                      <a:cubicBezTo>
                        <a:pt x="14842" y="60003"/>
                        <a:pt x="16835" y="63283"/>
                        <a:pt x="19221" y="65826"/>
                      </a:cubicBezTo>
                      <a:cubicBezTo>
                        <a:pt x="21709" y="68463"/>
                        <a:pt x="24652" y="70425"/>
                        <a:pt x="27964" y="71713"/>
                      </a:cubicBezTo>
                      <a:cubicBezTo>
                        <a:pt x="31332" y="72968"/>
                        <a:pt x="34856" y="73612"/>
                        <a:pt x="38599" y="73612"/>
                      </a:cubicBezTo>
                      <a:cubicBezTo>
                        <a:pt x="43685" y="73612"/>
                        <a:pt x="48504" y="72725"/>
                        <a:pt x="52978" y="70975"/>
                      </a:cubicBezTo>
                      <a:cubicBezTo>
                        <a:pt x="57420" y="69233"/>
                        <a:pt x="61627" y="66595"/>
                        <a:pt x="65520" y="63095"/>
                      </a:cubicBezTo>
                      <a:lnTo>
                        <a:pt x="66281" y="63095"/>
                      </a:lnTo>
                      <a:lnTo>
                        <a:pt x="66281" y="75543"/>
                      </a:lnTo>
                      <a:cubicBezTo>
                        <a:pt x="64288" y="76406"/>
                        <a:pt x="62514" y="77199"/>
                        <a:pt x="60921" y="77937"/>
                      </a:cubicBezTo>
                      <a:cubicBezTo>
                        <a:pt x="59328" y="78706"/>
                        <a:pt x="57271" y="79498"/>
                        <a:pt x="54697" y="80299"/>
                      </a:cubicBezTo>
                      <a:cubicBezTo>
                        <a:pt x="52491" y="81005"/>
                        <a:pt x="50129" y="81555"/>
                        <a:pt x="47555" y="82018"/>
                      </a:cubicBezTo>
                      <a:cubicBezTo>
                        <a:pt x="45004" y="82536"/>
                        <a:pt x="42186" y="82779"/>
                        <a:pt x="39117" y="82779"/>
                      </a:cubicBezTo>
                      <a:cubicBezTo>
                        <a:pt x="33325" y="82779"/>
                        <a:pt x="28051" y="81986"/>
                        <a:pt x="23302" y="80362"/>
                      </a:cubicBezTo>
                      <a:cubicBezTo>
                        <a:pt x="18578" y="78706"/>
                        <a:pt x="14473" y="76163"/>
                        <a:pt x="10949" y="72694"/>
                      </a:cubicBezTo>
                      <a:cubicBezTo>
                        <a:pt x="7511" y="69295"/>
                        <a:pt x="4843" y="64971"/>
                        <a:pt x="2912" y="59759"/>
                      </a:cubicBezTo>
                      <a:cubicBezTo>
                        <a:pt x="981" y="54516"/>
                        <a:pt x="0" y="48410"/>
                        <a:pt x="0" y="41456"/>
                      </a:cubicBezTo>
                      <a:cubicBezTo>
                        <a:pt x="0" y="34895"/>
                        <a:pt x="950" y="29008"/>
                        <a:pt x="2794" y="23828"/>
                      </a:cubicBezTo>
                      <a:cubicBezTo>
                        <a:pt x="4662" y="18617"/>
                        <a:pt x="7331" y="14261"/>
                        <a:pt x="10855" y="10674"/>
                      </a:cubicBezTo>
                      <a:cubicBezTo>
                        <a:pt x="14253" y="7205"/>
                        <a:pt x="18334" y="4544"/>
                        <a:pt x="23145" y="2731"/>
                      </a:cubicBezTo>
                      <a:cubicBezTo>
                        <a:pt x="27964" y="895"/>
                        <a:pt x="33294" y="0"/>
                        <a:pt x="3918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6" name="Shape 1767">
                  <a:extLst>
                    <a:ext uri="{FF2B5EF4-FFF2-40B4-BE49-F238E27FC236}">
                      <a16:creationId xmlns:a16="http://schemas.microsoft.com/office/drawing/2014/main" id="{EFEA84FE-4AEC-F7F9-D0ED-49F3A7052400}"/>
                    </a:ext>
                  </a:extLst>
                </p:cNvPr>
                <p:cNvSpPr/>
                <p:nvPr/>
              </p:nvSpPr>
              <p:spPr>
                <a:xfrm>
                  <a:off x="528674" y="138975"/>
                  <a:ext cx="51016" cy="79899"/>
                </a:xfrm>
                <a:custGeom>
                  <a:avLst/>
                  <a:gdLst/>
                  <a:ahLst/>
                  <a:cxnLst/>
                  <a:rect l="0" t="0" r="0" b="0"/>
                  <a:pathLst>
                    <a:path w="51016" h="79899">
                      <a:moveTo>
                        <a:pt x="0" y="0"/>
                      </a:moveTo>
                      <a:lnTo>
                        <a:pt x="51016" y="0"/>
                      </a:lnTo>
                      <a:lnTo>
                        <a:pt x="51016" y="9442"/>
                      </a:lnTo>
                      <a:lnTo>
                        <a:pt x="10611" y="9442"/>
                      </a:lnTo>
                      <a:lnTo>
                        <a:pt x="10611" y="31975"/>
                      </a:lnTo>
                      <a:lnTo>
                        <a:pt x="45318" y="31975"/>
                      </a:lnTo>
                      <a:lnTo>
                        <a:pt x="45318" y="41417"/>
                      </a:lnTo>
                      <a:lnTo>
                        <a:pt x="10611" y="41417"/>
                      </a:lnTo>
                      <a:lnTo>
                        <a:pt x="10611"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7" name="Shape 1768">
                  <a:extLst>
                    <a:ext uri="{FF2B5EF4-FFF2-40B4-BE49-F238E27FC236}">
                      <a16:creationId xmlns:a16="http://schemas.microsoft.com/office/drawing/2014/main" id="{39A3C0E0-2BFC-01DA-A5AC-8187355EF143}"/>
                    </a:ext>
                  </a:extLst>
                </p:cNvPr>
                <p:cNvSpPr/>
                <p:nvPr/>
              </p:nvSpPr>
              <p:spPr>
                <a:xfrm>
                  <a:off x="585215" y="157508"/>
                  <a:ext cx="22777" cy="38864"/>
                </a:xfrm>
                <a:custGeom>
                  <a:avLst/>
                  <a:gdLst/>
                  <a:ahLst/>
                  <a:cxnLst/>
                  <a:rect l="0" t="0" r="0" b="0"/>
                  <a:pathLst>
                    <a:path w="22777" h="38864">
                      <a:moveTo>
                        <a:pt x="22777" y="0"/>
                      </a:moveTo>
                      <a:lnTo>
                        <a:pt x="22777" y="12249"/>
                      </a:lnTo>
                      <a:lnTo>
                        <a:pt x="7291" y="30277"/>
                      </a:lnTo>
                      <a:lnTo>
                        <a:pt x="22777" y="30277"/>
                      </a:lnTo>
                      <a:lnTo>
                        <a:pt x="22777" y="38864"/>
                      </a:lnTo>
                      <a:lnTo>
                        <a:pt x="0" y="38864"/>
                      </a:lnTo>
                      <a:lnTo>
                        <a:pt x="0" y="26534"/>
                      </a:lnTo>
                      <a:lnTo>
                        <a:pt x="22777"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8" name="Shape 1769">
                  <a:extLst>
                    <a:ext uri="{FF2B5EF4-FFF2-40B4-BE49-F238E27FC236}">
                      <a16:creationId xmlns:a16="http://schemas.microsoft.com/office/drawing/2014/main" id="{8003FADE-ED11-3E91-3E1D-820648D947E3}"/>
                    </a:ext>
                  </a:extLst>
                </p:cNvPr>
                <p:cNvSpPr/>
                <p:nvPr/>
              </p:nvSpPr>
              <p:spPr>
                <a:xfrm>
                  <a:off x="607992" y="138975"/>
                  <a:ext cx="37650" cy="79899"/>
                </a:xfrm>
                <a:custGeom>
                  <a:avLst/>
                  <a:gdLst/>
                  <a:ahLst/>
                  <a:cxnLst/>
                  <a:rect l="0" t="0" r="0" b="0"/>
                  <a:pathLst>
                    <a:path w="37650" h="79899">
                      <a:moveTo>
                        <a:pt x="15909" y="0"/>
                      </a:moveTo>
                      <a:lnTo>
                        <a:pt x="25783" y="0"/>
                      </a:lnTo>
                      <a:lnTo>
                        <a:pt x="25783" y="48810"/>
                      </a:lnTo>
                      <a:lnTo>
                        <a:pt x="37650" y="48810"/>
                      </a:lnTo>
                      <a:lnTo>
                        <a:pt x="37650" y="57397"/>
                      </a:lnTo>
                      <a:lnTo>
                        <a:pt x="25783" y="57397"/>
                      </a:lnTo>
                      <a:lnTo>
                        <a:pt x="25783" y="79899"/>
                      </a:lnTo>
                      <a:lnTo>
                        <a:pt x="15485" y="79899"/>
                      </a:lnTo>
                      <a:lnTo>
                        <a:pt x="15485" y="57397"/>
                      </a:lnTo>
                      <a:lnTo>
                        <a:pt x="0" y="57397"/>
                      </a:lnTo>
                      <a:lnTo>
                        <a:pt x="0" y="48810"/>
                      </a:lnTo>
                      <a:lnTo>
                        <a:pt x="15485" y="48810"/>
                      </a:lnTo>
                      <a:lnTo>
                        <a:pt x="15485" y="12754"/>
                      </a:lnTo>
                      <a:lnTo>
                        <a:pt x="0" y="30782"/>
                      </a:lnTo>
                      <a:lnTo>
                        <a:pt x="0" y="18533"/>
                      </a:lnTo>
                      <a:lnTo>
                        <a:pt x="15909"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199" name="Shape 1770">
                  <a:extLst>
                    <a:ext uri="{FF2B5EF4-FFF2-40B4-BE49-F238E27FC236}">
                      <a16:creationId xmlns:a16="http://schemas.microsoft.com/office/drawing/2014/main" id="{ABB2F66C-8A65-0F90-B51E-FA1E95F05B3B}"/>
                    </a:ext>
                  </a:extLst>
                </p:cNvPr>
                <p:cNvSpPr/>
                <p:nvPr/>
              </p:nvSpPr>
              <p:spPr>
                <a:xfrm>
                  <a:off x="700307" y="138975"/>
                  <a:ext cx="25932" cy="79899"/>
                </a:xfrm>
                <a:custGeom>
                  <a:avLst/>
                  <a:gdLst/>
                  <a:ahLst/>
                  <a:cxnLst/>
                  <a:rect l="0" t="0" r="0" b="0"/>
                  <a:pathLst>
                    <a:path w="25932" h="79899">
                      <a:moveTo>
                        <a:pt x="0" y="0"/>
                      </a:moveTo>
                      <a:lnTo>
                        <a:pt x="22377" y="0"/>
                      </a:lnTo>
                      <a:lnTo>
                        <a:pt x="25932" y="280"/>
                      </a:lnTo>
                      <a:lnTo>
                        <a:pt x="25932" y="9348"/>
                      </a:lnTo>
                      <a:lnTo>
                        <a:pt x="23114" y="9104"/>
                      </a:lnTo>
                      <a:lnTo>
                        <a:pt x="10604" y="9104"/>
                      </a:lnTo>
                      <a:lnTo>
                        <a:pt x="10604" y="39274"/>
                      </a:lnTo>
                      <a:lnTo>
                        <a:pt x="21332" y="39274"/>
                      </a:lnTo>
                      <a:lnTo>
                        <a:pt x="25932" y="38827"/>
                      </a:lnTo>
                      <a:lnTo>
                        <a:pt x="25932" y="48537"/>
                      </a:lnTo>
                      <a:lnTo>
                        <a:pt x="25594" y="48135"/>
                      </a:lnTo>
                      <a:lnTo>
                        <a:pt x="10604" y="48135"/>
                      </a:lnTo>
                      <a:lnTo>
                        <a:pt x="10604"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0" name="Shape 1771">
                  <a:extLst>
                    <a:ext uri="{FF2B5EF4-FFF2-40B4-BE49-F238E27FC236}">
                      <a16:creationId xmlns:a16="http://schemas.microsoft.com/office/drawing/2014/main" id="{E1999607-2AA2-601C-35D4-135ECB567308}"/>
                    </a:ext>
                  </a:extLst>
                </p:cNvPr>
                <p:cNvSpPr/>
                <p:nvPr/>
              </p:nvSpPr>
              <p:spPr>
                <a:xfrm>
                  <a:off x="726239" y="139255"/>
                  <a:ext cx="40161" cy="79618"/>
                </a:xfrm>
                <a:custGeom>
                  <a:avLst/>
                  <a:gdLst/>
                  <a:ahLst/>
                  <a:cxnLst/>
                  <a:rect l="0" t="0" r="0" b="0"/>
                  <a:pathLst>
                    <a:path w="40161" h="79618">
                      <a:moveTo>
                        <a:pt x="0" y="0"/>
                      </a:moveTo>
                      <a:lnTo>
                        <a:pt x="8492" y="669"/>
                      </a:lnTo>
                      <a:cubicBezTo>
                        <a:pt x="11710" y="1282"/>
                        <a:pt x="14630" y="2388"/>
                        <a:pt x="17204" y="4013"/>
                      </a:cubicBezTo>
                      <a:cubicBezTo>
                        <a:pt x="20084" y="5818"/>
                        <a:pt x="22353" y="8149"/>
                        <a:pt x="23946" y="10943"/>
                      </a:cubicBezTo>
                      <a:cubicBezTo>
                        <a:pt x="25602" y="13667"/>
                        <a:pt x="26426" y="17199"/>
                        <a:pt x="26426" y="21460"/>
                      </a:cubicBezTo>
                      <a:cubicBezTo>
                        <a:pt x="26426" y="27190"/>
                        <a:pt x="24990" y="32032"/>
                        <a:pt x="22078" y="35925"/>
                      </a:cubicBezTo>
                      <a:cubicBezTo>
                        <a:pt x="19197" y="39787"/>
                        <a:pt x="15179" y="42707"/>
                        <a:pt x="10117" y="44669"/>
                      </a:cubicBezTo>
                      <a:lnTo>
                        <a:pt x="40161" y="79618"/>
                      </a:lnTo>
                      <a:lnTo>
                        <a:pt x="26371" y="79618"/>
                      </a:lnTo>
                      <a:lnTo>
                        <a:pt x="0" y="48257"/>
                      </a:lnTo>
                      <a:lnTo>
                        <a:pt x="0" y="38547"/>
                      </a:lnTo>
                      <a:lnTo>
                        <a:pt x="4199" y="38139"/>
                      </a:lnTo>
                      <a:cubicBezTo>
                        <a:pt x="6718" y="37519"/>
                        <a:pt x="8830" y="36420"/>
                        <a:pt x="10611" y="34795"/>
                      </a:cubicBezTo>
                      <a:cubicBezTo>
                        <a:pt x="12204" y="33288"/>
                        <a:pt x="13397" y="31577"/>
                        <a:pt x="14135" y="29646"/>
                      </a:cubicBezTo>
                      <a:cubicBezTo>
                        <a:pt x="14936" y="27684"/>
                        <a:pt x="15328" y="25196"/>
                        <a:pt x="15328" y="22190"/>
                      </a:cubicBezTo>
                      <a:cubicBezTo>
                        <a:pt x="15328" y="19891"/>
                        <a:pt x="14904" y="17897"/>
                        <a:pt x="14072" y="16123"/>
                      </a:cubicBezTo>
                      <a:cubicBezTo>
                        <a:pt x="13311" y="14342"/>
                        <a:pt x="11961" y="12843"/>
                        <a:pt x="10117" y="11618"/>
                      </a:cubicBezTo>
                      <a:cubicBezTo>
                        <a:pt x="8586" y="10606"/>
                        <a:pt x="6750" y="9868"/>
                        <a:pt x="4631" y="9468"/>
                      </a:cubicBezTo>
                      <a:lnTo>
                        <a:pt x="0" y="9068"/>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1" name="Shape 1772">
                  <a:extLst>
                    <a:ext uri="{FF2B5EF4-FFF2-40B4-BE49-F238E27FC236}">
                      <a16:creationId xmlns:a16="http://schemas.microsoft.com/office/drawing/2014/main" id="{1FCB0529-D863-802E-B763-C9C35F38796A}"/>
                    </a:ext>
                  </a:extLst>
                </p:cNvPr>
                <p:cNvSpPr/>
                <p:nvPr/>
              </p:nvSpPr>
              <p:spPr>
                <a:xfrm>
                  <a:off x="768982" y="157981"/>
                  <a:ext cx="27403" cy="60806"/>
                </a:xfrm>
                <a:custGeom>
                  <a:avLst/>
                  <a:gdLst/>
                  <a:ahLst/>
                  <a:cxnLst/>
                  <a:rect l="0" t="0" r="0" b="0"/>
                  <a:pathLst>
                    <a:path w="27403" h="60806">
                      <a:moveTo>
                        <a:pt x="27403" y="0"/>
                      </a:moveTo>
                      <a:lnTo>
                        <a:pt x="27403" y="8051"/>
                      </a:lnTo>
                      <a:lnTo>
                        <a:pt x="15666" y="12389"/>
                      </a:lnTo>
                      <a:cubicBezTo>
                        <a:pt x="12472" y="15544"/>
                        <a:pt x="10666" y="19500"/>
                        <a:pt x="10235" y="24224"/>
                      </a:cubicBezTo>
                      <a:lnTo>
                        <a:pt x="27403" y="24224"/>
                      </a:lnTo>
                      <a:lnTo>
                        <a:pt x="27403" y="31947"/>
                      </a:lnTo>
                      <a:lnTo>
                        <a:pt x="10235" y="31947"/>
                      </a:lnTo>
                      <a:cubicBezTo>
                        <a:pt x="10235" y="35660"/>
                        <a:pt x="10792" y="38878"/>
                        <a:pt x="11891" y="41609"/>
                      </a:cubicBezTo>
                      <a:cubicBezTo>
                        <a:pt x="12997" y="44333"/>
                        <a:pt x="14528" y="46569"/>
                        <a:pt x="16458" y="48320"/>
                      </a:cubicBezTo>
                      <a:cubicBezTo>
                        <a:pt x="18334" y="50039"/>
                        <a:pt x="20508" y="51326"/>
                        <a:pt x="23051" y="52181"/>
                      </a:cubicBezTo>
                      <a:lnTo>
                        <a:pt x="27403" y="52841"/>
                      </a:lnTo>
                      <a:lnTo>
                        <a:pt x="27403" y="60806"/>
                      </a:lnTo>
                      <a:lnTo>
                        <a:pt x="8367" y="54238"/>
                      </a:lnTo>
                      <a:cubicBezTo>
                        <a:pt x="2786" y="48814"/>
                        <a:pt x="0" y="41178"/>
                        <a:pt x="0" y="31273"/>
                      </a:cubicBezTo>
                      <a:cubicBezTo>
                        <a:pt x="0" y="21462"/>
                        <a:pt x="2661" y="13676"/>
                        <a:pt x="7998" y="7915"/>
                      </a:cubicBezTo>
                      <a:lnTo>
                        <a:pt x="2740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2" name="Shape 1773">
                  <a:extLst>
                    <a:ext uri="{FF2B5EF4-FFF2-40B4-BE49-F238E27FC236}">
                      <a16:creationId xmlns:a16="http://schemas.microsoft.com/office/drawing/2014/main" id="{32482E9E-6243-2B37-FD60-8BC880A00E03}"/>
                    </a:ext>
                  </a:extLst>
                </p:cNvPr>
                <p:cNvSpPr/>
                <p:nvPr/>
              </p:nvSpPr>
              <p:spPr>
                <a:xfrm>
                  <a:off x="796386" y="204221"/>
                  <a:ext cx="25818" cy="16027"/>
                </a:xfrm>
                <a:custGeom>
                  <a:avLst/>
                  <a:gdLst/>
                  <a:ahLst/>
                  <a:cxnLst/>
                  <a:rect l="0" t="0" r="0" b="0"/>
                  <a:pathLst>
                    <a:path w="25818" h="16027">
                      <a:moveTo>
                        <a:pt x="25269" y="0"/>
                      </a:moveTo>
                      <a:lnTo>
                        <a:pt x="25818" y="0"/>
                      </a:lnTo>
                      <a:lnTo>
                        <a:pt x="25818" y="11004"/>
                      </a:lnTo>
                      <a:cubicBezTo>
                        <a:pt x="22412" y="12416"/>
                        <a:pt x="18950" y="13609"/>
                        <a:pt x="15395" y="14591"/>
                      </a:cubicBezTo>
                      <a:cubicBezTo>
                        <a:pt x="11871" y="15540"/>
                        <a:pt x="8127" y="16027"/>
                        <a:pt x="4234" y="16027"/>
                      </a:cubicBezTo>
                      <a:lnTo>
                        <a:pt x="0" y="14566"/>
                      </a:lnTo>
                      <a:lnTo>
                        <a:pt x="0" y="6601"/>
                      </a:lnTo>
                      <a:lnTo>
                        <a:pt x="4140" y="7229"/>
                      </a:lnTo>
                      <a:cubicBezTo>
                        <a:pt x="8222" y="7229"/>
                        <a:pt x="12295" y="6436"/>
                        <a:pt x="16439" y="4811"/>
                      </a:cubicBezTo>
                      <a:cubicBezTo>
                        <a:pt x="20575" y="3187"/>
                        <a:pt x="23518" y="1562"/>
                        <a:pt x="25269"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3" name="Shape 1774">
                  <a:extLst>
                    <a:ext uri="{FF2B5EF4-FFF2-40B4-BE49-F238E27FC236}">
                      <a16:creationId xmlns:a16="http://schemas.microsoft.com/office/drawing/2014/main" id="{31CC21E8-2D17-8226-61A4-81DEDC675324}"/>
                    </a:ext>
                  </a:extLst>
                </p:cNvPr>
                <p:cNvSpPr/>
                <p:nvPr/>
              </p:nvSpPr>
              <p:spPr>
                <a:xfrm>
                  <a:off x="796386" y="157278"/>
                  <a:ext cx="26980" cy="32650"/>
                </a:xfrm>
                <a:custGeom>
                  <a:avLst/>
                  <a:gdLst/>
                  <a:ahLst/>
                  <a:cxnLst/>
                  <a:rect l="0" t="0" r="0" b="0"/>
                  <a:pathLst>
                    <a:path w="26980" h="32650">
                      <a:moveTo>
                        <a:pt x="1723" y="0"/>
                      </a:moveTo>
                      <a:cubicBezTo>
                        <a:pt x="9815" y="0"/>
                        <a:pt x="16039" y="2362"/>
                        <a:pt x="20387" y="7079"/>
                      </a:cubicBezTo>
                      <a:cubicBezTo>
                        <a:pt x="24805" y="11804"/>
                        <a:pt x="26980" y="18491"/>
                        <a:pt x="26980" y="27195"/>
                      </a:cubicBezTo>
                      <a:lnTo>
                        <a:pt x="26980" y="32650"/>
                      </a:lnTo>
                      <a:lnTo>
                        <a:pt x="0" y="32650"/>
                      </a:lnTo>
                      <a:lnTo>
                        <a:pt x="0" y="24927"/>
                      </a:lnTo>
                      <a:lnTo>
                        <a:pt x="17169" y="24927"/>
                      </a:lnTo>
                      <a:cubicBezTo>
                        <a:pt x="17138" y="19653"/>
                        <a:pt x="15795" y="15548"/>
                        <a:pt x="13158" y="12660"/>
                      </a:cubicBezTo>
                      <a:cubicBezTo>
                        <a:pt x="10552" y="9748"/>
                        <a:pt x="6565" y="8312"/>
                        <a:pt x="1197" y="8312"/>
                      </a:cubicBezTo>
                      <a:lnTo>
                        <a:pt x="0" y="8754"/>
                      </a:lnTo>
                      <a:lnTo>
                        <a:pt x="0" y="703"/>
                      </a:lnTo>
                      <a:lnTo>
                        <a:pt x="172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4" name="Shape 1775">
                  <a:extLst>
                    <a:ext uri="{FF2B5EF4-FFF2-40B4-BE49-F238E27FC236}">
                      <a16:creationId xmlns:a16="http://schemas.microsoft.com/office/drawing/2014/main" id="{1B4269DF-F119-D3B2-FC2A-CFB0BC3457FF}"/>
                    </a:ext>
                  </a:extLst>
                </p:cNvPr>
                <p:cNvSpPr/>
                <p:nvPr/>
              </p:nvSpPr>
              <p:spPr>
                <a:xfrm>
                  <a:off x="834377" y="157521"/>
                  <a:ext cx="48622" cy="62671"/>
                </a:xfrm>
                <a:custGeom>
                  <a:avLst/>
                  <a:gdLst/>
                  <a:ahLst/>
                  <a:cxnLst/>
                  <a:rect l="0" t="0" r="0" b="0"/>
                  <a:pathLst>
                    <a:path w="48622" h="62671">
                      <a:moveTo>
                        <a:pt x="29401" y="0"/>
                      </a:moveTo>
                      <a:cubicBezTo>
                        <a:pt x="32831" y="0"/>
                        <a:pt x="36206" y="494"/>
                        <a:pt x="39486" y="1476"/>
                      </a:cubicBezTo>
                      <a:cubicBezTo>
                        <a:pt x="42830" y="2425"/>
                        <a:pt x="45860" y="3618"/>
                        <a:pt x="48622" y="5000"/>
                      </a:cubicBezTo>
                      <a:lnTo>
                        <a:pt x="48622" y="16223"/>
                      </a:lnTo>
                      <a:lnTo>
                        <a:pt x="48073" y="16223"/>
                      </a:lnTo>
                      <a:cubicBezTo>
                        <a:pt x="45004" y="13829"/>
                        <a:pt x="41818" y="11993"/>
                        <a:pt x="38537" y="10706"/>
                      </a:cubicBezTo>
                      <a:cubicBezTo>
                        <a:pt x="35256" y="9418"/>
                        <a:pt x="32093" y="8767"/>
                        <a:pt x="28969" y="8767"/>
                      </a:cubicBezTo>
                      <a:cubicBezTo>
                        <a:pt x="23240" y="8767"/>
                        <a:pt x="18727" y="10706"/>
                        <a:pt x="15391" y="14567"/>
                      </a:cubicBezTo>
                      <a:cubicBezTo>
                        <a:pt x="12111" y="18366"/>
                        <a:pt x="10454" y="24009"/>
                        <a:pt x="10454" y="31457"/>
                      </a:cubicBezTo>
                      <a:cubicBezTo>
                        <a:pt x="10454" y="38694"/>
                        <a:pt x="12079" y="44243"/>
                        <a:pt x="15297" y="48136"/>
                      </a:cubicBezTo>
                      <a:cubicBezTo>
                        <a:pt x="18546" y="51997"/>
                        <a:pt x="23114" y="53928"/>
                        <a:pt x="28969" y="53928"/>
                      </a:cubicBezTo>
                      <a:cubicBezTo>
                        <a:pt x="31026" y="53928"/>
                        <a:pt x="33074" y="53653"/>
                        <a:pt x="35193" y="53135"/>
                      </a:cubicBezTo>
                      <a:cubicBezTo>
                        <a:pt x="37312" y="52586"/>
                        <a:pt x="39212" y="51911"/>
                        <a:pt x="40899" y="51047"/>
                      </a:cubicBezTo>
                      <a:cubicBezTo>
                        <a:pt x="42335" y="50286"/>
                        <a:pt x="43717" y="49485"/>
                        <a:pt x="45004" y="48685"/>
                      </a:cubicBezTo>
                      <a:cubicBezTo>
                        <a:pt x="46291" y="47829"/>
                        <a:pt x="47335" y="47092"/>
                        <a:pt x="48073" y="46479"/>
                      </a:cubicBezTo>
                      <a:lnTo>
                        <a:pt x="48622" y="46479"/>
                      </a:lnTo>
                      <a:lnTo>
                        <a:pt x="48622" y="57577"/>
                      </a:lnTo>
                      <a:cubicBezTo>
                        <a:pt x="45247" y="59202"/>
                        <a:pt x="42029" y="60434"/>
                        <a:pt x="38992" y="61353"/>
                      </a:cubicBezTo>
                      <a:cubicBezTo>
                        <a:pt x="35994" y="62239"/>
                        <a:pt x="32799" y="62671"/>
                        <a:pt x="29401" y="62671"/>
                      </a:cubicBezTo>
                      <a:cubicBezTo>
                        <a:pt x="25076" y="62671"/>
                        <a:pt x="21089" y="62059"/>
                        <a:pt x="17502" y="60795"/>
                      </a:cubicBezTo>
                      <a:cubicBezTo>
                        <a:pt x="13884" y="59508"/>
                        <a:pt x="10792" y="57577"/>
                        <a:pt x="8218" y="55003"/>
                      </a:cubicBezTo>
                      <a:cubicBezTo>
                        <a:pt x="5604" y="52429"/>
                        <a:pt x="3587" y="49179"/>
                        <a:pt x="2143" y="45255"/>
                      </a:cubicBezTo>
                      <a:cubicBezTo>
                        <a:pt x="699" y="41299"/>
                        <a:pt x="0" y="36700"/>
                        <a:pt x="0" y="31457"/>
                      </a:cubicBezTo>
                      <a:cubicBezTo>
                        <a:pt x="0" y="21646"/>
                        <a:pt x="2692" y="13955"/>
                        <a:pt x="8061" y="8374"/>
                      </a:cubicBezTo>
                      <a:cubicBezTo>
                        <a:pt x="13453" y="2794"/>
                        <a:pt x="20571" y="0"/>
                        <a:pt x="29401"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5" name="Shape 1776">
                  <a:extLst>
                    <a:ext uri="{FF2B5EF4-FFF2-40B4-BE49-F238E27FC236}">
                      <a16:creationId xmlns:a16="http://schemas.microsoft.com/office/drawing/2014/main" id="{074806B5-E8D7-F870-D15B-28258004BE02}"/>
                    </a:ext>
                  </a:extLst>
                </p:cNvPr>
                <p:cNvSpPr/>
                <p:nvPr/>
              </p:nvSpPr>
              <p:spPr>
                <a:xfrm>
                  <a:off x="895478" y="158934"/>
                  <a:ext cx="50129" cy="61596"/>
                </a:xfrm>
                <a:custGeom>
                  <a:avLst/>
                  <a:gdLst/>
                  <a:ahLst/>
                  <a:cxnLst/>
                  <a:rect l="0" t="0" r="0" b="0"/>
                  <a:pathLst>
                    <a:path w="50129" h="61596">
                      <a:moveTo>
                        <a:pt x="0" y="0"/>
                      </a:moveTo>
                      <a:lnTo>
                        <a:pt x="10085" y="0"/>
                      </a:lnTo>
                      <a:lnTo>
                        <a:pt x="10085" y="34126"/>
                      </a:lnTo>
                      <a:cubicBezTo>
                        <a:pt x="10085" y="37155"/>
                        <a:pt x="10234" y="39761"/>
                        <a:pt x="10517" y="41943"/>
                      </a:cubicBezTo>
                      <a:cubicBezTo>
                        <a:pt x="10823" y="44086"/>
                        <a:pt x="11404" y="45930"/>
                        <a:pt x="12354" y="47492"/>
                      </a:cubicBezTo>
                      <a:cubicBezTo>
                        <a:pt x="13303" y="49054"/>
                        <a:pt x="14559" y="50192"/>
                        <a:pt x="16097" y="50922"/>
                      </a:cubicBezTo>
                      <a:cubicBezTo>
                        <a:pt x="17628" y="51628"/>
                        <a:pt x="19865" y="51997"/>
                        <a:pt x="22808" y="51997"/>
                      </a:cubicBezTo>
                      <a:cubicBezTo>
                        <a:pt x="25414" y="51997"/>
                        <a:pt x="28263" y="51291"/>
                        <a:pt x="31332" y="49941"/>
                      </a:cubicBezTo>
                      <a:cubicBezTo>
                        <a:pt x="34455" y="48591"/>
                        <a:pt x="37344" y="46848"/>
                        <a:pt x="40036" y="44729"/>
                      </a:cubicBezTo>
                      <a:lnTo>
                        <a:pt x="40036" y="0"/>
                      </a:lnTo>
                      <a:lnTo>
                        <a:pt x="50129" y="0"/>
                      </a:lnTo>
                      <a:lnTo>
                        <a:pt x="50129" y="59940"/>
                      </a:lnTo>
                      <a:lnTo>
                        <a:pt x="40036" y="59940"/>
                      </a:lnTo>
                      <a:lnTo>
                        <a:pt x="40036" y="53284"/>
                      </a:lnTo>
                      <a:cubicBezTo>
                        <a:pt x="36637" y="55953"/>
                        <a:pt x="33388" y="58009"/>
                        <a:pt x="30256" y="59445"/>
                      </a:cubicBezTo>
                      <a:cubicBezTo>
                        <a:pt x="27164" y="60889"/>
                        <a:pt x="23726" y="61596"/>
                        <a:pt x="19959" y="61596"/>
                      </a:cubicBezTo>
                      <a:cubicBezTo>
                        <a:pt x="13672" y="61596"/>
                        <a:pt x="8767" y="59665"/>
                        <a:pt x="5274" y="55858"/>
                      </a:cubicBezTo>
                      <a:cubicBezTo>
                        <a:pt x="1742" y="51997"/>
                        <a:pt x="0" y="46322"/>
                        <a:pt x="0" y="38905"/>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6" name="Shape 1777">
                  <a:extLst>
                    <a:ext uri="{FF2B5EF4-FFF2-40B4-BE49-F238E27FC236}">
                      <a16:creationId xmlns:a16="http://schemas.microsoft.com/office/drawing/2014/main" id="{7CC45A4A-C352-F34E-BA7E-5659D0318543}"/>
                    </a:ext>
                  </a:extLst>
                </p:cNvPr>
                <p:cNvSpPr/>
                <p:nvPr/>
              </p:nvSpPr>
              <p:spPr>
                <a:xfrm>
                  <a:off x="965440" y="158054"/>
                  <a:ext cx="26210" cy="82922"/>
                </a:xfrm>
                <a:custGeom>
                  <a:avLst/>
                  <a:gdLst/>
                  <a:ahLst/>
                  <a:cxnLst/>
                  <a:rect l="0" t="0" r="0" b="0"/>
                  <a:pathLst>
                    <a:path w="26210" h="82922">
                      <a:moveTo>
                        <a:pt x="26210" y="0"/>
                      </a:moveTo>
                      <a:lnTo>
                        <a:pt x="26210" y="9047"/>
                      </a:lnTo>
                      <a:lnTo>
                        <a:pt x="18515" y="10691"/>
                      </a:lnTo>
                      <a:cubicBezTo>
                        <a:pt x="15572" y="11947"/>
                        <a:pt x="12785" y="13603"/>
                        <a:pt x="10086" y="15628"/>
                      </a:cubicBezTo>
                      <a:lnTo>
                        <a:pt x="10086" y="49596"/>
                      </a:lnTo>
                      <a:cubicBezTo>
                        <a:pt x="12966" y="50884"/>
                        <a:pt x="15423" y="51739"/>
                        <a:pt x="17448" y="52234"/>
                      </a:cubicBezTo>
                      <a:cubicBezTo>
                        <a:pt x="19527" y="52697"/>
                        <a:pt x="21859" y="52909"/>
                        <a:pt x="24464" y="52909"/>
                      </a:cubicBezTo>
                      <a:lnTo>
                        <a:pt x="26210" y="52155"/>
                      </a:lnTo>
                      <a:lnTo>
                        <a:pt x="26210" y="61977"/>
                      </a:lnTo>
                      <a:lnTo>
                        <a:pt x="17777" y="60969"/>
                      </a:lnTo>
                      <a:cubicBezTo>
                        <a:pt x="15266" y="60294"/>
                        <a:pt x="12691" y="59227"/>
                        <a:pt x="10086" y="57814"/>
                      </a:cubicBezTo>
                      <a:lnTo>
                        <a:pt x="10086" y="82922"/>
                      </a:lnTo>
                      <a:lnTo>
                        <a:pt x="0" y="82922"/>
                      </a:lnTo>
                      <a:lnTo>
                        <a:pt x="0" y="880"/>
                      </a:lnTo>
                      <a:lnTo>
                        <a:pt x="10086" y="880"/>
                      </a:lnTo>
                      <a:lnTo>
                        <a:pt x="10086" y="7167"/>
                      </a:lnTo>
                      <a:cubicBezTo>
                        <a:pt x="12785" y="4899"/>
                        <a:pt x="15792" y="3023"/>
                        <a:pt x="19096" y="1524"/>
                      </a:cubicBezTo>
                      <a:lnTo>
                        <a:pt x="2621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7" name="Shape 1778">
                  <a:extLst>
                    <a:ext uri="{FF2B5EF4-FFF2-40B4-BE49-F238E27FC236}">
                      <a16:creationId xmlns:a16="http://schemas.microsoft.com/office/drawing/2014/main" id="{83BC1FF8-7D75-F07F-5233-081C2B18BCEA}"/>
                    </a:ext>
                  </a:extLst>
                </p:cNvPr>
                <p:cNvSpPr/>
                <p:nvPr/>
              </p:nvSpPr>
              <p:spPr>
                <a:xfrm>
                  <a:off x="991651" y="157278"/>
                  <a:ext cx="26556" cy="62757"/>
                </a:xfrm>
                <a:custGeom>
                  <a:avLst/>
                  <a:gdLst/>
                  <a:ahLst/>
                  <a:cxnLst/>
                  <a:rect l="0" t="0" r="0" b="0"/>
                  <a:pathLst>
                    <a:path w="26556" h="62757">
                      <a:moveTo>
                        <a:pt x="3622" y="0"/>
                      </a:moveTo>
                      <a:cubicBezTo>
                        <a:pt x="10859" y="0"/>
                        <a:pt x="16463" y="2731"/>
                        <a:pt x="20481" y="8186"/>
                      </a:cubicBezTo>
                      <a:cubicBezTo>
                        <a:pt x="24531" y="13641"/>
                        <a:pt x="26556" y="21183"/>
                        <a:pt x="26556" y="30908"/>
                      </a:cubicBezTo>
                      <a:cubicBezTo>
                        <a:pt x="26556" y="35750"/>
                        <a:pt x="25850" y="40224"/>
                        <a:pt x="24437" y="44243"/>
                      </a:cubicBezTo>
                      <a:cubicBezTo>
                        <a:pt x="23056" y="48253"/>
                        <a:pt x="21093" y="51660"/>
                        <a:pt x="18550" y="54454"/>
                      </a:cubicBezTo>
                      <a:cubicBezTo>
                        <a:pt x="16188" y="57083"/>
                        <a:pt x="13402" y="59139"/>
                        <a:pt x="10184" y="60615"/>
                      </a:cubicBezTo>
                      <a:cubicBezTo>
                        <a:pt x="6989" y="62051"/>
                        <a:pt x="3622" y="62757"/>
                        <a:pt x="36" y="62757"/>
                      </a:cubicBezTo>
                      <a:lnTo>
                        <a:pt x="0" y="62753"/>
                      </a:lnTo>
                      <a:lnTo>
                        <a:pt x="0" y="52931"/>
                      </a:lnTo>
                      <a:lnTo>
                        <a:pt x="11408" y="48010"/>
                      </a:lnTo>
                      <a:cubicBezTo>
                        <a:pt x="14563" y="44211"/>
                        <a:pt x="16125" y="38599"/>
                        <a:pt x="16125" y="31151"/>
                      </a:cubicBezTo>
                      <a:cubicBezTo>
                        <a:pt x="16125" y="23946"/>
                        <a:pt x="14901" y="18515"/>
                        <a:pt x="12421" y="14959"/>
                      </a:cubicBezTo>
                      <a:cubicBezTo>
                        <a:pt x="9964" y="11373"/>
                        <a:pt x="6165" y="9599"/>
                        <a:pt x="1048" y="9599"/>
                      </a:cubicBezTo>
                      <a:lnTo>
                        <a:pt x="0" y="9823"/>
                      </a:lnTo>
                      <a:lnTo>
                        <a:pt x="0" y="776"/>
                      </a:lnTo>
                      <a:lnTo>
                        <a:pt x="362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8" name="Shape 36314">
                  <a:extLst>
                    <a:ext uri="{FF2B5EF4-FFF2-40B4-BE49-F238E27FC236}">
                      <a16:creationId xmlns:a16="http://schemas.microsoft.com/office/drawing/2014/main" id="{1CC8FE39-3998-6B1B-110C-D2556882F0EE}"/>
                    </a:ext>
                  </a:extLst>
                </p:cNvPr>
                <p:cNvSpPr/>
                <p:nvPr/>
              </p:nvSpPr>
              <p:spPr>
                <a:xfrm>
                  <a:off x="1036478" y="203569"/>
                  <a:ext cx="12848" cy="15297"/>
                </a:xfrm>
                <a:custGeom>
                  <a:avLst/>
                  <a:gdLst/>
                  <a:ahLst/>
                  <a:cxnLst/>
                  <a:rect l="0" t="0" r="0" b="0"/>
                  <a:pathLst>
                    <a:path w="12848" h="15297">
                      <a:moveTo>
                        <a:pt x="0" y="0"/>
                      </a:moveTo>
                      <a:lnTo>
                        <a:pt x="12848" y="0"/>
                      </a:lnTo>
                      <a:lnTo>
                        <a:pt x="12848" y="15297"/>
                      </a:lnTo>
                      <a:lnTo>
                        <a:pt x="0" y="15297"/>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09" name="Shape 1780">
                  <a:extLst>
                    <a:ext uri="{FF2B5EF4-FFF2-40B4-BE49-F238E27FC236}">
                      <a16:creationId xmlns:a16="http://schemas.microsoft.com/office/drawing/2014/main" id="{2A1CE597-AF14-FB91-5216-B8EC510C5CCB}"/>
                    </a:ext>
                  </a:extLst>
                </p:cNvPr>
                <p:cNvSpPr/>
                <p:nvPr/>
              </p:nvSpPr>
              <p:spPr>
                <a:xfrm>
                  <a:off x="2049065" y="1264637"/>
                  <a:ext cx="66258" cy="82779"/>
                </a:xfrm>
                <a:custGeom>
                  <a:avLst/>
                  <a:gdLst/>
                  <a:ahLst/>
                  <a:cxnLst/>
                  <a:rect l="0" t="0" r="0" b="0"/>
                  <a:pathLst>
                    <a:path w="66258" h="82779">
                      <a:moveTo>
                        <a:pt x="39180" y="0"/>
                      </a:moveTo>
                      <a:cubicBezTo>
                        <a:pt x="43474" y="0"/>
                        <a:pt x="47735" y="518"/>
                        <a:pt x="51997" y="1562"/>
                      </a:cubicBezTo>
                      <a:cubicBezTo>
                        <a:pt x="56290" y="2606"/>
                        <a:pt x="61046" y="4411"/>
                        <a:pt x="66258" y="7017"/>
                      </a:cubicBezTo>
                      <a:lnTo>
                        <a:pt x="66258" y="19653"/>
                      </a:lnTo>
                      <a:lnTo>
                        <a:pt x="65457" y="19653"/>
                      </a:lnTo>
                      <a:cubicBezTo>
                        <a:pt x="61078" y="15972"/>
                        <a:pt x="56690" y="13272"/>
                        <a:pt x="52366" y="11585"/>
                      </a:cubicBezTo>
                      <a:cubicBezTo>
                        <a:pt x="48041" y="9905"/>
                        <a:pt x="43418" y="9073"/>
                        <a:pt x="38482" y="9073"/>
                      </a:cubicBezTo>
                      <a:cubicBezTo>
                        <a:pt x="34432" y="9073"/>
                        <a:pt x="30782" y="9748"/>
                        <a:pt x="27533" y="11066"/>
                      </a:cubicBezTo>
                      <a:cubicBezTo>
                        <a:pt x="24315" y="12354"/>
                        <a:pt x="21435" y="14379"/>
                        <a:pt x="18891" y="17110"/>
                      </a:cubicBezTo>
                      <a:cubicBezTo>
                        <a:pt x="16435" y="19802"/>
                        <a:pt x="14504" y="23208"/>
                        <a:pt x="13091" y="27313"/>
                      </a:cubicBezTo>
                      <a:cubicBezTo>
                        <a:pt x="11742" y="31394"/>
                        <a:pt x="11066" y="36111"/>
                        <a:pt x="11066" y="41480"/>
                      </a:cubicBezTo>
                      <a:cubicBezTo>
                        <a:pt x="11066" y="47092"/>
                        <a:pt x="11804" y="51934"/>
                        <a:pt x="13311" y="55953"/>
                      </a:cubicBezTo>
                      <a:cubicBezTo>
                        <a:pt x="14842" y="59995"/>
                        <a:pt x="16804" y="63307"/>
                        <a:pt x="19221" y="65826"/>
                      </a:cubicBezTo>
                      <a:cubicBezTo>
                        <a:pt x="21709" y="68487"/>
                        <a:pt x="24621" y="70449"/>
                        <a:pt x="27965" y="71744"/>
                      </a:cubicBezTo>
                      <a:cubicBezTo>
                        <a:pt x="31308" y="73000"/>
                        <a:pt x="34863" y="73612"/>
                        <a:pt x="38568" y="73612"/>
                      </a:cubicBezTo>
                      <a:cubicBezTo>
                        <a:pt x="43693" y="73612"/>
                        <a:pt x="48473" y="72749"/>
                        <a:pt x="52947" y="70975"/>
                      </a:cubicBezTo>
                      <a:cubicBezTo>
                        <a:pt x="57428" y="69225"/>
                        <a:pt x="61627" y="66619"/>
                        <a:pt x="65520" y="63095"/>
                      </a:cubicBezTo>
                      <a:lnTo>
                        <a:pt x="66258" y="63095"/>
                      </a:lnTo>
                      <a:lnTo>
                        <a:pt x="66258" y="75543"/>
                      </a:lnTo>
                      <a:cubicBezTo>
                        <a:pt x="64296" y="76398"/>
                        <a:pt x="62514" y="77199"/>
                        <a:pt x="60890" y="77960"/>
                      </a:cubicBezTo>
                      <a:cubicBezTo>
                        <a:pt x="59328" y="78698"/>
                        <a:pt x="57240" y="79498"/>
                        <a:pt x="54665" y="80323"/>
                      </a:cubicBezTo>
                      <a:cubicBezTo>
                        <a:pt x="52491" y="80998"/>
                        <a:pt x="50129" y="81578"/>
                        <a:pt x="47555" y="82042"/>
                      </a:cubicBezTo>
                      <a:cubicBezTo>
                        <a:pt x="45012" y="82536"/>
                        <a:pt x="42186" y="82779"/>
                        <a:pt x="39125" y="82779"/>
                      </a:cubicBezTo>
                      <a:cubicBezTo>
                        <a:pt x="33325" y="82779"/>
                        <a:pt x="28051" y="81979"/>
                        <a:pt x="23302" y="80385"/>
                      </a:cubicBezTo>
                      <a:cubicBezTo>
                        <a:pt x="18578" y="78729"/>
                        <a:pt x="14441" y="76186"/>
                        <a:pt x="10949" y="72694"/>
                      </a:cubicBezTo>
                      <a:cubicBezTo>
                        <a:pt x="7511" y="69319"/>
                        <a:pt x="4843" y="64994"/>
                        <a:pt x="2912" y="59783"/>
                      </a:cubicBezTo>
                      <a:cubicBezTo>
                        <a:pt x="981" y="54508"/>
                        <a:pt x="0" y="48410"/>
                        <a:pt x="0" y="41480"/>
                      </a:cubicBezTo>
                      <a:cubicBezTo>
                        <a:pt x="0" y="34887"/>
                        <a:pt x="918" y="29001"/>
                        <a:pt x="2794" y="23820"/>
                      </a:cubicBezTo>
                      <a:cubicBezTo>
                        <a:pt x="4662" y="18640"/>
                        <a:pt x="7331" y="14253"/>
                        <a:pt x="10855" y="10666"/>
                      </a:cubicBezTo>
                      <a:cubicBezTo>
                        <a:pt x="14229" y="7205"/>
                        <a:pt x="18334" y="4568"/>
                        <a:pt x="23122" y="2731"/>
                      </a:cubicBezTo>
                      <a:cubicBezTo>
                        <a:pt x="27965" y="918"/>
                        <a:pt x="33294" y="0"/>
                        <a:pt x="3918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10" name="Shape 1781">
                  <a:extLst>
                    <a:ext uri="{FF2B5EF4-FFF2-40B4-BE49-F238E27FC236}">
                      <a16:creationId xmlns:a16="http://schemas.microsoft.com/office/drawing/2014/main" id="{A2327916-5CE0-1C8F-9897-958B761DDCB3}"/>
                    </a:ext>
                  </a:extLst>
                </p:cNvPr>
                <p:cNvSpPr/>
                <p:nvPr/>
              </p:nvSpPr>
              <p:spPr>
                <a:xfrm>
                  <a:off x="2125809" y="1264425"/>
                  <a:ext cx="37081" cy="83203"/>
                </a:xfrm>
                <a:custGeom>
                  <a:avLst/>
                  <a:gdLst/>
                  <a:ahLst/>
                  <a:cxnLst/>
                  <a:rect l="0" t="0" r="0" b="0"/>
                  <a:pathLst>
                    <a:path w="37081" h="83203">
                      <a:moveTo>
                        <a:pt x="37061" y="0"/>
                      </a:moveTo>
                      <a:lnTo>
                        <a:pt x="37081" y="4"/>
                      </a:lnTo>
                      <a:lnTo>
                        <a:pt x="37081" y="9186"/>
                      </a:lnTo>
                      <a:lnTo>
                        <a:pt x="17965" y="17659"/>
                      </a:lnTo>
                      <a:cubicBezTo>
                        <a:pt x="13335" y="23263"/>
                        <a:pt x="11035" y="31269"/>
                        <a:pt x="11035" y="41629"/>
                      </a:cubicBezTo>
                      <a:cubicBezTo>
                        <a:pt x="11035" y="52115"/>
                        <a:pt x="13397" y="60152"/>
                        <a:pt x="18114" y="65732"/>
                      </a:cubicBezTo>
                      <a:lnTo>
                        <a:pt x="37081" y="74017"/>
                      </a:lnTo>
                      <a:lnTo>
                        <a:pt x="37081" y="83200"/>
                      </a:lnTo>
                      <a:lnTo>
                        <a:pt x="37061" y="83203"/>
                      </a:lnTo>
                      <a:cubicBezTo>
                        <a:pt x="31449" y="83203"/>
                        <a:pt x="26332" y="82285"/>
                        <a:pt x="21701" y="80417"/>
                      </a:cubicBezTo>
                      <a:cubicBezTo>
                        <a:pt x="17133" y="78572"/>
                        <a:pt x="13240" y="75880"/>
                        <a:pt x="10023" y="72317"/>
                      </a:cubicBezTo>
                      <a:cubicBezTo>
                        <a:pt x="6804" y="68793"/>
                        <a:pt x="4317" y="64437"/>
                        <a:pt x="2574" y="59288"/>
                      </a:cubicBezTo>
                      <a:cubicBezTo>
                        <a:pt x="855" y="54140"/>
                        <a:pt x="0" y="48253"/>
                        <a:pt x="0" y="41629"/>
                      </a:cubicBezTo>
                      <a:cubicBezTo>
                        <a:pt x="0" y="35130"/>
                        <a:pt x="855" y="29307"/>
                        <a:pt x="2574" y="24158"/>
                      </a:cubicBezTo>
                      <a:cubicBezTo>
                        <a:pt x="4285" y="18947"/>
                        <a:pt x="6773" y="14528"/>
                        <a:pt x="10085" y="10847"/>
                      </a:cubicBezTo>
                      <a:cubicBezTo>
                        <a:pt x="13209" y="7323"/>
                        <a:pt x="17102" y="4654"/>
                        <a:pt x="21764" y="2786"/>
                      </a:cubicBezTo>
                      <a:cubicBezTo>
                        <a:pt x="26457" y="950"/>
                        <a:pt x="31543" y="0"/>
                        <a:pt x="37061"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11" name="Shape 1782">
                  <a:extLst>
                    <a:ext uri="{FF2B5EF4-FFF2-40B4-BE49-F238E27FC236}">
                      <a16:creationId xmlns:a16="http://schemas.microsoft.com/office/drawing/2014/main" id="{8DF556DC-58DD-8605-F9A7-50DE6A00D493}"/>
                    </a:ext>
                  </a:extLst>
                </p:cNvPr>
                <p:cNvSpPr/>
                <p:nvPr/>
              </p:nvSpPr>
              <p:spPr>
                <a:xfrm>
                  <a:off x="2162890" y="1264429"/>
                  <a:ext cx="37112" cy="83196"/>
                </a:xfrm>
                <a:custGeom>
                  <a:avLst/>
                  <a:gdLst/>
                  <a:ahLst/>
                  <a:cxnLst/>
                  <a:rect l="0" t="0" r="0" b="0"/>
                  <a:pathLst>
                    <a:path w="37112" h="83196">
                      <a:moveTo>
                        <a:pt x="0" y="0"/>
                      </a:moveTo>
                      <a:lnTo>
                        <a:pt x="15371" y="2845"/>
                      </a:lnTo>
                      <a:cubicBezTo>
                        <a:pt x="19939" y="4713"/>
                        <a:pt x="23832" y="7351"/>
                        <a:pt x="27026" y="10843"/>
                      </a:cubicBezTo>
                      <a:cubicBezTo>
                        <a:pt x="30276" y="14399"/>
                        <a:pt x="32756" y="18786"/>
                        <a:pt x="34475" y="23966"/>
                      </a:cubicBezTo>
                      <a:cubicBezTo>
                        <a:pt x="36217" y="29177"/>
                        <a:pt x="37112" y="35033"/>
                        <a:pt x="37112" y="41625"/>
                      </a:cubicBezTo>
                      <a:cubicBezTo>
                        <a:pt x="37112" y="48218"/>
                        <a:pt x="36217" y="54105"/>
                        <a:pt x="34412" y="59348"/>
                      </a:cubicBezTo>
                      <a:cubicBezTo>
                        <a:pt x="32662" y="64528"/>
                        <a:pt x="30213" y="68852"/>
                        <a:pt x="27026" y="72313"/>
                      </a:cubicBezTo>
                      <a:cubicBezTo>
                        <a:pt x="23714" y="75932"/>
                        <a:pt x="19821" y="78663"/>
                        <a:pt x="15308" y="80468"/>
                      </a:cubicBezTo>
                      <a:lnTo>
                        <a:pt x="0" y="83196"/>
                      </a:lnTo>
                      <a:lnTo>
                        <a:pt x="0" y="74013"/>
                      </a:lnTo>
                      <a:lnTo>
                        <a:pt x="43" y="74032"/>
                      </a:lnTo>
                      <a:cubicBezTo>
                        <a:pt x="7986" y="74032"/>
                        <a:pt x="14272" y="71277"/>
                        <a:pt x="18958" y="65728"/>
                      </a:cubicBezTo>
                      <a:cubicBezTo>
                        <a:pt x="23683" y="60148"/>
                        <a:pt x="26045" y="52111"/>
                        <a:pt x="26045" y="41625"/>
                      </a:cubicBezTo>
                      <a:cubicBezTo>
                        <a:pt x="26045" y="31265"/>
                        <a:pt x="23714" y="23260"/>
                        <a:pt x="19084" y="17656"/>
                      </a:cubicBezTo>
                      <a:cubicBezTo>
                        <a:pt x="14422" y="12013"/>
                        <a:pt x="8080" y="9164"/>
                        <a:pt x="43" y="9164"/>
                      </a:cubicBezTo>
                      <a:lnTo>
                        <a:pt x="0" y="9183"/>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12" name="Shape 1783">
                  <a:extLst>
                    <a:ext uri="{FF2B5EF4-FFF2-40B4-BE49-F238E27FC236}">
                      <a16:creationId xmlns:a16="http://schemas.microsoft.com/office/drawing/2014/main" id="{F7758B12-ED22-568A-49D3-1B09D8EA533D}"/>
                    </a:ext>
                  </a:extLst>
                </p:cNvPr>
                <p:cNvSpPr/>
                <p:nvPr/>
              </p:nvSpPr>
              <p:spPr>
                <a:xfrm>
                  <a:off x="2214749" y="1264425"/>
                  <a:ext cx="54077" cy="81547"/>
                </a:xfrm>
                <a:custGeom>
                  <a:avLst/>
                  <a:gdLst/>
                  <a:ahLst/>
                  <a:cxnLst/>
                  <a:rect l="0" t="0" r="0" b="0"/>
                  <a:pathLst>
                    <a:path w="54077" h="81547">
                      <a:moveTo>
                        <a:pt x="24464" y="0"/>
                      </a:moveTo>
                      <a:cubicBezTo>
                        <a:pt x="32650" y="0"/>
                        <a:pt x="39086" y="1986"/>
                        <a:pt x="43717" y="5941"/>
                      </a:cubicBezTo>
                      <a:cubicBezTo>
                        <a:pt x="48378" y="9897"/>
                        <a:pt x="50709" y="15234"/>
                        <a:pt x="50709" y="22008"/>
                      </a:cubicBezTo>
                      <a:cubicBezTo>
                        <a:pt x="50709" y="25045"/>
                        <a:pt x="50309" y="27894"/>
                        <a:pt x="49509" y="30531"/>
                      </a:cubicBezTo>
                      <a:cubicBezTo>
                        <a:pt x="48771" y="33137"/>
                        <a:pt x="47641" y="35625"/>
                        <a:pt x="46142" y="37979"/>
                      </a:cubicBezTo>
                      <a:cubicBezTo>
                        <a:pt x="44760" y="40224"/>
                        <a:pt x="43104" y="42398"/>
                        <a:pt x="41205" y="44541"/>
                      </a:cubicBezTo>
                      <a:cubicBezTo>
                        <a:pt x="39329" y="46691"/>
                        <a:pt x="37061" y="49054"/>
                        <a:pt x="34392" y="51660"/>
                      </a:cubicBezTo>
                      <a:cubicBezTo>
                        <a:pt x="30562" y="55427"/>
                        <a:pt x="26607" y="59076"/>
                        <a:pt x="22533" y="62600"/>
                      </a:cubicBezTo>
                      <a:cubicBezTo>
                        <a:pt x="18452" y="66125"/>
                        <a:pt x="14653" y="69374"/>
                        <a:pt x="11098" y="72380"/>
                      </a:cubicBezTo>
                      <a:lnTo>
                        <a:pt x="54077" y="72380"/>
                      </a:lnTo>
                      <a:lnTo>
                        <a:pt x="54077" y="81547"/>
                      </a:lnTo>
                      <a:lnTo>
                        <a:pt x="0" y="81547"/>
                      </a:lnTo>
                      <a:lnTo>
                        <a:pt x="0" y="70324"/>
                      </a:lnTo>
                      <a:cubicBezTo>
                        <a:pt x="3767" y="67106"/>
                        <a:pt x="7511" y="63888"/>
                        <a:pt x="11278" y="60670"/>
                      </a:cubicBezTo>
                      <a:cubicBezTo>
                        <a:pt x="15053" y="57452"/>
                        <a:pt x="18577" y="54265"/>
                        <a:pt x="21827" y="51071"/>
                      </a:cubicBezTo>
                      <a:cubicBezTo>
                        <a:pt x="28694" y="44423"/>
                        <a:pt x="33411" y="39149"/>
                        <a:pt x="35962" y="35256"/>
                      </a:cubicBezTo>
                      <a:cubicBezTo>
                        <a:pt x="38474" y="31332"/>
                        <a:pt x="39761" y="27070"/>
                        <a:pt x="39761" y="22534"/>
                      </a:cubicBezTo>
                      <a:cubicBezTo>
                        <a:pt x="39761" y="18389"/>
                        <a:pt x="38380" y="15140"/>
                        <a:pt x="35625" y="12809"/>
                      </a:cubicBezTo>
                      <a:cubicBezTo>
                        <a:pt x="32893" y="10454"/>
                        <a:pt x="29094" y="9285"/>
                        <a:pt x="24189" y="9285"/>
                      </a:cubicBezTo>
                      <a:cubicBezTo>
                        <a:pt x="20940" y="9285"/>
                        <a:pt x="17408" y="9866"/>
                        <a:pt x="13641" y="11004"/>
                      </a:cubicBezTo>
                      <a:cubicBezTo>
                        <a:pt x="9842" y="12134"/>
                        <a:pt x="6130" y="13884"/>
                        <a:pt x="2511" y="16247"/>
                      </a:cubicBezTo>
                      <a:lnTo>
                        <a:pt x="1993" y="16247"/>
                      </a:lnTo>
                      <a:lnTo>
                        <a:pt x="1993" y="4992"/>
                      </a:lnTo>
                      <a:cubicBezTo>
                        <a:pt x="4536" y="3736"/>
                        <a:pt x="7903" y="2606"/>
                        <a:pt x="12142" y="1562"/>
                      </a:cubicBezTo>
                      <a:cubicBezTo>
                        <a:pt x="16372" y="518"/>
                        <a:pt x="20508"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13" name="Shape 1784">
                  <a:extLst>
                    <a:ext uri="{FF2B5EF4-FFF2-40B4-BE49-F238E27FC236}">
                      <a16:creationId xmlns:a16="http://schemas.microsoft.com/office/drawing/2014/main" id="{D38A26BE-DD60-430B-FD5A-C6A428B1191B}"/>
                    </a:ext>
                  </a:extLst>
                </p:cNvPr>
                <p:cNvSpPr/>
                <p:nvPr/>
              </p:nvSpPr>
              <p:spPr>
                <a:xfrm>
                  <a:off x="3112582" y="571935"/>
                  <a:ext cx="66257" cy="82779"/>
                </a:xfrm>
                <a:custGeom>
                  <a:avLst/>
                  <a:gdLst/>
                  <a:ahLst/>
                  <a:cxnLst/>
                  <a:rect l="0" t="0" r="0" b="0"/>
                  <a:pathLst>
                    <a:path w="66257" h="82779">
                      <a:moveTo>
                        <a:pt x="39180" y="0"/>
                      </a:moveTo>
                      <a:cubicBezTo>
                        <a:pt x="43473" y="0"/>
                        <a:pt x="47735" y="518"/>
                        <a:pt x="51997" y="1562"/>
                      </a:cubicBezTo>
                      <a:cubicBezTo>
                        <a:pt x="56290" y="2574"/>
                        <a:pt x="61046" y="4419"/>
                        <a:pt x="66257" y="7024"/>
                      </a:cubicBezTo>
                      <a:lnTo>
                        <a:pt x="66257" y="19621"/>
                      </a:lnTo>
                      <a:lnTo>
                        <a:pt x="65457" y="19621"/>
                      </a:lnTo>
                      <a:cubicBezTo>
                        <a:pt x="61070" y="15941"/>
                        <a:pt x="56690" y="13272"/>
                        <a:pt x="52366" y="11592"/>
                      </a:cubicBezTo>
                      <a:cubicBezTo>
                        <a:pt x="48041" y="9905"/>
                        <a:pt x="43411" y="9073"/>
                        <a:pt x="38481" y="9073"/>
                      </a:cubicBezTo>
                      <a:cubicBezTo>
                        <a:pt x="34431" y="9073"/>
                        <a:pt x="30782" y="9717"/>
                        <a:pt x="27532" y="11035"/>
                      </a:cubicBezTo>
                      <a:cubicBezTo>
                        <a:pt x="24315" y="12322"/>
                        <a:pt x="21434" y="14347"/>
                        <a:pt x="18883" y="17110"/>
                      </a:cubicBezTo>
                      <a:cubicBezTo>
                        <a:pt x="16435" y="19810"/>
                        <a:pt x="14504" y="23177"/>
                        <a:pt x="13091" y="27321"/>
                      </a:cubicBezTo>
                      <a:cubicBezTo>
                        <a:pt x="11741" y="31394"/>
                        <a:pt x="11066" y="36119"/>
                        <a:pt x="11066" y="41480"/>
                      </a:cubicBezTo>
                      <a:cubicBezTo>
                        <a:pt x="11066" y="47092"/>
                        <a:pt x="11804" y="51903"/>
                        <a:pt x="13303" y="55953"/>
                      </a:cubicBezTo>
                      <a:cubicBezTo>
                        <a:pt x="14841" y="60003"/>
                        <a:pt x="16804" y="63283"/>
                        <a:pt x="19221" y="65826"/>
                      </a:cubicBezTo>
                      <a:cubicBezTo>
                        <a:pt x="21709" y="68463"/>
                        <a:pt x="24621" y="70457"/>
                        <a:pt x="27964" y="71744"/>
                      </a:cubicBezTo>
                      <a:cubicBezTo>
                        <a:pt x="31331" y="72968"/>
                        <a:pt x="34863" y="73612"/>
                        <a:pt x="38568" y="73612"/>
                      </a:cubicBezTo>
                      <a:cubicBezTo>
                        <a:pt x="43693" y="73612"/>
                        <a:pt x="48504" y="72725"/>
                        <a:pt x="52946" y="70975"/>
                      </a:cubicBezTo>
                      <a:cubicBezTo>
                        <a:pt x="57428" y="69225"/>
                        <a:pt x="61627" y="66588"/>
                        <a:pt x="65520" y="63095"/>
                      </a:cubicBezTo>
                      <a:lnTo>
                        <a:pt x="66257" y="63095"/>
                      </a:lnTo>
                      <a:lnTo>
                        <a:pt x="66257" y="75543"/>
                      </a:lnTo>
                      <a:cubicBezTo>
                        <a:pt x="64295" y="76398"/>
                        <a:pt x="62514" y="77199"/>
                        <a:pt x="60889" y="77968"/>
                      </a:cubicBezTo>
                      <a:cubicBezTo>
                        <a:pt x="59327" y="78698"/>
                        <a:pt x="57240" y="79498"/>
                        <a:pt x="54665" y="80323"/>
                      </a:cubicBezTo>
                      <a:cubicBezTo>
                        <a:pt x="52491" y="80998"/>
                        <a:pt x="50129" y="81555"/>
                        <a:pt x="47554" y="82041"/>
                      </a:cubicBezTo>
                      <a:cubicBezTo>
                        <a:pt x="45011" y="82536"/>
                        <a:pt x="42186" y="82779"/>
                        <a:pt x="39125" y="82779"/>
                      </a:cubicBezTo>
                      <a:cubicBezTo>
                        <a:pt x="33325" y="82779"/>
                        <a:pt x="28051" y="81979"/>
                        <a:pt x="23302" y="80354"/>
                      </a:cubicBezTo>
                      <a:cubicBezTo>
                        <a:pt x="18578" y="78729"/>
                        <a:pt x="14441" y="76155"/>
                        <a:pt x="10949" y="72694"/>
                      </a:cubicBezTo>
                      <a:cubicBezTo>
                        <a:pt x="7511" y="69287"/>
                        <a:pt x="4842" y="64994"/>
                        <a:pt x="2911" y="59751"/>
                      </a:cubicBezTo>
                      <a:cubicBezTo>
                        <a:pt x="981" y="54508"/>
                        <a:pt x="0" y="48410"/>
                        <a:pt x="0" y="41480"/>
                      </a:cubicBezTo>
                      <a:cubicBezTo>
                        <a:pt x="0" y="34887"/>
                        <a:pt x="918" y="29001"/>
                        <a:pt x="2794" y="23820"/>
                      </a:cubicBezTo>
                      <a:cubicBezTo>
                        <a:pt x="4662" y="18640"/>
                        <a:pt x="7331" y="14253"/>
                        <a:pt x="10854" y="10666"/>
                      </a:cubicBezTo>
                      <a:cubicBezTo>
                        <a:pt x="14229" y="7205"/>
                        <a:pt x="18334" y="4568"/>
                        <a:pt x="23114" y="2731"/>
                      </a:cubicBezTo>
                      <a:cubicBezTo>
                        <a:pt x="27964" y="918"/>
                        <a:pt x="33293" y="0"/>
                        <a:pt x="3918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14" name="Shape 1785">
                  <a:extLst>
                    <a:ext uri="{FF2B5EF4-FFF2-40B4-BE49-F238E27FC236}">
                      <a16:creationId xmlns:a16="http://schemas.microsoft.com/office/drawing/2014/main" id="{EBA267CE-D7E0-4846-E397-F068267C9BFB}"/>
                    </a:ext>
                  </a:extLst>
                </p:cNvPr>
                <p:cNvSpPr/>
                <p:nvPr/>
              </p:nvSpPr>
              <p:spPr>
                <a:xfrm>
                  <a:off x="3189326" y="571723"/>
                  <a:ext cx="37077" cy="83203"/>
                </a:xfrm>
                <a:custGeom>
                  <a:avLst/>
                  <a:gdLst/>
                  <a:ahLst/>
                  <a:cxnLst/>
                  <a:rect l="0" t="0" r="0" b="0"/>
                  <a:pathLst>
                    <a:path w="37077" h="83203">
                      <a:moveTo>
                        <a:pt x="37061" y="0"/>
                      </a:moveTo>
                      <a:lnTo>
                        <a:pt x="37077" y="3"/>
                      </a:lnTo>
                      <a:lnTo>
                        <a:pt x="37077" y="9188"/>
                      </a:lnTo>
                      <a:lnTo>
                        <a:pt x="17966" y="17659"/>
                      </a:lnTo>
                      <a:cubicBezTo>
                        <a:pt x="13335" y="23271"/>
                        <a:pt x="11035" y="31269"/>
                        <a:pt x="11035" y="41629"/>
                      </a:cubicBezTo>
                      <a:cubicBezTo>
                        <a:pt x="11035" y="52115"/>
                        <a:pt x="13398" y="60152"/>
                        <a:pt x="18114" y="65732"/>
                      </a:cubicBezTo>
                      <a:lnTo>
                        <a:pt x="37077" y="74015"/>
                      </a:lnTo>
                      <a:lnTo>
                        <a:pt x="37077" y="83200"/>
                      </a:lnTo>
                      <a:lnTo>
                        <a:pt x="37061" y="83203"/>
                      </a:lnTo>
                      <a:cubicBezTo>
                        <a:pt x="31449" y="83203"/>
                        <a:pt x="26332" y="82285"/>
                        <a:pt x="21702" y="80417"/>
                      </a:cubicBezTo>
                      <a:cubicBezTo>
                        <a:pt x="17134" y="78549"/>
                        <a:pt x="13240" y="75849"/>
                        <a:pt x="10023" y="72325"/>
                      </a:cubicBezTo>
                      <a:cubicBezTo>
                        <a:pt x="6805" y="68762"/>
                        <a:pt x="4317" y="64445"/>
                        <a:pt x="2574" y="59288"/>
                      </a:cubicBezTo>
                      <a:cubicBezTo>
                        <a:pt x="856" y="54140"/>
                        <a:pt x="0" y="48253"/>
                        <a:pt x="0" y="41629"/>
                      </a:cubicBezTo>
                      <a:cubicBezTo>
                        <a:pt x="0" y="35130"/>
                        <a:pt x="856" y="29275"/>
                        <a:pt x="2574" y="24127"/>
                      </a:cubicBezTo>
                      <a:cubicBezTo>
                        <a:pt x="4285" y="18947"/>
                        <a:pt x="6773" y="14528"/>
                        <a:pt x="10085" y="10823"/>
                      </a:cubicBezTo>
                      <a:cubicBezTo>
                        <a:pt x="13209" y="7323"/>
                        <a:pt x="17102" y="4654"/>
                        <a:pt x="21764" y="2786"/>
                      </a:cubicBezTo>
                      <a:cubicBezTo>
                        <a:pt x="26457" y="918"/>
                        <a:pt x="31544" y="0"/>
                        <a:pt x="37061"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15" name="Shape 1786">
                  <a:extLst>
                    <a:ext uri="{FF2B5EF4-FFF2-40B4-BE49-F238E27FC236}">
                      <a16:creationId xmlns:a16="http://schemas.microsoft.com/office/drawing/2014/main" id="{220D4D45-C7F7-5612-C99B-2489E497FB47}"/>
                    </a:ext>
                  </a:extLst>
                </p:cNvPr>
                <p:cNvSpPr/>
                <p:nvPr/>
              </p:nvSpPr>
              <p:spPr>
                <a:xfrm>
                  <a:off x="3226402" y="571726"/>
                  <a:ext cx="37116" cy="83197"/>
                </a:xfrm>
                <a:custGeom>
                  <a:avLst/>
                  <a:gdLst/>
                  <a:ahLst/>
                  <a:cxnLst/>
                  <a:rect l="0" t="0" r="0" b="0"/>
                  <a:pathLst>
                    <a:path w="37116" h="83197">
                      <a:moveTo>
                        <a:pt x="0" y="0"/>
                      </a:moveTo>
                      <a:lnTo>
                        <a:pt x="15375" y="2846"/>
                      </a:lnTo>
                      <a:cubicBezTo>
                        <a:pt x="19943" y="4683"/>
                        <a:pt x="23837" y="7351"/>
                        <a:pt x="27023" y="10820"/>
                      </a:cubicBezTo>
                      <a:cubicBezTo>
                        <a:pt x="30280" y="14407"/>
                        <a:pt x="32760" y="18787"/>
                        <a:pt x="34479" y="23967"/>
                      </a:cubicBezTo>
                      <a:cubicBezTo>
                        <a:pt x="36221" y="29155"/>
                        <a:pt x="37116" y="35041"/>
                        <a:pt x="37116" y="41626"/>
                      </a:cubicBezTo>
                      <a:cubicBezTo>
                        <a:pt x="37116" y="48219"/>
                        <a:pt x="36221" y="54105"/>
                        <a:pt x="34416" y="59317"/>
                      </a:cubicBezTo>
                      <a:cubicBezTo>
                        <a:pt x="32666" y="64528"/>
                        <a:pt x="30217" y="68853"/>
                        <a:pt x="27023" y="72322"/>
                      </a:cubicBezTo>
                      <a:cubicBezTo>
                        <a:pt x="23750" y="75940"/>
                        <a:pt x="19825" y="78632"/>
                        <a:pt x="15313" y="80477"/>
                      </a:cubicBezTo>
                      <a:lnTo>
                        <a:pt x="0" y="83197"/>
                      </a:lnTo>
                      <a:lnTo>
                        <a:pt x="0" y="74012"/>
                      </a:lnTo>
                      <a:lnTo>
                        <a:pt x="47" y="74033"/>
                      </a:lnTo>
                      <a:cubicBezTo>
                        <a:pt x="7989" y="74033"/>
                        <a:pt x="14300" y="71247"/>
                        <a:pt x="18962" y="65729"/>
                      </a:cubicBezTo>
                      <a:cubicBezTo>
                        <a:pt x="23687" y="60149"/>
                        <a:pt x="26042" y="52112"/>
                        <a:pt x="26042" y="41626"/>
                      </a:cubicBezTo>
                      <a:cubicBezTo>
                        <a:pt x="26042" y="31266"/>
                        <a:pt x="23750" y="23268"/>
                        <a:pt x="19088" y="17656"/>
                      </a:cubicBezTo>
                      <a:cubicBezTo>
                        <a:pt x="14425" y="11982"/>
                        <a:pt x="8076" y="9164"/>
                        <a:pt x="47" y="9164"/>
                      </a:cubicBezTo>
                      <a:lnTo>
                        <a:pt x="0" y="9185"/>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16" name="Shape 1787">
                  <a:extLst>
                    <a:ext uri="{FF2B5EF4-FFF2-40B4-BE49-F238E27FC236}">
                      <a16:creationId xmlns:a16="http://schemas.microsoft.com/office/drawing/2014/main" id="{69D8D9DD-C387-C29C-BED9-024BCAAD9956}"/>
                    </a:ext>
                  </a:extLst>
                </p:cNvPr>
                <p:cNvSpPr/>
                <p:nvPr/>
              </p:nvSpPr>
              <p:spPr>
                <a:xfrm>
                  <a:off x="3278266" y="571723"/>
                  <a:ext cx="54077" cy="81547"/>
                </a:xfrm>
                <a:custGeom>
                  <a:avLst/>
                  <a:gdLst/>
                  <a:ahLst/>
                  <a:cxnLst/>
                  <a:rect l="0" t="0" r="0" b="0"/>
                  <a:pathLst>
                    <a:path w="54077" h="81547">
                      <a:moveTo>
                        <a:pt x="24464" y="0"/>
                      </a:moveTo>
                      <a:cubicBezTo>
                        <a:pt x="32650" y="0"/>
                        <a:pt x="39086" y="1994"/>
                        <a:pt x="43717" y="5949"/>
                      </a:cubicBezTo>
                      <a:cubicBezTo>
                        <a:pt x="48378" y="9897"/>
                        <a:pt x="50702" y="15234"/>
                        <a:pt x="50702" y="21984"/>
                      </a:cubicBezTo>
                      <a:cubicBezTo>
                        <a:pt x="50702" y="25045"/>
                        <a:pt x="50309" y="27870"/>
                        <a:pt x="49509" y="30531"/>
                      </a:cubicBezTo>
                      <a:cubicBezTo>
                        <a:pt x="48771" y="33137"/>
                        <a:pt x="47641" y="35625"/>
                        <a:pt x="46134" y="37987"/>
                      </a:cubicBezTo>
                      <a:cubicBezTo>
                        <a:pt x="44761" y="40193"/>
                        <a:pt x="43104" y="42367"/>
                        <a:pt x="41205" y="44517"/>
                      </a:cubicBezTo>
                      <a:cubicBezTo>
                        <a:pt x="39329" y="46660"/>
                        <a:pt x="37061" y="49054"/>
                        <a:pt x="34392" y="51660"/>
                      </a:cubicBezTo>
                      <a:cubicBezTo>
                        <a:pt x="30562" y="55427"/>
                        <a:pt x="26607" y="59076"/>
                        <a:pt x="22534" y="62600"/>
                      </a:cubicBezTo>
                      <a:cubicBezTo>
                        <a:pt x="18452" y="66132"/>
                        <a:pt x="14653" y="69382"/>
                        <a:pt x="11098" y="72380"/>
                      </a:cubicBezTo>
                      <a:lnTo>
                        <a:pt x="54077" y="72380"/>
                      </a:lnTo>
                      <a:lnTo>
                        <a:pt x="54077" y="81547"/>
                      </a:lnTo>
                      <a:lnTo>
                        <a:pt x="0" y="81547"/>
                      </a:lnTo>
                      <a:lnTo>
                        <a:pt x="0" y="70331"/>
                      </a:lnTo>
                      <a:cubicBezTo>
                        <a:pt x="3767" y="67113"/>
                        <a:pt x="7511" y="63888"/>
                        <a:pt x="11278" y="60670"/>
                      </a:cubicBezTo>
                      <a:cubicBezTo>
                        <a:pt x="15053" y="57452"/>
                        <a:pt x="18578" y="54265"/>
                        <a:pt x="21827" y="51079"/>
                      </a:cubicBezTo>
                      <a:cubicBezTo>
                        <a:pt x="28694" y="44423"/>
                        <a:pt x="33412" y="39149"/>
                        <a:pt x="35962" y="35256"/>
                      </a:cubicBezTo>
                      <a:cubicBezTo>
                        <a:pt x="38474" y="31300"/>
                        <a:pt x="39761" y="27070"/>
                        <a:pt x="39761" y="22533"/>
                      </a:cubicBezTo>
                      <a:cubicBezTo>
                        <a:pt x="39761" y="18389"/>
                        <a:pt x="38380" y="15140"/>
                        <a:pt x="35625" y="12817"/>
                      </a:cubicBezTo>
                      <a:cubicBezTo>
                        <a:pt x="32893" y="10454"/>
                        <a:pt x="29094" y="9285"/>
                        <a:pt x="24189" y="9285"/>
                      </a:cubicBezTo>
                      <a:cubicBezTo>
                        <a:pt x="20940" y="9285"/>
                        <a:pt x="17408" y="9842"/>
                        <a:pt x="13641" y="11004"/>
                      </a:cubicBezTo>
                      <a:cubicBezTo>
                        <a:pt x="9834" y="12142"/>
                        <a:pt x="6130" y="13884"/>
                        <a:pt x="2511" y="16247"/>
                      </a:cubicBezTo>
                      <a:lnTo>
                        <a:pt x="1986" y="16247"/>
                      </a:lnTo>
                      <a:lnTo>
                        <a:pt x="1986" y="4992"/>
                      </a:lnTo>
                      <a:cubicBezTo>
                        <a:pt x="4536" y="3736"/>
                        <a:pt x="7903" y="2574"/>
                        <a:pt x="12134" y="1562"/>
                      </a:cubicBezTo>
                      <a:cubicBezTo>
                        <a:pt x="16364" y="518"/>
                        <a:pt x="20508"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17" name="Shape 1788">
                  <a:extLst>
                    <a:ext uri="{FF2B5EF4-FFF2-40B4-BE49-F238E27FC236}">
                      <a16:creationId xmlns:a16="http://schemas.microsoft.com/office/drawing/2014/main" id="{7ABAF51F-6B17-B99E-E863-C49CCDB702F2}"/>
                    </a:ext>
                  </a:extLst>
                </p:cNvPr>
                <p:cNvSpPr/>
                <p:nvPr/>
              </p:nvSpPr>
              <p:spPr>
                <a:xfrm>
                  <a:off x="1762411" y="84985"/>
                  <a:ext cx="181" cy="248063"/>
                </a:xfrm>
                <a:custGeom>
                  <a:avLst/>
                  <a:gdLst/>
                  <a:ahLst/>
                  <a:cxnLst/>
                  <a:rect l="0" t="0" r="0" b="0"/>
                  <a:pathLst>
                    <a:path w="181" h="248063">
                      <a:moveTo>
                        <a:pt x="0" y="0"/>
                      </a:moveTo>
                      <a:lnTo>
                        <a:pt x="181" y="248063"/>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pic>
              <p:nvPicPr>
                <p:cNvPr id="218" name="Picture 35758">
                  <a:extLst>
                    <a:ext uri="{FF2B5EF4-FFF2-40B4-BE49-F238E27FC236}">
                      <a16:creationId xmlns:a16="http://schemas.microsoft.com/office/drawing/2014/main" id="{63688DB7-B3C8-A653-37AE-CA62541F608C}"/>
                    </a:ext>
                  </a:extLst>
                </p:cNvPr>
                <p:cNvPicPr/>
                <p:nvPr/>
              </p:nvPicPr>
              <p:blipFill>
                <a:blip r:embed="rId4"/>
                <a:stretch>
                  <a:fillRect/>
                </a:stretch>
              </p:blipFill>
              <p:spPr>
                <a:xfrm>
                  <a:off x="304255" y="-3034"/>
                  <a:ext cx="106680" cy="548640"/>
                </a:xfrm>
                <a:prstGeom prst="rect">
                  <a:avLst/>
                </a:prstGeom>
              </p:spPr>
            </p:pic>
            <p:sp>
              <p:nvSpPr>
                <p:cNvPr id="219" name="Shape 1791">
                  <a:extLst>
                    <a:ext uri="{FF2B5EF4-FFF2-40B4-BE49-F238E27FC236}">
                      <a16:creationId xmlns:a16="http://schemas.microsoft.com/office/drawing/2014/main" id="{1B844901-2860-22F2-F3A3-B03FB19CA37A}"/>
                    </a:ext>
                  </a:extLst>
                </p:cNvPr>
                <p:cNvSpPr/>
                <p:nvPr/>
              </p:nvSpPr>
              <p:spPr>
                <a:xfrm>
                  <a:off x="309776" y="0"/>
                  <a:ext cx="99975" cy="544159"/>
                </a:xfrm>
                <a:custGeom>
                  <a:avLst/>
                  <a:gdLst/>
                  <a:ahLst/>
                  <a:cxnLst/>
                  <a:rect l="0" t="0" r="0" b="0"/>
                  <a:pathLst>
                    <a:path w="99975" h="544159">
                      <a:moveTo>
                        <a:pt x="49972" y="544159"/>
                      </a:moveTo>
                      <a:cubicBezTo>
                        <a:pt x="22290" y="544159"/>
                        <a:pt x="0" y="459912"/>
                        <a:pt x="0" y="355243"/>
                      </a:cubicBezTo>
                      <a:lnTo>
                        <a:pt x="0" y="188884"/>
                      </a:lnTo>
                      <a:cubicBezTo>
                        <a:pt x="0" y="84247"/>
                        <a:pt x="22290" y="0"/>
                        <a:pt x="49972" y="0"/>
                      </a:cubicBezTo>
                      <a:cubicBezTo>
                        <a:pt x="77686" y="0"/>
                        <a:pt x="99975" y="84247"/>
                        <a:pt x="99975" y="188884"/>
                      </a:cubicBezTo>
                      <a:lnTo>
                        <a:pt x="99975" y="355243"/>
                      </a:lnTo>
                      <a:cubicBezTo>
                        <a:pt x="99975" y="459912"/>
                        <a:pt x="77686" y="544159"/>
                        <a:pt x="49972" y="544159"/>
                      </a:cubicBez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20" name="Shape 1793">
                  <a:extLst>
                    <a:ext uri="{FF2B5EF4-FFF2-40B4-BE49-F238E27FC236}">
                      <a16:creationId xmlns:a16="http://schemas.microsoft.com/office/drawing/2014/main" id="{6187B460-85ED-5C8D-200B-AF052A8B7B48}"/>
                    </a:ext>
                  </a:extLst>
                </p:cNvPr>
                <p:cNvSpPr/>
                <p:nvPr/>
              </p:nvSpPr>
              <p:spPr>
                <a:xfrm>
                  <a:off x="414014" y="86853"/>
                  <a:ext cx="1352133" cy="0"/>
                </a:xfrm>
                <a:custGeom>
                  <a:avLst/>
                  <a:gdLst/>
                  <a:ahLst/>
                  <a:cxnLst/>
                  <a:rect l="0" t="0" r="0" b="0"/>
                  <a:pathLst>
                    <a:path w="1352133">
                      <a:moveTo>
                        <a:pt x="0" y="0"/>
                      </a:moveTo>
                      <a:lnTo>
                        <a:pt x="1352133"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pic>
              <p:nvPicPr>
                <p:cNvPr id="221" name="Picture 35754">
                  <a:extLst>
                    <a:ext uri="{FF2B5EF4-FFF2-40B4-BE49-F238E27FC236}">
                      <a16:creationId xmlns:a16="http://schemas.microsoft.com/office/drawing/2014/main" id="{9C97AB98-A45D-E108-13C5-F177E3DDF5B5}"/>
                    </a:ext>
                  </a:extLst>
                </p:cNvPr>
                <p:cNvPicPr/>
                <p:nvPr/>
              </p:nvPicPr>
              <p:blipFill>
                <a:blip r:embed="rId5"/>
                <a:stretch>
                  <a:fillRect/>
                </a:stretch>
              </p:blipFill>
              <p:spPr>
                <a:xfrm>
                  <a:off x="205703" y="-3034"/>
                  <a:ext cx="103632" cy="548640"/>
                </a:xfrm>
                <a:prstGeom prst="rect">
                  <a:avLst/>
                </a:prstGeom>
              </p:spPr>
            </p:pic>
            <p:sp>
              <p:nvSpPr>
                <p:cNvPr id="222" name="Shape 1796">
                  <a:extLst>
                    <a:ext uri="{FF2B5EF4-FFF2-40B4-BE49-F238E27FC236}">
                      <a16:creationId xmlns:a16="http://schemas.microsoft.com/office/drawing/2014/main" id="{0766AA45-D2E6-AF04-719B-D7FD0DE89F61}"/>
                    </a:ext>
                  </a:extLst>
                </p:cNvPr>
                <p:cNvSpPr/>
                <p:nvPr/>
              </p:nvSpPr>
              <p:spPr>
                <a:xfrm>
                  <a:off x="209801" y="0"/>
                  <a:ext cx="99975" cy="544159"/>
                </a:xfrm>
                <a:custGeom>
                  <a:avLst/>
                  <a:gdLst/>
                  <a:ahLst/>
                  <a:cxnLst/>
                  <a:rect l="0" t="0" r="0" b="0"/>
                  <a:pathLst>
                    <a:path w="99975" h="544159">
                      <a:moveTo>
                        <a:pt x="49972" y="544159"/>
                      </a:moveTo>
                      <a:cubicBezTo>
                        <a:pt x="22282" y="544159"/>
                        <a:pt x="0" y="459912"/>
                        <a:pt x="0" y="355243"/>
                      </a:cubicBezTo>
                      <a:lnTo>
                        <a:pt x="0" y="188884"/>
                      </a:lnTo>
                      <a:cubicBezTo>
                        <a:pt x="0" y="84247"/>
                        <a:pt x="22282" y="0"/>
                        <a:pt x="49972" y="0"/>
                      </a:cubicBezTo>
                      <a:cubicBezTo>
                        <a:pt x="77654" y="0"/>
                        <a:pt x="99975" y="84247"/>
                        <a:pt x="99975" y="188884"/>
                      </a:cubicBezTo>
                      <a:lnTo>
                        <a:pt x="99975" y="355243"/>
                      </a:lnTo>
                      <a:cubicBezTo>
                        <a:pt x="99975" y="459912"/>
                        <a:pt x="77654" y="544159"/>
                        <a:pt x="49972" y="544159"/>
                      </a:cubicBez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pic>
              <p:nvPicPr>
                <p:cNvPr id="223" name="Picture 35755">
                  <a:extLst>
                    <a:ext uri="{FF2B5EF4-FFF2-40B4-BE49-F238E27FC236}">
                      <a16:creationId xmlns:a16="http://schemas.microsoft.com/office/drawing/2014/main" id="{DAE7D7E7-EE76-A1F7-6834-C4B1A5F12F10}"/>
                    </a:ext>
                  </a:extLst>
                </p:cNvPr>
                <p:cNvPicPr/>
                <p:nvPr/>
              </p:nvPicPr>
              <p:blipFill>
                <a:blip r:embed="rId6"/>
                <a:stretch>
                  <a:fillRect/>
                </a:stretch>
              </p:blipFill>
              <p:spPr>
                <a:xfrm>
                  <a:off x="104103" y="-3034"/>
                  <a:ext cx="103632" cy="548640"/>
                </a:xfrm>
                <a:prstGeom prst="rect">
                  <a:avLst/>
                </a:prstGeom>
              </p:spPr>
            </p:pic>
            <p:sp>
              <p:nvSpPr>
                <p:cNvPr id="224" name="Shape 1800">
                  <a:extLst>
                    <a:ext uri="{FF2B5EF4-FFF2-40B4-BE49-F238E27FC236}">
                      <a16:creationId xmlns:a16="http://schemas.microsoft.com/office/drawing/2014/main" id="{8B3859FC-097E-A42B-EEA7-03BCBAB1CA01}"/>
                    </a:ext>
                  </a:extLst>
                </p:cNvPr>
                <p:cNvSpPr/>
                <p:nvPr/>
              </p:nvSpPr>
              <p:spPr>
                <a:xfrm>
                  <a:off x="109818" y="0"/>
                  <a:ext cx="99983" cy="544159"/>
                </a:xfrm>
                <a:custGeom>
                  <a:avLst/>
                  <a:gdLst/>
                  <a:ahLst/>
                  <a:cxnLst/>
                  <a:rect l="0" t="0" r="0" b="0"/>
                  <a:pathLst>
                    <a:path w="99983" h="544159">
                      <a:moveTo>
                        <a:pt x="49972" y="544159"/>
                      </a:moveTo>
                      <a:cubicBezTo>
                        <a:pt x="22290" y="544159"/>
                        <a:pt x="0" y="459912"/>
                        <a:pt x="0" y="355243"/>
                      </a:cubicBezTo>
                      <a:lnTo>
                        <a:pt x="0" y="188884"/>
                      </a:lnTo>
                      <a:cubicBezTo>
                        <a:pt x="0" y="84247"/>
                        <a:pt x="22290" y="0"/>
                        <a:pt x="49972" y="0"/>
                      </a:cubicBezTo>
                      <a:cubicBezTo>
                        <a:pt x="77662" y="0"/>
                        <a:pt x="99983" y="84247"/>
                        <a:pt x="99983" y="188884"/>
                      </a:cubicBezTo>
                      <a:lnTo>
                        <a:pt x="99983" y="355243"/>
                      </a:lnTo>
                      <a:cubicBezTo>
                        <a:pt x="99983" y="459912"/>
                        <a:pt x="77662" y="544159"/>
                        <a:pt x="49972" y="544159"/>
                      </a:cubicBez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pic>
              <p:nvPicPr>
                <p:cNvPr id="225" name="Picture 35756">
                  <a:extLst>
                    <a:ext uri="{FF2B5EF4-FFF2-40B4-BE49-F238E27FC236}">
                      <a16:creationId xmlns:a16="http://schemas.microsoft.com/office/drawing/2014/main" id="{8A4FF74A-4A3C-6BA2-C762-84215ECAADA8}"/>
                    </a:ext>
                  </a:extLst>
                </p:cNvPr>
                <p:cNvPicPr/>
                <p:nvPr/>
              </p:nvPicPr>
              <p:blipFill>
                <a:blip r:embed="rId7"/>
                <a:stretch>
                  <a:fillRect/>
                </a:stretch>
              </p:blipFill>
              <p:spPr>
                <a:xfrm>
                  <a:off x="5551" y="-3034"/>
                  <a:ext cx="103632" cy="548640"/>
                </a:xfrm>
                <a:prstGeom prst="rect">
                  <a:avLst/>
                </a:prstGeom>
              </p:spPr>
            </p:pic>
            <p:sp>
              <p:nvSpPr>
                <p:cNvPr id="226" name="Shape 1804">
                  <a:extLst>
                    <a:ext uri="{FF2B5EF4-FFF2-40B4-BE49-F238E27FC236}">
                      <a16:creationId xmlns:a16="http://schemas.microsoft.com/office/drawing/2014/main" id="{B19B6F69-0A4D-C665-DDBF-1F530AAD26F5}"/>
                    </a:ext>
                  </a:extLst>
                </p:cNvPr>
                <p:cNvSpPr/>
                <p:nvPr/>
              </p:nvSpPr>
              <p:spPr>
                <a:xfrm>
                  <a:off x="9811" y="0"/>
                  <a:ext cx="100007" cy="544159"/>
                </a:xfrm>
                <a:custGeom>
                  <a:avLst/>
                  <a:gdLst/>
                  <a:ahLst/>
                  <a:cxnLst/>
                  <a:rect l="0" t="0" r="0" b="0"/>
                  <a:pathLst>
                    <a:path w="100007" h="544159">
                      <a:moveTo>
                        <a:pt x="50004" y="544159"/>
                      </a:moveTo>
                      <a:cubicBezTo>
                        <a:pt x="22322" y="544159"/>
                        <a:pt x="0" y="459912"/>
                        <a:pt x="0" y="355243"/>
                      </a:cubicBezTo>
                      <a:lnTo>
                        <a:pt x="0" y="188884"/>
                      </a:lnTo>
                      <a:cubicBezTo>
                        <a:pt x="0" y="84247"/>
                        <a:pt x="22322" y="0"/>
                        <a:pt x="50004" y="0"/>
                      </a:cubicBezTo>
                      <a:cubicBezTo>
                        <a:pt x="77685" y="0"/>
                        <a:pt x="100007" y="84247"/>
                        <a:pt x="100007" y="188884"/>
                      </a:cubicBezTo>
                      <a:lnTo>
                        <a:pt x="100007" y="355243"/>
                      </a:lnTo>
                      <a:cubicBezTo>
                        <a:pt x="100007" y="459912"/>
                        <a:pt x="77685" y="544159"/>
                        <a:pt x="50004" y="544159"/>
                      </a:cubicBez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27" name="Shape 1806">
                  <a:extLst>
                    <a:ext uri="{FF2B5EF4-FFF2-40B4-BE49-F238E27FC236}">
                      <a16:creationId xmlns:a16="http://schemas.microsoft.com/office/drawing/2014/main" id="{5B1BA7D9-A96A-89D4-A3F7-850F66C00A3F}"/>
                    </a:ext>
                  </a:extLst>
                </p:cNvPr>
                <p:cNvSpPr/>
                <p:nvPr/>
              </p:nvSpPr>
              <p:spPr>
                <a:xfrm>
                  <a:off x="0" y="580333"/>
                  <a:ext cx="61596" cy="82779"/>
                </a:xfrm>
                <a:custGeom>
                  <a:avLst/>
                  <a:gdLst/>
                  <a:ahLst/>
                  <a:cxnLst/>
                  <a:rect l="0" t="0" r="0" b="0"/>
                  <a:pathLst>
                    <a:path w="61596" h="82779">
                      <a:moveTo>
                        <a:pt x="30476" y="0"/>
                      </a:moveTo>
                      <a:cubicBezTo>
                        <a:pt x="36119" y="0"/>
                        <a:pt x="41268" y="557"/>
                        <a:pt x="45930" y="1625"/>
                      </a:cubicBezTo>
                      <a:cubicBezTo>
                        <a:pt x="50616" y="2700"/>
                        <a:pt x="54791" y="4019"/>
                        <a:pt x="58378" y="5580"/>
                      </a:cubicBezTo>
                      <a:lnTo>
                        <a:pt x="58378" y="18154"/>
                      </a:lnTo>
                      <a:lnTo>
                        <a:pt x="57640" y="18154"/>
                      </a:lnTo>
                      <a:cubicBezTo>
                        <a:pt x="54603" y="15579"/>
                        <a:pt x="50584" y="13429"/>
                        <a:pt x="45624" y="11742"/>
                      </a:cubicBezTo>
                      <a:cubicBezTo>
                        <a:pt x="40687" y="10031"/>
                        <a:pt x="35625" y="9167"/>
                        <a:pt x="30445" y="9167"/>
                      </a:cubicBezTo>
                      <a:cubicBezTo>
                        <a:pt x="24739" y="9167"/>
                        <a:pt x="20171" y="10368"/>
                        <a:pt x="16710" y="12723"/>
                      </a:cubicBezTo>
                      <a:cubicBezTo>
                        <a:pt x="13272" y="15085"/>
                        <a:pt x="11561" y="18122"/>
                        <a:pt x="11561" y="21835"/>
                      </a:cubicBezTo>
                      <a:cubicBezTo>
                        <a:pt x="11561" y="25171"/>
                        <a:pt x="12416" y="27776"/>
                        <a:pt x="14135" y="29683"/>
                      </a:cubicBezTo>
                      <a:cubicBezTo>
                        <a:pt x="15854" y="31583"/>
                        <a:pt x="18852" y="33019"/>
                        <a:pt x="23177" y="34032"/>
                      </a:cubicBezTo>
                      <a:cubicBezTo>
                        <a:pt x="25477" y="34526"/>
                        <a:pt x="28726" y="35138"/>
                        <a:pt x="32956" y="35845"/>
                      </a:cubicBezTo>
                      <a:cubicBezTo>
                        <a:pt x="37186" y="36582"/>
                        <a:pt x="40742" y="37281"/>
                        <a:pt x="43685" y="38050"/>
                      </a:cubicBezTo>
                      <a:cubicBezTo>
                        <a:pt x="49634" y="39612"/>
                        <a:pt x="54085" y="42006"/>
                        <a:pt x="57083" y="45192"/>
                      </a:cubicBezTo>
                      <a:cubicBezTo>
                        <a:pt x="60089" y="48379"/>
                        <a:pt x="61596" y="52829"/>
                        <a:pt x="61596" y="58527"/>
                      </a:cubicBezTo>
                      <a:cubicBezTo>
                        <a:pt x="61596" y="61659"/>
                        <a:pt x="60858" y="64720"/>
                        <a:pt x="59414" y="67757"/>
                      </a:cubicBezTo>
                      <a:cubicBezTo>
                        <a:pt x="57977" y="70826"/>
                        <a:pt x="55953" y="73400"/>
                        <a:pt x="53347" y="75488"/>
                      </a:cubicBezTo>
                      <a:cubicBezTo>
                        <a:pt x="50498" y="77788"/>
                        <a:pt x="47123" y="79561"/>
                        <a:pt x="43324" y="80849"/>
                      </a:cubicBezTo>
                      <a:cubicBezTo>
                        <a:pt x="39518" y="82136"/>
                        <a:pt x="34950" y="82779"/>
                        <a:pt x="29589" y="82779"/>
                      </a:cubicBezTo>
                      <a:cubicBezTo>
                        <a:pt x="23820" y="82779"/>
                        <a:pt x="18640" y="82261"/>
                        <a:pt x="14010" y="81186"/>
                      </a:cubicBezTo>
                      <a:cubicBezTo>
                        <a:pt x="9442" y="80111"/>
                        <a:pt x="4780" y="78517"/>
                        <a:pt x="0" y="76406"/>
                      </a:cubicBezTo>
                      <a:lnTo>
                        <a:pt x="0" y="63095"/>
                      </a:lnTo>
                      <a:lnTo>
                        <a:pt x="769" y="63095"/>
                      </a:lnTo>
                      <a:cubicBezTo>
                        <a:pt x="4811" y="66470"/>
                        <a:pt x="9473" y="69044"/>
                        <a:pt x="14779" y="70889"/>
                      </a:cubicBezTo>
                      <a:cubicBezTo>
                        <a:pt x="20053" y="72694"/>
                        <a:pt x="25021" y="73612"/>
                        <a:pt x="29676" y="73612"/>
                      </a:cubicBezTo>
                      <a:cubicBezTo>
                        <a:pt x="36268" y="73612"/>
                        <a:pt x="41386" y="72388"/>
                        <a:pt x="45035" y="69908"/>
                      </a:cubicBezTo>
                      <a:cubicBezTo>
                        <a:pt x="48716" y="67451"/>
                        <a:pt x="50553" y="64170"/>
                        <a:pt x="50553" y="60034"/>
                      </a:cubicBezTo>
                      <a:cubicBezTo>
                        <a:pt x="50553" y="56510"/>
                        <a:pt x="49666" y="53904"/>
                        <a:pt x="47923" y="52217"/>
                      </a:cubicBezTo>
                      <a:cubicBezTo>
                        <a:pt x="46205" y="50529"/>
                        <a:pt x="43567" y="49242"/>
                        <a:pt x="40043" y="48292"/>
                      </a:cubicBezTo>
                      <a:cubicBezTo>
                        <a:pt x="37343" y="47586"/>
                        <a:pt x="34432" y="47005"/>
                        <a:pt x="31300" y="46511"/>
                      </a:cubicBezTo>
                      <a:cubicBezTo>
                        <a:pt x="28176" y="46056"/>
                        <a:pt x="24864" y="45467"/>
                        <a:pt x="21372" y="44768"/>
                      </a:cubicBezTo>
                      <a:cubicBezTo>
                        <a:pt x="14284" y="43262"/>
                        <a:pt x="9010" y="40687"/>
                        <a:pt x="5580" y="37069"/>
                      </a:cubicBezTo>
                      <a:cubicBezTo>
                        <a:pt x="2205" y="33419"/>
                        <a:pt x="494" y="28702"/>
                        <a:pt x="494" y="22871"/>
                      </a:cubicBezTo>
                      <a:cubicBezTo>
                        <a:pt x="494" y="16192"/>
                        <a:pt x="3312" y="10706"/>
                        <a:pt x="8987" y="6444"/>
                      </a:cubicBezTo>
                      <a:cubicBezTo>
                        <a:pt x="14622" y="2151"/>
                        <a:pt x="21796" y="0"/>
                        <a:pt x="30476"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28" name="Shape 1807">
                  <a:extLst>
                    <a:ext uri="{FF2B5EF4-FFF2-40B4-BE49-F238E27FC236}">
                      <a16:creationId xmlns:a16="http://schemas.microsoft.com/office/drawing/2014/main" id="{329C62E0-C1D6-C091-848B-7D968CE412DA}"/>
                    </a:ext>
                  </a:extLst>
                </p:cNvPr>
                <p:cNvSpPr/>
                <p:nvPr/>
              </p:nvSpPr>
              <p:spPr>
                <a:xfrm>
                  <a:off x="71250" y="584540"/>
                  <a:ext cx="37744" cy="78329"/>
                </a:xfrm>
                <a:custGeom>
                  <a:avLst/>
                  <a:gdLst/>
                  <a:ahLst/>
                  <a:cxnLst/>
                  <a:rect l="0" t="0" r="0" b="0"/>
                  <a:pathLst>
                    <a:path w="37744" h="78329">
                      <a:moveTo>
                        <a:pt x="6836" y="0"/>
                      </a:moveTo>
                      <a:lnTo>
                        <a:pt x="16922" y="0"/>
                      </a:lnTo>
                      <a:lnTo>
                        <a:pt x="16922" y="17196"/>
                      </a:lnTo>
                      <a:lnTo>
                        <a:pt x="37744" y="17196"/>
                      </a:lnTo>
                      <a:lnTo>
                        <a:pt x="37744" y="25688"/>
                      </a:lnTo>
                      <a:lnTo>
                        <a:pt x="16922" y="25688"/>
                      </a:lnTo>
                      <a:lnTo>
                        <a:pt x="16922" y="53002"/>
                      </a:lnTo>
                      <a:cubicBezTo>
                        <a:pt x="16922" y="56133"/>
                        <a:pt x="16984" y="58613"/>
                        <a:pt x="17141" y="60395"/>
                      </a:cubicBezTo>
                      <a:cubicBezTo>
                        <a:pt x="17259" y="62145"/>
                        <a:pt x="17785" y="63793"/>
                        <a:pt x="18640" y="65332"/>
                      </a:cubicBezTo>
                      <a:cubicBezTo>
                        <a:pt x="19409" y="66768"/>
                        <a:pt x="20485" y="67812"/>
                        <a:pt x="21858" y="68487"/>
                      </a:cubicBezTo>
                      <a:cubicBezTo>
                        <a:pt x="23240" y="69130"/>
                        <a:pt x="25359" y="69468"/>
                        <a:pt x="28176" y="69468"/>
                      </a:cubicBezTo>
                      <a:cubicBezTo>
                        <a:pt x="29832" y="69468"/>
                        <a:pt x="31551" y="69225"/>
                        <a:pt x="33325" y="68762"/>
                      </a:cubicBezTo>
                      <a:cubicBezTo>
                        <a:pt x="35107" y="68275"/>
                        <a:pt x="36394" y="67843"/>
                        <a:pt x="37187" y="67537"/>
                      </a:cubicBezTo>
                      <a:lnTo>
                        <a:pt x="37744" y="67537"/>
                      </a:lnTo>
                      <a:lnTo>
                        <a:pt x="37744" y="76610"/>
                      </a:lnTo>
                      <a:cubicBezTo>
                        <a:pt x="35845" y="77105"/>
                        <a:pt x="33757" y="77505"/>
                        <a:pt x="31520" y="77842"/>
                      </a:cubicBezTo>
                      <a:cubicBezTo>
                        <a:pt x="29283" y="78149"/>
                        <a:pt x="27321" y="78329"/>
                        <a:pt x="25539" y="78329"/>
                      </a:cubicBezTo>
                      <a:cubicBezTo>
                        <a:pt x="19441" y="78329"/>
                        <a:pt x="14779" y="76673"/>
                        <a:pt x="11592" y="73392"/>
                      </a:cubicBezTo>
                      <a:cubicBezTo>
                        <a:pt x="8429" y="70080"/>
                        <a:pt x="6836" y="64806"/>
                        <a:pt x="6836" y="57546"/>
                      </a:cubicBezTo>
                      <a:lnTo>
                        <a:pt x="6836" y="25688"/>
                      </a:lnTo>
                      <a:lnTo>
                        <a:pt x="0" y="25688"/>
                      </a:lnTo>
                      <a:lnTo>
                        <a:pt x="0" y="17196"/>
                      </a:lnTo>
                      <a:lnTo>
                        <a:pt x="6836" y="17196"/>
                      </a:lnTo>
                      <a:lnTo>
                        <a:pt x="6836"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29" name="Shape 1808">
                  <a:extLst>
                    <a:ext uri="{FF2B5EF4-FFF2-40B4-BE49-F238E27FC236}">
                      <a16:creationId xmlns:a16="http://schemas.microsoft.com/office/drawing/2014/main" id="{1A16D23A-8974-AB72-C70C-9E85252B3835}"/>
                    </a:ext>
                  </a:extLst>
                </p:cNvPr>
                <p:cNvSpPr/>
                <p:nvPr/>
              </p:nvSpPr>
              <p:spPr>
                <a:xfrm>
                  <a:off x="116928" y="600100"/>
                  <a:ext cx="27643" cy="63212"/>
                </a:xfrm>
                <a:custGeom>
                  <a:avLst/>
                  <a:gdLst/>
                  <a:ahLst/>
                  <a:cxnLst/>
                  <a:rect l="0" t="0" r="0" b="0"/>
                  <a:pathLst>
                    <a:path w="27643" h="63212">
                      <a:moveTo>
                        <a:pt x="27643" y="0"/>
                      </a:moveTo>
                      <a:lnTo>
                        <a:pt x="27643" y="8705"/>
                      </a:lnTo>
                      <a:lnTo>
                        <a:pt x="14905" y="14359"/>
                      </a:lnTo>
                      <a:cubicBezTo>
                        <a:pt x="11898" y="18134"/>
                        <a:pt x="10399" y="23895"/>
                        <a:pt x="10399" y="31649"/>
                      </a:cubicBezTo>
                      <a:cubicBezTo>
                        <a:pt x="10399" y="39160"/>
                        <a:pt x="11930" y="44866"/>
                        <a:pt x="14967" y="48759"/>
                      </a:cubicBezTo>
                      <a:lnTo>
                        <a:pt x="27643" y="54530"/>
                      </a:lnTo>
                      <a:lnTo>
                        <a:pt x="27643" y="63212"/>
                      </a:lnTo>
                      <a:lnTo>
                        <a:pt x="7456" y="54763"/>
                      </a:lnTo>
                      <a:cubicBezTo>
                        <a:pt x="2488" y="49128"/>
                        <a:pt x="0" y="41397"/>
                        <a:pt x="0" y="31649"/>
                      </a:cubicBezTo>
                      <a:cubicBezTo>
                        <a:pt x="0" y="21870"/>
                        <a:pt x="2488" y="14178"/>
                        <a:pt x="7456" y="8504"/>
                      </a:cubicBezTo>
                      <a:lnTo>
                        <a:pt x="2764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0" name="Shape 1809">
                  <a:extLst>
                    <a:ext uri="{FF2B5EF4-FFF2-40B4-BE49-F238E27FC236}">
                      <a16:creationId xmlns:a16="http://schemas.microsoft.com/office/drawing/2014/main" id="{B82B26D1-8176-BB58-BD42-7E99B3679C2E}"/>
                    </a:ext>
                  </a:extLst>
                </p:cNvPr>
                <p:cNvSpPr/>
                <p:nvPr/>
              </p:nvSpPr>
              <p:spPr>
                <a:xfrm>
                  <a:off x="144571" y="600080"/>
                  <a:ext cx="27667" cy="63252"/>
                </a:xfrm>
                <a:custGeom>
                  <a:avLst/>
                  <a:gdLst/>
                  <a:ahLst/>
                  <a:cxnLst/>
                  <a:rect l="0" t="0" r="0" b="0"/>
                  <a:pathLst>
                    <a:path w="27667" h="63252">
                      <a:moveTo>
                        <a:pt x="47" y="0"/>
                      </a:moveTo>
                      <a:cubicBezTo>
                        <a:pt x="8445" y="0"/>
                        <a:pt x="15164" y="2849"/>
                        <a:pt x="20155" y="8524"/>
                      </a:cubicBezTo>
                      <a:cubicBezTo>
                        <a:pt x="25155" y="14198"/>
                        <a:pt x="27667" y="21890"/>
                        <a:pt x="27667" y="31669"/>
                      </a:cubicBezTo>
                      <a:cubicBezTo>
                        <a:pt x="27667" y="41417"/>
                        <a:pt x="25155" y="49148"/>
                        <a:pt x="20155" y="54783"/>
                      </a:cubicBezTo>
                      <a:cubicBezTo>
                        <a:pt x="15164" y="60426"/>
                        <a:pt x="8445" y="63252"/>
                        <a:pt x="47" y="63252"/>
                      </a:cubicBezTo>
                      <a:lnTo>
                        <a:pt x="0" y="63232"/>
                      </a:lnTo>
                      <a:lnTo>
                        <a:pt x="0" y="54550"/>
                      </a:lnTo>
                      <a:lnTo>
                        <a:pt x="47" y="54571"/>
                      </a:lnTo>
                      <a:cubicBezTo>
                        <a:pt x="5408" y="54571"/>
                        <a:pt x="9615" y="52672"/>
                        <a:pt x="12644" y="48842"/>
                      </a:cubicBezTo>
                      <a:cubicBezTo>
                        <a:pt x="15713" y="44973"/>
                        <a:pt x="17244" y="39243"/>
                        <a:pt x="17244" y="31669"/>
                      </a:cubicBezTo>
                      <a:cubicBezTo>
                        <a:pt x="17244" y="23915"/>
                        <a:pt x="15744" y="18154"/>
                        <a:pt x="12707" y="14379"/>
                      </a:cubicBezTo>
                      <a:cubicBezTo>
                        <a:pt x="9638" y="10611"/>
                        <a:pt x="5439" y="8704"/>
                        <a:pt x="47" y="8704"/>
                      </a:cubicBezTo>
                      <a:lnTo>
                        <a:pt x="0" y="8725"/>
                      </a:lnTo>
                      <a:lnTo>
                        <a:pt x="0" y="20"/>
                      </a:lnTo>
                      <a:lnTo>
                        <a:pt x="47"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1" name="Shape 1810">
                  <a:extLst>
                    <a:ext uri="{FF2B5EF4-FFF2-40B4-BE49-F238E27FC236}">
                      <a16:creationId xmlns:a16="http://schemas.microsoft.com/office/drawing/2014/main" id="{041D2F9F-C92D-FBD8-8C56-C1ACBACADBB9}"/>
                    </a:ext>
                  </a:extLst>
                </p:cNvPr>
                <p:cNvSpPr/>
                <p:nvPr/>
              </p:nvSpPr>
              <p:spPr>
                <a:xfrm>
                  <a:off x="187848" y="601736"/>
                  <a:ext cx="37399" cy="59940"/>
                </a:xfrm>
                <a:custGeom>
                  <a:avLst/>
                  <a:gdLst/>
                  <a:ahLst/>
                  <a:cxnLst/>
                  <a:rect l="0" t="0" r="0" b="0"/>
                  <a:pathLst>
                    <a:path w="37399" h="59940">
                      <a:moveTo>
                        <a:pt x="0" y="0"/>
                      </a:moveTo>
                      <a:lnTo>
                        <a:pt x="10085" y="0"/>
                      </a:lnTo>
                      <a:lnTo>
                        <a:pt x="10085" y="8861"/>
                      </a:lnTo>
                      <a:cubicBezTo>
                        <a:pt x="14104" y="5643"/>
                        <a:pt x="17628" y="3375"/>
                        <a:pt x="20658" y="2056"/>
                      </a:cubicBezTo>
                      <a:cubicBezTo>
                        <a:pt x="23726" y="706"/>
                        <a:pt x="26858" y="0"/>
                        <a:pt x="30044" y="0"/>
                      </a:cubicBezTo>
                      <a:cubicBezTo>
                        <a:pt x="31787" y="0"/>
                        <a:pt x="33074" y="63"/>
                        <a:pt x="33843" y="181"/>
                      </a:cubicBezTo>
                      <a:cubicBezTo>
                        <a:pt x="34644" y="243"/>
                        <a:pt x="35837" y="400"/>
                        <a:pt x="37399" y="644"/>
                      </a:cubicBezTo>
                      <a:lnTo>
                        <a:pt x="37399" y="11004"/>
                      </a:lnTo>
                      <a:lnTo>
                        <a:pt x="36849" y="11004"/>
                      </a:lnTo>
                      <a:cubicBezTo>
                        <a:pt x="35350" y="10666"/>
                        <a:pt x="33906" y="10392"/>
                        <a:pt x="32462" y="10274"/>
                      </a:cubicBezTo>
                      <a:cubicBezTo>
                        <a:pt x="31057" y="10085"/>
                        <a:pt x="29401" y="9991"/>
                        <a:pt x="27470" y="9991"/>
                      </a:cubicBezTo>
                      <a:cubicBezTo>
                        <a:pt x="24370" y="9991"/>
                        <a:pt x="21364" y="10698"/>
                        <a:pt x="18452" y="12079"/>
                      </a:cubicBezTo>
                      <a:cubicBezTo>
                        <a:pt x="15572" y="13429"/>
                        <a:pt x="12785" y="15203"/>
                        <a:pt x="10085" y="17385"/>
                      </a:cubicBezTo>
                      <a:lnTo>
                        <a:pt x="10085" y="59940"/>
                      </a:lnTo>
                      <a:lnTo>
                        <a:pt x="0" y="59940"/>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2" name="Shape 1811">
                  <a:extLst>
                    <a:ext uri="{FF2B5EF4-FFF2-40B4-BE49-F238E27FC236}">
                      <a16:creationId xmlns:a16="http://schemas.microsoft.com/office/drawing/2014/main" id="{C54F0D17-8105-7ECA-6A1E-283D19DEDDCD}"/>
                    </a:ext>
                  </a:extLst>
                </p:cNvPr>
                <p:cNvSpPr/>
                <p:nvPr/>
              </p:nvSpPr>
              <p:spPr>
                <a:xfrm>
                  <a:off x="228465" y="623287"/>
                  <a:ext cx="25634" cy="40045"/>
                </a:xfrm>
                <a:custGeom>
                  <a:avLst/>
                  <a:gdLst/>
                  <a:ahLst/>
                  <a:cxnLst/>
                  <a:rect l="0" t="0" r="0" b="0"/>
                  <a:pathLst>
                    <a:path w="25634" h="40045">
                      <a:moveTo>
                        <a:pt x="25634" y="0"/>
                      </a:moveTo>
                      <a:lnTo>
                        <a:pt x="25634" y="8448"/>
                      </a:lnTo>
                      <a:lnTo>
                        <a:pt x="20116" y="9326"/>
                      </a:lnTo>
                      <a:cubicBezTo>
                        <a:pt x="17236" y="10150"/>
                        <a:pt x="14873" y="11437"/>
                        <a:pt x="13091" y="13187"/>
                      </a:cubicBezTo>
                      <a:cubicBezTo>
                        <a:pt x="11318" y="14898"/>
                        <a:pt x="10399" y="17261"/>
                        <a:pt x="10399" y="20298"/>
                      </a:cubicBezTo>
                      <a:cubicBezTo>
                        <a:pt x="10399" y="23728"/>
                        <a:pt x="11436" y="26341"/>
                        <a:pt x="13523" y="28084"/>
                      </a:cubicBezTo>
                      <a:cubicBezTo>
                        <a:pt x="15611" y="29803"/>
                        <a:pt x="18766" y="30658"/>
                        <a:pt x="23028" y="30658"/>
                      </a:cubicBezTo>
                      <a:lnTo>
                        <a:pt x="25634" y="30113"/>
                      </a:lnTo>
                      <a:lnTo>
                        <a:pt x="25634" y="39341"/>
                      </a:lnTo>
                      <a:lnTo>
                        <a:pt x="19378" y="40045"/>
                      </a:lnTo>
                      <a:cubicBezTo>
                        <a:pt x="13955" y="40045"/>
                        <a:pt x="9387" y="38263"/>
                        <a:pt x="5643" y="34677"/>
                      </a:cubicBezTo>
                      <a:cubicBezTo>
                        <a:pt x="1876" y="31121"/>
                        <a:pt x="0" y="26553"/>
                        <a:pt x="0" y="21004"/>
                      </a:cubicBezTo>
                      <a:cubicBezTo>
                        <a:pt x="0" y="16468"/>
                        <a:pt x="958" y="12787"/>
                        <a:pt x="2888" y="9993"/>
                      </a:cubicBezTo>
                      <a:cubicBezTo>
                        <a:pt x="4882" y="7175"/>
                        <a:pt x="7668" y="4970"/>
                        <a:pt x="11255" y="3345"/>
                      </a:cubicBezTo>
                      <a:cubicBezTo>
                        <a:pt x="14905" y="1752"/>
                        <a:pt x="19284" y="645"/>
                        <a:pt x="24409" y="96"/>
                      </a:cubicBezTo>
                      <a:lnTo>
                        <a:pt x="25634"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3" name="Shape 1812">
                  <a:extLst>
                    <a:ext uri="{FF2B5EF4-FFF2-40B4-BE49-F238E27FC236}">
                      <a16:creationId xmlns:a16="http://schemas.microsoft.com/office/drawing/2014/main" id="{0E0E07C9-8A7C-C522-616A-05C56077C945}"/>
                    </a:ext>
                  </a:extLst>
                </p:cNvPr>
                <p:cNvSpPr/>
                <p:nvPr/>
              </p:nvSpPr>
              <p:spPr>
                <a:xfrm>
                  <a:off x="233770" y="600292"/>
                  <a:ext cx="20328" cy="13005"/>
                </a:xfrm>
                <a:custGeom>
                  <a:avLst/>
                  <a:gdLst/>
                  <a:ahLst/>
                  <a:cxnLst/>
                  <a:rect l="0" t="0" r="0" b="0"/>
                  <a:pathLst>
                    <a:path w="20328" h="13005">
                      <a:moveTo>
                        <a:pt x="19527" y="0"/>
                      </a:moveTo>
                      <a:lnTo>
                        <a:pt x="20328" y="78"/>
                      </a:lnTo>
                      <a:lnTo>
                        <a:pt x="20328" y="8983"/>
                      </a:lnTo>
                      <a:lnTo>
                        <a:pt x="19472" y="8924"/>
                      </a:lnTo>
                      <a:cubicBezTo>
                        <a:pt x="16835" y="8924"/>
                        <a:pt x="13892" y="9261"/>
                        <a:pt x="10643" y="9999"/>
                      </a:cubicBezTo>
                      <a:cubicBezTo>
                        <a:pt x="7362" y="10674"/>
                        <a:pt x="4019" y="11655"/>
                        <a:pt x="557" y="13005"/>
                      </a:cubicBezTo>
                      <a:lnTo>
                        <a:pt x="0" y="13005"/>
                      </a:lnTo>
                      <a:lnTo>
                        <a:pt x="0" y="2731"/>
                      </a:lnTo>
                      <a:cubicBezTo>
                        <a:pt x="1962" y="2213"/>
                        <a:pt x="4811" y="1625"/>
                        <a:pt x="8524" y="981"/>
                      </a:cubicBezTo>
                      <a:cubicBezTo>
                        <a:pt x="12267" y="337"/>
                        <a:pt x="15917" y="0"/>
                        <a:pt x="19527"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4" name="Shape 1813">
                  <a:extLst>
                    <a:ext uri="{FF2B5EF4-FFF2-40B4-BE49-F238E27FC236}">
                      <a16:creationId xmlns:a16="http://schemas.microsoft.com/office/drawing/2014/main" id="{93FADEAC-7EFF-F452-6630-7BDF441FE49F}"/>
                    </a:ext>
                  </a:extLst>
                </p:cNvPr>
                <p:cNvSpPr/>
                <p:nvPr/>
              </p:nvSpPr>
              <p:spPr>
                <a:xfrm>
                  <a:off x="254098" y="600371"/>
                  <a:ext cx="25296" cy="62258"/>
                </a:xfrm>
                <a:custGeom>
                  <a:avLst/>
                  <a:gdLst/>
                  <a:ahLst/>
                  <a:cxnLst/>
                  <a:rect l="0" t="0" r="0" b="0"/>
                  <a:pathLst>
                    <a:path w="25296" h="62258">
                      <a:moveTo>
                        <a:pt x="0" y="0"/>
                      </a:moveTo>
                      <a:lnTo>
                        <a:pt x="10211" y="997"/>
                      </a:lnTo>
                      <a:cubicBezTo>
                        <a:pt x="13366" y="1672"/>
                        <a:pt x="16066" y="2865"/>
                        <a:pt x="18366" y="4552"/>
                      </a:cubicBezTo>
                      <a:cubicBezTo>
                        <a:pt x="20603" y="6177"/>
                        <a:pt x="22322" y="8328"/>
                        <a:pt x="23514" y="10933"/>
                      </a:cubicBezTo>
                      <a:cubicBezTo>
                        <a:pt x="24684" y="13539"/>
                        <a:pt x="25296" y="16788"/>
                        <a:pt x="25296" y="20650"/>
                      </a:cubicBezTo>
                      <a:lnTo>
                        <a:pt x="25296" y="61306"/>
                      </a:lnTo>
                      <a:lnTo>
                        <a:pt x="15234" y="61306"/>
                      </a:lnTo>
                      <a:lnTo>
                        <a:pt x="15234" y="54925"/>
                      </a:lnTo>
                      <a:cubicBezTo>
                        <a:pt x="14347" y="55537"/>
                        <a:pt x="13154" y="56400"/>
                        <a:pt x="11593" y="57499"/>
                      </a:cubicBezTo>
                      <a:cubicBezTo>
                        <a:pt x="10086" y="58574"/>
                        <a:pt x="8649" y="59430"/>
                        <a:pt x="7205" y="60073"/>
                      </a:cubicBezTo>
                      <a:cubicBezTo>
                        <a:pt x="5518" y="60905"/>
                        <a:pt x="3587" y="61580"/>
                        <a:pt x="1413" y="62098"/>
                      </a:cubicBezTo>
                      <a:lnTo>
                        <a:pt x="0" y="62258"/>
                      </a:lnTo>
                      <a:lnTo>
                        <a:pt x="0" y="53030"/>
                      </a:lnTo>
                      <a:lnTo>
                        <a:pt x="7080" y="51550"/>
                      </a:lnTo>
                      <a:cubicBezTo>
                        <a:pt x="10023" y="50145"/>
                        <a:pt x="12754" y="48489"/>
                        <a:pt x="15234" y="46558"/>
                      </a:cubicBezTo>
                      <a:lnTo>
                        <a:pt x="15234" y="29880"/>
                      </a:lnTo>
                      <a:cubicBezTo>
                        <a:pt x="12173" y="30060"/>
                        <a:pt x="8555" y="30304"/>
                        <a:pt x="4356" y="30673"/>
                      </a:cubicBezTo>
                      <a:lnTo>
                        <a:pt x="0" y="31365"/>
                      </a:lnTo>
                      <a:lnTo>
                        <a:pt x="0" y="22917"/>
                      </a:lnTo>
                      <a:lnTo>
                        <a:pt x="15234" y="21725"/>
                      </a:lnTo>
                      <a:lnTo>
                        <a:pt x="15234" y="20155"/>
                      </a:lnTo>
                      <a:cubicBezTo>
                        <a:pt x="15234" y="17864"/>
                        <a:pt x="14842" y="15956"/>
                        <a:pt x="14010" y="14457"/>
                      </a:cubicBezTo>
                      <a:cubicBezTo>
                        <a:pt x="13217" y="12958"/>
                        <a:pt x="12079" y="11789"/>
                        <a:pt x="10580" y="10933"/>
                      </a:cubicBezTo>
                      <a:cubicBezTo>
                        <a:pt x="9136" y="10101"/>
                        <a:pt x="7417" y="9552"/>
                        <a:pt x="5424" y="9277"/>
                      </a:cubicBezTo>
                      <a:lnTo>
                        <a:pt x="0" y="8904"/>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5" name="Shape 1814">
                  <a:extLst>
                    <a:ext uri="{FF2B5EF4-FFF2-40B4-BE49-F238E27FC236}">
                      <a16:creationId xmlns:a16="http://schemas.microsoft.com/office/drawing/2014/main" id="{A9AD58EF-A144-744C-2BFE-C413EE96CC8F}"/>
                    </a:ext>
                  </a:extLst>
                </p:cNvPr>
                <p:cNvSpPr/>
                <p:nvPr/>
              </p:nvSpPr>
              <p:spPr>
                <a:xfrm>
                  <a:off x="300947" y="671487"/>
                  <a:ext cx="20265" cy="12872"/>
                </a:xfrm>
                <a:custGeom>
                  <a:avLst/>
                  <a:gdLst/>
                  <a:ahLst/>
                  <a:cxnLst/>
                  <a:rect l="0" t="0" r="0" b="0"/>
                  <a:pathLst>
                    <a:path w="20265" h="12872">
                      <a:moveTo>
                        <a:pt x="0" y="0"/>
                      </a:moveTo>
                      <a:lnTo>
                        <a:pt x="549" y="0"/>
                      </a:lnTo>
                      <a:cubicBezTo>
                        <a:pt x="2174" y="644"/>
                        <a:pt x="4780" y="1436"/>
                        <a:pt x="8367" y="2355"/>
                      </a:cubicBezTo>
                      <a:cubicBezTo>
                        <a:pt x="11954" y="3336"/>
                        <a:pt x="15509" y="3830"/>
                        <a:pt x="19096" y="3830"/>
                      </a:cubicBezTo>
                      <a:lnTo>
                        <a:pt x="20265" y="3658"/>
                      </a:lnTo>
                      <a:lnTo>
                        <a:pt x="20265" y="12196"/>
                      </a:lnTo>
                      <a:lnTo>
                        <a:pt x="18240" y="12872"/>
                      </a:lnTo>
                      <a:cubicBezTo>
                        <a:pt x="15054" y="12872"/>
                        <a:pt x="11954" y="12660"/>
                        <a:pt x="8924" y="12197"/>
                      </a:cubicBezTo>
                      <a:cubicBezTo>
                        <a:pt x="5918" y="11773"/>
                        <a:pt x="2943" y="11129"/>
                        <a:pt x="0" y="10297"/>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6" name="Shape 1815">
                  <a:extLst>
                    <a:ext uri="{FF2B5EF4-FFF2-40B4-BE49-F238E27FC236}">
                      <a16:creationId xmlns:a16="http://schemas.microsoft.com/office/drawing/2014/main" id="{BAA25E86-547D-8B05-DFEE-6F88AD98E1F7}"/>
                    </a:ext>
                  </a:extLst>
                </p:cNvPr>
                <p:cNvSpPr/>
                <p:nvPr/>
              </p:nvSpPr>
              <p:spPr>
                <a:xfrm>
                  <a:off x="294660" y="600080"/>
                  <a:ext cx="26552" cy="60670"/>
                </a:xfrm>
                <a:custGeom>
                  <a:avLst/>
                  <a:gdLst/>
                  <a:ahLst/>
                  <a:cxnLst/>
                  <a:rect l="0" t="0" r="0" b="0"/>
                  <a:pathLst>
                    <a:path w="26552" h="60670">
                      <a:moveTo>
                        <a:pt x="26520" y="0"/>
                      </a:moveTo>
                      <a:lnTo>
                        <a:pt x="26552" y="4"/>
                      </a:lnTo>
                      <a:lnTo>
                        <a:pt x="26552" y="9816"/>
                      </a:lnTo>
                      <a:lnTo>
                        <a:pt x="15211" y="14653"/>
                      </a:lnTo>
                      <a:cubicBezTo>
                        <a:pt x="12016" y="18366"/>
                        <a:pt x="10423" y="23758"/>
                        <a:pt x="10423" y="30845"/>
                      </a:cubicBezTo>
                      <a:cubicBezTo>
                        <a:pt x="10423" y="37587"/>
                        <a:pt x="11592" y="42681"/>
                        <a:pt x="13947" y="46142"/>
                      </a:cubicBezTo>
                      <a:cubicBezTo>
                        <a:pt x="16309" y="49603"/>
                        <a:pt x="20234" y="51353"/>
                        <a:pt x="25720" y="51353"/>
                      </a:cubicBezTo>
                      <a:lnTo>
                        <a:pt x="26552" y="51197"/>
                      </a:lnTo>
                      <a:lnTo>
                        <a:pt x="26552" y="60143"/>
                      </a:lnTo>
                      <a:lnTo>
                        <a:pt x="23365" y="60670"/>
                      </a:lnTo>
                      <a:cubicBezTo>
                        <a:pt x="16192" y="60670"/>
                        <a:pt x="10517" y="58095"/>
                        <a:pt x="6287" y="52947"/>
                      </a:cubicBezTo>
                      <a:cubicBezTo>
                        <a:pt x="2119" y="47767"/>
                        <a:pt x="0" y="40467"/>
                        <a:pt x="0" y="31057"/>
                      </a:cubicBezTo>
                      <a:cubicBezTo>
                        <a:pt x="0" y="25908"/>
                        <a:pt x="738" y="21489"/>
                        <a:pt x="2143" y="17753"/>
                      </a:cubicBezTo>
                      <a:cubicBezTo>
                        <a:pt x="3618" y="14010"/>
                        <a:pt x="5612" y="10760"/>
                        <a:pt x="8123" y="8060"/>
                      </a:cubicBezTo>
                      <a:cubicBezTo>
                        <a:pt x="10423" y="5518"/>
                        <a:pt x="13272" y="3555"/>
                        <a:pt x="16584" y="2143"/>
                      </a:cubicBezTo>
                      <a:cubicBezTo>
                        <a:pt x="19927" y="706"/>
                        <a:pt x="23240" y="0"/>
                        <a:pt x="2652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7" name="Shape 1816">
                  <a:extLst>
                    <a:ext uri="{FF2B5EF4-FFF2-40B4-BE49-F238E27FC236}">
                      <a16:creationId xmlns:a16="http://schemas.microsoft.com/office/drawing/2014/main" id="{A69009BF-AA59-03D8-D3E8-17D7E87F4E90}"/>
                    </a:ext>
                  </a:extLst>
                </p:cNvPr>
                <p:cNvSpPr/>
                <p:nvPr/>
              </p:nvSpPr>
              <p:spPr>
                <a:xfrm>
                  <a:off x="321212" y="600084"/>
                  <a:ext cx="26214" cy="83599"/>
                </a:xfrm>
                <a:custGeom>
                  <a:avLst/>
                  <a:gdLst/>
                  <a:ahLst/>
                  <a:cxnLst/>
                  <a:rect l="0" t="0" r="0" b="0"/>
                  <a:pathLst>
                    <a:path w="26214" h="83599">
                      <a:moveTo>
                        <a:pt x="0" y="0"/>
                      </a:moveTo>
                      <a:lnTo>
                        <a:pt x="8641" y="1071"/>
                      </a:lnTo>
                      <a:cubicBezTo>
                        <a:pt x="11004" y="1746"/>
                        <a:pt x="13492" y="2814"/>
                        <a:pt x="16129" y="4226"/>
                      </a:cubicBezTo>
                      <a:lnTo>
                        <a:pt x="16772" y="1652"/>
                      </a:lnTo>
                      <a:lnTo>
                        <a:pt x="26214" y="1652"/>
                      </a:lnTo>
                      <a:lnTo>
                        <a:pt x="26214" y="54779"/>
                      </a:lnTo>
                      <a:cubicBezTo>
                        <a:pt x="26214" y="64928"/>
                        <a:pt x="23883" y="72415"/>
                        <a:pt x="19284" y="77164"/>
                      </a:cubicBezTo>
                      <a:lnTo>
                        <a:pt x="0" y="83599"/>
                      </a:lnTo>
                      <a:lnTo>
                        <a:pt x="0" y="75060"/>
                      </a:lnTo>
                      <a:lnTo>
                        <a:pt x="7354" y="73977"/>
                      </a:lnTo>
                      <a:cubicBezTo>
                        <a:pt x="9622" y="73176"/>
                        <a:pt x="11373" y="72015"/>
                        <a:pt x="12628" y="70539"/>
                      </a:cubicBezTo>
                      <a:cubicBezTo>
                        <a:pt x="13884" y="69166"/>
                        <a:pt x="14779" y="67478"/>
                        <a:pt x="15297" y="65516"/>
                      </a:cubicBezTo>
                      <a:cubicBezTo>
                        <a:pt x="15846" y="63554"/>
                        <a:pt x="16129" y="61341"/>
                        <a:pt x="16129" y="58923"/>
                      </a:cubicBezTo>
                      <a:lnTo>
                        <a:pt x="16129" y="53437"/>
                      </a:lnTo>
                      <a:cubicBezTo>
                        <a:pt x="13060" y="55855"/>
                        <a:pt x="10148" y="57699"/>
                        <a:pt x="7354" y="58923"/>
                      </a:cubicBezTo>
                      <a:lnTo>
                        <a:pt x="0" y="60139"/>
                      </a:lnTo>
                      <a:lnTo>
                        <a:pt x="0" y="51193"/>
                      </a:lnTo>
                      <a:lnTo>
                        <a:pt x="7966" y="49693"/>
                      </a:lnTo>
                      <a:cubicBezTo>
                        <a:pt x="10909" y="48532"/>
                        <a:pt x="13641" y="47025"/>
                        <a:pt x="16129" y="45126"/>
                      </a:cubicBezTo>
                      <a:lnTo>
                        <a:pt x="16129" y="12444"/>
                      </a:lnTo>
                      <a:cubicBezTo>
                        <a:pt x="13429" y="11251"/>
                        <a:pt x="10909" y="10388"/>
                        <a:pt x="8610" y="9870"/>
                      </a:cubicBezTo>
                      <a:cubicBezTo>
                        <a:pt x="6318" y="9344"/>
                        <a:pt x="4018" y="9069"/>
                        <a:pt x="1742" y="9069"/>
                      </a:cubicBezTo>
                      <a:lnTo>
                        <a:pt x="0" y="9812"/>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8" name="Shape 1817">
                  <a:extLst>
                    <a:ext uri="{FF2B5EF4-FFF2-40B4-BE49-F238E27FC236}">
                      <a16:creationId xmlns:a16="http://schemas.microsoft.com/office/drawing/2014/main" id="{FD165D7B-E560-CA15-E7E5-61E5226EFB83}"/>
                    </a:ext>
                  </a:extLst>
                </p:cNvPr>
                <p:cNvSpPr/>
                <p:nvPr/>
              </p:nvSpPr>
              <p:spPr>
                <a:xfrm>
                  <a:off x="363029" y="600783"/>
                  <a:ext cx="27411" cy="60835"/>
                </a:xfrm>
                <a:custGeom>
                  <a:avLst/>
                  <a:gdLst/>
                  <a:ahLst/>
                  <a:cxnLst/>
                  <a:rect l="0" t="0" r="0" b="0"/>
                  <a:pathLst>
                    <a:path w="27411" h="60835">
                      <a:moveTo>
                        <a:pt x="27411" y="0"/>
                      </a:moveTo>
                      <a:lnTo>
                        <a:pt x="27411" y="8049"/>
                      </a:lnTo>
                      <a:lnTo>
                        <a:pt x="15666" y="12389"/>
                      </a:lnTo>
                      <a:cubicBezTo>
                        <a:pt x="12479" y="15576"/>
                        <a:pt x="10666" y="19532"/>
                        <a:pt x="10242" y="24256"/>
                      </a:cubicBezTo>
                      <a:lnTo>
                        <a:pt x="27411" y="24256"/>
                      </a:lnTo>
                      <a:lnTo>
                        <a:pt x="27411" y="31980"/>
                      </a:lnTo>
                      <a:lnTo>
                        <a:pt x="10242" y="31980"/>
                      </a:lnTo>
                      <a:cubicBezTo>
                        <a:pt x="10242" y="35661"/>
                        <a:pt x="10792" y="38878"/>
                        <a:pt x="11898" y="41641"/>
                      </a:cubicBezTo>
                      <a:cubicBezTo>
                        <a:pt x="13029" y="44365"/>
                        <a:pt x="14536" y="46601"/>
                        <a:pt x="16466" y="48352"/>
                      </a:cubicBezTo>
                      <a:cubicBezTo>
                        <a:pt x="18334" y="50070"/>
                        <a:pt x="20540" y="51358"/>
                        <a:pt x="23051" y="52213"/>
                      </a:cubicBezTo>
                      <a:lnTo>
                        <a:pt x="27411" y="52874"/>
                      </a:lnTo>
                      <a:lnTo>
                        <a:pt x="27411" y="60835"/>
                      </a:lnTo>
                      <a:lnTo>
                        <a:pt x="8367" y="54238"/>
                      </a:lnTo>
                      <a:cubicBezTo>
                        <a:pt x="2786" y="48846"/>
                        <a:pt x="0" y="41178"/>
                        <a:pt x="0" y="31273"/>
                      </a:cubicBezTo>
                      <a:cubicBezTo>
                        <a:pt x="0" y="21494"/>
                        <a:pt x="2668" y="13708"/>
                        <a:pt x="7998" y="7947"/>
                      </a:cubicBezTo>
                      <a:lnTo>
                        <a:pt x="2741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39" name="Shape 1818">
                  <a:extLst>
                    <a:ext uri="{FF2B5EF4-FFF2-40B4-BE49-F238E27FC236}">
                      <a16:creationId xmlns:a16="http://schemas.microsoft.com/office/drawing/2014/main" id="{ED7A2B36-24BF-9E6F-6CCD-CFD75F06C820}"/>
                    </a:ext>
                  </a:extLst>
                </p:cNvPr>
                <p:cNvSpPr/>
                <p:nvPr/>
              </p:nvSpPr>
              <p:spPr>
                <a:xfrm>
                  <a:off x="390440" y="647015"/>
                  <a:ext cx="25810" cy="16066"/>
                </a:xfrm>
                <a:custGeom>
                  <a:avLst/>
                  <a:gdLst/>
                  <a:ahLst/>
                  <a:cxnLst/>
                  <a:rect l="0" t="0" r="0" b="0"/>
                  <a:pathLst>
                    <a:path w="25810" h="16066">
                      <a:moveTo>
                        <a:pt x="25261" y="0"/>
                      </a:moveTo>
                      <a:lnTo>
                        <a:pt x="25810" y="0"/>
                      </a:lnTo>
                      <a:lnTo>
                        <a:pt x="25810" y="11012"/>
                      </a:lnTo>
                      <a:cubicBezTo>
                        <a:pt x="22412" y="12448"/>
                        <a:pt x="18943" y="13649"/>
                        <a:pt x="15387" y="14598"/>
                      </a:cubicBezTo>
                      <a:cubicBezTo>
                        <a:pt x="11863" y="15579"/>
                        <a:pt x="8151" y="16066"/>
                        <a:pt x="4227" y="16066"/>
                      </a:cubicBezTo>
                      <a:lnTo>
                        <a:pt x="0" y="14602"/>
                      </a:lnTo>
                      <a:lnTo>
                        <a:pt x="0" y="6641"/>
                      </a:lnTo>
                      <a:lnTo>
                        <a:pt x="4132" y="7268"/>
                      </a:lnTo>
                      <a:cubicBezTo>
                        <a:pt x="8214" y="7268"/>
                        <a:pt x="12295" y="6444"/>
                        <a:pt x="16431" y="4850"/>
                      </a:cubicBezTo>
                      <a:cubicBezTo>
                        <a:pt x="20567" y="3194"/>
                        <a:pt x="23511" y="1601"/>
                        <a:pt x="25261"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40" name="Shape 1819">
                  <a:extLst>
                    <a:ext uri="{FF2B5EF4-FFF2-40B4-BE49-F238E27FC236}">
                      <a16:creationId xmlns:a16="http://schemas.microsoft.com/office/drawing/2014/main" id="{A84A2BC1-83B2-4CD8-E7C7-DA2B558F3215}"/>
                    </a:ext>
                  </a:extLst>
                </p:cNvPr>
                <p:cNvSpPr/>
                <p:nvPr/>
              </p:nvSpPr>
              <p:spPr>
                <a:xfrm>
                  <a:off x="390440" y="600080"/>
                  <a:ext cx="26980" cy="32682"/>
                </a:xfrm>
                <a:custGeom>
                  <a:avLst/>
                  <a:gdLst/>
                  <a:ahLst/>
                  <a:cxnLst/>
                  <a:rect l="0" t="0" r="0" b="0"/>
                  <a:pathLst>
                    <a:path w="26980" h="32682">
                      <a:moveTo>
                        <a:pt x="1715" y="0"/>
                      </a:moveTo>
                      <a:cubicBezTo>
                        <a:pt x="9807" y="0"/>
                        <a:pt x="16031" y="2362"/>
                        <a:pt x="20387" y="7079"/>
                      </a:cubicBezTo>
                      <a:cubicBezTo>
                        <a:pt x="24798" y="11804"/>
                        <a:pt x="26980" y="18515"/>
                        <a:pt x="26980" y="27195"/>
                      </a:cubicBezTo>
                      <a:lnTo>
                        <a:pt x="26980" y="32682"/>
                      </a:lnTo>
                      <a:lnTo>
                        <a:pt x="0" y="32682"/>
                      </a:lnTo>
                      <a:lnTo>
                        <a:pt x="0" y="24958"/>
                      </a:lnTo>
                      <a:lnTo>
                        <a:pt x="17169" y="24958"/>
                      </a:lnTo>
                      <a:cubicBezTo>
                        <a:pt x="17138" y="19653"/>
                        <a:pt x="15788" y="15572"/>
                        <a:pt x="13150" y="12660"/>
                      </a:cubicBezTo>
                      <a:cubicBezTo>
                        <a:pt x="10545" y="9779"/>
                        <a:pt x="6558" y="8312"/>
                        <a:pt x="1189" y="8312"/>
                      </a:cubicBezTo>
                      <a:lnTo>
                        <a:pt x="0" y="8751"/>
                      </a:lnTo>
                      <a:lnTo>
                        <a:pt x="0" y="702"/>
                      </a:lnTo>
                      <a:lnTo>
                        <a:pt x="171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41" name="Shape 1820">
                  <a:extLst>
                    <a:ext uri="{FF2B5EF4-FFF2-40B4-BE49-F238E27FC236}">
                      <a16:creationId xmlns:a16="http://schemas.microsoft.com/office/drawing/2014/main" id="{2AD35B0D-EAD8-5E37-D18A-5825FFDFB7EA}"/>
                    </a:ext>
                  </a:extLst>
                </p:cNvPr>
                <p:cNvSpPr/>
                <p:nvPr/>
              </p:nvSpPr>
              <p:spPr>
                <a:xfrm>
                  <a:off x="3720205" y="201976"/>
                  <a:ext cx="2237" cy="875033"/>
                </a:xfrm>
                <a:custGeom>
                  <a:avLst/>
                  <a:gdLst/>
                  <a:ahLst/>
                  <a:cxnLst/>
                  <a:rect l="0" t="0" r="0" b="0"/>
                  <a:pathLst>
                    <a:path w="2237" h="875033">
                      <a:moveTo>
                        <a:pt x="0" y="875033"/>
                      </a:moveTo>
                      <a:lnTo>
                        <a:pt x="2237" y="0"/>
                      </a:lnTo>
                    </a:path>
                  </a:pathLst>
                </a:custGeom>
                <a:ln w="11110"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pic>
              <p:nvPicPr>
                <p:cNvPr id="242" name="Picture 35757">
                  <a:extLst>
                    <a:ext uri="{FF2B5EF4-FFF2-40B4-BE49-F238E27FC236}">
                      <a16:creationId xmlns:a16="http://schemas.microsoft.com/office/drawing/2014/main" id="{307CDFF1-2A74-1DD5-962D-CBDC506F5CB3}"/>
                    </a:ext>
                  </a:extLst>
                </p:cNvPr>
                <p:cNvPicPr/>
                <p:nvPr/>
              </p:nvPicPr>
              <p:blipFill>
                <a:blip r:embed="rId8"/>
                <a:stretch>
                  <a:fillRect/>
                </a:stretch>
              </p:blipFill>
              <p:spPr>
                <a:xfrm>
                  <a:off x="3089111" y="552717"/>
                  <a:ext cx="557784" cy="548640"/>
                </a:xfrm>
                <a:prstGeom prst="rect">
                  <a:avLst/>
                </a:prstGeom>
              </p:spPr>
            </p:pic>
            <p:sp>
              <p:nvSpPr>
                <p:cNvPr id="243" name="Shape 1822">
                  <a:extLst>
                    <a:ext uri="{FF2B5EF4-FFF2-40B4-BE49-F238E27FC236}">
                      <a16:creationId xmlns:a16="http://schemas.microsoft.com/office/drawing/2014/main" id="{8AFCCED9-3E13-B420-7AD1-06A514F1481F}"/>
                    </a:ext>
                  </a:extLst>
                </p:cNvPr>
                <p:cNvSpPr/>
                <p:nvPr/>
              </p:nvSpPr>
              <p:spPr>
                <a:xfrm>
                  <a:off x="3092592" y="554370"/>
                  <a:ext cx="552282" cy="546278"/>
                </a:xfrm>
                <a:custGeom>
                  <a:avLst/>
                  <a:gdLst/>
                  <a:ahLst/>
                  <a:cxnLst/>
                  <a:rect l="0" t="0" r="0" b="0"/>
                  <a:pathLst>
                    <a:path w="552282" h="546278">
                      <a:moveTo>
                        <a:pt x="552282" y="546278"/>
                      </a:moveTo>
                      <a:lnTo>
                        <a:pt x="0" y="546278"/>
                      </a:lnTo>
                      <a:lnTo>
                        <a:pt x="0" y="0"/>
                      </a:lnTo>
                      <a:lnTo>
                        <a:pt x="552282" y="0"/>
                      </a:ln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44" name="Shape 1823">
                  <a:extLst>
                    <a:ext uri="{FF2B5EF4-FFF2-40B4-BE49-F238E27FC236}">
                      <a16:creationId xmlns:a16="http://schemas.microsoft.com/office/drawing/2014/main" id="{A3991767-870D-A071-D2E7-1021B76DCF41}"/>
                    </a:ext>
                  </a:extLst>
                </p:cNvPr>
                <p:cNvSpPr/>
                <p:nvPr/>
              </p:nvSpPr>
              <p:spPr>
                <a:xfrm>
                  <a:off x="3281601" y="430017"/>
                  <a:ext cx="25955" cy="79899"/>
                </a:xfrm>
                <a:custGeom>
                  <a:avLst/>
                  <a:gdLst/>
                  <a:ahLst/>
                  <a:cxnLst/>
                  <a:rect l="0" t="0" r="0" b="0"/>
                  <a:pathLst>
                    <a:path w="25955" h="79899">
                      <a:moveTo>
                        <a:pt x="0" y="0"/>
                      </a:moveTo>
                      <a:lnTo>
                        <a:pt x="22385" y="0"/>
                      </a:lnTo>
                      <a:lnTo>
                        <a:pt x="25955" y="290"/>
                      </a:lnTo>
                      <a:lnTo>
                        <a:pt x="25955" y="9380"/>
                      </a:lnTo>
                      <a:lnTo>
                        <a:pt x="23122" y="9136"/>
                      </a:lnTo>
                      <a:lnTo>
                        <a:pt x="10643" y="9136"/>
                      </a:lnTo>
                      <a:lnTo>
                        <a:pt x="10643" y="39274"/>
                      </a:lnTo>
                      <a:lnTo>
                        <a:pt x="21372" y="39274"/>
                      </a:lnTo>
                      <a:lnTo>
                        <a:pt x="25955" y="38829"/>
                      </a:lnTo>
                      <a:lnTo>
                        <a:pt x="25955" y="48555"/>
                      </a:lnTo>
                      <a:lnTo>
                        <a:pt x="25602" y="48135"/>
                      </a:lnTo>
                      <a:lnTo>
                        <a:pt x="10643" y="48135"/>
                      </a:lnTo>
                      <a:lnTo>
                        <a:pt x="10643"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45" name="Shape 1824">
                  <a:extLst>
                    <a:ext uri="{FF2B5EF4-FFF2-40B4-BE49-F238E27FC236}">
                      <a16:creationId xmlns:a16="http://schemas.microsoft.com/office/drawing/2014/main" id="{2F0AA766-ED49-27A8-4F6C-8E5376F0BE8A}"/>
                    </a:ext>
                  </a:extLst>
                </p:cNvPr>
                <p:cNvSpPr/>
                <p:nvPr/>
              </p:nvSpPr>
              <p:spPr>
                <a:xfrm>
                  <a:off x="3307557" y="430307"/>
                  <a:ext cx="40146" cy="79609"/>
                </a:xfrm>
                <a:custGeom>
                  <a:avLst/>
                  <a:gdLst/>
                  <a:ahLst/>
                  <a:cxnLst/>
                  <a:rect l="0" t="0" r="0" b="0"/>
                  <a:pathLst>
                    <a:path w="40146" h="79609">
                      <a:moveTo>
                        <a:pt x="0" y="0"/>
                      </a:moveTo>
                      <a:lnTo>
                        <a:pt x="8508" y="691"/>
                      </a:lnTo>
                      <a:cubicBezTo>
                        <a:pt x="11726" y="1303"/>
                        <a:pt x="14606" y="2410"/>
                        <a:pt x="17181" y="4003"/>
                      </a:cubicBezTo>
                      <a:cubicBezTo>
                        <a:pt x="20100" y="5840"/>
                        <a:pt x="22337" y="8139"/>
                        <a:pt x="23962" y="10933"/>
                      </a:cubicBezTo>
                      <a:cubicBezTo>
                        <a:pt x="25586" y="13688"/>
                        <a:pt x="26410" y="17189"/>
                        <a:pt x="26410" y="21451"/>
                      </a:cubicBezTo>
                      <a:cubicBezTo>
                        <a:pt x="26410" y="27212"/>
                        <a:pt x="24974" y="32054"/>
                        <a:pt x="22063" y="35947"/>
                      </a:cubicBezTo>
                      <a:cubicBezTo>
                        <a:pt x="19174" y="39808"/>
                        <a:pt x="15195" y="42728"/>
                        <a:pt x="10101" y="44690"/>
                      </a:cubicBezTo>
                      <a:lnTo>
                        <a:pt x="40146" y="79609"/>
                      </a:lnTo>
                      <a:lnTo>
                        <a:pt x="26348" y="79609"/>
                      </a:lnTo>
                      <a:lnTo>
                        <a:pt x="0" y="48265"/>
                      </a:lnTo>
                      <a:lnTo>
                        <a:pt x="0" y="38539"/>
                      </a:lnTo>
                      <a:lnTo>
                        <a:pt x="4215" y="38129"/>
                      </a:lnTo>
                      <a:cubicBezTo>
                        <a:pt x="6695" y="37540"/>
                        <a:pt x="8846" y="36410"/>
                        <a:pt x="10596" y="34817"/>
                      </a:cubicBezTo>
                      <a:cubicBezTo>
                        <a:pt x="12189" y="33310"/>
                        <a:pt x="13382" y="31599"/>
                        <a:pt x="14120" y="29660"/>
                      </a:cubicBezTo>
                      <a:cubicBezTo>
                        <a:pt x="14913" y="27698"/>
                        <a:pt x="15313" y="25218"/>
                        <a:pt x="15313" y="22212"/>
                      </a:cubicBezTo>
                      <a:cubicBezTo>
                        <a:pt x="15313" y="19912"/>
                        <a:pt x="14881" y="17887"/>
                        <a:pt x="14089" y="16145"/>
                      </a:cubicBezTo>
                      <a:cubicBezTo>
                        <a:pt x="13288" y="14363"/>
                        <a:pt x="11969" y="12864"/>
                        <a:pt x="10101" y="11640"/>
                      </a:cubicBezTo>
                      <a:cubicBezTo>
                        <a:pt x="8570" y="10596"/>
                        <a:pt x="6726" y="9890"/>
                        <a:pt x="4647" y="9489"/>
                      </a:cubicBezTo>
                      <a:lnTo>
                        <a:pt x="0" y="9090"/>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46" name="Shape 1825">
                  <a:extLst>
                    <a:ext uri="{FF2B5EF4-FFF2-40B4-BE49-F238E27FC236}">
                      <a16:creationId xmlns:a16="http://schemas.microsoft.com/office/drawing/2014/main" id="{8E85C482-F301-BECC-AFCA-135F7905123E}"/>
                    </a:ext>
                  </a:extLst>
                </p:cNvPr>
                <p:cNvSpPr/>
                <p:nvPr/>
              </p:nvSpPr>
              <p:spPr>
                <a:xfrm>
                  <a:off x="3354633" y="430017"/>
                  <a:ext cx="31552" cy="79899"/>
                </a:xfrm>
                <a:custGeom>
                  <a:avLst/>
                  <a:gdLst/>
                  <a:ahLst/>
                  <a:cxnLst/>
                  <a:rect l="0" t="0" r="0" b="0"/>
                  <a:pathLst>
                    <a:path w="31552" h="79899">
                      <a:moveTo>
                        <a:pt x="0" y="0"/>
                      </a:moveTo>
                      <a:lnTo>
                        <a:pt x="31552" y="0"/>
                      </a:lnTo>
                      <a:lnTo>
                        <a:pt x="31552" y="8155"/>
                      </a:lnTo>
                      <a:lnTo>
                        <a:pt x="21097" y="8155"/>
                      </a:lnTo>
                      <a:lnTo>
                        <a:pt x="21097" y="71744"/>
                      </a:lnTo>
                      <a:lnTo>
                        <a:pt x="31552" y="71744"/>
                      </a:lnTo>
                      <a:lnTo>
                        <a:pt x="31552" y="79899"/>
                      </a:lnTo>
                      <a:lnTo>
                        <a:pt x="0" y="79899"/>
                      </a:lnTo>
                      <a:lnTo>
                        <a:pt x="0" y="71744"/>
                      </a:lnTo>
                      <a:lnTo>
                        <a:pt x="10454" y="71744"/>
                      </a:lnTo>
                      <a:lnTo>
                        <a:pt x="10454" y="8155"/>
                      </a:lnTo>
                      <a:lnTo>
                        <a:pt x="0" y="8155"/>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47" name="Shape 1826">
                  <a:extLst>
                    <a:ext uri="{FF2B5EF4-FFF2-40B4-BE49-F238E27FC236}">
                      <a16:creationId xmlns:a16="http://schemas.microsoft.com/office/drawing/2014/main" id="{EAEFE53F-BC2E-EFCE-8ACF-4DCF78D13EF1}"/>
                    </a:ext>
                  </a:extLst>
                </p:cNvPr>
                <p:cNvSpPr/>
                <p:nvPr/>
              </p:nvSpPr>
              <p:spPr>
                <a:xfrm>
                  <a:off x="3402156" y="428361"/>
                  <a:ext cx="54077" cy="81555"/>
                </a:xfrm>
                <a:custGeom>
                  <a:avLst/>
                  <a:gdLst/>
                  <a:ahLst/>
                  <a:cxnLst/>
                  <a:rect l="0" t="0" r="0" b="0"/>
                  <a:pathLst>
                    <a:path w="54077" h="81555">
                      <a:moveTo>
                        <a:pt x="24464" y="0"/>
                      </a:moveTo>
                      <a:cubicBezTo>
                        <a:pt x="32650" y="0"/>
                        <a:pt x="39086" y="1993"/>
                        <a:pt x="43748" y="5981"/>
                      </a:cubicBezTo>
                      <a:cubicBezTo>
                        <a:pt x="48378" y="9905"/>
                        <a:pt x="50710" y="15242"/>
                        <a:pt x="50710" y="22015"/>
                      </a:cubicBezTo>
                      <a:cubicBezTo>
                        <a:pt x="50710" y="25053"/>
                        <a:pt x="50309" y="27902"/>
                        <a:pt x="49540" y="30539"/>
                      </a:cubicBezTo>
                      <a:cubicBezTo>
                        <a:pt x="48779" y="33145"/>
                        <a:pt x="47641" y="35625"/>
                        <a:pt x="46142" y="37987"/>
                      </a:cubicBezTo>
                      <a:cubicBezTo>
                        <a:pt x="44761" y="40224"/>
                        <a:pt x="43104" y="42398"/>
                        <a:pt x="41205" y="44549"/>
                      </a:cubicBezTo>
                      <a:cubicBezTo>
                        <a:pt x="39361" y="46691"/>
                        <a:pt x="37092" y="49054"/>
                        <a:pt x="34400" y="51691"/>
                      </a:cubicBezTo>
                      <a:cubicBezTo>
                        <a:pt x="30562" y="55435"/>
                        <a:pt x="26607" y="59076"/>
                        <a:pt x="22534" y="62640"/>
                      </a:cubicBezTo>
                      <a:cubicBezTo>
                        <a:pt x="18452" y="66132"/>
                        <a:pt x="14653" y="69382"/>
                        <a:pt x="11130" y="72388"/>
                      </a:cubicBezTo>
                      <a:lnTo>
                        <a:pt x="54077" y="72388"/>
                      </a:lnTo>
                      <a:lnTo>
                        <a:pt x="54077" y="81555"/>
                      </a:lnTo>
                      <a:lnTo>
                        <a:pt x="0" y="81555"/>
                      </a:lnTo>
                      <a:lnTo>
                        <a:pt x="0" y="70331"/>
                      </a:lnTo>
                      <a:cubicBezTo>
                        <a:pt x="3767" y="67113"/>
                        <a:pt x="7511" y="63895"/>
                        <a:pt x="11278" y="60677"/>
                      </a:cubicBezTo>
                      <a:cubicBezTo>
                        <a:pt x="15053" y="57452"/>
                        <a:pt x="18578" y="54265"/>
                        <a:pt x="21858" y="51079"/>
                      </a:cubicBezTo>
                      <a:cubicBezTo>
                        <a:pt x="28726" y="44423"/>
                        <a:pt x="33420" y="39149"/>
                        <a:pt x="35962" y="35256"/>
                      </a:cubicBezTo>
                      <a:cubicBezTo>
                        <a:pt x="38505" y="31332"/>
                        <a:pt x="39761" y="27070"/>
                        <a:pt x="39761" y="22533"/>
                      </a:cubicBezTo>
                      <a:cubicBezTo>
                        <a:pt x="39761" y="18397"/>
                        <a:pt x="38380" y="15148"/>
                        <a:pt x="35625" y="12817"/>
                      </a:cubicBezTo>
                      <a:cubicBezTo>
                        <a:pt x="32925" y="10454"/>
                        <a:pt x="29095" y="9293"/>
                        <a:pt x="24221" y="9293"/>
                      </a:cubicBezTo>
                      <a:cubicBezTo>
                        <a:pt x="20940" y="9293"/>
                        <a:pt x="17408" y="9873"/>
                        <a:pt x="13641" y="11004"/>
                      </a:cubicBezTo>
                      <a:cubicBezTo>
                        <a:pt x="9842" y="12142"/>
                        <a:pt x="6130" y="13923"/>
                        <a:pt x="2543" y="16246"/>
                      </a:cubicBezTo>
                      <a:lnTo>
                        <a:pt x="1994" y="16246"/>
                      </a:lnTo>
                      <a:lnTo>
                        <a:pt x="1994" y="5000"/>
                      </a:lnTo>
                      <a:cubicBezTo>
                        <a:pt x="4536" y="3744"/>
                        <a:pt x="7911" y="2606"/>
                        <a:pt x="12142" y="1562"/>
                      </a:cubicBezTo>
                      <a:cubicBezTo>
                        <a:pt x="16404" y="526"/>
                        <a:pt x="20508"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48" name="Shape 1827">
                  <a:extLst>
                    <a:ext uri="{FF2B5EF4-FFF2-40B4-BE49-F238E27FC236}">
                      <a16:creationId xmlns:a16="http://schemas.microsoft.com/office/drawing/2014/main" id="{A0281B01-D6DD-BA43-4A27-13F0685392BD}"/>
                    </a:ext>
                  </a:extLst>
                </p:cNvPr>
                <p:cNvSpPr/>
                <p:nvPr/>
              </p:nvSpPr>
              <p:spPr>
                <a:xfrm>
                  <a:off x="1897556" y="1344654"/>
                  <a:ext cx="84090" cy="67325"/>
                </a:xfrm>
                <a:custGeom>
                  <a:avLst/>
                  <a:gdLst/>
                  <a:ahLst/>
                  <a:cxnLst/>
                  <a:rect l="0" t="0" r="0" b="0"/>
                  <a:pathLst>
                    <a:path w="84090" h="67325">
                      <a:moveTo>
                        <a:pt x="84090" y="0"/>
                      </a:moveTo>
                      <a:lnTo>
                        <a:pt x="84090" y="67325"/>
                      </a:lnTo>
                      <a:lnTo>
                        <a:pt x="0" y="35225"/>
                      </a:lnTo>
                      <a:lnTo>
                        <a:pt x="84090"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it-IT"/>
                </a:p>
              </p:txBody>
            </p:sp>
            <p:sp>
              <p:nvSpPr>
                <p:cNvPr id="249" name="Shape 1828">
                  <a:extLst>
                    <a:ext uri="{FF2B5EF4-FFF2-40B4-BE49-F238E27FC236}">
                      <a16:creationId xmlns:a16="http://schemas.microsoft.com/office/drawing/2014/main" id="{A55D7990-F646-05F9-82AA-B8F0597180AB}"/>
                    </a:ext>
                  </a:extLst>
                </p:cNvPr>
                <p:cNvSpPr/>
                <p:nvPr/>
              </p:nvSpPr>
              <p:spPr>
                <a:xfrm>
                  <a:off x="1015781" y="51722"/>
                  <a:ext cx="77654" cy="67294"/>
                </a:xfrm>
                <a:custGeom>
                  <a:avLst/>
                  <a:gdLst/>
                  <a:ahLst/>
                  <a:cxnLst/>
                  <a:rect l="0" t="0" r="0" b="0"/>
                  <a:pathLst>
                    <a:path w="77654" h="67294">
                      <a:moveTo>
                        <a:pt x="0" y="0"/>
                      </a:moveTo>
                      <a:lnTo>
                        <a:pt x="77654" y="35193"/>
                      </a:lnTo>
                      <a:lnTo>
                        <a:pt x="0" y="67294"/>
                      </a:lnTo>
                      <a:lnTo>
                        <a:pt x="0"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it-IT"/>
                </a:p>
              </p:txBody>
            </p:sp>
            <p:sp>
              <p:nvSpPr>
                <p:cNvPr id="250" name="Shape 1829">
                  <a:extLst>
                    <a:ext uri="{FF2B5EF4-FFF2-40B4-BE49-F238E27FC236}">
                      <a16:creationId xmlns:a16="http://schemas.microsoft.com/office/drawing/2014/main" id="{858350E8-53AD-9DC6-42AE-97B95E60187D}"/>
                    </a:ext>
                  </a:extLst>
                </p:cNvPr>
                <p:cNvSpPr/>
                <p:nvPr/>
              </p:nvSpPr>
              <p:spPr>
                <a:xfrm>
                  <a:off x="1885752" y="174419"/>
                  <a:ext cx="77285" cy="66988"/>
                </a:xfrm>
                <a:custGeom>
                  <a:avLst/>
                  <a:gdLst/>
                  <a:ahLst/>
                  <a:cxnLst/>
                  <a:rect l="0" t="0" r="0" b="0"/>
                  <a:pathLst>
                    <a:path w="77285" h="66988">
                      <a:moveTo>
                        <a:pt x="0" y="0"/>
                      </a:moveTo>
                      <a:lnTo>
                        <a:pt x="77285" y="31944"/>
                      </a:lnTo>
                      <a:lnTo>
                        <a:pt x="0" y="66988"/>
                      </a:lnTo>
                      <a:lnTo>
                        <a:pt x="0" y="0"/>
                      </a:lnTo>
                      <a:close/>
                    </a:path>
                  </a:pathLst>
                </a:custGeom>
                <a:ln w="1131" cap="flat">
                  <a:miter lim="100000"/>
                </a:ln>
              </p:spPr>
              <p:style>
                <a:lnRef idx="1">
                  <a:srgbClr val="000000"/>
                </a:lnRef>
                <a:fillRef idx="1">
                  <a:srgbClr val="000000"/>
                </a:fillRef>
                <a:effectRef idx="0">
                  <a:scrgbClr r="0" g="0" b="0"/>
                </a:effectRef>
                <a:fontRef idx="none"/>
              </p:style>
              <p:txBody>
                <a:bodyPr/>
                <a:lstStyle/>
                <a:p>
                  <a:endParaRPr lang="it-IT"/>
                </a:p>
              </p:txBody>
            </p:sp>
            <p:sp>
              <p:nvSpPr>
                <p:cNvPr id="251" name="Shape 1830">
                  <a:extLst>
                    <a:ext uri="{FF2B5EF4-FFF2-40B4-BE49-F238E27FC236}">
                      <a16:creationId xmlns:a16="http://schemas.microsoft.com/office/drawing/2014/main" id="{725CCA07-A576-55DA-22F3-6B0CE21D0853}"/>
                    </a:ext>
                  </a:extLst>
                </p:cNvPr>
                <p:cNvSpPr/>
                <p:nvPr/>
              </p:nvSpPr>
              <p:spPr>
                <a:xfrm>
                  <a:off x="2560300" y="1342111"/>
                  <a:ext cx="84098" cy="67325"/>
                </a:xfrm>
                <a:custGeom>
                  <a:avLst/>
                  <a:gdLst/>
                  <a:ahLst/>
                  <a:cxnLst/>
                  <a:rect l="0" t="0" r="0" b="0"/>
                  <a:pathLst>
                    <a:path w="84098" h="67325">
                      <a:moveTo>
                        <a:pt x="84098" y="0"/>
                      </a:moveTo>
                      <a:lnTo>
                        <a:pt x="84098" y="67325"/>
                      </a:lnTo>
                      <a:lnTo>
                        <a:pt x="0" y="35225"/>
                      </a:lnTo>
                      <a:lnTo>
                        <a:pt x="84098"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it-IT"/>
                </a:p>
              </p:txBody>
            </p:sp>
            <p:sp>
              <p:nvSpPr>
                <p:cNvPr id="252" name="Shape 1831">
                  <a:extLst>
                    <a:ext uri="{FF2B5EF4-FFF2-40B4-BE49-F238E27FC236}">
                      <a16:creationId xmlns:a16="http://schemas.microsoft.com/office/drawing/2014/main" id="{32B9564B-C9DC-7AF7-B067-EAC361E68A27}"/>
                    </a:ext>
                  </a:extLst>
                </p:cNvPr>
                <p:cNvSpPr/>
                <p:nvPr/>
              </p:nvSpPr>
              <p:spPr>
                <a:xfrm>
                  <a:off x="2951317" y="165982"/>
                  <a:ext cx="77293" cy="66996"/>
                </a:xfrm>
                <a:custGeom>
                  <a:avLst/>
                  <a:gdLst/>
                  <a:ahLst/>
                  <a:cxnLst/>
                  <a:rect l="0" t="0" r="0" b="0"/>
                  <a:pathLst>
                    <a:path w="77293" h="66996">
                      <a:moveTo>
                        <a:pt x="0" y="0"/>
                      </a:moveTo>
                      <a:lnTo>
                        <a:pt x="77293" y="31952"/>
                      </a:lnTo>
                      <a:lnTo>
                        <a:pt x="0" y="66996"/>
                      </a:lnTo>
                      <a:lnTo>
                        <a:pt x="0" y="0"/>
                      </a:lnTo>
                      <a:close/>
                    </a:path>
                  </a:pathLst>
                </a:custGeom>
                <a:ln w="1131" cap="flat">
                  <a:miter lim="100000"/>
                </a:ln>
              </p:spPr>
              <p:style>
                <a:lnRef idx="1">
                  <a:srgbClr val="000000"/>
                </a:lnRef>
                <a:fillRef idx="1">
                  <a:srgbClr val="000000"/>
                </a:fillRef>
                <a:effectRef idx="0">
                  <a:scrgbClr r="0" g="0" b="0"/>
                </a:effectRef>
                <a:fontRef idx="none"/>
              </p:style>
              <p:txBody>
                <a:bodyPr/>
                <a:lstStyle/>
                <a:p>
                  <a:endParaRPr lang="it-IT"/>
                </a:p>
              </p:txBody>
            </p:sp>
            <p:sp>
              <p:nvSpPr>
                <p:cNvPr id="253" name="Shape 1832">
                  <a:extLst>
                    <a:ext uri="{FF2B5EF4-FFF2-40B4-BE49-F238E27FC236}">
                      <a16:creationId xmlns:a16="http://schemas.microsoft.com/office/drawing/2014/main" id="{4440AC18-357A-67B4-9B75-19F594B11AE4}"/>
                    </a:ext>
                  </a:extLst>
                </p:cNvPr>
                <p:cNvSpPr/>
                <p:nvPr/>
              </p:nvSpPr>
              <p:spPr>
                <a:xfrm>
                  <a:off x="2316255" y="736050"/>
                  <a:ext cx="66956" cy="77968"/>
                </a:xfrm>
                <a:custGeom>
                  <a:avLst/>
                  <a:gdLst/>
                  <a:ahLst/>
                  <a:cxnLst/>
                  <a:rect l="0" t="0" r="0" b="0"/>
                  <a:pathLst>
                    <a:path w="66956" h="77968">
                      <a:moveTo>
                        <a:pt x="33388" y="0"/>
                      </a:moveTo>
                      <a:lnTo>
                        <a:pt x="66956" y="77968"/>
                      </a:lnTo>
                      <a:lnTo>
                        <a:pt x="0" y="76712"/>
                      </a:lnTo>
                      <a:lnTo>
                        <a:pt x="33388" y="0"/>
                      </a:lnTo>
                      <a:close/>
                    </a:path>
                  </a:pathLst>
                </a:custGeom>
                <a:ln w="1131" cap="flat">
                  <a:miter lim="100000"/>
                </a:ln>
              </p:spPr>
              <p:style>
                <a:lnRef idx="1">
                  <a:srgbClr val="B3B3B3"/>
                </a:lnRef>
                <a:fillRef idx="1">
                  <a:srgbClr val="B3B3B3"/>
                </a:fillRef>
                <a:effectRef idx="0">
                  <a:scrgbClr r="0" g="0" b="0"/>
                </a:effectRef>
                <a:fontRef idx="none"/>
              </p:style>
              <p:txBody>
                <a:bodyPr/>
                <a:lstStyle/>
                <a:p>
                  <a:endParaRPr lang="it-IT"/>
                </a:p>
              </p:txBody>
            </p:sp>
            <p:sp>
              <p:nvSpPr>
                <p:cNvPr id="254" name="Shape 1833">
                  <a:extLst>
                    <a:ext uri="{FF2B5EF4-FFF2-40B4-BE49-F238E27FC236}">
                      <a16:creationId xmlns:a16="http://schemas.microsoft.com/office/drawing/2014/main" id="{D29A77E1-3E11-81AB-7C9C-5A6E55636D55}"/>
                    </a:ext>
                  </a:extLst>
                </p:cNvPr>
                <p:cNvSpPr/>
                <p:nvPr/>
              </p:nvSpPr>
              <p:spPr>
                <a:xfrm>
                  <a:off x="1484798" y="327554"/>
                  <a:ext cx="275926" cy="0"/>
                </a:xfrm>
                <a:custGeom>
                  <a:avLst/>
                  <a:gdLst/>
                  <a:ahLst/>
                  <a:cxnLst/>
                  <a:rect l="0" t="0" r="0" b="0"/>
                  <a:pathLst>
                    <a:path w="275926">
                      <a:moveTo>
                        <a:pt x="0" y="0"/>
                      </a:moveTo>
                      <a:lnTo>
                        <a:pt x="275926"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55" name="Shape 1834">
                  <a:extLst>
                    <a:ext uri="{FF2B5EF4-FFF2-40B4-BE49-F238E27FC236}">
                      <a16:creationId xmlns:a16="http://schemas.microsoft.com/office/drawing/2014/main" id="{157D1F8F-636B-28C2-C2B0-F8AB33E8CD8F}"/>
                    </a:ext>
                  </a:extLst>
                </p:cNvPr>
                <p:cNvSpPr/>
                <p:nvPr/>
              </p:nvSpPr>
              <p:spPr>
                <a:xfrm>
                  <a:off x="2977288" y="1079763"/>
                  <a:ext cx="35130" cy="0"/>
                </a:xfrm>
                <a:custGeom>
                  <a:avLst/>
                  <a:gdLst/>
                  <a:ahLst/>
                  <a:cxnLst/>
                  <a:rect l="0" t="0" r="0" b="0"/>
                  <a:pathLst>
                    <a:path w="35130">
                      <a:moveTo>
                        <a:pt x="0" y="0"/>
                      </a:moveTo>
                      <a:lnTo>
                        <a:pt x="35130"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56" name="Shape 1835">
                  <a:extLst>
                    <a:ext uri="{FF2B5EF4-FFF2-40B4-BE49-F238E27FC236}">
                      <a16:creationId xmlns:a16="http://schemas.microsoft.com/office/drawing/2014/main" id="{31E1287E-FB50-BEC5-2AD0-A52F6080D259}"/>
                    </a:ext>
                  </a:extLst>
                </p:cNvPr>
                <p:cNvSpPr/>
                <p:nvPr/>
              </p:nvSpPr>
              <p:spPr>
                <a:xfrm>
                  <a:off x="1487773" y="202714"/>
                  <a:ext cx="269976" cy="0"/>
                </a:xfrm>
                <a:custGeom>
                  <a:avLst/>
                  <a:gdLst/>
                  <a:ahLst/>
                  <a:cxnLst/>
                  <a:rect l="0" t="0" r="0" b="0"/>
                  <a:pathLst>
                    <a:path w="269976">
                      <a:moveTo>
                        <a:pt x="0" y="0"/>
                      </a:moveTo>
                      <a:lnTo>
                        <a:pt x="269976"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57" name="Shape 1836">
                  <a:extLst>
                    <a:ext uri="{FF2B5EF4-FFF2-40B4-BE49-F238E27FC236}">
                      <a16:creationId xmlns:a16="http://schemas.microsoft.com/office/drawing/2014/main" id="{A7F6446E-A136-A6C2-E5A2-AD7B8ACD344F}"/>
                    </a:ext>
                  </a:extLst>
                </p:cNvPr>
                <p:cNvSpPr/>
                <p:nvPr/>
              </p:nvSpPr>
              <p:spPr>
                <a:xfrm>
                  <a:off x="3012975" y="615958"/>
                  <a:ext cx="79711" cy="0"/>
                </a:xfrm>
                <a:custGeom>
                  <a:avLst/>
                  <a:gdLst/>
                  <a:ahLst/>
                  <a:cxnLst/>
                  <a:rect l="0" t="0" r="0" b="0"/>
                  <a:pathLst>
                    <a:path w="79711">
                      <a:moveTo>
                        <a:pt x="0" y="0"/>
                      </a:moveTo>
                      <a:lnTo>
                        <a:pt x="79711"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58" name="Shape 1837">
                  <a:extLst>
                    <a:ext uri="{FF2B5EF4-FFF2-40B4-BE49-F238E27FC236}">
                      <a16:creationId xmlns:a16="http://schemas.microsoft.com/office/drawing/2014/main" id="{3C599A06-3B44-9191-29E4-428307667211}"/>
                    </a:ext>
                  </a:extLst>
                </p:cNvPr>
                <p:cNvSpPr/>
                <p:nvPr/>
              </p:nvSpPr>
              <p:spPr>
                <a:xfrm>
                  <a:off x="3643281" y="1075321"/>
                  <a:ext cx="81280" cy="0"/>
                </a:xfrm>
                <a:custGeom>
                  <a:avLst/>
                  <a:gdLst/>
                  <a:ahLst/>
                  <a:cxnLst/>
                  <a:rect l="0" t="0" r="0" b="0"/>
                  <a:pathLst>
                    <a:path w="81280">
                      <a:moveTo>
                        <a:pt x="0" y="0"/>
                      </a:moveTo>
                      <a:lnTo>
                        <a:pt x="81280"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59" name="Shape 1838">
                  <a:extLst>
                    <a:ext uri="{FF2B5EF4-FFF2-40B4-BE49-F238E27FC236}">
                      <a16:creationId xmlns:a16="http://schemas.microsoft.com/office/drawing/2014/main" id="{674D62AD-DC39-CEAA-3583-2921950EFB52}"/>
                    </a:ext>
                  </a:extLst>
                </p:cNvPr>
                <p:cNvSpPr/>
                <p:nvPr/>
              </p:nvSpPr>
              <p:spPr>
                <a:xfrm>
                  <a:off x="3253888" y="700550"/>
                  <a:ext cx="243" cy="257591"/>
                </a:xfrm>
                <a:custGeom>
                  <a:avLst/>
                  <a:gdLst/>
                  <a:ahLst/>
                  <a:cxnLst/>
                  <a:rect l="0" t="0" r="0" b="0"/>
                  <a:pathLst>
                    <a:path w="243" h="257591">
                      <a:moveTo>
                        <a:pt x="0" y="257591"/>
                      </a:moveTo>
                      <a:lnTo>
                        <a:pt x="243" y="0"/>
                      </a:lnTo>
                      <a:close/>
                    </a:path>
                  </a:pathLst>
                </a:custGeom>
                <a:ln w="12570" cap="flat">
                  <a:custDash>
                    <a:ds d="296932" sp="296932"/>
                  </a:custDash>
                  <a:miter lim="100000"/>
                </a:ln>
              </p:spPr>
              <p:style>
                <a:lnRef idx="1">
                  <a:srgbClr val="0000FF"/>
                </a:lnRef>
                <a:fillRef idx="1">
                  <a:srgbClr val="000000"/>
                </a:fillRef>
                <a:effectRef idx="0">
                  <a:scrgbClr r="0" g="0" b="0"/>
                </a:effectRef>
                <a:fontRef idx="none"/>
              </p:style>
              <p:txBody>
                <a:bodyPr/>
                <a:lstStyle/>
                <a:p>
                  <a:endParaRPr lang="it-IT"/>
                </a:p>
              </p:txBody>
            </p:sp>
            <p:sp>
              <p:nvSpPr>
                <p:cNvPr id="260" name="Shape 1839">
                  <a:extLst>
                    <a:ext uri="{FF2B5EF4-FFF2-40B4-BE49-F238E27FC236}">
                      <a16:creationId xmlns:a16="http://schemas.microsoft.com/office/drawing/2014/main" id="{6BE456ED-ACFE-299B-A3FF-88FF1360B017}"/>
                    </a:ext>
                  </a:extLst>
                </p:cNvPr>
                <p:cNvSpPr/>
                <p:nvPr/>
              </p:nvSpPr>
              <p:spPr>
                <a:xfrm>
                  <a:off x="3216391" y="697390"/>
                  <a:ext cx="75425" cy="37741"/>
                </a:xfrm>
                <a:custGeom>
                  <a:avLst/>
                  <a:gdLst/>
                  <a:ahLst/>
                  <a:cxnLst/>
                  <a:rect l="0" t="0" r="0" b="0"/>
                  <a:pathLst>
                    <a:path w="75425" h="37741">
                      <a:moveTo>
                        <a:pt x="75425" y="37741"/>
                      </a:moveTo>
                      <a:lnTo>
                        <a:pt x="37741" y="0"/>
                      </a:lnTo>
                      <a:lnTo>
                        <a:pt x="0" y="37684"/>
                      </a:lnTo>
                    </a:path>
                  </a:pathLst>
                </a:custGeom>
                <a:ln w="12" cap="flat">
                  <a:miter lim="100000"/>
                </a:ln>
              </p:spPr>
              <p:style>
                <a:lnRef idx="1">
                  <a:srgbClr val="0000FF"/>
                </a:lnRef>
                <a:fillRef idx="0">
                  <a:srgbClr val="000000">
                    <a:alpha val="0"/>
                  </a:srgbClr>
                </a:fillRef>
                <a:effectRef idx="0">
                  <a:scrgbClr r="0" g="0" b="0"/>
                </a:effectRef>
                <a:fontRef idx="none"/>
              </p:style>
              <p:txBody>
                <a:bodyPr/>
                <a:lstStyle/>
                <a:p>
                  <a:endParaRPr lang="it-IT"/>
                </a:p>
              </p:txBody>
            </p:sp>
            <p:sp>
              <p:nvSpPr>
                <p:cNvPr id="261" name="Shape 1840">
                  <a:extLst>
                    <a:ext uri="{FF2B5EF4-FFF2-40B4-BE49-F238E27FC236}">
                      <a16:creationId xmlns:a16="http://schemas.microsoft.com/office/drawing/2014/main" id="{59D7990A-92E2-E234-4857-9826218E61D9}"/>
                    </a:ext>
                  </a:extLst>
                </p:cNvPr>
                <p:cNvSpPr/>
                <p:nvPr/>
              </p:nvSpPr>
              <p:spPr>
                <a:xfrm>
                  <a:off x="2724688" y="1021330"/>
                  <a:ext cx="25908" cy="79899"/>
                </a:xfrm>
                <a:custGeom>
                  <a:avLst/>
                  <a:gdLst/>
                  <a:ahLst/>
                  <a:cxnLst/>
                  <a:rect l="0" t="0" r="0" b="0"/>
                  <a:pathLst>
                    <a:path w="25908" h="79899">
                      <a:moveTo>
                        <a:pt x="0" y="0"/>
                      </a:moveTo>
                      <a:lnTo>
                        <a:pt x="21678" y="0"/>
                      </a:lnTo>
                      <a:lnTo>
                        <a:pt x="25908" y="426"/>
                      </a:lnTo>
                      <a:lnTo>
                        <a:pt x="25908" y="9545"/>
                      </a:lnTo>
                      <a:lnTo>
                        <a:pt x="21129" y="9104"/>
                      </a:lnTo>
                      <a:lnTo>
                        <a:pt x="10611" y="9104"/>
                      </a:lnTo>
                      <a:lnTo>
                        <a:pt x="10611" y="41048"/>
                      </a:lnTo>
                      <a:lnTo>
                        <a:pt x="19590" y="41048"/>
                      </a:lnTo>
                      <a:lnTo>
                        <a:pt x="25908" y="40365"/>
                      </a:lnTo>
                      <a:lnTo>
                        <a:pt x="25908" y="49434"/>
                      </a:lnTo>
                      <a:lnTo>
                        <a:pt x="21246" y="50098"/>
                      </a:lnTo>
                      <a:lnTo>
                        <a:pt x="10611" y="50098"/>
                      </a:lnTo>
                      <a:lnTo>
                        <a:pt x="10611"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62" name="Shape 1841">
                  <a:extLst>
                    <a:ext uri="{FF2B5EF4-FFF2-40B4-BE49-F238E27FC236}">
                      <a16:creationId xmlns:a16="http://schemas.microsoft.com/office/drawing/2014/main" id="{A93F53B8-A352-7E0D-775A-CCE292FC5F51}"/>
                    </a:ext>
                  </a:extLst>
                </p:cNvPr>
                <p:cNvSpPr/>
                <p:nvPr/>
              </p:nvSpPr>
              <p:spPr>
                <a:xfrm>
                  <a:off x="2750597" y="1021756"/>
                  <a:ext cx="26340" cy="49009"/>
                </a:xfrm>
                <a:custGeom>
                  <a:avLst/>
                  <a:gdLst/>
                  <a:ahLst/>
                  <a:cxnLst/>
                  <a:rect l="0" t="0" r="0" b="0"/>
                  <a:pathLst>
                    <a:path w="26340" h="49009">
                      <a:moveTo>
                        <a:pt x="0" y="0"/>
                      </a:moveTo>
                      <a:lnTo>
                        <a:pt x="7943" y="799"/>
                      </a:lnTo>
                      <a:cubicBezTo>
                        <a:pt x="11286" y="1599"/>
                        <a:pt x="14229" y="2855"/>
                        <a:pt x="16804" y="4574"/>
                      </a:cubicBezTo>
                      <a:cubicBezTo>
                        <a:pt x="19834" y="6591"/>
                        <a:pt x="22196" y="9142"/>
                        <a:pt x="23821" y="12172"/>
                      </a:cubicBezTo>
                      <a:cubicBezTo>
                        <a:pt x="25508" y="15209"/>
                        <a:pt x="26340" y="19070"/>
                        <a:pt x="26340" y="23701"/>
                      </a:cubicBezTo>
                      <a:cubicBezTo>
                        <a:pt x="26340" y="27257"/>
                        <a:pt x="25720" y="30537"/>
                        <a:pt x="24464" y="33575"/>
                      </a:cubicBezTo>
                      <a:cubicBezTo>
                        <a:pt x="23271" y="36581"/>
                        <a:pt x="21552" y="39218"/>
                        <a:pt x="19315" y="41423"/>
                      </a:cubicBezTo>
                      <a:cubicBezTo>
                        <a:pt x="16553" y="44178"/>
                        <a:pt x="13304" y="46235"/>
                        <a:pt x="9568" y="47647"/>
                      </a:cubicBezTo>
                      <a:lnTo>
                        <a:pt x="0" y="49009"/>
                      </a:lnTo>
                      <a:lnTo>
                        <a:pt x="0" y="39939"/>
                      </a:lnTo>
                      <a:lnTo>
                        <a:pt x="4136" y="39492"/>
                      </a:lnTo>
                      <a:cubicBezTo>
                        <a:pt x="6805" y="38692"/>
                        <a:pt x="9018" y="37468"/>
                        <a:pt x="10666" y="35780"/>
                      </a:cubicBezTo>
                      <a:cubicBezTo>
                        <a:pt x="12354" y="34061"/>
                        <a:pt x="13555" y="32256"/>
                        <a:pt x="14229" y="30388"/>
                      </a:cubicBezTo>
                      <a:cubicBezTo>
                        <a:pt x="14929" y="28481"/>
                        <a:pt x="15297" y="26338"/>
                        <a:pt x="15297" y="23976"/>
                      </a:cubicBezTo>
                      <a:cubicBezTo>
                        <a:pt x="15297" y="21221"/>
                        <a:pt x="14810" y="18827"/>
                        <a:pt x="13861" y="16802"/>
                      </a:cubicBezTo>
                      <a:cubicBezTo>
                        <a:pt x="12880" y="14746"/>
                        <a:pt x="11404" y="13098"/>
                        <a:pt x="9442" y="11803"/>
                      </a:cubicBezTo>
                      <a:cubicBezTo>
                        <a:pt x="7723" y="10704"/>
                        <a:pt x="5761" y="9903"/>
                        <a:pt x="3556" y="9448"/>
                      </a:cubicBezTo>
                      <a:lnTo>
                        <a:pt x="0" y="9120"/>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63" name="Shape 1842">
                  <a:extLst>
                    <a:ext uri="{FF2B5EF4-FFF2-40B4-BE49-F238E27FC236}">
                      <a16:creationId xmlns:a16="http://schemas.microsoft.com/office/drawing/2014/main" id="{7363A265-DB3D-45C3-89A9-681D2CA42E00}"/>
                    </a:ext>
                  </a:extLst>
                </p:cNvPr>
                <p:cNvSpPr/>
                <p:nvPr/>
              </p:nvSpPr>
              <p:spPr>
                <a:xfrm>
                  <a:off x="2783216" y="1039642"/>
                  <a:ext cx="27670" cy="63236"/>
                </a:xfrm>
                <a:custGeom>
                  <a:avLst/>
                  <a:gdLst/>
                  <a:ahLst/>
                  <a:cxnLst/>
                  <a:rect l="0" t="0" r="0" b="0"/>
                  <a:pathLst>
                    <a:path w="27670" h="63236">
                      <a:moveTo>
                        <a:pt x="27670" y="0"/>
                      </a:moveTo>
                      <a:lnTo>
                        <a:pt x="27670" y="8673"/>
                      </a:lnTo>
                      <a:lnTo>
                        <a:pt x="14936" y="14370"/>
                      </a:lnTo>
                      <a:cubicBezTo>
                        <a:pt x="11930" y="18114"/>
                        <a:pt x="10423" y="23875"/>
                        <a:pt x="10423" y="31630"/>
                      </a:cubicBezTo>
                      <a:cubicBezTo>
                        <a:pt x="10423" y="39141"/>
                        <a:pt x="11930" y="44846"/>
                        <a:pt x="14967" y="48740"/>
                      </a:cubicBezTo>
                      <a:lnTo>
                        <a:pt x="27670" y="54523"/>
                      </a:lnTo>
                      <a:lnTo>
                        <a:pt x="27670" y="63236"/>
                      </a:lnTo>
                      <a:lnTo>
                        <a:pt x="7456" y="54744"/>
                      </a:lnTo>
                      <a:cubicBezTo>
                        <a:pt x="2488" y="49108"/>
                        <a:pt x="0" y="41409"/>
                        <a:pt x="0" y="31630"/>
                      </a:cubicBezTo>
                      <a:cubicBezTo>
                        <a:pt x="0" y="21882"/>
                        <a:pt x="2488" y="14159"/>
                        <a:pt x="7456" y="8515"/>
                      </a:cubicBezTo>
                      <a:lnTo>
                        <a:pt x="2767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64" name="Shape 1843">
                  <a:extLst>
                    <a:ext uri="{FF2B5EF4-FFF2-40B4-BE49-F238E27FC236}">
                      <a16:creationId xmlns:a16="http://schemas.microsoft.com/office/drawing/2014/main" id="{F9EC0BEA-E877-AC33-5F84-9BF752F901BD}"/>
                    </a:ext>
                  </a:extLst>
                </p:cNvPr>
                <p:cNvSpPr/>
                <p:nvPr/>
              </p:nvSpPr>
              <p:spPr>
                <a:xfrm>
                  <a:off x="2810886" y="1039633"/>
                  <a:ext cx="27639" cy="63252"/>
                </a:xfrm>
                <a:custGeom>
                  <a:avLst/>
                  <a:gdLst/>
                  <a:ahLst/>
                  <a:cxnLst/>
                  <a:rect l="0" t="0" r="0" b="0"/>
                  <a:pathLst>
                    <a:path w="27639" h="63252">
                      <a:moveTo>
                        <a:pt x="19" y="0"/>
                      </a:moveTo>
                      <a:cubicBezTo>
                        <a:pt x="8417" y="0"/>
                        <a:pt x="15128" y="2818"/>
                        <a:pt x="20127" y="8524"/>
                      </a:cubicBezTo>
                      <a:cubicBezTo>
                        <a:pt x="25159" y="14167"/>
                        <a:pt x="27639" y="21890"/>
                        <a:pt x="27639" y="31638"/>
                      </a:cubicBezTo>
                      <a:cubicBezTo>
                        <a:pt x="27639" y="41417"/>
                        <a:pt x="25159" y="49116"/>
                        <a:pt x="20127" y="54752"/>
                      </a:cubicBezTo>
                      <a:cubicBezTo>
                        <a:pt x="15128" y="60427"/>
                        <a:pt x="8417" y="63252"/>
                        <a:pt x="19" y="63252"/>
                      </a:cubicBezTo>
                      <a:lnTo>
                        <a:pt x="0" y="63244"/>
                      </a:lnTo>
                      <a:lnTo>
                        <a:pt x="0" y="54531"/>
                      </a:lnTo>
                      <a:lnTo>
                        <a:pt x="19" y="54540"/>
                      </a:lnTo>
                      <a:cubicBezTo>
                        <a:pt x="5380" y="54540"/>
                        <a:pt x="9579" y="52641"/>
                        <a:pt x="12616" y="48811"/>
                      </a:cubicBezTo>
                      <a:cubicBezTo>
                        <a:pt x="15717" y="44941"/>
                        <a:pt x="17247" y="39243"/>
                        <a:pt x="17247" y="31638"/>
                      </a:cubicBezTo>
                      <a:cubicBezTo>
                        <a:pt x="17247" y="23883"/>
                        <a:pt x="15717" y="18123"/>
                        <a:pt x="12679" y="14379"/>
                      </a:cubicBezTo>
                      <a:cubicBezTo>
                        <a:pt x="9642" y="10580"/>
                        <a:pt x="5411" y="8673"/>
                        <a:pt x="19" y="8673"/>
                      </a:cubicBezTo>
                      <a:lnTo>
                        <a:pt x="0" y="8681"/>
                      </a:lnTo>
                      <a:lnTo>
                        <a:pt x="0" y="8"/>
                      </a:lnTo>
                      <a:lnTo>
                        <a:pt x="19"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65" name="Shape 1844">
                  <a:extLst>
                    <a:ext uri="{FF2B5EF4-FFF2-40B4-BE49-F238E27FC236}">
                      <a16:creationId xmlns:a16="http://schemas.microsoft.com/office/drawing/2014/main" id="{0B930B4C-BC7F-919C-8A0F-2F6853D1C051}"/>
                    </a:ext>
                  </a:extLst>
                </p:cNvPr>
                <p:cNvSpPr/>
                <p:nvPr/>
              </p:nvSpPr>
              <p:spPr>
                <a:xfrm>
                  <a:off x="2853735" y="1041289"/>
                  <a:ext cx="50098" cy="61596"/>
                </a:xfrm>
                <a:custGeom>
                  <a:avLst/>
                  <a:gdLst/>
                  <a:ahLst/>
                  <a:cxnLst/>
                  <a:rect l="0" t="0" r="0" b="0"/>
                  <a:pathLst>
                    <a:path w="50098" h="61596">
                      <a:moveTo>
                        <a:pt x="0" y="0"/>
                      </a:moveTo>
                      <a:lnTo>
                        <a:pt x="10085" y="0"/>
                      </a:lnTo>
                      <a:lnTo>
                        <a:pt x="10085" y="34126"/>
                      </a:lnTo>
                      <a:cubicBezTo>
                        <a:pt x="10085" y="37155"/>
                        <a:pt x="10203" y="39761"/>
                        <a:pt x="10517" y="41943"/>
                      </a:cubicBezTo>
                      <a:cubicBezTo>
                        <a:pt x="10792" y="44117"/>
                        <a:pt x="11404" y="45954"/>
                        <a:pt x="12323" y="47492"/>
                      </a:cubicBezTo>
                      <a:cubicBezTo>
                        <a:pt x="13303" y="49054"/>
                        <a:pt x="14559" y="50184"/>
                        <a:pt x="16090" y="50922"/>
                      </a:cubicBezTo>
                      <a:cubicBezTo>
                        <a:pt x="17628" y="51628"/>
                        <a:pt x="19865" y="51997"/>
                        <a:pt x="22777" y="51997"/>
                      </a:cubicBezTo>
                      <a:cubicBezTo>
                        <a:pt x="25414" y="51997"/>
                        <a:pt x="28232" y="51322"/>
                        <a:pt x="31331" y="49941"/>
                      </a:cubicBezTo>
                      <a:cubicBezTo>
                        <a:pt x="34424" y="48591"/>
                        <a:pt x="37343" y="46848"/>
                        <a:pt x="40005" y="44729"/>
                      </a:cubicBezTo>
                      <a:lnTo>
                        <a:pt x="40005" y="0"/>
                      </a:lnTo>
                      <a:lnTo>
                        <a:pt x="50098" y="0"/>
                      </a:lnTo>
                      <a:lnTo>
                        <a:pt x="50098" y="59940"/>
                      </a:lnTo>
                      <a:lnTo>
                        <a:pt x="40005" y="59940"/>
                      </a:lnTo>
                      <a:lnTo>
                        <a:pt x="40005" y="53284"/>
                      </a:lnTo>
                      <a:cubicBezTo>
                        <a:pt x="36606" y="55953"/>
                        <a:pt x="33356" y="58001"/>
                        <a:pt x="30256" y="59445"/>
                      </a:cubicBezTo>
                      <a:cubicBezTo>
                        <a:pt x="27132" y="60890"/>
                        <a:pt x="23695" y="61596"/>
                        <a:pt x="19959" y="61596"/>
                      </a:cubicBezTo>
                      <a:cubicBezTo>
                        <a:pt x="13641" y="61596"/>
                        <a:pt x="8767" y="59689"/>
                        <a:pt x="5243" y="55859"/>
                      </a:cubicBezTo>
                      <a:cubicBezTo>
                        <a:pt x="1743" y="51997"/>
                        <a:pt x="0" y="46322"/>
                        <a:pt x="0" y="38905"/>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66" name="Shape 1845">
                  <a:extLst>
                    <a:ext uri="{FF2B5EF4-FFF2-40B4-BE49-F238E27FC236}">
                      <a16:creationId xmlns:a16="http://schemas.microsoft.com/office/drawing/2014/main" id="{24D89335-10AB-6CD6-AF5E-CAF550614AF8}"/>
                    </a:ext>
                  </a:extLst>
                </p:cNvPr>
                <p:cNvSpPr/>
                <p:nvPr/>
              </p:nvSpPr>
              <p:spPr>
                <a:xfrm>
                  <a:off x="2917073" y="1024062"/>
                  <a:ext cx="37744" cy="78329"/>
                </a:xfrm>
                <a:custGeom>
                  <a:avLst/>
                  <a:gdLst/>
                  <a:ahLst/>
                  <a:cxnLst/>
                  <a:rect l="0" t="0" r="0" b="0"/>
                  <a:pathLst>
                    <a:path w="37744" h="78329">
                      <a:moveTo>
                        <a:pt x="6836" y="0"/>
                      </a:moveTo>
                      <a:lnTo>
                        <a:pt x="16922" y="0"/>
                      </a:lnTo>
                      <a:lnTo>
                        <a:pt x="16922" y="17228"/>
                      </a:lnTo>
                      <a:lnTo>
                        <a:pt x="37744" y="17228"/>
                      </a:lnTo>
                      <a:lnTo>
                        <a:pt x="37744" y="25720"/>
                      </a:lnTo>
                      <a:lnTo>
                        <a:pt x="16922" y="25720"/>
                      </a:lnTo>
                      <a:lnTo>
                        <a:pt x="16922" y="53001"/>
                      </a:lnTo>
                      <a:cubicBezTo>
                        <a:pt x="16922" y="56164"/>
                        <a:pt x="16984" y="58613"/>
                        <a:pt x="17142" y="60426"/>
                      </a:cubicBezTo>
                      <a:cubicBezTo>
                        <a:pt x="17259" y="62169"/>
                        <a:pt x="17785" y="63825"/>
                        <a:pt x="18641" y="65363"/>
                      </a:cubicBezTo>
                      <a:cubicBezTo>
                        <a:pt x="19410" y="66768"/>
                        <a:pt x="20477" y="67843"/>
                        <a:pt x="21858" y="68518"/>
                      </a:cubicBezTo>
                      <a:cubicBezTo>
                        <a:pt x="23240" y="69162"/>
                        <a:pt x="25351" y="69468"/>
                        <a:pt x="28177" y="69468"/>
                      </a:cubicBezTo>
                      <a:cubicBezTo>
                        <a:pt x="29833" y="69468"/>
                        <a:pt x="31552" y="69256"/>
                        <a:pt x="33325" y="68793"/>
                      </a:cubicBezTo>
                      <a:cubicBezTo>
                        <a:pt x="35138" y="68275"/>
                        <a:pt x="36426" y="67875"/>
                        <a:pt x="37187" y="67537"/>
                      </a:cubicBezTo>
                      <a:lnTo>
                        <a:pt x="37744" y="67537"/>
                      </a:lnTo>
                      <a:lnTo>
                        <a:pt x="37744" y="76610"/>
                      </a:lnTo>
                      <a:cubicBezTo>
                        <a:pt x="35837" y="77136"/>
                        <a:pt x="33757" y="77528"/>
                        <a:pt x="31520" y="77866"/>
                      </a:cubicBezTo>
                      <a:cubicBezTo>
                        <a:pt x="29276" y="78172"/>
                        <a:pt x="27313" y="78329"/>
                        <a:pt x="25540" y="78329"/>
                      </a:cubicBezTo>
                      <a:cubicBezTo>
                        <a:pt x="19441" y="78329"/>
                        <a:pt x="14779" y="76704"/>
                        <a:pt x="11592" y="73392"/>
                      </a:cubicBezTo>
                      <a:cubicBezTo>
                        <a:pt x="8430" y="70112"/>
                        <a:pt x="6836" y="64837"/>
                        <a:pt x="6836" y="57569"/>
                      </a:cubicBezTo>
                      <a:lnTo>
                        <a:pt x="6836" y="25720"/>
                      </a:lnTo>
                      <a:lnTo>
                        <a:pt x="0" y="25720"/>
                      </a:lnTo>
                      <a:lnTo>
                        <a:pt x="0" y="17228"/>
                      </a:lnTo>
                      <a:lnTo>
                        <a:pt x="6836" y="17228"/>
                      </a:lnTo>
                      <a:lnTo>
                        <a:pt x="6836"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grpSp>
          <p:sp>
            <p:nvSpPr>
              <p:cNvPr id="267" name="CasellaDiTesto 266">
                <a:extLst>
                  <a:ext uri="{FF2B5EF4-FFF2-40B4-BE49-F238E27FC236}">
                    <a16:creationId xmlns:a16="http://schemas.microsoft.com/office/drawing/2014/main" id="{EFD5A4E2-35EC-6259-495B-77A77F07BB8A}"/>
                  </a:ext>
                </a:extLst>
              </p:cNvPr>
              <p:cNvSpPr txBox="1"/>
              <p:nvPr/>
            </p:nvSpPr>
            <p:spPr>
              <a:xfrm>
                <a:off x="4732828" y="3041351"/>
                <a:ext cx="2033732" cy="461665"/>
              </a:xfrm>
              <a:prstGeom prst="rect">
                <a:avLst/>
              </a:prstGeom>
              <a:noFill/>
            </p:spPr>
            <p:txBody>
              <a:bodyPr wrap="square" rtlCol="0">
                <a:spAutoFit/>
              </a:bodyPr>
              <a:lstStyle/>
              <a:p>
                <a:r>
                  <a:rPr lang="it-IT" sz="1200" b="1" dirty="0">
                    <a:solidFill>
                      <a:schemeClr val="accent6">
                        <a:lumMod val="50000"/>
                      </a:schemeClr>
                    </a:solidFill>
                  </a:rPr>
                  <a:t>Injection on the bottom part of the detector</a:t>
                </a:r>
              </a:p>
            </p:txBody>
          </p:sp>
          <p:sp>
            <p:nvSpPr>
              <p:cNvPr id="268" name="CasellaDiTesto 267">
                <a:extLst>
                  <a:ext uri="{FF2B5EF4-FFF2-40B4-BE49-F238E27FC236}">
                    <a16:creationId xmlns:a16="http://schemas.microsoft.com/office/drawing/2014/main" id="{4F8C21F8-CBF3-42D3-CFA8-46130BC071DB}"/>
                  </a:ext>
                </a:extLst>
              </p:cNvPr>
              <p:cNvSpPr txBox="1"/>
              <p:nvPr/>
            </p:nvSpPr>
            <p:spPr>
              <a:xfrm>
                <a:off x="1617087" y="2710895"/>
                <a:ext cx="2320734" cy="461665"/>
              </a:xfrm>
              <a:prstGeom prst="rect">
                <a:avLst/>
              </a:prstGeom>
              <a:solidFill>
                <a:schemeClr val="bg1"/>
              </a:solidFill>
            </p:spPr>
            <p:txBody>
              <a:bodyPr wrap="square" rtlCol="0">
                <a:spAutoFit/>
              </a:bodyPr>
              <a:lstStyle/>
              <a:p>
                <a:r>
                  <a:rPr lang="it-IT" sz="1200" b="1" dirty="0" err="1">
                    <a:solidFill>
                      <a:schemeClr val="accent6">
                        <a:lumMod val="50000"/>
                      </a:schemeClr>
                    </a:solidFill>
                  </a:rPr>
                  <a:t>Exhaust</a:t>
                </a:r>
                <a:r>
                  <a:rPr lang="it-IT" sz="1200" b="1" dirty="0">
                    <a:solidFill>
                      <a:schemeClr val="accent6">
                        <a:lumMod val="50000"/>
                      </a:schemeClr>
                    </a:solidFill>
                  </a:rPr>
                  <a:t> from the top part </a:t>
                </a:r>
                <a:r>
                  <a:rPr lang="it-IT" sz="1200" b="1" dirty="0">
                    <a:solidFill>
                      <a:schemeClr val="accent6">
                        <a:lumMod val="50000"/>
                      </a:schemeClr>
                    </a:solidFill>
                    <a:sym typeface="Wingdings" panose="05000000000000000000" pitchFamily="2" charset="2"/>
                  </a:rPr>
                  <a:t> </a:t>
                </a:r>
                <a:r>
                  <a:rPr lang="it-IT" sz="1200" b="1" dirty="0" err="1">
                    <a:solidFill>
                      <a:schemeClr val="accent6">
                        <a:lumMod val="50000"/>
                      </a:schemeClr>
                    </a:solidFill>
                    <a:sym typeface="Wingdings" panose="05000000000000000000" pitchFamily="2" charset="2"/>
                  </a:rPr>
                  <a:t>almost</a:t>
                </a:r>
                <a:r>
                  <a:rPr lang="it-IT" sz="1200" b="1" dirty="0">
                    <a:solidFill>
                      <a:schemeClr val="accent6">
                        <a:lumMod val="50000"/>
                      </a:schemeClr>
                    </a:solidFill>
                    <a:sym typeface="Wingdings" panose="05000000000000000000" pitchFamily="2" charset="2"/>
                  </a:rPr>
                  <a:t> </a:t>
                </a:r>
                <a:r>
                  <a:rPr lang="it-IT" sz="1200" b="1" dirty="0" err="1">
                    <a:solidFill>
                      <a:schemeClr val="accent6">
                        <a:lumMod val="50000"/>
                      </a:schemeClr>
                    </a:solidFill>
                    <a:sym typeface="Wingdings" panose="05000000000000000000" pitchFamily="2" charset="2"/>
                  </a:rPr>
                  <a:t>only</a:t>
                </a:r>
                <a:r>
                  <a:rPr lang="it-IT" sz="1200" b="1" dirty="0">
                    <a:solidFill>
                      <a:schemeClr val="accent6">
                        <a:lumMod val="50000"/>
                      </a:schemeClr>
                    </a:solidFill>
                    <a:sym typeface="Wingdings" panose="05000000000000000000" pitchFamily="2" charset="2"/>
                  </a:rPr>
                  <a:t> CO</a:t>
                </a:r>
                <a:r>
                  <a:rPr lang="it-IT" sz="1200" b="1" baseline="-25000" dirty="0">
                    <a:solidFill>
                      <a:schemeClr val="accent6">
                        <a:lumMod val="50000"/>
                      </a:schemeClr>
                    </a:solidFill>
                    <a:sym typeface="Wingdings" panose="05000000000000000000" pitchFamily="2" charset="2"/>
                  </a:rPr>
                  <a:t>2</a:t>
                </a:r>
                <a:r>
                  <a:rPr lang="it-IT" sz="1200" b="1" dirty="0">
                    <a:solidFill>
                      <a:schemeClr val="accent6">
                        <a:lumMod val="50000"/>
                      </a:schemeClr>
                    </a:solidFill>
                    <a:sym typeface="Wingdings" panose="05000000000000000000" pitchFamily="2" charset="2"/>
                  </a:rPr>
                  <a:t> </a:t>
                </a:r>
                <a:r>
                  <a:rPr lang="it-IT" sz="1200" b="1" dirty="0" err="1">
                    <a:solidFill>
                      <a:schemeClr val="accent6">
                        <a:lumMod val="50000"/>
                      </a:schemeClr>
                    </a:solidFill>
                    <a:sym typeface="Wingdings" panose="05000000000000000000" pitchFamily="2" charset="2"/>
                  </a:rPr>
                  <a:t>exhausted</a:t>
                </a:r>
                <a:endParaRPr lang="it-IT" sz="1200" b="1" dirty="0">
                  <a:solidFill>
                    <a:schemeClr val="accent6">
                      <a:lumMod val="50000"/>
                    </a:schemeClr>
                  </a:solidFill>
                </a:endParaRPr>
              </a:p>
            </p:txBody>
          </p:sp>
        </p:grpSp>
        <p:sp>
          <p:nvSpPr>
            <p:cNvPr id="276" name="CasellaDiTesto 275">
              <a:extLst>
                <a:ext uri="{FF2B5EF4-FFF2-40B4-BE49-F238E27FC236}">
                  <a16:creationId xmlns:a16="http://schemas.microsoft.com/office/drawing/2014/main" id="{E119B538-B96A-7142-6F6A-18A4DFB37998}"/>
                </a:ext>
              </a:extLst>
            </p:cNvPr>
            <p:cNvSpPr txBox="1"/>
            <p:nvPr/>
          </p:nvSpPr>
          <p:spPr>
            <a:xfrm>
              <a:off x="790882" y="4461927"/>
              <a:ext cx="738664" cy="1262108"/>
            </a:xfrm>
            <a:prstGeom prst="rect">
              <a:avLst/>
            </a:prstGeom>
            <a:noFill/>
          </p:spPr>
          <p:txBody>
            <a:bodyPr vert="vert270" wrap="square" rtlCol="0">
              <a:spAutoFit/>
            </a:bodyPr>
            <a:lstStyle/>
            <a:p>
              <a:r>
                <a:rPr lang="it-IT" b="1" dirty="0"/>
                <a:t>PHASE 2</a:t>
              </a:r>
            </a:p>
            <a:p>
              <a:endParaRPr lang="it-IT" b="1" dirty="0"/>
            </a:p>
          </p:txBody>
        </p:sp>
        <p:grpSp>
          <p:nvGrpSpPr>
            <p:cNvPr id="277" name="Group 34293">
              <a:extLst>
                <a:ext uri="{FF2B5EF4-FFF2-40B4-BE49-F238E27FC236}">
                  <a16:creationId xmlns:a16="http://schemas.microsoft.com/office/drawing/2014/main" id="{F61D7A12-A875-BD4A-5474-BABDD3C487FD}"/>
                </a:ext>
              </a:extLst>
            </p:cNvPr>
            <p:cNvGrpSpPr/>
            <p:nvPr/>
          </p:nvGrpSpPr>
          <p:grpSpPr>
            <a:xfrm>
              <a:off x="1364678" y="4300870"/>
              <a:ext cx="3736522" cy="1648522"/>
              <a:chOff x="0" y="0"/>
              <a:chExt cx="3488209" cy="1522228"/>
            </a:xfrm>
          </p:grpSpPr>
          <p:sp>
            <p:nvSpPr>
              <p:cNvPr id="278" name="Shape 2691">
                <a:extLst>
                  <a:ext uri="{FF2B5EF4-FFF2-40B4-BE49-F238E27FC236}">
                    <a16:creationId xmlns:a16="http://schemas.microsoft.com/office/drawing/2014/main" id="{996257C8-8263-B2E3-349D-4CF95B1F9E44}"/>
                  </a:ext>
                </a:extLst>
              </p:cNvPr>
              <p:cNvSpPr/>
              <p:nvPr/>
            </p:nvSpPr>
            <p:spPr>
              <a:xfrm>
                <a:off x="1558528" y="200563"/>
                <a:ext cx="1924963" cy="0"/>
              </a:xfrm>
              <a:custGeom>
                <a:avLst/>
                <a:gdLst/>
                <a:ahLst/>
                <a:cxnLst/>
                <a:rect l="0" t="0" r="0" b="0"/>
                <a:pathLst>
                  <a:path w="1924963">
                    <a:moveTo>
                      <a:pt x="0" y="0"/>
                    </a:moveTo>
                    <a:lnTo>
                      <a:pt x="1924963"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79" name="Shape 2692">
                <a:extLst>
                  <a:ext uri="{FF2B5EF4-FFF2-40B4-BE49-F238E27FC236}">
                    <a16:creationId xmlns:a16="http://schemas.microsoft.com/office/drawing/2014/main" id="{5B1635CC-5323-C581-54E5-96578D5B99DC}"/>
                  </a:ext>
                </a:extLst>
              </p:cNvPr>
              <p:cNvSpPr/>
              <p:nvPr/>
            </p:nvSpPr>
            <p:spPr>
              <a:xfrm>
                <a:off x="1266474" y="956697"/>
                <a:ext cx="874137" cy="0"/>
              </a:xfrm>
              <a:custGeom>
                <a:avLst/>
                <a:gdLst/>
                <a:ahLst/>
                <a:cxnLst/>
                <a:rect l="0" t="0" r="0" b="0"/>
                <a:pathLst>
                  <a:path w="874137">
                    <a:moveTo>
                      <a:pt x="0" y="0"/>
                    </a:moveTo>
                    <a:lnTo>
                      <a:pt x="874137"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80" name="Shape 2693">
                <a:extLst>
                  <a:ext uri="{FF2B5EF4-FFF2-40B4-BE49-F238E27FC236}">
                    <a16:creationId xmlns:a16="http://schemas.microsoft.com/office/drawing/2014/main" id="{F5A407E8-5161-1221-00BB-46A24524CD89}"/>
                  </a:ext>
                </a:extLst>
              </p:cNvPr>
              <p:cNvSpPr/>
              <p:nvPr/>
            </p:nvSpPr>
            <p:spPr>
              <a:xfrm>
                <a:off x="1117107" y="530761"/>
                <a:ext cx="1019823" cy="0"/>
              </a:xfrm>
              <a:custGeom>
                <a:avLst/>
                <a:gdLst/>
                <a:ahLst/>
                <a:cxnLst/>
                <a:rect l="0" t="0" r="0" b="0"/>
                <a:pathLst>
                  <a:path w="1019823">
                    <a:moveTo>
                      <a:pt x="0" y="0"/>
                    </a:moveTo>
                    <a:lnTo>
                      <a:pt x="1019823"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81" name="Shape 2694">
                <a:extLst>
                  <a:ext uri="{FF2B5EF4-FFF2-40B4-BE49-F238E27FC236}">
                    <a16:creationId xmlns:a16="http://schemas.microsoft.com/office/drawing/2014/main" id="{21EB799D-5525-5753-01DE-3D2D0AF76D25}"/>
                  </a:ext>
                </a:extLst>
              </p:cNvPr>
              <p:cNvSpPr/>
              <p:nvPr/>
            </p:nvSpPr>
            <p:spPr>
              <a:xfrm>
                <a:off x="2138406" y="762350"/>
                <a:ext cx="80323" cy="0"/>
              </a:xfrm>
              <a:custGeom>
                <a:avLst/>
                <a:gdLst/>
                <a:ahLst/>
                <a:cxnLst/>
                <a:rect l="0" t="0" r="0" b="0"/>
                <a:pathLst>
                  <a:path w="80323">
                    <a:moveTo>
                      <a:pt x="0" y="0"/>
                    </a:moveTo>
                    <a:lnTo>
                      <a:pt x="80323" y="0"/>
                    </a:lnTo>
                  </a:path>
                </a:pathLst>
              </a:custGeom>
              <a:ln w="8899"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82" name="Shape 2695">
                <a:extLst>
                  <a:ext uri="{FF2B5EF4-FFF2-40B4-BE49-F238E27FC236}">
                    <a16:creationId xmlns:a16="http://schemas.microsoft.com/office/drawing/2014/main" id="{FD223205-C2F7-B18B-1FA5-B0BB3357EFFA}"/>
                  </a:ext>
                </a:extLst>
              </p:cNvPr>
              <p:cNvSpPr/>
              <p:nvPr/>
            </p:nvSpPr>
            <p:spPr>
              <a:xfrm>
                <a:off x="2140180" y="197039"/>
                <a:ext cx="2268" cy="1179409"/>
              </a:xfrm>
              <a:custGeom>
                <a:avLst/>
                <a:gdLst/>
                <a:ahLst/>
                <a:cxnLst/>
                <a:rect l="0" t="0" r="0" b="0"/>
                <a:pathLst>
                  <a:path w="2268" h="1179409">
                    <a:moveTo>
                      <a:pt x="0" y="1179409"/>
                    </a:moveTo>
                    <a:lnTo>
                      <a:pt x="2268"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83" name="Shape 2696">
                <a:extLst>
                  <a:ext uri="{FF2B5EF4-FFF2-40B4-BE49-F238E27FC236}">
                    <a16:creationId xmlns:a16="http://schemas.microsoft.com/office/drawing/2014/main" id="{A40137B5-78BE-92FC-CAFD-C9EA1E8C883F}"/>
                  </a:ext>
                </a:extLst>
              </p:cNvPr>
              <p:cNvSpPr/>
              <p:nvPr/>
            </p:nvSpPr>
            <p:spPr>
              <a:xfrm>
                <a:off x="2140180" y="1376448"/>
                <a:ext cx="639692" cy="0"/>
              </a:xfrm>
              <a:custGeom>
                <a:avLst/>
                <a:gdLst/>
                <a:ahLst/>
                <a:cxnLst/>
                <a:rect l="0" t="0" r="0" b="0"/>
                <a:pathLst>
                  <a:path w="639692">
                    <a:moveTo>
                      <a:pt x="0" y="0"/>
                    </a:moveTo>
                    <a:lnTo>
                      <a:pt x="639692" y="0"/>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284" name="Shape 2697">
                <a:extLst>
                  <a:ext uri="{FF2B5EF4-FFF2-40B4-BE49-F238E27FC236}">
                    <a16:creationId xmlns:a16="http://schemas.microsoft.com/office/drawing/2014/main" id="{A2598419-F59D-2EBB-1760-F32BF62775EB}"/>
                  </a:ext>
                </a:extLst>
              </p:cNvPr>
              <p:cNvSpPr/>
              <p:nvPr/>
            </p:nvSpPr>
            <p:spPr>
              <a:xfrm>
                <a:off x="1888200" y="12872"/>
                <a:ext cx="71187" cy="82905"/>
              </a:xfrm>
              <a:custGeom>
                <a:avLst/>
                <a:gdLst/>
                <a:ahLst/>
                <a:cxnLst/>
                <a:rect l="0" t="0" r="0" b="0"/>
                <a:pathLst>
                  <a:path w="71187" h="82905">
                    <a:moveTo>
                      <a:pt x="41880" y="0"/>
                    </a:moveTo>
                    <a:cubicBezTo>
                      <a:pt x="46448" y="0"/>
                      <a:pt x="51079" y="549"/>
                      <a:pt x="55796" y="1656"/>
                    </a:cubicBezTo>
                    <a:cubicBezTo>
                      <a:pt x="60552" y="2731"/>
                      <a:pt x="65670" y="4568"/>
                      <a:pt x="71124" y="7205"/>
                    </a:cubicBezTo>
                    <a:lnTo>
                      <a:pt x="71124" y="19810"/>
                    </a:lnTo>
                    <a:lnTo>
                      <a:pt x="70175" y="19810"/>
                    </a:lnTo>
                    <a:cubicBezTo>
                      <a:pt x="69076" y="18947"/>
                      <a:pt x="67443" y="17816"/>
                      <a:pt x="65332" y="16435"/>
                    </a:cubicBezTo>
                    <a:cubicBezTo>
                      <a:pt x="63213" y="15022"/>
                      <a:pt x="61164" y="13861"/>
                      <a:pt x="59108" y="12942"/>
                    </a:cubicBezTo>
                    <a:cubicBezTo>
                      <a:pt x="56652" y="11836"/>
                      <a:pt x="53834" y="10917"/>
                      <a:pt x="50678" y="10211"/>
                    </a:cubicBezTo>
                    <a:cubicBezTo>
                      <a:pt x="47578" y="9442"/>
                      <a:pt x="44023" y="9073"/>
                      <a:pt x="40067" y="9073"/>
                    </a:cubicBezTo>
                    <a:cubicBezTo>
                      <a:pt x="31120" y="9073"/>
                      <a:pt x="24033" y="11961"/>
                      <a:pt x="18821" y="17722"/>
                    </a:cubicBezTo>
                    <a:cubicBezTo>
                      <a:pt x="13641" y="23428"/>
                      <a:pt x="11035" y="31182"/>
                      <a:pt x="11035" y="40993"/>
                    </a:cubicBezTo>
                    <a:cubicBezTo>
                      <a:pt x="11035" y="51322"/>
                      <a:pt x="13767" y="59390"/>
                      <a:pt x="19190" y="65151"/>
                    </a:cubicBezTo>
                    <a:cubicBezTo>
                      <a:pt x="24645" y="70857"/>
                      <a:pt x="32038" y="73738"/>
                      <a:pt x="41417" y="73738"/>
                    </a:cubicBezTo>
                    <a:cubicBezTo>
                      <a:pt x="44855" y="73738"/>
                      <a:pt x="48254" y="73400"/>
                      <a:pt x="51660" y="72694"/>
                    </a:cubicBezTo>
                    <a:cubicBezTo>
                      <a:pt x="55090" y="72019"/>
                      <a:pt x="58096" y="71163"/>
                      <a:pt x="60670" y="70088"/>
                    </a:cubicBezTo>
                    <a:lnTo>
                      <a:pt x="60670" y="50498"/>
                    </a:lnTo>
                    <a:lnTo>
                      <a:pt x="39274" y="50498"/>
                    </a:lnTo>
                    <a:lnTo>
                      <a:pt x="39274" y="41142"/>
                    </a:lnTo>
                    <a:lnTo>
                      <a:pt x="71187" y="41142"/>
                    </a:lnTo>
                    <a:lnTo>
                      <a:pt x="71187" y="75448"/>
                    </a:lnTo>
                    <a:cubicBezTo>
                      <a:pt x="66831" y="77442"/>
                      <a:pt x="62051" y="79192"/>
                      <a:pt x="56871" y="80691"/>
                    </a:cubicBezTo>
                    <a:cubicBezTo>
                      <a:pt x="51722" y="82167"/>
                      <a:pt x="46723" y="82905"/>
                      <a:pt x="41880" y="82905"/>
                    </a:cubicBezTo>
                    <a:cubicBezTo>
                      <a:pt x="35656" y="82905"/>
                      <a:pt x="29950" y="82041"/>
                      <a:pt x="24771" y="80330"/>
                    </a:cubicBezTo>
                    <a:cubicBezTo>
                      <a:pt x="19590" y="78611"/>
                      <a:pt x="15172" y="76037"/>
                      <a:pt x="11522" y="72599"/>
                    </a:cubicBezTo>
                    <a:cubicBezTo>
                      <a:pt x="7849" y="69138"/>
                      <a:pt x="4992" y="64782"/>
                      <a:pt x="3006" y="59602"/>
                    </a:cubicBezTo>
                    <a:cubicBezTo>
                      <a:pt x="981" y="54391"/>
                      <a:pt x="0" y="48292"/>
                      <a:pt x="0" y="41331"/>
                    </a:cubicBezTo>
                    <a:cubicBezTo>
                      <a:pt x="0" y="28545"/>
                      <a:pt x="3705" y="18491"/>
                      <a:pt x="11161" y="11098"/>
                    </a:cubicBezTo>
                    <a:cubicBezTo>
                      <a:pt x="18641" y="3712"/>
                      <a:pt x="28875" y="0"/>
                      <a:pt x="4188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85" name="Shape 2698">
                <a:extLst>
                  <a:ext uri="{FF2B5EF4-FFF2-40B4-BE49-F238E27FC236}">
                    <a16:creationId xmlns:a16="http://schemas.microsoft.com/office/drawing/2014/main" id="{070A6620-73C5-2D89-344D-1881E1F4651C}"/>
                  </a:ext>
                </a:extLst>
              </p:cNvPr>
              <p:cNvSpPr/>
              <p:nvPr/>
            </p:nvSpPr>
            <p:spPr>
              <a:xfrm>
                <a:off x="1972785" y="55823"/>
                <a:ext cx="25661" cy="40040"/>
              </a:xfrm>
              <a:custGeom>
                <a:avLst/>
                <a:gdLst/>
                <a:ahLst/>
                <a:cxnLst/>
                <a:rect l="0" t="0" r="0" b="0"/>
                <a:pathLst>
                  <a:path w="25661" h="40040">
                    <a:moveTo>
                      <a:pt x="25661" y="0"/>
                    </a:moveTo>
                    <a:lnTo>
                      <a:pt x="25661" y="8447"/>
                    </a:lnTo>
                    <a:lnTo>
                      <a:pt x="20139" y="9321"/>
                    </a:lnTo>
                    <a:cubicBezTo>
                      <a:pt x="17228" y="10121"/>
                      <a:pt x="14904" y="11408"/>
                      <a:pt x="13091" y="13190"/>
                    </a:cubicBezTo>
                    <a:cubicBezTo>
                      <a:pt x="11310" y="14901"/>
                      <a:pt x="10423" y="17263"/>
                      <a:pt x="10423" y="20301"/>
                    </a:cubicBezTo>
                    <a:cubicBezTo>
                      <a:pt x="10423" y="23731"/>
                      <a:pt x="11467" y="26336"/>
                      <a:pt x="13523" y="28087"/>
                    </a:cubicBezTo>
                    <a:cubicBezTo>
                      <a:pt x="15603" y="29805"/>
                      <a:pt x="18766" y="30661"/>
                      <a:pt x="23027" y="30661"/>
                    </a:cubicBezTo>
                    <a:lnTo>
                      <a:pt x="25661" y="30112"/>
                    </a:lnTo>
                    <a:lnTo>
                      <a:pt x="25661" y="39338"/>
                    </a:lnTo>
                    <a:lnTo>
                      <a:pt x="19378" y="40040"/>
                    </a:lnTo>
                    <a:cubicBezTo>
                      <a:pt x="13978" y="40040"/>
                      <a:pt x="9410" y="38266"/>
                      <a:pt x="5643" y="34679"/>
                    </a:cubicBezTo>
                    <a:cubicBezTo>
                      <a:pt x="1899" y="31124"/>
                      <a:pt x="0" y="26556"/>
                      <a:pt x="0" y="21007"/>
                    </a:cubicBezTo>
                    <a:cubicBezTo>
                      <a:pt x="0" y="16463"/>
                      <a:pt x="981" y="12790"/>
                      <a:pt x="2911" y="9996"/>
                    </a:cubicBezTo>
                    <a:cubicBezTo>
                      <a:pt x="4874" y="7178"/>
                      <a:pt x="7668" y="4972"/>
                      <a:pt x="11286" y="3348"/>
                    </a:cubicBezTo>
                    <a:cubicBezTo>
                      <a:pt x="14928" y="1747"/>
                      <a:pt x="19315" y="648"/>
                      <a:pt x="24433" y="98"/>
                    </a:cubicBezTo>
                    <a:lnTo>
                      <a:pt x="2566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86" name="Shape 2699">
                <a:extLst>
                  <a:ext uri="{FF2B5EF4-FFF2-40B4-BE49-F238E27FC236}">
                    <a16:creationId xmlns:a16="http://schemas.microsoft.com/office/drawing/2014/main" id="{AA662E18-EDD8-3022-5162-585B47CBB989}"/>
                  </a:ext>
                </a:extLst>
              </p:cNvPr>
              <p:cNvSpPr/>
              <p:nvPr/>
            </p:nvSpPr>
            <p:spPr>
              <a:xfrm>
                <a:off x="1978122" y="32831"/>
                <a:ext cx="20324" cy="12966"/>
              </a:xfrm>
              <a:custGeom>
                <a:avLst/>
                <a:gdLst/>
                <a:ahLst/>
                <a:cxnLst/>
                <a:rect l="0" t="0" r="0" b="0"/>
                <a:pathLst>
                  <a:path w="20324" h="12966">
                    <a:moveTo>
                      <a:pt x="19527" y="0"/>
                    </a:moveTo>
                    <a:lnTo>
                      <a:pt x="20324" y="78"/>
                    </a:lnTo>
                    <a:lnTo>
                      <a:pt x="20324" y="8952"/>
                    </a:lnTo>
                    <a:lnTo>
                      <a:pt x="19465" y="8892"/>
                    </a:lnTo>
                    <a:cubicBezTo>
                      <a:pt x="16828" y="8892"/>
                      <a:pt x="13853" y="9261"/>
                      <a:pt x="10603" y="9968"/>
                    </a:cubicBezTo>
                    <a:cubicBezTo>
                      <a:pt x="7354" y="10674"/>
                      <a:pt x="3987" y="11655"/>
                      <a:pt x="518" y="12966"/>
                    </a:cubicBezTo>
                    <a:lnTo>
                      <a:pt x="0" y="12966"/>
                    </a:lnTo>
                    <a:lnTo>
                      <a:pt x="0" y="2731"/>
                    </a:lnTo>
                    <a:cubicBezTo>
                      <a:pt x="1962" y="2205"/>
                      <a:pt x="4811" y="1593"/>
                      <a:pt x="8524" y="950"/>
                    </a:cubicBezTo>
                    <a:cubicBezTo>
                      <a:pt x="12228" y="306"/>
                      <a:pt x="15909" y="0"/>
                      <a:pt x="19527"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87" name="Shape 2700">
                <a:extLst>
                  <a:ext uri="{FF2B5EF4-FFF2-40B4-BE49-F238E27FC236}">
                    <a16:creationId xmlns:a16="http://schemas.microsoft.com/office/drawing/2014/main" id="{D19D3704-4C28-9455-0257-9F28D6CB87E9}"/>
                  </a:ext>
                </a:extLst>
              </p:cNvPr>
              <p:cNvSpPr/>
              <p:nvPr/>
            </p:nvSpPr>
            <p:spPr>
              <a:xfrm>
                <a:off x="1998446" y="32909"/>
                <a:ext cx="25261" cy="62252"/>
              </a:xfrm>
              <a:custGeom>
                <a:avLst/>
                <a:gdLst/>
                <a:ahLst/>
                <a:cxnLst/>
                <a:rect l="0" t="0" r="0" b="0"/>
                <a:pathLst>
                  <a:path w="25261" h="62252">
                    <a:moveTo>
                      <a:pt x="0" y="0"/>
                    </a:moveTo>
                    <a:lnTo>
                      <a:pt x="10176" y="997"/>
                    </a:lnTo>
                    <a:cubicBezTo>
                      <a:pt x="13339" y="1672"/>
                      <a:pt x="16062" y="2865"/>
                      <a:pt x="18338" y="4521"/>
                    </a:cubicBezTo>
                    <a:cubicBezTo>
                      <a:pt x="20606" y="6177"/>
                      <a:pt x="22318" y="8320"/>
                      <a:pt x="23487" y="10926"/>
                    </a:cubicBezTo>
                    <a:cubicBezTo>
                      <a:pt x="24680" y="13539"/>
                      <a:pt x="25261" y="16757"/>
                      <a:pt x="25261" y="20619"/>
                    </a:cubicBezTo>
                    <a:lnTo>
                      <a:pt x="25261" y="61298"/>
                    </a:lnTo>
                    <a:lnTo>
                      <a:pt x="15238" y="61298"/>
                    </a:lnTo>
                    <a:lnTo>
                      <a:pt x="15238" y="54925"/>
                    </a:lnTo>
                    <a:cubicBezTo>
                      <a:pt x="14351" y="55537"/>
                      <a:pt x="13119" y="56393"/>
                      <a:pt x="11588" y="57499"/>
                    </a:cubicBezTo>
                    <a:cubicBezTo>
                      <a:pt x="10089" y="58575"/>
                      <a:pt x="8614" y="59430"/>
                      <a:pt x="7177" y="60074"/>
                    </a:cubicBezTo>
                    <a:cubicBezTo>
                      <a:pt x="5521" y="60906"/>
                      <a:pt x="3591" y="61581"/>
                      <a:pt x="1377" y="62099"/>
                    </a:cubicBezTo>
                    <a:lnTo>
                      <a:pt x="0" y="62252"/>
                    </a:lnTo>
                    <a:lnTo>
                      <a:pt x="0" y="53026"/>
                    </a:lnTo>
                    <a:lnTo>
                      <a:pt x="7083" y="51550"/>
                    </a:lnTo>
                    <a:cubicBezTo>
                      <a:pt x="10027" y="50145"/>
                      <a:pt x="12726" y="48489"/>
                      <a:pt x="15238" y="46558"/>
                    </a:cubicBezTo>
                    <a:lnTo>
                      <a:pt x="15238" y="29880"/>
                    </a:lnTo>
                    <a:cubicBezTo>
                      <a:pt x="12169" y="30029"/>
                      <a:pt x="8527" y="30304"/>
                      <a:pt x="4352" y="30673"/>
                    </a:cubicBezTo>
                    <a:lnTo>
                      <a:pt x="0" y="31361"/>
                    </a:lnTo>
                    <a:lnTo>
                      <a:pt x="0" y="22914"/>
                    </a:lnTo>
                    <a:lnTo>
                      <a:pt x="15238" y="21694"/>
                    </a:lnTo>
                    <a:lnTo>
                      <a:pt x="15238" y="20156"/>
                    </a:lnTo>
                    <a:cubicBezTo>
                      <a:pt x="15238" y="17856"/>
                      <a:pt x="14838" y="15957"/>
                      <a:pt x="14013" y="14458"/>
                    </a:cubicBezTo>
                    <a:cubicBezTo>
                      <a:pt x="13213" y="12951"/>
                      <a:pt x="12083" y="11789"/>
                      <a:pt x="10576" y="10926"/>
                    </a:cubicBezTo>
                    <a:cubicBezTo>
                      <a:pt x="9139" y="10102"/>
                      <a:pt x="7421" y="9552"/>
                      <a:pt x="5427" y="9246"/>
                    </a:cubicBezTo>
                    <a:lnTo>
                      <a:pt x="0" y="8873"/>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88" name="Shape 2701">
                <a:extLst>
                  <a:ext uri="{FF2B5EF4-FFF2-40B4-BE49-F238E27FC236}">
                    <a16:creationId xmlns:a16="http://schemas.microsoft.com/office/drawing/2014/main" id="{C1AA00C5-6AB4-E3AA-90FB-995BB55E2C5D}"/>
                  </a:ext>
                </a:extLst>
              </p:cNvPr>
              <p:cNvSpPr/>
              <p:nvPr/>
            </p:nvSpPr>
            <p:spPr>
              <a:xfrm>
                <a:off x="2039098" y="32831"/>
                <a:ext cx="46848" cy="62820"/>
              </a:xfrm>
              <a:custGeom>
                <a:avLst/>
                <a:gdLst/>
                <a:ahLst/>
                <a:cxnLst/>
                <a:rect l="0" t="0" r="0" b="0"/>
                <a:pathLst>
                  <a:path w="46848" h="62820">
                    <a:moveTo>
                      <a:pt x="24464" y="0"/>
                    </a:moveTo>
                    <a:cubicBezTo>
                      <a:pt x="28059" y="0"/>
                      <a:pt x="31669" y="463"/>
                      <a:pt x="35319" y="1350"/>
                    </a:cubicBezTo>
                    <a:cubicBezTo>
                      <a:pt x="39000" y="2205"/>
                      <a:pt x="42068" y="3249"/>
                      <a:pt x="44486" y="4505"/>
                    </a:cubicBezTo>
                    <a:lnTo>
                      <a:pt x="44486" y="15297"/>
                    </a:lnTo>
                    <a:lnTo>
                      <a:pt x="43968" y="15297"/>
                    </a:lnTo>
                    <a:cubicBezTo>
                      <a:pt x="41393" y="13398"/>
                      <a:pt x="38262" y="11804"/>
                      <a:pt x="34557" y="10517"/>
                    </a:cubicBezTo>
                    <a:cubicBezTo>
                      <a:pt x="30876" y="9199"/>
                      <a:pt x="27258" y="8524"/>
                      <a:pt x="23734" y="8524"/>
                    </a:cubicBezTo>
                    <a:cubicBezTo>
                      <a:pt x="20053" y="8524"/>
                      <a:pt x="16930" y="9261"/>
                      <a:pt x="14379" y="10674"/>
                    </a:cubicBezTo>
                    <a:cubicBezTo>
                      <a:pt x="11867" y="12079"/>
                      <a:pt x="10580" y="14167"/>
                      <a:pt x="10580" y="16953"/>
                    </a:cubicBezTo>
                    <a:cubicBezTo>
                      <a:pt x="10580" y="19441"/>
                      <a:pt x="11349" y="21278"/>
                      <a:pt x="12879" y="22533"/>
                    </a:cubicBezTo>
                    <a:cubicBezTo>
                      <a:pt x="14379" y="23789"/>
                      <a:pt x="16835" y="24802"/>
                      <a:pt x="20179" y="25602"/>
                    </a:cubicBezTo>
                    <a:cubicBezTo>
                      <a:pt x="22047" y="26034"/>
                      <a:pt x="24135" y="26458"/>
                      <a:pt x="26403" y="26889"/>
                    </a:cubicBezTo>
                    <a:cubicBezTo>
                      <a:pt x="28726" y="27321"/>
                      <a:pt x="30664" y="27713"/>
                      <a:pt x="32195" y="28051"/>
                    </a:cubicBezTo>
                    <a:cubicBezTo>
                      <a:pt x="36888" y="29126"/>
                      <a:pt x="40499" y="30994"/>
                      <a:pt x="43050" y="33600"/>
                    </a:cubicBezTo>
                    <a:cubicBezTo>
                      <a:pt x="45593" y="36237"/>
                      <a:pt x="46848" y="39737"/>
                      <a:pt x="46848" y="44117"/>
                    </a:cubicBezTo>
                    <a:cubicBezTo>
                      <a:pt x="46848" y="49580"/>
                      <a:pt x="44580" y="54053"/>
                      <a:pt x="40044" y="57577"/>
                    </a:cubicBezTo>
                    <a:cubicBezTo>
                      <a:pt x="35539" y="61070"/>
                      <a:pt x="29370" y="62820"/>
                      <a:pt x="21521" y="62820"/>
                    </a:cubicBezTo>
                    <a:cubicBezTo>
                      <a:pt x="17110" y="62820"/>
                      <a:pt x="13029" y="62302"/>
                      <a:pt x="9293" y="61290"/>
                    </a:cubicBezTo>
                    <a:cubicBezTo>
                      <a:pt x="5612" y="60215"/>
                      <a:pt x="2520" y="59053"/>
                      <a:pt x="0" y="57789"/>
                    </a:cubicBezTo>
                    <a:lnTo>
                      <a:pt x="0" y="46480"/>
                    </a:lnTo>
                    <a:lnTo>
                      <a:pt x="557" y="46480"/>
                    </a:lnTo>
                    <a:cubicBezTo>
                      <a:pt x="3744" y="48873"/>
                      <a:pt x="7268" y="50773"/>
                      <a:pt x="11161" y="52209"/>
                    </a:cubicBezTo>
                    <a:cubicBezTo>
                      <a:pt x="15085" y="53590"/>
                      <a:pt x="18829" y="54297"/>
                      <a:pt x="22384" y="54297"/>
                    </a:cubicBezTo>
                    <a:cubicBezTo>
                      <a:pt x="26827" y="54297"/>
                      <a:pt x="30295" y="53590"/>
                      <a:pt x="32807" y="52154"/>
                    </a:cubicBezTo>
                    <a:cubicBezTo>
                      <a:pt x="35287" y="50710"/>
                      <a:pt x="36551" y="48473"/>
                      <a:pt x="36551" y="45404"/>
                    </a:cubicBezTo>
                    <a:cubicBezTo>
                      <a:pt x="36551" y="43050"/>
                      <a:pt x="35876" y="41237"/>
                      <a:pt x="34526" y="40044"/>
                    </a:cubicBezTo>
                    <a:cubicBezTo>
                      <a:pt x="33145" y="38811"/>
                      <a:pt x="30539" y="37775"/>
                      <a:pt x="26677" y="36912"/>
                    </a:cubicBezTo>
                    <a:cubicBezTo>
                      <a:pt x="25265" y="36606"/>
                      <a:pt x="23365" y="36206"/>
                      <a:pt x="21034" y="35782"/>
                    </a:cubicBezTo>
                    <a:cubicBezTo>
                      <a:pt x="18766" y="35350"/>
                      <a:pt x="16678" y="34887"/>
                      <a:pt x="14779" y="34400"/>
                    </a:cubicBezTo>
                    <a:cubicBezTo>
                      <a:pt x="9504" y="32988"/>
                      <a:pt x="5769" y="30963"/>
                      <a:pt x="3556" y="28271"/>
                    </a:cubicBezTo>
                    <a:cubicBezTo>
                      <a:pt x="1381" y="25571"/>
                      <a:pt x="275" y="22227"/>
                      <a:pt x="275" y="18303"/>
                    </a:cubicBezTo>
                    <a:cubicBezTo>
                      <a:pt x="275" y="15823"/>
                      <a:pt x="800" y="13523"/>
                      <a:pt x="1782" y="11318"/>
                    </a:cubicBezTo>
                    <a:cubicBezTo>
                      <a:pt x="2825" y="9136"/>
                      <a:pt x="4387" y="7205"/>
                      <a:pt x="6443" y="5486"/>
                    </a:cubicBezTo>
                    <a:cubicBezTo>
                      <a:pt x="8461" y="3807"/>
                      <a:pt x="11011" y="2488"/>
                      <a:pt x="14072" y="1507"/>
                    </a:cubicBezTo>
                    <a:cubicBezTo>
                      <a:pt x="17173" y="495"/>
                      <a:pt x="20665"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89" name="Shape 2702">
                <a:extLst>
                  <a:ext uri="{FF2B5EF4-FFF2-40B4-BE49-F238E27FC236}">
                    <a16:creationId xmlns:a16="http://schemas.microsoft.com/office/drawing/2014/main" id="{4CF5FD7D-37E3-A541-E6C6-B2BC63651870}"/>
                  </a:ext>
                </a:extLst>
              </p:cNvPr>
              <p:cNvSpPr/>
              <p:nvPr/>
            </p:nvSpPr>
            <p:spPr>
              <a:xfrm>
                <a:off x="2139811" y="14316"/>
                <a:ext cx="50561" cy="79891"/>
              </a:xfrm>
              <a:custGeom>
                <a:avLst/>
                <a:gdLst/>
                <a:ahLst/>
                <a:cxnLst/>
                <a:rect l="0" t="0" r="0" b="0"/>
                <a:pathLst>
                  <a:path w="50561" h="79891">
                    <a:moveTo>
                      <a:pt x="0" y="0"/>
                    </a:moveTo>
                    <a:lnTo>
                      <a:pt x="10643" y="0"/>
                    </a:lnTo>
                    <a:lnTo>
                      <a:pt x="10643" y="70449"/>
                    </a:lnTo>
                    <a:lnTo>
                      <a:pt x="50561" y="70449"/>
                    </a:lnTo>
                    <a:lnTo>
                      <a:pt x="50561" y="79891"/>
                    </a:lnTo>
                    <a:lnTo>
                      <a:pt x="0" y="79891"/>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0" name="Shape 2703">
                <a:extLst>
                  <a:ext uri="{FF2B5EF4-FFF2-40B4-BE49-F238E27FC236}">
                    <a16:creationId xmlns:a16="http://schemas.microsoft.com/office/drawing/2014/main" id="{80772F42-D961-CB4D-59A6-5811DEF8E690}"/>
                  </a:ext>
                </a:extLst>
              </p:cNvPr>
              <p:cNvSpPr/>
              <p:nvPr/>
            </p:nvSpPr>
            <p:spPr>
              <a:xfrm>
                <a:off x="2195952" y="32639"/>
                <a:ext cx="27635" cy="63204"/>
              </a:xfrm>
              <a:custGeom>
                <a:avLst/>
                <a:gdLst/>
                <a:ahLst/>
                <a:cxnLst/>
                <a:rect l="0" t="0" r="0" b="0"/>
                <a:pathLst>
                  <a:path w="27635" h="63204">
                    <a:moveTo>
                      <a:pt x="27635" y="0"/>
                    </a:moveTo>
                    <a:lnTo>
                      <a:pt x="27635" y="8705"/>
                    </a:lnTo>
                    <a:lnTo>
                      <a:pt x="14897" y="14359"/>
                    </a:lnTo>
                    <a:cubicBezTo>
                      <a:pt x="11891" y="18126"/>
                      <a:pt x="10392" y="23863"/>
                      <a:pt x="10392" y="31649"/>
                    </a:cubicBezTo>
                    <a:cubicBezTo>
                      <a:pt x="10392" y="39160"/>
                      <a:pt x="11922" y="44866"/>
                      <a:pt x="14960" y="48759"/>
                    </a:cubicBezTo>
                    <a:lnTo>
                      <a:pt x="27635" y="54530"/>
                    </a:lnTo>
                    <a:lnTo>
                      <a:pt x="27635" y="63204"/>
                    </a:lnTo>
                    <a:lnTo>
                      <a:pt x="7448" y="54763"/>
                    </a:lnTo>
                    <a:cubicBezTo>
                      <a:pt x="2480" y="49097"/>
                      <a:pt x="0" y="41397"/>
                      <a:pt x="0" y="31649"/>
                    </a:cubicBezTo>
                    <a:cubicBezTo>
                      <a:pt x="0" y="21870"/>
                      <a:pt x="2480" y="14170"/>
                      <a:pt x="7448" y="8504"/>
                    </a:cubicBezTo>
                    <a:lnTo>
                      <a:pt x="2763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1" name="Shape 2704">
                <a:extLst>
                  <a:ext uri="{FF2B5EF4-FFF2-40B4-BE49-F238E27FC236}">
                    <a16:creationId xmlns:a16="http://schemas.microsoft.com/office/drawing/2014/main" id="{408C6782-8B24-916C-EA19-6CC6B82B860E}"/>
                  </a:ext>
                </a:extLst>
              </p:cNvPr>
              <p:cNvSpPr/>
              <p:nvPr/>
            </p:nvSpPr>
            <p:spPr>
              <a:xfrm>
                <a:off x="2223587" y="32619"/>
                <a:ext cx="27674" cy="63244"/>
              </a:xfrm>
              <a:custGeom>
                <a:avLst/>
                <a:gdLst/>
                <a:ahLst/>
                <a:cxnLst/>
                <a:rect l="0" t="0" r="0" b="0"/>
                <a:pathLst>
                  <a:path w="27674" h="63244">
                    <a:moveTo>
                      <a:pt x="47" y="0"/>
                    </a:moveTo>
                    <a:cubicBezTo>
                      <a:pt x="8445" y="0"/>
                      <a:pt x="15163" y="2849"/>
                      <a:pt x="20163" y="8524"/>
                    </a:cubicBezTo>
                    <a:cubicBezTo>
                      <a:pt x="25155" y="14190"/>
                      <a:pt x="27674" y="21890"/>
                      <a:pt x="27674" y="31669"/>
                    </a:cubicBezTo>
                    <a:cubicBezTo>
                      <a:pt x="27674" y="41417"/>
                      <a:pt x="25155" y="49117"/>
                      <a:pt x="20163" y="54783"/>
                    </a:cubicBezTo>
                    <a:cubicBezTo>
                      <a:pt x="15163" y="60426"/>
                      <a:pt x="8445" y="63244"/>
                      <a:pt x="47" y="63244"/>
                    </a:cubicBezTo>
                    <a:lnTo>
                      <a:pt x="0" y="63224"/>
                    </a:lnTo>
                    <a:lnTo>
                      <a:pt x="0" y="54550"/>
                    </a:lnTo>
                    <a:lnTo>
                      <a:pt x="47" y="54571"/>
                    </a:lnTo>
                    <a:cubicBezTo>
                      <a:pt x="5416" y="54571"/>
                      <a:pt x="9615" y="52641"/>
                      <a:pt x="12644" y="48834"/>
                    </a:cubicBezTo>
                    <a:cubicBezTo>
                      <a:pt x="15713" y="44972"/>
                      <a:pt x="17244" y="39243"/>
                      <a:pt x="17244" y="31669"/>
                    </a:cubicBezTo>
                    <a:cubicBezTo>
                      <a:pt x="17244" y="23883"/>
                      <a:pt x="15744" y="18146"/>
                      <a:pt x="12707" y="14379"/>
                    </a:cubicBezTo>
                    <a:cubicBezTo>
                      <a:pt x="9677" y="10572"/>
                      <a:pt x="5447" y="8704"/>
                      <a:pt x="47" y="8704"/>
                    </a:cubicBezTo>
                    <a:lnTo>
                      <a:pt x="0" y="8725"/>
                    </a:lnTo>
                    <a:lnTo>
                      <a:pt x="0" y="20"/>
                    </a:lnTo>
                    <a:lnTo>
                      <a:pt x="47"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2" name="Shape 2705">
                <a:extLst>
                  <a:ext uri="{FF2B5EF4-FFF2-40B4-BE49-F238E27FC236}">
                    <a16:creationId xmlns:a16="http://schemas.microsoft.com/office/drawing/2014/main" id="{0C6BADDD-A7FC-79CB-BF72-333D1D3D9202}"/>
                  </a:ext>
                </a:extLst>
              </p:cNvPr>
              <p:cNvSpPr/>
              <p:nvPr/>
            </p:nvSpPr>
            <p:spPr>
              <a:xfrm>
                <a:off x="2262634" y="32632"/>
                <a:ext cx="27651" cy="63218"/>
              </a:xfrm>
              <a:custGeom>
                <a:avLst/>
                <a:gdLst/>
                <a:ahLst/>
                <a:cxnLst/>
                <a:rect l="0" t="0" r="0" b="0"/>
                <a:pathLst>
                  <a:path w="27651" h="63218">
                    <a:moveTo>
                      <a:pt x="27651" y="0"/>
                    </a:moveTo>
                    <a:lnTo>
                      <a:pt x="27651" y="8705"/>
                    </a:lnTo>
                    <a:lnTo>
                      <a:pt x="14897" y="14365"/>
                    </a:lnTo>
                    <a:cubicBezTo>
                      <a:pt x="11891" y="18133"/>
                      <a:pt x="10392" y="23870"/>
                      <a:pt x="10392" y="31656"/>
                    </a:cubicBezTo>
                    <a:cubicBezTo>
                      <a:pt x="10392" y="39167"/>
                      <a:pt x="11922" y="44873"/>
                      <a:pt x="14959" y="48766"/>
                    </a:cubicBezTo>
                    <a:lnTo>
                      <a:pt x="27651" y="54544"/>
                    </a:lnTo>
                    <a:lnTo>
                      <a:pt x="27651" y="63218"/>
                    </a:lnTo>
                    <a:lnTo>
                      <a:pt x="7448" y="54770"/>
                    </a:lnTo>
                    <a:cubicBezTo>
                      <a:pt x="2480" y="49103"/>
                      <a:pt x="0" y="41404"/>
                      <a:pt x="0" y="31656"/>
                    </a:cubicBezTo>
                    <a:cubicBezTo>
                      <a:pt x="0" y="21877"/>
                      <a:pt x="2480" y="14177"/>
                      <a:pt x="7448" y="8510"/>
                    </a:cubicBezTo>
                    <a:lnTo>
                      <a:pt x="2765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3" name="Shape 2706">
                <a:extLst>
                  <a:ext uri="{FF2B5EF4-FFF2-40B4-BE49-F238E27FC236}">
                    <a16:creationId xmlns:a16="http://schemas.microsoft.com/office/drawing/2014/main" id="{29F1C925-91A0-CB7F-E025-9A545E782C55}"/>
                  </a:ext>
                </a:extLst>
              </p:cNvPr>
              <p:cNvSpPr/>
              <p:nvPr/>
            </p:nvSpPr>
            <p:spPr>
              <a:xfrm>
                <a:off x="2290284" y="32619"/>
                <a:ext cx="27658" cy="63244"/>
              </a:xfrm>
              <a:custGeom>
                <a:avLst/>
                <a:gdLst/>
                <a:ahLst/>
                <a:cxnLst/>
                <a:rect l="0" t="0" r="0" b="0"/>
                <a:pathLst>
                  <a:path w="27658" h="63244">
                    <a:moveTo>
                      <a:pt x="31" y="0"/>
                    </a:moveTo>
                    <a:cubicBezTo>
                      <a:pt x="8430" y="0"/>
                      <a:pt x="15148" y="2849"/>
                      <a:pt x="20147" y="8524"/>
                    </a:cubicBezTo>
                    <a:cubicBezTo>
                      <a:pt x="25171" y="14190"/>
                      <a:pt x="27658" y="21890"/>
                      <a:pt x="27658" y="31669"/>
                    </a:cubicBezTo>
                    <a:cubicBezTo>
                      <a:pt x="27658" y="41417"/>
                      <a:pt x="25171" y="49117"/>
                      <a:pt x="20147" y="54783"/>
                    </a:cubicBezTo>
                    <a:cubicBezTo>
                      <a:pt x="15148" y="60426"/>
                      <a:pt x="8430" y="63244"/>
                      <a:pt x="31" y="63244"/>
                    </a:cubicBezTo>
                    <a:lnTo>
                      <a:pt x="0" y="63231"/>
                    </a:lnTo>
                    <a:lnTo>
                      <a:pt x="0" y="54557"/>
                    </a:lnTo>
                    <a:lnTo>
                      <a:pt x="31" y="54571"/>
                    </a:lnTo>
                    <a:cubicBezTo>
                      <a:pt x="5400" y="54571"/>
                      <a:pt x="9599" y="52641"/>
                      <a:pt x="12636" y="48834"/>
                    </a:cubicBezTo>
                    <a:cubicBezTo>
                      <a:pt x="15728" y="44972"/>
                      <a:pt x="17259" y="39243"/>
                      <a:pt x="17259" y="31669"/>
                    </a:cubicBezTo>
                    <a:cubicBezTo>
                      <a:pt x="17259" y="23883"/>
                      <a:pt x="15728" y="18146"/>
                      <a:pt x="12691" y="14379"/>
                    </a:cubicBezTo>
                    <a:cubicBezTo>
                      <a:pt x="9661" y="10572"/>
                      <a:pt x="5431" y="8704"/>
                      <a:pt x="31" y="8704"/>
                    </a:cubicBezTo>
                    <a:lnTo>
                      <a:pt x="0" y="8718"/>
                    </a:lnTo>
                    <a:lnTo>
                      <a:pt x="0" y="13"/>
                    </a:lnTo>
                    <a:lnTo>
                      <a:pt x="3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4" name="Shape 2707">
                <a:extLst>
                  <a:ext uri="{FF2B5EF4-FFF2-40B4-BE49-F238E27FC236}">
                    <a16:creationId xmlns:a16="http://schemas.microsoft.com/office/drawing/2014/main" id="{1FC84BCC-7F30-BB3F-5C51-547B8C0F3860}"/>
                  </a:ext>
                </a:extLst>
              </p:cNvPr>
              <p:cNvSpPr/>
              <p:nvPr/>
            </p:nvSpPr>
            <p:spPr>
              <a:xfrm>
                <a:off x="2333546" y="33395"/>
                <a:ext cx="26210" cy="82921"/>
              </a:xfrm>
              <a:custGeom>
                <a:avLst/>
                <a:gdLst/>
                <a:ahLst/>
                <a:cxnLst/>
                <a:rect l="0" t="0" r="0" b="0"/>
                <a:pathLst>
                  <a:path w="26210" h="82921">
                    <a:moveTo>
                      <a:pt x="26210" y="0"/>
                    </a:moveTo>
                    <a:lnTo>
                      <a:pt x="26210" y="9039"/>
                    </a:lnTo>
                    <a:lnTo>
                      <a:pt x="18515" y="10690"/>
                    </a:lnTo>
                    <a:cubicBezTo>
                      <a:pt x="15603" y="11946"/>
                      <a:pt x="12785" y="13602"/>
                      <a:pt x="10085" y="15627"/>
                    </a:cubicBezTo>
                    <a:lnTo>
                      <a:pt x="10085" y="49596"/>
                    </a:lnTo>
                    <a:cubicBezTo>
                      <a:pt x="12966" y="50883"/>
                      <a:pt x="15422" y="51770"/>
                      <a:pt x="17447" y="52233"/>
                    </a:cubicBezTo>
                    <a:cubicBezTo>
                      <a:pt x="19527" y="52688"/>
                      <a:pt x="21858" y="52939"/>
                      <a:pt x="24464" y="52939"/>
                    </a:cubicBezTo>
                    <a:lnTo>
                      <a:pt x="26210" y="52182"/>
                    </a:lnTo>
                    <a:lnTo>
                      <a:pt x="26210" y="62008"/>
                    </a:lnTo>
                    <a:lnTo>
                      <a:pt x="17785" y="60969"/>
                    </a:lnTo>
                    <a:cubicBezTo>
                      <a:pt x="15265" y="60294"/>
                      <a:pt x="12722" y="59250"/>
                      <a:pt x="10085" y="57814"/>
                    </a:cubicBezTo>
                    <a:lnTo>
                      <a:pt x="10085" y="82921"/>
                    </a:lnTo>
                    <a:lnTo>
                      <a:pt x="0" y="82921"/>
                    </a:lnTo>
                    <a:lnTo>
                      <a:pt x="0" y="880"/>
                    </a:lnTo>
                    <a:lnTo>
                      <a:pt x="10085" y="880"/>
                    </a:lnTo>
                    <a:lnTo>
                      <a:pt x="10085" y="7166"/>
                    </a:lnTo>
                    <a:cubicBezTo>
                      <a:pt x="12785" y="4922"/>
                      <a:pt x="15791" y="3022"/>
                      <a:pt x="19103" y="1523"/>
                    </a:cubicBezTo>
                    <a:lnTo>
                      <a:pt x="2621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5" name="Shape 2708">
                <a:extLst>
                  <a:ext uri="{FF2B5EF4-FFF2-40B4-BE49-F238E27FC236}">
                    <a16:creationId xmlns:a16="http://schemas.microsoft.com/office/drawing/2014/main" id="{F87EA4AA-46F6-F54C-C80D-74845F7C02B6}"/>
                  </a:ext>
                </a:extLst>
              </p:cNvPr>
              <p:cNvSpPr/>
              <p:nvPr/>
            </p:nvSpPr>
            <p:spPr>
              <a:xfrm>
                <a:off x="2359756" y="32619"/>
                <a:ext cx="26555" cy="62789"/>
              </a:xfrm>
              <a:custGeom>
                <a:avLst/>
                <a:gdLst/>
                <a:ahLst/>
                <a:cxnLst/>
                <a:rect l="0" t="0" r="0" b="0"/>
                <a:pathLst>
                  <a:path w="26555" h="62789">
                    <a:moveTo>
                      <a:pt x="3622" y="0"/>
                    </a:moveTo>
                    <a:cubicBezTo>
                      <a:pt x="10858" y="0"/>
                      <a:pt x="16462" y="2723"/>
                      <a:pt x="20481" y="8218"/>
                    </a:cubicBezTo>
                    <a:cubicBezTo>
                      <a:pt x="24531" y="13641"/>
                      <a:pt x="26555" y="21215"/>
                      <a:pt x="26555" y="30900"/>
                    </a:cubicBezTo>
                    <a:cubicBezTo>
                      <a:pt x="26555" y="35774"/>
                      <a:pt x="25849" y="40224"/>
                      <a:pt x="24436" y="44266"/>
                    </a:cubicBezTo>
                    <a:cubicBezTo>
                      <a:pt x="23055" y="48253"/>
                      <a:pt x="21093" y="51659"/>
                      <a:pt x="18550" y="54446"/>
                    </a:cubicBezTo>
                    <a:cubicBezTo>
                      <a:pt x="16188" y="57114"/>
                      <a:pt x="13401" y="59171"/>
                      <a:pt x="10183" y="60638"/>
                    </a:cubicBezTo>
                    <a:cubicBezTo>
                      <a:pt x="6989" y="62051"/>
                      <a:pt x="3622" y="62789"/>
                      <a:pt x="35" y="62789"/>
                    </a:cubicBezTo>
                    <a:lnTo>
                      <a:pt x="0" y="62785"/>
                    </a:lnTo>
                    <a:lnTo>
                      <a:pt x="0" y="52958"/>
                    </a:lnTo>
                    <a:lnTo>
                      <a:pt x="11407" y="48010"/>
                    </a:lnTo>
                    <a:cubicBezTo>
                      <a:pt x="14563" y="44242"/>
                      <a:pt x="16125" y="38599"/>
                      <a:pt x="16125" y="31175"/>
                    </a:cubicBezTo>
                    <a:cubicBezTo>
                      <a:pt x="16125" y="23946"/>
                      <a:pt x="14900" y="18546"/>
                      <a:pt x="12420" y="14959"/>
                    </a:cubicBezTo>
                    <a:cubicBezTo>
                      <a:pt x="9963" y="11404"/>
                      <a:pt x="6165" y="9591"/>
                      <a:pt x="1048" y="9591"/>
                    </a:cubicBezTo>
                    <a:lnTo>
                      <a:pt x="0" y="9816"/>
                    </a:lnTo>
                    <a:lnTo>
                      <a:pt x="0" y="776"/>
                    </a:lnTo>
                    <a:lnTo>
                      <a:pt x="362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6" name="Shape 2709">
                <a:extLst>
                  <a:ext uri="{FF2B5EF4-FFF2-40B4-BE49-F238E27FC236}">
                    <a16:creationId xmlns:a16="http://schemas.microsoft.com/office/drawing/2014/main" id="{5C1C8D47-40A8-4845-0B1C-06B3749B2E67}"/>
                  </a:ext>
                </a:extLst>
              </p:cNvPr>
              <p:cNvSpPr/>
              <p:nvPr/>
            </p:nvSpPr>
            <p:spPr>
              <a:xfrm>
                <a:off x="804662" y="1440673"/>
                <a:ext cx="71132" cy="79899"/>
              </a:xfrm>
              <a:custGeom>
                <a:avLst/>
                <a:gdLst/>
                <a:ahLst/>
                <a:cxnLst/>
                <a:rect l="0" t="0" r="0" b="0"/>
                <a:pathLst>
                  <a:path w="71132" h="79899">
                    <a:moveTo>
                      <a:pt x="0" y="0"/>
                    </a:moveTo>
                    <a:lnTo>
                      <a:pt x="14473" y="0"/>
                    </a:lnTo>
                    <a:lnTo>
                      <a:pt x="35782" y="44486"/>
                    </a:lnTo>
                    <a:lnTo>
                      <a:pt x="56384" y="0"/>
                    </a:lnTo>
                    <a:lnTo>
                      <a:pt x="71132" y="0"/>
                    </a:lnTo>
                    <a:lnTo>
                      <a:pt x="71132" y="79899"/>
                    </a:lnTo>
                    <a:lnTo>
                      <a:pt x="60520" y="79899"/>
                    </a:lnTo>
                    <a:lnTo>
                      <a:pt x="60520" y="11035"/>
                    </a:lnTo>
                    <a:lnTo>
                      <a:pt x="38293" y="57883"/>
                    </a:lnTo>
                    <a:lnTo>
                      <a:pt x="31975" y="57883"/>
                    </a:lnTo>
                    <a:lnTo>
                      <a:pt x="9936" y="11035"/>
                    </a:lnTo>
                    <a:lnTo>
                      <a:pt x="9936"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7" name="Shape 2710">
                <a:extLst>
                  <a:ext uri="{FF2B5EF4-FFF2-40B4-BE49-F238E27FC236}">
                    <a16:creationId xmlns:a16="http://schemas.microsoft.com/office/drawing/2014/main" id="{404E6195-F6F0-5F97-8036-8526E6EA24A0}"/>
                  </a:ext>
                </a:extLst>
              </p:cNvPr>
              <p:cNvSpPr/>
              <p:nvPr/>
            </p:nvSpPr>
            <p:spPr>
              <a:xfrm>
                <a:off x="892221" y="1459676"/>
                <a:ext cx="27411" cy="60815"/>
              </a:xfrm>
              <a:custGeom>
                <a:avLst/>
                <a:gdLst/>
                <a:ahLst/>
                <a:cxnLst/>
                <a:rect l="0" t="0" r="0" b="0"/>
                <a:pathLst>
                  <a:path w="27411" h="60815">
                    <a:moveTo>
                      <a:pt x="27411" y="0"/>
                    </a:moveTo>
                    <a:lnTo>
                      <a:pt x="27411" y="8054"/>
                    </a:lnTo>
                    <a:lnTo>
                      <a:pt x="15666" y="12392"/>
                    </a:lnTo>
                    <a:cubicBezTo>
                      <a:pt x="12479" y="15547"/>
                      <a:pt x="10674" y="19503"/>
                      <a:pt x="10242" y="24228"/>
                    </a:cubicBezTo>
                    <a:lnTo>
                      <a:pt x="27411" y="24228"/>
                    </a:lnTo>
                    <a:lnTo>
                      <a:pt x="27411" y="31951"/>
                    </a:lnTo>
                    <a:lnTo>
                      <a:pt x="10242" y="31951"/>
                    </a:lnTo>
                    <a:cubicBezTo>
                      <a:pt x="10242" y="35663"/>
                      <a:pt x="10792" y="38881"/>
                      <a:pt x="11898" y="41612"/>
                    </a:cubicBezTo>
                    <a:cubicBezTo>
                      <a:pt x="13029" y="44336"/>
                      <a:pt x="14536" y="46580"/>
                      <a:pt x="16466" y="48323"/>
                    </a:cubicBezTo>
                    <a:cubicBezTo>
                      <a:pt x="18334" y="50042"/>
                      <a:pt x="20540" y="51329"/>
                      <a:pt x="23059" y="52184"/>
                    </a:cubicBezTo>
                    <a:lnTo>
                      <a:pt x="27411" y="52848"/>
                    </a:lnTo>
                    <a:lnTo>
                      <a:pt x="27411" y="60815"/>
                    </a:lnTo>
                    <a:lnTo>
                      <a:pt x="8374" y="54240"/>
                    </a:lnTo>
                    <a:cubicBezTo>
                      <a:pt x="2794" y="48817"/>
                      <a:pt x="0" y="41181"/>
                      <a:pt x="0" y="31276"/>
                    </a:cubicBezTo>
                    <a:cubicBezTo>
                      <a:pt x="0" y="21465"/>
                      <a:pt x="2668" y="13679"/>
                      <a:pt x="8005" y="7918"/>
                    </a:cubicBezTo>
                    <a:lnTo>
                      <a:pt x="2741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8" name="Shape 2711">
                <a:extLst>
                  <a:ext uri="{FF2B5EF4-FFF2-40B4-BE49-F238E27FC236}">
                    <a16:creationId xmlns:a16="http://schemas.microsoft.com/office/drawing/2014/main" id="{1F5F5570-10D0-BFDA-0600-99931B5EFC3A}"/>
                  </a:ext>
                </a:extLst>
              </p:cNvPr>
              <p:cNvSpPr/>
              <p:nvPr/>
            </p:nvSpPr>
            <p:spPr>
              <a:xfrm>
                <a:off x="919632" y="1505919"/>
                <a:ext cx="25818" cy="16035"/>
              </a:xfrm>
              <a:custGeom>
                <a:avLst/>
                <a:gdLst/>
                <a:ahLst/>
                <a:cxnLst/>
                <a:rect l="0" t="0" r="0" b="0"/>
                <a:pathLst>
                  <a:path w="25818" h="16035">
                    <a:moveTo>
                      <a:pt x="25261" y="0"/>
                    </a:moveTo>
                    <a:lnTo>
                      <a:pt x="25818" y="0"/>
                    </a:lnTo>
                    <a:lnTo>
                      <a:pt x="25818" y="11004"/>
                    </a:lnTo>
                    <a:cubicBezTo>
                      <a:pt x="22412" y="12417"/>
                      <a:pt x="18950" y="13610"/>
                      <a:pt x="15387" y="14591"/>
                    </a:cubicBezTo>
                    <a:cubicBezTo>
                      <a:pt x="11863" y="15541"/>
                      <a:pt x="8159" y="16035"/>
                      <a:pt x="4234" y="16035"/>
                    </a:cubicBezTo>
                    <a:lnTo>
                      <a:pt x="0" y="14572"/>
                    </a:lnTo>
                    <a:lnTo>
                      <a:pt x="0" y="6605"/>
                    </a:lnTo>
                    <a:lnTo>
                      <a:pt x="4140" y="7236"/>
                    </a:lnTo>
                    <a:cubicBezTo>
                      <a:pt x="8213" y="7236"/>
                      <a:pt x="12295" y="6436"/>
                      <a:pt x="16431" y="4811"/>
                    </a:cubicBezTo>
                    <a:cubicBezTo>
                      <a:pt x="20575" y="3187"/>
                      <a:pt x="23518" y="1562"/>
                      <a:pt x="25261"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299" name="Shape 2712">
                <a:extLst>
                  <a:ext uri="{FF2B5EF4-FFF2-40B4-BE49-F238E27FC236}">
                    <a16:creationId xmlns:a16="http://schemas.microsoft.com/office/drawing/2014/main" id="{C21012FF-C1D0-E03A-D782-EEE7D48C5113}"/>
                  </a:ext>
                </a:extLst>
              </p:cNvPr>
              <p:cNvSpPr/>
              <p:nvPr/>
            </p:nvSpPr>
            <p:spPr>
              <a:xfrm>
                <a:off x="919632" y="1458976"/>
                <a:ext cx="26980" cy="32650"/>
              </a:xfrm>
              <a:custGeom>
                <a:avLst/>
                <a:gdLst/>
                <a:ahLst/>
                <a:cxnLst/>
                <a:rect l="0" t="0" r="0" b="0"/>
                <a:pathLst>
                  <a:path w="26980" h="32650">
                    <a:moveTo>
                      <a:pt x="1715" y="0"/>
                    </a:moveTo>
                    <a:cubicBezTo>
                      <a:pt x="9807" y="0"/>
                      <a:pt x="16031" y="2363"/>
                      <a:pt x="20387" y="7087"/>
                    </a:cubicBezTo>
                    <a:cubicBezTo>
                      <a:pt x="24805" y="11804"/>
                      <a:pt x="26980" y="18492"/>
                      <a:pt x="26980" y="27195"/>
                    </a:cubicBezTo>
                    <a:lnTo>
                      <a:pt x="26980" y="32650"/>
                    </a:lnTo>
                    <a:lnTo>
                      <a:pt x="0" y="32650"/>
                    </a:lnTo>
                    <a:lnTo>
                      <a:pt x="0" y="24927"/>
                    </a:lnTo>
                    <a:lnTo>
                      <a:pt x="17169" y="24927"/>
                    </a:lnTo>
                    <a:cubicBezTo>
                      <a:pt x="17137" y="19653"/>
                      <a:pt x="15787" y="15548"/>
                      <a:pt x="13150" y="12660"/>
                    </a:cubicBezTo>
                    <a:cubicBezTo>
                      <a:pt x="10545" y="9748"/>
                      <a:pt x="6557" y="8312"/>
                      <a:pt x="1197" y="8312"/>
                    </a:cubicBezTo>
                    <a:lnTo>
                      <a:pt x="0" y="8754"/>
                    </a:lnTo>
                    <a:lnTo>
                      <a:pt x="0" y="700"/>
                    </a:lnTo>
                    <a:lnTo>
                      <a:pt x="171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0" name="Shape 2713">
                <a:extLst>
                  <a:ext uri="{FF2B5EF4-FFF2-40B4-BE49-F238E27FC236}">
                    <a16:creationId xmlns:a16="http://schemas.microsoft.com/office/drawing/2014/main" id="{96E359D6-406F-65DA-3FC6-D46DD4A0C152}"/>
                  </a:ext>
                </a:extLst>
              </p:cNvPr>
              <p:cNvSpPr/>
              <p:nvPr/>
            </p:nvSpPr>
            <p:spPr>
              <a:xfrm>
                <a:off x="961909" y="1458976"/>
                <a:ext cx="87473" cy="61596"/>
              </a:xfrm>
              <a:custGeom>
                <a:avLst/>
                <a:gdLst/>
                <a:ahLst/>
                <a:cxnLst/>
                <a:rect l="0" t="0" r="0" b="0"/>
                <a:pathLst>
                  <a:path w="87473" h="61596">
                    <a:moveTo>
                      <a:pt x="29526" y="0"/>
                    </a:moveTo>
                    <a:cubicBezTo>
                      <a:pt x="33600" y="0"/>
                      <a:pt x="37038" y="864"/>
                      <a:pt x="39855" y="2574"/>
                    </a:cubicBezTo>
                    <a:cubicBezTo>
                      <a:pt x="42744" y="4293"/>
                      <a:pt x="44855" y="6655"/>
                      <a:pt x="46267" y="9693"/>
                    </a:cubicBezTo>
                    <a:cubicBezTo>
                      <a:pt x="50341" y="6255"/>
                      <a:pt x="54053" y="3807"/>
                      <a:pt x="57428" y="2300"/>
                    </a:cubicBezTo>
                    <a:cubicBezTo>
                      <a:pt x="60764" y="769"/>
                      <a:pt x="64382" y="0"/>
                      <a:pt x="68188" y="0"/>
                    </a:cubicBezTo>
                    <a:cubicBezTo>
                      <a:pt x="74781" y="0"/>
                      <a:pt x="79624" y="1994"/>
                      <a:pt x="82748" y="6012"/>
                    </a:cubicBezTo>
                    <a:cubicBezTo>
                      <a:pt x="85879" y="9968"/>
                      <a:pt x="87473" y="15517"/>
                      <a:pt x="87473" y="22690"/>
                    </a:cubicBezTo>
                    <a:lnTo>
                      <a:pt x="87473" y="61596"/>
                    </a:lnTo>
                    <a:lnTo>
                      <a:pt x="77387" y="61596"/>
                    </a:lnTo>
                    <a:lnTo>
                      <a:pt x="77387" y="27470"/>
                    </a:lnTo>
                    <a:cubicBezTo>
                      <a:pt x="77387" y="24896"/>
                      <a:pt x="77262" y="22416"/>
                      <a:pt x="76987" y="19990"/>
                    </a:cubicBezTo>
                    <a:cubicBezTo>
                      <a:pt x="76767" y="17597"/>
                      <a:pt x="76312" y="15697"/>
                      <a:pt x="75543" y="14261"/>
                    </a:cubicBezTo>
                    <a:cubicBezTo>
                      <a:pt x="74719" y="12722"/>
                      <a:pt x="73549" y="11561"/>
                      <a:pt x="72019" y="10761"/>
                    </a:cubicBezTo>
                    <a:cubicBezTo>
                      <a:pt x="70457" y="9999"/>
                      <a:pt x="68251" y="9599"/>
                      <a:pt x="65363" y="9599"/>
                    </a:cubicBezTo>
                    <a:cubicBezTo>
                      <a:pt x="62514" y="9599"/>
                      <a:pt x="59697" y="10306"/>
                      <a:pt x="56871" y="11742"/>
                    </a:cubicBezTo>
                    <a:cubicBezTo>
                      <a:pt x="54053" y="13123"/>
                      <a:pt x="51236" y="14936"/>
                      <a:pt x="48410" y="17110"/>
                    </a:cubicBezTo>
                    <a:cubicBezTo>
                      <a:pt x="48504" y="17934"/>
                      <a:pt x="48599" y="18884"/>
                      <a:pt x="48653" y="19990"/>
                    </a:cubicBezTo>
                    <a:cubicBezTo>
                      <a:pt x="48748" y="21066"/>
                      <a:pt x="48779" y="22133"/>
                      <a:pt x="48779" y="23208"/>
                    </a:cubicBezTo>
                    <a:lnTo>
                      <a:pt x="48779" y="61596"/>
                    </a:lnTo>
                    <a:lnTo>
                      <a:pt x="38694" y="61596"/>
                    </a:lnTo>
                    <a:lnTo>
                      <a:pt x="38694" y="27470"/>
                    </a:lnTo>
                    <a:cubicBezTo>
                      <a:pt x="38694" y="24802"/>
                      <a:pt x="38568" y="22322"/>
                      <a:pt x="38325" y="19959"/>
                    </a:cubicBezTo>
                    <a:cubicBezTo>
                      <a:pt x="38113" y="17542"/>
                      <a:pt x="37618" y="15634"/>
                      <a:pt x="36857" y="14198"/>
                    </a:cubicBezTo>
                    <a:cubicBezTo>
                      <a:pt x="36057" y="12660"/>
                      <a:pt x="34864" y="11530"/>
                      <a:pt x="33325" y="10761"/>
                    </a:cubicBezTo>
                    <a:cubicBezTo>
                      <a:pt x="31795" y="9999"/>
                      <a:pt x="29558" y="9599"/>
                      <a:pt x="26677" y="9599"/>
                    </a:cubicBezTo>
                    <a:cubicBezTo>
                      <a:pt x="23915" y="9599"/>
                      <a:pt x="21160" y="10274"/>
                      <a:pt x="18366" y="11624"/>
                    </a:cubicBezTo>
                    <a:cubicBezTo>
                      <a:pt x="15603" y="12997"/>
                      <a:pt x="12848" y="14716"/>
                      <a:pt x="10085" y="16835"/>
                    </a:cubicBezTo>
                    <a:lnTo>
                      <a:pt x="10085" y="61596"/>
                    </a:lnTo>
                    <a:lnTo>
                      <a:pt x="0" y="61596"/>
                    </a:lnTo>
                    <a:lnTo>
                      <a:pt x="0" y="1656"/>
                    </a:lnTo>
                    <a:lnTo>
                      <a:pt x="10085" y="1656"/>
                    </a:lnTo>
                    <a:lnTo>
                      <a:pt x="10085" y="8312"/>
                    </a:lnTo>
                    <a:cubicBezTo>
                      <a:pt x="13248" y="5706"/>
                      <a:pt x="16372" y="3650"/>
                      <a:pt x="19472" y="2182"/>
                    </a:cubicBezTo>
                    <a:cubicBezTo>
                      <a:pt x="22627" y="707"/>
                      <a:pt x="25971" y="0"/>
                      <a:pt x="29526"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1" name="Shape 2714">
                <a:extLst>
                  <a:ext uri="{FF2B5EF4-FFF2-40B4-BE49-F238E27FC236}">
                    <a16:creationId xmlns:a16="http://schemas.microsoft.com/office/drawing/2014/main" id="{6DB03E18-0534-2132-461C-7B5941D725F0}"/>
                  </a:ext>
                </a:extLst>
              </p:cNvPr>
              <p:cNvSpPr/>
              <p:nvPr/>
            </p:nvSpPr>
            <p:spPr>
              <a:xfrm>
                <a:off x="1068783" y="1437086"/>
                <a:ext cx="26218" cy="85100"/>
              </a:xfrm>
              <a:custGeom>
                <a:avLst/>
                <a:gdLst/>
                <a:ahLst/>
                <a:cxnLst/>
                <a:rect l="0" t="0" r="0" b="0"/>
                <a:pathLst>
                  <a:path w="26218" h="85100">
                    <a:moveTo>
                      <a:pt x="0" y="0"/>
                    </a:moveTo>
                    <a:lnTo>
                      <a:pt x="10093" y="0"/>
                    </a:lnTo>
                    <a:lnTo>
                      <a:pt x="10093" y="29833"/>
                    </a:lnTo>
                    <a:cubicBezTo>
                      <a:pt x="12911" y="27501"/>
                      <a:pt x="15917" y="25602"/>
                      <a:pt x="19103" y="24127"/>
                    </a:cubicBezTo>
                    <a:lnTo>
                      <a:pt x="26218" y="22643"/>
                    </a:lnTo>
                    <a:lnTo>
                      <a:pt x="26218" y="31741"/>
                    </a:lnTo>
                    <a:lnTo>
                      <a:pt x="18460" y="33419"/>
                    </a:lnTo>
                    <a:cubicBezTo>
                      <a:pt x="15454" y="34675"/>
                      <a:pt x="12668" y="36300"/>
                      <a:pt x="10093" y="38293"/>
                    </a:cubicBezTo>
                    <a:lnTo>
                      <a:pt x="10093" y="72631"/>
                    </a:lnTo>
                    <a:cubicBezTo>
                      <a:pt x="12942" y="73918"/>
                      <a:pt x="15391" y="74805"/>
                      <a:pt x="17447" y="75331"/>
                    </a:cubicBezTo>
                    <a:cubicBezTo>
                      <a:pt x="19535" y="75817"/>
                      <a:pt x="21866" y="76069"/>
                      <a:pt x="24472" y="76069"/>
                    </a:cubicBezTo>
                    <a:lnTo>
                      <a:pt x="26218" y="75340"/>
                    </a:lnTo>
                    <a:lnTo>
                      <a:pt x="26218" y="85100"/>
                    </a:lnTo>
                    <a:lnTo>
                      <a:pt x="17604" y="83917"/>
                    </a:lnTo>
                    <a:cubicBezTo>
                      <a:pt x="15053" y="83117"/>
                      <a:pt x="12573" y="82042"/>
                      <a:pt x="10093" y="80692"/>
                    </a:cubicBezTo>
                    <a:lnTo>
                      <a:pt x="9450" y="83486"/>
                    </a:lnTo>
                    <a:lnTo>
                      <a:pt x="0" y="83486"/>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2" name="Shape 2715">
                <a:extLst>
                  <a:ext uri="{FF2B5EF4-FFF2-40B4-BE49-F238E27FC236}">
                    <a16:creationId xmlns:a16="http://schemas.microsoft.com/office/drawing/2014/main" id="{5238C5D2-865B-C9F4-C156-A462CE7DA8C3}"/>
                  </a:ext>
                </a:extLst>
              </p:cNvPr>
              <p:cNvSpPr/>
              <p:nvPr/>
            </p:nvSpPr>
            <p:spPr>
              <a:xfrm>
                <a:off x="1095001" y="1458976"/>
                <a:ext cx="26517" cy="63252"/>
              </a:xfrm>
              <a:custGeom>
                <a:avLst/>
                <a:gdLst/>
                <a:ahLst/>
                <a:cxnLst/>
                <a:rect l="0" t="0" r="0" b="0"/>
                <a:pathLst>
                  <a:path w="26517" h="63252">
                    <a:moveTo>
                      <a:pt x="3614" y="0"/>
                    </a:moveTo>
                    <a:cubicBezTo>
                      <a:pt x="10702" y="0"/>
                      <a:pt x="16274" y="2700"/>
                      <a:pt x="20355" y="8155"/>
                    </a:cubicBezTo>
                    <a:cubicBezTo>
                      <a:pt x="24460" y="13586"/>
                      <a:pt x="26517" y="21246"/>
                      <a:pt x="26517" y="31151"/>
                    </a:cubicBezTo>
                    <a:cubicBezTo>
                      <a:pt x="26517" y="36182"/>
                      <a:pt x="25810" y="40687"/>
                      <a:pt x="24374" y="44674"/>
                    </a:cubicBezTo>
                    <a:cubicBezTo>
                      <a:pt x="22992" y="48685"/>
                      <a:pt x="21093" y="52060"/>
                      <a:pt x="18699" y="54760"/>
                    </a:cubicBezTo>
                    <a:cubicBezTo>
                      <a:pt x="16156" y="57609"/>
                      <a:pt x="13362" y="59728"/>
                      <a:pt x="10333" y="61164"/>
                    </a:cubicBezTo>
                    <a:cubicBezTo>
                      <a:pt x="7295" y="62545"/>
                      <a:pt x="3952" y="63252"/>
                      <a:pt x="302" y="63252"/>
                    </a:cubicBezTo>
                    <a:lnTo>
                      <a:pt x="0" y="63210"/>
                    </a:lnTo>
                    <a:lnTo>
                      <a:pt x="0" y="53450"/>
                    </a:lnTo>
                    <a:lnTo>
                      <a:pt x="11345" y="48716"/>
                    </a:lnTo>
                    <a:cubicBezTo>
                      <a:pt x="14532" y="45035"/>
                      <a:pt x="16125" y="39274"/>
                      <a:pt x="16125" y="31426"/>
                    </a:cubicBezTo>
                    <a:cubicBezTo>
                      <a:pt x="16125" y="24284"/>
                      <a:pt x="14932" y="18860"/>
                      <a:pt x="12569" y="15179"/>
                    </a:cubicBezTo>
                    <a:cubicBezTo>
                      <a:pt x="10207" y="11467"/>
                      <a:pt x="6409" y="9599"/>
                      <a:pt x="1165" y="9599"/>
                    </a:cubicBezTo>
                    <a:lnTo>
                      <a:pt x="0" y="9851"/>
                    </a:lnTo>
                    <a:lnTo>
                      <a:pt x="0" y="753"/>
                    </a:lnTo>
                    <a:lnTo>
                      <a:pt x="3614"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3" name="Shape 2716">
                <a:extLst>
                  <a:ext uri="{FF2B5EF4-FFF2-40B4-BE49-F238E27FC236}">
                    <a16:creationId xmlns:a16="http://schemas.microsoft.com/office/drawing/2014/main" id="{2ADE2205-37B2-B210-7912-D577395C8B9E}"/>
                  </a:ext>
                </a:extLst>
              </p:cNvPr>
              <p:cNvSpPr/>
              <p:nvPr/>
            </p:nvSpPr>
            <p:spPr>
              <a:xfrm>
                <a:off x="1137247" y="1460632"/>
                <a:ext cx="37407" cy="59940"/>
              </a:xfrm>
              <a:custGeom>
                <a:avLst/>
                <a:gdLst/>
                <a:ahLst/>
                <a:cxnLst/>
                <a:rect l="0" t="0" r="0" b="0"/>
                <a:pathLst>
                  <a:path w="37407" h="59940">
                    <a:moveTo>
                      <a:pt x="0" y="0"/>
                    </a:moveTo>
                    <a:lnTo>
                      <a:pt x="10085" y="0"/>
                    </a:lnTo>
                    <a:lnTo>
                      <a:pt x="10085" y="8861"/>
                    </a:lnTo>
                    <a:cubicBezTo>
                      <a:pt x="14104" y="5643"/>
                      <a:pt x="17628" y="3375"/>
                      <a:pt x="20665" y="2025"/>
                    </a:cubicBezTo>
                    <a:cubicBezTo>
                      <a:pt x="23726" y="675"/>
                      <a:pt x="26858" y="0"/>
                      <a:pt x="30044" y="0"/>
                    </a:cubicBezTo>
                    <a:cubicBezTo>
                      <a:pt x="31795" y="0"/>
                      <a:pt x="33082" y="63"/>
                      <a:pt x="33851" y="157"/>
                    </a:cubicBezTo>
                    <a:cubicBezTo>
                      <a:pt x="34644" y="212"/>
                      <a:pt x="35837" y="400"/>
                      <a:pt x="37407" y="644"/>
                    </a:cubicBezTo>
                    <a:lnTo>
                      <a:pt x="37407" y="11004"/>
                    </a:lnTo>
                    <a:lnTo>
                      <a:pt x="36849" y="11004"/>
                    </a:lnTo>
                    <a:cubicBezTo>
                      <a:pt x="35350" y="10643"/>
                      <a:pt x="33906" y="10392"/>
                      <a:pt x="32470" y="10242"/>
                    </a:cubicBezTo>
                    <a:cubicBezTo>
                      <a:pt x="31057" y="10054"/>
                      <a:pt x="29401" y="9968"/>
                      <a:pt x="27470" y="9968"/>
                    </a:cubicBezTo>
                    <a:cubicBezTo>
                      <a:pt x="24378" y="9968"/>
                      <a:pt x="21372" y="10666"/>
                      <a:pt x="18460" y="12079"/>
                    </a:cubicBezTo>
                    <a:cubicBezTo>
                      <a:pt x="15572" y="13429"/>
                      <a:pt x="12785" y="15211"/>
                      <a:pt x="10085" y="17385"/>
                    </a:cubicBezTo>
                    <a:lnTo>
                      <a:pt x="10085" y="59940"/>
                    </a:lnTo>
                    <a:lnTo>
                      <a:pt x="0" y="59940"/>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4" name="Shape 2717">
                <a:extLst>
                  <a:ext uri="{FF2B5EF4-FFF2-40B4-BE49-F238E27FC236}">
                    <a16:creationId xmlns:a16="http://schemas.microsoft.com/office/drawing/2014/main" id="{FB4DF266-0881-B87A-3F38-26E7EE9B4DED}"/>
                  </a:ext>
                </a:extLst>
              </p:cNvPr>
              <p:cNvSpPr/>
              <p:nvPr/>
            </p:nvSpPr>
            <p:spPr>
              <a:xfrm>
                <a:off x="1177871" y="1482151"/>
                <a:ext cx="25629" cy="40077"/>
              </a:xfrm>
              <a:custGeom>
                <a:avLst/>
                <a:gdLst/>
                <a:ahLst/>
                <a:cxnLst/>
                <a:rect l="0" t="0" r="0" b="0"/>
                <a:pathLst>
                  <a:path w="25629" h="40077">
                    <a:moveTo>
                      <a:pt x="25629" y="0"/>
                    </a:moveTo>
                    <a:lnTo>
                      <a:pt x="25629" y="8453"/>
                    </a:lnTo>
                    <a:lnTo>
                      <a:pt x="20108" y="9326"/>
                    </a:lnTo>
                    <a:cubicBezTo>
                      <a:pt x="17228" y="10150"/>
                      <a:pt x="14865" y="11438"/>
                      <a:pt x="13091" y="13188"/>
                    </a:cubicBezTo>
                    <a:cubicBezTo>
                      <a:pt x="11310" y="14906"/>
                      <a:pt x="10392" y="17292"/>
                      <a:pt x="10392" y="20330"/>
                    </a:cubicBezTo>
                    <a:cubicBezTo>
                      <a:pt x="10392" y="23768"/>
                      <a:pt x="11435" y="26342"/>
                      <a:pt x="13515" y="28116"/>
                    </a:cubicBezTo>
                    <a:cubicBezTo>
                      <a:pt x="15603" y="29835"/>
                      <a:pt x="18758" y="30690"/>
                      <a:pt x="23020" y="30690"/>
                    </a:cubicBezTo>
                    <a:lnTo>
                      <a:pt x="25629" y="30138"/>
                    </a:lnTo>
                    <a:lnTo>
                      <a:pt x="25629" y="39372"/>
                    </a:lnTo>
                    <a:lnTo>
                      <a:pt x="19378" y="40077"/>
                    </a:lnTo>
                    <a:cubicBezTo>
                      <a:pt x="13947" y="40077"/>
                      <a:pt x="9379" y="38295"/>
                      <a:pt x="5643" y="34708"/>
                    </a:cubicBezTo>
                    <a:cubicBezTo>
                      <a:pt x="1868" y="31122"/>
                      <a:pt x="0" y="26554"/>
                      <a:pt x="0" y="21036"/>
                    </a:cubicBezTo>
                    <a:cubicBezTo>
                      <a:pt x="0" y="16468"/>
                      <a:pt x="950" y="12819"/>
                      <a:pt x="2880" y="10033"/>
                    </a:cubicBezTo>
                    <a:cubicBezTo>
                      <a:pt x="4874" y="7207"/>
                      <a:pt x="7660" y="4970"/>
                      <a:pt x="11247" y="3377"/>
                    </a:cubicBezTo>
                    <a:cubicBezTo>
                      <a:pt x="14897" y="1752"/>
                      <a:pt x="19284" y="677"/>
                      <a:pt x="24402" y="96"/>
                    </a:cubicBezTo>
                    <a:lnTo>
                      <a:pt x="25629"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5" name="Shape 2718">
                <a:extLst>
                  <a:ext uri="{FF2B5EF4-FFF2-40B4-BE49-F238E27FC236}">
                    <a16:creationId xmlns:a16="http://schemas.microsoft.com/office/drawing/2014/main" id="{8297B1F4-2CF7-5499-2160-527B789095D2}"/>
                  </a:ext>
                </a:extLst>
              </p:cNvPr>
              <p:cNvSpPr/>
              <p:nvPr/>
            </p:nvSpPr>
            <p:spPr>
              <a:xfrm>
                <a:off x="1183177" y="1459196"/>
                <a:ext cx="20324" cy="12966"/>
              </a:xfrm>
              <a:custGeom>
                <a:avLst/>
                <a:gdLst/>
                <a:ahLst/>
                <a:cxnLst/>
                <a:rect l="0" t="0" r="0" b="0"/>
                <a:pathLst>
                  <a:path w="20324" h="12966">
                    <a:moveTo>
                      <a:pt x="19527" y="0"/>
                    </a:moveTo>
                    <a:lnTo>
                      <a:pt x="20324" y="77"/>
                    </a:lnTo>
                    <a:lnTo>
                      <a:pt x="20324" y="8944"/>
                    </a:lnTo>
                    <a:lnTo>
                      <a:pt x="19464" y="8885"/>
                    </a:lnTo>
                    <a:cubicBezTo>
                      <a:pt x="16827" y="8885"/>
                      <a:pt x="13884" y="9254"/>
                      <a:pt x="10635" y="9960"/>
                    </a:cubicBezTo>
                    <a:cubicBezTo>
                      <a:pt x="7354" y="10635"/>
                      <a:pt x="4011" y="11647"/>
                      <a:pt x="549" y="12966"/>
                    </a:cubicBezTo>
                    <a:lnTo>
                      <a:pt x="0" y="12966"/>
                    </a:lnTo>
                    <a:lnTo>
                      <a:pt x="0" y="2723"/>
                    </a:lnTo>
                    <a:cubicBezTo>
                      <a:pt x="1962" y="2174"/>
                      <a:pt x="4811" y="1593"/>
                      <a:pt x="8524" y="950"/>
                    </a:cubicBezTo>
                    <a:cubicBezTo>
                      <a:pt x="12259" y="306"/>
                      <a:pt x="15909" y="0"/>
                      <a:pt x="19527"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6" name="Shape 2719">
                <a:extLst>
                  <a:ext uri="{FF2B5EF4-FFF2-40B4-BE49-F238E27FC236}">
                    <a16:creationId xmlns:a16="http://schemas.microsoft.com/office/drawing/2014/main" id="{7CD74675-4647-F5C7-877C-4B6DB24AD38A}"/>
                  </a:ext>
                </a:extLst>
              </p:cNvPr>
              <p:cNvSpPr/>
              <p:nvPr/>
            </p:nvSpPr>
            <p:spPr>
              <a:xfrm>
                <a:off x="1203500" y="1459273"/>
                <a:ext cx="25292" cy="62250"/>
              </a:xfrm>
              <a:custGeom>
                <a:avLst/>
                <a:gdLst/>
                <a:ahLst/>
                <a:cxnLst/>
                <a:rect l="0" t="0" r="0" b="0"/>
                <a:pathLst>
                  <a:path w="25292" h="62250">
                    <a:moveTo>
                      <a:pt x="0" y="0"/>
                    </a:moveTo>
                    <a:lnTo>
                      <a:pt x="10208" y="990"/>
                    </a:lnTo>
                    <a:cubicBezTo>
                      <a:pt x="13371" y="1665"/>
                      <a:pt x="16063" y="2835"/>
                      <a:pt x="18362" y="4514"/>
                    </a:cubicBezTo>
                    <a:cubicBezTo>
                      <a:pt x="20599" y="6170"/>
                      <a:pt x="22318" y="8289"/>
                      <a:pt x="23519" y="10895"/>
                    </a:cubicBezTo>
                    <a:cubicBezTo>
                      <a:pt x="24680" y="13501"/>
                      <a:pt x="25292" y="16750"/>
                      <a:pt x="25292" y="20612"/>
                    </a:cubicBezTo>
                    <a:lnTo>
                      <a:pt x="25292" y="61299"/>
                    </a:lnTo>
                    <a:lnTo>
                      <a:pt x="15238" y="61299"/>
                    </a:lnTo>
                    <a:lnTo>
                      <a:pt x="15238" y="54887"/>
                    </a:lnTo>
                    <a:cubicBezTo>
                      <a:pt x="14351" y="55507"/>
                      <a:pt x="13151" y="56362"/>
                      <a:pt x="11589" y="57469"/>
                    </a:cubicBezTo>
                    <a:cubicBezTo>
                      <a:pt x="10090" y="58536"/>
                      <a:pt x="8646" y="59399"/>
                      <a:pt x="7201" y="60043"/>
                    </a:cubicBezTo>
                    <a:cubicBezTo>
                      <a:pt x="5522" y="60867"/>
                      <a:pt x="3583" y="61542"/>
                      <a:pt x="1409" y="62092"/>
                    </a:cubicBezTo>
                    <a:lnTo>
                      <a:pt x="0" y="62250"/>
                    </a:lnTo>
                    <a:lnTo>
                      <a:pt x="0" y="53017"/>
                    </a:lnTo>
                    <a:lnTo>
                      <a:pt x="7084" y="51520"/>
                    </a:lnTo>
                    <a:cubicBezTo>
                      <a:pt x="10027" y="50138"/>
                      <a:pt x="12750" y="48451"/>
                      <a:pt x="15238" y="46520"/>
                    </a:cubicBezTo>
                    <a:lnTo>
                      <a:pt x="15238" y="29842"/>
                    </a:lnTo>
                    <a:cubicBezTo>
                      <a:pt x="12169" y="30022"/>
                      <a:pt x="8551" y="30305"/>
                      <a:pt x="4352" y="30642"/>
                    </a:cubicBezTo>
                    <a:lnTo>
                      <a:pt x="0" y="31331"/>
                    </a:lnTo>
                    <a:lnTo>
                      <a:pt x="0" y="22878"/>
                    </a:lnTo>
                    <a:lnTo>
                      <a:pt x="15238" y="21687"/>
                    </a:lnTo>
                    <a:lnTo>
                      <a:pt x="15238" y="20125"/>
                    </a:lnTo>
                    <a:cubicBezTo>
                      <a:pt x="15238" y="17857"/>
                      <a:pt x="14838" y="15950"/>
                      <a:pt x="14014" y="14451"/>
                    </a:cubicBezTo>
                    <a:cubicBezTo>
                      <a:pt x="13213" y="12952"/>
                      <a:pt x="12083" y="11751"/>
                      <a:pt x="10576" y="10895"/>
                    </a:cubicBezTo>
                    <a:cubicBezTo>
                      <a:pt x="9140" y="10095"/>
                      <a:pt x="7421" y="9514"/>
                      <a:pt x="5428" y="9239"/>
                    </a:cubicBezTo>
                    <a:lnTo>
                      <a:pt x="0" y="8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7" name="Shape 2720">
                <a:extLst>
                  <a:ext uri="{FF2B5EF4-FFF2-40B4-BE49-F238E27FC236}">
                    <a16:creationId xmlns:a16="http://schemas.microsoft.com/office/drawing/2014/main" id="{945F8951-B7F9-D12C-06F7-D329E72A74B7}"/>
                  </a:ext>
                </a:extLst>
              </p:cNvPr>
              <p:cNvSpPr/>
              <p:nvPr/>
            </p:nvSpPr>
            <p:spPr>
              <a:xfrm>
                <a:off x="1248202" y="1458976"/>
                <a:ext cx="50121" cy="61596"/>
              </a:xfrm>
              <a:custGeom>
                <a:avLst/>
                <a:gdLst/>
                <a:ahLst/>
                <a:cxnLst/>
                <a:rect l="0" t="0" r="0" b="0"/>
                <a:pathLst>
                  <a:path w="50121" h="61596">
                    <a:moveTo>
                      <a:pt x="30194" y="0"/>
                    </a:moveTo>
                    <a:cubicBezTo>
                      <a:pt x="36700" y="0"/>
                      <a:pt x="41629" y="1931"/>
                      <a:pt x="45004" y="5824"/>
                    </a:cubicBezTo>
                    <a:cubicBezTo>
                      <a:pt x="48410" y="9748"/>
                      <a:pt x="50121" y="15360"/>
                      <a:pt x="50121" y="22690"/>
                    </a:cubicBezTo>
                    <a:lnTo>
                      <a:pt x="50121" y="61596"/>
                    </a:lnTo>
                    <a:lnTo>
                      <a:pt x="40036" y="61596"/>
                    </a:lnTo>
                    <a:lnTo>
                      <a:pt x="40036" y="27470"/>
                    </a:lnTo>
                    <a:cubicBezTo>
                      <a:pt x="40036" y="24716"/>
                      <a:pt x="39855" y="22133"/>
                      <a:pt x="39549" y="19747"/>
                    </a:cubicBezTo>
                    <a:cubicBezTo>
                      <a:pt x="39212" y="17290"/>
                      <a:pt x="38631" y="15391"/>
                      <a:pt x="37767" y="14041"/>
                    </a:cubicBezTo>
                    <a:cubicBezTo>
                      <a:pt x="36881" y="12542"/>
                      <a:pt x="35593" y="11436"/>
                      <a:pt x="33906" y="10729"/>
                    </a:cubicBezTo>
                    <a:cubicBezTo>
                      <a:pt x="32219" y="9968"/>
                      <a:pt x="30044" y="9599"/>
                      <a:pt x="27376" y="9599"/>
                    </a:cubicBezTo>
                    <a:cubicBezTo>
                      <a:pt x="24613" y="9599"/>
                      <a:pt x="21733" y="10274"/>
                      <a:pt x="18727" y="11624"/>
                    </a:cubicBezTo>
                    <a:cubicBezTo>
                      <a:pt x="15728" y="12997"/>
                      <a:pt x="12840" y="14716"/>
                      <a:pt x="10085" y="16835"/>
                    </a:cubicBezTo>
                    <a:lnTo>
                      <a:pt x="10085" y="61596"/>
                    </a:lnTo>
                    <a:lnTo>
                      <a:pt x="0" y="61596"/>
                    </a:lnTo>
                    <a:lnTo>
                      <a:pt x="0" y="1656"/>
                    </a:lnTo>
                    <a:lnTo>
                      <a:pt x="10085" y="1656"/>
                    </a:lnTo>
                    <a:lnTo>
                      <a:pt x="10085" y="8312"/>
                    </a:lnTo>
                    <a:cubicBezTo>
                      <a:pt x="13241" y="5706"/>
                      <a:pt x="16490" y="3650"/>
                      <a:pt x="19865" y="2182"/>
                    </a:cubicBezTo>
                    <a:cubicBezTo>
                      <a:pt x="23208" y="738"/>
                      <a:pt x="26670" y="0"/>
                      <a:pt x="3019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8" name="Shape 2721">
                <a:extLst>
                  <a:ext uri="{FF2B5EF4-FFF2-40B4-BE49-F238E27FC236}">
                    <a16:creationId xmlns:a16="http://schemas.microsoft.com/office/drawing/2014/main" id="{C27D407F-BE78-2A94-DAD9-C7D0732B336B}"/>
                  </a:ext>
                </a:extLst>
              </p:cNvPr>
              <p:cNvSpPr/>
              <p:nvPr/>
            </p:nvSpPr>
            <p:spPr>
              <a:xfrm>
                <a:off x="1313502" y="1459676"/>
                <a:ext cx="27411" cy="60817"/>
              </a:xfrm>
              <a:custGeom>
                <a:avLst/>
                <a:gdLst/>
                <a:ahLst/>
                <a:cxnLst/>
                <a:rect l="0" t="0" r="0" b="0"/>
                <a:pathLst>
                  <a:path w="27411" h="60817">
                    <a:moveTo>
                      <a:pt x="27411" y="0"/>
                    </a:moveTo>
                    <a:lnTo>
                      <a:pt x="27411" y="8054"/>
                    </a:lnTo>
                    <a:lnTo>
                      <a:pt x="15666" y="12391"/>
                    </a:lnTo>
                    <a:cubicBezTo>
                      <a:pt x="12479" y="15547"/>
                      <a:pt x="10666" y="19502"/>
                      <a:pt x="10242" y="24227"/>
                    </a:cubicBezTo>
                    <a:lnTo>
                      <a:pt x="27411" y="24227"/>
                    </a:lnTo>
                    <a:lnTo>
                      <a:pt x="27411" y="31950"/>
                    </a:lnTo>
                    <a:lnTo>
                      <a:pt x="10242" y="31950"/>
                    </a:lnTo>
                    <a:cubicBezTo>
                      <a:pt x="10242" y="35663"/>
                      <a:pt x="10792" y="38881"/>
                      <a:pt x="11898" y="41612"/>
                    </a:cubicBezTo>
                    <a:cubicBezTo>
                      <a:pt x="13029" y="44335"/>
                      <a:pt x="14536" y="46580"/>
                      <a:pt x="16466" y="48323"/>
                    </a:cubicBezTo>
                    <a:cubicBezTo>
                      <a:pt x="18334" y="50041"/>
                      <a:pt x="20540" y="51329"/>
                      <a:pt x="23059" y="52184"/>
                    </a:cubicBezTo>
                    <a:lnTo>
                      <a:pt x="27411" y="52848"/>
                    </a:lnTo>
                    <a:lnTo>
                      <a:pt x="27411" y="60817"/>
                    </a:lnTo>
                    <a:lnTo>
                      <a:pt x="8367" y="54240"/>
                    </a:lnTo>
                    <a:cubicBezTo>
                      <a:pt x="2794" y="48817"/>
                      <a:pt x="0" y="41180"/>
                      <a:pt x="0" y="31275"/>
                    </a:cubicBezTo>
                    <a:cubicBezTo>
                      <a:pt x="0" y="21465"/>
                      <a:pt x="2668" y="13679"/>
                      <a:pt x="8006" y="7918"/>
                    </a:cubicBezTo>
                    <a:lnTo>
                      <a:pt x="27411"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09" name="Shape 2722">
                <a:extLst>
                  <a:ext uri="{FF2B5EF4-FFF2-40B4-BE49-F238E27FC236}">
                    <a16:creationId xmlns:a16="http://schemas.microsoft.com/office/drawing/2014/main" id="{F032859B-D555-67CA-0AE2-6F6468DF9E85}"/>
                  </a:ext>
                </a:extLst>
              </p:cNvPr>
              <p:cNvSpPr/>
              <p:nvPr/>
            </p:nvSpPr>
            <p:spPr>
              <a:xfrm>
                <a:off x="1340914" y="1505919"/>
                <a:ext cx="25810" cy="16035"/>
              </a:xfrm>
              <a:custGeom>
                <a:avLst/>
                <a:gdLst/>
                <a:ahLst/>
                <a:cxnLst/>
                <a:rect l="0" t="0" r="0" b="0"/>
                <a:pathLst>
                  <a:path w="25810" h="16035">
                    <a:moveTo>
                      <a:pt x="25261" y="0"/>
                    </a:moveTo>
                    <a:lnTo>
                      <a:pt x="25810" y="0"/>
                    </a:lnTo>
                    <a:lnTo>
                      <a:pt x="25810" y="11004"/>
                    </a:lnTo>
                    <a:cubicBezTo>
                      <a:pt x="22412" y="12417"/>
                      <a:pt x="18943" y="13610"/>
                      <a:pt x="15387" y="14591"/>
                    </a:cubicBezTo>
                    <a:cubicBezTo>
                      <a:pt x="11864" y="15541"/>
                      <a:pt x="8151" y="16035"/>
                      <a:pt x="4227" y="16035"/>
                    </a:cubicBezTo>
                    <a:lnTo>
                      <a:pt x="0" y="14575"/>
                    </a:lnTo>
                    <a:lnTo>
                      <a:pt x="0" y="6605"/>
                    </a:lnTo>
                    <a:lnTo>
                      <a:pt x="4140" y="7236"/>
                    </a:lnTo>
                    <a:cubicBezTo>
                      <a:pt x="8214" y="7236"/>
                      <a:pt x="12295" y="6436"/>
                      <a:pt x="16431" y="4811"/>
                    </a:cubicBezTo>
                    <a:cubicBezTo>
                      <a:pt x="20567" y="3187"/>
                      <a:pt x="23511" y="1562"/>
                      <a:pt x="25261"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0" name="Shape 2723">
                <a:extLst>
                  <a:ext uri="{FF2B5EF4-FFF2-40B4-BE49-F238E27FC236}">
                    <a16:creationId xmlns:a16="http://schemas.microsoft.com/office/drawing/2014/main" id="{17DE0F75-5051-B0CD-ACEB-D36D711CDB60}"/>
                  </a:ext>
                </a:extLst>
              </p:cNvPr>
              <p:cNvSpPr/>
              <p:nvPr/>
            </p:nvSpPr>
            <p:spPr>
              <a:xfrm>
                <a:off x="1340914" y="1458976"/>
                <a:ext cx="26980" cy="32650"/>
              </a:xfrm>
              <a:custGeom>
                <a:avLst/>
                <a:gdLst/>
                <a:ahLst/>
                <a:cxnLst/>
                <a:rect l="0" t="0" r="0" b="0"/>
                <a:pathLst>
                  <a:path w="26980" h="32650">
                    <a:moveTo>
                      <a:pt x="1715" y="0"/>
                    </a:moveTo>
                    <a:cubicBezTo>
                      <a:pt x="9807" y="0"/>
                      <a:pt x="16031" y="2363"/>
                      <a:pt x="20387" y="7087"/>
                    </a:cubicBezTo>
                    <a:cubicBezTo>
                      <a:pt x="24798" y="11804"/>
                      <a:pt x="26980" y="18492"/>
                      <a:pt x="26980" y="27195"/>
                    </a:cubicBezTo>
                    <a:lnTo>
                      <a:pt x="26980" y="32650"/>
                    </a:lnTo>
                    <a:lnTo>
                      <a:pt x="0" y="32650"/>
                    </a:lnTo>
                    <a:lnTo>
                      <a:pt x="0" y="24927"/>
                    </a:lnTo>
                    <a:lnTo>
                      <a:pt x="17169" y="24927"/>
                    </a:lnTo>
                    <a:cubicBezTo>
                      <a:pt x="17138" y="19653"/>
                      <a:pt x="15787" y="15548"/>
                      <a:pt x="13150" y="12660"/>
                    </a:cubicBezTo>
                    <a:cubicBezTo>
                      <a:pt x="10545" y="9748"/>
                      <a:pt x="6558" y="8312"/>
                      <a:pt x="1197" y="8312"/>
                    </a:cubicBezTo>
                    <a:lnTo>
                      <a:pt x="0" y="8754"/>
                    </a:lnTo>
                    <a:lnTo>
                      <a:pt x="0" y="700"/>
                    </a:lnTo>
                    <a:lnTo>
                      <a:pt x="171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1" name="Shape 2724">
                <a:extLst>
                  <a:ext uri="{FF2B5EF4-FFF2-40B4-BE49-F238E27FC236}">
                    <a16:creationId xmlns:a16="http://schemas.microsoft.com/office/drawing/2014/main" id="{48A762B3-B9BC-955F-84EF-63B9A290BD4A}"/>
                  </a:ext>
                </a:extLst>
              </p:cNvPr>
              <p:cNvSpPr/>
              <p:nvPr/>
            </p:nvSpPr>
            <p:spPr>
              <a:xfrm>
                <a:off x="0" y="994378"/>
                <a:ext cx="52641" cy="79867"/>
              </a:xfrm>
              <a:custGeom>
                <a:avLst/>
                <a:gdLst/>
                <a:ahLst/>
                <a:cxnLst/>
                <a:rect l="0" t="0" r="0" b="0"/>
                <a:pathLst>
                  <a:path w="52641" h="79867">
                    <a:moveTo>
                      <a:pt x="0" y="0"/>
                    </a:moveTo>
                    <a:lnTo>
                      <a:pt x="52641" y="0"/>
                    </a:lnTo>
                    <a:lnTo>
                      <a:pt x="52641" y="9442"/>
                    </a:lnTo>
                    <a:lnTo>
                      <a:pt x="10604" y="9442"/>
                    </a:lnTo>
                    <a:lnTo>
                      <a:pt x="10604" y="31332"/>
                    </a:lnTo>
                    <a:lnTo>
                      <a:pt x="52641" y="31332"/>
                    </a:lnTo>
                    <a:lnTo>
                      <a:pt x="52641" y="40773"/>
                    </a:lnTo>
                    <a:lnTo>
                      <a:pt x="10604" y="40773"/>
                    </a:lnTo>
                    <a:lnTo>
                      <a:pt x="10604" y="70426"/>
                    </a:lnTo>
                    <a:lnTo>
                      <a:pt x="52641" y="70426"/>
                    </a:lnTo>
                    <a:lnTo>
                      <a:pt x="52641" y="79867"/>
                    </a:lnTo>
                    <a:lnTo>
                      <a:pt x="0" y="79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2" name="Shape 2725">
                <a:extLst>
                  <a:ext uri="{FF2B5EF4-FFF2-40B4-BE49-F238E27FC236}">
                    <a16:creationId xmlns:a16="http://schemas.microsoft.com/office/drawing/2014/main" id="{EF929C00-AFAA-F1C9-D566-46C9BCCAEAE0}"/>
                  </a:ext>
                </a:extLst>
              </p:cNvPr>
              <p:cNvSpPr/>
              <p:nvPr/>
            </p:nvSpPr>
            <p:spPr>
              <a:xfrm>
                <a:off x="61957" y="1014337"/>
                <a:ext cx="58590" cy="59908"/>
              </a:xfrm>
              <a:custGeom>
                <a:avLst/>
                <a:gdLst/>
                <a:ahLst/>
                <a:cxnLst/>
                <a:rect l="0" t="0" r="0" b="0"/>
                <a:pathLst>
                  <a:path w="58590" h="59908">
                    <a:moveTo>
                      <a:pt x="212" y="0"/>
                    </a:moveTo>
                    <a:lnTo>
                      <a:pt x="12942" y="0"/>
                    </a:lnTo>
                    <a:lnTo>
                      <a:pt x="29832" y="22627"/>
                    </a:lnTo>
                    <a:lnTo>
                      <a:pt x="46786" y="0"/>
                    </a:lnTo>
                    <a:lnTo>
                      <a:pt x="58590" y="0"/>
                    </a:lnTo>
                    <a:lnTo>
                      <a:pt x="35044" y="29495"/>
                    </a:lnTo>
                    <a:lnTo>
                      <a:pt x="58590" y="59908"/>
                    </a:lnTo>
                    <a:lnTo>
                      <a:pt x="45867" y="59908"/>
                    </a:lnTo>
                    <a:lnTo>
                      <a:pt x="28883" y="36912"/>
                    </a:lnTo>
                    <a:lnTo>
                      <a:pt x="11742" y="59908"/>
                    </a:lnTo>
                    <a:lnTo>
                      <a:pt x="0" y="59908"/>
                    </a:lnTo>
                    <a:lnTo>
                      <a:pt x="23397" y="30044"/>
                    </a:lnTo>
                    <a:lnTo>
                      <a:pt x="21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3" name="Shape 2726">
                <a:extLst>
                  <a:ext uri="{FF2B5EF4-FFF2-40B4-BE49-F238E27FC236}">
                    <a16:creationId xmlns:a16="http://schemas.microsoft.com/office/drawing/2014/main" id="{DF5E27A8-8E5A-A5F3-A772-75C81C0F0E13}"/>
                  </a:ext>
                </a:extLst>
              </p:cNvPr>
              <p:cNvSpPr/>
              <p:nvPr/>
            </p:nvSpPr>
            <p:spPr>
              <a:xfrm>
                <a:off x="133701" y="990760"/>
                <a:ext cx="50098" cy="83486"/>
              </a:xfrm>
              <a:custGeom>
                <a:avLst/>
                <a:gdLst/>
                <a:ahLst/>
                <a:cxnLst/>
                <a:rect l="0" t="0" r="0" b="0"/>
                <a:pathLst>
                  <a:path w="50098" h="83486">
                    <a:moveTo>
                      <a:pt x="0" y="0"/>
                    </a:moveTo>
                    <a:lnTo>
                      <a:pt x="10085" y="0"/>
                    </a:lnTo>
                    <a:lnTo>
                      <a:pt x="10085" y="30225"/>
                    </a:lnTo>
                    <a:cubicBezTo>
                      <a:pt x="13241" y="27596"/>
                      <a:pt x="16490" y="25571"/>
                      <a:pt x="19833" y="24095"/>
                    </a:cubicBezTo>
                    <a:cubicBezTo>
                      <a:pt x="23208" y="22627"/>
                      <a:pt x="26669" y="21890"/>
                      <a:pt x="30194" y="21890"/>
                    </a:cubicBezTo>
                    <a:cubicBezTo>
                      <a:pt x="36669" y="21890"/>
                      <a:pt x="41605" y="23852"/>
                      <a:pt x="45004" y="27745"/>
                    </a:cubicBezTo>
                    <a:cubicBezTo>
                      <a:pt x="48410" y="31638"/>
                      <a:pt x="50098" y="37249"/>
                      <a:pt x="50098" y="44611"/>
                    </a:cubicBezTo>
                    <a:lnTo>
                      <a:pt x="50098" y="83486"/>
                    </a:lnTo>
                    <a:lnTo>
                      <a:pt x="40004" y="83486"/>
                    </a:lnTo>
                    <a:lnTo>
                      <a:pt x="40004" y="49360"/>
                    </a:lnTo>
                    <a:cubicBezTo>
                      <a:pt x="40004" y="46629"/>
                      <a:pt x="39855" y="44054"/>
                      <a:pt x="39549" y="41637"/>
                    </a:cubicBezTo>
                    <a:cubicBezTo>
                      <a:pt x="39212" y="39212"/>
                      <a:pt x="38631" y="37312"/>
                      <a:pt x="37767" y="35962"/>
                    </a:cubicBezTo>
                    <a:cubicBezTo>
                      <a:pt x="36881" y="34463"/>
                      <a:pt x="35593" y="33356"/>
                      <a:pt x="33906" y="32619"/>
                    </a:cubicBezTo>
                    <a:cubicBezTo>
                      <a:pt x="32219" y="31881"/>
                      <a:pt x="30044" y="31520"/>
                      <a:pt x="27345" y="31520"/>
                    </a:cubicBezTo>
                    <a:cubicBezTo>
                      <a:pt x="24613" y="31520"/>
                      <a:pt x="21733" y="32187"/>
                      <a:pt x="18727" y="33537"/>
                    </a:cubicBezTo>
                    <a:cubicBezTo>
                      <a:pt x="15729" y="34887"/>
                      <a:pt x="12840" y="36637"/>
                      <a:pt x="10085" y="38748"/>
                    </a:cubicBezTo>
                    <a:lnTo>
                      <a:pt x="10085" y="83486"/>
                    </a:lnTo>
                    <a:lnTo>
                      <a:pt x="0" y="83486"/>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4" name="Shape 2727">
                <a:extLst>
                  <a:ext uri="{FF2B5EF4-FFF2-40B4-BE49-F238E27FC236}">
                    <a16:creationId xmlns:a16="http://schemas.microsoft.com/office/drawing/2014/main" id="{EDBC3167-4B7C-DA93-10BC-6BA93A233BA0}"/>
                  </a:ext>
                </a:extLst>
              </p:cNvPr>
              <p:cNvSpPr/>
              <p:nvPr/>
            </p:nvSpPr>
            <p:spPr>
              <a:xfrm>
                <a:off x="198876" y="1035854"/>
                <a:ext cx="25665" cy="40071"/>
              </a:xfrm>
              <a:custGeom>
                <a:avLst/>
                <a:gdLst/>
                <a:ahLst/>
                <a:cxnLst/>
                <a:rect l="0" t="0" r="0" b="0"/>
                <a:pathLst>
                  <a:path w="25665" h="40071">
                    <a:moveTo>
                      <a:pt x="25665" y="0"/>
                    </a:moveTo>
                    <a:lnTo>
                      <a:pt x="25665" y="8446"/>
                    </a:lnTo>
                    <a:lnTo>
                      <a:pt x="20116" y="9328"/>
                    </a:lnTo>
                    <a:cubicBezTo>
                      <a:pt x="17235" y="10152"/>
                      <a:pt x="14873" y="11439"/>
                      <a:pt x="13091" y="13190"/>
                    </a:cubicBezTo>
                    <a:cubicBezTo>
                      <a:pt x="11318" y="14901"/>
                      <a:pt x="10431" y="17263"/>
                      <a:pt x="10431" y="20332"/>
                    </a:cubicBezTo>
                    <a:cubicBezTo>
                      <a:pt x="10431" y="23762"/>
                      <a:pt x="11435" y="26336"/>
                      <a:pt x="13523" y="28086"/>
                    </a:cubicBezTo>
                    <a:cubicBezTo>
                      <a:pt x="15611" y="29805"/>
                      <a:pt x="18766" y="30661"/>
                      <a:pt x="23028" y="30661"/>
                    </a:cubicBezTo>
                    <a:lnTo>
                      <a:pt x="25665" y="30111"/>
                    </a:lnTo>
                    <a:lnTo>
                      <a:pt x="25665" y="39369"/>
                    </a:lnTo>
                    <a:lnTo>
                      <a:pt x="19378" y="40071"/>
                    </a:lnTo>
                    <a:cubicBezTo>
                      <a:pt x="13986" y="40071"/>
                      <a:pt x="9387" y="38266"/>
                      <a:pt x="5643" y="34710"/>
                    </a:cubicBezTo>
                    <a:cubicBezTo>
                      <a:pt x="1876" y="31124"/>
                      <a:pt x="0" y="26556"/>
                      <a:pt x="0" y="21007"/>
                    </a:cubicBezTo>
                    <a:cubicBezTo>
                      <a:pt x="0" y="16470"/>
                      <a:pt x="981" y="12821"/>
                      <a:pt x="2920" y="10027"/>
                    </a:cubicBezTo>
                    <a:cubicBezTo>
                      <a:pt x="4882" y="7177"/>
                      <a:pt x="7668" y="4972"/>
                      <a:pt x="11286" y="3379"/>
                    </a:cubicBezTo>
                    <a:cubicBezTo>
                      <a:pt x="14936" y="1754"/>
                      <a:pt x="19315" y="679"/>
                      <a:pt x="24409" y="98"/>
                    </a:cubicBezTo>
                    <a:lnTo>
                      <a:pt x="2566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5" name="Shape 2728">
                <a:extLst>
                  <a:ext uri="{FF2B5EF4-FFF2-40B4-BE49-F238E27FC236}">
                    <a16:creationId xmlns:a16="http://schemas.microsoft.com/office/drawing/2014/main" id="{E6ABBA5B-C6CF-58C3-DC8E-B8A68E2827E3}"/>
                  </a:ext>
                </a:extLst>
              </p:cNvPr>
              <p:cNvSpPr/>
              <p:nvPr/>
            </p:nvSpPr>
            <p:spPr>
              <a:xfrm>
                <a:off x="204181" y="1012862"/>
                <a:ext cx="20359" cy="13005"/>
              </a:xfrm>
              <a:custGeom>
                <a:avLst/>
                <a:gdLst/>
                <a:ahLst/>
                <a:cxnLst/>
                <a:rect l="0" t="0" r="0" b="0"/>
                <a:pathLst>
                  <a:path w="20359" h="13005">
                    <a:moveTo>
                      <a:pt x="19535" y="0"/>
                    </a:moveTo>
                    <a:lnTo>
                      <a:pt x="20359" y="81"/>
                    </a:lnTo>
                    <a:lnTo>
                      <a:pt x="20359" y="8983"/>
                    </a:lnTo>
                    <a:lnTo>
                      <a:pt x="19504" y="8924"/>
                    </a:lnTo>
                    <a:cubicBezTo>
                      <a:pt x="16835" y="8924"/>
                      <a:pt x="13892" y="9293"/>
                      <a:pt x="10643" y="9999"/>
                    </a:cubicBezTo>
                    <a:cubicBezTo>
                      <a:pt x="7393" y="10674"/>
                      <a:pt x="4019" y="11686"/>
                      <a:pt x="557" y="13005"/>
                    </a:cubicBezTo>
                    <a:lnTo>
                      <a:pt x="0" y="13005"/>
                    </a:lnTo>
                    <a:lnTo>
                      <a:pt x="0" y="2763"/>
                    </a:lnTo>
                    <a:cubicBezTo>
                      <a:pt x="1994" y="2213"/>
                      <a:pt x="4819" y="1625"/>
                      <a:pt x="8555" y="981"/>
                    </a:cubicBezTo>
                    <a:cubicBezTo>
                      <a:pt x="12267" y="338"/>
                      <a:pt x="15941" y="0"/>
                      <a:pt x="19535"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6" name="Shape 2729">
                <a:extLst>
                  <a:ext uri="{FF2B5EF4-FFF2-40B4-BE49-F238E27FC236}">
                    <a16:creationId xmlns:a16="http://schemas.microsoft.com/office/drawing/2014/main" id="{20ADF465-8B4B-6781-607D-6CE0AC04F48A}"/>
                  </a:ext>
                </a:extLst>
              </p:cNvPr>
              <p:cNvSpPr/>
              <p:nvPr/>
            </p:nvSpPr>
            <p:spPr>
              <a:xfrm>
                <a:off x="224541" y="1012942"/>
                <a:ext cx="25265" cy="62281"/>
              </a:xfrm>
              <a:custGeom>
                <a:avLst/>
                <a:gdLst/>
                <a:ahLst/>
                <a:cxnLst/>
                <a:rect l="0" t="0" r="0" b="0"/>
                <a:pathLst>
                  <a:path w="25265" h="62281">
                    <a:moveTo>
                      <a:pt x="0" y="0"/>
                    </a:moveTo>
                    <a:lnTo>
                      <a:pt x="10179" y="995"/>
                    </a:lnTo>
                    <a:cubicBezTo>
                      <a:pt x="13335" y="1670"/>
                      <a:pt x="16034" y="2863"/>
                      <a:pt x="18334" y="4550"/>
                    </a:cubicBezTo>
                    <a:cubicBezTo>
                      <a:pt x="20602" y="6175"/>
                      <a:pt x="22321" y="8325"/>
                      <a:pt x="23483" y="10931"/>
                    </a:cubicBezTo>
                    <a:cubicBezTo>
                      <a:pt x="24684" y="13537"/>
                      <a:pt x="25265" y="16786"/>
                      <a:pt x="25265" y="20647"/>
                    </a:cubicBezTo>
                    <a:lnTo>
                      <a:pt x="25265" y="61303"/>
                    </a:lnTo>
                    <a:lnTo>
                      <a:pt x="15234" y="61303"/>
                    </a:lnTo>
                    <a:lnTo>
                      <a:pt x="15234" y="54922"/>
                    </a:lnTo>
                    <a:cubicBezTo>
                      <a:pt x="14316" y="55535"/>
                      <a:pt x="13123" y="56398"/>
                      <a:pt x="11592" y="57497"/>
                    </a:cubicBezTo>
                    <a:cubicBezTo>
                      <a:pt x="10085" y="58572"/>
                      <a:pt x="8618" y="59427"/>
                      <a:pt x="7174" y="60071"/>
                    </a:cubicBezTo>
                    <a:cubicBezTo>
                      <a:pt x="5486" y="60903"/>
                      <a:pt x="3555" y="61578"/>
                      <a:pt x="1381" y="62127"/>
                    </a:cubicBezTo>
                    <a:lnTo>
                      <a:pt x="0" y="62281"/>
                    </a:lnTo>
                    <a:lnTo>
                      <a:pt x="0" y="53023"/>
                    </a:lnTo>
                    <a:lnTo>
                      <a:pt x="7079" y="51547"/>
                    </a:lnTo>
                    <a:cubicBezTo>
                      <a:pt x="9991" y="50142"/>
                      <a:pt x="12722" y="48486"/>
                      <a:pt x="15234" y="46556"/>
                    </a:cubicBezTo>
                    <a:lnTo>
                      <a:pt x="15234" y="29877"/>
                    </a:lnTo>
                    <a:cubicBezTo>
                      <a:pt x="12142" y="30058"/>
                      <a:pt x="8524" y="30333"/>
                      <a:pt x="4325" y="30670"/>
                    </a:cubicBezTo>
                    <a:lnTo>
                      <a:pt x="0" y="31358"/>
                    </a:lnTo>
                    <a:lnTo>
                      <a:pt x="0" y="22912"/>
                    </a:lnTo>
                    <a:lnTo>
                      <a:pt x="15234" y="21723"/>
                    </a:lnTo>
                    <a:lnTo>
                      <a:pt x="15234" y="20153"/>
                    </a:lnTo>
                    <a:cubicBezTo>
                      <a:pt x="15234" y="17853"/>
                      <a:pt x="14810" y="15985"/>
                      <a:pt x="13978" y="14486"/>
                    </a:cubicBezTo>
                    <a:cubicBezTo>
                      <a:pt x="13217" y="12979"/>
                      <a:pt x="12048" y="11786"/>
                      <a:pt x="10548" y="10931"/>
                    </a:cubicBezTo>
                    <a:cubicBezTo>
                      <a:pt x="9136" y="10099"/>
                      <a:pt x="7417" y="9549"/>
                      <a:pt x="5392" y="9275"/>
                    </a:cubicBezTo>
                    <a:lnTo>
                      <a:pt x="0" y="8902"/>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7" name="Shape 2730">
                <a:extLst>
                  <a:ext uri="{FF2B5EF4-FFF2-40B4-BE49-F238E27FC236}">
                    <a16:creationId xmlns:a16="http://schemas.microsoft.com/office/drawing/2014/main" id="{63DAC487-30F3-5125-DC3B-3EEF2065285C}"/>
                  </a:ext>
                </a:extLst>
              </p:cNvPr>
              <p:cNvSpPr/>
              <p:nvPr/>
            </p:nvSpPr>
            <p:spPr>
              <a:xfrm>
                <a:off x="268783" y="1014337"/>
                <a:ext cx="50121" cy="61588"/>
              </a:xfrm>
              <a:custGeom>
                <a:avLst/>
                <a:gdLst/>
                <a:ahLst/>
                <a:cxnLst/>
                <a:rect l="0" t="0" r="0" b="0"/>
                <a:pathLst>
                  <a:path w="50121" h="61588">
                    <a:moveTo>
                      <a:pt x="0" y="0"/>
                    </a:moveTo>
                    <a:lnTo>
                      <a:pt x="10085" y="0"/>
                    </a:lnTo>
                    <a:lnTo>
                      <a:pt x="10085" y="34118"/>
                    </a:lnTo>
                    <a:cubicBezTo>
                      <a:pt x="10085" y="37155"/>
                      <a:pt x="10235" y="39761"/>
                      <a:pt x="10517" y="41943"/>
                    </a:cubicBezTo>
                    <a:cubicBezTo>
                      <a:pt x="10823" y="44085"/>
                      <a:pt x="11435" y="45922"/>
                      <a:pt x="12354" y="47460"/>
                    </a:cubicBezTo>
                    <a:cubicBezTo>
                      <a:pt x="13303" y="49054"/>
                      <a:pt x="14559" y="50184"/>
                      <a:pt x="16090" y="50890"/>
                    </a:cubicBezTo>
                    <a:cubicBezTo>
                      <a:pt x="17659" y="51628"/>
                      <a:pt x="19865" y="51965"/>
                      <a:pt x="22808" y="51965"/>
                    </a:cubicBezTo>
                    <a:cubicBezTo>
                      <a:pt x="25414" y="51965"/>
                      <a:pt x="28263" y="51291"/>
                      <a:pt x="31332" y="49941"/>
                    </a:cubicBezTo>
                    <a:cubicBezTo>
                      <a:pt x="34455" y="48591"/>
                      <a:pt x="37344" y="46848"/>
                      <a:pt x="40036" y="44729"/>
                    </a:cubicBezTo>
                    <a:lnTo>
                      <a:pt x="40036" y="0"/>
                    </a:lnTo>
                    <a:lnTo>
                      <a:pt x="50121" y="0"/>
                    </a:lnTo>
                    <a:lnTo>
                      <a:pt x="50121" y="59908"/>
                    </a:lnTo>
                    <a:lnTo>
                      <a:pt x="40036" y="59908"/>
                    </a:lnTo>
                    <a:lnTo>
                      <a:pt x="40036" y="53253"/>
                    </a:lnTo>
                    <a:cubicBezTo>
                      <a:pt x="36637" y="55953"/>
                      <a:pt x="33388" y="58001"/>
                      <a:pt x="30256" y="59445"/>
                    </a:cubicBezTo>
                    <a:cubicBezTo>
                      <a:pt x="27164" y="60858"/>
                      <a:pt x="23726" y="61588"/>
                      <a:pt x="19959" y="61588"/>
                    </a:cubicBezTo>
                    <a:cubicBezTo>
                      <a:pt x="13672" y="61588"/>
                      <a:pt x="8767" y="59657"/>
                      <a:pt x="5274" y="55827"/>
                    </a:cubicBezTo>
                    <a:cubicBezTo>
                      <a:pt x="1774" y="51965"/>
                      <a:pt x="0" y="46322"/>
                      <a:pt x="0" y="38874"/>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8" name="Shape 2731">
                <a:extLst>
                  <a:ext uri="{FF2B5EF4-FFF2-40B4-BE49-F238E27FC236}">
                    <a16:creationId xmlns:a16="http://schemas.microsoft.com/office/drawing/2014/main" id="{C4432ADA-0B00-C810-D089-1780FCA84DCA}"/>
                  </a:ext>
                </a:extLst>
              </p:cNvPr>
              <p:cNvSpPr/>
              <p:nvPr/>
            </p:nvSpPr>
            <p:spPr>
              <a:xfrm>
                <a:off x="334727" y="1012862"/>
                <a:ext cx="46848" cy="62852"/>
              </a:xfrm>
              <a:custGeom>
                <a:avLst/>
                <a:gdLst/>
                <a:ahLst/>
                <a:cxnLst/>
                <a:rect l="0" t="0" r="0" b="0"/>
                <a:pathLst>
                  <a:path w="46848" h="62852">
                    <a:moveTo>
                      <a:pt x="24464" y="0"/>
                    </a:moveTo>
                    <a:cubicBezTo>
                      <a:pt x="28051" y="0"/>
                      <a:pt x="31669" y="463"/>
                      <a:pt x="35319" y="1350"/>
                    </a:cubicBezTo>
                    <a:cubicBezTo>
                      <a:pt x="39000" y="2213"/>
                      <a:pt x="42061" y="3281"/>
                      <a:pt x="44486" y="4513"/>
                    </a:cubicBezTo>
                    <a:lnTo>
                      <a:pt x="44486" y="15305"/>
                    </a:lnTo>
                    <a:lnTo>
                      <a:pt x="43936" y="15305"/>
                    </a:lnTo>
                    <a:cubicBezTo>
                      <a:pt x="41362" y="13397"/>
                      <a:pt x="38230" y="11804"/>
                      <a:pt x="34549" y="10517"/>
                    </a:cubicBezTo>
                    <a:cubicBezTo>
                      <a:pt x="30876" y="9198"/>
                      <a:pt x="27258" y="8555"/>
                      <a:pt x="23726" y="8555"/>
                    </a:cubicBezTo>
                    <a:cubicBezTo>
                      <a:pt x="20022" y="8555"/>
                      <a:pt x="16921" y="9261"/>
                      <a:pt x="14379" y="10706"/>
                    </a:cubicBezTo>
                    <a:cubicBezTo>
                      <a:pt x="11836" y="12079"/>
                      <a:pt x="10580" y="14198"/>
                      <a:pt x="10580" y="16984"/>
                    </a:cubicBezTo>
                    <a:cubicBezTo>
                      <a:pt x="10580" y="19441"/>
                      <a:pt x="11341" y="21309"/>
                      <a:pt x="12879" y="22565"/>
                    </a:cubicBezTo>
                    <a:cubicBezTo>
                      <a:pt x="14379" y="23797"/>
                      <a:pt x="16804" y="24833"/>
                      <a:pt x="20171" y="25602"/>
                    </a:cubicBezTo>
                    <a:cubicBezTo>
                      <a:pt x="22047" y="26034"/>
                      <a:pt x="24095" y="26457"/>
                      <a:pt x="26395" y="26889"/>
                    </a:cubicBezTo>
                    <a:cubicBezTo>
                      <a:pt x="28726" y="27321"/>
                      <a:pt x="30656" y="27721"/>
                      <a:pt x="32195" y="28082"/>
                    </a:cubicBezTo>
                    <a:cubicBezTo>
                      <a:pt x="36881" y="29158"/>
                      <a:pt x="40499" y="31002"/>
                      <a:pt x="43042" y="33608"/>
                    </a:cubicBezTo>
                    <a:cubicBezTo>
                      <a:pt x="45561" y="36245"/>
                      <a:pt x="46848" y="39769"/>
                      <a:pt x="46848" y="44117"/>
                    </a:cubicBezTo>
                    <a:cubicBezTo>
                      <a:pt x="46848" y="49580"/>
                      <a:pt x="44580" y="54085"/>
                      <a:pt x="40043" y="57577"/>
                    </a:cubicBezTo>
                    <a:cubicBezTo>
                      <a:pt x="35531" y="61078"/>
                      <a:pt x="29338" y="62852"/>
                      <a:pt x="21521" y="62852"/>
                    </a:cubicBezTo>
                    <a:cubicBezTo>
                      <a:pt x="17078" y="62852"/>
                      <a:pt x="12997" y="62333"/>
                      <a:pt x="9293" y="61290"/>
                    </a:cubicBezTo>
                    <a:cubicBezTo>
                      <a:pt x="5612" y="60214"/>
                      <a:pt x="2511" y="59053"/>
                      <a:pt x="0" y="57797"/>
                    </a:cubicBezTo>
                    <a:lnTo>
                      <a:pt x="0" y="46479"/>
                    </a:lnTo>
                    <a:lnTo>
                      <a:pt x="549" y="46479"/>
                    </a:lnTo>
                    <a:cubicBezTo>
                      <a:pt x="3712" y="48873"/>
                      <a:pt x="7268" y="50804"/>
                      <a:pt x="11161" y="52217"/>
                    </a:cubicBezTo>
                    <a:cubicBezTo>
                      <a:pt x="15054" y="53622"/>
                      <a:pt x="18797" y="54297"/>
                      <a:pt x="22384" y="54297"/>
                    </a:cubicBezTo>
                    <a:cubicBezTo>
                      <a:pt x="26826" y="54297"/>
                      <a:pt x="30288" y="53590"/>
                      <a:pt x="32776" y="52154"/>
                    </a:cubicBezTo>
                    <a:cubicBezTo>
                      <a:pt x="35287" y="50741"/>
                      <a:pt x="36543" y="48473"/>
                      <a:pt x="36543" y="45404"/>
                    </a:cubicBezTo>
                    <a:cubicBezTo>
                      <a:pt x="36543" y="43049"/>
                      <a:pt x="35868" y="41268"/>
                      <a:pt x="34494" y="40043"/>
                    </a:cubicBezTo>
                    <a:cubicBezTo>
                      <a:pt x="33144" y="38819"/>
                      <a:pt x="30539" y="37775"/>
                      <a:pt x="26669" y="36912"/>
                    </a:cubicBezTo>
                    <a:cubicBezTo>
                      <a:pt x="25233" y="36606"/>
                      <a:pt x="23365" y="36245"/>
                      <a:pt x="21034" y="35813"/>
                    </a:cubicBezTo>
                    <a:cubicBezTo>
                      <a:pt x="18735" y="35381"/>
                      <a:pt x="16647" y="34926"/>
                      <a:pt x="14747" y="34400"/>
                    </a:cubicBezTo>
                    <a:cubicBezTo>
                      <a:pt x="9504" y="33019"/>
                      <a:pt x="5761" y="30971"/>
                      <a:pt x="3555" y="28302"/>
                    </a:cubicBezTo>
                    <a:cubicBezTo>
                      <a:pt x="1350" y="25571"/>
                      <a:pt x="275" y="22259"/>
                      <a:pt x="275" y="18303"/>
                    </a:cubicBezTo>
                    <a:cubicBezTo>
                      <a:pt x="275" y="15854"/>
                      <a:pt x="769" y="13523"/>
                      <a:pt x="1781" y="11349"/>
                    </a:cubicBezTo>
                    <a:cubicBezTo>
                      <a:pt x="2818" y="9167"/>
                      <a:pt x="4356" y="7205"/>
                      <a:pt x="6436" y="5494"/>
                    </a:cubicBezTo>
                    <a:cubicBezTo>
                      <a:pt x="8429" y="3806"/>
                      <a:pt x="10972" y="2488"/>
                      <a:pt x="14072" y="1507"/>
                    </a:cubicBezTo>
                    <a:cubicBezTo>
                      <a:pt x="17173" y="526"/>
                      <a:pt x="20634"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19" name="Shape 2732">
                <a:extLst>
                  <a:ext uri="{FF2B5EF4-FFF2-40B4-BE49-F238E27FC236}">
                    <a16:creationId xmlns:a16="http://schemas.microsoft.com/office/drawing/2014/main" id="{FF71B72F-21A8-74C1-EA24-FDF76D4F6B6C}"/>
                  </a:ext>
                </a:extLst>
              </p:cNvPr>
              <p:cNvSpPr/>
              <p:nvPr/>
            </p:nvSpPr>
            <p:spPr>
              <a:xfrm>
                <a:off x="389393" y="997110"/>
                <a:ext cx="37736" cy="78329"/>
              </a:xfrm>
              <a:custGeom>
                <a:avLst/>
                <a:gdLst/>
                <a:ahLst/>
                <a:cxnLst/>
                <a:rect l="0" t="0" r="0" b="0"/>
                <a:pathLst>
                  <a:path w="37736" h="78329">
                    <a:moveTo>
                      <a:pt x="6836" y="0"/>
                    </a:moveTo>
                    <a:lnTo>
                      <a:pt x="16922" y="0"/>
                    </a:lnTo>
                    <a:lnTo>
                      <a:pt x="16922" y="17228"/>
                    </a:lnTo>
                    <a:lnTo>
                      <a:pt x="37736" y="17228"/>
                    </a:lnTo>
                    <a:lnTo>
                      <a:pt x="37736" y="25688"/>
                    </a:lnTo>
                    <a:lnTo>
                      <a:pt x="16922" y="25688"/>
                    </a:lnTo>
                    <a:lnTo>
                      <a:pt x="16922" y="53001"/>
                    </a:lnTo>
                    <a:cubicBezTo>
                      <a:pt x="16922" y="56164"/>
                      <a:pt x="16984" y="58613"/>
                      <a:pt x="17134" y="60395"/>
                    </a:cubicBezTo>
                    <a:cubicBezTo>
                      <a:pt x="17259" y="62169"/>
                      <a:pt x="17785" y="63793"/>
                      <a:pt x="18641" y="65332"/>
                    </a:cubicBezTo>
                    <a:cubicBezTo>
                      <a:pt x="19410" y="66768"/>
                      <a:pt x="20477" y="67843"/>
                      <a:pt x="21859" y="68518"/>
                    </a:cubicBezTo>
                    <a:cubicBezTo>
                      <a:pt x="23240" y="69162"/>
                      <a:pt x="25351" y="69468"/>
                      <a:pt x="28177" y="69468"/>
                    </a:cubicBezTo>
                    <a:cubicBezTo>
                      <a:pt x="29833" y="69468"/>
                      <a:pt x="31544" y="69256"/>
                      <a:pt x="33325" y="68762"/>
                    </a:cubicBezTo>
                    <a:cubicBezTo>
                      <a:pt x="35107" y="68275"/>
                      <a:pt x="36394" y="67875"/>
                      <a:pt x="37187" y="67537"/>
                    </a:cubicBezTo>
                    <a:lnTo>
                      <a:pt x="37736" y="67537"/>
                    </a:lnTo>
                    <a:lnTo>
                      <a:pt x="37736" y="76610"/>
                    </a:lnTo>
                    <a:cubicBezTo>
                      <a:pt x="35837" y="77105"/>
                      <a:pt x="33757" y="77528"/>
                      <a:pt x="31520" y="77834"/>
                    </a:cubicBezTo>
                    <a:cubicBezTo>
                      <a:pt x="29275" y="78172"/>
                      <a:pt x="27313" y="78329"/>
                      <a:pt x="25540" y="78329"/>
                    </a:cubicBezTo>
                    <a:cubicBezTo>
                      <a:pt x="19433" y="78329"/>
                      <a:pt x="14779" y="76673"/>
                      <a:pt x="11585" y="73392"/>
                    </a:cubicBezTo>
                    <a:cubicBezTo>
                      <a:pt x="8430" y="70111"/>
                      <a:pt x="6836" y="64806"/>
                      <a:pt x="6836" y="57569"/>
                    </a:cubicBezTo>
                    <a:lnTo>
                      <a:pt x="6836" y="25688"/>
                    </a:lnTo>
                    <a:lnTo>
                      <a:pt x="0" y="25688"/>
                    </a:lnTo>
                    <a:lnTo>
                      <a:pt x="0" y="17228"/>
                    </a:lnTo>
                    <a:lnTo>
                      <a:pt x="6836" y="17228"/>
                    </a:lnTo>
                    <a:lnTo>
                      <a:pt x="6836"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0" name="Shape 2733">
                <a:extLst>
                  <a:ext uri="{FF2B5EF4-FFF2-40B4-BE49-F238E27FC236}">
                    <a16:creationId xmlns:a16="http://schemas.microsoft.com/office/drawing/2014/main" id="{3B83EBC3-D25D-A0D3-E2E7-9DB5ECDEFB53}"/>
                  </a:ext>
                </a:extLst>
              </p:cNvPr>
              <p:cNvSpPr/>
              <p:nvPr/>
            </p:nvSpPr>
            <p:spPr>
              <a:xfrm>
                <a:off x="1735027" y="988186"/>
                <a:ext cx="71131" cy="79891"/>
              </a:xfrm>
              <a:custGeom>
                <a:avLst/>
                <a:gdLst/>
                <a:ahLst/>
                <a:cxnLst/>
                <a:rect l="0" t="0" r="0" b="0"/>
                <a:pathLst>
                  <a:path w="71131" h="79891">
                    <a:moveTo>
                      <a:pt x="0" y="0"/>
                    </a:moveTo>
                    <a:lnTo>
                      <a:pt x="14473" y="0"/>
                    </a:lnTo>
                    <a:lnTo>
                      <a:pt x="35782" y="44486"/>
                    </a:lnTo>
                    <a:lnTo>
                      <a:pt x="56384" y="0"/>
                    </a:lnTo>
                    <a:lnTo>
                      <a:pt x="71131" y="0"/>
                    </a:lnTo>
                    <a:lnTo>
                      <a:pt x="71131" y="79891"/>
                    </a:lnTo>
                    <a:lnTo>
                      <a:pt x="60520" y="79891"/>
                    </a:lnTo>
                    <a:lnTo>
                      <a:pt x="60520" y="11035"/>
                    </a:lnTo>
                    <a:lnTo>
                      <a:pt x="38293" y="57883"/>
                    </a:lnTo>
                    <a:lnTo>
                      <a:pt x="31975" y="57883"/>
                    </a:lnTo>
                    <a:lnTo>
                      <a:pt x="9936" y="11035"/>
                    </a:lnTo>
                    <a:lnTo>
                      <a:pt x="9936" y="79891"/>
                    </a:lnTo>
                    <a:lnTo>
                      <a:pt x="0" y="79891"/>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1" name="Shape 36316">
                <a:extLst>
                  <a:ext uri="{FF2B5EF4-FFF2-40B4-BE49-F238E27FC236}">
                    <a16:creationId xmlns:a16="http://schemas.microsoft.com/office/drawing/2014/main" id="{6E6BDF40-3FE6-FEB6-17E8-DBC8ED62214E}"/>
                  </a:ext>
                </a:extLst>
              </p:cNvPr>
              <p:cNvSpPr/>
              <p:nvPr/>
            </p:nvSpPr>
            <p:spPr>
              <a:xfrm>
                <a:off x="1826942" y="1008145"/>
                <a:ext cx="10085" cy="59932"/>
              </a:xfrm>
              <a:custGeom>
                <a:avLst/>
                <a:gdLst/>
                <a:ahLst/>
                <a:cxnLst/>
                <a:rect l="0" t="0" r="0" b="0"/>
                <a:pathLst>
                  <a:path w="10085" h="59932">
                    <a:moveTo>
                      <a:pt x="0" y="0"/>
                    </a:moveTo>
                    <a:lnTo>
                      <a:pt x="10085" y="0"/>
                    </a:lnTo>
                    <a:lnTo>
                      <a:pt x="10085" y="59932"/>
                    </a:lnTo>
                    <a:lnTo>
                      <a:pt x="0" y="59932"/>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2" name="Shape 36317">
                <a:extLst>
                  <a:ext uri="{FF2B5EF4-FFF2-40B4-BE49-F238E27FC236}">
                    <a16:creationId xmlns:a16="http://schemas.microsoft.com/office/drawing/2014/main" id="{9EBFD3F9-9E67-4A38-0073-FF712D92A08D}"/>
                  </a:ext>
                </a:extLst>
              </p:cNvPr>
              <p:cNvSpPr/>
              <p:nvPr/>
            </p:nvSpPr>
            <p:spPr>
              <a:xfrm>
                <a:off x="1826299" y="987629"/>
                <a:ext cx="11373" cy="10486"/>
              </a:xfrm>
              <a:custGeom>
                <a:avLst/>
                <a:gdLst/>
                <a:ahLst/>
                <a:cxnLst/>
                <a:rect l="0" t="0" r="0" b="0"/>
                <a:pathLst>
                  <a:path w="11373" h="10486">
                    <a:moveTo>
                      <a:pt x="0" y="0"/>
                    </a:moveTo>
                    <a:lnTo>
                      <a:pt x="11373" y="0"/>
                    </a:lnTo>
                    <a:lnTo>
                      <a:pt x="11373" y="10486"/>
                    </a:lnTo>
                    <a:lnTo>
                      <a:pt x="0" y="10486"/>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3" name="Shape 2736">
                <a:extLst>
                  <a:ext uri="{FF2B5EF4-FFF2-40B4-BE49-F238E27FC236}">
                    <a16:creationId xmlns:a16="http://schemas.microsoft.com/office/drawing/2014/main" id="{F3C5EE6E-2E5B-6687-58B5-15CE3094B84B}"/>
                  </a:ext>
                </a:extLst>
              </p:cNvPr>
              <p:cNvSpPr/>
              <p:nvPr/>
            </p:nvSpPr>
            <p:spPr>
              <a:xfrm>
                <a:off x="1850276" y="1008145"/>
                <a:ext cx="58589" cy="59932"/>
              </a:xfrm>
              <a:custGeom>
                <a:avLst/>
                <a:gdLst/>
                <a:ahLst/>
                <a:cxnLst/>
                <a:rect l="0" t="0" r="0" b="0"/>
                <a:pathLst>
                  <a:path w="58589" h="59932">
                    <a:moveTo>
                      <a:pt x="212" y="0"/>
                    </a:moveTo>
                    <a:lnTo>
                      <a:pt x="12934" y="0"/>
                    </a:lnTo>
                    <a:lnTo>
                      <a:pt x="29825" y="22628"/>
                    </a:lnTo>
                    <a:lnTo>
                      <a:pt x="46786" y="0"/>
                    </a:lnTo>
                    <a:lnTo>
                      <a:pt x="58589" y="0"/>
                    </a:lnTo>
                    <a:lnTo>
                      <a:pt x="35044" y="29495"/>
                    </a:lnTo>
                    <a:lnTo>
                      <a:pt x="58589" y="59932"/>
                    </a:lnTo>
                    <a:lnTo>
                      <a:pt x="45859" y="59932"/>
                    </a:lnTo>
                    <a:lnTo>
                      <a:pt x="28844" y="36912"/>
                    </a:lnTo>
                    <a:lnTo>
                      <a:pt x="11741" y="59932"/>
                    </a:lnTo>
                    <a:lnTo>
                      <a:pt x="0" y="59932"/>
                    </a:lnTo>
                    <a:lnTo>
                      <a:pt x="23388" y="30044"/>
                    </a:lnTo>
                    <a:lnTo>
                      <a:pt x="21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4" name="Shape 2737">
                <a:extLst>
                  <a:ext uri="{FF2B5EF4-FFF2-40B4-BE49-F238E27FC236}">
                    <a16:creationId xmlns:a16="http://schemas.microsoft.com/office/drawing/2014/main" id="{071E454B-B34A-23BA-B881-3C005369FB4C}"/>
                  </a:ext>
                </a:extLst>
              </p:cNvPr>
              <p:cNvSpPr/>
              <p:nvPr/>
            </p:nvSpPr>
            <p:spPr>
              <a:xfrm>
                <a:off x="1176090" y="611547"/>
                <a:ext cx="66289" cy="82803"/>
              </a:xfrm>
              <a:custGeom>
                <a:avLst/>
                <a:gdLst/>
                <a:ahLst/>
                <a:cxnLst/>
                <a:rect l="0" t="0" r="0" b="0"/>
                <a:pathLst>
                  <a:path w="66289" h="82803">
                    <a:moveTo>
                      <a:pt x="39180" y="0"/>
                    </a:moveTo>
                    <a:cubicBezTo>
                      <a:pt x="43473" y="0"/>
                      <a:pt x="47735" y="518"/>
                      <a:pt x="51997" y="1562"/>
                    </a:cubicBezTo>
                    <a:cubicBezTo>
                      <a:pt x="56290" y="2606"/>
                      <a:pt x="61046" y="4411"/>
                      <a:pt x="66289" y="7048"/>
                    </a:cubicBezTo>
                    <a:lnTo>
                      <a:pt x="66289" y="19645"/>
                    </a:lnTo>
                    <a:lnTo>
                      <a:pt x="65457" y="19645"/>
                    </a:lnTo>
                    <a:cubicBezTo>
                      <a:pt x="61078" y="15972"/>
                      <a:pt x="56690" y="13272"/>
                      <a:pt x="52366" y="11585"/>
                    </a:cubicBezTo>
                    <a:cubicBezTo>
                      <a:pt x="48041" y="9928"/>
                      <a:pt x="43418" y="9073"/>
                      <a:pt x="38481" y="9073"/>
                    </a:cubicBezTo>
                    <a:cubicBezTo>
                      <a:pt x="34432" y="9073"/>
                      <a:pt x="30782" y="9748"/>
                      <a:pt x="27532" y="11066"/>
                    </a:cubicBezTo>
                    <a:cubicBezTo>
                      <a:pt x="24315" y="12354"/>
                      <a:pt x="21434" y="14379"/>
                      <a:pt x="18891" y="17133"/>
                    </a:cubicBezTo>
                    <a:cubicBezTo>
                      <a:pt x="16435" y="19802"/>
                      <a:pt x="14504" y="23208"/>
                      <a:pt x="13091" y="27313"/>
                    </a:cubicBezTo>
                    <a:cubicBezTo>
                      <a:pt x="11741" y="31394"/>
                      <a:pt x="11066" y="36111"/>
                      <a:pt x="11066" y="41480"/>
                    </a:cubicBezTo>
                    <a:cubicBezTo>
                      <a:pt x="11066" y="47092"/>
                      <a:pt x="11804" y="51934"/>
                      <a:pt x="13311" y="55976"/>
                    </a:cubicBezTo>
                    <a:cubicBezTo>
                      <a:pt x="14841" y="59995"/>
                      <a:pt x="16835" y="63307"/>
                      <a:pt x="19221" y="65850"/>
                    </a:cubicBezTo>
                    <a:cubicBezTo>
                      <a:pt x="21709" y="68487"/>
                      <a:pt x="24652" y="70449"/>
                      <a:pt x="27964" y="71736"/>
                    </a:cubicBezTo>
                    <a:cubicBezTo>
                      <a:pt x="31331" y="72992"/>
                      <a:pt x="34863" y="73604"/>
                      <a:pt x="38599" y="73604"/>
                    </a:cubicBezTo>
                    <a:cubicBezTo>
                      <a:pt x="43693" y="73604"/>
                      <a:pt x="48504" y="72749"/>
                      <a:pt x="52978" y="70998"/>
                    </a:cubicBezTo>
                    <a:cubicBezTo>
                      <a:pt x="57428" y="69225"/>
                      <a:pt x="61627" y="66619"/>
                      <a:pt x="65520" y="63095"/>
                    </a:cubicBezTo>
                    <a:lnTo>
                      <a:pt x="66289" y="63095"/>
                    </a:lnTo>
                    <a:lnTo>
                      <a:pt x="66289" y="75543"/>
                    </a:lnTo>
                    <a:cubicBezTo>
                      <a:pt x="64295" y="76398"/>
                      <a:pt x="62514" y="77222"/>
                      <a:pt x="60921" y="77960"/>
                    </a:cubicBezTo>
                    <a:cubicBezTo>
                      <a:pt x="59327" y="78729"/>
                      <a:pt x="57271" y="79491"/>
                      <a:pt x="54697" y="80323"/>
                    </a:cubicBezTo>
                    <a:cubicBezTo>
                      <a:pt x="52491" y="80998"/>
                      <a:pt x="50129" y="81578"/>
                      <a:pt x="47554" y="82041"/>
                    </a:cubicBezTo>
                    <a:cubicBezTo>
                      <a:pt x="45012" y="82528"/>
                      <a:pt x="42186" y="82803"/>
                      <a:pt x="39125" y="82803"/>
                    </a:cubicBezTo>
                    <a:cubicBezTo>
                      <a:pt x="33325" y="82803"/>
                      <a:pt x="28051" y="81979"/>
                      <a:pt x="23302" y="80385"/>
                    </a:cubicBezTo>
                    <a:cubicBezTo>
                      <a:pt x="18577" y="78729"/>
                      <a:pt x="14473" y="76186"/>
                      <a:pt x="10949" y="72717"/>
                    </a:cubicBezTo>
                    <a:cubicBezTo>
                      <a:pt x="7511" y="69319"/>
                      <a:pt x="4842" y="64994"/>
                      <a:pt x="2911" y="59783"/>
                    </a:cubicBezTo>
                    <a:cubicBezTo>
                      <a:pt x="981" y="54508"/>
                      <a:pt x="0" y="48402"/>
                      <a:pt x="0" y="41480"/>
                    </a:cubicBezTo>
                    <a:cubicBezTo>
                      <a:pt x="0" y="34887"/>
                      <a:pt x="950" y="29032"/>
                      <a:pt x="2794" y="23820"/>
                    </a:cubicBezTo>
                    <a:cubicBezTo>
                      <a:pt x="4662" y="18640"/>
                      <a:pt x="7330" y="14253"/>
                      <a:pt x="10854" y="10698"/>
                    </a:cubicBezTo>
                    <a:cubicBezTo>
                      <a:pt x="14261" y="7197"/>
                      <a:pt x="18334" y="4568"/>
                      <a:pt x="23145" y="2755"/>
                    </a:cubicBezTo>
                    <a:cubicBezTo>
                      <a:pt x="27964" y="918"/>
                      <a:pt x="33293" y="0"/>
                      <a:pt x="3918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5" name="Shape 2738">
                <a:extLst>
                  <a:ext uri="{FF2B5EF4-FFF2-40B4-BE49-F238E27FC236}">
                    <a16:creationId xmlns:a16="http://schemas.microsoft.com/office/drawing/2014/main" id="{6686DE9C-78F5-0B05-83B8-0C29EB61394F}"/>
                  </a:ext>
                </a:extLst>
              </p:cNvPr>
              <p:cNvSpPr/>
              <p:nvPr/>
            </p:nvSpPr>
            <p:spPr>
              <a:xfrm>
                <a:off x="1257401" y="613015"/>
                <a:ext cx="51016" cy="79867"/>
              </a:xfrm>
              <a:custGeom>
                <a:avLst/>
                <a:gdLst/>
                <a:ahLst/>
                <a:cxnLst/>
                <a:rect l="0" t="0" r="0" b="0"/>
                <a:pathLst>
                  <a:path w="51016" h="79867">
                    <a:moveTo>
                      <a:pt x="0" y="0"/>
                    </a:moveTo>
                    <a:lnTo>
                      <a:pt x="51016" y="0"/>
                    </a:lnTo>
                    <a:lnTo>
                      <a:pt x="51016" y="9442"/>
                    </a:lnTo>
                    <a:lnTo>
                      <a:pt x="10603" y="9442"/>
                    </a:lnTo>
                    <a:lnTo>
                      <a:pt x="10603" y="31975"/>
                    </a:lnTo>
                    <a:lnTo>
                      <a:pt x="45310" y="31975"/>
                    </a:lnTo>
                    <a:lnTo>
                      <a:pt x="45310" y="41417"/>
                    </a:lnTo>
                    <a:lnTo>
                      <a:pt x="10603" y="41417"/>
                    </a:lnTo>
                    <a:lnTo>
                      <a:pt x="10603" y="79867"/>
                    </a:lnTo>
                    <a:lnTo>
                      <a:pt x="0" y="79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6" name="Shape 2739">
                <a:extLst>
                  <a:ext uri="{FF2B5EF4-FFF2-40B4-BE49-F238E27FC236}">
                    <a16:creationId xmlns:a16="http://schemas.microsoft.com/office/drawing/2014/main" id="{ECA2806B-29B5-D1A5-FC45-2A090B0D1F48}"/>
                  </a:ext>
                </a:extLst>
              </p:cNvPr>
              <p:cNvSpPr/>
              <p:nvPr/>
            </p:nvSpPr>
            <p:spPr>
              <a:xfrm>
                <a:off x="1313934" y="631548"/>
                <a:ext cx="22777" cy="38864"/>
              </a:xfrm>
              <a:custGeom>
                <a:avLst/>
                <a:gdLst/>
                <a:ahLst/>
                <a:cxnLst/>
                <a:rect l="0" t="0" r="0" b="0"/>
                <a:pathLst>
                  <a:path w="22777" h="38864">
                    <a:moveTo>
                      <a:pt x="22777" y="0"/>
                    </a:moveTo>
                    <a:lnTo>
                      <a:pt x="22777" y="12249"/>
                    </a:lnTo>
                    <a:lnTo>
                      <a:pt x="7291" y="30277"/>
                    </a:lnTo>
                    <a:lnTo>
                      <a:pt x="22777" y="30277"/>
                    </a:lnTo>
                    <a:lnTo>
                      <a:pt x="22777" y="38864"/>
                    </a:lnTo>
                    <a:lnTo>
                      <a:pt x="0" y="38864"/>
                    </a:lnTo>
                    <a:lnTo>
                      <a:pt x="0" y="26533"/>
                    </a:lnTo>
                    <a:lnTo>
                      <a:pt x="22777"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7" name="Shape 2740">
                <a:extLst>
                  <a:ext uri="{FF2B5EF4-FFF2-40B4-BE49-F238E27FC236}">
                    <a16:creationId xmlns:a16="http://schemas.microsoft.com/office/drawing/2014/main" id="{6C2AA23D-DE34-D4C9-640B-9CB9B1966A1B}"/>
                  </a:ext>
                </a:extLst>
              </p:cNvPr>
              <p:cNvSpPr/>
              <p:nvPr/>
            </p:nvSpPr>
            <p:spPr>
              <a:xfrm>
                <a:off x="1336711" y="613015"/>
                <a:ext cx="37650" cy="79867"/>
              </a:xfrm>
              <a:custGeom>
                <a:avLst/>
                <a:gdLst/>
                <a:ahLst/>
                <a:cxnLst/>
                <a:rect l="0" t="0" r="0" b="0"/>
                <a:pathLst>
                  <a:path w="37650" h="79867">
                    <a:moveTo>
                      <a:pt x="15909" y="0"/>
                    </a:moveTo>
                    <a:lnTo>
                      <a:pt x="25783" y="0"/>
                    </a:lnTo>
                    <a:lnTo>
                      <a:pt x="25783" y="48810"/>
                    </a:lnTo>
                    <a:lnTo>
                      <a:pt x="37650" y="48810"/>
                    </a:lnTo>
                    <a:lnTo>
                      <a:pt x="37650" y="57397"/>
                    </a:lnTo>
                    <a:lnTo>
                      <a:pt x="25783" y="57397"/>
                    </a:lnTo>
                    <a:lnTo>
                      <a:pt x="25783" y="79867"/>
                    </a:lnTo>
                    <a:lnTo>
                      <a:pt x="15485" y="79867"/>
                    </a:lnTo>
                    <a:lnTo>
                      <a:pt x="15485" y="57397"/>
                    </a:lnTo>
                    <a:lnTo>
                      <a:pt x="0" y="57397"/>
                    </a:lnTo>
                    <a:lnTo>
                      <a:pt x="0" y="48810"/>
                    </a:lnTo>
                    <a:lnTo>
                      <a:pt x="15485" y="48810"/>
                    </a:lnTo>
                    <a:lnTo>
                      <a:pt x="15485" y="12754"/>
                    </a:lnTo>
                    <a:lnTo>
                      <a:pt x="0" y="30782"/>
                    </a:lnTo>
                    <a:lnTo>
                      <a:pt x="0" y="18533"/>
                    </a:lnTo>
                    <a:lnTo>
                      <a:pt x="15909"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8" name="Shape 2741">
                <a:extLst>
                  <a:ext uri="{FF2B5EF4-FFF2-40B4-BE49-F238E27FC236}">
                    <a16:creationId xmlns:a16="http://schemas.microsoft.com/office/drawing/2014/main" id="{81F478E4-0114-AF80-C70E-6A17353DA152}"/>
                  </a:ext>
                </a:extLst>
              </p:cNvPr>
              <p:cNvSpPr/>
              <p:nvPr/>
            </p:nvSpPr>
            <p:spPr>
              <a:xfrm>
                <a:off x="1177102" y="0"/>
                <a:ext cx="66281" cy="82771"/>
              </a:xfrm>
              <a:custGeom>
                <a:avLst/>
                <a:gdLst/>
                <a:ahLst/>
                <a:cxnLst/>
                <a:rect l="0" t="0" r="0" b="0"/>
                <a:pathLst>
                  <a:path w="66281" h="82771">
                    <a:moveTo>
                      <a:pt x="39180" y="0"/>
                    </a:moveTo>
                    <a:cubicBezTo>
                      <a:pt x="43473" y="0"/>
                      <a:pt x="47735" y="518"/>
                      <a:pt x="51997" y="1562"/>
                    </a:cubicBezTo>
                    <a:cubicBezTo>
                      <a:pt x="56290" y="2574"/>
                      <a:pt x="61046" y="4411"/>
                      <a:pt x="66281" y="7017"/>
                    </a:cubicBezTo>
                    <a:lnTo>
                      <a:pt x="66281" y="19621"/>
                    </a:lnTo>
                    <a:lnTo>
                      <a:pt x="65457" y="19621"/>
                    </a:lnTo>
                    <a:cubicBezTo>
                      <a:pt x="61070" y="15941"/>
                      <a:pt x="56690" y="13272"/>
                      <a:pt x="52366" y="11585"/>
                    </a:cubicBezTo>
                    <a:cubicBezTo>
                      <a:pt x="48041" y="9897"/>
                      <a:pt x="43411" y="9073"/>
                      <a:pt x="38481" y="9073"/>
                    </a:cubicBezTo>
                    <a:cubicBezTo>
                      <a:pt x="34432" y="9073"/>
                      <a:pt x="30782" y="9716"/>
                      <a:pt x="27533" y="11035"/>
                    </a:cubicBezTo>
                    <a:cubicBezTo>
                      <a:pt x="24315" y="12322"/>
                      <a:pt x="21434" y="14347"/>
                      <a:pt x="18883" y="17102"/>
                    </a:cubicBezTo>
                    <a:cubicBezTo>
                      <a:pt x="16435" y="19802"/>
                      <a:pt x="14504" y="23177"/>
                      <a:pt x="13091" y="27313"/>
                    </a:cubicBezTo>
                    <a:cubicBezTo>
                      <a:pt x="11742" y="31394"/>
                      <a:pt x="11066" y="36111"/>
                      <a:pt x="11066" y="41480"/>
                    </a:cubicBezTo>
                    <a:cubicBezTo>
                      <a:pt x="11066" y="47092"/>
                      <a:pt x="11804" y="51903"/>
                      <a:pt x="13303" y="55945"/>
                    </a:cubicBezTo>
                    <a:cubicBezTo>
                      <a:pt x="14842" y="59995"/>
                      <a:pt x="16835" y="63275"/>
                      <a:pt x="19221" y="65818"/>
                    </a:cubicBezTo>
                    <a:cubicBezTo>
                      <a:pt x="21709" y="68456"/>
                      <a:pt x="24652" y="70449"/>
                      <a:pt x="27965" y="71736"/>
                    </a:cubicBezTo>
                    <a:cubicBezTo>
                      <a:pt x="31331" y="72960"/>
                      <a:pt x="34863" y="73604"/>
                      <a:pt x="38599" y="73604"/>
                    </a:cubicBezTo>
                    <a:cubicBezTo>
                      <a:pt x="43693" y="73604"/>
                      <a:pt x="48504" y="72717"/>
                      <a:pt x="52978" y="70975"/>
                    </a:cubicBezTo>
                    <a:cubicBezTo>
                      <a:pt x="57428" y="69225"/>
                      <a:pt x="61627" y="66587"/>
                      <a:pt x="65520" y="63095"/>
                    </a:cubicBezTo>
                    <a:lnTo>
                      <a:pt x="66281" y="63095"/>
                    </a:lnTo>
                    <a:lnTo>
                      <a:pt x="66281" y="75543"/>
                    </a:lnTo>
                    <a:cubicBezTo>
                      <a:pt x="64296" y="76398"/>
                      <a:pt x="62514" y="77191"/>
                      <a:pt x="60921" y="77960"/>
                    </a:cubicBezTo>
                    <a:cubicBezTo>
                      <a:pt x="59327" y="78698"/>
                      <a:pt x="57271" y="79491"/>
                      <a:pt x="54697" y="80322"/>
                    </a:cubicBezTo>
                    <a:cubicBezTo>
                      <a:pt x="52491" y="80998"/>
                      <a:pt x="50129" y="81547"/>
                      <a:pt x="47554" y="82041"/>
                    </a:cubicBezTo>
                    <a:cubicBezTo>
                      <a:pt x="45012" y="82528"/>
                      <a:pt x="42186" y="82771"/>
                      <a:pt x="39125" y="82771"/>
                    </a:cubicBezTo>
                    <a:cubicBezTo>
                      <a:pt x="33325" y="82771"/>
                      <a:pt x="28051" y="81979"/>
                      <a:pt x="23302" y="80354"/>
                    </a:cubicBezTo>
                    <a:cubicBezTo>
                      <a:pt x="18578" y="78729"/>
                      <a:pt x="14473" y="76155"/>
                      <a:pt x="10949" y="72686"/>
                    </a:cubicBezTo>
                    <a:cubicBezTo>
                      <a:pt x="7511" y="69287"/>
                      <a:pt x="4842" y="64994"/>
                      <a:pt x="2912" y="59751"/>
                    </a:cubicBezTo>
                    <a:cubicBezTo>
                      <a:pt x="981" y="54508"/>
                      <a:pt x="0" y="48410"/>
                      <a:pt x="0" y="41480"/>
                    </a:cubicBezTo>
                    <a:cubicBezTo>
                      <a:pt x="0" y="34887"/>
                      <a:pt x="950" y="29001"/>
                      <a:pt x="2794" y="23820"/>
                    </a:cubicBezTo>
                    <a:cubicBezTo>
                      <a:pt x="4662" y="18640"/>
                      <a:pt x="7331" y="14253"/>
                      <a:pt x="10854" y="10666"/>
                    </a:cubicBezTo>
                    <a:cubicBezTo>
                      <a:pt x="14261" y="7205"/>
                      <a:pt x="18334" y="4568"/>
                      <a:pt x="23145" y="2723"/>
                    </a:cubicBezTo>
                    <a:cubicBezTo>
                      <a:pt x="27965" y="918"/>
                      <a:pt x="33294" y="0"/>
                      <a:pt x="3918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29" name="Shape 2742">
                <a:extLst>
                  <a:ext uri="{FF2B5EF4-FFF2-40B4-BE49-F238E27FC236}">
                    <a16:creationId xmlns:a16="http://schemas.microsoft.com/office/drawing/2014/main" id="{FD878005-C01E-80FF-200A-7BD72D3C1A2A}"/>
                  </a:ext>
                </a:extLst>
              </p:cNvPr>
              <p:cNvSpPr/>
              <p:nvPr/>
            </p:nvSpPr>
            <p:spPr>
              <a:xfrm>
                <a:off x="1258413" y="1436"/>
                <a:ext cx="51016" cy="79899"/>
              </a:xfrm>
              <a:custGeom>
                <a:avLst/>
                <a:gdLst/>
                <a:ahLst/>
                <a:cxnLst/>
                <a:rect l="0" t="0" r="0" b="0"/>
                <a:pathLst>
                  <a:path w="51016" h="79899">
                    <a:moveTo>
                      <a:pt x="0" y="0"/>
                    </a:moveTo>
                    <a:lnTo>
                      <a:pt x="51016" y="0"/>
                    </a:lnTo>
                    <a:lnTo>
                      <a:pt x="51016" y="9442"/>
                    </a:lnTo>
                    <a:lnTo>
                      <a:pt x="10604" y="9442"/>
                    </a:lnTo>
                    <a:lnTo>
                      <a:pt x="10604" y="31975"/>
                    </a:lnTo>
                    <a:lnTo>
                      <a:pt x="45310" y="31975"/>
                    </a:lnTo>
                    <a:lnTo>
                      <a:pt x="45310" y="41417"/>
                    </a:lnTo>
                    <a:lnTo>
                      <a:pt x="10604" y="41417"/>
                    </a:lnTo>
                    <a:lnTo>
                      <a:pt x="10604"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0" name="Shape 2743">
                <a:extLst>
                  <a:ext uri="{FF2B5EF4-FFF2-40B4-BE49-F238E27FC236}">
                    <a16:creationId xmlns:a16="http://schemas.microsoft.com/office/drawing/2014/main" id="{CBA3F840-8675-65C8-64A3-F94861CDB779}"/>
                  </a:ext>
                </a:extLst>
              </p:cNvPr>
              <p:cNvSpPr/>
              <p:nvPr/>
            </p:nvSpPr>
            <p:spPr>
              <a:xfrm>
                <a:off x="1314947" y="19969"/>
                <a:ext cx="22777" cy="38895"/>
              </a:xfrm>
              <a:custGeom>
                <a:avLst/>
                <a:gdLst/>
                <a:ahLst/>
                <a:cxnLst/>
                <a:rect l="0" t="0" r="0" b="0"/>
                <a:pathLst>
                  <a:path w="22777" h="38895">
                    <a:moveTo>
                      <a:pt x="22777" y="0"/>
                    </a:moveTo>
                    <a:lnTo>
                      <a:pt x="22777" y="12281"/>
                    </a:lnTo>
                    <a:lnTo>
                      <a:pt x="7291" y="30309"/>
                    </a:lnTo>
                    <a:lnTo>
                      <a:pt x="22777" y="30309"/>
                    </a:lnTo>
                    <a:lnTo>
                      <a:pt x="22777" y="38895"/>
                    </a:lnTo>
                    <a:lnTo>
                      <a:pt x="0" y="38895"/>
                    </a:lnTo>
                    <a:lnTo>
                      <a:pt x="0" y="26534"/>
                    </a:lnTo>
                    <a:lnTo>
                      <a:pt x="22777"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1" name="Shape 2744">
                <a:extLst>
                  <a:ext uri="{FF2B5EF4-FFF2-40B4-BE49-F238E27FC236}">
                    <a16:creationId xmlns:a16="http://schemas.microsoft.com/office/drawing/2014/main" id="{AE2B921C-10F2-5DD4-D7BD-501EBC63771A}"/>
                  </a:ext>
                </a:extLst>
              </p:cNvPr>
              <p:cNvSpPr/>
              <p:nvPr/>
            </p:nvSpPr>
            <p:spPr>
              <a:xfrm>
                <a:off x="1337723" y="1436"/>
                <a:ext cx="37650" cy="79899"/>
              </a:xfrm>
              <a:custGeom>
                <a:avLst/>
                <a:gdLst/>
                <a:ahLst/>
                <a:cxnLst/>
                <a:rect l="0" t="0" r="0" b="0"/>
                <a:pathLst>
                  <a:path w="37650" h="79899">
                    <a:moveTo>
                      <a:pt x="15909" y="0"/>
                    </a:moveTo>
                    <a:lnTo>
                      <a:pt x="25783" y="0"/>
                    </a:lnTo>
                    <a:lnTo>
                      <a:pt x="25783" y="48842"/>
                    </a:lnTo>
                    <a:lnTo>
                      <a:pt x="37650" y="48842"/>
                    </a:lnTo>
                    <a:lnTo>
                      <a:pt x="37650" y="57428"/>
                    </a:lnTo>
                    <a:lnTo>
                      <a:pt x="25783" y="57428"/>
                    </a:lnTo>
                    <a:lnTo>
                      <a:pt x="25783" y="79899"/>
                    </a:lnTo>
                    <a:lnTo>
                      <a:pt x="15485" y="79899"/>
                    </a:lnTo>
                    <a:lnTo>
                      <a:pt x="15485" y="57428"/>
                    </a:lnTo>
                    <a:lnTo>
                      <a:pt x="0" y="57428"/>
                    </a:lnTo>
                    <a:lnTo>
                      <a:pt x="0" y="48842"/>
                    </a:lnTo>
                    <a:lnTo>
                      <a:pt x="15485" y="48842"/>
                    </a:lnTo>
                    <a:lnTo>
                      <a:pt x="15485" y="12785"/>
                    </a:lnTo>
                    <a:lnTo>
                      <a:pt x="0" y="30814"/>
                    </a:lnTo>
                    <a:lnTo>
                      <a:pt x="0" y="18533"/>
                    </a:lnTo>
                    <a:lnTo>
                      <a:pt x="15909"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2" name="Shape 2745">
                <a:extLst>
                  <a:ext uri="{FF2B5EF4-FFF2-40B4-BE49-F238E27FC236}">
                    <a16:creationId xmlns:a16="http://schemas.microsoft.com/office/drawing/2014/main" id="{A006C140-FB5B-58D1-7D32-28F43C8037A9}"/>
                  </a:ext>
                </a:extLst>
              </p:cNvPr>
              <p:cNvSpPr/>
              <p:nvPr/>
            </p:nvSpPr>
            <p:spPr>
              <a:xfrm>
                <a:off x="1579374" y="1155424"/>
                <a:ext cx="69845" cy="28546"/>
              </a:xfrm>
              <a:custGeom>
                <a:avLst/>
                <a:gdLst/>
                <a:ahLst/>
                <a:cxnLst/>
                <a:rect l="0" t="0" r="0" b="0"/>
                <a:pathLst>
                  <a:path w="69845" h="28546">
                    <a:moveTo>
                      <a:pt x="60890" y="0"/>
                    </a:moveTo>
                    <a:lnTo>
                      <a:pt x="69845" y="0"/>
                    </a:lnTo>
                    <a:cubicBezTo>
                      <a:pt x="69782" y="3532"/>
                      <a:pt x="69381" y="7024"/>
                      <a:pt x="68612" y="10454"/>
                    </a:cubicBezTo>
                    <a:cubicBezTo>
                      <a:pt x="67906" y="13892"/>
                      <a:pt x="66744" y="16961"/>
                      <a:pt x="65120" y="19622"/>
                    </a:cubicBezTo>
                    <a:cubicBezTo>
                      <a:pt x="63495" y="22384"/>
                      <a:pt x="61502" y="24559"/>
                      <a:pt x="59170" y="26128"/>
                    </a:cubicBezTo>
                    <a:cubicBezTo>
                      <a:pt x="56840" y="27721"/>
                      <a:pt x="53896" y="28483"/>
                      <a:pt x="50310" y="28483"/>
                    </a:cubicBezTo>
                    <a:cubicBezTo>
                      <a:pt x="46966" y="28483"/>
                      <a:pt x="43968" y="27776"/>
                      <a:pt x="41362" y="26403"/>
                    </a:cubicBezTo>
                    <a:cubicBezTo>
                      <a:pt x="38756" y="24959"/>
                      <a:pt x="35931" y="22416"/>
                      <a:pt x="32925" y="18766"/>
                    </a:cubicBezTo>
                    <a:cubicBezTo>
                      <a:pt x="29283" y="14324"/>
                      <a:pt x="26646" y="11498"/>
                      <a:pt x="24990" y="10368"/>
                    </a:cubicBezTo>
                    <a:cubicBezTo>
                      <a:pt x="23366" y="9199"/>
                      <a:pt x="21646" y="8649"/>
                      <a:pt x="19833" y="8649"/>
                    </a:cubicBezTo>
                    <a:cubicBezTo>
                      <a:pt x="16498" y="8649"/>
                      <a:pt x="13924" y="10211"/>
                      <a:pt x="12111" y="13374"/>
                    </a:cubicBezTo>
                    <a:cubicBezTo>
                      <a:pt x="10329" y="16466"/>
                      <a:pt x="9293" y="21529"/>
                      <a:pt x="8955" y="28546"/>
                    </a:cubicBezTo>
                    <a:lnTo>
                      <a:pt x="0" y="28546"/>
                    </a:lnTo>
                    <a:cubicBezTo>
                      <a:pt x="63" y="24959"/>
                      <a:pt x="463" y="21498"/>
                      <a:pt x="1169" y="18123"/>
                    </a:cubicBezTo>
                    <a:cubicBezTo>
                      <a:pt x="1931" y="14748"/>
                      <a:pt x="3100" y="11655"/>
                      <a:pt x="4662" y="8892"/>
                    </a:cubicBezTo>
                    <a:cubicBezTo>
                      <a:pt x="6193" y="6255"/>
                      <a:pt x="8218" y="4144"/>
                      <a:pt x="10666" y="2519"/>
                    </a:cubicBezTo>
                    <a:cubicBezTo>
                      <a:pt x="13154" y="895"/>
                      <a:pt x="16097" y="63"/>
                      <a:pt x="19527" y="63"/>
                    </a:cubicBezTo>
                    <a:cubicBezTo>
                      <a:pt x="22839" y="63"/>
                      <a:pt x="25814" y="738"/>
                      <a:pt x="28420" y="2151"/>
                    </a:cubicBezTo>
                    <a:cubicBezTo>
                      <a:pt x="31088" y="3501"/>
                      <a:pt x="33906" y="6043"/>
                      <a:pt x="36975" y="9756"/>
                    </a:cubicBezTo>
                    <a:cubicBezTo>
                      <a:pt x="39824" y="13280"/>
                      <a:pt x="42155" y="15854"/>
                      <a:pt x="43999" y="17479"/>
                    </a:cubicBezTo>
                    <a:cubicBezTo>
                      <a:pt x="45805" y="19103"/>
                      <a:pt x="47829" y="19904"/>
                      <a:pt x="50004" y="19904"/>
                    </a:cubicBezTo>
                    <a:cubicBezTo>
                      <a:pt x="53685" y="19904"/>
                      <a:pt x="56385" y="18091"/>
                      <a:pt x="58095" y="14473"/>
                    </a:cubicBezTo>
                    <a:cubicBezTo>
                      <a:pt x="59846" y="10886"/>
                      <a:pt x="60795" y="6043"/>
                      <a:pt x="60890"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3" name="Shape 2746">
                <a:extLst>
                  <a:ext uri="{FF2B5EF4-FFF2-40B4-BE49-F238E27FC236}">
                    <a16:creationId xmlns:a16="http://schemas.microsoft.com/office/drawing/2014/main" id="{0E175B5F-A76B-4B72-A7FC-6C490F570FD1}"/>
                  </a:ext>
                </a:extLst>
              </p:cNvPr>
              <p:cNvSpPr/>
              <p:nvPr/>
            </p:nvSpPr>
            <p:spPr>
              <a:xfrm>
                <a:off x="1669295" y="1125262"/>
                <a:ext cx="52029" cy="81547"/>
              </a:xfrm>
              <a:custGeom>
                <a:avLst/>
                <a:gdLst/>
                <a:ahLst/>
                <a:cxnLst/>
                <a:rect l="0" t="0" r="0" b="0"/>
                <a:pathLst>
                  <a:path w="52029" h="81547">
                    <a:moveTo>
                      <a:pt x="3438" y="0"/>
                    </a:moveTo>
                    <a:lnTo>
                      <a:pt x="51510" y="0"/>
                    </a:lnTo>
                    <a:lnTo>
                      <a:pt x="51510" y="9410"/>
                    </a:lnTo>
                    <a:lnTo>
                      <a:pt x="13798" y="9410"/>
                    </a:lnTo>
                    <a:lnTo>
                      <a:pt x="13798" y="30657"/>
                    </a:lnTo>
                    <a:cubicBezTo>
                      <a:pt x="15329" y="30500"/>
                      <a:pt x="16890" y="30382"/>
                      <a:pt x="18515" y="30319"/>
                    </a:cubicBezTo>
                    <a:cubicBezTo>
                      <a:pt x="20116" y="30256"/>
                      <a:pt x="21521" y="30225"/>
                      <a:pt x="22690" y="30225"/>
                    </a:cubicBezTo>
                    <a:cubicBezTo>
                      <a:pt x="27015" y="30225"/>
                      <a:pt x="30814" y="30594"/>
                      <a:pt x="34063" y="31331"/>
                    </a:cubicBezTo>
                    <a:cubicBezTo>
                      <a:pt x="37312" y="32069"/>
                      <a:pt x="40318" y="33356"/>
                      <a:pt x="43018" y="35193"/>
                    </a:cubicBezTo>
                    <a:cubicBezTo>
                      <a:pt x="45899" y="37155"/>
                      <a:pt x="48104" y="39698"/>
                      <a:pt x="49666" y="42830"/>
                    </a:cubicBezTo>
                    <a:cubicBezTo>
                      <a:pt x="51260" y="45922"/>
                      <a:pt x="52029" y="49815"/>
                      <a:pt x="52029" y="54508"/>
                    </a:cubicBezTo>
                    <a:cubicBezTo>
                      <a:pt x="52029" y="58252"/>
                      <a:pt x="51353" y="61808"/>
                      <a:pt x="50004" y="65206"/>
                    </a:cubicBezTo>
                    <a:cubicBezTo>
                      <a:pt x="48654" y="68612"/>
                      <a:pt x="46786" y="71462"/>
                      <a:pt x="44423" y="73792"/>
                    </a:cubicBezTo>
                    <a:cubicBezTo>
                      <a:pt x="41849" y="76272"/>
                      <a:pt x="38788" y="78203"/>
                      <a:pt x="35193" y="79585"/>
                    </a:cubicBezTo>
                    <a:cubicBezTo>
                      <a:pt x="31638" y="80904"/>
                      <a:pt x="27533" y="81547"/>
                      <a:pt x="22840" y="81547"/>
                    </a:cubicBezTo>
                    <a:cubicBezTo>
                      <a:pt x="18492" y="81547"/>
                      <a:pt x="14284" y="81092"/>
                      <a:pt x="10243" y="80166"/>
                    </a:cubicBezTo>
                    <a:cubicBezTo>
                      <a:pt x="6193" y="79279"/>
                      <a:pt x="2794" y="78180"/>
                      <a:pt x="0" y="76893"/>
                    </a:cubicBezTo>
                    <a:lnTo>
                      <a:pt x="0" y="65575"/>
                    </a:lnTo>
                    <a:lnTo>
                      <a:pt x="738" y="65575"/>
                    </a:lnTo>
                    <a:cubicBezTo>
                      <a:pt x="3681" y="67443"/>
                      <a:pt x="7111" y="69013"/>
                      <a:pt x="11035" y="70355"/>
                    </a:cubicBezTo>
                    <a:cubicBezTo>
                      <a:pt x="14991" y="71650"/>
                      <a:pt x="18852" y="72293"/>
                      <a:pt x="22628" y="72293"/>
                    </a:cubicBezTo>
                    <a:cubicBezTo>
                      <a:pt x="25171" y="72293"/>
                      <a:pt x="27627" y="71924"/>
                      <a:pt x="29982" y="71218"/>
                    </a:cubicBezTo>
                    <a:cubicBezTo>
                      <a:pt x="32376" y="70480"/>
                      <a:pt x="34526" y="69256"/>
                      <a:pt x="36363" y="67443"/>
                    </a:cubicBezTo>
                    <a:cubicBezTo>
                      <a:pt x="37956" y="65913"/>
                      <a:pt x="39118" y="64076"/>
                      <a:pt x="39918" y="61926"/>
                    </a:cubicBezTo>
                    <a:cubicBezTo>
                      <a:pt x="40750" y="59783"/>
                      <a:pt x="41142" y="57295"/>
                      <a:pt x="41142" y="54477"/>
                    </a:cubicBezTo>
                    <a:cubicBezTo>
                      <a:pt x="41142" y="51714"/>
                      <a:pt x="40656" y="49391"/>
                      <a:pt x="39706" y="47484"/>
                    </a:cubicBezTo>
                    <a:cubicBezTo>
                      <a:pt x="38788" y="45585"/>
                      <a:pt x="37469" y="44086"/>
                      <a:pt x="35782" y="42916"/>
                    </a:cubicBezTo>
                    <a:cubicBezTo>
                      <a:pt x="33906" y="41574"/>
                      <a:pt x="31638" y="40617"/>
                      <a:pt x="28977" y="40098"/>
                    </a:cubicBezTo>
                    <a:cubicBezTo>
                      <a:pt x="26340" y="39518"/>
                      <a:pt x="23365" y="39243"/>
                      <a:pt x="20053" y="39243"/>
                    </a:cubicBezTo>
                    <a:cubicBezTo>
                      <a:pt x="16921" y="39243"/>
                      <a:pt x="13892" y="39455"/>
                      <a:pt x="10949" y="39887"/>
                    </a:cubicBezTo>
                    <a:cubicBezTo>
                      <a:pt x="8037" y="40310"/>
                      <a:pt x="5549" y="40742"/>
                      <a:pt x="3438" y="41174"/>
                    </a:cubicBezTo>
                    <a:lnTo>
                      <a:pt x="3438"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4" name="Shape 2747">
                <a:extLst>
                  <a:ext uri="{FF2B5EF4-FFF2-40B4-BE49-F238E27FC236}">
                    <a16:creationId xmlns:a16="http://schemas.microsoft.com/office/drawing/2014/main" id="{7F9AAE8F-3CA3-9587-01DE-3DFBB9723935}"/>
                  </a:ext>
                </a:extLst>
              </p:cNvPr>
              <p:cNvSpPr/>
              <p:nvPr/>
            </p:nvSpPr>
            <p:spPr>
              <a:xfrm>
                <a:off x="1736472" y="1123668"/>
                <a:ext cx="27619" cy="83140"/>
              </a:xfrm>
              <a:custGeom>
                <a:avLst/>
                <a:gdLst/>
                <a:ahLst/>
                <a:cxnLst/>
                <a:rect l="0" t="0" r="0" b="0"/>
                <a:pathLst>
                  <a:path w="27619" h="83140">
                    <a:moveTo>
                      <a:pt x="27619" y="0"/>
                    </a:moveTo>
                    <a:lnTo>
                      <a:pt x="27619" y="8853"/>
                    </a:lnTo>
                    <a:cubicBezTo>
                      <a:pt x="24252" y="8853"/>
                      <a:pt x="21458" y="9528"/>
                      <a:pt x="19252" y="10941"/>
                    </a:cubicBezTo>
                    <a:cubicBezTo>
                      <a:pt x="17071" y="12322"/>
                      <a:pt x="15328" y="14434"/>
                      <a:pt x="14041" y="17259"/>
                    </a:cubicBezTo>
                    <a:cubicBezTo>
                      <a:pt x="12840" y="19928"/>
                      <a:pt x="11985" y="23357"/>
                      <a:pt x="11522" y="27619"/>
                    </a:cubicBezTo>
                    <a:cubicBezTo>
                      <a:pt x="11098" y="31881"/>
                      <a:pt x="10878" y="36543"/>
                      <a:pt x="10878" y="41629"/>
                    </a:cubicBezTo>
                    <a:cubicBezTo>
                      <a:pt x="10878" y="47209"/>
                      <a:pt x="11098" y="51871"/>
                      <a:pt x="11467" y="55639"/>
                    </a:cubicBezTo>
                    <a:cubicBezTo>
                      <a:pt x="11859" y="59382"/>
                      <a:pt x="12722" y="62757"/>
                      <a:pt x="14010" y="65732"/>
                    </a:cubicBezTo>
                    <a:cubicBezTo>
                      <a:pt x="15171" y="68518"/>
                      <a:pt x="16827" y="70638"/>
                      <a:pt x="18978" y="72105"/>
                    </a:cubicBezTo>
                    <a:cubicBezTo>
                      <a:pt x="21183" y="73581"/>
                      <a:pt x="24032" y="74311"/>
                      <a:pt x="27619" y="74311"/>
                    </a:cubicBezTo>
                    <a:lnTo>
                      <a:pt x="27619" y="83140"/>
                    </a:lnTo>
                    <a:cubicBezTo>
                      <a:pt x="18028" y="83140"/>
                      <a:pt x="11035" y="79773"/>
                      <a:pt x="6593" y="72961"/>
                    </a:cubicBezTo>
                    <a:cubicBezTo>
                      <a:pt x="2205" y="66156"/>
                      <a:pt x="0" y="55733"/>
                      <a:pt x="0" y="41629"/>
                    </a:cubicBezTo>
                    <a:cubicBezTo>
                      <a:pt x="0" y="27439"/>
                      <a:pt x="2237" y="16953"/>
                      <a:pt x="6710" y="10172"/>
                    </a:cubicBezTo>
                    <a:cubicBezTo>
                      <a:pt x="11161" y="3398"/>
                      <a:pt x="18146" y="0"/>
                      <a:pt x="27619"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5" name="Shape 2748">
                <a:extLst>
                  <a:ext uri="{FF2B5EF4-FFF2-40B4-BE49-F238E27FC236}">
                    <a16:creationId xmlns:a16="http://schemas.microsoft.com/office/drawing/2014/main" id="{2C0913C6-C710-0B84-1356-75BD712BCE5E}"/>
                  </a:ext>
                </a:extLst>
              </p:cNvPr>
              <p:cNvSpPr/>
              <p:nvPr/>
            </p:nvSpPr>
            <p:spPr>
              <a:xfrm>
                <a:off x="1764091" y="1123668"/>
                <a:ext cx="27627" cy="83140"/>
              </a:xfrm>
              <a:custGeom>
                <a:avLst/>
                <a:gdLst/>
                <a:ahLst/>
                <a:cxnLst/>
                <a:rect l="0" t="0" r="0" b="0"/>
                <a:pathLst>
                  <a:path w="27627" h="83140">
                    <a:moveTo>
                      <a:pt x="0" y="0"/>
                    </a:moveTo>
                    <a:cubicBezTo>
                      <a:pt x="9599" y="0"/>
                      <a:pt x="16592" y="3461"/>
                      <a:pt x="20971" y="10360"/>
                    </a:cubicBezTo>
                    <a:cubicBezTo>
                      <a:pt x="25421" y="17228"/>
                      <a:pt x="27627" y="27619"/>
                      <a:pt x="27627" y="41511"/>
                    </a:cubicBezTo>
                    <a:cubicBezTo>
                      <a:pt x="27627" y="55858"/>
                      <a:pt x="25390" y="66399"/>
                      <a:pt x="20877" y="73118"/>
                    </a:cubicBezTo>
                    <a:cubicBezTo>
                      <a:pt x="16404" y="79797"/>
                      <a:pt x="9442" y="83140"/>
                      <a:pt x="0" y="83140"/>
                    </a:cubicBezTo>
                    <a:lnTo>
                      <a:pt x="0" y="74311"/>
                    </a:lnTo>
                    <a:cubicBezTo>
                      <a:pt x="3375" y="74311"/>
                      <a:pt x="6161" y="73604"/>
                      <a:pt x="8374" y="72199"/>
                    </a:cubicBezTo>
                    <a:cubicBezTo>
                      <a:pt x="10580" y="70818"/>
                      <a:pt x="12298" y="68699"/>
                      <a:pt x="13523" y="65881"/>
                    </a:cubicBezTo>
                    <a:cubicBezTo>
                      <a:pt x="14779" y="62969"/>
                      <a:pt x="15611" y="59594"/>
                      <a:pt x="16035" y="55670"/>
                    </a:cubicBezTo>
                    <a:cubicBezTo>
                      <a:pt x="16529" y="51746"/>
                      <a:pt x="16741" y="47029"/>
                      <a:pt x="16741" y="41511"/>
                    </a:cubicBezTo>
                    <a:cubicBezTo>
                      <a:pt x="16741" y="36080"/>
                      <a:pt x="16529" y="31363"/>
                      <a:pt x="16035" y="27344"/>
                    </a:cubicBezTo>
                    <a:cubicBezTo>
                      <a:pt x="15611" y="23357"/>
                      <a:pt x="14747" y="19951"/>
                      <a:pt x="13460" y="17165"/>
                    </a:cubicBezTo>
                    <a:cubicBezTo>
                      <a:pt x="12236" y="14402"/>
                      <a:pt x="10517" y="12322"/>
                      <a:pt x="8312" y="10941"/>
                    </a:cubicBezTo>
                    <a:cubicBezTo>
                      <a:pt x="6161" y="9528"/>
                      <a:pt x="3406" y="8853"/>
                      <a:pt x="0" y="8853"/>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6" name="Shape 2749">
                <a:extLst>
                  <a:ext uri="{FF2B5EF4-FFF2-40B4-BE49-F238E27FC236}">
                    <a16:creationId xmlns:a16="http://schemas.microsoft.com/office/drawing/2014/main" id="{673107F9-0F6B-D122-A578-1FFAF61CC098}"/>
                  </a:ext>
                </a:extLst>
              </p:cNvPr>
              <p:cNvSpPr/>
              <p:nvPr/>
            </p:nvSpPr>
            <p:spPr>
              <a:xfrm>
                <a:off x="1806308" y="1123669"/>
                <a:ext cx="27655" cy="83139"/>
              </a:xfrm>
              <a:custGeom>
                <a:avLst/>
                <a:gdLst/>
                <a:ahLst/>
                <a:cxnLst/>
                <a:rect l="0" t="0" r="0" b="0"/>
                <a:pathLst>
                  <a:path w="27655" h="83139">
                    <a:moveTo>
                      <a:pt x="27655" y="0"/>
                    </a:moveTo>
                    <a:lnTo>
                      <a:pt x="27655" y="8853"/>
                    </a:lnTo>
                    <a:lnTo>
                      <a:pt x="19284" y="10940"/>
                    </a:lnTo>
                    <a:cubicBezTo>
                      <a:pt x="17078" y="12322"/>
                      <a:pt x="15360" y="14433"/>
                      <a:pt x="14072" y="17258"/>
                    </a:cubicBezTo>
                    <a:cubicBezTo>
                      <a:pt x="12848" y="19927"/>
                      <a:pt x="12016" y="23357"/>
                      <a:pt x="11561" y="27618"/>
                    </a:cubicBezTo>
                    <a:cubicBezTo>
                      <a:pt x="11129" y="31880"/>
                      <a:pt x="10917" y="36542"/>
                      <a:pt x="10917" y="41628"/>
                    </a:cubicBezTo>
                    <a:cubicBezTo>
                      <a:pt x="10917" y="47208"/>
                      <a:pt x="11098" y="51870"/>
                      <a:pt x="11498" y="55638"/>
                    </a:cubicBezTo>
                    <a:cubicBezTo>
                      <a:pt x="11898" y="59382"/>
                      <a:pt x="12722" y="62757"/>
                      <a:pt x="14010" y="65731"/>
                    </a:cubicBezTo>
                    <a:cubicBezTo>
                      <a:pt x="15210" y="68518"/>
                      <a:pt x="16866" y="70637"/>
                      <a:pt x="19009" y="72105"/>
                    </a:cubicBezTo>
                    <a:lnTo>
                      <a:pt x="27655" y="74309"/>
                    </a:lnTo>
                    <a:lnTo>
                      <a:pt x="27655" y="83139"/>
                    </a:lnTo>
                    <a:lnTo>
                      <a:pt x="15196" y="80604"/>
                    </a:lnTo>
                    <a:cubicBezTo>
                      <a:pt x="11688" y="78911"/>
                      <a:pt x="8830" y="76366"/>
                      <a:pt x="6624" y="72960"/>
                    </a:cubicBezTo>
                    <a:cubicBezTo>
                      <a:pt x="2205" y="66155"/>
                      <a:pt x="0" y="55732"/>
                      <a:pt x="0" y="41628"/>
                    </a:cubicBezTo>
                    <a:cubicBezTo>
                      <a:pt x="0" y="27438"/>
                      <a:pt x="2237" y="16952"/>
                      <a:pt x="6718" y="10171"/>
                    </a:cubicBezTo>
                    <a:cubicBezTo>
                      <a:pt x="8955" y="6784"/>
                      <a:pt x="11814" y="4241"/>
                      <a:pt x="15301" y="2545"/>
                    </a:cubicBezTo>
                    <a:lnTo>
                      <a:pt x="2765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7" name="Shape 2750">
                <a:extLst>
                  <a:ext uri="{FF2B5EF4-FFF2-40B4-BE49-F238E27FC236}">
                    <a16:creationId xmlns:a16="http://schemas.microsoft.com/office/drawing/2014/main" id="{F43BAC8A-D46B-DB52-3376-4450346230AF}"/>
                  </a:ext>
                </a:extLst>
              </p:cNvPr>
              <p:cNvSpPr/>
              <p:nvPr/>
            </p:nvSpPr>
            <p:spPr>
              <a:xfrm>
                <a:off x="1833963" y="1123668"/>
                <a:ext cx="27623" cy="83140"/>
              </a:xfrm>
              <a:custGeom>
                <a:avLst/>
                <a:gdLst/>
                <a:ahLst/>
                <a:cxnLst/>
                <a:rect l="0" t="0" r="0" b="0"/>
                <a:pathLst>
                  <a:path w="27623" h="83140">
                    <a:moveTo>
                      <a:pt x="3" y="0"/>
                    </a:moveTo>
                    <a:cubicBezTo>
                      <a:pt x="9563" y="0"/>
                      <a:pt x="16557" y="3461"/>
                      <a:pt x="20967" y="10360"/>
                    </a:cubicBezTo>
                    <a:cubicBezTo>
                      <a:pt x="25417" y="17228"/>
                      <a:pt x="27623" y="27619"/>
                      <a:pt x="27623" y="41511"/>
                    </a:cubicBezTo>
                    <a:cubicBezTo>
                      <a:pt x="27623" y="55858"/>
                      <a:pt x="25355" y="66399"/>
                      <a:pt x="20850" y="73118"/>
                    </a:cubicBezTo>
                    <a:cubicBezTo>
                      <a:pt x="16399" y="79797"/>
                      <a:pt x="9446" y="83140"/>
                      <a:pt x="3" y="83140"/>
                    </a:cubicBezTo>
                    <a:lnTo>
                      <a:pt x="0" y="83140"/>
                    </a:lnTo>
                    <a:lnTo>
                      <a:pt x="0" y="74310"/>
                    </a:lnTo>
                    <a:lnTo>
                      <a:pt x="3" y="74311"/>
                    </a:lnTo>
                    <a:cubicBezTo>
                      <a:pt x="3340" y="74311"/>
                      <a:pt x="6133" y="73604"/>
                      <a:pt x="8370" y="72199"/>
                    </a:cubicBezTo>
                    <a:cubicBezTo>
                      <a:pt x="10576" y="70818"/>
                      <a:pt x="12295" y="68699"/>
                      <a:pt x="13519" y="65881"/>
                    </a:cubicBezTo>
                    <a:cubicBezTo>
                      <a:pt x="14744" y="62969"/>
                      <a:pt x="15607" y="59594"/>
                      <a:pt x="16038" y="55670"/>
                    </a:cubicBezTo>
                    <a:cubicBezTo>
                      <a:pt x="16494" y="51746"/>
                      <a:pt x="16737" y="47029"/>
                      <a:pt x="16737" y="41511"/>
                    </a:cubicBezTo>
                    <a:cubicBezTo>
                      <a:pt x="16737" y="36080"/>
                      <a:pt x="16494" y="31363"/>
                      <a:pt x="16038" y="27344"/>
                    </a:cubicBezTo>
                    <a:cubicBezTo>
                      <a:pt x="15607" y="23357"/>
                      <a:pt x="14744" y="19951"/>
                      <a:pt x="13456" y="17165"/>
                    </a:cubicBezTo>
                    <a:cubicBezTo>
                      <a:pt x="12200" y="14402"/>
                      <a:pt x="10490" y="12322"/>
                      <a:pt x="8308" y="10941"/>
                    </a:cubicBezTo>
                    <a:cubicBezTo>
                      <a:pt x="6165" y="9528"/>
                      <a:pt x="3371" y="8853"/>
                      <a:pt x="3" y="8853"/>
                    </a:cubicBezTo>
                    <a:lnTo>
                      <a:pt x="0" y="8854"/>
                    </a:lnTo>
                    <a:lnTo>
                      <a:pt x="0" y="1"/>
                    </a:lnTo>
                    <a:lnTo>
                      <a:pt x="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8" name="Shape 36318">
                <a:extLst>
                  <a:ext uri="{FF2B5EF4-FFF2-40B4-BE49-F238E27FC236}">
                    <a16:creationId xmlns:a16="http://schemas.microsoft.com/office/drawing/2014/main" id="{5E4B8FD4-3A2D-2136-1269-FAF093261EDB}"/>
                  </a:ext>
                </a:extLst>
              </p:cNvPr>
              <p:cNvSpPr/>
              <p:nvPr/>
            </p:nvSpPr>
            <p:spPr>
              <a:xfrm>
                <a:off x="1878845" y="1121675"/>
                <a:ext cx="10085" cy="83485"/>
              </a:xfrm>
              <a:custGeom>
                <a:avLst/>
                <a:gdLst/>
                <a:ahLst/>
                <a:cxnLst/>
                <a:rect l="0" t="0" r="0" b="0"/>
                <a:pathLst>
                  <a:path w="10085" h="83485">
                    <a:moveTo>
                      <a:pt x="0" y="0"/>
                    </a:moveTo>
                    <a:lnTo>
                      <a:pt x="10085" y="0"/>
                    </a:lnTo>
                    <a:lnTo>
                      <a:pt x="10085" y="83485"/>
                    </a:lnTo>
                    <a:lnTo>
                      <a:pt x="0" y="83485"/>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39" name="Shape 2752">
                <a:extLst>
                  <a:ext uri="{FF2B5EF4-FFF2-40B4-BE49-F238E27FC236}">
                    <a16:creationId xmlns:a16="http://schemas.microsoft.com/office/drawing/2014/main" id="{1948BB0C-18BA-D3C1-FBD8-C095745F5615}"/>
                  </a:ext>
                </a:extLst>
              </p:cNvPr>
              <p:cNvSpPr/>
              <p:nvPr/>
            </p:nvSpPr>
            <p:spPr>
              <a:xfrm>
                <a:off x="1897368" y="1121675"/>
                <a:ext cx="47766" cy="99787"/>
              </a:xfrm>
              <a:custGeom>
                <a:avLst/>
                <a:gdLst/>
                <a:ahLst/>
                <a:cxnLst/>
                <a:rect l="0" t="0" r="0" b="0"/>
                <a:pathLst>
                  <a:path w="47766" h="99787">
                    <a:moveTo>
                      <a:pt x="38325" y="0"/>
                    </a:moveTo>
                    <a:lnTo>
                      <a:pt x="47766" y="0"/>
                    </a:lnTo>
                    <a:lnTo>
                      <a:pt x="9285" y="99787"/>
                    </a:lnTo>
                    <a:lnTo>
                      <a:pt x="0" y="99787"/>
                    </a:lnTo>
                    <a:lnTo>
                      <a:pt x="3832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40" name="Shape 2753">
                <a:extLst>
                  <a:ext uri="{FF2B5EF4-FFF2-40B4-BE49-F238E27FC236}">
                    <a16:creationId xmlns:a16="http://schemas.microsoft.com/office/drawing/2014/main" id="{124B2B69-C218-ED82-C628-859283517271}"/>
                  </a:ext>
                </a:extLst>
              </p:cNvPr>
              <p:cNvSpPr/>
              <p:nvPr/>
            </p:nvSpPr>
            <p:spPr>
              <a:xfrm>
                <a:off x="1958806" y="1121675"/>
                <a:ext cx="50097" cy="83478"/>
              </a:xfrm>
              <a:custGeom>
                <a:avLst/>
                <a:gdLst/>
                <a:ahLst/>
                <a:cxnLst/>
                <a:rect l="0" t="0" r="0" b="0"/>
                <a:pathLst>
                  <a:path w="50097" h="83478">
                    <a:moveTo>
                      <a:pt x="0" y="0"/>
                    </a:moveTo>
                    <a:lnTo>
                      <a:pt x="10085" y="0"/>
                    </a:lnTo>
                    <a:lnTo>
                      <a:pt x="10085" y="30194"/>
                    </a:lnTo>
                    <a:cubicBezTo>
                      <a:pt x="13241" y="27588"/>
                      <a:pt x="16490" y="25563"/>
                      <a:pt x="19833" y="24095"/>
                    </a:cubicBezTo>
                    <a:cubicBezTo>
                      <a:pt x="23208" y="22620"/>
                      <a:pt x="26670" y="21890"/>
                      <a:pt x="30194" y="21890"/>
                    </a:cubicBezTo>
                    <a:cubicBezTo>
                      <a:pt x="36669" y="21890"/>
                      <a:pt x="41606" y="23852"/>
                      <a:pt x="45004" y="27745"/>
                    </a:cubicBezTo>
                    <a:cubicBezTo>
                      <a:pt x="48410" y="31638"/>
                      <a:pt x="50097" y="37249"/>
                      <a:pt x="50097" y="44572"/>
                    </a:cubicBezTo>
                    <a:lnTo>
                      <a:pt x="50097" y="83478"/>
                    </a:lnTo>
                    <a:lnTo>
                      <a:pt x="40005" y="83478"/>
                    </a:lnTo>
                    <a:lnTo>
                      <a:pt x="40005" y="49360"/>
                    </a:lnTo>
                    <a:cubicBezTo>
                      <a:pt x="40005" y="46597"/>
                      <a:pt x="39855" y="44023"/>
                      <a:pt x="39549" y="41629"/>
                    </a:cubicBezTo>
                    <a:cubicBezTo>
                      <a:pt x="39212" y="39211"/>
                      <a:pt x="38631" y="37312"/>
                      <a:pt x="37768" y="35962"/>
                    </a:cubicBezTo>
                    <a:cubicBezTo>
                      <a:pt x="36881" y="34455"/>
                      <a:pt x="35594" y="33357"/>
                      <a:pt x="33906" y="32619"/>
                    </a:cubicBezTo>
                    <a:cubicBezTo>
                      <a:pt x="32219" y="31881"/>
                      <a:pt x="30044" y="31481"/>
                      <a:pt x="27344" y="31481"/>
                    </a:cubicBezTo>
                    <a:cubicBezTo>
                      <a:pt x="24621" y="31481"/>
                      <a:pt x="21733" y="32187"/>
                      <a:pt x="18735" y="33537"/>
                    </a:cubicBezTo>
                    <a:cubicBezTo>
                      <a:pt x="15729" y="34887"/>
                      <a:pt x="12848" y="36637"/>
                      <a:pt x="10085" y="38749"/>
                    </a:cubicBezTo>
                    <a:lnTo>
                      <a:pt x="10085" y="83478"/>
                    </a:lnTo>
                    <a:lnTo>
                      <a:pt x="0" y="83478"/>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41" name="Shape 2754">
                <a:extLst>
                  <a:ext uri="{FF2B5EF4-FFF2-40B4-BE49-F238E27FC236}">
                    <a16:creationId xmlns:a16="http://schemas.microsoft.com/office/drawing/2014/main" id="{455E7B1D-818A-786F-68A1-4569DB0A9FB3}"/>
                  </a:ext>
                </a:extLst>
              </p:cNvPr>
              <p:cNvSpPr/>
              <p:nvPr/>
            </p:nvSpPr>
            <p:spPr>
              <a:xfrm>
                <a:off x="598943" y="771062"/>
                <a:ext cx="66258" cy="82779"/>
              </a:xfrm>
              <a:custGeom>
                <a:avLst/>
                <a:gdLst/>
                <a:ahLst/>
                <a:cxnLst/>
                <a:rect l="0" t="0" r="0" b="0"/>
                <a:pathLst>
                  <a:path w="66258" h="82779">
                    <a:moveTo>
                      <a:pt x="39149" y="0"/>
                    </a:moveTo>
                    <a:cubicBezTo>
                      <a:pt x="43442" y="0"/>
                      <a:pt x="47735" y="518"/>
                      <a:pt x="51997" y="1562"/>
                    </a:cubicBezTo>
                    <a:cubicBezTo>
                      <a:pt x="56290" y="2606"/>
                      <a:pt x="61039" y="4411"/>
                      <a:pt x="66258" y="7017"/>
                    </a:cubicBezTo>
                    <a:lnTo>
                      <a:pt x="66258" y="19653"/>
                    </a:lnTo>
                    <a:lnTo>
                      <a:pt x="65457" y="19653"/>
                    </a:lnTo>
                    <a:cubicBezTo>
                      <a:pt x="61039" y="15941"/>
                      <a:pt x="56690" y="13272"/>
                      <a:pt x="52366" y="11585"/>
                    </a:cubicBezTo>
                    <a:cubicBezTo>
                      <a:pt x="48041" y="9897"/>
                      <a:pt x="43411" y="9073"/>
                      <a:pt x="38474" y="9073"/>
                    </a:cubicBezTo>
                    <a:cubicBezTo>
                      <a:pt x="34432" y="9073"/>
                      <a:pt x="30782" y="9717"/>
                      <a:pt x="27533" y="11067"/>
                    </a:cubicBezTo>
                    <a:cubicBezTo>
                      <a:pt x="24315" y="12354"/>
                      <a:pt x="21434" y="14347"/>
                      <a:pt x="18884" y="17102"/>
                    </a:cubicBezTo>
                    <a:cubicBezTo>
                      <a:pt x="16403" y="19802"/>
                      <a:pt x="14473" y="23208"/>
                      <a:pt x="13091" y="27313"/>
                    </a:cubicBezTo>
                    <a:cubicBezTo>
                      <a:pt x="11741" y="31394"/>
                      <a:pt x="11035" y="36112"/>
                      <a:pt x="11035" y="41480"/>
                    </a:cubicBezTo>
                    <a:cubicBezTo>
                      <a:pt x="11035" y="47092"/>
                      <a:pt x="11804" y="51903"/>
                      <a:pt x="13303" y="55953"/>
                    </a:cubicBezTo>
                    <a:cubicBezTo>
                      <a:pt x="14842" y="59995"/>
                      <a:pt x="16804" y="63275"/>
                      <a:pt x="19190" y="65818"/>
                    </a:cubicBezTo>
                    <a:cubicBezTo>
                      <a:pt x="21709" y="68487"/>
                      <a:pt x="24621" y="70449"/>
                      <a:pt x="27965" y="71736"/>
                    </a:cubicBezTo>
                    <a:cubicBezTo>
                      <a:pt x="31300" y="73000"/>
                      <a:pt x="34863" y="73612"/>
                      <a:pt x="38568" y="73612"/>
                    </a:cubicBezTo>
                    <a:cubicBezTo>
                      <a:pt x="43693" y="73612"/>
                      <a:pt x="48473" y="72717"/>
                      <a:pt x="52947" y="70975"/>
                    </a:cubicBezTo>
                    <a:cubicBezTo>
                      <a:pt x="57428" y="69225"/>
                      <a:pt x="61596" y="66588"/>
                      <a:pt x="65520" y="63095"/>
                    </a:cubicBezTo>
                    <a:lnTo>
                      <a:pt x="66258" y="63095"/>
                    </a:lnTo>
                    <a:lnTo>
                      <a:pt x="66258" y="75543"/>
                    </a:lnTo>
                    <a:cubicBezTo>
                      <a:pt x="64296" y="76398"/>
                      <a:pt x="62514" y="77199"/>
                      <a:pt x="60889" y="77960"/>
                    </a:cubicBezTo>
                    <a:cubicBezTo>
                      <a:pt x="59327" y="78698"/>
                      <a:pt x="57240" y="79498"/>
                      <a:pt x="54665" y="80323"/>
                    </a:cubicBezTo>
                    <a:cubicBezTo>
                      <a:pt x="52491" y="80998"/>
                      <a:pt x="50098" y="81578"/>
                      <a:pt x="47523" y="82041"/>
                    </a:cubicBezTo>
                    <a:cubicBezTo>
                      <a:pt x="45004" y="82528"/>
                      <a:pt x="42186" y="82779"/>
                      <a:pt x="39117" y="82779"/>
                    </a:cubicBezTo>
                    <a:cubicBezTo>
                      <a:pt x="33325" y="82779"/>
                      <a:pt x="28051" y="81979"/>
                      <a:pt x="23271" y="80385"/>
                    </a:cubicBezTo>
                    <a:cubicBezTo>
                      <a:pt x="18546" y="78729"/>
                      <a:pt x="14441" y="76155"/>
                      <a:pt x="10949" y="72686"/>
                    </a:cubicBezTo>
                    <a:cubicBezTo>
                      <a:pt x="7511" y="69287"/>
                      <a:pt x="4811" y="64994"/>
                      <a:pt x="2880" y="59783"/>
                    </a:cubicBezTo>
                    <a:cubicBezTo>
                      <a:pt x="950" y="54508"/>
                      <a:pt x="0" y="48410"/>
                      <a:pt x="0" y="41480"/>
                    </a:cubicBezTo>
                    <a:cubicBezTo>
                      <a:pt x="0" y="34887"/>
                      <a:pt x="918" y="29001"/>
                      <a:pt x="2794" y="23820"/>
                    </a:cubicBezTo>
                    <a:cubicBezTo>
                      <a:pt x="4662" y="18641"/>
                      <a:pt x="7331" y="14253"/>
                      <a:pt x="10823" y="10666"/>
                    </a:cubicBezTo>
                    <a:cubicBezTo>
                      <a:pt x="14229" y="7205"/>
                      <a:pt x="18334" y="4568"/>
                      <a:pt x="23114" y="2723"/>
                    </a:cubicBezTo>
                    <a:cubicBezTo>
                      <a:pt x="27965" y="918"/>
                      <a:pt x="33294" y="0"/>
                      <a:pt x="39149"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42" name="Shape 2755">
                <a:extLst>
                  <a:ext uri="{FF2B5EF4-FFF2-40B4-BE49-F238E27FC236}">
                    <a16:creationId xmlns:a16="http://schemas.microsoft.com/office/drawing/2014/main" id="{70339353-FF94-C504-C607-7F192EBCB4E5}"/>
                  </a:ext>
                </a:extLst>
              </p:cNvPr>
              <p:cNvSpPr/>
              <p:nvPr/>
            </p:nvSpPr>
            <p:spPr>
              <a:xfrm>
                <a:off x="675655" y="770842"/>
                <a:ext cx="37108" cy="83211"/>
              </a:xfrm>
              <a:custGeom>
                <a:avLst/>
                <a:gdLst/>
                <a:ahLst/>
                <a:cxnLst/>
                <a:rect l="0" t="0" r="0" b="0"/>
                <a:pathLst>
                  <a:path w="37108" h="83211">
                    <a:moveTo>
                      <a:pt x="37093" y="0"/>
                    </a:moveTo>
                    <a:lnTo>
                      <a:pt x="37108" y="3"/>
                    </a:lnTo>
                    <a:lnTo>
                      <a:pt x="37108" y="9174"/>
                    </a:lnTo>
                    <a:lnTo>
                      <a:pt x="17997" y="17659"/>
                    </a:lnTo>
                    <a:cubicBezTo>
                      <a:pt x="13366" y="23271"/>
                      <a:pt x="11067" y="31277"/>
                      <a:pt x="11067" y="41637"/>
                    </a:cubicBezTo>
                    <a:cubicBezTo>
                      <a:pt x="11067" y="52123"/>
                      <a:pt x="13421" y="60152"/>
                      <a:pt x="18146" y="65732"/>
                    </a:cubicBezTo>
                    <a:lnTo>
                      <a:pt x="37108" y="74037"/>
                    </a:lnTo>
                    <a:lnTo>
                      <a:pt x="37108" y="83208"/>
                    </a:lnTo>
                    <a:lnTo>
                      <a:pt x="37093" y="83211"/>
                    </a:lnTo>
                    <a:cubicBezTo>
                      <a:pt x="31449" y="83211"/>
                      <a:pt x="26364" y="82292"/>
                      <a:pt x="21733" y="80417"/>
                    </a:cubicBezTo>
                    <a:cubicBezTo>
                      <a:pt x="17165" y="78580"/>
                      <a:pt x="13272" y="75880"/>
                      <a:pt x="10054" y="72325"/>
                    </a:cubicBezTo>
                    <a:cubicBezTo>
                      <a:pt x="6836" y="68801"/>
                      <a:pt x="4348" y="64445"/>
                      <a:pt x="2574" y="59296"/>
                    </a:cubicBezTo>
                    <a:cubicBezTo>
                      <a:pt x="856" y="54148"/>
                      <a:pt x="0" y="48261"/>
                      <a:pt x="0" y="41637"/>
                    </a:cubicBezTo>
                    <a:cubicBezTo>
                      <a:pt x="0" y="35138"/>
                      <a:pt x="856" y="29315"/>
                      <a:pt x="2574" y="24166"/>
                    </a:cubicBezTo>
                    <a:cubicBezTo>
                      <a:pt x="4285" y="18947"/>
                      <a:pt x="6805" y="14536"/>
                      <a:pt x="10086" y="10855"/>
                    </a:cubicBezTo>
                    <a:cubicBezTo>
                      <a:pt x="13241" y="7331"/>
                      <a:pt x="17134" y="4662"/>
                      <a:pt x="21796" y="2794"/>
                    </a:cubicBezTo>
                    <a:cubicBezTo>
                      <a:pt x="26489" y="926"/>
                      <a:pt x="31575" y="0"/>
                      <a:pt x="37093"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43" name="Shape 2756">
                <a:extLst>
                  <a:ext uri="{FF2B5EF4-FFF2-40B4-BE49-F238E27FC236}">
                    <a16:creationId xmlns:a16="http://schemas.microsoft.com/office/drawing/2014/main" id="{EA553CD2-79DE-9EAE-B5B0-E09EDF123BDC}"/>
                  </a:ext>
                </a:extLst>
              </p:cNvPr>
              <p:cNvSpPr/>
              <p:nvPr/>
            </p:nvSpPr>
            <p:spPr>
              <a:xfrm>
                <a:off x="712763" y="770845"/>
                <a:ext cx="37116" cy="83205"/>
              </a:xfrm>
              <a:custGeom>
                <a:avLst/>
                <a:gdLst/>
                <a:ahLst/>
                <a:cxnLst/>
                <a:rect l="0" t="0" r="0" b="0"/>
                <a:pathLst>
                  <a:path w="37116" h="83205">
                    <a:moveTo>
                      <a:pt x="0" y="0"/>
                    </a:moveTo>
                    <a:lnTo>
                      <a:pt x="15375" y="2854"/>
                    </a:lnTo>
                    <a:cubicBezTo>
                      <a:pt x="19943" y="4691"/>
                      <a:pt x="23836" y="7359"/>
                      <a:pt x="27023" y="10852"/>
                    </a:cubicBezTo>
                    <a:cubicBezTo>
                      <a:pt x="30272" y="14407"/>
                      <a:pt x="32760" y="18795"/>
                      <a:pt x="34479" y="23975"/>
                    </a:cubicBezTo>
                    <a:cubicBezTo>
                      <a:pt x="36221" y="29155"/>
                      <a:pt x="37116" y="35041"/>
                      <a:pt x="37116" y="41634"/>
                    </a:cubicBezTo>
                    <a:cubicBezTo>
                      <a:pt x="37116" y="48227"/>
                      <a:pt x="36190" y="54113"/>
                      <a:pt x="34416" y="59356"/>
                    </a:cubicBezTo>
                    <a:cubicBezTo>
                      <a:pt x="32666" y="64536"/>
                      <a:pt x="30186" y="68861"/>
                      <a:pt x="27023" y="72322"/>
                    </a:cubicBezTo>
                    <a:cubicBezTo>
                      <a:pt x="23719" y="75940"/>
                      <a:pt x="19818" y="78672"/>
                      <a:pt x="15312" y="80477"/>
                    </a:cubicBezTo>
                    <a:lnTo>
                      <a:pt x="0" y="83205"/>
                    </a:lnTo>
                    <a:lnTo>
                      <a:pt x="0" y="74034"/>
                    </a:lnTo>
                    <a:lnTo>
                      <a:pt x="16" y="74041"/>
                    </a:lnTo>
                    <a:cubicBezTo>
                      <a:pt x="7958" y="74041"/>
                      <a:pt x="14269" y="71278"/>
                      <a:pt x="18962" y="65729"/>
                    </a:cubicBezTo>
                    <a:cubicBezTo>
                      <a:pt x="23687" y="60149"/>
                      <a:pt x="26042" y="52120"/>
                      <a:pt x="26042" y="41634"/>
                    </a:cubicBezTo>
                    <a:cubicBezTo>
                      <a:pt x="26042" y="31274"/>
                      <a:pt x="23719" y="23268"/>
                      <a:pt x="19088" y="17656"/>
                    </a:cubicBezTo>
                    <a:cubicBezTo>
                      <a:pt x="14426" y="11990"/>
                      <a:pt x="8076" y="9164"/>
                      <a:pt x="16" y="9164"/>
                    </a:cubicBezTo>
                    <a:lnTo>
                      <a:pt x="0" y="9171"/>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44" name="Shape 2757">
                <a:extLst>
                  <a:ext uri="{FF2B5EF4-FFF2-40B4-BE49-F238E27FC236}">
                    <a16:creationId xmlns:a16="http://schemas.microsoft.com/office/drawing/2014/main" id="{21FCB117-8107-879F-735D-EB49BF7EE798}"/>
                  </a:ext>
                </a:extLst>
              </p:cNvPr>
              <p:cNvSpPr/>
              <p:nvPr/>
            </p:nvSpPr>
            <p:spPr>
              <a:xfrm>
                <a:off x="764618" y="770842"/>
                <a:ext cx="54085" cy="81555"/>
              </a:xfrm>
              <a:custGeom>
                <a:avLst/>
                <a:gdLst/>
                <a:ahLst/>
                <a:cxnLst/>
                <a:rect l="0" t="0" r="0" b="0"/>
                <a:pathLst>
                  <a:path w="54085" h="81555">
                    <a:moveTo>
                      <a:pt x="24472" y="0"/>
                    </a:moveTo>
                    <a:cubicBezTo>
                      <a:pt x="32658" y="0"/>
                      <a:pt x="39063" y="1993"/>
                      <a:pt x="43724" y="5949"/>
                    </a:cubicBezTo>
                    <a:cubicBezTo>
                      <a:pt x="48387" y="9905"/>
                      <a:pt x="50710" y="15242"/>
                      <a:pt x="50710" y="22015"/>
                    </a:cubicBezTo>
                    <a:cubicBezTo>
                      <a:pt x="50710" y="25053"/>
                      <a:pt x="50317" y="27870"/>
                      <a:pt x="49517" y="30539"/>
                    </a:cubicBezTo>
                    <a:cubicBezTo>
                      <a:pt x="48779" y="33145"/>
                      <a:pt x="47649" y="35625"/>
                      <a:pt x="46142" y="37987"/>
                    </a:cubicBezTo>
                    <a:cubicBezTo>
                      <a:pt x="44737" y="40193"/>
                      <a:pt x="43112" y="42406"/>
                      <a:pt x="41205" y="44549"/>
                    </a:cubicBezTo>
                    <a:cubicBezTo>
                      <a:pt x="39337" y="46699"/>
                      <a:pt x="37069" y="49054"/>
                      <a:pt x="34401" y="51659"/>
                    </a:cubicBezTo>
                    <a:cubicBezTo>
                      <a:pt x="30570" y="55435"/>
                      <a:pt x="26615" y="59084"/>
                      <a:pt x="22541" y="62608"/>
                    </a:cubicBezTo>
                    <a:cubicBezTo>
                      <a:pt x="18460" y="66132"/>
                      <a:pt x="14661" y="69382"/>
                      <a:pt x="11106" y="72388"/>
                    </a:cubicBezTo>
                    <a:lnTo>
                      <a:pt x="54085" y="72388"/>
                    </a:lnTo>
                    <a:lnTo>
                      <a:pt x="54085" y="81555"/>
                    </a:lnTo>
                    <a:lnTo>
                      <a:pt x="0" y="81555"/>
                    </a:lnTo>
                    <a:lnTo>
                      <a:pt x="0" y="70331"/>
                    </a:lnTo>
                    <a:cubicBezTo>
                      <a:pt x="3744" y="67114"/>
                      <a:pt x="7519" y="63896"/>
                      <a:pt x="11255" y="60677"/>
                    </a:cubicBezTo>
                    <a:cubicBezTo>
                      <a:pt x="15054" y="57459"/>
                      <a:pt x="18586" y="54265"/>
                      <a:pt x="21835" y="51079"/>
                    </a:cubicBezTo>
                    <a:cubicBezTo>
                      <a:pt x="28702" y="44431"/>
                      <a:pt x="33419" y="39157"/>
                      <a:pt x="35939" y="35264"/>
                    </a:cubicBezTo>
                    <a:cubicBezTo>
                      <a:pt x="38482" y="31308"/>
                      <a:pt x="39769" y="27078"/>
                      <a:pt x="39769" y="22533"/>
                    </a:cubicBezTo>
                    <a:cubicBezTo>
                      <a:pt x="39769" y="18397"/>
                      <a:pt x="38388" y="15148"/>
                      <a:pt x="35633" y="12817"/>
                    </a:cubicBezTo>
                    <a:cubicBezTo>
                      <a:pt x="32901" y="10454"/>
                      <a:pt x="29103" y="9293"/>
                      <a:pt x="24197" y="9293"/>
                    </a:cubicBezTo>
                    <a:cubicBezTo>
                      <a:pt x="20940" y="9293"/>
                      <a:pt x="17416" y="9842"/>
                      <a:pt x="13617" y="11012"/>
                    </a:cubicBezTo>
                    <a:cubicBezTo>
                      <a:pt x="9842" y="12142"/>
                      <a:pt x="6138" y="13892"/>
                      <a:pt x="2519" y="16254"/>
                    </a:cubicBezTo>
                    <a:lnTo>
                      <a:pt x="1994" y="16254"/>
                    </a:lnTo>
                    <a:lnTo>
                      <a:pt x="1994" y="5000"/>
                    </a:lnTo>
                    <a:cubicBezTo>
                      <a:pt x="4513" y="3744"/>
                      <a:pt x="7912" y="2606"/>
                      <a:pt x="12111" y="1570"/>
                    </a:cubicBezTo>
                    <a:cubicBezTo>
                      <a:pt x="16372" y="526"/>
                      <a:pt x="20485" y="0"/>
                      <a:pt x="24472"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pic>
            <p:nvPicPr>
              <p:cNvPr id="345" name="Picture 35759">
                <a:extLst>
                  <a:ext uri="{FF2B5EF4-FFF2-40B4-BE49-F238E27FC236}">
                    <a16:creationId xmlns:a16="http://schemas.microsoft.com/office/drawing/2014/main" id="{270B64A4-59BD-C2F8-B667-8B9F0425A63A}"/>
                  </a:ext>
                </a:extLst>
              </p:cNvPr>
              <p:cNvPicPr/>
              <p:nvPr/>
            </p:nvPicPr>
            <p:blipFill>
              <a:blip r:embed="rId9"/>
              <a:stretch>
                <a:fillRect/>
              </a:stretch>
            </p:blipFill>
            <p:spPr>
              <a:xfrm>
                <a:off x="862581" y="820385"/>
                <a:ext cx="405384" cy="539496"/>
              </a:xfrm>
              <a:prstGeom prst="rect">
                <a:avLst/>
              </a:prstGeom>
            </p:spPr>
          </p:pic>
          <p:sp>
            <p:nvSpPr>
              <p:cNvPr id="346" name="Shape 2759">
                <a:extLst>
                  <a:ext uri="{FF2B5EF4-FFF2-40B4-BE49-F238E27FC236}">
                    <a16:creationId xmlns:a16="http://schemas.microsoft.com/office/drawing/2014/main" id="{5391451C-7B61-665A-D31E-22494C3973EB}"/>
                  </a:ext>
                </a:extLst>
              </p:cNvPr>
              <p:cNvSpPr/>
              <p:nvPr/>
            </p:nvSpPr>
            <p:spPr>
              <a:xfrm>
                <a:off x="867239" y="823177"/>
                <a:ext cx="398835" cy="535761"/>
              </a:xfrm>
              <a:custGeom>
                <a:avLst/>
                <a:gdLst/>
                <a:ahLst/>
                <a:cxnLst/>
                <a:rect l="0" t="0" r="0" b="0"/>
                <a:pathLst>
                  <a:path w="398835" h="535761">
                    <a:moveTo>
                      <a:pt x="398835" y="535761"/>
                    </a:moveTo>
                    <a:lnTo>
                      <a:pt x="0" y="535761"/>
                    </a:lnTo>
                    <a:lnTo>
                      <a:pt x="0" y="0"/>
                    </a:lnTo>
                    <a:lnTo>
                      <a:pt x="398835" y="0"/>
                    </a:ln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347" name="Shape 2760">
                <a:extLst>
                  <a:ext uri="{FF2B5EF4-FFF2-40B4-BE49-F238E27FC236}">
                    <a16:creationId xmlns:a16="http://schemas.microsoft.com/office/drawing/2014/main" id="{37F5B1E7-E1B8-9CEF-1710-CEA919A56B18}"/>
                  </a:ext>
                </a:extLst>
              </p:cNvPr>
              <p:cNvSpPr/>
              <p:nvPr/>
            </p:nvSpPr>
            <p:spPr>
              <a:xfrm>
                <a:off x="1121824" y="530267"/>
                <a:ext cx="220" cy="284512"/>
              </a:xfrm>
              <a:custGeom>
                <a:avLst/>
                <a:gdLst/>
                <a:ahLst/>
                <a:cxnLst/>
                <a:rect l="0" t="0" r="0" b="0"/>
                <a:pathLst>
                  <a:path w="220" h="284512">
                    <a:moveTo>
                      <a:pt x="0" y="0"/>
                    </a:moveTo>
                    <a:lnTo>
                      <a:pt x="220" y="284512"/>
                    </a:lnTo>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348" name="Shape 2761">
                <a:extLst>
                  <a:ext uri="{FF2B5EF4-FFF2-40B4-BE49-F238E27FC236}">
                    <a16:creationId xmlns:a16="http://schemas.microsoft.com/office/drawing/2014/main" id="{9F0DAC0F-8AB2-1C9D-03A1-0F1F35F69DF5}"/>
                  </a:ext>
                </a:extLst>
              </p:cNvPr>
              <p:cNvSpPr/>
              <p:nvPr/>
            </p:nvSpPr>
            <p:spPr>
              <a:xfrm>
                <a:off x="347301" y="940820"/>
                <a:ext cx="513777" cy="0"/>
              </a:xfrm>
              <a:custGeom>
                <a:avLst/>
                <a:gdLst/>
                <a:ahLst/>
                <a:cxnLst/>
                <a:rect l="0" t="0" r="0" b="0"/>
                <a:pathLst>
                  <a:path w="513777">
                    <a:moveTo>
                      <a:pt x="0" y="0"/>
                    </a:moveTo>
                    <a:lnTo>
                      <a:pt x="513777"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349" name="Shape 2762">
                <a:extLst>
                  <a:ext uri="{FF2B5EF4-FFF2-40B4-BE49-F238E27FC236}">
                    <a16:creationId xmlns:a16="http://schemas.microsoft.com/office/drawing/2014/main" id="{9688A3CA-C91A-5467-F1E8-12B8E78A4A38}"/>
                  </a:ext>
                </a:extLst>
              </p:cNvPr>
              <p:cNvSpPr/>
              <p:nvPr/>
            </p:nvSpPr>
            <p:spPr>
              <a:xfrm>
                <a:off x="1429207" y="925734"/>
                <a:ext cx="84098" cy="67294"/>
              </a:xfrm>
              <a:custGeom>
                <a:avLst/>
                <a:gdLst/>
                <a:ahLst/>
                <a:cxnLst/>
                <a:rect l="0" t="0" r="0" b="0"/>
                <a:pathLst>
                  <a:path w="84098" h="67294">
                    <a:moveTo>
                      <a:pt x="84098" y="0"/>
                    </a:moveTo>
                    <a:lnTo>
                      <a:pt x="84098" y="67294"/>
                    </a:lnTo>
                    <a:lnTo>
                      <a:pt x="0" y="35193"/>
                    </a:lnTo>
                    <a:lnTo>
                      <a:pt x="84098"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it-IT"/>
              </a:p>
            </p:txBody>
          </p:sp>
          <p:sp>
            <p:nvSpPr>
              <p:cNvPr id="350" name="Shape 2763">
                <a:extLst>
                  <a:ext uri="{FF2B5EF4-FFF2-40B4-BE49-F238E27FC236}">
                    <a16:creationId xmlns:a16="http://schemas.microsoft.com/office/drawing/2014/main" id="{944EA912-DB8C-9A6C-7CFF-3E16018EE1A1}"/>
                  </a:ext>
                </a:extLst>
              </p:cNvPr>
              <p:cNvSpPr/>
              <p:nvPr/>
            </p:nvSpPr>
            <p:spPr>
              <a:xfrm>
                <a:off x="1401956" y="497091"/>
                <a:ext cx="77622" cy="67333"/>
              </a:xfrm>
              <a:custGeom>
                <a:avLst/>
                <a:gdLst/>
                <a:ahLst/>
                <a:cxnLst/>
                <a:rect l="0" t="0" r="0" b="0"/>
                <a:pathLst>
                  <a:path w="77622" h="67333">
                    <a:moveTo>
                      <a:pt x="0" y="0"/>
                    </a:moveTo>
                    <a:lnTo>
                      <a:pt x="77622" y="35232"/>
                    </a:lnTo>
                    <a:lnTo>
                      <a:pt x="0" y="67333"/>
                    </a:lnTo>
                    <a:lnTo>
                      <a:pt x="0"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it-IT"/>
              </a:p>
            </p:txBody>
          </p:sp>
          <p:sp>
            <p:nvSpPr>
              <p:cNvPr id="351" name="Shape 2764">
                <a:extLst>
                  <a:ext uri="{FF2B5EF4-FFF2-40B4-BE49-F238E27FC236}">
                    <a16:creationId xmlns:a16="http://schemas.microsoft.com/office/drawing/2014/main" id="{38FDCB5E-F347-C16F-15DF-05EC5E8B9651}"/>
                  </a:ext>
                </a:extLst>
              </p:cNvPr>
              <p:cNvSpPr/>
              <p:nvPr/>
            </p:nvSpPr>
            <p:spPr>
              <a:xfrm>
                <a:off x="1675982" y="170676"/>
                <a:ext cx="77285" cy="66988"/>
              </a:xfrm>
              <a:custGeom>
                <a:avLst/>
                <a:gdLst/>
                <a:ahLst/>
                <a:cxnLst/>
                <a:rect l="0" t="0" r="0" b="0"/>
                <a:pathLst>
                  <a:path w="77285" h="66988">
                    <a:moveTo>
                      <a:pt x="0" y="0"/>
                    </a:moveTo>
                    <a:lnTo>
                      <a:pt x="77285" y="31944"/>
                    </a:lnTo>
                    <a:lnTo>
                      <a:pt x="0" y="66988"/>
                    </a:lnTo>
                    <a:lnTo>
                      <a:pt x="0" y="0"/>
                    </a:lnTo>
                    <a:close/>
                  </a:path>
                </a:pathLst>
              </a:custGeom>
              <a:ln w="1131" cap="flat">
                <a:miter lim="100000"/>
              </a:ln>
            </p:spPr>
            <p:style>
              <a:lnRef idx="1">
                <a:srgbClr val="000000"/>
              </a:lnRef>
              <a:fillRef idx="1">
                <a:srgbClr val="000000"/>
              </a:fillRef>
              <a:effectRef idx="0">
                <a:scrgbClr r="0" g="0" b="0"/>
              </a:effectRef>
              <a:fontRef idx="none"/>
            </p:style>
            <p:txBody>
              <a:bodyPr/>
              <a:lstStyle/>
              <a:p>
                <a:endParaRPr lang="it-IT"/>
              </a:p>
            </p:txBody>
          </p:sp>
          <p:sp>
            <p:nvSpPr>
              <p:cNvPr id="352" name="Shape 2765">
                <a:extLst>
                  <a:ext uri="{FF2B5EF4-FFF2-40B4-BE49-F238E27FC236}">
                    <a16:creationId xmlns:a16="http://schemas.microsoft.com/office/drawing/2014/main" id="{B6FD91A9-0A93-5157-9132-A644145240DD}"/>
                  </a:ext>
                </a:extLst>
              </p:cNvPr>
              <p:cNvSpPr/>
              <p:nvPr/>
            </p:nvSpPr>
            <p:spPr>
              <a:xfrm>
                <a:off x="482658" y="905501"/>
                <a:ext cx="84098" cy="67294"/>
              </a:xfrm>
              <a:custGeom>
                <a:avLst/>
                <a:gdLst/>
                <a:ahLst/>
                <a:cxnLst/>
                <a:rect l="0" t="0" r="0" b="0"/>
                <a:pathLst>
                  <a:path w="84098" h="67294">
                    <a:moveTo>
                      <a:pt x="84098" y="0"/>
                    </a:moveTo>
                    <a:lnTo>
                      <a:pt x="84098" y="67294"/>
                    </a:lnTo>
                    <a:lnTo>
                      <a:pt x="0" y="35193"/>
                    </a:lnTo>
                    <a:lnTo>
                      <a:pt x="84098"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it-IT"/>
              </a:p>
            </p:txBody>
          </p:sp>
          <p:sp>
            <p:nvSpPr>
              <p:cNvPr id="353" name="Shape 2766">
                <a:extLst>
                  <a:ext uri="{FF2B5EF4-FFF2-40B4-BE49-F238E27FC236}">
                    <a16:creationId xmlns:a16="http://schemas.microsoft.com/office/drawing/2014/main" id="{411DCABE-B74E-0B2C-8E40-25FD9A304F4A}"/>
                  </a:ext>
                </a:extLst>
              </p:cNvPr>
              <p:cNvSpPr/>
              <p:nvPr/>
            </p:nvSpPr>
            <p:spPr>
              <a:xfrm>
                <a:off x="2108079" y="762201"/>
                <a:ext cx="66996" cy="45561"/>
              </a:xfrm>
              <a:custGeom>
                <a:avLst/>
                <a:gdLst/>
                <a:ahLst/>
                <a:cxnLst/>
                <a:rect l="0" t="0" r="0" b="0"/>
                <a:pathLst>
                  <a:path w="66996" h="45561">
                    <a:moveTo>
                      <a:pt x="33419" y="0"/>
                    </a:moveTo>
                    <a:lnTo>
                      <a:pt x="66996" y="45561"/>
                    </a:lnTo>
                    <a:lnTo>
                      <a:pt x="0" y="44823"/>
                    </a:lnTo>
                    <a:lnTo>
                      <a:pt x="33419" y="0"/>
                    </a:lnTo>
                    <a:close/>
                  </a:path>
                </a:pathLst>
              </a:custGeom>
              <a:ln w="7809" cap="flat">
                <a:miter lim="100000"/>
              </a:ln>
            </p:spPr>
            <p:style>
              <a:lnRef idx="1">
                <a:srgbClr val="000000"/>
              </a:lnRef>
              <a:fillRef idx="1">
                <a:srgbClr val="FFFFFF"/>
              </a:fillRef>
              <a:effectRef idx="0">
                <a:scrgbClr r="0" g="0" b="0"/>
              </a:effectRef>
              <a:fontRef idx="none"/>
            </p:style>
            <p:txBody>
              <a:bodyPr/>
              <a:lstStyle/>
              <a:p>
                <a:endParaRPr lang="it-IT"/>
              </a:p>
            </p:txBody>
          </p:sp>
          <p:sp>
            <p:nvSpPr>
              <p:cNvPr id="354" name="Shape 2767">
                <a:extLst>
                  <a:ext uri="{FF2B5EF4-FFF2-40B4-BE49-F238E27FC236}">
                    <a16:creationId xmlns:a16="http://schemas.microsoft.com/office/drawing/2014/main" id="{FADDA32D-0CAA-F07B-20FC-18F1E1AF7AD5}"/>
                  </a:ext>
                </a:extLst>
              </p:cNvPr>
              <p:cNvSpPr/>
              <p:nvPr/>
            </p:nvSpPr>
            <p:spPr>
              <a:xfrm>
                <a:off x="2107899" y="716365"/>
                <a:ext cx="66988" cy="44760"/>
              </a:xfrm>
              <a:custGeom>
                <a:avLst/>
                <a:gdLst/>
                <a:ahLst/>
                <a:cxnLst/>
                <a:rect l="0" t="0" r="0" b="0"/>
                <a:pathLst>
                  <a:path w="66988" h="44760">
                    <a:moveTo>
                      <a:pt x="66988" y="0"/>
                    </a:moveTo>
                    <a:lnTo>
                      <a:pt x="33419" y="44760"/>
                    </a:lnTo>
                    <a:lnTo>
                      <a:pt x="0" y="738"/>
                    </a:lnTo>
                    <a:lnTo>
                      <a:pt x="66988" y="0"/>
                    </a:lnTo>
                    <a:close/>
                  </a:path>
                </a:pathLst>
              </a:custGeom>
              <a:ln w="7809" cap="flat">
                <a:miter lim="100000"/>
              </a:ln>
            </p:spPr>
            <p:style>
              <a:lnRef idx="1">
                <a:srgbClr val="000000"/>
              </a:lnRef>
              <a:fillRef idx="1">
                <a:srgbClr val="FFFFFF"/>
              </a:fillRef>
              <a:effectRef idx="0">
                <a:scrgbClr r="0" g="0" b="0"/>
              </a:effectRef>
              <a:fontRef idx="none"/>
            </p:style>
            <p:txBody>
              <a:bodyPr/>
              <a:lstStyle/>
              <a:p>
                <a:endParaRPr lang="it-IT"/>
              </a:p>
            </p:txBody>
          </p:sp>
          <p:sp>
            <p:nvSpPr>
              <p:cNvPr id="355" name="Shape 2768">
                <a:extLst>
                  <a:ext uri="{FF2B5EF4-FFF2-40B4-BE49-F238E27FC236}">
                    <a16:creationId xmlns:a16="http://schemas.microsoft.com/office/drawing/2014/main" id="{9EAC9CD7-DCE2-BB29-6841-EE970D202984}"/>
                  </a:ext>
                </a:extLst>
              </p:cNvPr>
              <p:cNvSpPr/>
              <p:nvPr/>
            </p:nvSpPr>
            <p:spPr>
              <a:xfrm>
                <a:off x="2779197" y="605323"/>
                <a:ext cx="2237" cy="776054"/>
              </a:xfrm>
              <a:custGeom>
                <a:avLst/>
                <a:gdLst/>
                <a:ahLst/>
                <a:cxnLst/>
                <a:rect l="0" t="0" r="0" b="0"/>
                <a:pathLst>
                  <a:path w="2237" h="776054">
                    <a:moveTo>
                      <a:pt x="0" y="776054"/>
                    </a:moveTo>
                    <a:lnTo>
                      <a:pt x="2237" y="0"/>
                    </a:lnTo>
                  </a:path>
                </a:pathLst>
              </a:custGeom>
              <a:ln w="989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356" name="Shape 2769">
                <a:extLst>
                  <a:ext uri="{FF2B5EF4-FFF2-40B4-BE49-F238E27FC236}">
                    <a16:creationId xmlns:a16="http://schemas.microsoft.com/office/drawing/2014/main" id="{2D8B1011-4885-BA66-10EA-327F2AD72D08}"/>
                  </a:ext>
                </a:extLst>
              </p:cNvPr>
              <p:cNvSpPr/>
              <p:nvPr/>
            </p:nvSpPr>
            <p:spPr>
              <a:xfrm>
                <a:off x="3483884" y="196427"/>
                <a:ext cx="2237" cy="875025"/>
              </a:xfrm>
              <a:custGeom>
                <a:avLst/>
                <a:gdLst/>
                <a:ahLst/>
                <a:cxnLst/>
                <a:rect l="0" t="0" r="0" b="0"/>
                <a:pathLst>
                  <a:path w="2237" h="875025">
                    <a:moveTo>
                      <a:pt x="0" y="875025"/>
                    </a:moveTo>
                    <a:lnTo>
                      <a:pt x="2237" y="0"/>
                    </a:lnTo>
                  </a:path>
                </a:pathLst>
              </a:custGeom>
              <a:ln w="11110"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pic>
            <p:nvPicPr>
              <p:cNvPr id="357" name="Picture 35760">
                <a:extLst>
                  <a:ext uri="{FF2B5EF4-FFF2-40B4-BE49-F238E27FC236}">
                    <a16:creationId xmlns:a16="http://schemas.microsoft.com/office/drawing/2014/main" id="{BD34C926-96BF-AB00-D062-31E9D3627EF1}"/>
                  </a:ext>
                </a:extLst>
              </p:cNvPr>
              <p:cNvPicPr/>
              <p:nvPr/>
            </p:nvPicPr>
            <p:blipFill>
              <a:blip r:embed="rId10"/>
              <a:stretch>
                <a:fillRect/>
              </a:stretch>
            </p:blipFill>
            <p:spPr>
              <a:xfrm>
                <a:off x="2850894" y="557241"/>
                <a:ext cx="554736" cy="551688"/>
              </a:xfrm>
              <a:prstGeom prst="rect">
                <a:avLst/>
              </a:prstGeom>
            </p:spPr>
          </p:pic>
          <p:sp>
            <p:nvSpPr>
              <p:cNvPr id="358" name="Shape 2771">
                <a:extLst>
                  <a:ext uri="{FF2B5EF4-FFF2-40B4-BE49-F238E27FC236}">
                    <a16:creationId xmlns:a16="http://schemas.microsoft.com/office/drawing/2014/main" id="{74894228-03A5-14D6-8839-6315B481A39F}"/>
                  </a:ext>
                </a:extLst>
              </p:cNvPr>
              <p:cNvSpPr/>
              <p:nvPr/>
            </p:nvSpPr>
            <p:spPr>
              <a:xfrm>
                <a:off x="2856247" y="560555"/>
                <a:ext cx="552314" cy="546278"/>
              </a:xfrm>
              <a:custGeom>
                <a:avLst/>
                <a:gdLst/>
                <a:ahLst/>
                <a:cxnLst/>
                <a:rect l="0" t="0" r="0" b="0"/>
                <a:pathLst>
                  <a:path w="552314" h="546278">
                    <a:moveTo>
                      <a:pt x="552314" y="546278"/>
                    </a:moveTo>
                    <a:lnTo>
                      <a:pt x="0" y="546278"/>
                    </a:lnTo>
                    <a:lnTo>
                      <a:pt x="0" y="0"/>
                    </a:lnTo>
                    <a:lnTo>
                      <a:pt x="552314" y="0"/>
                    </a:ln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359" name="Shape 2772">
                <a:extLst>
                  <a:ext uri="{FF2B5EF4-FFF2-40B4-BE49-F238E27FC236}">
                    <a16:creationId xmlns:a16="http://schemas.microsoft.com/office/drawing/2014/main" id="{76FCF79C-EE78-4280-06D4-5970D52FAFFA}"/>
                  </a:ext>
                </a:extLst>
              </p:cNvPr>
              <p:cNvSpPr/>
              <p:nvPr/>
            </p:nvSpPr>
            <p:spPr>
              <a:xfrm>
                <a:off x="3045257" y="424468"/>
                <a:ext cx="25948" cy="79891"/>
              </a:xfrm>
              <a:custGeom>
                <a:avLst/>
                <a:gdLst/>
                <a:ahLst/>
                <a:cxnLst/>
                <a:rect l="0" t="0" r="0" b="0"/>
                <a:pathLst>
                  <a:path w="25948" h="79891">
                    <a:moveTo>
                      <a:pt x="0" y="0"/>
                    </a:moveTo>
                    <a:lnTo>
                      <a:pt x="22376" y="0"/>
                    </a:lnTo>
                    <a:lnTo>
                      <a:pt x="25948" y="290"/>
                    </a:lnTo>
                    <a:lnTo>
                      <a:pt x="25948" y="9380"/>
                    </a:lnTo>
                    <a:lnTo>
                      <a:pt x="23114" y="9136"/>
                    </a:lnTo>
                    <a:lnTo>
                      <a:pt x="10635" y="9136"/>
                    </a:lnTo>
                    <a:lnTo>
                      <a:pt x="10635" y="39267"/>
                    </a:lnTo>
                    <a:lnTo>
                      <a:pt x="21364" y="39267"/>
                    </a:lnTo>
                    <a:lnTo>
                      <a:pt x="25948" y="38821"/>
                    </a:lnTo>
                    <a:lnTo>
                      <a:pt x="25948" y="48548"/>
                    </a:lnTo>
                    <a:lnTo>
                      <a:pt x="25595" y="48128"/>
                    </a:lnTo>
                    <a:lnTo>
                      <a:pt x="10635" y="48128"/>
                    </a:lnTo>
                    <a:lnTo>
                      <a:pt x="10635" y="79891"/>
                    </a:lnTo>
                    <a:lnTo>
                      <a:pt x="0" y="79891"/>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60" name="Shape 2773">
                <a:extLst>
                  <a:ext uri="{FF2B5EF4-FFF2-40B4-BE49-F238E27FC236}">
                    <a16:creationId xmlns:a16="http://schemas.microsoft.com/office/drawing/2014/main" id="{AB071B66-1C54-7311-F5E4-6DAE06E22BCF}"/>
                  </a:ext>
                </a:extLst>
              </p:cNvPr>
              <p:cNvSpPr/>
              <p:nvPr/>
            </p:nvSpPr>
            <p:spPr>
              <a:xfrm>
                <a:off x="3071205" y="424758"/>
                <a:ext cx="40145" cy="79601"/>
              </a:xfrm>
              <a:custGeom>
                <a:avLst/>
                <a:gdLst/>
                <a:ahLst/>
                <a:cxnLst/>
                <a:rect l="0" t="0" r="0" b="0"/>
                <a:pathLst>
                  <a:path w="40145" h="79601">
                    <a:moveTo>
                      <a:pt x="0" y="0"/>
                    </a:moveTo>
                    <a:lnTo>
                      <a:pt x="8508" y="691"/>
                    </a:lnTo>
                    <a:cubicBezTo>
                      <a:pt x="11726" y="1272"/>
                      <a:pt x="14613" y="2402"/>
                      <a:pt x="17188" y="3995"/>
                    </a:cubicBezTo>
                    <a:cubicBezTo>
                      <a:pt x="20100" y="5840"/>
                      <a:pt x="22337" y="8139"/>
                      <a:pt x="23962" y="10925"/>
                    </a:cubicBezTo>
                    <a:cubicBezTo>
                      <a:pt x="25586" y="13688"/>
                      <a:pt x="26410" y="17181"/>
                      <a:pt x="26410" y="21443"/>
                    </a:cubicBezTo>
                    <a:cubicBezTo>
                      <a:pt x="26410" y="27204"/>
                      <a:pt x="24974" y="32023"/>
                      <a:pt x="22062" y="35915"/>
                    </a:cubicBezTo>
                    <a:cubicBezTo>
                      <a:pt x="19181" y="39777"/>
                      <a:pt x="15195" y="42689"/>
                      <a:pt x="10101" y="44682"/>
                    </a:cubicBezTo>
                    <a:lnTo>
                      <a:pt x="40145" y="79601"/>
                    </a:lnTo>
                    <a:lnTo>
                      <a:pt x="26355" y="79601"/>
                    </a:lnTo>
                    <a:lnTo>
                      <a:pt x="0" y="48258"/>
                    </a:lnTo>
                    <a:lnTo>
                      <a:pt x="0" y="38531"/>
                    </a:lnTo>
                    <a:lnTo>
                      <a:pt x="4215" y="38121"/>
                    </a:lnTo>
                    <a:cubicBezTo>
                      <a:pt x="6702" y="37509"/>
                      <a:pt x="8846" y="36402"/>
                      <a:pt x="10595" y="34809"/>
                    </a:cubicBezTo>
                    <a:cubicBezTo>
                      <a:pt x="12189" y="33310"/>
                      <a:pt x="13382" y="31591"/>
                      <a:pt x="14120" y="29660"/>
                    </a:cubicBezTo>
                    <a:cubicBezTo>
                      <a:pt x="14920" y="27667"/>
                      <a:pt x="15313" y="25186"/>
                      <a:pt x="15313" y="22180"/>
                    </a:cubicBezTo>
                    <a:cubicBezTo>
                      <a:pt x="15313" y="19912"/>
                      <a:pt x="14920" y="17887"/>
                      <a:pt x="14088" y="16137"/>
                    </a:cubicBezTo>
                    <a:cubicBezTo>
                      <a:pt x="13295" y="14332"/>
                      <a:pt x="11976" y="12825"/>
                      <a:pt x="10101" y="11632"/>
                    </a:cubicBezTo>
                    <a:cubicBezTo>
                      <a:pt x="8570" y="10588"/>
                      <a:pt x="6765" y="9858"/>
                      <a:pt x="4646" y="9489"/>
                    </a:cubicBezTo>
                    <a:lnTo>
                      <a:pt x="0" y="9090"/>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61" name="Shape 2774">
                <a:extLst>
                  <a:ext uri="{FF2B5EF4-FFF2-40B4-BE49-F238E27FC236}">
                    <a16:creationId xmlns:a16="http://schemas.microsoft.com/office/drawing/2014/main" id="{4E9FE0B5-7C4E-B8BC-E0A8-670541FAA2A2}"/>
                  </a:ext>
                </a:extLst>
              </p:cNvPr>
              <p:cNvSpPr/>
              <p:nvPr/>
            </p:nvSpPr>
            <p:spPr>
              <a:xfrm>
                <a:off x="3118280" y="424468"/>
                <a:ext cx="31552" cy="79891"/>
              </a:xfrm>
              <a:custGeom>
                <a:avLst/>
                <a:gdLst/>
                <a:ahLst/>
                <a:cxnLst/>
                <a:rect l="0" t="0" r="0" b="0"/>
                <a:pathLst>
                  <a:path w="31552" h="79891">
                    <a:moveTo>
                      <a:pt x="0" y="0"/>
                    </a:moveTo>
                    <a:lnTo>
                      <a:pt x="31552" y="0"/>
                    </a:lnTo>
                    <a:lnTo>
                      <a:pt x="31552" y="8155"/>
                    </a:lnTo>
                    <a:lnTo>
                      <a:pt x="21097" y="8155"/>
                    </a:lnTo>
                    <a:lnTo>
                      <a:pt x="21097" y="71736"/>
                    </a:lnTo>
                    <a:lnTo>
                      <a:pt x="31552" y="71736"/>
                    </a:lnTo>
                    <a:lnTo>
                      <a:pt x="31552" y="79891"/>
                    </a:lnTo>
                    <a:lnTo>
                      <a:pt x="0" y="79891"/>
                    </a:lnTo>
                    <a:lnTo>
                      <a:pt x="0" y="71736"/>
                    </a:lnTo>
                    <a:lnTo>
                      <a:pt x="10454" y="71736"/>
                    </a:lnTo>
                    <a:lnTo>
                      <a:pt x="10454" y="8155"/>
                    </a:lnTo>
                    <a:lnTo>
                      <a:pt x="0" y="8155"/>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62" name="Shape 2775">
                <a:extLst>
                  <a:ext uri="{FF2B5EF4-FFF2-40B4-BE49-F238E27FC236}">
                    <a16:creationId xmlns:a16="http://schemas.microsoft.com/office/drawing/2014/main" id="{168552E7-8356-0317-3F76-0AE3811DE61E}"/>
                  </a:ext>
                </a:extLst>
              </p:cNvPr>
              <p:cNvSpPr/>
              <p:nvPr/>
            </p:nvSpPr>
            <p:spPr>
              <a:xfrm>
                <a:off x="3165804" y="422812"/>
                <a:ext cx="54084" cy="81547"/>
              </a:xfrm>
              <a:custGeom>
                <a:avLst/>
                <a:gdLst/>
                <a:ahLst/>
                <a:cxnLst/>
                <a:rect l="0" t="0" r="0" b="0"/>
                <a:pathLst>
                  <a:path w="54084" h="81547">
                    <a:moveTo>
                      <a:pt x="24464" y="0"/>
                    </a:moveTo>
                    <a:cubicBezTo>
                      <a:pt x="32681" y="0"/>
                      <a:pt x="39086" y="1994"/>
                      <a:pt x="43748" y="5941"/>
                    </a:cubicBezTo>
                    <a:cubicBezTo>
                      <a:pt x="48378" y="9897"/>
                      <a:pt x="50709" y="15234"/>
                      <a:pt x="50709" y="21976"/>
                    </a:cubicBezTo>
                    <a:cubicBezTo>
                      <a:pt x="50709" y="25045"/>
                      <a:pt x="50309" y="27863"/>
                      <a:pt x="49540" y="30531"/>
                    </a:cubicBezTo>
                    <a:cubicBezTo>
                      <a:pt x="48778" y="33137"/>
                      <a:pt x="47641" y="35625"/>
                      <a:pt x="46141" y="37979"/>
                    </a:cubicBezTo>
                    <a:cubicBezTo>
                      <a:pt x="44760" y="40193"/>
                      <a:pt x="43104" y="42367"/>
                      <a:pt x="41205" y="44517"/>
                    </a:cubicBezTo>
                    <a:cubicBezTo>
                      <a:pt x="39368" y="46660"/>
                      <a:pt x="37100" y="49054"/>
                      <a:pt x="34400" y="51660"/>
                    </a:cubicBezTo>
                    <a:cubicBezTo>
                      <a:pt x="30570" y="55427"/>
                      <a:pt x="26614" y="59076"/>
                      <a:pt x="22533" y="62600"/>
                    </a:cubicBezTo>
                    <a:cubicBezTo>
                      <a:pt x="18459" y="66125"/>
                      <a:pt x="14653" y="69374"/>
                      <a:pt x="11129" y="72380"/>
                    </a:cubicBezTo>
                    <a:lnTo>
                      <a:pt x="54084" y="72380"/>
                    </a:lnTo>
                    <a:lnTo>
                      <a:pt x="54084" y="81547"/>
                    </a:lnTo>
                    <a:lnTo>
                      <a:pt x="0" y="81547"/>
                    </a:lnTo>
                    <a:lnTo>
                      <a:pt x="0" y="70331"/>
                    </a:lnTo>
                    <a:cubicBezTo>
                      <a:pt x="3767" y="67106"/>
                      <a:pt x="7511" y="63888"/>
                      <a:pt x="11278" y="60670"/>
                    </a:cubicBezTo>
                    <a:cubicBezTo>
                      <a:pt x="15084" y="57452"/>
                      <a:pt x="18609" y="54265"/>
                      <a:pt x="21858" y="51071"/>
                    </a:cubicBezTo>
                    <a:cubicBezTo>
                      <a:pt x="28725" y="44423"/>
                      <a:pt x="33419" y="39149"/>
                      <a:pt x="35962" y="35256"/>
                    </a:cubicBezTo>
                    <a:cubicBezTo>
                      <a:pt x="38505" y="31300"/>
                      <a:pt x="39761" y="27070"/>
                      <a:pt x="39761" y="22534"/>
                    </a:cubicBezTo>
                    <a:cubicBezTo>
                      <a:pt x="39761" y="18389"/>
                      <a:pt x="38387" y="15140"/>
                      <a:pt x="35624" y="12809"/>
                    </a:cubicBezTo>
                    <a:cubicBezTo>
                      <a:pt x="32924" y="10454"/>
                      <a:pt x="29126" y="9285"/>
                      <a:pt x="24220" y="9285"/>
                    </a:cubicBezTo>
                    <a:cubicBezTo>
                      <a:pt x="20971" y="9285"/>
                      <a:pt x="17447" y="9842"/>
                      <a:pt x="13640" y="11004"/>
                    </a:cubicBezTo>
                    <a:cubicBezTo>
                      <a:pt x="9842" y="12142"/>
                      <a:pt x="6161" y="13884"/>
                      <a:pt x="2542" y="16247"/>
                    </a:cubicBezTo>
                    <a:lnTo>
                      <a:pt x="1993" y="16247"/>
                    </a:lnTo>
                    <a:lnTo>
                      <a:pt x="1993" y="4992"/>
                    </a:lnTo>
                    <a:cubicBezTo>
                      <a:pt x="4536" y="3736"/>
                      <a:pt x="7911" y="2574"/>
                      <a:pt x="12141" y="1562"/>
                    </a:cubicBezTo>
                    <a:cubicBezTo>
                      <a:pt x="16403" y="518"/>
                      <a:pt x="20508" y="0"/>
                      <a:pt x="24464"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63" name="Shape 2776">
                <a:extLst>
                  <a:ext uri="{FF2B5EF4-FFF2-40B4-BE49-F238E27FC236}">
                    <a16:creationId xmlns:a16="http://schemas.microsoft.com/office/drawing/2014/main" id="{5751C9AC-E3F7-38BE-865F-5D6E8D982280}"/>
                  </a:ext>
                </a:extLst>
              </p:cNvPr>
              <p:cNvSpPr/>
              <p:nvPr/>
            </p:nvSpPr>
            <p:spPr>
              <a:xfrm>
                <a:off x="2323978" y="1336562"/>
                <a:ext cx="84098" cy="67325"/>
              </a:xfrm>
              <a:custGeom>
                <a:avLst/>
                <a:gdLst/>
                <a:ahLst/>
                <a:cxnLst/>
                <a:rect l="0" t="0" r="0" b="0"/>
                <a:pathLst>
                  <a:path w="84098" h="67325">
                    <a:moveTo>
                      <a:pt x="84098" y="0"/>
                    </a:moveTo>
                    <a:lnTo>
                      <a:pt x="84098" y="67325"/>
                    </a:lnTo>
                    <a:lnTo>
                      <a:pt x="0" y="35225"/>
                    </a:lnTo>
                    <a:lnTo>
                      <a:pt x="84098" y="0"/>
                    </a:lnTo>
                    <a:close/>
                  </a:path>
                </a:pathLst>
              </a:custGeom>
              <a:ln w="1183" cap="flat">
                <a:miter lim="100000"/>
              </a:ln>
            </p:spPr>
            <p:style>
              <a:lnRef idx="1">
                <a:srgbClr val="000000"/>
              </a:lnRef>
              <a:fillRef idx="1">
                <a:srgbClr val="000000"/>
              </a:fillRef>
              <a:effectRef idx="0">
                <a:scrgbClr r="0" g="0" b="0"/>
              </a:effectRef>
              <a:fontRef idx="none"/>
            </p:style>
            <p:txBody>
              <a:bodyPr/>
              <a:lstStyle/>
              <a:p>
                <a:endParaRPr lang="it-IT"/>
              </a:p>
            </p:txBody>
          </p:sp>
          <p:sp>
            <p:nvSpPr>
              <p:cNvPr id="364" name="Shape 2777">
                <a:extLst>
                  <a:ext uri="{FF2B5EF4-FFF2-40B4-BE49-F238E27FC236}">
                    <a16:creationId xmlns:a16="http://schemas.microsoft.com/office/drawing/2014/main" id="{3B3324C2-4214-BB16-E143-7EEBF33F7B28}"/>
                  </a:ext>
                </a:extLst>
              </p:cNvPr>
              <p:cNvSpPr/>
              <p:nvPr/>
            </p:nvSpPr>
            <p:spPr>
              <a:xfrm>
                <a:off x="2714972" y="160402"/>
                <a:ext cx="77317" cy="67019"/>
              </a:xfrm>
              <a:custGeom>
                <a:avLst/>
                <a:gdLst/>
                <a:ahLst/>
                <a:cxnLst/>
                <a:rect l="0" t="0" r="0" b="0"/>
                <a:pathLst>
                  <a:path w="77317" h="67019">
                    <a:moveTo>
                      <a:pt x="0" y="0"/>
                    </a:moveTo>
                    <a:lnTo>
                      <a:pt x="77317" y="31975"/>
                    </a:lnTo>
                    <a:lnTo>
                      <a:pt x="0" y="67019"/>
                    </a:lnTo>
                    <a:lnTo>
                      <a:pt x="0" y="0"/>
                    </a:lnTo>
                    <a:close/>
                  </a:path>
                </a:pathLst>
              </a:custGeom>
              <a:ln w="1131" cap="flat">
                <a:miter lim="100000"/>
              </a:ln>
            </p:spPr>
            <p:style>
              <a:lnRef idx="1">
                <a:srgbClr val="000000"/>
              </a:lnRef>
              <a:fillRef idx="1">
                <a:srgbClr val="000000"/>
              </a:fillRef>
              <a:effectRef idx="0">
                <a:scrgbClr r="0" g="0" b="0"/>
              </a:effectRef>
              <a:fontRef idx="none"/>
            </p:style>
            <p:txBody>
              <a:bodyPr/>
              <a:lstStyle/>
              <a:p>
                <a:endParaRPr lang="it-IT"/>
              </a:p>
            </p:txBody>
          </p:sp>
          <p:sp>
            <p:nvSpPr>
              <p:cNvPr id="365" name="Shape 2778">
                <a:extLst>
                  <a:ext uri="{FF2B5EF4-FFF2-40B4-BE49-F238E27FC236}">
                    <a16:creationId xmlns:a16="http://schemas.microsoft.com/office/drawing/2014/main" id="{C1DC0920-44C7-45F0-1693-44EF9CAEB6C8}"/>
                  </a:ext>
                </a:extLst>
              </p:cNvPr>
              <p:cNvSpPr/>
              <p:nvPr/>
            </p:nvSpPr>
            <p:spPr>
              <a:xfrm>
                <a:off x="2740967" y="1074214"/>
                <a:ext cx="35106" cy="0"/>
              </a:xfrm>
              <a:custGeom>
                <a:avLst/>
                <a:gdLst/>
                <a:ahLst/>
                <a:cxnLst/>
                <a:rect l="0" t="0" r="0" b="0"/>
                <a:pathLst>
                  <a:path w="35106">
                    <a:moveTo>
                      <a:pt x="0" y="0"/>
                    </a:moveTo>
                    <a:lnTo>
                      <a:pt x="35106"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366" name="Shape 2779">
                <a:extLst>
                  <a:ext uri="{FF2B5EF4-FFF2-40B4-BE49-F238E27FC236}">
                    <a16:creationId xmlns:a16="http://schemas.microsoft.com/office/drawing/2014/main" id="{0FCBE45A-B74D-B90B-26A2-850AF05DD3C0}"/>
                  </a:ext>
                </a:extLst>
              </p:cNvPr>
              <p:cNvSpPr/>
              <p:nvPr/>
            </p:nvSpPr>
            <p:spPr>
              <a:xfrm>
                <a:off x="2776623" y="610409"/>
                <a:ext cx="79711" cy="0"/>
              </a:xfrm>
              <a:custGeom>
                <a:avLst/>
                <a:gdLst/>
                <a:ahLst/>
                <a:cxnLst/>
                <a:rect l="0" t="0" r="0" b="0"/>
                <a:pathLst>
                  <a:path w="79711">
                    <a:moveTo>
                      <a:pt x="0" y="0"/>
                    </a:moveTo>
                    <a:lnTo>
                      <a:pt x="79711"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367" name="Shape 2780">
                <a:extLst>
                  <a:ext uri="{FF2B5EF4-FFF2-40B4-BE49-F238E27FC236}">
                    <a16:creationId xmlns:a16="http://schemas.microsoft.com/office/drawing/2014/main" id="{3735DAEB-8D40-249A-1203-4F25919F3ABD}"/>
                  </a:ext>
                </a:extLst>
              </p:cNvPr>
              <p:cNvSpPr/>
              <p:nvPr/>
            </p:nvSpPr>
            <p:spPr>
              <a:xfrm>
                <a:off x="3406936" y="1069733"/>
                <a:ext cx="81273" cy="0"/>
              </a:xfrm>
              <a:custGeom>
                <a:avLst/>
                <a:gdLst/>
                <a:ahLst/>
                <a:cxnLst/>
                <a:rect l="0" t="0" r="0" b="0"/>
                <a:pathLst>
                  <a:path w="81273">
                    <a:moveTo>
                      <a:pt x="0" y="0"/>
                    </a:moveTo>
                    <a:lnTo>
                      <a:pt x="81273" y="0"/>
                    </a:lnTo>
                  </a:path>
                </a:pathLst>
              </a:custGeom>
              <a:ln w="10648"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368" name="Shape 2781">
                <a:extLst>
                  <a:ext uri="{FF2B5EF4-FFF2-40B4-BE49-F238E27FC236}">
                    <a16:creationId xmlns:a16="http://schemas.microsoft.com/office/drawing/2014/main" id="{F4E01962-7999-F299-9ADE-819D586DEAF1}"/>
                  </a:ext>
                </a:extLst>
              </p:cNvPr>
              <p:cNvSpPr/>
              <p:nvPr/>
            </p:nvSpPr>
            <p:spPr>
              <a:xfrm>
                <a:off x="2488344" y="1015773"/>
                <a:ext cx="25920" cy="79867"/>
              </a:xfrm>
              <a:custGeom>
                <a:avLst/>
                <a:gdLst/>
                <a:ahLst/>
                <a:cxnLst/>
                <a:rect l="0" t="0" r="0" b="0"/>
                <a:pathLst>
                  <a:path w="25920" h="79867">
                    <a:moveTo>
                      <a:pt x="0" y="0"/>
                    </a:moveTo>
                    <a:lnTo>
                      <a:pt x="21670" y="0"/>
                    </a:lnTo>
                    <a:lnTo>
                      <a:pt x="25920" y="430"/>
                    </a:lnTo>
                    <a:lnTo>
                      <a:pt x="25920" y="9549"/>
                    </a:lnTo>
                    <a:lnTo>
                      <a:pt x="21152" y="9112"/>
                    </a:lnTo>
                    <a:lnTo>
                      <a:pt x="10635" y="9112"/>
                    </a:lnTo>
                    <a:lnTo>
                      <a:pt x="10635" y="41025"/>
                    </a:lnTo>
                    <a:lnTo>
                      <a:pt x="19590" y="41025"/>
                    </a:lnTo>
                    <a:lnTo>
                      <a:pt x="25920" y="40355"/>
                    </a:lnTo>
                    <a:lnTo>
                      <a:pt x="25920" y="49432"/>
                    </a:lnTo>
                    <a:lnTo>
                      <a:pt x="21246" y="50098"/>
                    </a:lnTo>
                    <a:lnTo>
                      <a:pt x="10635" y="50098"/>
                    </a:lnTo>
                    <a:lnTo>
                      <a:pt x="10635" y="79867"/>
                    </a:lnTo>
                    <a:lnTo>
                      <a:pt x="0" y="79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69" name="Shape 2782">
                <a:extLst>
                  <a:ext uri="{FF2B5EF4-FFF2-40B4-BE49-F238E27FC236}">
                    <a16:creationId xmlns:a16="http://schemas.microsoft.com/office/drawing/2014/main" id="{4B0D7939-61A5-7D86-77C7-5FCA63E56722}"/>
                  </a:ext>
                </a:extLst>
              </p:cNvPr>
              <p:cNvSpPr/>
              <p:nvPr/>
            </p:nvSpPr>
            <p:spPr>
              <a:xfrm>
                <a:off x="2514264" y="1016204"/>
                <a:ext cx="26352" cy="49002"/>
              </a:xfrm>
              <a:custGeom>
                <a:avLst/>
                <a:gdLst/>
                <a:ahLst/>
                <a:cxnLst/>
                <a:rect l="0" t="0" r="0" b="0"/>
                <a:pathLst>
                  <a:path w="26352" h="49002">
                    <a:moveTo>
                      <a:pt x="0" y="0"/>
                    </a:moveTo>
                    <a:lnTo>
                      <a:pt x="7923" y="802"/>
                    </a:lnTo>
                    <a:cubicBezTo>
                      <a:pt x="11267" y="1595"/>
                      <a:pt x="14210" y="2819"/>
                      <a:pt x="16784" y="4538"/>
                    </a:cubicBezTo>
                    <a:cubicBezTo>
                      <a:pt x="19822" y="6594"/>
                      <a:pt x="22176" y="9137"/>
                      <a:pt x="23809" y="12175"/>
                    </a:cubicBezTo>
                    <a:cubicBezTo>
                      <a:pt x="25488" y="15212"/>
                      <a:pt x="26352" y="19042"/>
                      <a:pt x="26352" y="23704"/>
                    </a:cubicBezTo>
                    <a:cubicBezTo>
                      <a:pt x="26352" y="27260"/>
                      <a:pt x="25708" y="30540"/>
                      <a:pt x="24452" y="33570"/>
                    </a:cubicBezTo>
                    <a:cubicBezTo>
                      <a:pt x="23251" y="36576"/>
                      <a:pt x="21533" y="39182"/>
                      <a:pt x="19296" y="41419"/>
                    </a:cubicBezTo>
                    <a:cubicBezTo>
                      <a:pt x="16572" y="44150"/>
                      <a:pt x="13291" y="46238"/>
                      <a:pt x="9548" y="47643"/>
                    </a:cubicBezTo>
                    <a:lnTo>
                      <a:pt x="0" y="49002"/>
                    </a:lnTo>
                    <a:lnTo>
                      <a:pt x="0" y="39925"/>
                    </a:lnTo>
                    <a:lnTo>
                      <a:pt x="4125" y="39488"/>
                    </a:lnTo>
                    <a:cubicBezTo>
                      <a:pt x="6817" y="38695"/>
                      <a:pt x="8999" y="37471"/>
                      <a:pt x="10686" y="35783"/>
                    </a:cubicBezTo>
                    <a:cubicBezTo>
                      <a:pt x="12366" y="34064"/>
                      <a:pt x="13535" y="32251"/>
                      <a:pt x="14210" y="30352"/>
                    </a:cubicBezTo>
                    <a:cubicBezTo>
                      <a:pt x="14948" y="28453"/>
                      <a:pt x="15285" y="26342"/>
                      <a:pt x="15285" y="23979"/>
                    </a:cubicBezTo>
                    <a:cubicBezTo>
                      <a:pt x="15285" y="21216"/>
                      <a:pt x="14791" y="18830"/>
                      <a:pt x="13841" y="16774"/>
                    </a:cubicBezTo>
                    <a:cubicBezTo>
                      <a:pt x="12860" y="14749"/>
                      <a:pt x="11416" y="13093"/>
                      <a:pt x="9423" y="11806"/>
                    </a:cubicBezTo>
                    <a:cubicBezTo>
                      <a:pt x="7711" y="10668"/>
                      <a:pt x="5749" y="9907"/>
                      <a:pt x="3536" y="9443"/>
                    </a:cubicBezTo>
                    <a:lnTo>
                      <a:pt x="0" y="911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0" name="Shape 2783">
                <a:extLst>
                  <a:ext uri="{FF2B5EF4-FFF2-40B4-BE49-F238E27FC236}">
                    <a16:creationId xmlns:a16="http://schemas.microsoft.com/office/drawing/2014/main" id="{05148184-E1C6-7E84-28BD-FB96F3D79555}"/>
                  </a:ext>
                </a:extLst>
              </p:cNvPr>
              <p:cNvSpPr/>
              <p:nvPr/>
            </p:nvSpPr>
            <p:spPr>
              <a:xfrm>
                <a:off x="2546871" y="1034060"/>
                <a:ext cx="27667" cy="63262"/>
              </a:xfrm>
              <a:custGeom>
                <a:avLst/>
                <a:gdLst/>
                <a:ahLst/>
                <a:cxnLst/>
                <a:rect l="0" t="0" r="0" b="0"/>
                <a:pathLst>
                  <a:path w="27667" h="63262">
                    <a:moveTo>
                      <a:pt x="27667" y="0"/>
                    </a:moveTo>
                    <a:lnTo>
                      <a:pt x="27667" y="8704"/>
                    </a:lnTo>
                    <a:lnTo>
                      <a:pt x="14928" y="14372"/>
                    </a:lnTo>
                    <a:cubicBezTo>
                      <a:pt x="11922" y="18139"/>
                      <a:pt x="10423" y="23900"/>
                      <a:pt x="10423" y="31662"/>
                    </a:cubicBezTo>
                    <a:cubicBezTo>
                      <a:pt x="10423" y="39173"/>
                      <a:pt x="11954" y="44872"/>
                      <a:pt x="14991" y="48764"/>
                    </a:cubicBezTo>
                    <a:lnTo>
                      <a:pt x="27667" y="54557"/>
                    </a:lnTo>
                    <a:lnTo>
                      <a:pt x="27667" y="63262"/>
                    </a:lnTo>
                    <a:lnTo>
                      <a:pt x="7480" y="54777"/>
                    </a:lnTo>
                    <a:cubicBezTo>
                      <a:pt x="2512" y="49133"/>
                      <a:pt x="0" y="41410"/>
                      <a:pt x="0" y="31662"/>
                    </a:cubicBezTo>
                    <a:cubicBezTo>
                      <a:pt x="0" y="21883"/>
                      <a:pt x="2512" y="14183"/>
                      <a:pt x="7480" y="8540"/>
                    </a:cubicBezTo>
                    <a:lnTo>
                      <a:pt x="27667"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1" name="Shape 2784">
                <a:extLst>
                  <a:ext uri="{FF2B5EF4-FFF2-40B4-BE49-F238E27FC236}">
                    <a16:creationId xmlns:a16="http://schemas.microsoft.com/office/drawing/2014/main" id="{688A6C07-758B-27DA-08E5-B5BDC8D272CB}"/>
                  </a:ext>
                </a:extLst>
              </p:cNvPr>
              <p:cNvSpPr/>
              <p:nvPr/>
            </p:nvSpPr>
            <p:spPr>
              <a:xfrm>
                <a:off x="2574537" y="1034053"/>
                <a:ext cx="27666" cy="63275"/>
              </a:xfrm>
              <a:custGeom>
                <a:avLst/>
                <a:gdLst/>
                <a:ahLst/>
                <a:cxnLst/>
                <a:rect l="0" t="0" r="0" b="0"/>
                <a:pathLst>
                  <a:path w="27666" h="63275">
                    <a:moveTo>
                      <a:pt x="16" y="0"/>
                    </a:moveTo>
                    <a:cubicBezTo>
                      <a:pt x="8445" y="0"/>
                      <a:pt x="15132" y="2849"/>
                      <a:pt x="20155" y="8547"/>
                    </a:cubicBezTo>
                    <a:cubicBezTo>
                      <a:pt x="25155" y="14190"/>
                      <a:pt x="27666" y="21890"/>
                      <a:pt x="27666" y="31669"/>
                    </a:cubicBezTo>
                    <a:cubicBezTo>
                      <a:pt x="27666" y="41417"/>
                      <a:pt x="25155" y="49140"/>
                      <a:pt x="20155" y="54783"/>
                    </a:cubicBezTo>
                    <a:cubicBezTo>
                      <a:pt x="15132" y="60426"/>
                      <a:pt x="8445" y="63275"/>
                      <a:pt x="16" y="63275"/>
                    </a:cubicBezTo>
                    <a:lnTo>
                      <a:pt x="0" y="63269"/>
                    </a:lnTo>
                    <a:lnTo>
                      <a:pt x="0" y="54564"/>
                    </a:lnTo>
                    <a:lnTo>
                      <a:pt x="16" y="54571"/>
                    </a:lnTo>
                    <a:cubicBezTo>
                      <a:pt x="5384" y="54571"/>
                      <a:pt x="9615" y="52664"/>
                      <a:pt x="12644" y="48834"/>
                    </a:cubicBezTo>
                    <a:cubicBezTo>
                      <a:pt x="15713" y="44972"/>
                      <a:pt x="17244" y="39243"/>
                      <a:pt x="17244" y="31669"/>
                    </a:cubicBezTo>
                    <a:cubicBezTo>
                      <a:pt x="17244" y="23907"/>
                      <a:pt x="15744" y="18146"/>
                      <a:pt x="12676" y="14379"/>
                    </a:cubicBezTo>
                    <a:cubicBezTo>
                      <a:pt x="9646" y="10603"/>
                      <a:pt x="5439" y="8704"/>
                      <a:pt x="16" y="8704"/>
                    </a:cubicBezTo>
                    <a:lnTo>
                      <a:pt x="0" y="8711"/>
                    </a:lnTo>
                    <a:lnTo>
                      <a:pt x="0" y="7"/>
                    </a:lnTo>
                    <a:lnTo>
                      <a:pt x="16"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2" name="Shape 2785">
                <a:extLst>
                  <a:ext uri="{FF2B5EF4-FFF2-40B4-BE49-F238E27FC236}">
                    <a16:creationId xmlns:a16="http://schemas.microsoft.com/office/drawing/2014/main" id="{8F402471-C602-4D4D-E376-44236700F693}"/>
                  </a:ext>
                </a:extLst>
              </p:cNvPr>
              <p:cNvSpPr/>
              <p:nvPr/>
            </p:nvSpPr>
            <p:spPr>
              <a:xfrm>
                <a:off x="2617383" y="1035733"/>
                <a:ext cx="50097" cy="61596"/>
              </a:xfrm>
              <a:custGeom>
                <a:avLst/>
                <a:gdLst/>
                <a:ahLst/>
                <a:cxnLst/>
                <a:rect l="0" t="0" r="0" b="0"/>
                <a:pathLst>
                  <a:path w="50097" h="61596">
                    <a:moveTo>
                      <a:pt x="0" y="0"/>
                    </a:moveTo>
                    <a:lnTo>
                      <a:pt x="10085" y="0"/>
                    </a:lnTo>
                    <a:lnTo>
                      <a:pt x="10085" y="34126"/>
                    </a:lnTo>
                    <a:cubicBezTo>
                      <a:pt x="10085" y="37163"/>
                      <a:pt x="10242" y="39769"/>
                      <a:pt x="10517" y="41943"/>
                    </a:cubicBezTo>
                    <a:cubicBezTo>
                      <a:pt x="10792" y="44093"/>
                      <a:pt x="11404" y="45930"/>
                      <a:pt x="12322" y="47461"/>
                    </a:cubicBezTo>
                    <a:cubicBezTo>
                      <a:pt x="13303" y="49054"/>
                      <a:pt x="14559" y="50192"/>
                      <a:pt x="16097" y="50898"/>
                    </a:cubicBezTo>
                    <a:cubicBezTo>
                      <a:pt x="17628" y="51636"/>
                      <a:pt x="19865" y="51965"/>
                      <a:pt x="22808" y="51965"/>
                    </a:cubicBezTo>
                    <a:cubicBezTo>
                      <a:pt x="25414" y="51965"/>
                      <a:pt x="28271" y="51298"/>
                      <a:pt x="31332" y="49949"/>
                    </a:cubicBezTo>
                    <a:cubicBezTo>
                      <a:pt x="34432" y="48599"/>
                      <a:pt x="37344" y="46848"/>
                      <a:pt x="40012" y="44737"/>
                    </a:cubicBezTo>
                    <a:lnTo>
                      <a:pt x="40012" y="0"/>
                    </a:lnTo>
                    <a:lnTo>
                      <a:pt x="50097" y="0"/>
                    </a:lnTo>
                    <a:lnTo>
                      <a:pt x="50097" y="59908"/>
                    </a:lnTo>
                    <a:lnTo>
                      <a:pt x="40012" y="59908"/>
                    </a:lnTo>
                    <a:lnTo>
                      <a:pt x="40012" y="53261"/>
                    </a:lnTo>
                    <a:cubicBezTo>
                      <a:pt x="36637" y="55953"/>
                      <a:pt x="33356" y="58009"/>
                      <a:pt x="30257" y="59453"/>
                    </a:cubicBezTo>
                    <a:cubicBezTo>
                      <a:pt x="27133" y="60858"/>
                      <a:pt x="23703" y="61596"/>
                      <a:pt x="19959" y="61596"/>
                    </a:cubicBezTo>
                    <a:cubicBezTo>
                      <a:pt x="13672" y="61596"/>
                      <a:pt x="8767" y="59665"/>
                      <a:pt x="5243" y="55835"/>
                    </a:cubicBezTo>
                    <a:cubicBezTo>
                      <a:pt x="1750" y="51965"/>
                      <a:pt x="0" y="46330"/>
                      <a:pt x="0" y="38882"/>
                    </a:cubicBez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3" name="Shape 2786">
                <a:extLst>
                  <a:ext uri="{FF2B5EF4-FFF2-40B4-BE49-F238E27FC236}">
                    <a16:creationId xmlns:a16="http://schemas.microsoft.com/office/drawing/2014/main" id="{82E1E575-7A82-14F0-5407-E88467E46B18}"/>
                  </a:ext>
                </a:extLst>
              </p:cNvPr>
              <p:cNvSpPr/>
              <p:nvPr/>
            </p:nvSpPr>
            <p:spPr>
              <a:xfrm>
                <a:off x="2680752" y="1018505"/>
                <a:ext cx="37712" cy="78337"/>
              </a:xfrm>
              <a:custGeom>
                <a:avLst/>
                <a:gdLst/>
                <a:ahLst/>
                <a:cxnLst/>
                <a:rect l="0" t="0" r="0" b="0"/>
                <a:pathLst>
                  <a:path w="37712" h="78337">
                    <a:moveTo>
                      <a:pt x="6805" y="0"/>
                    </a:moveTo>
                    <a:lnTo>
                      <a:pt x="16898" y="0"/>
                    </a:lnTo>
                    <a:lnTo>
                      <a:pt x="16898" y="17228"/>
                    </a:lnTo>
                    <a:lnTo>
                      <a:pt x="37712" y="17228"/>
                    </a:lnTo>
                    <a:lnTo>
                      <a:pt x="37712" y="25696"/>
                    </a:lnTo>
                    <a:lnTo>
                      <a:pt x="16898" y="25696"/>
                    </a:lnTo>
                    <a:lnTo>
                      <a:pt x="16898" y="53010"/>
                    </a:lnTo>
                    <a:cubicBezTo>
                      <a:pt x="16898" y="56165"/>
                      <a:pt x="16953" y="58621"/>
                      <a:pt x="17110" y="60395"/>
                    </a:cubicBezTo>
                    <a:cubicBezTo>
                      <a:pt x="17259" y="62176"/>
                      <a:pt x="17754" y="63801"/>
                      <a:pt x="18609" y="65332"/>
                    </a:cubicBezTo>
                    <a:cubicBezTo>
                      <a:pt x="19410" y="66776"/>
                      <a:pt x="20485" y="67820"/>
                      <a:pt x="21827" y="68526"/>
                    </a:cubicBezTo>
                    <a:cubicBezTo>
                      <a:pt x="23209" y="69170"/>
                      <a:pt x="25328" y="69476"/>
                      <a:pt x="28146" y="69476"/>
                    </a:cubicBezTo>
                    <a:cubicBezTo>
                      <a:pt x="29801" y="69476"/>
                      <a:pt x="31520" y="69256"/>
                      <a:pt x="33294" y="68769"/>
                    </a:cubicBezTo>
                    <a:cubicBezTo>
                      <a:pt x="35107" y="68275"/>
                      <a:pt x="36394" y="67883"/>
                      <a:pt x="37163" y="67545"/>
                    </a:cubicBezTo>
                    <a:lnTo>
                      <a:pt x="37712" y="67545"/>
                    </a:lnTo>
                    <a:lnTo>
                      <a:pt x="37712" y="76618"/>
                    </a:lnTo>
                    <a:cubicBezTo>
                      <a:pt x="35813" y="77105"/>
                      <a:pt x="33726" y="77536"/>
                      <a:pt x="31489" y="77843"/>
                    </a:cubicBezTo>
                    <a:cubicBezTo>
                      <a:pt x="29283" y="78180"/>
                      <a:pt x="27290" y="78337"/>
                      <a:pt x="25540" y="78337"/>
                    </a:cubicBezTo>
                    <a:cubicBezTo>
                      <a:pt x="19410" y="78337"/>
                      <a:pt x="14779" y="76681"/>
                      <a:pt x="11592" y="73400"/>
                    </a:cubicBezTo>
                    <a:cubicBezTo>
                      <a:pt x="8406" y="70119"/>
                      <a:pt x="6805" y="64814"/>
                      <a:pt x="6805" y="57577"/>
                    </a:cubicBezTo>
                    <a:lnTo>
                      <a:pt x="6805" y="25696"/>
                    </a:lnTo>
                    <a:lnTo>
                      <a:pt x="0" y="25696"/>
                    </a:lnTo>
                    <a:lnTo>
                      <a:pt x="0" y="17228"/>
                    </a:lnTo>
                    <a:lnTo>
                      <a:pt x="6805" y="17228"/>
                    </a:lnTo>
                    <a:lnTo>
                      <a:pt x="6805"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4" name="Shape 2787">
                <a:extLst>
                  <a:ext uri="{FF2B5EF4-FFF2-40B4-BE49-F238E27FC236}">
                    <a16:creationId xmlns:a16="http://schemas.microsoft.com/office/drawing/2014/main" id="{4FD973B4-4053-3C75-20BF-3D2918386DBC}"/>
                  </a:ext>
                </a:extLst>
              </p:cNvPr>
              <p:cNvSpPr/>
              <p:nvPr/>
            </p:nvSpPr>
            <p:spPr>
              <a:xfrm>
                <a:off x="3030078" y="788502"/>
                <a:ext cx="71155" cy="79867"/>
              </a:xfrm>
              <a:custGeom>
                <a:avLst/>
                <a:gdLst/>
                <a:ahLst/>
                <a:cxnLst/>
                <a:rect l="0" t="0" r="0" b="0"/>
                <a:pathLst>
                  <a:path w="71155" h="79867">
                    <a:moveTo>
                      <a:pt x="0" y="0"/>
                    </a:moveTo>
                    <a:lnTo>
                      <a:pt x="14504" y="0"/>
                    </a:lnTo>
                    <a:lnTo>
                      <a:pt x="35813" y="44454"/>
                    </a:lnTo>
                    <a:lnTo>
                      <a:pt x="56415" y="0"/>
                    </a:lnTo>
                    <a:lnTo>
                      <a:pt x="71155" y="0"/>
                    </a:lnTo>
                    <a:lnTo>
                      <a:pt x="71155" y="79867"/>
                    </a:lnTo>
                    <a:lnTo>
                      <a:pt x="60520" y="79867"/>
                    </a:lnTo>
                    <a:lnTo>
                      <a:pt x="60520" y="11043"/>
                    </a:lnTo>
                    <a:lnTo>
                      <a:pt x="38324" y="57883"/>
                    </a:lnTo>
                    <a:lnTo>
                      <a:pt x="31975" y="57883"/>
                    </a:lnTo>
                    <a:lnTo>
                      <a:pt x="9936" y="11043"/>
                    </a:lnTo>
                    <a:lnTo>
                      <a:pt x="9936" y="79867"/>
                    </a:lnTo>
                    <a:lnTo>
                      <a:pt x="0" y="79867"/>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5" name="Shape 36319">
                <a:extLst>
                  <a:ext uri="{FF2B5EF4-FFF2-40B4-BE49-F238E27FC236}">
                    <a16:creationId xmlns:a16="http://schemas.microsoft.com/office/drawing/2014/main" id="{B8FD89CB-3B4E-36CD-700C-E5611A0AEFEC}"/>
                  </a:ext>
                </a:extLst>
              </p:cNvPr>
              <p:cNvSpPr/>
              <p:nvPr/>
            </p:nvSpPr>
            <p:spPr>
              <a:xfrm>
                <a:off x="3121993" y="808461"/>
                <a:ext cx="10085" cy="59908"/>
              </a:xfrm>
              <a:custGeom>
                <a:avLst/>
                <a:gdLst/>
                <a:ahLst/>
                <a:cxnLst/>
                <a:rect l="0" t="0" r="0" b="0"/>
                <a:pathLst>
                  <a:path w="10085" h="59908">
                    <a:moveTo>
                      <a:pt x="0" y="0"/>
                    </a:moveTo>
                    <a:lnTo>
                      <a:pt x="10085" y="0"/>
                    </a:lnTo>
                    <a:lnTo>
                      <a:pt x="10085" y="59908"/>
                    </a:lnTo>
                    <a:lnTo>
                      <a:pt x="0" y="59908"/>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6" name="Shape 36320">
                <a:extLst>
                  <a:ext uri="{FF2B5EF4-FFF2-40B4-BE49-F238E27FC236}">
                    <a16:creationId xmlns:a16="http://schemas.microsoft.com/office/drawing/2014/main" id="{00549F28-3C5E-31C2-7C89-EE36FAB11A28}"/>
                  </a:ext>
                </a:extLst>
              </p:cNvPr>
              <p:cNvSpPr/>
              <p:nvPr/>
            </p:nvSpPr>
            <p:spPr>
              <a:xfrm>
                <a:off x="3121349" y="787952"/>
                <a:ext cx="11372" cy="10454"/>
              </a:xfrm>
              <a:custGeom>
                <a:avLst/>
                <a:gdLst/>
                <a:ahLst/>
                <a:cxnLst/>
                <a:rect l="0" t="0" r="0" b="0"/>
                <a:pathLst>
                  <a:path w="11372" h="10454">
                    <a:moveTo>
                      <a:pt x="0" y="0"/>
                    </a:moveTo>
                    <a:lnTo>
                      <a:pt x="11372" y="0"/>
                    </a:lnTo>
                    <a:lnTo>
                      <a:pt x="11372" y="10454"/>
                    </a:lnTo>
                    <a:lnTo>
                      <a:pt x="0" y="10454"/>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7" name="Shape 2790">
                <a:extLst>
                  <a:ext uri="{FF2B5EF4-FFF2-40B4-BE49-F238E27FC236}">
                    <a16:creationId xmlns:a16="http://schemas.microsoft.com/office/drawing/2014/main" id="{53C5E4DC-289D-8F9E-8938-7C4F6BA006E0}"/>
                  </a:ext>
                </a:extLst>
              </p:cNvPr>
              <p:cNvSpPr/>
              <p:nvPr/>
            </p:nvSpPr>
            <p:spPr>
              <a:xfrm>
                <a:off x="3145327" y="808461"/>
                <a:ext cx="58582" cy="59908"/>
              </a:xfrm>
              <a:custGeom>
                <a:avLst/>
                <a:gdLst/>
                <a:ahLst/>
                <a:cxnLst/>
                <a:rect l="0" t="0" r="0" b="0"/>
                <a:pathLst>
                  <a:path w="58582" h="59908">
                    <a:moveTo>
                      <a:pt x="212" y="0"/>
                    </a:moveTo>
                    <a:lnTo>
                      <a:pt x="12934" y="0"/>
                    </a:lnTo>
                    <a:lnTo>
                      <a:pt x="29825" y="22627"/>
                    </a:lnTo>
                    <a:lnTo>
                      <a:pt x="46786" y="0"/>
                    </a:lnTo>
                    <a:lnTo>
                      <a:pt x="58582" y="0"/>
                    </a:lnTo>
                    <a:lnTo>
                      <a:pt x="35036" y="29495"/>
                    </a:lnTo>
                    <a:lnTo>
                      <a:pt x="58582" y="59908"/>
                    </a:lnTo>
                    <a:lnTo>
                      <a:pt x="45890" y="59908"/>
                    </a:lnTo>
                    <a:lnTo>
                      <a:pt x="28875" y="36912"/>
                    </a:lnTo>
                    <a:lnTo>
                      <a:pt x="11773" y="59908"/>
                    </a:lnTo>
                    <a:lnTo>
                      <a:pt x="0" y="59908"/>
                    </a:lnTo>
                    <a:lnTo>
                      <a:pt x="23388" y="30044"/>
                    </a:lnTo>
                    <a:lnTo>
                      <a:pt x="21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8" name="Shape 2791">
                <a:extLst>
                  <a:ext uri="{FF2B5EF4-FFF2-40B4-BE49-F238E27FC236}">
                    <a16:creationId xmlns:a16="http://schemas.microsoft.com/office/drawing/2014/main" id="{120709CF-7214-ABD1-1B59-5033C63CE4AE}"/>
                  </a:ext>
                </a:extLst>
              </p:cNvPr>
              <p:cNvSpPr/>
              <p:nvPr/>
            </p:nvSpPr>
            <p:spPr>
              <a:xfrm>
                <a:off x="647871" y="152247"/>
                <a:ext cx="71163" cy="79899"/>
              </a:xfrm>
              <a:custGeom>
                <a:avLst/>
                <a:gdLst/>
                <a:ahLst/>
                <a:cxnLst/>
                <a:rect l="0" t="0" r="0" b="0"/>
                <a:pathLst>
                  <a:path w="71163" h="79899">
                    <a:moveTo>
                      <a:pt x="0" y="0"/>
                    </a:moveTo>
                    <a:lnTo>
                      <a:pt x="14504" y="0"/>
                    </a:lnTo>
                    <a:lnTo>
                      <a:pt x="35813" y="44486"/>
                    </a:lnTo>
                    <a:lnTo>
                      <a:pt x="56416" y="0"/>
                    </a:lnTo>
                    <a:lnTo>
                      <a:pt x="71163" y="0"/>
                    </a:lnTo>
                    <a:lnTo>
                      <a:pt x="71163" y="79899"/>
                    </a:lnTo>
                    <a:lnTo>
                      <a:pt x="60521" y="79899"/>
                    </a:lnTo>
                    <a:lnTo>
                      <a:pt x="60521" y="11067"/>
                    </a:lnTo>
                    <a:lnTo>
                      <a:pt x="38325" y="57915"/>
                    </a:lnTo>
                    <a:lnTo>
                      <a:pt x="31983" y="57915"/>
                    </a:lnTo>
                    <a:lnTo>
                      <a:pt x="9936" y="11067"/>
                    </a:lnTo>
                    <a:lnTo>
                      <a:pt x="9936" y="79899"/>
                    </a:lnTo>
                    <a:lnTo>
                      <a:pt x="0" y="79899"/>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79" name="Shape 36321">
                <a:extLst>
                  <a:ext uri="{FF2B5EF4-FFF2-40B4-BE49-F238E27FC236}">
                    <a16:creationId xmlns:a16="http://schemas.microsoft.com/office/drawing/2014/main" id="{C72FE4F1-CBEB-B2AD-9EF2-0D195CCE6F75}"/>
                  </a:ext>
                </a:extLst>
              </p:cNvPr>
              <p:cNvSpPr/>
              <p:nvPr/>
            </p:nvSpPr>
            <p:spPr>
              <a:xfrm>
                <a:off x="739785" y="172206"/>
                <a:ext cx="10093" cy="59940"/>
              </a:xfrm>
              <a:custGeom>
                <a:avLst/>
                <a:gdLst/>
                <a:ahLst/>
                <a:cxnLst/>
                <a:rect l="0" t="0" r="0" b="0"/>
                <a:pathLst>
                  <a:path w="10093" h="59940">
                    <a:moveTo>
                      <a:pt x="0" y="0"/>
                    </a:moveTo>
                    <a:lnTo>
                      <a:pt x="10093" y="0"/>
                    </a:lnTo>
                    <a:lnTo>
                      <a:pt x="10093" y="59940"/>
                    </a:lnTo>
                    <a:lnTo>
                      <a:pt x="0" y="59940"/>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80" name="Shape 36322">
                <a:extLst>
                  <a:ext uri="{FF2B5EF4-FFF2-40B4-BE49-F238E27FC236}">
                    <a16:creationId xmlns:a16="http://schemas.microsoft.com/office/drawing/2014/main" id="{96E74C93-8E4A-6288-5E18-2003FBB3E9AB}"/>
                  </a:ext>
                </a:extLst>
              </p:cNvPr>
              <p:cNvSpPr/>
              <p:nvPr/>
            </p:nvSpPr>
            <p:spPr>
              <a:xfrm>
                <a:off x="739142" y="151729"/>
                <a:ext cx="11381" cy="10454"/>
              </a:xfrm>
              <a:custGeom>
                <a:avLst/>
                <a:gdLst/>
                <a:ahLst/>
                <a:cxnLst/>
                <a:rect l="0" t="0" r="0" b="0"/>
                <a:pathLst>
                  <a:path w="11381" h="10454">
                    <a:moveTo>
                      <a:pt x="0" y="0"/>
                    </a:moveTo>
                    <a:lnTo>
                      <a:pt x="11381" y="0"/>
                    </a:lnTo>
                    <a:lnTo>
                      <a:pt x="11381" y="10454"/>
                    </a:lnTo>
                    <a:lnTo>
                      <a:pt x="0" y="10454"/>
                    </a:lnTo>
                    <a:lnTo>
                      <a:pt x="0" y="0"/>
                    </a:lnTo>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81" name="Shape 2794">
                <a:extLst>
                  <a:ext uri="{FF2B5EF4-FFF2-40B4-BE49-F238E27FC236}">
                    <a16:creationId xmlns:a16="http://schemas.microsoft.com/office/drawing/2014/main" id="{08DFA6CA-3129-6FD3-9BB1-20EFA2375503}"/>
                  </a:ext>
                </a:extLst>
              </p:cNvPr>
              <p:cNvSpPr/>
              <p:nvPr/>
            </p:nvSpPr>
            <p:spPr>
              <a:xfrm>
                <a:off x="763119" y="172206"/>
                <a:ext cx="58590" cy="59940"/>
              </a:xfrm>
              <a:custGeom>
                <a:avLst/>
                <a:gdLst/>
                <a:ahLst/>
                <a:cxnLst/>
                <a:rect l="0" t="0" r="0" b="0"/>
                <a:pathLst>
                  <a:path w="58590" h="59940">
                    <a:moveTo>
                      <a:pt x="212" y="0"/>
                    </a:moveTo>
                    <a:lnTo>
                      <a:pt x="12942" y="0"/>
                    </a:lnTo>
                    <a:lnTo>
                      <a:pt x="29833" y="22659"/>
                    </a:lnTo>
                    <a:lnTo>
                      <a:pt x="46786" y="0"/>
                    </a:lnTo>
                    <a:lnTo>
                      <a:pt x="58590" y="0"/>
                    </a:lnTo>
                    <a:lnTo>
                      <a:pt x="35044" y="29526"/>
                    </a:lnTo>
                    <a:lnTo>
                      <a:pt x="58590" y="59940"/>
                    </a:lnTo>
                    <a:lnTo>
                      <a:pt x="45899" y="59940"/>
                    </a:lnTo>
                    <a:lnTo>
                      <a:pt x="28883" y="36912"/>
                    </a:lnTo>
                    <a:lnTo>
                      <a:pt x="11773" y="59940"/>
                    </a:lnTo>
                    <a:lnTo>
                      <a:pt x="0" y="59940"/>
                    </a:lnTo>
                    <a:lnTo>
                      <a:pt x="23397" y="30044"/>
                    </a:lnTo>
                    <a:lnTo>
                      <a:pt x="212"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82" name="Shape 2795">
                <a:extLst>
                  <a:ext uri="{FF2B5EF4-FFF2-40B4-BE49-F238E27FC236}">
                    <a16:creationId xmlns:a16="http://schemas.microsoft.com/office/drawing/2014/main" id="{06B8E129-3B83-CEE4-A199-0A4BD82D3527}"/>
                  </a:ext>
                </a:extLst>
              </p:cNvPr>
              <p:cNvSpPr/>
              <p:nvPr/>
            </p:nvSpPr>
            <p:spPr>
              <a:xfrm>
                <a:off x="829346" y="171255"/>
                <a:ext cx="27403" cy="60829"/>
              </a:xfrm>
              <a:custGeom>
                <a:avLst/>
                <a:gdLst/>
                <a:ahLst/>
                <a:cxnLst/>
                <a:rect l="0" t="0" r="0" b="0"/>
                <a:pathLst>
                  <a:path w="27403" h="60829">
                    <a:moveTo>
                      <a:pt x="27403" y="0"/>
                    </a:moveTo>
                    <a:lnTo>
                      <a:pt x="27403" y="8049"/>
                    </a:lnTo>
                    <a:lnTo>
                      <a:pt x="15666" y="12386"/>
                    </a:lnTo>
                    <a:cubicBezTo>
                      <a:pt x="12471" y="15573"/>
                      <a:pt x="10666" y="19528"/>
                      <a:pt x="10235" y="24253"/>
                    </a:cubicBezTo>
                    <a:lnTo>
                      <a:pt x="27403" y="24253"/>
                    </a:lnTo>
                    <a:lnTo>
                      <a:pt x="27403" y="31976"/>
                    </a:lnTo>
                    <a:lnTo>
                      <a:pt x="10235" y="31976"/>
                    </a:lnTo>
                    <a:cubicBezTo>
                      <a:pt x="10235" y="35657"/>
                      <a:pt x="10792" y="38875"/>
                      <a:pt x="11891" y="41638"/>
                    </a:cubicBezTo>
                    <a:cubicBezTo>
                      <a:pt x="13029" y="44330"/>
                      <a:pt x="14528" y="46567"/>
                      <a:pt x="16459" y="48349"/>
                    </a:cubicBezTo>
                    <a:cubicBezTo>
                      <a:pt x="18334" y="50067"/>
                      <a:pt x="20540" y="51354"/>
                      <a:pt x="23051" y="52210"/>
                    </a:cubicBezTo>
                    <a:lnTo>
                      <a:pt x="27403" y="52870"/>
                    </a:lnTo>
                    <a:lnTo>
                      <a:pt x="27403" y="60829"/>
                    </a:lnTo>
                    <a:lnTo>
                      <a:pt x="8367" y="54235"/>
                    </a:lnTo>
                    <a:cubicBezTo>
                      <a:pt x="2786" y="48843"/>
                      <a:pt x="0" y="41175"/>
                      <a:pt x="0" y="31270"/>
                    </a:cubicBezTo>
                    <a:cubicBezTo>
                      <a:pt x="0" y="21459"/>
                      <a:pt x="2661" y="13705"/>
                      <a:pt x="7998" y="7944"/>
                    </a:cubicBezTo>
                    <a:lnTo>
                      <a:pt x="2740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83" name="Shape 2796">
                <a:extLst>
                  <a:ext uri="{FF2B5EF4-FFF2-40B4-BE49-F238E27FC236}">
                    <a16:creationId xmlns:a16="http://schemas.microsoft.com/office/drawing/2014/main" id="{63C29C3F-111B-D18D-BA1E-974D2296024D}"/>
                  </a:ext>
                </a:extLst>
              </p:cNvPr>
              <p:cNvSpPr/>
              <p:nvPr/>
            </p:nvSpPr>
            <p:spPr>
              <a:xfrm>
                <a:off x="856749" y="217485"/>
                <a:ext cx="25818" cy="16066"/>
              </a:xfrm>
              <a:custGeom>
                <a:avLst/>
                <a:gdLst/>
                <a:ahLst/>
                <a:cxnLst/>
                <a:rect l="0" t="0" r="0" b="0"/>
                <a:pathLst>
                  <a:path w="25818" h="16066">
                    <a:moveTo>
                      <a:pt x="25269" y="0"/>
                    </a:moveTo>
                    <a:lnTo>
                      <a:pt x="25818" y="0"/>
                    </a:lnTo>
                    <a:lnTo>
                      <a:pt x="25818" y="11012"/>
                    </a:lnTo>
                    <a:cubicBezTo>
                      <a:pt x="22412" y="12448"/>
                      <a:pt x="18950" y="13649"/>
                      <a:pt x="15395" y="14599"/>
                    </a:cubicBezTo>
                    <a:cubicBezTo>
                      <a:pt x="11863" y="15579"/>
                      <a:pt x="8159" y="16066"/>
                      <a:pt x="4234" y="16066"/>
                    </a:cubicBezTo>
                    <a:lnTo>
                      <a:pt x="0" y="14599"/>
                    </a:lnTo>
                    <a:lnTo>
                      <a:pt x="0" y="6640"/>
                    </a:lnTo>
                    <a:lnTo>
                      <a:pt x="4140" y="7268"/>
                    </a:lnTo>
                    <a:cubicBezTo>
                      <a:pt x="8222" y="7268"/>
                      <a:pt x="12295" y="6444"/>
                      <a:pt x="16439" y="4850"/>
                    </a:cubicBezTo>
                    <a:cubicBezTo>
                      <a:pt x="20575" y="3194"/>
                      <a:pt x="23518" y="1601"/>
                      <a:pt x="25269" y="0"/>
                    </a:cubicBez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84" name="Shape 2797">
                <a:extLst>
                  <a:ext uri="{FF2B5EF4-FFF2-40B4-BE49-F238E27FC236}">
                    <a16:creationId xmlns:a16="http://schemas.microsoft.com/office/drawing/2014/main" id="{22D95E35-7149-904C-A37C-A61FF53DFCE3}"/>
                  </a:ext>
                </a:extLst>
              </p:cNvPr>
              <p:cNvSpPr/>
              <p:nvPr/>
            </p:nvSpPr>
            <p:spPr>
              <a:xfrm>
                <a:off x="856749" y="170550"/>
                <a:ext cx="26980" cy="32682"/>
              </a:xfrm>
              <a:custGeom>
                <a:avLst/>
                <a:gdLst/>
                <a:ahLst/>
                <a:cxnLst/>
                <a:rect l="0" t="0" r="0" b="0"/>
                <a:pathLst>
                  <a:path w="26980" h="32682">
                    <a:moveTo>
                      <a:pt x="1723" y="0"/>
                    </a:moveTo>
                    <a:cubicBezTo>
                      <a:pt x="9815" y="0"/>
                      <a:pt x="16039" y="2362"/>
                      <a:pt x="20387" y="7079"/>
                    </a:cubicBezTo>
                    <a:cubicBezTo>
                      <a:pt x="24805" y="11804"/>
                      <a:pt x="26980" y="18515"/>
                      <a:pt x="26980" y="27195"/>
                    </a:cubicBezTo>
                    <a:lnTo>
                      <a:pt x="26980" y="32682"/>
                    </a:lnTo>
                    <a:lnTo>
                      <a:pt x="0" y="32682"/>
                    </a:lnTo>
                    <a:lnTo>
                      <a:pt x="0" y="24959"/>
                    </a:lnTo>
                    <a:lnTo>
                      <a:pt x="17169" y="24959"/>
                    </a:lnTo>
                    <a:cubicBezTo>
                      <a:pt x="17137" y="19653"/>
                      <a:pt x="15787" y="15572"/>
                      <a:pt x="13158" y="12660"/>
                    </a:cubicBezTo>
                    <a:cubicBezTo>
                      <a:pt x="10552" y="9779"/>
                      <a:pt x="6565" y="8312"/>
                      <a:pt x="1197" y="8312"/>
                    </a:cubicBezTo>
                    <a:lnTo>
                      <a:pt x="0" y="8754"/>
                    </a:lnTo>
                    <a:lnTo>
                      <a:pt x="0" y="705"/>
                    </a:lnTo>
                    <a:lnTo>
                      <a:pt x="1723"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sp>
            <p:nvSpPr>
              <p:cNvPr id="385" name="Shape 2798">
                <a:extLst>
                  <a:ext uri="{FF2B5EF4-FFF2-40B4-BE49-F238E27FC236}">
                    <a16:creationId xmlns:a16="http://schemas.microsoft.com/office/drawing/2014/main" id="{051434C8-5B93-3757-DFC2-98049264A15A}"/>
                  </a:ext>
                </a:extLst>
              </p:cNvPr>
              <p:cNvSpPr/>
              <p:nvPr/>
            </p:nvSpPr>
            <p:spPr>
              <a:xfrm>
                <a:off x="899026" y="172206"/>
                <a:ext cx="37406" cy="59940"/>
              </a:xfrm>
              <a:custGeom>
                <a:avLst/>
                <a:gdLst/>
                <a:ahLst/>
                <a:cxnLst/>
                <a:rect l="0" t="0" r="0" b="0"/>
                <a:pathLst>
                  <a:path w="37406" h="59940">
                    <a:moveTo>
                      <a:pt x="0" y="0"/>
                    </a:moveTo>
                    <a:lnTo>
                      <a:pt x="10093" y="0"/>
                    </a:lnTo>
                    <a:lnTo>
                      <a:pt x="10093" y="8861"/>
                    </a:lnTo>
                    <a:cubicBezTo>
                      <a:pt x="14104" y="5643"/>
                      <a:pt x="17636" y="3375"/>
                      <a:pt x="20665" y="2056"/>
                    </a:cubicBezTo>
                    <a:cubicBezTo>
                      <a:pt x="23734" y="675"/>
                      <a:pt x="26858" y="0"/>
                      <a:pt x="30052" y="0"/>
                    </a:cubicBezTo>
                    <a:cubicBezTo>
                      <a:pt x="31795" y="0"/>
                      <a:pt x="33082" y="63"/>
                      <a:pt x="33851" y="149"/>
                    </a:cubicBezTo>
                    <a:cubicBezTo>
                      <a:pt x="34652" y="243"/>
                      <a:pt x="35845" y="400"/>
                      <a:pt x="37406" y="644"/>
                    </a:cubicBezTo>
                    <a:lnTo>
                      <a:pt x="37406" y="11004"/>
                    </a:lnTo>
                    <a:lnTo>
                      <a:pt x="36857" y="11004"/>
                    </a:lnTo>
                    <a:cubicBezTo>
                      <a:pt x="35350" y="10635"/>
                      <a:pt x="33914" y="10391"/>
                      <a:pt x="32470" y="10242"/>
                    </a:cubicBezTo>
                    <a:cubicBezTo>
                      <a:pt x="31065" y="10085"/>
                      <a:pt x="29409" y="9991"/>
                      <a:pt x="27470" y="9991"/>
                    </a:cubicBezTo>
                    <a:cubicBezTo>
                      <a:pt x="24378" y="9991"/>
                      <a:pt x="21372" y="10666"/>
                      <a:pt x="18460" y="12079"/>
                    </a:cubicBezTo>
                    <a:cubicBezTo>
                      <a:pt x="15579" y="13429"/>
                      <a:pt x="12785" y="15203"/>
                      <a:pt x="10093" y="17385"/>
                    </a:cubicBezTo>
                    <a:lnTo>
                      <a:pt x="10093" y="59940"/>
                    </a:lnTo>
                    <a:lnTo>
                      <a:pt x="0" y="59940"/>
                    </a:lnTo>
                    <a:lnTo>
                      <a:pt x="0" y="0"/>
                    </a:lnTo>
                    <a:close/>
                  </a:path>
                </a:pathLst>
              </a:custGeom>
              <a:ln w="0" cap="flat">
                <a:miter lim="100000"/>
              </a:ln>
            </p:spPr>
            <p:style>
              <a:lnRef idx="0">
                <a:srgbClr val="000000">
                  <a:alpha val="0"/>
                </a:srgbClr>
              </a:lnRef>
              <a:fillRef idx="1">
                <a:srgbClr val="000000"/>
              </a:fillRef>
              <a:effectRef idx="0">
                <a:scrgbClr r="0" g="0" b="0"/>
              </a:effectRef>
              <a:fontRef idx="none"/>
            </p:style>
            <p:txBody>
              <a:bodyPr/>
              <a:lstStyle/>
              <a:p>
                <a:endParaRPr lang="it-IT"/>
              </a:p>
            </p:txBody>
          </p:sp>
          <p:pic>
            <p:nvPicPr>
              <p:cNvPr id="386" name="Picture 35761">
                <a:extLst>
                  <a:ext uri="{FF2B5EF4-FFF2-40B4-BE49-F238E27FC236}">
                    <a16:creationId xmlns:a16="http://schemas.microsoft.com/office/drawing/2014/main" id="{674FF73C-C25B-AC98-3AFF-7887B106F828}"/>
                  </a:ext>
                </a:extLst>
              </p:cNvPr>
              <p:cNvPicPr/>
              <p:nvPr/>
            </p:nvPicPr>
            <p:blipFill>
              <a:blip r:embed="rId11"/>
              <a:stretch>
                <a:fillRect/>
              </a:stretch>
            </p:blipFill>
            <p:spPr>
              <a:xfrm>
                <a:off x="1005837" y="122393"/>
                <a:ext cx="554736" cy="155448"/>
              </a:xfrm>
              <a:prstGeom prst="rect">
                <a:avLst/>
              </a:prstGeom>
            </p:spPr>
          </p:pic>
          <p:sp>
            <p:nvSpPr>
              <p:cNvPr id="387" name="Shape 2800">
                <a:extLst>
                  <a:ext uri="{FF2B5EF4-FFF2-40B4-BE49-F238E27FC236}">
                    <a16:creationId xmlns:a16="http://schemas.microsoft.com/office/drawing/2014/main" id="{DAEDDE9D-F0AB-8F31-5031-2B07A19C4A8F}"/>
                  </a:ext>
                </a:extLst>
              </p:cNvPr>
              <p:cNvSpPr/>
              <p:nvPr/>
            </p:nvSpPr>
            <p:spPr>
              <a:xfrm>
                <a:off x="1011575" y="125601"/>
                <a:ext cx="552314" cy="153848"/>
              </a:xfrm>
              <a:custGeom>
                <a:avLst/>
                <a:gdLst/>
                <a:ahLst/>
                <a:cxnLst/>
                <a:rect l="0" t="0" r="0" b="0"/>
                <a:pathLst>
                  <a:path w="552314" h="153848">
                    <a:moveTo>
                      <a:pt x="552314" y="153848"/>
                    </a:moveTo>
                    <a:lnTo>
                      <a:pt x="0" y="153848"/>
                    </a:lnTo>
                    <a:lnTo>
                      <a:pt x="0" y="0"/>
                    </a:lnTo>
                    <a:lnTo>
                      <a:pt x="552314" y="0"/>
                    </a:lnTo>
                    <a:close/>
                  </a:path>
                </a:pathLst>
              </a:custGeom>
              <a:ln w="11124" cap="flat">
                <a:miter lim="100000"/>
              </a:ln>
            </p:spPr>
            <p:style>
              <a:lnRef idx="1">
                <a:srgbClr val="000000"/>
              </a:lnRef>
              <a:fillRef idx="0">
                <a:srgbClr val="000000">
                  <a:alpha val="0"/>
                </a:srgbClr>
              </a:fillRef>
              <a:effectRef idx="0">
                <a:scrgbClr r="0" g="0" b="0"/>
              </a:effectRef>
              <a:fontRef idx="none"/>
            </p:style>
            <p:txBody>
              <a:bodyPr/>
              <a:lstStyle/>
              <a:p>
                <a:endParaRPr lang="it-IT"/>
              </a:p>
            </p:txBody>
          </p:sp>
          <p:sp>
            <p:nvSpPr>
              <p:cNvPr id="388" name="Shape 2801">
                <a:extLst>
                  <a:ext uri="{FF2B5EF4-FFF2-40B4-BE49-F238E27FC236}">
                    <a16:creationId xmlns:a16="http://schemas.microsoft.com/office/drawing/2014/main" id="{79F5D488-4B7E-A466-8DC5-F821E6996E04}"/>
                  </a:ext>
                </a:extLst>
              </p:cNvPr>
              <p:cNvSpPr/>
              <p:nvPr/>
            </p:nvSpPr>
            <p:spPr>
              <a:xfrm>
                <a:off x="2191965" y="727465"/>
                <a:ext cx="31881" cy="65947"/>
              </a:xfrm>
              <a:custGeom>
                <a:avLst/>
                <a:gdLst/>
                <a:ahLst/>
                <a:cxnLst/>
                <a:rect l="0" t="0" r="0" b="0"/>
                <a:pathLst>
                  <a:path w="31881" h="65947">
                    <a:moveTo>
                      <a:pt x="0" y="273"/>
                    </a:moveTo>
                    <a:cubicBezTo>
                      <a:pt x="10792" y="0"/>
                      <a:pt x="20874" y="6191"/>
                      <a:pt x="26364" y="16434"/>
                    </a:cubicBezTo>
                    <a:cubicBezTo>
                      <a:pt x="31854" y="26701"/>
                      <a:pt x="31881" y="39367"/>
                      <a:pt x="26424" y="49604"/>
                    </a:cubicBezTo>
                    <a:cubicBezTo>
                      <a:pt x="20998" y="59817"/>
                      <a:pt x="10912" y="65947"/>
                      <a:pt x="122" y="65639"/>
                    </a:cubicBezTo>
                    <a:lnTo>
                      <a:pt x="764" y="32955"/>
                    </a:lnTo>
                    <a:lnTo>
                      <a:pt x="0" y="273"/>
                    </a:lnTo>
                    <a:close/>
                  </a:path>
                </a:pathLst>
              </a:custGeom>
              <a:ln w="186" cap="flat">
                <a:miter lim="100000"/>
              </a:ln>
            </p:spPr>
            <p:style>
              <a:lnRef idx="1">
                <a:srgbClr val="000000"/>
              </a:lnRef>
              <a:fillRef idx="1">
                <a:srgbClr val="FFFFFF"/>
              </a:fillRef>
              <a:effectRef idx="0">
                <a:scrgbClr r="0" g="0" b="0"/>
              </a:effectRef>
              <a:fontRef idx="none"/>
            </p:style>
            <p:txBody>
              <a:bodyPr/>
              <a:lstStyle/>
              <a:p>
                <a:endParaRPr lang="it-IT"/>
              </a:p>
            </p:txBody>
          </p:sp>
        </p:grpSp>
        <p:sp>
          <p:nvSpPr>
            <p:cNvPr id="389" name="CasellaDiTesto 388">
              <a:extLst>
                <a:ext uri="{FF2B5EF4-FFF2-40B4-BE49-F238E27FC236}">
                  <a16:creationId xmlns:a16="http://schemas.microsoft.com/office/drawing/2014/main" id="{DA6E359E-AF46-9D46-DCA3-AAB23F3A2B3B}"/>
                </a:ext>
              </a:extLst>
            </p:cNvPr>
            <p:cNvSpPr txBox="1"/>
            <p:nvPr/>
          </p:nvSpPr>
          <p:spPr>
            <a:xfrm>
              <a:off x="1798238" y="1975987"/>
              <a:ext cx="2921479" cy="276999"/>
            </a:xfrm>
            <a:prstGeom prst="rect">
              <a:avLst/>
            </a:prstGeom>
            <a:noFill/>
          </p:spPr>
          <p:txBody>
            <a:bodyPr wrap="square" rtlCol="0">
              <a:spAutoFit/>
            </a:bodyPr>
            <a:lstStyle/>
            <a:p>
              <a:r>
                <a:rPr lang="it-IT" sz="1200" b="1" dirty="0">
                  <a:solidFill>
                    <a:srgbClr val="00B050"/>
                  </a:solidFill>
                </a:rPr>
                <a:t>PROCESS STARTED IN OPEN MODE</a:t>
              </a:r>
            </a:p>
          </p:txBody>
        </p:sp>
        <p:sp>
          <p:nvSpPr>
            <p:cNvPr id="398" name="CasellaDiTesto 397">
              <a:extLst>
                <a:ext uri="{FF2B5EF4-FFF2-40B4-BE49-F238E27FC236}">
                  <a16:creationId xmlns:a16="http://schemas.microsoft.com/office/drawing/2014/main" id="{3F545121-4386-3EF0-262B-EA2F6C9F5690}"/>
                </a:ext>
              </a:extLst>
            </p:cNvPr>
            <p:cNvSpPr txBox="1"/>
            <p:nvPr/>
          </p:nvSpPr>
          <p:spPr>
            <a:xfrm>
              <a:off x="1202272" y="6045328"/>
              <a:ext cx="5186765" cy="830997"/>
            </a:xfrm>
            <a:prstGeom prst="rect">
              <a:avLst/>
            </a:prstGeom>
            <a:noFill/>
          </p:spPr>
          <p:txBody>
            <a:bodyPr wrap="square" rtlCol="0">
              <a:spAutoFit/>
            </a:bodyPr>
            <a:lstStyle/>
            <a:p>
              <a:pPr marL="171450" indent="-171450">
                <a:buFont typeface="Arial" panose="020B0604020202020204" pitchFamily="34" charset="0"/>
                <a:buChar char="•"/>
              </a:pPr>
              <a:r>
                <a:rPr lang="it-IT" sz="1200" b="1" dirty="0" err="1">
                  <a:solidFill>
                    <a:schemeClr val="accent6">
                      <a:lumMod val="50000"/>
                    </a:schemeClr>
                  </a:solidFill>
                </a:rPr>
                <a:t>Phase</a:t>
              </a:r>
              <a:r>
                <a:rPr lang="it-IT" sz="1200" b="1" dirty="0">
                  <a:solidFill>
                    <a:schemeClr val="accent6">
                      <a:lumMod val="50000"/>
                    </a:schemeClr>
                  </a:solidFill>
                </a:rPr>
                <a:t> 2 </a:t>
              </a:r>
              <a:r>
                <a:rPr lang="it-IT" sz="1200" b="1" dirty="0" err="1">
                  <a:solidFill>
                    <a:schemeClr val="accent6">
                      <a:lumMod val="50000"/>
                    </a:schemeClr>
                  </a:solidFill>
                </a:rPr>
                <a:t>started</a:t>
              </a:r>
              <a:r>
                <a:rPr lang="it-IT" sz="1200" b="1" dirty="0">
                  <a:solidFill>
                    <a:schemeClr val="accent6">
                      <a:lumMod val="50000"/>
                    </a:schemeClr>
                  </a:solidFill>
                </a:rPr>
                <a:t> with 37% of CF</a:t>
              </a:r>
              <a:r>
                <a:rPr lang="it-IT" sz="1200" b="1" baseline="-25000" dirty="0">
                  <a:solidFill>
                    <a:schemeClr val="accent6">
                      <a:lumMod val="50000"/>
                    </a:schemeClr>
                  </a:solidFill>
                </a:rPr>
                <a:t>4</a:t>
              </a:r>
              <a:r>
                <a:rPr lang="it-IT" sz="1200" b="1" dirty="0">
                  <a:solidFill>
                    <a:schemeClr val="accent6">
                      <a:lumMod val="50000"/>
                    </a:schemeClr>
                  </a:solidFill>
                </a:rPr>
                <a:t> in the loop</a:t>
              </a:r>
            </a:p>
            <a:p>
              <a:pPr marL="171450" indent="-171450">
                <a:buFont typeface="Arial" panose="020B0604020202020204" pitchFamily="34" charset="0"/>
                <a:buChar char="•"/>
              </a:pPr>
              <a:r>
                <a:rPr lang="it-IT" sz="1200" b="1" dirty="0">
                  <a:solidFill>
                    <a:schemeClr val="accent6">
                      <a:lumMod val="50000"/>
                    </a:schemeClr>
                  </a:solidFill>
                </a:rPr>
                <a:t>Single membrane </a:t>
              </a:r>
              <a:r>
                <a:rPr lang="it-IT" sz="1200" dirty="0" err="1">
                  <a:solidFill>
                    <a:schemeClr val="accent6">
                      <a:lumMod val="50000"/>
                    </a:schemeClr>
                  </a:solidFill>
                </a:rPr>
                <a:t>configuration</a:t>
              </a:r>
              <a:r>
                <a:rPr lang="it-IT" sz="1200" dirty="0">
                  <a:solidFill>
                    <a:schemeClr val="accent6">
                      <a:lumMod val="50000"/>
                    </a:schemeClr>
                  </a:solidFill>
                </a:rPr>
                <a:t> </a:t>
              </a:r>
              <a:r>
                <a:rPr lang="it-IT" sz="1200" dirty="0" err="1">
                  <a:solidFill>
                    <a:schemeClr val="accent6">
                      <a:lumMod val="50000"/>
                    </a:schemeClr>
                  </a:solidFill>
                </a:rPr>
                <a:t>until</a:t>
              </a:r>
              <a:r>
                <a:rPr lang="it-IT" sz="1200" dirty="0">
                  <a:solidFill>
                    <a:schemeClr val="accent6">
                      <a:lumMod val="50000"/>
                    </a:schemeClr>
                  </a:solidFill>
                </a:rPr>
                <a:t> 70% of CF</a:t>
              </a:r>
              <a:r>
                <a:rPr lang="it-IT" sz="1200" baseline="-25000" dirty="0">
                  <a:solidFill>
                    <a:schemeClr val="accent6">
                      <a:lumMod val="50000"/>
                    </a:schemeClr>
                  </a:solidFill>
                </a:rPr>
                <a:t>4</a:t>
              </a:r>
              <a:r>
                <a:rPr lang="it-IT" sz="1200" dirty="0">
                  <a:solidFill>
                    <a:schemeClr val="accent6">
                      <a:lumMod val="50000"/>
                    </a:schemeClr>
                  </a:solidFill>
                </a:rPr>
                <a:t> </a:t>
              </a:r>
              <a:r>
                <a:rPr lang="it-IT" sz="1200" dirty="0" err="1">
                  <a:solidFill>
                    <a:schemeClr val="accent6">
                      <a:lumMod val="50000"/>
                    </a:schemeClr>
                  </a:solidFill>
                </a:rPr>
                <a:t>present</a:t>
              </a:r>
              <a:r>
                <a:rPr lang="it-IT" sz="1200" dirty="0">
                  <a:solidFill>
                    <a:schemeClr val="accent6">
                      <a:lumMod val="50000"/>
                    </a:schemeClr>
                  </a:solidFill>
                </a:rPr>
                <a:t> in the loop, </a:t>
              </a:r>
              <a:r>
                <a:rPr lang="it-IT" sz="1200" dirty="0" err="1">
                  <a:solidFill>
                    <a:schemeClr val="accent6">
                      <a:lumMod val="50000"/>
                    </a:schemeClr>
                  </a:solidFill>
                </a:rPr>
                <a:t>then</a:t>
              </a:r>
              <a:r>
                <a:rPr lang="it-IT" sz="1200" dirty="0">
                  <a:solidFill>
                    <a:schemeClr val="accent6">
                      <a:lumMod val="50000"/>
                    </a:schemeClr>
                  </a:solidFill>
                </a:rPr>
                <a:t> </a:t>
              </a:r>
              <a:r>
                <a:rPr lang="it-IT" sz="1200" b="1" dirty="0">
                  <a:solidFill>
                    <a:schemeClr val="accent6">
                      <a:lumMod val="50000"/>
                    </a:schemeClr>
                  </a:solidFill>
                </a:rPr>
                <a:t>double membrane </a:t>
              </a:r>
              <a:r>
                <a:rPr lang="it-IT" sz="1200" dirty="0" err="1">
                  <a:solidFill>
                    <a:schemeClr val="accent6">
                      <a:lumMod val="50000"/>
                    </a:schemeClr>
                  </a:solidFill>
                </a:rPr>
                <a:t>configuration</a:t>
              </a:r>
              <a:r>
                <a:rPr lang="it-IT" sz="1200" dirty="0">
                  <a:solidFill>
                    <a:schemeClr val="accent6">
                      <a:lumMod val="50000"/>
                    </a:schemeClr>
                  </a:solidFill>
                </a:rPr>
                <a:t> to </a:t>
              </a:r>
              <a:r>
                <a:rPr lang="it-IT" sz="1200" dirty="0" err="1">
                  <a:solidFill>
                    <a:schemeClr val="accent6">
                      <a:lumMod val="50000"/>
                    </a:schemeClr>
                  </a:solidFill>
                </a:rPr>
                <a:t>recover</a:t>
              </a:r>
              <a:r>
                <a:rPr lang="it-IT" sz="1200" dirty="0">
                  <a:solidFill>
                    <a:schemeClr val="accent6">
                      <a:lumMod val="50000"/>
                    </a:schemeClr>
                  </a:solidFill>
                </a:rPr>
                <a:t> the </a:t>
              </a:r>
              <a:r>
                <a:rPr lang="it-IT" sz="1200" dirty="0" err="1">
                  <a:solidFill>
                    <a:schemeClr val="accent6">
                      <a:lumMod val="50000"/>
                    </a:schemeClr>
                  </a:solidFill>
                </a:rPr>
                <a:t>huge</a:t>
              </a:r>
              <a:r>
                <a:rPr lang="it-IT" sz="1200" dirty="0">
                  <a:solidFill>
                    <a:schemeClr val="accent6">
                      <a:lumMod val="50000"/>
                    </a:schemeClr>
                  </a:solidFill>
                </a:rPr>
                <a:t> volume of </a:t>
              </a:r>
              <a:r>
                <a:rPr lang="it-IT" sz="1200" b="1" dirty="0">
                  <a:solidFill>
                    <a:schemeClr val="accent6">
                      <a:lumMod val="50000"/>
                    </a:schemeClr>
                  </a:solidFill>
                </a:rPr>
                <a:t>CF</a:t>
              </a:r>
              <a:r>
                <a:rPr lang="it-IT" sz="1200" b="1" baseline="-25000" dirty="0">
                  <a:solidFill>
                    <a:schemeClr val="accent6">
                      <a:lumMod val="50000"/>
                    </a:schemeClr>
                  </a:solidFill>
                </a:rPr>
                <a:t>4</a:t>
              </a:r>
              <a:r>
                <a:rPr lang="it-IT" sz="1200" b="1" dirty="0">
                  <a:solidFill>
                    <a:schemeClr val="accent6">
                      <a:lumMod val="50000"/>
                    </a:schemeClr>
                  </a:solidFill>
                </a:rPr>
                <a:t> in the permeate stream</a:t>
              </a:r>
            </a:p>
          </p:txBody>
        </p:sp>
        <p:sp>
          <p:nvSpPr>
            <p:cNvPr id="399" name="CasellaDiTesto 398">
              <a:extLst>
                <a:ext uri="{FF2B5EF4-FFF2-40B4-BE49-F238E27FC236}">
                  <a16:creationId xmlns:a16="http://schemas.microsoft.com/office/drawing/2014/main" id="{666B779E-F782-FC66-B379-62DE53467D04}"/>
                </a:ext>
              </a:extLst>
            </p:cNvPr>
            <p:cNvSpPr txBox="1"/>
            <p:nvPr/>
          </p:nvSpPr>
          <p:spPr>
            <a:xfrm>
              <a:off x="3021863" y="4570099"/>
              <a:ext cx="3490780" cy="276999"/>
            </a:xfrm>
            <a:prstGeom prst="rect">
              <a:avLst/>
            </a:prstGeom>
            <a:solidFill>
              <a:schemeClr val="bg1"/>
            </a:solidFill>
            <a:ln>
              <a:noFill/>
            </a:ln>
          </p:spPr>
          <p:txBody>
            <a:bodyPr wrap="square" rtlCol="0">
              <a:spAutoFit/>
            </a:bodyPr>
            <a:lstStyle/>
            <a:p>
              <a:r>
                <a:rPr lang="it-IT" sz="1200" b="1" dirty="0">
                  <a:solidFill>
                    <a:srgbClr val="FF0000"/>
                  </a:solidFill>
                </a:rPr>
                <a:t>CF</a:t>
              </a:r>
              <a:r>
                <a:rPr lang="it-IT" sz="1200" b="1" baseline="-25000" dirty="0">
                  <a:solidFill>
                    <a:srgbClr val="FF0000"/>
                  </a:solidFill>
                </a:rPr>
                <a:t>4</a:t>
              </a:r>
              <a:r>
                <a:rPr lang="it-IT" sz="1200" b="1" dirty="0">
                  <a:solidFill>
                    <a:srgbClr val="FF0000"/>
                  </a:solidFill>
                </a:rPr>
                <a:t> from </a:t>
              </a:r>
              <a:r>
                <a:rPr lang="it-IT" sz="1200" b="1" dirty="0" err="1">
                  <a:solidFill>
                    <a:srgbClr val="FF0000"/>
                  </a:solidFill>
                </a:rPr>
                <a:t>retentate</a:t>
              </a:r>
              <a:r>
                <a:rPr lang="it-IT" sz="1200" b="1" dirty="0">
                  <a:solidFill>
                    <a:srgbClr val="FF0000"/>
                  </a:solidFill>
                </a:rPr>
                <a:t> side </a:t>
              </a:r>
              <a:r>
                <a:rPr lang="it-IT" sz="1200" b="1" dirty="0" err="1">
                  <a:solidFill>
                    <a:srgbClr val="FF0000"/>
                  </a:solidFill>
                </a:rPr>
                <a:t>sent</a:t>
              </a:r>
              <a:r>
                <a:rPr lang="it-IT" sz="1200" b="1" dirty="0">
                  <a:solidFill>
                    <a:srgbClr val="FF0000"/>
                  </a:solidFill>
                </a:rPr>
                <a:t> back to the loop</a:t>
              </a:r>
            </a:p>
          </p:txBody>
        </p:sp>
        <p:sp>
          <p:nvSpPr>
            <p:cNvPr id="400" name="CasellaDiTesto 399">
              <a:extLst>
                <a:ext uri="{FF2B5EF4-FFF2-40B4-BE49-F238E27FC236}">
                  <a16:creationId xmlns:a16="http://schemas.microsoft.com/office/drawing/2014/main" id="{1C8CC02B-06F2-EBF7-D121-7A538E0D0883}"/>
                </a:ext>
              </a:extLst>
            </p:cNvPr>
            <p:cNvSpPr txBox="1"/>
            <p:nvPr/>
          </p:nvSpPr>
          <p:spPr>
            <a:xfrm>
              <a:off x="1233115" y="4623412"/>
              <a:ext cx="1689067" cy="461665"/>
            </a:xfrm>
            <a:prstGeom prst="rect">
              <a:avLst/>
            </a:prstGeom>
            <a:noFill/>
          </p:spPr>
          <p:txBody>
            <a:bodyPr wrap="square" rtlCol="0">
              <a:spAutoFit/>
            </a:bodyPr>
            <a:lstStyle/>
            <a:p>
              <a:r>
                <a:rPr lang="it-IT" sz="1200" b="1" dirty="0">
                  <a:solidFill>
                    <a:srgbClr val="FF0000"/>
                  </a:solidFill>
                </a:rPr>
                <a:t>Permeate stream </a:t>
              </a:r>
              <a:r>
                <a:rPr lang="it-IT" sz="1200" b="1" dirty="0" err="1">
                  <a:solidFill>
                    <a:srgbClr val="FF0000"/>
                  </a:solidFill>
                </a:rPr>
                <a:t>exhausted</a:t>
              </a:r>
              <a:endParaRPr lang="it-IT" sz="1200" b="1" dirty="0">
                <a:solidFill>
                  <a:srgbClr val="FF0000"/>
                </a:solidFill>
              </a:endParaRPr>
            </a:p>
          </p:txBody>
        </p:sp>
      </p:grpSp>
      <p:sp>
        <p:nvSpPr>
          <p:cNvPr id="401" name="CasellaDiTesto 400">
            <a:extLst>
              <a:ext uri="{FF2B5EF4-FFF2-40B4-BE49-F238E27FC236}">
                <a16:creationId xmlns:a16="http://schemas.microsoft.com/office/drawing/2014/main" id="{93DB3558-A728-6B68-5128-5F13916B07CF}"/>
              </a:ext>
            </a:extLst>
          </p:cNvPr>
          <p:cNvSpPr txBox="1"/>
          <p:nvPr/>
        </p:nvSpPr>
        <p:spPr>
          <a:xfrm>
            <a:off x="6449671" y="5220391"/>
            <a:ext cx="3760453" cy="461665"/>
          </a:xfrm>
          <a:prstGeom prst="rect">
            <a:avLst/>
          </a:prstGeom>
          <a:noFill/>
        </p:spPr>
        <p:txBody>
          <a:bodyPr wrap="square" rtlCol="0">
            <a:spAutoFit/>
          </a:bodyPr>
          <a:lstStyle/>
          <a:p>
            <a:br>
              <a:rPr lang="it-IT" sz="1200" b="1" dirty="0">
                <a:solidFill>
                  <a:schemeClr val="accent6">
                    <a:lumMod val="50000"/>
                  </a:schemeClr>
                </a:solidFill>
              </a:rPr>
            </a:br>
            <a:endParaRPr lang="it-IT" sz="1200" b="1" dirty="0">
              <a:solidFill>
                <a:schemeClr val="accent6">
                  <a:lumMod val="50000"/>
                </a:schemeClr>
              </a:solidFill>
            </a:endParaRPr>
          </a:p>
        </p:txBody>
      </p:sp>
      <p:pic>
        <p:nvPicPr>
          <p:cNvPr id="405" name="Picture 35762">
            <a:extLst>
              <a:ext uri="{FF2B5EF4-FFF2-40B4-BE49-F238E27FC236}">
                <a16:creationId xmlns:a16="http://schemas.microsoft.com/office/drawing/2014/main" id="{B8740177-0683-071B-4FF2-B73EB3934D8F}"/>
              </a:ext>
            </a:extLst>
          </p:cNvPr>
          <p:cNvPicPr/>
          <p:nvPr/>
        </p:nvPicPr>
        <p:blipFill>
          <a:blip r:embed="rId12"/>
          <a:stretch>
            <a:fillRect/>
          </a:stretch>
        </p:blipFill>
        <p:spPr>
          <a:xfrm>
            <a:off x="7285315" y="4190766"/>
            <a:ext cx="3656897" cy="2334260"/>
          </a:xfrm>
          <a:prstGeom prst="rect">
            <a:avLst/>
          </a:prstGeom>
        </p:spPr>
      </p:pic>
      <p:sp>
        <p:nvSpPr>
          <p:cNvPr id="408" name="CasellaDiTesto 407">
            <a:extLst>
              <a:ext uri="{FF2B5EF4-FFF2-40B4-BE49-F238E27FC236}">
                <a16:creationId xmlns:a16="http://schemas.microsoft.com/office/drawing/2014/main" id="{7DDC7B28-4383-2381-B812-AE518C8820B6}"/>
              </a:ext>
            </a:extLst>
          </p:cNvPr>
          <p:cNvSpPr txBox="1"/>
          <p:nvPr/>
        </p:nvSpPr>
        <p:spPr>
          <a:xfrm>
            <a:off x="8552003" y="5168781"/>
            <a:ext cx="2596003" cy="600164"/>
          </a:xfrm>
          <a:prstGeom prst="rect">
            <a:avLst/>
          </a:prstGeom>
          <a:solidFill>
            <a:schemeClr val="bg1"/>
          </a:solidFill>
          <a:ln>
            <a:noFill/>
          </a:ln>
        </p:spPr>
        <p:txBody>
          <a:bodyPr wrap="square" rtlCol="0">
            <a:spAutoFit/>
          </a:bodyPr>
          <a:lstStyle/>
          <a:p>
            <a:r>
              <a:rPr lang="it-IT" sz="1100" b="1" dirty="0" err="1">
                <a:solidFill>
                  <a:schemeClr val="accent6">
                    <a:lumMod val="50000"/>
                  </a:schemeClr>
                </a:solidFill>
              </a:rPr>
              <a:t>Increase</a:t>
            </a:r>
            <a:r>
              <a:rPr lang="it-IT" sz="1100" b="1" dirty="0">
                <a:solidFill>
                  <a:schemeClr val="accent6">
                    <a:lumMod val="50000"/>
                  </a:schemeClr>
                </a:solidFill>
              </a:rPr>
              <a:t> of CF</a:t>
            </a:r>
            <a:r>
              <a:rPr lang="it-IT" sz="1100" b="1" baseline="-25000" dirty="0">
                <a:solidFill>
                  <a:schemeClr val="accent6">
                    <a:lumMod val="50000"/>
                  </a:schemeClr>
                </a:solidFill>
              </a:rPr>
              <a:t>4</a:t>
            </a:r>
            <a:r>
              <a:rPr lang="it-IT" sz="1100" b="1" dirty="0">
                <a:solidFill>
                  <a:schemeClr val="accent6">
                    <a:lumMod val="50000"/>
                  </a:schemeClr>
                </a:solidFill>
              </a:rPr>
              <a:t> </a:t>
            </a:r>
            <a:r>
              <a:rPr lang="it-IT" sz="1100" b="1" dirty="0" err="1">
                <a:solidFill>
                  <a:schemeClr val="accent6">
                    <a:lumMod val="50000"/>
                  </a:schemeClr>
                </a:solidFill>
              </a:rPr>
              <a:t>concentration</a:t>
            </a:r>
            <a:r>
              <a:rPr lang="it-IT" sz="1100" b="1" dirty="0">
                <a:solidFill>
                  <a:schemeClr val="accent6">
                    <a:lumMod val="50000"/>
                  </a:schemeClr>
                </a:solidFill>
              </a:rPr>
              <a:t> </a:t>
            </a:r>
            <a:r>
              <a:rPr lang="it-IT" sz="1100" b="1" dirty="0" err="1">
                <a:solidFill>
                  <a:schemeClr val="accent6">
                    <a:lumMod val="50000"/>
                  </a:schemeClr>
                </a:solidFill>
              </a:rPr>
              <a:t>at</a:t>
            </a:r>
            <a:r>
              <a:rPr lang="it-IT" sz="1100" b="1" dirty="0">
                <a:solidFill>
                  <a:schemeClr val="accent6">
                    <a:lumMod val="50000"/>
                  </a:schemeClr>
                </a:solidFill>
              </a:rPr>
              <a:t> the input of the membrane </a:t>
            </a:r>
            <a:r>
              <a:rPr lang="it-IT" sz="1100" b="1" dirty="0" err="1">
                <a:solidFill>
                  <a:schemeClr val="accent6">
                    <a:lumMod val="50000"/>
                  </a:schemeClr>
                </a:solidFill>
              </a:rPr>
              <a:t>module</a:t>
            </a:r>
            <a:r>
              <a:rPr lang="it-IT" sz="1100" b="1" dirty="0">
                <a:solidFill>
                  <a:schemeClr val="accent6">
                    <a:lumMod val="50000"/>
                  </a:schemeClr>
                </a:solidFill>
              </a:rPr>
              <a:t> </a:t>
            </a:r>
            <a:r>
              <a:rPr lang="it-IT" sz="1100" b="1" dirty="0">
                <a:solidFill>
                  <a:schemeClr val="accent6">
                    <a:lumMod val="50000"/>
                  </a:schemeClr>
                </a:solidFill>
                <a:sym typeface="Wingdings" panose="05000000000000000000" pitchFamily="2" charset="2"/>
              </a:rPr>
              <a:t> </a:t>
            </a:r>
            <a:r>
              <a:rPr lang="it-IT" sz="1100" b="1" dirty="0" err="1">
                <a:solidFill>
                  <a:schemeClr val="accent6">
                    <a:lumMod val="50000"/>
                  </a:schemeClr>
                </a:solidFill>
                <a:sym typeface="Wingdings" panose="05000000000000000000" pitchFamily="2" charset="2"/>
              </a:rPr>
              <a:t>Increase</a:t>
            </a:r>
            <a:r>
              <a:rPr lang="it-IT" sz="1100" b="1" dirty="0">
                <a:solidFill>
                  <a:schemeClr val="accent6">
                    <a:lumMod val="50000"/>
                  </a:schemeClr>
                </a:solidFill>
                <a:sym typeface="Wingdings" panose="05000000000000000000" pitchFamily="2" charset="2"/>
              </a:rPr>
              <a:t> of </a:t>
            </a:r>
            <a:r>
              <a:rPr lang="it-IT" sz="1100" b="1" dirty="0" err="1">
                <a:solidFill>
                  <a:schemeClr val="accent6">
                    <a:lumMod val="50000"/>
                  </a:schemeClr>
                </a:solidFill>
                <a:sym typeface="Wingdings" panose="05000000000000000000" pitchFamily="2" charset="2"/>
              </a:rPr>
              <a:t>recuperation</a:t>
            </a:r>
            <a:r>
              <a:rPr lang="it-IT" sz="1100" b="1" dirty="0">
                <a:solidFill>
                  <a:schemeClr val="accent6">
                    <a:lumMod val="50000"/>
                  </a:schemeClr>
                </a:solidFill>
                <a:sym typeface="Wingdings" panose="05000000000000000000" pitchFamily="2" charset="2"/>
              </a:rPr>
              <a:t> </a:t>
            </a:r>
            <a:r>
              <a:rPr lang="it-IT" sz="1100" b="1" dirty="0" err="1">
                <a:solidFill>
                  <a:schemeClr val="accent6">
                    <a:lumMod val="50000"/>
                  </a:schemeClr>
                </a:solidFill>
                <a:sym typeface="Wingdings" panose="05000000000000000000" pitchFamily="2" charset="2"/>
              </a:rPr>
              <a:t>efficiency</a:t>
            </a:r>
            <a:endParaRPr lang="it-IT" sz="1100" b="1" dirty="0">
              <a:solidFill>
                <a:schemeClr val="accent6">
                  <a:lumMod val="50000"/>
                </a:schemeClr>
              </a:solidFill>
            </a:endParaRPr>
          </a:p>
        </p:txBody>
      </p:sp>
    </p:spTree>
    <p:extLst>
      <p:ext uri="{BB962C8B-B14F-4D97-AF65-F5344CB8AC3E}">
        <p14:creationId xmlns:p14="http://schemas.microsoft.com/office/powerpoint/2010/main" val="42759945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6C776-33BC-A73D-5D37-9643E83243FA}"/>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30E3684-528B-B600-43E5-1E3E23A97B7E}"/>
              </a:ext>
            </a:extLst>
          </p:cNvPr>
          <p:cNvSpPr>
            <a:spLocks noGrp="1"/>
          </p:cNvSpPr>
          <p:nvPr>
            <p:ph type="title"/>
          </p:nvPr>
        </p:nvSpPr>
        <p:spPr/>
        <p:txBody>
          <a:bodyPr/>
          <a:lstStyle/>
          <a:p>
            <a:r>
              <a:rPr lang="it-IT" dirty="0"/>
              <a:t>LHC</a:t>
            </a:r>
            <a:r>
              <a:rPr lang="it-IT" cap="none" dirty="0"/>
              <a:t>b</a:t>
            </a:r>
            <a:r>
              <a:rPr lang="it-IT" dirty="0"/>
              <a:t> rich1 c</a:t>
            </a:r>
            <a:r>
              <a:rPr lang="it-IT" baseline="-25000" dirty="0"/>
              <a:t>4</a:t>
            </a:r>
            <a:r>
              <a:rPr lang="it-IT" dirty="0"/>
              <a:t>f</a:t>
            </a:r>
            <a:r>
              <a:rPr lang="it-IT" baseline="-25000" dirty="0"/>
              <a:t>10</a:t>
            </a:r>
            <a:r>
              <a:rPr lang="it-IT" dirty="0"/>
              <a:t> recovery system</a:t>
            </a:r>
          </a:p>
        </p:txBody>
      </p:sp>
      <p:sp>
        <p:nvSpPr>
          <p:cNvPr id="4" name="Segnaposto piè di pagina 3">
            <a:extLst>
              <a:ext uri="{FF2B5EF4-FFF2-40B4-BE49-F238E27FC236}">
                <a16:creationId xmlns:a16="http://schemas.microsoft.com/office/drawing/2014/main" id="{25154CEB-5246-F15B-C3B6-FC9480BB3596}"/>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5A288F02-1D00-49B4-E60E-7149302FD314}"/>
              </a:ext>
            </a:extLst>
          </p:cNvPr>
          <p:cNvSpPr>
            <a:spLocks noGrp="1"/>
          </p:cNvSpPr>
          <p:nvPr>
            <p:ph type="sldNum" sz="quarter" idx="12"/>
          </p:nvPr>
        </p:nvSpPr>
        <p:spPr/>
        <p:txBody>
          <a:bodyPr/>
          <a:lstStyle/>
          <a:p>
            <a:fld id="{27CE633F-9882-4A5C-83A2-1109D0C73261}" type="slidenum">
              <a:rPr lang="en-US" smtClean="0"/>
              <a:t>34</a:t>
            </a:fld>
            <a:endParaRPr lang="en-US" dirty="0"/>
          </a:p>
        </p:txBody>
      </p:sp>
      <p:pic>
        <p:nvPicPr>
          <p:cNvPr id="6" name="Picture 2">
            <a:extLst>
              <a:ext uri="{FF2B5EF4-FFF2-40B4-BE49-F238E27FC236}">
                <a16:creationId xmlns:a16="http://schemas.microsoft.com/office/drawing/2014/main" id="{DB8C836C-BAB4-07F3-F4B9-8B870D66B5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5466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08011F-26E6-B26B-BF18-79D4C28D27FD}"/>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8BAF6824-A780-DA51-C2FC-50991A9A6968}"/>
              </a:ext>
            </a:extLst>
          </p:cNvPr>
          <p:cNvSpPr>
            <a:spLocks noGrp="1"/>
          </p:cNvSpPr>
          <p:nvPr>
            <p:ph type="title"/>
          </p:nvPr>
        </p:nvSpPr>
        <p:spPr>
          <a:xfrm>
            <a:off x="838200" y="365125"/>
            <a:ext cx="9043219" cy="1325563"/>
          </a:xfrm>
        </p:spPr>
        <p:txBody>
          <a:bodyPr>
            <a:normAutofit/>
          </a:bodyPr>
          <a:lstStyle/>
          <a:p>
            <a:r>
              <a:rPr lang="it-IT" sz="3800" b="1" dirty="0"/>
              <a:t>C</a:t>
            </a:r>
            <a:r>
              <a:rPr lang="it-IT" sz="3800" b="1" baseline="-25000" dirty="0"/>
              <a:t>4</a:t>
            </a:r>
            <a:r>
              <a:rPr lang="it-IT" sz="3800" b="1" dirty="0"/>
              <a:t>F</a:t>
            </a:r>
            <a:r>
              <a:rPr lang="it-IT" sz="3800" b="1" baseline="-25000" dirty="0"/>
              <a:t>10</a:t>
            </a:r>
            <a:r>
              <a:rPr lang="it-IT" sz="3800" b="1" dirty="0"/>
              <a:t> recovery plant</a:t>
            </a:r>
            <a:br>
              <a:rPr lang="it-IT" sz="3800" b="1" dirty="0"/>
            </a:br>
            <a:r>
              <a:rPr lang="it-IT" sz="3800" b="1" dirty="0"/>
              <a:t>Overview</a:t>
            </a:r>
          </a:p>
        </p:txBody>
      </p:sp>
      <p:sp>
        <p:nvSpPr>
          <p:cNvPr id="4" name="Segnaposto piè di pagina 3">
            <a:extLst>
              <a:ext uri="{FF2B5EF4-FFF2-40B4-BE49-F238E27FC236}">
                <a16:creationId xmlns:a16="http://schemas.microsoft.com/office/drawing/2014/main" id="{70EBCD17-9C1E-C667-24D1-048C46709629}"/>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9FB109EB-3C63-2A4B-92C5-56DF58748740}"/>
              </a:ext>
            </a:extLst>
          </p:cNvPr>
          <p:cNvSpPr>
            <a:spLocks noGrp="1"/>
          </p:cNvSpPr>
          <p:nvPr>
            <p:ph type="sldNum" sz="quarter" idx="12"/>
          </p:nvPr>
        </p:nvSpPr>
        <p:spPr/>
        <p:txBody>
          <a:bodyPr/>
          <a:lstStyle/>
          <a:p>
            <a:fld id="{27CE633F-9882-4A5C-83A2-1109D0C73261}" type="slidenum">
              <a:rPr lang="en-US" smtClean="0"/>
              <a:t>35</a:t>
            </a:fld>
            <a:endParaRPr lang="en-US" dirty="0"/>
          </a:p>
        </p:txBody>
      </p:sp>
      <p:pic>
        <p:nvPicPr>
          <p:cNvPr id="6" name="Picture 2">
            <a:extLst>
              <a:ext uri="{FF2B5EF4-FFF2-40B4-BE49-F238E27FC236}">
                <a16:creationId xmlns:a16="http://schemas.microsoft.com/office/drawing/2014/main" id="{59F0DCAA-3185-89FA-1DBC-FEAEAE2923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Segnaposto contenuto 2">
            <a:extLst>
              <a:ext uri="{FF2B5EF4-FFF2-40B4-BE49-F238E27FC236}">
                <a16:creationId xmlns:a16="http://schemas.microsoft.com/office/drawing/2014/main" id="{24446E9B-8A02-2879-43CC-B46E7515E3FF}"/>
              </a:ext>
            </a:extLst>
          </p:cNvPr>
          <p:cNvSpPr>
            <a:spLocks noGrp="1"/>
          </p:cNvSpPr>
          <p:nvPr>
            <p:ph idx="1"/>
          </p:nvPr>
        </p:nvSpPr>
        <p:spPr>
          <a:xfrm>
            <a:off x="843209" y="1627004"/>
            <a:ext cx="7106612" cy="4520781"/>
          </a:xfrm>
        </p:spPr>
        <p:txBody>
          <a:bodyPr anchor="t">
            <a:noAutofit/>
          </a:bodyPr>
          <a:lstStyle/>
          <a:p>
            <a:pPr rtl="0" fontAlgn="base">
              <a:lnSpc>
                <a:spcPct val="110000"/>
              </a:lnSpc>
              <a:spcBef>
                <a:spcPts val="0"/>
              </a:spcBef>
              <a:spcAft>
                <a:spcPts val="0"/>
              </a:spcAft>
              <a:buFont typeface="Arial" panose="020B0604020202020204" pitchFamily="34" charset="0"/>
              <a:buChar char="•"/>
            </a:pPr>
            <a:r>
              <a:rPr lang="it-IT" sz="1700" dirty="0"/>
              <a:t>Recovery system used for detector </a:t>
            </a:r>
            <a:r>
              <a:rPr lang="it-IT" sz="1700" b="1" dirty="0"/>
              <a:t>filling</a:t>
            </a:r>
            <a:r>
              <a:rPr lang="it-IT" sz="1700" dirty="0"/>
              <a:t>, </a:t>
            </a:r>
            <a:r>
              <a:rPr lang="it-IT" sz="1700" b="1" dirty="0"/>
              <a:t>emptying</a:t>
            </a:r>
            <a:r>
              <a:rPr lang="it-IT" sz="1700" dirty="0"/>
              <a:t> or </a:t>
            </a:r>
            <a:r>
              <a:rPr lang="it-IT" sz="1700" b="1" dirty="0"/>
              <a:t>cleaning</a:t>
            </a:r>
            <a:r>
              <a:rPr lang="it-IT" sz="1700" dirty="0"/>
              <a:t> </a:t>
            </a:r>
          </a:p>
          <a:p>
            <a:pPr rtl="0" fontAlgn="base">
              <a:lnSpc>
                <a:spcPct val="110000"/>
              </a:lnSpc>
              <a:spcBef>
                <a:spcPts val="0"/>
              </a:spcBef>
              <a:spcAft>
                <a:spcPts val="0"/>
              </a:spcAft>
              <a:buFont typeface="Arial" panose="020B0604020202020204" pitchFamily="34" charset="0"/>
              <a:buChar char="•"/>
            </a:pPr>
            <a:r>
              <a:rPr lang="it-IT" sz="1700" dirty="0">
                <a:sym typeface="Wingdings" panose="05000000000000000000" pitchFamily="2" charset="2"/>
              </a:rPr>
              <a:t>O</a:t>
            </a:r>
            <a:r>
              <a:rPr lang="it-IT" sz="1700" b="0" i="0" u="none" strike="noStrike" dirty="0">
                <a:effectLst/>
                <a:sym typeface="Wingdings" panose="05000000000000000000" pitchFamily="2" charset="2"/>
              </a:rPr>
              <a:t>ld recuperation system used for DELPHI</a:t>
            </a:r>
            <a:br>
              <a:rPr lang="it-IT" sz="1700" b="0" i="0" u="none" strike="noStrike" dirty="0">
                <a:effectLst/>
                <a:sym typeface="Wingdings" panose="05000000000000000000" pitchFamily="2" charset="2"/>
              </a:rPr>
            </a:br>
            <a:r>
              <a:rPr lang="it-IT" sz="1700" b="0" i="0" u="none" strike="noStrike" dirty="0">
                <a:effectLst/>
                <a:sym typeface="Wingdings" panose="05000000000000000000" pitchFamily="2" charset="2"/>
              </a:rPr>
              <a:t> New recuperation system installation by end of 2024</a:t>
            </a:r>
            <a:endParaRPr lang="it-IT" sz="1700" dirty="0"/>
          </a:p>
          <a:p>
            <a:pPr rtl="0" fontAlgn="base">
              <a:lnSpc>
                <a:spcPct val="110000"/>
              </a:lnSpc>
              <a:spcBef>
                <a:spcPts val="0"/>
              </a:spcBef>
              <a:spcAft>
                <a:spcPts val="0"/>
              </a:spcAft>
              <a:buFont typeface="Arial" panose="020B0604020202020204" pitchFamily="34" charset="0"/>
              <a:buChar char="•"/>
            </a:pPr>
            <a:r>
              <a:rPr lang="it-IT" sz="1700" b="1" dirty="0"/>
              <a:t>LS2/EYETS </a:t>
            </a:r>
            <a:r>
              <a:rPr lang="it-IT" sz="1700" dirty="0">
                <a:sym typeface="Wingdings" panose="05000000000000000000" pitchFamily="2" charset="2"/>
              </a:rPr>
              <a:t> detector </a:t>
            </a:r>
            <a:r>
              <a:rPr lang="it-IT" sz="1700" dirty="0" err="1">
                <a:sym typeface="Wingdings" panose="05000000000000000000" pitchFamily="2" charset="2"/>
              </a:rPr>
              <a:t>filled</a:t>
            </a:r>
            <a:r>
              <a:rPr lang="it-IT" sz="1700" dirty="0">
                <a:sym typeface="Wingdings" panose="05000000000000000000" pitchFamily="2" charset="2"/>
              </a:rPr>
              <a:t> with </a:t>
            </a:r>
            <a:r>
              <a:rPr lang="it-IT" sz="1700" b="1" dirty="0">
                <a:sym typeface="Wingdings" panose="05000000000000000000" pitchFamily="2" charset="2"/>
              </a:rPr>
              <a:t>100% CO</a:t>
            </a:r>
            <a:r>
              <a:rPr lang="it-IT" sz="1700" b="1" baseline="-25000" dirty="0">
                <a:sym typeface="Wingdings" panose="05000000000000000000" pitchFamily="2" charset="2"/>
              </a:rPr>
              <a:t>2</a:t>
            </a:r>
          </a:p>
          <a:p>
            <a:pPr rtl="0" fontAlgn="base">
              <a:lnSpc>
                <a:spcPct val="110000"/>
              </a:lnSpc>
              <a:spcBef>
                <a:spcPts val="0"/>
              </a:spcBef>
              <a:spcAft>
                <a:spcPts val="0"/>
              </a:spcAft>
              <a:buFont typeface="Arial" panose="020B0604020202020204" pitchFamily="34" charset="0"/>
              <a:buChar char="•"/>
            </a:pPr>
            <a:r>
              <a:rPr lang="it-IT" sz="1700" b="1" dirty="0" err="1">
                <a:sym typeface="Wingdings" panose="05000000000000000000" pitchFamily="2" charset="2"/>
              </a:rPr>
              <a:t>Run</a:t>
            </a:r>
            <a:r>
              <a:rPr lang="it-IT" sz="1700" b="1" dirty="0">
                <a:sym typeface="Wingdings" panose="05000000000000000000" pitchFamily="2" charset="2"/>
              </a:rPr>
              <a:t>  100% C</a:t>
            </a:r>
            <a:r>
              <a:rPr lang="it-IT" sz="1700" b="1" baseline="-25000" dirty="0">
                <a:sym typeface="Wingdings" panose="05000000000000000000" pitchFamily="2" charset="2"/>
              </a:rPr>
              <a:t>4</a:t>
            </a:r>
            <a:r>
              <a:rPr lang="it-IT" sz="1700" b="1" dirty="0">
                <a:sym typeface="Wingdings" panose="05000000000000000000" pitchFamily="2" charset="2"/>
              </a:rPr>
              <a:t>F</a:t>
            </a:r>
            <a:r>
              <a:rPr lang="it-IT" sz="1700" b="1" baseline="-25000" dirty="0">
                <a:sym typeface="Wingdings" panose="05000000000000000000" pitchFamily="2" charset="2"/>
              </a:rPr>
              <a:t>10</a:t>
            </a:r>
          </a:p>
          <a:p>
            <a:pPr rtl="0" fontAlgn="base">
              <a:lnSpc>
                <a:spcPct val="110000"/>
              </a:lnSpc>
              <a:spcBef>
                <a:spcPts val="0"/>
              </a:spcBef>
              <a:spcAft>
                <a:spcPts val="0"/>
              </a:spcAft>
              <a:buFont typeface="Arial" panose="020B0604020202020204" pitchFamily="34" charset="0"/>
              <a:buChar char="•"/>
            </a:pPr>
            <a:r>
              <a:rPr lang="it-IT" sz="1700" dirty="0"/>
              <a:t>2 </a:t>
            </a:r>
            <a:r>
              <a:rPr lang="it-IT" sz="1700" dirty="0" err="1"/>
              <a:t>volumes</a:t>
            </a:r>
            <a:r>
              <a:rPr lang="it-IT" sz="1700" dirty="0"/>
              <a:t> of gas </a:t>
            </a:r>
            <a:r>
              <a:rPr lang="it-IT" sz="1700" dirty="0" err="1"/>
              <a:t>needed</a:t>
            </a:r>
            <a:r>
              <a:rPr lang="it-IT" sz="1700" dirty="0"/>
              <a:t> to </a:t>
            </a:r>
            <a:r>
              <a:rPr lang="it-IT" sz="1700" dirty="0" err="1"/>
              <a:t>have</a:t>
            </a:r>
            <a:r>
              <a:rPr lang="it-IT" sz="1700" dirty="0"/>
              <a:t> the </a:t>
            </a:r>
            <a:r>
              <a:rPr lang="it-IT" sz="1700" dirty="0" err="1"/>
              <a:t>correct</a:t>
            </a:r>
            <a:r>
              <a:rPr lang="it-IT" sz="1700" dirty="0"/>
              <a:t> gas in the RICH1, </a:t>
            </a:r>
            <a:r>
              <a:rPr lang="it-IT" sz="1700" dirty="0" err="1"/>
              <a:t>lot</a:t>
            </a:r>
            <a:r>
              <a:rPr lang="it-IT" sz="1700" dirty="0"/>
              <a:t> of GHG </a:t>
            </a:r>
            <a:r>
              <a:rPr lang="it-IT" sz="1700" dirty="0" err="1"/>
              <a:t>exhausted</a:t>
            </a:r>
            <a:endParaRPr lang="it-IT" sz="1700" dirty="0"/>
          </a:p>
          <a:p>
            <a:pPr rtl="0" fontAlgn="base">
              <a:lnSpc>
                <a:spcPct val="110000"/>
              </a:lnSpc>
              <a:spcBef>
                <a:spcPts val="0"/>
              </a:spcBef>
              <a:spcAft>
                <a:spcPts val="0"/>
              </a:spcAft>
              <a:buFont typeface="Arial" panose="020B0604020202020204" pitchFamily="34" charset="0"/>
              <a:buChar char="•"/>
            </a:pPr>
            <a:r>
              <a:rPr lang="it-IT" sz="1700" b="0" i="0" u="none" strike="noStrike" dirty="0">
                <a:effectLst/>
              </a:rPr>
              <a:t>Some parameters</a:t>
            </a:r>
            <a:r>
              <a:rPr lang="it-IT" sz="1700" dirty="0"/>
              <a:t> can be controlled by</a:t>
            </a:r>
            <a:r>
              <a:rPr lang="it-IT" sz="1700" b="0" i="0" u="none" strike="noStrike" dirty="0">
                <a:effectLst/>
              </a:rPr>
              <a:t> software but </a:t>
            </a:r>
            <a:r>
              <a:rPr lang="it-IT" sz="1700" b="1" i="0" u="none" strike="noStrike" dirty="0">
                <a:effectLst/>
              </a:rPr>
              <a:t>lot of manual control needed </a:t>
            </a:r>
            <a:r>
              <a:rPr lang="it-IT" sz="1700" b="0" i="0" u="none" strike="noStrike" dirty="0">
                <a:effectLst/>
                <a:sym typeface="Wingdings" panose="05000000000000000000" pitchFamily="2" charset="2"/>
              </a:rPr>
              <a:t> operator must be there during operation</a:t>
            </a:r>
            <a:br>
              <a:rPr lang="it-IT" sz="1700" b="0" i="0" u="none" strike="noStrike" dirty="0">
                <a:effectLst/>
              </a:rPr>
            </a:br>
            <a:endParaRPr lang="it-IT" sz="1700" b="0" i="0" u="none" strike="noStrike" dirty="0">
              <a:effectLst/>
            </a:endParaRPr>
          </a:p>
          <a:p>
            <a:pPr marL="0" indent="0" rtl="0" fontAlgn="base">
              <a:lnSpc>
                <a:spcPct val="110000"/>
              </a:lnSpc>
              <a:spcBef>
                <a:spcPts val="0"/>
              </a:spcBef>
              <a:spcAft>
                <a:spcPts val="0"/>
              </a:spcAft>
              <a:buNone/>
            </a:pPr>
            <a:endParaRPr lang="it-IT" sz="1700" b="0" i="0" u="none" strike="noStrike" dirty="0">
              <a:effectLst/>
            </a:endParaRPr>
          </a:p>
          <a:p>
            <a:pPr rtl="0" fontAlgn="base">
              <a:lnSpc>
                <a:spcPct val="110000"/>
              </a:lnSpc>
              <a:spcBef>
                <a:spcPts val="0"/>
              </a:spcBef>
              <a:spcAft>
                <a:spcPts val="0"/>
              </a:spcAft>
              <a:buFont typeface="Arial" panose="020B0604020202020204" pitchFamily="34" charset="0"/>
              <a:buChar char="•"/>
            </a:pPr>
            <a:r>
              <a:rPr lang="it-IT" sz="1700" b="1" i="0" u="none" strike="noStrike" dirty="0" err="1">
                <a:effectLst/>
              </a:rPr>
              <a:t>Modules</a:t>
            </a:r>
            <a:r>
              <a:rPr lang="it-IT" sz="1700" b="1" i="0" u="none" strike="noStrike" dirty="0">
                <a:effectLst/>
              </a:rPr>
              <a:t>:</a:t>
            </a:r>
          </a:p>
          <a:p>
            <a:pPr marL="742950" lvl="1" indent="-285750" rtl="0" fontAlgn="base">
              <a:lnSpc>
                <a:spcPct val="110000"/>
              </a:lnSpc>
              <a:spcBef>
                <a:spcPts val="0"/>
              </a:spcBef>
              <a:spcAft>
                <a:spcPts val="0"/>
              </a:spcAft>
              <a:buFont typeface="Arial" panose="020B0604020202020204" pitchFamily="34" charset="0"/>
              <a:buChar char="•"/>
            </a:pPr>
            <a:r>
              <a:rPr lang="it-IT" sz="1700" b="0" i="0" u="none" strike="noStrike" dirty="0">
                <a:effectLst/>
              </a:rPr>
              <a:t>Input to </a:t>
            </a:r>
            <a:r>
              <a:rPr lang="it-IT" sz="1700" b="0" i="0" u="none" strike="noStrike" dirty="0" err="1">
                <a:effectLst/>
              </a:rPr>
              <a:t>plant</a:t>
            </a:r>
            <a:endParaRPr lang="it-IT" sz="1700" b="0" i="0" u="none" strike="noStrike" dirty="0">
              <a:effectLst/>
            </a:endParaRPr>
          </a:p>
          <a:p>
            <a:pPr marL="742950" lvl="1" indent="-285750" rtl="0" fontAlgn="base">
              <a:lnSpc>
                <a:spcPct val="110000"/>
              </a:lnSpc>
              <a:spcBef>
                <a:spcPts val="0"/>
              </a:spcBef>
              <a:spcAft>
                <a:spcPts val="0"/>
              </a:spcAft>
              <a:buFont typeface="Arial" panose="020B0604020202020204" pitchFamily="34" charset="0"/>
              <a:buChar char="•"/>
            </a:pPr>
            <a:r>
              <a:rPr lang="it-IT" sz="1700" b="0" i="0" u="none" strike="noStrike" dirty="0" err="1">
                <a:effectLst/>
              </a:rPr>
              <a:t>Cold</a:t>
            </a:r>
            <a:r>
              <a:rPr lang="it-IT" sz="1700" b="0" i="0" u="none" strike="noStrike" dirty="0">
                <a:effectLst/>
              </a:rPr>
              <a:t> box</a:t>
            </a:r>
          </a:p>
          <a:p>
            <a:pPr marL="742950" lvl="1" indent="-285750" rtl="0" fontAlgn="base">
              <a:lnSpc>
                <a:spcPct val="110000"/>
              </a:lnSpc>
              <a:spcBef>
                <a:spcPts val="0"/>
              </a:spcBef>
              <a:spcAft>
                <a:spcPts val="0"/>
              </a:spcAft>
              <a:buFont typeface="Arial" panose="020B0604020202020204" pitchFamily="34" charset="0"/>
              <a:buChar char="•"/>
            </a:pPr>
            <a:r>
              <a:rPr lang="it-IT" sz="1700" dirty="0" err="1"/>
              <a:t>Bottle</a:t>
            </a:r>
            <a:r>
              <a:rPr lang="it-IT" sz="1700" dirty="0"/>
              <a:t> for recovery and injection</a:t>
            </a:r>
          </a:p>
        </p:txBody>
      </p:sp>
      <p:pic>
        <p:nvPicPr>
          <p:cNvPr id="79" name="Immagine 78">
            <a:extLst>
              <a:ext uri="{FF2B5EF4-FFF2-40B4-BE49-F238E27FC236}">
                <a16:creationId xmlns:a16="http://schemas.microsoft.com/office/drawing/2014/main" id="{9D5A5D0A-7C57-2F08-1EC4-351144C3AED1}"/>
              </a:ext>
            </a:extLst>
          </p:cNvPr>
          <p:cNvPicPr>
            <a:picLocks noChangeAspect="1"/>
          </p:cNvPicPr>
          <p:nvPr/>
        </p:nvPicPr>
        <p:blipFill rotWithShape="1">
          <a:blip r:embed="rId3"/>
          <a:srcRect l="20001" t="17054" r="18854" b="12558"/>
          <a:stretch/>
        </p:blipFill>
        <p:spPr>
          <a:xfrm>
            <a:off x="8099659" y="1319208"/>
            <a:ext cx="3169079" cy="4864103"/>
          </a:xfrm>
          <a:prstGeom prst="rect">
            <a:avLst/>
          </a:prstGeom>
        </p:spPr>
      </p:pic>
      <p:sp>
        <p:nvSpPr>
          <p:cNvPr id="80" name="CasellaDiTesto 79">
            <a:extLst>
              <a:ext uri="{FF2B5EF4-FFF2-40B4-BE49-F238E27FC236}">
                <a16:creationId xmlns:a16="http://schemas.microsoft.com/office/drawing/2014/main" id="{91ECCE8D-BAD0-FA68-F4D1-CD60DB31FF42}"/>
              </a:ext>
            </a:extLst>
          </p:cNvPr>
          <p:cNvSpPr txBox="1"/>
          <p:nvPr/>
        </p:nvSpPr>
        <p:spPr>
          <a:xfrm>
            <a:off x="2931231" y="4461029"/>
            <a:ext cx="4114800" cy="707886"/>
          </a:xfrm>
          <a:prstGeom prst="rect">
            <a:avLst/>
          </a:prstGeom>
          <a:noFill/>
        </p:spPr>
        <p:txBody>
          <a:bodyPr wrap="square" rtlCol="0">
            <a:spAutoFit/>
          </a:bodyPr>
          <a:lstStyle/>
          <a:p>
            <a:pPr algn="ctr"/>
            <a:r>
              <a:rPr lang="it-IT" sz="2000" b="1" dirty="0" err="1">
                <a:solidFill>
                  <a:srgbClr val="FF0000"/>
                </a:solidFill>
              </a:rPr>
              <a:t>Recuperation</a:t>
            </a:r>
            <a:r>
              <a:rPr lang="it-IT" sz="2000" b="1" dirty="0">
                <a:solidFill>
                  <a:srgbClr val="FF0000"/>
                </a:solidFill>
              </a:rPr>
              <a:t> </a:t>
            </a:r>
            <a:r>
              <a:rPr lang="it-IT" sz="2000" b="1" dirty="0" err="1">
                <a:solidFill>
                  <a:srgbClr val="FF0000"/>
                </a:solidFill>
              </a:rPr>
              <a:t>is</a:t>
            </a:r>
            <a:r>
              <a:rPr lang="it-IT" sz="2000" b="1" dirty="0">
                <a:solidFill>
                  <a:srgbClr val="FF0000"/>
                </a:solidFill>
              </a:rPr>
              <a:t> </a:t>
            </a:r>
            <a:r>
              <a:rPr lang="it-IT" sz="2000" b="1" dirty="0" err="1">
                <a:solidFill>
                  <a:srgbClr val="FF0000"/>
                </a:solidFill>
              </a:rPr>
              <a:t>critical</a:t>
            </a:r>
            <a:r>
              <a:rPr lang="it-IT" sz="2000" b="1" dirty="0">
                <a:solidFill>
                  <a:srgbClr val="FF0000"/>
                </a:solidFill>
              </a:rPr>
              <a:t> due to C</a:t>
            </a:r>
            <a:r>
              <a:rPr lang="it-IT" sz="2000" b="1" baseline="-25000" dirty="0">
                <a:solidFill>
                  <a:srgbClr val="FF0000"/>
                </a:solidFill>
              </a:rPr>
              <a:t>4</a:t>
            </a:r>
            <a:r>
              <a:rPr lang="it-IT" sz="2000" b="1" dirty="0">
                <a:solidFill>
                  <a:srgbClr val="FF0000"/>
                </a:solidFill>
              </a:rPr>
              <a:t>F</a:t>
            </a:r>
            <a:r>
              <a:rPr lang="it-IT" sz="2000" b="1" baseline="-25000" dirty="0">
                <a:solidFill>
                  <a:srgbClr val="FF0000"/>
                </a:solidFill>
              </a:rPr>
              <a:t>10</a:t>
            </a:r>
            <a:r>
              <a:rPr lang="it-IT" sz="2000" b="1" dirty="0">
                <a:solidFill>
                  <a:srgbClr val="FF0000"/>
                </a:solidFill>
              </a:rPr>
              <a:t> </a:t>
            </a:r>
            <a:r>
              <a:rPr lang="it-IT" sz="2000" b="1" dirty="0" err="1">
                <a:solidFill>
                  <a:srgbClr val="FF0000"/>
                </a:solidFill>
              </a:rPr>
              <a:t>shortage</a:t>
            </a:r>
            <a:r>
              <a:rPr lang="it-IT" sz="2000" b="1" dirty="0">
                <a:solidFill>
                  <a:srgbClr val="FF0000"/>
                </a:solidFill>
              </a:rPr>
              <a:t> </a:t>
            </a:r>
          </a:p>
        </p:txBody>
      </p:sp>
    </p:spTree>
    <p:extLst>
      <p:ext uri="{BB962C8B-B14F-4D97-AF65-F5344CB8AC3E}">
        <p14:creationId xmlns:p14="http://schemas.microsoft.com/office/powerpoint/2010/main" val="29006181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DB5CB-92DA-2465-427F-F9CE2FF96A25}"/>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9DDC6508-3504-E434-37D6-C303198214AE}"/>
              </a:ext>
            </a:extLst>
          </p:cNvPr>
          <p:cNvSpPr>
            <a:spLocks noGrp="1"/>
          </p:cNvSpPr>
          <p:nvPr>
            <p:ph type="title"/>
          </p:nvPr>
        </p:nvSpPr>
        <p:spPr>
          <a:xfrm>
            <a:off x="838200" y="365125"/>
            <a:ext cx="9043219" cy="1325563"/>
          </a:xfrm>
        </p:spPr>
        <p:txBody>
          <a:bodyPr>
            <a:normAutofit/>
          </a:bodyPr>
          <a:lstStyle/>
          <a:p>
            <a:r>
              <a:rPr lang="it-IT" sz="3800" b="1" dirty="0"/>
              <a:t>C</a:t>
            </a:r>
            <a:r>
              <a:rPr lang="it-IT" sz="3800" b="1" baseline="-25000" dirty="0"/>
              <a:t>4</a:t>
            </a:r>
            <a:r>
              <a:rPr lang="it-IT" sz="3800" b="1" dirty="0"/>
              <a:t>F</a:t>
            </a:r>
            <a:r>
              <a:rPr lang="it-IT" sz="3800" b="1" baseline="-25000" dirty="0"/>
              <a:t>10</a:t>
            </a:r>
            <a:r>
              <a:rPr lang="it-IT" sz="3800" b="1" dirty="0"/>
              <a:t> recovery plant</a:t>
            </a:r>
            <a:br>
              <a:rPr lang="it-IT" sz="3800" b="1" dirty="0"/>
            </a:br>
            <a:r>
              <a:rPr lang="it-IT" sz="3800" b="1" dirty="0"/>
              <a:t>Software</a:t>
            </a:r>
          </a:p>
        </p:txBody>
      </p:sp>
      <p:sp>
        <p:nvSpPr>
          <p:cNvPr id="4" name="Segnaposto piè di pagina 3">
            <a:extLst>
              <a:ext uri="{FF2B5EF4-FFF2-40B4-BE49-F238E27FC236}">
                <a16:creationId xmlns:a16="http://schemas.microsoft.com/office/drawing/2014/main" id="{3D48C838-C2D3-7677-9DD5-9D030284B37E}"/>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7AB84705-08A6-1509-CD87-5EB8C215E33C}"/>
              </a:ext>
            </a:extLst>
          </p:cNvPr>
          <p:cNvSpPr>
            <a:spLocks noGrp="1"/>
          </p:cNvSpPr>
          <p:nvPr>
            <p:ph type="sldNum" sz="quarter" idx="12"/>
          </p:nvPr>
        </p:nvSpPr>
        <p:spPr/>
        <p:txBody>
          <a:bodyPr/>
          <a:lstStyle/>
          <a:p>
            <a:fld id="{27CE633F-9882-4A5C-83A2-1109D0C73261}" type="slidenum">
              <a:rPr lang="en-US" smtClean="0"/>
              <a:t>36</a:t>
            </a:fld>
            <a:endParaRPr lang="en-US" dirty="0"/>
          </a:p>
        </p:txBody>
      </p:sp>
      <p:pic>
        <p:nvPicPr>
          <p:cNvPr id="6" name="Picture 2">
            <a:extLst>
              <a:ext uri="{FF2B5EF4-FFF2-40B4-BE49-F238E27FC236}">
                <a16:creationId xmlns:a16="http://schemas.microsoft.com/office/drawing/2014/main" id="{79CFAEE2-2DDF-5A82-12C0-2C3BEAA2EC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7">
            <a:extLst>
              <a:ext uri="{FF2B5EF4-FFF2-40B4-BE49-F238E27FC236}">
                <a16:creationId xmlns:a16="http://schemas.microsoft.com/office/drawing/2014/main" id="{A5F902FB-EA96-5AF9-C44E-B9962EDF95D5}"/>
              </a:ext>
            </a:extLst>
          </p:cNvPr>
          <p:cNvPicPr>
            <a:picLocks noChangeAspect="1"/>
          </p:cNvPicPr>
          <p:nvPr/>
        </p:nvPicPr>
        <p:blipFill>
          <a:blip r:embed="rId3"/>
          <a:stretch>
            <a:fillRect/>
          </a:stretch>
        </p:blipFill>
        <p:spPr>
          <a:xfrm>
            <a:off x="2853963" y="1690688"/>
            <a:ext cx="6832297" cy="4484540"/>
          </a:xfrm>
          <a:prstGeom prst="rect">
            <a:avLst/>
          </a:prstGeom>
        </p:spPr>
      </p:pic>
    </p:spTree>
    <p:extLst>
      <p:ext uri="{BB962C8B-B14F-4D97-AF65-F5344CB8AC3E}">
        <p14:creationId xmlns:p14="http://schemas.microsoft.com/office/powerpoint/2010/main" val="29580640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0FA38B-67F0-AA9E-3122-6A30A364C96E}"/>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D5C4FA15-DD3D-824E-DA33-E8BB61B55945}"/>
              </a:ext>
            </a:extLst>
          </p:cNvPr>
          <p:cNvSpPr>
            <a:spLocks noGrp="1"/>
          </p:cNvSpPr>
          <p:nvPr>
            <p:ph type="title"/>
          </p:nvPr>
        </p:nvSpPr>
        <p:spPr>
          <a:xfrm>
            <a:off x="838200" y="365125"/>
            <a:ext cx="9043219" cy="1325563"/>
          </a:xfrm>
        </p:spPr>
        <p:txBody>
          <a:bodyPr>
            <a:normAutofit/>
          </a:bodyPr>
          <a:lstStyle/>
          <a:p>
            <a:r>
              <a:rPr lang="it-IT" sz="3800" b="1" dirty="0"/>
              <a:t>C</a:t>
            </a:r>
            <a:r>
              <a:rPr lang="it-IT" sz="3800" b="1" baseline="-25000" dirty="0"/>
              <a:t>4</a:t>
            </a:r>
            <a:r>
              <a:rPr lang="it-IT" sz="3800" b="1" dirty="0"/>
              <a:t>F</a:t>
            </a:r>
            <a:r>
              <a:rPr lang="it-IT" sz="3800" b="1" baseline="-25000" dirty="0"/>
              <a:t>10</a:t>
            </a:r>
            <a:r>
              <a:rPr lang="it-IT" sz="3800" b="1" dirty="0"/>
              <a:t> recovery plant</a:t>
            </a:r>
            <a:br>
              <a:rPr lang="it-IT" sz="3800" b="1" dirty="0"/>
            </a:br>
            <a:r>
              <a:rPr lang="it-IT" sz="3800" b="1" dirty="0"/>
              <a:t>Recuperation setup</a:t>
            </a:r>
          </a:p>
        </p:txBody>
      </p:sp>
      <p:sp>
        <p:nvSpPr>
          <p:cNvPr id="4" name="Segnaposto piè di pagina 3">
            <a:extLst>
              <a:ext uri="{FF2B5EF4-FFF2-40B4-BE49-F238E27FC236}">
                <a16:creationId xmlns:a16="http://schemas.microsoft.com/office/drawing/2014/main" id="{A287DF2E-A9C8-A146-1AE8-2C8AC5FB381D}"/>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45F029EA-2147-4D51-65F2-83497CB7CBA2}"/>
              </a:ext>
            </a:extLst>
          </p:cNvPr>
          <p:cNvSpPr>
            <a:spLocks noGrp="1"/>
          </p:cNvSpPr>
          <p:nvPr>
            <p:ph type="sldNum" sz="quarter" idx="12"/>
          </p:nvPr>
        </p:nvSpPr>
        <p:spPr/>
        <p:txBody>
          <a:bodyPr/>
          <a:lstStyle/>
          <a:p>
            <a:fld id="{27CE633F-9882-4A5C-83A2-1109D0C73261}" type="slidenum">
              <a:rPr lang="en-US" smtClean="0"/>
              <a:t>37</a:t>
            </a:fld>
            <a:endParaRPr lang="en-US" dirty="0"/>
          </a:p>
        </p:txBody>
      </p:sp>
      <p:pic>
        <p:nvPicPr>
          <p:cNvPr id="6" name="Picture 2">
            <a:extLst>
              <a:ext uri="{FF2B5EF4-FFF2-40B4-BE49-F238E27FC236}">
                <a16:creationId xmlns:a16="http://schemas.microsoft.com/office/drawing/2014/main" id="{061A5CF6-25D9-FD17-1D57-AB3C486C0A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7599" y="127851"/>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77" name="Immagine 76">
            <a:extLst>
              <a:ext uri="{FF2B5EF4-FFF2-40B4-BE49-F238E27FC236}">
                <a16:creationId xmlns:a16="http://schemas.microsoft.com/office/drawing/2014/main" id="{44171D77-E86C-8D2A-5FC5-D4BD089A7EB9}"/>
              </a:ext>
            </a:extLst>
          </p:cNvPr>
          <p:cNvPicPr>
            <a:picLocks noChangeAspect="1"/>
          </p:cNvPicPr>
          <p:nvPr/>
        </p:nvPicPr>
        <p:blipFill rotWithShape="1">
          <a:blip r:embed="rId3"/>
          <a:srcRect b="7495"/>
          <a:stretch/>
        </p:blipFill>
        <p:spPr>
          <a:xfrm>
            <a:off x="1087307" y="1763078"/>
            <a:ext cx="4272502" cy="2167574"/>
          </a:xfrm>
          <a:prstGeom prst="rect">
            <a:avLst/>
          </a:prstGeom>
        </p:spPr>
      </p:pic>
      <p:sp>
        <p:nvSpPr>
          <p:cNvPr id="7" name="CasellaDiTesto 6">
            <a:extLst>
              <a:ext uri="{FF2B5EF4-FFF2-40B4-BE49-F238E27FC236}">
                <a16:creationId xmlns:a16="http://schemas.microsoft.com/office/drawing/2014/main" id="{0551F8A9-FF81-793D-51A1-607C799DC55F}"/>
              </a:ext>
            </a:extLst>
          </p:cNvPr>
          <p:cNvSpPr txBox="1"/>
          <p:nvPr/>
        </p:nvSpPr>
        <p:spPr>
          <a:xfrm>
            <a:off x="6297746" y="1658949"/>
            <a:ext cx="5487729" cy="4938018"/>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it-IT" sz="1600" dirty="0" err="1"/>
              <a:t>Recuperation</a:t>
            </a:r>
            <a:r>
              <a:rPr lang="it-IT" sz="1600" dirty="0"/>
              <a:t> </a:t>
            </a:r>
            <a:r>
              <a:rPr lang="it-IT" sz="1600" dirty="0" err="1"/>
              <a:t>started</a:t>
            </a:r>
            <a:r>
              <a:rPr lang="it-IT" sz="1600" dirty="0"/>
              <a:t> with </a:t>
            </a:r>
            <a:r>
              <a:rPr lang="it-IT" sz="1600" b="1" dirty="0"/>
              <a:t>30% of C</a:t>
            </a:r>
            <a:r>
              <a:rPr lang="it-IT" sz="1600" b="1" baseline="-25000" dirty="0"/>
              <a:t>4</a:t>
            </a:r>
            <a:r>
              <a:rPr lang="it-IT" sz="1600" b="1" dirty="0"/>
              <a:t>F</a:t>
            </a:r>
            <a:r>
              <a:rPr lang="it-IT" sz="1600" b="1" baseline="-25000" dirty="0"/>
              <a:t>10</a:t>
            </a:r>
            <a:r>
              <a:rPr lang="it-IT" sz="1600" b="1" dirty="0"/>
              <a:t> </a:t>
            </a:r>
            <a:r>
              <a:rPr lang="it-IT" sz="1600" dirty="0" err="1"/>
              <a:t>at</a:t>
            </a:r>
            <a:r>
              <a:rPr lang="it-IT" sz="1600" dirty="0"/>
              <a:t> the </a:t>
            </a:r>
            <a:r>
              <a:rPr lang="it-IT" sz="1600" dirty="0" err="1"/>
              <a:t>Exhaust</a:t>
            </a:r>
            <a:endParaRPr lang="it-IT" sz="1600" dirty="0"/>
          </a:p>
          <a:p>
            <a:pPr marL="285750" indent="-285750">
              <a:lnSpc>
                <a:spcPct val="150000"/>
              </a:lnSpc>
              <a:buFont typeface="Arial" panose="020B0604020202020204" pitchFamily="34" charset="0"/>
              <a:buChar char="•"/>
            </a:pPr>
            <a:r>
              <a:rPr lang="it-IT" sz="1600" dirty="0"/>
              <a:t>Gas </a:t>
            </a:r>
            <a:r>
              <a:rPr lang="it-IT" sz="1600" dirty="0" err="1"/>
              <a:t>mixture</a:t>
            </a:r>
            <a:r>
              <a:rPr lang="it-IT" sz="1600" dirty="0"/>
              <a:t> </a:t>
            </a:r>
            <a:r>
              <a:rPr lang="it-IT" sz="1600" dirty="0" err="1"/>
              <a:t>sent</a:t>
            </a:r>
            <a:r>
              <a:rPr lang="it-IT" sz="1600" dirty="0"/>
              <a:t> to </a:t>
            </a:r>
            <a:r>
              <a:rPr lang="it-IT" sz="1600" b="1" dirty="0" err="1"/>
              <a:t>liquifier</a:t>
            </a:r>
            <a:r>
              <a:rPr lang="it-IT" sz="1600" dirty="0"/>
              <a:t> (-15°C) </a:t>
            </a:r>
            <a:r>
              <a:rPr lang="it-IT" sz="1600" dirty="0">
                <a:sym typeface="Wingdings" panose="05000000000000000000" pitchFamily="2" charset="2"/>
              </a:rPr>
              <a:t></a:t>
            </a:r>
            <a:r>
              <a:rPr lang="it-IT" sz="1600" dirty="0"/>
              <a:t> </a:t>
            </a:r>
            <a:r>
              <a:rPr lang="it-IT" sz="1600" b="1" dirty="0"/>
              <a:t>C</a:t>
            </a:r>
            <a:r>
              <a:rPr lang="it-IT" sz="1600" b="1" baseline="-25000" dirty="0"/>
              <a:t>4</a:t>
            </a:r>
            <a:r>
              <a:rPr lang="it-IT" sz="1600" b="1" dirty="0"/>
              <a:t>F</a:t>
            </a:r>
            <a:r>
              <a:rPr lang="it-IT" sz="1600" b="1" baseline="-25000" dirty="0"/>
              <a:t>10</a:t>
            </a:r>
            <a:r>
              <a:rPr lang="it-IT" sz="1600" b="1" dirty="0"/>
              <a:t> </a:t>
            </a:r>
            <a:r>
              <a:rPr lang="it-IT" sz="1600" b="1" dirty="0" err="1"/>
              <a:t>liquified</a:t>
            </a:r>
            <a:r>
              <a:rPr lang="it-IT" sz="1600" dirty="0"/>
              <a:t>, air and CO</a:t>
            </a:r>
            <a:r>
              <a:rPr lang="it-IT" sz="1600" baseline="-25000" dirty="0"/>
              <a:t>2</a:t>
            </a:r>
            <a:r>
              <a:rPr lang="it-IT" sz="1600" dirty="0"/>
              <a:t> </a:t>
            </a:r>
            <a:r>
              <a:rPr lang="it-IT" sz="1600" dirty="0" err="1"/>
              <a:t>exhausted</a:t>
            </a:r>
            <a:r>
              <a:rPr lang="it-IT" sz="1600" dirty="0"/>
              <a:t> to air</a:t>
            </a:r>
          </a:p>
          <a:p>
            <a:pPr marL="285750" indent="-285750">
              <a:lnSpc>
                <a:spcPct val="150000"/>
              </a:lnSpc>
              <a:buFont typeface="Arial" panose="020B0604020202020204" pitchFamily="34" charset="0"/>
              <a:buChar char="•"/>
            </a:pPr>
            <a:r>
              <a:rPr lang="it-IT" sz="1600" dirty="0"/>
              <a:t>Pressure in </a:t>
            </a:r>
            <a:r>
              <a:rPr lang="it-IT" sz="1600" dirty="0" err="1"/>
              <a:t>liquifier</a:t>
            </a:r>
            <a:r>
              <a:rPr lang="it-IT" sz="1600" dirty="0"/>
              <a:t> set by pressure in the </a:t>
            </a:r>
            <a:r>
              <a:rPr lang="it-IT" sz="1600" dirty="0" err="1"/>
              <a:t>bottle</a:t>
            </a:r>
            <a:r>
              <a:rPr lang="it-IT" sz="1600" dirty="0"/>
              <a:t> </a:t>
            </a:r>
            <a:r>
              <a:rPr lang="it-IT" sz="1600" dirty="0">
                <a:sym typeface="Wingdings" panose="05000000000000000000" pitchFamily="2" charset="2"/>
              </a:rPr>
              <a:t> it must be </a:t>
            </a:r>
            <a:r>
              <a:rPr lang="it-IT" sz="1600" dirty="0" err="1">
                <a:sym typeface="Wingdings" panose="05000000000000000000" pitchFamily="2" charset="2"/>
              </a:rPr>
              <a:t>higher</a:t>
            </a:r>
            <a:r>
              <a:rPr lang="it-IT" sz="1600" dirty="0">
                <a:sym typeface="Wingdings" panose="05000000000000000000" pitchFamily="2" charset="2"/>
              </a:rPr>
              <a:t> to </a:t>
            </a:r>
            <a:r>
              <a:rPr lang="it-IT" sz="1600" dirty="0" err="1">
                <a:sym typeface="Wingdings" panose="05000000000000000000" pitchFamily="2" charset="2"/>
              </a:rPr>
              <a:t>let</a:t>
            </a:r>
            <a:r>
              <a:rPr lang="it-IT" sz="1600" dirty="0">
                <a:sym typeface="Wingdings" panose="05000000000000000000" pitchFamily="2" charset="2"/>
              </a:rPr>
              <a:t> the </a:t>
            </a:r>
            <a:r>
              <a:rPr lang="it-IT" sz="1600" dirty="0" err="1">
                <a:sym typeface="Wingdings" panose="05000000000000000000" pitchFamily="2" charset="2"/>
              </a:rPr>
              <a:t>liquid</a:t>
            </a:r>
            <a:r>
              <a:rPr lang="it-IT" sz="1600" dirty="0">
                <a:sym typeface="Wingdings" panose="05000000000000000000" pitchFamily="2" charset="2"/>
              </a:rPr>
              <a:t> go inside</a:t>
            </a:r>
          </a:p>
          <a:p>
            <a:pPr marL="285750" indent="-285750">
              <a:lnSpc>
                <a:spcPct val="150000"/>
              </a:lnSpc>
              <a:buFont typeface="Arial" panose="020B0604020202020204" pitchFamily="34" charset="0"/>
              <a:buChar char="•"/>
            </a:pPr>
            <a:r>
              <a:rPr lang="it-IT" sz="1600" dirty="0">
                <a:sym typeface="Wingdings" panose="05000000000000000000" pitchFamily="2" charset="2"/>
              </a:rPr>
              <a:t>Due to </a:t>
            </a:r>
            <a:r>
              <a:rPr lang="it-IT" sz="1600" b="1" dirty="0">
                <a:sym typeface="Wingdings" panose="05000000000000000000" pitchFamily="2" charset="2"/>
              </a:rPr>
              <a:t>high pressure </a:t>
            </a:r>
            <a:r>
              <a:rPr lang="it-IT" sz="1600" dirty="0">
                <a:sym typeface="Wingdings" panose="05000000000000000000" pitchFamily="2" charset="2"/>
              </a:rPr>
              <a:t>(3-5 </a:t>
            </a:r>
            <a:r>
              <a:rPr lang="it-IT" sz="1600" dirty="0" err="1">
                <a:sym typeface="Wingdings" panose="05000000000000000000" pitchFamily="2" charset="2"/>
              </a:rPr>
              <a:t>barg</a:t>
            </a:r>
            <a:r>
              <a:rPr lang="it-IT" sz="1600" dirty="0">
                <a:sym typeface="Wingdings" panose="05000000000000000000" pitchFamily="2" charset="2"/>
              </a:rPr>
              <a:t>) some </a:t>
            </a:r>
            <a:r>
              <a:rPr lang="it-IT" sz="1600" b="1" dirty="0">
                <a:sym typeface="Wingdings" panose="05000000000000000000" pitchFamily="2" charset="2"/>
              </a:rPr>
              <a:t>CO</a:t>
            </a:r>
            <a:r>
              <a:rPr lang="it-IT" sz="1600" b="1" baseline="-25000" dirty="0">
                <a:sym typeface="Wingdings" panose="05000000000000000000" pitchFamily="2" charset="2"/>
              </a:rPr>
              <a:t>2 </a:t>
            </a:r>
            <a:r>
              <a:rPr lang="it-IT" sz="1600" b="1" dirty="0" err="1">
                <a:sym typeface="Wingdings" panose="05000000000000000000" pitchFamily="2" charset="2"/>
              </a:rPr>
              <a:t>is</a:t>
            </a:r>
            <a:r>
              <a:rPr lang="it-IT" sz="1600" b="1" dirty="0">
                <a:sym typeface="Wingdings" panose="05000000000000000000" pitchFamily="2" charset="2"/>
              </a:rPr>
              <a:t> </a:t>
            </a:r>
            <a:r>
              <a:rPr lang="it-IT" sz="1600" b="1" dirty="0" err="1">
                <a:sym typeface="Wingdings" panose="05000000000000000000" pitchFamily="2" charset="2"/>
              </a:rPr>
              <a:t>solubilized</a:t>
            </a:r>
            <a:r>
              <a:rPr lang="it-IT" sz="1600" b="1" dirty="0">
                <a:sym typeface="Wingdings" panose="05000000000000000000" pitchFamily="2" charset="2"/>
              </a:rPr>
              <a:t> in C</a:t>
            </a:r>
            <a:r>
              <a:rPr lang="it-IT" sz="1600" b="1" baseline="-25000" dirty="0">
                <a:sym typeface="Wingdings" panose="05000000000000000000" pitchFamily="2" charset="2"/>
              </a:rPr>
              <a:t>4</a:t>
            </a:r>
            <a:r>
              <a:rPr lang="it-IT" sz="1600" b="1" dirty="0">
                <a:sym typeface="Wingdings" panose="05000000000000000000" pitchFamily="2" charset="2"/>
              </a:rPr>
              <a:t>F</a:t>
            </a:r>
            <a:r>
              <a:rPr lang="it-IT" sz="1600" b="1" baseline="-25000" dirty="0">
                <a:sym typeface="Wingdings" panose="05000000000000000000" pitchFamily="2" charset="2"/>
              </a:rPr>
              <a:t>10</a:t>
            </a:r>
            <a:r>
              <a:rPr lang="it-IT" sz="1600" b="1" dirty="0">
                <a:sym typeface="Wingdings" panose="05000000000000000000" pitchFamily="2" charset="2"/>
              </a:rPr>
              <a:t> </a:t>
            </a:r>
            <a:r>
              <a:rPr lang="it-IT" sz="1600" dirty="0">
                <a:sym typeface="Wingdings" panose="05000000000000000000" pitchFamily="2" charset="2"/>
              </a:rPr>
              <a:t>and </a:t>
            </a:r>
            <a:r>
              <a:rPr lang="it-IT" sz="1600" dirty="0" err="1">
                <a:sym typeface="Wingdings" panose="05000000000000000000" pitchFamily="2" charset="2"/>
              </a:rPr>
              <a:t>then</a:t>
            </a:r>
            <a:r>
              <a:rPr lang="it-IT" sz="1600" dirty="0">
                <a:sym typeface="Wingdings" panose="05000000000000000000" pitchFamily="2" charset="2"/>
              </a:rPr>
              <a:t> </a:t>
            </a:r>
            <a:r>
              <a:rPr lang="it-IT" sz="1600" dirty="0" err="1">
                <a:sym typeface="Wingdings" panose="05000000000000000000" pitchFamily="2" charset="2"/>
              </a:rPr>
              <a:t>recoverd</a:t>
            </a:r>
            <a:r>
              <a:rPr lang="it-IT" sz="1600" dirty="0">
                <a:sym typeface="Wingdings" panose="05000000000000000000" pitchFamily="2" charset="2"/>
              </a:rPr>
              <a:t> in the </a:t>
            </a:r>
            <a:r>
              <a:rPr lang="it-IT" sz="1600" dirty="0" err="1">
                <a:sym typeface="Wingdings" panose="05000000000000000000" pitchFamily="2" charset="2"/>
              </a:rPr>
              <a:t>bottle</a:t>
            </a:r>
            <a:r>
              <a:rPr lang="it-IT" sz="1600" dirty="0">
                <a:sym typeface="Wingdings" panose="05000000000000000000" pitchFamily="2" charset="2"/>
              </a:rPr>
              <a:t>  </a:t>
            </a:r>
            <a:r>
              <a:rPr lang="it-IT" sz="1600" b="1" dirty="0" err="1">
                <a:sym typeface="Wingdings" panose="05000000000000000000" pitchFamily="2" charset="2"/>
              </a:rPr>
              <a:t>contamination</a:t>
            </a:r>
            <a:endParaRPr lang="it-IT" sz="1600" b="1" dirty="0">
              <a:sym typeface="Wingdings" panose="05000000000000000000" pitchFamily="2" charset="2"/>
            </a:endParaRPr>
          </a:p>
          <a:p>
            <a:pPr marL="285750" indent="-285750">
              <a:lnSpc>
                <a:spcPct val="150000"/>
              </a:lnSpc>
              <a:buFont typeface="Arial" panose="020B0604020202020204" pitchFamily="34" charset="0"/>
              <a:buChar char="•"/>
            </a:pPr>
            <a:r>
              <a:rPr lang="it-IT" sz="1600" b="1" dirty="0" err="1">
                <a:sym typeface="Wingdings" panose="05000000000000000000" pitchFamily="2" charset="2"/>
              </a:rPr>
              <a:t>Different</a:t>
            </a:r>
            <a:r>
              <a:rPr lang="it-IT" sz="1600" b="1" dirty="0">
                <a:sym typeface="Wingdings" panose="05000000000000000000" pitchFamily="2" charset="2"/>
              </a:rPr>
              <a:t> </a:t>
            </a:r>
            <a:r>
              <a:rPr lang="it-IT" sz="1600" b="1" dirty="0" err="1">
                <a:sym typeface="Wingdings" panose="05000000000000000000" pitchFamily="2" charset="2"/>
              </a:rPr>
              <a:t>composition</a:t>
            </a:r>
            <a:r>
              <a:rPr lang="it-IT" sz="1600" b="1" dirty="0">
                <a:sym typeface="Wingdings" panose="05000000000000000000" pitchFamily="2" charset="2"/>
              </a:rPr>
              <a:t> </a:t>
            </a:r>
            <a:r>
              <a:rPr lang="it-IT" sz="1600" dirty="0">
                <a:sym typeface="Wingdings" panose="05000000000000000000" pitchFamily="2" charset="2"/>
              </a:rPr>
              <a:t>of gas and </a:t>
            </a:r>
            <a:r>
              <a:rPr lang="it-IT" sz="1600" dirty="0" err="1">
                <a:sym typeface="Wingdings" panose="05000000000000000000" pitchFamily="2" charset="2"/>
              </a:rPr>
              <a:t>liquid</a:t>
            </a:r>
            <a:r>
              <a:rPr lang="it-IT" sz="1600" dirty="0">
                <a:sym typeface="Wingdings" panose="05000000000000000000" pitchFamily="2" charset="2"/>
              </a:rPr>
              <a:t> </a:t>
            </a:r>
            <a:r>
              <a:rPr lang="it-IT" sz="1600" dirty="0" err="1">
                <a:sym typeface="Wingdings" panose="05000000000000000000" pitchFamily="2" charset="2"/>
              </a:rPr>
              <a:t>phase</a:t>
            </a:r>
            <a:r>
              <a:rPr lang="it-IT" sz="1600" dirty="0">
                <a:sym typeface="Wingdings" panose="05000000000000000000" pitchFamily="2" charset="2"/>
              </a:rPr>
              <a:t> in the </a:t>
            </a:r>
            <a:r>
              <a:rPr lang="it-IT" sz="1600" dirty="0" err="1">
                <a:sym typeface="Wingdings" panose="05000000000000000000" pitchFamily="2" charset="2"/>
              </a:rPr>
              <a:t>bottle</a:t>
            </a:r>
            <a:endParaRPr lang="it-IT" sz="1600" dirty="0"/>
          </a:p>
          <a:p>
            <a:pPr marL="285750" indent="-285750">
              <a:lnSpc>
                <a:spcPct val="150000"/>
              </a:lnSpc>
              <a:buFont typeface="Arial" panose="020B0604020202020204" pitchFamily="34" charset="0"/>
              <a:buChar char="•"/>
            </a:pPr>
            <a:endParaRPr lang="it-IT" sz="1600" dirty="0"/>
          </a:p>
          <a:p>
            <a:pPr marL="285750" indent="-285750">
              <a:lnSpc>
                <a:spcPct val="150000"/>
              </a:lnSpc>
              <a:buFont typeface="Arial" panose="020B0604020202020204" pitchFamily="34" charset="0"/>
              <a:buChar char="•"/>
            </a:pPr>
            <a:endParaRPr lang="it-IT" sz="1600" dirty="0"/>
          </a:p>
        </p:txBody>
      </p:sp>
      <p:pic>
        <p:nvPicPr>
          <p:cNvPr id="4098" name="Picture 2">
            <a:extLst>
              <a:ext uri="{FF2B5EF4-FFF2-40B4-BE49-F238E27FC236}">
                <a16:creationId xmlns:a16="http://schemas.microsoft.com/office/drawing/2014/main" id="{7CB10C3E-7C1B-A948-A447-0A5475308F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26731" y="4127958"/>
            <a:ext cx="4309289" cy="1966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59667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055ED6-15EF-69D0-3B54-4F1ECF07B817}"/>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C7878D01-159B-224F-5463-726EC2DE036F}"/>
              </a:ext>
            </a:extLst>
          </p:cNvPr>
          <p:cNvSpPr>
            <a:spLocks noGrp="1"/>
          </p:cNvSpPr>
          <p:nvPr>
            <p:ph type="title"/>
          </p:nvPr>
        </p:nvSpPr>
        <p:spPr>
          <a:xfrm>
            <a:off x="838200" y="365125"/>
            <a:ext cx="9043219" cy="1325563"/>
          </a:xfrm>
        </p:spPr>
        <p:txBody>
          <a:bodyPr>
            <a:normAutofit/>
          </a:bodyPr>
          <a:lstStyle/>
          <a:p>
            <a:r>
              <a:rPr lang="it-IT" sz="3800" b="1" dirty="0"/>
              <a:t>LHCb C</a:t>
            </a:r>
            <a:r>
              <a:rPr lang="it-IT" sz="3800" b="1" baseline="-25000" dirty="0"/>
              <a:t>4</a:t>
            </a:r>
            <a:r>
              <a:rPr lang="it-IT" sz="3800" b="1" dirty="0"/>
              <a:t>F</a:t>
            </a:r>
            <a:r>
              <a:rPr lang="it-IT" sz="3800" b="1" baseline="-25000" dirty="0"/>
              <a:t>10</a:t>
            </a:r>
            <a:r>
              <a:rPr lang="it-IT" sz="3800" b="1" dirty="0"/>
              <a:t> recovery plant</a:t>
            </a:r>
            <a:br>
              <a:rPr lang="it-IT" sz="3800" b="1" dirty="0"/>
            </a:br>
            <a:r>
              <a:rPr lang="it-IT" sz="3800" b="1" dirty="0"/>
              <a:t>Recuperation summary</a:t>
            </a:r>
          </a:p>
        </p:txBody>
      </p:sp>
      <p:sp>
        <p:nvSpPr>
          <p:cNvPr id="4" name="Segnaposto piè di pagina 3">
            <a:extLst>
              <a:ext uri="{FF2B5EF4-FFF2-40B4-BE49-F238E27FC236}">
                <a16:creationId xmlns:a16="http://schemas.microsoft.com/office/drawing/2014/main" id="{72F9EAA5-67CB-635B-8CC0-31C323108C3C}"/>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A8C40CDB-42F3-DB2F-9569-03B2A143262D}"/>
              </a:ext>
            </a:extLst>
          </p:cNvPr>
          <p:cNvSpPr>
            <a:spLocks noGrp="1"/>
          </p:cNvSpPr>
          <p:nvPr>
            <p:ph type="sldNum" sz="quarter" idx="12"/>
          </p:nvPr>
        </p:nvSpPr>
        <p:spPr/>
        <p:txBody>
          <a:bodyPr/>
          <a:lstStyle/>
          <a:p>
            <a:fld id="{27CE633F-9882-4A5C-83A2-1109D0C73261}" type="slidenum">
              <a:rPr lang="en-US" smtClean="0"/>
              <a:t>38</a:t>
            </a:fld>
            <a:endParaRPr lang="en-US" dirty="0"/>
          </a:p>
        </p:txBody>
      </p:sp>
      <p:pic>
        <p:nvPicPr>
          <p:cNvPr id="6" name="Picture 2">
            <a:extLst>
              <a:ext uri="{FF2B5EF4-FFF2-40B4-BE49-F238E27FC236}">
                <a16:creationId xmlns:a16="http://schemas.microsoft.com/office/drawing/2014/main" id="{BEE52120-127A-BCCC-5FDB-D772071C36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163" name="CasellaDiTesto 162">
            <a:extLst>
              <a:ext uri="{FF2B5EF4-FFF2-40B4-BE49-F238E27FC236}">
                <a16:creationId xmlns:a16="http://schemas.microsoft.com/office/drawing/2014/main" id="{D9EAA7F7-999C-98F8-35EF-8368C22D4AA1}"/>
              </a:ext>
            </a:extLst>
          </p:cNvPr>
          <p:cNvSpPr txBox="1"/>
          <p:nvPr/>
        </p:nvSpPr>
        <p:spPr>
          <a:xfrm>
            <a:off x="1003878" y="1795236"/>
            <a:ext cx="4809460" cy="646331"/>
          </a:xfrm>
          <a:prstGeom prst="rect">
            <a:avLst/>
          </a:prstGeom>
          <a:noFill/>
        </p:spPr>
        <p:txBody>
          <a:bodyPr wrap="square" rtlCol="0">
            <a:spAutoFit/>
          </a:bodyPr>
          <a:lstStyle/>
          <a:p>
            <a:r>
              <a:rPr lang="it-IT" b="1" dirty="0" err="1">
                <a:solidFill>
                  <a:schemeClr val="accent6">
                    <a:lumMod val="50000"/>
                  </a:schemeClr>
                </a:solidFill>
              </a:rPr>
              <a:t>Since</a:t>
            </a:r>
            <a:r>
              <a:rPr lang="it-IT" b="1" dirty="0">
                <a:solidFill>
                  <a:schemeClr val="accent6">
                    <a:lumMod val="50000"/>
                  </a:schemeClr>
                </a:solidFill>
              </a:rPr>
              <a:t> </a:t>
            </a:r>
            <a:r>
              <a:rPr lang="it-IT" b="1" dirty="0" err="1">
                <a:solidFill>
                  <a:schemeClr val="accent6">
                    <a:lumMod val="50000"/>
                  </a:schemeClr>
                </a:solidFill>
              </a:rPr>
              <a:t>Run</a:t>
            </a:r>
            <a:r>
              <a:rPr lang="it-IT" b="1" dirty="0">
                <a:solidFill>
                  <a:schemeClr val="accent6">
                    <a:lumMod val="50000"/>
                  </a:schemeClr>
                </a:solidFill>
              </a:rPr>
              <a:t> 3, </a:t>
            </a:r>
            <a:r>
              <a:rPr lang="it-IT" b="1" dirty="0" err="1">
                <a:solidFill>
                  <a:schemeClr val="accent6">
                    <a:lumMod val="50000"/>
                  </a:schemeClr>
                </a:solidFill>
              </a:rPr>
              <a:t>recuperation</a:t>
            </a:r>
            <a:r>
              <a:rPr lang="it-IT" b="1" dirty="0">
                <a:solidFill>
                  <a:schemeClr val="accent6">
                    <a:lumMod val="50000"/>
                  </a:schemeClr>
                </a:solidFill>
              </a:rPr>
              <a:t> procedure </a:t>
            </a:r>
            <a:r>
              <a:rPr lang="it-IT" b="1" dirty="0" err="1">
                <a:solidFill>
                  <a:schemeClr val="accent6">
                    <a:lumMod val="50000"/>
                  </a:schemeClr>
                </a:solidFill>
              </a:rPr>
              <a:t>done</a:t>
            </a:r>
            <a:r>
              <a:rPr lang="it-IT" b="1" dirty="0">
                <a:solidFill>
                  <a:schemeClr val="accent6">
                    <a:lumMod val="50000"/>
                  </a:schemeClr>
                </a:solidFill>
              </a:rPr>
              <a:t> 5 times </a:t>
            </a:r>
            <a:r>
              <a:rPr lang="it-IT" b="1" dirty="0">
                <a:solidFill>
                  <a:schemeClr val="accent6">
                    <a:lumMod val="50000"/>
                  </a:schemeClr>
                </a:solidFill>
                <a:sym typeface="Wingdings" panose="05000000000000000000" pitchFamily="2" charset="2"/>
              </a:rPr>
              <a:t> 80% of </a:t>
            </a:r>
            <a:r>
              <a:rPr lang="it-IT" b="1" dirty="0" err="1">
                <a:solidFill>
                  <a:schemeClr val="accent6">
                    <a:lumMod val="50000"/>
                  </a:schemeClr>
                </a:solidFill>
                <a:sym typeface="Wingdings" panose="05000000000000000000" pitchFamily="2" charset="2"/>
              </a:rPr>
              <a:t>efficiency</a:t>
            </a:r>
            <a:endParaRPr lang="it-IT" b="1" dirty="0">
              <a:solidFill>
                <a:schemeClr val="accent6">
                  <a:lumMod val="50000"/>
                </a:schemeClr>
              </a:solidFill>
              <a:sym typeface="Wingdings" panose="05000000000000000000" pitchFamily="2" charset="2"/>
            </a:endParaRPr>
          </a:p>
        </p:txBody>
      </p:sp>
      <p:sp>
        <p:nvSpPr>
          <p:cNvPr id="164" name="CasellaDiTesto 163">
            <a:extLst>
              <a:ext uri="{FF2B5EF4-FFF2-40B4-BE49-F238E27FC236}">
                <a16:creationId xmlns:a16="http://schemas.microsoft.com/office/drawing/2014/main" id="{125339D6-4C28-AC4D-A74D-4F88C09840BC}"/>
              </a:ext>
            </a:extLst>
          </p:cNvPr>
          <p:cNvSpPr txBox="1"/>
          <p:nvPr/>
        </p:nvSpPr>
        <p:spPr>
          <a:xfrm>
            <a:off x="6096000" y="5026620"/>
            <a:ext cx="5623127" cy="923330"/>
          </a:xfrm>
          <a:prstGeom prst="rect">
            <a:avLst/>
          </a:prstGeom>
          <a:noFill/>
        </p:spPr>
        <p:txBody>
          <a:bodyPr wrap="square" rtlCol="0">
            <a:spAutoFit/>
          </a:bodyPr>
          <a:lstStyle/>
          <a:p>
            <a:r>
              <a:rPr lang="it-IT" b="1" dirty="0">
                <a:solidFill>
                  <a:schemeClr val="accent6">
                    <a:lumMod val="50000"/>
                  </a:schemeClr>
                </a:solidFill>
                <a:sym typeface="Wingdings" panose="05000000000000000000" pitchFamily="2" charset="2"/>
              </a:rPr>
              <a:t>Some C</a:t>
            </a:r>
            <a:r>
              <a:rPr lang="it-IT" b="1" baseline="-25000" dirty="0">
                <a:solidFill>
                  <a:schemeClr val="accent6">
                    <a:lumMod val="50000"/>
                  </a:schemeClr>
                </a:solidFill>
                <a:sym typeface="Wingdings" panose="05000000000000000000" pitchFamily="2" charset="2"/>
              </a:rPr>
              <a:t>4</a:t>
            </a:r>
            <a:r>
              <a:rPr lang="it-IT" b="1" dirty="0">
                <a:solidFill>
                  <a:schemeClr val="accent6">
                    <a:lumMod val="50000"/>
                  </a:schemeClr>
                </a:solidFill>
                <a:sym typeface="Wingdings" panose="05000000000000000000" pitchFamily="2" charset="2"/>
              </a:rPr>
              <a:t>F</a:t>
            </a:r>
            <a:r>
              <a:rPr lang="it-IT" b="1" baseline="-25000" dirty="0">
                <a:solidFill>
                  <a:schemeClr val="accent6">
                    <a:lumMod val="50000"/>
                  </a:schemeClr>
                </a:solidFill>
                <a:sym typeface="Wingdings" panose="05000000000000000000" pitchFamily="2" charset="2"/>
              </a:rPr>
              <a:t>10</a:t>
            </a:r>
            <a:r>
              <a:rPr lang="it-IT" b="1" dirty="0">
                <a:solidFill>
                  <a:schemeClr val="accent6">
                    <a:lumMod val="50000"/>
                  </a:schemeClr>
                </a:solidFill>
                <a:sym typeface="Wingdings" panose="05000000000000000000" pitchFamily="2" charset="2"/>
              </a:rPr>
              <a:t> </a:t>
            </a:r>
            <a:r>
              <a:rPr lang="it-IT" b="1" dirty="0" err="1">
                <a:solidFill>
                  <a:schemeClr val="accent6">
                    <a:lumMod val="50000"/>
                  </a:schemeClr>
                </a:solidFill>
                <a:sym typeface="Wingdings" panose="05000000000000000000" pitchFamily="2" charset="2"/>
              </a:rPr>
              <a:t>lost</a:t>
            </a:r>
            <a:r>
              <a:rPr lang="it-IT" b="1" dirty="0">
                <a:solidFill>
                  <a:schemeClr val="accent6">
                    <a:lumMod val="50000"/>
                  </a:schemeClr>
                </a:solidFill>
                <a:sym typeface="Wingdings" panose="05000000000000000000" pitchFamily="2" charset="2"/>
              </a:rPr>
              <a:t> to the </a:t>
            </a:r>
            <a:r>
              <a:rPr lang="it-IT" b="1" dirty="0" err="1">
                <a:solidFill>
                  <a:schemeClr val="accent6">
                    <a:lumMod val="50000"/>
                  </a:schemeClr>
                </a:solidFill>
                <a:sym typeface="Wingdings" panose="05000000000000000000" pitchFamily="2" charset="2"/>
              </a:rPr>
              <a:t>exhaust</a:t>
            </a:r>
            <a:r>
              <a:rPr lang="it-IT" b="1" dirty="0">
                <a:solidFill>
                  <a:schemeClr val="accent6">
                    <a:lumMod val="50000"/>
                  </a:schemeClr>
                </a:solidFill>
                <a:sym typeface="Wingdings" panose="05000000000000000000" pitchFamily="2" charset="2"/>
              </a:rPr>
              <a:t> of </a:t>
            </a:r>
            <a:r>
              <a:rPr lang="it-IT" b="1" dirty="0" err="1">
                <a:solidFill>
                  <a:schemeClr val="accent6">
                    <a:lumMod val="50000"/>
                  </a:schemeClr>
                </a:solidFill>
                <a:sym typeface="Wingdings" panose="05000000000000000000" pitchFamily="2" charset="2"/>
              </a:rPr>
              <a:t>liquifier</a:t>
            </a:r>
            <a:r>
              <a:rPr lang="it-IT" b="1" dirty="0">
                <a:solidFill>
                  <a:schemeClr val="accent6">
                    <a:lumMod val="50000"/>
                  </a:schemeClr>
                </a:solidFill>
                <a:sym typeface="Wingdings" panose="05000000000000000000" pitchFamily="2" charset="2"/>
              </a:rPr>
              <a:t> due to a </a:t>
            </a:r>
            <a:r>
              <a:rPr lang="it-IT" b="1" dirty="0" err="1">
                <a:solidFill>
                  <a:schemeClr val="accent6">
                    <a:lumMod val="50000"/>
                  </a:schemeClr>
                </a:solidFill>
                <a:sym typeface="Wingdings" panose="05000000000000000000" pitchFamily="2" charset="2"/>
              </a:rPr>
              <a:t>lack</a:t>
            </a:r>
            <a:r>
              <a:rPr lang="it-IT" b="1" dirty="0">
                <a:solidFill>
                  <a:schemeClr val="accent6">
                    <a:lumMod val="50000"/>
                  </a:schemeClr>
                </a:solidFill>
                <a:sym typeface="Wingdings" panose="05000000000000000000" pitchFamily="2" charset="2"/>
              </a:rPr>
              <a:t> of software control on the recovery system</a:t>
            </a:r>
            <a:endParaRPr lang="it-IT" b="1" dirty="0">
              <a:solidFill>
                <a:schemeClr val="accent6">
                  <a:lumMod val="50000"/>
                </a:schemeClr>
              </a:solidFill>
            </a:endParaRPr>
          </a:p>
          <a:p>
            <a:endParaRPr lang="it-IT" dirty="0"/>
          </a:p>
        </p:txBody>
      </p:sp>
      <p:sp>
        <p:nvSpPr>
          <p:cNvPr id="3" name="CasellaDiTesto 159">
            <a:extLst>
              <a:ext uri="{FF2B5EF4-FFF2-40B4-BE49-F238E27FC236}">
                <a16:creationId xmlns:a16="http://schemas.microsoft.com/office/drawing/2014/main" id="{54CC8CFC-A923-6FCC-4A73-CCEFFE88F21D}"/>
              </a:ext>
            </a:extLst>
          </p:cNvPr>
          <p:cNvSpPr txBox="1"/>
          <p:nvPr/>
        </p:nvSpPr>
        <p:spPr>
          <a:xfrm>
            <a:off x="1045535" y="5097563"/>
            <a:ext cx="4583518" cy="1384995"/>
          </a:xfrm>
          <a:prstGeom prst="rect">
            <a:avLst/>
          </a:prstGeom>
          <a:solidFill>
            <a:schemeClr val="bg1"/>
          </a:solidFill>
        </p:spPr>
        <p:txBody>
          <a:bodyPr wrap="square" rtlCol="0">
            <a:spAutoFit/>
          </a:bodyPr>
          <a:lstStyle/>
          <a:p>
            <a:r>
              <a:rPr lang="it-IT" sz="1400" dirty="0"/>
              <a:t>The nagative value is due to the fact that the pump is located in the surface gas room while the detector is 100m underground.</a:t>
            </a:r>
            <a:br>
              <a:rPr lang="it-IT" sz="1400" dirty="0"/>
            </a:br>
            <a:r>
              <a:rPr lang="it-IT" sz="1400" dirty="0"/>
              <a:t>The pressure changes based on the ratio between the two gases</a:t>
            </a:r>
            <a:br>
              <a:rPr lang="it-IT" sz="1400" dirty="0"/>
            </a:br>
            <a:endParaRPr lang="it-IT" sz="1400" dirty="0"/>
          </a:p>
        </p:txBody>
      </p:sp>
      <p:pic>
        <p:nvPicPr>
          <p:cNvPr id="1026" name="Picture 2">
            <a:extLst>
              <a:ext uri="{FF2B5EF4-FFF2-40B4-BE49-F238E27FC236}">
                <a16:creationId xmlns:a16="http://schemas.microsoft.com/office/drawing/2014/main" id="{61463853-EAF8-490B-2159-D9765F0A8E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3878" y="2614018"/>
            <a:ext cx="4249224" cy="253043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2F4F6783-6EE6-0877-E139-410FD013535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02944" y="1661929"/>
            <a:ext cx="4901900" cy="3237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92889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F512D2-2070-4371-B62D-D495B7298162}"/>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3A8C2A17-F3B9-1E9D-FF72-676578BC50B0}"/>
              </a:ext>
            </a:extLst>
          </p:cNvPr>
          <p:cNvSpPr>
            <a:spLocks noGrp="1"/>
          </p:cNvSpPr>
          <p:nvPr>
            <p:ph type="title"/>
          </p:nvPr>
        </p:nvSpPr>
        <p:spPr>
          <a:xfrm>
            <a:off x="838200" y="365125"/>
            <a:ext cx="9043219" cy="1325563"/>
          </a:xfrm>
        </p:spPr>
        <p:txBody>
          <a:bodyPr>
            <a:normAutofit/>
          </a:bodyPr>
          <a:lstStyle/>
          <a:p>
            <a:r>
              <a:rPr lang="it-IT" sz="3800" b="1" dirty="0"/>
              <a:t>C</a:t>
            </a:r>
            <a:r>
              <a:rPr lang="it-IT" sz="3800" b="1" baseline="-25000" dirty="0"/>
              <a:t>4</a:t>
            </a:r>
            <a:r>
              <a:rPr lang="it-IT" sz="3800" b="1" dirty="0"/>
              <a:t>F</a:t>
            </a:r>
            <a:r>
              <a:rPr lang="it-IT" sz="3800" b="1" baseline="-25000" dirty="0"/>
              <a:t>10</a:t>
            </a:r>
            <a:r>
              <a:rPr lang="it-IT" sz="3800" b="1" dirty="0"/>
              <a:t> recovery plant</a:t>
            </a:r>
            <a:br>
              <a:rPr lang="it-IT" sz="3800" b="1" dirty="0"/>
            </a:br>
            <a:r>
              <a:rPr lang="it-IT" sz="3800" b="1" dirty="0"/>
              <a:t>New recovery systems</a:t>
            </a:r>
          </a:p>
        </p:txBody>
      </p:sp>
      <p:sp>
        <p:nvSpPr>
          <p:cNvPr id="4" name="Segnaposto piè di pagina 3">
            <a:extLst>
              <a:ext uri="{FF2B5EF4-FFF2-40B4-BE49-F238E27FC236}">
                <a16:creationId xmlns:a16="http://schemas.microsoft.com/office/drawing/2014/main" id="{77F86E78-9BA2-A326-AB82-CD9B5103A689}"/>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59A94CAF-2482-E8CE-E892-5F25E7F3AA06}"/>
              </a:ext>
            </a:extLst>
          </p:cNvPr>
          <p:cNvSpPr>
            <a:spLocks noGrp="1"/>
          </p:cNvSpPr>
          <p:nvPr>
            <p:ph type="sldNum" sz="quarter" idx="12"/>
          </p:nvPr>
        </p:nvSpPr>
        <p:spPr/>
        <p:txBody>
          <a:bodyPr/>
          <a:lstStyle/>
          <a:p>
            <a:fld id="{27CE633F-9882-4A5C-83A2-1109D0C73261}" type="slidenum">
              <a:rPr lang="en-US" smtClean="0"/>
              <a:t>39</a:t>
            </a:fld>
            <a:endParaRPr lang="en-US" dirty="0"/>
          </a:p>
        </p:txBody>
      </p:sp>
      <p:pic>
        <p:nvPicPr>
          <p:cNvPr id="6" name="Picture 2">
            <a:extLst>
              <a:ext uri="{FF2B5EF4-FFF2-40B4-BE49-F238E27FC236}">
                <a16:creationId xmlns:a16="http://schemas.microsoft.com/office/drawing/2014/main" id="{A5898DD5-41D0-3323-31C2-AA20B91F80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3827CDDD-D939-8B14-6840-58BCC195B08B}"/>
              </a:ext>
            </a:extLst>
          </p:cNvPr>
          <p:cNvPicPr>
            <a:picLocks noChangeAspect="1"/>
          </p:cNvPicPr>
          <p:nvPr/>
        </p:nvPicPr>
        <p:blipFill>
          <a:blip r:embed="rId3"/>
          <a:stretch>
            <a:fillRect/>
          </a:stretch>
        </p:blipFill>
        <p:spPr>
          <a:xfrm>
            <a:off x="7395417" y="2593632"/>
            <a:ext cx="4403730" cy="3208166"/>
          </a:xfrm>
          <a:prstGeom prst="rect">
            <a:avLst/>
          </a:prstGeom>
        </p:spPr>
      </p:pic>
      <p:pic>
        <p:nvPicPr>
          <p:cNvPr id="7" name="Picture 6">
            <a:extLst>
              <a:ext uri="{FF2B5EF4-FFF2-40B4-BE49-F238E27FC236}">
                <a16:creationId xmlns:a16="http://schemas.microsoft.com/office/drawing/2014/main" id="{19529687-2479-F0CB-0B51-535A70C09F6B}"/>
              </a:ext>
            </a:extLst>
          </p:cNvPr>
          <p:cNvPicPr>
            <a:picLocks noChangeAspect="1"/>
          </p:cNvPicPr>
          <p:nvPr/>
        </p:nvPicPr>
        <p:blipFill rotWithShape="1">
          <a:blip r:embed="rId4"/>
          <a:srcRect l="6019"/>
          <a:stretch/>
        </p:blipFill>
        <p:spPr>
          <a:xfrm>
            <a:off x="889318" y="2593631"/>
            <a:ext cx="5354847" cy="3208166"/>
          </a:xfrm>
          <a:prstGeom prst="rect">
            <a:avLst/>
          </a:prstGeom>
        </p:spPr>
      </p:pic>
      <p:sp>
        <p:nvSpPr>
          <p:cNvPr id="8" name="TextBox 7">
            <a:extLst>
              <a:ext uri="{FF2B5EF4-FFF2-40B4-BE49-F238E27FC236}">
                <a16:creationId xmlns:a16="http://schemas.microsoft.com/office/drawing/2014/main" id="{422F8459-3D5F-74B3-D6B8-4E311ACFBA78}"/>
              </a:ext>
            </a:extLst>
          </p:cNvPr>
          <p:cNvSpPr txBox="1"/>
          <p:nvPr/>
        </p:nvSpPr>
        <p:spPr>
          <a:xfrm>
            <a:off x="838200" y="1702076"/>
            <a:ext cx="5354847" cy="923330"/>
          </a:xfrm>
          <a:prstGeom prst="rect">
            <a:avLst/>
          </a:prstGeom>
          <a:noFill/>
        </p:spPr>
        <p:txBody>
          <a:bodyPr wrap="square">
            <a:spAutoFit/>
          </a:bodyPr>
          <a:lstStyle/>
          <a:p>
            <a:r>
              <a:rPr lang="fr-FR" b="1" dirty="0">
                <a:solidFill>
                  <a:schemeClr val="accent6">
                    <a:lumMod val="50000"/>
                  </a:schemeClr>
                </a:solidFill>
              </a:rPr>
              <a:t>Double Stage </a:t>
            </a:r>
            <a:r>
              <a:rPr lang="fr-FR" b="1" dirty="0" err="1">
                <a:solidFill>
                  <a:schemeClr val="accent6">
                    <a:lumMod val="50000"/>
                  </a:schemeClr>
                </a:solidFill>
              </a:rPr>
              <a:t>Equilibrium</a:t>
            </a:r>
            <a:endParaRPr lang="fr-FR" b="1" dirty="0">
              <a:solidFill>
                <a:schemeClr val="accent6">
                  <a:lumMod val="50000"/>
                </a:schemeClr>
              </a:solidFill>
            </a:endParaRPr>
          </a:p>
          <a:p>
            <a:r>
              <a:rPr lang="fr-FR" dirty="0"/>
              <a:t>(conservative </a:t>
            </a:r>
            <a:r>
              <a:rPr lang="fr-FR" dirty="0" err="1"/>
              <a:t>approach</a:t>
            </a:r>
            <a:r>
              <a:rPr lang="fr-FR" dirty="0"/>
              <a:t> </a:t>
            </a:r>
            <a:r>
              <a:rPr lang="fr-FR" dirty="0" err="1"/>
              <a:t>since</a:t>
            </a:r>
            <a:r>
              <a:rPr lang="fr-FR" dirty="0"/>
              <a:t> ~</a:t>
            </a:r>
            <a:r>
              <a:rPr lang="fr-FR" dirty="0" err="1"/>
              <a:t>equal</a:t>
            </a:r>
            <a:r>
              <a:rPr lang="fr-FR" dirty="0"/>
              <a:t> to </a:t>
            </a:r>
            <a:r>
              <a:rPr lang="fr-FR" dirty="0" err="1"/>
              <a:t>present</a:t>
            </a:r>
            <a:r>
              <a:rPr lang="fr-FR" dirty="0"/>
              <a:t> system) </a:t>
            </a:r>
            <a:endParaRPr lang="en-CH" dirty="0"/>
          </a:p>
        </p:txBody>
      </p:sp>
      <p:sp>
        <p:nvSpPr>
          <p:cNvPr id="9" name="TextBox 8">
            <a:extLst>
              <a:ext uri="{FF2B5EF4-FFF2-40B4-BE49-F238E27FC236}">
                <a16:creationId xmlns:a16="http://schemas.microsoft.com/office/drawing/2014/main" id="{6AD91D02-4110-DA52-C6F9-40C8870D7A3A}"/>
              </a:ext>
            </a:extLst>
          </p:cNvPr>
          <p:cNvSpPr txBox="1"/>
          <p:nvPr/>
        </p:nvSpPr>
        <p:spPr>
          <a:xfrm>
            <a:off x="6739467" y="1702076"/>
            <a:ext cx="5059680" cy="923330"/>
          </a:xfrm>
          <a:prstGeom prst="rect">
            <a:avLst/>
          </a:prstGeom>
          <a:noFill/>
        </p:spPr>
        <p:txBody>
          <a:bodyPr wrap="square">
            <a:spAutoFit/>
          </a:bodyPr>
          <a:lstStyle/>
          <a:p>
            <a:pPr algn="r"/>
            <a:r>
              <a:rPr lang="fr-FR" b="1" dirty="0">
                <a:solidFill>
                  <a:schemeClr val="accent6">
                    <a:lumMod val="50000"/>
                  </a:schemeClr>
                </a:solidFill>
              </a:rPr>
              <a:t>Distillation </a:t>
            </a:r>
            <a:r>
              <a:rPr lang="fr-FR" b="1" dirty="0" err="1">
                <a:solidFill>
                  <a:schemeClr val="accent6">
                    <a:lumMod val="50000"/>
                  </a:schemeClr>
                </a:solidFill>
              </a:rPr>
              <a:t>Columns</a:t>
            </a:r>
            <a:endParaRPr lang="fr-FR" b="1" dirty="0">
              <a:solidFill>
                <a:schemeClr val="accent6">
                  <a:lumMod val="50000"/>
                </a:schemeClr>
              </a:solidFill>
            </a:endParaRPr>
          </a:p>
          <a:p>
            <a:pPr algn="r"/>
            <a:r>
              <a:rPr lang="fr-FR" dirty="0"/>
              <a:t>(</a:t>
            </a:r>
            <a:r>
              <a:rPr lang="fr-FR" dirty="0" err="1"/>
              <a:t>better</a:t>
            </a:r>
            <a:r>
              <a:rPr lang="fr-FR" dirty="0"/>
              <a:t> performance </a:t>
            </a:r>
            <a:r>
              <a:rPr lang="fr-FR" dirty="0" err="1"/>
              <a:t>expected</a:t>
            </a:r>
            <a:r>
              <a:rPr lang="fr-FR" dirty="0"/>
              <a:t>, but more </a:t>
            </a:r>
            <a:r>
              <a:rPr lang="fr-FR" dirty="0" err="1"/>
              <a:t>difficult</a:t>
            </a:r>
            <a:r>
              <a:rPr lang="fr-FR" dirty="0"/>
              <a:t> to tune) </a:t>
            </a:r>
            <a:endParaRPr lang="en-CH" dirty="0"/>
          </a:p>
        </p:txBody>
      </p:sp>
    </p:spTree>
    <p:extLst>
      <p:ext uri="{BB962C8B-B14F-4D97-AF65-F5344CB8AC3E}">
        <p14:creationId xmlns:p14="http://schemas.microsoft.com/office/powerpoint/2010/main" val="374727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482B6D-A959-8053-4FC1-EFB178387782}"/>
              </a:ext>
            </a:extLst>
          </p:cNvPr>
          <p:cNvSpPr>
            <a:spLocks noGrp="1"/>
          </p:cNvSpPr>
          <p:nvPr>
            <p:ph type="title"/>
          </p:nvPr>
        </p:nvSpPr>
        <p:spPr/>
        <p:txBody>
          <a:bodyPr>
            <a:normAutofit/>
          </a:bodyPr>
          <a:lstStyle/>
          <a:p>
            <a:r>
              <a:rPr lang="en-US" sz="4000" b="1" dirty="0"/>
              <a:t>LHC gaseous detectors</a:t>
            </a:r>
            <a:endParaRPr lang="it-IT" sz="4000" b="1" dirty="0"/>
          </a:p>
        </p:txBody>
      </p:sp>
      <p:sp>
        <p:nvSpPr>
          <p:cNvPr id="4" name="Segnaposto piè di pagina 3">
            <a:extLst>
              <a:ext uri="{FF2B5EF4-FFF2-40B4-BE49-F238E27FC236}">
                <a16:creationId xmlns:a16="http://schemas.microsoft.com/office/drawing/2014/main" id="{DEE13EFE-3EFF-E28E-871C-C448BD4C7D57}"/>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4386D5AD-D610-EB06-4707-DD34D2C5B165}"/>
              </a:ext>
            </a:extLst>
          </p:cNvPr>
          <p:cNvSpPr>
            <a:spLocks noGrp="1"/>
          </p:cNvSpPr>
          <p:nvPr>
            <p:ph type="sldNum" sz="quarter" idx="12"/>
          </p:nvPr>
        </p:nvSpPr>
        <p:spPr/>
        <p:txBody>
          <a:bodyPr/>
          <a:lstStyle/>
          <a:p>
            <a:fld id="{27CE633F-9882-4A5C-83A2-1109D0C73261}" type="slidenum">
              <a:rPr lang="en-US" smtClean="0"/>
              <a:t>4</a:t>
            </a:fld>
            <a:endParaRPr lang="en-US" dirty="0"/>
          </a:p>
        </p:txBody>
      </p:sp>
      <p:pic>
        <p:nvPicPr>
          <p:cNvPr id="7" name="Picture 2">
            <a:extLst>
              <a:ext uri="{FF2B5EF4-FFF2-40B4-BE49-F238E27FC236}">
                <a16:creationId xmlns:a16="http://schemas.microsoft.com/office/drawing/2014/main" id="{5EC8F245-2B2B-E2D0-F5E8-8E7B072D9D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1CEBDAB-C956-7B8B-F4F4-17D6484A2684}"/>
              </a:ext>
            </a:extLst>
          </p:cNvPr>
          <p:cNvSpPr txBox="1"/>
          <p:nvPr/>
        </p:nvSpPr>
        <p:spPr>
          <a:xfrm>
            <a:off x="776551" y="1630683"/>
            <a:ext cx="6017406" cy="4801314"/>
          </a:xfrm>
          <a:prstGeom prst="rect">
            <a:avLst/>
          </a:prstGeom>
          <a:noFill/>
        </p:spPr>
        <p:txBody>
          <a:bodyPr wrap="square" rtlCol="0">
            <a:spAutoFit/>
          </a:bodyPr>
          <a:lstStyle/>
          <a:p>
            <a:pPr marL="285750" indent="-285750">
              <a:buFont typeface="Arial" panose="020B0604020202020204" pitchFamily="34" charset="0"/>
              <a:buChar char="•"/>
            </a:pPr>
            <a:r>
              <a:rPr lang="it-IT" dirty="0"/>
              <a:t>Gaseous detectors are installed in all of the four main LHC Experiments and in many not-LHC facilities</a:t>
            </a:r>
          </a:p>
          <a:p>
            <a:endParaRPr lang="it-IT" dirty="0"/>
          </a:p>
          <a:p>
            <a:pPr marL="285750" indent="-285750">
              <a:buFont typeface="Arial" panose="020B0604020202020204" pitchFamily="34" charset="0"/>
              <a:buChar char="•"/>
            </a:pPr>
            <a:r>
              <a:rPr lang="it-IT" dirty="0" err="1"/>
              <a:t>Among</a:t>
            </a:r>
            <a:r>
              <a:rPr lang="it-IT" dirty="0"/>
              <a:t> </a:t>
            </a:r>
            <a:r>
              <a:rPr lang="it-IT" dirty="0" err="1"/>
              <a:t>gaseous</a:t>
            </a:r>
            <a:r>
              <a:rPr lang="it-IT" dirty="0"/>
              <a:t> detectors, </a:t>
            </a:r>
            <a:r>
              <a:rPr lang="it-IT" dirty="0" err="1"/>
              <a:t>there</a:t>
            </a:r>
            <a:r>
              <a:rPr lang="it-IT" dirty="0"/>
              <a:t> are</a:t>
            </a:r>
            <a:r>
              <a:rPr lang="en-US" dirty="0"/>
              <a:t>:</a:t>
            </a:r>
            <a:br>
              <a:rPr lang="en-US" dirty="0"/>
            </a:br>
            <a:r>
              <a:rPr lang="en-US" dirty="0">
                <a:effectLst>
                  <a:outerShdw blurRad="38100" dist="38100" dir="2700000" algn="tl">
                    <a:srgbClr val="000000">
                      <a:alpha val="43137"/>
                    </a:srgbClr>
                  </a:outerShdw>
                </a:effectLst>
              </a:rPr>
              <a:t>Muon systems (</a:t>
            </a:r>
            <a:r>
              <a:rPr lang="en-US" dirty="0"/>
              <a:t>located in the outermost region, covering large surface areas</a:t>
            </a:r>
            <a:r>
              <a:rPr lang="en-US" dirty="0">
                <a:effectLst>
                  <a:outerShdw blurRad="38100" dist="38100" dir="2700000" algn="tl">
                    <a:srgbClr val="000000">
                      <a:alpha val="43137"/>
                    </a:srgbClr>
                  </a:outerShdw>
                </a:effectLst>
              </a:rPr>
              <a:t>)</a:t>
            </a:r>
            <a:br>
              <a:rPr lang="en-US" dirty="0">
                <a:effectLst>
                  <a:outerShdw blurRad="38100" dist="38100" dir="2700000" algn="tl">
                    <a:srgbClr val="000000">
                      <a:alpha val="43137"/>
                    </a:srgbClr>
                  </a:outerShdw>
                </a:effectLst>
              </a:rPr>
            </a:br>
            <a:r>
              <a:rPr lang="en-US" dirty="0">
                <a:effectLst>
                  <a:outerShdw blurRad="38100" dist="38100" dir="2700000" algn="tl">
                    <a:srgbClr val="000000">
                      <a:alpha val="43137"/>
                    </a:srgbClr>
                  </a:outerShdw>
                </a:effectLst>
              </a:rPr>
              <a:t>Trackers (</a:t>
            </a:r>
            <a:r>
              <a:rPr lang="en-US" dirty="0"/>
              <a:t>located closer to the interaction point, usually operated in high-rate environments</a:t>
            </a:r>
            <a:r>
              <a:rPr lang="en-US" dirty="0">
                <a:effectLst>
                  <a:outerShdw blurRad="38100" dist="38100" dir="2700000" algn="tl">
                    <a:srgbClr val="000000">
                      <a:alpha val="43137"/>
                    </a:srgbClr>
                  </a:outerShdw>
                </a:effectLst>
              </a:rPr>
              <a:t>)</a:t>
            </a:r>
            <a:br>
              <a:rPr lang="en-US" dirty="0">
                <a:effectLst>
                  <a:outerShdw blurRad="38100" dist="38100" dir="2700000" algn="tl">
                    <a:srgbClr val="000000">
                      <a:alpha val="43137"/>
                    </a:srgbClr>
                  </a:outerShdw>
                </a:effectLst>
              </a:rPr>
            </a:br>
            <a:r>
              <a:rPr lang="en-US" dirty="0">
                <a:effectLst>
                  <a:outerShdw blurRad="38100" dist="38100" dir="2700000" algn="tl">
                    <a:srgbClr val="000000">
                      <a:alpha val="43137"/>
                    </a:srgbClr>
                  </a:outerShdw>
                </a:effectLst>
              </a:rPr>
              <a:t>Particle identification systems (</a:t>
            </a:r>
            <a:r>
              <a:rPr lang="en-US" dirty="0"/>
              <a:t>used to identify charged particle momenta</a:t>
            </a:r>
            <a:r>
              <a:rPr lang="en-US" dirty="0">
                <a:effectLst>
                  <a:outerShdw blurRad="38100" dist="38100" dir="2700000" algn="tl">
                    <a:srgbClr val="000000">
                      <a:alpha val="43137"/>
                    </a:srgbClr>
                  </a:outerShdw>
                </a:effectLst>
              </a:rPr>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They are used for:</a:t>
            </a:r>
            <a:br>
              <a:rPr lang="en-US" dirty="0"/>
            </a:br>
            <a:r>
              <a:rPr lang="en-US" dirty="0">
                <a:effectLst>
                  <a:outerShdw blurRad="38100" dist="38100" dir="2700000" algn="tl">
                    <a:srgbClr val="000000">
                      <a:alpha val="43137"/>
                    </a:srgbClr>
                  </a:outerShdw>
                </a:effectLst>
              </a:rPr>
              <a:t>Triggering</a:t>
            </a:r>
            <a:r>
              <a:rPr lang="en-US" dirty="0"/>
              <a:t> (e.g., Resistive Plate Chambers, Cathode Strip Chambers, Drift Tubes)</a:t>
            </a:r>
            <a:br>
              <a:rPr lang="en-US" dirty="0"/>
            </a:br>
            <a:r>
              <a:rPr lang="en-US" dirty="0">
                <a:effectLst>
                  <a:outerShdw blurRad="38100" dist="38100" dir="2700000" algn="tl">
                    <a:srgbClr val="000000">
                      <a:alpha val="43137"/>
                    </a:srgbClr>
                  </a:outerShdw>
                </a:effectLst>
              </a:rPr>
              <a:t>Tracking</a:t>
            </a:r>
            <a:r>
              <a:rPr lang="en-US" dirty="0"/>
              <a:t> (e.g., CSC, DT)</a:t>
            </a:r>
            <a:br>
              <a:rPr lang="en-US" dirty="0"/>
            </a:br>
            <a:r>
              <a:rPr lang="en-US" dirty="0">
                <a:effectLst>
                  <a:outerShdw blurRad="38100" dist="38100" dir="2700000" algn="tl">
                    <a:srgbClr val="000000">
                      <a:alpha val="43137"/>
                    </a:srgbClr>
                  </a:outerShdw>
                </a:effectLst>
              </a:rPr>
              <a:t>Particle identification </a:t>
            </a:r>
            <a:r>
              <a:rPr lang="en-US" dirty="0"/>
              <a:t>(e.g., RICH)</a:t>
            </a:r>
            <a:endParaRPr lang="en-GB" dirty="0"/>
          </a:p>
        </p:txBody>
      </p:sp>
      <p:grpSp>
        <p:nvGrpSpPr>
          <p:cNvPr id="18" name="Group 17">
            <a:extLst>
              <a:ext uri="{FF2B5EF4-FFF2-40B4-BE49-F238E27FC236}">
                <a16:creationId xmlns:a16="http://schemas.microsoft.com/office/drawing/2014/main" id="{16BFC35F-D4B7-59C4-0519-6FD491D693D3}"/>
              </a:ext>
            </a:extLst>
          </p:cNvPr>
          <p:cNvGrpSpPr/>
          <p:nvPr/>
        </p:nvGrpSpPr>
        <p:grpSpPr>
          <a:xfrm>
            <a:off x="6722712" y="1630683"/>
            <a:ext cx="5509574" cy="4428246"/>
            <a:chOff x="6478451" y="1912497"/>
            <a:chExt cx="5840000" cy="4428315"/>
          </a:xfrm>
        </p:grpSpPr>
        <p:pic>
          <p:nvPicPr>
            <p:cNvPr id="19" name="Picture 2">
              <a:extLst>
                <a:ext uri="{FF2B5EF4-FFF2-40B4-BE49-F238E27FC236}">
                  <a16:creationId xmlns:a16="http://schemas.microsoft.com/office/drawing/2014/main" id="{7B154572-A8E3-9F12-D523-9A55D4B0E1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87355" y="1927942"/>
              <a:ext cx="2637305" cy="2109844"/>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a:extLst>
                <a:ext uri="{FF2B5EF4-FFF2-40B4-BE49-F238E27FC236}">
                  <a16:creationId xmlns:a16="http://schemas.microsoft.com/office/drawing/2014/main" id="{FB439FC9-3CF2-CD8C-0F97-56F830B128D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8451" y="1955626"/>
              <a:ext cx="2672944" cy="210984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LHCb postcard | Visit CERN Science Gateway">
              <a:extLst>
                <a:ext uri="{FF2B5EF4-FFF2-40B4-BE49-F238E27FC236}">
                  <a16:creationId xmlns:a16="http://schemas.microsoft.com/office/drawing/2014/main" id="{2A6924A7-2C64-3884-ADF4-C76132C4139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78524" y="4230968"/>
              <a:ext cx="2930678" cy="2109844"/>
            </a:xfrm>
            <a:prstGeom prst="rect">
              <a:avLst/>
            </a:prstGeom>
            <a:noFill/>
            <a:extLst>
              <a:ext uri="{909E8E84-426E-40DD-AFC4-6F175D3DCCD1}">
                <a14:hiddenFill xmlns:a14="http://schemas.microsoft.com/office/drawing/2010/main">
                  <a:solidFill>
                    <a:srgbClr val="FFFFFF"/>
                  </a:solidFill>
                </a14:hiddenFill>
              </a:ext>
            </a:extLst>
          </p:spPr>
        </p:pic>
        <p:sp>
          <p:nvSpPr>
            <p:cNvPr id="22" name="TextBox 21">
              <a:extLst>
                <a:ext uri="{FF2B5EF4-FFF2-40B4-BE49-F238E27FC236}">
                  <a16:creationId xmlns:a16="http://schemas.microsoft.com/office/drawing/2014/main" id="{C40D9ADB-4B18-203B-E3AC-00D8A62678FB}"/>
                </a:ext>
              </a:extLst>
            </p:cNvPr>
            <p:cNvSpPr txBox="1"/>
            <p:nvPr/>
          </p:nvSpPr>
          <p:spPr>
            <a:xfrm>
              <a:off x="7966106" y="1921161"/>
              <a:ext cx="1408316"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CMS CSC</a:t>
              </a:r>
              <a:endParaRPr lang="en-GB" sz="2000" b="1" dirty="0">
                <a:solidFill>
                  <a:schemeClr val="bg1"/>
                </a:solidFill>
                <a:latin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06A7AF81-49E2-DAED-55DC-68765C8ECADB}"/>
                </a:ext>
              </a:extLst>
            </p:cNvPr>
            <p:cNvSpPr txBox="1"/>
            <p:nvPr/>
          </p:nvSpPr>
          <p:spPr>
            <a:xfrm>
              <a:off x="10910135" y="1912497"/>
              <a:ext cx="1408316"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CMS RPC</a:t>
              </a:r>
              <a:endParaRPr lang="en-GB" sz="2000" b="1" dirty="0">
                <a:solidFill>
                  <a:schemeClr val="bg1"/>
                </a:solidFill>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C02AEAA8-62F9-A132-A6EE-53465C9CC38E}"/>
                </a:ext>
              </a:extLst>
            </p:cNvPr>
            <p:cNvSpPr txBox="1"/>
            <p:nvPr/>
          </p:nvSpPr>
          <p:spPr>
            <a:xfrm>
              <a:off x="8127414" y="4335212"/>
              <a:ext cx="957922" cy="400116"/>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RICH1</a:t>
              </a:r>
              <a:endParaRPr lang="en-GB" sz="2000" b="1" dirty="0">
                <a:solidFill>
                  <a:schemeClr val="bg1"/>
                </a:solidFill>
                <a:latin typeface="Calibri" panose="020F0502020204030204" pitchFamily="34" charset="0"/>
                <a:cs typeface="Calibri" panose="020F0502020204030204" pitchFamily="34" charset="0"/>
              </a:endParaRPr>
            </a:p>
          </p:txBody>
        </p:sp>
      </p:grpSp>
      <p:cxnSp>
        <p:nvCxnSpPr>
          <p:cNvPr id="8" name="Straight Arrow Connector 7">
            <a:extLst>
              <a:ext uri="{FF2B5EF4-FFF2-40B4-BE49-F238E27FC236}">
                <a16:creationId xmlns:a16="http://schemas.microsoft.com/office/drawing/2014/main" id="{98FB6D29-7AEB-434A-F159-36DB69B85610}"/>
              </a:ext>
            </a:extLst>
          </p:cNvPr>
          <p:cNvCxnSpPr>
            <a:cxnSpLocks/>
            <a:endCxn id="24" idx="2"/>
          </p:cNvCxnSpPr>
          <p:nvPr/>
        </p:nvCxnSpPr>
        <p:spPr>
          <a:xfrm flipH="1" flipV="1">
            <a:off x="8730239" y="4453470"/>
            <a:ext cx="147061" cy="33443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DBEC53C-B724-092A-F2B9-8A6FC3281733}"/>
              </a:ext>
            </a:extLst>
          </p:cNvPr>
          <p:cNvSpPr txBox="1"/>
          <p:nvPr/>
        </p:nvSpPr>
        <p:spPr>
          <a:xfrm>
            <a:off x="10304742" y="5614259"/>
            <a:ext cx="903723"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RICH2</a:t>
            </a:r>
            <a:endParaRPr lang="en-GB" sz="2000" b="1" dirty="0">
              <a:solidFill>
                <a:schemeClr val="bg1"/>
              </a:solidFill>
              <a:latin typeface="Calibri" panose="020F0502020204030204" pitchFamily="34" charset="0"/>
              <a:cs typeface="Calibri" panose="020F0502020204030204" pitchFamily="34" charset="0"/>
            </a:endParaRPr>
          </a:p>
        </p:txBody>
      </p:sp>
      <p:cxnSp>
        <p:nvCxnSpPr>
          <p:cNvPr id="13" name="Straight Arrow Connector 12">
            <a:extLst>
              <a:ext uri="{FF2B5EF4-FFF2-40B4-BE49-F238E27FC236}">
                <a16:creationId xmlns:a16="http://schemas.microsoft.com/office/drawing/2014/main" id="{154C87DB-CB60-F20A-5603-599AE78660A6}"/>
              </a:ext>
            </a:extLst>
          </p:cNvPr>
          <p:cNvCxnSpPr>
            <a:cxnSpLocks/>
            <a:endCxn id="12" idx="0"/>
          </p:cNvCxnSpPr>
          <p:nvPr/>
        </p:nvCxnSpPr>
        <p:spPr>
          <a:xfrm>
            <a:off x="10210800" y="5378450"/>
            <a:ext cx="545804" cy="235809"/>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B2DC600-956C-F5AE-19C0-0716825AF13C}"/>
              </a:ext>
            </a:extLst>
          </p:cNvPr>
          <p:cNvSpPr txBox="1"/>
          <p:nvPr/>
        </p:nvSpPr>
        <p:spPr>
          <a:xfrm>
            <a:off x="10210551" y="3930466"/>
            <a:ext cx="903723" cy="400110"/>
          </a:xfrm>
          <a:prstGeom prst="rect">
            <a:avLst/>
          </a:prstGeom>
          <a:noFill/>
        </p:spPr>
        <p:txBody>
          <a:bodyPr wrap="square" rtlCol="0">
            <a:spAutoFit/>
          </a:bodyPr>
          <a:lstStyle/>
          <a:p>
            <a:r>
              <a:rPr lang="en-US" sz="2000" b="1" dirty="0">
                <a:solidFill>
                  <a:schemeClr val="bg1"/>
                </a:solidFill>
                <a:latin typeface="Calibri" panose="020F0502020204030204" pitchFamily="34" charset="0"/>
                <a:cs typeface="Calibri" panose="020F0502020204030204" pitchFamily="34" charset="0"/>
              </a:rPr>
              <a:t>LHCb</a:t>
            </a:r>
            <a:endParaRPr lang="en-GB" sz="2000" b="1"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569576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E9FA2-A26A-5D24-6EF4-144324344643}"/>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0700E979-4AC4-B8ED-AD49-8F81B788E84F}"/>
              </a:ext>
            </a:extLst>
          </p:cNvPr>
          <p:cNvSpPr>
            <a:spLocks noGrp="1"/>
          </p:cNvSpPr>
          <p:nvPr>
            <p:ph type="title"/>
          </p:nvPr>
        </p:nvSpPr>
        <p:spPr/>
        <p:txBody>
          <a:bodyPr/>
          <a:lstStyle/>
          <a:p>
            <a:r>
              <a:rPr lang="it-IT" dirty="0"/>
              <a:t>CMS </a:t>
            </a:r>
            <a:r>
              <a:rPr lang="it-IT" dirty="0" err="1"/>
              <a:t>rPC</a:t>
            </a:r>
            <a:r>
              <a:rPr lang="it-IT" dirty="0"/>
              <a:t> R134</a:t>
            </a:r>
            <a:r>
              <a:rPr lang="it-IT" cap="none" dirty="0"/>
              <a:t>a</a:t>
            </a:r>
            <a:r>
              <a:rPr lang="it-IT" dirty="0"/>
              <a:t> </a:t>
            </a:r>
            <a:br>
              <a:rPr lang="it-IT" dirty="0"/>
            </a:br>
            <a:r>
              <a:rPr lang="it-IT" dirty="0"/>
              <a:t>recovery system</a:t>
            </a:r>
          </a:p>
        </p:txBody>
      </p:sp>
      <p:sp>
        <p:nvSpPr>
          <p:cNvPr id="4" name="Segnaposto piè di pagina 3">
            <a:extLst>
              <a:ext uri="{FF2B5EF4-FFF2-40B4-BE49-F238E27FC236}">
                <a16:creationId xmlns:a16="http://schemas.microsoft.com/office/drawing/2014/main" id="{984DDC8D-317A-E77C-8AA2-59DEF7B41305}"/>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A86D8AE2-CBCA-4918-4D99-74839AFBAFCC}"/>
              </a:ext>
            </a:extLst>
          </p:cNvPr>
          <p:cNvSpPr>
            <a:spLocks noGrp="1"/>
          </p:cNvSpPr>
          <p:nvPr>
            <p:ph type="sldNum" sz="quarter" idx="12"/>
          </p:nvPr>
        </p:nvSpPr>
        <p:spPr/>
        <p:txBody>
          <a:bodyPr/>
          <a:lstStyle/>
          <a:p>
            <a:fld id="{27CE633F-9882-4A5C-83A2-1109D0C73261}" type="slidenum">
              <a:rPr lang="en-US" smtClean="0"/>
              <a:t>40</a:t>
            </a:fld>
            <a:endParaRPr lang="en-US" dirty="0"/>
          </a:p>
        </p:txBody>
      </p:sp>
      <p:pic>
        <p:nvPicPr>
          <p:cNvPr id="6" name="Picture 2">
            <a:extLst>
              <a:ext uri="{FF2B5EF4-FFF2-40B4-BE49-F238E27FC236}">
                <a16:creationId xmlns:a16="http://schemas.microsoft.com/office/drawing/2014/main" id="{98736E75-C699-DFCE-2722-6D0FD57441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24920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A room with several machines&#10;&#10;Description automatically generated with medium confidence">
            <a:extLst>
              <a:ext uri="{FF2B5EF4-FFF2-40B4-BE49-F238E27FC236}">
                <a16:creationId xmlns:a16="http://schemas.microsoft.com/office/drawing/2014/main" id="{9DD499AF-A54C-B0C6-BBD1-BB73F883F0C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316352" y="1751451"/>
            <a:ext cx="5260848" cy="4236720"/>
          </a:xfrm>
        </p:spPr>
      </p:pic>
      <p:sp>
        <p:nvSpPr>
          <p:cNvPr id="6" name="Titolo 5">
            <a:extLst>
              <a:ext uri="{FF2B5EF4-FFF2-40B4-BE49-F238E27FC236}">
                <a16:creationId xmlns:a16="http://schemas.microsoft.com/office/drawing/2014/main" id="{3BB87113-951C-AF10-0918-A6BB4C592CA5}"/>
              </a:ext>
            </a:extLst>
          </p:cNvPr>
          <p:cNvSpPr>
            <a:spLocks noGrp="1"/>
          </p:cNvSpPr>
          <p:nvPr>
            <p:ph type="title"/>
          </p:nvPr>
        </p:nvSpPr>
        <p:spPr/>
        <p:txBody>
          <a:bodyPr>
            <a:normAutofit/>
          </a:bodyPr>
          <a:lstStyle/>
          <a:p>
            <a:r>
              <a:rPr lang="en-US" sz="3800" b="1" dirty="0"/>
              <a:t>RPC R134a RECUPERATION</a:t>
            </a:r>
            <a:br>
              <a:rPr lang="en-US" sz="3800" b="1" dirty="0"/>
            </a:br>
            <a:r>
              <a:rPr lang="en-US" sz="3800" b="1" dirty="0"/>
              <a:t>Plant Overview </a:t>
            </a:r>
            <a:endParaRPr lang="it-IT" sz="3800" b="1" dirty="0"/>
          </a:p>
        </p:txBody>
      </p:sp>
      <p:sp>
        <p:nvSpPr>
          <p:cNvPr id="4" name="Segnaposto piè di pagina 3">
            <a:extLst>
              <a:ext uri="{FF2B5EF4-FFF2-40B4-BE49-F238E27FC236}">
                <a16:creationId xmlns:a16="http://schemas.microsoft.com/office/drawing/2014/main" id="{550F04D4-7F80-C76D-DDEE-E91BB74B5E78}"/>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2AC3F225-1F5F-7144-0E47-46FBEBD51329}"/>
              </a:ext>
            </a:extLst>
          </p:cNvPr>
          <p:cNvSpPr>
            <a:spLocks noGrp="1"/>
          </p:cNvSpPr>
          <p:nvPr>
            <p:ph type="sldNum" sz="quarter" idx="12"/>
          </p:nvPr>
        </p:nvSpPr>
        <p:spPr/>
        <p:txBody>
          <a:bodyPr/>
          <a:lstStyle/>
          <a:p>
            <a:fld id="{27CE633F-9882-4A5C-83A2-1109D0C73261}" type="slidenum">
              <a:rPr lang="en-US" smtClean="0"/>
              <a:t>41</a:t>
            </a:fld>
            <a:endParaRPr lang="en-US" dirty="0"/>
          </a:p>
        </p:txBody>
      </p:sp>
      <p:sp>
        <p:nvSpPr>
          <p:cNvPr id="10" name="CasellaDiTesto 9">
            <a:extLst>
              <a:ext uri="{FF2B5EF4-FFF2-40B4-BE49-F238E27FC236}">
                <a16:creationId xmlns:a16="http://schemas.microsoft.com/office/drawing/2014/main" id="{6EEAC7F4-B468-99D7-9EAB-B3C38F6AD3EC}"/>
              </a:ext>
            </a:extLst>
          </p:cNvPr>
          <p:cNvSpPr txBox="1"/>
          <p:nvPr/>
        </p:nvSpPr>
        <p:spPr>
          <a:xfrm>
            <a:off x="5943600" y="5574517"/>
            <a:ext cx="1625895" cy="646331"/>
          </a:xfrm>
          <a:prstGeom prst="rect">
            <a:avLst/>
          </a:prstGeom>
          <a:solidFill>
            <a:schemeClr val="bg1"/>
          </a:solidFill>
        </p:spPr>
        <p:txBody>
          <a:bodyPr wrap="square" rtlCol="0">
            <a:spAutoFit/>
          </a:bodyPr>
          <a:lstStyle/>
          <a:p>
            <a:pPr algn="ctr"/>
            <a:r>
              <a:rPr lang="it-IT" b="1" dirty="0">
                <a:solidFill>
                  <a:srgbClr val="C00000"/>
                </a:solidFill>
              </a:rPr>
              <a:t>ELECTRICAL RACK</a:t>
            </a:r>
          </a:p>
        </p:txBody>
      </p:sp>
      <p:sp>
        <p:nvSpPr>
          <p:cNvPr id="11" name="CasellaDiTesto 10">
            <a:extLst>
              <a:ext uri="{FF2B5EF4-FFF2-40B4-BE49-F238E27FC236}">
                <a16:creationId xmlns:a16="http://schemas.microsoft.com/office/drawing/2014/main" id="{11541D36-8702-F530-ECD5-E9A3E0DF399A}"/>
              </a:ext>
            </a:extLst>
          </p:cNvPr>
          <p:cNvSpPr txBox="1"/>
          <p:nvPr/>
        </p:nvSpPr>
        <p:spPr>
          <a:xfrm>
            <a:off x="7117820" y="1694867"/>
            <a:ext cx="1786269" cy="646331"/>
          </a:xfrm>
          <a:prstGeom prst="rect">
            <a:avLst/>
          </a:prstGeom>
          <a:solidFill>
            <a:schemeClr val="bg1"/>
          </a:solidFill>
        </p:spPr>
        <p:txBody>
          <a:bodyPr wrap="square" rtlCol="0">
            <a:spAutoFit/>
          </a:bodyPr>
          <a:lstStyle/>
          <a:p>
            <a:r>
              <a:rPr lang="it-IT" b="1" dirty="0">
                <a:solidFill>
                  <a:srgbClr val="C00000"/>
                </a:solidFill>
              </a:rPr>
              <a:t>SEPARATION MODULES</a:t>
            </a:r>
          </a:p>
        </p:txBody>
      </p:sp>
      <p:cxnSp>
        <p:nvCxnSpPr>
          <p:cNvPr id="15" name="Connettore 2 14">
            <a:extLst>
              <a:ext uri="{FF2B5EF4-FFF2-40B4-BE49-F238E27FC236}">
                <a16:creationId xmlns:a16="http://schemas.microsoft.com/office/drawing/2014/main" id="{D3923C63-8D34-FD24-9CE8-2949BA3CD5E9}"/>
              </a:ext>
            </a:extLst>
          </p:cNvPr>
          <p:cNvCxnSpPr>
            <a:cxnSpLocks/>
            <a:stCxn id="10" idx="0"/>
          </p:cNvCxnSpPr>
          <p:nvPr/>
        </p:nvCxnSpPr>
        <p:spPr>
          <a:xfrm flipV="1">
            <a:off x="6756548" y="5062071"/>
            <a:ext cx="122370" cy="512446"/>
          </a:xfrm>
          <a:prstGeom prst="straightConnector1">
            <a:avLst/>
          </a:prstGeom>
          <a:ln>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7" name="Connettore 2 16">
            <a:extLst>
              <a:ext uri="{FF2B5EF4-FFF2-40B4-BE49-F238E27FC236}">
                <a16:creationId xmlns:a16="http://schemas.microsoft.com/office/drawing/2014/main" id="{DADF4F4E-0591-9D76-EBED-7BFEDE318D3A}"/>
              </a:ext>
            </a:extLst>
          </p:cNvPr>
          <p:cNvCxnSpPr>
            <a:cxnSpLocks/>
          </p:cNvCxnSpPr>
          <p:nvPr/>
        </p:nvCxnSpPr>
        <p:spPr>
          <a:xfrm>
            <a:off x="7496508" y="2341198"/>
            <a:ext cx="0" cy="740623"/>
          </a:xfrm>
          <a:prstGeom prst="straightConnector1">
            <a:avLst/>
          </a:prstGeom>
          <a:ln>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cxnSp>
        <p:nvCxnSpPr>
          <p:cNvPr id="18" name="Connettore 2 17">
            <a:extLst>
              <a:ext uri="{FF2B5EF4-FFF2-40B4-BE49-F238E27FC236}">
                <a16:creationId xmlns:a16="http://schemas.microsoft.com/office/drawing/2014/main" id="{0F9840A5-F039-8BD4-4FE8-0D2848474EB1}"/>
              </a:ext>
            </a:extLst>
          </p:cNvPr>
          <p:cNvCxnSpPr>
            <a:cxnSpLocks/>
          </p:cNvCxnSpPr>
          <p:nvPr/>
        </p:nvCxnSpPr>
        <p:spPr>
          <a:xfrm>
            <a:off x="8235576" y="2341198"/>
            <a:ext cx="0" cy="719702"/>
          </a:xfrm>
          <a:prstGeom prst="straightConnector1">
            <a:avLst/>
          </a:prstGeom>
          <a:ln>
            <a:solidFill>
              <a:srgbClr val="FF0000"/>
            </a:solidFill>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23" name="CasellaDiTesto 22">
            <a:extLst>
              <a:ext uri="{FF2B5EF4-FFF2-40B4-BE49-F238E27FC236}">
                <a16:creationId xmlns:a16="http://schemas.microsoft.com/office/drawing/2014/main" id="{738D5398-0B73-EEDD-AA44-5558917A1008}"/>
              </a:ext>
            </a:extLst>
          </p:cNvPr>
          <p:cNvSpPr txBox="1"/>
          <p:nvPr/>
        </p:nvSpPr>
        <p:spPr>
          <a:xfrm>
            <a:off x="9050862" y="5490477"/>
            <a:ext cx="1121092" cy="369332"/>
          </a:xfrm>
          <a:prstGeom prst="rect">
            <a:avLst/>
          </a:prstGeom>
          <a:solidFill>
            <a:schemeClr val="bg1"/>
          </a:solidFill>
        </p:spPr>
        <p:txBody>
          <a:bodyPr wrap="square" rtlCol="0">
            <a:spAutoFit/>
          </a:bodyPr>
          <a:lstStyle/>
          <a:p>
            <a:r>
              <a:rPr lang="it-IT" b="1" dirty="0">
                <a:solidFill>
                  <a:srgbClr val="C00000"/>
                </a:solidFill>
              </a:rPr>
              <a:t>CHILLER</a:t>
            </a:r>
          </a:p>
        </p:txBody>
      </p:sp>
      <p:sp>
        <p:nvSpPr>
          <p:cNvPr id="24" name="CasellaDiTesto 23">
            <a:extLst>
              <a:ext uri="{FF2B5EF4-FFF2-40B4-BE49-F238E27FC236}">
                <a16:creationId xmlns:a16="http://schemas.microsoft.com/office/drawing/2014/main" id="{424FE857-AC87-651E-8658-250B84A258A8}"/>
              </a:ext>
            </a:extLst>
          </p:cNvPr>
          <p:cNvSpPr txBox="1"/>
          <p:nvPr/>
        </p:nvSpPr>
        <p:spPr>
          <a:xfrm>
            <a:off x="9865973" y="4570323"/>
            <a:ext cx="1467544" cy="307777"/>
          </a:xfrm>
          <a:prstGeom prst="rect">
            <a:avLst/>
          </a:prstGeom>
          <a:solidFill>
            <a:schemeClr val="bg1"/>
          </a:solidFill>
        </p:spPr>
        <p:txBody>
          <a:bodyPr wrap="square" rtlCol="0">
            <a:spAutoFit/>
          </a:bodyPr>
          <a:lstStyle/>
          <a:p>
            <a:pPr algn="ctr"/>
            <a:r>
              <a:rPr lang="it-IT" sz="1400" b="1" dirty="0">
                <a:solidFill>
                  <a:srgbClr val="C00000"/>
                </a:solidFill>
              </a:rPr>
              <a:t>COMPRESSOR</a:t>
            </a:r>
          </a:p>
        </p:txBody>
      </p:sp>
      <p:sp>
        <p:nvSpPr>
          <p:cNvPr id="25" name="CasellaDiTesto 24">
            <a:extLst>
              <a:ext uri="{FF2B5EF4-FFF2-40B4-BE49-F238E27FC236}">
                <a16:creationId xmlns:a16="http://schemas.microsoft.com/office/drawing/2014/main" id="{1EB46ECE-463B-CA88-65BD-C9BE4A33E241}"/>
              </a:ext>
            </a:extLst>
          </p:cNvPr>
          <p:cNvSpPr txBox="1"/>
          <p:nvPr/>
        </p:nvSpPr>
        <p:spPr>
          <a:xfrm>
            <a:off x="974350" y="1819643"/>
            <a:ext cx="4999851" cy="4401205"/>
          </a:xfrm>
          <a:prstGeom prst="rect">
            <a:avLst/>
          </a:prstGeom>
          <a:noFill/>
        </p:spPr>
        <p:txBody>
          <a:bodyPr wrap="square" rtlCol="0">
            <a:spAutoFit/>
          </a:bodyPr>
          <a:lstStyle/>
          <a:p>
            <a:pPr marL="285750" indent="-285750">
              <a:buFont typeface="Arial" panose="020B0604020202020204" pitchFamily="34" charset="0"/>
              <a:buChar char="•"/>
            </a:pPr>
            <a:endParaRPr lang="it-IT" sz="2000" dirty="0"/>
          </a:p>
          <a:p>
            <a:pPr marL="285750" indent="-285750">
              <a:buFont typeface="Arial" panose="020B0604020202020204" pitchFamily="34" charset="0"/>
              <a:buChar char="•"/>
            </a:pPr>
            <a:r>
              <a:rPr lang="it-IT" sz="2000" b="1" dirty="0"/>
              <a:t>New system </a:t>
            </a:r>
            <a:r>
              <a:rPr lang="it-IT" sz="2000" dirty="0" err="1"/>
              <a:t>installed</a:t>
            </a:r>
            <a:r>
              <a:rPr lang="it-IT" sz="2000" dirty="0"/>
              <a:t> in April 2023 and </a:t>
            </a:r>
            <a:r>
              <a:rPr lang="it-IT" sz="2000" b="1" dirty="0" err="1"/>
              <a:t>commissioning</a:t>
            </a:r>
            <a:r>
              <a:rPr lang="it-IT" sz="2000" b="1" dirty="0"/>
              <a:t> in </a:t>
            </a:r>
            <a:r>
              <a:rPr lang="it-IT" sz="2000" b="1" dirty="0" err="1"/>
              <a:t>May</a:t>
            </a:r>
            <a:r>
              <a:rPr lang="it-IT" sz="2000" b="1" dirty="0"/>
              <a:t> 2023</a:t>
            </a:r>
          </a:p>
          <a:p>
            <a:pPr marL="285750" indent="-285750">
              <a:buFont typeface="Arial" panose="020B0604020202020204" pitchFamily="34" charset="0"/>
              <a:buChar char="•"/>
            </a:pPr>
            <a:r>
              <a:rPr lang="it-IT" sz="2000" b="1" u="sng" dirty="0"/>
              <a:t>Goal</a:t>
            </a:r>
            <a:r>
              <a:rPr lang="it-IT" sz="2000" u="sng" dirty="0"/>
              <a:t>: </a:t>
            </a:r>
            <a:r>
              <a:rPr lang="it-IT" sz="2000" dirty="0"/>
              <a:t>to recover the R134a from the mixture R134a/SF</a:t>
            </a:r>
            <a:r>
              <a:rPr lang="it-IT" sz="2000" baseline="-25000" dirty="0"/>
              <a:t>6</a:t>
            </a:r>
            <a:r>
              <a:rPr lang="it-IT" sz="2000" dirty="0"/>
              <a:t>/iC</a:t>
            </a:r>
            <a:r>
              <a:rPr lang="it-IT" sz="2000" baseline="-25000" dirty="0"/>
              <a:t>4</a:t>
            </a:r>
            <a:r>
              <a:rPr lang="it-IT" sz="2000" dirty="0"/>
              <a:t>H</a:t>
            </a:r>
            <a:r>
              <a:rPr lang="it-IT" sz="2000" baseline="-25000" dirty="0"/>
              <a:t>10</a:t>
            </a:r>
            <a:r>
              <a:rPr lang="it-IT" sz="2000" dirty="0"/>
              <a:t> 95.2/0.3/4.5</a:t>
            </a:r>
          </a:p>
          <a:p>
            <a:pPr marL="285750" indent="-285750">
              <a:buFont typeface="Arial" panose="020B0604020202020204" pitchFamily="34" charset="0"/>
              <a:buChar char="•"/>
            </a:pPr>
            <a:r>
              <a:rPr lang="it-IT" sz="2000" b="1" u="sng" dirty="0" err="1"/>
              <a:t>Problem</a:t>
            </a:r>
            <a:r>
              <a:rPr lang="it-IT" sz="2000" u="sng" dirty="0"/>
              <a:t>: </a:t>
            </a:r>
            <a:r>
              <a:rPr lang="it-IT" sz="2000" dirty="0"/>
              <a:t>R134a </a:t>
            </a:r>
            <a:r>
              <a:rPr lang="it-IT" sz="2000" dirty="0" err="1"/>
              <a:t>forms</a:t>
            </a:r>
            <a:r>
              <a:rPr lang="it-IT" sz="2000" dirty="0"/>
              <a:t> an </a:t>
            </a:r>
            <a:r>
              <a:rPr lang="it-IT" sz="2000" b="1" u="sng" dirty="0" err="1"/>
              <a:t>azeotrope</a:t>
            </a:r>
            <a:r>
              <a:rPr lang="it-IT" sz="2000" dirty="0"/>
              <a:t> with iC</a:t>
            </a:r>
            <a:r>
              <a:rPr lang="it-IT" sz="2000" baseline="-25000" dirty="0"/>
              <a:t>4</a:t>
            </a:r>
            <a:r>
              <a:rPr lang="it-IT" sz="2000" dirty="0"/>
              <a:t>H</a:t>
            </a:r>
            <a:r>
              <a:rPr lang="it-IT" sz="2000" baseline="-25000" dirty="0"/>
              <a:t>10</a:t>
            </a:r>
          </a:p>
          <a:p>
            <a:pPr marL="285750" indent="-285750">
              <a:buFont typeface="Arial" panose="020B0604020202020204" pitchFamily="34" charset="0"/>
              <a:buChar char="•"/>
            </a:pPr>
            <a:r>
              <a:rPr lang="it-IT" sz="2000" dirty="0"/>
              <a:t>2 racks for the </a:t>
            </a:r>
            <a:r>
              <a:rPr lang="it-IT" sz="2000" dirty="0" err="1"/>
              <a:t>separation</a:t>
            </a:r>
            <a:r>
              <a:rPr lang="it-IT" sz="2000" dirty="0"/>
              <a:t> </a:t>
            </a:r>
            <a:r>
              <a:rPr lang="it-IT" sz="2000" dirty="0" err="1"/>
              <a:t>columns</a:t>
            </a:r>
            <a:r>
              <a:rPr lang="it-IT" sz="2000" dirty="0"/>
              <a:t>, 4 </a:t>
            </a:r>
            <a:r>
              <a:rPr lang="it-IT" sz="2000" dirty="0" err="1"/>
              <a:t>columns</a:t>
            </a:r>
            <a:endParaRPr lang="it-IT" sz="2000" dirty="0"/>
          </a:p>
          <a:p>
            <a:pPr marL="285750" indent="-285750">
              <a:buFont typeface="Arial" panose="020B0604020202020204" pitchFamily="34" charset="0"/>
              <a:buChar char="•"/>
            </a:pPr>
            <a:r>
              <a:rPr lang="it-IT" sz="2000" dirty="0"/>
              <a:t>The system </a:t>
            </a:r>
            <a:r>
              <a:rPr lang="it-IT" sz="2000" dirty="0" err="1"/>
              <a:t>was</a:t>
            </a:r>
            <a:r>
              <a:rPr lang="it-IT" sz="2000" dirty="0"/>
              <a:t> </a:t>
            </a:r>
            <a:r>
              <a:rPr lang="it-IT" sz="2000" dirty="0" err="1"/>
              <a:t>designed</a:t>
            </a:r>
            <a:r>
              <a:rPr lang="it-IT" sz="2000" dirty="0"/>
              <a:t> to work </a:t>
            </a:r>
            <a:r>
              <a:rPr lang="it-IT" sz="2000" dirty="0" err="1"/>
              <a:t>both</a:t>
            </a:r>
            <a:r>
              <a:rPr lang="it-IT" sz="2000" dirty="0"/>
              <a:t> in </a:t>
            </a:r>
            <a:r>
              <a:rPr lang="it-IT" sz="2000" dirty="0" err="1"/>
              <a:t>series</a:t>
            </a:r>
            <a:r>
              <a:rPr lang="it-IT" sz="2000" dirty="0"/>
              <a:t> and in </a:t>
            </a:r>
            <a:r>
              <a:rPr lang="it-IT" sz="2000" dirty="0" err="1"/>
              <a:t>parallel</a:t>
            </a:r>
            <a:r>
              <a:rPr lang="it-IT" sz="2000" dirty="0"/>
              <a:t> </a:t>
            </a:r>
          </a:p>
          <a:p>
            <a:pPr marL="285750" indent="-285750">
              <a:buFont typeface="Arial" panose="020B0604020202020204" pitchFamily="34" charset="0"/>
              <a:buChar char="•"/>
            </a:pPr>
            <a:r>
              <a:rPr lang="it-IT" sz="2000" dirty="0"/>
              <a:t>The </a:t>
            </a:r>
            <a:r>
              <a:rPr lang="it-IT" sz="2000" dirty="0" err="1"/>
              <a:t>plant</a:t>
            </a:r>
            <a:r>
              <a:rPr lang="it-IT" sz="2000" dirty="0"/>
              <a:t> </a:t>
            </a:r>
            <a:r>
              <a:rPr lang="it-IT" sz="2000" dirty="0" err="1"/>
              <a:t>was</a:t>
            </a:r>
            <a:r>
              <a:rPr lang="it-IT" sz="2000" dirty="0"/>
              <a:t> </a:t>
            </a:r>
            <a:r>
              <a:rPr lang="it-IT" sz="2000" dirty="0" err="1"/>
              <a:t>designed</a:t>
            </a:r>
            <a:r>
              <a:rPr lang="it-IT" sz="2000" dirty="0"/>
              <a:t> following the </a:t>
            </a:r>
            <a:r>
              <a:rPr lang="it-IT" sz="2000" dirty="0" err="1"/>
              <a:t>tests</a:t>
            </a:r>
            <a:r>
              <a:rPr lang="it-IT" sz="2000" dirty="0"/>
              <a:t> </a:t>
            </a:r>
            <a:r>
              <a:rPr lang="it-IT" sz="2000" dirty="0" err="1"/>
              <a:t>done</a:t>
            </a:r>
            <a:r>
              <a:rPr lang="it-IT" sz="2000" dirty="0"/>
              <a:t> with </a:t>
            </a:r>
            <a:r>
              <a:rPr lang="it-IT" sz="2000" b="1" dirty="0" err="1"/>
              <a:t>prototype</a:t>
            </a:r>
            <a:r>
              <a:rPr lang="it-IT" sz="2000" b="1" dirty="0"/>
              <a:t> </a:t>
            </a:r>
            <a:r>
              <a:rPr lang="it-IT" sz="2000" b="1" dirty="0" err="1"/>
              <a:t>between</a:t>
            </a:r>
            <a:r>
              <a:rPr lang="it-IT" sz="2000" b="1" dirty="0"/>
              <a:t> 2020 and 2022</a:t>
            </a:r>
          </a:p>
        </p:txBody>
      </p:sp>
      <p:sp>
        <p:nvSpPr>
          <p:cNvPr id="7" name="AutoShape 2">
            <a:extLst>
              <a:ext uri="{FF2B5EF4-FFF2-40B4-BE49-F238E27FC236}">
                <a16:creationId xmlns:a16="http://schemas.microsoft.com/office/drawing/2014/main" id="{0BE8D4EC-ABAE-D2CC-3423-5500BAA97A7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 name="Picture 2">
            <a:extLst>
              <a:ext uri="{FF2B5EF4-FFF2-40B4-BE49-F238E27FC236}">
                <a16:creationId xmlns:a16="http://schemas.microsoft.com/office/drawing/2014/main" id="{82CC2060-955D-08BD-A305-01945B88E9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64363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1508AC-9682-2F0C-399A-3CBED3E997CB}"/>
            </a:ext>
          </a:extLst>
        </p:cNvPr>
        <p:cNvGrpSpPr/>
        <p:nvPr/>
      </p:nvGrpSpPr>
      <p:grpSpPr>
        <a:xfrm>
          <a:off x="0" y="0"/>
          <a:ext cx="0" cy="0"/>
          <a:chOff x="0" y="0"/>
          <a:chExt cx="0" cy="0"/>
        </a:xfrm>
      </p:grpSpPr>
      <p:pic>
        <p:nvPicPr>
          <p:cNvPr id="13" name="Immagine 12">
            <a:extLst>
              <a:ext uri="{FF2B5EF4-FFF2-40B4-BE49-F238E27FC236}">
                <a16:creationId xmlns:a16="http://schemas.microsoft.com/office/drawing/2014/main" id="{84A6315B-7B66-F244-912C-A9D24020AE0F}"/>
              </a:ext>
            </a:extLst>
          </p:cNvPr>
          <p:cNvPicPr>
            <a:picLocks noChangeAspect="1"/>
          </p:cNvPicPr>
          <p:nvPr/>
        </p:nvPicPr>
        <p:blipFill>
          <a:blip r:embed="rId2"/>
          <a:stretch>
            <a:fillRect/>
          </a:stretch>
        </p:blipFill>
        <p:spPr>
          <a:xfrm>
            <a:off x="6552678" y="2192149"/>
            <a:ext cx="5576400" cy="3404214"/>
          </a:xfrm>
          <a:prstGeom prst="rect">
            <a:avLst/>
          </a:prstGeom>
        </p:spPr>
      </p:pic>
      <p:sp>
        <p:nvSpPr>
          <p:cNvPr id="2" name="Titolo 1">
            <a:extLst>
              <a:ext uri="{FF2B5EF4-FFF2-40B4-BE49-F238E27FC236}">
                <a16:creationId xmlns:a16="http://schemas.microsoft.com/office/drawing/2014/main" id="{7F399754-C78D-B6B1-8E3B-0C3BE51BD411}"/>
              </a:ext>
            </a:extLst>
          </p:cNvPr>
          <p:cNvSpPr>
            <a:spLocks noGrp="1"/>
          </p:cNvSpPr>
          <p:nvPr>
            <p:ph type="title"/>
          </p:nvPr>
        </p:nvSpPr>
        <p:spPr/>
        <p:txBody>
          <a:bodyPr>
            <a:normAutofit/>
          </a:bodyPr>
          <a:lstStyle/>
          <a:p>
            <a:r>
              <a:rPr lang="en-US" sz="3800" b="1" dirty="0"/>
              <a:t>RPC R134a RECUPERATION</a:t>
            </a:r>
            <a:br>
              <a:rPr lang="en-US" sz="3800" b="1" dirty="0"/>
            </a:br>
            <a:r>
              <a:rPr lang="en-US" sz="3800" b="1" dirty="0"/>
              <a:t>Software</a:t>
            </a:r>
            <a:endParaRPr lang="it-IT" sz="3800" b="1" dirty="0"/>
          </a:p>
        </p:txBody>
      </p:sp>
      <p:sp>
        <p:nvSpPr>
          <p:cNvPr id="4" name="Segnaposto piè di pagina 3">
            <a:extLst>
              <a:ext uri="{FF2B5EF4-FFF2-40B4-BE49-F238E27FC236}">
                <a16:creationId xmlns:a16="http://schemas.microsoft.com/office/drawing/2014/main" id="{9CA396E7-FA9F-7ADB-25AE-75C7F8DCE5FE}"/>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142FC6C2-845C-1EAB-F3EB-EE27D1625661}"/>
              </a:ext>
            </a:extLst>
          </p:cNvPr>
          <p:cNvSpPr>
            <a:spLocks noGrp="1"/>
          </p:cNvSpPr>
          <p:nvPr>
            <p:ph type="sldNum" sz="quarter" idx="12"/>
          </p:nvPr>
        </p:nvSpPr>
        <p:spPr/>
        <p:txBody>
          <a:bodyPr/>
          <a:lstStyle/>
          <a:p>
            <a:fld id="{27CE633F-9882-4A5C-83A2-1109D0C73261}" type="slidenum">
              <a:rPr lang="en-US" smtClean="0"/>
              <a:t>42</a:t>
            </a:fld>
            <a:endParaRPr lang="en-US" dirty="0"/>
          </a:p>
        </p:txBody>
      </p:sp>
      <p:pic>
        <p:nvPicPr>
          <p:cNvPr id="7" name="Picture 2">
            <a:extLst>
              <a:ext uri="{FF2B5EF4-FFF2-40B4-BE49-F238E27FC236}">
                <a16:creationId xmlns:a16="http://schemas.microsoft.com/office/drawing/2014/main" id="{8CAAD33B-A345-D9C0-3BAA-8D3F7BF493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11" name="Rettangolo 10">
            <a:extLst>
              <a:ext uri="{FF2B5EF4-FFF2-40B4-BE49-F238E27FC236}">
                <a16:creationId xmlns:a16="http://schemas.microsoft.com/office/drawing/2014/main" id="{39F56BC9-AA5B-0C28-32C3-3006662EA4B0}"/>
              </a:ext>
            </a:extLst>
          </p:cNvPr>
          <p:cNvSpPr/>
          <p:nvPr/>
        </p:nvSpPr>
        <p:spPr>
          <a:xfrm>
            <a:off x="6548720" y="4444409"/>
            <a:ext cx="2839829" cy="95985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CasellaDiTesto 11">
            <a:extLst>
              <a:ext uri="{FF2B5EF4-FFF2-40B4-BE49-F238E27FC236}">
                <a16:creationId xmlns:a16="http://schemas.microsoft.com/office/drawing/2014/main" id="{2417200C-DFE0-130E-7068-AC9B3FFF102A}"/>
              </a:ext>
            </a:extLst>
          </p:cNvPr>
          <p:cNvSpPr txBox="1"/>
          <p:nvPr/>
        </p:nvSpPr>
        <p:spPr>
          <a:xfrm>
            <a:off x="9388549" y="4939950"/>
            <a:ext cx="2647507" cy="646331"/>
          </a:xfrm>
          <a:prstGeom prst="rect">
            <a:avLst/>
          </a:prstGeom>
          <a:noFill/>
        </p:spPr>
        <p:txBody>
          <a:bodyPr wrap="square" rtlCol="0">
            <a:spAutoFit/>
          </a:bodyPr>
          <a:lstStyle/>
          <a:p>
            <a:r>
              <a:rPr lang="it-IT" dirty="0" err="1">
                <a:solidFill>
                  <a:srgbClr val="FF0000"/>
                </a:solidFill>
              </a:rPr>
              <a:t>Dedicated</a:t>
            </a:r>
            <a:r>
              <a:rPr lang="it-IT" dirty="0">
                <a:solidFill>
                  <a:srgbClr val="FF0000"/>
                </a:solidFill>
              </a:rPr>
              <a:t> mixer line for R134a </a:t>
            </a:r>
            <a:r>
              <a:rPr lang="it-IT" dirty="0" err="1">
                <a:solidFill>
                  <a:srgbClr val="FF0000"/>
                </a:solidFill>
              </a:rPr>
              <a:t>recuperated</a:t>
            </a:r>
            <a:endParaRPr lang="it-IT" dirty="0">
              <a:solidFill>
                <a:srgbClr val="FF0000"/>
              </a:solidFill>
            </a:endParaRPr>
          </a:p>
        </p:txBody>
      </p:sp>
      <p:pic>
        <p:nvPicPr>
          <p:cNvPr id="6" name="Immagine 5">
            <a:extLst>
              <a:ext uri="{FF2B5EF4-FFF2-40B4-BE49-F238E27FC236}">
                <a16:creationId xmlns:a16="http://schemas.microsoft.com/office/drawing/2014/main" id="{ABE2037E-FAF2-DDD0-144C-3C92728CAC31}"/>
              </a:ext>
            </a:extLst>
          </p:cNvPr>
          <p:cNvPicPr>
            <a:picLocks noChangeAspect="1"/>
          </p:cNvPicPr>
          <p:nvPr/>
        </p:nvPicPr>
        <p:blipFill>
          <a:blip r:embed="rId4"/>
          <a:stretch>
            <a:fillRect/>
          </a:stretch>
        </p:blipFill>
        <p:spPr>
          <a:xfrm>
            <a:off x="838200" y="2192149"/>
            <a:ext cx="5576400" cy="3394132"/>
          </a:xfrm>
          <a:prstGeom prst="rect">
            <a:avLst/>
          </a:prstGeom>
        </p:spPr>
      </p:pic>
    </p:spTree>
    <p:extLst>
      <p:ext uri="{BB962C8B-B14F-4D97-AF65-F5344CB8AC3E}">
        <p14:creationId xmlns:p14="http://schemas.microsoft.com/office/powerpoint/2010/main" val="801272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A6C2C5A-E989-3E04-7611-1A55BBD4D6A6}"/>
              </a:ext>
            </a:extLst>
          </p:cNvPr>
          <p:cNvSpPr>
            <a:spLocks noGrp="1"/>
          </p:cNvSpPr>
          <p:nvPr>
            <p:ph type="title"/>
          </p:nvPr>
        </p:nvSpPr>
        <p:spPr/>
        <p:txBody>
          <a:bodyPr>
            <a:normAutofit/>
          </a:bodyPr>
          <a:lstStyle/>
          <a:p>
            <a:r>
              <a:rPr lang="en-US" sz="3800" b="1" dirty="0"/>
              <a:t>RPC R134a RECUPERATION</a:t>
            </a:r>
            <a:br>
              <a:rPr lang="en-US" sz="3800" b="1" dirty="0"/>
            </a:br>
            <a:r>
              <a:rPr lang="en-US" sz="3800" b="1" dirty="0"/>
              <a:t>Separation process </a:t>
            </a:r>
            <a:endParaRPr lang="it-IT" sz="3800" b="1" dirty="0"/>
          </a:p>
        </p:txBody>
      </p:sp>
      <p:sp>
        <p:nvSpPr>
          <p:cNvPr id="4" name="Segnaposto piè di pagina 3">
            <a:extLst>
              <a:ext uri="{FF2B5EF4-FFF2-40B4-BE49-F238E27FC236}">
                <a16:creationId xmlns:a16="http://schemas.microsoft.com/office/drawing/2014/main" id="{6938D93A-F097-EAEF-B55F-BA0FF8013D7E}"/>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93EB6416-0DA3-5DBC-75F5-867B5957ECC0}"/>
              </a:ext>
            </a:extLst>
          </p:cNvPr>
          <p:cNvSpPr>
            <a:spLocks noGrp="1"/>
          </p:cNvSpPr>
          <p:nvPr>
            <p:ph type="sldNum" sz="quarter" idx="12"/>
          </p:nvPr>
        </p:nvSpPr>
        <p:spPr/>
        <p:txBody>
          <a:bodyPr/>
          <a:lstStyle/>
          <a:p>
            <a:fld id="{27CE633F-9882-4A5C-83A2-1109D0C73261}" type="slidenum">
              <a:rPr lang="en-US" smtClean="0"/>
              <a:t>43</a:t>
            </a:fld>
            <a:endParaRPr lang="en-US" dirty="0"/>
          </a:p>
        </p:txBody>
      </p:sp>
      <p:graphicFrame>
        <p:nvGraphicFramePr>
          <p:cNvPr id="11" name="Content Placeholder 3">
            <a:extLst>
              <a:ext uri="{FF2B5EF4-FFF2-40B4-BE49-F238E27FC236}">
                <a16:creationId xmlns:a16="http://schemas.microsoft.com/office/drawing/2014/main" id="{6DDF23A6-6913-D34D-A915-42D584E29581}"/>
              </a:ext>
            </a:extLst>
          </p:cNvPr>
          <p:cNvGraphicFramePr>
            <a:graphicFrameLocks/>
          </p:cNvGraphicFramePr>
          <p:nvPr>
            <p:extLst>
              <p:ext uri="{D42A27DB-BD31-4B8C-83A1-F6EECF244321}">
                <p14:modId xmlns:p14="http://schemas.microsoft.com/office/powerpoint/2010/main" val="4025507437"/>
              </p:ext>
            </p:extLst>
          </p:nvPr>
        </p:nvGraphicFramePr>
        <p:xfrm>
          <a:off x="977815" y="1619382"/>
          <a:ext cx="5933347" cy="3556242"/>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A990DDEB-5F74-B018-0439-D8C3DE864F9B}"/>
              </a:ext>
            </a:extLst>
          </p:cNvPr>
          <p:cNvSpPr txBox="1"/>
          <p:nvPr/>
        </p:nvSpPr>
        <p:spPr>
          <a:xfrm>
            <a:off x="7050777" y="1681133"/>
            <a:ext cx="4888753" cy="954107"/>
          </a:xfrm>
          <a:prstGeom prst="rect">
            <a:avLst/>
          </a:prstGeom>
          <a:noFill/>
        </p:spPr>
        <p:txBody>
          <a:bodyPr wrap="square" rtlCol="0">
            <a:spAutoFit/>
          </a:bodyPr>
          <a:lstStyle/>
          <a:p>
            <a:pPr algn="ctr"/>
            <a:r>
              <a:rPr lang="en-GB" sz="1400" b="1" dirty="0">
                <a:solidFill>
                  <a:schemeClr val="accent6">
                    <a:lumMod val="50000"/>
                  </a:schemeClr>
                </a:solidFill>
                <a:sym typeface="Wingdings" panose="05000000000000000000" pitchFamily="2" charset="2"/>
              </a:rPr>
              <a:t>Azeotrope  </a:t>
            </a:r>
            <a:r>
              <a:rPr lang="en-GB" sz="1400" dirty="0">
                <a:solidFill>
                  <a:schemeClr val="accent6">
                    <a:lumMod val="50000"/>
                  </a:schemeClr>
                </a:solidFill>
                <a:sym typeface="Wingdings" panose="05000000000000000000" pitchFamily="2" charset="2"/>
              </a:rPr>
              <a:t>mixture that exhibits the same concentration in the vapor phase and the liquid phase. This contrasts with ideal solutions with one component typically more volatile than the other</a:t>
            </a:r>
            <a:endParaRPr lang="en-GB" sz="1400" b="1" dirty="0">
              <a:solidFill>
                <a:schemeClr val="accent6">
                  <a:lumMod val="50000"/>
                </a:schemeClr>
              </a:solidFill>
            </a:endParaRPr>
          </a:p>
        </p:txBody>
      </p:sp>
      <p:sp>
        <p:nvSpPr>
          <p:cNvPr id="6" name="Oval 5">
            <a:extLst>
              <a:ext uri="{FF2B5EF4-FFF2-40B4-BE49-F238E27FC236}">
                <a16:creationId xmlns:a16="http://schemas.microsoft.com/office/drawing/2014/main" id="{BE169966-401D-5E33-34F3-563AEDDB94CB}"/>
              </a:ext>
            </a:extLst>
          </p:cNvPr>
          <p:cNvSpPr/>
          <p:nvPr/>
        </p:nvSpPr>
        <p:spPr>
          <a:xfrm>
            <a:off x="4936564" y="3429000"/>
            <a:ext cx="2245865" cy="735106"/>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BECC6905-6B9E-E8FE-8841-E55AFB4DF1FF}"/>
              </a:ext>
            </a:extLst>
          </p:cNvPr>
          <p:cNvCxnSpPr>
            <a:cxnSpLocks/>
            <a:stCxn id="6" idx="4"/>
          </p:cNvCxnSpPr>
          <p:nvPr/>
        </p:nvCxnSpPr>
        <p:spPr>
          <a:xfrm flipH="1">
            <a:off x="5474447" y="4164106"/>
            <a:ext cx="585050" cy="11430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8717A41-F9C5-7AE4-4151-DEBF99E05B4A}"/>
              </a:ext>
            </a:extLst>
          </p:cNvPr>
          <p:cNvSpPr txBox="1"/>
          <p:nvPr/>
        </p:nvSpPr>
        <p:spPr>
          <a:xfrm>
            <a:off x="1249083" y="5319400"/>
            <a:ext cx="5933347" cy="923330"/>
          </a:xfrm>
          <a:prstGeom prst="rect">
            <a:avLst/>
          </a:prstGeom>
          <a:noFill/>
          <a:ln>
            <a:solidFill>
              <a:schemeClr val="accent6">
                <a:lumMod val="50000"/>
              </a:schemeClr>
            </a:solidFill>
          </a:ln>
        </p:spPr>
        <p:txBody>
          <a:bodyPr wrap="square" rtlCol="0">
            <a:spAutoFit/>
          </a:bodyPr>
          <a:lstStyle/>
          <a:p>
            <a:pPr algn="ctr"/>
            <a:r>
              <a:rPr lang="en-US" b="1" dirty="0">
                <a:solidFill>
                  <a:schemeClr val="accent6">
                    <a:lumMod val="50000"/>
                  </a:schemeClr>
                </a:solidFill>
              </a:rPr>
              <a:t>Slow heating of liquified azeotrope (blue curve) allows to enrich the liquid of R134a and the vapor phase of iC</a:t>
            </a:r>
            <a:r>
              <a:rPr lang="en-US" b="1" baseline="-25000" dirty="0">
                <a:solidFill>
                  <a:schemeClr val="accent6">
                    <a:lumMod val="50000"/>
                  </a:schemeClr>
                </a:solidFill>
              </a:rPr>
              <a:t>4</a:t>
            </a:r>
            <a:r>
              <a:rPr lang="en-US" b="1" dirty="0">
                <a:solidFill>
                  <a:schemeClr val="accent6">
                    <a:lumMod val="50000"/>
                  </a:schemeClr>
                </a:solidFill>
              </a:rPr>
              <a:t>H</a:t>
            </a:r>
            <a:r>
              <a:rPr lang="en-US" b="1" baseline="-25000" dirty="0">
                <a:solidFill>
                  <a:schemeClr val="accent6">
                    <a:lumMod val="50000"/>
                  </a:schemeClr>
                </a:solidFill>
              </a:rPr>
              <a:t>10</a:t>
            </a:r>
            <a:r>
              <a:rPr lang="en-US" b="1" dirty="0">
                <a:solidFill>
                  <a:schemeClr val="accent6">
                    <a:lumMod val="50000"/>
                  </a:schemeClr>
                </a:solidFill>
              </a:rPr>
              <a:t> </a:t>
            </a:r>
            <a:endParaRPr lang="en-GB" b="1" dirty="0">
              <a:solidFill>
                <a:schemeClr val="accent6">
                  <a:lumMod val="50000"/>
                </a:schemeClr>
              </a:solidFill>
            </a:endParaRPr>
          </a:p>
        </p:txBody>
      </p:sp>
      <p:pic>
        <p:nvPicPr>
          <p:cNvPr id="15" name="Picture 2">
            <a:extLst>
              <a:ext uri="{FF2B5EF4-FFF2-40B4-BE49-F238E27FC236}">
                <a16:creationId xmlns:a16="http://schemas.microsoft.com/office/drawing/2014/main" id="{93983113-D43A-0380-B7B0-537413ED53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9A05481F-5CBF-DE47-562B-22F952B66B7A}"/>
              </a:ext>
            </a:extLst>
          </p:cNvPr>
          <p:cNvGrpSpPr/>
          <p:nvPr/>
        </p:nvGrpSpPr>
        <p:grpSpPr>
          <a:xfrm>
            <a:off x="7449045" y="2654443"/>
            <a:ext cx="4584891" cy="3682703"/>
            <a:chOff x="7337141" y="1934723"/>
            <a:chExt cx="4584891" cy="3682703"/>
          </a:xfrm>
        </p:grpSpPr>
        <p:pic>
          <p:nvPicPr>
            <p:cNvPr id="7" name="Picture 6" descr="A diagram of a fraction of fluid&#10;&#10;Description automatically generated">
              <a:extLst>
                <a:ext uri="{FF2B5EF4-FFF2-40B4-BE49-F238E27FC236}">
                  <a16:creationId xmlns:a16="http://schemas.microsoft.com/office/drawing/2014/main" id="{B468AF23-F1D9-11B4-8DE8-CEBF751B33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7141" y="1934723"/>
              <a:ext cx="4584891" cy="3438668"/>
            </a:xfrm>
            <a:prstGeom prst="rect">
              <a:avLst/>
            </a:prstGeom>
          </p:spPr>
        </p:pic>
        <p:sp>
          <p:nvSpPr>
            <p:cNvPr id="14" name="TextBox 8">
              <a:extLst>
                <a:ext uri="{FF2B5EF4-FFF2-40B4-BE49-F238E27FC236}">
                  <a16:creationId xmlns:a16="http://schemas.microsoft.com/office/drawing/2014/main" id="{F64CBC17-553E-DCCB-F879-B946E3DF0796}"/>
                </a:ext>
              </a:extLst>
            </p:cNvPr>
            <p:cNvSpPr txBox="1"/>
            <p:nvPr/>
          </p:nvSpPr>
          <p:spPr>
            <a:xfrm>
              <a:off x="7863434" y="5362167"/>
              <a:ext cx="3630390" cy="25525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000" i="1" dirty="0"/>
                <a:t>Thermodynamic simulation done by M. Bruno (</a:t>
              </a:r>
              <a:r>
                <a:rPr lang="en-GB" sz="1000" i="1" dirty="0" err="1"/>
                <a:t>PoliTO</a:t>
              </a:r>
              <a:r>
                <a:rPr lang="en-GB" sz="1000" i="1" dirty="0"/>
                <a:t>)</a:t>
              </a:r>
            </a:p>
          </p:txBody>
        </p:sp>
      </p:grpSp>
    </p:spTree>
    <p:extLst>
      <p:ext uri="{BB962C8B-B14F-4D97-AF65-F5344CB8AC3E}">
        <p14:creationId xmlns:p14="http://schemas.microsoft.com/office/powerpoint/2010/main" val="21182713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35DFAE6-38F7-C4CA-1AE2-3112E2C36C87}"/>
              </a:ext>
            </a:extLst>
          </p:cNvPr>
          <p:cNvSpPr>
            <a:spLocks noGrp="1"/>
          </p:cNvSpPr>
          <p:nvPr>
            <p:ph type="title"/>
          </p:nvPr>
        </p:nvSpPr>
        <p:spPr/>
        <p:txBody>
          <a:bodyPr>
            <a:normAutofit/>
          </a:bodyPr>
          <a:lstStyle/>
          <a:p>
            <a:r>
              <a:rPr lang="en-US" sz="3800" b="1" dirty="0"/>
              <a:t>RPC R134a RECUPERATION</a:t>
            </a:r>
            <a:br>
              <a:rPr lang="en-US" sz="3800" b="1" dirty="0"/>
            </a:br>
            <a:r>
              <a:rPr lang="en-US" sz="3800" b="1" dirty="0"/>
              <a:t>Plant Overview </a:t>
            </a:r>
            <a:endParaRPr lang="it-IT" sz="3800" b="1" dirty="0"/>
          </a:p>
        </p:txBody>
      </p:sp>
      <p:sp>
        <p:nvSpPr>
          <p:cNvPr id="4" name="Segnaposto piè di pagina 3">
            <a:extLst>
              <a:ext uri="{FF2B5EF4-FFF2-40B4-BE49-F238E27FC236}">
                <a16:creationId xmlns:a16="http://schemas.microsoft.com/office/drawing/2014/main" id="{EFB276D8-FE4F-B57A-C456-6196F6B0E59C}"/>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2B0C388A-6F7E-7E36-F743-A3A8C0AD19BA}"/>
              </a:ext>
            </a:extLst>
          </p:cNvPr>
          <p:cNvSpPr>
            <a:spLocks noGrp="1"/>
          </p:cNvSpPr>
          <p:nvPr>
            <p:ph type="sldNum" sz="quarter" idx="12"/>
          </p:nvPr>
        </p:nvSpPr>
        <p:spPr/>
        <p:txBody>
          <a:bodyPr/>
          <a:lstStyle/>
          <a:p>
            <a:fld id="{27CE633F-9882-4A5C-83A2-1109D0C73261}" type="slidenum">
              <a:rPr lang="en-US" smtClean="0"/>
              <a:t>44</a:t>
            </a:fld>
            <a:endParaRPr lang="en-US" dirty="0"/>
          </a:p>
        </p:txBody>
      </p:sp>
      <p:pic>
        <p:nvPicPr>
          <p:cNvPr id="6" name="Picture 4">
            <a:extLst>
              <a:ext uri="{FF2B5EF4-FFF2-40B4-BE49-F238E27FC236}">
                <a16:creationId xmlns:a16="http://schemas.microsoft.com/office/drawing/2014/main" id="{098A2DDA-2DB2-5698-5952-569D530D7061}"/>
              </a:ext>
            </a:extLst>
          </p:cNvPr>
          <p:cNvPicPr>
            <a:picLocks noChangeAspect="1"/>
          </p:cNvPicPr>
          <p:nvPr/>
        </p:nvPicPr>
        <p:blipFill rotWithShape="1">
          <a:blip r:embed="rId2"/>
          <a:srcRect l="5730" r="7306"/>
          <a:stretch/>
        </p:blipFill>
        <p:spPr>
          <a:xfrm>
            <a:off x="1290780" y="1690687"/>
            <a:ext cx="6097916" cy="4627921"/>
          </a:xfrm>
          <a:prstGeom prst="rect">
            <a:avLst/>
          </a:prstGeom>
        </p:spPr>
      </p:pic>
      <p:sp>
        <p:nvSpPr>
          <p:cNvPr id="7" name="Rettangolo 6">
            <a:extLst>
              <a:ext uri="{FF2B5EF4-FFF2-40B4-BE49-F238E27FC236}">
                <a16:creationId xmlns:a16="http://schemas.microsoft.com/office/drawing/2014/main" id="{6486D62C-66DC-0E03-B290-6AB6122FB029}"/>
              </a:ext>
            </a:extLst>
          </p:cNvPr>
          <p:cNvSpPr/>
          <p:nvPr/>
        </p:nvSpPr>
        <p:spPr>
          <a:xfrm>
            <a:off x="1903228" y="2573079"/>
            <a:ext cx="4380614" cy="680484"/>
          </a:xfrm>
          <a:prstGeom prst="rect">
            <a:avLst/>
          </a:prstGeom>
          <a:solidFill>
            <a:schemeClr val="accent1">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3EB23768-6A8E-3B70-75D7-4E0E8B7449CF}"/>
              </a:ext>
            </a:extLst>
          </p:cNvPr>
          <p:cNvSpPr/>
          <p:nvPr/>
        </p:nvSpPr>
        <p:spPr>
          <a:xfrm>
            <a:off x="1903228" y="3377517"/>
            <a:ext cx="4380614" cy="680484"/>
          </a:xfrm>
          <a:prstGeom prst="rect">
            <a:avLst/>
          </a:prstGeom>
          <a:solidFill>
            <a:schemeClr val="accent3">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9" name="Rettangolo 8">
            <a:extLst>
              <a:ext uri="{FF2B5EF4-FFF2-40B4-BE49-F238E27FC236}">
                <a16:creationId xmlns:a16="http://schemas.microsoft.com/office/drawing/2014/main" id="{5CCA16DC-4DC9-17ED-B2A8-8C44890E2984}"/>
              </a:ext>
            </a:extLst>
          </p:cNvPr>
          <p:cNvSpPr/>
          <p:nvPr/>
        </p:nvSpPr>
        <p:spPr>
          <a:xfrm>
            <a:off x="1903228" y="4135954"/>
            <a:ext cx="4380614" cy="680484"/>
          </a:xfrm>
          <a:prstGeom prst="rect">
            <a:avLst/>
          </a:prstGeom>
          <a:solidFill>
            <a:schemeClr val="accent4">
              <a:lumMod val="40000"/>
              <a:lumOff val="6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it-IT"/>
          </a:p>
        </p:txBody>
      </p:sp>
      <p:sp>
        <p:nvSpPr>
          <p:cNvPr id="10" name="CasellaDiTesto 9">
            <a:extLst>
              <a:ext uri="{FF2B5EF4-FFF2-40B4-BE49-F238E27FC236}">
                <a16:creationId xmlns:a16="http://schemas.microsoft.com/office/drawing/2014/main" id="{F40769F7-2094-4534-A842-117196B5C46C}"/>
              </a:ext>
            </a:extLst>
          </p:cNvPr>
          <p:cNvSpPr txBox="1"/>
          <p:nvPr/>
        </p:nvSpPr>
        <p:spPr>
          <a:xfrm>
            <a:off x="658381" y="2626103"/>
            <a:ext cx="1475455" cy="646331"/>
          </a:xfrm>
          <a:prstGeom prst="rect">
            <a:avLst/>
          </a:prstGeom>
          <a:solidFill>
            <a:schemeClr val="bg1"/>
          </a:solidFill>
        </p:spPr>
        <p:txBody>
          <a:bodyPr wrap="square" rtlCol="0">
            <a:spAutoFit/>
          </a:bodyPr>
          <a:lstStyle/>
          <a:p>
            <a:pPr algn="ctr"/>
            <a:r>
              <a:rPr lang="it-IT" dirty="0" err="1">
                <a:solidFill>
                  <a:schemeClr val="accent1">
                    <a:lumMod val="75000"/>
                  </a:schemeClr>
                </a:solidFill>
              </a:rPr>
              <a:t>Heat</a:t>
            </a:r>
            <a:r>
              <a:rPr lang="it-IT" dirty="0">
                <a:solidFill>
                  <a:schemeClr val="accent1">
                    <a:lumMod val="75000"/>
                  </a:schemeClr>
                </a:solidFill>
              </a:rPr>
              <a:t> </a:t>
            </a:r>
            <a:r>
              <a:rPr lang="it-IT" dirty="0" err="1">
                <a:solidFill>
                  <a:schemeClr val="accent1">
                    <a:lumMod val="75000"/>
                  </a:schemeClr>
                </a:solidFill>
              </a:rPr>
              <a:t>exchangers</a:t>
            </a:r>
            <a:endParaRPr lang="it-IT" dirty="0">
              <a:solidFill>
                <a:schemeClr val="accent1">
                  <a:lumMod val="75000"/>
                </a:schemeClr>
              </a:solidFill>
            </a:endParaRPr>
          </a:p>
        </p:txBody>
      </p:sp>
      <p:sp>
        <p:nvSpPr>
          <p:cNvPr id="11" name="CasellaDiTesto 10">
            <a:extLst>
              <a:ext uri="{FF2B5EF4-FFF2-40B4-BE49-F238E27FC236}">
                <a16:creationId xmlns:a16="http://schemas.microsoft.com/office/drawing/2014/main" id="{08E926BC-FFD4-CF55-B388-334FB838390A}"/>
              </a:ext>
            </a:extLst>
          </p:cNvPr>
          <p:cNvSpPr txBox="1"/>
          <p:nvPr/>
        </p:nvSpPr>
        <p:spPr>
          <a:xfrm>
            <a:off x="731875" y="3411670"/>
            <a:ext cx="1346158" cy="646331"/>
          </a:xfrm>
          <a:prstGeom prst="rect">
            <a:avLst/>
          </a:prstGeom>
          <a:solidFill>
            <a:schemeClr val="bg1"/>
          </a:solidFill>
        </p:spPr>
        <p:txBody>
          <a:bodyPr wrap="square" rtlCol="0">
            <a:spAutoFit/>
          </a:bodyPr>
          <a:lstStyle/>
          <a:p>
            <a:pPr algn="ctr"/>
            <a:r>
              <a:rPr lang="it-IT" dirty="0">
                <a:solidFill>
                  <a:schemeClr val="accent3">
                    <a:lumMod val="75000"/>
                  </a:schemeClr>
                </a:solidFill>
              </a:rPr>
              <a:t>Top Buffers</a:t>
            </a:r>
          </a:p>
        </p:txBody>
      </p:sp>
      <p:sp>
        <p:nvSpPr>
          <p:cNvPr id="12" name="CasellaDiTesto 11">
            <a:extLst>
              <a:ext uri="{FF2B5EF4-FFF2-40B4-BE49-F238E27FC236}">
                <a16:creationId xmlns:a16="http://schemas.microsoft.com/office/drawing/2014/main" id="{810E4E99-4A3B-3A5B-C75A-FEAE5D52E275}"/>
              </a:ext>
            </a:extLst>
          </p:cNvPr>
          <p:cNvSpPr txBox="1"/>
          <p:nvPr/>
        </p:nvSpPr>
        <p:spPr>
          <a:xfrm>
            <a:off x="731875" y="4218808"/>
            <a:ext cx="1346158" cy="646331"/>
          </a:xfrm>
          <a:prstGeom prst="rect">
            <a:avLst/>
          </a:prstGeom>
          <a:solidFill>
            <a:schemeClr val="bg1"/>
          </a:solidFill>
        </p:spPr>
        <p:txBody>
          <a:bodyPr wrap="square" rtlCol="0">
            <a:spAutoFit/>
          </a:bodyPr>
          <a:lstStyle/>
          <a:p>
            <a:pPr algn="ctr"/>
            <a:r>
              <a:rPr lang="it-IT" dirty="0">
                <a:solidFill>
                  <a:schemeClr val="accent4">
                    <a:lumMod val="75000"/>
                  </a:schemeClr>
                </a:solidFill>
              </a:rPr>
              <a:t>Bottom Buffers</a:t>
            </a:r>
          </a:p>
        </p:txBody>
      </p:sp>
      <p:sp>
        <p:nvSpPr>
          <p:cNvPr id="15" name="Segnaposto contenuto 2">
            <a:extLst>
              <a:ext uri="{FF2B5EF4-FFF2-40B4-BE49-F238E27FC236}">
                <a16:creationId xmlns:a16="http://schemas.microsoft.com/office/drawing/2014/main" id="{F6B7C48F-C512-90C0-8F6E-AE5AF1271CBE}"/>
              </a:ext>
            </a:extLst>
          </p:cNvPr>
          <p:cNvSpPr>
            <a:spLocks noGrp="1"/>
          </p:cNvSpPr>
          <p:nvPr>
            <p:ph idx="1"/>
          </p:nvPr>
        </p:nvSpPr>
        <p:spPr>
          <a:xfrm>
            <a:off x="7102549" y="1640499"/>
            <a:ext cx="5089451" cy="4089388"/>
          </a:xfrm>
        </p:spPr>
        <p:txBody>
          <a:bodyPr>
            <a:normAutofit/>
          </a:bodyPr>
          <a:lstStyle/>
          <a:p>
            <a:pPr>
              <a:lnSpc>
                <a:spcPct val="150000"/>
              </a:lnSpc>
            </a:pPr>
            <a:r>
              <a:rPr lang="it-IT" sz="2200" b="1" dirty="0" err="1"/>
              <a:t>Optimal</a:t>
            </a:r>
            <a:r>
              <a:rPr lang="it-IT" sz="2200" b="1" dirty="0"/>
              <a:t> </a:t>
            </a:r>
            <a:r>
              <a:rPr lang="it-IT" sz="2200" b="1" dirty="0" err="1"/>
              <a:t>conditions</a:t>
            </a:r>
            <a:r>
              <a:rPr lang="it-IT" sz="2200" dirty="0"/>
              <a:t>: </a:t>
            </a:r>
          </a:p>
          <a:p>
            <a:pPr marL="457200" lvl="1" indent="0">
              <a:lnSpc>
                <a:spcPct val="150000"/>
              </a:lnSpc>
              <a:buNone/>
            </a:pPr>
            <a:r>
              <a:rPr lang="it-IT" sz="2200" b="1" dirty="0"/>
              <a:t>Filling rate </a:t>
            </a:r>
            <a:r>
              <a:rPr lang="it-IT" sz="2200" dirty="0">
                <a:sym typeface="Wingdings" panose="05000000000000000000" pitchFamily="2" charset="2"/>
              </a:rPr>
              <a:t> 200 l/h up to 600 l/h</a:t>
            </a:r>
            <a:br>
              <a:rPr lang="it-IT" sz="2200" dirty="0">
                <a:sym typeface="Wingdings" panose="05000000000000000000" pitchFamily="2" charset="2"/>
              </a:rPr>
            </a:br>
            <a:r>
              <a:rPr lang="it-IT" sz="2200" b="1" dirty="0" err="1">
                <a:sym typeface="Wingdings" panose="05000000000000000000" pitchFamily="2" charset="2"/>
              </a:rPr>
              <a:t>Chiller</a:t>
            </a:r>
            <a:r>
              <a:rPr lang="it-IT" sz="2200" b="1" dirty="0">
                <a:sym typeface="Wingdings" panose="05000000000000000000" pitchFamily="2" charset="2"/>
              </a:rPr>
              <a:t> Temp. </a:t>
            </a:r>
            <a:r>
              <a:rPr lang="it-IT" sz="2200" dirty="0">
                <a:sym typeface="Wingdings" panose="05000000000000000000" pitchFamily="2" charset="2"/>
              </a:rPr>
              <a:t> -36.2°C	</a:t>
            </a:r>
            <a:br>
              <a:rPr lang="it-IT" sz="2200" dirty="0">
                <a:sym typeface="Wingdings" panose="05000000000000000000" pitchFamily="2" charset="2"/>
              </a:rPr>
            </a:br>
            <a:r>
              <a:rPr lang="it-IT" sz="2200" b="1" dirty="0">
                <a:sym typeface="Wingdings" panose="05000000000000000000" pitchFamily="2" charset="2"/>
              </a:rPr>
              <a:t>Top buffer P </a:t>
            </a:r>
            <a:r>
              <a:rPr lang="it-IT" sz="2200" dirty="0">
                <a:sym typeface="Wingdings" panose="05000000000000000000" pitchFamily="2" charset="2"/>
              </a:rPr>
              <a:t> </a:t>
            </a:r>
            <a:r>
              <a:rPr lang="sv-SE" sz="2200" dirty="0">
                <a:sym typeface="Wingdings" panose="05000000000000000000" pitchFamily="2" charset="2"/>
              </a:rPr>
              <a:t>10 mbar (C1&amp;C2), 35 mbar (C3)</a:t>
            </a:r>
          </a:p>
          <a:p>
            <a:pPr marL="457200" lvl="1" indent="0">
              <a:lnSpc>
                <a:spcPct val="150000"/>
              </a:lnSpc>
              <a:buNone/>
            </a:pPr>
            <a:r>
              <a:rPr lang="it-IT" sz="2200" b="1" dirty="0">
                <a:sym typeface="Wingdings" panose="05000000000000000000" pitchFamily="2" charset="2"/>
              </a:rPr>
              <a:t>Bottom buffer T </a:t>
            </a:r>
            <a:r>
              <a:rPr lang="it-IT" sz="2200" dirty="0">
                <a:sym typeface="Wingdings" panose="05000000000000000000" pitchFamily="2" charset="2"/>
              </a:rPr>
              <a:t> 20°C </a:t>
            </a:r>
            <a:br>
              <a:rPr lang="it-IT" sz="2200" dirty="0">
                <a:sym typeface="Wingdings" panose="05000000000000000000" pitchFamily="2" charset="2"/>
              </a:rPr>
            </a:br>
            <a:r>
              <a:rPr lang="it-IT" sz="2200" b="1" dirty="0" err="1">
                <a:sym typeface="Wingdings" panose="05000000000000000000" pitchFamily="2" charset="2"/>
              </a:rPr>
              <a:t>Emptying</a:t>
            </a:r>
            <a:r>
              <a:rPr lang="it-IT" sz="2200" b="1" dirty="0">
                <a:sym typeface="Wingdings" panose="05000000000000000000" pitchFamily="2" charset="2"/>
              </a:rPr>
              <a:t> rate </a:t>
            </a:r>
            <a:r>
              <a:rPr lang="it-IT" sz="2200" dirty="0">
                <a:sym typeface="Wingdings" panose="05000000000000000000" pitchFamily="2" charset="2"/>
              </a:rPr>
              <a:t> 600 l/h (air)</a:t>
            </a:r>
          </a:p>
          <a:p>
            <a:pPr lvl="1">
              <a:lnSpc>
                <a:spcPct val="150000"/>
              </a:lnSpc>
            </a:pPr>
            <a:endParaRPr lang="it-IT" sz="2200" dirty="0">
              <a:sym typeface="Wingdings" panose="05000000000000000000" pitchFamily="2" charset="2"/>
            </a:endParaRPr>
          </a:p>
        </p:txBody>
      </p:sp>
      <p:sp>
        <p:nvSpPr>
          <p:cNvPr id="3" name="CasellaDiTesto 2">
            <a:extLst>
              <a:ext uri="{FF2B5EF4-FFF2-40B4-BE49-F238E27FC236}">
                <a16:creationId xmlns:a16="http://schemas.microsoft.com/office/drawing/2014/main" id="{8CBA01E1-E5E6-C012-ABA9-DCA8B4CE0206}"/>
              </a:ext>
            </a:extLst>
          </p:cNvPr>
          <p:cNvSpPr txBox="1"/>
          <p:nvPr/>
        </p:nvSpPr>
        <p:spPr>
          <a:xfrm>
            <a:off x="7483550" y="5618285"/>
            <a:ext cx="4421235" cy="400110"/>
          </a:xfrm>
          <a:prstGeom prst="rect">
            <a:avLst/>
          </a:prstGeom>
          <a:noFill/>
        </p:spPr>
        <p:txBody>
          <a:bodyPr wrap="square" rtlCol="0">
            <a:spAutoFit/>
          </a:bodyPr>
          <a:lstStyle/>
          <a:p>
            <a:pPr algn="ctr"/>
            <a:r>
              <a:rPr lang="it-IT" sz="2000" b="1" dirty="0">
                <a:solidFill>
                  <a:srgbClr val="FF0000"/>
                </a:solidFill>
              </a:rPr>
              <a:t>80% of </a:t>
            </a:r>
            <a:r>
              <a:rPr lang="it-IT" sz="2000" b="1" dirty="0" err="1">
                <a:solidFill>
                  <a:srgbClr val="FF0000"/>
                </a:solidFill>
              </a:rPr>
              <a:t>Recuperation</a:t>
            </a:r>
            <a:r>
              <a:rPr lang="it-IT" sz="2000" b="1" dirty="0">
                <a:solidFill>
                  <a:srgbClr val="FF0000"/>
                </a:solidFill>
              </a:rPr>
              <a:t> </a:t>
            </a:r>
            <a:r>
              <a:rPr lang="it-IT" sz="2000" b="1" dirty="0" err="1">
                <a:solidFill>
                  <a:srgbClr val="FF0000"/>
                </a:solidFill>
              </a:rPr>
              <a:t>Efficiency</a:t>
            </a:r>
            <a:endParaRPr lang="it-IT" sz="2000" b="1" dirty="0">
              <a:solidFill>
                <a:srgbClr val="FF0000"/>
              </a:solidFill>
            </a:endParaRPr>
          </a:p>
        </p:txBody>
      </p:sp>
      <p:sp>
        <p:nvSpPr>
          <p:cNvPr id="14" name="Rectangle 13">
            <a:extLst>
              <a:ext uri="{FF2B5EF4-FFF2-40B4-BE49-F238E27FC236}">
                <a16:creationId xmlns:a16="http://schemas.microsoft.com/office/drawing/2014/main" id="{AB414AE0-E132-33F3-65B3-7607497E1DA3}"/>
              </a:ext>
            </a:extLst>
          </p:cNvPr>
          <p:cNvSpPr/>
          <p:nvPr/>
        </p:nvSpPr>
        <p:spPr>
          <a:xfrm>
            <a:off x="4775200" y="5319059"/>
            <a:ext cx="1996141" cy="1077502"/>
          </a:xfrm>
          <a:prstGeom prst="rect">
            <a:avLst/>
          </a:prstGeom>
          <a:solidFill>
            <a:srgbClr val="1A98FF">
              <a:alpha val="25098"/>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GB"/>
          </a:p>
        </p:txBody>
      </p:sp>
      <p:sp>
        <p:nvSpPr>
          <p:cNvPr id="16" name="CasellaDiTesto 11">
            <a:extLst>
              <a:ext uri="{FF2B5EF4-FFF2-40B4-BE49-F238E27FC236}">
                <a16:creationId xmlns:a16="http://schemas.microsoft.com/office/drawing/2014/main" id="{C7B9879D-4557-6815-35A5-21B38433B6E8}"/>
              </a:ext>
            </a:extLst>
          </p:cNvPr>
          <p:cNvSpPr txBox="1"/>
          <p:nvPr/>
        </p:nvSpPr>
        <p:spPr>
          <a:xfrm>
            <a:off x="3227294" y="5589256"/>
            <a:ext cx="1547906" cy="646331"/>
          </a:xfrm>
          <a:prstGeom prst="rect">
            <a:avLst/>
          </a:prstGeom>
          <a:solidFill>
            <a:schemeClr val="bg1"/>
          </a:solidFill>
        </p:spPr>
        <p:txBody>
          <a:bodyPr wrap="square" rtlCol="0">
            <a:spAutoFit/>
          </a:bodyPr>
          <a:lstStyle/>
          <a:p>
            <a:pPr algn="ctr"/>
            <a:r>
              <a:rPr lang="it-IT" dirty="0">
                <a:solidFill>
                  <a:schemeClr val="accent6"/>
                </a:solidFill>
              </a:rPr>
              <a:t>Compressor module</a:t>
            </a:r>
          </a:p>
        </p:txBody>
      </p:sp>
      <p:pic>
        <p:nvPicPr>
          <p:cNvPr id="17" name="Picture 2">
            <a:extLst>
              <a:ext uri="{FF2B5EF4-FFF2-40B4-BE49-F238E27FC236}">
                <a16:creationId xmlns:a16="http://schemas.microsoft.com/office/drawing/2014/main" id="{8349AADA-EF73-4A92-9C8B-B1013E2D2E3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cxnSp>
        <p:nvCxnSpPr>
          <p:cNvPr id="18" name="Connector: Elbow 17">
            <a:extLst>
              <a:ext uri="{FF2B5EF4-FFF2-40B4-BE49-F238E27FC236}">
                <a16:creationId xmlns:a16="http://schemas.microsoft.com/office/drawing/2014/main" id="{D771F439-36AA-63F1-0C15-25A6ACF000CA}"/>
              </a:ext>
            </a:extLst>
          </p:cNvPr>
          <p:cNvCxnSpPr>
            <a:cxnSpLocks/>
          </p:cNvCxnSpPr>
          <p:nvPr/>
        </p:nvCxnSpPr>
        <p:spPr>
          <a:xfrm rot="16200000" flipV="1">
            <a:off x="1524848" y="2914740"/>
            <a:ext cx="1419367" cy="371740"/>
          </a:xfrm>
          <a:prstGeom prst="bentConnector3">
            <a:avLst>
              <a:gd name="adj1" fmla="val 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0726502B-5429-A143-4578-FDB8322058C7}"/>
              </a:ext>
            </a:extLst>
          </p:cNvPr>
          <p:cNvCxnSpPr>
            <a:cxnSpLocks/>
          </p:cNvCxnSpPr>
          <p:nvPr/>
        </p:nvCxnSpPr>
        <p:spPr>
          <a:xfrm rot="5400000" flipH="1" flipV="1">
            <a:off x="2949390" y="2951267"/>
            <a:ext cx="1417217" cy="300840"/>
          </a:xfrm>
          <a:prstGeom prst="bentConnector3">
            <a:avLst>
              <a:gd name="adj1" fmla="val -76"/>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ctor: Elbow 21">
            <a:extLst>
              <a:ext uri="{FF2B5EF4-FFF2-40B4-BE49-F238E27FC236}">
                <a16:creationId xmlns:a16="http://schemas.microsoft.com/office/drawing/2014/main" id="{D5B66238-C4BF-7690-7886-EC7E014B3139}"/>
              </a:ext>
            </a:extLst>
          </p:cNvPr>
          <p:cNvCxnSpPr>
            <a:cxnSpLocks/>
          </p:cNvCxnSpPr>
          <p:nvPr/>
        </p:nvCxnSpPr>
        <p:spPr>
          <a:xfrm rot="16200000" flipV="1">
            <a:off x="3751096" y="2914739"/>
            <a:ext cx="1419367" cy="371740"/>
          </a:xfrm>
          <a:prstGeom prst="bentConnector3">
            <a:avLst>
              <a:gd name="adj1" fmla="val 0"/>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or: Elbow 26">
            <a:extLst>
              <a:ext uri="{FF2B5EF4-FFF2-40B4-BE49-F238E27FC236}">
                <a16:creationId xmlns:a16="http://schemas.microsoft.com/office/drawing/2014/main" id="{50367C57-382D-D02E-262B-757A5B753A09}"/>
              </a:ext>
            </a:extLst>
          </p:cNvPr>
          <p:cNvCxnSpPr>
            <a:cxnSpLocks/>
          </p:cNvCxnSpPr>
          <p:nvPr/>
        </p:nvCxnSpPr>
        <p:spPr>
          <a:xfrm rot="5400000" flipH="1" flipV="1">
            <a:off x="5165991" y="2951264"/>
            <a:ext cx="1417217" cy="300840"/>
          </a:xfrm>
          <a:prstGeom prst="bentConnector3">
            <a:avLst>
              <a:gd name="adj1" fmla="val -76"/>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D325846-0F9B-BF37-6FA0-1956D83116D3}"/>
              </a:ext>
            </a:extLst>
          </p:cNvPr>
          <p:cNvSpPr txBox="1"/>
          <p:nvPr/>
        </p:nvSpPr>
        <p:spPr>
          <a:xfrm>
            <a:off x="5714532" y="2017332"/>
            <a:ext cx="1378370" cy="461665"/>
          </a:xfrm>
          <a:prstGeom prst="rect">
            <a:avLst/>
          </a:prstGeom>
          <a:noFill/>
        </p:spPr>
        <p:txBody>
          <a:bodyPr wrap="square" rtlCol="0">
            <a:spAutoFit/>
          </a:bodyPr>
          <a:lstStyle/>
          <a:p>
            <a:r>
              <a:rPr lang="en-US" sz="1200" b="1" dirty="0">
                <a:solidFill>
                  <a:srgbClr val="FF0000"/>
                </a:solidFill>
              </a:rPr>
              <a:t>FLAMMABLE EXHAUST</a:t>
            </a:r>
            <a:endParaRPr lang="en-GB" sz="1200" b="1" dirty="0">
              <a:solidFill>
                <a:srgbClr val="FF0000"/>
              </a:solidFill>
            </a:endParaRPr>
          </a:p>
        </p:txBody>
      </p:sp>
    </p:spTree>
    <p:extLst>
      <p:ext uri="{BB962C8B-B14F-4D97-AF65-F5344CB8AC3E}">
        <p14:creationId xmlns:p14="http://schemas.microsoft.com/office/powerpoint/2010/main" val="9578394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BFF4F3-E607-609A-1117-947E23A1987E}"/>
            </a:ext>
          </a:extLst>
        </p:cNvPr>
        <p:cNvGrpSpPr/>
        <p:nvPr/>
      </p:nvGrpSpPr>
      <p:grpSpPr>
        <a:xfrm>
          <a:off x="0" y="0"/>
          <a:ext cx="0" cy="0"/>
          <a:chOff x="0" y="0"/>
          <a:chExt cx="0" cy="0"/>
        </a:xfrm>
      </p:grpSpPr>
      <p:pic>
        <p:nvPicPr>
          <p:cNvPr id="7180" name="Picture 12">
            <a:extLst>
              <a:ext uri="{FF2B5EF4-FFF2-40B4-BE49-F238E27FC236}">
                <a16:creationId xmlns:a16="http://schemas.microsoft.com/office/drawing/2014/main" id="{4A54A8CD-949C-FF38-A051-411169CCF5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06396" y="2379008"/>
            <a:ext cx="3762375" cy="2647950"/>
          </a:xfrm>
          <a:prstGeom prst="rect">
            <a:avLst/>
          </a:prstGeom>
          <a:noFill/>
          <a:extLst>
            <a:ext uri="{909E8E84-426E-40DD-AFC4-6F175D3DCCD1}">
              <a14:hiddenFill xmlns:a14="http://schemas.microsoft.com/office/drawing/2010/main">
                <a:solidFill>
                  <a:srgbClr val="FFFFFF"/>
                </a:solidFill>
              </a14:hiddenFill>
            </a:ext>
          </a:extLst>
        </p:spPr>
      </p:pic>
      <p:sp>
        <p:nvSpPr>
          <p:cNvPr id="2" name="Titolo 1">
            <a:extLst>
              <a:ext uri="{FF2B5EF4-FFF2-40B4-BE49-F238E27FC236}">
                <a16:creationId xmlns:a16="http://schemas.microsoft.com/office/drawing/2014/main" id="{28A66B52-1AD4-EED6-7212-3D5CE3078B22}"/>
              </a:ext>
            </a:extLst>
          </p:cNvPr>
          <p:cNvSpPr>
            <a:spLocks noGrp="1"/>
          </p:cNvSpPr>
          <p:nvPr>
            <p:ph type="title"/>
          </p:nvPr>
        </p:nvSpPr>
        <p:spPr/>
        <p:txBody>
          <a:bodyPr>
            <a:normAutofit/>
          </a:bodyPr>
          <a:lstStyle/>
          <a:p>
            <a:r>
              <a:rPr lang="pt-BR" sz="3800" b="1" dirty="0"/>
              <a:t>RPC R134a RECUPERATION</a:t>
            </a:r>
            <a:br>
              <a:rPr lang="pt-BR" sz="3800" b="1" dirty="0"/>
            </a:br>
            <a:r>
              <a:rPr lang="pt-BR" sz="3800" b="1" dirty="0"/>
              <a:t>Tests results</a:t>
            </a:r>
            <a:endParaRPr lang="it-IT" sz="3800" b="1" dirty="0"/>
          </a:p>
        </p:txBody>
      </p:sp>
      <p:sp>
        <p:nvSpPr>
          <p:cNvPr id="4" name="Segnaposto piè di pagina 3">
            <a:extLst>
              <a:ext uri="{FF2B5EF4-FFF2-40B4-BE49-F238E27FC236}">
                <a16:creationId xmlns:a16="http://schemas.microsoft.com/office/drawing/2014/main" id="{CEB63A5D-B697-241B-5802-54DDB4FBEA43}"/>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C40D281D-B49B-F87D-7FD3-4B08717BBA12}"/>
              </a:ext>
            </a:extLst>
          </p:cNvPr>
          <p:cNvSpPr>
            <a:spLocks noGrp="1"/>
          </p:cNvSpPr>
          <p:nvPr>
            <p:ph type="sldNum" sz="quarter" idx="12"/>
          </p:nvPr>
        </p:nvSpPr>
        <p:spPr/>
        <p:txBody>
          <a:bodyPr/>
          <a:lstStyle/>
          <a:p>
            <a:fld id="{27CE633F-9882-4A5C-83A2-1109D0C73261}" type="slidenum">
              <a:rPr lang="en-US" smtClean="0"/>
              <a:t>45</a:t>
            </a:fld>
            <a:endParaRPr lang="en-US" dirty="0"/>
          </a:p>
        </p:txBody>
      </p:sp>
      <p:sp>
        <p:nvSpPr>
          <p:cNvPr id="8" name="CasellaDiTesto 7">
            <a:extLst>
              <a:ext uri="{FF2B5EF4-FFF2-40B4-BE49-F238E27FC236}">
                <a16:creationId xmlns:a16="http://schemas.microsoft.com/office/drawing/2014/main" id="{B55CE8A9-87A3-7744-ABCB-3F15D13558F4}"/>
              </a:ext>
            </a:extLst>
          </p:cNvPr>
          <p:cNvSpPr txBox="1"/>
          <p:nvPr/>
        </p:nvSpPr>
        <p:spPr>
          <a:xfrm>
            <a:off x="1783944" y="1709028"/>
            <a:ext cx="8801100" cy="400110"/>
          </a:xfrm>
          <a:prstGeom prst="rect">
            <a:avLst/>
          </a:prstGeom>
          <a:noFill/>
        </p:spPr>
        <p:txBody>
          <a:bodyPr wrap="square" rtlCol="0">
            <a:spAutoFit/>
          </a:bodyPr>
          <a:lstStyle/>
          <a:p>
            <a:r>
              <a:rPr lang="it-IT" sz="2000" b="1" dirty="0">
                <a:solidFill>
                  <a:schemeClr val="accent6">
                    <a:lumMod val="50000"/>
                  </a:schemeClr>
                </a:solidFill>
              </a:rPr>
              <a:t>Lot of parameters tested for both single columns and entire system</a:t>
            </a:r>
          </a:p>
        </p:txBody>
      </p:sp>
      <p:sp>
        <p:nvSpPr>
          <p:cNvPr id="9" name="CasellaDiTesto 8">
            <a:extLst>
              <a:ext uri="{FF2B5EF4-FFF2-40B4-BE49-F238E27FC236}">
                <a16:creationId xmlns:a16="http://schemas.microsoft.com/office/drawing/2014/main" id="{90EA1E9C-FF30-A6F4-4150-D7498318606B}"/>
              </a:ext>
            </a:extLst>
          </p:cNvPr>
          <p:cNvSpPr txBox="1"/>
          <p:nvPr/>
        </p:nvSpPr>
        <p:spPr>
          <a:xfrm>
            <a:off x="884441" y="5019675"/>
            <a:ext cx="7215962" cy="523220"/>
          </a:xfrm>
          <a:prstGeom prst="rect">
            <a:avLst/>
          </a:prstGeom>
          <a:solidFill>
            <a:schemeClr val="bg1"/>
          </a:solidFill>
        </p:spPr>
        <p:txBody>
          <a:bodyPr wrap="square" rtlCol="0">
            <a:spAutoFit/>
          </a:bodyPr>
          <a:lstStyle/>
          <a:p>
            <a:r>
              <a:rPr lang="it-IT" sz="1400" b="1" dirty="0" err="1">
                <a:solidFill>
                  <a:schemeClr val="accent6">
                    <a:lumMod val="50000"/>
                  </a:schemeClr>
                </a:solidFill>
              </a:rPr>
              <a:t>Increasing</a:t>
            </a:r>
            <a:r>
              <a:rPr lang="it-IT" sz="1400" b="1" dirty="0">
                <a:solidFill>
                  <a:schemeClr val="accent6">
                    <a:lumMod val="50000"/>
                  </a:schemeClr>
                </a:solidFill>
              </a:rPr>
              <a:t> the feed, more gas </a:t>
            </a:r>
            <a:r>
              <a:rPr lang="it-IT" sz="1400" b="1" dirty="0" err="1">
                <a:solidFill>
                  <a:schemeClr val="accent6">
                    <a:lumMod val="50000"/>
                  </a:schemeClr>
                </a:solidFill>
              </a:rPr>
              <a:t>is</a:t>
            </a:r>
            <a:r>
              <a:rPr lang="it-IT" sz="1400" b="1" dirty="0">
                <a:solidFill>
                  <a:schemeClr val="accent6">
                    <a:lumMod val="50000"/>
                  </a:schemeClr>
                </a:solidFill>
              </a:rPr>
              <a:t> </a:t>
            </a:r>
            <a:r>
              <a:rPr lang="it-IT" sz="1400" b="1" dirty="0" err="1">
                <a:solidFill>
                  <a:schemeClr val="accent6">
                    <a:lumMod val="50000"/>
                  </a:schemeClr>
                </a:solidFill>
              </a:rPr>
              <a:t>lost</a:t>
            </a:r>
            <a:r>
              <a:rPr lang="it-IT" sz="1400" b="1" dirty="0">
                <a:solidFill>
                  <a:schemeClr val="accent6">
                    <a:lumMod val="50000"/>
                  </a:schemeClr>
                </a:solidFill>
              </a:rPr>
              <a:t> </a:t>
            </a:r>
            <a:r>
              <a:rPr lang="it-IT" sz="1400" b="1" dirty="0" err="1">
                <a:solidFill>
                  <a:schemeClr val="accent6">
                    <a:lumMod val="50000"/>
                  </a:schemeClr>
                </a:solidFill>
              </a:rPr>
              <a:t>at</a:t>
            </a:r>
            <a:r>
              <a:rPr lang="it-IT" sz="1400" b="1" dirty="0">
                <a:solidFill>
                  <a:schemeClr val="accent6">
                    <a:lumMod val="50000"/>
                  </a:schemeClr>
                </a:solidFill>
              </a:rPr>
              <a:t> the </a:t>
            </a:r>
            <a:r>
              <a:rPr lang="it-IT" sz="1400" b="1" dirty="0" err="1">
                <a:solidFill>
                  <a:schemeClr val="accent6">
                    <a:lumMod val="50000"/>
                  </a:schemeClr>
                </a:solidFill>
              </a:rPr>
              <a:t>exhaust</a:t>
            </a:r>
            <a:r>
              <a:rPr lang="it-IT" sz="1400" b="1" dirty="0">
                <a:solidFill>
                  <a:schemeClr val="accent6">
                    <a:lumMod val="50000"/>
                  </a:schemeClr>
                </a:solidFill>
              </a:rPr>
              <a:t> due to </a:t>
            </a:r>
            <a:r>
              <a:rPr lang="it-IT" sz="1400" b="1" dirty="0" err="1">
                <a:solidFill>
                  <a:schemeClr val="accent6">
                    <a:lumMod val="50000"/>
                  </a:schemeClr>
                </a:solidFill>
              </a:rPr>
              <a:t>lower</a:t>
            </a:r>
            <a:r>
              <a:rPr lang="it-IT" sz="1400" b="1" dirty="0">
                <a:solidFill>
                  <a:schemeClr val="accent6">
                    <a:lumMod val="50000"/>
                  </a:schemeClr>
                </a:solidFill>
              </a:rPr>
              <a:t> </a:t>
            </a:r>
            <a:r>
              <a:rPr lang="it-IT" sz="1400" b="1" dirty="0" err="1">
                <a:solidFill>
                  <a:schemeClr val="accent6">
                    <a:lumMod val="50000"/>
                  </a:schemeClr>
                </a:solidFill>
              </a:rPr>
              <a:t>heat</a:t>
            </a:r>
            <a:r>
              <a:rPr lang="it-IT" sz="1400" b="1" dirty="0">
                <a:solidFill>
                  <a:schemeClr val="accent6">
                    <a:lumMod val="50000"/>
                  </a:schemeClr>
                </a:solidFill>
              </a:rPr>
              <a:t> </a:t>
            </a:r>
            <a:r>
              <a:rPr lang="it-IT" sz="1400" b="1" dirty="0" err="1">
                <a:solidFill>
                  <a:schemeClr val="accent6">
                    <a:lumMod val="50000"/>
                  </a:schemeClr>
                </a:solidFill>
              </a:rPr>
              <a:t>exchange</a:t>
            </a:r>
            <a:br>
              <a:rPr lang="it-IT" sz="1400" b="1" dirty="0">
                <a:solidFill>
                  <a:schemeClr val="accent6">
                    <a:lumMod val="50000"/>
                  </a:schemeClr>
                </a:solidFill>
              </a:rPr>
            </a:br>
            <a:r>
              <a:rPr lang="it-IT" sz="1400" b="1" dirty="0">
                <a:solidFill>
                  <a:schemeClr val="accent6">
                    <a:lumMod val="50000"/>
                  </a:schemeClr>
                </a:solidFill>
              </a:rPr>
              <a:t>For the </a:t>
            </a:r>
            <a:r>
              <a:rPr lang="it-IT" sz="1400" b="1" dirty="0" err="1">
                <a:solidFill>
                  <a:schemeClr val="accent6">
                    <a:lumMod val="50000"/>
                  </a:schemeClr>
                </a:solidFill>
              </a:rPr>
              <a:t>same</a:t>
            </a:r>
            <a:r>
              <a:rPr lang="it-IT" sz="1400" b="1" dirty="0">
                <a:solidFill>
                  <a:schemeClr val="accent6">
                    <a:lumMod val="50000"/>
                  </a:schemeClr>
                </a:solidFill>
              </a:rPr>
              <a:t> </a:t>
            </a:r>
            <a:r>
              <a:rPr lang="it-IT" sz="1400" b="1" dirty="0" err="1">
                <a:solidFill>
                  <a:schemeClr val="accent6">
                    <a:lumMod val="50000"/>
                  </a:schemeClr>
                </a:solidFill>
              </a:rPr>
              <a:t>reason</a:t>
            </a:r>
            <a:r>
              <a:rPr lang="it-IT" sz="1400" b="1" dirty="0">
                <a:solidFill>
                  <a:schemeClr val="accent6">
                    <a:lumMod val="50000"/>
                  </a:schemeClr>
                </a:solidFill>
              </a:rPr>
              <a:t>, it </a:t>
            </a:r>
            <a:r>
              <a:rPr lang="it-IT" sz="1400" b="1" dirty="0" err="1">
                <a:solidFill>
                  <a:schemeClr val="accent6">
                    <a:lumMod val="50000"/>
                  </a:schemeClr>
                </a:solidFill>
              </a:rPr>
              <a:t>increases</a:t>
            </a:r>
            <a:r>
              <a:rPr lang="it-IT" sz="1400" b="1" dirty="0">
                <a:solidFill>
                  <a:schemeClr val="accent6">
                    <a:lumMod val="50000"/>
                  </a:schemeClr>
                </a:solidFill>
              </a:rPr>
              <a:t> </a:t>
            </a:r>
            <a:r>
              <a:rPr lang="it-IT" sz="1400" b="1" dirty="0" err="1">
                <a:solidFill>
                  <a:schemeClr val="accent6">
                    <a:lumMod val="50000"/>
                  </a:schemeClr>
                </a:solidFill>
              </a:rPr>
              <a:t>decreasing</a:t>
            </a:r>
            <a:r>
              <a:rPr lang="it-IT" sz="1400" b="1" dirty="0">
                <a:solidFill>
                  <a:schemeClr val="accent6">
                    <a:lumMod val="50000"/>
                  </a:schemeClr>
                </a:solidFill>
              </a:rPr>
              <a:t> </a:t>
            </a:r>
            <a:r>
              <a:rPr lang="it-IT" sz="1400" b="1" dirty="0" err="1">
                <a:solidFill>
                  <a:schemeClr val="accent6">
                    <a:lumMod val="50000"/>
                  </a:schemeClr>
                </a:solidFill>
              </a:rPr>
              <a:t>chiller</a:t>
            </a:r>
            <a:r>
              <a:rPr lang="it-IT" sz="1400" b="1" dirty="0">
                <a:solidFill>
                  <a:schemeClr val="accent6">
                    <a:lumMod val="50000"/>
                  </a:schemeClr>
                </a:solidFill>
              </a:rPr>
              <a:t> T</a:t>
            </a:r>
          </a:p>
        </p:txBody>
      </p:sp>
      <p:pic>
        <p:nvPicPr>
          <p:cNvPr id="7170" name="Picture 2">
            <a:extLst>
              <a:ext uri="{FF2B5EF4-FFF2-40B4-BE49-F238E27FC236}">
                <a16:creationId xmlns:a16="http://schemas.microsoft.com/office/drawing/2014/main" id="{64E6F11A-5005-C369-B806-75719551A1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8447" y="2379008"/>
            <a:ext cx="3638550" cy="2647950"/>
          </a:xfrm>
          <a:prstGeom prst="rect">
            <a:avLst/>
          </a:prstGeom>
          <a:noFill/>
          <a:extLst>
            <a:ext uri="{909E8E84-426E-40DD-AFC4-6F175D3DCCD1}">
              <a14:hiddenFill xmlns:a14="http://schemas.microsoft.com/office/drawing/2010/main">
                <a:solidFill>
                  <a:srgbClr val="FFFFFF"/>
                </a:solidFill>
              </a14:hiddenFill>
            </a:ext>
          </a:extLst>
        </p:spPr>
      </p:pic>
      <p:sp>
        <p:nvSpPr>
          <p:cNvPr id="11" name="CasellaDiTesto 10">
            <a:extLst>
              <a:ext uri="{FF2B5EF4-FFF2-40B4-BE49-F238E27FC236}">
                <a16:creationId xmlns:a16="http://schemas.microsoft.com/office/drawing/2014/main" id="{90283D21-5744-696B-3039-0B50C14800A2}"/>
              </a:ext>
            </a:extLst>
          </p:cNvPr>
          <p:cNvSpPr txBox="1"/>
          <p:nvPr/>
        </p:nvSpPr>
        <p:spPr>
          <a:xfrm>
            <a:off x="8610267" y="5026958"/>
            <a:ext cx="3464497" cy="461665"/>
          </a:xfrm>
          <a:prstGeom prst="rect">
            <a:avLst/>
          </a:prstGeom>
          <a:solidFill>
            <a:schemeClr val="bg1"/>
          </a:solidFill>
        </p:spPr>
        <p:txBody>
          <a:bodyPr wrap="square" rtlCol="0">
            <a:spAutoFit/>
          </a:bodyPr>
          <a:lstStyle/>
          <a:p>
            <a:r>
              <a:rPr lang="it-IT" sz="1200" b="1" dirty="0" err="1">
                <a:solidFill>
                  <a:schemeClr val="accent6">
                    <a:lumMod val="50000"/>
                  </a:schemeClr>
                </a:solidFill>
              </a:rPr>
              <a:t>Increasing</a:t>
            </a:r>
            <a:r>
              <a:rPr lang="it-IT" sz="1200" b="1" dirty="0">
                <a:solidFill>
                  <a:schemeClr val="accent6">
                    <a:lumMod val="50000"/>
                  </a:schemeClr>
                </a:solidFill>
              </a:rPr>
              <a:t> </a:t>
            </a:r>
            <a:r>
              <a:rPr lang="it-IT" sz="1200" b="1" dirty="0" err="1">
                <a:solidFill>
                  <a:schemeClr val="accent6">
                    <a:lumMod val="50000"/>
                  </a:schemeClr>
                </a:solidFill>
              </a:rPr>
              <a:t>chiller</a:t>
            </a:r>
            <a:r>
              <a:rPr lang="it-IT" sz="1200" b="1" dirty="0">
                <a:solidFill>
                  <a:schemeClr val="accent6">
                    <a:lumMod val="50000"/>
                  </a:schemeClr>
                </a:solidFill>
              </a:rPr>
              <a:t> T, more </a:t>
            </a:r>
            <a:r>
              <a:rPr lang="it-IT" sz="1200" b="1" dirty="0" err="1">
                <a:solidFill>
                  <a:schemeClr val="accent6">
                    <a:lumMod val="50000"/>
                  </a:schemeClr>
                </a:solidFill>
              </a:rPr>
              <a:t>azeotrope</a:t>
            </a:r>
            <a:r>
              <a:rPr lang="it-IT" sz="1200" b="1" dirty="0">
                <a:solidFill>
                  <a:schemeClr val="accent6">
                    <a:lumMod val="50000"/>
                  </a:schemeClr>
                </a:solidFill>
              </a:rPr>
              <a:t> </a:t>
            </a:r>
            <a:r>
              <a:rPr lang="it-IT" sz="1200" b="1" dirty="0" err="1">
                <a:solidFill>
                  <a:schemeClr val="accent6">
                    <a:lumMod val="50000"/>
                  </a:schemeClr>
                </a:solidFill>
              </a:rPr>
              <a:t>is</a:t>
            </a:r>
            <a:r>
              <a:rPr lang="it-IT" sz="1200" b="1" dirty="0">
                <a:solidFill>
                  <a:schemeClr val="accent6">
                    <a:lumMod val="50000"/>
                  </a:schemeClr>
                </a:solidFill>
              </a:rPr>
              <a:t> </a:t>
            </a:r>
            <a:r>
              <a:rPr lang="it-IT" sz="1200" b="1" dirty="0" err="1">
                <a:solidFill>
                  <a:schemeClr val="accent6">
                    <a:lumMod val="50000"/>
                  </a:schemeClr>
                </a:solidFill>
              </a:rPr>
              <a:t>exhausted</a:t>
            </a:r>
            <a:r>
              <a:rPr lang="it-IT" sz="1200" b="1" dirty="0">
                <a:solidFill>
                  <a:schemeClr val="accent6">
                    <a:lumMod val="50000"/>
                  </a:schemeClr>
                </a:solidFill>
              </a:rPr>
              <a:t> and the </a:t>
            </a:r>
            <a:r>
              <a:rPr lang="it-IT" sz="1200" b="1" dirty="0" err="1">
                <a:solidFill>
                  <a:schemeClr val="accent6">
                    <a:lumMod val="50000"/>
                  </a:schemeClr>
                </a:solidFill>
              </a:rPr>
              <a:t>quality</a:t>
            </a:r>
            <a:r>
              <a:rPr lang="it-IT" sz="1200" b="1" dirty="0">
                <a:solidFill>
                  <a:schemeClr val="accent6">
                    <a:lumMod val="50000"/>
                  </a:schemeClr>
                </a:solidFill>
              </a:rPr>
              <a:t> of R134a </a:t>
            </a:r>
            <a:r>
              <a:rPr lang="it-IT" sz="1200" b="1" dirty="0" err="1">
                <a:solidFill>
                  <a:schemeClr val="accent6">
                    <a:lumMod val="50000"/>
                  </a:schemeClr>
                </a:solidFill>
              </a:rPr>
              <a:t>increases</a:t>
            </a:r>
            <a:endParaRPr lang="it-IT" sz="1200" b="1" dirty="0">
              <a:solidFill>
                <a:schemeClr val="accent6">
                  <a:lumMod val="50000"/>
                </a:schemeClr>
              </a:solidFill>
            </a:endParaRPr>
          </a:p>
        </p:txBody>
      </p:sp>
      <p:pic>
        <p:nvPicPr>
          <p:cNvPr id="7178" name="Picture 10">
            <a:extLst>
              <a:ext uri="{FF2B5EF4-FFF2-40B4-BE49-F238E27FC236}">
                <a16:creationId xmlns:a16="http://schemas.microsoft.com/office/drawing/2014/main" id="{1055B336-39DD-83B5-FA1E-54CEB9F427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87659" y="2371725"/>
            <a:ext cx="3648075" cy="26479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4DA36B5-42E5-9145-B4C7-3A00DD75ED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1658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1C42B4-CB82-4D0F-8668-9EA7A307D19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0138D44-C6F6-4B01-9D8E-1FA2C128F506}"/>
              </a:ext>
            </a:extLst>
          </p:cNvPr>
          <p:cNvSpPr>
            <a:spLocks noGrp="1"/>
          </p:cNvSpPr>
          <p:nvPr>
            <p:ph type="title"/>
          </p:nvPr>
        </p:nvSpPr>
        <p:spPr/>
        <p:txBody>
          <a:bodyPr>
            <a:normAutofit/>
          </a:bodyPr>
          <a:lstStyle/>
          <a:p>
            <a:r>
              <a:rPr lang="pt-BR" sz="3800" b="1" dirty="0"/>
              <a:t>RPC R134a RECUPERATION</a:t>
            </a:r>
            <a:br>
              <a:rPr lang="pt-BR" sz="3800" b="1" dirty="0"/>
            </a:br>
            <a:r>
              <a:rPr lang="pt-BR" sz="3800" b="1" dirty="0"/>
              <a:t>Tests results</a:t>
            </a:r>
            <a:endParaRPr lang="it-IT" sz="3800" b="1" dirty="0"/>
          </a:p>
        </p:txBody>
      </p:sp>
      <p:sp>
        <p:nvSpPr>
          <p:cNvPr id="4" name="Segnaposto piè di pagina 3">
            <a:extLst>
              <a:ext uri="{FF2B5EF4-FFF2-40B4-BE49-F238E27FC236}">
                <a16:creationId xmlns:a16="http://schemas.microsoft.com/office/drawing/2014/main" id="{1CE126AD-E729-6808-89CF-3BC3F04DF55A}"/>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2D2DCC80-EFBE-AC50-C78F-D539FBB69EDF}"/>
              </a:ext>
            </a:extLst>
          </p:cNvPr>
          <p:cNvSpPr>
            <a:spLocks noGrp="1"/>
          </p:cNvSpPr>
          <p:nvPr>
            <p:ph type="sldNum" sz="quarter" idx="12"/>
          </p:nvPr>
        </p:nvSpPr>
        <p:spPr/>
        <p:txBody>
          <a:bodyPr/>
          <a:lstStyle/>
          <a:p>
            <a:fld id="{27CE633F-9882-4A5C-83A2-1109D0C73261}" type="slidenum">
              <a:rPr lang="en-US" smtClean="0"/>
              <a:t>46</a:t>
            </a:fld>
            <a:endParaRPr lang="en-US" dirty="0"/>
          </a:p>
        </p:txBody>
      </p:sp>
      <p:pic>
        <p:nvPicPr>
          <p:cNvPr id="8194" name="Picture 2">
            <a:extLst>
              <a:ext uri="{FF2B5EF4-FFF2-40B4-BE49-F238E27FC236}">
                <a16:creationId xmlns:a16="http://schemas.microsoft.com/office/drawing/2014/main" id="{ABBAB36B-909D-7EB6-AC27-9DAEDAC5F0C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7341" y="1879576"/>
            <a:ext cx="3633439" cy="2492842"/>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168ABA38-24D2-E825-49D3-C4F7605856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5212" y="1785798"/>
            <a:ext cx="3609505" cy="2579544"/>
          </a:xfrm>
          <a:prstGeom prst="rect">
            <a:avLst/>
          </a:prstGeom>
          <a:noFill/>
          <a:extLst>
            <a:ext uri="{909E8E84-426E-40DD-AFC4-6F175D3DCCD1}">
              <a14:hiddenFill xmlns:a14="http://schemas.microsoft.com/office/drawing/2010/main">
                <a:solidFill>
                  <a:srgbClr val="FFFFFF"/>
                </a:solidFill>
              </a14:hiddenFill>
            </a:ext>
          </a:extLst>
        </p:spPr>
      </p:pic>
      <p:sp>
        <p:nvSpPr>
          <p:cNvPr id="3" name="CasellaDiTesto 2">
            <a:extLst>
              <a:ext uri="{FF2B5EF4-FFF2-40B4-BE49-F238E27FC236}">
                <a16:creationId xmlns:a16="http://schemas.microsoft.com/office/drawing/2014/main" id="{2F77D855-C51D-DB67-E408-C266072D67CC}"/>
              </a:ext>
            </a:extLst>
          </p:cNvPr>
          <p:cNvSpPr txBox="1"/>
          <p:nvPr/>
        </p:nvSpPr>
        <p:spPr>
          <a:xfrm>
            <a:off x="1160595" y="4495096"/>
            <a:ext cx="4186930" cy="954107"/>
          </a:xfrm>
          <a:prstGeom prst="rect">
            <a:avLst/>
          </a:prstGeom>
          <a:solidFill>
            <a:schemeClr val="bg1"/>
          </a:solidFill>
          <a:ln>
            <a:solidFill>
              <a:schemeClr val="accent6">
                <a:lumMod val="50000"/>
              </a:schemeClr>
            </a:solidFill>
          </a:ln>
        </p:spPr>
        <p:txBody>
          <a:bodyPr wrap="square" rtlCol="0">
            <a:spAutoFit/>
          </a:bodyPr>
          <a:lstStyle/>
          <a:p>
            <a:pPr algn="ctr"/>
            <a:r>
              <a:rPr lang="it-IT" sz="1400" dirty="0">
                <a:solidFill>
                  <a:schemeClr val="accent6">
                    <a:lumMod val="50000"/>
                  </a:schemeClr>
                </a:solidFill>
              </a:rPr>
              <a:t>When the </a:t>
            </a:r>
            <a:r>
              <a:rPr lang="it-IT" sz="1400" b="1" dirty="0">
                <a:solidFill>
                  <a:schemeClr val="accent6">
                    <a:lumMod val="50000"/>
                  </a:schemeClr>
                </a:solidFill>
              </a:rPr>
              <a:t>pressure</a:t>
            </a:r>
            <a:r>
              <a:rPr lang="it-IT" sz="1400" dirty="0">
                <a:solidFill>
                  <a:schemeClr val="accent6">
                    <a:lumMod val="50000"/>
                  </a:schemeClr>
                </a:solidFill>
              </a:rPr>
              <a:t> in the top buffer </a:t>
            </a:r>
            <a:r>
              <a:rPr lang="it-IT" sz="1400" b="1" dirty="0">
                <a:solidFill>
                  <a:schemeClr val="accent6">
                    <a:lumMod val="50000"/>
                  </a:schemeClr>
                </a:solidFill>
              </a:rPr>
              <a:t>increases</a:t>
            </a:r>
            <a:r>
              <a:rPr lang="it-IT" sz="1400" dirty="0">
                <a:solidFill>
                  <a:schemeClr val="accent6">
                    <a:lumMod val="50000"/>
                  </a:schemeClr>
                </a:solidFill>
              </a:rPr>
              <a:t>, also the recuperation </a:t>
            </a:r>
            <a:r>
              <a:rPr lang="it-IT" sz="1400" b="1" dirty="0">
                <a:solidFill>
                  <a:schemeClr val="accent6">
                    <a:lumMod val="50000"/>
                  </a:schemeClr>
                </a:solidFill>
              </a:rPr>
              <a:t>efficiency increases </a:t>
            </a:r>
            <a:r>
              <a:rPr lang="it-IT" sz="1400" dirty="0">
                <a:solidFill>
                  <a:schemeClr val="accent6">
                    <a:lumMod val="50000"/>
                  </a:schemeClr>
                </a:solidFill>
              </a:rPr>
              <a:t>because less gas is sent to the exhaust line and more is recuperated</a:t>
            </a:r>
          </a:p>
        </p:txBody>
      </p:sp>
      <p:sp>
        <p:nvSpPr>
          <p:cNvPr id="6" name="CasellaDiTesto 5">
            <a:extLst>
              <a:ext uri="{FF2B5EF4-FFF2-40B4-BE49-F238E27FC236}">
                <a16:creationId xmlns:a16="http://schemas.microsoft.com/office/drawing/2014/main" id="{8B714183-01D5-90BF-10A1-BE5DA6B4F5CC}"/>
              </a:ext>
            </a:extLst>
          </p:cNvPr>
          <p:cNvSpPr txBox="1"/>
          <p:nvPr/>
        </p:nvSpPr>
        <p:spPr>
          <a:xfrm>
            <a:off x="7186499" y="4460452"/>
            <a:ext cx="4186930" cy="954107"/>
          </a:xfrm>
          <a:prstGeom prst="rect">
            <a:avLst/>
          </a:prstGeom>
          <a:solidFill>
            <a:schemeClr val="bg1"/>
          </a:solidFill>
          <a:ln>
            <a:solidFill>
              <a:srgbClr val="002060"/>
            </a:solidFill>
          </a:ln>
        </p:spPr>
        <p:txBody>
          <a:bodyPr wrap="square" rtlCol="0">
            <a:spAutoFit/>
          </a:bodyPr>
          <a:lstStyle/>
          <a:p>
            <a:pPr algn="ctr"/>
            <a:r>
              <a:rPr lang="it-IT" sz="1400" dirty="0">
                <a:solidFill>
                  <a:schemeClr val="accent6">
                    <a:lumMod val="50000"/>
                  </a:schemeClr>
                </a:solidFill>
              </a:rPr>
              <a:t>The </a:t>
            </a:r>
            <a:r>
              <a:rPr lang="it-IT" sz="1400" dirty="0" err="1">
                <a:solidFill>
                  <a:schemeClr val="accent6">
                    <a:lumMod val="50000"/>
                  </a:schemeClr>
                </a:solidFill>
              </a:rPr>
              <a:t>effect</a:t>
            </a:r>
            <a:r>
              <a:rPr lang="it-IT" sz="1400" dirty="0">
                <a:solidFill>
                  <a:schemeClr val="accent6">
                    <a:lumMod val="50000"/>
                  </a:schemeClr>
                </a:solidFill>
              </a:rPr>
              <a:t> </a:t>
            </a:r>
            <a:r>
              <a:rPr lang="it-IT" sz="1400" dirty="0" err="1">
                <a:solidFill>
                  <a:schemeClr val="accent6">
                    <a:lumMod val="50000"/>
                  </a:schemeClr>
                </a:solidFill>
              </a:rPr>
              <a:t>is</a:t>
            </a:r>
            <a:r>
              <a:rPr lang="it-IT" sz="1400" dirty="0">
                <a:solidFill>
                  <a:schemeClr val="accent6">
                    <a:lumMod val="50000"/>
                  </a:schemeClr>
                </a:solidFill>
              </a:rPr>
              <a:t> </a:t>
            </a:r>
            <a:r>
              <a:rPr lang="it-IT" sz="1400" dirty="0" err="1">
                <a:solidFill>
                  <a:schemeClr val="accent6">
                    <a:lumMod val="50000"/>
                  </a:schemeClr>
                </a:solidFill>
              </a:rPr>
              <a:t>having</a:t>
            </a:r>
            <a:r>
              <a:rPr lang="it-IT" sz="1400" dirty="0">
                <a:solidFill>
                  <a:schemeClr val="accent6">
                    <a:lumMod val="50000"/>
                  </a:schemeClr>
                </a:solidFill>
              </a:rPr>
              <a:t> more iC</a:t>
            </a:r>
            <a:r>
              <a:rPr lang="it-IT" sz="1400" baseline="-25000" dirty="0">
                <a:solidFill>
                  <a:schemeClr val="accent6">
                    <a:lumMod val="50000"/>
                  </a:schemeClr>
                </a:solidFill>
              </a:rPr>
              <a:t>4</a:t>
            </a:r>
            <a:r>
              <a:rPr lang="it-IT" sz="1400" dirty="0">
                <a:solidFill>
                  <a:schemeClr val="accent6">
                    <a:lumMod val="50000"/>
                  </a:schemeClr>
                </a:solidFill>
              </a:rPr>
              <a:t>H</a:t>
            </a:r>
            <a:r>
              <a:rPr lang="it-IT" sz="1400" baseline="-25000" dirty="0">
                <a:solidFill>
                  <a:schemeClr val="accent6">
                    <a:lumMod val="50000"/>
                  </a:schemeClr>
                </a:solidFill>
              </a:rPr>
              <a:t>10</a:t>
            </a:r>
            <a:r>
              <a:rPr lang="it-IT" sz="1400" dirty="0">
                <a:solidFill>
                  <a:schemeClr val="accent6">
                    <a:lumMod val="50000"/>
                  </a:schemeClr>
                </a:solidFill>
              </a:rPr>
              <a:t> in the </a:t>
            </a:r>
            <a:r>
              <a:rPr lang="it-IT" sz="1400" dirty="0" err="1">
                <a:solidFill>
                  <a:schemeClr val="accent6">
                    <a:lumMod val="50000"/>
                  </a:schemeClr>
                </a:solidFill>
              </a:rPr>
              <a:t>recuperated</a:t>
            </a:r>
            <a:r>
              <a:rPr lang="it-IT" sz="1400" dirty="0">
                <a:solidFill>
                  <a:schemeClr val="accent6">
                    <a:lumMod val="50000"/>
                  </a:schemeClr>
                </a:solidFill>
              </a:rPr>
              <a:t> R134a </a:t>
            </a:r>
            <a:r>
              <a:rPr lang="it-IT" sz="1400" dirty="0">
                <a:solidFill>
                  <a:schemeClr val="accent6">
                    <a:lumMod val="50000"/>
                  </a:schemeClr>
                </a:solidFill>
                <a:sym typeface="Wingdings" panose="05000000000000000000" pitchFamily="2" charset="2"/>
              </a:rPr>
              <a:t> </a:t>
            </a:r>
            <a:r>
              <a:rPr lang="it-IT" sz="1400" b="1" dirty="0" err="1">
                <a:solidFill>
                  <a:schemeClr val="accent6">
                    <a:lumMod val="50000"/>
                  </a:schemeClr>
                </a:solidFill>
                <a:sym typeface="Wingdings" panose="05000000000000000000" pitchFamily="2" charset="2"/>
              </a:rPr>
              <a:t>lower</a:t>
            </a:r>
            <a:r>
              <a:rPr lang="it-IT" sz="1400" b="1" dirty="0">
                <a:solidFill>
                  <a:schemeClr val="accent6">
                    <a:lumMod val="50000"/>
                  </a:schemeClr>
                </a:solidFill>
                <a:sym typeface="Wingdings" panose="05000000000000000000" pitchFamily="2" charset="2"/>
              </a:rPr>
              <a:t> </a:t>
            </a:r>
            <a:r>
              <a:rPr lang="it-IT" sz="1400" b="1" dirty="0" err="1">
                <a:solidFill>
                  <a:schemeClr val="accent6">
                    <a:lumMod val="50000"/>
                  </a:schemeClr>
                </a:solidFill>
                <a:sym typeface="Wingdings" panose="05000000000000000000" pitchFamily="2" charset="2"/>
              </a:rPr>
              <a:t>quality</a:t>
            </a:r>
            <a:endParaRPr lang="it-IT" sz="1400" b="1" dirty="0">
              <a:solidFill>
                <a:schemeClr val="accent6">
                  <a:lumMod val="50000"/>
                </a:schemeClr>
              </a:solidFill>
              <a:sym typeface="Wingdings" panose="05000000000000000000" pitchFamily="2" charset="2"/>
            </a:endParaRPr>
          </a:p>
          <a:p>
            <a:pPr algn="ctr"/>
            <a:endParaRPr lang="it-IT" sz="1400" b="1" dirty="0">
              <a:solidFill>
                <a:schemeClr val="accent6">
                  <a:lumMod val="50000"/>
                </a:schemeClr>
              </a:solidFill>
              <a:sym typeface="Wingdings" panose="05000000000000000000" pitchFamily="2" charset="2"/>
            </a:endParaRPr>
          </a:p>
          <a:p>
            <a:pPr algn="ctr"/>
            <a:r>
              <a:rPr lang="it-IT" sz="1400" b="1" dirty="0" err="1">
                <a:solidFill>
                  <a:schemeClr val="accent6">
                    <a:lumMod val="50000"/>
                  </a:schemeClr>
                </a:solidFill>
                <a:sym typeface="Wingdings" panose="05000000000000000000" pitchFamily="2" charset="2"/>
              </a:rPr>
              <a:t>Tradeoff</a:t>
            </a:r>
            <a:r>
              <a:rPr lang="it-IT" sz="1400" b="1" dirty="0">
                <a:solidFill>
                  <a:schemeClr val="accent6">
                    <a:lumMod val="50000"/>
                  </a:schemeClr>
                </a:solidFill>
                <a:sym typeface="Wingdings" panose="05000000000000000000" pitchFamily="2" charset="2"/>
              </a:rPr>
              <a:t> </a:t>
            </a:r>
            <a:r>
              <a:rPr lang="it-IT" sz="1400" b="1" dirty="0" err="1">
                <a:solidFill>
                  <a:schemeClr val="accent6">
                    <a:lumMod val="50000"/>
                  </a:schemeClr>
                </a:solidFill>
                <a:sym typeface="Wingdings" panose="05000000000000000000" pitchFamily="2" charset="2"/>
              </a:rPr>
              <a:t>between</a:t>
            </a:r>
            <a:r>
              <a:rPr lang="it-IT" sz="1400" b="1" dirty="0">
                <a:solidFill>
                  <a:schemeClr val="accent6">
                    <a:lumMod val="50000"/>
                  </a:schemeClr>
                </a:solidFill>
                <a:sym typeface="Wingdings" panose="05000000000000000000" pitchFamily="2" charset="2"/>
              </a:rPr>
              <a:t> the </a:t>
            </a:r>
            <a:r>
              <a:rPr lang="it-IT" sz="1400" b="1" dirty="0" err="1">
                <a:solidFill>
                  <a:schemeClr val="accent6">
                    <a:lumMod val="50000"/>
                  </a:schemeClr>
                </a:solidFill>
                <a:sym typeface="Wingdings" panose="05000000000000000000" pitchFamily="2" charset="2"/>
              </a:rPr>
              <a:t>two</a:t>
            </a:r>
            <a:r>
              <a:rPr lang="it-IT" sz="1400" b="1" dirty="0">
                <a:solidFill>
                  <a:schemeClr val="accent6">
                    <a:lumMod val="50000"/>
                  </a:schemeClr>
                </a:solidFill>
                <a:sym typeface="Wingdings" panose="05000000000000000000" pitchFamily="2" charset="2"/>
              </a:rPr>
              <a:t> </a:t>
            </a:r>
            <a:r>
              <a:rPr lang="it-IT" sz="1400" b="1" dirty="0" err="1">
                <a:solidFill>
                  <a:schemeClr val="accent6">
                    <a:lumMod val="50000"/>
                  </a:schemeClr>
                </a:solidFill>
                <a:sym typeface="Wingdings" panose="05000000000000000000" pitchFamily="2" charset="2"/>
              </a:rPr>
              <a:t>parameters</a:t>
            </a:r>
            <a:endParaRPr lang="it-IT" sz="1400" b="1" dirty="0">
              <a:solidFill>
                <a:schemeClr val="accent6">
                  <a:lumMod val="50000"/>
                </a:schemeClr>
              </a:solidFill>
            </a:endParaRPr>
          </a:p>
        </p:txBody>
      </p:sp>
      <p:pic>
        <p:nvPicPr>
          <p:cNvPr id="14" name="Picture 13">
            <a:extLst>
              <a:ext uri="{FF2B5EF4-FFF2-40B4-BE49-F238E27FC236}">
                <a16:creationId xmlns:a16="http://schemas.microsoft.com/office/drawing/2014/main" id="{1DD5E949-5372-195D-880E-90CC69EADF32}"/>
              </a:ext>
            </a:extLst>
          </p:cNvPr>
          <p:cNvPicPr>
            <a:picLocks noChangeAspect="1"/>
          </p:cNvPicPr>
          <p:nvPr/>
        </p:nvPicPr>
        <p:blipFill>
          <a:blip r:embed="rId4"/>
          <a:stretch>
            <a:fillRect/>
          </a:stretch>
        </p:blipFill>
        <p:spPr>
          <a:xfrm>
            <a:off x="5767294" y="2022165"/>
            <a:ext cx="1231103" cy="2207329"/>
          </a:xfrm>
          <a:prstGeom prst="rect">
            <a:avLst/>
          </a:prstGeom>
        </p:spPr>
      </p:pic>
      <p:pic>
        <p:nvPicPr>
          <p:cNvPr id="15" name="Picture 2">
            <a:extLst>
              <a:ext uri="{FF2B5EF4-FFF2-40B4-BE49-F238E27FC236}">
                <a16:creationId xmlns:a16="http://schemas.microsoft.com/office/drawing/2014/main" id="{067DCC3C-7BF1-7F31-421F-37D676C16C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54905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331D47-F010-6C07-2019-FD1FEE4DB4B3}"/>
              </a:ext>
            </a:extLst>
          </p:cNvPr>
          <p:cNvSpPr>
            <a:spLocks noGrp="1"/>
          </p:cNvSpPr>
          <p:nvPr>
            <p:ph type="title"/>
          </p:nvPr>
        </p:nvSpPr>
        <p:spPr/>
        <p:txBody>
          <a:bodyPr>
            <a:normAutofit/>
          </a:bodyPr>
          <a:lstStyle/>
          <a:p>
            <a:r>
              <a:rPr lang="pt-BR" sz="3800" b="1" dirty="0"/>
              <a:t>RPC R134a RECUPERATION</a:t>
            </a:r>
            <a:br>
              <a:rPr lang="pt-BR" sz="3800" b="1" dirty="0"/>
            </a:br>
            <a:r>
              <a:rPr lang="pt-BR" sz="3800" b="1" dirty="0"/>
              <a:t>Recuperated R134a Quality</a:t>
            </a:r>
            <a:endParaRPr lang="it-IT" sz="3800" b="1" dirty="0"/>
          </a:p>
        </p:txBody>
      </p:sp>
      <p:sp>
        <p:nvSpPr>
          <p:cNvPr id="4" name="Segnaposto piè di pagina 3">
            <a:extLst>
              <a:ext uri="{FF2B5EF4-FFF2-40B4-BE49-F238E27FC236}">
                <a16:creationId xmlns:a16="http://schemas.microsoft.com/office/drawing/2014/main" id="{003264CD-7D32-F2F5-E1F8-5D9CEA9179C9}"/>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36E090D3-D4F4-A3F5-4613-4537BE4FE516}"/>
              </a:ext>
            </a:extLst>
          </p:cNvPr>
          <p:cNvSpPr>
            <a:spLocks noGrp="1"/>
          </p:cNvSpPr>
          <p:nvPr>
            <p:ph type="sldNum" sz="quarter" idx="12"/>
          </p:nvPr>
        </p:nvSpPr>
        <p:spPr/>
        <p:txBody>
          <a:bodyPr/>
          <a:lstStyle/>
          <a:p>
            <a:fld id="{27CE633F-9882-4A5C-83A2-1109D0C73261}" type="slidenum">
              <a:rPr lang="en-US" smtClean="0"/>
              <a:t>47</a:t>
            </a:fld>
            <a:endParaRPr lang="en-US" dirty="0"/>
          </a:p>
        </p:txBody>
      </p:sp>
      <p:sp>
        <p:nvSpPr>
          <p:cNvPr id="20" name="CasellaDiTesto 19">
            <a:extLst>
              <a:ext uri="{FF2B5EF4-FFF2-40B4-BE49-F238E27FC236}">
                <a16:creationId xmlns:a16="http://schemas.microsoft.com/office/drawing/2014/main" id="{BBCB4680-8943-0F7E-1184-FC406DCCD305}"/>
              </a:ext>
            </a:extLst>
          </p:cNvPr>
          <p:cNvSpPr txBox="1"/>
          <p:nvPr/>
        </p:nvSpPr>
        <p:spPr>
          <a:xfrm>
            <a:off x="5185205" y="2083992"/>
            <a:ext cx="2747868" cy="1754326"/>
          </a:xfrm>
          <a:prstGeom prst="rect">
            <a:avLst/>
          </a:prstGeom>
          <a:noFill/>
        </p:spPr>
        <p:txBody>
          <a:bodyPr wrap="square" rtlCol="0">
            <a:spAutoFit/>
          </a:bodyPr>
          <a:lstStyle/>
          <a:p>
            <a:pPr algn="ctr"/>
            <a:r>
              <a:rPr lang="it-IT" dirty="0">
                <a:solidFill>
                  <a:srgbClr val="FF0000"/>
                </a:solidFill>
                <a:effectLst>
                  <a:outerShdw blurRad="38100" dist="38100" dir="2700000" algn="tl">
                    <a:srgbClr val="000000">
                      <a:alpha val="43137"/>
                    </a:srgbClr>
                  </a:outerShdw>
                </a:effectLst>
              </a:rPr>
              <a:t>More </a:t>
            </a:r>
            <a:r>
              <a:rPr lang="it-IT" dirty="0" err="1">
                <a:solidFill>
                  <a:srgbClr val="FF0000"/>
                </a:solidFill>
                <a:effectLst>
                  <a:outerShdw blurRad="38100" dist="38100" dir="2700000" algn="tl">
                    <a:srgbClr val="000000">
                      <a:alpha val="43137"/>
                    </a:srgbClr>
                  </a:outerShdw>
                </a:effectLst>
              </a:rPr>
              <a:t>than</a:t>
            </a:r>
            <a:r>
              <a:rPr lang="it-IT" dirty="0">
                <a:solidFill>
                  <a:srgbClr val="FF0000"/>
                </a:solidFill>
                <a:effectLst>
                  <a:outerShdw blurRad="38100" dist="38100" dir="2700000" algn="tl">
                    <a:srgbClr val="000000">
                      <a:alpha val="43137"/>
                    </a:srgbClr>
                  </a:outerShdw>
                </a:effectLst>
              </a:rPr>
              <a:t> 70 </a:t>
            </a:r>
            <a:r>
              <a:rPr lang="it-IT" dirty="0" err="1">
                <a:solidFill>
                  <a:srgbClr val="FF0000"/>
                </a:solidFill>
                <a:effectLst>
                  <a:outerShdw blurRad="38100" dist="38100" dir="2700000" algn="tl">
                    <a:srgbClr val="000000">
                      <a:alpha val="43137"/>
                    </a:srgbClr>
                  </a:outerShdw>
                </a:effectLst>
              </a:rPr>
              <a:t>tests</a:t>
            </a:r>
            <a:r>
              <a:rPr lang="it-IT" dirty="0">
                <a:solidFill>
                  <a:srgbClr val="FF0000"/>
                </a:solidFill>
                <a:effectLst>
                  <a:outerShdw blurRad="38100" dist="38100" dir="2700000" algn="tl">
                    <a:srgbClr val="000000">
                      <a:alpha val="43137"/>
                    </a:srgbClr>
                  </a:outerShdw>
                </a:effectLst>
              </a:rPr>
              <a:t> </a:t>
            </a:r>
            <a:r>
              <a:rPr lang="it-IT" dirty="0" err="1">
                <a:solidFill>
                  <a:srgbClr val="FF0000"/>
                </a:solidFill>
                <a:effectLst>
                  <a:outerShdw blurRad="38100" dist="38100" dir="2700000" algn="tl">
                    <a:srgbClr val="000000">
                      <a:alpha val="43137"/>
                    </a:srgbClr>
                  </a:outerShdw>
                </a:effectLst>
              </a:rPr>
              <a:t>were</a:t>
            </a:r>
            <a:r>
              <a:rPr lang="it-IT" dirty="0">
                <a:solidFill>
                  <a:srgbClr val="FF0000"/>
                </a:solidFill>
                <a:effectLst>
                  <a:outerShdw blurRad="38100" dist="38100" dir="2700000" algn="tl">
                    <a:srgbClr val="000000">
                      <a:alpha val="43137"/>
                    </a:srgbClr>
                  </a:outerShdw>
                </a:effectLst>
              </a:rPr>
              <a:t> </a:t>
            </a:r>
            <a:r>
              <a:rPr lang="it-IT" dirty="0" err="1">
                <a:solidFill>
                  <a:srgbClr val="FF0000"/>
                </a:solidFill>
                <a:effectLst>
                  <a:outerShdw blurRad="38100" dist="38100" dir="2700000" algn="tl">
                    <a:srgbClr val="000000">
                      <a:alpha val="43137"/>
                    </a:srgbClr>
                  </a:outerShdw>
                </a:effectLst>
              </a:rPr>
              <a:t>performed</a:t>
            </a:r>
            <a:r>
              <a:rPr lang="it-IT" dirty="0">
                <a:solidFill>
                  <a:srgbClr val="FF0000"/>
                </a:solidFill>
                <a:effectLst>
                  <a:outerShdw blurRad="38100" dist="38100" dir="2700000" algn="tl">
                    <a:srgbClr val="000000">
                      <a:alpha val="43137"/>
                    </a:srgbClr>
                  </a:outerShdw>
                </a:effectLst>
              </a:rPr>
              <a:t> to </a:t>
            </a:r>
            <a:r>
              <a:rPr lang="it-IT" dirty="0" err="1">
                <a:solidFill>
                  <a:srgbClr val="FF0000"/>
                </a:solidFill>
                <a:effectLst>
                  <a:outerShdw blurRad="38100" dist="38100" dir="2700000" algn="tl">
                    <a:srgbClr val="000000">
                      <a:alpha val="43137"/>
                    </a:srgbClr>
                  </a:outerShdw>
                </a:effectLst>
              </a:rPr>
              <a:t>find</a:t>
            </a:r>
            <a:r>
              <a:rPr lang="it-IT" dirty="0">
                <a:solidFill>
                  <a:srgbClr val="FF0000"/>
                </a:solidFill>
                <a:effectLst>
                  <a:outerShdw blurRad="38100" dist="38100" dir="2700000" algn="tl">
                    <a:srgbClr val="000000">
                      <a:alpha val="43137"/>
                    </a:srgbClr>
                  </a:outerShdw>
                </a:effectLst>
              </a:rPr>
              <a:t> the best </a:t>
            </a:r>
            <a:r>
              <a:rPr lang="it-IT" dirty="0" err="1">
                <a:solidFill>
                  <a:srgbClr val="FF0000"/>
                </a:solidFill>
                <a:effectLst>
                  <a:outerShdw blurRad="38100" dist="38100" dir="2700000" algn="tl">
                    <a:srgbClr val="000000">
                      <a:alpha val="43137"/>
                    </a:srgbClr>
                  </a:outerShdw>
                </a:effectLst>
              </a:rPr>
              <a:t>parameters</a:t>
            </a:r>
            <a:r>
              <a:rPr lang="it-IT" dirty="0">
                <a:solidFill>
                  <a:srgbClr val="FF0000"/>
                </a:solidFill>
                <a:effectLst>
                  <a:outerShdw blurRad="38100" dist="38100" dir="2700000" algn="tl">
                    <a:srgbClr val="000000">
                      <a:alpha val="43137"/>
                    </a:srgbClr>
                  </a:outerShdw>
                </a:effectLst>
              </a:rPr>
              <a:t> for the </a:t>
            </a:r>
            <a:r>
              <a:rPr lang="it-IT" dirty="0" err="1">
                <a:solidFill>
                  <a:srgbClr val="FF0000"/>
                </a:solidFill>
                <a:effectLst>
                  <a:outerShdw blurRad="38100" dist="38100" dir="2700000" algn="tl">
                    <a:srgbClr val="000000">
                      <a:alpha val="43137"/>
                    </a:srgbClr>
                  </a:outerShdw>
                </a:effectLst>
              </a:rPr>
              <a:t>plant</a:t>
            </a:r>
            <a:endParaRPr lang="it-IT" dirty="0">
              <a:solidFill>
                <a:srgbClr val="FF0000"/>
              </a:solidFill>
              <a:effectLst>
                <a:outerShdw blurRad="38100" dist="38100" dir="2700000" algn="tl">
                  <a:srgbClr val="000000">
                    <a:alpha val="43137"/>
                  </a:srgbClr>
                </a:outerShdw>
              </a:effectLst>
            </a:endParaRPr>
          </a:p>
          <a:p>
            <a:pPr algn="ctr"/>
            <a:endParaRPr lang="it-IT" dirty="0">
              <a:solidFill>
                <a:srgbClr val="FF0000"/>
              </a:solidFill>
              <a:effectLst>
                <a:outerShdw blurRad="38100" dist="38100" dir="2700000" algn="tl">
                  <a:srgbClr val="000000">
                    <a:alpha val="43137"/>
                  </a:srgbClr>
                </a:outerShdw>
              </a:effectLst>
            </a:endParaRPr>
          </a:p>
          <a:p>
            <a:pPr algn="ctr"/>
            <a:endParaRPr lang="it-IT" dirty="0">
              <a:solidFill>
                <a:srgbClr val="FF0000"/>
              </a:solidFill>
              <a:effectLst>
                <a:outerShdw blurRad="38100" dist="38100" dir="2700000" algn="tl">
                  <a:srgbClr val="000000">
                    <a:alpha val="43137"/>
                  </a:srgbClr>
                </a:outerShdw>
              </a:effectLst>
            </a:endParaRPr>
          </a:p>
        </p:txBody>
      </p:sp>
      <p:sp>
        <p:nvSpPr>
          <p:cNvPr id="3" name="CasellaDiTesto 2">
            <a:extLst>
              <a:ext uri="{FF2B5EF4-FFF2-40B4-BE49-F238E27FC236}">
                <a16:creationId xmlns:a16="http://schemas.microsoft.com/office/drawing/2014/main" id="{9D497EC3-89EE-2BAF-5765-D5651DD4120F}"/>
              </a:ext>
            </a:extLst>
          </p:cNvPr>
          <p:cNvSpPr txBox="1"/>
          <p:nvPr/>
        </p:nvSpPr>
        <p:spPr>
          <a:xfrm>
            <a:off x="5313352" y="4505035"/>
            <a:ext cx="6325892" cy="923330"/>
          </a:xfrm>
          <a:prstGeom prst="rect">
            <a:avLst/>
          </a:prstGeom>
          <a:noFill/>
        </p:spPr>
        <p:txBody>
          <a:bodyPr wrap="square" rtlCol="0">
            <a:spAutoFit/>
          </a:bodyPr>
          <a:lstStyle/>
          <a:p>
            <a:r>
              <a:rPr lang="it-IT" dirty="0"/>
              <a:t>If we inject </a:t>
            </a:r>
            <a:r>
              <a:rPr lang="it-IT" b="1" dirty="0"/>
              <a:t>50/50 R134a fresh/recuperated</a:t>
            </a:r>
            <a:r>
              <a:rPr lang="it-IT" dirty="0"/>
              <a:t>, with a flow of 700 l/h, we will inject:</a:t>
            </a:r>
            <a:br>
              <a:rPr lang="it-IT" dirty="0"/>
            </a:br>
            <a:r>
              <a:rPr lang="it-IT" b="1" dirty="0"/>
              <a:t>500 ppm iC</a:t>
            </a:r>
            <a:r>
              <a:rPr lang="it-IT" b="1" baseline="-25000" dirty="0"/>
              <a:t>4</a:t>
            </a:r>
            <a:r>
              <a:rPr lang="it-IT" b="1" dirty="0"/>
              <a:t>H</a:t>
            </a:r>
            <a:r>
              <a:rPr lang="it-IT" b="1" baseline="-25000" dirty="0"/>
              <a:t>10</a:t>
            </a:r>
          </a:p>
        </p:txBody>
      </p:sp>
      <p:pic>
        <p:nvPicPr>
          <p:cNvPr id="6" name="Picture 2">
            <a:extLst>
              <a:ext uri="{FF2B5EF4-FFF2-40B4-BE49-F238E27FC236}">
                <a16:creationId xmlns:a16="http://schemas.microsoft.com/office/drawing/2014/main" id="{8FB96082-D796-7EFA-57AB-68194D48E2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F3909F58-0B7B-9678-E8C2-71FA0C81BE5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0662" y="4130340"/>
            <a:ext cx="3361318" cy="228471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6F9BA3F4-6A93-84D0-AE7B-0F145473B4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38191" y="1767182"/>
            <a:ext cx="3303789" cy="228471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8A01CBD9-7B2D-0E05-A8E5-5E78BACBCFF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76298" y="1681608"/>
            <a:ext cx="3303789" cy="2245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2052198"/>
      </p:ext>
    </p:extLst>
  </p:cSld>
  <p:clrMapOvr>
    <a:masterClrMapping/>
  </p:clrMapOvr>
  <p:extLst>
    <p:ext uri="{6950BFC3-D8DA-4A85-94F7-54DA5524770B}">
      <p188:commentRel xmlns:p188="http://schemas.microsoft.com/office/powerpoint/2018/8/main" r:id="rId2"/>
    </p:ext>
  </p:extLs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7459CD-F0B9-254B-FB69-A096E8CF1C6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BD4B581F-F2A2-EF4D-F201-D6A0080508D6}"/>
              </a:ext>
            </a:extLst>
          </p:cNvPr>
          <p:cNvSpPr>
            <a:spLocks noGrp="1"/>
          </p:cNvSpPr>
          <p:nvPr>
            <p:ph type="title"/>
          </p:nvPr>
        </p:nvSpPr>
        <p:spPr/>
        <p:txBody>
          <a:bodyPr>
            <a:normAutofit/>
          </a:bodyPr>
          <a:lstStyle/>
          <a:p>
            <a:r>
              <a:rPr lang="pt-BR" sz="3800" b="1" dirty="0"/>
              <a:t>RPC R134a RECUPERATION</a:t>
            </a:r>
            <a:br>
              <a:rPr lang="pt-BR" sz="3800" b="1" dirty="0"/>
            </a:br>
            <a:r>
              <a:rPr lang="pt-BR" sz="3800" b="1" dirty="0"/>
              <a:t>New SF</a:t>
            </a:r>
            <a:r>
              <a:rPr lang="pt-BR" sz="3800" b="1" baseline="-25000" dirty="0"/>
              <a:t>6</a:t>
            </a:r>
            <a:r>
              <a:rPr lang="pt-BR" sz="3800" b="1" dirty="0"/>
              <a:t> recuperation plant</a:t>
            </a:r>
            <a:endParaRPr lang="it-IT" sz="3800" b="1" dirty="0"/>
          </a:p>
        </p:txBody>
      </p:sp>
      <p:sp>
        <p:nvSpPr>
          <p:cNvPr id="4" name="Segnaposto piè di pagina 3">
            <a:extLst>
              <a:ext uri="{FF2B5EF4-FFF2-40B4-BE49-F238E27FC236}">
                <a16:creationId xmlns:a16="http://schemas.microsoft.com/office/drawing/2014/main" id="{8AB22D67-B358-150A-E9B9-6A473039D0FB}"/>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0FE2E40E-5CBE-131D-FCF9-0723749553B8}"/>
              </a:ext>
            </a:extLst>
          </p:cNvPr>
          <p:cNvSpPr>
            <a:spLocks noGrp="1"/>
          </p:cNvSpPr>
          <p:nvPr>
            <p:ph type="sldNum" sz="quarter" idx="12"/>
          </p:nvPr>
        </p:nvSpPr>
        <p:spPr/>
        <p:txBody>
          <a:bodyPr/>
          <a:lstStyle/>
          <a:p>
            <a:fld id="{27CE633F-9882-4A5C-83A2-1109D0C73261}" type="slidenum">
              <a:rPr lang="en-US" smtClean="0"/>
              <a:t>48</a:t>
            </a:fld>
            <a:endParaRPr lang="en-US" dirty="0"/>
          </a:p>
        </p:txBody>
      </p:sp>
      <p:grpSp>
        <p:nvGrpSpPr>
          <p:cNvPr id="3" name="Group 2">
            <a:extLst>
              <a:ext uri="{FF2B5EF4-FFF2-40B4-BE49-F238E27FC236}">
                <a16:creationId xmlns:a16="http://schemas.microsoft.com/office/drawing/2014/main" id="{0E87A01D-0494-90E7-4B91-965901CB12EB}"/>
              </a:ext>
            </a:extLst>
          </p:cNvPr>
          <p:cNvGrpSpPr/>
          <p:nvPr/>
        </p:nvGrpSpPr>
        <p:grpSpPr>
          <a:xfrm>
            <a:off x="823457" y="2105572"/>
            <a:ext cx="11448802" cy="3487607"/>
            <a:chOff x="-128703" y="727895"/>
            <a:chExt cx="12557072" cy="3487607"/>
          </a:xfrm>
        </p:grpSpPr>
        <p:grpSp>
          <p:nvGrpSpPr>
            <p:cNvPr id="6" name="Group 5">
              <a:extLst>
                <a:ext uri="{FF2B5EF4-FFF2-40B4-BE49-F238E27FC236}">
                  <a16:creationId xmlns:a16="http://schemas.microsoft.com/office/drawing/2014/main" id="{6EB6E1EB-0641-D9B9-5ABA-1E2DFD7A5D8B}"/>
                </a:ext>
              </a:extLst>
            </p:cNvPr>
            <p:cNvGrpSpPr/>
            <p:nvPr/>
          </p:nvGrpSpPr>
          <p:grpSpPr>
            <a:xfrm>
              <a:off x="-128703" y="727895"/>
              <a:ext cx="7316317" cy="3069750"/>
              <a:chOff x="2531100" y="1927911"/>
              <a:chExt cx="7316317" cy="3069750"/>
            </a:xfrm>
          </p:grpSpPr>
          <p:pic>
            <p:nvPicPr>
              <p:cNvPr id="9" name="Picture 8" descr="A diagram of a diagram&#10;&#10;Description automatically generated with medium confidence">
                <a:extLst>
                  <a:ext uri="{FF2B5EF4-FFF2-40B4-BE49-F238E27FC236}">
                    <a16:creationId xmlns:a16="http://schemas.microsoft.com/office/drawing/2014/main" id="{7CEF3104-0275-1E29-AD2B-D3CFE7D4E73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66422" y="1927911"/>
                <a:ext cx="5576948" cy="2809094"/>
              </a:xfrm>
              <a:prstGeom prst="rect">
                <a:avLst/>
              </a:prstGeom>
            </p:spPr>
          </p:pic>
          <p:sp>
            <p:nvSpPr>
              <p:cNvPr id="10" name="TextBox 5">
                <a:extLst>
                  <a:ext uri="{FF2B5EF4-FFF2-40B4-BE49-F238E27FC236}">
                    <a16:creationId xmlns:a16="http://schemas.microsoft.com/office/drawing/2014/main" id="{C1173702-2624-548A-1467-8C70747BD6F3}"/>
                  </a:ext>
                </a:extLst>
              </p:cNvPr>
              <p:cNvSpPr txBox="1"/>
              <p:nvPr/>
            </p:nvSpPr>
            <p:spPr>
              <a:xfrm>
                <a:off x="5842059" y="2061907"/>
                <a:ext cx="1409662"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000" dirty="0"/>
                  <a:t>SF6: 0,126</a:t>
                </a:r>
                <a:br>
                  <a:rPr lang="it-IT" sz="1000" dirty="0"/>
                </a:br>
                <a:r>
                  <a:rPr lang="it-IT" sz="1000" dirty="0"/>
                  <a:t>iC4H10 : 0,22</a:t>
                </a:r>
              </a:p>
              <a:p>
                <a:r>
                  <a:rPr lang="it-IT" sz="1000" dirty="0"/>
                  <a:t>R134a: 0,62	</a:t>
                </a:r>
              </a:p>
              <a:p>
                <a:r>
                  <a:rPr lang="it-IT" sz="1000" dirty="0"/>
                  <a:t>N2: 0,04	</a:t>
                </a:r>
              </a:p>
            </p:txBody>
          </p:sp>
          <p:sp>
            <p:nvSpPr>
              <p:cNvPr id="11" name="TextBox 10">
                <a:extLst>
                  <a:ext uri="{FF2B5EF4-FFF2-40B4-BE49-F238E27FC236}">
                    <a16:creationId xmlns:a16="http://schemas.microsoft.com/office/drawing/2014/main" id="{4DB89D0E-A5AA-B282-0C6F-AA4F24ED8178}"/>
                  </a:ext>
                </a:extLst>
              </p:cNvPr>
              <p:cNvSpPr txBox="1"/>
              <p:nvPr/>
            </p:nvSpPr>
            <p:spPr>
              <a:xfrm>
                <a:off x="6451735" y="4289775"/>
                <a:ext cx="1486294"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000" dirty="0"/>
                  <a:t>SF6: 0,00189</a:t>
                </a:r>
              </a:p>
              <a:p>
                <a:r>
                  <a:rPr lang="it-IT" sz="1000" dirty="0"/>
                  <a:t>R134a: 0,85</a:t>
                </a:r>
              </a:p>
              <a:p>
                <a:r>
                  <a:rPr lang="it-IT" sz="1000" dirty="0"/>
                  <a:t>iC4H10: 0,148</a:t>
                </a:r>
              </a:p>
              <a:p>
                <a:r>
                  <a:rPr lang="it-IT" sz="1000" dirty="0"/>
                  <a:t>N2: 8,32-09</a:t>
                </a:r>
              </a:p>
            </p:txBody>
          </p:sp>
          <p:sp>
            <p:nvSpPr>
              <p:cNvPr id="12" name="TextBox 9">
                <a:extLst>
                  <a:ext uri="{FF2B5EF4-FFF2-40B4-BE49-F238E27FC236}">
                    <a16:creationId xmlns:a16="http://schemas.microsoft.com/office/drawing/2014/main" id="{A1C534E8-E90F-E30D-7A7F-BE6D58C6AA95}"/>
                  </a:ext>
                </a:extLst>
              </p:cNvPr>
              <p:cNvSpPr txBox="1"/>
              <p:nvPr/>
            </p:nvSpPr>
            <p:spPr>
              <a:xfrm>
                <a:off x="2531100" y="3582857"/>
                <a:ext cx="1552241"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1000" dirty="0"/>
                  <a:t>SF6: 0,013</a:t>
                </a:r>
              </a:p>
              <a:p>
                <a:r>
                  <a:rPr lang="it-IT" sz="1000" dirty="0"/>
                  <a:t>iC4H10 </a:t>
                </a:r>
                <a:r>
                  <a:rPr lang="pt-BR" sz="1000" dirty="0"/>
                  <a:t>: 0,7934</a:t>
                </a:r>
              </a:p>
              <a:p>
                <a:r>
                  <a:rPr lang="pt-BR" sz="1000" dirty="0"/>
                  <a:t>R134A : 0,19</a:t>
                </a:r>
              </a:p>
              <a:p>
                <a:r>
                  <a:rPr lang="pt-BR" sz="1000" dirty="0"/>
                  <a:t>N2 : 0,0036</a:t>
                </a:r>
                <a:endParaRPr lang="it-IT" sz="1000" dirty="0"/>
              </a:p>
            </p:txBody>
          </p:sp>
          <p:sp>
            <p:nvSpPr>
              <p:cNvPr id="13" name="TextBox 10">
                <a:extLst>
                  <a:ext uri="{FF2B5EF4-FFF2-40B4-BE49-F238E27FC236}">
                    <a16:creationId xmlns:a16="http://schemas.microsoft.com/office/drawing/2014/main" id="{EFA3D1D8-2CEB-2EC0-87BB-3D8F6659DA68}"/>
                  </a:ext>
                </a:extLst>
              </p:cNvPr>
              <p:cNvSpPr txBox="1"/>
              <p:nvPr/>
            </p:nvSpPr>
            <p:spPr>
              <a:xfrm>
                <a:off x="8109564" y="2081712"/>
                <a:ext cx="1737853"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1000" dirty="0"/>
                  <a:t>SF6 : 0,591</a:t>
                </a:r>
              </a:p>
              <a:p>
                <a:r>
                  <a:rPr lang="it-IT" sz="1000" dirty="0"/>
                  <a:t>iC4H10</a:t>
                </a:r>
                <a:r>
                  <a:rPr lang="pt-BR" sz="1000" dirty="0"/>
                  <a:t> : 1,27 E-10</a:t>
                </a:r>
              </a:p>
              <a:p>
                <a:r>
                  <a:rPr lang="pt-BR" sz="1000" dirty="0"/>
                  <a:t>R134A : 0,00022</a:t>
                </a:r>
              </a:p>
              <a:p>
                <a:r>
                  <a:rPr lang="pt-BR" sz="1000" dirty="0"/>
                  <a:t>N2: 0,408</a:t>
                </a:r>
                <a:endParaRPr lang="it-IT" sz="1000" dirty="0"/>
              </a:p>
            </p:txBody>
          </p:sp>
          <p:sp>
            <p:nvSpPr>
              <p:cNvPr id="14" name="TextBox 11">
                <a:extLst>
                  <a:ext uri="{FF2B5EF4-FFF2-40B4-BE49-F238E27FC236}">
                    <a16:creationId xmlns:a16="http://schemas.microsoft.com/office/drawing/2014/main" id="{4F398CFB-6385-678D-B807-E2EBD4D830B0}"/>
                  </a:ext>
                </a:extLst>
              </p:cNvPr>
              <p:cNvSpPr txBox="1"/>
              <p:nvPr/>
            </p:nvSpPr>
            <p:spPr>
              <a:xfrm>
                <a:off x="8202370" y="3950821"/>
                <a:ext cx="1552241" cy="707886"/>
              </a:xfrm>
              <a:prstGeom prst="rect">
                <a:avLst/>
              </a:prstGeom>
              <a:noFill/>
            </p:spPr>
            <p:txBody>
              <a:bodyPr wrap="square" rtlCol="0">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t-BR" sz="1000" dirty="0"/>
                  <a:t>SF6: 0,075</a:t>
                </a:r>
              </a:p>
              <a:p>
                <a:r>
                  <a:rPr lang="it-IT" sz="1000" dirty="0"/>
                  <a:t>iC4H10 </a:t>
                </a:r>
                <a:r>
                  <a:rPr lang="pt-BR" sz="1000" dirty="0"/>
                  <a:t>: 0,240</a:t>
                </a:r>
              </a:p>
              <a:p>
                <a:r>
                  <a:rPr lang="pt-BR" sz="1000" dirty="0"/>
                  <a:t>R134a: 0,684</a:t>
                </a:r>
              </a:p>
              <a:p>
                <a:r>
                  <a:rPr lang="pt-BR" sz="1000" dirty="0"/>
                  <a:t>N2: 1,23 E-13</a:t>
                </a:r>
                <a:endParaRPr lang="it-IT" sz="1000" dirty="0"/>
              </a:p>
            </p:txBody>
          </p:sp>
        </p:grpSp>
        <p:sp>
          <p:nvSpPr>
            <p:cNvPr id="8" name="TextBox 7">
              <a:extLst>
                <a:ext uri="{FF2B5EF4-FFF2-40B4-BE49-F238E27FC236}">
                  <a16:creationId xmlns:a16="http://schemas.microsoft.com/office/drawing/2014/main" id="{8F279ABF-889E-40AE-C3B6-5C1B76CAEEBE}"/>
                </a:ext>
              </a:extLst>
            </p:cNvPr>
            <p:cNvSpPr txBox="1"/>
            <p:nvPr/>
          </p:nvSpPr>
          <p:spPr>
            <a:xfrm>
              <a:off x="7565418" y="1076181"/>
              <a:ext cx="4862951" cy="3139321"/>
            </a:xfrm>
            <a:prstGeom prst="rect">
              <a:avLst/>
            </a:prstGeom>
            <a:noFill/>
          </p:spPr>
          <p:txBody>
            <a:bodyPr wrap="square">
              <a:spAutoFit/>
            </a:bodyPr>
            <a:lstStyle/>
            <a:p>
              <a:r>
                <a:rPr lang="en-GB" dirty="0"/>
                <a:t>Two distillation columns for reasonable reflux ratio (from 140 to 20/20) </a:t>
              </a:r>
            </a:p>
            <a:p>
              <a:r>
                <a:rPr lang="en-GB" dirty="0"/>
                <a:t>output mixture composition:</a:t>
              </a:r>
            </a:p>
            <a:p>
              <a:r>
                <a:rPr lang="en-GB" dirty="0"/>
                <a:t> 59% SF</a:t>
              </a:r>
              <a:r>
                <a:rPr lang="en-GB" baseline="-25000" dirty="0"/>
                <a:t>6</a:t>
              </a:r>
              <a:r>
                <a:rPr lang="en-GB" dirty="0"/>
                <a:t> , 40% N</a:t>
              </a:r>
              <a:r>
                <a:rPr lang="en-GB" baseline="-25000" dirty="0"/>
                <a:t>2</a:t>
              </a:r>
              <a:r>
                <a:rPr lang="en-GB" dirty="0"/>
                <a:t>, 1% freon + residue of isobutane</a:t>
              </a:r>
            </a:p>
            <a:p>
              <a:endParaRPr lang="en-GB" dirty="0">
                <a:sym typeface="Wingdings" panose="05000000000000000000" pitchFamily="2" charset="2"/>
              </a:endParaRPr>
            </a:p>
            <a:p>
              <a:r>
                <a:rPr lang="en-GB" dirty="0">
                  <a:sym typeface="Wingdings" panose="05000000000000000000" pitchFamily="2" charset="2"/>
                </a:rPr>
                <a:t> </a:t>
              </a:r>
              <a:r>
                <a:rPr lang="en-GB" dirty="0"/>
                <a:t>Easier to separate in the second stage with a membrane or a MS that are more selective for SF</a:t>
              </a:r>
              <a:r>
                <a:rPr lang="en-GB" baseline="-25000" dirty="0"/>
                <a:t>6</a:t>
              </a:r>
              <a:r>
                <a:rPr lang="en-GB" dirty="0"/>
                <a:t> </a:t>
              </a:r>
              <a:r>
                <a:rPr lang="en-GB" dirty="0">
                  <a:sym typeface="Wingdings" panose="05000000000000000000" pitchFamily="2" charset="2"/>
                </a:rPr>
                <a:t> test ongoing</a:t>
              </a:r>
              <a:endParaRPr lang="en-GB" dirty="0"/>
            </a:p>
          </p:txBody>
        </p:sp>
      </p:grpSp>
      <p:pic>
        <p:nvPicPr>
          <p:cNvPr id="7" name="Picture 2">
            <a:extLst>
              <a:ext uri="{FF2B5EF4-FFF2-40B4-BE49-F238E27FC236}">
                <a16:creationId xmlns:a16="http://schemas.microsoft.com/office/drawing/2014/main" id="{2B9E42F4-F9F6-7992-3FEE-E3AFBF328A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41D067A-5695-112F-A6A7-76C6BACDFF0F}"/>
              </a:ext>
            </a:extLst>
          </p:cNvPr>
          <p:cNvSpPr txBox="1"/>
          <p:nvPr/>
        </p:nvSpPr>
        <p:spPr>
          <a:xfrm>
            <a:off x="7838505" y="1713595"/>
            <a:ext cx="4069167" cy="646331"/>
          </a:xfrm>
          <a:prstGeom prst="rect">
            <a:avLst/>
          </a:prstGeom>
          <a:noFill/>
        </p:spPr>
        <p:txBody>
          <a:bodyPr wrap="square" rtlCol="0">
            <a:spAutoFit/>
          </a:bodyPr>
          <a:lstStyle/>
          <a:p>
            <a:r>
              <a:rPr lang="en-US" dirty="0"/>
              <a:t>Studies on SF</a:t>
            </a:r>
            <a:r>
              <a:rPr lang="en-US" baseline="-25000" dirty="0"/>
              <a:t>6</a:t>
            </a:r>
            <a:r>
              <a:rPr lang="en-US" dirty="0"/>
              <a:t> solubility in R134a ongoing</a:t>
            </a:r>
            <a:endParaRPr lang="en-GB" dirty="0"/>
          </a:p>
        </p:txBody>
      </p:sp>
    </p:spTree>
    <p:extLst>
      <p:ext uri="{BB962C8B-B14F-4D97-AF65-F5344CB8AC3E}">
        <p14:creationId xmlns:p14="http://schemas.microsoft.com/office/powerpoint/2010/main" val="24012173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F2E575-80D5-0A66-F94D-62DDA3D34B5B}"/>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801AF5D0-D187-BA01-381E-DD79DEEB5EBC}"/>
              </a:ext>
            </a:extLst>
          </p:cNvPr>
          <p:cNvSpPr>
            <a:spLocks noGrp="1"/>
          </p:cNvSpPr>
          <p:nvPr>
            <p:ph type="title"/>
          </p:nvPr>
        </p:nvSpPr>
        <p:spPr/>
        <p:txBody>
          <a:bodyPr>
            <a:normAutofit/>
          </a:bodyPr>
          <a:lstStyle/>
          <a:p>
            <a:r>
              <a:rPr lang="pt-BR" sz="3800" b="1" dirty="0"/>
              <a:t>Conclusions</a:t>
            </a:r>
            <a:endParaRPr lang="it-IT" sz="3800" b="1" dirty="0"/>
          </a:p>
        </p:txBody>
      </p:sp>
      <p:sp>
        <p:nvSpPr>
          <p:cNvPr id="4" name="Segnaposto piè di pagina 3">
            <a:extLst>
              <a:ext uri="{FF2B5EF4-FFF2-40B4-BE49-F238E27FC236}">
                <a16:creationId xmlns:a16="http://schemas.microsoft.com/office/drawing/2014/main" id="{61D13535-05EF-E753-175A-83547C1F6314}"/>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6923C3A7-BC30-28B0-AB1D-99D9F75D1C3E}"/>
              </a:ext>
            </a:extLst>
          </p:cNvPr>
          <p:cNvSpPr>
            <a:spLocks noGrp="1"/>
          </p:cNvSpPr>
          <p:nvPr>
            <p:ph type="sldNum" sz="quarter" idx="12"/>
          </p:nvPr>
        </p:nvSpPr>
        <p:spPr/>
        <p:txBody>
          <a:bodyPr/>
          <a:lstStyle/>
          <a:p>
            <a:fld id="{27CE633F-9882-4A5C-83A2-1109D0C73261}" type="slidenum">
              <a:rPr lang="en-US" smtClean="0"/>
              <a:t>49</a:t>
            </a:fld>
            <a:endParaRPr lang="en-US" dirty="0"/>
          </a:p>
        </p:txBody>
      </p:sp>
      <p:sp>
        <p:nvSpPr>
          <p:cNvPr id="3" name="Segnaposto contenuto 2">
            <a:extLst>
              <a:ext uri="{FF2B5EF4-FFF2-40B4-BE49-F238E27FC236}">
                <a16:creationId xmlns:a16="http://schemas.microsoft.com/office/drawing/2014/main" id="{EDB7126F-12A2-F49B-64CF-4EBC3094FB7C}"/>
              </a:ext>
            </a:extLst>
          </p:cNvPr>
          <p:cNvSpPr>
            <a:spLocks noGrp="1"/>
          </p:cNvSpPr>
          <p:nvPr>
            <p:ph idx="1"/>
          </p:nvPr>
        </p:nvSpPr>
        <p:spPr>
          <a:xfrm>
            <a:off x="838200" y="1599573"/>
            <a:ext cx="10923494" cy="4847893"/>
          </a:xfrm>
        </p:spPr>
        <p:txBody>
          <a:bodyPr>
            <a:normAutofit/>
          </a:bodyPr>
          <a:lstStyle/>
          <a:p>
            <a:r>
              <a:rPr lang="it-IT" sz="2000" dirty="0"/>
              <a:t>Common effort for reduction emissions </a:t>
            </a:r>
            <a:r>
              <a:rPr lang="it-IT" sz="2000" dirty="0">
                <a:sym typeface="Wingdings" panose="05000000000000000000" pitchFamily="2" charset="2"/>
              </a:rPr>
              <a:t> Gas system Team, </a:t>
            </a:r>
            <a:r>
              <a:rPr lang="en-GB" sz="2000" dirty="0">
                <a:sym typeface="Wingdings" panose="05000000000000000000" pitchFamily="2" charset="2"/>
              </a:rPr>
              <a:t>Experiments and the CERN Environmental Protection Steering board</a:t>
            </a:r>
          </a:p>
          <a:p>
            <a:r>
              <a:rPr lang="it-IT" sz="2000" dirty="0"/>
              <a:t>Fluorinated gases are responsible for more than 80% of CERN GHG emissions </a:t>
            </a:r>
            <a:r>
              <a:rPr lang="it-IT" sz="2000" dirty="0">
                <a:sym typeface="Wingdings" panose="05000000000000000000" pitchFamily="2" charset="2"/>
              </a:rPr>
              <a:t> strategies for reducing them is fundamental</a:t>
            </a:r>
          </a:p>
          <a:p>
            <a:r>
              <a:rPr lang="it-IT" sz="2000" dirty="0">
                <a:sym typeface="Wingdings" panose="05000000000000000000" pitchFamily="2" charset="2"/>
              </a:rPr>
              <a:t>In 2023, 560m</a:t>
            </a:r>
            <a:r>
              <a:rPr lang="it-IT" sz="2000" baseline="30000" dirty="0">
                <a:sym typeface="Wingdings" panose="05000000000000000000" pitchFamily="2" charset="2"/>
              </a:rPr>
              <a:t>3</a:t>
            </a:r>
            <a:r>
              <a:rPr lang="it-IT" sz="2000" dirty="0">
                <a:sym typeface="Wingdings" panose="05000000000000000000" pitchFamily="2" charset="2"/>
              </a:rPr>
              <a:t> of GHG were recuperated  10000 tCO2  -8% CERN </a:t>
            </a:r>
            <a:r>
              <a:rPr lang="it-IT" sz="2000" dirty="0" err="1">
                <a:sym typeface="Wingdings" panose="05000000000000000000" pitchFamily="2" charset="2"/>
              </a:rPr>
              <a:t>emissions</a:t>
            </a:r>
            <a:endParaRPr lang="it-IT" sz="2000" dirty="0">
              <a:sym typeface="Wingdings" panose="05000000000000000000" pitchFamily="2" charset="2"/>
            </a:endParaRPr>
          </a:p>
          <a:p>
            <a:r>
              <a:rPr lang="it-IT" sz="2000" dirty="0">
                <a:sym typeface="Wingdings" panose="05000000000000000000" pitchFamily="2" charset="2"/>
              </a:rPr>
              <a:t>4 operational recovery systems (2 CMS and 2 LHCb) and a new recovery systems by the end of 2024</a:t>
            </a:r>
          </a:p>
          <a:p>
            <a:r>
              <a:rPr lang="it-IT" sz="2000" dirty="0"/>
              <a:t>New qualified operators for R&amp;D and M&amp;O of recovery systems</a:t>
            </a:r>
            <a:r>
              <a:rPr lang="it-IT" sz="2000" dirty="0">
                <a:sym typeface="Wingdings" panose="05000000000000000000" pitchFamily="2" charset="2"/>
              </a:rPr>
              <a:t> engineers, chemists</a:t>
            </a:r>
          </a:p>
          <a:p>
            <a:r>
              <a:rPr lang="it-IT" sz="2000" dirty="0">
                <a:sym typeface="Wingdings" panose="05000000000000000000" pitchFamily="2" charset="2"/>
              </a:rPr>
              <a:t>Use of </a:t>
            </a:r>
            <a:r>
              <a:rPr lang="it-IT" sz="2000" dirty="0" err="1">
                <a:sym typeface="Wingdings" panose="05000000000000000000" pitchFamily="2" charset="2"/>
              </a:rPr>
              <a:t>recuperation</a:t>
            </a:r>
            <a:r>
              <a:rPr lang="it-IT" sz="2000" dirty="0">
                <a:sym typeface="Wingdings" panose="05000000000000000000" pitchFamily="2" charset="2"/>
              </a:rPr>
              <a:t> system </a:t>
            </a:r>
            <a:r>
              <a:rPr lang="it-IT" sz="2000" dirty="0" err="1">
                <a:sym typeface="Wingdings" panose="05000000000000000000" pitchFamily="2" charset="2"/>
              </a:rPr>
              <a:t>implies</a:t>
            </a:r>
            <a:r>
              <a:rPr lang="it-IT" sz="2000" dirty="0">
                <a:sym typeface="Wingdings" panose="05000000000000000000" pitchFamily="2" charset="2"/>
              </a:rPr>
              <a:t> more control on gas </a:t>
            </a:r>
            <a:r>
              <a:rPr lang="it-IT" sz="2000" dirty="0" err="1">
                <a:sym typeface="Wingdings" panose="05000000000000000000" pitchFamily="2" charset="2"/>
              </a:rPr>
              <a:t>quality</a:t>
            </a:r>
            <a:r>
              <a:rPr lang="it-IT" sz="2000" dirty="0">
                <a:sym typeface="Wingdings" panose="05000000000000000000" pitchFamily="2" charset="2"/>
              </a:rPr>
              <a:t>  </a:t>
            </a:r>
            <a:r>
              <a:rPr lang="it-IT" sz="2000" dirty="0" err="1">
                <a:sym typeface="Wingdings" panose="05000000000000000000" pitchFamily="2" charset="2"/>
              </a:rPr>
              <a:t>daily</a:t>
            </a:r>
            <a:r>
              <a:rPr lang="it-IT" sz="2000" dirty="0">
                <a:sym typeface="Wingdings" panose="05000000000000000000" pitchFamily="2" charset="2"/>
              </a:rPr>
              <a:t> gas </a:t>
            </a:r>
            <a:r>
              <a:rPr lang="it-IT" sz="2000" dirty="0" err="1">
                <a:sym typeface="Wingdings" panose="05000000000000000000" pitchFamily="2" charset="2"/>
              </a:rPr>
              <a:t>chromatograph</a:t>
            </a:r>
            <a:r>
              <a:rPr lang="it-IT" sz="2000" dirty="0">
                <a:sym typeface="Wingdings" panose="05000000000000000000" pitchFamily="2" charset="2"/>
              </a:rPr>
              <a:t> </a:t>
            </a:r>
            <a:r>
              <a:rPr lang="it-IT" sz="2000" dirty="0" err="1">
                <a:sym typeface="Wingdings" panose="05000000000000000000" pitchFamily="2" charset="2"/>
              </a:rPr>
              <a:t>analyses</a:t>
            </a:r>
            <a:r>
              <a:rPr lang="it-IT" sz="2000" dirty="0">
                <a:sym typeface="Wingdings" panose="05000000000000000000" pitchFamily="2" charset="2"/>
              </a:rPr>
              <a:t> and online monitoring systems (e.g., SWPC and IR)</a:t>
            </a:r>
          </a:p>
          <a:p>
            <a:r>
              <a:rPr lang="it-IT" sz="2000" dirty="0">
                <a:sym typeface="Wingdings" panose="05000000000000000000" pitchFamily="2" charset="2"/>
              </a:rPr>
              <a:t>Intense R&amp;D activity to design new custom made recovery systems, improve the recuperation efficiency and the quality of recuperated gases</a:t>
            </a:r>
          </a:p>
          <a:p>
            <a:r>
              <a:rPr lang="it-IT" sz="2000" dirty="0">
                <a:sym typeface="Wingdings" panose="05000000000000000000" pitchFamily="2" charset="2"/>
              </a:rPr>
              <a:t>Recovery systems </a:t>
            </a:r>
            <a:r>
              <a:rPr lang="en-US" sz="2000" dirty="0">
                <a:sym typeface="Wingdings" panose="05000000000000000000" pitchFamily="2" charset="2"/>
              </a:rPr>
              <a:t>allowed to overcome critical situations when the new/fresh gas was not available</a:t>
            </a:r>
            <a:endParaRPr lang="it-IT" sz="2000" dirty="0">
              <a:sym typeface="Wingdings" panose="05000000000000000000" pitchFamily="2" charset="2"/>
            </a:endParaRPr>
          </a:p>
          <a:p>
            <a:endParaRPr lang="it-IT" sz="2000" dirty="0">
              <a:sym typeface="Wingdings" panose="05000000000000000000" pitchFamily="2" charset="2"/>
            </a:endParaRPr>
          </a:p>
          <a:p>
            <a:endParaRPr lang="it-IT" sz="2000" dirty="0"/>
          </a:p>
        </p:txBody>
      </p:sp>
      <p:pic>
        <p:nvPicPr>
          <p:cNvPr id="6" name="Picture 2">
            <a:extLst>
              <a:ext uri="{FF2B5EF4-FFF2-40B4-BE49-F238E27FC236}">
                <a16:creationId xmlns:a16="http://schemas.microsoft.com/office/drawing/2014/main" id="{B915CB67-BEFE-7E4B-832B-EB8E60E6CB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1339" y="107654"/>
            <a:ext cx="2913321" cy="671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8294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482B6D-A959-8053-4FC1-EFB178387782}"/>
              </a:ext>
            </a:extLst>
          </p:cNvPr>
          <p:cNvSpPr>
            <a:spLocks noGrp="1"/>
          </p:cNvSpPr>
          <p:nvPr>
            <p:ph type="title"/>
          </p:nvPr>
        </p:nvSpPr>
        <p:spPr/>
        <p:txBody>
          <a:bodyPr>
            <a:normAutofit/>
          </a:bodyPr>
          <a:lstStyle/>
          <a:p>
            <a:r>
              <a:rPr lang="en-US" sz="4000" b="1" dirty="0"/>
              <a:t>LHC gas mixtures</a:t>
            </a:r>
            <a:endParaRPr lang="it-IT" sz="4000" b="1" dirty="0"/>
          </a:p>
        </p:txBody>
      </p:sp>
      <p:sp>
        <p:nvSpPr>
          <p:cNvPr id="4" name="Segnaposto piè di pagina 3">
            <a:extLst>
              <a:ext uri="{FF2B5EF4-FFF2-40B4-BE49-F238E27FC236}">
                <a16:creationId xmlns:a16="http://schemas.microsoft.com/office/drawing/2014/main" id="{DEE13EFE-3EFF-E28E-871C-C448BD4C7D57}"/>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4386D5AD-D610-EB06-4707-DD34D2C5B165}"/>
              </a:ext>
            </a:extLst>
          </p:cNvPr>
          <p:cNvSpPr>
            <a:spLocks noGrp="1"/>
          </p:cNvSpPr>
          <p:nvPr>
            <p:ph type="sldNum" sz="quarter" idx="12"/>
          </p:nvPr>
        </p:nvSpPr>
        <p:spPr/>
        <p:txBody>
          <a:bodyPr/>
          <a:lstStyle/>
          <a:p>
            <a:fld id="{27CE633F-9882-4A5C-83A2-1109D0C73261}" type="slidenum">
              <a:rPr lang="en-US" smtClean="0"/>
              <a:t>5</a:t>
            </a:fld>
            <a:endParaRPr lang="en-US" dirty="0"/>
          </a:p>
        </p:txBody>
      </p:sp>
      <p:pic>
        <p:nvPicPr>
          <p:cNvPr id="7" name="Picture 2">
            <a:extLst>
              <a:ext uri="{FF2B5EF4-FFF2-40B4-BE49-F238E27FC236}">
                <a16:creationId xmlns:a16="http://schemas.microsoft.com/office/drawing/2014/main" id="{5EC8F245-2B2B-E2D0-F5E8-8E7B072D9D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1CEBDAB-C956-7B8B-F4F4-17D6484A2684}"/>
              </a:ext>
            </a:extLst>
          </p:cNvPr>
          <p:cNvSpPr txBox="1"/>
          <p:nvPr/>
        </p:nvSpPr>
        <p:spPr>
          <a:xfrm>
            <a:off x="937510" y="1376641"/>
            <a:ext cx="10801720" cy="5170646"/>
          </a:xfrm>
          <a:prstGeom prst="rect">
            <a:avLst/>
          </a:prstGeom>
          <a:noFill/>
        </p:spPr>
        <p:txBody>
          <a:bodyPr wrap="square" rtlCol="0">
            <a:spAutoFit/>
          </a:bodyPr>
          <a:lstStyle/>
          <a:p>
            <a:pPr marL="285750" indent="-285750">
              <a:buFont typeface="Arial" panose="020B0604020202020204" pitchFamily="34" charset="0"/>
              <a:buChar char="•"/>
            </a:pPr>
            <a:r>
              <a:rPr lang="en-US" dirty="0"/>
              <a:t>Depending on the purpose and the geometry of the detectors, different gas mixtures are required </a:t>
            </a:r>
          </a:p>
          <a:p>
            <a:pPr marL="285750" indent="-285750">
              <a:buFont typeface="Arial" panose="020B0604020202020204" pitchFamily="34" charset="0"/>
              <a:buChar char="•"/>
            </a:pPr>
            <a:r>
              <a:rPr lang="en-US" dirty="0"/>
              <a:t>Some detectors work with a single pure gas</a:t>
            </a:r>
            <a:r>
              <a:rPr lang="en-US" dirty="0">
                <a:sym typeface="Wingdings" panose="05000000000000000000" pitchFamily="2" charset="2"/>
              </a:rPr>
              <a:t>: </a:t>
            </a:r>
          </a:p>
          <a:p>
            <a:pPr lvl="1"/>
            <a:r>
              <a:rPr lang="en-US" b="1" dirty="0">
                <a:solidFill>
                  <a:schemeClr val="accent6">
                    <a:lumMod val="50000"/>
                  </a:schemeClr>
                </a:solidFill>
                <a:sym typeface="Wingdings" panose="05000000000000000000" pitchFamily="2" charset="2"/>
              </a:rPr>
              <a:t>C</a:t>
            </a:r>
            <a:r>
              <a:rPr lang="en-US" b="1" baseline="-25000" dirty="0">
                <a:solidFill>
                  <a:schemeClr val="accent6">
                    <a:lumMod val="50000"/>
                  </a:schemeClr>
                </a:solidFill>
                <a:sym typeface="Wingdings" panose="05000000000000000000" pitchFamily="2" charset="2"/>
              </a:rPr>
              <a:t>4</a:t>
            </a:r>
            <a:r>
              <a:rPr lang="en-US" b="1" dirty="0">
                <a:solidFill>
                  <a:schemeClr val="accent6">
                    <a:lumMod val="50000"/>
                  </a:schemeClr>
                </a:solidFill>
                <a:sym typeface="Wingdings" panose="05000000000000000000" pitchFamily="2" charset="2"/>
              </a:rPr>
              <a:t>F</a:t>
            </a:r>
            <a:r>
              <a:rPr lang="en-US" b="1" baseline="-25000" dirty="0">
                <a:solidFill>
                  <a:schemeClr val="accent6">
                    <a:lumMod val="50000"/>
                  </a:schemeClr>
                </a:solidFill>
                <a:sym typeface="Wingdings" panose="05000000000000000000" pitchFamily="2" charset="2"/>
              </a:rPr>
              <a:t>10</a:t>
            </a:r>
          </a:p>
          <a:p>
            <a:pPr marL="742950" lvl="1" indent="-285750">
              <a:buFont typeface="Arial" panose="020B0604020202020204" pitchFamily="34" charset="0"/>
              <a:buChar char="•"/>
            </a:pPr>
            <a:r>
              <a:rPr lang="en-US" dirty="0">
                <a:sym typeface="Wingdings" panose="05000000000000000000" pitchFamily="2" charset="2"/>
              </a:rPr>
              <a:t>RICH1</a:t>
            </a:r>
            <a:br>
              <a:rPr lang="en-US" b="1" baseline="-25000" dirty="0">
                <a:solidFill>
                  <a:schemeClr val="accent6">
                    <a:lumMod val="50000"/>
                  </a:schemeClr>
                </a:solidFill>
                <a:sym typeface="Wingdings" panose="05000000000000000000" pitchFamily="2" charset="2"/>
              </a:rPr>
            </a:br>
            <a:endParaRPr lang="en-GB" b="1" baseline="-25000" dirty="0">
              <a:solidFill>
                <a:schemeClr val="accent6">
                  <a:lumMod val="50000"/>
                </a:schemeClr>
              </a:solidFill>
              <a:sym typeface="Wingdings" panose="05000000000000000000" pitchFamily="2" charset="2"/>
            </a:endParaRPr>
          </a:p>
          <a:p>
            <a:pPr marL="285750" indent="-285750">
              <a:buFont typeface="Arial" panose="020B0604020202020204" pitchFamily="34" charset="0"/>
              <a:buChar char="•"/>
            </a:pPr>
            <a:r>
              <a:rPr lang="en-GB" dirty="0">
                <a:sym typeface="Wingdings" panose="05000000000000000000" pitchFamily="2" charset="2"/>
              </a:rPr>
              <a:t>Other detectors need mixtures with 2 up to 4 components</a:t>
            </a:r>
            <a:br>
              <a:rPr lang="en-GB" dirty="0">
                <a:sym typeface="Wingdings" panose="05000000000000000000" pitchFamily="2" charset="2"/>
              </a:rPr>
            </a:br>
            <a:r>
              <a:rPr lang="en-GB" dirty="0">
                <a:sym typeface="Wingdings" panose="05000000000000000000" pitchFamily="2" charset="2"/>
              </a:rPr>
              <a:t>CO</a:t>
            </a:r>
            <a:r>
              <a:rPr lang="en-GB" baseline="-25000" dirty="0">
                <a:sym typeface="Wingdings" panose="05000000000000000000" pitchFamily="2" charset="2"/>
              </a:rPr>
              <a:t>2</a:t>
            </a:r>
            <a:r>
              <a:rPr lang="en-GB" dirty="0">
                <a:sym typeface="Wingdings" panose="05000000000000000000" pitchFamily="2" charset="2"/>
              </a:rPr>
              <a:t>/Ar-CO</a:t>
            </a:r>
            <a:r>
              <a:rPr lang="en-GB" baseline="-25000" dirty="0">
                <a:sym typeface="Wingdings" panose="05000000000000000000" pitchFamily="2" charset="2"/>
              </a:rPr>
              <a:t>2</a:t>
            </a:r>
            <a:r>
              <a:rPr lang="en-GB" dirty="0">
                <a:sym typeface="Wingdings" panose="05000000000000000000" pitchFamily="2" charset="2"/>
              </a:rPr>
              <a:t>/Ar/</a:t>
            </a:r>
            <a:r>
              <a:rPr lang="en-GB" b="1" dirty="0">
                <a:solidFill>
                  <a:schemeClr val="accent6">
                    <a:lumMod val="50000"/>
                  </a:schemeClr>
                </a:solidFill>
                <a:sym typeface="Wingdings" panose="05000000000000000000" pitchFamily="2" charset="2"/>
              </a:rPr>
              <a:t> CF</a:t>
            </a:r>
            <a:r>
              <a:rPr lang="en-GB" b="1" baseline="-25000" dirty="0">
                <a:solidFill>
                  <a:schemeClr val="accent6">
                    <a:lumMod val="50000"/>
                  </a:schemeClr>
                </a:solidFill>
                <a:sym typeface="Wingdings" panose="05000000000000000000" pitchFamily="2" charset="2"/>
              </a:rPr>
              <a:t>4 </a:t>
            </a:r>
            <a:r>
              <a:rPr lang="en-GB" dirty="0">
                <a:sym typeface="Wingdings" panose="05000000000000000000" pitchFamily="2" charset="2"/>
              </a:rPr>
              <a:t>– CO</a:t>
            </a:r>
            <a:r>
              <a:rPr lang="en-GB" baseline="-25000" dirty="0">
                <a:sym typeface="Wingdings" panose="05000000000000000000" pitchFamily="2" charset="2"/>
              </a:rPr>
              <a:t>2</a:t>
            </a:r>
            <a:r>
              <a:rPr lang="en-GB" dirty="0">
                <a:sym typeface="Wingdings" panose="05000000000000000000" pitchFamily="2" charset="2"/>
              </a:rPr>
              <a:t>/</a:t>
            </a:r>
            <a:r>
              <a:rPr lang="en-GB" b="1" dirty="0">
                <a:solidFill>
                  <a:schemeClr val="accent6">
                    <a:lumMod val="50000"/>
                  </a:schemeClr>
                </a:solidFill>
                <a:sym typeface="Wingdings" panose="05000000000000000000" pitchFamily="2" charset="2"/>
              </a:rPr>
              <a:t> CF</a:t>
            </a:r>
            <a:r>
              <a:rPr lang="en-GB" b="1" baseline="-25000" dirty="0">
                <a:solidFill>
                  <a:schemeClr val="accent6">
                    <a:lumMod val="50000"/>
                  </a:schemeClr>
                </a:solidFill>
                <a:sym typeface="Wingdings" panose="05000000000000000000" pitchFamily="2" charset="2"/>
              </a:rPr>
              <a:t>4 </a:t>
            </a:r>
          </a:p>
          <a:p>
            <a:pPr marL="742950" lvl="1" indent="-285750">
              <a:buFont typeface="Arial" panose="020B0604020202020204" pitchFamily="34" charset="0"/>
              <a:buChar char="•"/>
            </a:pPr>
            <a:r>
              <a:rPr lang="en-GB" dirty="0">
                <a:sym typeface="Wingdings" panose="05000000000000000000" pitchFamily="2" charset="2"/>
              </a:rPr>
              <a:t>CSC</a:t>
            </a:r>
          </a:p>
          <a:p>
            <a:pPr marL="742950" lvl="1" indent="-285750">
              <a:buFont typeface="Arial" panose="020B0604020202020204" pitchFamily="34" charset="0"/>
              <a:buChar char="•"/>
            </a:pPr>
            <a:r>
              <a:rPr lang="en-GB" dirty="0">
                <a:sym typeface="Wingdings" panose="05000000000000000000" pitchFamily="2" charset="2"/>
              </a:rPr>
              <a:t>MWPC</a:t>
            </a:r>
          </a:p>
          <a:p>
            <a:pPr marL="742950" lvl="1" indent="-285750">
              <a:buFont typeface="Arial" panose="020B0604020202020204" pitchFamily="34" charset="0"/>
              <a:buChar char="•"/>
            </a:pPr>
            <a:r>
              <a:rPr lang="en-GB" dirty="0">
                <a:sym typeface="Wingdings" panose="05000000000000000000" pitchFamily="2" charset="2"/>
              </a:rPr>
              <a:t>RICH2</a:t>
            </a:r>
          </a:p>
          <a:p>
            <a:pPr marL="742950" lvl="1" indent="-285750">
              <a:buFont typeface="Arial" panose="020B0604020202020204" pitchFamily="34" charset="0"/>
              <a:buChar char="•"/>
            </a:pPr>
            <a:r>
              <a:rPr lang="en-GB" dirty="0">
                <a:sym typeface="Wingdings" panose="05000000000000000000" pitchFamily="2" charset="2"/>
              </a:rPr>
              <a:t>GEM</a:t>
            </a:r>
          </a:p>
          <a:p>
            <a:pPr marL="742950" lvl="1" indent="-285750">
              <a:buFont typeface="Arial" panose="020B0604020202020204" pitchFamily="34" charset="0"/>
              <a:buChar char="•"/>
            </a:pPr>
            <a:r>
              <a:rPr lang="en-GB" dirty="0">
                <a:sym typeface="Wingdings" panose="05000000000000000000" pitchFamily="2" charset="2"/>
              </a:rPr>
              <a:t>DT</a:t>
            </a:r>
            <a:endParaRPr lang="en-GB" baseline="-25000" dirty="0">
              <a:sym typeface="Wingdings" panose="05000000000000000000" pitchFamily="2" charset="2"/>
            </a:endParaRPr>
          </a:p>
          <a:p>
            <a:pPr lvl="1"/>
            <a:endParaRPr lang="en-GB" baseline="-25000" dirty="0">
              <a:sym typeface="Wingdings" panose="05000000000000000000" pitchFamily="2" charset="2"/>
            </a:endParaRPr>
          </a:p>
          <a:p>
            <a:pPr lvl="1"/>
            <a:r>
              <a:rPr lang="en-GB" b="1" dirty="0">
                <a:solidFill>
                  <a:schemeClr val="accent6">
                    <a:lumMod val="50000"/>
                  </a:schemeClr>
                </a:solidFill>
                <a:sym typeface="Wingdings" panose="05000000000000000000" pitchFamily="2" charset="2"/>
              </a:rPr>
              <a:t>C</a:t>
            </a:r>
            <a:r>
              <a:rPr lang="en-GB" b="1" baseline="-25000" dirty="0">
                <a:solidFill>
                  <a:schemeClr val="accent6">
                    <a:lumMod val="50000"/>
                  </a:schemeClr>
                </a:solidFill>
                <a:sym typeface="Wingdings" panose="05000000000000000000" pitchFamily="2" charset="2"/>
              </a:rPr>
              <a:t>2</a:t>
            </a:r>
            <a:r>
              <a:rPr lang="en-GB" b="1" dirty="0">
                <a:solidFill>
                  <a:schemeClr val="accent6">
                    <a:lumMod val="50000"/>
                  </a:schemeClr>
                </a:solidFill>
                <a:sym typeface="Wingdings" panose="05000000000000000000" pitchFamily="2" charset="2"/>
              </a:rPr>
              <a:t>H</a:t>
            </a:r>
            <a:r>
              <a:rPr lang="en-GB" b="1" baseline="-25000" dirty="0">
                <a:solidFill>
                  <a:schemeClr val="accent6">
                    <a:lumMod val="50000"/>
                  </a:schemeClr>
                </a:solidFill>
                <a:sym typeface="Wingdings" panose="05000000000000000000" pitchFamily="2" charset="2"/>
              </a:rPr>
              <a:t>2</a:t>
            </a:r>
            <a:r>
              <a:rPr lang="en-GB" b="1" dirty="0">
                <a:solidFill>
                  <a:schemeClr val="accent6">
                    <a:lumMod val="50000"/>
                  </a:schemeClr>
                </a:solidFill>
                <a:sym typeface="Wingdings" panose="05000000000000000000" pitchFamily="2" charset="2"/>
              </a:rPr>
              <a:t>F</a:t>
            </a:r>
            <a:r>
              <a:rPr lang="en-GB" b="1" baseline="-25000" dirty="0">
                <a:solidFill>
                  <a:schemeClr val="accent6">
                    <a:lumMod val="50000"/>
                  </a:schemeClr>
                </a:solidFill>
                <a:sym typeface="Wingdings" panose="05000000000000000000" pitchFamily="2" charset="2"/>
              </a:rPr>
              <a:t>4</a:t>
            </a:r>
            <a:r>
              <a:rPr lang="en-GB" dirty="0">
                <a:sym typeface="Wingdings" panose="05000000000000000000" pitchFamily="2" charset="2"/>
              </a:rPr>
              <a:t>/iC</a:t>
            </a:r>
            <a:r>
              <a:rPr lang="en-GB" baseline="-25000" dirty="0">
                <a:sym typeface="Wingdings" panose="05000000000000000000" pitchFamily="2" charset="2"/>
              </a:rPr>
              <a:t>4</a:t>
            </a:r>
            <a:r>
              <a:rPr lang="en-GB" dirty="0">
                <a:sym typeface="Wingdings" panose="05000000000000000000" pitchFamily="2" charset="2"/>
              </a:rPr>
              <a:t>H</a:t>
            </a:r>
            <a:r>
              <a:rPr lang="en-GB" baseline="-25000" dirty="0">
                <a:sym typeface="Wingdings" panose="05000000000000000000" pitchFamily="2" charset="2"/>
              </a:rPr>
              <a:t>10</a:t>
            </a:r>
            <a:r>
              <a:rPr lang="en-GB" dirty="0">
                <a:sym typeface="Wingdings" panose="05000000000000000000" pitchFamily="2" charset="2"/>
              </a:rPr>
              <a:t>/</a:t>
            </a:r>
            <a:r>
              <a:rPr lang="en-GB" b="1" dirty="0">
                <a:solidFill>
                  <a:schemeClr val="accent6">
                    <a:lumMod val="50000"/>
                  </a:schemeClr>
                </a:solidFill>
                <a:sym typeface="Wingdings" panose="05000000000000000000" pitchFamily="2" charset="2"/>
              </a:rPr>
              <a:t>SF</a:t>
            </a:r>
            <a:r>
              <a:rPr lang="en-GB" b="1" baseline="-25000" dirty="0">
                <a:solidFill>
                  <a:schemeClr val="accent6">
                    <a:lumMod val="50000"/>
                  </a:schemeClr>
                </a:solidFill>
                <a:sym typeface="Wingdings" panose="05000000000000000000" pitchFamily="2" charset="2"/>
              </a:rPr>
              <a:t>6</a:t>
            </a:r>
          </a:p>
          <a:p>
            <a:pPr marL="742950" lvl="1" indent="-285750">
              <a:buFont typeface="Arial" panose="020B0604020202020204" pitchFamily="34" charset="0"/>
              <a:buChar char="•"/>
            </a:pPr>
            <a:r>
              <a:rPr lang="en-GB" dirty="0">
                <a:sym typeface="Wingdings" panose="05000000000000000000" pitchFamily="2" charset="2"/>
              </a:rPr>
              <a:t>RPC</a:t>
            </a:r>
          </a:p>
          <a:p>
            <a:pPr marL="742950" lvl="1" indent="-285750">
              <a:buFont typeface="Arial" panose="020B0604020202020204" pitchFamily="34" charset="0"/>
              <a:buChar char="•"/>
            </a:pPr>
            <a:r>
              <a:rPr lang="en-GB" dirty="0">
                <a:sym typeface="Wingdings" panose="05000000000000000000" pitchFamily="2" charset="2"/>
              </a:rPr>
              <a:t>MID</a:t>
            </a:r>
          </a:p>
          <a:p>
            <a:pPr marL="742950" lvl="1" indent="-285750">
              <a:buFont typeface="Arial" panose="020B0604020202020204" pitchFamily="34" charset="0"/>
              <a:buChar char="•"/>
            </a:pPr>
            <a:r>
              <a:rPr lang="en-GB" dirty="0">
                <a:sym typeface="Wingdings" panose="05000000000000000000" pitchFamily="2" charset="2"/>
              </a:rPr>
              <a:t>TOF</a:t>
            </a:r>
          </a:p>
          <a:p>
            <a:pPr lvl="1"/>
            <a:endParaRPr lang="en-GB" dirty="0">
              <a:sym typeface="Wingdings" panose="05000000000000000000" pitchFamily="2" charset="2"/>
            </a:endParaRPr>
          </a:p>
        </p:txBody>
      </p:sp>
      <p:sp>
        <p:nvSpPr>
          <p:cNvPr id="6" name="CasellaDiTesto 5">
            <a:extLst>
              <a:ext uri="{FF2B5EF4-FFF2-40B4-BE49-F238E27FC236}">
                <a16:creationId xmlns:a16="http://schemas.microsoft.com/office/drawing/2014/main" id="{010DB72D-154F-4538-5523-67842EF57023}"/>
              </a:ext>
            </a:extLst>
          </p:cNvPr>
          <p:cNvSpPr txBox="1"/>
          <p:nvPr/>
        </p:nvSpPr>
        <p:spPr>
          <a:xfrm>
            <a:off x="5097439" y="4591665"/>
            <a:ext cx="6741101" cy="400110"/>
          </a:xfrm>
          <a:prstGeom prst="rect">
            <a:avLst/>
          </a:prstGeom>
          <a:noFill/>
        </p:spPr>
        <p:txBody>
          <a:bodyPr wrap="square" rtlCol="0">
            <a:spAutoFit/>
          </a:bodyPr>
          <a:lstStyle/>
          <a:p>
            <a:r>
              <a:rPr lang="en-GB" sz="2000" dirty="0">
                <a:sym typeface="Wingdings" panose="05000000000000000000" pitchFamily="2" charset="2"/>
              </a:rPr>
              <a:t>Some of these gases are </a:t>
            </a:r>
            <a:r>
              <a:rPr lang="en-GB" sz="2000" b="1" dirty="0">
                <a:solidFill>
                  <a:schemeClr val="accent6">
                    <a:lumMod val="50000"/>
                  </a:schemeClr>
                </a:solidFill>
                <a:sym typeface="Wingdings" panose="05000000000000000000" pitchFamily="2" charset="2"/>
              </a:rPr>
              <a:t>GREENHOUSE GASES (GHG)</a:t>
            </a:r>
          </a:p>
        </p:txBody>
      </p:sp>
    </p:spTree>
    <p:extLst>
      <p:ext uri="{BB962C8B-B14F-4D97-AF65-F5344CB8AC3E}">
        <p14:creationId xmlns:p14="http://schemas.microsoft.com/office/powerpoint/2010/main" val="383682805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D1B787A8-0D67-4B7E-9B48-86BD906AB6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15890" y="1114050"/>
            <a:ext cx="0" cy="5735637"/>
          </a:xfrm>
          <a:prstGeom prst="line">
            <a:avLst/>
          </a:prstGeom>
          <a:ln w="25400" cap="sq">
            <a:gradFill flip="none" rotWithShape="1">
              <a:gsLst>
                <a:gs pos="0">
                  <a:schemeClr val="accent2"/>
                </a:gs>
                <a:gs pos="100000">
                  <a:schemeClr val="accent4"/>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9A3F5928-D955-456A-97B5-AA390B8CE9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100000">
                <a:schemeClr val="accent4"/>
              </a:gs>
              <a:gs pos="0">
                <a:schemeClr val="accent2"/>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25D347CC-7BCA-367F-41DB-A570DCE0D587}"/>
              </a:ext>
            </a:extLst>
          </p:cNvPr>
          <p:cNvSpPr>
            <a:spLocks noGrp="1"/>
          </p:cNvSpPr>
          <p:nvPr>
            <p:ph type="title"/>
          </p:nvPr>
        </p:nvSpPr>
        <p:spPr>
          <a:xfrm>
            <a:off x="1256275" y="2271449"/>
            <a:ext cx="9679449" cy="2847058"/>
          </a:xfrm>
        </p:spPr>
        <p:txBody>
          <a:bodyPr vert="horz" lIns="91440" tIns="45720" rIns="91440" bIns="45720" rtlCol="0" anchor="b">
            <a:normAutofit/>
          </a:bodyPr>
          <a:lstStyle/>
          <a:p>
            <a:r>
              <a:rPr lang="en-US" sz="7200" b="1" i="0" kern="1200" cap="all" baseline="0" dirty="0">
                <a:solidFill>
                  <a:schemeClr val="bg1"/>
                </a:solidFill>
                <a:latin typeface="+mj-lt"/>
                <a:ea typeface="+mj-ea"/>
                <a:cs typeface="+mj-cs"/>
              </a:rPr>
              <a:t>Thanks for your kind attention</a:t>
            </a:r>
          </a:p>
        </p:txBody>
      </p:sp>
      <p:cxnSp>
        <p:nvCxnSpPr>
          <p:cNvPr id="14" name="Straight Connector 13">
            <a:extLst>
              <a:ext uri="{FF2B5EF4-FFF2-40B4-BE49-F238E27FC236}">
                <a16:creationId xmlns:a16="http://schemas.microsoft.com/office/drawing/2014/main" id="{56020367-4FD5-4596-8E10-C5F095CD8DB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78" y="806470"/>
            <a:ext cx="8453437" cy="0"/>
          </a:xfrm>
          <a:prstGeom prst="line">
            <a:avLst/>
          </a:prstGeom>
          <a:ln w="25400" cap="sq">
            <a:solidFill>
              <a:schemeClr val="bg1"/>
            </a:solidFill>
            <a:bevel/>
          </a:ln>
        </p:spPr>
        <p:style>
          <a:lnRef idx="1">
            <a:schemeClr val="accent1"/>
          </a:lnRef>
          <a:fillRef idx="0">
            <a:schemeClr val="accent1"/>
          </a:fillRef>
          <a:effectRef idx="0">
            <a:schemeClr val="accent1"/>
          </a:effectRef>
          <a:fontRef idx="minor">
            <a:schemeClr val="tx1"/>
          </a:fontRef>
        </p:style>
      </p:cxnSp>
      <p:sp>
        <p:nvSpPr>
          <p:cNvPr id="4" name="Segnaposto piè di pagina 3">
            <a:extLst>
              <a:ext uri="{FF2B5EF4-FFF2-40B4-BE49-F238E27FC236}">
                <a16:creationId xmlns:a16="http://schemas.microsoft.com/office/drawing/2014/main" id="{8473C6F2-E0F5-0D50-965C-A533B5424AFF}"/>
              </a:ext>
            </a:extLst>
          </p:cNvPr>
          <p:cNvSpPr>
            <a:spLocks noGrp="1"/>
          </p:cNvSpPr>
          <p:nvPr>
            <p:ph type="ftr" sz="quarter" idx="11"/>
          </p:nvPr>
        </p:nvSpPr>
        <p:spPr>
          <a:xfrm>
            <a:off x="8505757" y="623907"/>
            <a:ext cx="3633923" cy="365125"/>
          </a:xfrm>
        </p:spPr>
        <p:txBody>
          <a:bodyPr vert="horz" lIns="91440" tIns="45720" rIns="91440" bIns="45720" rtlCol="0" anchor="ctr">
            <a:normAutofit/>
          </a:bodyPr>
          <a:lstStyle/>
          <a:p>
            <a:pPr>
              <a:spcAft>
                <a:spcPts val="600"/>
              </a:spcAft>
            </a:pPr>
            <a:r>
              <a:rPr lang="en-US" b="1" i="0" kern="1200" cap="all" spc="100" baseline="0">
                <a:solidFill>
                  <a:schemeClr val="bg1"/>
                </a:solidFill>
                <a:latin typeface="+mn-lt"/>
                <a:ea typeface="+mn-ea"/>
                <a:cs typeface="+mn-cs"/>
              </a:rPr>
              <a:t>EP-DT seminar, 28-02-2024</a:t>
            </a:r>
          </a:p>
        </p:txBody>
      </p:sp>
      <p:sp>
        <p:nvSpPr>
          <p:cNvPr id="16" name="Graphic 13">
            <a:extLst>
              <a:ext uri="{FF2B5EF4-FFF2-40B4-BE49-F238E27FC236}">
                <a16:creationId xmlns:a16="http://schemas.microsoft.com/office/drawing/2014/main" id="{C5CB530E-515E-412C-9DF1-5F8FFBD6F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4954" y="2875093"/>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endParaRPr lang="en-US"/>
          </a:p>
        </p:txBody>
      </p:sp>
      <p:sp>
        <p:nvSpPr>
          <p:cNvPr id="18" name="Graphic 12">
            <a:extLst>
              <a:ext uri="{FF2B5EF4-FFF2-40B4-BE49-F238E27FC236}">
                <a16:creationId xmlns:a16="http://schemas.microsoft.com/office/drawing/2014/main" id="{712D4376-A578-4FF1-94FC-245E7A6A48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03734" y="3104388"/>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endParaRPr lang="en-US"/>
          </a:p>
        </p:txBody>
      </p:sp>
      <p:sp>
        <p:nvSpPr>
          <p:cNvPr id="20" name="Graphic 15">
            <a:extLst>
              <a:ext uri="{FF2B5EF4-FFF2-40B4-BE49-F238E27FC236}">
                <a16:creationId xmlns:a16="http://schemas.microsoft.com/office/drawing/2014/main" id="{AEA7509D-F04F-40CB-A0B3-EEF16499CC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414" y="3619532"/>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endParaRPr lang="en-US"/>
          </a:p>
        </p:txBody>
      </p:sp>
    </p:spTree>
    <p:extLst>
      <p:ext uri="{BB962C8B-B14F-4D97-AF65-F5344CB8AC3E}">
        <p14:creationId xmlns:p14="http://schemas.microsoft.com/office/powerpoint/2010/main" val="1550102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E482B6D-A959-8053-4FC1-EFB178387782}"/>
              </a:ext>
            </a:extLst>
          </p:cNvPr>
          <p:cNvSpPr>
            <a:spLocks noGrp="1"/>
          </p:cNvSpPr>
          <p:nvPr>
            <p:ph type="title"/>
          </p:nvPr>
        </p:nvSpPr>
        <p:spPr>
          <a:xfrm>
            <a:off x="838200" y="365125"/>
            <a:ext cx="8889836" cy="1325563"/>
          </a:xfrm>
        </p:spPr>
        <p:txBody>
          <a:bodyPr>
            <a:normAutofit/>
          </a:bodyPr>
          <a:lstStyle/>
          <a:p>
            <a:r>
              <a:rPr lang="en-US" sz="4000" b="1" dirty="0"/>
              <a:t>Global Warming Potential (GWP) and GHG emissions at LHC</a:t>
            </a:r>
            <a:endParaRPr lang="it-IT" sz="4000" b="1" dirty="0"/>
          </a:p>
        </p:txBody>
      </p:sp>
      <p:sp>
        <p:nvSpPr>
          <p:cNvPr id="4" name="Segnaposto piè di pagina 3">
            <a:extLst>
              <a:ext uri="{FF2B5EF4-FFF2-40B4-BE49-F238E27FC236}">
                <a16:creationId xmlns:a16="http://schemas.microsoft.com/office/drawing/2014/main" id="{DEE13EFE-3EFF-E28E-871C-C448BD4C7D57}"/>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4386D5AD-D610-EB06-4707-DD34D2C5B165}"/>
              </a:ext>
            </a:extLst>
          </p:cNvPr>
          <p:cNvSpPr>
            <a:spLocks noGrp="1"/>
          </p:cNvSpPr>
          <p:nvPr>
            <p:ph type="sldNum" sz="quarter" idx="12"/>
          </p:nvPr>
        </p:nvSpPr>
        <p:spPr/>
        <p:txBody>
          <a:bodyPr/>
          <a:lstStyle/>
          <a:p>
            <a:fld id="{27CE633F-9882-4A5C-83A2-1109D0C73261}" type="slidenum">
              <a:rPr lang="en-US" smtClean="0"/>
              <a:t>6</a:t>
            </a:fld>
            <a:endParaRPr lang="en-US" dirty="0"/>
          </a:p>
        </p:txBody>
      </p:sp>
      <p:pic>
        <p:nvPicPr>
          <p:cNvPr id="7" name="Picture 2">
            <a:extLst>
              <a:ext uri="{FF2B5EF4-FFF2-40B4-BE49-F238E27FC236}">
                <a16:creationId xmlns:a16="http://schemas.microsoft.com/office/drawing/2014/main" id="{5EC8F245-2B2B-E2D0-F5E8-8E7B072D9D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A7D820A-4C55-3252-300D-CBDAF9CD9E3C}"/>
              </a:ext>
            </a:extLst>
          </p:cNvPr>
          <p:cNvSpPr txBox="1"/>
          <p:nvPr/>
        </p:nvSpPr>
        <p:spPr>
          <a:xfrm>
            <a:off x="903093" y="1697766"/>
            <a:ext cx="5192907" cy="584775"/>
          </a:xfrm>
          <a:prstGeom prst="rect">
            <a:avLst/>
          </a:prstGeom>
          <a:noFill/>
        </p:spPr>
        <p:txBody>
          <a:bodyPr wrap="square" rtlCol="0">
            <a:spAutoFit/>
          </a:bodyPr>
          <a:lstStyle/>
          <a:p>
            <a:r>
              <a:rPr lang="en-GB" sz="1600" b="0" i="1" u="sng" dirty="0">
                <a:effectLst/>
                <a:latin typeface="+mj-lt"/>
              </a:rPr>
              <a:t>Greenhouse Gases </a:t>
            </a:r>
            <a:r>
              <a:rPr lang="en-GB" sz="1600" b="0" dirty="0">
                <a:effectLst/>
                <a:latin typeface="+mj-lt"/>
              </a:rPr>
              <a:t>(also known as GHGs) are gases in the earth’s atmosphere that trap heat.</a:t>
            </a:r>
            <a:endParaRPr lang="en-GB" sz="1600" dirty="0">
              <a:latin typeface="+mj-lt"/>
            </a:endParaRPr>
          </a:p>
        </p:txBody>
      </p:sp>
      <p:pic>
        <p:nvPicPr>
          <p:cNvPr id="4106" name="Picture 10" descr="Environment : Learning about Air Quality">
            <a:extLst>
              <a:ext uri="{FF2B5EF4-FFF2-40B4-BE49-F238E27FC236}">
                <a16:creationId xmlns:a16="http://schemas.microsoft.com/office/drawing/2014/main" id="{DC756B92-FD0A-ED6F-DEB1-6746712A740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430" y="3098110"/>
            <a:ext cx="4562076" cy="2902102"/>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E2E97A72-590C-399B-CD0E-3461616A8859}"/>
              </a:ext>
            </a:extLst>
          </p:cNvPr>
          <p:cNvSpPr txBox="1"/>
          <p:nvPr/>
        </p:nvSpPr>
        <p:spPr>
          <a:xfrm>
            <a:off x="6137835" y="1697039"/>
            <a:ext cx="5868893" cy="1323439"/>
          </a:xfrm>
          <a:prstGeom prst="rect">
            <a:avLst/>
          </a:prstGeom>
          <a:noFill/>
        </p:spPr>
        <p:txBody>
          <a:bodyPr wrap="square" rtlCol="0">
            <a:spAutoFit/>
          </a:bodyPr>
          <a:lstStyle/>
          <a:p>
            <a:r>
              <a:rPr lang="en-GB" sz="1600" b="0" i="1" u="sng" dirty="0">
                <a:effectLst/>
                <a:latin typeface="+mj-lt"/>
              </a:rPr>
              <a:t>Global warming potential (GWP)</a:t>
            </a:r>
            <a:r>
              <a:rPr lang="en-GB" sz="1600" b="0" i="1" dirty="0">
                <a:effectLst/>
                <a:latin typeface="+mj-lt"/>
              </a:rPr>
              <a:t> </a:t>
            </a:r>
            <a:r>
              <a:rPr lang="en-GB" sz="1600" b="0" dirty="0">
                <a:effectLst/>
                <a:latin typeface="+mj-lt"/>
              </a:rPr>
              <a:t>is an index to measure of how much infrared thermal radiation a GHG would absorb over a given time. It is expressed as a multiple of the radiation that would be absorbed by the same mass of added carbon dioxide, which is taken as a reference gas.</a:t>
            </a:r>
            <a:endParaRPr lang="en-GB" sz="1600" dirty="0">
              <a:latin typeface="+mj-lt"/>
            </a:endParaRPr>
          </a:p>
        </p:txBody>
      </p:sp>
      <p:graphicFrame>
        <p:nvGraphicFramePr>
          <p:cNvPr id="13" name="Table 12">
            <a:extLst>
              <a:ext uri="{FF2B5EF4-FFF2-40B4-BE49-F238E27FC236}">
                <a16:creationId xmlns:a16="http://schemas.microsoft.com/office/drawing/2014/main" id="{2A97D8C1-7019-4E44-7D94-8FAE02B5EBE9}"/>
              </a:ext>
            </a:extLst>
          </p:cNvPr>
          <p:cNvGraphicFramePr>
            <a:graphicFrameLocks noGrp="1"/>
          </p:cNvGraphicFramePr>
          <p:nvPr>
            <p:extLst>
              <p:ext uri="{D42A27DB-BD31-4B8C-83A1-F6EECF244321}">
                <p14:modId xmlns:p14="http://schemas.microsoft.com/office/powerpoint/2010/main" val="1175258081"/>
              </p:ext>
            </p:extLst>
          </p:nvPr>
        </p:nvGraphicFramePr>
        <p:xfrm>
          <a:off x="6475228" y="3321050"/>
          <a:ext cx="4666706" cy="2679162"/>
        </p:xfrm>
        <a:graphic>
          <a:graphicData uri="http://schemas.openxmlformats.org/drawingml/2006/table">
            <a:tbl>
              <a:tblPr/>
              <a:tblGrid>
                <a:gridCol w="1699522">
                  <a:extLst>
                    <a:ext uri="{9D8B030D-6E8A-4147-A177-3AD203B41FA5}">
                      <a16:colId xmlns:a16="http://schemas.microsoft.com/office/drawing/2014/main" val="1262092338"/>
                    </a:ext>
                  </a:extLst>
                </a:gridCol>
                <a:gridCol w="1483592">
                  <a:extLst>
                    <a:ext uri="{9D8B030D-6E8A-4147-A177-3AD203B41FA5}">
                      <a16:colId xmlns:a16="http://schemas.microsoft.com/office/drawing/2014/main" val="2980901022"/>
                    </a:ext>
                  </a:extLst>
                </a:gridCol>
                <a:gridCol w="1483592">
                  <a:extLst>
                    <a:ext uri="{9D8B030D-6E8A-4147-A177-3AD203B41FA5}">
                      <a16:colId xmlns:a16="http://schemas.microsoft.com/office/drawing/2014/main" val="1572615079"/>
                    </a:ext>
                  </a:extLst>
                </a:gridCol>
              </a:tblGrid>
              <a:tr h="846313">
                <a:tc>
                  <a:txBody>
                    <a:bodyPr/>
                    <a:lstStyle/>
                    <a:p>
                      <a:pPr rtl="0" fontAlgn="ctr">
                        <a:spcBef>
                          <a:spcPts val="0"/>
                        </a:spcBef>
                        <a:spcAft>
                          <a:spcPts val="0"/>
                        </a:spcAft>
                      </a:pPr>
                      <a:r>
                        <a:rPr lang="en-GB" sz="1400" b="1" i="0" u="none" strike="noStrike">
                          <a:solidFill>
                            <a:srgbClr val="000000"/>
                          </a:solidFill>
                          <a:effectLst/>
                          <a:latin typeface="+mj-lt"/>
                        </a:rPr>
                        <a:t>Gas</a:t>
                      </a:r>
                      <a:endParaRPr lang="en-GB" sz="1400">
                        <a:effectLst/>
                        <a:latin typeface="+mj-lt"/>
                      </a:endParaRPr>
                    </a:p>
                  </a:txBody>
                  <a:tcPr marL="76200" marR="76200" marT="76200" marB="7620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tc>
                  <a:txBody>
                    <a:bodyPr/>
                    <a:lstStyle/>
                    <a:p>
                      <a:pPr rtl="0" fontAlgn="ctr">
                        <a:spcBef>
                          <a:spcPts val="0"/>
                        </a:spcBef>
                        <a:spcAft>
                          <a:spcPts val="0"/>
                        </a:spcAft>
                      </a:pPr>
                      <a:r>
                        <a:rPr lang="en-GB" sz="1400" b="1" i="0" u="none" strike="noStrike" dirty="0">
                          <a:solidFill>
                            <a:srgbClr val="000000"/>
                          </a:solidFill>
                          <a:effectLst/>
                          <a:latin typeface="+mj-lt"/>
                        </a:rPr>
                        <a:t>Atmospheric lifetime</a:t>
                      </a:r>
                      <a:endParaRPr lang="en-GB" sz="1400" dirty="0">
                        <a:effectLst/>
                        <a:latin typeface="+mj-lt"/>
                      </a:endParaRPr>
                    </a:p>
                  </a:txBody>
                  <a:tcPr marL="76200" marR="76200" marT="76200" marB="7620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tc>
                  <a:txBody>
                    <a:bodyPr/>
                    <a:lstStyle/>
                    <a:p>
                      <a:pPr rtl="0" fontAlgn="ctr">
                        <a:spcBef>
                          <a:spcPts val="0"/>
                        </a:spcBef>
                        <a:spcAft>
                          <a:spcPts val="0"/>
                        </a:spcAft>
                      </a:pPr>
                      <a:r>
                        <a:rPr lang="en-GB" sz="1400" b="1" i="0" u="none" strike="noStrike">
                          <a:solidFill>
                            <a:srgbClr val="000000"/>
                          </a:solidFill>
                          <a:effectLst/>
                          <a:latin typeface="+mj-lt"/>
                        </a:rPr>
                        <a:t>GWP</a:t>
                      </a:r>
                      <a:r>
                        <a:rPr lang="en-GB" sz="1400" b="1" i="0" u="none" strike="noStrike" baseline="-25000">
                          <a:solidFill>
                            <a:srgbClr val="000000"/>
                          </a:solidFill>
                          <a:effectLst/>
                          <a:latin typeface="+mj-lt"/>
                        </a:rPr>
                        <a:t>100 years</a:t>
                      </a:r>
                      <a:endParaRPr lang="en-GB" sz="1400">
                        <a:effectLst/>
                        <a:latin typeface="+mj-lt"/>
                      </a:endParaRPr>
                    </a:p>
                  </a:txBody>
                  <a:tcPr marL="76200" marR="76200" marT="76200" marB="7620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3146259081"/>
                  </a:ext>
                </a:extLst>
              </a:tr>
              <a:tr h="447569">
                <a:tc>
                  <a:txBody>
                    <a:bodyPr/>
                    <a:lstStyle/>
                    <a:p>
                      <a:pPr rtl="0" fontAlgn="ctr">
                        <a:spcBef>
                          <a:spcPts val="0"/>
                        </a:spcBef>
                        <a:spcAft>
                          <a:spcPts val="0"/>
                        </a:spcAft>
                      </a:pPr>
                      <a:r>
                        <a:rPr lang="en-GB" sz="1400" b="0" i="0" u="none" strike="noStrike" dirty="0">
                          <a:solidFill>
                            <a:schemeClr val="tx1"/>
                          </a:solidFill>
                          <a:effectLst/>
                          <a:latin typeface="+mj-lt"/>
                        </a:rPr>
                        <a:t>CO</a:t>
                      </a:r>
                      <a:r>
                        <a:rPr lang="en-GB" sz="1400" b="0" i="0" u="none" strike="noStrike" baseline="-25000" dirty="0">
                          <a:solidFill>
                            <a:schemeClr val="tx1"/>
                          </a:solidFill>
                          <a:effectLst/>
                          <a:latin typeface="+mj-lt"/>
                        </a:rPr>
                        <a:t>2</a:t>
                      </a:r>
                      <a:endParaRPr lang="en-GB" sz="1400" baseline="-250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tc>
                  <a:txBody>
                    <a:bodyPr/>
                    <a:lstStyle/>
                    <a:p>
                      <a:pPr algn="r" rtl="0" fontAlgn="ctr">
                        <a:spcBef>
                          <a:spcPts val="0"/>
                        </a:spcBef>
                        <a:spcAft>
                          <a:spcPts val="0"/>
                        </a:spcAft>
                      </a:pPr>
                      <a:r>
                        <a:rPr lang="en-GB" sz="1400" b="0" i="0" u="none" strike="noStrike">
                          <a:solidFill>
                            <a:schemeClr val="tx1"/>
                          </a:solidFill>
                          <a:effectLst/>
                          <a:latin typeface="+mj-lt"/>
                        </a:rPr>
                        <a:t>50-200 years</a:t>
                      </a:r>
                      <a:endParaRPr lang="en-GB" sz="140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tc>
                  <a:txBody>
                    <a:bodyPr/>
                    <a:lstStyle/>
                    <a:p>
                      <a:pPr algn="r" rtl="0" fontAlgn="ctr">
                        <a:spcBef>
                          <a:spcPts val="0"/>
                        </a:spcBef>
                        <a:spcAft>
                          <a:spcPts val="0"/>
                        </a:spcAft>
                      </a:pPr>
                      <a:r>
                        <a:rPr lang="en-GB" sz="1400" b="0" i="0" u="none" strike="noStrike">
                          <a:solidFill>
                            <a:schemeClr val="tx1"/>
                          </a:solidFill>
                          <a:effectLst/>
                          <a:latin typeface="+mj-lt"/>
                        </a:rPr>
                        <a:t>1</a:t>
                      </a:r>
                      <a:endParaRPr lang="en-GB" sz="140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noFill/>
                  </a:tcPr>
                </a:tc>
                <a:extLst>
                  <a:ext uri="{0D108BD9-81ED-4DB2-BD59-A6C34878D82A}">
                    <a16:rowId xmlns:a16="http://schemas.microsoft.com/office/drawing/2014/main" val="1801133426"/>
                  </a:ext>
                </a:extLst>
              </a:tr>
              <a:tr h="293896">
                <a:tc>
                  <a:txBody>
                    <a:bodyPr/>
                    <a:lstStyle/>
                    <a:p>
                      <a:pPr rtl="0" fontAlgn="ctr">
                        <a:spcBef>
                          <a:spcPts val="0"/>
                        </a:spcBef>
                        <a:spcAft>
                          <a:spcPts val="0"/>
                        </a:spcAft>
                      </a:pPr>
                      <a:r>
                        <a:rPr lang="en-GB" sz="1400" b="0" i="0" u="none" strike="noStrike" dirty="0">
                          <a:solidFill>
                            <a:schemeClr val="tx1"/>
                          </a:solidFill>
                          <a:effectLst/>
                          <a:latin typeface="+mj-lt"/>
                        </a:rPr>
                        <a:t>R-134a</a:t>
                      </a:r>
                      <a:endParaRPr lang="en-GB" sz="14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20000"/>
                        <a:lumOff val="80000"/>
                      </a:schemeClr>
                    </a:solidFill>
                  </a:tcPr>
                </a:tc>
                <a:tc>
                  <a:txBody>
                    <a:bodyPr/>
                    <a:lstStyle/>
                    <a:p>
                      <a:pPr algn="r" rtl="0" fontAlgn="ctr">
                        <a:spcBef>
                          <a:spcPts val="0"/>
                        </a:spcBef>
                        <a:spcAft>
                          <a:spcPts val="0"/>
                        </a:spcAft>
                      </a:pPr>
                      <a:r>
                        <a:rPr lang="en-GB" sz="1400" b="0" i="0" u="none" strike="noStrike" dirty="0">
                          <a:solidFill>
                            <a:schemeClr val="tx1"/>
                          </a:solidFill>
                          <a:effectLst/>
                          <a:latin typeface="+mj-lt"/>
                        </a:rPr>
                        <a:t>14 years</a:t>
                      </a:r>
                      <a:endParaRPr lang="en-GB" sz="14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20000"/>
                        <a:lumOff val="80000"/>
                      </a:schemeClr>
                    </a:solidFill>
                  </a:tcPr>
                </a:tc>
                <a:tc>
                  <a:txBody>
                    <a:bodyPr/>
                    <a:lstStyle/>
                    <a:p>
                      <a:pPr algn="r" rtl="0" fontAlgn="ctr">
                        <a:spcBef>
                          <a:spcPts val="0"/>
                        </a:spcBef>
                        <a:spcAft>
                          <a:spcPts val="0"/>
                        </a:spcAft>
                      </a:pPr>
                      <a:r>
                        <a:rPr lang="en-GB" sz="1400" b="0" i="0" u="none" strike="noStrike" dirty="0">
                          <a:solidFill>
                            <a:schemeClr val="tx1"/>
                          </a:solidFill>
                          <a:effectLst/>
                          <a:latin typeface="+mj-lt"/>
                        </a:rPr>
                        <a:t>1430</a:t>
                      </a:r>
                      <a:endParaRPr lang="en-GB" sz="14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056655456"/>
                  </a:ext>
                </a:extLst>
              </a:tr>
              <a:tr h="293896">
                <a:tc>
                  <a:txBody>
                    <a:bodyPr/>
                    <a:lstStyle/>
                    <a:p>
                      <a:pPr rtl="0" fontAlgn="ctr">
                        <a:spcBef>
                          <a:spcPts val="0"/>
                        </a:spcBef>
                        <a:spcAft>
                          <a:spcPts val="0"/>
                        </a:spcAft>
                      </a:pPr>
                      <a:r>
                        <a:rPr lang="en-US" sz="1400" b="0" i="0" u="none" strike="noStrike" dirty="0">
                          <a:solidFill>
                            <a:schemeClr val="tx1"/>
                          </a:solidFill>
                          <a:effectLst/>
                          <a:latin typeface="+mj-lt"/>
                        </a:rPr>
                        <a:t>C</a:t>
                      </a:r>
                      <a:r>
                        <a:rPr lang="en-GB" sz="1400" b="0" i="0" u="none" strike="noStrike" dirty="0">
                          <a:solidFill>
                            <a:schemeClr val="tx1"/>
                          </a:solidFill>
                          <a:effectLst/>
                          <a:latin typeface="+mj-lt"/>
                        </a:rPr>
                        <a:t>F</a:t>
                      </a:r>
                      <a:r>
                        <a:rPr lang="en-GB" sz="1400" b="0" i="0" u="none" strike="noStrike" baseline="-25000" dirty="0">
                          <a:solidFill>
                            <a:schemeClr val="tx1"/>
                          </a:solidFill>
                          <a:effectLst/>
                          <a:latin typeface="+mj-lt"/>
                        </a:rPr>
                        <a:t>4</a:t>
                      </a:r>
                      <a:endParaRPr lang="en-GB" sz="1400" baseline="-250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40000"/>
                        <a:lumOff val="60000"/>
                      </a:schemeClr>
                    </a:solidFill>
                  </a:tcPr>
                </a:tc>
                <a:tc>
                  <a:txBody>
                    <a:bodyPr/>
                    <a:lstStyle/>
                    <a:p>
                      <a:pPr marL="0" marR="0" lvl="0" indent="0" algn="r" defTabSz="914400" rtl="0" eaLnBrk="1" fontAlgn="ctr" latinLnBrk="0" hangingPunct="1">
                        <a:lnSpc>
                          <a:spcPct val="100000"/>
                        </a:lnSpc>
                        <a:spcBef>
                          <a:spcPts val="0"/>
                        </a:spcBef>
                        <a:spcAft>
                          <a:spcPts val="0"/>
                        </a:spcAft>
                        <a:buClrTx/>
                        <a:buSzTx/>
                        <a:buFontTx/>
                        <a:buNone/>
                        <a:tabLst/>
                        <a:defRPr/>
                      </a:pPr>
                      <a:r>
                        <a:rPr lang="en-GB" sz="1400" b="0" i="0" u="none" strike="noStrike" dirty="0">
                          <a:solidFill>
                            <a:schemeClr val="tx1"/>
                          </a:solidFill>
                          <a:effectLst/>
                          <a:latin typeface="+mj-lt"/>
                        </a:rPr>
                        <a:t>50,000 years</a:t>
                      </a:r>
                      <a:endParaRPr lang="en-GB" sz="14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40000"/>
                        <a:lumOff val="60000"/>
                      </a:schemeClr>
                    </a:solidFill>
                  </a:tcPr>
                </a:tc>
                <a:tc>
                  <a:txBody>
                    <a:bodyPr/>
                    <a:lstStyle/>
                    <a:p>
                      <a:pPr algn="r" rtl="0" fontAlgn="ctr">
                        <a:spcBef>
                          <a:spcPts val="0"/>
                        </a:spcBef>
                        <a:spcAft>
                          <a:spcPts val="0"/>
                        </a:spcAft>
                      </a:pPr>
                      <a:r>
                        <a:rPr lang="en-US" sz="1400" b="0" i="0" u="none" strike="noStrike" kern="1200" dirty="0">
                          <a:solidFill>
                            <a:schemeClr val="tx1"/>
                          </a:solidFill>
                          <a:effectLst/>
                          <a:latin typeface="+mj-lt"/>
                          <a:ea typeface="+mn-ea"/>
                          <a:cs typeface="+mn-cs"/>
                        </a:rPr>
                        <a:t>7390</a:t>
                      </a:r>
                      <a:endParaRPr lang="en-GB" sz="1400" b="0" i="0" u="none" strike="noStrike" kern="1200" dirty="0">
                        <a:solidFill>
                          <a:schemeClr val="tx1"/>
                        </a:solidFill>
                        <a:effectLst/>
                        <a:latin typeface="+mj-lt"/>
                        <a:ea typeface="+mn-ea"/>
                        <a:cs typeface="+mn-cs"/>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67769026"/>
                  </a:ext>
                </a:extLst>
              </a:tr>
              <a:tr h="398744">
                <a:tc>
                  <a:txBody>
                    <a:bodyPr/>
                    <a:lstStyle/>
                    <a:p>
                      <a:pPr rtl="0" fontAlgn="ctr">
                        <a:spcBef>
                          <a:spcPts val="0"/>
                        </a:spcBef>
                        <a:spcAft>
                          <a:spcPts val="0"/>
                        </a:spcAft>
                      </a:pPr>
                      <a:r>
                        <a:rPr lang="en-GB" sz="1400" b="0" i="0" u="none" strike="noStrike" dirty="0">
                          <a:solidFill>
                            <a:schemeClr val="tx1"/>
                          </a:solidFill>
                          <a:effectLst/>
                          <a:latin typeface="+mj-lt"/>
                        </a:rPr>
                        <a:t>C</a:t>
                      </a:r>
                      <a:r>
                        <a:rPr lang="en-GB" sz="1400" b="0" i="0" u="none" strike="noStrike" baseline="-25000" dirty="0">
                          <a:solidFill>
                            <a:schemeClr val="tx1"/>
                          </a:solidFill>
                          <a:effectLst/>
                          <a:latin typeface="+mj-lt"/>
                        </a:rPr>
                        <a:t>4</a:t>
                      </a:r>
                      <a:r>
                        <a:rPr lang="en-GB" sz="1400" b="0" i="0" u="none" strike="noStrike" dirty="0">
                          <a:solidFill>
                            <a:schemeClr val="tx1"/>
                          </a:solidFill>
                          <a:effectLst/>
                          <a:latin typeface="+mj-lt"/>
                        </a:rPr>
                        <a:t>F</a:t>
                      </a:r>
                      <a:r>
                        <a:rPr lang="en-GB" sz="1400" b="0" i="0" u="none" strike="noStrike" baseline="-25000" dirty="0">
                          <a:solidFill>
                            <a:schemeClr val="tx1"/>
                          </a:solidFill>
                          <a:effectLst/>
                          <a:latin typeface="+mj-lt"/>
                        </a:rPr>
                        <a:t>10</a:t>
                      </a:r>
                      <a:endParaRPr lang="en-GB" sz="1400" baseline="-250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60000"/>
                        <a:lumOff val="40000"/>
                      </a:schemeClr>
                    </a:solidFill>
                  </a:tcPr>
                </a:tc>
                <a:tc>
                  <a:txBody>
                    <a:bodyPr/>
                    <a:lstStyle/>
                    <a:p>
                      <a:pPr algn="r" rtl="0" fontAlgn="ctr">
                        <a:spcBef>
                          <a:spcPts val="0"/>
                        </a:spcBef>
                        <a:spcAft>
                          <a:spcPts val="0"/>
                        </a:spcAft>
                      </a:pPr>
                      <a:r>
                        <a:rPr lang="en-US" sz="1400" b="0" i="0" u="none" strike="noStrike" kern="1200" dirty="0">
                          <a:solidFill>
                            <a:schemeClr val="tx1"/>
                          </a:solidFill>
                          <a:effectLst/>
                          <a:latin typeface="+mj-lt"/>
                          <a:ea typeface="+mn-ea"/>
                          <a:cs typeface="+mn-cs"/>
                        </a:rPr>
                        <a:t>2600 years</a:t>
                      </a:r>
                      <a:endParaRPr lang="en-GB" sz="1400" b="0" i="0" u="none" strike="noStrike" kern="1200" dirty="0">
                        <a:solidFill>
                          <a:schemeClr val="tx1"/>
                        </a:solidFill>
                        <a:effectLst/>
                        <a:latin typeface="+mj-lt"/>
                        <a:ea typeface="+mn-ea"/>
                        <a:cs typeface="+mn-cs"/>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60000"/>
                        <a:lumOff val="40000"/>
                      </a:schemeClr>
                    </a:solidFill>
                  </a:tcPr>
                </a:tc>
                <a:tc>
                  <a:txBody>
                    <a:bodyPr/>
                    <a:lstStyle/>
                    <a:p>
                      <a:pPr algn="r" rtl="0" fontAlgn="ctr">
                        <a:spcBef>
                          <a:spcPts val="0"/>
                        </a:spcBef>
                        <a:spcAft>
                          <a:spcPts val="0"/>
                        </a:spcAft>
                      </a:pPr>
                      <a:r>
                        <a:rPr lang="en-GB" sz="1400" b="0" i="0" u="none" strike="noStrike" dirty="0">
                          <a:solidFill>
                            <a:schemeClr val="tx1"/>
                          </a:solidFill>
                          <a:effectLst/>
                          <a:latin typeface="+mj-lt"/>
                        </a:rPr>
                        <a:t>9200</a:t>
                      </a:r>
                      <a:endParaRPr lang="en-GB" sz="14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2022564349"/>
                  </a:ext>
                </a:extLst>
              </a:tr>
              <a:tr h="398744">
                <a:tc>
                  <a:txBody>
                    <a:bodyPr/>
                    <a:lstStyle/>
                    <a:p>
                      <a:pPr rtl="0" fontAlgn="ctr">
                        <a:spcBef>
                          <a:spcPts val="0"/>
                        </a:spcBef>
                        <a:spcAft>
                          <a:spcPts val="0"/>
                        </a:spcAft>
                      </a:pPr>
                      <a:r>
                        <a:rPr lang="en-GB" sz="1400" b="0" i="0" u="none" strike="noStrike" dirty="0">
                          <a:solidFill>
                            <a:schemeClr val="tx1"/>
                          </a:solidFill>
                          <a:effectLst/>
                          <a:latin typeface="+mj-lt"/>
                        </a:rPr>
                        <a:t>SF</a:t>
                      </a:r>
                      <a:r>
                        <a:rPr lang="en-GB" sz="1400" b="0" i="0" u="none" strike="noStrike" baseline="-25000" dirty="0">
                          <a:solidFill>
                            <a:schemeClr val="tx1"/>
                          </a:solidFill>
                          <a:effectLst/>
                          <a:latin typeface="+mj-lt"/>
                        </a:rPr>
                        <a:t>6</a:t>
                      </a:r>
                      <a:endParaRPr lang="en-GB" sz="1400" baseline="-250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75000"/>
                      </a:schemeClr>
                    </a:solidFill>
                  </a:tcPr>
                </a:tc>
                <a:tc>
                  <a:txBody>
                    <a:bodyPr/>
                    <a:lstStyle/>
                    <a:p>
                      <a:pPr algn="r" rtl="0" fontAlgn="ctr">
                        <a:spcBef>
                          <a:spcPts val="0"/>
                        </a:spcBef>
                        <a:spcAft>
                          <a:spcPts val="0"/>
                        </a:spcAft>
                      </a:pPr>
                      <a:r>
                        <a:rPr lang="en-GB" sz="1400" b="0" i="0" u="none" strike="noStrike" dirty="0">
                          <a:solidFill>
                            <a:schemeClr val="tx1"/>
                          </a:solidFill>
                          <a:effectLst/>
                          <a:latin typeface="+mj-lt"/>
                        </a:rPr>
                        <a:t>3200 years</a:t>
                      </a:r>
                      <a:endParaRPr lang="en-GB" sz="14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75000"/>
                      </a:schemeClr>
                    </a:solidFill>
                  </a:tcPr>
                </a:tc>
                <a:tc>
                  <a:txBody>
                    <a:bodyPr/>
                    <a:lstStyle/>
                    <a:p>
                      <a:pPr algn="r" rtl="0" fontAlgn="ctr">
                        <a:spcBef>
                          <a:spcPts val="0"/>
                        </a:spcBef>
                        <a:spcAft>
                          <a:spcPts val="0"/>
                        </a:spcAft>
                      </a:pPr>
                      <a:r>
                        <a:rPr lang="en-GB" sz="1400" b="0" i="0" u="none" strike="noStrike" dirty="0">
                          <a:solidFill>
                            <a:schemeClr val="tx1"/>
                          </a:solidFill>
                          <a:effectLst/>
                          <a:latin typeface="+mj-lt"/>
                        </a:rPr>
                        <a:t>22800</a:t>
                      </a:r>
                      <a:endParaRPr lang="en-GB" sz="1400" dirty="0">
                        <a:solidFill>
                          <a:schemeClr val="tx1"/>
                        </a:solidFill>
                        <a:effectLst/>
                        <a:latin typeface="+mj-lt"/>
                      </a:endParaRPr>
                    </a:p>
                  </a:txBody>
                  <a:tcPr marL="30480" marR="30480" marT="30480" marB="30480" anchor="ctr">
                    <a:lnL w="7620" cap="flat" cmpd="sng" algn="ctr">
                      <a:solidFill>
                        <a:srgbClr val="9E9E9E"/>
                      </a:solidFill>
                      <a:prstDash val="solid"/>
                      <a:round/>
                      <a:headEnd type="none" w="med" len="med"/>
                      <a:tailEnd type="none" w="med" len="med"/>
                    </a:lnL>
                    <a:lnR w="7620" cap="flat" cmpd="sng" algn="ctr">
                      <a:solidFill>
                        <a:srgbClr val="9E9E9E"/>
                      </a:solidFill>
                      <a:prstDash val="solid"/>
                      <a:round/>
                      <a:headEnd type="none" w="med" len="med"/>
                      <a:tailEnd type="none" w="med" len="med"/>
                    </a:lnR>
                    <a:lnT w="7620" cap="flat" cmpd="sng" algn="ctr">
                      <a:solidFill>
                        <a:srgbClr val="9E9E9E"/>
                      </a:solidFill>
                      <a:prstDash val="solid"/>
                      <a:round/>
                      <a:headEnd type="none" w="med" len="med"/>
                      <a:tailEnd type="none" w="med" len="med"/>
                    </a:lnT>
                    <a:lnB w="7620" cap="flat" cmpd="sng" algn="ctr">
                      <a:solidFill>
                        <a:srgbClr val="9E9E9E"/>
                      </a:solidFill>
                      <a:prstDash val="solid"/>
                      <a:round/>
                      <a:headEnd type="none" w="med" len="med"/>
                      <a:tailEnd type="none" w="med" len="med"/>
                    </a:lnB>
                    <a:solidFill>
                      <a:schemeClr val="accent6">
                        <a:lumMod val="75000"/>
                      </a:schemeClr>
                    </a:solidFill>
                  </a:tcPr>
                </a:tc>
                <a:extLst>
                  <a:ext uri="{0D108BD9-81ED-4DB2-BD59-A6C34878D82A}">
                    <a16:rowId xmlns:a16="http://schemas.microsoft.com/office/drawing/2014/main" val="3629669738"/>
                  </a:ext>
                </a:extLst>
              </a:tr>
            </a:tbl>
          </a:graphicData>
        </a:graphic>
      </p:graphicFrame>
    </p:spTree>
    <p:extLst>
      <p:ext uri="{BB962C8B-B14F-4D97-AF65-F5344CB8AC3E}">
        <p14:creationId xmlns:p14="http://schemas.microsoft.com/office/powerpoint/2010/main" val="3277898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0B82F8C-2DA7-542C-2B96-577138D63474}"/>
              </a:ext>
            </a:extLst>
          </p:cNvPr>
          <p:cNvSpPr>
            <a:spLocks noGrp="1"/>
          </p:cNvSpPr>
          <p:nvPr>
            <p:ph type="title"/>
          </p:nvPr>
        </p:nvSpPr>
        <p:spPr>
          <a:xfrm>
            <a:off x="838200" y="365125"/>
            <a:ext cx="9043219" cy="1325563"/>
          </a:xfrm>
        </p:spPr>
        <p:txBody>
          <a:bodyPr>
            <a:normAutofit/>
          </a:bodyPr>
          <a:lstStyle/>
          <a:p>
            <a:r>
              <a:rPr lang="it-IT" sz="3800" b="1" dirty="0"/>
              <a:t>GHGs consumption and cost at CERN</a:t>
            </a:r>
          </a:p>
        </p:txBody>
      </p:sp>
      <p:sp>
        <p:nvSpPr>
          <p:cNvPr id="4" name="Segnaposto piè di pagina 3">
            <a:extLst>
              <a:ext uri="{FF2B5EF4-FFF2-40B4-BE49-F238E27FC236}">
                <a16:creationId xmlns:a16="http://schemas.microsoft.com/office/drawing/2014/main" id="{2A756624-6B65-A3F4-E40B-7DC02B19988D}"/>
              </a:ext>
            </a:extLst>
          </p:cNvPr>
          <p:cNvSpPr>
            <a:spLocks noGrp="1"/>
          </p:cNvSpPr>
          <p:nvPr>
            <p:ph type="ftr" sz="quarter" idx="11"/>
          </p:nvPr>
        </p:nvSpPr>
        <p:spPr/>
        <p:txBody>
          <a:bodyPr/>
          <a:lstStyle/>
          <a:p>
            <a:r>
              <a:rPr lang="en-US" dirty="0"/>
              <a:t>EP-DT seminar, 28-02-2024</a:t>
            </a:r>
          </a:p>
        </p:txBody>
      </p:sp>
      <p:sp>
        <p:nvSpPr>
          <p:cNvPr id="5" name="Segnaposto numero diapositiva 4">
            <a:extLst>
              <a:ext uri="{FF2B5EF4-FFF2-40B4-BE49-F238E27FC236}">
                <a16:creationId xmlns:a16="http://schemas.microsoft.com/office/drawing/2014/main" id="{11880676-8B5B-D702-FC40-AE4FF76A3EB7}"/>
              </a:ext>
            </a:extLst>
          </p:cNvPr>
          <p:cNvSpPr>
            <a:spLocks noGrp="1"/>
          </p:cNvSpPr>
          <p:nvPr>
            <p:ph type="sldNum" sz="quarter" idx="12"/>
          </p:nvPr>
        </p:nvSpPr>
        <p:spPr/>
        <p:txBody>
          <a:bodyPr/>
          <a:lstStyle/>
          <a:p>
            <a:fld id="{27CE633F-9882-4A5C-83A2-1109D0C73261}" type="slidenum">
              <a:rPr lang="en-US" smtClean="0"/>
              <a:t>7</a:t>
            </a:fld>
            <a:endParaRPr lang="en-US" dirty="0"/>
          </a:p>
        </p:txBody>
      </p:sp>
      <p:pic>
        <p:nvPicPr>
          <p:cNvPr id="6" name="Picture 2">
            <a:extLst>
              <a:ext uri="{FF2B5EF4-FFF2-40B4-BE49-F238E27FC236}">
                <a16:creationId xmlns:a16="http://schemas.microsoft.com/office/drawing/2014/main" id="{5E6C806D-3040-158F-BA84-CF98B3AF35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ABFD01E5-645D-D8A3-9F96-9867FC329E91}"/>
              </a:ext>
            </a:extLst>
          </p:cNvPr>
          <p:cNvPicPr>
            <a:picLocks noChangeAspect="1"/>
          </p:cNvPicPr>
          <p:nvPr/>
        </p:nvPicPr>
        <p:blipFill rotWithShape="1">
          <a:blip r:embed="rId3"/>
          <a:srcRect l="4104"/>
          <a:stretch/>
        </p:blipFill>
        <p:spPr>
          <a:xfrm>
            <a:off x="9050941" y="1569286"/>
            <a:ext cx="2199130" cy="2576630"/>
          </a:xfrm>
          <a:prstGeom prst="rect">
            <a:avLst/>
          </a:prstGeom>
        </p:spPr>
      </p:pic>
      <p:sp>
        <p:nvSpPr>
          <p:cNvPr id="12" name="TextBox 11">
            <a:extLst>
              <a:ext uri="{FF2B5EF4-FFF2-40B4-BE49-F238E27FC236}">
                <a16:creationId xmlns:a16="http://schemas.microsoft.com/office/drawing/2014/main" id="{66AFBB94-B723-2129-C494-4B6A05491CAB}"/>
              </a:ext>
            </a:extLst>
          </p:cNvPr>
          <p:cNvSpPr txBox="1"/>
          <p:nvPr/>
        </p:nvSpPr>
        <p:spPr>
          <a:xfrm>
            <a:off x="1047750" y="1454150"/>
            <a:ext cx="6532921" cy="307777"/>
          </a:xfrm>
          <a:prstGeom prst="rect">
            <a:avLst/>
          </a:prstGeom>
          <a:noFill/>
        </p:spPr>
        <p:txBody>
          <a:bodyPr wrap="square" rtlCol="0">
            <a:spAutoFit/>
          </a:bodyPr>
          <a:lstStyle/>
          <a:p>
            <a:r>
              <a:rPr lang="en-GB" sz="1400" b="0" i="0" dirty="0">
                <a:solidFill>
                  <a:srgbClr val="006798"/>
                </a:solidFill>
                <a:effectLst/>
                <a:latin typeface="Noto Sans" panose="020B0502040204020203" pitchFamily="34" charset="0"/>
                <a:hlinkClick r:id="rId4"/>
              </a:rPr>
              <a:t>https://doi.org/10.25325/CERN-Environment-2023-003</a:t>
            </a:r>
            <a:endParaRPr lang="en-GB" sz="1400" dirty="0"/>
          </a:p>
        </p:txBody>
      </p:sp>
      <p:sp>
        <p:nvSpPr>
          <p:cNvPr id="13" name="TextBox 12">
            <a:extLst>
              <a:ext uri="{FF2B5EF4-FFF2-40B4-BE49-F238E27FC236}">
                <a16:creationId xmlns:a16="http://schemas.microsoft.com/office/drawing/2014/main" id="{E40CE3F4-47A1-8300-40BD-DCC97755B724}"/>
              </a:ext>
            </a:extLst>
          </p:cNvPr>
          <p:cNvSpPr txBox="1"/>
          <p:nvPr/>
        </p:nvSpPr>
        <p:spPr>
          <a:xfrm>
            <a:off x="1047750" y="1833455"/>
            <a:ext cx="7938873" cy="1400383"/>
          </a:xfrm>
          <a:prstGeom prst="rect">
            <a:avLst/>
          </a:prstGeom>
          <a:noFill/>
        </p:spPr>
        <p:txBody>
          <a:bodyPr wrap="square" rtlCol="0">
            <a:spAutoFit/>
          </a:bodyPr>
          <a:lstStyle/>
          <a:p>
            <a:pPr marL="285750" indent="-285750">
              <a:buFont typeface="Arial" panose="020B0604020202020204" pitchFamily="34" charset="0"/>
              <a:buChar char="•"/>
            </a:pPr>
            <a:r>
              <a:rPr lang="en-US" sz="1700" dirty="0"/>
              <a:t>The use of gas mixtures containing </a:t>
            </a:r>
            <a:r>
              <a:rPr lang="en-US" sz="1700" b="1" dirty="0"/>
              <a:t>fluorinated compounds </a:t>
            </a:r>
            <a:r>
              <a:rPr lang="en-US" sz="1700" dirty="0"/>
              <a:t>account for about </a:t>
            </a:r>
            <a:r>
              <a:rPr lang="en-US" sz="1700" b="1" dirty="0"/>
              <a:t>78% of the Organization’s direct emissions</a:t>
            </a:r>
          </a:p>
          <a:p>
            <a:pPr marL="285750" indent="-285750">
              <a:buFont typeface="Arial" panose="020B0604020202020204" pitchFamily="34" charset="0"/>
              <a:buChar char="•"/>
            </a:pPr>
            <a:r>
              <a:rPr lang="en-US" sz="1700" dirty="0"/>
              <a:t>CERN’s objective is to </a:t>
            </a:r>
            <a:r>
              <a:rPr lang="en-US" sz="1700" b="1" dirty="0"/>
              <a:t>reduce its GHGs emissions by 28% </a:t>
            </a:r>
            <a:r>
              <a:rPr lang="en-US" sz="1700" dirty="0"/>
              <a:t>by the end of Run 3 (baseline 2018)</a:t>
            </a:r>
          </a:p>
          <a:p>
            <a:pPr marL="285750" indent="-285750">
              <a:buFont typeface="Arial" panose="020B0604020202020204" pitchFamily="34" charset="0"/>
              <a:buChar char="•"/>
            </a:pPr>
            <a:endParaRPr lang="en-GB" sz="1700" dirty="0"/>
          </a:p>
        </p:txBody>
      </p:sp>
      <p:sp>
        <p:nvSpPr>
          <p:cNvPr id="14" name="Oval 13">
            <a:extLst>
              <a:ext uri="{FF2B5EF4-FFF2-40B4-BE49-F238E27FC236}">
                <a16:creationId xmlns:a16="http://schemas.microsoft.com/office/drawing/2014/main" id="{736F01F9-888E-7A33-3BEC-80FEA3CDAB41}"/>
              </a:ext>
            </a:extLst>
          </p:cNvPr>
          <p:cNvSpPr/>
          <p:nvPr/>
        </p:nvSpPr>
        <p:spPr>
          <a:xfrm>
            <a:off x="10748625" y="2572119"/>
            <a:ext cx="395625" cy="1289970"/>
          </a:xfrm>
          <a:prstGeom prst="ellipse">
            <a:avLst/>
          </a:prstGeom>
          <a:noFill/>
          <a:ln w="9525" cap="flat" cmpd="sng" algn="ctr">
            <a:solidFill>
              <a:schemeClr val="accent4">
                <a:lumMod val="75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endParaRPr lang="en-GB"/>
          </a:p>
        </p:txBody>
      </p:sp>
      <p:cxnSp>
        <p:nvCxnSpPr>
          <p:cNvPr id="16" name="Straight Arrow Connector 15">
            <a:extLst>
              <a:ext uri="{FF2B5EF4-FFF2-40B4-BE49-F238E27FC236}">
                <a16:creationId xmlns:a16="http://schemas.microsoft.com/office/drawing/2014/main" id="{AB2506FA-9B6E-E8F1-82FD-A24FF65367D3}"/>
              </a:ext>
            </a:extLst>
          </p:cNvPr>
          <p:cNvCxnSpPr>
            <a:cxnSpLocks/>
            <a:endCxn id="17" idx="3"/>
          </p:cNvCxnSpPr>
          <p:nvPr/>
        </p:nvCxnSpPr>
        <p:spPr>
          <a:xfrm flipH="1">
            <a:off x="8813731" y="3106704"/>
            <a:ext cx="1934894" cy="517459"/>
          </a:xfrm>
          <a:prstGeom prst="straightConnector1">
            <a:avLst/>
          </a:prstGeom>
          <a:ln>
            <a:solidFill>
              <a:schemeClr val="accent4">
                <a:lumMod val="75000"/>
              </a:schemeClr>
            </a:solidFill>
            <a:tailEnd type="triangle"/>
          </a:ln>
        </p:spPr>
        <p:style>
          <a:lnRef idx="1">
            <a:schemeClr val="accent5"/>
          </a:lnRef>
          <a:fillRef idx="0">
            <a:schemeClr val="accent5"/>
          </a:fillRef>
          <a:effectRef idx="0">
            <a:schemeClr val="accent5"/>
          </a:effectRef>
          <a:fontRef idx="minor">
            <a:schemeClr val="tx1"/>
          </a:fontRef>
        </p:style>
      </p:cxnSp>
      <p:sp>
        <p:nvSpPr>
          <p:cNvPr id="17" name="TextBox 16">
            <a:extLst>
              <a:ext uri="{FF2B5EF4-FFF2-40B4-BE49-F238E27FC236}">
                <a16:creationId xmlns:a16="http://schemas.microsoft.com/office/drawing/2014/main" id="{B1623278-0283-8D6F-203A-1A3F298DCA46}"/>
              </a:ext>
            </a:extLst>
          </p:cNvPr>
          <p:cNvSpPr txBox="1"/>
          <p:nvPr/>
        </p:nvSpPr>
        <p:spPr>
          <a:xfrm>
            <a:off x="1047751" y="3000915"/>
            <a:ext cx="7765980" cy="1246495"/>
          </a:xfrm>
          <a:prstGeom prst="rect">
            <a:avLst/>
          </a:prstGeom>
          <a:noFill/>
          <a:ln w="19050">
            <a:solidFill>
              <a:schemeClr val="accent4">
                <a:lumMod val="75000"/>
              </a:schemeClr>
            </a:solidFill>
            <a:extLst>
              <a:ext uri="{C807C97D-BFC1-408E-A445-0C87EB9F89A2}">
                <ask:lineSketchStyleProps xmlns:ask="http://schemas.microsoft.com/office/drawing/2018/sketchyshapes" sd="1192986062">
                  <a:custGeom>
                    <a:avLst/>
                    <a:gdLst>
                      <a:gd name="connsiteX0" fmla="*/ 0 w 7105649"/>
                      <a:gd name="connsiteY0" fmla="*/ 0 h 1754326"/>
                      <a:gd name="connsiteX1" fmla="*/ 7105649 w 7105649"/>
                      <a:gd name="connsiteY1" fmla="*/ 0 h 1754326"/>
                      <a:gd name="connsiteX2" fmla="*/ 7105649 w 7105649"/>
                      <a:gd name="connsiteY2" fmla="*/ 1754326 h 1754326"/>
                      <a:gd name="connsiteX3" fmla="*/ 0 w 7105649"/>
                      <a:gd name="connsiteY3" fmla="*/ 1754326 h 1754326"/>
                      <a:gd name="connsiteX4" fmla="*/ 0 w 7105649"/>
                      <a:gd name="connsiteY4" fmla="*/ 0 h 17543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5649" h="1754326" extrusionOk="0">
                        <a:moveTo>
                          <a:pt x="0" y="0"/>
                        </a:moveTo>
                        <a:cubicBezTo>
                          <a:pt x="1384741" y="-98880"/>
                          <a:pt x="6182626" y="78090"/>
                          <a:pt x="7105649" y="0"/>
                        </a:cubicBezTo>
                        <a:cubicBezTo>
                          <a:pt x="7018722" y="812245"/>
                          <a:pt x="7017430" y="1087348"/>
                          <a:pt x="7105649" y="1754326"/>
                        </a:cubicBezTo>
                        <a:cubicBezTo>
                          <a:pt x="5785242" y="1636388"/>
                          <a:pt x="3240262" y="1787732"/>
                          <a:pt x="0" y="1754326"/>
                        </a:cubicBezTo>
                        <a:cubicBezTo>
                          <a:pt x="142517" y="1211331"/>
                          <a:pt x="151121" y="742357"/>
                          <a:pt x="0" y="0"/>
                        </a:cubicBezTo>
                        <a:close/>
                      </a:path>
                    </a:pathLst>
                  </a:custGeom>
                  <ask:type>
                    <ask:lineSketchNone/>
                  </ask:type>
                </ask:lineSketchStyleProps>
              </a:ext>
            </a:extLst>
          </a:ln>
        </p:spPr>
        <p:txBody>
          <a:bodyPr wrap="square" rtlCol="0">
            <a:spAutoFit/>
          </a:bodyPr>
          <a:lstStyle/>
          <a:p>
            <a:pPr algn="ctr"/>
            <a:r>
              <a:rPr lang="en-US" sz="1500" dirty="0"/>
              <a:t>Thanks to the strategies adopted for </a:t>
            </a:r>
            <a:r>
              <a:rPr lang="en-US" sz="1500" b="1" dirty="0"/>
              <a:t>reducing the emissions</a:t>
            </a:r>
            <a:r>
              <a:rPr lang="en-US" sz="1500" dirty="0"/>
              <a:t>, the intense campaign performed during LS2 to </a:t>
            </a:r>
            <a:r>
              <a:rPr lang="en-US" sz="1500" b="1" dirty="0"/>
              <a:t>repair leaks,</a:t>
            </a:r>
            <a:r>
              <a:rPr lang="en-US" sz="1500" dirty="0"/>
              <a:t> especially in CMS and ATLAS, </a:t>
            </a:r>
            <a:r>
              <a:rPr lang="en-US" sz="1500" b="1" dirty="0"/>
              <a:t> R&amp;D activity</a:t>
            </a:r>
            <a:r>
              <a:rPr lang="en-US" sz="1500" dirty="0"/>
              <a:t> (Gas recirculation, Gas recuperation and new more eco friendly mixtures), for the first months of </a:t>
            </a:r>
            <a:r>
              <a:rPr lang="en-US" sz="1500" b="1" dirty="0"/>
              <a:t>Run 3 the emissions due to particle detectors decreased respect to Run 2 </a:t>
            </a:r>
            <a:endParaRPr lang="en-GB" sz="1500" b="1" dirty="0"/>
          </a:p>
        </p:txBody>
      </p:sp>
      <p:pic>
        <p:nvPicPr>
          <p:cNvPr id="5122" name="Picture 2">
            <a:extLst>
              <a:ext uri="{FF2B5EF4-FFF2-40B4-BE49-F238E27FC236}">
                <a16:creationId xmlns:a16="http://schemas.microsoft.com/office/drawing/2014/main" id="{C0CC3928-81C9-2441-3EF5-767B68AA148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30950" y="4622017"/>
            <a:ext cx="2594672" cy="173433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587E026C-E3A0-D872-B732-0B9E1F97F03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53400" y="4512112"/>
            <a:ext cx="3777062" cy="1906517"/>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8EB667EE-683A-86A1-5D3B-D9D965EB5888}"/>
              </a:ext>
            </a:extLst>
          </p:cNvPr>
          <p:cNvSpPr txBox="1"/>
          <p:nvPr/>
        </p:nvSpPr>
        <p:spPr>
          <a:xfrm>
            <a:off x="3709010" y="4397481"/>
            <a:ext cx="4277614" cy="2169825"/>
          </a:xfrm>
          <a:prstGeom prst="rect">
            <a:avLst/>
          </a:prstGeom>
          <a:noFill/>
        </p:spPr>
        <p:txBody>
          <a:bodyPr wrap="square" rtlCol="0">
            <a:spAutoFit/>
          </a:bodyPr>
          <a:lstStyle/>
          <a:p>
            <a:r>
              <a:rPr lang="en-US" sz="1500" dirty="0"/>
              <a:t>Since 2014 new EU legislation </a:t>
            </a:r>
            <a:r>
              <a:rPr lang="en-US" sz="1500" dirty="0">
                <a:sym typeface="Wingdings" panose="05000000000000000000" pitchFamily="2" charset="2"/>
              </a:rPr>
              <a:t> </a:t>
            </a:r>
          </a:p>
          <a:p>
            <a:pPr marL="285750" indent="-285750">
              <a:buFont typeface="Arial" panose="020B0604020202020204" pitchFamily="34" charset="0"/>
              <a:buChar char="•"/>
            </a:pPr>
            <a:r>
              <a:rPr lang="en-US" sz="1500" dirty="0">
                <a:sym typeface="Wingdings" panose="05000000000000000000" pitchFamily="2" charset="2"/>
              </a:rPr>
              <a:t>Since 2021 the GHG consumption allowed is 45% respect to the average 2009-2012 consumption</a:t>
            </a:r>
          </a:p>
          <a:p>
            <a:pPr marL="285750" indent="-285750">
              <a:buFont typeface="Arial" panose="020B0604020202020204" pitchFamily="34" charset="0"/>
              <a:buChar char="•"/>
            </a:pPr>
            <a:r>
              <a:rPr lang="en-US" sz="1500" dirty="0">
                <a:sym typeface="Wingdings" panose="05000000000000000000" pitchFamily="2" charset="2"/>
              </a:rPr>
              <a:t>F- gases </a:t>
            </a:r>
            <a:r>
              <a:rPr lang="en-US" sz="1500" b="1" dirty="0">
                <a:sym typeface="Wingdings" panose="05000000000000000000" pitchFamily="2" charset="2"/>
              </a:rPr>
              <a:t>banned</a:t>
            </a:r>
            <a:r>
              <a:rPr lang="en-US" sz="1500" dirty="0">
                <a:sym typeface="Wingdings" panose="05000000000000000000" pitchFamily="2" charset="2"/>
              </a:rPr>
              <a:t> if more eco friendly alternatives are available</a:t>
            </a:r>
          </a:p>
          <a:p>
            <a:pPr marL="285750" indent="-285750">
              <a:buFont typeface="Arial" panose="020B0604020202020204" pitchFamily="34" charset="0"/>
              <a:buChar char="•"/>
            </a:pPr>
            <a:r>
              <a:rPr lang="en-US" sz="1500" dirty="0">
                <a:sym typeface="Wingdings" panose="05000000000000000000" pitchFamily="2" charset="2"/>
              </a:rPr>
              <a:t>New strategies for </a:t>
            </a:r>
            <a:r>
              <a:rPr lang="en-US" sz="1500" b="1" dirty="0">
                <a:sym typeface="Wingdings" panose="05000000000000000000" pitchFamily="2" charset="2"/>
              </a:rPr>
              <a:t>controlling</a:t>
            </a:r>
            <a:r>
              <a:rPr lang="en-US" sz="1500" dirty="0">
                <a:sym typeface="Wingdings" panose="05000000000000000000" pitchFamily="2" charset="2"/>
              </a:rPr>
              <a:t> and </a:t>
            </a:r>
            <a:r>
              <a:rPr lang="en-US" sz="1500" b="1" dirty="0">
                <a:sym typeface="Wingdings" panose="05000000000000000000" pitchFamily="2" charset="2"/>
              </a:rPr>
              <a:t>preventing emissions</a:t>
            </a:r>
          </a:p>
          <a:p>
            <a:endParaRPr lang="en-GB" sz="1500" dirty="0"/>
          </a:p>
        </p:txBody>
      </p:sp>
      <p:sp>
        <p:nvSpPr>
          <p:cNvPr id="22" name="TextBox 21">
            <a:extLst>
              <a:ext uri="{FF2B5EF4-FFF2-40B4-BE49-F238E27FC236}">
                <a16:creationId xmlns:a16="http://schemas.microsoft.com/office/drawing/2014/main" id="{5EC20638-7250-1B08-27CA-FF3890511312}"/>
              </a:ext>
            </a:extLst>
          </p:cNvPr>
          <p:cNvSpPr txBox="1"/>
          <p:nvPr/>
        </p:nvSpPr>
        <p:spPr>
          <a:xfrm>
            <a:off x="1164403" y="4327446"/>
            <a:ext cx="2327765" cy="369332"/>
          </a:xfrm>
          <a:prstGeom prst="rect">
            <a:avLst/>
          </a:prstGeom>
          <a:noFill/>
        </p:spPr>
        <p:txBody>
          <a:bodyPr wrap="square" rtlCol="0">
            <a:spAutoFit/>
          </a:bodyPr>
          <a:lstStyle/>
          <a:p>
            <a:pPr algn="ctr"/>
            <a:r>
              <a:rPr lang="en-US" sz="900" b="1" dirty="0">
                <a:solidFill>
                  <a:schemeClr val="accent6">
                    <a:lumMod val="50000"/>
                  </a:schemeClr>
                </a:solidFill>
              </a:rPr>
              <a:t>% GHG consumption reduction respect to 2009-2019 consumption (EU ETS)</a:t>
            </a:r>
            <a:endParaRPr lang="en-GB" sz="900" b="1" dirty="0">
              <a:solidFill>
                <a:schemeClr val="accent6">
                  <a:lumMod val="50000"/>
                </a:schemeClr>
              </a:solidFill>
            </a:endParaRPr>
          </a:p>
        </p:txBody>
      </p:sp>
      <p:sp>
        <p:nvSpPr>
          <p:cNvPr id="23" name="TextBox 22">
            <a:extLst>
              <a:ext uri="{FF2B5EF4-FFF2-40B4-BE49-F238E27FC236}">
                <a16:creationId xmlns:a16="http://schemas.microsoft.com/office/drawing/2014/main" id="{073D6973-F600-213E-0152-D86A0BA590AF}"/>
              </a:ext>
            </a:extLst>
          </p:cNvPr>
          <p:cNvSpPr txBox="1"/>
          <p:nvPr/>
        </p:nvSpPr>
        <p:spPr>
          <a:xfrm>
            <a:off x="8878048" y="4278134"/>
            <a:ext cx="2327765" cy="369332"/>
          </a:xfrm>
          <a:prstGeom prst="rect">
            <a:avLst/>
          </a:prstGeom>
          <a:noFill/>
        </p:spPr>
        <p:txBody>
          <a:bodyPr wrap="square" rtlCol="0">
            <a:spAutoFit/>
          </a:bodyPr>
          <a:lstStyle/>
          <a:p>
            <a:pPr algn="ctr"/>
            <a:r>
              <a:rPr lang="en-GB" sz="900" b="1" dirty="0">
                <a:solidFill>
                  <a:schemeClr val="accent6">
                    <a:lumMod val="50000"/>
                  </a:schemeClr>
                </a:solidFill>
              </a:rPr>
              <a:t>Average R134a price variation in EU (from 2014)</a:t>
            </a:r>
          </a:p>
        </p:txBody>
      </p:sp>
      <p:sp>
        <p:nvSpPr>
          <p:cNvPr id="24" name="TextBox 23">
            <a:extLst>
              <a:ext uri="{FF2B5EF4-FFF2-40B4-BE49-F238E27FC236}">
                <a16:creationId xmlns:a16="http://schemas.microsoft.com/office/drawing/2014/main" id="{C781A471-A3ED-7394-1A39-0687B9220FF6}"/>
              </a:ext>
            </a:extLst>
          </p:cNvPr>
          <p:cNvSpPr txBox="1"/>
          <p:nvPr/>
        </p:nvSpPr>
        <p:spPr>
          <a:xfrm>
            <a:off x="8986623" y="1362209"/>
            <a:ext cx="2327765" cy="230832"/>
          </a:xfrm>
          <a:prstGeom prst="rect">
            <a:avLst/>
          </a:prstGeom>
          <a:noFill/>
        </p:spPr>
        <p:txBody>
          <a:bodyPr wrap="square" rtlCol="0">
            <a:spAutoFit/>
          </a:bodyPr>
          <a:lstStyle/>
          <a:p>
            <a:pPr algn="ctr"/>
            <a:r>
              <a:rPr lang="en-US" sz="900" b="1" dirty="0">
                <a:solidFill>
                  <a:schemeClr val="accent6">
                    <a:lumMod val="50000"/>
                  </a:schemeClr>
                </a:solidFill>
              </a:rPr>
              <a:t>CERN scope 1 emissions for 2017-2022</a:t>
            </a:r>
            <a:endParaRPr lang="en-GB" sz="900" b="1" dirty="0">
              <a:solidFill>
                <a:schemeClr val="accent6">
                  <a:lumMod val="50000"/>
                </a:schemeClr>
              </a:solidFill>
            </a:endParaRPr>
          </a:p>
        </p:txBody>
      </p:sp>
    </p:spTree>
    <p:extLst>
      <p:ext uri="{BB962C8B-B14F-4D97-AF65-F5344CB8AC3E}">
        <p14:creationId xmlns:p14="http://schemas.microsoft.com/office/powerpoint/2010/main" val="1735946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21832-0DCC-21EB-ACEE-D80E7630E437}"/>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F3D97B99-4144-44B1-76EC-A3DFD4DD34FB}"/>
              </a:ext>
            </a:extLst>
          </p:cNvPr>
          <p:cNvSpPr>
            <a:spLocks noGrp="1"/>
          </p:cNvSpPr>
          <p:nvPr>
            <p:ph type="title"/>
          </p:nvPr>
        </p:nvSpPr>
        <p:spPr>
          <a:xfrm>
            <a:off x="838200" y="365125"/>
            <a:ext cx="9043219" cy="1325563"/>
          </a:xfrm>
        </p:spPr>
        <p:txBody>
          <a:bodyPr>
            <a:normAutofit/>
          </a:bodyPr>
          <a:lstStyle/>
          <a:p>
            <a:r>
              <a:rPr lang="it-IT" sz="3800" b="1" dirty="0"/>
              <a:t>CERN strategies for reducing emissions of GHGs</a:t>
            </a:r>
          </a:p>
        </p:txBody>
      </p:sp>
      <p:sp>
        <p:nvSpPr>
          <p:cNvPr id="4" name="Segnaposto piè di pagina 3">
            <a:extLst>
              <a:ext uri="{FF2B5EF4-FFF2-40B4-BE49-F238E27FC236}">
                <a16:creationId xmlns:a16="http://schemas.microsoft.com/office/drawing/2014/main" id="{BD711B59-7524-806F-B2AA-937B1E08F22A}"/>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60B7EE9A-913F-1410-A06A-CD4804A67986}"/>
              </a:ext>
            </a:extLst>
          </p:cNvPr>
          <p:cNvSpPr>
            <a:spLocks noGrp="1"/>
          </p:cNvSpPr>
          <p:nvPr>
            <p:ph type="sldNum" sz="quarter" idx="12"/>
          </p:nvPr>
        </p:nvSpPr>
        <p:spPr/>
        <p:txBody>
          <a:bodyPr/>
          <a:lstStyle/>
          <a:p>
            <a:fld id="{27CE633F-9882-4A5C-83A2-1109D0C73261}" type="slidenum">
              <a:rPr lang="en-US" smtClean="0"/>
              <a:t>8</a:t>
            </a:fld>
            <a:endParaRPr lang="en-US" dirty="0"/>
          </a:p>
        </p:txBody>
      </p:sp>
      <p:pic>
        <p:nvPicPr>
          <p:cNvPr id="6" name="Picture 2">
            <a:extLst>
              <a:ext uri="{FF2B5EF4-FFF2-40B4-BE49-F238E27FC236}">
                <a16:creationId xmlns:a16="http://schemas.microsoft.com/office/drawing/2014/main" id="{9FD5C6D0-4041-0ABF-F9BE-2FA4518035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pic>
        <p:nvPicPr>
          <p:cNvPr id="39" name="Immagine 38">
            <a:extLst>
              <a:ext uri="{FF2B5EF4-FFF2-40B4-BE49-F238E27FC236}">
                <a16:creationId xmlns:a16="http://schemas.microsoft.com/office/drawing/2014/main" id="{7A4F6DBE-9A25-FB6A-CBC6-4AC155A08848}"/>
              </a:ext>
            </a:extLst>
          </p:cNvPr>
          <p:cNvPicPr>
            <a:picLocks noChangeAspect="1"/>
          </p:cNvPicPr>
          <p:nvPr/>
        </p:nvPicPr>
        <p:blipFill>
          <a:blip r:embed="rId3"/>
          <a:stretch>
            <a:fillRect/>
          </a:stretch>
        </p:blipFill>
        <p:spPr>
          <a:xfrm>
            <a:off x="1321676" y="1583050"/>
            <a:ext cx="8742700" cy="4189979"/>
          </a:xfrm>
          <a:prstGeom prst="rect">
            <a:avLst/>
          </a:prstGeom>
        </p:spPr>
      </p:pic>
      <p:sp>
        <p:nvSpPr>
          <p:cNvPr id="3" name="TextBox 2">
            <a:extLst>
              <a:ext uri="{FF2B5EF4-FFF2-40B4-BE49-F238E27FC236}">
                <a16:creationId xmlns:a16="http://schemas.microsoft.com/office/drawing/2014/main" id="{76A29887-9145-C9B2-AFA9-F557AB1FA4AE}"/>
              </a:ext>
            </a:extLst>
          </p:cNvPr>
          <p:cNvSpPr txBox="1"/>
          <p:nvPr/>
        </p:nvSpPr>
        <p:spPr>
          <a:xfrm>
            <a:off x="1045883" y="5967319"/>
            <a:ext cx="10452847" cy="369332"/>
          </a:xfrm>
          <a:prstGeom prst="rect">
            <a:avLst/>
          </a:prstGeom>
          <a:noFill/>
        </p:spPr>
        <p:txBody>
          <a:bodyPr wrap="square" rtlCol="0">
            <a:spAutoFit/>
          </a:bodyPr>
          <a:lstStyle/>
          <a:p>
            <a:r>
              <a:rPr lang="en-US" b="1" dirty="0">
                <a:solidFill>
                  <a:schemeClr val="accent6">
                    <a:lumMod val="50000"/>
                  </a:schemeClr>
                </a:solidFill>
              </a:rPr>
              <a:t>In collaboration with Experiments and the CERN Environmental Protection Steering board</a:t>
            </a:r>
            <a:endParaRPr lang="en-GB" b="1" dirty="0">
              <a:solidFill>
                <a:schemeClr val="accent6">
                  <a:lumMod val="50000"/>
                </a:schemeClr>
              </a:solidFill>
            </a:endParaRPr>
          </a:p>
        </p:txBody>
      </p:sp>
    </p:spTree>
    <p:extLst>
      <p:ext uri="{BB962C8B-B14F-4D97-AF65-F5344CB8AC3E}">
        <p14:creationId xmlns:p14="http://schemas.microsoft.com/office/powerpoint/2010/main" val="3912761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E63788-E05F-5EFF-AD26-B33677E3B9E4}"/>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A238652E-3139-E0C7-1063-3CD11EE2E533}"/>
              </a:ext>
            </a:extLst>
          </p:cNvPr>
          <p:cNvPicPr>
            <a:picLocks noChangeAspect="1"/>
          </p:cNvPicPr>
          <p:nvPr/>
        </p:nvPicPr>
        <p:blipFill>
          <a:blip r:embed="rId2"/>
          <a:stretch>
            <a:fillRect/>
          </a:stretch>
        </p:blipFill>
        <p:spPr>
          <a:xfrm>
            <a:off x="1339605" y="1501655"/>
            <a:ext cx="9512789" cy="4654789"/>
          </a:xfrm>
          <a:prstGeom prst="rect">
            <a:avLst/>
          </a:prstGeom>
        </p:spPr>
      </p:pic>
      <p:sp>
        <p:nvSpPr>
          <p:cNvPr id="2" name="Titolo 1">
            <a:extLst>
              <a:ext uri="{FF2B5EF4-FFF2-40B4-BE49-F238E27FC236}">
                <a16:creationId xmlns:a16="http://schemas.microsoft.com/office/drawing/2014/main" id="{4E5FDAAD-5B90-BE77-585D-51F386FE0A92}"/>
              </a:ext>
            </a:extLst>
          </p:cNvPr>
          <p:cNvSpPr>
            <a:spLocks noGrp="1"/>
          </p:cNvSpPr>
          <p:nvPr>
            <p:ph type="title"/>
          </p:nvPr>
        </p:nvSpPr>
        <p:spPr>
          <a:xfrm>
            <a:off x="838200" y="365125"/>
            <a:ext cx="9043219" cy="1325563"/>
          </a:xfrm>
        </p:spPr>
        <p:txBody>
          <a:bodyPr>
            <a:normAutofit/>
          </a:bodyPr>
          <a:lstStyle/>
          <a:p>
            <a:r>
              <a:rPr lang="it-IT" sz="3800" b="1" dirty="0"/>
              <a:t>CERN strategies for reducing emissions of GHGs</a:t>
            </a:r>
          </a:p>
        </p:txBody>
      </p:sp>
      <p:sp>
        <p:nvSpPr>
          <p:cNvPr id="4" name="Segnaposto piè di pagina 3">
            <a:extLst>
              <a:ext uri="{FF2B5EF4-FFF2-40B4-BE49-F238E27FC236}">
                <a16:creationId xmlns:a16="http://schemas.microsoft.com/office/drawing/2014/main" id="{FD63085B-911C-1E36-6E58-91D43AC40011}"/>
              </a:ext>
            </a:extLst>
          </p:cNvPr>
          <p:cNvSpPr>
            <a:spLocks noGrp="1"/>
          </p:cNvSpPr>
          <p:nvPr>
            <p:ph type="ftr" sz="quarter" idx="11"/>
          </p:nvPr>
        </p:nvSpPr>
        <p:spPr/>
        <p:txBody>
          <a:bodyPr/>
          <a:lstStyle/>
          <a:p>
            <a:r>
              <a:rPr lang="en-US"/>
              <a:t>EP-DT seminar, 28-02-2024</a:t>
            </a:r>
            <a:endParaRPr lang="en-US" dirty="0"/>
          </a:p>
        </p:txBody>
      </p:sp>
      <p:sp>
        <p:nvSpPr>
          <p:cNvPr id="5" name="Segnaposto numero diapositiva 4">
            <a:extLst>
              <a:ext uri="{FF2B5EF4-FFF2-40B4-BE49-F238E27FC236}">
                <a16:creationId xmlns:a16="http://schemas.microsoft.com/office/drawing/2014/main" id="{B9900E14-FCDE-292C-5CD6-3245A1D550C3}"/>
              </a:ext>
            </a:extLst>
          </p:cNvPr>
          <p:cNvSpPr>
            <a:spLocks noGrp="1"/>
          </p:cNvSpPr>
          <p:nvPr>
            <p:ph type="sldNum" sz="quarter" idx="12"/>
          </p:nvPr>
        </p:nvSpPr>
        <p:spPr/>
        <p:txBody>
          <a:bodyPr/>
          <a:lstStyle/>
          <a:p>
            <a:fld id="{27CE633F-9882-4A5C-83A2-1109D0C73261}" type="slidenum">
              <a:rPr lang="en-US" smtClean="0"/>
              <a:t>9</a:t>
            </a:fld>
            <a:endParaRPr lang="en-US" dirty="0"/>
          </a:p>
        </p:txBody>
      </p:sp>
      <p:pic>
        <p:nvPicPr>
          <p:cNvPr id="6" name="Picture 2">
            <a:extLst>
              <a:ext uri="{FF2B5EF4-FFF2-40B4-BE49-F238E27FC236}">
                <a16:creationId xmlns:a16="http://schemas.microsoft.com/office/drawing/2014/main" id="{007C03EB-9D31-B1F9-8225-697715D959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88549" y="107654"/>
            <a:ext cx="2736111" cy="630945"/>
          </a:xfrm>
          <a:prstGeom prst="rect">
            <a:avLst/>
          </a:prstGeom>
          <a:noFill/>
          <a:extLst>
            <a:ext uri="{909E8E84-426E-40DD-AFC4-6F175D3DCCD1}">
              <a14:hiddenFill xmlns:a14="http://schemas.microsoft.com/office/drawing/2010/main">
                <a:solidFill>
                  <a:srgbClr val="FFFFFF"/>
                </a:solidFill>
              </a14:hiddenFill>
            </a:ext>
          </a:extLst>
        </p:spPr>
      </p:pic>
      <p:sp>
        <p:nvSpPr>
          <p:cNvPr id="40" name="Rettangolo 39">
            <a:extLst>
              <a:ext uri="{FF2B5EF4-FFF2-40B4-BE49-F238E27FC236}">
                <a16:creationId xmlns:a16="http://schemas.microsoft.com/office/drawing/2014/main" id="{3C44A433-2CED-7600-0644-9ACACB8F35DC}"/>
              </a:ext>
            </a:extLst>
          </p:cNvPr>
          <p:cNvSpPr/>
          <p:nvPr/>
        </p:nvSpPr>
        <p:spPr>
          <a:xfrm>
            <a:off x="8810625" y="4600575"/>
            <a:ext cx="1828800" cy="10858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a:extLst>
              <a:ext uri="{FF2B5EF4-FFF2-40B4-BE49-F238E27FC236}">
                <a16:creationId xmlns:a16="http://schemas.microsoft.com/office/drawing/2014/main" id="{157B3E2C-BBF0-A74F-856A-9B527FAB223D}"/>
              </a:ext>
            </a:extLst>
          </p:cNvPr>
          <p:cNvPicPr>
            <a:picLocks noChangeAspect="1"/>
          </p:cNvPicPr>
          <p:nvPr/>
        </p:nvPicPr>
        <p:blipFill>
          <a:blip r:embed="rId4"/>
          <a:stretch>
            <a:fillRect/>
          </a:stretch>
        </p:blipFill>
        <p:spPr>
          <a:xfrm>
            <a:off x="1339605" y="1690322"/>
            <a:ext cx="9665197" cy="4705592"/>
          </a:xfrm>
          <a:prstGeom prst="rect">
            <a:avLst/>
          </a:prstGeom>
        </p:spPr>
      </p:pic>
    </p:spTree>
    <p:extLst>
      <p:ext uri="{BB962C8B-B14F-4D97-AF65-F5344CB8AC3E}">
        <p14:creationId xmlns:p14="http://schemas.microsoft.com/office/powerpoint/2010/main" val="2153571288"/>
      </p:ext>
    </p:extLst>
  </p:cSld>
  <p:clrMapOvr>
    <a:masterClrMapping/>
  </p:clrMapOvr>
</p:sld>
</file>

<file path=ppt/theme/theme1.xml><?xml version="1.0" encoding="utf-8"?>
<a:theme xmlns:a="http://schemas.openxmlformats.org/drawingml/2006/main" name="GradientVTI">
  <a:themeElements>
    <a:clrScheme name="Gradient">
      <a:dk1>
        <a:sysClr val="windowText" lastClr="000000"/>
      </a:dk1>
      <a:lt1>
        <a:sysClr val="window" lastClr="FFFFFF"/>
      </a:lt1>
      <a:dk2>
        <a:srgbClr val="10013F"/>
      </a:dk2>
      <a:lt2>
        <a:srgbClr val="F2F0FF"/>
      </a:lt2>
      <a:accent1>
        <a:srgbClr val="814DFF"/>
      </a:accent1>
      <a:accent2>
        <a:srgbClr val="243FFF"/>
      </a:accent2>
      <a:accent3>
        <a:srgbClr val="FF83B6"/>
      </a:accent3>
      <a:accent4>
        <a:srgbClr val="FF9022"/>
      </a:accent4>
      <a:accent5>
        <a:srgbClr val="FF1F85"/>
      </a:accent5>
      <a:accent6>
        <a:srgbClr val="1A98FF"/>
      </a:accent6>
      <a:hlink>
        <a:srgbClr val="0563C1"/>
      </a:hlink>
      <a:folHlink>
        <a:srgbClr val="954F72"/>
      </a:folHlink>
    </a:clrScheme>
    <a:fontScheme name="Univers">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adientVTI" id="{605F9078-86F9-4258-A3E1-F8EFF02AE8CC}" vid="{4848699B-BB01-41E3-9EC4-3D97DFE5292B}"/>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Sfumatura</Template>
  <TotalTime>5790</TotalTime>
  <Words>3732</Words>
  <Application>Microsoft Office PowerPoint</Application>
  <PresentationFormat>Widescreen</PresentationFormat>
  <Paragraphs>590</Paragraphs>
  <Slides>50</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50</vt:i4>
      </vt:variant>
    </vt:vector>
  </HeadingPairs>
  <TitlesOfParts>
    <vt:vector size="59" baseType="lpstr">
      <vt:lpstr>Arial</vt:lpstr>
      <vt:lpstr>Calibri</vt:lpstr>
      <vt:lpstr>Cambria</vt:lpstr>
      <vt:lpstr>Cambria Math</vt:lpstr>
      <vt:lpstr>Noto Sans</vt:lpstr>
      <vt:lpstr>Times New Roman</vt:lpstr>
      <vt:lpstr>Univers</vt:lpstr>
      <vt:lpstr>Wingdings</vt:lpstr>
      <vt:lpstr>GradientVTI</vt:lpstr>
      <vt:lpstr>Recuperation systems for fluorinated gas at the CERN LHC Experiments</vt:lpstr>
      <vt:lpstr>PowerPoint Presentation</vt:lpstr>
      <vt:lpstr>INTRODUCTION</vt:lpstr>
      <vt:lpstr>LHC gaseous detectors</vt:lpstr>
      <vt:lpstr>LHC gas mixtures</vt:lpstr>
      <vt:lpstr>Global Warming Potential (GWP) and GHG emissions at LHC</vt:lpstr>
      <vt:lpstr>GHGs consumption and cost at CERN</vt:lpstr>
      <vt:lpstr>CERN strategies for reducing emissions of GHGs</vt:lpstr>
      <vt:lpstr>CERN strategies for reducing emissions of GHGs</vt:lpstr>
      <vt:lpstr>Gas Recirculation</vt:lpstr>
      <vt:lpstr>CERN strategies for reducing emissions of GHGs</vt:lpstr>
      <vt:lpstr>Gas Recuperation</vt:lpstr>
      <vt:lpstr>Gas separation techniques</vt:lpstr>
      <vt:lpstr>Gas separation techniques Membrane separation</vt:lpstr>
      <vt:lpstr>Gas separation techniques Distillation</vt:lpstr>
      <vt:lpstr>Gas separation techniques Thermal Swing Adsorption &amp; Pressure Swing Adsorption</vt:lpstr>
      <vt:lpstr>Monitoring of gas quality</vt:lpstr>
      <vt:lpstr>CMS CSC CF4 Recovery system</vt:lpstr>
      <vt:lpstr>CF4 recovery plant Overview</vt:lpstr>
      <vt:lpstr>CF4 recovery plant Recuperation process</vt:lpstr>
      <vt:lpstr>CF4 recovery plant R&amp;D Membrane module</vt:lpstr>
      <vt:lpstr>CF4 recovery plant R&amp;D Membrane module - Results</vt:lpstr>
      <vt:lpstr>CF4 recovery plant R&amp;D CF4 13X Absorber Module</vt:lpstr>
      <vt:lpstr>CF4 recovery plant R&amp;D CF4 13X absorber module - Results</vt:lpstr>
      <vt:lpstr>CF4 recovery plant Recuperation batteries</vt:lpstr>
      <vt:lpstr>CF4 recovery plant Software</vt:lpstr>
      <vt:lpstr>CF4 recovery plant Recuperation summary</vt:lpstr>
      <vt:lpstr>LHCb rich2 cf4 recovery system</vt:lpstr>
      <vt:lpstr>LHCb CF4 recovery plant Overview</vt:lpstr>
      <vt:lpstr>LHCb CF4 recovery plant Software</vt:lpstr>
      <vt:lpstr>LHCb CF4 recovery plant Recuperation setup</vt:lpstr>
      <vt:lpstr>LHCb CF4 recovery plant Recuperation process – Emptying </vt:lpstr>
      <vt:lpstr>LHCb CF4 recovery plant Recuperation process – Filling </vt:lpstr>
      <vt:lpstr>LHCb rich1 c4f10 recovery system</vt:lpstr>
      <vt:lpstr>C4F10 recovery plant Overview</vt:lpstr>
      <vt:lpstr>C4F10 recovery plant Software</vt:lpstr>
      <vt:lpstr>C4F10 recovery plant Recuperation setup</vt:lpstr>
      <vt:lpstr>LHCb C4F10 recovery plant Recuperation summary</vt:lpstr>
      <vt:lpstr>C4F10 recovery plant New recovery systems</vt:lpstr>
      <vt:lpstr>CMS rPC R134a  recovery system</vt:lpstr>
      <vt:lpstr>RPC R134a RECUPERATION Plant Overview </vt:lpstr>
      <vt:lpstr>RPC R134a RECUPERATION Software</vt:lpstr>
      <vt:lpstr>RPC R134a RECUPERATION Separation process </vt:lpstr>
      <vt:lpstr>RPC R134a RECUPERATION Plant Overview </vt:lpstr>
      <vt:lpstr>RPC R134a RECUPERATION Tests results</vt:lpstr>
      <vt:lpstr>RPC R134a RECUPERATION Tests results</vt:lpstr>
      <vt:lpstr>RPC R134a RECUPERATION Recuperated R134a Quality</vt:lpstr>
      <vt:lpstr>RPC R134a RECUPERATION New SF6 recuperation plant</vt:lpstr>
      <vt:lpstr>Conclusions</vt:lpstr>
      <vt:lpstr>Thanks for your kind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 Recovery systems</dc:title>
  <dc:creator>Maria Cristina Arena</dc:creator>
  <cp:lastModifiedBy>Maria Arena</cp:lastModifiedBy>
  <cp:revision>184</cp:revision>
  <dcterms:created xsi:type="dcterms:W3CDTF">2024-02-04T16:17:35Z</dcterms:created>
  <dcterms:modified xsi:type="dcterms:W3CDTF">2024-02-28T09:21:20Z</dcterms:modified>
</cp:coreProperties>
</file>