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9" r:id="rId3"/>
    <p:sldId id="280" r:id="rId4"/>
    <p:sldId id="286" r:id="rId5"/>
    <p:sldId id="287" r:id="rId6"/>
    <p:sldId id="288" r:id="rId7"/>
    <p:sldId id="289" r:id="rId8"/>
    <p:sldId id="281" r:id="rId9"/>
    <p:sldId id="284" r:id="rId10"/>
    <p:sldId id="282" r:id="rId11"/>
    <p:sldId id="283" r:id="rId12"/>
    <p:sldId id="290" r:id="rId13"/>
    <p:sldId id="291" r:id="rId14"/>
    <p:sldId id="285" r:id="rId15"/>
    <p:sldId id="292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58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67" d="100"/>
          <a:sy n="67" d="100"/>
        </p:scale>
        <p:origin x="644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2nd FCC-ee Radiation and Shielding Meeting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3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Synchrotron Radiation in the FCC-</a:t>
            </a:r>
            <a:r>
              <a:rPr lang="en-US" dirty="0" err="1"/>
              <a:t>ee</a:t>
            </a:r>
            <a:r>
              <a:rPr lang="en-US" dirty="0"/>
              <a:t> arcs – update to latest accelerator design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B. Humann, A. Lechner</a:t>
            </a:r>
          </a:p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With many thanks to J. Bauche, L. van Freeden, R. Kersevan, M. Hofer, M. Ady, F. Valchkova-Georgieva</a:t>
            </a:r>
            <a:endParaRPr dirty="0"/>
          </a:p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28.02.2024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96C5B86-7798-68D6-6BFC-4AB9BB49DE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15"/>
          <a:stretch/>
        </p:blipFill>
        <p:spPr>
          <a:xfrm>
            <a:off x="6551679" y="3888756"/>
            <a:ext cx="2584774" cy="21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2059C1-6F49-0BA5-1620-D769247995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2" t="4664" r="2677" b="3789"/>
          <a:stretch/>
        </p:blipFill>
        <p:spPr>
          <a:xfrm>
            <a:off x="9615683" y="3851081"/>
            <a:ext cx="2545382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CD859E-E55A-1D2A-5345-AA3D4B36A1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18" t="2906" r="3497"/>
          <a:stretch/>
        </p:blipFill>
        <p:spPr>
          <a:xfrm>
            <a:off x="3270971" y="3933056"/>
            <a:ext cx="2458153" cy="21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F026656-C5B7-6F56-A036-363E632645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02" t="2916" r="1648"/>
          <a:stretch/>
        </p:blipFill>
        <p:spPr>
          <a:xfrm>
            <a:off x="338988" y="3951982"/>
            <a:ext cx="2488122" cy="2160000"/>
          </a:xfrm>
          <a:prstGeom prst="rect">
            <a:avLst/>
          </a:prstGeom>
        </p:spPr>
      </p:pic>
      <p:pic>
        <p:nvPicPr>
          <p:cNvPr id="12" name="Picture 11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B6954637-2222-D3B6-D864-6C1D3FFC69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857"/>
          <a:stretch/>
        </p:blipFill>
        <p:spPr>
          <a:xfrm>
            <a:off x="9623894" y="116632"/>
            <a:ext cx="2320589" cy="12241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FEC79B-1F58-B2B8-6FED-727E241D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r>
              <a:rPr lang="en-US" dirty="0"/>
              <a:t>Dose levels in the tunnel w/o add. shield.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26335-667F-6E58-A430-B01EB142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1A025-C233-D87A-ADA3-839F3CE1B7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352" y="1011623"/>
            <a:ext cx="4176464" cy="2921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0617E2-FA03-021D-2CF6-EAE13AD2DBF6}"/>
              </a:ext>
            </a:extLst>
          </p:cNvPr>
          <p:cNvSpPr txBox="1"/>
          <p:nvPr/>
        </p:nvSpPr>
        <p:spPr bwMode="auto">
          <a:xfrm>
            <a:off x="8804817" y="6391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ttbar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16EA3-2434-C33D-74C0-563E09DFB725}"/>
              </a:ext>
            </a:extLst>
          </p:cNvPr>
          <p:cNvSpPr txBox="1"/>
          <p:nvPr/>
        </p:nvSpPr>
        <p:spPr bwMode="auto">
          <a:xfrm>
            <a:off x="2135560" y="77212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Higgs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729652-EAE0-8E53-790D-84BEB1C95D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509" y="956786"/>
            <a:ext cx="3888432" cy="28826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E52829-7D30-59FE-B7CD-3B8580C66FD1}"/>
              </a:ext>
            </a:extLst>
          </p:cNvPr>
          <p:cNvSpPr txBox="1"/>
          <p:nvPr/>
        </p:nvSpPr>
        <p:spPr bwMode="auto">
          <a:xfrm>
            <a:off x="4558331" y="908720"/>
            <a:ext cx="2570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Hot-spots due to ABS in the longitudinal position of the absorbers themselves.</a:t>
            </a:r>
          </a:p>
          <a:p>
            <a:endParaRPr lang="en-GB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F17913-5682-0C69-C249-C21482179269}"/>
              </a:ext>
            </a:extLst>
          </p:cNvPr>
          <p:cNvSpPr/>
          <p:nvPr/>
        </p:nvSpPr>
        <p:spPr>
          <a:xfrm>
            <a:off x="10992046" y="260648"/>
            <a:ext cx="488380" cy="73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79BB0FD-C5DC-D221-47DD-324E6325CE28}"/>
              </a:ext>
            </a:extLst>
          </p:cNvPr>
          <p:cNvSpPr/>
          <p:nvPr/>
        </p:nvSpPr>
        <p:spPr>
          <a:xfrm>
            <a:off x="1703512" y="1196752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D6DED2-FEB4-CA16-4AC6-7B3F267DD7C9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1775520" y="3501008"/>
            <a:ext cx="2050629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722DABC-D9FC-3FE7-8249-AF3F6E372CFF}"/>
              </a:ext>
            </a:extLst>
          </p:cNvPr>
          <p:cNvSpPr/>
          <p:nvPr/>
        </p:nvSpPr>
        <p:spPr>
          <a:xfrm>
            <a:off x="1544958" y="1182199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2A0AB4-D1FE-751B-BC7A-BA80D91A8A1C}"/>
              </a:ext>
            </a:extLst>
          </p:cNvPr>
          <p:cNvCxnSpPr>
            <a:cxnSpLocks/>
          </p:cNvCxnSpPr>
          <p:nvPr/>
        </p:nvCxnSpPr>
        <p:spPr>
          <a:xfrm flipH="1">
            <a:off x="1446546" y="3467718"/>
            <a:ext cx="136503" cy="70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CDF51506-00B3-A38A-50DA-3F1127E6BDBE}"/>
              </a:ext>
            </a:extLst>
          </p:cNvPr>
          <p:cNvSpPr/>
          <p:nvPr/>
        </p:nvSpPr>
        <p:spPr>
          <a:xfrm>
            <a:off x="8585214" y="1120659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54D753-9416-2BDE-27B9-4AA1D251CFAD}"/>
              </a:ext>
            </a:extLst>
          </p:cNvPr>
          <p:cNvCxnSpPr>
            <a:cxnSpLocks/>
            <a:stCxn id="32" idx="4"/>
          </p:cNvCxnSpPr>
          <p:nvPr/>
        </p:nvCxnSpPr>
        <p:spPr>
          <a:xfrm>
            <a:off x="8657222" y="3424915"/>
            <a:ext cx="1357984" cy="671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9DBC48B5-E790-32A8-8F66-D4E5121998A3}"/>
              </a:ext>
            </a:extLst>
          </p:cNvPr>
          <p:cNvSpPr/>
          <p:nvPr/>
        </p:nvSpPr>
        <p:spPr>
          <a:xfrm>
            <a:off x="8426660" y="1106106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681320C-A1AE-19F9-B3C7-80CA19B9DC1B}"/>
              </a:ext>
            </a:extLst>
          </p:cNvPr>
          <p:cNvCxnSpPr>
            <a:cxnSpLocks/>
          </p:cNvCxnSpPr>
          <p:nvPr/>
        </p:nvCxnSpPr>
        <p:spPr>
          <a:xfrm flipH="1">
            <a:off x="8328248" y="3391625"/>
            <a:ext cx="136503" cy="70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DDF245E-2211-6D80-9715-4ACDEB0FEEE6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sp>
        <p:nvSpPr>
          <p:cNvPr id="28" name="Arrow: Curved Down 27">
            <a:extLst>
              <a:ext uri="{FF2B5EF4-FFF2-40B4-BE49-F238E27FC236}">
                <a16:creationId xmlns:a16="http://schemas.microsoft.com/office/drawing/2014/main" id="{495200A3-9FA3-FFAD-D89C-C7C608671EAD}"/>
              </a:ext>
            </a:extLst>
          </p:cNvPr>
          <p:cNvSpPr/>
          <p:nvPr/>
        </p:nvSpPr>
        <p:spPr>
          <a:xfrm>
            <a:off x="4591721" y="3255623"/>
            <a:ext cx="2735684" cy="595458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40BC97-F8E5-32BD-2A0E-0ADAEE7A3F3D}"/>
              </a:ext>
            </a:extLst>
          </p:cNvPr>
          <p:cNvSpPr txBox="1"/>
          <p:nvPr/>
        </p:nvSpPr>
        <p:spPr bwMode="auto">
          <a:xfrm>
            <a:off x="4574807" y="2348880"/>
            <a:ext cx="2850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Higgs to ttbar: up to a factor of three difference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Higgs contribution is significant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0" name="Date Placeholder 29">
            <a:extLst>
              <a:ext uri="{FF2B5EF4-FFF2-40B4-BE49-F238E27FC236}">
                <a16:creationId xmlns:a16="http://schemas.microsoft.com/office/drawing/2014/main" id="{A59A37BB-BE5A-7C9E-9B37-3A056D35A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36" name="Footer Placeholder 35">
            <a:extLst>
              <a:ext uri="{FF2B5EF4-FFF2-40B4-BE49-F238E27FC236}">
                <a16:creationId xmlns:a16="http://schemas.microsoft.com/office/drawing/2014/main" id="{AB304C75-DEDF-3EE9-D1A3-8D65DBD89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2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8C2BDF4F-4308-4457-A215-2BD7EF91BC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5" t="2429" r="2277" b="3117"/>
          <a:stretch/>
        </p:blipFill>
        <p:spPr>
          <a:xfrm>
            <a:off x="8746010" y="3953991"/>
            <a:ext cx="2513625" cy="2160000"/>
          </a:xfrm>
          <a:prstGeom prst="rect">
            <a:avLst/>
          </a:prstGeom>
        </p:spPr>
      </p:pic>
      <p:pic>
        <p:nvPicPr>
          <p:cNvPr id="12" name="Picture 11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B6954637-2222-D3B6-D864-6C1D3FFC69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57"/>
          <a:stretch/>
        </p:blipFill>
        <p:spPr>
          <a:xfrm>
            <a:off x="9623894" y="116632"/>
            <a:ext cx="2320589" cy="12241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520332-DE85-00D8-C29A-2E4E149FFF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12" t="3298"/>
          <a:stretch/>
        </p:blipFill>
        <p:spPr>
          <a:xfrm>
            <a:off x="2701919" y="4005064"/>
            <a:ext cx="2511330" cy="216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FEC79B-1F58-B2B8-6FED-727E241D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r>
              <a:rPr lang="en-US" dirty="0"/>
              <a:t>Dose levels in the tunnel w/o add. shield.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26335-667F-6E58-A430-B01EB142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1A025-C233-D87A-ADA3-839F3CE1B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352" y="1011623"/>
            <a:ext cx="4176464" cy="2921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0617E2-FA03-021D-2CF6-EAE13AD2DBF6}"/>
              </a:ext>
            </a:extLst>
          </p:cNvPr>
          <p:cNvSpPr txBox="1"/>
          <p:nvPr/>
        </p:nvSpPr>
        <p:spPr bwMode="auto">
          <a:xfrm>
            <a:off x="8804817" y="6391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ttbar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16EA3-2434-C33D-74C0-563E09DFB725}"/>
              </a:ext>
            </a:extLst>
          </p:cNvPr>
          <p:cNvSpPr txBox="1"/>
          <p:nvPr/>
        </p:nvSpPr>
        <p:spPr bwMode="auto">
          <a:xfrm>
            <a:off x="2135560" y="77212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Higgs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729652-EAE0-8E53-790D-84BEB1C95D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7509" y="956786"/>
            <a:ext cx="3888432" cy="28826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4F17913-5682-0C69-C249-C21482179269}"/>
              </a:ext>
            </a:extLst>
          </p:cNvPr>
          <p:cNvSpPr/>
          <p:nvPr/>
        </p:nvSpPr>
        <p:spPr>
          <a:xfrm>
            <a:off x="10992046" y="260648"/>
            <a:ext cx="488380" cy="73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79BB0FD-C5DC-D221-47DD-324E6325CE28}"/>
              </a:ext>
            </a:extLst>
          </p:cNvPr>
          <p:cNvSpPr/>
          <p:nvPr/>
        </p:nvSpPr>
        <p:spPr>
          <a:xfrm>
            <a:off x="1897652" y="1186183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D6DED2-FEB4-CA16-4AC6-7B3F267DD7C9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1969660" y="3490439"/>
            <a:ext cx="1123768" cy="866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CDF51506-00B3-A38A-50DA-3F1127E6BDBE}"/>
              </a:ext>
            </a:extLst>
          </p:cNvPr>
          <p:cNvSpPr/>
          <p:nvPr/>
        </p:nvSpPr>
        <p:spPr>
          <a:xfrm>
            <a:off x="8746010" y="1107790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54D753-9416-2BDE-27B9-4AA1D251CFAD}"/>
              </a:ext>
            </a:extLst>
          </p:cNvPr>
          <p:cNvCxnSpPr>
            <a:cxnSpLocks/>
            <a:stCxn id="32" idx="4"/>
          </p:cNvCxnSpPr>
          <p:nvPr/>
        </p:nvCxnSpPr>
        <p:spPr>
          <a:xfrm>
            <a:off x="8818018" y="3412046"/>
            <a:ext cx="734366" cy="578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00D22A2-0234-47C1-A26E-488B5B67A971}"/>
              </a:ext>
            </a:extLst>
          </p:cNvPr>
          <p:cNvSpPr txBox="1"/>
          <p:nvPr/>
        </p:nvSpPr>
        <p:spPr bwMode="auto">
          <a:xfrm>
            <a:off x="170719" y="4580354"/>
            <a:ext cx="2557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Like ttbar operation, substantial shielding is also required for the Higgs mode.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F2B001-9621-F2A7-2C24-0CE349042B65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13199A-C356-8A0B-3894-44F3C94869B5}"/>
              </a:ext>
            </a:extLst>
          </p:cNvPr>
          <p:cNvSpPr txBox="1"/>
          <p:nvPr/>
        </p:nvSpPr>
        <p:spPr bwMode="auto">
          <a:xfrm>
            <a:off x="5602864" y="3899336"/>
            <a:ext cx="29622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Dose levels in between the absorbers unacceptably high</a:t>
            </a:r>
            <a:r>
              <a:rPr lang="en-US" sz="1600" dirty="0"/>
              <a:t>. Needs significant reduction of dose levels. 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>
                <a:sym typeface="Wingdings" panose="05000000000000000000" pitchFamily="2" charset="2"/>
              </a:rPr>
              <a:t> i.e.: Cables can withstand up to 300kGy, but we obtain up to 600kGy/year in the places where cables should go</a:t>
            </a:r>
            <a:endParaRPr lang="en-GB" sz="16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A6E1F4E-E3CC-4C5B-F759-E862CAF2CCDF}"/>
              </a:ext>
            </a:extLst>
          </p:cNvPr>
          <p:cNvSpPr/>
          <p:nvPr/>
        </p:nvSpPr>
        <p:spPr>
          <a:xfrm>
            <a:off x="2495600" y="1700808"/>
            <a:ext cx="1224136" cy="122413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3369808-D5E6-F43A-4DFD-2A928E094B0B}"/>
              </a:ext>
            </a:extLst>
          </p:cNvPr>
          <p:cNvCxnSpPr>
            <a:cxnSpLocks/>
            <a:stCxn id="23" idx="7"/>
          </p:cNvCxnSpPr>
          <p:nvPr/>
        </p:nvCxnSpPr>
        <p:spPr>
          <a:xfrm flipV="1">
            <a:off x="3540465" y="1844824"/>
            <a:ext cx="1000066" cy="35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B98496E-B18B-151B-FF02-40DF1DEDF2CF}"/>
              </a:ext>
            </a:extLst>
          </p:cNvPr>
          <p:cNvSpPr txBox="1"/>
          <p:nvPr/>
        </p:nvSpPr>
        <p:spPr bwMode="auto">
          <a:xfrm>
            <a:off x="4540531" y="1358551"/>
            <a:ext cx="28502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Areas of lower dose due to MQs and MS that provide a better shielding due to their geometry</a:t>
            </a:r>
            <a:endParaRPr lang="en-GB" sz="1600" dirty="0"/>
          </a:p>
        </p:txBody>
      </p:sp>
      <p:sp>
        <p:nvSpPr>
          <p:cNvPr id="28" name="Date Placeholder 27">
            <a:extLst>
              <a:ext uri="{FF2B5EF4-FFF2-40B4-BE49-F238E27FC236}">
                <a16:creationId xmlns:a16="http://schemas.microsoft.com/office/drawing/2014/main" id="{4C10D91A-2347-3D87-A345-D1C786E4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29" name="Footer Placeholder 28">
            <a:extLst>
              <a:ext uri="{FF2B5EF4-FFF2-40B4-BE49-F238E27FC236}">
                <a16:creationId xmlns:a16="http://schemas.microsoft.com/office/drawing/2014/main" id="{F1145136-58B4-C5C0-AE7D-B33BDA40D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7E4402F-93B7-2C1E-3AFB-616FB4DF0C75}"/>
              </a:ext>
            </a:extLst>
          </p:cNvPr>
          <p:cNvSpPr/>
          <p:nvPr/>
        </p:nvSpPr>
        <p:spPr>
          <a:xfrm rot="19148502">
            <a:off x="10286385" y="4084512"/>
            <a:ext cx="394877" cy="6063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1D38A1C-FF9B-C9C5-5E44-C37E5E3E9EF5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8317859" y="4516845"/>
            <a:ext cx="2016636" cy="7961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418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56C481B9-4934-6407-F7D4-A2592C1E1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43" r="2182"/>
          <a:stretch/>
        </p:blipFill>
        <p:spPr>
          <a:xfrm>
            <a:off x="348694" y="3927691"/>
            <a:ext cx="2583916" cy="21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D5A33C7-0499-2BE2-C304-2D15B26B4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905" y="3888756"/>
            <a:ext cx="2525612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6619F4-E744-5BA9-1382-8E8E27D283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80" t="6909"/>
          <a:stretch/>
        </p:blipFill>
        <p:spPr>
          <a:xfrm>
            <a:off x="467269" y="1093820"/>
            <a:ext cx="3582000" cy="288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96C5B86-7798-68D6-6BFC-4AB9BB49DE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15"/>
          <a:stretch/>
        </p:blipFill>
        <p:spPr>
          <a:xfrm>
            <a:off x="6551679" y="3888756"/>
            <a:ext cx="2584774" cy="21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B2059C1-6F49-0BA5-1620-D7692479958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52" t="4664" r="2677" b="3789"/>
          <a:stretch/>
        </p:blipFill>
        <p:spPr>
          <a:xfrm>
            <a:off x="9615683" y="3851081"/>
            <a:ext cx="2545382" cy="2160000"/>
          </a:xfrm>
          <a:prstGeom prst="rect">
            <a:avLst/>
          </a:prstGeom>
        </p:spPr>
      </p:pic>
      <p:pic>
        <p:nvPicPr>
          <p:cNvPr id="12" name="Picture 11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B6954637-2222-D3B6-D864-6C1D3FFC69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857"/>
          <a:stretch/>
        </p:blipFill>
        <p:spPr>
          <a:xfrm>
            <a:off x="9623894" y="116632"/>
            <a:ext cx="2320589" cy="12241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FEC79B-1F58-B2B8-6FED-727E241D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r>
              <a:rPr lang="en-US" dirty="0"/>
              <a:t>Dose levels with added concept. shield.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26335-667F-6E58-A430-B01EB142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0617E2-FA03-021D-2CF6-EAE13AD2DBF6}"/>
              </a:ext>
            </a:extLst>
          </p:cNvPr>
          <p:cNvSpPr txBox="1"/>
          <p:nvPr/>
        </p:nvSpPr>
        <p:spPr bwMode="auto">
          <a:xfrm>
            <a:off x="8804817" y="6391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ttbar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16EA3-2434-C33D-74C0-563E09DFB725}"/>
              </a:ext>
            </a:extLst>
          </p:cNvPr>
          <p:cNvSpPr txBox="1"/>
          <p:nvPr/>
        </p:nvSpPr>
        <p:spPr bwMode="auto">
          <a:xfrm>
            <a:off x="1192070" y="727150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Conc. shield ttbar 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729652-EAE0-8E53-790D-84BEB1C95D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7509" y="956786"/>
            <a:ext cx="3888432" cy="28826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4F17913-5682-0C69-C249-C21482179269}"/>
              </a:ext>
            </a:extLst>
          </p:cNvPr>
          <p:cNvSpPr/>
          <p:nvPr/>
        </p:nvSpPr>
        <p:spPr>
          <a:xfrm>
            <a:off x="10992046" y="260648"/>
            <a:ext cx="488380" cy="73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79BB0FD-C5DC-D221-47DD-324E6325CE28}"/>
              </a:ext>
            </a:extLst>
          </p:cNvPr>
          <p:cNvSpPr/>
          <p:nvPr/>
        </p:nvSpPr>
        <p:spPr>
          <a:xfrm>
            <a:off x="1888470" y="1196752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D6DED2-FEB4-CA16-4AC6-7B3F267DD7C9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1960478" y="3501008"/>
            <a:ext cx="2050629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722DABC-D9FC-3FE7-8249-AF3F6E372CFF}"/>
              </a:ext>
            </a:extLst>
          </p:cNvPr>
          <p:cNvSpPr/>
          <p:nvPr/>
        </p:nvSpPr>
        <p:spPr>
          <a:xfrm>
            <a:off x="1729916" y="1182199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2A0AB4-D1FE-751B-BC7A-BA80D91A8A1C}"/>
              </a:ext>
            </a:extLst>
          </p:cNvPr>
          <p:cNvCxnSpPr>
            <a:cxnSpLocks/>
          </p:cNvCxnSpPr>
          <p:nvPr/>
        </p:nvCxnSpPr>
        <p:spPr>
          <a:xfrm flipH="1">
            <a:off x="1631504" y="3467718"/>
            <a:ext cx="136503" cy="70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CDF51506-00B3-A38A-50DA-3F1127E6BDBE}"/>
              </a:ext>
            </a:extLst>
          </p:cNvPr>
          <p:cNvSpPr/>
          <p:nvPr/>
        </p:nvSpPr>
        <p:spPr>
          <a:xfrm>
            <a:off x="8585214" y="1120659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54D753-9416-2BDE-27B9-4AA1D251CFAD}"/>
              </a:ext>
            </a:extLst>
          </p:cNvPr>
          <p:cNvCxnSpPr>
            <a:cxnSpLocks/>
            <a:stCxn id="32" idx="4"/>
          </p:cNvCxnSpPr>
          <p:nvPr/>
        </p:nvCxnSpPr>
        <p:spPr>
          <a:xfrm>
            <a:off x="8657222" y="3424915"/>
            <a:ext cx="1357984" cy="671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9DBC48B5-E790-32A8-8F66-D4E5121998A3}"/>
              </a:ext>
            </a:extLst>
          </p:cNvPr>
          <p:cNvSpPr/>
          <p:nvPr/>
        </p:nvSpPr>
        <p:spPr>
          <a:xfrm>
            <a:off x="8426660" y="1106106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681320C-A1AE-19F9-B3C7-80CA19B9DC1B}"/>
              </a:ext>
            </a:extLst>
          </p:cNvPr>
          <p:cNvCxnSpPr>
            <a:cxnSpLocks/>
          </p:cNvCxnSpPr>
          <p:nvPr/>
        </p:nvCxnSpPr>
        <p:spPr>
          <a:xfrm flipH="1">
            <a:off x="8328248" y="3391625"/>
            <a:ext cx="136503" cy="70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DDF245E-2211-6D80-9715-4ACDEB0FEEE6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pic>
        <p:nvPicPr>
          <p:cNvPr id="14" name="Picture 1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ACEA1811-C5BE-168D-26F0-A2E79D692ED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6529" t="29060" r="14839" b="21475"/>
          <a:stretch/>
        </p:blipFill>
        <p:spPr>
          <a:xfrm>
            <a:off x="9363328" y="2821000"/>
            <a:ext cx="902169" cy="487659"/>
          </a:xfrm>
          <a:prstGeom prst="rect">
            <a:avLst/>
          </a:prstGeom>
        </p:spPr>
      </p:pic>
      <p:pic>
        <p:nvPicPr>
          <p:cNvPr id="15" name="Picture 14" descr="A drawing of a pipe&#10;&#10;Description automatically generated with medium confidence">
            <a:extLst>
              <a:ext uri="{FF2B5EF4-FFF2-40B4-BE49-F238E27FC236}">
                <a16:creationId xmlns:a16="http://schemas.microsoft.com/office/drawing/2014/main" id="{2CE8F985-1319-366E-0FD1-8C399599E1B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4485" t="37673" r="28266" b="36140"/>
          <a:stretch/>
        </p:blipFill>
        <p:spPr>
          <a:xfrm>
            <a:off x="2008831" y="1216508"/>
            <a:ext cx="1309098" cy="544149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A115787-550C-169A-BC1F-736889A1299A}"/>
              </a:ext>
            </a:extLst>
          </p:cNvPr>
          <p:cNvSpPr txBox="1"/>
          <p:nvPr/>
        </p:nvSpPr>
        <p:spPr bwMode="auto">
          <a:xfrm>
            <a:off x="4089518" y="1521487"/>
            <a:ext cx="31507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Significant dose reduction due to shielding around absorbers.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The additional shielding works </a:t>
            </a:r>
            <a:r>
              <a:rPr lang="en-US" sz="1600" b="1" dirty="0">
                <a:solidFill>
                  <a:srgbClr val="105806"/>
                </a:solidFill>
              </a:rPr>
              <a:t>well</a:t>
            </a:r>
            <a:r>
              <a:rPr lang="en-US" sz="1600" dirty="0">
                <a:solidFill>
                  <a:schemeClr val="tx2"/>
                </a:solidFill>
              </a:rPr>
              <a:t> in the </a:t>
            </a:r>
            <a:r>
              <a:rPr lang="en-US" sz="1600" b="1" dirty="0">
                <a:solidFill>
                  <a:srgbClr val="105806"/>
                </a:solidFill>
              </a:rPr>
              <a:t>horizontal plane</a:t>
            </a:r>
            <a:r>
              <a:rPr lang="en-US" sz="1600" dirty="0">
                <a:solidFill>
                  <a:schemeClr val="tx2"/>
                </a:solidFill>
              </a:rPr>
              <a:t>, but </a:t>
            </a:r>
            <a:r>
              <a:rPr lang="en-US" sz="1600" b="1" dirty="0">
                <a:solidFill>
                  <a:srgbClr val="FF0000"/>
                </a:solidFill>
              </a:rPr>
              <a:t>more shielding </a:t>
            </a:r>
            <a:r>
              <a:rPr lang="en-US" sz="1600" dirty="0">
                <a:solidFill>
                  <a:schemeClr val="tx2"/>
                </a:solidFill>
              </a:rPr>
              <a:t>would be required </a:t>
            </a:r>
            <a:r>
              <a:rPr lang="en-US" sz="1600" b="1" dirty="0">
                <a:solidFill>
                  <a:srgbClr val="FF0000"/>
                </a:solidFill>
              </a:rPr>
              <a:t>vertically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D0C9E830-891C-14CE-0A91-F51DD03DD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77DFBD42-38F0-E437-23FF-2546028CF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85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C785C66-A766-18A2-3366-527E74553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3942064"/>
            <a:ext cx="2537143" cy="21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F967A6-9386-7D15-CC9B-9DB95178A1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07"/>
          <a:stretch/>
        </p:blipFill>
        <p:spPr>
          <a:xfrm>
            <a:off x="811588" y="964560"/>
            <a:ext cx="3326469" cy="288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70B8939-18FF-2A5B-3A9C-04CE82683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6010" y="3928620"/>
            <a:ext cx="2510137" cy="2160000"/>
          </a:xfrm>
          <a:prstGeom prst="rect">
            <a:avLst/>
          </a:prstGeom>
        </p:spPr>
      </p:pic>
      <p:pic>
        <p:nvPicPr>
          <p:cNvPr id="12" name="Picture 11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B6954637-2222-D3B6-D864-6C1D3FFC69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857"/>
          <a:stretch/>
        </p:blipFill>
        <p:spPr>
          <a:xfrm>
            <a:off x="9623894" y="116632"/>
            <a:ext cx="2320589" cy="12241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FEC79B-1F58-B2B8-6FED-727E241D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r>
              <a:rPr lang="en-US" dirty="0"/>
              <a:t>Dose levels with added concept. shield.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26335-667F-6E58-A430-B01EB142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0617E2-FA03-021D-2CF6-EAE13AD2DBF6}"/>
              </a:ext>
            </a:extLst>
          </p:cNvPr>
          <p:cNvSpPr txBox="1"/>
          <p:nvPr/>
        </p:nvSpPr>
        <p:spPr bwMode="auto">
          <a:xfrm>
            <a:off x="8804817" y="63913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ttbar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A16EA3-2434-C33D-74C0-563E09DFB725}"/>
              </a:ext>
            </a:extLst>
          </p:cNvPr>
          <p:cNvSpPr txBox="1"/>
          <p:nvPr/>
        </p:nvSpPr>
        <p:spPr bwMode="auto">
          <a:xfrm>
            <a:off x="1211711" y="728700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Conc. shield ttbar </a:t>
            </a:r>
            <a:endParaRPr lang="en-GB" b="1" dirty="0"/>
          </a:p>
          <a:p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729652-EAE0-8E53-790D-84BEB1C95D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7509" y="956786"/>
            <a:ext cx="3888432" cy="288268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4F17913-5682-0C69-C249-C21482179269}"/>
              </a:ext>
            </a:extLst>
          </p:cNvPr>
          <p:cNvSpPr/>
          <p:nvPr/>
        </p:nvSpPr>
        <p:spPr>
          <a:xfrm>
            <a:off x="10992046" y="260648"/>
            <a:ext cx="488380" cy="7344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79BB0FD-C5DC-D221-47DD-324E6325CE28}"/>
              </a:ext>
            </a:extLst>
          </p:cNvPr>
          <p:cNvSpPr/>
          <p:nvPr/>
        </p:nvSpPr>
        <p:spPr>
          <a:xfrm>
            <a:off x="2307936" y="1186183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D6DED2-FEB4-CA16-4AC6-7B3F267DD7C9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2379944" y="3490439"/>
            <a:ext cx="691720" cy="50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CDF51506-00B3-A38A-50DA-3F1127E6BDBE}"/>
              </a:ext>
            </a:extLst>
          </p:cNvPr>
          <p:cNvSpPr/>
          <p:nvPr/>
        </p:nvSpPr>
        <p:spPr>
          <a:xfrm>
            <a:off x="8746010" y="1107790"/>
            <a:ext cx="144016" cy="23042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54D753-9416-2BDE-27B9-4AA1D251CFAD}"/>
              </a:ext>
            </a:extLst>
          </p:cNvPr>
          <p:cNvCxnSpPr>
            <a:cxnSpLocks/>
            <a:stCxn id="32" idx="4"/>
          </p:cNvCxnSpPr>
          <p:nvPr/>
        </p:nvCxnSpPr>
        <p:spPr>
          <a:xfrm>
            <a:off x="8818018" y="3412046"/>
            <a:ext cx="734366" cy="5784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4EF2B001-9621-F2A7-2C24-0CE349042B65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CECEED-3FFF-9A94-9D74-C738CE045269}"/>
              </a:ext>
            </a:extLst>
          </p:cNvPr>
          <p:cNvSpPr txBox="1"/>
          <p:nvPr/>
        </p:nvSpPr>
        <p:spPr bwMode="auto">
          <a:xfrm>
            <a:off x="4176423" y="1936089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105806"/>
                </a:solidFill>
              </a:rPr>
              <a:t>The conceptual shielding leads to a </a:t>
            </a:r>
            <a:r>
              <a:rPr lang="en-US" sz="1600" b="1" dirty="0">
                <a:solidFill>
                  <a:srgbClr val="105806"/>
                </a:solidFill>
              </a:rPr>
              <a:t>significant reduction </a:t>
            </a:r>
            <a:r>
              <a:rPr lang="en-US" sz="1600" dirty="0">
                <a:solidFill>
                  <a:srgbClr val="105806"/>
                </a:solidFill>
              </a:rPr>
              <a:t>in the dose levels.</a:t>
            </a:r>
            <a:r>
              <a:rPr lang="en-US" sz="1600" b="1" dirty="0">
                <a:solidFill>
                  <a:srgbClr val="105806"/>
                </a:solidFill>
              </a:rPr>
              <a:t> </a:t>
            </a:r>
            <a:endParaRPr lang="en-GB" sz="1600" dirty="0">
              <a:solidFill>
                <a:srgbClr val="105806"/>
              </a:solidFill>
            </a:endParaRPr>
          </a:p>
        </p:txBody>
      </p:sp>
      <p:pic>
        <p:nvPicPr>
          <p:cNvPr id="24" name="Picture 2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3D562E34-98D9-126B-BB64-644519CCC9D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529" t="29060" r="14839" b="21475"/>
          <a:stretch/>
        </p:blipFill>
        <p:spPr>
          <a:xfrm>
            <a:off x="9372271" y="2884448"/>
            <a:ext cx="902169" cy="487659"/>
          </a:xfrm>
          <a:prstGeom prst="rect">
            <a:avLst/>
          </a:prstGeom>
        </p:spPr>
      </p:pic>
      <p:pic>
        <p:nvPicPr>
          <p:cNvPr id="27" name="Picture 26" descr="A drawing of a pipe&#10;&#10;Description automatically generated with medium confidence">
            <a:extLst>
              <a:ext uri="{FF2B5EF4-FFF2-40B4-BE49-F238E27FC236}">
                <a16:creationId xmlns:a16="http://schemas.microsoft.com/office/drawing/2014/main" id="{CD76EB76-9125-FA6B-D915-22B98768E71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4485" t="37673" r="28266" b="36140"/>
          <a:stretch/>
        </p:blipFill>
        <p:spPr>
          <a:xfrm>
            <a:off x="2424614" y="1309045"/>
            <a:ext cx="1012474" cy="4208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3B4C399-38F5-EFBB-1213-8B53BD1B0468}"/>
              </a:ext>
            </a:extLst>
          </p:cNvPr>
          <p:cNvSpPr txBox="1"/>
          <p:nvPr/>
        </p:nvSpPr>
        <p:spPr bwMode="auto">
          <a:xfrm>
            <a:off x="4369096" y="4521934"/>
            <a:ext cx="4176464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Still, a more efficient shielding is needed to achieve sustainable dose levels for operating the machine several years.</a:t>
            </a:r>
          </a:p>
        </p:txBody>
      </p:sp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583C40EB-4E40-B0CF-D0EC-F95435A8E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82509CB6-9278-1149-75DE-449FC64B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04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36D2BF-CF64-A867-B913-282BBC99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on the MB busbars – ttbar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6A857-534D-A102-2F77-31A985690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A84ABE-8BB7-E56A-C58F-CC5D41E0A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94" y="3789280"/>
            <a:ext cx="3281889" cy="216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75B093-1AAE-974B-361C-8DB68B63640F}"/>
              </a:ext>
            </a:extLst>
          </p:cNvPr>
          <p:cNvSpPr txBox="1"/>
          <p:nvPr/>
        </p:nvSpPr>
        <p:spPr bwMode="auto">
          <a:xfrm>
            <a:off x="2769007" y="406778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Internal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477805-280A-F238-2108-23F7489B2B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95" y="1093835"/>
            <a:ext cx="3269188" cy="216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5E5BC6D-1F86-3333-5666-6ED33854C051}"/>
              </a:ext>
            </a:extLst>
          </p:cNvPr>
          <p:cNvSpPr txBox="1"/>
          <p:nvPr/>
        </p:nvSpPr>
        <p:spPr bwMode="auto">
          <a:xfrm>
            <a:off x="2639616" y="138358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External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8CCBBD-A156-4998-BFB9-3FA64350204B}"/>
              </a:ext>
            </a:extLst>
          </p:cNvPr>
          <p:cNvSpPr txBox="1"/>
          <p:nvPr/>
        </p:nvSpPr>
        <p:spPr bwMode="auto">
          <a:xfrm>
            <a:off x="5433381" y="5283495"/>
            <a:ext cx="32818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ym typeface="Wingdings" panose="05000000000000000000" pitchFamily="2" charset="2"/>
              </a:rPr>
              <a:t>The results for the conceptual shielding do not provide a definitive number yet, as the statistical error is still too large! It still allows for a first estimate.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AD8294-1324-E348-33B3-8AEDA8C7C41E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64C58AE-2412-0E38-8114-24926FAA2B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2228" y="3907205"/>
            <a:ext cx="2740041" cy="216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B49A89-3A0C-E0AD-1C53-B856897A5DA2}"/>
              </a:ext>
            </a:extLst>
          </p:cNvPr>
          <p:cNvSpPr txBox="1"/>
          <p:nvPr/>
        </p:nvSpPr>
        <p:spPr bwMode="auto">
          <a:xfrm>
            <a:off x="4484713" y="2040959"/>
            <a:ext cx="3522332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05806"/>
                </a:solidFill>
                <a:sym typeface="Wingdings" panose="05000000000000000000" pitchFamily="2" charset="2"/>
              </a:rPr>
              <a:t>Dose is reduced by a few factors </a:t>
            </a:r>
            <a:r>
              <a:rPr lang="en-US" dirty="0">
                <a:sym typeface="Wingdings" panose="05000000000000000000" pitchFamily="2" charset="2"/>
              </a:rPr>
              <a:t>but not enough to use organic insulation material.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Due to space constraints, it is difficult to use more material between the vacuum chamber and the busbars.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4931890-953C-BDF6-F763-85C3FE01B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5581" y="1196752"/>
            <a:ext cx="2700000" cy="216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C25C2FA-514B-9E90-3BB3-D6F6828005E0}"/>
              </a:ext>
            </a:extLst>
          </p:cNvPr>
          <p:cNvSpPr txBox="1"/>
          <p:nvPr/>
        </p:nvSpPr>
        <p:spPr bwMode="auto">
          <a:xfrm>
            <a:off x="10272464" y="410801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Internal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796A56-8237-0356-BDA9-D75C21D5B1C9}"/>
              </a:ext>
            </a:extLst>
          </p:cNvPr>
          <p:cNvSpPr txBox="1"/>
          <p:nvPr/>
        </p:nvSpPr>
        <p:spPr bwMode="auto">
          <a:xfrm>
            <a:off x="10052248" y="145548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External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872776-B850-296A-8DB1-04FAEE292819}"/>
              </a:ext>
            </a:extLst>
          </p:cNvPr>
          <p:cNvSpPr txBox="1"/>
          <p:nvPr/>
        </p:nvSpPr>
        <p:spPr bwMode="auto">
          <a:xfrm>
            <a:off x="1650000" y="333689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Absorber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D74715-274B-8333-5009-EBDBC17ECFC9}"/>
              </a:ext>
            </a:extLst>
          </p:cNvPr>
          <p:cNvSpPr txBox="1"/>
          <p:nvPr/>
        </p:nvSpPr>
        <p:spPr bwMode="auto">
          <a:xfrm>
            <a:off x="9233719" y="3453614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Conceptual shield.</a:t>
            </a:r>
            <a:endParaRPr lang="en-GB" b="1" dirty="0"/>
          </a:p>
        </p:txBody>
      </p:sp>
      <p:pic>
        <p:nvPicPr>
          <p:cNvPr id="32" name="Picture 31" descr="A drawing of a machine&#10;&#10;Description automatically generated">
            <a:extLst>
              <a:ext uri="{FF2B5EF4-FFF2-40B4-BE49-F238E27FC236}">
                <a16:creationId xmlns:a16="http://schemas.microsoft.com/office/drawing/2014/main" id="{733ADD49-8245-98D6-57C4-E7D834E5A75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55" t="28854" r="14006" b="47913"/>
          <a:stretch/>
        </p:blipFill>
        <p:spPr>
          <a:xfrm>
            <a:off x="8464218" y="138494"/>
            <a:ext cx="3616492" cy="926171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F73387A4-62B1-FEC8-631E-ECE766283E4A}"/>
              </a:ext>
            </a:extLst>
          </p:cNvPr>
          <p:cNvSpPr/>
          <p:nvPr/>
        </p:nvSpPr>
        <p:spPr>
          <a:xfrm>
            <a:off x="9696400" y="506196"/>
            <a:ext cx="72008" cy="186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A593AF-1154-0C57-933A-0C7E4B5C81E6}"/>
              </a:ext>
            </a:extLst>
          </p:cNvPr>
          <p:cNvSpPr/>
          <p:nvPr/>
        </p:nvSpPr>
        <p:spPr>
          <a:xfrm>
            <a:off x="10760646" y="506196"/>
            <a:ext cx="72008" cy="186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112DF0-E1F9-B70E-2AF5-DD573F342C9D}"/>
              </a:ext>
            </a:extLst>
          </p:cNvPr>
          <p:cNvSpPr txBox="1"/>
          <p:nvPr/>
        </p:nvSpPr>
        <p:spPr bwMode="auto">
          <a:xfrm>
            <a:off x="9732404" y="570903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Int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3DBA80-DB5F-C8D0-638C-6281D101B488}"/>
              </a:ext>
            </a:extLst>
          </p:cNvPr>
          <p:cNvSpPr txBox="1"/>
          <p:nvPr/>
        </p:nvSpPr>
        <p:spPr bwMode="auto">
          <a:xfrm>
            <a:off x="10369345" y="579165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Ext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79E420A-DDF5-7D82-BA84-7C40B7BD6B9A}"/>
              </a:ext>
            </a:extLst>
          </p:cNvPr>
          <p:cNvSpPr txBox="1"/>
          <p:nvPr/>
        </p:nvSpPr>
        <p:spPr bwMode="auto">
          <a:xfrm>
            <a:off x="4100990" y="1414240"/>
            <a:ext cx="4163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ym typeface="Wingdings" panose="05000000000000000000" pitchFamily="2" charset="2"/>
              </a:rPr>
              <a:t>Coils protectable with a block of lead?</a:t>
            </a:r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87F1A3F0-C6C8-C64A-5131-94688DAE7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F8EBBADF-954E-2941-76AF-6A42837B6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2nd FCC-</a:t>
            </a:r>
            <a:r>
              <a:rPr lang="en-GB" dirty="0" err="1"/>
              <a:t>ee</a:t>
            </a:r>
            <a:r>
              <a:rPr lang="en-GB" dirty="0"/>
              <a:t>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9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263DFF-7193-9DB8-66D7-5F0A01E03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Using the basic absorber layout, the observed </a:t>
            </a:r>
            <a:r>
              <a:rPr lang="en-US" dirty="0">
                <a:solidFill>
                  <a:srgbClr val="FF0000"/>
                </a:solidFill>
              </a:rPr>
              <a:t>dose levels in the tunnel and on the dipole busbars are too high to withstand operation of several years</a:t>
            </a:r>
            <a:r>
              <a:rPr lang="en-US" dirty="0"/>
              <a:t>. This is valid for the ttbar mode as well as for the Higgs operation mode.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dirty="0">
                <a:solidFill>
                  <a:srgbClr val="105806"/>
                </a:solidFill>
              </a:rPr>
              <a:t>conceptual additional shielding </a:t>
            </a:r>
            <a:r>
              <a:rPr lang="en-US" dirty="0"/>
              <a:t>has been tested leading to a </a:t>
            </a:r>
            <a:r>
              <a:rPr lang="en-US" dirty="0">
                <a:solidFill>
                  <a:srgbClr val="105806"/>
                </a:solidFill>
              </a:rPr>
              <a:t>significant reduction in the dose levels</a:t>
            </a:r>
            <a:r>
              <a:rPr lang="en-US" dirty="0"/>
              <a:t>. However, a more refined shielding concept needs to be developed to fulfill all the requirements acceptable dose levels for systems in the tunnel.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 Need to study the possible integration of the shielding with TE/MSC and TE/VSC (including the need of extra supports, active cooling, access to the vacuum chamber for NEG coating and bake out etc.)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8525B1-3337-0F51-8A42-A19C36332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501CC-81E0-3C38-6D6D-660926F34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D7D59-B53D-E280-4CAB-5525622C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0FD92-965D-D6A4-694D-CE38A4343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45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B56439-859A-CFC6-075C-3A616B6A0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82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Studies presented until end of 2023 date back to input from 2020, which is not really representative anymore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Implemented (not so) recent changes: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Beam separation: </a:t>
            </a:r>
            <a:r>
              <a:rPr lang="en-US" i="1" dirty="0"/>
              <a:t>30cm to 35cm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Vacuum chamber diameter: </a:t>
            </a:r>
            <a:r>
              <a:rPr lang="en-US" i="1" dirty="0"/>
              <a:t>70mm to 60mm </a:t>
            </a:r>
            <a:r>
              <a:rPr lang="en-US" i="1" dirty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compromise for less volume and acceptable performance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New absorber design </a:t>
            </a:r>
            <a:r>
              <a:rPr lang="en-US" sz="1400" dirty="0"/>
              <a:t>(thanks to R. Kersevan)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More recent optics file:</a:t>
            </a: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dirty="0"/>
              <a:t>Dipole lengths: </a:t>
            </a:r>
            <a:r>
              <a:rPr lang="en-US" i="1" dirty="0"/>
              <a:t>19m, 21m, 22m </a:t>
            </a:r>
            <a:r>
              <a:rPr lang="en-US" dirty="0"/>
              <a:t>(which can consist of several dipoles connected to each other)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sustainable to work with three different dipole lengths?</a:t>
            </a:r>
            <a:endParaRPr lang="en-US" dirty="0">
              <a:solidFill>
                <a:srgbClr val="FF0000"/>
              </a:solidFill>
            </a:endParaRPr>
          </a:p>
          <a:p>
            <a:pPr marL="990900" lvl="2" indent="-342900">
              <a:buFont typeface="Arial" panose="020B0604020202020204" pitchFamily="34" charset="0"/>
              <a:buChar char="•"/>
            </a:pPr>
            <a:r>
              <a:rPr lang="en-US" dirty="0"/>
              <a:t>Often only 15cm between the magnets (magnetic length!)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sufficient space between the components when return coils added?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ym typeface="Wingdings" panose="05000000000000000000" pitchFamily="2" charset="2"/>
              </a:rPr>
              <a:t>Goal</a:t>
            </a:r>
            <a:r>
              <a:rPr lang="en-US" dirty="0">
                <a:sym typeface="Wingdings" panose="05000000000000000000" pitchFamily="2" charset="2"/>
              </a:rPr>
              <a:t>: </a:t>
            </a:r>
            <a:r>
              <a:rPr lang="en-US" b="0" dirty="0">
                <a:sym typeface="Wingdings" panose="05000000000000000000" pitchFamily="2" charset="2"/>
              </a:rPr>
              <a:t>perform simulations for all operation modes and develop the necessary for shielding.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05806"/>
                </a:solidFill>
                <a:sym typeface="Wingdings" panose="05000000000000000000" pitchFamily="2" charset="2"/>
              </a:rPr>
              <a:t>Today: Radiation load for ttbar (182.5GeV, 5mA) and Higgs (120GeV, 26.7mA). Baseline absorbers and conceptual shielding design </a:t>
            </a:r>
            <a:endParaRPr lang="en-US" b="1" dirty="0">
              <a:solidFill>
                <a:srgbClr val="105806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C9C3BBC-8546-35E7-D2F0-E419CAB8F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of updated studies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311FF-0B67-D651-4475-4DD34128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E95D4-595E-B307-789D-A1E6B8D65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01F58-8B3D-66B4-C145-E0A384EC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72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7AF2-A013-FE9A-FCAA-D23ED712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340768"/>
            <a:ext cx="8496944" cy="4761077"/>
          </a:xfrm>
          <a:prstGeom prst="rect">
            <a:avLst/>
          </a:prstGeom>
        </p:spPr>
      </p:pic>
      <p:pic>
        <p:nvPicPr>
          <p:cNvPr id="24" name="Picture 23" descr="A video game screen with a pixelated character&#10;&#10;Description automatically generated">
            <a:extLst>
              <a:ext uri="{FF2B5EF4-FFF2-40B4-BE49-F238E27FC236}">
                <a16:creationId xmlns:a16="http://schemas.microsoft.com/office/drawing/2014/main" id="{FC38FB4F-EBB7-743A-27DD-D91F15E3E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7482" y="2285855"/>
            <a:ext cx="2661405" cy="258287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009097D-5EB9-B154-4BC2-AECB24A7F0C1}"/>
              </a:ext>
            </a:extLst>
          </p:cNvPr>
          <p:cNvSpPr/>
          <p:nvPr/>
        </p:nvSpPr>
        <p:spPr>
          <a:xfrm>
            <a:off x="8976320" y="1704916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Tunnel – cross section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759D64-B264-805C-7310-A5102C6D15F1}"/>
              </a:ext>
            </a:extLst>
          </p:cNvPr>
          <p:cNvSpPr/>
          <p:nvPr/>
        </p:nvSpPr>
        <p:spPr>
          <a:xfrm>
            <a:off x="911424" y="4005064"/>
            <a:ext cx="4680520" cy="106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130m</a:t>
            </a:r>
            <a:r>
              <a:rPr lang="en-US" sz="1600" dirty="0">
                <a:solidFill>
                  <a:schemeClr val="tx1"/>
                </a:solidFill>
              </a:rPr>
              <a:t> long half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Reinjection of particles at the beginning of the cell as soon as they touch the final plane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A69331-AE26-2774-99C5-01D18D97571B}"/>
              </a:ext>
            </a:extLst>
          </p:cNvPr>
          <p:cNvSpPr/>
          <p:nvPr/>
        </p:nvSpPr>
        <p:spPr>
          <a:xfrm>
            <a:off x="8886464" y="4868725"/>
            <a:ext cx="3240360" cy="106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 detailed design with cable trays, extraction pipes,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No alcoves yet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227E6FEE-DD61-0C8C-22B5-44DB4775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6F0BEB40-9D2E-508F-F128-4B71BAA8B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E2C59B-D6F3-D62A-D018-58767F53C72E}"/>
              </a:ext>
            </a:extLst>
          </p:cNvPr>
          <p:cNvSpPr txBox="1"/>
          <p:nvPr/>
        </p:nvSpPr>
        <p:spPr bwMode="auto">
          <a:xfrm>
            <a:off x="8760296" y="6040228"/>
            <a:ext cx="3182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Thanks to F. </a:t>
            </a:r>
            <a:r>
              <a:rPr lang="en-US" sz="1200" dirty="0" err="1"/>
              <a:t>Valchkova</a:t>
            </a:r>
            <a:r>
              <a:rPr lang="en-US" sz="1200" dirty="0"/>
              <a:t> for the tunnel layout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57703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 - dipoles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7AF2-A013-FE9A-FCAA-D23ED712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196752"/>
            <a:ext cx="8496944" cy="47610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9C4A78-FEE1-AB3B-DFAE-746AD8132AD0}"/>
              </a:ext>
            </a:extLst>
          </p:cNvPr>
          <p:cNvSpPr/>
          <p:nvPr/>
        </p:nvSpPr>
        <p:spPr>
          <a:xfrm>
            <a:off x="8912426" y="1562449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Dipole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7F7B57-00BF-758F-4D88-50A09CB76AF0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608168" y="2401877"/>
            <a:ext cx="1358419" cy="102712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drawing of a machine&#10;&#10;Description automatically generated">
            <a:extLst>
              <a:ext uri="{FF2B5EF4-FFF2-40B4-BE49-F238E27FC236}">
                <a16:creationId xmlns:a16="http://schemas.microsoft.com/office/drawing/2014/main" id="{72D33E63-2AF8-56C7-3899-7622FE24AC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55" t="28854" r="14006" b="47913"/>
          <a:stretch/>
        </p:blipFill>
        <p:spPr>
          <a:xfrm>
            <a:off x="8966587" y="2023836"/>
            <a:ext cx="2952328" cy="75608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5EF83B0-E420-DD34-6AA3-4D68371C1AF8}"/>
              </a:ext>
            </a:extLst>
          </p:cNvPr>
          <p:cNvSpPr/>
          <p:nvPr/>
        </p:nvSpPr>
        <p:spPr>
          <a:xfrm>
            <a:off x="8832304" y="2233944"/>
            <a:ext cx="3060649" cy="3597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5 dipoles in half cell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Iron yoke, copper busbars with water cooling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Two different absorber schemes tested:</a:t>
            </a:r>
          </a:p>
          <a:p>
            <a:pPr marL="342900" indent="-342900" algn="ctr">
              <a:buAutoNum type="arabicParenR"/>
            </a:pPr>
            <a:r>
              <a:rPr lang="en-US" sz="1600" dirty="0">
                <a:solidFill>
                  <a:schemeClr val="tx1"/>
                </a:solidFill>
              </a:rPr>
              <a:t>Only absorbers (pink)</a:t>
            </a:r>
          </a:p>
          <a:p>
            <a:pPr marL="342900" indent="-342900" algn="ctr">
              <a:buAutoNum type="arabicParenR"/>
            </a:pPr>
            <a:r>
              <a:rPr lang="en-US" sz="1600" dirty="0">
                <a:solidFill>
                  <a:schemeClr val="tx1"/>
                </a:solidFill>
              </a:rPr>
              <a:t>Absorbers plus tungsten shielding on the external side and lead on the internal side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E82694E-A7A0-D7C4-F644-D4EDB58F4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6592782-284B-4BFF-75D6-683474182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8EB30A-ABBB-92AE-FCA5-1449B08E3482}"/>
              </a:ext>
            </a:extLst>
          </p:cNvPr>
          <p:cNvSpPr txBox="1"/>
          <p:nvPr/>
        </p:nvSpPr>
        <p:spPr bwMode="auto">
          <a:xfrm>
            <a:off x="7865069" y="6014194"/>
            <a:ext cx="4317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Thanks to J. Bauche and </a:t>
            </a:r>
            <a:r>
              <a:rPr lang="en-US" sz="1200" dirty="0" err="1"/>
              <a:t>L.v.</a:t>
            </a:r>
            <a:r>
              <a:rPr lang="en-US" sz="1200" dirty="0"/>
              <a:t> Freeden for the magnet design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25191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6293"/>
            <a:ext cx="11376025" cy="1065742"/>
          </a:xfrm>
        </p:spPr>
        <p:txBody>
          <a:bodyPr/>
          <a:lstStyle/>
          <a:p>
            <a:r>
              <a:rPr lang="en-US" dirty="0"/>
              <a:t>Geometry layout – absorbers 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7AF2-A013-FE9A-FCAA-D23ED712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196752"/>
            <a:ext cx="8496944" cy="47610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69B1142-5864-85B8-45C0-B387C513919C}"/>
              </a:ext>
            </a:extLst>
          </p:cNvPr>
          <p:cNvSpPr/>
          <p:nvPr/>
        </p:nvSpPr>
        <p:spPr>
          <a:xfrm>
            <a:off x="8813985" y="210615"/>
            <a:ext cx="3372156" cy="2654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Absorber (ABS)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Approximation of complex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Weight close to the weight of the actual absorber prototypes (1kg)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/>
                </a:solidFill>
              </a:rPr>
              <a:t>CuCrZr</a:t>
            </a:r>
            <a:r>
              <a:rPr lang="en-US" sz="1600" dirty="0">
                <a:solidFill>
                  <a:schemeClr val="tx1"/>
                </a:solidFill>
              </a:rPr>
              <a:t>, 30cm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60cm length for conceptual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52 ABS</a:t>
            </a:r>
            <a:r>
              <a:rPr lang="en-US" sz="1600" baseline="30000" dirty="0">
                <a:solidFill>
                  <a:schemeClr val="tx1"/>
                </a:solidFill>
              </a:rPr>
              <a:t>1) </a:t>
            </a:r>
            <a:r>
              <a:rPr lang="en-US" sz="1600" dirty="0">
                <a:solidFill>
                  <a:schemeClr val="tx1"/>
                </a:solidFill>
              </a:rPr>
              <a:t>for both beams</a:t>
            </a:r>
            <a:endParaRPr lang="en-US" sz="1600" baseline="300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4444DAA-059F-2DB5-82E5-32725C4D6EC4}"/>
              </a:ext>
            </a:extLst>
          </p:cNvPr>
          <p:cNvCxnSpPr>
            <a:cxnSpLocks/>
          </p:cNvCxnSpPr>
          <p:nvPr/>
        </p:nvCxnSpPr>
        <p:spPr>
          <a:xfrm flipH="1" flipV="1">
            <a:off x="7583700" y="3501675"/>
            <a:ext cx="1950527" cy="15446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2D51CAE5-0D4C-C432-6674-F4115979AA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529" t="29060" r="14839" b="21475"/>
          <a:stretch/>
        </p:blipFill>
        <p:spPr>
          <a:xfrm>
            <a:off x="9624392" y="3477477"/>
            <a:ext cx="2041755" cy="1103651"/>
          </a:xfrm>
          <a:prstGeom prst="rect">
            <a:avLst/>
          </a:prstGeom>
        </p:spPr>
      </p:pic>
      <p:pic>
        <p:nvPicPr>
          <p:cNvPr id="17" name="Picture 16" descr="A drawing of a pipe&#10;&#10;Description automatically generated with medium confidence">
            <a:extLst>
              <a:ext uri="{FF2B5EF4-FFF2-40B4-BE49-F238E27FC236}">
                <a16:creationId xmlns:a16="http://schemas.microsoft.com/office/drawing/2014/main" id="{C8D4F632-32A9-CE27-F2C9-991B90A31E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85" t="37673" r="28266" b="36140"/>
          <a:stretch/>
        </p:blipFill>
        <p:spPr>
          <a:xfrm>
            <a:off x="9375370" y="4873677"/>
            <a:ext cx="2655132" cy="110365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26A2303-420D-D5C2-183E-3F4BB6D2EF5C}"/>
              </a:ext>
            </a:extLst>
          </p:cNvPr>
          <p:cNvSpPr/>
          <p:nvPr/>
        </p:nvSpPr>
        <p:spPr>
          <a:xfrm>
            <a:off x="7641823" y="3046333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ABS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419D00-1A1D-8D10-7BA6-4F80BA6DCC69}"/>
              </a:ext>
            </a:extLst>
          </p:cNvPr>
          <p:cNvSpPr/>
          <p:nvPr/>
        </p:nvSpPr>
        <p:spPr>
          <a:xfrm>
            <a:off x="8472264" y="4445042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ABS + concept. shield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62694A-9998-09B9-3D1A-EA9948ED99C7}"/>
              </a:ext>
            </a:extLst>
          </p:cNvPr>
          <p:cNvSpPr/>
          <p:nvPr/>
        </p:nvSpPr>
        <p:spPr>
          <a:xfrm rot="3277173">
            <a:off x="9224190" y="5304684"/>
            <a:ext cx="948046" cy="157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Lead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D821ABC-0241-7FD4-89B8-585C59D1E1EE}"/>
              </a:ext>
            </a:extLst>
          </p:cNvPr>
          <p:cNvSpPr/>
          <p:nvPr/>
        </p:nvSpPr>
        <p:spPr>
          <a:xfrm rot="3277173">
            <a:off x="11247639" y="5226946"/>
            <a:ext cx="948046" cy="157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Tungsten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7900140-12DC-C7F3-E5B2-B095F80294FD}"/>
              </a:ext>
            </a:extLst>
          </p:cNvPr>
          <p:cNvSpPr/>
          <p:nvPr/>
        </p:nvSpPr>
        <p:spPr>
          <a:xfrm>
            <a:off x="9224190" y="5950124"/>
            <a:ext cx="948046" cy="157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13.3kg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ABCEAF-9F2B-F4C9-BDCB-6F2DFE015C79}"/>
              </a:ext>
            </a:extLst>
          </p:cNvPr>
          <p:cNvSpPr/>
          <p:nvPr/>
        </p:nvSpPr>
        <p:spPr>
          <a:xfrm>
            <a:off x="11098395" y="5918735"/>
            <a:ext cx="948046" cy="157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33.5kg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A5B7E38-738D-0D05-1E93-74A946191468}"/>
              </a:ext>
            </a:extLst>
          </p:cNvPr>
          <p:cNvSpPr/>
          <p:nvPr/>
        </p:nvSpPr>
        <p:spPr>
          <a:xfrm>
            <a:off x="-223398" y="5947651"/>
            <a:ext cx="80648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1) In this geometry there are only 50 ABS, as the last two would have been placed in an MS with too much space constraints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5A5819-9F65-C0CE-07E2-439B3383DEBA}"/>
              </a:ext>
            </a:extLst>
          </p:cNvPr>
          <p:cNvSpPr/>
          <p:nvPr/>
        </p:nvSpPr>
        <p:spPr>
          <a:xfrm>
            <a:off x="727933" y="3568650"/>
            <a:ext cx="6698080" cy="2654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Using tungsten and lead for the additional shielding to optimize the cost of the system.</a:t>
            </a:r>
          </a:p>
          <a:p>
            <a:r>
              <a:rPr lang="en-US" sz="1400" dirty="0">
                <a:solidFill>
                  <a:schemeClr val="tx1"/>
                </a:solidFill>
              </a:rPr>
              <a:t>On the </a:t>
            </a:r>
            <a:r>
              <a:rPr lang="en-US" sz="1400" b="1" dirty="0">
                <a:solidFill>
                  <a:schemeClr val="tx1"/>
                </a:solidFill>
              </a:rPr>
              <a:t>external side</a:t>
            </a:r>
            <a:r>
              <a:rPr lang="en-US" sz="1400" dirty="0">
                <a:solidFill>
                  <a:schemeClr val="tx1"/>
                </a:solidFill>
              </a:rPr>
              <a:t>, where the tunnel environment needs to be protected, </a:t>
            </a:r>
            <a:r>
              <a:rPr lang="en-US" sz="1400" b="1" dirty="0">
                <a:solidFill>
                  <a:schemeClr val="tx1"/>
                </a:solidFill>
              </a:rPr>
              <a:t>tungsten</a:t>
            </a:r>
            <a:r>
              <a:rPr lang="en-US" sz="1400" dirty="0">
                <a:solidFill>
                  <a:schemeClr val="tx1"/>
                </a:solidFill>
              </a:rPr>
              <a:t> is used due to its better absorption properties.</a:t>
            </a:r>
          </a:p>
          <a:p>
            <a:r>
              <a:rPr lang="en-US" sz="1400" dirty="0">
                <a:solidFill>
                  <a:schemeClr val="tx1"/>
                </a:solidFill>
              </a:rPr>
              <a:t>On the </a:t>
            </a:r>
            <a:r>
              <a:rPr lang="en-US" sz="1400" b="1" dirty="0">
                <a:solidFill>
                  <a:schemeClr val="tx1"/>
                </a:solidFill>
              </a:rPr>
              <a:t>internal side</a:t>
            </a:r>
            <a:r>
              <a:rPr lang="en-US" sz="1400" dirty="0">
                <a:solidFill>
                  <a:schemeClr val="tx1"/>
                </a:solidFill>
              </a:rPr>
              <a:t> a block of </a:t>
            </a:r>
            <a:r>
              <a:rPr lang="en-US" sz="1400" b="1" dirty="0">
                <a:solidFill>
                  <a:schemeClr val="tx1"/>
                </a:solidFill>
              </a:rPr>
              <a:t>lead</a:t>
            </a:r>
            <a:r>
              <a:rPr lang="en-US" sz="1400" dirty="0">
                <a:solidFill>
                  <a:schemeClr val="tx1"/>
                </a:solidFill>
              </a:rPr>
              <a:t> is used, as it provides good absorption properties for the busbar protection but is less expensive.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E4CBEA8B-4A8B-20EA-4E76-6A7F2A2AF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95799BA1-C43A-5BF5-390C-D835BF88F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B69F612-911D-47DD-C7C9-3CCB8C645FA6}"/>
              </a:ext>
            </a:extLst>
          </p:cNvPr>
          <p:cNvSpPr/>
          <p:nvPr/>
        </p:nvSpPr>
        <p:spPr>
          <a:xfrm rot="3277173">
            <a:off x="11282289" y="3770082"/>
            <a:ext cx="948046" cy="157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Absorber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CB6E9A-1DBE-6B1F-CCAA-6FCD5F91610B}"/>
              </a:ext>
            </a:extLst>
          </p:cNvPr>
          <p:cNvSpPr/>
          <p:nvPr/>
        </p:nvSpPr>
        <p:spPr>
          <a:xfrm>
            <a:off x="270113" y="3848972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Conceptual shielding</a:t>
            </a:r>
          </a:p>
        </p:txBody>
      </p:sp>
    </p:spTree>
    <p:extLst>
      <p:ext uri="{BB962C8B-B14F-4D97-AF65-F5344CB8AC3E}">
        <p14:creationId xmlns:p14="http://schemas.microsoft.com/office/powerpoint/2010/main" val="1633769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 – quadrupoles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7AF2-A013-FE9A-FCAA-D23ED712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196752"/>
            <a:ext cx="8496944" cy="476107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5EAC24E-79EA-6F9E-9692-7C958B4EBDA2}"/>
              </a:ext>
            </a:extLst>
          </p:cNvPr>
          <p:cNvSpPr/>
          <p:nvPr/>
        </p:nvSpPr>
        <p:spPr>
          <a:xfrm>
            <a:off x="8976320" y="1598816"/>
            <a:ext cx="2880320" cy="2214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Quadrupole</a:t>
            </a:r>
            <a:endParaRPr lang="en-US" sz="16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Implemented without return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Drift spaces between MQ and MB sometimes only 15cm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One MQ has ABS placed in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5 MQs in half cell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41F387-26D3-0559-D3FF-AC9031B08C51}"/>
              </a:ext>
            </a:extLst>
          </p:cNvPr>
          <p:cNvCxnSpPr>
            <a:cxnSpLocks/>
          </p:cNvCxnSpPr>
          <p:nvPr/>
        </p:nvCxnSpPr>
        <p:spPr>
          <a:xfrm flipH="1">
            <a:off x="8400256" y="4653136"/>
            <a:ext cx="1224136" cy="28803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brown square with a black background&#10;&#10;Description automatically generated">
            <a:extLst>
              <a:ext uri="{FF2B5EF4-FFF2-40B4-BE49-F238E27FC236}">
                <a16:creationId xmlns:a16="http://schemas.microsoft.com/office/drawing/2014/main" id="{F5B19D77-D1BE-C75D-C6E4-16BAC6A548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40" t="21020" r="32045" b="14721"/>
          <a:stretch/>
        </p:blipFill>
        <p:spPr>
          <a:xfrm>
            <a:off x="9624392" y="4093385"/>
            <a:ext cx="1592648" cy="1728192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2EFB9AF5-00CD-7CC0-C32E-528D3CD8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DB08BF3-7B9F-C9EF-B940-5BAEA2543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9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 – </a:t>
            </a:r>
            <a:r>
              <a:rPr lang="en-US" dirty="0" err="1"/>
              <a:t>sextupoles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F7AF2-A013-FE9A-FCAA-D23ED712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196752"/>
            <a:ext cx="8496944" cy="47610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3DD4241-245D-956E-DF8F-EDA74C435E75}"/>
              </a:ext>
            </a:extLst>
          </p:cNvPr>
          <p:cNvSpPr/>
          <p:nvPr/>
        </p:nvSpPr>
        <p:spPr>
          <a:xfrm>
            <a:off x="9534276" y="2642642"/>
            <a:ext cx="24719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Sextupole</a:t>
            </a:r>
            <a:endParaRPr lang="en-US" b="1" dirty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2x2 MS in the half cell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1.3m length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FBEA40D-BA48-FC79-A1FD-A036A0F1914E}"/>
              </a:ext>
            </a:extLst>
          </p:cNvPr>
          <p:cNvCxnSpPr>
            <a:cxnSpLocks/>
          </p:cNvCxnSpPr>
          <p:nvPr/>
        </p:nvCxnSpPr>
        <p:spPr>
          <a:xfrm flipH="1">
            <a:off x="8616280" y="2636912"/>
            <a:ext cx="1440160" cy="79208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air of brown and gold wheels&#10;&#10;Description automatically generated">
            <a:extLst>
              <a:ext uri="{FF2B5EF4-FFF2-40B4-BE49-F238E27FC236}">
                <a16:creationId xmlns:a16="http://schemas.microsoft.com/office/drawing/2014/main" id="{39986D87-5908-FEFE-62CA-FA4C8EFD07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10" t="22281" r="13146" b="23541"/>
          <a:stretch/>
        </p:blipFill>
        <p:spPr>
          <a:xfrm>
            <a:off x="9078564" y="3645024"/>
            <a:ext cx="2927648" cy="1554184"/>
          </a:xfrm>
          <a:prstGeom prst="rect">
            <a:avLst/>
          </a:prstGeom>
        </p:spPr>
      </p:pic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4BB8AE0E-833D-EA3F-5C44-BF21BDA3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1B7BD0AA-8CAE-860C-9902-C2973AA0B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6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22EC8D-AB54-8908-BA56-31DE25FF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Absorbed power per half cell for the </a:t>
            </a:r>
            <a:r>
              <a:rPr lang="en-US" sz="3200" i="1" dirty="0"/>
              <a:t>baseline layout </a:t>
            </a:r>
            <a:r>
              <a:rPr lang="en-US" sz="3200" dirty="0"/>
              <a:t>– Higgs vs ttbar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2A6220-AD86-B491-FCA8-201B4B12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D5C2EA-A9C7-F2F1-23F3-43298E3A0D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959974"/>
              </p:ext>
            </p:extLst>
          </p:nvPr>
        </p:nvGraphicFramePr>
        <p:xfrm>
          <a:off x="634598" y="1439335"/>
          <a:ext cx="4582478" cy="40741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146618">
                  <a:extLst>
                    <a:ext uri="{9D8B030D-6E8A-4147-A177-3AD203B41FA5}">
                      <a16:colId xmlns:a16="http://schemas.microsoft.com/office/drawing/2014/main" val="446177157"/>
                    </a:ext>
                  </a:extLst>
                </a:gridCol>
                <a:gridCol w="1275080">
                  <a:extLst>
                    <a:ext uri="{9D8B030D-6E8A-4147-A177-3AD203B41FA5}">
                      <a16:colId xmlns:a16="http://schemas.microsoft.com/office/drawing/2014/main" val="4157437254"/>
                    </a:ext>
                  </a:extLst>
                </a:gridCol>
                <a:gridCol w="1160780">
                  <a:extLst>
                    <a:ext uri="{9D8B030D-6E8A-4147-A177-3AD203B41FA5}">
                      <a16:colId xmlns:a16="http://schemas.microsoft.com/office/drawing/2014/main" val="1728889713"/>
                    </a:ext>
                  </a:extLst>
                </a:gridCol>
              </a:tblGrid>
              <a:tr h="32580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ttbar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25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MBs (w/o VC)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27.1kW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28.8kW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078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MB VC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4kW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027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MQs (w/o VC)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003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MQ VC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0.4kW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872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MSs (w/o VC)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613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MS VC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590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 (w/o VC)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118.3kW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112.8kW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536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 VC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4.8kW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4.4kW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195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Tunnel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(Air, Concrete)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8.7kW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12.3kW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805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164.2kW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164.4kW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347205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DFC677-FAA5-65EA-37FC-21296E743649}"/>
              </a:ext>
            </a:extLst>
          </p:cNvPr>
          <p:cNvSpPr txBox="1"/>
          <p:nvPr/>
        </p:nvSpPr>
        <p:spPr bwMode="auto">
          <a:xfrm>
            <a:off x="5443686" y="1268760"/>
            <a:ext cx="670098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Total power of half cell: 164kW (~100kW of SR for full 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By design, the total power distribution is comparable for both operation modes, but the power sharing is different.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ym typeface="Wingdings" panose="05000000000000000000" pitchFamily="2" charset="2"/>
              </a:rPr>
              <a:t>Power deposition on the absorbers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Higgs: 75% of total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ttbar: 71% of total power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Absorbers are more efficient for Higgs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The </a:t>
            </a:r>
            <a:r>
              <a:rPr lang="en-US" i="1" dirty="0">
                <a:sym typeface="Wingdings" panose="05000000000000000000" pitchFamily="2" charset="2"/>
              </a:rPr>
              <a:t>impact on the tunnel environment </a:t>
            </a:r>
            <a:r>
              <a:rPr lang="en-US" dirty="0">
                <a:sym typeface="Wingdings" panose="05000000000000000000" pitchFamily="2" charset="2"/>
              </a:rPr>
              <a:t>should be studied closely, as 5% (Higgs) and 7% (ttbar) of the total power are deposited there.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The absorbed power on the vacuum chambers is significant. It should be understood, if such values are sustainable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D0EC03-C5DF-210E-8926-59B2DEE22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557B593-6991-69B1-6342-0B0626BD5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B082A7-CD03-EBAD-2BF2-C9C3FCA4B48B}"/>
              </a:ext>
            </a:extLst>
          </p:cNvPr>
          <p:cNvSpPr txBox="1"/>
          <p:nvPr/>
        </p:nvSpPr>
        <p:spPr bwMode="auto">
          <a:xfrm>
            <a:off x="634598" y="5626577"/>
            <a:ext cx="7441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Additional shielding: </a:t>
            </a:r>
            <a:r>
              <a:rPr lang="en-US" dirty="0"/>
              <a:t>tungsten block on the external beam absorbs up to 0.7kW, for the other blocks the absorbed power goes up to 0.3kW.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339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3A7942-8936-37FF-B459-484C86E1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and photon spectrum in the tunnel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6BCA9-6266-77B3-0916-C67EEAB6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8A8726-AE16-4288-F8FD-2A40519A2D2B}"/>
                  </a:ext>
                </a:extLst>
              </p:cNvPr>
              <p:cNvSpPr txBox="1"/>
              <p:nvPr/>
            </p:nvSpPr>
            <p:spPr bwMode="auto">
              <a:xfrm>
                <a:off x="263352" y="1556792"/>
                <a:ext cx="4536504" cy="3741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Critical energy: half of the power is emitted with particles below this energy and other half above this energy </a:t>
                </a:r>
                <a14:m/>
                <a:br>
                  <a:rPr lang="en-US">
                    <a:latin typeface="Cambria Math" panose="02040503050406030204" pitchFamily="18" charset="0"/>
                    <a:sym typeface="Wingdings" panose="05000000000000000000" pitchFamily="2" charset="2"/>
                  </a:rPr>
                </a:br>
                <a:endParaRPr lang="en-US" b="0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Higgs: </a:t>
                </a:r>
                <a:r>
                  <a:rPr lang="en-GB" b="1" dirty="0">
                    <a:sym typeface="Wingdings" panose="05000000000000000000" pitchFamily="2" charset="2"/>
                  </a:rPr>
                  <a:t>0.382MeV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ttbar: </a:t>
                </a:r>
                <a:r>
                  <a:rPr lang="en-GB" b="1" dirty="0">
                    <a:sym typeface="Wingdings" panose="05000000000000000000" pitchFamily="2" charset="2"/>
                  </a:rPr>
                  <a:t>1.34MeV</a:t>
                </a:r>
              </a:p>
              <a:p>
                <a:pPr marL="742950" lvl="1" indent="-285750">
                  <a:buFont typeface="Wingdings" panose="05000000000000000000" pitchFamily="2" charset="2"/>
                  <a:buChar char="à"/>
                </a:pPr>
                <a:r>
                  <a:rPr lang="en-GB" dirty="0">
                    <a:sym typeface="Wingdings" panose="05000000000000000000" pitchFamily="2" charset="2"/>
                  </a:rPr>
                  <a:t>ttbar mode is more penetrating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Spectrum is normalised to beam current</a:t>
                </a:r>
              </a:p>
              <a:p>
                <a:endParaRPr lang="en-GB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Less electrons visible for Higgs, as the absorbers are more efficient due to the softer SR</a:t>
                </a:r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58A8726-AE16-4288-F8FD-2A40519A2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352" y="1556792"/>
                <a:ext cx="4536504" cy="3741986"/>
              </a:xfrm>
              <a:prstGeom prst="rect">
                <a:avLst/>
              </a:prstGeom>
              <a:blipFill>
                <a:blip r:embed="rId2"/>
                <a:stretch>
                  <a:fillRect l="-806" t="-814" r="-1075" b="-16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01903F22-8EE5-8F85-4F06-03062504F9E7}"/>
              </a:ext>
            </a:extLst>
          </p:cNvPr>
          <p:cNvSpPr/>
          <p:nvPr/>
        </p:nvSpPr>
        <p:spPr>
          <a:xfrm>
            <a:off x="4799856" y="6093296"/>
            <a:ext cx="3096344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FBF590-B53F-E096-B71E-AE140C228D94}"/>
              </a:ext>
            </a:extLst>
          </p:cNvPr>
          <p:cNvSpPr/>
          <p:nvPr/>
        </p:nvSpPr>
        <p:spPr>
          <a:xfrm>
            <a:off x="9048328" y="6119584"/>
            <a:ext cx="234477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B9AD7B-FE67-F4A6-1E58-0D6625EF0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8804" y="1196752"/>
            <a:ext cx="5737795" cy="4714685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2A24073-2EF0-3A15-11E0-1CEC254C5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28/02/2024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5C7AAEA-F999-856F-721A-4FECB41CB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2nd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1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18543</TotalTime>
  <Words>1388</Words>
  <Application>Microsoft Office PowerPoint</Application>
  <DocSecurity>0</DocSecurity>
  <PresentationFormat>Widescreen</PresentationFormat>
  <Paragraphs>198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Wingdings</vt:lpstr>
      <vt:lpstr>Office Theme</vt:lpstr>
      <vt:lpstr>Synchrotron Radiation in the FCC-ee arcs – update to latest accelerator design</vt:lpstr>
      <vt:lpstr>Aim of updated studies</vt:lpstr>
      <vt:lpstr>Geometry layout</vt:lpstr>
      <vt:lpstr>Geometry layout - dipoles</vt:lpstr>
      <vt:lpstr>Geometry layout – absorbers  </vt:lpstr>
      <vt:lpstr>Geometry layout – quadrupoles </vt:lpstr>
      <vt:lpstr>Geometry layout – sextupoles </vt:lpstr>
      <vt:lpstr>Absorbed power per half cell for the baseline layout – Higgs vs ttbar</vt:lpstr>
      <vt:lpstr>Electron and photon spectrum in the tunnel</vt:lpstr>
      <vt:lpstr>Dose levels in the tunnel w/o add. shield.</vt:lpstr>
      <vt:lpstr>Dose levels in the tunnel w/o add. shield.</vt:lpstr>
      <vt:lpstr>Dose levels with added concept. shield.</vt:lpstr>
      <vt:lpstr>Dose levels with added concept. shield.</vt:lpstr>
      <vt:lpstr>Dose on the MB busbars – ttbar 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Synchrotron Radiation in the FCC-ee arcs – update to latest accelerator design</dc:title>
  <dc:subject/>
  <dc:creator>Barbara Humann</dc:creator>
  <cp:keywords/>
  <dc:description/>
  <cp:lastModifiedBy>Barbara Humann</cp:lastModifiedBy>
  <cp:revision>39</cp:revision>
  <dcterms:created xsi:type="dcterms:W3CDTF">2024-02-14T14:07:00Z</dcterms:created>
  <dcterms:modified xsi:type="dcterms:W3CDTF">2024-02-28T06:38:51Z</dcterms:modified>
  <cp:category/>
  <dc:identifier/>
  <cp:contentStatus/>
  <dc:language/>
  <cp:version/>
</cp:coreProperties>
</file>